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4414" r:id="rId3"/>
    <p:sldMasterId id="2147484706" r:id="rId4"/>
  </p:sldMasterIdLst>
  <p:notesMasterIdLst>
    <p:notesMasterId r:id="rId32"/>
  </p:notesMasterIdLst>
  <p:handoutMasterIdLst>
    <p:handoutMasterId r:id="rId33"/>
  </p:handoutMasterIdLst>
  <p:sldIdLst>
    <p:sldId id="256" r:id="rId5"/>
    <p:sldId id="291" r:id="rId6"/>
    <p:sldId id="313" r:id="rId7"/>
    <p:sldId id="362" r:id="rId8"/>
    <p:sldId id="684" r:id="rId9"/>
    <p:sldId id="687" r:id="rId10"/>
    <p:sldId id="688" r:id="rId11"/>
    <p:sldId id="689" r:id="rId12"/>
    <p:sldId id="690" r:id="rId13"/>
    <p:sldId id="691" r:id="rId14"/>
    <p:sldId id="694" r:id="rId15"/>
    <p:sldId id="693" r:id="rId16"/>
    <p:sldId id="692" r:id="rId17"/>
    <p:sldId id="695" r:id="rId18"/>
    <p:sldId id="685" r:id="rId19"/>
    <p:sldId id="696" r:id="rId20"/>
    <p:sldId id="353" r:id="rId21"/>
    <p:sldId id="351" r:id="rId22"/>
    <p:sldId id="352" r:id="rId23"/>
    <p:sldId id="361" r:id="rId24"/>
    <p:sldId id="332" r:id="rId25"/>
    <p:sldId id="334" r:id="rId26"/>
    <p:sldId id="333" r:id="rId27"/>
    <p:sldId id="339" r:id="rId28"/>
    <p:sldId id="338" r:id="rId29"/>
    <p:sldId id="359" r:id="rId30"/>
    <p:sldId id="360" r:id="rId3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006600"/>
    <a:srgbClr val="FFFFCC"/>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autoAdjust="0"/>
    <p:restoredTop sz="83260" autoAdjust="0"/>
  </p:normalViewPr>
  <p:slideViewPr>
    <p:cSldViewPr>
      <p:cViewPr varScale="1">
        <p:scale>
          <a:sx n="100" d="100"/>
          <a:sy n="100" d="100"/>
        </p:scale>
        <p:origin x="6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Gestion%20des%20conventions/Mod&#232;le%20convention/Formulaire%20MCP%20V3.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Gestion%20des%20conventions/Mod&#232;le%20convention/Formulaire%20MCP%20V3.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6F92C-3682-42AB-A8BB-9B5E76DFA349}" type="doc">
      <dgm:prSet loTypeId="urn:microsoft.com/office/officeart/2009/3/layout/DescendingProcess" loCatId="process" qsTypeId="urn:microsoft.com/office/officeart/2005/8/quickstyle/simple1" qsCatId="simple" csTypeId="urn:microsoft.com/office/officeart/2005/8/colors/accent2_2" csCatId="accent2" phldr="1"/>
      <dgm:spPr/>
      <dgm:t>
        <a:bodyPr/>
        <a:lstStyle/>
        <a:p>
          <a:endParaRPr lang="fr-FR"/>
        </a:p>
      </dgm:t>
    </dgm:pt>
    <dgm:pt modelId="{D04581D1-A34D-474C-A4BD-4A0685E20BC5}">
      <dgm:prSet phldrT="[Texte]"/>
      <dgm:spPr>
        <a:xfrm>
          <a:off x="703049" y="0"/>
          <a:ext cx="2466429" cy="585898"/>
        </a:xfrm>
        <a:noFill/>
        <a:ln>
          <a:noFill/>
        </a:ln>
        <a:effectLst/>
      </dgm:spPr>
      <dgm:t>
        <a:bodyPr/>
        <a:lstStyle/>
        <a:p>
          <a:r>
            <a:rPr lang="fr-FR" b="1" dirty="0">
              <a:solidFill>
                <a:sysClr val="windowText" lastClr="000000">
                  <a:hueOff val="0"/>
                  <a:satOff val="0"/>
                  <a:lumOff val="0"/>
                  <a:alphaOff val="0"/>
                </a:sysClr>
              </a:solidFill>
              <a:latin typeface="Calibri"/>
              <a:ea typeface="+mn-ea"/>
              <a:cs typeface="+mn-cs"/>
            </a:rPr>
            <a:t>1- Service CDAP (ex </a:t>
          </a:r>
          <a:r>
            <a:rPr lang="fr-FR" b="1" dirty="0" err="1">
              <a:solidFill>
                <a:sysClr val="windowText" lastClr="000000">
                  <a:hueOff val="0"/>
                  <a:satOff val="0"/>
                  <a:lumOff val="0"/>
                  <a:alphaOff val="0"/>
                </a:sysClr>
              </a:solidFill>
              <a:latin typeface="Calibri"/>
              <a:ea typeface="+mn-ea"/>
              <a:cs typeface="+mn-cs"/>
            </a:rPr>
            <a:t>Cafpro</a:t>
          </a:r>
          <a:r>
            <a:rPr lang="fr-FR" b="1" dirty="0">
              <a:solidFill>
                <a:sysClr val="windowText" lastClr="000000">
                  <a:hueOff val="0"/>
                  <a:satOff val="0"/>
                  <a:lumOff val="0"/>
                  <a:alphaOff val="0"/>
                </a:sysClr>
              </a:solidFill>
              <a:latin typeface="Calibri"/>
              <a:ea typeface="+mn-ea"/>
              <a:cs typeface="+mn-cs"/>
            </a:rPr>
            <a:t>) </a:t>
          </a:r>
        </a:p>
      </dgm:t>
    </dgm:pt>
    <dgm:pt modelId="{E49C94C3-7BD2-40D3-9C45-04A639327F26}" type="parTrans" cxnId="{9B34931A-82D1-498C-9327-FE9914CDB0D0}">
      <dgm:prSet/>
      <dgm:spPr/>
      <dgm:t>
        <a:bodyPr/>
        <a:lstStyle/>
        <a:p>
          <a:endParaRPr lang="fr-FR"/>
        </a:p>
      </dgm:t>
    </dgm:pt>
    <dgm:pt modelId="{B57B7586-0453-4354-970E-CE4DACE20781}" type="sibTrans" cxnId="{9B34931A-82D1-498C-9327-FE9914CDB0D0}">
      <dgm:prSet/>
      <dgm:spPr/>
      <dgm:t>
        <a:bodyPr/>
        <a:lstStyle/>
        <a:p>
          <a:endParaRPr lang="fr-FR"/>
        </a:p>
      </dgm:t>
    </dgm:pt>
    <dgm:pt modelId="{C009A436-FDDA-43F0-8763-5075011EFE0B}">
      <dgm:prSet phldrT="[Texte]"/>
      <dgm:spPr>
        <a:xfrm>
          <a:off x="2622112" y="693191"/>
          <a:ext cx="2978600" cy="585898"/>
        </a:xfrm>
        <a:noFill/>
        <a:ln>
          <a:noFill/>
        </a:ln>
        <a:effectLst/>
      </dgm:spPr>
      <dgm:t>
        <a:bodyPr/>
        <a:lstStyle/>
        <a:p>
          <a:r>
            <a:rPr lang="fr-FR" b="1" dirty="0">
              <a:solidFill>
                <a:sysClr val="windowText" lastClr="000000">
                  <a:hueOff val="0"/>
                  <a:satOff val="0"/>
                  <a:lumOff val="0"/>
                  <a:alphaOff val="0"/>
                </a:sysClr>
              </a:solidFill>
              <a:latin typeface="Calibri"/>
              <a:ea typeface="+mn-ea"/>
              <a:cs typeface="+mn-cs"/>
            </a:rPr>
            <a:t>2- Service AFAS ALSH</a:t>
          </a:r>
        </a:p>
      </dgm:t>
    </dgm:pt>
    <dgm:pt modelId="{8252594D-BAF6-4EC5-B2D9-452F2D6F5636}" type="parTrans" cxnId="{81B20831-CFBC-4C78-9D24-911335FBE129}">
      <dgm:prSet/>
      <dgm:spPr/>
      <dgm:t>
        <a:bodyPr/>
        <a:lstStyle/>
        <a:p>
          <a:endParaRPr lang="fr-FR"/>
        </a:p>
      </dgm:t>
    </dgm:pt>
    <dgm:pt modelId="{8EB976FC-0734-4790-8C21-891D7AAAA1A1}" type="sibTrans" cxnId="{81B20831-CFBC-4C78-9D24-911335FBE129}">
      <dgm:prSet/>
      <dgm:spPr>
        <a:xfrm>
          <a:off x="2480417" y="946226"/>
          <a:ext cx="79828" cy="79828"/>
        </a:xfr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B754A2FE-68BE-4BCF-A8D7-A68979F7CFD8}">
      <dgm:prSet phldrT="[Texte]"/>
      <dgm:spPr>
        <a:xfrm>
          <a:off x="1191074" y="1889889"/>
          <a:ext cx="2215429" cy="585898"/>
        </a:xfrm>
        <a:noFill/>
        <a:ln>
          <a:noFill/>
        </a:ln>
        <a:effectLst/>
      </dgm:spPr>
      <dgm:t>
        <a:bodyPr/>
        <a:lstStyle/>
        <a:p>
          <a:r>
            <a:rPr lang="fr-FR" b="1" dirty="0">
              <a:solidFill>
                <a:sysClr val="windowText" lastClr="000000">
                  <a:hueOff val="0"/>
                  <a:satOff val="0"/>
                  <a:lumOff val="0"/>
                  <a:alphaOff val="0"/>
                </a:sysClr>
              </a:solidFill>
              <a:latin typeface="Calibri"/>
              <a:ea typeface="+mn-ea"/>
              <a:cs typeface="+mn-cs"/>
            </a:rPr>
            <a:t>3. Service DGFIP</a:t>
          </a:r>
        </a:p>
      </dgm:t>
    </dgm:pt>
    <dgm:pt modelId="{E9BECC28-7296-4799-B4A7-3B598F2B7CBA}" type="parTrans" cxnId="{4685A958-E3F6-4E2D-8B12-F0E99E1D871E}">
      <dgm:prSet/>
      <dgm:spPr/>
      <dgm:t>
        <a:bodyPr/>
        <a:lstStyle/>
        <a:p>
          <a:endParaRPr lang="fr-FR"/>
        </a:p>
      </dgm:t>
    </dgm:pt>
    <dgm:pt modelId="{A81C1098-31E8-40EE-9D6F-B3EEAED3A5CB}" type="sibTrans" cxnId="{4685A958-E3F6-4E2D-8B12-F0E99E1D871E}">
      <dgm:prSet/>
      <dgm:spPr>
        <a:xfrm>
          <a:off x="3629621" y="2142924"/>
          <a:ext cx="79828" cy="79828"/>
        </a:xfr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r-FR"/>
        </a:p>
      </dgm:t>
    </dgm:pt>
    <dgm:pt modelId="{0AAF580F-0C56-4ED6-B1CC-9A8AB9E89D6B}">
      <dgm:prSet phldrT="[Texte]"/>
      <dgm:spPr>
        <a:xfrm>
          <a:off x="1191074" y="1889889"/>
          <a:ext cx="2215429" cy="585898"/>
        </a:xfrm>
        <a:noFill/>
        <a:ln>
          <a:noFill/>
        </a:ln>
        <a:effectLst/>
      </dgm:spPr>
      <dgm:t>
        <a:bodyPr/>
        <a:lstStyle/>
        <a:p>
          <a:r>
            <a:rPr lang="fr-FR" b="1" dirty="0">
              <a:solidFill>
                <a:sysClr val="windowText" lastClr="000000">
                  <a:hueOff val="0"/>
                  <a:satOff val="0"/>
                  <a:lumOff val="0"/>
                  <a:alphaOff val="0"/>
                </a:sysClr>
              </a:solidFill>
              <a:latin typeface="Calibri"/>
              <a:ea typeface="+mn-ea"/>
              <a:cs typeface="+mn-cs"/>
            </a:rPr>
            <a:t>4. Service Mon Enfant.fr</a:t>
          </a:r>
        </a:p>
      </dgm:t>
    </dgm:pt>
    <dgm:pt modelId="{6966CC8F-7D59-47B3-87D7-4A5C8BA73ED2}" type="parTrans" cxnId="{2962E16D-10E5-4758-AF27-C728E00E6F0B}">
      <dgm:prSet/>
      <dgm:spPr/>
      <dgm:t>
        <a:bodyPr/>
        <a:lstStyle/>
        <a:p>
          <a:endParaRPr lang="fr-FR"/>
        </a:p>
      </dgm:t>
    </dgm:pt>
    <dgm:pt modelId="{04A03E52-3789-479C-9D31-CE5157F8011A}" type="sibTrans" cxnId="{2962E16D-10E5-4758-AF27-C728E00E6F0B}">
      <dgm:prSet/>
      <dgm:spPr/>
      <dgm:t>
        <a:bodyPr/>
        <a:lstStyle/>
        <a:p>
          <a:endParaRPr lang="fr-FR"/>
        </a:p>
      </dgm:t>
    </dgm:pt>
    <dgm:pt modelId="{63A927DD-0F83-42EF-AD02-572A38A7F17F}">
      <dgm:prSet phldrT="[Texte]" custT="1"/>
      <dgm:spPr>
        <a:xfrm>
          <a:off x="3205100" y="3075968"/>
          <a:ext cx="2014026" cy="585898"/>
        </a:xfrm>
        <a:noFill/>
        <a:ln>
          <a:noFill/>
        </a:ln>
        <a:effectLst/>
      </dgm:spPr>
      <dgm:t>
        <a:bodyPr/>
        <a:lstStyle/>
        <a:p>
          <a:r>
            <a:rPr lang="fr-FR" sz="2400" b="1" dirty="0">
              <a:solidFill>
                <a:sysClr val="windowText" lastClr="000000">
                  <a:hueOff val="0"/>
                  <a:satOff val="0"/>
                  <a:lumOff val="0"/>
                  <a:alphaOff val="0"/>
                </a:sysClr>
              </a:solidFill>
              <a:latin typeface="Calibri"/>
              <a:ea typeface="+mn-ea"/>
              <a:cs typeface="+mn-cs"/>
            </a:rPr>
            <a:t>Mon compte Partenaire</a:t>
          </a:r>
        </a:p>
      </dgm:t>
    </dgm:pt>
    <dgm:pt modelId="{3316BA2B-DF59-4D2A-9C9A-8696D4F25174}" type="sibTrans" cxnId="{D1FD77A0-5ADA-49C6-9756-7A1D2810A536}">
      <dgm:prSet/>
      <dgm:spPr/>
      <dgm:t>
        <a:bodyPr/>
        <a:lstStyle/>
        <a:p>
          <a:endParaRPr lang="fr-FR"/>
        </a:p>
      </dgm:t>
    </dgm:pt>
    <dgm:pt modelId="{CCEA78AF-B989-4F66-ADDE-D65DFF2C2CD9}" type="parTrans" cxnId="{D1FD77A0-5ADA-49C6-9756-7A1D2810A536}">
      <dgm:prSet/>
      <dgm:spPr/>
      <dgm:t>
        <a:bodyPr/>
        <a:lstStyle/>
        <a:p>
          <a:endParaRPr lang="fr-FR"/>
        </a:p>
      </dgm:t>
    </dgm:pt>
    <dgm:pt modelId="{159BDAF6-D4C3-4C8E-B747-7DDD05A86985}" type="pres">
      <dgm:prSet presAssocID="{8836F92C-3682-42AB-A8BB-9B5E76DFA349}" presName="Name0" presStyleCnt="0">
        <dgm:presLayoutVars>
          <dgm:chMax val="7"/>
          <dgm:chPref val="5"/>
        </dgm:presLayoutVars>
      </dgm:prSet>
      <dgm:spPr/>
    </dgm:pt>
    <dgm:pt modelId="{E63A79B7-ABCE-4A07-AAF2-E9FD4EAE57C2}" type="pres">
      <dgm:prSet presAssocID="{8836F92C-3682-42AB-A8BB-9B5E76DFA349}" presName="arrowNode" presStyleLbl="node1" presStyleIdx="0" presStyleCnt="1"/>
      <dgm:spPr>
        <a:xfrm rot="4396374">
          <a:off x="1402987" y="728682"/>
          <a:ext cx="3161140" cy="2204501"/>
        </a:xfrm>
        <a:prstGeom prst="swooshArrow">
          <a:avLst>
            <a:gd name="adj1" fmla="val 16310"/>
            <a:gd name="adj2" fmla="val 313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CC2ED4B-1B50-483F-A671-C582FF65C4D7}" type="pres">
      <dgm:prSet presAssocID="{D04581D1-A34D-474C-A4BD-4A0685E20BC5}" presName="txNode1" presStyleLbl="revTx" presStyleIdx="0" presStyleCnt="5" custScaleX="304201" custLinFactNeighborX="11866" custLinFactNeighborY="28246">
        <dgm:presLayoutVars>
          <dgm:bulletEnabled val="1"/>
        </dgm:presLayoutVars>
      </dgm:prSet>
      <dgm:spPr>
        <a:prstGeom prst="rect">
          <a:avLst/>
        </a:prstGeom>
      </dgm:spPr>
    </dgm:pt>
    <dgm:pt modelId="{B85DAC41-FF12-4BA1-BA73-72C5F8323626}" type="pres">
      <dgm:prSet presAssocID="{C009A436-FDDA-43F0-8763-5075011EFE0B}" presName="txNode2" presStyleLbl="revTx" presStyleIdx="1" presStyleCnt="5" custScaleX="134448" custLinFactNeighborX="12149" custLinFactNeighborY="5772">
        <dgm:presLayoutVars>
          <dgm:bulletEnabled val="1"/>
        </dgm:presLayoutVars>
      </dgm:prSet>
      <dgm:spPr>
        <a:prstGeom prst="rect">
          <a:avLst/>
        </a:prstGeom>
      </dgm:spPr>
    </dgm:pt>
    <dgm:pt modelId="{D00EF043-053D-445B-8BCB-9D759AD7613B}" type="pres">
      <dgm:prSet presAssocID="{8EB976FC-0734-4790-8C21-891D7AAAA1A1}" presName="dotNode2" presStyleCnt="0"/>
      <dgm:spPr/>
    </dgm:pt>
    <dgm:pt modelId="{138DE225-6BE3-40D7-B65B-CE9BE678C366}" type="pres">
      <dgm:prSet presAssocID="{8EB976FC-0734-4790-8C21-891D7AAAA1A1}" presName="dotRepeatNode" presStyleLbl="fgShp" presStyleIdx="0" presStyleCnt="3" custLinFactX="100000" custLinFactY="83838" custLinFactNeighborX="118340" custLinFactNeighborY="100000"/>
      <dgm:spPr>
        <a:prstGeom prst="ellipse">
          <a:avLst/>
        </a:prstGeom>
      </dgm:spPr>
    </dgm:pt>
    <dgm:pt modelId="{64206AE7-DF6D-4AB4-9097-F2C372E9E868}" type="pres">
      <dgm:prSet presAssocID="{B754A2FE-68BE-4BCF-A8D7-A68979F7CFD8}" presName="txNode3" presStyleLbl="revTx" presStyleIdx="2" presStyleCnt="5" custScaleX="175581" custLinFactNeighborX="-29752" custLinFactNeighborY="35796">
        <dgm:presLayoutVars>
          <dgm:bulletEnabled val="1"/>
        </dgm:presLayoutVars>
      </dgm:prSet>
      <dgm:spPr/>
    </dgm:pt>
    <dgm:pt modelId="{2C648ED1-99C9-44B9-9095-C4DDCCB6739C}" type="pres">
      <dgm:prSet presAssocID="{A81C1098-31E8-40EE-9D6F-B3EEAED3A5CB}" presName="dotNode3" presStyleCnt="0"/>
      <dgm:spPr/>
    </dgm:pt>
    <dgm:pt modelId="{F0E9E141-5047-46A8-896D-91F38F1B23A8}" type="pres">
      <dgm:prSet presAssocID="{A81C1098-31E8-40EE-9D6F-B3EEAED3A5CB}" presName="dotRepeatNode" presStyleLbl="fgShp" presStyleIdx="1" presStyleCnt="3" custLinFactX="40761" custLinFactY="10522" custLinFactNeighborX="100000" custLinFactNeighborY="100000"/>
      <dgm:spPr>
        <a:prstGeom prst="ellipse">
          <a:avLst/>
        </a:prstGeom>
      </dgm:spPr>
    </dgm:pt>
    <dgm:pt modelId="{E4FEDF84-ED52-49C1-8440-326B6FA4F848}" type="pres">
      <dgm:prSet presAssocID="{0AAF580F-0C56-4ED6-B1CC-9A8AB9E89D6B}" presName="txNode4" presStyleLbl="revTx" presStyleIdx="3" presStyleCnt="5" custScaleX="223021" custLinFactNeighborX="28953" custLinFactNeighborY="42629">
        <dgm:presLayoutVars>
          <dgm:bulletEnabled val="1"/>
        </dgm:presLayoutVars>
      </dgm:prSet>
      <dgm:spPr/>
    </dgm:pt>
    <dgm:pt modelId="{63EA1F22-3FF0-464C-BA1A-F5C4ABDEEA34}" type="pres">
      <dgm:prSet presAssocID="{04A03E52-3789-479C-9D31-CE5157F8011A}" presName="dotNode4" presStyleCnt="0"/>
      <dgm:spPr/>
    </dgm:pt>
    <dgm:pt modelId="{4BEA6C4D-978A-4FB4-AE23-D5DD1800957E}" type="pres">
      <dgm:prSet presAssocID="{04A03E52-3789-479C-9D31-CE5157F8011A}" presName="dotRepeatNode" presStyleLbl="fgShp" presStyleIdx="2" presStyleCnt="3"/>
      <dgm:spPr/>
    </dgm:pt>
    <dgm:pt modelId="{7D98400F-3AED-465A-8F6F-DA1C824876F9}" type="pres">
      <dgm:prSet presAssocID="{63A927DD-0F83-42EF-AD02-572A38A7F17F}" presName="txNode5" presStyleLbl="revTx" presStyleIdx="4" presStyleCnt="5">
        <dgm:presLayoutVars>
          <dgm:bulletEnabled val="1"/>
        </dgm:presLayoutVars>
      </dgm:prSet>
      <dgm:spPr/>
    </dgm:pt>
  </dgm:ptLst>
  <dgm:cxnLst>
    <dgm:cxn modelId="{9B34931A-82D1-498C-9327-FE9914CDB0D0}" srcId="{8836F92C-3682-42AB-A8BB-9B5E76DFA349}" destId="{D04581D1-A34D-474C-A4BD-4A0685E20BC5}" srcOrd="0" destOrd="0" parTransId="{E49C94C3-7BD2-40D3-9C45-04A639327F26}" sibTransId="{B57B7586-0453-4354-970E-CE4DACE20781}"/>
    <dgm:cxn modelId="{81B20831-CFBC-4C78-9D24-911335FBE129}" srcId="{8836F92C-3682-42AB-A8BB-9B5E76DFA349}" destId="{C009A436-FDDA-43F0-8763-5075011EFE0B}" srcOrd="1" destOrd="0" parTransId="{8252594D-BAF6-4EC5-B2D9-452F2D6F5636}" sibTransId="{8EB976FC-0734-4790-8C21-891D7AAAA1A1}"/>
    <dgm:cxn modelId="{0668375E-4646-4278-B206-E7DC1CE446DA}" type="presOf" srcId="{04A03E52-3789-479C-9D31-CE5157F8011A}" destId="{4BEA6C4D-978A-4FB4-AE23-D5DD1800957E}" srcOrd="0" destOrd="0" presId="urn:microsoft.com/office/officeart/2009/3/layout/DescendingProcess"/>
    <dgm:cxn modelId="{B0A52967-467A-4D35-83D3-3843C543DDB3}" type="presOf" srcId="{C009A436-FDDA-43F0-8763-5075011EFE0B}" destId="{B85DAC41-FF12-4BA1-BA73-72C5F8323626}" srcOrd="0" destOrd="0" presId="urn:microsoft.com/office/officeart/2009/3/layout/DescendingProcess"/>
    <dgm:cxn modelId="{2962E16D-10E5-4758-AF27-C728E00E6F0B}" srcId="{8836F92C-3682-42AB-A8BB-9B5E76DFA349}" destId="{0AAF580F-0C56-4ED6-B1CC-9A8AB9E89D6B}" srcOrd="3" destOrd="0" parTransId="{6966CC8F-7D59-47B3-87D7-4A5C8BA73ED2}" sibTransId="{04A03E52-3789-479C-9D31-CE5157F8011A}"/>
    <dgm:cxn modelId="{CC1F1D6F-6218-4F83-BEB4-B55EBF69CEE4}" type="presOf" srcId="{8EB976FC-0734-4790-8C21-891D7AAAA1A1}" destId="{138DE225-6BE3-40D7-B65B-CE9BE678C366}" srcOrd="0" destOrd="0" presId="urn:microsoft.com/office/officeart/2009/3/layout/DescendingProcess"/>
    <dgm:cxn modelId="{C9AF1376-0AE6-4D23-AB58-90B41BF66038}" type="presOf" srcId="{0AAF580F-0C56-4ED6-B1CC-9A8AB9E89D6B}" destId="{E4FEDF84-ED52-49C1-8440-326B6FA4F848}" srcOrd="0" destOrd="0" presId="urn:microsoft.com/office/officeart/2009/3/layout/DescendingProcess"/>
    <dgm:cxn modelId="{4685A958-E3F6-4E2D-8B12-F0E99E1D871E}" srcId="{8836F92C-3682-42AB-A8BB-9B5E76DFA349}" destId="{B754A2FE-68BE-4BCF-A8D7-A68979F7CFD8}" srcOrd="2" destOrd="0" parTransId="{E9BECC28-7296-4799-B4A7-3B598F2B7CBA}" sibTransId="{A81C1098-31E8-40EE-9D6F-B3EEAED3A5CB}"/>
    <dgm:cxn modelId="{F8265488-886A-4B38-B44D-D210582D1D88}" type="presOf" srcId="{8836F92C-3682-42AB-A8BB-9B5E76DFA349}" destId="{159BDAF6-D4C3-4C8E-B747-7DDD05A86985}" srcOrd="0" destOrd="0" presId="urn:microsoft.com/office/officeart/2009/3/layout/DescendingProcess"/>
    <dgm:cxn modelId="{3CB11292-4862-4BFB-B568-6A655380ED38}" type="presOf" srcId="{D04581D1-A34D-474C-A4BD-4A0685E20BC5}" destId="{FCC2ED4B-1B50-483F-A671-C582FF65C4D7}" srcOrd="0" destOrd="0" presId="urn:microsoft.com/office/officeart/2009/3/layout/DescendingProcess"/>
    <dgm:cxn modelId="{D1FD77A0-5ADA-49C6-9756-7A1D2810A536}" srcId="{8836F92C-3682-42AB-A8BB-9B5E76DFA349}" destId="{63A927DD-0F83-42EF-AD02-572A38A7F17F}" srcOrd="4" destOrd="0" parTransId="{CCEA78AF-B989-4F66-ADDE-D65DFF2C2CD9}" sibTransId="{3316BA2B-DF59-4D2A-9C9A-8696D4F25174}"/>
    <dgm:cxn modelId="{BF1413D9-CFE7-4327-9DDD-41A8711F8130}" type="presOf" srcId="{63A927DD-0F83-42EF-AD02-572A38A7F17F}" destId="{7D98400F-3AED-465A-8F6F-DA1C824876F9}" srcOrd="0" destOrd="0" presId="urn:microsoft.com/office/officeart/2009/3/layout/DescendingProcess"/>
    <dgm:cxn modelId="{0C35D5F3-6847-43EE-A8FE-964E3263234F}" type="presOf" srcId="{B754A2FE-68BE-4BCF-A8D7-A68979F7CFD8}" destId="{64206AE7-DF6D-4AB4-9097-F2C372E9E868}" srcOrd="0" destOrd="0" presId="urn:microsoft.com/office/officeart/2009/3/layout/DescendingProcess"/>
    <dgm:cxn modelId="{648297FD-99E4-48DD-9D28-5EAE6D3E00BA}" type="presOf" srcId="{A81C1098-31E8-40EE-9D6F-B3EEAED3A5CB}" destId="{F0E9E141-5047-46A8-896D-91F38F1B23A8}" srcOrd="0" destOrd="0" presId="urn:microsoft.com/office/officeart/2009/3/layout/DescendingProcess"/>
    <dgm:cxn modelId="{475F92CE-A4E1-41F0-AA19-AF9EE6E4AA5C}" type="presParOf" srcId="{159BDAF6-D4C3-4C8E-B747-7DDD05A86985}" destId="{E63A79B7-ABCE-4A07-AAF2-E9FD4EAE57C2}" srcOrd="0" destOrd="0" presId="urn:microsoft.com/office/officeart/2009/3/layout/DescendingProcess"/>
    <dgm:cxn modelId="{3E2F2276-939F-4A6E-B588-58EF0820DCC1}" type="presParOf" srcId="{159BDAF6-D4C3-4C8E-B747-7DDD05A86985}" destId="{FCC2ED4B-1B50-483F-A671-C582FF65C4D7}" srcOrd="1" destOrd="0" presId="urn:microsoft.com/office/officeart/2009/3/layout/DescendingProcess"/>
    <dgm:cxn modelId="{AAC3E437-FAFF-49EF-8844-985932FE6921}" type="presParOf" srcId="{159BDAF6-D4C3-4C8E-B747-7DDD05A86985}" destId="{B85DAC41-FF12-4BA1-BA73-72C5F8323626}" srcOrd="2" destOrd="0" presId="urn:microsoft.com/office/officeart/2009/3/layout/DescendingProcess"/>
    <dgm:cxn modelId="{F13AEF3F-63DD-437D-B33E-953F39451DEA}" type="presParOf" srcId="{159BDAF6-D4C3-4C8E-B747-7DDD05A86985}" destId="{D00EF043-053D-445B-8BCB-9D759AD7613B}" srcOrd="3" destOrd="0" presId="urn:microsoft.com/office/officeart/2009/3/layout/DescendingProcess"/>
    <dgm:cxn modelId="{7BB6805E-D546-426F-8543-41639EF8155C}" type="presParOf" srcId="{D00EF043-053D-445B-8BCB-9D759AD7613B}" destId="{138DE225-6BE3-40D7-B65B-CE9BE678C366}" srcOrd="0" destOrd="0" presId="urn:microsoft.com/office/officeart/2009/3/layout/DescendingProcess"/>
    <dgm:cxn modelId="{0843F6B3-1BB4-4F79-94EB-CF2959BCBC5C}" type="presParOf" srcId="{159BDAF6-D4C3-4C8E-B747-7DDD05A86985}" destId="{64206AE7-DF6D-4AB4-9097-F2C372E9E868}" srcOrd="4" destOrd="0" presId="urn:microsoft.com/office/officeart/2009/3/layout/DescendingProcess"/>
    <dgm:cxn modelId="{80733B32-1686-412B-B0F7-CFFB40EA00AB}" type="presParOf" srcId="{159BDAF6-D4C3-4C8E-B747-7DDD05A86985}" destId="{2C648ED1-99C9-44B9-9095-C4DDCCB6739C}" srcOrd="5" destOrd="0" presId="urn:microsoft.com/office/officeart/2009/3/layout/DescendingProcess"/>
    <dgm:cxn modelId="{E52B60AB-9B93-460A-A051-1E21823DC2E1}" type="presParOf" srcId="{2C648ED1-99C9-44B9-9095-C4DDCCB6739C}" destId="{F0E9E141-5047-46A8-896D-91F38F1B23A8}" srcOrd="0" destOrd="0" presId="urn:microsoft.com/office/officeart/2009/3/layout/DescendingProcess"/>
    <dgm:cxn modelId="{5058188E-00B4-4A96-931B-53F2478B14AA}" type="presParOf" srcId="{159BDAF6-D4C3-4C8E-B747-7DDD05A86985}" destId="{E4FEDF84-ED52-49C1-8440-326B6FA4F848}" srcOrd="6" destOrd="0" presId="urn:microsoft.com/office/officeart/2009/3/layout/DescendingProcess"/>
    <dgm:cxn modelId="{EC103C80-0885-480C-8A7B-90B82DC8F937}" type="presParOf" srcId="{159BDAF6-D4C3-4C8E-B747-7DDD05A86985}" destId="{63EA1F22-3FF0-464C-BA1A-F5C4ABDEEA34}" srcOrd="7" destOrd="0" presId="urn:microsoft.com/office/officeart/2009/3/layout/DescendingProcess"/>
    <dgm:cxn modelId="{A0D17EC1-95F3-48E2-BD07-A941CC2B754D}" type="presParOf" srcId="{63EA1F22-3FF0-464C-BA1A-F5C4ABDEEA34}" destId="{4BEA6C4D-978A-4FB4-AE23-D5DD1800957E}" srcOrd="0" destOrd="0" presId="urn:microsoft.com/office/officeart/2009/3/layout/DescendingProcess"/>
    <dgm:cxn modelId="{94709EBC-93EA-4B49-9B39-C2C0A74784CC}" type="presParOf" srcId="{159BDAF6-D4C3-4C8E-B747-7DDD05A86985}" destId="{7D98400F-3AED-465A-8F6F-DA1C824876F9}"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3E9D8-20D4-4337-8E2A-1B732BAD02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2574A229-BEAA-4B93-A3D4-FCC326DEF120}">
      <dgm:prSet phldrT="[Texte]" custT="1"/>
      <dgm:spPr/>
      <dgm:t>
        <a:bodyPr/>
        <a:lstStyle/>
        <a:p>
          <a:endParaRPr lang="fr-FR" sz="1600" b="1" dirty="0"/>
        </a:p>
        <a:p>
          <a:endParaRPr lang="fr-FR" sz="1600" b="1" dirty="0"/>
        </a:p>
        <a:p>
          <a:r>
            <a:rPr lang="fr-FR" sz="1600" b="1" dirty="0"/>
            <a:t>Accès Mon Compte Partenaire</a:t>
          </a:r>
        </a:p>
        <a:p>
          <a:r>
            <a:rPr lang="fr-FR" sz="1600" dirty="0">
              <a:hlinkClick xmlns:r="http://schemas.openxmlformats.org/officeDocument/2006/relationships" r:id="rId1" action="ppaction://hlinkfile"/>
            </a:rPr>
            <a:t>Bulletin d’éligibilité</a:t>
          </a:r>
          <a:endParaRPr lang="fr-FR" sz="1600" dirty="0"/>
        </a:p>
        <a:p>
          <a:endParaRPr lang="fr-FR" sz="1600" b="1" dirty="0"/>
        </a:p>
        <a:p>
          <a:endParaRPr lang="fr-FR" sz="1600" b="1" dirty="0"/>
        </a:p>
      </dgm:t>
    </dgm:pt>
    <dgm:pt modelId="{0373CE6D-3DB3-464B-AD08-D51DD338E3E5}" type="parTrans" cxnId="{A8F60F79-2E15-43E3-ABD1-270FCBF4557A}">
      <dgm:prSet/>
      <dgm:spPr/>
      <dgm:t>
        <a:bodyPr/>
        <a:lstStyle/>
        <a:p>
          <a:endParaRPr lang="fr-FR"/>
        </a:p>
      </dgm:t>
    </dgm:pt>
    <dgm:pt modelId="{9915F4F4-7D8C-4282-BFA0-B79504795407}" type="sibTrans" cxnId="{A8F60F79-2E15-43E3-ABD1-270FCBF4557A}">
      <dgm:prSet/>
      <dgm:spPr/>
      <dgm:t>
        <a:bodyPr/>
        <a:lstStyle/>
        <a:p>
          <a:endParaRPr lang="fr-FR"/>
        </a:p>
      </dgm:t>
    </dgm:pt>
    <dgm:pt modelId="{FF1DC41F-2052-4B8B-9BFF-CE6BFD1B81D5}">
      <dgm:prSet phldrT="[Texte]" custT="1"/>
      <dgm:spPr/>
      <dgm:t>
        <a:bodyPr/>
        <a:lstStyle/>
        <a:p>
          <a:r>
            <a:rPr lang="fr-FR" sz="1400" dirty="0"/>
            <a:t>Convention d’accès</a:t>
          </a:r>
        </a:p>
      </dgm:t>
    </dgm:pt>
    <dgm:pt modelId="{F7176514-2B33-41F2-B3B2-0319DDBB8F42}" type="parTrans" cxnId="{25AE8098-FE41-4338-8587-FF15A441B174}">
      <dgm:prSet/>
      <dgm:spPr/>
      <dgm:t>
        <a:bodyPr/>
        <a:lstStyle/>
        <a:p>
          <a:endParaRPr lang="fr-FR"/>
        </a:p>
      </dgm:t>
    </dgm:pt>
    <dgm:pt modelId="{76C434A9-5619-447A-9458-61B6969FC79D}" type="sibTrans" cxnId="{25AE8098-FE41-4338-8587-FF15A441B174}">
      <dgm:prSet/>
      <dgm:spPr/>
      <dgm:t>
        <a:bodyPr/>
        <a:lstStyle/>
        <a:p>
          <a:endParaRPr lang="fr-FR"/>
        </a:p>
      </dgm:t>
    </dgm:pt>
    <dgm:pt modelId="{C0AA8526-5AB7-4B8A-984E-E4BB37C4E948}">
      <dgm:prSet phldrT="[Texte]" custT="1"/>
      <dgm:spPr/>
      <dgm:t>
        <a:bodyPr/>
        <a:lstStyle/>
        <a:p>
          <a:pPr algn="l"/>
          <a:r>
            <a:rPr lang="fr-FR" sz="1000" i="1" dirty="0">
              <a:latin typeface="Cambria" pitchFamily="18" charset="0"/>
              <a:cs typeface="Arial" pitchFamily="34" charset="0"/>
            </a:rPr>
            <a:t>Une par Organisme (N° SIREN)</a:t>
          </a:r>
        </a:p>
        <a:p>
          <a:pPr algn="l"/>
          <a:r>
            <a:rPr lang="fr-FR" sz="1000" i="1" dirty="0">
              <a:latin typeface="Cambria" pitchFamily="18" charset="0"/>
              <a:cs typeface="Arial" pitchFamily="34" charset="0"/>
            </a:rPr>
            <a:t>Indique </a:t>
          </a:r>
          <a:r>
            <a:rPr lang="fr-FR" sz="1000" b="1" i="1" dirty="0">
              <a:solidFill>
                <a:schemeClr val="tx1"/>
              </a:solidFill>
              <a:latin typeface="Cambria" pitchFamily="18" charset="0"/>
              <a:cs typeface="Arial" pitchFamily="34" charset="0"/>
            </a:rPr>
            <a:t>la mission générale</a:t>
          </a:r>
          <a:r>
            <a:rPr lang="fr-FR" sz="1000" i="1" dirty="0">
              <a:solidFill>
                <a:schemeClr val="tx1"/>
              </a:solidFill>
              <a:latin typeface="Cambria" pitchFamily="18" charset="0"/>
              <a:cs typeface="Arial" pitchFamily="34" charset="0"/>
            </a:rPr>
            <a:t> </a:t>
          </a:r>
          <a:r>
            <a:rPr lang="fr-FR" sz="1000" i="1" dirty="0">
              <a:latin typeface="Cambria" pitchFamily="18" charset="0"/>
              <a:cs typeface="Arial" pitchFamily="34" charset="0"/>
            </a:rPr>
            <a:t>du partenaire</a:t>
          </a:r>
        </a:p>
        <a:p>
          <a:pPr algn="l"/>
          <a:r>
            <a:rPr lang="fr-FR" sz="1000" i="1" dirty="0">
              <a:latin typeface="Cambria" pitchFamily="18" charset="0"/>
              <a:cs typeface="Arial" pitchFamily="34" charset="0"/>
            </a:rPr>
            <a:t>Indique la durée : 1 an reconductible</a:t>
          </a:r>
        </a:p>
      </dgm:t>
    </dgm:pt>
    <dgm:pt modelId="{346BE2F3-5F89-4271-B4B3-8E690B4C4272}" type="parTrans" cxnId="{78081259-C88D-49FC-8EC2-F85779B04F10}">
      <dgm:prSet/>
      <dgm:spPr/>
      <dgm:t>
        <a:bodyPr/>
        <a:lstStyle/>
        <a:p>
          <a:endParaRPr lang="fr-FR"/>
        </a:p>
      </dgm:t>
    </dgm:pt>
    <dgm:pt modelId="{BCDF18AC-F979-43E4-A8E1-45F5BCE9E922}" type="sibTrans" cxnId="{78081259-C88D-49FC-8EC2-F85779B04F10}">
      <dgm:prSet/>
      <dgm:spPr/>
      <dgm:t>
        <a:bodyPr/>
        <a:lstStyle/>
        <a:p>
          <a:endParaRPr lang="fr-FR"/>
        </a:p>
      </dgm:t>
    </dgm:pt>
    <dgm:pt modelId="{A00D5486-9E77-42E6-B5DA-A15FCB42937F}">
      <dgm:prSet phldrT="[Texte]" custT="1"/>
      <dgm:spPr/>
      <dgm:t>
        <a:bodyPr/>
        <a:lstStyle/>
        <a:p>
          <a:r>
            <a:rPr lang="fr-FR" sz="1400" b="0" dirty="0">
              <a:solidFill>
                <a:schemeClr val="tx1"/>
              </a:solidFill>
            </a:rPr>
            <a:t>Contrat de service</a:t>
          </a:r>
          <a:endParaRPr lang="fr-FR" sz="1000" b="0" dirty="0">
            <a:solidFill>
              <a:schemeClr val="tx1"/>
            </a:solidFill>
          </a:endParaRPr>
        </a:p>
      </dgm:t>
    </dgm:pt>
    <dgm:pt modelId="{0507868C-E480-4344-8442-004F11A9C81D}" type="parTrans" cxnId="{721F085F-9FC5-4A87-A88D-22D41245C2FF}">
      <dgm:prSet/>
      <dgm:spPr/>
      <dgm:t>
        <a:bodyPr/>
        <a:lstStyle/>
        <a:p>
          <a:endParaRPr lang="fr-FR"/>
        </a:p>
      </dgm:t>
    </dgm:pt>
    <dgm:pt modelId="{D5B3EBA0-40BC-4D0F-B8A6-B8699212E858}" type="sibTrans" cxnId="{721F085F-9FC5-4A87-A88D-22D41245C2FF}">
      <dgm:prSet/>
      <dgm:spPr/>
      <dgm:t>
        <a:bodyPr/>
        <a:lstStyle/>
        <a:p>
          <a:endParaRPr lang="fr-FR"/>
        </a:p>
      </dgm:t>
    </dgm:pt>
    <dgm:pt modelId="{251C9616-D5F6-41F1-B6E8-27286A255584}">
      <dgm:prSet phldrT="[Texte]" custT="1"/>
      <dgm:spPr/>
      <dgm:t>
        <a:bodyPr/>
        <a:lstStyle/>
        <a:p>
          <a:pPr algn="l"/>
          <a:r>
            <a:rPr lang="fr-FR" sz="1000" i="1" dirty="0">
              <a:latin typeface="Cambria" pitchFamily="18" charset="0"/>
              <a:cs typeface="Arial" pitchFamily="34" charset="0"/>
            </a:rPr>
            <a:t>Indique le fonctionnement du centre de services Caf</a:t>
          </a:r>
        </a:p>
        <a:p>
          <a:pPr algn="l"/>
          <a:r>
            <a:rPr lang="fr-FR" sz="1000" i="1" dirty="0">
              <a:latin typeface="Cambria" pitchFamily="18" charset="0"/>
              <a:cs typeface="Arial" pitchFamily="34" charset="0"/>
            </a:rPr>
            <a:t>Liste les interlocuteurs  (administrateurs et autres) à la Caf</a:t>
          </a:r>
        </a:p>
        <a:p>
          <a:pPr algn="l"/>
          <a:r>
            <a:rPr lang="fr-FR" sz="1000" i="1" dirty="0">
              <a:latin typeface="Cambria" pitchFamily="18" charset="0"/>
              <a:cs typeface="Arial" pitchFamily="34" charset="0"/>
            </a:rPr>
            <a:t>Liste les interlocuteurs (administrateurs et autres) chez le partenaire</a:t>
          </a:r>
        </a:p>
        <a:p>
          <a:pPr algn="l"/>
          <a:r>
            <a:rPr lang="fr-FR" sz="1000" i="1" dirty="0">
              <a:solidFill>
                <a:schemeClr val="tx1"/>
              </a:solidFill>
              <a:latin typeface="Cambria" pitchFamily="18" charset="0"/>
              <a:cs typeface="Arial" pitchFamily="34" charset="0"/>
            </a:rPr>
            <a:t>Liste l’ensemble des services autorisés</a:t>
          </a:r>
          <a:endParaRPr lang="fr-FR" sz="1000" dirty="0">
            <a:solidFill>
              <a:schemeClr val="tx1"/>
            </a:solidFill>
          </a:endParaRPr>
        </a:p>
      </dgm:t>
    </dgm:pt>
    <dgm:pt modelId="{1EDC3F65-6AB0-4044-8A6A-7F2460277D5C}" type="parTrans" cxnId="{8ADA199B-CBF9-4758-9BA5-387FFF169137}">
      <dgm:prSet/>
      <dgm:spPr/>
      <dgm:t>
        <a:bodyPr/>
        <a:lstStyle/>
        <a:p>
          <a:endParaRPr lang="fr-FR"/>
        </a:p>
      </dgm:t>
    </dgm:pt>
    <dgm:pt modelId="{376D797B-84A5-48AF-BD03-EF76DB4EF01D}" type="sibTrans" cxnId="{8ADA199B-CBF9-4758-9BA5-387FFF169137}">
      <dgm:prSet/>
      <dgm:spPr/>
      <dgm:t>
        <a:bodyPr/>
        <a:lstStyle/>
        <a:p>
          <a:endParaRPr lang="fr-FR"/>
        </a:p>
      </dgm:t>
    </dgm:pt>
    <dgm:pt modelId="{89E21E87-8019-4CD2-B43E-700A92B9CC3D}">
      <dgm:prSet custT="1"/>
      <dgm:spPr/>
      <dgm:t>
        <a:bodyPr/>
        <a:lstStyle/>
        <a:p>
          <a:r>
            <a:rPr lang="fr-FR" sz="1400" dirty="0"/>
            <a:t>Bulletin d’adhésion</a:t>
          </a:r>
        </a:p>
      </dgm:t>
    </dgm:pt>
    <dgm:pt modelId="{100A07B9-3FCE-42BB-8CB1-8DE6230F3500}" type="parTrans" cxnId="{07BD5D46-9081-4176-9BAC-C3381AD7E97F}">
      <dgm:prSet/>
      <dgm:spPr/>
      <dgm:t>
        <a:bodyPr/>
        <a:lstStyle/>
        <a:p>
          <a:endParaRPr lang="fr-FR"/>
        </a:p>
      </dgm:t>
    </dgm:pt>
    <dgm:pt modelId="{59E9605E-2800-4296-AD2D-C983541E6D74}" type="sibTrans" cxnId="{07BD5D46-9081-4176-9BAC-C3381AD7E97F}">
      <dgm:prSet/>
      <dgm:spPr/>
      <dgm:t>
        <a:bodyPr/>
        <a:lstStyle/>
        <a:p>
          <a:endParaRPr lang="fr-FR"/>
        </a:p>
      </dgm:t>
    </dgm:pt>
    <dgm:pt modelId="{6F535DFC-1CDE-4345-993D-8E23639ABFB0}">
      <dgm:prSet/>
      <dgm:spPr/>
      <dgm:t>
        <a:bodyPr/>
        <a:lstStyle/>
        <a:p>
          <a:r>
            <a:rPr lang="fr-FR" dirty="0"/>
            <a:t>Bulletin d’adhésion CDAP</a:t>
          </a:r>
        </a:p>
      </dgm:t>
    </dgm:pt>
    <dgm:pt modelId="{77834FB0-5459-4AA7-8B5F-045EF4A855E4}" type="parTrans" cxnId="{41BA656E-3958-4027-A11A-9E3586030856}">
      <dgm:prSet/>
      <dgm:spPr/>
      <dgm:t>
        <a:bodyPr/>
        <a:lstStyle/>
        <a:p>
          <a:endParaRPr lang="fr-FR"/>
        </a:p>
      </dgm:t>
    </dgm:pt>
    <dgm:pt modelId="{8716F9A0-7597-4628-8834-DB2D3FBDD94B}" type="sibTrans" cxnId="{41BA656E-3958-4027-A11A-9E3586030856}">
      <dgm:prSet/>
      <dgm:spPr/>
      <dgm:t>
        <a:bodyPr/>
        <a:lstStyle/>
        <a:p>
          <a:endParaRPr lang="fr-FR"/>
        </a:p>
      </dgm:t>
    </dgm:pt>
    <dgm:pt modelId="{3AC4419D-18CC-44E0-95F9-4B4A17D6051E}">
      <dgm:prSet custT="1"/>
      <dgm:spPr/>
      <dgm:t>
        <a:bodyPr/>
        <a:lstStyle/>
        <a:p>
          <a:r>
            <a:rPr lang="fr-FR" sz="1050" b="1" dirty="0">
              <a:solidFill>
                <a:schemeClr val="accent2"/>
              </a:solidFill>
            </a:rPr>
            <a:t>Bulletin</a:t>
          </a:r>
          <a:r>
            <a:rPr lang="fr-FR" sz="1000" b="1" dirty="0">
              <a:solidFill>
                <a:schemeClr val="accent2"/>
              </a:solidFill>
            </a:rPr>
            <a:t> adhésion</a:t>
          </a:r>
        </a:p>
        <a:p>
          <a:r>
            <a:rPr lang="fr-FR" sz="1000" b="1" dirty="0">
              <a:solidFill>
                <a:schemeClr val="accent2"/>
              </a:solidFill>
            </a:rPr>
            <a:t>Offre DGFIP</a:t>
          </a:r>
        </a:p>
      </dgm:t>
    </dgm:pt>
    <dgm:pt modelId="{9A1167FB-B39B-4147-9770-C9B607D14004}" type="parTrans" cxnId="{244E5D02-2A7F-4739-9538-730D75105DF3}">
      <dgm:prSet/>
      <dgm:spPr/>
      <dgm:t>
        <a:bodyPr/>
        <a:lstStyle/>
        <a:p>
          <a:endParaRPr lang="fr-FR"/>
        </a:p>
      </dgm:t>
    </dgm:pt>
    <dgm:pt modelId="{84419089-45CF-4227-BE3A-564483AB68E5}" type="sibTrans" cxnId="{244E5D02-2A7F-4739-9538-730D75105DF3}">
      <dgm:prSet/>
      <dgm:spPr/>
      <dgm:t>
        <a:bodyPr/>
        <a:lstStyle/>
        <a:p>
          <a:endParaRPr lang="fr-FR"/>
        </a:p>
      </dgm:t>
    </dgm:pt>
    <dgm:pt modelId="{69D111B3-EB93-479A-99CD-62A458EDB965}">
      <dgm:prSet/>
      <dgm:spPr/>
      <dgm:t>
        <a:bodyPr/>
        <a:lstStyle/>
        <a:p>
          <a:r>
            <a:rPr lang="fr-FR" dirty="0"/>
            <a:t>Bulletin d’adhésion AFAS</a:t>
          </a:r>
        </a:p>
      </dgm:t>
    </dgm:pt>
    <dgm:pt modelId="{2003345D-FBB6-4D7B-B4F3-9AD33CCCBBC5}" type="parTrans" cxnId="{DA713C67-58BF-448D-B2A5-1ADD579539E3}">
      <dgm:prSet/>
      <dgm:spPr/>
      <dgm:t>
        <a:bodyPr/>
        <a:lstStyle/>
        <a:p>
          <a:endParaRPr lang="fr-FR"/>
        </a:p>
      </dgm:t>
    </dgm:pt>
    <dgm:pt modelId="{B1A8B253-C286-46A1-9B98-2471F937357C}" type="sibTrans" cxnId="{DA713C67-58BF-448D-B2A5-1ADD579539E3}">
      <dgm:prSet/>
      <dgm:spPr/>
      <dgm:t>
        <a:bodyPr/>
        <a:lstStyle/>
        <a:p>
          <a:endParaRPr lang="fr-FR"/>
        </a:p>
      </dgm:t>
    </dgm:pt>
    <dgm:pt modelId="{1FBDFC41-69E4-4BDE-BB9C-B1B25C5F6DE8}" type="pres">
      <dgm:prSet presAssocID="{19E3E9D8-20D4-4337-8E2A-1B732BAD0239}" presName="hierChild1" presStyleCnt="0">
        <dgm:presLayoutVars>
          <dgm:chPref val="1"/>
          <dgm:dir/>
          <dgm:animOne val="branch"/>
          <dgm:animLvl val="lvl"/>
          <dgm:resizeHandles/>
        </dgm:presLayoutVars>
      </dgm:prSet>
      <dgm:spPr/>
    </dgm:pt>
    <dgm:pt modelId="{A9E7ABEC-4D7F-4D0D-9108-CEF9FC71DDA9}" type="pres">
      <dgm:prSet presAssocID="{2574A229-BEAA-4B93-A3D4-FCC326DEF120}" presName="hierRoot1" presStyleCnt="0"/>
      <dgm:spPr/>
    </dgm:pt>
    <dgm:pt modelId="{FC38D356-C8E8-44EC-803B-846ED404BD02}" type="pres">
      <dgm:prSet presAssocID="{2574A229-BEAA-4B93-A3D4-FCC326DEF120}" presName="composite" presStyleCnt="0"/>
      <dgm:spPr/>
    </dgm:pt>
    <dgm:pt modelId="{F1E45320-7391-42B2-980A-66E52D44DDE5}" type="pres">
      <dgm:prSet presAssocID="{2574A229-BEAA-4B93-A3D4-FCC326DEF120}" presName="background" presStyleLbl="node0" presStyleIdx="0" presStyleCnt="1"/>
      <dgm:spPr>
        <a:solidFill>
          <a:srgbClr val="C00000"/>
        </a:solidFill>
      </dgm:spPr>
    </dgm:pt>
    <dgm:pt modelId="{4E7CAA80-A8CC-4B3F-BB73-B595F58A2467}" type="pres">
      <dgm:prSet presAssocID="{2574A229-BEAA-4B93-A3D4-FCC326DEF120}" presName="text" presStyleLbl="fgAcc0" presStyleIdx="0" presStyleCnt="1" custScaleX="206973" custScaleY="72334" custLinFactNeighborX="7277" custLinFactNeighborY="-12437">
        <dgm:presLayoutVars>
          <dgm:chPref val="3"/>
        </dgm:presLayoutVars>
      </dgm:prSet>
      <dgm:spPr/>
    </dgm:pt>
    <dgm:pt modelId="{DF924571-9D2E-489D-98FE-0EED8B0670B7}" type="pres">
      <dgm:prSet presAssocID="{2574A229-BEAA-4B93-A3D4-FCC326DEF120}" presName="hierChild2" presStyleCnt="0"/>
      <dgm:spPr/>
    </dgm:pt>
    <dgm:pt modelId="{D318B5FF-B6B9-4824-8EC1-27DB44803C5F}" type="pres">
      <dgm:prSet presAssocID="{F7176514-2B33-41F2-B3B2-0319DDBB8F42}" presName="Name10" presStyleLbl="parChTrans1D2" presStyleIdx="0" presStyleCnt="3"/>
      <dgm:spPr/>
    </dgm:pt>
    <dgm:pt modelId="{A95F626C-88C6-45D0-94F3-5931E0857FE5}" type="pres">
      <dgm:prSet presAssocID="{FF1DC41F-2052-4B8B-9BFF-CE6BFD1B81D5}" presName="hierRoot2" presStyleCnt="0"/>
      <dgm:spPr/>
    </dgm:pt>
    <dgm:pt modelId="{5AB1E807-6BEA-4364-B08F-E00030BD7E64}" type="pres">
      <dgm:prSet presAssocID="{FF1DC41F-2052-4B8B-9BFF-CE6BFD1B81D5}" presName="composite2" presStyleCnt="0"/>
      <dgm:spPr/>
    </dgm:pt>
    <dgm:pt modelId="{85A086F6-213A-4454-84F1-80791388AB6E}" type="pres">
      <dgm:prSet presAssocID="{FF1DC41F-2052-4B8B-9BFF-CE6BFD1B81D5}" presName="background2" presStyleLbl="node2" presStyleIdx="0" presStyleCnt="3"/>
      <dgm:spPr>
        <a:solidFill>
          <a:srgbClr val="92D050"/>
        </a:solidFill>
      </dgm:spPr>
    </dgm:pt>
    <dgm:pt modelId="{D54838C0-A00D-42C2-94C8-35161CA2946A}" type="pres">
      <dgm:prSet presAssocID="{FF1DC41F-2052-4B8B-9BFF-CE6BFD1B81D5}" presName="text2" presStyleLbl="fgAcc2" presStyleIdx="0" presStyleCnt="3" custScaleX="89889" custScaleY="53109">
        <dgm:presLayoutVars>
          <dgm:chPref val="3"/>
        </dgm:presLayoutVars>
      </dgm:prSet>
      <dgm:spPr/>
    </dgm:pt>
    <dgm:pt modelId="{BE2A90D5-D922-4FF8-9E1B-1C273CA74639}" type="pres">
      <dgm:prSet presAssocID="{FF1DC41F-2052-4B8B-9BFF-CE6BFD1B81D5}" presName="hierChild3" presStyleCnt="0"/>
      <dgm:spPr/>
    </dgm:pt>
    <dgm:pt modelId="{A2D848FF-52CD-4E64-9545-F6D2DA9B3378}" type="pres">
      <dgm:prSet presAssocID="{346BE2F3-5F89-4271-B4B3-8E690B4C4272}" presName="Name17" presStyleLbl="parChTrans1D3" presStyleIdx="0" presStyleCnt="5"/>
      <dgm:spPr/>
    </dgm:pt>
    <dgm:pt modelId="{1FAD061C-3103-45AF-8E9F-1796047A88E4}" type="pres">
      <dgm:prSet presAssocID="{C0AA8526-5AB7-4B8A-984E-E4BB37C4E948}" presName="hierRoot3" presStyleCnt="0"/>
      <dgm:spPr/>
    </dgm:pt>
    <dgm:pt modelId="{52A18028-30AC-474F-9B27-AF02B017EA08}" type="pres">
      <dgm:prSet presAssocID="{C0AA8526-5AB7-4B8A-984E-E4BB37C4E948}" presName="composite3" presStyleCnt="0"/>
      <dgm:spPr/>
    </dgm:pt>
    <dgm:pt modelId="{238D3BD4-BF37-4C6B-A09F-646388574C6D}" type="pres">
      <dgm:prSet presAssocID="{C0AA8526-5AB7-4B8A-984E-E4BB37C4E948}" presName="background3" presStyleLbl="node3" presStyleIdx="0" presStyleCnt="5"/>
      <dgm:spPr/>
    </dgm:pt>
    <dgm:pt modelId="{94E06EDD-7DE4-4A35-B6A3-57C25F0738B1}" type="pres">
      <dgm:prSet presAssocID="{C0AA8526-5AB7-4B8A-984E-E4BB37C4E948}" presName="text3" presStyleLbl="fgAcc3" presStyleIdx="0" presStyleCnt="5" custScaleX="124693" custScaleY="133863">
        <dgm:presLayoutVars>
          <dgm:chPref val="3"/>
        </dgm:presLayoutVars>
      </dgm:prSet>
      <dgm:spPr/>
    </dgm:pt>
    <dgm:pt modelId="{0AD742F1-FC9C-402E-9AC8-501AE2B51C80}" type="pres">
      <dgm:prSet presAssocID="{C0AA8526-5AB7-4B8A-984E-E4BB37C4E948}" presName="hierChild4" presStyleCnt="0"/>
      <dgm:spPr/>
    </dgm:pt>
    <dgm:pt modelId="{555295CF-3EEE-4500-A303-EB7B9B6E280D}" type="pres">
      <dgm:prSet presAssocID="{0507868C-E480-4344-8442-004F11A9C81D}" presName="Name10" presStyleLbl="parChTrans1D2" presStyleIdx="1" presStyleCnt="3"/>
      <dgm:spPr/>
    </dgm:pt>
    <dgm:pt modelId="{6F8E045A-9D01-452C-B9FE-15A42154597B}" type="pres">
      <dgm:prSet presAssocID="{A00D5486-9E77-42E6-B5DA-A15FCB42937F}" presName="hierRoot2" presStyleCnt="0"/>
      <dgm:spPr/>
    </dgm:pt>
    <dgm:pt modelId="{28391E42-97FD-4F9E-864B-2B4A09BE73EB}" type="pres">
      <dgm:prSet presAssocID="{A00D5486-9E77-42E6-B5DA-A15FCB42937F}" presName="composite2" presStyleCnt="0"/>
      <dgm:spPr/>
    </dgm:pt>
    <dgm:pt modelId="{30DD525D-A8E4-4F7F-97B0-3A5AEF13E90D}" type="pres">
      <dgm:prSet presAssocID="{A00D5486-9E77-42E6-B5DA-A15FCB42937F}" presName="background2" presStyleLbl="node2" presStyleIdx="1" presStyleCnt="3"/>
      <dgm:spPr>
        <a:solidFill>
          <a:srgbClr val="92D050"/>
        </a:solidFill>
      </dgm:spPr>
    </dgm:pt>
    <dgm:pt modelId="{8D1A0168-2BAD-4A5F-92D8-20EDB7910D5A}" type="pres">
      <dgm:prSet presAssocID="{A00D5486-9E77-42E6-B5DA-A15FCB42937F}" presName="text2" presStyleLbl="fgAcc2" presStyleIdx="1" presStyleCnt="3" custScaleX="92739" custScaleY="50491" custLinFactNeighborX="27247" custLinFactNeighborY="11355">
        <dgm:presLayoutVars>
          <dgm:chPref val="3"/>
        </dgm:presLayoutVars>
      </dgm:prSet>
      <dgm:spPr/>
    </dgm:pt>
    <dgm:pt modelId="{34FC5336-D3A9-4170-8313-9FB6697D1FFE}" type="pres">
      <dgm:prSet presAssocID="{A00D5486-9E77-42E6-B5DA-A15FCB42937F}" presName="hierChild3" presStyleCnt="0"/>
      <dgm:spPr/>
    </dgm:pt>
    <dgm:pt modelId="{5B7C9ADD-2A8C-400C-9B86-30221DB18645}" type="pres">
      <dgm:prSet presAssocID="{1EDC3F65-6AB0-4044-8A6A-7F2460277D5C}" presName="Name17" presStyleLbl="parChTrans1D3" presStyleIdx="1" presStyleCnt="5"/>
      <dgm:spPr/>
    </dgm:pt>
    <dgm:pt modelId="{602EC178-53E9-4722-81CB-E0F15E7D5B68}" type="pres">
      <dgm:prSet presAssocID="{251C9616-D5F6-41F1-B6E8-27286A255584}" presName="hierRoot3" presStyleCnt="0"/>
      <dgm:spPr/>
    </dgm:pt>
    <dgm:pt modelId="{E1B4D095-1E55-4B31-999E-FCF6B40032C6}" type="pres">
      <dgm:prSet presAssocID="{251C9616-D5F6-41F1-B6E8-27286A255584}" presName="composite3" presStyleCnt="0"/>
      <dgm:spPr/>
    </dgm:pt>
    <dgm:pt modelId="{CA3EA1BF-328E-4D07-BBC9-F4CEA7C302E9}" type="pres">
      <dgm:prSet presAssocID="{251C9616-D5F6-41F1-B6E8-27286A255584}" presName="background3" presStyleLbl="node3" presStyleIdx="1" presStyleCnt="5"/>
      <dgm:spPr/>
    </dgm:pt>
    <dgm:pt modelId="{40502E68-91D2-48CC-99F4-BB559399904D}" type="pres">
      <dgm:prSet presAssocID="{251C9616-D5F6-41F1-B6E8-27286A255584}" presName="text3" presStyleLbl="fgAcc3" presStyleIdx="1" presStyleCnt="5" custScaleX="151017" custScaleY="136481" custLinFactNeighborX="-1101" custLinFactNeighborY="4254">
        <dgm:presLayoutVars>
          <dgm:chPref val="3"/>
        </dgm:presLayoutVars>
      </dgm:prSet>
      <dgm:spPr/>
    </dgm:pt>
    <dgm:pt modelId="{DE7A12DF-548E-4D43-A191-B4F6FB460A69}" type="pres">
      <dgm:prSet presAssocID="{251C9616-D5F6-41F1-B6E8-27286A255584}" presName="hierChild4" presStyleCnt="0"/>
      <dgm:spPr/>
    </dgm:pt>
    <dgm:pt modelId="{B9599233-768D-4B1B-9F90-2C35034D943C}" type="pres">
      <dgm:prSet presAssocID="{100A07B9-3FCE-42BB-8CB1-8DE6230F3500}" presName="Name10" presStyleLbl="parChTrans1D2" presStyleIdx="2" presStyleCnt="3"/>
      <dgm:spPr/>
    </dgm:pt>
    <dgm:pt modelId="{9D239DC7-7867-4007-8867-25A6E89F13CE}" type="pres">
      <dgm:prSet presAssocID="{89E21E87-8019-4CD2-B43E-700A92B9CC3D}" presName="hierRoot2" presStyleCnt="0"/>
      <dgm:spPr/>
    </dgm:pt>
    <dgm:pt modelId="{522F08B8-C7B0-440F-A6A2-20C5DC2A7FEE}" type="pres">
      <dgm:prSet presAssocID="{89E21E87-8019-4CD2-B43E-700A92B9CC3D}" presName="composite2" presStyleCnt="0"/>
      <dgm:spPr/>
    </dgm:pt>
    <dgm:pt modelId="{1F78B024-C1BD-46C6-A0E8-30AFE301C327}" type="pres">
      <dgm:prSet presAssocID="{89E21E87-8019-4CD2-B43E-700A92B9CC3D}" presName="background2" presStyleLbl="node2" presStyleIdx="2" presStyleCnt="3"/>
      <dgm:spPr>
        <a:solidFill>
          <a:srgbClr val="92D050"/>
        </a:solidFill>
      </dgm:spPr>
    </dgm:pt>
    <dgm:pt modelId="{35729777-FBE1-49F9-BE89-2D9036528588}" type="pres">
      <dgm:prSet presAssocID="{89E21E87-8019-4CD2-B43E-700A92B9CC3D}" presName="text2" presStyleLbl="fgAcc2" presStyleIdx="2" presStyleCnt="3" custScaleX="79130" custScaleY="49729" custLinFactNeighborX="23948" custLinFactNeighborY="-902">
        <dgm:presLayoutVars>
          <dgm:chPref val="3"/>
        </dgm:presLayoutVars>
      </dgm:prSet>
      <dgm:spPr/>
    </dgm:pt>
    <dgm:pt modelId="{C7CABC92-D98D-44B9-A6F4-A6AD5C5721B8}" type="pres">
      <dgm:prSet presAssocID="{89E21E87-8019-4CD2-B43E-700A92B9CC3D}" presName="hierChild3" presStyleCnt="0"/>
      <dgm:spPr/>
    </dgm:pt>
    <dgm:pt modelId="{3A78411A-A447-490E-BF91-B5C67B6C5DD9}" type="pres">
      <dgm:prSet presAssocID="{77834FB0-5459-4AA7-8B5F-045EF4A855E4}" presName="Name17" presStyleLbl="parChTrans1D3" presStyleIdx="2" presStyleCnt="5"/>
      <dgm:spPr/>
    </dgm:pt>
    <dgm:pt modelId="{DB83681A-FE56-4E7F-8E4B-359065941DDA}" type="pres">
      <dgm:prSet presAssocID="{6F535DFC-1CDE-4345-993D-8E23639ABFB0}" presName="hierRoot3" presStyleCnt="0"/>
      <dgm:spPr/>
    </dgm:pt>
    <dgm:pt modelId="{5140D26D-BC1A-46C2-B5CD-3BC2FC926778}" type="pres">
      <dgm:prSet presAssocID="{6F535DFC-1CDE-4345-993D-8E23639ABFB0}" presName="composite3" presStyleCnt="0"/>
      <dgm:spPr/>
    </dgm:pt>
    <dgm:pt modelId="{CA8D0434-97A1-4A45-B6C7-D4802DDDA251}" type="pres">
      <dgm:prSet presAssocID="{6F535DFC-1CDE-4345-993D-8E23639ABFB0}" presName="background3" presStyleLbl="node3" presStyleIdx="2" presStyleCnt="5"/>
      <dgm:spPr/>
    </dgm:pt>
    <dgm:pt modelId="{5AAA7F58-2A43-4493-8236-B82CC585A9CA}" type="pres">
      <dgm:prSet presAssocID="{6F535DFC-1CDE-4345-993D-8E23639ABFB0}" presName="text3" presStyleLbl="fgAcc3" presStyleIdx="2" presStyleCnt="5" custScaleX="31088" custScaleY="40300">
        <dgm:presLayoutVars>
          <dgm:chPref val="3"/>
        </dgm:presLayoutVars>
      </dgm:prSet>
      <dgm:spPr/>
    </dgm:pt>
    <dgm:pt modelId="{2A0AEF5A-B132-4599-AF5B-1F218124EC25}" type="pres">
      <dgm:prSet presAssocID="{6F535DFC-1CDE-4345-993D-8E23639ABFB0}" presName="hierChild4" presStyleCnt="0"/>
      <dgm:spPr/>
    </dgm:pt>
    <dgm:pt modelId="{69FE1A5A-9217-4E84-8145-3898F47C0C9E}" type="pres">
      <dgm:prSet presAssocID="{9A1167FB-B39B-4147-9770-C9B607D14004}" presName="Name17" presStyleLbl="parChTrans1D3" presStyleIdx="3" presStyleCnt="5"/>
      <dgm:spPr/>
    </dgm:pt>
    <dgm:pt modelId="{D293533E-B6BD-4BEB-9026-46865295E61E}" type="pres">
      <dgm:prSet presAssocID="{3AC4419D-18CC-44E0-95F9-4B4A17D6051E}" presName="hierRoot3" presStyleCnt="0"/>
      <dgm:spPr/>
    </dgm:pt>
    <dgm:pt modelId="{15E34B48-6997-4E10-A9E6-CFC4CB19F41F}" type="pres">
      <dgm:prSet presAssocID="{3AC4419D-18CC-44E0-95F9-4B4A17D6051E}" presName="composite3" presStyleCnt="0"/>
      <dgm:spPr/>
    </dgm:pt>
    <dgm:pt modelId="{30774BF3-AFD5-49B8-8E3C-CD51ECC49355}" type="pres">
      <dgm:prSet presAssocID="{3AC4419D-18CC-44E0-95F9-4B4A17D6051E}" presName="background3" presStyleLbl="node3" presStyleIdx="3" presStyleCnt="5"/>
      <dgm:spPr>
        <a:solidFill>
          <a:srgbClr val="C00000"/>
        </a:solidFill>
      </dgm:spPr>
    </dgm:pt>
    <dgm:pt modelId="{AB90EEA9-3EF8-4F94-8DA4-8208E7FC6EE4}" type="pres">
      <dgm:prSet presAssocID="{3AC4419D-18CC-44E0-95F9-4B4A17D6051E}" presName="text3" presStyleLbl="fgAcc3" presStyleIdx="3" presStyleCnt="5" custScaleX="79199" custScaleY="100049">
        <dgm:presLayoutVars>
          <dgm:chPref val="3"/>
        </dgm:presLayoutVars>
      </dgm:prSet>
      <dgm:spPr/>
    </dgm:pt>
    <dgm:pt modelId="{8C082B55-0275-48A1-B301-DDC4D8B9C239}" type="pres">
      <dgm:prSet presAssocID="{3AC4419D-18CC-44E0-95F9-4B4A17D6051E}" presName="hierChild4" presStyleCnt="0"/>
      <dgm:spPr/>
    </dgm:pt>
    <dgm:pt modelId="{161FAD6A-3CCF-4DF9-8B3E-8A3B38F9D6B3}" type="pres">
      <dgm:prSet presAssocID="{2003345D-FBB6-4D7B-B4F3-9AD33CCCBBC5}" presName="Name17" presStyleLbl="parChTrans1D3" presStyleIdx="4" presStyleCnt="5"/>
      <dgm:spPr/>
    </dgm:pt>
    <dgm:pt modelId="{F545C342-82FE-40B8-9631-9D55F328793F}" type="pres">
      <dgm:prSet presAssocID="{69D111B3-EB93-479A-99CD-62A458EDB965}" presName="hierRoot3" presStyleCnt="0"/>
      <dgm:spPr/>
    </dgm:pt>
    <dgm:pt modelId="{10B57848-FB6D-4B14-AF01-08B294592D51}" type="pres">
      <dgm:prSet presAssocID="{69D111B3-EB93-479A-99CD-62A458EDB965}" presName="composite3" presStyleCnt="0"/>
      <dgm:spPr/>
    </dgm:pt>
    <dgm:pt modelId="{CC703EFC-EEDE-4252-AB83-013AB33EFD22}" type="pres">
      <dgm:prSet presAssocID="{69D111B3-EB93-479A-99CD-62A458EDB965}" presName="background3" presStyleLbl="node3" presStyleIdx="4" presStyleCnt="5"/>
      <dgm:spPr/>
    </dgm:pt>
    <dgm:pt modelId="{E2D91B44-F7DD-40EE-B843-052CD4006E24}" type="pres">
      <dgm:prSet presAssocID="{69D111B3-EB93-479A-99CD-62A458EDB965}" presName="text3" presStyleLbl="fgAcc3" presStyleIdx="4" presStyleCnt="5" custScaleX="27018" custScaleY="46872">
        <dgm:presLayoutVars>
          <dgm:chPref val="3"/>
        </dgm:presLayoutVars>
      </dgm:prSet>
      <dgm:spPr/>
    </dgm:pt>
    <dgm:pt modelId="{F408103A-8CB5-4942-BC12-7A060DCBC9F0}" type="pres">
      <dgm:prSet presAssocID="{69D111B3-EB93-479A-99CD-62A458EDB965}" presName="hierChild4" presStyleCnt="0"/>
      <dgm:spPr/>
    </dgm:pt>
  </dgm:ptLst>
  <dgm:cxnLst>
    <dgm:cxn modelId="{244E5D02-2A7F-4739-9538-730D75105DF3}" srcId="{89E21E87-8019-4CD2-B43E-700A92B9CC3D}" destId="{3AC4419D-18CC-44E0-95F9-4B4A17D6051E}" srcOrd="1" destOrd="0" parTransId="{9A1167FB-B39B-4147-9770-C9B607D14004}" sibTransId="{84419089-45CF-4227-BE3A-564483AB68E5}"/>
    <dgm:cxn modelId="{6B0D9405-A048-4664-9B6C-8F92A020D684}" type="presOf" srcId="{9A1167FB-B39B-4147-9770-C9B607D14004}" destId="{69FE1A5A-9217-4E84-8145-3898F47C0C9E}" srcOrd="0" destOrd="0" presId="urn:microsoft.com/office/officeart/2005/8/layout/hierarchy1"/>
    <dgm:cxn modelId="{4688F30B-FCAC-4BD4-BD20-259F82D43ACB}" type="presOf" srcId="{89E21E87-8019-4CD2-B43E-700A92B9CC3D}" destId="{35729777-FBE1-49F9-BE89-2D9036528588}" srcOrd="0" destOrd="0" presId="urn:microsoft.com/office/officeart/2005/8/layout/hierarchy1"/>
    <dgm:cxn modelId="{20DFAC13-66BE-4032-A6C9-094F139516E4}" type="presOf" srcId="{77834FB0-5459-4AA7-8B5F-045EF4A855E4}" destId="{3A78411A-A447-490E-BF91-B5C67B6C5DD9}" srcOrd="0" destOrd="0" presId="urn:microsoft.com/office/officeart/2005/8/layout/hierarchy1"/>
    <dgm:cxn modelId="{72A73514-CC9D-4617-97FB-5B7B8F3AB974}" type="presOf" srcId="{6F535DFC-1CDE-4345-993D-8E23639ABFB0}" destId="{5AAA7F58-2A43-4493-8236-B82CC585A9CA}" srcOrd="0" destOrd="0" presId="urn:microsoft.com/office/officeart/2005/8/layout/hierarchy1"/>
    <dgm:cxn modelId="{861DE42E-42B7-4B31-A46C-325DEF31FBA0}" type="presOf" srcId="{19E3E9D8-20D4-4337-8E2A-1B732BAD0239}" destId="{1FBDFC41-69E4-4BDE-BB9C-B1B25C5F6DE8}" srcOrd="0" destOrd="0" presId="urn:microsoft.com/office/officeart/2005/8/layout/hierarchy1"/>
    <dgm:cxn modelId="{8F2B9F36-9F90-4343-AF52-6B276C041B54}" type="presOf" srcId="{FF1DC41F-2052-4B8B-9BFF-CE6BFD1B81D5}" destId="{D54838C0-A00D-42C2-94C8-35161CA2946A}" srcOrd="0" destOrd="0" presId="urn:microsoft.com/office/officeart/2005/8/layout/hierarchy1"/>
    <dgm:cxn modelId="{BA95295D-FF94-48AC-A127-6D1342381E8E}" type="presOf" srcId="{69D111B3-EB93-479A-99CD-62A458EDB965}" destId="{E2D91B44-F7DD-40EE-B843-052CD4006E24}" srcOrd="0" destOrd="0" presId="urn:microsoft.com/office/officeart/2005/8/layout/hierarchy1"/>
    <dgm:cxn modelId="{721F085F-9FC5-4A87-A88D-22D41245C2FF}" srcId="{2574A229-BEAA-4B93-A3D4-FCC326DEF120}" destId="{A00D5486-9E77-42E6-B5DA-A15FCB42937F}" srcOrd="1" destOrd="0" parTransId="{0507868C-E480-4344-8442-004F11A9C81D}" sibTransId="{D5B3EBA0-40BC-4D0F-B8A6-B8699212E858}"/>
    <dgm:cxn modelId="{41417B41-F28D-4CD8-9513-4EF5502C9F79}" type="presOf" srcId="{2574A229-BEAA-4B93-A3D4-FCC326DEF120}" destId="{4E7CAA80-A8CC-4B3F-BB73-B595F58A2467}" srcOrd="0" destOrd="0" presId="urn:microsoft.com/office/officeart/2005/8/layout/hierarchy1"/>
    <dgm:cxn modelId="{6E0C5762-79C7-41BA-A191-9D0977E4E19E}" type="presOf" srcId="{346BE2F3-5F89-4271-B4B3-8E690B4C4272}" destId="{A2D848FF-52CD-4E64-9545-F6D2DA9B3378}" srcOrd="0" destOrd="0" presId="urn:microsoft.com/office/officeart/2005/8/layout/hierarchy1"/>
    <dgm:cxn modelId="{07BD5D46-9081-4176-9BAC-C3381AD7E97F}" srcId="{2574A229-BEAA-4B93-A3D4-FCC326DEF120}" destId="{89E21E87-8019-4CD2-B43E-700A92B9CC3D}" srcOrd="2" destOrd="0" parTransId="{100A07B9-3FCE-42BB-8CB1-8DE6230F3500}" sibTransId="{59E9605E-2800-4296-AD2D-C983541E6D74}"/>
    <dgm:cxn modelId="{DA713C67-58BF-448D-B2A5-1ADD579539E3}" srcId="{89E21E87-8019-4CD2-B43E-700A92B9CC3D}" destId="{69D111B3-EB93-479A-99CD-62A458EDB965}" srcOrd="2" destOrd="0" parTransId="{2003345D-FBB6-4D7B-B4F3-9AD33CCCBBC5}" sibTransId="{B1A8B253-C286-46A1-9B98-2471F937357C}"/>
    <dgm:cxn modelId="{1AAFCD48-D0A3-41AD-A13A-979A83D3C2C7}" type="presOf" srcId="{A00D5486-9E77-42E6-B5DA-A15FCB42937F}" destId="{8D1A0168-2BAD-4A5F-92D8-20EDB7910D5A}" srcOrd="0" destOrd="0" presId="urn:microsoft.com/office/officeart/2005/8/layout/hierarchy1"/>
    <dgm:cxn modelId="{6640E56D-D4F5-4024-8718-E148954519EE}" type="presOf" srcId="{2003345D-FBB6-4D7B-B4F3-9AD33CCCBBC5}" destId="{161FAD6A-3CCF-4DF9-8B3E-8A3B38F9D6B3}" srcOrd="0" destOrd="0" presId="urn:microsoft.com/office/officeart/2005/8/layout/hierarchy1"/>
    <dgm:cxn modelId="{41BA656E-3958-4027-A11A-9E3586030856}" srcId="{89E21E87-8019-4CD2-B43E-700A92B9CC3D}" destId="{6F535DFC-1CDE-4345-993D-8E23639ABFB0}" srcOrd="0" destOrd="0" parTransId="{77834FB0-5459-4AA7-8B5F-045EF4A855E4}" sibTransId="{8716F9A0-7597-4628-8834-DB2D3FBDD94B}"/>
    <dgm:cxn modelId="{A8F60F79-2E15-43E3-ABD1-270FCBF4557A}" srcId="{19E3E9D8-20D4-4337-8E2A-1B732BAD0239}" destId="{2574A229-BEAA-4B93-A3D4-FCC326DEF120}" srcOrd="0" destOrd="0" parTransId="{0373CE6D-3DB3-464B-AD08-D51DD338E3E5}" sibTransId="{9915F4F4-7D8C-4282-BFA0-B79504795407}"/>
    <dgm:cxn modelId="{78081259-C88D-49FC-8EC2-F85779B04F10}" srcId="{FF1DC41F-2052-4B8B-9BFF-CE6BFD1B81D5}" destId="{C0AA8526-5AB7-4B8A-984E-E4BB37C4E948}" srcOrd="0" destOrd="0" parTransId="{346BE2F3-5F89-4271-B4B3-8E690B4C4272}" sibTransId="{BCDF18AC-F979-43E4-A8E1-45F5BCE9E922}"/>
    <dgm:cxn modelId="{25AE8098-FE41-4338-8587-FF15A441B174}" srcId="{2574A229-BEAA-4B93-A3D4-FCC326DEF120}" destId="{FF1DC41F-2052-4B8B-9BFF-CE6BFD1B81D5}" srcOrd="0" destOrd="0" parTransId="{F7176514-2B33-41F2-B3B2-0319DDBB8F42}" sibTransId="{76C434A9-5619-447A-9458-61B6969FC79D}"/>
    <dgm:cxn modelId="{8ADA199B-CBF9-4758-9BA5-387FFF169137}" srcId="{A00D5486-9E77-42E6-B5DA-A15FCB42937F}" destId="{251C9616-D5F6-41F1-B6E8-27286A255584}" srcOrd="0" destOrd="0" parTransId="{1EDC3F65-6AB0-4044-8A6A-7F2460277D5C}" sibTransId="{376D797B-84A5-48AF-BD03-EF76DB4EF01D}"/>
    <dgm:cxn modelId="{84547AA7-19F9-48B5-8070-C738E0D06F17}" type="presOf" srcId="{C0AA8526-5AB7-4B8A-984E-E4BB37C4E948}" destId="{94E06EDD-7DE4-4A35-B6A3-57C25F0738B1}" srcOrd="0" destOrd="0" presId="urn:microsoft.com/office/officeart/2005/8/layout/hierarchy1"/>
    <dgm:cxn modelId="{34D810AB-BB2A-40E2-A816-833B104C903B}" type="presOf" srcId="{F7176514-2B33-41F2-B3B2-0319DDBB8F42}" destId="{D318B5FF-B6B9-4824-8EC1-27DB44803C5F}" srcOrd="0" destOrd="0" presId="urn:microsoft.com/office/officeart/2005/8/layout/hierarchy1"/>
    <dgm:cxn modelId="{6370FCAB-1477-4EBD-8498-00FB47F30A34}" type="presOf" srcId="{3AC4419D-18CC-44E0-95F9-4B4A17D6051E}" destId="{AB90EEA9-3EF8-4F94-8DA4-8208E7FC6EE4}" srcOrd="0" destOrd="0" presId="urn:microsoft.com/office/officeart/2005/8/layout/hierarchy1"/>
    <dgm:cxn modelId="{E954A6DA-196A-43C5-B6C2-C252E47FC822}" type="presOf" srcId="{0507868C-E480-4344-8442-004F11A9C81D}" destId="{555295CF-3EEE-4500-A303-EB7B9B6E280D}" srcOrd="0" destOrd="0" presId="urn:microsoft.com/office/officeart/2005/8/layout/hierarchy1"/>
    <dgm:cxn modelId="{533E63DE-58D9-4ED7-AA99-F05B0A950DC7}" type="presOf" srcId="{251C9616-D5F6-41F1-B6E8-27286A255584}" destId="{40502E68-91D2-48CC-99F4-BB559399904D}" srcOrd="0" destOrd="0" presId="urn:microsoft.com/office/officeart/2005/8/layout/hierarchy1"/>
    <dgm:cxn modelId="{3094BCDF-E968-4CB5-8BE3-467765640F9E}" type="presOf" srcId="{100A07B9-3FCE-42BB-8CB1-8DE6230F3500}" destId="{B9599233-768D-4B1B-9F90-2C35034D943C}" srcOrd="0" destOrd="0" presId="urn:microsoft.com/office/officeart/2005/8/layout/hierarchy1"/>
    <dgm:cxn modelId="{C7BB94E8-C3F9-4658-A1AB-3B89BD696F82}" type="presOf" srcId="{1EDC3F65-6AB0-4044-8A6A-7F2460277D5C}" destId="{5B7C9ADD-2A8C-400C-9B86-30221DB18645}" srcOrd="0" destOrd="0" presId="urn:microsoft.com/office/officeart/2005/8/layout/hierarchy1"/>
    <dgm:cxn modelId="{927BD72C-E0BE-4D31-9AA0-78568769CE3A}" type="presParOf" srcId="{1FBDFC41-69E4-4BDE-BB9C-B1B25C5F6DE8}" destId="{A9E7ABEC-4D7F-4D0D-9108-CEF9FC71DDA9}" srcOrd="0" destOrd="0" presId="urn:microsoft.com/office/officeart/2005/8/layout/hierarchy1"/>
    <dgm:cxn modelId="{A5E19519-E370-49FE-8689-3BDFD9568B7B}" type="presParOf" srcId="{A9E7ABEC-4D7F-4D0D-9108-CEF9FC71DDA9}" destId="{FC38D356-C8E8-44EC-803B-846ED404BD02}" srcOrd="0" destOrd="0" presId="urn:microsoft.com/office/officeart/2005/8/layout/hierarchy1"/>
    <dgm:cxn modelId="{AD9BEBC1-76D3-4C45-9A37-FD66E5829208}" type="presParOf" srcId="{FC38D356-C8E8-44EC-803B-846ED404BD02}" destId="{F1E45320-7391-42B2-980A-66E52D44DDE5}" srcOrd="0" destOrd="0" presId="urn:microsoft.com/office/officeart/2005/8/layout/hierarchy1"/>
    <dgm:cxn modelId="{A3613B68-EACB-438C-AF34-87BB19772440}" type="presParOf" srcId="{FC38D356-C8E8-44EC-803B-846ED404BD02}" destId="{4E7CAA80-A8CC-4B3F-BB73-B595F58A2467}" srcOrd="1" destOrd="0" presId="urn:microsoft.com/office/officeart/2005/8/layout/hierarchy1"/>
    <dgm:cxn modelId="{61DDC849-F209-4270-8BAE-5CA8B62E3906}" type="presParOf" srcId="{A9E7ABEC-4D7F-4D0D-9108-CEF9FC71DDA9}" destId="{DF924571-9D2E-489D-98FE-0EED8B0670B7}" srcOrd="1" destOrd="0" presId="urn:microsoft.com/office/officeart/2005/8/layout/hierarchy1"/>
    <dgm:cxn modelId="{6CB30616-F2CB-416D-B028-09232D060A9A}" type="presParOf" srcId="{DF924571-9D2E-489D-98FE-0EED8B0670B7}" destId="{D318B5FF-B6B9-4824-8EC1-27DB44803C5F}" srcOrd="0" destOrd="0" presId="urn:microsoft.com/office/officeart/2005/8/layout/hierarchy1"/>
    <dgm:cxn modelId="{38838A7D-678E-46E7-A5FA-F399F9FA7DF4}" type="presParOf" srcId="{DF924571-9D2E-489D-98FE-0EED8B0670B7}" destId="{A95F626C-88C6-45D0-94F3-5931E0857FE5}" srcOrd="1" destOrd="0" presId="urn:microsoft.com/office/officeart/2005/8/layout/hierarchy1"/>
    <dgm:cxn modelId="{F865C8E7-93B0-4708-97C0-52737B8EC4CA}" type="presParOf" srcId="{A95F626C-88C6-45D0-94F3-5931E0857FE5}" destId="{5AB1E807-6BEA-4364-B08F-E00030BD7E64}" srcOrd="0" destOrd="0" presId="urn:microsoft.com/office/officeart/2005/8/layout/hierarchy1"/>
    <dgm:cxn modelId="{F1177911-CC7A-4E52-B7AD-A9141591E4D1}" type="presParOf" srcId="{5AB1E807-6BEA-4364-B08F-E00030BD7E64}" destId="{85A086F6-213A-4454-84F1-80791388AB6E}" srcOrd="0" destOrd="0" presId="urn:microsoft.com/office/officeart/2005/8/layout/hierarchy1"/>
    <dgm:cxn modelId="{4D536ECE-5E4A-4EDC-AB10-EA7E44053375}" type="presParOf" srcId="{5AB1E807-6BEA-4364-B08F-E00030BD7E64}" destId="{D54838C0-A00D-42C2-94C8-35161CA2946A}" srcOrd="1" destOrd="0" presId="urn:microsoft.com/office/officeart/2005/8/layout/hierarchy1"/>
    <dgm:cxn modelId="{591CF653-9904-4CA8-B837-C9B5D27033F3}" type="presParOf" srcId="{A95F626C-88C6-45D0-94F3-5931E0857FE5}" destId="{BE2A90D5-D922-4FF8-9E1B-1C273CA74639}" srcOrd="1" destOrd="0" presId="urn:microsoft.com/office/officeart/2005/8/layout/hierarchy1"/>
    <dgm:cxn modelId="{CAB97D86-8719-456E-B0C5-F0F59ED0D97F}" type="presParOf" srcId="{BE2A90D5-D922-4FF8-9E1B-1C273CA74639}" destId="{A2D848FF-52CD-4E64-9545-F6D2DA9B3378}" srcOrd="0" destOrd="0" presId="urn:microsoft.com/office/officeart/2005/8/layout/hierarchy1"/>
    <dgm:cxn modelId="{77BEED75-9D0C-42CC-9B34-35199C200734}" type="presParOf" srcId="{BE2A90D5-D922-4FF8-9E1B-1C273CA74639}" destId="{1FAD061C-3103-45AF-8E9F-1796047A88E4}" srcOrd="1" destOrd="0" presId="urn:microsoft.com/office/officeart/2005/8/layout/hierarchy1"/>
    <dgm:cxn modelId="{416F6FE8-E26D-4ED6-B9DD-5DF0B77C80BF}" type="presParOf" srcId="{1FAD061C-3103-45AF-8E9F-1796047A88E4}" destId="{52A18028-30AC-474F-9B27-AF02B017EA08}" srcOrd="0" destOrd="0" presId="urn:microsoft.com/office/officeart/2005/8/layout/hierarchy1"/>
    <dgm:cxn modelId="{E42CE0D7-3660-4399-A7A2-39E90FE50107}" type="presParOf" srcId="{52A18028-30AC-474F-9B27-AF02B017EA08}" destId="{238D3BD4-BF37-4C6B-A09F-646388574C6D}" srcOrd="0" destOrd="0" presId="urn:microsoft.com/office/officeart/2005/8/layout/hierarchy1"/>
    <dgm:cxn modelId="{2BA96503-6B9F-4DD9-B200-1C9D0893EA9E}" type="presParOf" srcId="{52A18028-30AC-474F-9B27-AF02B017EA08}" destId="{94E06EDD-7DE4-4A35-B6A3-57C25F0738B1}" srcOrd="1" destOrd="0" presId="urn:microsoft.com/office/officeart/2005/8/layout/hierarchy1"/>
    <dgm:cxn modelId="{9E0C48E9-225A-4994-990B-DDA38B11C29F}" type="presParOf" srcId="{1FAD061C-3103-45AF-8E9F-1796047A88E4}" destId="{0AD742F1-FC9C-402E-9AC8-501AE2B51C80}" srcOrd="1" destOrd="0" presId="urn:microsoft.com/office/officeart/2005/8/layout/hierarchy1"/>
    <dgm:cxn modelId="{6199868E-8F41-480A-A0C9-9EE9723A0BFE}" type="presParOf" srcId="{DF924571-9D2E-489D-98FE-0EED8B0670B7}" destId="{555295CF-3EEE-4500-A303-EB7B9B6E280D}" srcOrd="2" destOrd="0" presId="urn:microsoft.com/office/officeart/2005/8/layout/hierarchy1"/>
    <dgm:cxn modelId="{DD7D62E3-4BEC-4BE4-A112-67ADA635D4A2}" type="presParOf" srcId="{DF924571-9D2E-489D-98FE-0EED8B0670B7}" destId="{6F8E045A-9D01-452C-B9FE-15A42154597B}" srcOrd="3" destOrd="0" presId="urn:microsoft.com/office/officeart/2005/8/layout/hierarchy1"/>
    <dgm:cxn modelId="{79AD3FDF-9972-4649-952C-0FD559B325F1}" type="presParOf" srcId="{6F8E045A-9D01-452C-B9FE-15A42154597B}" destId="{28391E42-97FD-4F9E-864B-2B4A09BE73EB}" srcOrd="0" destOrd="0" presId="urn:microsoft.com/office/officeart/2005/8/layout/hierarchy1"/>
    <dgm:cxn modelId="{649CF8E1-F1A3-4325-9906-BA6D666937F6}" type="presParOf" srcId="{28391E42-97FD-4F9E-864B-2B4A09BE73EB}" destId="{30DD525D-A8E4-4F7F-97B0-3A5AEF13E90D}" srcOrd="0" destOrd="0" presId="urn:microsoft.com/office/officeart/2005/8/layout/hierarchy1"/>
    <dgm:cxn modelId="{AF3BE163-B86B-4BF7-BC72-D30EBF451B24}" type="presParOf" srcId="{28391E42-97FD-4F9E-864B-2B4A09BE73EB}" destId="{8D1A0168-2BAD-4A5F-92D8-20EDB7910D5A}" srcOrd="1" destOrd="0" presId="urn:microsoft.com/office/officeart/2005/8/layout/hierarchy1"/>
    <dgm:cxn modelId="{0E23289A-C571-494E-B536-C48DF5E253D7}" type="presParOf" srcId="{6F8E045A-9D01-452C-B9FE-15A42154597B}" destId="{34FC5336-D3A9-4170-8313-9FB6697D1FFE}" srcOrd="1" destOrd="0" presId="urn:microsoft.com/office/officeart/2005/8/layout/hierarchy1"/>
    <dgm:cxn modelId="{AA17300F-7E42-4D44-BE6C-477289E806CB}" type="presParOf" srcId="{34FC5336-D3A9-4170-8313-9FB6697D1FFE}" destId="{5B7C9ADD-2A8C-400C-9B86-30221DB18645}" srcOrd="0" destOrd="0" presId="urn:microsoft.com/office/officeart/2005/8/layout/hierarchy1"/>
    <dgm:cxn modelId="{D442C99E-0BBF-41C7-ADC4-E6412E98858F}" type="presParOf" srcId="{34FC5336-D3A9-4170-8313-9FB6697D1FFE}" destId="{602EC178-53E9-4722-81CB-E0F15E7D5B68}" srcOrd="1" destOrd="0" presId="urn:microsoft.com/office/officeart/2005/8/layout/hierarchy1"/>
    <dgm:cxn modelId="{CA7A4C54-C550-4889-8402-90D1C966883B}" type="presParOf" srcId="{602EC178-53E9-4722-81CB-E0F15E7D5B68}" destId="{E1B4D095-1E55-4B31-999E-FCF6B40032C6}" srcOrd="0" destOrd="0" presId="urn:microsoft.com/office/officeart/2005/8/layout/hierarchy1"/>
    <dgm:cxn modelId="{BBDC42D2-893C-4A8A-8156-D873312CD794}" type="presParOf" srcId="{E1B4D095-1E55-4B31-999E-FCF6B40032C6}" destId="{CA3EA1BF-328E-4D07-BBC9-F4CEA7C302E9}" srcOrd="0" destOrd="0" presId="urn:microsoft.com/office/officeart/2005/8/layout/hierarchy1"/>
    <dgm:cxn modelId="{9DBE119F-3AB6-4587-862A-31D1B1E8150A}" type="presParOf" srcId="{E1B4D095-1E55-4B31-999E-FCF6B40032C6}" destId="{40502E68-91D2-48CC-99F4-BB559399904D}" srcOrd="1" destOrd="0" presId="urn:microsoft.com/office/officeart/2005/8/layout/hierarchy1"/>
    <dgm:cxn modelId="{5D96C54C-71E9-43A7-B720-DA0A9C603BFF}" type="presParOf" srcId="{602EC178-53E9-4722-81CB-E0F15E7D5B68}" destId="{DE7A12DF-548E-4D43-A191-B4F6FB460A69}" srcOrd="1" destOrd="0" presId="urn:microsoft.com/office/officeart/2005/8/layout/hierarchy1"/>
    <dgm:cxn modelId="{54414F59-3797-4E9E-A7BA-F252EDF4D2AB}" type="presParOf" srcId="{DF924571-9D2E-489D-98FE-0EED8B0670B7}" destId="{B9599233-768D-4B1B-9F90-2C35034D943C}" srcOrd="4" destOrd="0" presId="urn:microsoft.com/office/officeart/2005/8/layout/hierarchy1"/>
    <dgm:cxn modelId="{937608EF-7F9C-4DA8-8436-AF492549D11A}" type="presParOf" srcId="{DF924571-9D2E-489D-98FE-0EED8B0670B7}" destId="{9D239DC7-7867-4007-8867-25A6E89F13CE}" srcOrd="5" destOrd="0" presId="urn:microsoft.com/office/officeart/2005/8/layout/hierarchy1"/>
    <dgm:cxn modelId="{72A2ABDB-B634-4364-8325-618DBA566B0A}" type="presParOf" srcId="{9D239DC7-7867-4007-8867-25A6E89F13CE}" destId="{522F08B8-C7B0-440F-A6A2-20C5DC2A7FEE}" srcOrd="0" destOrd="0" presId="urn:microsoft.com/office/officeart/2005/8/layout/hierarchy1"/>
    <dgm:cxn modelId="{DCA3A25D-1E7C-41AC-98C0-D8488A2D5B01}" type="presParOf" srcId="{522F08B8-C7B0-440F-A6A2-20C5DC2A7FEE}" destId="{1F78B024-C1BD-46C6-A0E8-30AFE301C327}" srcOrd="0" destOrd="0" presId="urn:microsoft.com/office/officeart/2005/8/layout/hierarchy1"/>
    <dgm:cxn modelId="{7CA73FA3-D8BB-4952-BEAA-0170EEBBFAE5}" type="presParOf" srcId="{522F08B8-C7B0-440F-A6A2-20C5DC2A7FEE}" destId="{35729777-FBE1-49F9-BE89-2D9036528588}" srcOrd="1" destOrd="0" presId="urn:microsoft.com/office/officeart/2005/8/layout/hierarchy1"/>
    <dgm:cxn modelId="{AB5CB512-D993-4561-B5E3-456968DFCD4B}" type="presParOf" srcId="{9D239DC7-7867-4007-8867-25A6E89F13CE}" destId="{C7CABC92-D98D-44B9-A6F4-A6AD5C5721B8}" srcOrd="1" destOrd="0" presId="urn:microsoft.com/office/officeart/2005/8/layout/hierarchy1"/>
    <dgm:cxn modelId="{F943E0E1-D137-4CB0-8227-DB1BAFC87491}" type="presParOf" srcId="{C7CABC92-D98D-44B9-A6F4-A6AD5C5721B8}" destId="{3A78411A-A447-490E-BF91-B5C67B6C5DD9}" srcOrd="0" destOrd="0" presId="urn:microsoft.com/office/officeart/2005/8/layout/hierarchy1"/>
    <dgm:cxn modelId="{86408317-A215-4EB8-9E76-A86DD00B4A5D}" type="presParOf" srcId="{C7CABC92-D98D-44B9-A6F4-A6AD5C5721B8}" destId="{DB83681A-FE56-4E7F-8E4B-359065941DDA}" srcOrd="1" destOrd="0" presId="urn:microsoft.com/office/officeart/2005/8/layout/hierarchy1"/>
    <dgm:cxn modelId="{9BC1D966-A941-4951-8FC6-6C7B94DE60D2}" type="presParOf" srcId="{DB83681A-FE56-4E7F-8E4B-359065941DDA}" destId="{5140D26D-BC1A-46C2-B5CD-3BC2FC926778}" srcOrd="0" destOrd="0" presId="urn:microsoft.com/office/officeart/2005/8/layout/hierarchy1"/>
    <dgm:cxn modelId="{F28D71B7-1570-4762-85D9-01E50FB6262C}" type="presParOf" srcId="{5140D26D-BC1A-46C2-B5CD-3BC2FC926778}" destId="{CA8D0434-97A1-4A45-B6C7-D4802DDDA251}" srcOrd="0" destOrd="0" presId="urn:microsoft.com/office/officeart/2005/8/layout/hierarchy1"/>
    <dgm:cxn modelId="{5613AE8A-6A73-4586-9FF2-D6121D67ECD2}" type="presParOf" srcId="{5140D26D-BC1A-46C2-B5CD-3BC2FC926778}" destId="{5AAA7F58-2A43-4493-8236-B82CC585A9CA}" srcOrd="1" destOrd="0" presId="urn:microsoft.com/office/officeart/2005/8/layout/hierarchy1"/>
    <dgm:cxn modelId="{11265FE5-E819-4A2E-B199-3FFAA446E258}" type="presParOf" srcId="{DB83681A-FE56-4E7F-8E4B-359065941DDA}" destId="{2A0AEF5A-B132-4599-AF5B-1F218124EC25}" srcOrd="1" destOrd="0" presId="urn:microsoft.com/office/officeart/2005/8/layout/hierarchy1"/>
    <dgm:cxn modelId="{B20F1075-044B-4CD5-9416-20B84021ABE3}" type="presParOf" srcId="{C7CABC92-D98D-44B9-A6F4-A6AD5C5721B8}" destId="{69FE1A5A-9217-4E84-8145-3898F47C0C9E}" srcOrd="2" destOrd="0" presId="urn:microsoft.com/office/officeart/2005/8/layout/hierarchy1"/>
    <dgm:cxn modelId="{339B4BBA-FA10-4FF0-882D-79ECB22F4829}" type="presParOf" srcId="{C7CABC92-D98D-44B9-A6F4-A6AD5C5721B8}" destId="{D293533E-B6BD-4BEB-9026-46865295E61E}" srcOrd="3" destOrd="0" presId="urn:microsoft.com/office/officeart/2005/8/layout/hierarchy1"/>
    <dgm:cxn modelId="{5DBB6872-E24A-4DB1-8C68-FD7483CF806D}" type="presParOf" srcId="{D293533E-B6BD-4BEB-9026-46865295E61E}" destId="{15E34B48-6997-4E10-A9E6-CFC4CB19F41F}" srcOrd="0" destOrd="0" presId="urn:microsoft.com/office/officeart/2005/8/layout/hierarchy1"/>
    <dgm:cxn modelId="{C05B889E-8281-4B8B-914C-350147C0AAFE}" type="presParOf" srcId="{15E34B48-6997-4E10-A9E6-CFC4CB19F41F}" destId="{30774BF3-AFD5-49B8-8E3C-CD51ECC49355}" srcOrd="0" destOrd="0" presId="urn:microsoft.com/office/officeart/2005/8/layout/hierarchy1"/>
    <dgm:cxn modelId="{C2299ED4-94CE-4DCF-9AFA-A851CEB6F122}" type="presParOf" srcId="{15E34B48-6997-4E10-A9E6-CFC4CB19F41F}" destId="{AB90EEA9-3EF8-4F94-8DA4-8208E7FC6EE4}" srcOrd="1" destOrd="0" presId="urn:microsoft.com/office/officeart/2005/8/layout/hierarchy1"/>
    <dgm:cxn modelId="{BACFFD28-E675-4BD5-A764-48CCE15492EF}" type="presParOf" srcId="{D293533E-B6BD-4BEB-9026-46865295E61E}" destId="{8C082B55-0275-48A1-B301-DDC4D8B9C239}" srcOrd="1" destOrd="0" presId="urn:microsoft.com/office/officeart/2005/8/layout/hierarchy1"/>
    <dgm:cxn modelId="{697B5293-0014-4A4A-A06E-C7F4461AFF53}" type="presParOf" srcId="{C7CABC92-D98D-44B9-A6F4-A6AD5C5721B8}" destId="{161FAD6A-3CCF-4DF9-8B3E-8A3B38F9D6B3}" srcOrd="4" destOrd="0" presId="urn:microsoft.com/office/officeart/2005/8/layout/hierarchy1"/>
    <dgm:cxn modelId="{EECF8895-1605-462C-9959-166C6B057147}" type="presParOf" srcId="{C7CABC92-D98D-44B9-A6F4-A6AD5C5721B8}" destId="{F545C342-82FE-40B8-9631-9D55F328793F}" srcOrd="5" destOrd="0" presId="urn:microsoft.com/office/officeart/2005/8/layout/hierarchy1"/>
    <dgm:cxn modelId="{B04DE577-F40D-45AA-B826-F82080B8FA82}" type="presParOf" srcId="{F545C342-82FE-40B8-9631-9D55F328793F}" destId="{10B57848-FB6D-4B14-AF01-08B294592D51}" srcOrd="0" destOrd="0" presId="urn:microsoft.com/office/officeart/2005/8/layout/hierarchy1"/>
    <dgm:cxn modelId="{504CAF2A-0F05-446A-B17F-59B87BA8768B}" type="presParOf" srcId="{10B57848-FB6D-4B14-AF01-08B294592D51}" destId="{CC703EFC-EEDE-4252-AB83-013AB33EFD22}" srcOrd="0" destOrd="0" presId="urn:microsoft.com/office/officeart/2005/8/layout/hierarchy1"/>
    <dgm:cxn modelId="{93E08B1F-BA85-476E-8825-3FEAE246EF80}" type="presParOf" srcId="{10B57848-FB6D-4B14-AF01-08B294592D51}" destId="{E2D91B44-F7DD-40EE-B843-052CD4006E24}" srcOrd="1" destOrd="0" presId="urn:microsoft.com/office/officeart/2005/8/layout/hierarchy1"/>
    <dgm:cxn modelId="{FC5B7FAE-8FC3-4F2A-8AF6-81DA833BC290}" type="presParOf" srcId="{F545C342-82FE-40B8-9631-9D55F328793F}" destId="{F408103A-8CB5-4942-BC12-7A060DCBC9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A79B7-ABCE-4A07-AAF2-E9FD4EAE57C2}">
      <dsp:nvSpPr>
        <dsp:cNvPr id="0" name=""/>
        <dsp:cNvSpPr/>
      </dsp:nvSpPr>
      <dsp:spPr>
        <a:xfrm rot="4396374">
          <a:off x="1881889" y="728682"/>
          <a:ext cx="3161140" cy="2204501"/>
        </a:xfrm>
        <a:prstGeom prst="swooshArrow">
          <a:avLst>
            <a:gd name="adj1" fmla="val 16310"/>
            <a:gd name="adj2" fmla="val 3137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138DE225-6BE3-40D7-B65B-CE9BE678C366}">
      <dsp:nvSpPr>
        <dsp:cNvPr id="0" name=""/>
        <dsp:cNvSpPr/>
      </dsp:nvSpPr>
      <dsp:spPr>
        <a:xfrm>
          <a:off x="3240361" y="1163289"/>
          <a:ext cx="79828" cy="79828"/>
        </a:xfrm>
        <a:prstGeom prst="ellipse">
          <a:avLst/>
        </a:prstGeo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0E9E141-5047-46A8-896D-91F38F1B23A8}">
      <dsp:nvSpPr>
        <dsp:cNvPr id="0" name=""/>
        <dsp:cNvSpPr/>
      </dsp:nvSpPr>
      <dsp:spPr>
        <a:xfrm>
          <a:off x="3725037" y="1545651"/>
          <a:ext cx="79828" cy="79828"/>
        </a:xfrm>
        <a:prstGeom prst="ellipse">
          <a:avLst/>
        </a:prstGeom>
        <a:solidFill>
          <a:srgbClr val="C0504D">
            <a:tint val="6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4BEA6C4D-978A-4FB4-AE23-D5DD1800957E}">
      <dsp:nvSpPr>
        <dsp:cNvPr id="0" name=""/>
        <dsp:cNvSpPr/>
      </dsp:nvSpPr>
      <dsp:spPr>
        <a:xfrm>
          <a:off x="4022323" y="1973013"/>
          <a:ext cx="79828" cy="79828"/>
        </a:xfrm>
        <a:prstGeom prst="ellipse">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2ED4B-1B50-483F-A671-C582FF65C4D7}">
      <dsp:nvSpPr>
        <dsp:cNvPr id="0" name=""/>
        <dsp:cNvSpPr/>
      </dsp:nvSpPr>
      <dsp:spPr>
        <a:xfrm>
          <a:off x="325139" y="165492"/>
          <a:ext cx="4533750"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marL="0" lvl="0" indent="0" algn="ctr" defTabSz="755650">
            <a:lnSpc>
              <a:spcPct val="90000"/>
            </a:lnSpc>
            <a:spcBef>
              <a:spcPct val="0"/>
            </a:spcBef>
            <a:spcAft>
              <a:spcPct val="35000"/>
            </a:spcAft>
            <a:buNone/>
          </a:pPr>
          <a:r>
            <a:rPr lang="fr-FR" sz="1700" b="1" kern="1200" dirty="0">
              <a:solidFill>
                <a:sysClr val="windowText" lastClr="000000">
                  <a:hueOff val="0"/>
                  <a:satOff val="0"/>
                  <a:lumOff val="0"/>
                  <a:alphaOff val="0"/>
                </a:sysClr>
              </a:solidFill>
              <a:latin typeface="Calibri"/>
              <a:ea typeface="+mn-ea"/>
              <a:cs typeface="+mn-cs"/>
            </a:rPr>
            <a:t>1- Service CDAP (ex </a:t>
          </a:r>
          <a:r>
            <a:rPr lang="fr-FR" sz="1700" b="1" kern="1200" dirty="0" err="1">
              <a:solidFill>
                <a:sysClr val="windowText" lastClr="000000">
                  <a:hueOff val="0"/>
                  <a:satOff val="0"/>
                  <a:lumOff val="0"/>
                  <a:alphaOff val="0"/>
                </a:sysClr>
              </a:solidFill>
              <a:latin typeface="Calibri"/>
              <a:ea typeface="+mn-ea"/>
              <a:cs typeface="+mn-cs"/>
            </a:rPr>
            <a:t>Cafpro</a:t>
          </a:r>
          <a:r>
            <a:rPr lang="fr-FR" sz="1700" b="1" kern="1200" dirty="0">
              <a:solidFill>
                <a:sysClr val="windowText" lastClr="000000">
                  <a:hueOff val="0"/>
                  <a:satOff val="0"/>
                  <a:lumOff val="0"/>
                  <a:alphaOff val="0"/>
                </a:sysClr>
              </a:solidFill>
              <a:latin typeface="Calibri"/>
              <a:ea typeface="+mn-ea"/>
              <a:cs typeface="+mn-cs"/>
            </a:rPr>
            <a:t>) </a:t>
          </a:r>
        </a:p>
      </dsp:txBody>
      <dsp:txXfrm>
        <a:off x="325139" y="165492"/>
        <a:ext cx="4533750" cy="585898"/>
      </dsp:txXfrm>
    </dsp:sp>
    <dsp:sp modelId="{B85DAC41-FF12-4BA1-BA73-72C5F8323626}">
      <dsp:nvSpPr>
        <dsp:cNvPr id="0" name=""/>
        <dsp:cNvSpPr/>
      </dsp:nvSpPr>
      <dsp:spPr>
        <a:xfrm>
          <a:off x="3412492" y="797317"/>
          <a:ext cx="2924444"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fr-FR" sz="1700" b="1" kern="1200" dirty="0">
              <a:solidFill>
                <a:sysClr val="windowText" lastClr="000000">
                  <a:hueOff val="0"/>
                  <a:satOff val="0"/>
                  <a:lumOff val="0"/>
                  <a:alphaOff val="0"/>
                </a:sysClr>
              </a:solidFill>
              <a:latin typeface="Calibri"/>
              <a:ea typeface="+mn-ea"/>
              <a:cs typeface="+mn-cs"/>
            </a:rPr>
            <a:t>2- Service AFAS ALSH</a:t>
          </a:r>
        </a:p>
      </dsp:txBody>
      <dsp:txXfrm>
        <a:off x="3412492" y="797317"/>
        <a:ext cx="2924444" cy="585898"/>
      </dsp:txXfrm>
    </dsp:sp>
    <dsp:sp modelId="{64206AE7-DF6D-4AB4-9097-F2C372E9E868}">
      <dsp:nvSpPr>
        <dsp:cNvPr id="0" name=""/>
        <dsp:cNvSpPr/>
      </dsp:nvSpPr>
      <dsp:spPr>
        <a:xfrm>
          <a:off x="500097" y="1414116"/>
          <a:ext cx="3041173"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r" defTabSz="755650">
            <a:lnSpc>
              <a:spcPct val="90000"/>
            </a:lnSpc>
            <a:spcBef>
              <a:spcPct val="0"/>
            </a:spcBef>
            <a:spcAft>
              <a:spcPct val="35000"/>
            </a:spcAft>
            <a:buNone/>
          </a:pPr>
          <a:r>
            <a:rPr lang="fr-FR" sz="1700" b="1" kern="1200" dirty="0">
              <a:solidFill>
                <a:sysClr val="windowText" lastClr="000000">
                  <a:hueOff val="0"/>
                  <a:satOff val="0"/>
                  <a:lumOff val="0"/>
                  <a:alphaOff val="0"/>
                </a:sysClr>
              </a:solidFill>
              <a:latin typeface="Calibri"/>
              <a:ea typeface="+mn-ea"/>
              <a:cs typeface="+mn-cs"/>
            </a:rPr>
            <a:t>3. Service DGFIP</a:t>
          </a:r>
        </a:p>
      </dsp:txBody>
      <dsp:txXfrm>
        <a:off x="500097" y="1414116"/>
        <a:ext cx="3041173" cy="585898"/>
      </dsp:txXfrm>
    </dsp:sp>
    <dsp:sp modelId="{E4FEDF84-ED52-49C1-8440-326B6FA4F848}">
      <dsp:nvSpPr>
        <dsp:cNvPr id="0" name=""/>
        <dsp:cNvSpPr/>
      </dsp:nvSpPr>
      <dsp:spPr>
        <a:xfrm>
          <a:off x="3699430" y="1969741"/>
          <a:ext cx="2964523"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fr-FR" sz="1700" b="1" kern="1200" dirty="0">
              <a:solidFill>
                <a:sysClr val="windowText" lastClr="000000">
                  <a:hueOff val="0"/>
                  <a:satOff val="0"/>
                  <a:lumOff val="0"/>
                  <a:alphaOff val="0"/>
                </a:sysClr>
              </a:solidFill>
              <a:latin typeface="Calibri"/>
              <a:ea typeface="+mn-ea"/>
              <a:cs typeface="+mn-cs"/>
            </a:rPr>
            <a:t>4. Service Mon Enfant.fr</a:t>
          </a:r>
        </a:p>
      </dsp:txBody>
      <dsp:txXfrm>
        <a:off x="3699430" y="1969741"/>
        <a:ext cx="2964523" cy="585898"/>
      </dsp:txXfrm>
    </dsp:sp>
    <dsp:sp modelId="{7D98400F-3AED-465A-8F6F-DA1C824876F9}">
      <dsp:nvSpPr>
        <dsp:cNvPr id="0" name=""/>
        <dsp:cNvSpPr/>
      </dsp:nvSpPr>
      <dsp:spPr>
        <a:xfrm>
          <a:off x="3684003" y="3075968"/>
          <a:ext cx="2014026" cy="58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fr-FR" sz="2400" b="1" kern="1200" dirty="0">
              <a:solidFill>
                <a:sysClr val="windowText" lastClr="000000">
                  <a:hueOff val="0"/>
                  <a:satOff val="0"/>
                  <a:lumOff val="0"/>
                  <a:alphaOff val="0"/>
                </a:sysClr>
              </a:solidFill>
              <a:latin typeface="Calibri"/>
              <a:ea typeface="+mn-ea"/>
              <a:cs typeface="+mn-cs"/>
            </a:rPr>
            <a:t>Mon compte Partenaire</a:t>
          </a:r>
        </a:p>
      </dsp:txBody>
      <dsp:txXfrm>
        <a:off x="3684003" y="3075968"/>
        <a:ext cx="2014026" cy="585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AD6A-3CCF-4DF9-8B3E-8A3B38F9D6B3}">
      <dsp:nvSpPr>
        <dsp:cNvPr id="0" name=""/>
        <dsp:cNvSpPr/>
      </dsp:nvSpPr>
      <dsp:spPr>
        <a:xfrm>
          <a:off x="6898734" y="2675101"/>
          <a:ext cx="847131" cy="470304"/>
        </a:xfrm>
        <a:custGeom>
          <a:avLst/>
          <a:gdLst/>
          <a:ahLst/>
          <a:cxnLst/>
          <a:rect l="0" t="0" r="0" b="0"/>
          <a:pathLst>
            <a:path>
              <a:moveTo>
                <a:pt x="0" y="0"/>
              </a:moveTo>
              <a:lnTo>
                <a:pt x="0" y="323392"/>
              </a:lnTo>
              <a:lnTo>
                <a:pt x="847131" y="323392"/>
              </a:lnTo>
              <a:lnTo>
                <a:pt x="847131" y="470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E1A5A-9217-4E84-8145-3898F47C0C9E}">
      <dsp:nvSpPr>
        <dsp:cNvPr id="0" name=""/>
        <dsp:cNvSpPr/>
      </dsp:nvSpPr>
      <dsp:spPr>
        <a:xfrm>
          <a:off x="6551224" y="2675101"/>
          <a:ext cx="347509" cy="470304"/>
        </a:xfrm>
        <a:custGeom>
          <a:avLst/>
          <a:gdLst/>
          <a:ahLst/>
          <a:cxnLst/>
          <a:rect l="0" t="0" r="0" b="0"/>
          <a:pathLst>
            <a:path>
              <a:moveTo>
                <a:pt x="347509" y="0"/>
              </a:moveTo>
              <a:lnTo>
                <a:pt x="347509" y="323392"/>
              </a:lnTo>
              <a:lnTo>
                <a:pt x="0" y="323392"/>
              </a:lnTo>
              <a:lnTo>
                <a:pt x="0" y="470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8411A-A447-490E-BF91-B5C67B6C5DD9}">
      <dsp:nvSpPr>
        <dsp:cNvPr id="0" name=""/>
        <dsp:cNvSpPr/>
      </dsp:nvSpPr>
      <dsp:spPr>
        <a:xfrm>
          <a:off x="5324311" y="2675101"/>
          <a:ext cx="1574423" cy="470304"/>
        </a:xfrm>
        <a:custGeom>
          <a:avLst/>
          <a:gdLst/>
          <a:ahLst/>
          <a:cxnLst/>
          <a:rect l="0" t="0" r="0" b="0"/>
          <a:pathLst>
            <a:path>
              <a:moveTo>
                <a:pt x="1574423" y="0"/>
              </a:moveTo>
              <a:lnTo>
                <a:pt x="1574423" y="323392"/>
              </a:lnTo>
              <a:lnTo>
                <a:pt x="0" y="323392"/>
              </a:lnTo>
              <a:lnTo>
                <a:pt x="0" y="4703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99233-768D-4B1B-9F90-2C35034D943C}">
      <dsp:nvSpPr>
        <dsp:cNvPr id="0" name=""/>
        <dsp:cNvSpPr/>
      </dsp:nvSpPr>
      <dsp:spPr>
        <a:xfrm>
          <a:off x="3826886" y="1596937"/>
          <a:ext cx="3071847" cy="577381"/>
        </a:xfrm>
        <a:custGeom>
          <a:avLst/>
          <a:gdLst/>
          <a:ahLst/>
          <a:cxnLst/>
          <a:rect l="0" t="0" r="0" b="0"/>
          <a:pathLst>
            <a:path>
              <a:moveTo>
                <a:pt x="0" y="0"/>
              </a:moveTo>
              <a:lnTo>
                <a:pt x="0" y="430469"/>
              </a:lnTo>
              <a:lnTo>
                <a:pt x="3071847" y="430469"/>
              </a:lnTo>
              <a:lnTo>
                <a:pt x="3071847" y="577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C9ADD-2A8C-400C-9B86-30221DB18645}">
      <dsp:nvSpPr>
        <dsp:cNvPr id="0" name=""/>
        <dsp:cNvSpPr/>
      </dsp:nvSpPr>
      <dsp:spPr>
        <a:xfrm>
          <a:off x="3510470" y="2806205"/>
          <a:ext cx="449560" cy="389712"/>
        </a:xfrm>
        <a:custGeom>
          <a:avLst/>
          <a:gdLst/>
          <a:ahLst/>
          <a:cxnLst/>
          <a:rect l="0" t="0" r="0" b="0"/>
          <a:pathLst>
            <a:path>
              <a:moveTo>
                <a:pt x="449560" y="0"/>
              </a:moveTo>
              <a:lnTo>
                <a:pt x="449560" y="242800"/>
              </a:lnTo>
              <a:lnTo>
                <a:pt x="0" y="242800"/>
              </a:lnTo>
              <a:lnTo>
                <a:pt x="0" y="389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295CF-3EEE-4500-A303-EB7B9B6E280D}">
      <dsp:nvSpPr>
        <dsp:cNvPr id="0" name=""/>
        <dsp:cNvSpPr/>
      </dsp:nvSpPr>
      <dsp:spPr>
        <a:xfrm>
          <a:off x="3826886" y="1596937"/>
          <a:ext cx="133143" cy="700812"/>
        </a:xfrm>
        <a:custGeom>
          <a:avLst/>
          <a:gdLst/>
          <a:ahLst/>
          <a:cxnLst/>
          <a:rect l="0" t="0" r="0" b="0"/>
          <a:pathLst>
            <a:path>
              <a:moveTo>
                <a:pt x="0" y="0"/>
              </a:moveTo>
              <a:lnTo>
                <a:pt x="0" y="553899"/>
              </a:lnTo>
              <a:lnTo>
                <a:pt x="133143" y="553899"/>
              </a:lnTo>
              <a:lnTo>
                <a:pt x="133143" y="7008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D848FF-52CD-4E64-9545-F6D2DA9B3378}">
      <dsp:nvSpPr>
        <dsp:cNvPr id="0" name=""/>
        <dsp:cNvSpPr/>
      </dsp:nvSpPr>
      <dsp:spPr>
        <a:xfrm>
          <a:off x="943606" y="2718222"/>
          <a:ext cx="91440" cy="461221"/>
        </a:xfrm>
        <a:custGeom>
          <a:avLst/>
          <a:gdLst/>
          <a:ahLst/>
          <a:cxnLst/>
          <a:rect l="0" t="0" r="0" b="0"/>
          <a:pathLst>
            <a:path>
              <a:moveTo>
                <a:pt x="45720" y="0"/>
              </a:moveTo>
              <a:lnTo>
                <a:pt x="45720" y="4612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8B5FF-B6B9-4824-8EC1-27DB44803C5F}">
      <dsp:nvSpPr>
        <dsp:cNvPr id="0" name=""/>
        <dsp:cNvSpPr/>
      </dsp:nvSpPr>
      <dsp:spPr>
        <a:xfrm>
          <a:off x="989326" y="1596937"/>
          <a:ext cx="2837560" cy="586464"/>
        </a:xfrm>
        <a:custGeom>
          <a:avLst/>
          <a:gdLst/>
          <a:ahLst/>
          <a:cxnLst/>
          <a:rect l="0" t="0" r="0" b="0"/>
          <a:pathLst>
            <a:path>
              <a:moveTo>
                <a:pt x="2837560" y="0"/>
              </a:moveTo>
              <a:lnTo>
                <a:pt x="2837560" y="439552"/>
              </a:lnTo>
              <a:lnTo>
                <a:pt x="0" y="439552"/>
              </a:lnTo>
              <a:lnTo>
                <a:pt x="0" y="5864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E45320-7391-42B2-980A-66E52D44DDE5}">
      <dsp:nvSpPr>
        <dsp:cNvPr id="0" name=""/>
        <dsp:cNvSpPr/>
      </dsp:nvSpPr>
      <dsp:spPr>
        <a:xfrm>
          <a:off x="2185733" y="868518"/>
          <a:ext cx="3282306" cy="7284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7CAA80-A8CC-4B3F-BB73-B595F58A2467}">
      <dsp:nvSpPr>
        <dsp:cNvPr id="0" name=""/>
        <dsp:cNvSpPr/>
      </dsp:nvSpPr>
      <dsp:spPr>
        <a:xfrm>
          <a:off x="2361940" y="1035914"/>
          <a:ext cx="3282306" cy="7284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fr-FR" sz="1600" b="1" kern="1200" dirty="0"/>
        </a:p>
        <a:p>
          <a:pPr marL="0" lvl="0" indent="0" algn="ctr" defTabSz="711200">
            <a:lnSpc>
              <a:spcPct val="90000"/>
            </a:lnSpc>
            <a:spcBef>
              <a:spcPct val="0"/>
            </a:spcBef>
            <a:spcAft>
              <a:spcPct val="35000"/>
            </a:spcAft>
            <a:buNone/>
          </a:pPr>
          <a:endParaRPr lang="fr-FR" sz="1600" b="1" kern="1200" dirty="0"/>
        </a:p>
        <a:p>
          <a:pPr marL="0" lvl="0" indent="0" algn="ctr" defTabSz="711200">
            <a:lnSpc>
              <a:spcPct val="90000"/>
            </a:lnSpc>
            <a:spcBef>
              <a:spcPct val="0"/>
            </a:spcBef>
            <a:spcAft>
              <a:spcPct val="35000"/>
            </a:spcAft>
            <a:buNone/>
          </a:pPr>
          <a:r>
            <a:rPr lang="fr-FR" sz="1600" b="1" kern="1200" dirty="0"/>
            <a:t>Accès Mon Compte Partenaire</a:t>
          </a:r>
        </a:p>
        <a:p>
          <a:pPr marL="0" lvl="0" indent="0" algn="ctr" defTabSz="711200">
            <a:lnSpc>
              <a:spcPct val="90000"/>
            </a:lnSpc>
            <a:spcBef>
              <a:spcPct val="0"/>
            </a:spcBef>
            <a:spcAft>
              <a:spcPct val="35000"/>
            </a:spcAft>
            <a:buNone/>
          </a:pPr>
          <a:r>
            <a:rPr lang="fr-FR" sz="1600" kern="1200" dirty="0">
              <a:hlinkClick xmlns:r="http://schemas.openxmlformats.org/officeDocument/2006/relationships" r:id="rId1" action="ppaction://hlinkfile"/>
            </a:rPr>
            <a:t>Bulletin d’éligibilité</a:t>
          </a:r>
          <a:endParaRPr lang="fr-FR" sz="1600" kern="1200" dirty="0"/>
        </a:p>
        <a:p>
          <a:pPr marL="0" lvl="0" indent="0" algn="ctr" defTabSz="711200">
            <a:lnSpc>
              <a:spcPct val="90000"/>
            </a:lnSpc>
            <a:spcBef>
              <a:spcPct val="0"/>
            </a:spcBef>
            <a:spcAft>
              <a:spcPct val="35000"/>
            </a:spcAft>
            <a:buNone/>
          </a:pPr>
          <a:endParaRPr lang="fr-FR" sz="1600" b="1" kern="1200" dirty="0"/>
        </a:p>
        <a:p>
          <a:pPr marL="0" lvl="0" indent="0" algn="ctr" defTabSz="711200">
            <a:lnSpc>
              <a:spcPct val="90000"/>
            </a:lnSpc>
            <a:spcBef>
              <a:spcPct val="0"/>
            </a:spcBef>
            <a:spcAft>
              <a:spcPct val="35000"/>
            </a:spcAft>
            <a:buNone/>
          </a:pPr>
          <a:endParaRPr lang="fr-FR" sz="1600" b="1" kern="1200" dirty="0"/>
        </a:p>
      </dsp:txBody>
      <dsp:txXfrm>
        <a:off x="2383275" y="1057249"/>
        <a:ext cx="3239636" cy="685749"/>
      </dsp:txXfrm>
    </dsp:sp>
    <dsp:sp modelId="{85A086F6-213A-4454-84F1-80791388AB6E}">
      <dsp:nvSpPr>
        <dsp:cNvPr id="0" name=""/>
        <dsp:cNvSpPr/>
      </dsp:nvSpPr>
      <dsp:spPr>
        <a:xfrm>
          <a:off x="276568" y="2183402"/>
          <a:ext cx="1425515" cy="53481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838C0-A00D-42C2-94C8-35161CA2946A}">
      <dsp:nvSpPr>
        <dsp:cNvPr id="0" name=""/>
        <dsp:cNvSpPr/>
      </dsp:nvSpPr>
      <dsp:spPr>
        <a:xfrm>
          <a:off x="452775" y="2350799"/>
          <a:ext cx="1425515" cy="5348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Convention d’accès</a:t>
          </a:r>
        </a:p>
      </dsp:txBody>
      <dsp:txXfrm>
        <a:off x="468439" y="2366463"/>
        <a:ext cx="1394187" cy="503491"/>
      </dsp:txXfrm>
    </dsp:sp>
    <dsp:sp modelId="{238D3BD4-BF37-4C6B-A09F-646388574C6D}">
      <dsp:nvSpPr>
        <dsp:cNvPr id="0" name=""/>
        <dsp:cNvSpPr/>
      </dsp:nvSpPr>
      <dsp:spPr>
        <a:xfrm>
          <a:off x="597" y="3179443"/>
          <a:ext cx="1977458" cy="1348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06EDD-7DE4-4A35-B6A3-57C25F0738B1}">
      <dsp:nvSpPr>
        <dsp:cNvPr id="0" name=""/>
        <dsp:cNvSpPr/>
      </dsp:nvSpPr>
      <dsp:spPr>
        <a:xfrm>
          <a:off x="176804" y="3346840"/>
          <a:ext cx="1977458" cy="1348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Une par Organisme (N° SIREN)</a:t>
          </a:r>
        </a:p>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Indique </a:t>
          </a:r>
          <a:r>
            <a:rPr lang="fr-FR" sz="1000" b="1" i="1" kern="1200" dirty="0">
              <a:solidFill>
                <a:schemeClr val="tx1"/>
              </a:solidFill>
              <a:latin typeface="Cambria" pitchFamily="18" charset="0"/>
              <a:cs typeface="Arial" pitchFamily="34" charset="0"/>
            </a:rPr>
            <a:t>la mission générale</a:t>
          </a:r>
          <a:r>
            <a:rPr lang="fr-FR" sz="1000" i="1" kern="1200" dirty="0">
              <a:solidFill>
                <a:schemeClr val="tx1"/>
              </a:solidFill>
              <a:latin typeface="Cambria" pitchFamily="18" charset="0"/>
              <a:cs typeface="Arial" pitchFamily="34" charset="0"/>
            </a:rPr>
            <a:t> </a:t>
          </a:r>
          <a:r>
            <a:rPr lang="fr-FR" sz="1000" i="1" kern="1200" dirty="0">
              <a:latin typeface="Cambria" pitchFamily="18" charset="0"/>
              <a:cs typeface="Arial" pitchFamily="34" charset="0"/>
            </a:rPr>
            <a:t>du partenaire</a:t>
          </a:r>
        </a:p>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Indique la durée : 1 an reconductible</a:t>
          </a:r>
        </a:p>
      </dsp:txBody>
      <dsp:txXfrm>
        <a:off x="216286" y="3386322"/>
        <a:ext cx="1898494" cy="1269066"/>
      </dsp:txXfrm>
    </dsp:sp>
    <dsp:sp modelId="{30DD525D-A8E4-4F7F-97B0-3A5AEF13E90D}">
      <dsp:nvSpPr>
        <dsp:cNvPr id="0" name=""/>
        <dsp:cNvSpPr/>
      </dsp:nvSpPr>
      <dsp:spPr>
        <a:xfrm>
          <a:off x="3224673" y="2297749"/>
          <a:ext cx="1470712" cy="5084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A0168-2BAD-4A5F-92D8-20EDB7910D5A}">
      <dsp:nvSpPr>
        <dsp:cNvPr id="0" name=""/>
        <dsp:cNvSpPr/>
      </dsp:nvSpPr>
      <dsp:spPr>
        <a:xfrm>
          <a:off x="3400880" y="2465146"/>
          <a:ext cx="1470712" cy="5084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Contrat de service</a:t>
          </a:r>
          <a:endParaRPr lang="fr-FR" sz="1000" b="0" kern="1200" dirty="0">
            <a:solidFill>
              <a:schemeClr val="tx1"/>
            </a:solidFill>
          </a:endParaRPr>
        </a:p>
      </dsp:txBody>
      <dsp:txXfrm>
        <a:off x="3415772" y="2480038"/>
        <a:ext cx="1440928" cy="478671"/>
      </dsp:txXfrm>
    </dsp:sp>
    <dsp:sp modelId="{CA3EA1BF-328E-4D07-BBC9-F4CEA7C302E9}">
      <dsp:nvSpPr>
        <dsp:cNvPr id="0" name=""/>
        <dsp:cNvSpPr/>
      </dsp:nvSpPr>
      <dsp:spPr>
        <a:xfrm>
          <a:off x="2313009" y="3195918"/>
          <a:ext cx="2394921" cy="13743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02E68-91D2-48CC-99F4-BB559399904D}">
      <dsp:nvSpPr>
        <dsp:cNvPr id="0" name=""/>
        <dsp:cNvSpPr/>
      </dsp:nvSpPr>
      <dsp:spPr>
        <a:xfrm>
          <a:off x="2489216" y="3363315"/>
          <a:ext cx="2394921" cy="13743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Indique le fonctionnement du centre de services Caf</a:t>
          </a:r>
        </a:p>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Liste les interlocuteurs  (administrateurs et autres) à la Caf</a:t>
          </a:r>
        </a:p>
        <a:p>
          <a:pPr marL="0" lvl="0" indent="0" algn="l" defTabSz="444500">
            <a:lnSpc>
              <a:spcPct val="90000"/>
            </a:lnSpc>
            <a:spcBef>
              <a:spcPct val="0"/>
            </a:spcBef>
            <a:spcAft>
              <a:spcPct val="35000"/>
            </a:spcAft>
            <a:buNone/>
          </a:pPr>
          <a:r>
            <a:rPr lang="fr-FR" sz="1000" i="1" kern="1200" dirty="0">
              <a:latin typeface="Cambria" pitchFamily="18" charset="0"/>
              <a:cs typeface="Arial" pitchFamily="34" charset="0"/>
            </a:rPr>
            <a:t>Liste les interlocuteurs (administrateurs et autres) chez le partenaire</a:t>
          </a:r>
        </a:p>
        <a:p>
          <a:pPr marL="0" lvl="0" indent="0" algn="l" defTabSz="444500">
            <a:lnSpc>
              <a:spcPct val="90000"/>
            </a:lnSpc>
            <a:spcBef>
              <a:spcPct val="0"/>
            </a:spcBef>
            <a:spcAft>
              <a:spcPct val="35000"/>
            </a:spcAft>
            <a:buNone/>
          </a:pPr>
          <a:r>
            <a:rPr lang="fr-FR" sz="1000" i="1" kern="1200" dirty="0">
              <a:solidFill>
                <a:schemeClr val="tx1"/>
              </a:solidFill>
              <a:latin typeface="Cambria" pitchFamily="18" charset="0"/>
              <a:cs typeface="Arial" pitchFamily="34" charset="0"/>
            </a:rPr>
            <a:t>Liste l’ensemble des services autorisés</a:t>
          </a:r>
          <a:endParaRPr lang="fr-FR" sz="1000" kern="1200" dirty="0">
            <a:solidFill>
              <a:schemeClr val="tx1"/>
            </a:solidFill>
          </a:endParaRPr>
        </a:p>
      </dsp:txBody>
      <dsp:txXfrm>
        <a:off x="2529471" y="3403570"/>
        <a:ext cx="2314411" cy="1293884"/>
      </dsp:txXfrm>
    </dsp:sp>
    <dsp:sp modelId="{1F78B024-C1BD-46C6-A0E8-30AFE301C327}">
      <dsp:nvSpPr>
        <dsp:cNvPr id="0" name=""/>
        <dsp:cNvSpPr/>
      </dsp:nvSpPr>
      <dsp:spPr>
        <a:xfrm>
          <a:off x="6271288" y="2174319"/>
          <a:ext cx="1254892" cy="50078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29777-FBE1-49F9-BE89-2D9036528588}">
      <dsp:nvSpPr>
        <dsp:cNvPr id="0" name=""/>
        <dsp:cNvSpPr/>
      </dsp:nvSpPr>
      <dsp:spPr>
        <a:xfrm>
          <a:off x="6447495" y="2341715"/>
          <a:ext cx="1254892" cy="5007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Bulletin d’adhésion</a:t>
          </a:r>
        </a:p>
      </dsp:txBody>
      <dsp:txXfrm>
        <a:off x="6462162" y="2356382"/>
        <a:ext cx="1225558" cy="471448"/>
      </dsp:txXfrm>
    </dsp:sp>
    <dsp:sp modelId="{CA8D0434-97A1-4A45-B6C7-D4802DDDA251}">
      <dsp:nvSpPr>
        <dsp:cNvPr id="0" name=""/>
        <dsp:cNvSpPr/>
      </dsp:nvSpPr>
      <dsp:spPr>
        <a:xfrm>
          <a:off x="5077804" y="3145406"/>
          <a:ext cx="493012" cy="405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A7F58-2A43-4493-8236-B82CC585A9CA}">
      <dsp:nvSpPr>
        <dsp:cNvPr id="0" name=""/>
        <dsp:cNvSpPr/>
      </dsp:nvSpPr>
      <dsp:spPr>
        <a:xfrm>
          <a:off x="5254011" y="3312802"/>
          <a:ext cx="493012" cy="4058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fr-FR" sz="500" kern="1200" dirty="0"/>
            <a:t>Bulletin d’adhésion CDAP</a:t>
          </a:r>
        </a:p>
      </dsp:txBody>
      <dsp:txXfrm>
        <a:off x="5265897" y="3324688"/>
        <a:ext cx="469240" cy="382057"/>
      </dsp:txXfrm>
    </dsp:sp>
    <dsp:sp modelId="{30774BF3-AFD5-49B8-8E3C-CD51ECC49355}">
      <dsp:nvSpPr>
        <dsp:cNvPr id="0" name=""/>
        <dsp:cNvSpPr/>
      </dsp:nvSpPr>
      <dsp:spPr>
        <a:xfrm>
          <a:off x="5923231" y="3145406"/>
          <a:ext cx="1255986" cy="100751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0EEA9-3EF8-4F94-8DA4-8208E7FC6EE4}">
      <dsp:nvSpPr>
        <dsp:cNvPr id="0" name=""/>
        <dsp:cNvSpPr/>
      </dsp:nvSpPr>
      <dsp:spPr>
        <a:xfrm>
          <a:off x="6099438" y="3312802"/>
          <a:ext cx="1255986" cy="10075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accent2"/>
              </a:solidFill>
            </a:rPr>
            <a:t>Bulletin</a:t>
          </a:r>
          <a:r>
            <a:rPr lang="fr-FR" sz="1000" b="1" kern="1200" dirty="0">
              <a:solidFill>
                <a:schemeClr val="accent2"/>
              </a:solidFill>
            </a:rPr>
            <a:t> adhésion</a:t>
          </a:r>
        </a:p>
        <a:p>
          <a:pPr marL="0" lvl="0" indent="0" algn="ctr" defTabSz="466725">
            <a:lnSpc>
              <a:spcPct val="90000"/>
            </a:lnSpc>
            <a:spcBef>
              <a:spcPct val="0"/>
            </a:spcBef>
            <a:spcAft>
              <a:spcPct val="35000"/>
            </a:spcAft>
            <a:buNone/>
          </a:pPr>
          <a:r>
            <a:rPr lang="fr-FR" sz="1000" b="1" kern="1200" dirty="0">
              <a:solidFill>
                <a:schemeClr val="accent2"/>
              </a:solidFill>
            </a:rPr>
            <a:t>Offre DGFIP</a:t>
          </a:r>
        </a:p>
      </dsp:txBody>
      <dsp:txXfrm>
        <a:off x="6128947" y="3342311"/>
        <a:ext cx="1196968" cy="948497"/>
      </dsp:txXfrm>
    </dsp:sp>
    <dsp:sp modelId="{CC703EFC-EEDE-4252-AB83-013AB33EFD22}">
      <dsp:nvSpPr>
        <dsp:cNvPr id="0" name=""/>
        <dsp:cNvSpPr/>
      </dsp:nvSpPr>
      <dsp:spPr>
        <a:xfrm>
          <a:off x="7531631" y="3145406"/>
          <a:ext cx="428468" cy="4720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91B44-F7DD-40EE-B843-052CD4006E24}">
      <dsp:nvSpPr>
        <dsp:cNvPr id="0" name=""/>
        <dsp:cNvSpPr/>
      </dsp:nvSpPr>
      <dsp:spPr>
        <a:xfrm>
          <a:off x="7707838" y="3312802"/>
          <a:ext cx="428468" cy="4720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fr-FR" sz="500" kern="1200" dirty="0"/>
            <a:t>Bulletin d’adhésion AFAS</a:t>
          </a:r>
        </a:p>
      </dsp:txBody>
      <dsp:txXfrm>
        <a:off x="7720387" y="3325351"/>
        <a:ext cx="403370" cy="44691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2071" tIns="46035" rIns="92071" bIns="46035"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2071" tIns="46035" rIns="92071" bIns="46035" rtlCol="0"/>
          <a:lstStyle>
            <a:lvl1pPr algn="r">
              <a:defRPr sz="1200"/>
            </a:lvl1pPr>
          </a:lstStyle>
          <a:p>
            <a:pPr>
              <a:defRPr/>
            </a:pPr>
            <a:fld id="{D09C4D52-0862-440F-A606-11B8DA32D5A4}" type="datetimeFigureOut">
              <a:rPr lang="fr-FR"/>
              <a:pPr>
                <a:defRPr/>
              </a:pPr>
              <a:t>23/07/2018</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2071" tIns="46035" rIns="92071" bIns="46035"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2071" tIns="46035" rIns="92071" bIns="46035" rtlCol="0" anchor="b"/>
          <a:lstStyle>
            <a:lvl1pPr algn="r">
              <a:defRPr sz="1200"/>
            </a:lvl1pPr>
          </a:lstStyle>
          <a:p>
            <a:pPr>
              <a:defRPr/>
            </a:pPr>
            <a:fld id="{5EE48DE9-5922-41CD-A943-9933229607B6}" type="slidenum">
              <a:rPr lang="fr-FR"/>
              <a:pPr>
                <a:defRPr/>
              </a:pPr>
              <a:t>‹N°›</a:t>
            </a:fld>
            <a:endParaRPr lang="fr-FR"/>
          </a:p>
        </p:txBody>
      </p:sp>
    </p:spTree>
    <p:extLst>
      <p:ext uri="{BB962C8B-B14F-4D97-AF65-F5344CB8AC3E}">
        <p14:creationId xmlns:p14="http://schemas.microsoft.com/office/powerpoint/2010/main" val="2087556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2071" tIns="46035" rIns="92071" bIns="46035"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2071" tIns="46035" rIns="92071" bIns="46035" rtlCol="0"/>
          <a:lstStyle>
            <a:lvl1pPr algn="r" fontAlgn="auto">
              <a:spcBef>
                <a:spcPts val="0"/>
              </a:spcBef>
              <a:spcAft>
                <a:spcPts val="0"/>
              </a:spcAft>
              <a:defRPr sz="1200">
                <a:latin typeface="+mn-lt"/>
                <a:ea typeface="+mn-ea"/>
              </a:defRPr>
            </a:lvl1pPr>
          </a:lstStyle>
          <a:p>
            <a:pPr>
              <a:defRPr/>
            </a:pPr>
            <a:fld id="{15645023-E7B9-45C8-AD3B-10F9FF3CABCC}" type="datetimeFigureOut">
              <a:rPr lang="fr-FR"/>
              <a:pPr>
                <a:defRPr/>
              </a:pPr>
              <a:t>23/07/2018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71" tIns="46035" rIns="92071" bIns="46035" rtlCol="0" anchor="ctr"/>
          <a:lstStyle/>
          <a:p>
            <a:pPr lvl="0"/>
            <a:endParaRPr lang="fr-FR" noProof="0"/>
          </a:p>
        </p:txBody>
      </p:sp>
      <p:sp>
        <p:nvSpPr>
          <p:cNvPr id="5" name="Espace réservé des commentaires 4"/>
          <p:cNvSpPr>
            <a:spLocks noGrp="1"/>
          </p:cNvSpPr>
          <p:nvPr>
            <p:ph type="body" sz="quarter" idx="3"/>
          </p:nvPr>
        </p:nvSpPr>
        <p:spPr>
          <a:xfrm>
            <a:off x="681038" y="4716463"/>
            <a:ext cx="5435600" cy="4465637"/>
          </a:xfrm>
          <a:prstGeom prst="rect">
            <a:avLst/>
          </a:prstGeom>
        </p:spPr>
        <p:txBody>
          <a:bodyPr vert="horz" lIns="92071" tIns="46035" rIns="92071" bIns="46035"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2071" tIns="46035" rIns="92071" bIns="46035"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2071" tIns="46035" rIns="92071" bIns="46035" rtlCol="0" anchor="b"/>
          <a:lstStyle>
            <a:lvl1pPr algn="r" fontAlgn="auto">
              <a:spcBef>
                <a:spcPts val="0"/>
              </a:spcBef>
              <a:spcAft>
                <a:spcPts val="0"/>
              </a:spcAft>
              <a:defRPr sz="1200">
                <a:latin typeface="+mn-lt"/>
                <a:ea typeface="+mn-ea"/>
              </a:defRPr>
            </a:lvl1pPr>
          </a:lstStyle>
          <a:p>
            <a:pPr>
              <a:defRPr/>
            </a:pPr>
            <a:fld id="{333F7A43-14F7-4999-929F-2F2C194918A4}" type="slidenum">
              <a:rPr lang="fr-FR"/>
              <a:pPr>
                <a:defRPr/>
              </a:pPr>
              <a:t>‹N°›</a:t>
            </a:fld>
            <a:endParaRPr lang="fr-FR"/>
          </a:p>
        </p:txBody>
      </p:sp>
    </p:spTree>
    <p:extLst>
      <p:ext uri="{BB962C8B-B14F-4D97-AF65-F5344CB8AC3E}">
        <p14:creationId xmlns:p14="http://schemas.microsoft.com/office/powerpoint/2010/main" val="4256522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4" name="Espace réservé du numéro de diapositive 3"/>
          <p:cNvSpPr>
            <a:spLocks noGrp="1"/>
          </p:cNvSpPr>
          <p:nvPr>
            <p:ph type="sldNum" sz="quarter" idx="5"/>
          </p:nvPr>
        </p:nvSpPr>
        <p:spPr/>
        <p:txBody>
          <a:bodyPr/>
          <a:lstStyle/>
          <a:p>
            <a:pPr>
              <a:defRPr/>
            </a:pPr>
            <a:fld id="{405CDC4B-033A-4EFA-A7B2-7FCF750040DF}"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11</a:t>
            </a:fld>
            <a:endParaRPr lang="fr-FR">
              <a:solidFill>
                <a:prstClr val="black"/>
              </a:solidFill>
            </a:endParaRPr>
          </a:p>
        </p:txBody>
      </p:sp>
    </p:spTree>
    <p:extLst>
      <p:ext uri="{BB962C8B-B14F-4D97-AF65-F5344CB8AC3E}">
        <p14:creationId xmlns:p14="http://schemas.microsoft.com/office/powerpoint/2010/main" val="299571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12</a:t>
            </a:fld>
            <a:endParaRPr lang="fr-FR">
              <a:solidFill>
                <a:prstClr val="black"/>
              </a:solidFill>
            </a:endParaRPr>
          </a:p>
        </p:txBody>
      </p:sp>
    </p:spTree>
    <p:extLst>
      <p:ext uri="{BB962C8B-B14F-4D97-AF65-F5344CB8AC3E}">
        <p14:creationId xmlns:p14="http://schemas.microsoft.com/office/powerpoint/2010/main" val="12961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sz="1200" dirty="0"/>
              <a:t>Détail allocataire et conjoint : </a:t>
            </a:r>
          </a:p>
          <a:p>
            <a:pPr algn="just"/>
            <a:r>
              <a:rPr lang="fr-FR" sz="1200" dirty="0"/>
              <a:t>- nom / prénom / date de naissance / activité professionnelle</a:t>
            </a:r>
          </a:p>
          <a:p>
            <a:pPr algn="just"/>
            <a:r>
              <a:rPr lang="fr-FR" sz="1200" dirty="0"/>
              <a:t>- Adresse et coordonnées téléphoniques</a:t>
            </a:r>
          </a:p>
          <a:p>
            <a:pPr algn="just"/>
            <a:r>
              <a:rPr lang="fr-FR" sz="1200" dirty="0"/>
              <a:t>- Rappel des règles permettant la saisie sur des prestations enfant</a:t>
            </a:r>
          </a:p>
          <a:p>
            <a:pPr algn="just"/>
            <a:r>
              <a:rPr lang="fr-FR" sz="1200" dirty="0"/>
              <a:t>- Liste des enfants à charge avec pour chacun les prestations perçues</a:t>
            </a:r>
          </a:p>
          <a:p>
            <a:pPr algn="just"/>
            <a:r>
              <a:rPr lang="fr-FR" sz="1200" dirty="0"/>
              <a:t>- Situation des créances en cours : </a:t>
            </a:r>
            <a:r>
              <a:rPr lang="fr-FR" sz="1100" dirty="0"/>
              <a:t>montant remboursé, montant du solde et montant des retenues en cours</a:t>
            </a:r>
          </a:p>
          <a:p>
            <a:pPr algn="just"/>
            <a:r>
              <a:rPr lang="fr-FR" sz="1200" dirty="0"/>
              <a:t>- Coordonnées bancaires</a:t>
            </a:r>
          </a:p>
          <a:p>
            <a:pPr algn="just"/>
            <a:r>
              <a:rPr lang="fr-FR" sz="1200" dirty="0"/>
              <a:t>- Droit aux autres prestations</a:t>
            </a:r>
          </a:p>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13</a:t>
            </a:fld>
            <a:endParaRPr lang="fr-FR">
              <a:solidFill>
                <a:prstClr val="black"/>
              </a:solidFill>
            </a:endParaRPr>
          </a:p>
        </p:txBody>
      </p:sp>
    </p:spTree>
    <p:extLst>
      <p:ext uri="{BB962C8B-B14F-4D97-AF65-F5344CB8AC3E}">
        <p14:creationId xmlns:p14="http://schemas.microsoft.com/office/powerpoint/2010/main" val="178149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sz="1200" dirty="0"/>
              <a:t>Détail allocataire et conjoint : </a:t>
            </a:r>
          </a:p>
          <a:p>
            <a:pPr algn="just"/>
            <a:r>
              <a:rPr lang="fr-FR" sz="1200" dirty="0"/>
              <a:t>- nom / prénom / date de naissance / activité professionnelle</a:t>
            </a:r>
          </a:p>
          <a:p>
            <a:pPr algn="just"/>
            <a:r>
              <a:rPr lang="fr-FR" sz="1200" dirty="0"/>
              <a:t>- Adresse et coordonnées téléphoniques</a:t>
            </a:r>
          </a:p>
          <a:p>
            <a:pPr algn="just"/>
            <a:r>
              <a:rPr lang="fr-FR" sz="1200" dirty="0"/>
              <a:t>- Rappel des règles permettant la saisie sur des prestations enfant</a:t>
            </a:r>
          </a:p>
          <a:p>
            <a:pPr algn="just"/>
            <a:r>
              <a:rPr lang="fr-FR" sz="1200" dirty="0"/>
              <a:t>- Liste des enfants à charge avec pour chacun les prestations perçues</a:t>
            </a:r>
          </a:p>
          <a:p>
            <a:pPr algn="just"/>
            <a:r>
              <a:rPr lang="fr-FR" sz="1200" dirty="0"/>
              <a:t>- Situation des créances en cours : </a:t>
            </a:r>
            <a:r>
              <a:rPr lang="fr-FR" sz="1100" dirty="0"/>
              <a:t>montant remboursé, montant du solde et montant des retenues en cours</a:t>
            </a:r>
          </a:p>
          <a:p>
            <a:pPr algn="just"/>
            <a:r>
              <a:rPr lang="fr-FR" sz="1200" dirty="0"/>
              <a:t>- Coordonnées bancaires</a:t>
            </a:r>
          </a:p>
          <a:p>
            <a:pPr algn="just"/>
            <a:r>
              <a:rPr lang="fr-FR" sz="1200" dirty="0"/>
              <a:t>- Droit aux autres prestations</a:t>
            </a:r>
          </a:p>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14</a:t>
            </a:fld>
            <a:endParaRPr lang="fr-FR">
              <a:solidFill>
                <a:prstClr val="black"/>
              </a:solidFill>
            </a:endParaRPr>
          </a:p>
        </p:txBody>
      </p:sp>
    </p:spTree>
    <p:extLst>
      <p:ext uri="{BB962C8B-B14F-4D97-AF65-F5344CB8AC3E}">
        <p14:creationId xmlns:p14="http://schemas.microsoft.com/office/powerpoint/2010/main" val="44356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15</a:t>
            </a:fld>
            <a:endParaRPr lang="fr-FR">
              <a:solidFill>
                <a:prstClr val="black"/>
              </a:solidFill>
            </a:endParaRPr>
          </a:p>
        </p:txBody>
      </p:sp>
    </p:spTree>
    <p:extLst>
      <p:ext uri="{BB962C8B-B14F-4D97-AF65-F5344CB8AC3E}">
        <p14:creationId xmlns:p14="http://schemas.microsoft.com/office/powerpoint/2010/main" val="285767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sz="1200" dirty="0"/>
              <a:t>Détail allocataire et conjoint : </a:t>
            </a:r>
          </a:p>
          <a:p>
            <a:pPr algn="just"/>
            <a:r>
              <a:rPr lang="fr-FR" sz="1200" dirty="0"/>
              <a:t>- nom / prénom / date de naissance / activité professionnelle</a:t>
            </a:r>
          </a:p>
          <a:p>
            <a:pPr algn="just"/>
            <a:r>
              <a:rPr lang="fr-FR" sz="1200" dirty="0"/>
              <a:t>- Adresse et coordonnées téléphoniques</a:t>
            </a:r>
          </a:p>
          <a:p>
            <a:pPr algn="just"/>
            <a:r>
              <a:rPr lang="fr-FR" sz="1200" dirty="0"/>
              <a:t>- Liste des enfants à charge avec pour chacun les prestations perçues</a:t>
            </a:r>
          </a:p>
          <a:p>
            <a:pPr algn="just"/>
            <a:r>
              <a:rPr lang="fr-FR" sz="1200" dirty="0"/>
              <a:t>- Coordonnées bancaires</a:t>
            </a:r>
          </a:p>
          <a:p>
            <a:pPr algn="just"/>
            <a:r>
              <a:rPr lang="fr-FR" sz="1200" dirty="0"/>
              <a:t>- Droit aux autres prestations</a:t>
            </a:r>
          </a:p>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16</a:t>
            </a:fld>
            <a:endParaRPr lang="fr-FR">
              <a:solidFill>
                <a:prstClr val="black"/>
              </a:solidFill>
            </a:endParaRPr>
          </a:p>
        </p:txBody>
      </p:sp>
    </p:spTree>
    <p:extLst>
      <p:ext uri="{BB962C8B-B14F-4D97-AF65-F5344CB8AC3E}">
        <p14:creationId xmlns:p14="http://schemas.microsoft.com/office/powerpoint/2010/main" val="39741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4072BA7C-1812-4C2B-BF07-1ACFA2C88BAC}" type="slidenum">
              <a:rPr lang="fr-FR" smtClean="0"/>
              <a:pPr>
                <a:defRPr/>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a:solidFill>
                <a:srgbClr val="0A67AD"/>
              </a:solidFill>
              <a:latin typeface="Open Sans Light"/>
            </a:endParaRPr>
          </a:p>
          <a:p>
            <a:endParaRPr lang="fr-FR" dirty="0"/>
          </a:p>
        </p:txBody>
      </p:sp>
      <p:sp>
        <p:nvSpPr>
          <p:cNvPr id="4" name="Espace réservé du numéro de diapositive 3"/>
          <p:cNvSpPr>
            <a:spLocks noGrp="1"/>
          </p:cNvSpPr>
          <p:nvPr>
            <p:ph type="sldNum" sz="quarter" idx="5"/>
          </p:nvPr>
        </p:nvSpPr>
        <p:spPr/>
        <p:txBody>
          <a:bodyPr/>
          <a:lstStyle/>
          <a:p>
            <a:pPr>
              <a:defRPr/>
            </a:pPr>
            <a:fld id="{ED2107F9-B650-4274-A318-333F254CED15}" type="slidenum">
              <a:rPr lang="fr-FR" smtClean="0"/>
              <a:pPr>
                <a:defRPr/>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33F7A43-14F7-4999-929F-2F2C194918A4}" type="slidenum">
              <a:rPr lang="fr-FR" smtClean="0"/>
              <a:pPr>
                <a:defRPr/>
              </a:pPr>
              <a:t>20</a:t>
            </a:fld>
            <a:endParaRPr lang="fr-FR"/>
          </a:p>
        </p:txBody>
      </p:sp>
    </p:spTree>
    <p:extLst>
      <p:ext uri="{BB962C8B-B14F-4D97-AF65-F5344CB8AC3E}">
        <p14:creationId xmlns:p14="http://schemas.microsoft.com/office/powerpoint/2010/main" val="426107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dirty="0"/>
              <a:t>Partenaire Page n° 11 </a:t>
            </a:r>
          </a:p>
          <a:p>
            <a:r>
              <a:rPr lang="fr-FR" b="1" dirty="0"/>
              <a:t>LE CONVENTIONNEMENT POUR L’ACCES A "MON COMPTE PARTENAIRE" </a:t>
            </a:r>
            <a:endParaRPr lang="fr-FR" dirty="0"/>
          </a:p>
          <a:p>
            <a:r>
              <a:rPr lang="fr-FR" dirty="0"/>
              <a:t>L’octroi d’accès à "Mon Compte Partenaire" passe par une phase de conventionnement entre la Caf / CNAF et le partenaire. Le processus est décrit ci-dessus : </a:t>
            </a:r>
          </a:p>
          <a:p>
            <a:endParaRPr lang="fr-FR" dirty="0"/>
          </a:p>
          <a:p>
            <a:r>
              <a:rPr lang="fr-FR" dirty="0"/>
              <a:t>1/ Suite à la demande d’un partenaire, la Caf prépare une convention papier contenant des annexes, qu’elle envoie à l’organisme partenaire. Les deux parties cosignent la convention. </a:t>
            </a:r>
          </a:p>
          <a:p>
            <a:endParaRPr lang="fr-FR" dirty="0"/>
          </a:p>
          <a:p>
            <a:r>
              <a:rPr lang="fr-FR" dirty="0"/>
              <a:t>2/ Un délégataire responsable se charge ensuite de vérifier et valider la convention sur le fond ; entre autres, est-ce que les accès donnés au partenaire sont justifiés par rapport à sa finalité. </a:t>
            </a:r>
          </a:p>
          <a:p>
            <a:endParaRPr lang="fr-FR" dirty="0"/>
          </a:p>
          <a:p>
            <a:r>
              <a:rPr lang="fr-FR" dirty="0"/>
              <a:t>3/ Une fois la convention papier signée et validée, l’administrateur Caf formalise la convention au niveau du système, en saisissant dans HABPPS, certaines des informations du document papier. </a:t>
            </a:r>
          </a:p>
          <a:p>
            <a:endParaRPr lang="fr-FR" dirty="0"/>
          </a:p>
          <a:p>
            <a:r>
              <a:rPr lang="fr-FR" dirty="0"/>
              <a:t>4/ Le vérificateur est chargé de contrôler la saisie de l’administrateur Caf, en comparant les informations saisies dans le système HABPPS, avec les informations de la convention papier. En l’absence d’erreur, il valide la convention, ce qui déclenche l’ouverture des accès. </a:t>
            </a:r>
          </a:p>
          <a:p>
            <a:endParaRPr lang="fr-FR" dirty="0"/>
          </a:p>
          <a:p>
            <a:endParaRPr lang="fr-FR" dirty="0"/>
          </a:p>
          <a:p>
            <a:r>
              <a:rPr lang="fr-FR" dirty="0"/>
              <a:t>Un identifiant et un mot de passe provisoire (durée de vie de 24 h) sont envoyés aux différents utilisateurs de ce partenaire. Ces informations lui seront nécessaires pour se connecter à "Mon compte partenaire". </a:t>
            </a:r>
          </a:p>
          <a:p>
            <a:r>
              <a:rPr lang="fr-FR" dirty="0"/>
              <a:t>Lors de la première connexion à "Mon Compte Partenaire", l’utilisateur doit accepter les conditions d’utilisation qui se présentent à lui avant d’utiliser les fonctionnalités de "Mon Compte Partenaire" </a:t>
            </a:r>
          </a:p>
        </p:txBody>
      </p:sp>
      <p:sp>
        <p:nvSpPr>
          <p:cNvPr id="4" name="Espace réservé du numéro de diapositive 3"/>
          <p:cNvSpPr>
            <a:spLocks noGrp="1"/>
          </p:cNvSpPr>
          <p:nvPr>
            <p:ph type="sldNum" sz="quarter" idx="5"/>
          </p:nvPr>
        </p:nvSpPr>
        <p:spPr/>
        <p:txBody>
          <a:bodyPr/>
          <a:lstStyle/>
          <a:p>
            <a:pPr>
              <a:defRPr/>
            </a:pPr>
            <a:fld id="{839276E2-E209-4791-8183-080F1E8A299F}" type="slidenum">
              <a:rPr lang="fr-FR" smtClean="0"/>
              <a:pPr>
                <a:defRPr/>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fr-FR" b="1" u="sng">
                <a:cs typeface="Calibri" pitchFamily="34" charset="0"/>
              </a:rPr>
              <a:t>E</a:t>
            </a:r>
            <a:r>
              <a:rPr lang="fr-FR">
                <a:cs typeface="Calibri" pitchFamily="34" charset="0"/>
              </a:rPr>
              <a:t>nvironnement </a:t>
            </a:r>
            <a:r>
              <a:rPr lang="fr-FR" b="1" u="sng">
                <a:cs typeface="Calibri" pitchFamily="34" charset="0"/>
              </a:rPr>
              <a:t>D</a:t>
            </a:r>
            <a:r>
              <a:rPr lang="fr-FR">
                <a:cs typeface="Calibri" pitchFamily="34" charset="0"/>
              </a:rPr>
              <a:t>igital et </a:t>
            </a:r>
            <a:r>
              <a:rPr lang="fr-FR" b="1" u="sng">
                <a:cs typeface="Calibri" pitchFamily="34" charset="0"/>
              </a:rPr>
              <a:t>E</a:t>
            </a:r>
            <a:r>
              <a:rPr lang="fr-FR">
                <a:cs typeface="Calibri" pitchFamily="34" charset="0"/>
              </a:rPr>
              <a:t>cosystème </a:t>
            </a:r>
          </a:p>
          <a:p>
            <a:pPr algn="ctr"/>
            <a:r>
              <a:rPr lang="fr-FR" b="1" u="sng">
                <a:cs typeface="Calibri" pitchFamily="34" charset="0"/>
              </a:rPr>
              <a:t>N</a:t>
            </a:r>
            <a:r>
              <a:rPr lang="fr-FR">
                <a:cs typeface="Calibri" pitchFamily="34" charset="0"/>
              </a:rPr>
              <a:t>umérique</a:t>
            </a:r>
          </a:p>
          <a:p>
            <a:endParaRPr lang="fr-FR" altLang="fr-FR"/>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2</a:t>
            </a:fld>
            <a:endParaRPr lang="fr-F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fld id="{232002BA-568B-4D81-816A-8F994B25454F}" type="slidenum">
              <a:rPr lang="fr-FR" smtClean="0"/>
              <a:pPr>
                <a:defRPr/>
              </a:pPr>
              <a:t>25</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fld id="{D0EFD11D-878F-4BCA-917C-0832DAF59104}" type="slidenum">
              <a:rPr lang="fr-FR" smtClean="0"/>
              <a:pPr>
                <a:defRPr/>
              </a:pPr>
              <a:t>26</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fld id="{D0EFD11D-878F-4BCA-917C-0832DAF59104}" type="slidenum">
              <a:rPr lang="fr-FR" smtClean="0"/>
              <a:pPr>
                <a:defRPr/>
              </a:pPr>
              <a:t>27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4</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364393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6</a:t>
            </a:fld>
            <a:endParaRPr lang="fr-FR">
              <a:solidFill>
                <a:prstClr val="black"/>
              </a:solidFill>
            </a:endParaRPr>
          </a:p>
        </p:txBody>
      </p:sp>
    </p:spTree>
    <p:extLst>
      <p:ext uri="{BB962C8B-B14F-4D97-AF65-F5344CB8AC3E}">
        <p14:creationId xmlns:p14="http://schemas.microsoft.com/office/powerpoint/2010/main" val="63126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7</a:t>
            </a:fld>
            <a:endParaRPr lang="fr-FR">
              <a:solidFill>
                <a:prstClr val="black"/>
              </a:solidFill>
            </a:endParaRPr>
          </a:p>
        </p:txBody>
      </p:sp>
    </p:spTree>
    <p:extLst>
      <p:ext uri="{BB962C8B-B14F-4D97-AF65-F5344CB8AC3E}">
        <p14:creationId xmlns:p14="http://schemas.microsoft.com/office/powerpoint/2010/main" val="323433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8</a:t>
            </a:fld>
            <a:endParaRPr lang="fr-FR">
              <a:solidFill>
                <a:prstClr val="black"/>
              </a:solidFill>
            </a:endParaRPr>
          </a:p>
        </p:txBody>
      </p:sp>
    </p:spTree>
    <p:extLst>
      <p:ext uri="{BB962C8B-B14F-4D97-AF65-F5344CB8AC3E}">
        <p14:creationId xmlns:p14="http://schemas.microsoft.com/office/powerpoint/2010/main" val="234093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Détail allocataire et conjoint : </a:t>
            </a:r>
          </a:p>
          <a:p>
            <a:r>
              <a:rPr lang="fr-FR" altLang="fr-FR" dirty="0"/>
              <a:t>- nom / prénom / date de naissance / activité professionnelle</a:t>
            </a:r>
          </a:p>
          <a:p>
            <a:r>
              <a:rPr lang="fr-FR" altLang="fr-FR" dirty="0"/>
              <a:t>- Adresse et coordonnées téléphoniques</a:t>
            </a:r>
          </a:p>
          <a:p>
            <a:r>
              <a:rPr lang="fr-FR" altLang="fr-FR" dirty="0"/>
              <a:t>- Rappel des règles permettant la saisie sur des prestations adultes (Aah)</a:t>
            </a:r>
          </a:p>
          <a:p>
            <a:r>
              <a:rPr lang="fr-FR" altLang="fr-FR" dirty="0"/>
              <a:t>- Détail des bénéficiaires d’Aah avec le cas échéant le message « absence de droit à l’Aah dans ce dossier »</a:t>
            </a:r>
          </a:p>
          <a:p>
            <a:r>
              <a:rPr lang="fr-FR" altLang="fr-FR" dirty="0"/>
              <a:t>- Situation des créances en cours : montant remboursé, montant du solde et montant des retenues en cours</a:t>
            </a:r>
          </a:p>
          <a:p>
            <a:r>
              <a:rPr lang="fr-FR" altLang="fr-FR" dirty="0"/>
              <a:t>- Coordonnées bancaires</a:t>
            </a:r>
          </a:p>
          <a:p>
            <a:r>
              <a:rPr lang="fr-FR" altLang="fr-FR" dirty="0"/>
              <a:t>- Droit aux autres prestations</a:t>
            </a:r>
          </a:p>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9</a:t>
            </a:fld>
            <a:endParaRPr lang="fr-FR">
              <a:solidFill>
                <a:prstClr val="black"/>
              </a:solidFill>
            </a:endParaRPr>
          </a:p>
        </p:txBody>
      </p:sp>
    </p:spTree>
    <p:extLst>
      <p:ext uri="{BB962C8B-B14F-4D97-AF65-F5344CB8AC3E}">
        <p14:creationId xmlns:p14="http://schemas.microsoft.com/office/powerpoint/2010/main" val="29659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Détail allocataire et conjoint : </a:t>
            </a:r>
          </a:p>
          <a:p>
            <a:r>
              <a:rPr lang="fr-FR" altLang="fr-FR" dirty="0"/>
              <a:t>- nom / prénom / date de naissance / activité professionnelle</a:t>
            </a:r>
          </a:p>
          <a:p>
            <a:r>
              <a:rPr lang="fr-FR" altLang="fr-FR" dirty="0"/>
              <a:t>- Adresse et coordonnées téléphoniques</a:t>
            </a:r>
          </a:p>
          <a:p>
            <a:r>
              <a:rPr lang="fr-FR" altLang="fr-FR" dirty="0"/>
              <a:t>- Rappel des règles permettant la saisie sur des prestations adultes (Aah)</a:t>
            </a:r>
          </a:p>
          <a:p>
            <a:r>
              <a:rPr lang="fr-FR" altLang="fr-FR" dirty="0"/>
              <a:t>- Détail des bénéficiaires d’Aah avec le cas échéant le message « absence de droit à l’Aah dans ce dossier »</a:t>
            </a:r>
          </a:p>
          <a:p>
            <a:r>
              <a:rPr lang="fr-FR" altLang="fr-FR" dirty="0"/>
              <a:t>- Situation des créances en cours : montant remboursé, montant du solde et montant des retenues en cours</a:t>
            </a:r>
          </a:p>
          <a:p>
            <a:r>
              <a:rPr lang="fr-FR" altLang="fr-FR" dirty="0"/>
              <a:t>- Coordonnées bancaires</a:t>
            </a:r>
          </a:p>
          <a:p>
            <a:r>
              <a:rPr lang="fr-FR" altLang="fr-FR" dirty="0"/>
              <a:t>- Droit aux autres prestations</a:t>
            </a:r>
          </a:p>
          <a:p>
            <a:endParaRPr lang="fr-FR" altLang="fr-FR" dirty="0"/>
          </a:p>
        </p:txBody>
      </p:sp>
      <p:sp>
        <p:nvSpPr>
          <p:cNvPr id="4" name="Espace réservé du numéro de diapositive 3"/>
          <p:cNvSpPr>
            <a:spLocks noGrp="1"/>
          </p:cNvSpPr>
          <p:nvPr>
            <p:ph type="sldNum" sz="quarter" idx="5"/>
          </p:nvPr>
        </p:nvSpPr>
        <p:spPr/>
        <p:txBody>
          <a:bodyPr/>
          <a:lstStyle/>
          <a:p>
            <a:pPr>
              <a:defRPr/>
            </a:pPr>
            <a:fld id="{513184B6-C60B-40B4-84F5-21CFE7DE767E}" type="slidenum">
              <a:rPr lang="fr-FR">
                <a:solidFill>
                  <a:prstClr val="black"/>
                </a:solidFill>
              </a:rPr>
              <a:pPr>
                <a:defRPr/>
              </a:pPr>
              <a:t>10</a:t>
            </a:fld>
            <a:endParaRPr lang="fr-FR">
              <a:solidFill>
                <a:prstClr val="black"/>
              </a:solidFill>
            </a:endParaRPr>
          </a:p>
        </p:txBody>
      </p:sp>
    </p:spTree>
    <p:extLst>
      <p:ext uri="{BB962C8B-B14F-4D97-AF65-F5344CB8AC3E}">
        <p14:creationId xmlns:p14="http://schemas.microsoft.com/office/powerpoint/2010/main" val="146762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4" name="ZoneTexte 3"/>
          <p:cNvSpPr txBox="1">
            <a:spLocks noChangeArrowheads="1"/>
          </p:cNvSpPr>
          <p:nvPr userDrawn="1"/>
        </p:nvSpPr>
        <p:spPr bwMode="auto">
          <a:xfrm>
            <a:off x="-36513" y="6477000"/>
            <a:ext cx="9190038" cy="400050"/>
          </a:xfrm>
          <a:prstGeom prst="rect">
            <a:avLst/>
          </a:prstGeom>
          <a:solidFill>
            <a:srgbClr val="1D4D91"/>
          </a:solidFill>
          <a:ln>
            <a:noFill/>
          </a:ln>
          <a:extLst/>
        </p:spPr>
        <p:txBody>
          <a:bodyPr anchor="ctr" anchorCtr="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fr-FR" altLang="fr-FR" sz="1800" dirty="0">
                <a:solidFill>
                  <a:srgbClr val="FFFFFF"/>
                </a:solidFill>
                <a:cs typeface="Arial" charset="0"/>
              </a:rPr>
              <a:t>   </a:t>
            </a:r>
            <a:r>
              <a:rPr lang="fr-FR" altLang="fr-FR" sz="1400" dirty="0">
                <a:solidFill>
                  <a:srgbClr val="FFFFFF"/>
                </a:solidFill>
                <a:latin typeface="Century Gothic" pitchFamily="34" charset="0"/>
                <a:cs typeface="Arial" charset="0"/>
              </a:rPr>
              <a:t>Ecosystème numériqu</a:t>
            </a:r>
            <a:r>
              <a:rPr lang="fr-FR" altLang="fr-FR" sz="1600" dirty="0">
                <a:solidFill>
                  <a:srgbClr val="FFFFFF"/>
                </a:solidFill>
                <a:latin typeface="Century Gothic" pitchFamily="34" charset="0"/>
                <a:cs typeface="Arial" charset="0"/>
              </a:rPr>
              <a:t>e</a:t>
            </a:r>
            <a:r>
              <a:rPr lang="fr-FR" altLang="fr-FR" sz="2000" dirty="0">
                <a:solidFill>
                  <a:srgbClr val="FFFFFF"/>
                </a:solidFill>
                <a:latin typeface="Century Gothic" pitchFamily="34" charset="0"/>
                <a:cs typeface="Arial" charset="0"/>
              </a:rPr>
              <a:t> </a:t>
            </a:r>
            <a:r>
              <a:rPr lang="fr-FR" altLang="fr-FR" sz="1400" dirty="0">
                <a:solidFill>
                  <a:srgbClr val="FFFFFF"/>
                </a:solidFill>
                <a:latin typeface="Century Gothic" pitchFamily="34" charset="0"/>
                <a:cs typeface="Arial" charset="0"/>
              </a:rPr>
              <a:t>et environnement </a:t>
            </a:r>
            <a:r>
              <a:rPr lang="fr-FR" altLang="fr-FR" sz="1400" dirty="0">
                <a:solidFill>
                  <a:srgbClr val="FFFFFF"/>
                </a:solidFill>
                <a:latin typeface="Century Gothic" pitchFamily="34" charset="0"/>
                <a:ea typeface="MS PGothic" pitchFamily="34" charset="-128"/>
                <a:cs typeface="Arial" charset="0"/>
              </a:rPr>
              <a:t>digital </a:t>
            </a:r>
            <a:endParaRPr lang="fr-FR" altLang="fr-FR" sz="2000" dirty="0">
              <a:solidFill>
                <a:srgbClr val="FFFFFF"/>
              </a:solidFill>
              <a:latin typeface="Century Gothic" pitchFamily="34" charset="0"/>
              <a:cs typeface="Arial" charset="0"/>
            </a:endParaRPr>
          </a:p>
        </p:txBody>
      </p:sp>
      <p:pic>
        <p:nvPicPr>
          <p:cNvPr id="5" name="Image 5"/>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33375"/>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4139952" y="2708920"/>
            <a:ext cx="4557192" cy="936104"/>
          </a:xfrm>
        </p:spPr>
        <p:txBody>
          <a:bodyPr/>
          <a:lstStyle>
            <a:lvl1pPr marL="0" indent="0">
              <a:buNone/>
              <a:defRPr sz="3200" b="1" i="0">
                <a:solidFill>
                  <a:srgbClr val="1D4D91"/>
                </a:solidFill>
                <a:latin typeface="Century Gothic"/>
                <a:cs typeface="Century Gothic"/>
              </a:defRPr>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10929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01058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369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62758" y="315922"/>
            <a:ext cx="8181242" cy="1000125"/>
          </a:xfrm>
        </p:spPr>
        <p:txBody>
          <a:bodyPr/>
          <a:lstStyle/>
          <a:p>
            <a:r>
              <a:rPr lang="fr-FR"/>
              <a:t>Modifiez le style du titre</a:t>
            </a:r>
          </a:p>
        </p:txBody>
      </p:sp>
      <p:sp>
        <p:nvSpPr>
          <p:cNvPr id="3" name="Espace réservé du texte 2"/>
          <p:cNvSpPr>
            <a:spLocks noGrp="1"/>
          </p:cNvSpPr>
          <p:nvPr>
            <p:ph type="body" sz="half" idx="1"/>
          </p:nvPr>
        </p:nvSpPr>
        <p:spPr>
          <a:xfrm>
            <a:off x="577366" y="1687513"/>
            <a:ext cx="4212981" cy="5008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31020" y="1687513"/>
            <a:ext cx="4212980" cy="5008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882678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130425"/>
            <a:ext cx="7486600" cy="1470025"/>
          </a:xfrm>
        </p:spPr>
        <p:txBody>
          <a:bodyPr/>
          <a:lstStyle>
            <a:lvl1pPr>
              <a:defRPr sz="3600" baseline="0">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rtl="0" fontAlgn="auto">
              <a:spcBef>
                <a:spcPts val="0"/>
              </a:spcBef>
              <a:spcAft>
                <a:spcPts val="0"/>
              </a:spcAft>
              <a:buNone/>
              <a:defRPr lang="fr-FR" sz="2400" kern="1200" baseline="0" dirty="0">
                <a:solidFill>
                  <a:schemeClr val="tx1"/>
                </a:solidFill>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a:p>
            <a:endParaRPr lang="fr-FR" dirty="0"/>
          </a:p>
          <a:p>
            <a:r>
              <a:rPr lang="fr-FR" dirty="0"/>
              <a:t>Réunion du 19 juin 2015</a:t>
            </a:r>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1F8F2CFF-9542-4D9F-9D04-D71E4F00DF15}" type="datetimeFigureOut">
              <a:rPr lang="fr-FR"/>
              <a:pPr>
                <a:defRPr/>
              </a:pPr>
              <a:t>23/07/2018</a:t>
            </a:fld>
            <a:endParaRPr lang="fr-FR"/>
          </a:p>
        </p:txBody>
      </p:sp>
      <p:sp>
        <p:nvSpPr>
          <p:cNvPr id="5" name="Espace réservé du pied de page 4"/>
          <p:cNvSpPr>
            <a:spLocks noGrp="1"/>
          </p:cNvSpPr>
          <p:nvPr>
            <p:ph type="ftr" sz="quarter" idx="11"/>
          </p:nvPr>
        </p:nvSpPr>
        <p:spPr>
          <a:xfrm>
            <a:off x="1619250" y="765175"/>
            <a:ext cx="6408738" cy="365125"/>
          </a:xfrm>
        </p:spPr>
        <p:txBody>
          <a:bodyPr/>
          <a:lstStyle>
            <a:lvl1pPr>
              <a:defRPr lang="fr-FR" sz="2400" kern="1200" baseline="0">
                <a:solidFill>
                  <a:prstClr val="black"/>
                </a:solidFill>
                <a:latin typeface="Arial" panose="020B0604020202020204" pitchFamily="34" charset="0"/>
                <a:ea typeface="+mj-ea"/>
                <a:cs typeface="Arial" panose="020B0604020202020204" pitchFamily="34" charset="0"/>
              </a:defRPr>
            </a:lvl1pPr>
          </a:lstStyle>
          <a:p>
            <a:pPr>
              <a:defRPr/>
            </a:pPr>
            <a:r>
              <a:t>Agence comptable nationale</a:t>
            </a: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6BEFCC5B-61C3-481E-81D2-BC633F48FF95}" type="slidenum">
              <a:rPr lang="fr-FR"/>
              <a:pPr>
                <a:defRPr/>
              </a:pPr>
              <a:t>‹N°›</a:t>
            </a:fld>
            <a:endParaRPr lang="fr-FR"/>
          </a:p>
        </p:txBody>
      </p:sp>
    </p:spTree>
    <p:extLst>
      <p:ext uri="{BB962C8B-B14F-4D97-AF65-F5344CB8AC3E}">
        <p14:creationId xmlns:p14="http://schemas.microsoft.com/office/powerpoint/2010/main" val="1869970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86255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1052513"/>
            <a:ext cx="7920037"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lvl1pPr algn="l">
              <a:defRPr sz="3200" baseline="0"/>
            </a:lvl1pPr>
          </a:lstStyle>
          <a:p>
            <a:r>
              <a:rPr lang="fr-FR"/>
              <a:t>Modifiez le style du titre</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0CF79052-8301-46AD-9148-4CF70AB11A7F}" type="datetimeFigureOut">
              <a:rPr lang="fr-FR"/>
              <a:pPr>
                <a:defRPr/>
              </a:pPr>
              <a:t>23/07/2018</a:t>
            </a:fld>
            <a:endParaRPr lang="fr-FR"/>
          </a:p>
        </p:txBody>
      </p:sp>
      <p:sp>
        <p:nvSpPr>
          <p:cNvPr id="5"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7C74112B-3DE4-4311-927A-46AC1635620A}" type="slidenum">
              <a:rPr lang="fr-FR"/>
              <a:pPr>
                <a:defRPr/>
              </a:pPr>
              <a:t>‹N°›</a:t>
            </a:fld>
            <a:endParaRPr lang="fr-FR"/>
          </a:p>
        </p:txBody>
      </p:sp>
    </p:spTree>
    <p:extLst>
      <p:ext uri="{BB962C8B-B14F-4D97-AF65-F5344CB8AC3E}">
        <p14:creationId xmlns:p14="http://schemas.microsoft.com/office/powerpoint/2010/main" val="643638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13338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3441896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2390506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ea typeface="ヒラギノ角ゴ Pro W3" pitchFamily="-84" charset="-128"/>
              </a:defRPr>
            </a:lvl1pPr>
          </a:lstStyle>
          <a:p>
            <a:pPr>
              <a:defRPr/>
            </a:pPr>
            <a:endParaRPr lang="fr-FR"/>
          </a:p>
        </p:txBody>
      </p:sp>
      <p:sp>
        <p:nvSpPr>
          <p:cNvPr id="6"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23DDA7D1-2A70-4E2E-AACA-3E775FDF9512}" type="slidenum">
              <a:rPr lang="fr-FR"/>
              <a:pPr>
                <a:defRPr/>
              </a:pPr>
              <a:t>‹N°›</a:t>
            </a:fld>
            <a:endParaRPr lang="fr-FR"/>
          </a:p>
        </p:txBody>
      </p:sp>
    </p:spTree>
    <p:extLst>
      <p:ext uri="{BB962C8B-B14F-4D97-AF65-F5344CB8AC3E}">
        <p14:creationId xmlns:p14="http://schemas.microsoft.com/office/powerpoint/2010/main" val="291905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ouvertu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5"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29716E7B-DFA5-4D49-8603-CE2139A31002}" type="slidenum">
              <a:rPr lang="fr-FR" altLang="fr-FR" sz="1200" smtClean="0">
                <a:latin typeface="Century Gothic" pitchFamily="34" charset="0"/>
                <a:cs typeface="Arial" charset="0"/>
              </a:rPr>
              <a:pPr algn="r" eaLnBrk="1" hangingPunct="1">
                <a:defRPr/>
              </a:pPr>
              <a:t>‹N°›</a:t>
            </a:fld>
            <a:endParaRPr lang="fr-FR" altLang="fr-FR" sz="1200" dirty="0">
              <a:latin typeface="Century Gothic" pitchFamily="34" charset="0"/>
              <a:cs typeface="Arial" charset="0"/>
            </a:endParaRPr>
          </a:p>
        </p:txBody>
      </p:sp>
      <p:pic>
        <p:nvPicPr>
          <p:cNvPr id="6"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a:t>Cliquez pour modifier les styles du texte du masque</a:t>
            </a:r>
          </a:p>
        </p:txBody>
      </p:sp>
    </p:spTree>
    <p:extLst>
      <p:ext uri="{BB962C8B-B14F-4D97-AF65-F5344CB8AC3E}">
        <p14:creationId xmlns:p14="http://schemas.microsoft.com/office/powerpoint/2010/main" val="254194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ge ouverture">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auto" hangingPunct="1">
              <a:spcBef>
                <a:spcPts val="0"/>
              </a:spcBef>
              <a:spcAft>
                <a:spcPts val="0"/>
              </a:spcAft>
              <a:defRPr/>
            </a:pPr>
            <a:fld id="{0C2C9B2B-A80B-4FC7-84AE-3CE7C5F32DA6}" type="slidenum">
              <a:rPr lang="fr-FR" altLang="fr-FR" sz="1200" smtClean="0">
                <a:solidFill>
                  <a:srgbClr val="FFFFFF"/>
                </a:solidFill>
                <a:latin typeface="Century Gothic" pitchFamily="34" charset="0"/>
              </a:rPr>
              <a:pPr algn="r" eaLnBrk="1" fontAlgn="auto" hangingPunct="1">
                <a:spcBef>
                  <a:spcPts val="0"/>
                </a:spcBef>
                <a:spcAft>
                  <a:spcPts val="0"/>
                </a:spcAft>
                <a:defRPr/>
              </a:pPr>
              <a:t>‹N°›</a:t>
            </a:fld>
            <a:endParaRPr lang="fr-FR" altLang="fr-FR" sz="1200">
              <a:solidFill>
                <a:srgbClr val="FFFFFF"/>
              </a:solidFill>
              <a:latin typeface="Century Gothic" pitchFamily="34" charset="0"/>
            </a:endParaRPr>
          </a:p>
        </p:txBody>
      </p:sp>
      <p:sp>
        <p:nvSpPr>
          <p:cNvPr id="3" name="Espace réservé du contenu 2"/>
          <p:cNvSpPr>
            <a:spLocks noGrp="1"/>
          </p:cNvSpPr>
          <p:nvPr>
            <p:ph idx="1"/>
          </p:nvPr>
        </p:nvSpPr>
        <p:spPr>
          <a:xfrm>
            <a:off x="611560" y="2708920"/>
            <a:ext cx="8085584" cy="936104"/>
          </a:xfrm>
          <a:prstGeom prst="rect">
            <a:avLst/>
          </a:prstGeom>
        </p:spPr>
        <p:txBody>
          <a:bodyPr/>
          <a:lstStyle>
            <a:lvl1pPr marL="0" indent="0">
              <a:buNone/>
              <a:defRPr sz="3200" b="1" i="0">
                <a:solidFill>
                  <a:srgbClr val="1D4D91"/>
                </a:solidFill>
                <a:latin typeface="Century Gothic"/>
                <a:cs typeface="Century Gothic"/>
              </a:defRPr>
            </a:lvl1pPr>
          </a:lstStyle>
          <a:p>
            <a:pPr lvl="0"/>
            <a:r>
              <a:rPr lang="fr-FR" dirty="0"/>
              <a:t>Cliquez pour modifier les styles du texte du masque</a:t>
            </a:r>
          </a:p>
        </p:txBody>
      </p:sp>
      <p:sp>
        <p:nvSpPr>
          <p:cNvPr id="10" name="Espace réservé du contenu 2"/>
          <p:cNvSpPr>
            <a:spLocks noGrp="1"/>
          </p:cNvSpPr>
          <p:nvPr>
            <p:ph idx="15"/>
          </p:nvPr>
        </p:nvSpPr>
        <p:spPr>
          <a:xfrm>
            <a:off x="611560" y="4149080"/>
            <a:ext cx="8085584" cy="936104"/>
          </a:xfrm>
          <a:prstGeom prst="rect">
            <a:avLst/>
          </a:prstGeom>
        </p:spPr>
        <p:txBody>
          <a:bodyPr/>
          <a:lstStyle>
            <a:lvl1pPr marL="0" indent="0">
              <a:buNone/>
              <a:defRPr sz="2400">
                <a:latin typeface="Century Gothic"/>
                <a:cs typeface="Century Gothic"/>
              </a:defRPr>
            </a:lvl1pPr>
          </a:lstStyle>
          <a:p>
            <a:pPr lvl="0"/>
            <a:r>
              <a:rPr lang="fr-FR" dirty="0"/>
              <a:t>Cliquez pour modifier les styles du texte du masque</a:t>
            </a:r>
          </a:p>
        </p:txBody>
      </p:sp>
    </p:spTree>
    <p:extLst>
      <p:ext uri="{BB962C8B-B14F-4D97-AF65-F5344CB8AC3E}">
        <p14:creationId xmlns:p14="http://schemas.microsoft.com/office/powerpoint/2010/main" val="187384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67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1600" y="2130425"/>
            <a:ext cx="7486600" cy="1470025"/>
          </a:xfrm>
        </p:spPr>
        <p:txBody>
          <a:bodyPr/>
          <a:lstStyle>
            <a:lvl1pPr>
              <a:defRPr sz="3600" baseline="0">
                <a:latin typeface="Arial" panose="020B0604020202020204" pitchFamily="34" charset="0"/>
                <a:cs typeface="Arial" panose="020B0604020202020204" pitchFamily="34" charset="0"/>
              </a:defRPr>
            </a:lvl1p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rtl="0" fontAlgn="auto">
              <a:spcBef>
                <a:spcPts val="0"/>
              </a:spcBef>
              <a:spcAft>
                <a:spcPts val="0"/>
              </a:spcAft>
              <a:buNone/>
              <a:defRPr lang="fr-FR" sz="2400" kern="1200" baseline="0" dirty="0">
                <a:solidFill>
                  <a:schemeClr val="tx1"/>
                </a:solidFill>
                <a:latin typeface="Arial" panose="020B0604020202020204" pitchFamily="34" charset="0"/>
                <a:ea typeface="+mj-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a:p>
            <a:endParaRPr lang="fr-FR" dirty="0"/>
          </a:p>
          <a:p>
            <a:r>
              <a:rPr lang="fr-FR" dirty="0"/>
              <a:t>Réunion du 19 juin 2015</a:t>
            </a:r>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4510B12B-26C3-47F4-898F-C76D3FDA0FC4}" type="datetimeFigureOut">
              <a:rPr lang="fr-FR"/>
              <a:pPr>
                <a:defRPr/>
              </a:pPr>
              <a:t>23/07/2018</a:t>
            </a:fld>
            <a:endParaRPr lang="fr-FR"/>
          </a:p>
        </p:txBody>
      </p:sp>
      <p:sp>
        <p:nvSpPr>
          <p:cNvPr id="5" name="Espace réservé du pied de page 4"/>
          <p:cNvSpPr>
            <a:spLocks noGrp="1"/>
          </p:cNvSpPr>
          <p:nvPr>
            <p:ph type="ftr" sz="quarter" idx="11"/>
          </p:nvPr>
        </p:nvSpPr>
        <p:spPr>
          <a:xfrm>
            <a:off x="1619250" y="765175"/>
            <a:ext cx="6408738" cy="365125"/>
          </a:xfrm>
        </p:spPr>
        <p:txBody>
          <a:bodyPr/>
          <a:lstStyle>
            <a:lvl1pPr>
              <a:defRPr lang="fr-FR" sz="2400" kern="1200" baseline="0">
                <a:solidFill>
                  <a:prstClr val="black"/>
                </a:solidFill>
                <a:latin typeface="Arial" panose="020B0604020202020204" pitchFamily="34" charset="0"/>
                <a:ea typeface="+mj-ea"/>
                <a:cs typeface="Arial" panose="020B0604020202020204" pitchFamily="34" charset="0"/>
              </a:defRPr>
            </a:lvl1pPr>
          </a:lstStyle>
          <a:p>
            <a:pPr>
              <a:defRPr/>
            </a:pPr>
            <a:r>
              <a:t>Agence comptable nationale</a:t>
            </a: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2249054B-E483-448F-90FF-56A9E9216C70}" type="slidenum">
              <a:rPr lang="fr-FR"/>
              <a:pPr>
                <a:defRPr/>
              </a:pPr>
              <a:t>‹N°›</a:t>
            </a:fld>
            <a:endParaRPr lang="fr-FR"/>
          </a:p>
        </p:txBody>
      </p:sp>
    </p:spTree>
    <p:extLst>
      <p:ext uri="{BB962C8B-B14F-4D97-AF65-F5344CB8AC3E}">
        <p14:creationId xmlns:p14="http://schemas.microsoft.com/office/powerpoint/2010/main" val="2956742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979982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1052513"/>
            <a:ext cx="7920037"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lvl1pPr algn="l">
              <a:defRPr sz="3200" baseline="0"/>
            </a:lvl1pPr>
          </a:lstStyle>
          <a:p>
            <a:r>
              <a:rPr lang="fr-FR"/>
              <a:t>Modifiez le style du titre</a:t>
            </a:r>
            <a:endParaRPr lang="fr-FR" dirty="0"/>
          </a:p>
        </p:txBody>
      </p:sp>
      <p:sp>
        <p:nvSpPr>
          <p:cNvPr id="4" name="Espace réservé de la date 3"/>
          <p:cNvSpPr>
            <a:spLocks noGrp="1"/>
          </p:cNvSpPr>
          <p:nvPr>
            <p:ph type="dt" sz="half" idx="10"/>
          </p:nvPr>
        </p:nvSpPr>
        <p:spPr/>
        <p:txBody>
          <a:bodyPr/>
          <a:lstStyle>
            <a:lvl1pPr>
              <a:defRPr>
                <a:ea typeface="ヒラギノ角ゴ Pro W3" pitchFamily="-84" charset="-128"/>
              </a:defRPr>
            </a:lvl1pPr>
          </a:lstStyle>
          <a:p>
            <a:pPr>
              <a:defRPr/>
            </a:pPr>
            <a:fld id="{6440D3C8-7C93-4B7B-BC80-B160055D6F7A}" type="datetimeFigureOut">
              <a:rPr lang="fr-FR"/>
              <a:pPr>
                <a:defRPr/>
              </a:pPr>
              <a:t>23/07/2018</a:t>
            </a:fld>
            <a:endParaRPr lang="fr-FR"/>
          </a:p>
        </p:txBody>
      </p:sp>
      <p:sp>
        <p:nvSpPr>
          <p:cNvPr id="5" name="Espace réservé du pied de page 4"/>
          <p:cNvSpPr>
            <a:spLocks noGrp="1"/>
          </p:cNvSpPr>
          <p:nvPr>
            <p:ph type="ftr" sz="quarter" idx="11"/>
          </p:nvPr>
        </p:nvSpPr>
        <p:spPr/>
        <p:txBody>
          <a:bodyPr/>
          <a:lstStyle>
            <a:lvl1pPr>
              <a:defRPr>
                <a:ea typeface="ヒラギノ角ゴ Pro W3" pitchFamily="-84" charset="-128"/>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ea typeface="ヒラギノ角ゴ Pro W3" pitchFamily="-84" charset="-128"/>
              </a:defRPr>
            </a:lvl1pPr>
          </a:lstStyle>
          <a:p>
            <a:pPr>
              <a:defRPr/>
            </a:pPr>
            <a:fld id="{D805D00E-4FCB-4C4A-84CE-D69106AC171D}" type="slidenum">
              <a:rPr lang="fr-FR"/>
              <a:pPr>
                <a:defRPr/>
              </a:pPr>
              <a:t>‹N°›</a:t>
            </a:fld>
            <a:endParaRPr lang="fr-FR"/>
          </a:p>
        </p:txBody>
      </p:sp>
    </p:spTree>
    <p:extLst>
      <p:ext uri="{BB962C8B-B14F-4D97-AF65-F5344CB8AC3E}">
        <p14:creationId xmlns:p14="http://schemas.microsoft.com/office/powerpoint/2010/main" val="40820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806871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2178796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sz="2500" baseline="0"/>
            </a:lvl1pPr>
          </a:lstStyle>
          <a:p>
            <a:pPr lvl="0"/>
            <a:endParaRPr lang="fr-FR" dirty="0"/>
          </a:p>
        </p:txBody>
      </p:sp>
    </p:spTree>
    <p:extLst>
      <p:ext uri="{BB962C8B-B14F-4D97-AF65-F5344CB8AC3E}">
        <p14:creationId xmlns:p14="http://schemas.microsoft.com/office/powerpoint/2010/main" val="378429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ge ouverture">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278822B-D030-49B6-8DE4-0462263A948D}" type="slidenum">
              <a:rPr lang="fr-FR" altLang="fr-FR" sz="1200" smtClean="0">
                <a:solidFill>
                  <a:srgbClr val="FFFFFF"/>
                </a:solidFill>
                <a:latin typeface="Century Gothic" pitchFamily="34" charset="0"/>
                <a:cs typeface="Arial" pitchFamily="34" charset="0"/>
              </a:rPr>
              <a:pPr algn="r" eaLnBrk="1" hangingPunct="1">
                <a:defRPr/>
              </a:pPr>
              <a:t>‹N°›</a:t>
            </a:fld>
            <a:endParaRPr lang="fr-FR" altLang="fr-FR" sz="1200">
              <a:solidFill>
                <a:srgbClr val="FFFFFF"/>
              </a:solidFill>
              <a:latin typeface="Century Gothic" pitchFamily="34" charset="0"/>
              <a:cs typeface="Arial" pitchFamily="34" charset="0"/>
            </a:endParaRPr>
          </a:p>
        </p:txBody>
      </p:sp>
      <p:pic>
        <p:nvPicPr>
          <p:cNvPr id="5" name="Image 1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2925" y="188913"/>
            <a:ext cx="9588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a:t>Cliquez pour modifier les styles du texte du masque</a:t>
            </a:r>
          </a:p>
        </p:txBody>
      </p:sp>
    </p:spTree>
    <p:extLst>
      <p:ext uri="{BB962C8B-B14F-4D97-AF65-F5344CB8AC3E}">
        <p14:creationId xmlns:p14="http://schemas.microsoft.com/office/powerpoint/2010/main" val="240529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4" name="ZoneTexte 3"/>
          <p:cNvSpPr txBox="1">
            <a:spLocks noChangeArrowheads="1"/>
          </p:cNvSpPr>
          <p:nvPr userDrawn="1"/>
        </p:nvSpPr>
        <p:spPr bwMode="auto">
          <a:xfrm>
            <a:off x="-36513" y="6477000"/>
            <a:ext cx="9190038" cy="400050"/>
          </a:xfrm>
          <a:prstGeom prst="rect">
            <a:avLst/>
          </a:prstGeom>
          <a:solidFill>
            <a:srgbClr val="1D4D91"/>
          </a:solidFill>
          <a:ln>
            <a:noFill/>
          </a:ln>
          <a:extLst/>
        </p:spPr>
        <p:txBody>
          <a:bodyPr anchor="ctr" anchorCtr="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fr-FR" altLang="fr-FR" sz="1800" dirty="0">
                <a:solidFill>
                  <a:srgbClr val="FFFFFF"/>
                </a:solidFill>
              </a:rPr>
              <a:t>   </a:t>
            </a:r>
            <a:r>
              <a:rPr lang="fr-FR" altLang="fr-FR" sz="1400" dirty="0">
                <a:solidFill>
                  <a:srgbClr val="FFFFFF"/>
                </a:solidFill>
                <a:latin typeface="Century Gothic" pitchFamily="34" charset="0"/>
              </a:rPr>
              <a:t>Ecosystème numériqu</a:t>
            </a:r>
            <a:r>
              <a:rPr lang="fr-FR" altLang="fr-FR" sz="1600" dirty="0">
                <a:solidFill>
                  <a:srgbClr val="FFFFFF"/>
                </a:solidFill>
                <a:latin typeface="Century Gothic" pitchFamily="34" charset="0"/>
              </a:rPr>
              <a:t>e</a:t>
            </a:r>
            <a:r>
              <a:rPr lang="fr-FR" altLang="fr-FR" sz="2000" dirty="0">
                <a:solidFill>
                  <a:srgbClr val="FFFFFF"/>
                </a:solidFill>
                <a:latin typeface="Century Gothic" pitchFamily="34" charset="0"/>
              </a:rPr>
              <a:t> </a:t>
            </a:r>
            <a:r>
              <a:rPr lang="fr-FR" altLang="fr-FR" sz="1400" dirty="0">
                <a:solidFill>
                  <a:srgbClr val="FFFFFF"/>
                </a:solidFill>
                <a:latin typeface="Century Gothic" pitchFamily="34" charset="0"/>
              </a:rPr>
              <a:t>et environnement </a:t>
            </a:r>
            <a:r>
              <a:rPr lang="fr-FR" altLang="fr-FR" sz="1400" dirty="0">
                <a:solidFill>
                  <a:srgbClr val="FFFFFF"/>
                </a:solidFill>
                <a:latin typeface="Century Gothic" pitchFamily="34" charset="0"/>
                <a:ea typeface="MS PGothic" pitchFamily="34" charset="-128"/>
              </a:rPr>
              <a:t>digital </a:t>
            </a:r>
            <a:endParaRPr lang="fr-FR" altLang="fr-FR" sz="2000" dirty="0">
              <a:solidFill>
                <a:srgbClr val="FFFFFF"/>
              </a:solidFill>
              <a:latin typeface="Century Gothic" pitchFamily="34" charset="0"/>
            </a:endParaRPr>
          </a:p>
        </p:txBody>
      </p:sp>
      <p:pic>
        <p:nvPicPr>
          <p:cNvPr id="5"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628775"/>
            <a:ext cx="34464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2"/>
          <p:cNvSpPr>
            <a:spLocks noGrp="1"/>
          </p:cNvSpPr>
          <p:nvPr>
            <p:ph idx="1"/>
          </p:nvPr>
        </p:nvSpPr>
        <p:spPr>
          <a:xfrm>
            <a:off x="4139952" y="2708920"/>
            <a:ext cx="4557192" cy="936104"/>
          </a:xfrm>
        </p:spPr>
        <p:txBody>
          <a:bodyPr/>
          <a:lstStyle>
            <a:lvl1pPr marL="0" indent="0">
              <a:buNone/>
              <a:defRPr sz="3200" b="1" i="0">
                <a:solidFill>
                  <a:srgbClr val="1D4D91"/>
                </a:solidFill>
                <a:latin typeface="Century Gothic"/>
                <a:cs typeface="Century Gothic"/>
              </a:defRPr>
            </a:lvl1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22553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sous-titr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8"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902C3D00-5F07-49EE-BDA7-44E7165A2931}" type="slidenum">
              <a:rPr lang="fr-FR" altLang="fr-FR" sz="1200" smtClean="0">
                <a:latin typeface="Century Gothic" pitchFamily="34" charset="0"/>
                <a:cs typeface="Arial" charset="0"/>
              </a:rPr>
              <a:pPr algn="r" eaLnBrk="1" hangingPunct="1">
                <a:defRPr/>
              </a:pPr>
              <a:t>‹N°›</a:t>
            </a:fld>
            <a:endParaRPr lang="fr-FR" altLang="fr-FR" sz="1200" dirty="0">
              <a:latin typeface="Century Gothic" pitchFamily="34" charset="0"/>
              <a:cs typeface="Arial" charset="0"/>
            </a:endParaRPr>
          </a:p>
        </p:txBody>
      </p:sp>
      <p:pic>
        <p:nvPicPr>
          <p:cNvPr id="10"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1"/>
          </p:nvPr>
        </p:nvSpPr>
        <p:spPr bwMode="auto">
          <a:xfrm>
            <a:off x="467544" y="2348880"/>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3" name="Espace réservé du contenu 2"/>
          <p:cNvSpPr>
            <a:spLocks noGrp="1"/>
          </p:cNvSpPr>
          <p:nvPr>
            <p:ph idx="13"/>
          </p:nvPr>
        </p:nvSpPr>
        <p:spPr>
          <a:xfrm>
            <a:off x="467544" y="1268760"/>
            <a:ext cx="7365504" cy="936104"/>
          </a:xfrm>
        </p:spPr>
        <p:txBody>
          <a:bodyPr/>
          <a:lstStyle>
            <a:lvl1pPr marL="0" indent="0">
              <a:buNone/>
              <a:defRPr sz="3200" b="1">
                <a:solidFill>
                  <a:srgbClr val="1D4D91"/>
                </a:solidFill>
                <a:latin typeface="Century Gothic"/>
                <a:cs typeface="Century Gothic"/>
              </a:defRPr>
            </a:lvl1pPr>
          </a:lstStyle>
          <a:p>
            <a:pPr lvl="0"/>
            <a:r>
              <a:rPr lang="fr-FR" dirty="0"/>
              <a:t>Cliquez pour modifier les styles du texte du masque</a:t>
            </a:r>
          </a:p>
        </p:txBody>
      </p:sp>
      <p:sp>
        <p:nvSpPr>
          <p:cNvPr id="14" name="Espace réservé du texte 2"/>
          <p:cNvSpPr>
            <a:spLocks noGrp="1"/>
          </p:cNvSpPr>
          <p:nvPr>
            <p:ph idx="14"/>
          </p:nvPr>
        </p:nvSpPr>
        <p:spPr bwMode="auto">
          <a:xfrm>
            <a:off x="827584" y="3356992"/>
            <a:ext cx="786956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buClr>
                <a:srgbClr val="8BBF4A"/>
              </a:buClr>
              <a:buSzPct val="100000"/>
              <a:buFont typeface="Arial"/>
              <a:buChar char="•"/>
              <a:defRPr sz="2400" b="1">
                <a:latin typeface="Century Gothic"/>
                <a:cs typeface="Century Gothic"/>
              </a:defRPr>
            </a:lvl1pPr>
            <a:lvl2pPr marL="457200" indent="0">
              <a:buClr>
                <a:srgbClr val="D01F61"/>
              </a:buClr>
              <a:buFont typeface="Arial"/>
              <a:buNone/>
              <a:defRPr sz="2400" b="0">
                <a:latin typeface="Verdana"/>
                <a:cs typeface="Verdana"/>
              </a:defRPr>
            </a:lvl2pPr>
            <a:lvl3pPr marL="914400" indent="0">
              <a:buNone/>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6" name="Espace réservé du texte 2"/>
          <p:cNvSpPr>
            <a:spLocks noGrp="1"/>
          </p:cNvSpPr>
          <p:nvPr>
            <p:ph idx="17"/>
          </p:nvPr>
        </p:nvSpPr>
        <p:spPr bwMode="auto">
          <a:xfrm>
            <a:off x="827584" y="4509120"/>
            <a:ext cx="784887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8" name="Espace réservé du texte 2"/>
          <p:cNvSpPr>
            <a:spLocks noGrp="1"/>
          </p:cNvSpPr>
          <p:nvPr>
            <p:ph idx="20"/>
          </p:nvPr>
        </p:nvSpPr>
        <p:spPr bwMode="auto">
          <a:xfrm>
            <a:off x="467544" y="5373216"/>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1" name="Espace réservé du pied de page 4"/>
          <p:cNvSpPr>
            <a:spLocks noGrp="1"/>
          </p:cNvSpPr>
          <p:nvPr>
            <p:ph type="ftr" sz="quarter" idx="21"/>
          </p:nvPr>
        </p:nvSpPr>
        <p:spPr>
          <a:xfrm>
            <a:off x="3124200" y="6265863"/>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2326985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e ouvertu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5" name="Espace réservé du numéro de diapositive 5"/>
          <p:cNvSpPr txBox="1">
            <a:spLocks/>
          </p:cNvSpPr>
          <p:nvPr userDrawn="1"/>
        </p:nvSpPr>
        <p:spPr>
          <a:xfrm>
            <a:off x="6516688" y="6353175"/>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B860164A-2EC1-4DB7-9619-315607B8EF4E}"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6" name="Image 5"/>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33375"/>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611560" y="2708920"/>
            <a:ext cx="8085584" cy="936104"/>
          </a:xfrm>
        </p:spPr>
        <p:txBody>
          <a:bodyPr/>
          <a:lstStyle>
            <a:lvl1pPr marL="0" indent="0">
              <a:buNone/>
              <a:defRPr sz="3200" b="1" i="0">
                <a:solidFill>
                  <a:srgbClr val="1D4D91"/>
                </a:solidFill>
                <a:latin typeface="Century Gothic"/>
                <a:cs typeface="Century Gothic"/>
              </a:defRPr>
            </a:lvl1pPr>
          </a:lstStyle>
          <a:p>
            <a:pPr lvl="0"/>
            <a:r>
              <a:rPr lang="fr-FR" dirty="0"/>
              <a:t>Cliquez pour modifier les styles du texte du masque</a:t>
            </a:r>
          </a:p>
        </p:txBody>
      </p:sp>
      <p:sp>
        <p:nvSpPr>
          <p:cNvPr id="10" name="Espace réservé du contenu 2"/>
          <p:cNvSpPr>
            <a:spLocks noGrp="1"/>
          </p:cNvSpPr>
          <p:nvPr>
            <p:ph idx="15"/>
          </p:nvPr>
        </p:nvSpPr>
        <p:spPr>
          <a:xfrm>
            <a:off x="611560" y="4149080"/>
            <a:ext cx="8085584" cy="936104"/>
          </a:xfrm>
        </p:spPr>
        <p:txBody>
          <a:bodyPr/>
          <a:lstStyle>
            <a:lvl1pPr marL="0" indent="0">
              <a:buNone/>
              <a:defRPr sz="2400">
                <a:latin typeface="Century Gothic"/>
                <a:cs typeface="Century Gothic"/>
              </a:defRPr>
            </a:lvl1pPr>
          </a:lstStyle>
          <a:p>
            <a:pPr lvl="0"/>
            <a:r>
              <a:rPr lang="fr-FR" dirty="0"/>
              <a:t>Cliquez pour modifier les styles du texte du masque</a:t>
            </a:r>
          </a:p>
        </p:txBody>
      </p:sp>
    </p:spTree>
    <p:extLst>
      <p:ext uri="{BB962C8B-B14F-4D97-AF65-F5344CB8AC3E}">
        <p14:creationId xmlns:p14="http://schemas.microsoft.com/office/powerpoint/2010/main" val="1837017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titre sous-titr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8"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64DAB54-AD70-4B31-BEB5-7D2B8C0FAC8A}"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10"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1"/>
          </p:nvPr>
        </p:nvSpPr>
        <p:spPr bwMode="auto">
          <a:xfrm>
            <a:off x="467544" y="2348880"/>
            <a:ext cx="82296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3" name="Espace réservé du contenu 2"/>
          <p:cNvSpPr>
            <a:spLocks noGrp="1"/>
          </p:cNvSpPr>
          <p:nvPr>
            <p:ph idx="13"/>
          </p:nvPr>
        </p:nvSpPr>
        <p:spPr>
          <a:xfrm>
            <a:off x="467544" y="1268760"/>
            <a:ext cx="7365504" cy="936104"/>
          </a:xfrm>
        </p:spPr>
        <p:txBody>
          <a:bodyPr/>
          <a:lstStyle>
            <a:lvl1pPr marL="0" indent="0">
              <a:buNone/>
              <a:defRPr sz="3200" b="1">
                <a:solidFill>
                  <a:srgbClr val="1D4D91"/>
                </a:solidFill>
                <a:latin typeface="Century Gothic"/>
                <a:cs typeface="Century Gothic"/>
              </a:defRPr>
            </a:lvl1pPr>
          </a:lstStyle>
          <a:p>
            <a:pPr lvl="0"/>
            <a:r>
              <a:rPr lang="fr-FR" dirty="0"/>
              <a:t>Cliquez pour modifier les styles du texte du masque</a:t>
            </a:r>
          </a:p>
        </p:txBody>
      </p:sp>
      <p:sp>
        <p:nvSpPr>
          <p:cNvPr id="14" name="Espace réservé du texte 2"/>
          <p:cNvSpPr>
            <a:spLocks noGrp="1"/>
          </p:cNvSpPr>
          <p:nvPr>
            <p:ph idx="14"/>
          </p:nvPr>
        </p:nvSpPr>
        <p:spPr bwMode="auto">
          <a:xfrm>
            <a:off x="827584" y="3356992"/>
            <a:ext cx="786956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buClr>
                <a:srgbClr val="8BBF4A"/>
              </a:buClr>
              <a:buSzPct val="100000"/>
              <a:buFont typeface="Arial"/>
              <a:buChar char="•"/>
              <a:defRPr sz="2400" b="1">
                <a:latin typeface="Century Gothic"/>
                <a:cs typeface="Century Gothic"/>
              </a:defRPr>
            </a:lvl1pPr>
            <a:lvl2pPr marL="457200" indent="0">
              <a:buClr>
                <a:srgbClr val="D01F61"/>
              </a:buClr>
              <a:buFont typeface="Arial"/>
              <a:buNone/>
              <a:defRPr sz="2400" b="0">
                <a:latin typeface="Verdana"/>
                <a:cs typeface="Verdana"/>
              </a:defRPr>
            </a:lvl2pPr>
            <a:lvl3pPr marL="914400" indent="0">
              <a:buNone/>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6" name="Espace réservé du texte 2"/>
          <p:cNvSpPr>
            <a:spLocks noGrp="1"/>
          </p:cNvSpPr>
          <p:nvPr>
            <p:ph idx="17"/>
          </p:nvPr>
        </p:nvSpPr>
        <p:spPr bwMode="auto">
          <a:xfrm>
            <a:off x="827584" y="4509120"/>
            <a:ext cx="784887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8" name="Espace réservé du texte 2"/>
          <p:cNvSpPr>
            <a:spLocks noGrp="1"/>
          </p:cNvSpPr>
          <p:nvPr>
            <p:ph idx="20"/>
          </p:nvPr>
        </p:nvSpPr>
        <p:spPr bwMode="auto">
          <a:xfrm>
            <a:off x="467544" y="5373216"/>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11" name="Espace réservé du pied de page 4"/>
          <p:cNvSpPr>
            <a:spLocks noGrp="1"/>
          </p:cNvSpPr>
          <p:nvPr>
            <p:ph type="ftr" sz="quarter" idx="21"/>
          </p:nvPr>
        </p:nvSpPr>
        <p:spPr>
          <a:xfrm>
            <a:off x="3124200" y="6265863"/>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94486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Arial"/>
              <a:ea typeface="ヒラギノ角ゴ Pro W3"/>
            </a:endParaRP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A182D5FA-410D-4300-AC08-5BF6CB27D54C}"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182855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Ordre du jour</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B9EAD12A-157D-4FC5-9971-D0E287DDA9EA}"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554217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dre du jou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4763" y="0"/>
            <a:ext cx="9144001"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Focus Espace logement – La création de l’extranet bailleurs</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FD4C4E6B-EBEF-4A29-B831-883A954DC981}"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a:solidFill>
                  <a:srgbClr val="FFFFFF"/>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713361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icipants">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fr-FR" dirty="0">
                <a:solidFill>
                  <a:srgbClr val="FFFFFF"/>
                </a:solidFill>
                <a:latin typeface="Arial"/>
                <a:ea typeface="ヒラギノ角ゴ Pro W3"/>
              </a:rPr>
              <a:t>Participants</a:t>
            </a: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6065907A-E2A5-4E36-A668-57B7F95ED033}" type="slidenum">
              <a:rPr lang="fr-FR" altLang="fr-FR" sz="1200" smtClean="0">
                <a:latin typeface="Century Gothic" pitchFamily="34" charset="0"/>
              </a:rPr>
              <a:pPr algn="r" eaLnBrk="1" hangingPunct="1">
                <a:defRPr/>
              </a:pPr>
              <a:t>‹N°›</a:t>
            </a:fld>
            <a:endParaRPr lang="fr-FR" altLang="fr-FR" sz="1200" dirty="0">
              <a:latin typeface="Century Gothic" pitchFamily="34" charset="0"/>
            </a:endParaRPr>
          </a:p>
        </p:txBody>
      </p:sp>
      <p:pic>
        <p:nvPicPr>
          <p:cNvPr id="5" name="Imag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60350"/>
            <a:ext cx="9588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dirty="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1080697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359721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990752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342502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17386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92150"/>
          </a:xfrm>
          <a:prstGeom prst="rect">
            <a:avLst/>
          </a:prstGeom>
          <a:solidFill>
            <a:srgbClr val="8BBF4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fr-FR">
              <a:solidFill>
                <a:srgbClr val="FFFFFF"/>
              </a:solidFill>
              <a:latin typeface="+mn-lt"/>
              <a:ea typeface="+mn-ea"/>
              <a:cs typeface="Arial" charset="0"/>
            </a:endParaRPr>
          </a:p>
        </p:txBody>
      </p:sp>
      <p:sp>
        <p:nvSpPr>
          <p:cNvPr id="4" name="Espace réservé du numéro de diapositive 5"/>
          <p:cNvSpPr txBox="1">
            <a:spLocks/>
          </p:cNvSpPr>
          <p:nvPr userDrawn="1"/>
        </p:nvSpPr>
        <p:spPr>
          <a:xfrm>
            <a:off x="6516688" y="6453188"/>
            <a:ext cx="2303462" cy="5048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57DE38A6-50A1-4776-ACE4-3BF7D035FBEF}" type="slidenum">
              <a:rPr lang="fr-FR" altLang="fr-FR" sz="1200" smtClean="0">
                <a:latin typeface="Century Gothic" pitchFamily="34" charset="0"/>
                <a:cs typeface="Arial" charset="0"/>
              </a:rPr>
              <a:pPr algn="r" eaLnBrk="1" hangingPunct="1">
                <a:defRPr/>
              </a:pPr>
              <a:t>‹N°›</a:t>
            </a:fld>
            <a:endParaRPr lang="fr-FR" altLang="fr-FR" sz="1200" dirty="0">
              <a:latin typeface="Century Gothic" pitchFamily="34" charset="0"/>
              <a:cs typeface="Arial" charset="0"/>
            </a:endParaRPr>
          </a:p>
        </p:txBody>
      </p:sp>
      <p:pic>
        <p:nvPicPr>
          <p:cNvPr id="5" name="Picture 2" descr="E:\commun\CDAP  CAFPRO\Document Modèle\Visuel Ca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176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texte 2"/>
          <p:cNvSpPr>
            <a:spLocks noGrp="1"/>
          </p:cNvSpPr>
          <p:nvPr>
            <p:ph idx="20"/>
          </p:nvPr>
        </p:nvSpPr>
        <p:spPr bwMode="auto">
          <a:xfrm>
            <a:off x="611560" y="1196752"/>
            <a:ext cx="83736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0" indent="0">
              <a:buClr>
                <a:srgbClr val="D01F61"/>
              </a:buClr>
              <a:buSzPct val="100000"/>
              <a:buFont typeface="Lucida Grande"/>
              <a:buNone/>
              <a:defRPr sz="2400" b="0">
                <a:latin typeface="Century Gothic"/>
                <a:cs typeface="Century Gothic"/>
              </a:defRPr>
            </a:lvl1pPr>
            <a:lvl2pPr marL="742950" indent="-285750">
              <a:buClr>
                <a:srgbClr val="D01F61"/>
              </a:buClr>
              <a:buFont typeface="Arial"/>
              <a:buChar char="•"/>
              <a:defRPr>
                <a:latin typeface="Verdana"/>
                <a:cs typeface="Verdana"/>
              </a:defRPr>
            </a:lvl2pPr>
            <a:lvl3pPr>
              <a:defRPr>
                <a:latin typeface="Verdana"/>
                <a:cs typeface="Verdana"/>
              </a:defRPr>
            </a:lvl3pPr>
            <a:lvl4pPr>
              <a:defRPr>
                <a:latin typeface="Verdana"/>
                <a:cs typeface="Verdana"/>
              </a:defRPr>
            </a:lvl4pPr>
          </a:lstStyle>
          <a:p>
            <a:pPr lvl="0"/>
            <a:r>
              <a:rPr lang="fr-FR" noProof="0"/>
              <a:t>Cliquez pour modifier les styles du texte du masque</a:t>
            </a:r>
          </a:p>
        </p:txBody>
      </p:sp>
      <p:sp>
        <p:nvSpPr>
          <p:cNvPr id="6" name="Espace réservé du pied de page 4"/>
          <p:cNvSpPr>
            <a:spLocks noGrp="1"/>
          </p:cNvSpPr>
          <p:nvPr>
            <p:ph type="ftr" sz="quarter" idx="21"/>
          </p:nvPr>
        </p:nvSpPr>
        <p:spPr>
          <a:xfrm>
            <a:off x="3124200" y="6337300"/>
            <a:ext cx="2895600" cy="476250"/>
          </a:xfrm>
          <a:prstGeom prst="rect">
            <a:avLst/>
          </a:prstGeom>
        </p:spPr>
        <p:txBody>
          <a:bodyPr anchor="ctr"/>
          <a:lstStyle>
            <a:lvl1pPr algn="ctr">
              <a:defRPr sz="1600" dirty="0">
                <a:solidFill>
                  <a:schemeClr val="tx1"/>
                </a:solidFill>
                <a:latin typeface="Century Gothic"/>
                <a:ea typeface="ＭＳ Ｐゴシック" charset="0"/>
                <a:cs typeface="Century Gothic"/>
              </a:defRPr>
            </a:lvl1pPr>
          </a:lstStyle>
          <a:p>
            <a:pPr>
              <a:defRPr/>
            </a:pPr>
            <a:endParaRPr lang="fr-FR"/>
          </a:p>
        </p:txBody>
      </p:sp>
    </p:spTree>
    <p:extLst>
      <p:ext uri="{BB962C8B-B14F-4D97-AF65-F5344CB8AC3E}">
        <p14:creationId xmlns:p14="http://schemas.microsoft.com/office/powerpoint/2010/main" val="388101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46748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1608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2425996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62758" y="315922"/>
            <a:ext cx="8181242" cy="1000125"/>
          </a:xfrm>
        </p:spPr>
        <p:txBody>
          <a:bodyPr/>
          <a:lstStyle/>
          <a:p>
            <a:r>
              <a:rPr lang="fr-FR"/>
              <a:t>Modifiez le style du titre</a:t>
            </a:r>
          </a:p>
        </p:txBody>
      </p:sp>
      <p:sp>
        <p:nvSpPr>
          <p:cNvPr id="3" name="Espace réservé du texte 2"/>
          <p:cNvSpPr>
            <a:spLocks noGrp="1"/>
          </p:cNvSpPr>
          <p:nvPr>
            <p:ph type="body" sz="half" idx="1"/>
          </p:nvPr>
        </p:nvSpPr>
        <p:spPr>
          <a:xfrm>
            <a:off x="577366" y="1687513"/>
            <a:ext cx="4212981" cy="5008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31020" y="1687513"/>
            <a:ext cx="4212980" cy="5008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022517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lnSpc>
                <a:spcPct val="90000"/>
              </a:lnSpc>
              <a:spcBef>
                <a:spcPct val="30000"/>
              </a:spcBef>
              <a:spcAft>
                <a:spcPct val="30000"/>
              </a:spcAft>
              <a:defRPr sz="1600"/>
            </a:lvl1pPr>
            <a:lvl2pPr>
              <a:lnSpc>
                <a:spcPct val="90000"/>
              </a:lnSpc>
              <a:spcBef>
                <a:spcPct val="30000"/>
              </a:spcBef>
              <a:spcAft>
                <a:spcPct val="30000"/>
              </a:spcAft>
              <a:defRPr sz="1400"/>
            </a:lvl2pPr>
            <a:lvl3pPr>
              <a:lnSpc>
                <a:spcPct val="90000"/>
              </a:lnSpc>
              <a:spcBef>
                <a:spcPct val="30000"/>
              </a:spcBef>
              <a:spcAft>
                <a:spcPct val="30000"/>
              </a:spcAft>
              <a:defRPr sz="1400"/>
            </a:lvl3pPr>
            <a:lvl4pPr>
              <a:lnSpc>
                <a:spcPct val="90000"/>
              </a:lnSpc>
              <a:spcBef>
                <a:spcPct val="30000"/>
              </a:spcBef>
              <a:spcAft>
                <a:spcPct val="30000"/>
              </a:spcAft>
              <a:defRPr sz="1400"/>
            </a:lvl4pPr>
            <a:lvl5pPr>
              <a:lnSpc>
                <a:spcPct val="90000"/>
              </a:lnSpc>
              <a:spcBef>
                <a:spcPct val="30000"/>
              </a:spcBef>
              <a:spcAft>
                <a:spcPct val="30000"/>
              </a:spcAft>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47434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dirty="0"/>
              <a:t>Modifiez le style des sous-titres du masque</a:t>
            </a:r>
          </a:p>
        </p:txBody>
      </p:sp>
    </p:spTree>
    <p:extLst>
      <p:ext uri="{BB962C8B-B14F-4D97-AF65-F5344CB8AC3E}">
        <p14:creationId xmlns:p14="http://schemas.microsoft.com/office/powerpoint/2010/main" val="5615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37959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42859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12622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169451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457200" y="6543675"/>
            <a:ext cx="2133600" cy="304800"/>
          </a:xfrm>
          <a:prstGeom prst="rect">
            <a:avLst/>
          </a:prstGeom>
        </p:spPr>
        <p:txBody>
          <a:bodyPr/>
          <a:lstStyle>
            <a:lvl1pPr>
              <a:defRPr>
                <a:solidFill>
                  <a:srgbClr val="000000"/>
                </a:solidFill>
                <a:latin typeface="Arial" charset="0"/>
                <a:ea typeface="ＭＳ Ｐゴシック" charset="0"/>
                <a:cs typeface="ＭＳ Ｐゴシック" charset="0"/>
              </a:defRPr>
            </a:lvl1pPr>
          </a:lstStyle>
          <a:p>
            <a:pPr>
              <a:defRPr/>
            </a:pPr>
            <a:endParaRPr lang="fr-FR"/>
          </a:p>
        </p:txBody>
      </p:sp>
    </p:spTree>
    <p:extLst>
      <p:ext uri="{BB962C8B-B14F-4D97-AF65-F5344CB8AC3E}">
        <p14:creationId xmlns:p14="http://schemas.microsoft.com/office/powerpoint/2010/main" val="303324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4.jpeg"/><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fr-FR" altLang="fr-FR"/>
              <a:t>Cliquez et modifiez le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6001" r:id="rId1"/>
    <p:sldLayoutId id="2147486002" r:id="rId2"/>
    <p:sldLayoutId id="2147486003" r:id="rId3"/>
    <p:sldLayoutId id="2147486004" r:id="rId4"/>
    <p:sldLayoutId id="2147486005" r:id="rId5"/>
    <p:sldLayoutId id="2147486006" r:id="rId6"/>
    <p:sldLayoutId id="2147486007" r:id="rId7"/>
    <p:sldLayoutId id="2147486008" r:id="rId8"/>
    <p:sldLayoutId id="2147486009" r:id="rId9"/>
    <p:sldLayoutId id="2147486010" r:id="rId10"/>
    <p:sldLayoutId id="2147486011" r:id="rId11"/>
    <p:sldLayoutId id="2147486012" r:id="rId12"/>
  </p:sldLayoutIdLst>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373063" y="3454400"/>
            <a:ext cx="1344613" cy="3540125"/>
          </a:xfrm>
          <a:prstGeom prst="rect">
            <a:avLst/>
          </a:prstGeom>
          <a:solidFill>
            <a:srgbClr val="94A4B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a:solidFill>
                <a:srgbClr val="4F81BD"/>
              </a:solidFill>
              <a:latin typeface="Times" pitchFamily="-84" charset="0"/>
              <a:cs typeface="Arial" pitchFamily="34" charset="0"/>
            </a:endParaRPr>
          </a:p>
        </p:txBody>
      </p:sp>
      <p:sp>
        <p:nvSpPr>
          <p:cNvPr id="2051" name="Espace réservé du titre 1"/>
          <p:cNvSpPr>
            <a:spLocks noGrp="1"/>
          </p:cNvSpPr>
          <p:nvPr>
            <p:ph type="title"/>
          </p:nvPr>
        </p:nvSpPr>
        <p:spPr bwMode="auto">
          <a:xfrm>
            <a:off x="1042988" y="115888"/>
            <a:ext cx="79930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Questions diverses</a:t>
            </a:r>
          </a:p>
        </p:txBody>
      </p:sp>
      <p:sp>
        <p:nvSpPr>
          <p:cNvPr id="2052" name="Espace réservé du texte 2"/>
          <p:cNvSpPr>
            <a:spLocks noGrp="1"/>
          </p:cNvSpPr>
          <p:nvPr>
            <p:ph type="body" idx="1"/>
          </p:nvPr>
        </p:nvSpPr>
        <p:spPr bwMode="auto">
          <a:xfrm>
            <a:off x="1042988" y="1268413"/>
            <a:ext cx="79930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Clôture des comptes</a:t>
            </a:r>
          </a:p>
          <a:p>
            <a:pPr lvl="0"/>
            <a:r>
              <a:rPr lang="fr-FR" altLang="fr-FR"/>
              <a:t>Normes comptables</a:t>
            </a:r>
          </a:p>
          <a:p>
            <a:pPr lvl="0"/>
            <a:r>
              <a:rPr lang="fr-FR" altLang="fr-FR"/>
              <a:t>Marché bancaire</a:t>
            </a:r>
          </a:p>
          <a:p>
            <a:pPr lvl="0"/>
            <a:r>
              <a:rPr lang="fr-FR" altLang="fr-FR"/>
              <a:t>Transformation DSI</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69B17C89-3959-4030-A59B-AB5CBDD3DE3C}" type="slidenum">
              <a:rPr lang="fr-FR"/>
              <a:pPr>
                <a:defRPr/>
              </a:pPr>
              <a:t>‹N°›</a:t>
            </a:fld>
            <a:endParaRPr lang="fr-FR"/>
          </a:p>
        </p:txBody>
      </p:sp>
      <p:sp>
        <p:nvSpPr>
          <p:cNvPr id="7" name="Rectangle 6"/>
          <p:cNvSpPr>
            <a:spLocks noChangeArrowheads="1"/>
          </p:cNvSpPr>
          <p:nvPr userDrawn="1"/>
        </p:nvSpPr>
        <p:spPr bwMode="auto">
          <a:xfrm>
            <a:off x="-373063" y="0"/>
            <a:ext cx="1344613" cy="3454400"/>
          </a:xfrm>
          <a:prstGeom prst="rect">
            <a:avLst/>
          </a:prstGeom>
          <a:solidFill>
            <a:srgbClr val="F7A71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a:solidFill>
                <a:prstClr val="black"/>
              </a:solidFill>
              <a:latin typeface="Times" pitchFamily="-84" charset="0"/>
              <a:cs typeface="Arial" pitchFamily="34" charset="0"/>
            </a:endParaRPr>
          </a:p>
        </p:txBody>
      </p:sp>
      <p:pic>
        <p:nvPicPr>
          <p:cNvPr id="2057" name="Image 1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5575" y="6110288"/>
            <a:ext cx="750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Image 13"/>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25413" y="3068638"/>
            <a:ext cx="7175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6021" r:id="rId9"/>
  </p:sldLayoutIdLst>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373063" y="3454400"/>
            <a:ext cx="1344613" cy="3540125"/>
          </a:xfrm>
          <a:prstGeom prst="rect">
            <a:avLst/>
          </a:prstGeom>
          <a:solidFill>
            <a:srgbClr val="94A4B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a:solidFill>
                <a:srgbClr val="4F81BD"/>
              </a:solidFill>
              <a:latin typeface="Times" pitchFamily="-84" charset="0"/>
              <a:cs typeface="Arial" pitchFamily="34" charset="0"/>
            </a:endParaRPr>
          </a:p>
        </p:txBody>
      </p:sp>
      <p:sp>
        <p:nvSpPr>
          <p:cNvPr id="3075" name="Espace réservé du titre 1"/>
          <p:cNvSpPr>
            <a:spLocks noGrp="1"/>
          </p:cNvSpPr>
          <p:nvPr>
            <p:ph type="title"/>
          </p:nvPr>
        </p:nvSpPr>
        <p:spPr bwMode="auto">
          <a:xfrm>
            <a:off x="1042988" y="115888"/>
            <a:ext cx="799306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Questions diverses</a:t>
            </a:r>
          </a:p>
        </p:txBody>
      </p:sp>
      <p:sp>
        <p:nvSpPr>
          <p:cNvPr id="3076" name="Espace réservé du texte 2"/>
          <p:cNvSpPr>
            <a:spLocks noGrp="1"/>
          </p:cNvSpPr>
          <p:nvPr>
            <p:ph type="body" idx="1"/>
          </p:nvPr>
        </p:nvSpPr>
        <p:spPr bwMode="auto">
          <a:xfrm>
            <a:off x="1042988" y="1268413"/>
            <a:ext cx="7993062"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Clôture des comptes</a:t>
            </a:r>
          </a:p>
          <a:p>
            <a:pPr lvl="0"/>
            <a:r>
              <a:rPr lang="fr-FR" altLang="fr-FR"/>
              <a:t>Normes comptables</a:t>
            </a:r>
          </a:p>
          <a:p>
            <a:pPr lvl="0"/>
            <a:r>
              <a:rPr lang="fr-FR" altLang="fr-FR"/>
              <a:t>Marché bancaire</a:t>
            </a:r>
          </a:p>
          <a:p>
            <a:pPr lvl="0"/>
            <a:r>
              <a:rPr lang="fr-FR" altLang="fr-FR"/>
              <a:t>Transformation DSI</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cs typeface="+mn-cs"/>
              </a:defRPr>
            </a:lvl1pPr>
          </a:lstStyle>
          <a:p>
            <a:pPr>
              <a:defRPr/>
            </a:pPr>
            <a:fld id="{CBD20AE2-20D6-481E-8D9A-76A7EA324F72}" type="slidenum">
              <a:rPr lang="fr-FR"/>
              <a:pPr>
                <a:defRPr/>
              </a:pPr>
              <a:t>‹N°›</a:t>
            </a:fld>
            <a:endParaRPr lang="fr-FR"/>
          </a:p>
        </p:txBody>
      </p:sp>
      <p:sp>
        <p:nvSpPr>
          <p:cNvPr id="7" name="Rectangle 6"/>
          <p:cNvSpPr>
            <a:spLocks noChangeArrowheads="1"/>
          </p:cNvSpPr>
          <p:nvPr userDrawn="1"/>
        </p:nvSpPr>
        <p:spPr bwMode="auto">
          <a:xfrm>
            <a:off x="-373063" y="0"/>
            <a:ext cx="1344613" cy="3454400"/>
          </a:xfrm>
          <a:prstGeom prst="rect">
            <a:avLst/>
          </a:prstGeom>
          <a:solidFill>
            <a:srgbClr val="F7A717"/>
          </a:solidFill>
          <a:ln>
            <a:noFill/>
          </a:ln>
          <a:extLst/>
        </p:spPr>
        <p:txBody>
          <a:bodyPr wrap="none" anchor="ctr"/>
          <a:lstStyle>
            <a:lvl1pPr eaLnBrk="0" hangingPunct="0">
              <a:defRPr sz="2400">
                <a:solidFill>
                  <a:schemeClr val="tx1"/>
                </a:solidFill>
                <a:latin typeface="Calibri" pitchFamily="34" charset="0"/>
                <a:ea typeface="ＭＳ Ｐゴシック" pitchFamily="-84" charset="-128"/>
              </a:defRPr>
            </a:lvl1pPr>
            <a:lvl2pPr marL="742950" indent="-285750" eaLnBrk="0" hangingPunct="0">
              <a:defRPr sz="2400">
                <a:solidFill>
                  <a:schemeClr val="tx1"/>
                </a:solidFill>
                <a:latin typeface="Calibri" pitchFamily="34" charset="0"/>
                <a:ea typeface="ＭＳ Ｐゴシック" pitchFamily="-84" charset="-128"/>
              </a:defRPr>
            </a:lvl2pPr>
            <a:lvl3pPr marL="1143000" indent="-228600" eaLnBrk="0" hangingPunct="0">
              <a:defRPr sz="2400">
                <a:solidFill>
                  <a:schemeClr val="tx1"/>
                </a:solidFill>
                <a:latin typeface="Calibri" pitchFamily="34" charset="0"/>
                <a:ea typeface="ＭＳ Ｐゴシック" pitchFamily="-84" charset="-128"/>
              </a:defRPr>
            </a:lvl3pPr>
            <a:lvl4pPr marL="1600200" indent="-228600" eaLnBrk="0" hangingPunct="0">
              <a:defRPr sz="2400">
                <a:solidFill>
                  <a:schemeClr val="tx1"/>
                </a:solidFill>
                <a:latin typeface="Calibri" pitchFamily="34" charset="0"/>
                <a:ea typeface="ＭＳ Ｐゴシック" pitchFamily="-84" charset="-128"/>
              </a:defRPr>
            </a:lvl4pPr>
            <a:lvl5pPr marL="2057400" indent="-228600" eaLnBrk="0" hangingPunct="0">
              <a:defRPr sz="2400">
                <a:solidFill>
                  <a:schemeClr val="tx1"/>
                </a:solidFill>
                <a:latin typeface="Calibri"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84" charset="-128"/>
              </a:defRPr>
            </a:lvl9pPr>
          </a:lstStyle>
          <a:p>
            <a:pPr algn="ctr" eaLnBrk="1" fontAlgn="auto" hangingPunct="1">
              <a:spcBef>
                <a:spcPts val="0"/>
              </a:spcBef>
              <a:spcAft>
                <a:spcPts val="0"/>
              </a:spcAft>
              <a:defRPr/>
            </a:pPr>
            <a:endParaRPr lang="fr-FR" altLang="fr-FR" sz="1800">
              <a:solidFill>
                <a:prstClr val="black"/>
              </a:solidFill>
              <a:latin typeface="Times" pitchFamily="-84" charset="0"/>
              <a:cs typeface="Arial" pitchFamily="34" charset="0"/>
            </a:endParaRPr>
          </a:p>
        </p:txBody>
      </p:sp>
      <p:pic>
        <p:nvPicPr>
          <p:cNvPr id="3081" name="Image 1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5575" y="6110288"/>
            <a:ext cx="7508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Image 13"/>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5413" y="3068638"/>
            <a:ext cx="7175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22" r:id="rId1"/>
    <p:sldLayoutId id="2147486023" r:id="rId2"/>
    <p:sldLayoutId id="2147486024" r:id="rId3"/>
    <p:sldLayoutId id="2147486025" r:id="rId4"/>
    <p:sldLayoutId id="2147486026" r:id="rId5"/>
    <p:sldLayoutId id="2147486027" r:id="rId6"/>
    <p:sldLayoutId id="2147486028" r:id="rId7"/>
  </p:sldLayoutIdLst>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ctr" anchorCtr="0" compatLnSpc="1">
            <a:prstTxWarp prst="textNoShape">
              <a:avLst/>
            </a:prstTxWarp>
          </a:bodyPr>
          <a:lstStyle/>
          <a:p>
            <a:pPr lvl="0"/>
            <a:r>
              <a:rPr lang="fr-FR" altLang="fr-FR"/>
              <a:t>Cliquez et modifiez le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lt1" tx1="dk1" bg2="lt2" tx2="dk2" accent1="accent1" accent2="accent2" accent3="accent3" accent4="accent4" accent5="accent5" accent6="accent6" hlink="hlink" folHlink="folHlink"/>
  <p:sldLayoutIdLst>
    <p:sldLayoutId id="2147486029" r:id="rId1"/>
    <p:sldLayoutId id="2147486030" r:id="rId2"/>
    <p:sldLayoutId id="2147486031" r:id="rId3"/>
    <p:sldLayoutId id="2147486032" r:id="rId4"/>
    <p:sldLayoutId id="2147486033" r:id="rId5"/>
    <p:sldLayoutId id="2147486034" r:id="rId6"/>
    <p:sldLayoutId id="2147486035" r:id="rId7"/>
    <p:sldLayoutId id="2147486036" r:id="rId8"/>
    <p:sldLayoutId id="2147486037" r:id="rId9"/>
    <p:sldLayoutId id="2147486038" r:id="rId10"/>
    <p:sldLayoutId id="2147486039" r:id="rId11"/>
    <p:sldLayoutId id="2147486040" r:id="rId12"/>
    <p:sldLayoutId id="2147486041" r:id="rId13"/>
    <p:sldLayoutId id="2147486042" r:id="rId14"/>
    <p:sldLayoutId id="2147486043" r:id="rId15"/>
    <p:sldLayoutId id="2147485999" r:id="rId16"/>
    <p:sldLayoutId id="2147486000" r:id="rId17"/>
  </p:sldLayoutIdLst>
  <p:hf hdr="0" dt="0"/>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www.caf.fr/allocataires/caf-de-la-haute-vienne/partenaires/mon-compte-partenai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mailto:mon-compte-partenaire.caflimoges@caf.cnafmail.f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l&#8217;adresse%20suivante%2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16038"/>
            <a:ext cx="7632700"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5" descr="E:\commun\CDAP  CAFPRO\Document Modèle\Logo caf 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790950"/>
            <a:ext cx="9969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9" name="Espace réservé du contenu 2">
            <a:extLst>
              <a:ext uri="{FF2B5EF4-FFF2-40B4-BE49-F238E27FC236}">
                <a16:creationId xmlns:a16="http://schemas.microsoft.com/office/drawing/2014/main" id="{D5BE84A9-27A7-41B7-8AC0-9381254B2CC8}"/>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Dossier restitué en cas de recherche positive</a:t>
            </a:r>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pic>
        <p:nvPicPr>
          <p:cNvPr id="7" name="Picture 4">
            <a:extLst>
              <a:ext uri="{FF2B5EF4-FFF2-40B4-BE49-F238E27FC236}">
                <a16:creationId xmlns:a16="http://schemas.microsoft.com/office/drawing/2014/main" id="{452DD1DF-57D4-4A55-80D9-C500BAA85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72816"/>
            <a:ext cx="6662845" cy="423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0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4" name="Espace réservé du contenu 2">
            <a:extLst>
              <a:ext uri="{FF2B5EF4-FFF2-40B4-BE49-F238E27FC236}">
                <a16:creationId xmlns:a16="http://schemas.microsoft.com/office/drawing/2014/main" id="{F599682E-8D2E-40B2-A9C2-FA8E02D8690F}"/>
              </a:ext>
            </a:extLst>
          </p:cNvPr>
          <p:cNvSpPr txBox="1">
            <a:spLocks/>
          </p:cNvSpPr>
          <p:nvPr/>
        </p:nvSpPr>
        <p:spPr bwMode="auto">
          <a:xfrm>
            <a:off x="323528" y="728711"/>
            <a:ext cx="8497118" cy="54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lvl="1"/>
            <a:endParaRPr lang="fr-FR" altLang="en-US" sz="1000" kern="0" dirty="0"/>
          </a:p>
          <a:p>
            <a:r>
              <a:rPr lang="fr-FR" altLang="en-US" sz="2400" kern="0" dirty="0">
                <a:solidFill>
                  <a:srgbClr val="0070C0"/>
                </a:solidFill>
              </a:rPr>
              <a:t>Variante : créance enfant</a:t>
            </a:r>
            <a:endParaRPr lang="fr-FR" sz="2400" kern="0" dirty="0">
              <a:solidFill>
                <a:schemeClr val="accent1"/>
              </a:solidFill>
            </a:endParaRPr>
          </a:p>
          <a:p>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pic>
        <p:nvPicPr>
          <p:cNvPr id="6" name="Picture 2">
            <a:extLst>
              <a:ext uri="{FF2B5EF4-FFF2-40B4-BE49-F238E27FC236}">
                <a16:creationId xmlns:a16="http://schemas.microsoft.com/office/drawing/2014/main" id="{1CF844D5-BC27-4F8B-96C7-856BA217B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72816"/>
            <a:ext cx="6768751" cy="460151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16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5" name="Espace réservé du contenu 2">
            <a:extLst>
              <a:ext uri="{FF2B5EF4-FFF2-40B4-BE49-F238E27FC236}">
                <a16:creationId xmlns:a16="http://schemas.microsoft.com/office/drawing/2014/main" id="{0A9CF007-A60A-4B8F-81DB-04EE7A6B5BA9}"/>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a:solidFill>
                  <a:srgbClr val="0070C0"/>
                </a:solidFill>
              </a:rPr>
              <a:t>Cas de la recherche par critères</a:t>
            </a:r>
            <a:endParaRPr lang="fr-FR" sz="2400" kern="0">
              <a:solidFill>
                <a:schemeClr val="accent1"/>
              </a:solidFill>
            </a:endParaRPr>
          </a:p>
          <a:p>
            <a:endParaRPr lang="fr-FR" kern="0"/>
          </a:p>
          <a:p>
            <a:pPr marL="0" lvl="1" indent="0" algn="just">
              <a:buFont typeface="Arial" pitchFamily="34" charset="0"/>
              <a:buNone/>
            </a:pPr>
            <a:r>
              <a:rPr lang="fr-FR" altLang="en-US" sz="2400" b="1" kern="0">
                <a:solidFill>
                  <a:srgbClr val="0070C0"/>
                </a:solidFill>
              </a:rPr>
              <a:t> </a:t>
            </a:r>
          </a:p>
          <a:p>
            <a:pPr marL="457200" lvl="1" indent="0" algn="just">
              <a:buFont typeface="Arial" pitchFamily="34" charset="0"/>
              <a:buNone/>
            </a:pPr>
            <a:endParaRPr lang="fr-FR" altLang="en-US" sz="1800" kern="0"/>
          </a:p>
          <a:p>
            <a:pPr marL="457200" lvl="1" indent="0" algn="just">
              <a:buFont typeface="Arial" pitchFamily="34" charset="0"/>
              <a:buNone/>
            </a:pPr>
            <a:endParaRPr lang="fr-FR" altLang="en-US" sz="1800" kern="0" dirty="0"/>
          </a:p>
        </p:txBody>
      </p:sp>
      <p:pic>
        <p:nvPicPr>
          <p:cNvPr id="7" name="Picture 2">
            <a:extLst>
              <a:ext uri="{FF2B5EF4-FFF2-40B4-BE49-F238E27FC236}">
                <a16:creationId xmlns:a16="http://schemas.microsoft.com/office/drawing/2014/main" id="{702E7637-E1C9-4697-964F-7A0FF67C7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857" y="1487762"/>
            <a:ext cx="5072347" cy="511256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8" name="ZoneTexte 7">
            <a:extLst>
              <a:ext uri="{FF2B5EF4-FFF2-40B4-BE49-F238E27FC236}">
                <a16:creationId xmlns:a16="http://schemas.microsoft.com/office/drawing/2014/main" id="{3C378192-FB4C-44E1-B0E9-412D99B06D64}"/>
              </a:ext>
            </a:extLst>
          </p:cNvPr>
          <p:cNvSpPr txBox="1"/>
          <p:nvPr/>
        </p:nvSpPr>
        <p:spPr>
          <a:xfrm>
            <a:off x="7835899" y="2815444"/>
            <a:ext cx="1228346" cy="523220"/>
          </a:xfrm>
          <a:prstGeom prst="rect">
            <a:avLst/>
          </a:prstGeom>
          <a:solidFill>
            <a:schemeClr val="accent2">
              <a:lumMod val="20000"/>
              <a:lumOff val="80000"/>
            </a:schemeClr>
          </a:solidFill>
        </p:spPr>
        <p:txBody>
          <a:bodyPr wrap="square" rtlCol="0">
            <a:spAutoFit/>
          </a:bodyPr>
          <a:lstStyle/>
          <a:p>
            <a:r>
              <a:rPr lang="fr-FR" sz="1400" dirty="0"/>
              <a:t>Champs obligatoires</a:t>
            </a:r>
            <a:endParaRPr lang="fr-FR" sz="1400" i="1" dirty="0"/>
          </a:p>
        </p:txBody>
      </p:sp>
      <p:sp>
        <p:nvSpPr>
          <p:cNvPr id="9" name="Accolade fermante 8">
            <a:extLst>
              <a:ext uri="{FF2B5EF4-FFF2-40B4-BE49-F238E27FC236}">
                <a16:creationId xmlns:a16="http://schemas.microsoft.com/office/drawing/2014/main" id="{903C05CB-8B34-4424-9A80-4470B561E55F}"/>
              </a:ext>
            </a:extLst>
          </p:cNvPr>
          <p:cNvSpPr/>
          <p:nvPr/>
        </p:nvSpPr>
        <p:spPr>
          <a:xfrm>
            <a:off x="7337383" y="2513464"/>
            <a:ext cx="182790" cy="1170542"/>
          </a:xfrm>
          <a:prstGeom prst="rightBrac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DD756B0C-EDCD-4008-B5C7-1D89DA3C085D}"/>
              </a:ext>
            </a:extLst>
          </p:cNvPr>
          <p:cNvSpPr txBox="1"/>
          <p:nvPr/>
        </p:nvSpPr>
        <p:spPr>
          <a:xfrm>
            <a:off x="7835899" y="5047692"/>
            <a:ext cx="1228346" cy="523220"/>
          </a:xfrm>
          <a:prstGeom prst="rect">
            <a:avLst/>
          </a:prstGeom>
          <a:solidFill>
            <a:schemeClr val="accent2">
              <a:lumMod val="20000"/>
              <a:lumOff val="80000"/>
            </a:schemeClr>
          </a:solidFill>
        </p:spPr>
        <p:txBody>
          <a:bodyPr wrap="square" rtlCol="0">
            <a:spAutoFit/>
          </a:bodyPr>
          <a:lstStyle/>
          <a:p>
            <a:r>
              <a:rPr lang="fr-FR" sz="1400" dirty="0"/>
              <a:t>Champs obligatoires</a:t>
            </a:r>
            <a:endParaRPr lang="fr-FR" sz="1400" i="1" dirty="0"/>
          </a:p>
        </p:txBody>
      </p:sp>
      <p:sp>
        <p:nvSpPr>
          <p:cNvPr id="11" name="Accolade fermante 10">
            <a:extLst>
              <a:ext uri="{FF2B5EF4-FFF2-40B4-BE49-F238E27FC236}">
                <a16:creationId xmlns:a16="http://schemas.microsoft.com/office/drawing/2014/main" id="{765C6412-8F41-44CD-B86C-30BF9FDE1019}"/>
              </a:ext>
            </a:extLst>
          </p:cNvPr>
          <p:cNvSpPr/>
          <p:nvPr/>
        </p:nvSpPr>
        <p:spPr>
          <a:xfrm>
            <a:off x="7337383" y="4745712"/>
            <a:ext cx="182790" cy="1170542"/>
          </a:xfrm>
          <a:prstGeom prst="rightBrac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1530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7" name="Espace réservé du contenu 2">
            <a:extLst>
              <a:ext uri="{FF2B5EF4-FFF2-40B4-BE49-F238E27FC236}">
                <a16:creationId xmlns:a16="http://schemas.microsoft.com/office/drawing/2014/main" id="{B7938597-3B13-4182-82D6-07F90E05EE60}"/>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Dossier restitué en cas de recherche positive</a:t>
            </a:r>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grpSp>
        <p:nvGrpSpPr>
          <p:cNvPr id="8" name="Groupe 7">
            <a:extLst>
              <a:ext uri="{FF2B5EF4-FFF2-40B4-BE49-F238E27FC236}">
                <a16:creationId xmlns:a16="http://schemas.microsoft.com/office/drawing/2014/main" id="{D8838E04-BEF4-47FA-A043-0A97B9CD8901}"/>
              </a:ext>
            </a:extLst>
          </p:cNvPr>
          <p:cNvGrpSpPr/>
          <p:nvPr/>
        </p:nvGrpSpPr>
        <p:grpSpPr>
          <a:xfrm>
            <a:off x="2616377" y="1556792"/>
            <a:ext cx="5195983" cy="5073585"/>
            <a:chOff x="1633555" y="279796"/>
            <a:chExt cx="5566738" cy="5157988"/>
          </a:xfrm>
        </p:grpSpPr>
        <p:pic>
          <p:nvPicPr>
            <p:cNvPr id="9" name="Picture 2">
              <a:extLst>
                <a:ext uri="{FF2B5EF4-FFF2-40B4-BE49-F238E27FC236}">
                  <a16:creationId xmlns:a16="http://schemas.microsoft.com/office/drawing/2014/main" id="{BE973945-3853-44A5-9167-75030D2993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555" y="3140968"/>
              <a:ext cx="5566738" cy="229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6BAD175C-7554-42F3-A18A-838B888D8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55" y="279796"/>
              <a:ext cx="5566737" cy="304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967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7" name="Espace réservé du contenu 2">
            <a:extLst>
              <a:ext uri="{FF2B5EF4-FFF2-40B4-BE49-F238E27FC236}">
                <a16:creationId xmlns:a16="http://schemas.microsoft.com/office/drawing/2014/main" id="{B7938597-3B13-4182-82D6-07F90E05EE60}"/>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Dossier restitué en cas de recherche positive</a:t>
            </a:r>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grpSp>
        <p:nvGrpSpPr>
          <p:cNvPr id="11" name="Groupe 10">
            <a:extLst>
              <a:ext uri="{FF2B5EF4-FFF2-40B4-BE49-F238E27FC236}">
                <a16:creationId xmlns:a16="http://schemas.microsoft.com/office/drawing/2014/main" id="{D3195AF6-3B04-41DF-8E3C-2E731851BE1B}"/>
              </a:ext>
            </a:extLst>
          </p:cNvPr>
          <p:cNvGrpSpPr/>
          <p:nvPr/>
        </p:nvGrpSpPr>
        <p:grpSpPr>
          <a:xfrm>
            <a:off x="1889012" y="1484784"/>
            <a:ext cx="6509311" cy="5014420"/>
            <a:chOff x="1043608" y="764704"/>
            <a:chExt cx="6905355" cy="5721344"/>
          </a:xfrm>
        </p:grpSpPr>
        <p:pic>
          <p:nvPicPr>
            <p:cNvPr id="12" name="Picture 4">
              <a:extLst>
                <a:ext uri="{FF2B5EF4-FFF2-40B4-BE49-F238E27FC236}">
                  <a16:creationId xmlns:a16="http://schemas.microsoft.com/office/drawing/2014/main" id="{B771AFDA-33AB-4D91-B335-ECDCADDE1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96852"/>
              <a:ext cx="6905355" cy="438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a:extLst>
                <a:ext uri="{FF2B5EF4-FFF2-40B4-BE49-F238E27FC236}">
                  <a16:creationId xmlns:a16="http://schemas.microsoft.com/office/drawing/2014/main" id="{3E7A17DC-AFB7-4770-B9DB-8E03E9C56C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764704"/>
              <a:ext cx="6660740" cy="141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81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Enquête</a:t>
            </a:r>
          </a:p>
        </p:txBody>
      </p:sp>
      <p:sp>
        <p:nvSpPr>
          <p:cNvPr id="3" name="ZoneTexte 2"/>
          <p:cNvSpPr txBox="1"/>
          <p:nvPr/>
        </p:nvSpPr>
        <p:spPr>
          <a:xfrm>
            <a:off x="719212" y="764704"/>
            <a:ext cx="7632700" cy="3970318"/>
          </a:xfrm>
          <a:prstGeom prst="rect">
            <a:avLst/>
          </a:prstGeom>
          <a:noFill/>
        </p:spPr>
        <p:txBody>
          <a:bodyPr>
            <a:spAutoFit/>
          </a:bodyPr>
          <a:lstStyle/>
          <a:p>
            <a:pPr>
              <a:defRPr/>
            </a:pPr>
            <a:endParaRPr lang="fr-FR"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i="1" dirty="0">
                <a:solidFill>
                  <a:schemeClr val="accent1">
                    <a:lumMod val="50000"/>
                  </a:schemeClr>
                </a:solidFill>
                <a:latin typeface="Calibri" panose="020F0502020204030204" pitchFamily="34" charset="0"/>
                <a:cs typeface="Calibri" panose="020F0502020204030204" pitchFamily="34" charset="0"/>
              </a:rPr>
              <a:t>Permettre aux inspecteurs des impôts de disposer en direct des informations pour lesquelles ils disposent d’un droit de communication</a:t>
            </a:r>
          </a:p>
          <a:p>
            <a:pPr marL="742950" lvl="1" indent="-285750">
              <a:buFont typeface="Wingdings" panose="05000000000000000000" pitchFamily="2" charset="2"/>
              <a:buChar char="§"/>
              <a:defRPr/>
            </a:pPr>
            <a:r>
              <a:rPr lang="fr-FR" i="1" dirty="0">
                <a:solidFill>
                  <a:schemeClr val="accent1">
                    <a:lumMod val="75000"/>
                  </a:schemeClr>
                </a:solidFill>
                <a:latin typeface="Calibri" panose="020F0502020204030204" pitchFamily="34" charset="0"/>
                <a:cs typeface="Calibri" panose="020F0502020204030204" pitchFamily="34" charset="0"/>
              </a:rPr>
              <a:t>suppression des « demandes de renseignements » actuellement formulées par papier ou messagerie</a:t>
            </a:r>
          </a:p>
          <a:p>
            <a:pPr marL="285750" indent="-285750">
              <a:buFont typeface="Wingdings" panose="05000000000000000000" pitchFamily="2" charset="2"/>
              <a:buChar char="Ø"/>
              <a:defRPr/>
            </a:pPr>
            <a:endParaRPr lang="fr-FR" i="1" dirty="0">
              <a:solidFill>
                <a:schemeClr val="accent1">
                  <a:lumMod val="5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i="1" dirty="0">
                <a:solidFill>
                  <a:schemeClr val="accent1">
                    <a:lumMod val="50000"/>
                  </a:schemeClr>
                </a:solidFill>
                <a:latin typeface="Calibri" panose="020F0502020204030204" pitchFamily="34" charset="0"/>
                <a:cs typeface="Calibri" panose="020F0502020204030204" pitchFamily="34" charset="0"/>
              </a:rPr>
              <a:t>Un parcours « créances fiscales » se divisant en deux sous-parcours :</a:t>
            </a:r>
          </a:p>
          <a:p>
            <a:pPr marL="742950" lvl="1" indent="-285750">
              <a:buFont typeface="Wingdings" panose="05000000000000000000" pitchFamily="2" charset="2"/>
              <a:buChar char="§"/>
              <a:defRPr/>
            </a:pPr>
            <a:r>
              <a:rPr lang="fr-FR" i="1" dirty="0">
                <a:solidFill>
                  <a:schemeClr val="accent1">
                    <a:lumMod val="75000"/>
                  </a:schemeClr>
                </a:solidFill>
                <a:latin typeface="Calibri" panose="020F0502020204030204" pitchFamily="34" charset="0"/>
                <a:cs typeface="Calibri" panose="020F0502020204030204" pitchFamily="34" charset="0"/>
              </a:rPr>
              <a:t>connaissance du numéro allocataire</a:t>
            </a:r>
          </a:p>
          <a:p>
            <a:pPr marL="742950" lvl="1" indent="-285750">
              <a:buFont typeface="Wingdings" panose="05000000000000000000" pitchFamily="2" charset="2"/>
              <a:buChar char="§"/>
              <a:defRPr/>
            </a:pPr>
            <a:r>
              <a:rPr lang="fr-FR" i="1" dirty="0">
                <a:solidFill>
                  <a:schemeClr val="accent1">
                    <a:lumMod val="75000"/>
                  </a:schemeClr>
                </a:solidFill>
                <a:latin typeface="Calibri" panose="020F0502020204030204" pitchFamily="34" charset="0"/>
                <a:cs typeface="Calibri" panose="020F0502020204030204" pitchFamily="34" charset="0"/>
              </a:rPr>
              <a:t>sans connaissance du numéro allocataire -&gt; passage par l’étape d’identification du débiteur</a:t>
            </a:r>
          </a:p>
          <a:p>
            <a:pPr marL="285750" indent="-285750">
              <a:buFont typeface="Wingdings" panose="05000000000000000000" pitchFamily="2" charset="2"/>
              <a:buChar char="Ø"/>
              <a:defRPr/>
            </a:pPr>
            <a:endParaRPr lang="fr-FR" i="1" dirty="0">
              <a:solidFill>
                <a:schemeClr val="accent1">
                  <a:lumMod val="50000"/>
                </a:schemeClr>
              </a:solidFill>
              <a:latin typeface="Calibri" panose="020F0502020204030204" pitchFamily="34" charset="0"/>
              <a:cs typeface="Calibri" panose="020F0502020204030204" pitchFamily="34" charset="0"/>
            </a:endParaRPr>
          </a:p>
          <a:p>
            <a:pPr>
              <a:defRPr/>
            </a:pPr>
            <a:endParaRPr lang="fr-FR" i="1"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endParaRPr lang="fr-FR" i="1" dirty="0">
              <a:solidFill>
                <a:schemeClr val="tx2"/>
              </a:solidFill>
              <a:latin typeface="Calibri" pitchFamily="34" charset="0"/>
              <a:cs typeface="Calibri" pitchFamily="34" charset="0"/>
            </a:endParaRPr>
          </a:p>
          <a:p>
            <a:pPr lvl="1">
              <a:defRPr/>
            </a:pPr>
            <a:endParaRPr lang="fr-FR"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366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Enquête</a:t>
            </a:r>
          </a:p>
        </p:txBody>
      </p:sp>
      <p:grpSp>
        <p:nvGrpSpPr>
          <p:cNvPr id="4" name="Groupe 3">
            <a:extLst>
              <a:ext uri="{FF2B5EF4-FFF2-40B4-BE49-F238E27FC236}">
                <a16:creationId xmlns:a16="http://schemas.microsoft.com/office/drawing/2014/main" id="{E3AC9F42-2C76-4247-AC80-AB8BB84CE504}"/>
              </a:ext>
            </a:extLst>
          </p:cNvPr>
          <p:cNvGrpSpPr/>
          <p:nvPr/>
        </p:nvGrpSpPr>
        <p:grpSpPr>
          <a:xfrm>
            <a:off x="2575174" y="1441216"/>
            <a:ext cx="4349367" cy="5273519"/>
            <a:chOff x="1446768" y="43441"/>
            <a:chExt cx="5558389" cy="6769935"/>
          </a:xfrm>
        </p:grpSpPr>
        <p:pic>
          <p:nvPicPr>
            <p:cNvPr id="5" name="Picture 3">
              <a:extLst>
                <a:ext uri="{FF2B5EF4-FFF2-40B4-BE49-F238E27FC236}">
                  <a16:creationId xmlns:a16="http://schemas.microsoft.com/office/drawing/2014/main" id="{6D1C320E-124E-41F5-A080-866E61BC7C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756" y="3187597"/>
              <a:ext cx="5540401" cy="362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730DA085-A018-4D4B-B3D5-ECBFF34ADD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768" y="43441"/>
              <a:ext cx="5558389" cy="32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Espace réservé du contenu 2">
            <a:extLst>
              <a:ext uri="{FF2B5EF4-FFF2-40B4-BE49-F238E27FC236}">
                <a16:creationId xmlns:a16="http://schemas.microsoft.com/office/drawing/2014/main" id="{D41700DF-1899-4BED-A11E-121799D8AF0A}"/>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Dossier restitué en cas de recherche positive</a:t>
            </a:r>
            <a:endParaRPr lang="fr-FR" sz="2400" kern="0" dirty="0">
              <a:solidFill>
                <a:schemeClr val="accent1"/>
              </a:solidFill>
            </a:endParaRPr>
          </a:p>
          <a:p>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spTree>
    <p:extLst>
      <p:ext uri="{BB962C8B-B14F-4D97-AF65-F5344CB8AC3E}">
        <p14:creationId xmlns:p14="http://schemas.microsoft.com/office/powerpoint/2010/main" val="147048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contenu 2"/>
          <p:cNvSpPr txBox="1">
            <a:spLocks/>
          </p:cNvSpPr>
          <p:nvPr/>
        </p:nvSpPr>
        <p:spPr bwMode="auto">
          <a:xfrm>
            <a:off x="354013" y="828677"/>
            <a:ext cx="82296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just" eaLnBrk="1" hangingPunct="1">
              <a:spcBef>
                <a:spcPct val="20000"/>
              </a:spcBef>
              <a:buFont typeface="Arial" pitchFamily="34" charset="0"/>
              <a:buNone/>
            </a:pPr>
            <a:r>
              <a:rPr lang="fr-FR" sz="2000" dirty="0">
                <a:solidFill>
                  <a:srgbClr val="0A67AD"/>
                </a:solidFill>
                <a:latin typeface="Open Sans Light"/>
              </a:rPr>
              <a:t>L’accès à mon-compte-partenaire est soumis à habilitation ce qui permet de sécuriser la mise à disposition pour les partenaires d’un "bouquet de services " homogène en terme d’ergonomie. </a:t>
            </a:r>
          </a:p>
        </p:txBody>
      </p:sp>
      <p:sp>
        <p:nvSpPr>
          <p:cNvPr id="53251" name="Rectangle 13"/>
          <p:cNvSpPr>
            <a:spLocks noChangeArrowheads="1"/>
          </p:cNvSpPr>
          <p:nvPr/>
        </p:nvSpPr>
        <p:spPr bwMode="auto">
          <a:xfrm>
            <a:off x="1833563" y="115888"/>
            <a:ext cx="63515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3200" b="1">
                <a:solidFill>
                  <a:schemeClr val="accent2"/>
                </a:solidFill>
              </a:rPr>
              <a:t> Comment peut-on y accéder ?</a:t>
            </a:r>
          </a:p>
        </p:txBody>
      </p:sp>
      <p:sp>
        <p:nvSpPr>
          <p:cNvPr id="53252" name="Rectangle 15"/>
          <p:cNvSpPr>
            <a:spLocks noChangeArrowheads="1"/>
          </p:cNvSpPr>
          <p:nvPr/>
        </p:nvSpPr>
        <p:spPr bwMode="auto">
          <a:xfrm>
            <a:off x="1458913" y="2492375"/>
            <a:ext cx="59578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53253" name="Zone de dessin 5"/>
          <p:cNvGrpSpPr>
            <a:grpSpLocks/>
          </p:cNvGrpSpPr>
          <p:nvPr/>
        </p:nvGrpSpPr>
        <p:grpSpPr bwMode="auto">
          <a:xfrm>
            <a:off x="1593056" y="1979614"/>
            <a:ext cx="5957888" cy="4599780"/>
            <a:chOff x="0" y="0"/>
            <a:chExt cx="5762625" cy="4419922"/>
          </a:xfrm>
        </p:grpSpPr>
        <p:sp>
          <p:nvSpPr>
            <p:cNvPr id="53256" name="Rectangle 17"/>
            <p:cNvSpPr>
              <a:spLocks noChangeArrowheads="1"/>
            </p:cNvSpPr>
            <p:nvPr/>
          </p:nvSpPr>
          <p:spPr bwMode="auto">
            <a:xfrm>
              <a:off x="0" y="0"/>
              <a:ext cx="57626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 name="Forme en L 18"/>
            <p:cNvSpPr/>
            <p:nvPr/>
          </p:nvSpPr>
          <p:spPr>
            <a:xfrm rot="5400000">
              <a:off x="572291" y="453951"/>
              <a:ext cx="565934" cy="1357357"/>
            </a:xfrm>
            <a:prstGeom prst="corner">
              <a:avLst>
                <a:gd name="adj1" fmla="val 17111"/>
                <a:gd name="adj2" fmla="val 15334"/>
              </a:avLst>
            </a:prstGeom>
            <a:solidFill>
              <a:schemeClr val="accent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20" name="Zone de texte 4"/>
            <p:cNvSpPr txBox="1"/>
            <p:nvPr/>
          </p:nvSpPr>
          <p:spPr>
            <a:xfrm>
              <a:off x="323985" y="1037290"/>
              <a:ext cx="1289796" cy="37220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dirty="0">
                  <a:ea typeface="Calibri"/>
                  <a:cs typeface="Times New Roman"/>
                </a:rPr>
                <a:t>Espace Partenaire</a:t>
              </a:r>
            </a:p>
          </p:txBody>
        </p:sp>
        <p:sp>
          <p:nvSpPr>
            <p:cNvPr id="21" name="Forme en L 20"/>
            <p:cNvSpPr/>
            <p:nvPr/>
          </p:nvSpPr>
          <p:spPr>
            <a:xfrm rot="5400000">
              <a:off x="1813445" y="370745"/>
              <a:ext cx="715424" cy="1145462"/>
            </a:xfrm>
            <a:prstGeom prst="corner">
              <a:avLst>
                <a:gd name="adj1" fmla="val 13115"/>
                <a:gd name="adj2" fmla="val 14001"/>
              </a:avLst>
            </a:prstGeom>
            <a:solidFill>
              <a:schemeClr val="accent4">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22" name="Zone de texte 4"/>
            <p:cNvSpPr txBox="1"/>
            <p:nvPr/>
          </p:nvSpPr>
          <p:spPr>
            <a:xfrm>
              <a:off x="1750438" y="782543"/>
              <a:ext cx="993451" cy="518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200" dirty="0">
                  <a:latin typeface="+mj-lt"/>
                  <a:ea typeface="Calibri"/>
                </a:rPr>
                <a:t>Mon compte </a:t>
              </a:r>
              <a:endParaRPr lang="fr-FR" sz="1200" dirty="0">
                <a:latin typeface="+mj-lt"/>
                <a:ea typeface="Times New Roman"/>
              </a:endParaRPr>
            </a:p>
            <a:p>
              <a:pPr fontAlgn="auto">
                <a:lnSpc>
                  <a:spcPct val="115000"/>
                </a:lnSpc>
                <a:spcBef>
                  <a:spcPts val="0"/>
                </a:spcBef>
                <a:spcAft>
                  <a:spcPts val="1000"/>
                </a:spcAft>
                <a:defRPr/>
              </a:pPr>
              <a:r>
                <a:rPr lang="fr-FR" sz="1200" dirty="0">
                  <a:latin typeface="+mj-lt"/>
                  <a:ea typeface="Calibri"/>
                </a:rPr>
                <a:t>Partenaire</a:t>
              </a:r>
              <a:endParaRPr lang="fr-FR" sz="1200" dirty="0">
                <a:latin typeface="+mj-lt"/>
                <a:ea typeface="Times New Roman"/>
              </a:endParaRPr>
            </a:p>
          </p:txBody>
        </p:sp>
        <p:sp>
          <p:nvSpPr>
            <p:cNvPr id="23" name="Forme en L 22"/>
            <p:cNvSpPr/>
            <p:nvPr/>
          </p:nvSpPr>
          <p:spPr>
            <a:xfrm rot="5400000">
              <a:off x="3023115" y="-15809"/>
              <a:ext cx="630001" cy="869077"/>
            </a:xfrm>
            <a:prstGeom prst="corner">
              <a:avLst>
                <a:gd name="adj1" fmla="val 17111"/>
                <a:gd name="adj2" fmla="val 15334"/>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dirty="0">
                  <a:latin typeface="Times New Roman"/>
                  <a:ea typeface="Times New Roman"/>
                </a:rPr>
                <a:t> </a:t>
              </a:r>
              <a:endParaRPr lang="fr-FR" sz="1200" dirty="0">
                <a:latin typeface="Times New Roman"/>
                <a:ea typeface="Times New Roman"/>
              </a:endParaRPr>
            </a:p>
          </p:txBody>
        </p:sp>
        <p:sp>
          <p:nvSpPr>
            <p:cNvPr id="24" name="Zone de texte 4"/>
            <p:cNvSpPr txBox="1"/>
            <p:nvPr/>
          </p:nvSpPr>
          <p:spPr>
            <a:xfrm>
              <a:off x="3081692" y="379831"/>
              <a:ext cx="1008804" cy="3813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400" dirty="0">
                  <a:latin typeface="+mj-lt"/>
                  <a:ea typeface="Calibri"/>
                </a:rPr>
                <a:t>Service CDAP</a:t>
              </a:r>
              <a:endParaRPr lang="fr-FR" sz="1400" dirty="0">
                <a:latin typeface="+mj-lt"/>
                <a:ea typeface="Times New Roman"/>
              </a:endParaRPr>
            </a:p>
          </p:txBody>
        </p:sp>
        <p:sp>
          <p:nvSpPr>
            <p:cNvPr id="25" name="Forme en L 24"/>
            <p:cNvSpPr/>
            <p:nvPr/>
          </p:nvSpPr>
          <p:spPr>
            <a:xfrm rot="5400000">
              <a:off x="2909486" y="1026775"/>
              <a:ext cx="861865" cy="882897"/>
            </a:xfrm>
            <a:prstGeom prst="corner">
              <a:avLst>
                <a:gd name="adj1" fmla="val 11553"/>
                <a:gd name="adj2" fmla="val 9776"/>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fontAlgn="auto">
                <a:lnSpc>
                  <a:spcPct val="115000"/>
                </a:lnSpc>
                <a:spcBef>
                  <a:spcPts val="0"/>
                </a:spcBef>
                <a:spcAft>
                  <a:spcPts val="1000"/>
                </a:spcAft>
                <a:defRPr/>
              </a:pPr>
              <a:r>
                <a:rPr lang="fr-FR" sz="1100">
                  <a:latin typeface="Times New Roman"/>
                  <a:ea typeface="Times New Roman"/>
                </a:rPr>
                <a:t> </a:t>
              </a:r>
              <a:endParaRPr lang="fr-FR" sz="1200">
                <a:latin typeface="Times New Roman"/>
                <a:ea typeface="Times New Roman"/>
              </a:endParaRPr>
            </a:p>
          </p:txBody>
        </p:sp>
        <p:sp>
          <p:nvSpPr>
            <p:cNvPr id="26" name="Zone de texte 4"/>
            <p:cNvSpPr txBox="1"/>
            <p:nvPr/>
          </p:nvSpPr>
          <p:spPr>
            <a:xfrm>
              <a:off x="3047725" y="1252991"/>
              <a:ext cx="1524723" cy="3477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fontAlgn="auto">
                <a:lnSpc>
                  <a:spcPct val="115000"/>
                </a:lnSpc>
                <a:spcBef>
                  <a:spcPts val="0"/>
                </a:spcBef>
                <a:spcAft>
                  <a:spcPts val="1000"/>
                </a:spcAft>
                <a:defRPr/>
              </a:pPr>
              <a:r>
                <a:rPr lang="fr-FR" sz="1400" dirty="0">
                  <a:latin typeface="+mj-lt"/>
                  <a:ea typeface="Calibri"/>
                </a:rPr>
                <a:t>Service</a:t>
              </a:r>
              <a:r>
                <a:rPr lang="fr-FR" sz="1400" b="1" dirty="0">
                  <a:latin typeface="+mj-lt"/>
                  <a:ea typeface="Calibri"/>
                </a:rPr>
                <a:t> </a:t>
              </a:r>
            </a:p>
            <a:p>
              <a:pPr fontAlgn="auto">
                <a:lnSpc>
                  <a:spcPct val="115000"/>
                </a:lnSpc>
                <a:spcBef>
                  <a:spcPts val="0"/>
                </a:spcBef>
                <a:spcAft>
                  <a:spcPts val="1000"/>
                </a:spcAft>
                <a:defRPr/>
              </a:pPr>
              <a:r>
                <a:rPr lang="fr-FR" sz="1400" dirty="0">
                  <a:latin typeface="+mj-lt"/>
                  <a:ea typeface="Calibri"/>
                </a:rPr>
                <a:t>AFAS</a:t>
              </a:r>
              <a:endParaRPr lang="fr-FR" sz="1400" dirty="0">
                <a:latin typeface="+mj-lt"/>
                <a:ea typeface="Times New Roman"/>
              </a:endParaRPr>
            </a:p>
          </p:txBody>
        </p:sp>
        <p:sp>
          <p:nvSpPr>
            <p:cNvPr id="27" name="Triangle rectangle 26"/>
            <p:cNvSpPr/>
            <p:nvPr/>
          </p:nvSpPr>
          <p:spPr>
            <a:xfrm rot="16200000">
              <a:off x="1334838" y="594464"/>
              <a:ext cx="155593" cy="138192"/>
            </a:xfrm>
            <a:prstGeom prst="rtTriangle">
              <a:avLst/>
            </a:prstGeom>
            <a:solidFill>
              <a:srgbClr val="60DF2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28" name="Triangle rectangle 27"/>
            <p:cNvSpPr/>
            <p:nvPr/>
          </p:nvSpPr>
          <p:spPr>
            <a:xfrm rot="16200000">
              <a:off x="2676840" y="383955"/>
              <a:ext cx="155593" cy="138192"/>
            </a:xfrm>
            <a:prstGeom prst="rtTriangle">
              <a:avLst/>
            </a:prstGeom>
            <a:solidFill>
              <a:srgbClr val="26D4E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29" name="Triangle rectangle 28"/>
            <p:cNvSpPr/>
            <p:nvPr/>
          </p:nvSpPr>
          <p:spPr>
            <a:xfrm rot="16200000">
              <a:off x="3634974" y="155141"/>
              <a:ext cx="155593" cy="138192"/>
            </a:xfrm>
            <a:prstGeom prst="rtTriangle">
              <a:avLst/>
            </a:prstGeom>
            <a:solidFill>
              <a:srgbClr val="F6FC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15000"/>
                </a:lnSpc>
                <a:spcBef>
                  <a:spcPts val="0"/>
                </a:spcBef>
                <a:spcAft>
                  <a:spcPts val="1000"/>
                </a:spcAft>
                <a:defRPr/>
              </a:pPr>
              <a:r>
                <a:rPr lang="fr-FR" sz="1100">
                  <a:ea typeface="Times New Roman"/>
                  <a:cs typeface="Times New Roman"/>
                </a:rPr>
                <a:t> </a:t>
              </a:r>
              <a:endParaRPr lang="fr-FR" sz="1100">
                <a:ea typeface="Calibri"/>
                <a:cs typeface="Times New Roman"/>
              </a:endParaRPr>
            </a:p>
          </p:txBody>
        </p:sp>
        <p:sp>
          <p:nvSpPr>
            <p:cNvPr id="30" name="Rogner un rectangle avec un coin diagonal 29"/>
            <p:cNvSpPr/>
            <p:nvPr/>
          </p:nvSpPr>
          <p:spPr>
            <a:xfrm>
              <a:off x="2202633" y="3573310"/>
              <a:ext cx="2089777" cy="846612"/>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31" name="Zone de texte 19"/>
            <p:cNvSpPr txBox="1"/>
            <p:nvPr/>
          </p:nvSpPr>
          <p:spPr>
            <a:xfrm>
              <a:off x="2403780" y="3738058"/>
              <a:ext cx="1801108" cy="6086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400" dirty="0">
                  <a:ea typeface="Calibri"/>
                  <a:cs typeface="Times New Roman"/>
                </a:rPr>
                <a:t>Module d’habilitation</a:t>
              </a:r>
              <a:endParaRPr lang="fr-FR" sz="1100" b="1" dirty="0">
                <a:ea typeface="Calibri"/>
                <a:cs typeface="Times New Roman"/>
              </a:endParaRPr>
            </a:p>
          </p:txBody>
        </p:sp>
        <p:sp>
          <p:nvSpPr>
            <p:cNvPr id="32" name="Accolade ouvrante 31"/>
            <p:cNvSpPr/>
            <p:nvPr/>
          </p:nvSpPr>
          <p:spPr>
            <a:xfrm rot="16200000">
              <a:off x="2890403" y="1446857"/>
              <a:ext cx="895426" cy="3267483"/>
            </a:xfrm>
            <a:prstGeom prst="leftBrace">
              <a:avLst>
                <a:gd name="adj1" fmla="val 8333"/>
                <a:gd name="adj2" fmla="val 50272"/>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fr-FR"/>
            </a:p>
          </p:txBody>
        </p:sp>
      </p:grpSp>
      <p:pic>
        <p:nvPicPr>
          <p:cNvPr id="532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5712620"/>
            <a:ext cx="877888"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5670552"/>
            <a:ext cx="877888"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Forme en L 32">
            <a:extLst>
              <a:ext uri="{FF2B5EF4-FFF2-40B4-BE49-F238E27FC236}">
                <a16:creationId xmlns:a16="http://schemas.microsoft.com/office/drawing/2014/main" id="{1C118CD8-3AD7-4EB5-BC5F-DACFAE69A1B3}"/>
              </a:ext>
            </a:extLst>
          </p:cNvPr>
          <p:cNvSpPr/>
          <p:nvPr/>
        </p:nvSpPr>
        <p:spPr>
          <a:xfrm rot="5400000">
            <a:off x="4598192" y="4116287"/>
            <a:ext cx="896938" cy="912813"/>
          </a:xfrm>
          <a:prstGeom prst="corner">
            <a:avLst>
              <a:gd name="adj1" fmla="val 9748"/>
              <a:gd name="adj2" fmla="val 9849"/>
            </a:avLst>
          </a:prstGeom>
          <a:solidFill>
            <a:srgbClr val="FFC000"/>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fr-FR" dirty="0"/>
          </a:p>
        </p:txBody>
      </p:sp>
      <p:grpSp>
        <p:nvGrpSpPr>
          <p:cNvPr id="34" name="Groupe 33">
            <a:extLst>
              <a:ext uri="{FF2B5EF4-FFF2-40B4-BE49-F238E27FC236}">
                <a16:creationId xmlns:a16="http://schemas.microsoft.com/office/drawing/2014/main" id="{ACA9B74C-54AD-409C-9EFE-A173669554C5}"/>
              </a:ext>
            </a:extLst>
          </p:cNvPr>
          <p:cNvGrpSpPr/>
          <p:nvPr/>
        </p:nvGrpSpPr>
        <p:grpSpPr>
          <a:xfrm>
            <a:off x="3863782" y="2808205"/>
            <a:ext cx="1920971" cy="2162259"/>
            <a:chOff x="3623651" y="648179"/>
            <a:chExt cx="1920971" cy="2162259"/>
          </a:xfrm>
        </p:grpSpPr>
        <p:sp>
          <p:nvSpPr>
            <p:cNvPr id="35" name="Rectangle 34">
              <a:extLst>
                <a:ext uri="{FF2B5EF4-FFF2-40B4-BE49-F238E27FC236}">
                  <a16:creationId xmlns:a16="http://schemas.microsoft.com/office/drawing/2014/main" id="{8C37D3C2-5B97-46FC-8411-5585B8A179F6}"/>
                </a:ext>
              </a:extLst>
            </p:cNvPr>
            <p:cNvSpPr/>
            <p:nvPr/>
          </p:nvSpPr>
          <p:spPr>
            <a:xfrm>
              <a:off x="3623651" y="648179"/>
              <a:ext cx="1416436" cy="12415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ZoneTexte 35">
              <a:extLst>
                <a:ext uri="{FF2B5EF4-FFF2-40B4-BE49-F238E27FC236}">
                  <a16:creationId xmlns:a16="http://schemas.microsoft.com/office/drawing/2014/main" id="{D09C76DC-ACA7-4A8F-8965-B4D96D716276}"/>
                </a:ext>
              </a:extLst>
            </p:cNvPr>
            <p:cNvSpPr txBox="1"/>
            <p:nvPr/>
          </p:nvSpPr>
          <p:spPr>
            <a:xfrm>
              <a:off x="4494298" y="2111935"/>
              <a:ext cx="1050324" cy="6985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1400" kern="1200" dirty="0"/>
                <a:t>Offre </a:t>
              </a:r>
            </a:p>
            <a:p>
              <a:pPr marL="0" lvl="0" indent="0" algn="l" defTabSz="933450">
                <a:lnSpc>
                  <a:spcPct val="90000"/>
                </a:lnSpc>
                <a:spcBef>
                  <a:spcPct val="0"/>
                </a:spcBef>
                <a:spcAft>
                  <a:spcPct val="35000"/>
                </a:spcAft>
                <a:buNone/>
              </a:pPr>
              <a:r>
                <a:rPr lang="fr-FR" sz="1400" kern="1200" dirty="0"/>
                <a:t>Dgfip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anim calcmode="lin" valueType="num">
                                      <p:cBhvr>
                                        <p:cTn id="8" dur="1000" fill="hold"/>
                                        <p:tgtEl>
                                          <p:spTgt spid="53253"/>
                                        </p:tgtEl>
                                        <p:attrNameLst>
                                          <p:attrName>ppt_x</p:attrName>
                                        </p:attrNameLst>
                                      </p:cBhvr>
                                      <p:tavLst>
                                        <p:tav tm="0">
                                          <p:val>
                                            <p:strVal val="#ppt_x"/>
                                          </p:val>
                                        </p:tav>
                                        <p:tav tm="100000">
                                          <p:val>
                                            <p:strVal val="#ppt_x"/>
                                          </p:val>
                                        </p:tav>
                                      </p:tavLst>
                                    </p:anim>
                                    <p:anim calcmode="lin" valueType="num">
                                      <p:cBhvr>
                                        <p:cTn id="9" dur="1000" fill="hold"/>
                                        <p:tgtEl>
                                          <p:spTgt spid="532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fade">
                                      <p:cBhvr>
                                        <p:cTn id="12" dur="1000"/>
                                        <p:tgtEl>
                                          <p:spTgt spid="53254"/>
                                        </p:tgtEl>
                                      </p:cBhvr>
                                    </p:animEffect>
                                    <p:anim calcmode="lin" valueType="num">
                                      <p:cBhvr>
                                        <p:cTn id="13" dur="1000" fill="hold"/>
                                        <p:tgtEl>
                                          <p:spTgt spid="53254"/>
                                        </p:tgtEl>
                                        <p:attrNameLst>
                                          <p:attrName>ppt_x</p:attrName>
                                        </p:attrNameLst>
                                      </p:cBhvr>
                                      <p:tavLst>
                                        <p:tav tm="0">
                                          <p:val>
                                            <p:strVal val="#ppt_x"/>
                                          </p:val>
                                        </p:tav>
                                        <p:tav tm="100000">
                                          <p:val>
                                            <p:strVal val="#ppt_x"/>
                                          </p:val>
                                        </p:tav>
                                      </p:tavLst>
                                    </p:anim>
                                    <p:anim calcmode="lin" valueType="num">
                                      <p:cBhvr>
                                        <p:cTn id="14" dur="1000" fill="hold"/>
                                        <p:tgtEl>
                                          <p:spTgt spid="532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3255"/>
                                        </p:tgtEl>
                                        <p:attrNameLst>
                                          <p:attrName>style.visibility</p:attrName>
                                        </p:attrNameLst>
                                      </p:cBhvr>
                                      <p:to>
                                        <p:strVal val="visible"/>
                                      </p:to>
                                    </p:set>
                                    <p:animEffect transition="in" filter="fade">
                                      <p:cBhvr>
                                        <p:cTn id="17" dur="1000"/>
                                        <p:tgtEl>
                                          <p:spTgt spid="53255"/>
                                        </p:tgtEl>
                                      </p:cBhvr>
                                    </p:animEffect>
                                    <p:anim calcmode="lin" valueType="num">
                                      <p:cBhvr>
                                        <p:cTn id="18" dur="1000" fill="hold"/>
                                        <p:tgtEl>
                                          <p:spTgt spid="53255"/>
                                        </p:tgtEl>
                                        <p:attrNameLst>
                                          <p:attrName>ppt_x</p:attrName>
                                        </p:attrNameLst>
                                      </p:cBhvr>
                                      <p:tavLst>
                                        <p:tav tm="0">
                                          <p:val>
                                            <p:strVal val="#ppt_x"/>
                                          </p:val>
                                        </p:tav>
                                        <p:tav tm="100000">
                                          <p:val>
                                            <p:strVal val="#ppt_x"/>
                                          </p:val>
                                        </p:tav>
                                      </p:tavLst>
                                    </p:anim>
                                    <p:anim calcmode="lin" valueType="num">
                                      <p:cBhvr>
                                        <p:cTn id="19" dur="1000" fill="hold"/>
                                        <p:tgtEl>
                                          <p:spTgt spid="53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Les documents</a:t>
            </a:r>
          </a:p>
        </p:txBody>
      </p:sp>
      <p:graphicFrame>
        <p:nvGraphicFramePr>
          <p:cNvPr id="6" name="Diagramme 5"/>
          <p:cNvGraphicFramePr/>
          <p:nvPr>
            <p:extLst>
              <p:ext uri="{D42A27DB-BD31-4B8C-83A1-F6EECF244321}">
                <p14:modId xmlns:p14="http://schemas.microsoft.com/office/powerpoint/2010/main" val="1390901642"/>
              </p:ext>
            </p:extLst>
          </p:nvPr>
        </p:nvGraphicFramePr>
        <p:xfrm>
          <a:off x="467544" y="836712"/>
          <a:ext cx="813690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1E45320-7391-42B2-980A-66E52D44DDE5}"/>
                                            </p:graphicEl>
                                          </p:spTgt>
                                        </p:tgtEl>
                                        <p:attrNameLst>
                                          <p:attrName>style.visibility</p:attrName>
                                        </p:attrNameLst>
                                      </p:cBhvr>
                                      <p:to>
                                        <p:strVal val="visible"/>
                                      </p:to>
                                    </p:set>
                                    <p:animEffect transition="in" filter="fade">
                                      <p:cBhvr>
                                        <p:cTn id="7" dur="1000"/>
                                        <p:tgtEl>
                                          <p:spTgt spid="6">
                                            <p:graphicEl>
                                              <a:dgm id="{F1E45320-7391-42B2-980A-66E52D44DDE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E7CAA80-A8CC-4B3F-BB73-B595F58A2467}"/>
                                            </p:graphicEl>
                                          </p:spTgt>
                                        </p:tgtEl>
                                        <p:attrNameLst>
                                          <p:attrName>style.visibility</p:attrName>
                                        </p:attrNameLst>
                                      </p:cBhvr>
                                      <p:to>
                                        <p:strVal val="visible"/>
                                      </p:to>
                                    </p:set>
                                    <p:animEffect transition="in" filter="fade">
                                      <p:cBhvr>
                                        <p:cTn id="10" dur="1000"/>
                                        <p:tgtEl>
                                          <p:spTgt spid="6">
                                            <p:graphicEl>
                                              <a:dgm id="{4E7CAA80-A8CC-4B3F-BB73-B595F58A2467}"/>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D318B5FF-B6B9-4824-8EC1-27DB44803C5F}"/>
                                            </p:graphicEl>
                                          </p:spTgt>
                                        </p:tgtEl>
                                        <p:attrNameLst>
                                          <p:attrName>style.visibility</p:attrName>
                                        </p:attrNameLst>
                                      </p:cBhvr>
                                      <p:to>
                                        <p:strVal val="visible"/>
                                      </p:to>
                                    </p:set>
                                    <p:animEffect transition="in" filter="fade">
                                      <p:cBhvr>
                                        <p:cTn id="15" dur="1000"/>
                                        <p:tgtEl>
                                          <p:spTgt spid="6">
                                            <p:graphicEl>
                                              <a:dgm id="{D318B5FF-B6B9-4824-8EC1-27DB44803C5F}"/>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85A086F6-213A-4454-84F1-80791388AB6E}"/>
                                            </p:graphicEl>
                                          </p:spTgt>
                                        </p:tgtEl>
                                        <p:attrNameLst>
                                          <p:attrName>style.visibility</p:attrName>
                                        </p:attrNameLst>
                                      </p:cBhvr>
                                      <p:to>
                                        <p:strVal val="visible"/>
                                      </p:to>
                                    </p:set>
                                    <p:animEffect transition="in" filter="fade">
                                      <p:cBhvr>
                                        <p:cTn id="18" dur="1000"/>
                                        <p:tgtEl>
                                          <p:spTgt spid="6">
                                            <p:graphicEl>
                                              <a:dgm id="{85A086F6-213A-4454-84F1-80791388AB6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D54838C0-A00D-42C2-94C8-35161CA2946A}"/>
                                            </p:graphicEl>
                                          </p:spTgt>
                                        </p:tgtEl>
                                        <p:attrNameLst>
                                          <p:attrName>style.visibility</p:attrName>
                                        </p:attrNameLst>
                                      </p:cBhvr>
                                      <p:to>
                                        <p:strVal val="visible"/>
                                      </p:to>
                                    </p:set>
                                    <p:animEffect transition="in" filter="fade">
                                      <p:cBhvr>
                                        <p:cTn id="21" dur="1000"/>
                                        <p:tgtEl>
                                          <p:spTgt spid="6">
                                            <p:graphicEl>
                                              <a:dgm id="{D54838C0-A00D-42C2-94C8-35161CA2946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A2D848FF-52CD-4E64-9545-F6D2DA9B3378}"/>
                                            </p:graphicEl>
                                          </p:spTgt>
                                        </p:tgtEl>
                                        <p:attrNameLst>
                                          <p:attrName>style.visibility</p:attrName>
                                        </p:attrNameLst>
                                      </p:cBhvr>
                                      <p:to>
                                        <p:strVal val="visible"/>
                                      </p:to>
                                    </p:set>
                                    <p:animEffect transition="in" filter="fade">
                                      <p:cBhvr>
                                        <p:cTn id="26" dur="1000"/>
                                        <p:tgtEl>
                                          <p:spTgt spid="6">
                                            <p:graphicEl>
                                              <a:dgm id="{A2D848FF-52CD-4E64-9545-F6D2DA9B337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238D3BD4-BF37-4C6B-A09F-646388574C6D}"/>
                                            </p:graphicEl>
                                          </p:spTgt>
                                        </p:tgtEl>
                                        <p:attrNameLst>
                                          <p:attrName>style.visibility</p:attrName>
                                        </p:attrNameLst>
                                      </p:cBhvr>
                                      <p:to>
                                        <p:strVal val="visible"/>
                                      </p:to>
                                    </p:set>
                                    <p:animEffect transition="in" filter="fade">
                                      <p:cBhvr>
                                        <p:cTn id="29" dur="1000"/>
                                        <p:tgtEl>
                                          <p:spTgt spid="6">
                                            <p:graphicEl>
                                              <a:dgm id="{238D3BD4-BF37-4C6B-A09F-646388574C6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94E06EDD-7DE4-4A35-B6A3-57C25F0738B1}"/>
                                            </p:graphicEl>
                                          </p:spTgt>
                                        </p:tgtEl>
                                        <p:attrNameLst>
                                          <p:attrName>style.visibility</p:attrName>
                                        </p:attrNameLst>
                                      </p:cBhvr>
                                      <p:to>
                                        <p:strVal val="visible"/>
                                      </p:to>
                                    </p:set>
                                    <p:animEffect transition="in" filter="fade">
                                      <p:cBhvr>
                                        <p:cTn id="32" dur="1000"/>
                                        <p:tgtEl>
                                          <p:spTgt spid="6">
                                            <p:graphicEl>
                                              <a:dgm id="{94E06EDD-7DE4-4A35-B6A3-57C25F0738B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555295CF-3EEE-4500-A303-EB7B9B6E280D}"/>
                                            </p:graphicEl>
                                          </p:spTgt>
                                        </p:tgtEl>
                                        <p:attrNameLst>
                                          <p:attrName>style.visibility</p:attrName>
                                        </p:attrNameLst>
                                      </p:cBhvr>
                                      <p:to>
                                        <p:strVal val="visible"/>
                                      </p:to>
                                    </p:set>
                                    <p:animEffect transition="in" filter="fade">
                                      <p:cBhvr>
                                        <p:cTn id="37" dur="1000"/>
                                        <p:tgtEl>
                                          <p:spTgt spid="6">
                                            <p:graphicEl>
                                              <a:dgm id="{555295CF-3EEE-4500-A303-EB7B9B6E280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graphicEl>
                                              <a:dgm id="{30DD525D-A8E4-4F7F-97B0-3A5AEF13E90D}"/>
                                            </p:graphicEl>
                                          </p:spTgt>
                                        </p:tgtEl>
                                        <p:attrNameLst>
                                          <p:attrName>style.visibility</p:attrName>
                                        </p:attrNameLst>
                                      </p:cBhvr>
                                      <p:to>
                                        <p:strVal val="visible"/>
                                      </p:to>
                                    </p:set>
                                    <p:animEffect transition="in" filter="fade">
                                      <p:cBhvr>
                                        <p:cTn id="40" dur="1000"/>
                                        <p:tgtEl>
                                          <p:spTgt spid="6">
                                            <p:graphicEl>
                                              <a:dgm id="{30DD525D-A8E4-4F7F-97B0-3A5AEF13E90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8D1A0168-2BAD-4A5F-92D8-20EDB7910D5A}"/>
                                            </p:graphicEl>
                                          </p:spTgt>
                                        </p:tgtEl>
                                        <p:attrNameLst>
                                          <p:attrName>style.visibility</p:attrName>
                                        </p:attrNameLst>
                                      </p:cBhvr>
                                      <p:to>
                                        <p:strVal val="visible"/>
                                      </p:to>
                                    </p:set>
                                    <p:animEffect transition="in" filter="fade">
                                      <p:cBhvr>
                                        <p:cTn id="43" dur="1000"/>
                                        <p:tgtEl>
                                          <p:spTgt spid="6">
                                            <p:graphicEl>
                                              <a:dgm id="{8D1A0168-2BAD-4A5F-92D8-20EDB7910D5A}"/>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graphicEl>
                                              <a:dgm id="{5B7C9ADD-2A8C-400C-9B86-30221DB18645}"/>
                                            </p:graphicEl>
                                          </p:spTgt>
                                        </p:tgtEl>
                                        <p:attrNameLst>
                                          <p:attrName>style.visibility</p:attrName>
                                        </p:attrNameLst>
                                      </p:cBhvr>
                                      <p:to>
                                        <p:strVal val="visible"/>
                                      </p:to>
                                    </p:set>
                                    <p:animEffect transition="in" filter="fade">
                                      <p:cBhvr>
                                        <p:cTn id="48" dur="1000"/>
                                        <p:tgtEl>
                                          <p:spTgt spid="6">
                                            <p:graphicEl>
                                              <a:dgm id="{5B7C9ADD-2A8C-400C-9B86-30221DB1864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graphicEl>
                                              <a:dgm id="{CA3EA1BF-328E-4D07-BBC9-F4CEA7C302E9}"/>
                                            </p:graphicEl>
                                          </p:spTgt>
                                        </p:tgtEl>
                                        <p:attrNameLst>
                                          <p:attrName>style.visibility</p:attrName>
                                        </p:attrNameLst>
                                      </p:cBhvr>
                                      <p:to>
                                        <p:strVal val="visible"/>
                                      </p:to>
                                    </p:set>
                                    <p:animEffect transition="in" filter="fade">
                                      <p:cBhvr>
                                        <p:cTn id="51" dur="1000"/>
                                        <p:tgtEl>
                                          <p:spTgt spid="6">
                                            <p:graphicEl>
                                              <a:dgm id="{CA3EA1BF-328E-4D07-BBC9-F4CEA7C302E9}"/>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40502E68-91D2-48CC-99F4-BB559399904D}"/>
                                            </p:graphicEl>
                                          </p:spTgt>
                                        </p:tgtEl>
                                        <p:attrNameLst>
                                          <p:attrName>style.visibility</p:attrName>
                                        </p:attrNameLst>
                                      </p:cBhvr>
                                      <p:to>
                                        <p:strVal val="visible"/>
                                      </p:to>
                                    </p:set>
                                    <p:animEffect transition="in" filter="fade">
                                      <p:cBhvr>
                                        <p:cTn id="54" dur="1000"/>
                                        <p:tgtEl>
                                          <p:spTgt spid="6">
                                            <p:graphicEl>
                                              <a:dgm id="{40502E68-91D2-48CC-99F4-BB559399904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graphicEl>
                                              <a:dgm id="{B9599233-768D-4B1B-9F90-2C35034D943C}"/>
                                            </p:graphicEl>
                                          </p:spTgt>
                                        </p:tgtEl>
                                        <p:attrNameLst>
                                          <p:attrName>style.visibility</p:attrName>
                                        </p:attrNameLst>
                                      </p:cBhvr>
                                      <p:to>
                                        <p:strVal val="visible"/>
                                      </p:to>
                                    </p:set>
                                    <p:animEffect transition="in" filter="fade">
                                      <p:cBhvr>
                                        <p:cTn id="59" dur="1000"/>
                                        <p:tgtEl>
                                          <p:spTgt spid="6">
                                            <p:graphicEl>
                                              <a:dgm id="{B9599233-768D-4B1B-9F90-2C35034D943C}"/>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1F78B024-C1BD-46C6-A0E8-30AFE301C327}"/>
                                            </p:graphicEl>
                                          </p:spTgt>
                                        </p:tgtEl>
                                        <p:attrNameLst>
                                          <p:attrName>style.visibility</p:attrName>
                                        </p:attrNameLst>
                                      </p:cBhvr>
                                      <p:to>
                                        <p:strVal val="visible"/>
                                      </p:to>
                                    </p:set>
                                    <p:animEffect transition="in" filter="fade">
                                      <p:cBhvr>
                                        <p:cTn id="62" dur="1000"/>
                                        <p:tgtEl>
                                          <p:spTgt spid="6">
                                            <p:graphicEl>
                                              <a:dgm id="{1F78B024-C1BD-46C6-A0E8-30AFE301C327}"/>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graphicEl>
                                              <a:dgm id="{35729777-FBE1-49F9-BE89-2D9036528588}"/>
                                            </p:graphicEl>
                                          </p:spTgt>
                                        </p:tgtEl>
                                        <p:attrNameLst>
                                          <p:attrName>style.visibility</p:attrName>
                                        </p:attrNameLst>
                                      </p:cBhvr>
                                      <p:to>
                                        <p:strVal val="visible"/>
                                      </p:to>
                                    </p:set>
                                    <p:animEffect transition="in" filter="fade">
                                      <p:cBhvr>
                                        <p:cTn id="65" dur="1000"/>
                                        <p:tgtEl>
                                          <p:spTgt spid="6">
                                            <p:graphicEl>
                                              <a:dgm id="{35729777-FBE1-49F9-BE89-2D903652858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graphicEl>
                                              <a:dgm id="{3A78411A-A447-490E-BF91-B5C67B6C5DD9}"/>
                                            </p:graphicEl>
                                          </p:spTgt>
                                        </p:tgtEl>
                                        <p:attrNameLst>
                                          <p:attrName>style.visibility</p:attrName>
                                        </p:attrNameLst>
                                      </p:cBhvr>
                                      <p:to>
                                        <p:strVal val="visible"/>
                                      </p:to>
                                    </p:set>
                                    <p:animEffect transition="in" filter="fade">
                                      <p:cBhvr>
                                        <p:cTn id="70" dur="1000"/>
                                        <p:tgtEl>
                                          <p:spTgt spid="6">
                                            <p:graphicEl>
                                              <a:dgm id="{3A78411A-A447-490E-BF91-B5C67B6C5DD9}"/>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graphicEl>
                                              <a:dgm id="{CA8D0434-97A1-4A45-B6C7-D4802DDDA251}"/>
                                            </p:graphicEl>
                                          </p:spTgt>
                                        </p:tgtEl>
                                        <p:attrNameLst>
                                          <p:attrName>style.visibility</p:attrName>
                                        </p:attrNameLst>
                                      </p:cBhvr>
                                      <p:to>
                                        <p:strVal val="visible"/>
                                      </p:to>
                                    </p:set>
                                    <p:animEffect transition="in" filter="fade">
                                      <p:cBhvr>
                                        <p:cTn id="73" dur="1000"/>
                                        <p:tgtEl>
                                          <p:spTgt spid="6">
                                            <p:graphicEl>
                                              <a:dgm id="{CA8D0434-97A1-4A45-B6C7-D4802DDDA251}"/>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5AAA7F58-2A43-4493-8236-B82CC585A9CA}"/>
                                            </p:graphicEl>
                                          </p:spTgt>
                                        </p:tgtEl>
                                        <p:attrNameLst>
                                          <p:attrName>style.visibility</p:attrName>
                                        </p:attrNameLst>
                                      </p:cBhvr>
                                      <p:to>
                                        <p:strVal val="visible"/>
                                      </p:to>
                                    </p:set>
                                    <p:animEffect transition="in" filter="fade">
                                      <p:cBhvr>
                                        <p:cTn id="76" dur="1000"/>
                                        <p:tgtEl>
                                          <p:spTgt spid="6">
                                            <p:graphicEl>
                                              <a:dgm id="{5AAA7F58-2A43-4493-8236-B82CC585A9C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69FE1A5A-9217-4E84-8145-3898F47C0C9E}"/>
                                            </p:graphicEl>
                                          </p:spTgt>
                                        </p:tgtEl>
                                        <p:attrNameLst>
                                          <p:attrName>style.visibility</p:attrName>
                                        </p:attrNameLst>
                                      </p:cBhvr>
                                      <p:to>
                                        <p:strVal val="visible"/>
                                      </p:to>
                                    </p:set>
                                    <p:animEffect transition="in" filter="fade">
                                      <p:cBhvr>
                                        <p:cTn id="81" dur="1000"/>
                                        <p:tgtEl>
                                          <p:spTgt spid="6">
                                            <p:graphicEl>
                                              <a:dgm id="{69FE1A5A-9217-4E84-8145-3898F47C0C9E}"/>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30774BF3-AFD5-49B8-8E3C-CD51ECC49355}"/>
                                            </p:graphicEl>
                                          </p:spTgt>
                                        </p:tgtEl>
                                        <p:attrNameLst>
                                          <p:attrName>style.visibility</p:attrName>
                                        </p:attrNameLst>
                                      </p:cBhvr>
                                      <p:to>
                                        <p:strVal val="visible"/>
                                      </p:to>
                                    </p:set>
                                    <p:animEffect transition="in" filter="fade">
                                      <p:cBhvr>
                                        <p:cTn id="84" dur="1000"/>
                                        <p:tgtEl>
                                          <p:spTgt spid="6">
                                            <p:graphicEl>
                                              <a:dgm id="{30774BF3-AFD5-49B8-8E3C-CD51ECC49355}"/>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
                                            <p:graphicEl>
                                              <a:dgm id="{AB90EEA9-3EF8-4F94-8DA4-8208E7FC6EE4}"/>
                                            </p:graphicEl>
                                          </p:spTgt>
                                        </p:tgtEl>
                                        <p:attrNameLst>
                                          <p:attrName>style.visibility</p:attrName>
                                        </p:attrNameLst>
                                      </p:cBhvr>
                                      <p:to>
                                        <p:strVal val="visible"/>
                                      </p:to>
                                    </p:set>
                                    <p:animEffect transition="in" filter="fade">
                                      <p:cBhvr>
                                        <p:cTn id="87" dur="1000"/>
                                        <p:tgtEl>
                                          <p:spTgt spid="6">
                                            <p:graphicEl>
                                              <a:dgm id="{AB90EEA9-3EF8-4F94-8DA4-8208E7FC6EE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graphicEl>
                                              <a:dgm id="{161FAD6A-3CCF-4DF9-8B3E-8A3B38F9D6B3}"/>
                                            </p:graphicEl>
                                          </p:spTgt>
                                        </p:tgtEl>
                                        <p:attrNameLst>
                                          <p:attrName>style.visibility</p:attrName>
                                        </p:attrNameLst>
                                      </p:cBhvr>
                                      <p:to>
                                        <p:strVal val="visible"/>
                                      </p:to>
                                    </p:set>
                                    <p:animEffect transition="in" filter="fade">
                                      <p:cBhvr>
                                        <p:cTn id="92" dur="1000"/>
                                        <p:tgtEl>
                                          <p:spTgt spid="6">
                                            <p:graphicEl>
                                              <a:dgm id="{161FAD6A-3CCF-4DF9-8B3E-8A3B38F9D6B3}"/>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
                                            <p:graphicEl>
                                              <a:dgm id="{CC703EFC-EEDE-4252-AB83-013AB33EFD22}"/>
                                            </p:graphicEl>
                                          </p:spTgt>
                                        </p:tgtEl>
                                        <p:attrNameLst>
                                          <p:attrName>style.visibility</p:attrName>
                                        </p:attrNameLst>
                                      </p:cBhvr>
                                      <p:to>
                                        <p:strVal val="visible"/>
                                      </p:to>
                                    </p:set>
                                    <p:animEffect transition="in" filter="fade">
                                      <p:cBhvr>
                                        <p:cTn id="95" dur="1000"/>
                                        <p:tgtEl>
                                          <p:spTgt spid="6">
                                            <p:graphicEl>
                                              <a:dgm id="{CC703EFC-EEDE-4252-AB83-013AB33EFD22}"/>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E2D91B44-F7DD-40EE-B843-052CD4006E24}"/>
                                            </p:graphicEl>
                                          </p:spTgt>
                                        </p:tgtEl>
                                        <p:attrNameLst>
                                          <p:attrName>style.visibility</p:attrName>
                                        </p:attrNameLst>
                                      </p:cBhvr>
                                      <p:to>
                                        <p:strVal val="visible"/>
                                      </p:to>
                                    </p:set>
                                    <p:animEffect transition="in" filter="fade">
                                      <p:cBhvr>
                                        <p:cTn id="98" dur="1000"/>
                                        <p:tgtEl>
                                          <p:spTgt spid="6">
                                            <p:graphicEl>
                                              <a:dgm id="{E2D91B44-F7DD-40EE-B843-052CD4006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17525" y="836593"/>
            <a:ext cx="8064500" cy="4247317"/>
          </a:xfrm>
          <a:prstGeom prst="rect">
            <a:avLst/>
          </a:prstGeom>
          <a:noFill/>
        </p:spPr>
        <p:txBody>
          <a:bodyPr>
            <a:spAutoFit/>
          </a:bodyPr>
          <a:lstStyle/>
          <a:p>
            <a:pPr>
              <a:defRPr/>
            </a:pPr>
            <a:r>
              <a:rPr lang="fr-FR" altLang="fr-FR" u="sng" dirty="0">
                <a:solidFill>
                  <a:schemeClr val="accent1"/>
                </a:solidFill>
              </a:rPr>
              <a:t>Le Principe :</a:t>
            </a:r>
          </a:p>
          <a:p>
            <a:pPr>
              <a:defRPr/>
            </a:pPr>
            <a:endParaRPr lang="fr-FR" altLang="fr-FR" u="sng" dirty="0">
              <a:solidFill>
                <a:schemeClr val="accent1"/>
              </a:solidFill>
            </a:endParaRPr>
          </a:p>
          <a:p>
            <a:pPr>
              <a:defRPr/>
            </a:pPr>
            <a:r>
              <a:rPr lang="fr-FR" altLang="fr-FR" dirty="0">
                <a:solidFill>
                  <a:schemeClr val="accent1"/>
                </a:solidFill>
              </a:rPr>
              <a:t>	Le partenaire gère ses utilisateurs ;</a:t>
            </a:r>
          </a:p>
          <a:p>
            <a:pPr>
              <a:defRPr/>
            </a:pPr>
            <a:r>
              <a:rPr lang="fr-FR" altLang="fr-FR" dirty="0">
                <a:solidFill>
                  <a:schemeClr val="accent1"/>
                </a:solidFill>
              </a:rPr>
              <a:t>	La Caf contrôle leurs accès via des tableaux de bord accessible depuis le site</a:t>
            </a:r>
          </a:p>
          <a:p>
            <a:pPr marL="0" lvl="1" algn="just">
              <a:defRPr/>
            </a:pPr>
            <a:endParaRPr lang="fr-FR" dirty="0">
              <a:solidFill>
                <a:srgbClr val="0A67AD"/>
              </a:solidFill>
              <a:latin typeface="Open Sans Light" pitchFamily="34" charset="0"/>
            </a:endParaRPr>
          </a:p>
          <a:p>
            <a:pPr marL="0" lvl="1" algn="just">
              <a:defRPr/>
            </a:pPr>
            <a:endParaRPr lang="fr-FR" dirty="0">
              <a:solidFill>
                <a:srgbClr val="0A67AD"/>
              </a:solidFill>
              <a:latin typeface="Open Sans Light" pitchFamily="34" charset="0"/>
            </a:endParaRPr>
          </a:p>
          <a:p>
            <a:pPr marL="0" lvl="1" algn="just">
              <a:defRPr/>
            </a:pPr>
            <a:r>
              <a:rPr lang="fr-FR" dirty="0">
                <a:solidFill>
                  <a:srgbClr val="0A67AD"/>
                </a:solidFill>
                <a:latin typeface="Open Sans Light" pitchFamily="34" charset="0"/>
              </a:rPr>
              <a:t>Le partenaire peut habiliter ou suspendre les habilitations de ses utilisateurs. </a:t>
            </a:r>
          </a:p>
          <a:p>
            <a:pPr marL="0" lvl="1" algn="just">
              <a:defRPr/>
            </a:pPr>
            <a:endParaRPr lang="fr-FR" dirty="0">
              <a:solidFill>
                <a:srgbClr val="0A67AD"/>
              </a:solidFill>
              <a:latin typeface="Open Sans Light" pitchFamily="34" charset="0"/>
            </a:endParaRPr>
          </a:p>
          <a:p>
            <a:pPr marL="0" lvl="1" algn="just">
              <a:defRPr/>
            </a:pPr>
            <a:endParaRPr lang="fr-FR" dirty="0">
              <a:solidFill>
                <a:srgbClr val="0A67AD"/>
              </a:solidFill>
              <a:latin typeface="Open Sans Light" pitchFamily="34" charset="0"/>
            </a:endParaRPr>
          </a:p>
          <a:p>
            <a:pPr lvl="1" algn="just">
              <a:defRPr/>
            </a:pPr>
            <a:endParaRPr lang="fr-FR" dirty="0"/>
          </a:p>
          <a:p>
            <a:pPr lvl="1" algn="just">
              <a:defRPr/>
            </a:pPr>
            <a:endParaRPr lang="fr-FR" b="1" dirty="0">
              <a:solidFill>
                <a:schemeClr val="accent2"/>
              </a:solidFill>
            </a:endParaRPr>
          </a:p>
          <a:p>
            <a:pPr lvl="1" algn="just">
              <a:defRPr/>
            </a:pPr>
            <a:r>
              <a:rPr lang="fr-FR" b="1" dirty="0">
                <a:solidFill>
                  <a:schemeClr val="accent2"/>
                </a:solidFill>
              </a:rPr>
              <a:t>La Caf conserve la possibilité d’administrer les habilitations en cas de difficultés.</a:t>
            </a:r>
          </a:p>
          <a:p>
            <a:pPr algn="just">
              <a:defRPr/>
            </a:pPr>
            <a:endParaRPr lang="fr-FR" dirty="0"/>
          </a:p>
        </p:txBody>
      </p:sp>
      <p:pic>
        <p:nvPicPr>
          <p:cNvPr id="5529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51113"/>
            <a:ext cx="7175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Gestion des habilitations</a:t>
            </a:r>
          </a:p>
        </p:txBody>
      </p:sp>
      <p:sp>
        <p:nvSpPr>
          <p:cNvPr id="10" name="Flèche droite 9"/>
          <p:cNvSpPr/>
          <p:nvPr/>
        </p:nvSpPr>
        <p:spPr>
          <a:xfrm>
            <a:off x="1228725" y="1557338"/>
            <a:ext cx="215900" cy="1016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
        <p:nvSpPr>
          <p:cNvPr id="11" name="Flèche droite 10"/>
          <p:cNvSpPr/>
          <p:nvPr/>
        </p:nvSpPr>
        <p:spPr>
          <a:xfrm>
            <a:off x="1228725" y="1824038"/>
            <a:ext cx="215900" cy="1016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2" presetClass="entr" presetSubtype="8" accel="1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100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withGroup">
                            <p:stCondLst>
                              <p:cond delay="2000"/>
                            </p:stCondLst>
                            <p:childTnLst>
                              <p:par>
                                <p:cTn id="18" presetID="2" presetClass="entr" presetSubtype="8" accel="2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0-#ppt_w/2"/>
                                          </p:val>
                                        </p:tav>
                                        <p:tav tm="100000">
                                          <p:val>
                                            <p:strVal val="#ppt_x"/>
                                          </p:val>
                                        </p:tav>
                                      </p:tavLst>
                                    </p:anim>
                                    <p:anim calcmode="lin" valueType="num">
                                      <p:cBhvr additive="base">
                                        <p:cTn id="21" dur="10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circle(in)">
                                      <p:cBhvr>
                                        <p:cTn id="30" dur="20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299"/>
                                        </p:tgtEl>
                                        <p:attrNameLst>
                                          <p:attrName>style.visibility</p:attrName>
                                        </p:attrNameLst>
                                      </p:cBhvr>
                                      <p:to>
                                        <p:strVal val="visible"/>
                                      </p:to>
                                    </p:set>
                                    <p:animEffect transition="in" filter="fade">
                                      <p:cBhvr>
                                        <p:cTn id="35" dur="1000"/>
                                        <p:tgtEl>
                                          <p:spTgt spid="55299"/>
                                        </p:tgtEl>
                                      </p:cBhvr>
                                    </p:animEffect>
                                    <p:anim calcmode="lin" valueType="num">
                                      <p:cBhvr>
                                        <p:cTn id="36" dur="1000" fill="hold"/>
                                        <p:tgtEl>
                                          <p:spTgt spid="55299"/>
                                        </p:tgtEl>
                                        <p:attrNameLst>
                                          <p:attrName>ppt_x</p:attrName>
                                        </p:attrNameLst>
                                      </p:cBhvr>
                                      <p:tavLst>
                                        <p:tav tm="0">
                                          <p:val>
                                            <p:strVal val="#ppt_x"/>
                                          </p:val>
                                        </p:tav>
                                        <p:tav tm="100000">
                                          <p:val>
                                            <p:strVal val="#ppt_x"/>
                                          </p:val>
                                        </p:tav>
                                      </p:tavLst>
                                    </p:anim>
                                    <p:anim calcmode="lin" valueType="num">
                                      <p:cBhvr>
                                        <p:cTn id="37" dur="1000" fill="hold"/>
                                        <p:tgtEl>
                                          <p:spTgt spid="55299"/>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Effect transition="in" filter="fade">
                                      <p:cBhvr>
                                        <p:cTn id="41" dur="1000"/>
                                        <p:tgtEl>
                                          <p:spTgt spid="5">
                                            <p:txEl>
                                              <p:pRg st="11" end="11"/>
                                            </p:txEl>
                                          </p:spTgt>
                                        </p:tgtEl>
                                      </p:cBhvr>
                                    </p:animEffect>
                                    <p:anim calcmode="lin" valueType="num">
                                      <p:cBhvr>
                                        <p:cTn id="4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2195513" y="0"/>
            <a:ext cx="4752975" cy="936625"/>
          </a:xfrm>
        </p:spPr>
        <p:txBody>
          <a:bodyPr/>
          <a:lstStyle/>
          <a:p>
            <a:pPr algn="ctr">
              <a:defRPr/>
            </a:pPr>
            <a:r>
              <a:rPr lang="fr-FR" altLang="fr-FR" dirty="0">
                <a:solidFill>
                  <a:schemeClr val="accent2"/>
                </a:solidFill>
                <a:latin typeface="+mj-lt"/>
              </a:rPr>
              <a:t>Objectifs et enjeux </a:t>
            </a:r>
          </a:p>
        </p:txBody>
      </p:sp>
      <p:sp>
        <p:nvSpPr>
          <p:cNvPr id="2" name="Rectangle 1"/>
          <p:cNvSpPr/>
          <p:nvPr/>
        </p:nvSpPr>
        <p:spPr>
          <a:xfrm>
            <a:off x="107950" y="836613"/>
            <a:ext cx="8856663" cy="23050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3600" b="1" dirty="0">
                <a:latin typeface="Calibri" panose="020F0502020204030204" pitchFamily="34" charset="0"/>
                <a:cs typeface="Calibri" panose="020F0502020204030204" pitchFamily="34" charset="0"/>
              </a:rPr>
              <a:t>Le portail </a:t>
            </a:r>
          </a:p>
          <a:p>
            <a:pPr algn="ctr">
              <a:defRPr/>
            </a:pPr>
            <a:r>
              <a:rPr lang="fr-FR" sz="3600" b="1" dirty="0">
                <a:latin typeface="Calibri" panose="020F0502020204030204" pitchFamily="34" charset="0"/>
                <a:cs typeface="Calibri" panose="020F0502020204030204" pitchFamily="34" charset="0"/>
              </a:rPr>
              <a:t>Mon Compte Partenaire</a:t>
            </a:r>
          </a:p>
          <a:p>
            <a:pPr algn="ctr">
              <a:defRPr/>
            </a:pPr>
            <a:endParaRPr lang="fr-FR" dirty="0">
              <a:latin typeface="Calibri" panose="020F0502020204030204" pitchFamily="34" charset="0"/>
              <a:cs typeface="Calibri" panose="020F0502020204030204" pitchFamily="34" charset="0"/>
            </a:endParaRPr>
          </a:p>
        </p:txBody>
      </p:sp>
      <p:sp>
        <p:nvSpPr>
          <p:cNvPr id="3" name="ZoneTexte 2"/>
          <p:cNvSpPr txBox="1"/>
          <p:nvPr/>
        </p:nvSpPr>
        <p:spPr>
          <a:xfrm>
            <a:off x="827088" y="3357563"/>
            <a:ext cx="7632700" cy="2586037"/>
          </a:xfrm>
          <a:prstGeom prst="rect">
            <a:avLst/>
          </a:prstGeom>
          <a:noFill/>
        </p:spPr>
        <p:txBody>
          <a:bodyPr>
            <a:spAutoFit/>
          </a:bodyPr>
          <a:lstStyle/>
          <a:p>
            <a:pPr algn="ctr">
              <a:defRPr/>
            </a:pPr>
            <a:r>
              <a:rPr lang="fr-FR" dirty="0">
                <a:latin typeface="Calibri" panose="020F0502020204030204" pitchFamily="34" charset="0"/>
                <a:cs typeface="Calibri" panose="020F0502020204030204" pitchFamily="34" charset="0"/>
              </a:rPr>
              <a:t>Mon Compte Partenaire s’inscrit dans le programme EDEN </a:t>
            </a:r>
          </a:p>
          <a:p>
            <a:pPr algn="ctr">
              <a:defRPr/>
            </a:pPr>
            <a:r>
              <a:rPr lang="fr-FR" dirty="0">
                <a:latin typeface="Calibri" panose="020F0502020204030204" pitchFamily="34" charset="0"/>
                <a:cs typeface="Calibri" panose="020F0502020204030204" pitchFamily="34" charset="0"/>
              </a:rPr>
              <a:t>de refonte des services en ligne de la branche famille </a:t>
            </a:r>
          </a:p>
          <a:p>
            <a:pPr lvl="1">
              <a:defRPr/>
            </a:pPr>
            <a:endParaRPr lang="fr-FR"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dirty="0">
                <a:latin typeface="Calibri" panose="020F0502020204030204" pitchFamily="34" charset="0"/>
                <a:cs typeface="Calibri" panose="020F0502020204030204" pitchFamily="34" charset="0"/>
              </a:rPr>
              <a:t>Le but est de moderniser l’offre numérique de la Caf</a:t>
            </a:r>
          </a:p>
          <a:p>
            <a:pPr marL="285750" indent="-285750">
              <a:buFont typeface="Wingdings" panose="05000000000000000000" pitchFamily="2" charset="2"/>
              <a:buChar char="Ø"/>
              <a:defRPr/>
            </a:pPr>
            <a:endParaRPr lang="fr-FR"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harmonisant l’ensemble des portails (allocataires, partenaires)</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améliorant l’ergonomie grâce à une interface refondue</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renforçant les échanges en mode collaboratif </a:t>
            </a:r>
          </a:p>
          <a:p>
            <a:pPr marL="742950" lvl="1" indent="-285750">
              <a:buFont typeface="Wingdings" panose="05000000000000000000" pitchFamily="2" charset="2"/>
              <a:buChar char="§"/>
              <a:defRPr/>
            </a:pPr>
            <a:r>
              <a:rPr lang="fr-FR" dirty="0">
                <a:latin typeface="Calibri" panose="020F0502020204030204" pitchFamily="34" charset="0"/>
                <a:cs typeface="Calibri" panose="020F0502020204030204" pitchFamily="34" charset="0"/>
              </a:rPr>
              <a:t>En accompagnant le développement des usages numériques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nodeType="afterGroup">
                            <p:stCondLst>
                              <p:cond delay="1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La gestion des habilitations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120" y="4149080"/>
            <a:ext cx="237626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3">
            <a:extLst>
              <a:ext uri="{FF2B5EF4-FFF2-40B4-BE49-F238E27FC236}">
                <a16:creationId xmlns:a16="http://schemas.microsoft.com/office/drawing/2014/main" id="{198918C9-006D-42FA-B486-BBC6EAA52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1044575"/>
            <a:ext cx="764063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8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647700" y="155576"/>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a:solidFill>
                  <a:schemeClr val="accent2"/>
                </a:solidFill>
                <a:latin typeface="Century Gothic" pitchFamily="34" charset="0"/>
              </a:rPr>
              <a:t>Gestion des Habilitations : acteurs partenaires</a:t>
            </a:r>
          </a:p>
        </p:txBody>
      </p:sp>
      <p:sp>
        <p:nvSpPr>
          <p:cNvPr id="7" name="ZoneTexte 6"/>
          <p:cNvSpPr txBox="1"/>
          <p:nvPr/>
        </p:nvSpPr>
        <p:spPr>
          <a:xfrm>
            <a:off x="649288" y="1125538"/>
            <a:ext cx="8350250" cy="4524315"/>
          </a:xfrm>
          <a:prstGeom prst="rect">
            <a:avLst/>
          </a:prstGeom>
          <a:noFill/>
          <a:ln>
            <a:solidFill>
              <a:schemeClr val="accent1"/>
            </a:solidFill>
          </a:ln>
        </p:spPr>
        <p:txBody>
          <a:bodyPr>
            <a:spAutoFit/>
          </a:bodyPr>
          <a:lstStyle/>
          <a:p>
            <a:pPr>
              <a:defRPr/>
            </a:pPr>
            <a:r>
              <a:rPr lang="fr-FR" sz="2400" b="1" u="sng" dirty="0">
                <a:solidFill>
                  <a:srgbClr val="FF0000"/>
                </a:solidFill>
                <a:latin typeface="Calibri" panose="020F0502020204030204" pitchFamily="34" charset="0"/>
                <a:cs typeface="Calibri" panose="020F0502020204030204" pitchFamily="34" charset="0"/>
              </a:rPr>
              <a:t>   L ’ADMINISTRATEUR/GESTIONNAIRE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a:defRPr/>
            </a:pPr>
            <a:r>
              <a:rPr lang="fr-FR" sz="2200" b="1" u="sng" dirty="0">
                <a:solidFill>
                  <a:schemeClr val="accent1"/>
                </a:solidFill>
                <a:latin typeface="Calibri" panose="020F0502020204030204" pitchFamily="34" charset="0"/>
                <a:cs typeface="Calibri" panose="020F0502020204030204" pitchFamily="34" charset="0"/>
              </a:rPr>
              <a:t>RÔLE :</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est le « contact » de la Caf, il assure l’organisation et le contrôle des habilitations (si besoin désigne un ou plusieurs responsables des habilitations)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peut être aussi responsable des habilitations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est également responsable de la création des utilisateurs et de l’attribution des habilitations en cas de délégation</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Deux personnes maximum par structure</a:t>
            </a:r>
          </a:p>
          <a:p>
            <a:pPr marL="342900" indent="-342900">
              <a:buFont typeface="Wingdings" panose="05000000000000000000" pitchFamily="2" charset="2"/>
              <a:buChar char="Ø"/>
              <a:defRPr/>
            </a:pPr>
            <a:endParaRPr lang="fr-FR" sz="2200" dirty="0">
              <a:solidFill>
                <a:schemeClr val="accent1"/>
              </a:solidFill>
              <a:latin typeface="Calibri" panose="020F0502020204030204" pitchFamily="34" charset="0"/>
              <a:cs typeface="Calibri" panose="020F0502020204030204" pitchFamily="34" charset="0"/>
            </a:endParaRPr>
          </a:p>
          <a:p>
            <a:pPr lvl="1" algn="ctr">
              <a:defRPr/>
            </a:pPr>
            <a:r>
              <a:rPr lang="fr-FR" sz="2200" b="1" dirty="0">
                <a:solidFill>
                  <a:schemeClr val="accent1"/>
                </a:solidFill>
                <a:latin typeface="Calibri" panose="020F0502020204030204" pitchFamily="34" charset="0"/>
                <a:cs typeface="Calibri" panose="020F0502020204030204" pitchFamily="34" charset="0"/>
              </a:rPr>
              <a:t>NB : GERERA TOUS LES SERVICES </a:t>
            </a:r>
          </a:p>
          <a:p>
            <a:pPr lvl="1" algn="ctr">
              <a:defRPr/>
            </a:pPr>
            <a:r>
              <a:rPr lang="fr-FR" sz="2200" b="1" dirty="0">
                <a:solidFill>
                  <a:schemeClr val="accent1"/>
                </a:solidFill>
                <a:latin typeface="Calibri" panose="020F0502020204030204" pitchFamily="34" charset="0"/>
                <a:cs typeface="Calibri" panose="020F0502020204030204" pitchFamily="34" charset="0"/>
              </a:rPr>
              <a:t>(au fur et à mesure des déploiements)</a:t>
            </a:r>
          </a:p>
        </p:txBody>
      </p:sp>
      <p:pic>
        <p:nvPicPr>
          <p:cNvPr id="624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125538"/>
            <a:ext cx="3619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down)">
                                      <p:cBhvr>
                                        <p:cTn id="7" dur="1000"/>
                                        <p:tgtEl>
                                          <p:spTgt spid="62469"/>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1000"/>
                                        <p:tgtEl>
                                          <p:spTgt spid="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000"/>
                                        <p:tgtEl>
                                          <p:spTgt spid="7">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1000"/>
                                        <p:tgtEl>
                                          <p:spTgt spid="7">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49288" y="1125538"/>
            <a:ext cx="8350250" cy="4555093"/>
          </a:xfrm>
          <a:prstGeom prst="rect">
            <a:avLst/>
          </a:prstGeom>
          <a:noFill/>
          <a:ln>
            <a:solidFill>
              <a:schemeClr val="tx2"/>
            </a:solidFill>
          </a:ln>
        </p:spPr>
        <p:txBody>
          <a:bodyPr>
            <a:spAutoFit/>
          </a:bodyPr>
          <a:lstStyle/>
          <a:p>
            <a:pPr>
              <a:defRPr/>
            </a:pPr>
            <a:r>
              <a:rPr lang="fr-FR" sz="2400" b="1" u="sng" dirty="0">
                <a:solidFill>
                  <a:srgbClr val="FF0000"/>
                </a:solidFill>
                <a:latin typeface="Calibri" panose="020F0502020204030204" pitchFamily="34" charset="0"/>
                <a:cs typeface="Calibri" panose="020F0502020204030204" pitchFamily="34" charset="0"/>
              </a:rPr>
              <a:t>    LE RESPONSABLE DES HABILITATIONS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a:defRPr/>
            </a:pPr>
            <a:r>
              <a:rPr lang="fr-FR" sz="2200" b="1" u="sng" dirty="0">
                <a:solidFill>
                  <a:schemeClr val="accent1"/>
                </a:solidFill>
                <a:latin typeface="Calibri" panose="020F0502020204030204" pitchFamily="34" charset="0"/>
                <a:cs typeface="Calibri" panose="020F0502020204030204" pitchFamily="34" charset="0"/>
              </a:rPr>
              <a:t>RÔLE :</a:t>
            </a:r>
          </a:p>
          <a:p>
            <a:pPr>
              <a:defRPr/>
            </a:pPr>
            <a:endParaRPr lang="fr-FR" sz="2200" b="1" u="sng" dirty="0">
              <a:solidFill>
                <a:schemeClr val="accent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affecte les profils à des groupes, crée et suspend les habilitations</a:t>
            </a:r>
          </a:p>
          <a:p>
            <a:pPr marL="342900" indent="-342900">
              <a:buFont typeface="Wingdings" panose="05000000000000000000" pitchFamily="2" charset="2"/>
              <a:buChar char="Ø"/>
              <a:defRPr/>
            </a:pPr>
            <a:endParaRPr lang="fr-FR" sz="22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 peut déléguer à un autre responsable des habilitations</a:t>
            </a:r>
          </a:p>
          <a:p>
            <a:pPr marL="342900" indent="-342900">
              <a:buFont typeface="Wingdings" panose="05000000000000000000" pitchFamily="2" charset="2"/>
              <a:buChar char="Ø"/>
              <a:defRPr/>
            </a:pPr>
            <a:endParaRPr lang="fr-FR" sz="2200" dirty="0">
              <a:solidFill>
                <a:schemeClr val="tx2"/>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Plusieurs personnes par structure</a:t>
            </a:r>
          </a:p>
          <a:p>
            <a:pPr>
              <a:defRPr/>
            </a:pPr>
            <a:endParaRPr lang="fr-FR" sz="2200" dirty="0">
              <a:solidFill>
                <a:schemeClr val="tx2"/>
              </a:solidFill>
              <a:latin typeface="Calibri" panose="020F0502020204030204" pitchFamily="34" charset="0"/>
              <a:cs typeface="Calibri" panose="020F0502020204030204" pitchFamily="34" charset="0"/>
            </a:endParaRPr>
          </a:p>
          <a:p>
            <a:pPr marL="342900" lvl="2" indent="-342900">
              <a:buFont typeface="Wingdings" panose="05000000000000000000" pitchFamily="2" charset="2"/>
              <a:buChar char="Ø"/>
              <a:defRPr/>
            </a:pPr>
            <a:r>
              <a:rPr lang="fr-FR" sz="2000" dirty="0">
                <a:solidFill>
                  <a:schemeClr val="tx2"/>
                </a:solidFill>
                <a:latin typeface="Calibri" panose="020F0502020204030204" pitchFamily="34" charset="0"/>
                <a:cs typeface="Calibri" panose="020F0502020204030204" pitchFamily="34" charset="0"/>
              </a:rPr>
              <a:t>1 même personne peut être Administrateur </a:t>
            </a:r>
            <a:r>
              <a:rPr lang="fr-FR" sz="2600" dirty="0">
                <a:solidFill>
                  <a:schemeClr val="tx2"/>
                </a:solidFill>
                <a:latin typeface="Calibri" panose="020F0502020204030204" pitchFamily="34" charset="0"/>
                <a:cs typeface="Calibri" panose="020F0502020204030204" pitchFamily="34" charset="0"/>
              </a:rPr>
              <a:t>et</a:t>
            </a:r>
            <a:r>
              <a:rPr lang="fr-FR" sz="2000" dirty="0">
                <a:solidFill>
                  <a:schemeClr val="tx2"/>
                </a:solidFill>
                <a:latin typeface="Calibri" panose="020F0502020204030204" pitchFamily="34" charset="0"/>
                <a:cs typeface="Calibri" panose="020F0502020204030204" pitchFamily="34" charset="0"/>
              </a:rPr>
              <a:t> Responsable des habilitations.</a:t>
            </a:r>
          </a:p>
          <a:p>
            <a:pPr marL="342900" indent="-342900">
              <a:buFont typeface="Wingdings" panose="05000000000000000000" pitchFamily="2" charset="2"/>
              <a:buChar char="Ø"/>
              <a:defRPr/>
            </a:pPr>
            <a:endParaRPr lang="fr-FR" sz="2200" b="1" dirty="0">
              <a:solidFill>
                <a:schemeClr val="accent1"/>
              </a:solidFill>
              <a:latin typeface="Calibri" panose="020F0502020204030204" pitchFamily="34" charset="0"/>
              <a:cs typeface="Calibri" panose="020F0502020204030204" pitchFamily="34" charset="0"/>
            </a:endParaRPr>
          </a:p>
        </p:txBody>
      </p:sp>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1163638"/>
            <a:ext cx="3714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1"/>
          <p:cNvSpPr txBox="1">
            <a:spLocks/>
          </p:cNvSpPr>
          <p:nvPr/>
        </p:nvSpPr>
        <p:spPr bwMode="auto">
          <a:xfrm>
            <a:off x="673324" y="155577"/>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a:solidFill>
                  <a:schemeClr val="accent2"/>
                </a:solidFill>
                <a:latin typeface="Century Gothic" pitchFamily="34" charset="0"/>
              </a:rPr>
              <a:t>Gestion des Habilitations :acteurs partenaires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wipe(down)">
                                      <p:cBhvr>
                                        <p:cTn id="7" dur="1000"/>
                                        <p:tgtEl>
                                          <p:spTgt spid="63493"/>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1000"/>
                                        <p:tgtEl>
                                          <p:spTgt spid="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1000"/>
                                        <p:tgtEl>
                                          <p:spTgt spid="7">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49288" y="1123950"/>
            <a:ext cx="8350250" cy="5201424"/>
          </a:xfrm>
          <a:prstGeom prst="rect">
            <a:avLst/>
          </a:prstGeom>
          <a:noFill/>
          <a:ln>
            <a:solidFill>
              <a:schemeClr val="tx2"/>
            </a:solidFill>
          </a:ln>
        </p:spPr>
        <p:txBody>
          <a:bodyPr>
            <a:spAutoFit/>
          </a:bodyPr>
          <a:lstStyle/>
          <a:p>
            <a:pPr>
              <a:defRPr/>
            </a:pPr>
            <a:r>
              <a:rPr lang="fr-FR" sz="2400" b="1" dirty="0">
                <a:solidFill>
                  <a:srgbClr val="FF0000"/>
                </a:solidFill>
                <a:latin typeface="Calibri" panose="020F0502020204030204" pitchFamily="34" charset="0"/>
                <a:cs typeface="Calibri" panose="020F0502020204030204" pitchFamily="34" charset="0"/>
              </a:rPr>
              <a:t>    </a:t>
            </a:r>
            <a:r>
              <a:rPr lang="fr-FR" sz="2400" b="1" u="sng" dirty="0">
                <a:solidFill>
                  <a:srgbClr val="FF0000"/>
                </a:solidFill>
                <a:latin typeface="Calibri" panose="020F0502020204030204" pitchFamily="34" charset="0"/>
                <a:cs typeface="Calibri" panose="020F0502020204030204" pitchFamily="34" charset="0"/>
              </a:rPr>
              <a:t>LES UTILISATEURS :</a:t>
            </a:r>
          </a:p>
          <a:p>
            <a:pPr marL="285750" indent="-285750">
              <a:buFont typeface="Wingdings" panose="05000000000000000000" pitchFamily="2" charset="2"/>
              <a:buChar char="ü"/>
              <a:defRPr/>
            </a:pPr>
            <a:endParaRPr lang="fr-FR" sz="2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Dûment habilités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ont la main sur la modification de leur mot de passe* (cas d’oubli, de risque,…)</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ont interdiction absolue de communiquer leur mot de passe à un tiers</a:t>
            </a:r>
          </a:p>
          <a:p>
            <a:pPr marL="342900" indent="-342900">
              <a:buFont typeface="Wingdings" panose="05000000000000000000" pitchFamily="2" charset="2"/>
              <a:buChar char="Ø"/>
              <a:defRPr/>
            </a:pPr>
            <a:r>
              <a:rPr lang="fr-FR" sz="2200" dirty="0">
                <a:solidFill>
                  <a:schemeClr val="tx2"/>
                </a:solidFill>
                <a:latin typeface="Calibri" panose="020F0502020204030204" pitchFamily="34" charset="0"/>
                <a:cs typeface="Calibri" panose="020F0502020204030204" pitchFamily="34" charset="0"/>
              </a:rPr>
              <a:t>Ils sont personnellement responsables des informations qu’ils consultent et transmettent.</a:t>
            </a:r>
          </a:p>
          <a:p>
            <a:pPr>
              <a:defRPr/>
            </a:pPr>
            <a:endParaRPr lang="fr-FR" sz="2200" dirty="0">
              <a:solidFill>
                <a:schemeClr val="accent1"/>
              </a:solidFill>
              <a:latin typeface="Calibri" panose="020F0502020204030204" pitchFamily="34" charset="0"/>
              <a:cs typeface="Calibri" panose="020F0502020204030204" pitchFamily="34" charset="0"/>
            </a:endParaRPr>
          </a:p>
          <a:p>
            <a:pPr>
              <a:defRPr/>
            </a:pPr>
            <a:r>
              <a:rPr lang="fr-FR" sz="2200" dirty="0">
                <a:solidFill>
                  <a:schemeClr val="accent1"/>
                </a:solidFill>
                <a:latin typeface="Calibri" panose="020F0502020204030204" pitchFamily="34" charset="0"/>
                <a:cs typeface="Calibri" panose="020F0502020204030204" pitchFamily="34" charset="0"/>
              </a:rPr>
              <a:t>*Le mot de passe sera directement envoyé par l’application</a:t>
            </a:r>
          </a:p>
          <a:p>
            <a:pPr marL="342900" indent="-342900">
              <a:buFont typeface="Arial" pitchFamily="34" charset="0"/>
              <a:buChar char="•"/>
              <a:defRPr/>
            </a:pPr>
            <a:endParaRPr lang="fr-FR" sz="2200" dirty="0">
              <a:solidFill>
                <a:schemeClr val="accent1"/>
              </a:solidFill>
              <a:latin typeface="Calibri" panose="020F0502020204030204" pitchFamily="34" charset="0"/>
              <a:cs typeface="Calibri" panose="020F0502020204030204" pitchFamily="34" charset="0"/>
            </a:endParaRPr>
          </a:p>
          <a:p>
            <a:pPr>
              <a:defRPr/>
            </a:pPr>
            <a:r>
              <a:rPr lang="fr-FR" sz="2200" dirty="0">
                <a:solidFill>
                  <a:schemeClr val="accent1"/>
                </a:solidFill>
                <a:latin typeface="Calibri" panose="020F0502020204030204" pitchFamily="34" charset="0"/>
                <a:cs typeface="Calibri" panose="020F0502020204030204" pitchFamily="34" charset="0"/>
              </a:rPr>
              <a:t>(</a:t>
            </a:r>
            <a:r>
              <a:rPr lang="fr-FR" sz="2200" b="1" dirty="0">
                <a:solidFill>
                  <a:schemeClr val="accent1"/>
                </a:solidFill>
                <a:latin typeface="Calibri" panose="020F0502020204030204" pitchFamily="34" charset="0"/>
                <a:cs typeface="Calibri" panose="020F0502020204030204" pitchFamily="34" charset="0"/>
              </a:rPr>
              <a:t>NB : </a:t>
            </a:r>
            <a:r>
              <a:rPr lang="fr-FR" sz="2200" u="sng" dirty="0">
                <a:solidFill>
                  <a:schemeClr val="accent1"/>
                </a:solidFill>
                <a:latin typeface="Calibri" panose="020F0502020204030204" pitchFamily="34" charset="0"/>
                <a:cs typeface="Calibri" panose="020F0502020204030204" pitchFamily="34" charset="0"/>
              </a:rPr>
              <a:t>il faut une adresse mail professionnelle personnelle)</a:t>
            </a:r>
          </a:p>
          <a:p>
            <a:pPr>
              <a:defRPr/>
            </a:pPr>
            <a:endParaRPr lang="fr-FR" sz="2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defRPr/>
            </a:pPr>
            <a:endParaRPr lang="fr-FR" sz="2200" dirty="0">
              <a:latin typeface="Calibri" panose="020F0502020204030204" pitchFamily="34" charset="0"/>
              <a:cs typeface="Calibri" panose="020F0502020204030204" pitchFamily="34" charset="0"/>
            </a:endParaRPr>
          </a:p>
        </p:txBody>
      </p:sp>
      <p:pic>
        <p:nvPicPr>
          <p:cNvPr id="645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144588"/>
            <a:ext cx="352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1"/>
          <p:cNvSpPr txBox="1">
            <a:spLocks/>
          </p:cNvSpPr>
          <p:nvPr/>
        </p:nvSpPr>
        <p:spPr bwMode="auto">
          <a:xfrm>
            <a:off x="673324" y="155577"/>
            <a:ext cx="916508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sz="2800" kern="0" dirty="0">
                <a:solidFill>
                  <a:schemeClr val="accent2"/>
                </a:solidFill>
                <a:latin typeface="Century Gothic" pitchFamily="34" charset="0"/>
              </a:rPr>
              <a:t>Gestion des Habilitations :acteurs partenaires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ipe(down)">
                                      <p:cBhvr>
                                        <p:cTn id="7" dur="1000"/>
                                        <p:tgtEl>
                                          <p:spTgt spid="64517"/>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10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1000"/>
                                        <p:tgtEl>
                                          <p:spTgt spid="7">
                                            <p:txEl>
                                              <p:pRg st="5" end="5"/>
                                            </p:txEl>
                                          </p:spTgt>
                                        </p:tgtEl>
                                      </p:cBhvr>
                                    </p:animEffect>
                                  </p:childTnLst>
                                </p:cTn>
                              </p:par>
                            </p:childTnLst>
                          </p:cTn>
                        </p:par>
                        <p:par>
                          <p:cTn id="31" fill="hold">
                            <p:stCondLst>
                              <p:cond delay="1000"/>
                            </p:stCondLst>
                            <p:childTnLst>
                              <p:par>
                                <p:cTn id="32" presetID="2" presetClass="entr" presetSubtype="8" accel="20000" decel="20000" fill="hold" nodeType="after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 calcmode="lin" valueType="num">
                                      <p:cBhvr additive="base">
                                        <p:cTn id="34" dur="125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7">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 calcmode="lin" valueType="num">
                                      <p:cBhvr additive="base">
                                        <p:cTn id="38" dur="1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776288"/>
            <a:ext cx="4564062"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à coins arrondis 7"/>
          <p:cNvSpPr/>
          <p:nvPr/>
        </p:nvSpPr>
        <p:spPr>
          <a:xfrm>
            <a:off x="2847975" y="5543550"/>
            <a:ext cx="3789363" cy="1012825"/>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14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5680075"/>
            <a:ext cx="84931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4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5916613"/>
            <a:ext cx="1465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Connecteur droit avec flèche 10"/>
          <p:cNvCxnSpPr>
            <a:endCxn id="61446" idx="1"/>
          </p:cNvCxnSpPr>
          <p:nvPr/>
        </p:nvCxnSpPr>
        <p:spPr>
          <a:xfrm flipV="1">
            <a:off x="3848100" y="6099175"/>
            <a:ext cx="1250950" cy="1905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1448" name="ZoneTexte 11"/>
          <p:cNvSpPr txBox="1">
            <a:spLocks noChangeArrowheads="1"/>
          </p:cNvSpPr>
          <p:nvPr/>
        </p:nvSpPr>
        <p:spPr bwMode="auto">
          <a:xfrm>
            <a:off x="3990975" y="5903913"/>
            <a:ext cx="67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Habilite</a:t>
            </a:r>
          </a:p>
        </p:txBody>
      </p:sp>
      <p:sp>
        <p:nvSpPr>
          <p:cNvPr id="3" name="Ellipse 2"/>
          <p:cNvSpPr/>
          <p:nvPr/>
        </p:nvSpPr>
        <p:spPr>
          <a:xfrm>
            <a:off x="2659063" y="5934075"/>
            <a:ext cx="233362"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1450" name="ZoneTexte 5"/>
          <p:cNvSpPr txBox="1">
            <a:spLocks noChangeArrowheads="1"/>
          </p:cNvSpPr>
          <p:nvPr/>
        </p:nvSpPr>
        <p:spPr bwMode="auto">
          <a:xfrm flipH="1">
            <a:off x="2716213" y="5927725"/>
            <a:ext cx="4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5</a:t>
            </a:r>
          </a:p>
        </p:txBody>
      </p:sp>
      <p:sp>
        <p:nvSpPr>
          <p:cNvPr id="13"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La gestion des habilitations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anim calcmode="lin" valueType="num">
                                      <p:cBhvr>
                                        <p:cTn id="8" dur="1000" fill="hold"/>
                                        <p:tgtEl>
                                          <p:spTgt spid="61443"/>
                                        </p:tgtEl>
                                        <p:attrNameLst>
                                          <p:attrName>ppt_x</p:attrName>
                                        </p:attrNameLst>
                                      </p:cBhvr>
                                      <p:tavLst>
                                        <p:tav tm="0">
                                          <p:val>
                                            <p:strVal val="#ppt_x"/>
                                          </p:val>
                                        </p:tav>
                                        <p:tav tm="100000">
                                          <p:val>
                                            <p:strVal val="#ppt_x"/>
                                          </p:val>
                                        </p:tav>
                                      </p:tavLst>
                                    </p:anim>
                                    <p:anim calcmode="lin" valueType="num">
                                      <p:cBhvr>
                                        <p:cTn id="9" dur="1000" fill="hold"/>
                                        <p:tgtEl>
                                          <p:spTgt spid="614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1450"/>
                                        </p:tgtEl>
                                        <p:attrNameLst>
                                          <p:attrName>style.visibility</p:attrName>
                                        </p:attrNameLst>
                                      </p:cBhvr>
                                      <p:to>
                                        <p:strVal val="visible"/>
                                      </p:to>
                                    </p:set>
                                    <p:animEffect transition="in" filter="fade">
                                      <p:cBhvr>
                                        <p:cTn id="19" dur="1000"/>
                                        <p:tgtEl>
                                          <p:spTgt spid="61450"/>
                                        </p:tgtEl>
                                      </p:cBhvr>
                                    </p:animEffect>
                                    <p:anim calcmode="lin" valueType="num">
                                      <p:cBhvr>
                                        <p:cTn id="20" dur="1000" fill="hold"/>
                                        <p:tgtEl>
                                          <p:spTgt spid="61450"/>
                                        </p:tgtEl>
                                        <p:attrNameLst>
                                          <p:attrName>ppt_x</p:attrName>
                                        </p:attrNameLst>
                                      </p:cBhvr>
                                      <p:tavLst>
                                        <p:tav tm="0">
                                          <p:val>
                                            <p:strVal val="#ppt_x"/>
                                          </p:val>
                                        </p:tav>
                                        <p:tav tm="100000">
                                          <p:val>
                                            <p:strVal val="#ppt_x"/>
                                          </p:val>
                                        </p:tav>
                                      </p:tavLst>
                                    </p:anim>
                                    <p:anim calcmode="lin" valueType="num">
                                      <p:cBhvr>
                                        <p:cTn id="21" dur="1000" fill="hold"/>
                                        <p:tgtEl>
                                          <p:spTgt spid="6145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1445"/>
                                        </p:tgtEl>
                                        <p:attrNameLst>
                                          <p:attrName>style.visibility</p:attrName>
                                        </p:attrNameLst>
                                      </p:cBhvr>
                                      <p:to>
                                        <p:strVal val="visible"/>
                                      </p:to>
                                    </p:set>
                                    <p:animEffect transition="in" filter="fade">
                                      <p:cBhvr>
                                        <p:cTn id="31" dur="1000"/>
                                        <p:tgtEl>
                                          <p:spTgt spid="61445"/>
                                        </p:tgtEl>
                                      </p:cBhvr>
                                    </p:animEffect>
                                    <p:anim calcmode="lin" valueType="num">
                                      <p:cBhvr>
                                        <p:cTn id="32" dur="1000" fill="hold"/>
                                        <p:tgtEl>
                                          <p:spTgt spid="61445"/>
                                        </p:tgtEl>
                                        <p:attrNameLst>
                                          <p:attrName>ppt_x</p:attrName>
                                        </p:attrNameLst>
                                      </p:cBhvr>
                                      <p:tavLst>
                                        <p:tav tm="0">
                                          <p:val>
                                            <p:strVal val="#ppt_x"/>
                                          </p:val>
                                        </p:tav>
                                        <p:tav tm="100000">
                                          <p:val>
                                            <p:strVal val="#ppt_x"/>
                                          </p:val>
                                        </p:tav>
                                      </p:tavLst>
                                    </p:anim>
                                    <p:anim calcmode="lin" valueType="num">
                                      <p:cBhvr>
                                        <p:cTn id="33" dur="1000" fill="hold"/>
                                        <p:tgtEl>
                                          <p:spTgt spid="6144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61448"/>
                                        </p:tgtEl>
                                        <p:attrNameLst>
                                          <p:attrName>style.visibility</p:attrName>
                                        </p:attrNameLst>
                                      </p:cBhvr>
                                      <p:to>
                                        <p:strVal val="visible"/>
                                      </p:to>
                                    </p:set>
                                    <p:animEffect transition="in" filter="fade">
                                      <p:cBhvr>
                                        <p:cTn id="37" dur="1000"/>
                                        <p:tgtEl>
                                          <p:spTgt spid="61448"/>
                                        </p:tgtEl>
                                      </p:cBhvr>
                                    </p:animEffect>
                                    <p:anim calcmode="lin" valueType="num">
                                      <p:cBhvr>
                                        <p:cTn id="38" dur="1000" fill="hold"/>
                                        <p:tgtEl>
                                          <p:spTgt spid="61448"/>
                                        </p:tgtEl>
                                        <p:attrNameLst>
                                          <p:attrName>ppt_x</p:attrName>
                                        </p:attrNameLst>
                                      </p:cBhvr>
                                      <p:tavLst>
                                        <p:tav tm="0">
                                          <p:val>
                                            <p:strVal val="#ppt_x"/>
                                          </p:val>
                                        </p:tav>
                                        <p:tav tm="100000">
                                          <p:val>
                                            <p:strVal val="#ppt_x"/>
                                          </p:val>
                                        </p:tav>
                                      </p:tavLst>
                                    </p:anim>
                                    <p:anim calcmode="lin" valueType="num">
                                      <p:cBhvr>
                                        <p:cTn id="39" dur="1000" fill="hold"/>
                                        <p:tgtEl>
                                          <p:spTgt spid="6144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61446"/>
                                        </p:tgtEl>
                                        <p:attrNameLst>
                                          <p:attrName>style.visibility</p:attrName>
                                        </p:attrNameLst>
                                      </p:cBhvr>
                                      <p:to>
                                        <p:strVal val="visible"/>
                                      </p:to>
                                    </p:set>
                                    <p:animEffect transition="in" filter="fade">
                                      <p:cBhvr>
                                        <p:cTn id="49" dur="1000"/>
                                        <p:tgtEl>
                                          <p:spTgt spid="61446"/>
                                        </p:tgtEl>
                                      </p:cBhvr>
                                    </p:animEffect>
                                    <p:anim calcmode="lin" valueType="num">
                                      <p:cBhvr>
                                        <p:cTn id="50" dur="1000" fill="hold"/>
                                        <p:tgtEl>
                                          <p:spTgt spid="61446"/>
                                        </p:tgtEl>
                                        <p:attrNameLst>
                                          <p:attrName>ppt_x</p:attrName>
                                        </p:attrNameLst>
                                      </p:cBhvr>
                                      <p:tavLst>
                                        <p:tav tm="0">
                                          <p:val>
                                            <p:strVal val="#ppt_x"/>
                                          </p:val>
                                        </p:tav>
                                        <p:tav tm="100000">
                                          <p:val>
                                            <p:strVal val="#ppt_x"/>
                                          </p:val>
                                        </p:tav>
                                      </p:tavLst>
                                    </p:anim>
                                    <p:anim calcmode="lin" valueType="num">
                                      <p:cBhvr>
                                        <p:cTn id="51" dur="1000" fill="hold"/>
                                        <p:tgtEl>
                                          <p:spTgt spid="614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448" grpId="0"/>
      <p:bldP spid="3" grpId="0" animBg="1"/>
      <p:bldP spid="614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18745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La gestion des habilitations</a:t>
            </a:r>
          </a:p>
        </p:txBody>
      </p:sp>
      <p:sp>
        <p:nvSpPr>
          <p:cNvPr id="15" name="Rectangle à coins arrondis 14"/>
          <p:cNvSpPr/>
          <p:nvPr/>
        </p:nvSpPr>
        <p:spPr>
          <a:xfrm>
            <a:off x="2179638" y="754063"/>
            <a:ext cx="4465637" cy="2530475"/>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925513"/>
            <a:ext cx="2052638"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avec flèche 16"/>
          <p:cNvCxnSpPr>
            <a:cxnSpLocks/>
            <a:stCxn id="62468" idx="2"/>
            <a:endCxn id="28" idx="0"/>
          </p:cNvCxnSpPr>
          <p:nvPr/>
        </p:nvCxnSpPr>
        <p:spPr>
          <a:xfrm flipH="1">
            <a:off x="2905741" y="1330325"/>
            <a:ext cx="1524178" cy="1203296"/>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a:stCxn id="62468" idx="2"/>
            <a:endCxn id="62472" idx="0"/>
          </p:cNvCxnSpPr>
          <p:nvPr/>
        </p:nvCxnSpPr>
        <p:spPr>
          <a:xfrm flipH="1">
            <a:off x="4411663" y="1330325"/>
            <a:ext cx="19050" cy="1165225"/>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pic>
        <p:nvPicPr>
          <p:cNvPr id="6247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75" y="2495550"/>
            <a:ext cx="91916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88" y="2465388"/>
            <a:ext cx="118427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Connecteur droit avec flèche 31"/>
          <p:cNvCxnSpPr>
            <a:stCxn id="62468" idx="2"/>
            <a:endCxn id="62473" idx="0"/>
          </p:cNvCxnSpPr>
          <p:nvPr/>
        </p:nvCxnSpPr>
        <p:spPr>
          <a:xfrm>
            <a:off x="4430713" y="1330325"/>
            <a:ext cx="1446212" cy="1135063"/>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75" name="ZoneTexte 37"/>
          <p:cNvSpPr txBox="1">
            <a:spLocks noChangeArrowheads="1"/>
          </p:cNvSpPr>
          <p:nvPr/>
        </p:nvSpPr>
        <p:spPr bwMode="auto">
          <a:xfrm rot="-2286124">
            <a:off x="3221038" y="169703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Crée</a:t>
            </a:r>
          </a:p>
        </p:txBody>
      </p:sp>
      <p:sp>
        <p:nvSpPr>
          <p:cNvPr id="62476" name="ZoneTexte 38"/>
          <p:cNvSpPr txBox="1">
            <a:spLocks noChangeArrowheads="1"/>
          </p:cNvSpPr>
          <p:nvPr/>
        </p:nvSpPr>
        <p:spPr bwMode="auto">
          <a:xfrm>
            <a:off x="4106863" y="1819275"/>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62477" name="ZoneTexte 39"/>
          <p:cNvSpPr txBox="1">
            <a:spLocks noChangeArrowheads="1"/>
          </p:cNvSpPr>
          <p:nvPr/>
        </p:nvSpPr>
        <p:spPr bwMode="auto">
          <a:xfrm rot="2279270">
            <a:off x="4803775" y="1801813"/>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200">
                <a:solidFill>
                  <a:srgbClr val="002060"/>
                </a:solidFill>
                <a:latin typeface="Calibri" pitchFamily="34" charset="0"/>
                <a:cs typeface="Calibri" pitchFamily="34" charset="0"/>
              </a:rPr>
              <a:t>Crée et Désigne</a:t>
            </a:r>
          </a:p>
        </p:txBody>
      </p:sp>
      <p:cxnSp>
        <p:nvCxnSpPr>
          <p:cNvPr id="43" name="Connecteur droit avec flèche 42"/>
          <p:cNvCxnSpPr>
            <a:cxnSpLocks/>
            <a:stCxn id="62472" idx="1"/>
            <a:endCxn id="28" idx="3"/>
          </p:cNvCxnSpPr>
          <p:nvPr/>
        </p:nvCxnSpPr>
        <p:spPr>
          <a:xfrm flipH="1">
            <a:off x="3510663" y="2628900"/>
            <a:ext cx="442212" cy="951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46" name="Connecteur en angle 45"/>
          <p:cNvCxnSpPr>
            <a:cxnSpLocks/>
            <a:stCxn id="62473" idx="2"/>
            <a:endCxn id="28" idx="2"/>
          </p:cNvCxnSpPr>
          <p:nvPr/>
        </p:nvCxnSpPr>
        <p:spPr>
          <a:xfrm rot="5400000" flipH="1">
            <a:off x="4367521" y="1281421"/>
            <a:ext cx="47625" cy="2971185"/>
          </a:xfrm>
          <a:prstGeom prst="bentConnector3">
            <a:avLst>
              <a:gd name="adj1" fmla="val -480000"/>
            </a:avLst>
          </a:prstGeom>
          <a:ln w="6350">
            <a:tailEnd type="arrow"/>
          </a:ln>
        </p:spPr>
        <p:style>
          <a:lnRef idx="2">
            <a:schemeClr val="accent1"/>
          </a:lnRef>
          <a:fillRef idx="0">
            <a:schemeClr val="accent1"/>
          </a:fillRef>
          <a:effectRef idx="1">
            <a:schemeClr val="accent1"/>
          </a:effectRef>
          <a:fontRef idx="minor">
            <a:schemeClr val="tx1"/>
          </a:fontRef>
        </p:style>
      </p:cxnSp>
      <p:sp>
        <p:nvSpPr>
          <p:cNvPr id="55" name="Rectangle à coins arrondis 54"/>
          <p:cNvSpPr/>
          <p:nvPr/>
        </p:nvSpPr>
        <p:spPr>
          <a:xfrm>
            <a:off x="2179638" y="3455988"/>
            <a:ext cx="4465637" cy="1557337"/>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8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4006850"/>
            <a:ext cx="1143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8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913" y="4424363"/>
            <a:ext cx="12636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3611563"/>
            <a:ext cx="12636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85" name="ZoneTexte 58"/>
          <p:cNvSpPr txBox="1">
            <a:spLocks noChangeArrowheads="1"/>
          </p:cNvSpPr>
          <p:nvPr/>
        </p:nvSpPr>
        <p:spPr bwMode="auto">
          <a:xfrm>
            <a:off x="2328863" y="4040188"/>
            <a:ext cx="511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ou</a:t>
            </a:r>
          </a:p>
        </p:txBody>
      </p:sp>
      <p:cxnSp>
        <p:nvCxnSpPr>
          <p:cNvPr id="60" name="Connecteur droit avec flèche 59"/>
          <p:cNvCxnSpPr/>
          <p:nvPr/>
        </p:nvCxnSpPr>
        <p:spPr>
          <a:xfrm>
            <a:off x="3738563" y="3784600"/>
            <a:ext cx="398462" cy="388938"/>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a:stCxn id="62483" idx="3"/>
          </p:cNvCxnSpPr>
          <p:nvPr/>
        </p:nvCxnSpPr>
        <p:spPr>
          <a:xfrm flipV="1">
            <a:off x="3738563" y="4195763"/>
            <a:ext cx="398462" cy="401637"/>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88" name="ZoneTexte 68"/>
          <p:cNvSpPr txBox="1">
            <a:spLocks noChangeArrowheads="1"/>
          </p:cNvSpPr>
          <p:nvPr/>
        </p:nvSpPr>
        <p:spPr bwMode="auto">
          <a:xfrm>
            <a:off x="3575050" y="4057650"/>
            <a:ext cx="561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Crée</a:t>
            </a:r>
          </a:p>
        </p:txBody>
      </p:sp>
      <p:cxnSp>
        <p:nvCxnSpPr>
          <p:cNvPr id="70" name="Connecteur en angle 69"/>
          <p:cNvCxnSpPr>
            <a:cxnSpLocks/>
            <a:stCxn id="62484" idx="3"/>
            <a:endCxn id="9" idx="0"/>
          </p:cNvCxnSpPr>
          <p:nvPr/>
        </p:nvCxnSpPr>
        <p:spPr>
          <a:xfrm>
            <a:off x="3738563" y="3784601"/>
            <a:ext cx="2318423" cy="293687"/>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75" name="Connecteur en angle 74"/>
          <p:cNvCxnSpPr>
            <a:cxnSpLocks/>
            <a:stCxn id="62483" idx="3"/>
            <a:endCxn id="9" idx="2"/>
          </p:cNvCxnSpPr>
          <p:nvPr/>
        </p:nvCxnSpPr>
        <p:spPr>
          <a:xfrm flipV="1">
            <a:off x="3738563" y="4267200"/>
            <a:ext cx="2318423" cy="330201"/>
          </a:xfrm>
          <a:prstGeom prst="bentConnector2">
            <a:avLst/>
          </a:prstGeom>
          <a:ln w="6350">
            <a:tailEnd type="arrow"/>
          </a:ln>
        </p:spPr>
        <p:style>
          <a:lnRef idx="2">
            <a:schemeClr val="accent1"/>
          </a:lnRef>
          <a:fillRef idx="0">
            <a:schemeClr val="accent1"/>
          </a:fillRef>
          <a:effectRef idx="1">
            <a:schemeClr val="accent1"/>
          </a:effectRef>
          <a:fontRef idx="minor">
            <a:schemeClr val="tx1"/>
          </a:fontRef>
        </p:style>
      </p:cxnSp>
      <p:cxnSp>
        <p:nvCxnSpPr>
          <p:cNvPr id="78" name="Connecteur droit avec flèche 77"/>
          <p:cNvCxnSpPr>
            <a:cxnSpLocks/>
            <a:stCxn id="62482" idx="3"/>
            <a:endCxn id="9" idx="1"/>
          </p:cNvCxnSpPr>
          <p:nvPr/>
        </p:nvCxnSpPr>
        <p:spPr>
          <a:xfrm>
            <a:off x="5326063" y="4164013"/>
            <a:ext cx="185653" cy="8731"/>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492" name="ZoneTexte 86"/>
          <p:cNvSpPr txBox="1">
            <a:spLocks noChangeArrowheads="1"/>
          </p:cNvSpPr>
          <p:nvPr/>
        </p:nvSpPr>
        <p:spPr bwMode="auto">
          <a:xfrm>
            <a:off x="4670425" y="3556000"/>
            <a:ext cx="154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62493" name="ZoneTexte 87"/>
          <p:cNvSpPr txBox="1">
            <a:spLocks noChangeArrowheads="1"/>
          </p:cNvSpPr>
          <p:nvPr/>
        </p:nvSpPr>
        <p:spPr bwMode="auto">
          <a:xfrm>
            <a:off x="4786313" y="4630738"/>
            <a:ext cx="15446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Affecte au groupe</a:t>
            </a:r>
          </a:p>
        </p:txBody>
      </p:sp>
      <p:sp>
        <p:nvSpPr>
          <p:cNvPr id="107" name="Rectangle à coins arrondis 106"/>
          <p:cNvSpPr/>
          <p:nvPr/>
        </p:nvSpPr>
        <p:spPr>
          <a:xfrm>
            <a:off x="2179638" y="5165725"/>
            <a:ext cx="4465637" cy="1557338"/>
          </a:xfrm>
          <a:prstGeom prst="roundRect">
            <a:avLst/>
          </a:prstGeom>
          <a:solidFill>
            <a:srgbClr val="FFFFCC"/>
          </a:solidFill>
          <a:ln w="1905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ndParaRPr>
          </a:p>
        </p:txBody>
      </p:sp>
      <p:pic>
        <p:nvPicPr>
          <p:cNvPr id="6249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888" y="5786438"/>
            <a:ext cx="928687"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5638" y="5194300"/>
            <a:ext cx="762000"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9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338" y="5600700"/>
            <a:ext cx="742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Connecteur droit avec flèche 114"/>
          <p:cNvCxnSpPr>
            <a:stCxn id="62495" idx="3"/>
            <a:endCxn id="62498" idx="1"/>
          </p:cNvCxnSpPr>
          <p:nvPr/>
        </p:nvCxnSpPr>
        <p:spPr>
          <a:xfrm flipV="1">
            <a:off x="3203575" y="5943600"/>
            <a:ext cx="1020763" cy="0"/>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19" name="Connecteur droit avec flèche 118"/>
          <p:cNvCxnSpPr>
            <a:stCxn id="62498" idx="3"/>
            <a:endCxn id="62496" idx="1"/>
          </p:cNvCxnSpPr>
          <p:nvPr/>
        </p:nvCxnSpPr>
        <p:spPr>
          <a:xfrm flipV="1">
            <a:off x="4967288" y="5526088"/>
            <a:ext cx="768350" cy="417512"/>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cxnSp>
        <p:nvCxnSpPr>
          <p:cNvPr id="122" name="Connecteur droit avec flèche 121"/>
          <p:cNvCxnSpPr>
            <a:cxnSpLocks/>
            <a:stCxn id="62498" idx="3"/>
            <a:endCxn id="62499" idx="1"/>
          </p:cNvCxnSpPr>
          <p:nvPr/>
        </p:nvCxnSpPr>
        <p:spPr>
          <a:xfrm>
            <a:off x="4967288" y="5943600"/>
            <a:ext cx="768349" cy="374348"/>
          </a:xfrm>
          <a:prstGeom prst="straightConnector1">
            <a:avLst/>
          </a:prstGeom>
          <a:ln w="9525">
            <a:tailEnd type="arrow"/>
          </a:ln>
        </p:spPr>
        <p:style>
          <a:lnRef idx="2">
            <a:schemeClr val="accent1"/>
          </a:lnRef>
          <a:fillRef idx="0">
            <a:schemeClr val="accent1"/>
          </a:fillRef>
          <a:effectRef idx="1">
            <a:schemeClr val="accent1"/>
          </a:effectRef>
          <a:fontRef idx="minor">
            <a:schemeClr val="tx1"/>
          </a:fontRef>
        </p:style>
      </p:cxnSp>
      <p:sp>
        <p:nvSpPr>
          <p:cNvPr id="62502" name="ZoneTexte 124"/>
          <p:cNvSpPr txBox="1">
            <a:spLocks noChangeArrowheads="1"/>
          </p:cNvSpPr>
          <p:nvPr/>
        </p:nvSpPr>
        <p:spPr bwMode="auto">
          <a:xfrm>
            <a:off x="3249613" y="5734050"/>
            <a:ext cx="87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Se connecte</a:t>
            </a:r>
          </a:p>
        </p:txBody>
      </p:sp>
      <p:sp>
        <p:nvSpPr>
          <p:cNvPr id="62503" name="ZoneTexte 132"/>
          <p:cNvSpPr txBox="1">
            <a:spLocks noChangeArrowheads="1"/>
          </p:cNvSpPr>
          <p:nvPr/>
        </p:nvSpPr>
        <p:spPr bwMode="auto">
          <a:xfrm>
            <a:off x="5094288" y="5805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algn="ctr" eaLnBrk="1" hangingPunct="1"/>
            <a:r>
              <a:rPr lang="fr-FR" sz="1200">
                <a:solidFill>
                  <a:srgbClr val="002060"/>
                </a:solidFill>
                <a:latin typeface="Calibri" pitchFamily="34" charset="0"/>
                <a:cs typeface="Calibri" pitchFamily="34" charset="0"/>
              </a:rPr>
              <a:t>Accède</a:t>
            </a:r>
          </a:p>
        </p:txBody>
      </p:sp>
      <p:sp>
        <p:nvSpPr>
          <p:cNvPr id="134" name="Ellipse 133"/>
          <p:cNvSpPr/>
          <p:nvPr/>
        </p:nvSpPr>
        <p:spPr>
          <a:xfrm>
            <a:off x="2039938" y="1797050"/>
            <a:ext cx="234950"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5" name="Ellipse 134"/>
          <p:cNvSpPr/>
          <p:nvPr/>
        </p:nvSpPr>
        <p:spPr>
          <a:xfrm>
            <a:off x="2073275" y="4078288"/>
            <a:ext cx="234950" cy="201612"/>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36" name="Ellipse 135"/>
          <p:cNvSpPr/>
          <p:nvPr/>
        </p:nvSpPr>
        <p:spPr>
          <a:xfrm>
            <a:off x="2039938" y="5897563"/>
            <a:ext cx="234950" cy="2032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2507" name="ZoneTexte 136"/>
          <p:cNvSpPr txBox="1">
            <a:spLocks noChangeArrowheads="1"/>
          </p:cNvSpPr>
          <p:nvPr/>
        </p:nvSpPr>
        <p:spPr bwMode="auto">
          <a:xfrm flipH="1">
            <a:off x="2716213" y="5927725"/>
            <a:ext cx="46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5</a:t>
            </a:r>
          </a:p>
        </p:txBody>
      </p:sp>
      <p:sp>
        <p:nvSpPr>
          <p:cNvPr id="62508" name="ZoneTexte 137"/>
          <p:cNvSpPr txBox="1">
            <a:spLocks noChangeArrowheads="1"/>
          </p:cNvSpPr>
          <p:nvPr/>
        </p:nvSpPr>
        <p:spPr bwMode="auto">
          <a:xfrm flipH="1">
            <a:off x="2095500" y="1782763"/>
            <a:ext cx="46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6</a:t>
            </a:r>
          </a:p>
        </p:txBody>
      </p:sp>
      <p:sp>
        <p:nvSpPr>
          <p:cNvPr id="62509" name="ZoneTexte 138"/>
          <p:cNvSpPr txBox="1">
            <a:spLocks noChangeArrowheads="1"/>
          </p:cNvSpPr>
          <p:nvPr/>
        </p:nvSpPr>
        <p:spPr bwMode="auto">
          <a:xfrm flipH="1">
            <a:off x="2119313" y="4078288"/>
            <a:ext cx="460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7</a:t>
            </a:r>
          </a:p>
        </p:txBody>
      </p:sp>
      <p:sp>
        <p:nvSpPr>
          <p:cNvPr id="62510" name="ZoneTexte 139"/>
          <p:cNvSpPr txBox="1">
            <a:spLocks noChangeArrowheads="1"/>
          </p:cNvSpPr>
          <p:nvPr/>
        </p:nvSpPr>
        <p:spPr bwMode="auto">
          <a:xfrm flipH="1">
            <a:off x="2095500" y="5903913"/>
            <a:ext cx="69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1000" b="1">
                <a:solidFill>
                  <a:schemeClr val="bg1"/>
                </a:solidFill>
              </a:rPr>
              <a:t>8</a:t>
            </a:r>
          </a:p>
        </p:txBody>
      </p:sp>
      <p:pic>
        <p:nvPicPr>
          <p:cNvPr id="9" name="Image 8">
            <a:extLst>
              <a:ext uri="{FF2B5EF4-FFF2-40B4-BE49-F238E27FC236}">
                <a16:creationId xmlns:a16="http://schemas.microsoft.com/office/drawing/2014/main" id="{C1974355-0F87-49DE-B673-2CDBE9EB5597}"/>
              </a:ext>
            </a:extLst>
          </p:cNvPr>
          <p:cNvPicPr>
            <a:picLocks noChangeAspect="1"/>
          </p:cNvPicPr>
          <p:nvPr/>
        </p:nvPicPr>
        <p:blipFill>
          <a:blip r:embed="rId9"/>
          <a:stretch>
            <a:fillRect/>
          </a:stretch>
        </p:blipFill>
        <p:spPr>
          <a:xfrm>
            <a:off x="5511716" y="4078288"/>
            <a:ext cx="1090539" cy="188912"/>
          </a:xfrm>
          <a:prstGeom prst="rect">
            <a:avLst/>
          </a:prstGeom>
        </p:spPr>
      </p:pic>
      <p:pic>
        <p:nvPicPr>
          <p:cNvPr id="28" name="Image 27">
            <a:extLst>
              <a:ext uri="{FF2B5EF4-FFF2-40B4-BE49-F238E27FC236}">
                <a16:creationId xmlns:a16="http://schemas.microsoft.com/office/drawing/2014/main" id="{6B45E608-AF11-4D0E-9EB6-0AE553A0CE10}"/>
              </a:ext>
            </a:extLst>
          </p:cNvPr>
          <p:cNvPicPr>
            <a:picLocks noChangeAspect="1"/>
          </p:cNvPicPr>
          <p:nvPr/>
        </p:nvPicPr>
        <p:blipFill>
          <a:blip r:embed="rId9"/>
          <a:stretch>
            <a:fillRect/>
          </a:stretch>
        </p:blipFill>
        <p:spPr>
          <a:xfrm>
            <a:off x="2300819" y="2533621"/>
            <a:ext cx="1209844" cy="209579"/>
          </a:xfrm>
          <a:prstGeom prst="rect">
            <a:avLst/>
          </a:prstGeom>
        </p:spPr>
      </p:pic>
      <p:pic>
        <p:nvPicPr>
          <p:cNvPr id="62499" name="Image 62498">
            <a:extLst>
              <a:ext uri="{FF2B5EF4-FFF2-40B4-BE49-F238E27FC236}">
                <a16:creationId xmlns:a16="http://schemas.microsoft.com/office/drawing/2014/main" id="{FA969C6E-5B35-43A0-8C74-1A2F3459E1F2}"/>
              </a:ext>
            </a:extLst>
          </p:cNvPr>
          <p:cNvPicPr>
            <a:picLocks noChangeAspect="1"/>
          </p:cNvPicPr>
          <p:nvPr/>
        </p:nvPicPr>
        <p:blipFill>
          <a:blip r:embed="rId10"/>
          <a:stretch>
            <a:fillRect/>
          </a:stretch>
        </p:blipFill>
        <p:spPr>
          <a:xfrm>
            <a:off x="5735637" y="5994400"/>
            <a:ext cx="733425" cy="647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2508"/>
                                        </p:tgtEl>
                                        <p:attrNameLst>
                                          <p:attrName>style.visibility</p:attrName>
                                        </p:attrNameLst>
                                      </p:cBhvr>
                                      <p:to>
                                        <p:strVal val="visible"/>
                                      </p:to>
                                    </p:set>
                                    <p:animEffect transition="in" filter="fade">
                                      <p:cBhvr>
                                        <p:cTn id="12" dur="1000"/>
                                        <p:tgtEl>
                                          <p:spTgt spid="62508"/>
                                        </p:tgtEl>
                                      </p:cBhvr>
                                    </p:animEffect>
                                    <p:anim calcmode="lin" valueType="num">
                                      <p:cBhvr>
                                        <p:cTn id="13" dur="1000" fill="hold"/>
                                        <p:tgtEl>
                                          <p:spTgt spid="62508"/>
                                        </p:tgtEl>
                                        <p:attrNameLst>
                                          <p:attrName>ppt_x</p:attrName>
                                        </p:attrNameLst>
                                      </p:cBhvr>
                                      <p:tavLst>
                                        <p:tav tm="0">
                                          <p:val>
                                            <p:strVal val="#ppt_x"/>
                                          </p:val>
                                        </p:tav>
                                        <p:tav tm="100000">
                                          <p:val>
                                            <p:strVal val="#ppt_x"/>
                                          </p:val>
                                        </p:tav>
                                      </p:tavLst>
                                    </p:anim>
                                    <p:anim calcmode="lin" valueType="num">
                                      <p:cBhvr>
                                        <p:cTn id="14" dur="1000" fill="hold"/>
                                        <p:tgtEl>
                                          <p:spTgt spid="6250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62468"/>
                                        </p:tgtEl>
                                        <p:attrNameLst>
                                          <p:attrName>style.visibility</p:attrName>
                                        </p:attrNameLst>
                                      </p:cBhvr>
                                      <p:to>
                                        <p:strVal val="visible"/>
                                      </p:to>
                                    </p:set>
                                    <p:animEffect transition="in" filter="fade">
                                      <p:cBhvr>
                                        <p:cTn id="24" dur="1000"/>
                                        <p:tgtEl>
                                          <p:spTgt spid="62468"/>
                                        </p:tgtEl>
                                      </p:cBhvr>
                                    </p:animEffect>
                                    <p:anim calcmode="lin" valueType="num">
                                      <p:cBhvr>
                                        <p:cTn id="25" dur="1000" fill="hold"/>
                                        <p:tgtEl>
                                          <p:spTgt spid="62468"/>
                                        </p:tgtEl>
                                        <p:attrNameLst>
                                          <p:attrName>ppt_x</p:attrName>
                                        </p:attrNameLst>
                                      </p:cBhvr>
                                      <p:tavLst>
                                        <p:tav tm="0">
                                          <p:val>
                                            <p:strVal val="#ppt_x"/>
                                          </p:val>
                                        </p:tav>
                                        <p:tav tm="100000">
                                          <p:val>
                                            <p:strVal val="#ppt_x"/>
                                          </p:val>
                                        </p:tav>
                                      </p:tavLst>
                                    </p:anim>
                                    <p:anim calcmode="lin" valueType="num">
                                      <p:cBhvr>
                                        <p:cTn id="26" dur="1000" fill="hold"/>
                                        <p:tgtEl>
                                          <p:spTgt spid="6246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42" presetClass="entr" presetSubtype="0" fill="hold" grpId="0" nodeType="afterEffect">
                                  <p:stCondLst>
                                    <p:cond delay="0"/>
                                  </p:stCondLst>
                                  <p:childTnLst>
                                    <p:set>
                                      <p:cBhvr>
                                        <p:cTn id="35" dur="1" fill="hold">
                                          <p:stCondLst>
                                            <p:cond delay="0"/>
                                          </p:stCondLst>
                                        </p:cTn>
                                        <p:tgtEl>
                                          <p:spTgt spid="62475"/>
                                        </p:tgtEl>
                                        <p:attrNameLst>
                                          <p:attrName>style.visibility</p:attrName>
                                        </p:attrNameLst>
                                      </p:cBhvr>
                                      <p:to>
                                        <p:strVal val="visible"/>
                                      </p:to>
                                    </p:set>
                                    <p:animEffect transition="in" filter="fade">
                                      <p:cBhvr>
                                        <p:cTn id="36" dur="1000"/>
                                        <p:tgtEl>
                                          <p:spTgt spid="62475"/>
                                        </p:tgtEl>
                                      </p:cBhvr>
                                    </p:animEffect>
                                    <p:anim calcmode="lin" valueType="num">
                                      <p:cBhvr>
                                        <p:cTn id="37" dur="1000" fill="hold"/>
                                        <p:tgtEl>
                                          <p:spTgt spid="62475"/>
                                        </p:tgtEl>
                                        <p:attrNameLst>
                                          <p:attrName>ppt_x</p:attrName>
                                        </p:attrNameLst>
                                      </p:cBhvr>
                                      <p:tavLst>
                                        <p:tav tm="0">
                                          <p:val>
                                            <p:strVal val="#ppt_x"/>
                                          </p:val>
                                        </p:tav>
                                        <p:tav tm="100000">
                                          <p:val>
                                            <p:strVal val="#ppt_x"/>
                                          </p:val>
                                        </p:tav>
                                      </p:tavLst>
                                    </p:anim>
                                    <p:anim calcmode="lin" valueType="num">
                                      <p:cBhvr>
                                        <p:cTn id="38" dur="1000" fill="hold"/>
                                        <p:tgtEl>
                                          <p:spTgt spid="6247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62476"/>
                                        </p:tgtEl>
                                        <p:attrNameLst>
                                          <p:attrName>style.visibility</p:attrName>
                                        </p:attrNameLst>
                                      </p:cBhvr>
                                      <p:to>
                                        <p:strVal val="visible"/>
                                      </p:to>
                                    </p:set>
                                    <p:animEffect transition="in" filter="fade">
                                      <p:cBhvr>
                                        <p:cTn id="56" dur="1000"/>
                                        <p:tgtEl>
                                          <p:spTgt spid="62476"/>
                                        </p:tgtEl>
                                      </p:cBhvr>
                                    </p:animEffect>
                                    <p:anim calcmode="lin" valueType="num">
                                      <p:cBhvr>
                                        <p:cTn id="57" dur="1000" fill="hold"/>
                                        <p:tgtEl>
                                          <p:spTgt spid="62476"/>
                                        </p:tgtEl>
                                        <p:attrNameLst>
                                          <p:attrName>ppt_x</p:attrName>
                                        </p:attrNameLst>
                                      </p:cBhvr>
                                      <p:tavLst>
                                        <p:tav tm="0">
                                          <p:val>
                                            <p:strVal val="#ppt_x"/>
                                          </p:val>
                                        </p:tav>
                                        <p:tav tm="100000">
                                          <p:val>
                                            <p:strVal val="#ppt_x"/>
                                          </p:val>
                                        </p:tav>
                                      </p:tavLst>
                                    </p:anim>
                                    <p:anim calcmode="lin" valueType="num">
                                      <p:cBhvr>
                                        <p:cTn id="58" dur="1000" fill="hold"/>
                                        <p:tgtEl>
                                          <p:spTgt spid="62476"/>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62472"/>
                                        </p:tgtEl>
                                        <p:attrNameLst>
                                          <p:attrName>style.visibility</p:attrName>
                                        </p:attrNameLst>
                                      </p:cBhvr>
                                      <p:to>
                                        <p:strVal val="visible"/>
                                      </p:to>
                                    </p:set>
                                    <p:animEffect transition="in" filter="fade">
                                      <p:cBhvr>
                                        <p:cTn id="62" dur="1000"/>
                                        <p:tgtEl>
                                          <p:spTgt spid="62472"/>
                                        </p:tgtEl>
                                      </p:cBhvr>
                                    </p:animEffect>
                                    <p:anim calcmode="lin" valueType="num">
                                      <p:cBhvr>
                                        <p:cTn id="63" dur="1000" fill="hold"/>
                                        <p:tgtEl>
                                          <p:spTgt spid="62472"/>
                                        </p:tgtEl>
                                        <p:attrNameLst>
                                          <p:attrName>ppt_x</p:attrName>
                                        </p:attrNameLst>
                                      </p:cBhvr>
                                      <p:tavLst>
                                        <p:tav tm="0">
                                          <p:val>
                                            <p:strVal val="#ppt_x"/>
                                          </p:val>
                                        </p:tav>
                                        <p:tav tm="100000">
                                          <p:val>
                                            <p:strVal val="#ppt_x"/>
                                          </p:val>
                                        </p:tav>
                                      </p:tavLst>
                                    </p:anim>
                                    <p:anim calcmode="lin" valueType="num">
                                      <p:cBhvr>
                                        <p:cTn id="64" dur="1000" fill="hold"/>
                                        <p:tgtEl>
                                          <p:spTgt spid="62472"/>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0"/>
                                  </p:stCondLst>
                                  <p:childTnLst>
                                    <p:set>
                                      <p:cBhvr>
                                        <p:cTn id="80" dur="1" fill="hold">
                                          <p:stCondLst>
                                            <p:cond delay="0"/>
                                          </p:stCondLst>
                                        </p:cTn>
                                        <p:tgtEl>
                                          <p:spTgt spid="62477"/>
                                        </p:tgtEl>
                                        <p:attrNameLst>
                                          <p:attrName>style.visibility</p:attrName>
                                        </p:attrNameLst>
                                      </p:cBhvr>
                                      <p:to>
                                        <p:strVal val="visible"/>
                                      </p:to>
                                    </p:set>
                                    <p:animEffect transition="in" filter="fade">
                                      <p:cBhvr>
                                        <p:cTn id="81" dur="1000"/>
                                        <p:tgtEl>
                                          <p:spTgt spid="62477"/>
                                        </p:tgtEl>
                                      </p:cBhvr>
                                    </p:animEffect>
                                    <p:anim calcmode="lin" valueType="num">
                                      <p:cBhvr>
                                        <p:cTn id="82" dur="1000" fill="hold"/>
                                        <p:tgtEl>
                                          <p:spTgt spid="62477"/>
                                        </p:tgtEl>
                                        <p:attrNameLst>
                                          <p:attrName>ppt_x</p:attrName>
                                        </p:attrNameLst>
                                      </p:cBhvr>
                                      <p:tavLst>
                                        <p:tav tm="0">
                                          <p:val>
                                            <p:strVal val="#ppt_x"/>
                                          </p:val>
                                        </p:tav>
                                        <p:tav tm="100000">
                                          <p:val>
                                            <p:strVal val="#ppt_x"/>
                                          </p:val>
                                        </p:tav>
                                      </p:tavLst>
                                    </p:anim>
                                    <p:anim calcmode="lin" valueType="num">
                                      <p:cBhvr>
                                        <p:cTn id="83" dur="1000" fill="hold"/>
                                        <p:tgtEl>
                                          <p:spTgt spid="62477"/>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nodeType="afterEffect">
                                  <p:stCondLst>
                                    <p:cond delay="0"/>
                                  </p:stCondLst>
                                  <p:childTnLst>
                                    <p:set>
                                      <p:cBhvr>
                                        <p:cTn id="86" dur="1" fill="hold">
                                          <p:stCondLst>
                                            <p:cond delay="0"/>
                                          </p:stCondLst>
                                        </p:cTn>
                                        <p:tgtEl>
                                          <p:spTgt spid="62473"/>
                                        </p:tgtEl>
                                        <p:attrNameLst>
                                          <p:attrName>style.visibility</p:attrName>
                                        </p:attrNameLst>
                                      </p:cBhvr>
                                      <p:to>
                                        <p:strVal val="visible"/>
                                      </p:to>
                                    </p:set>
                                    <p:animEffect transition="in" filter="fade">
                                      <p:cBhvr>
                                        <p:cTn id="87" dur="1000"/>
                                        <p:tgtEl>
                                          <p:spTgt spid="62473"/>
                                        </p:tgtEl>
                                      </p:cBhvr>
                                    </p:animEffect>
                                    <p:anim calcmode="lin" valueType="num">
                                      <p:cBhvr>
                                        <p:cTn id="88" dur="1000" fill="hold"/>
                                        <p:tgtEl>
                                          <p:spTgt spid="62473"/>
                                        </p:tgtEl>
                                        <p:attrNameLst>
                                          <p:attrName>ppt_x</p:attrName>
                                        </p:attrNameLst>
                                      </p:cBhvr>
                                      <p:tavLst>
                                        <p:tav tm="0">
                                          <p:val>
                                            <p:strVal val="#ppt_x"/>
                                          </p:val>
                                        </p:tav>
                                        <p:tav tm="100000">
                                          <p:val>
                                            <p:strVal val="#ppt_x"/>
                                          </p:val>
                                        </p:tav>
                                      </p:tavLst>
                                    </p:anim>
                                    <p:anim calcmode="lin" valueType="num">
                                      <p:cBhvr>
                                        <p:cTn id="89" dur="1000" fill="hold"/>
                                        <p:tgtEl>
                                          <p:spTgt spid="62473"/>
                                        </p:tgtEl>
                                        <p:attrNameLst>
                                          <p:attrName>ppt_y</p:attrName>
                                        </p:attrNameLst>
                                      </p:cBhvr>
                                      <p:tavLst>
                                        <p:tav tm="0">
                                          <p:val>
                                            <p:strVal val="#ppt_y+.1"/>
                                          </p:val>
                                        </p:tav>
                                        <p:tav tm="100000">
                                          <p:val>
                                            <p:strVal val="#ppt_y"/>
                                          </p:val>
                                        </p:tav>
                                      </p:tavLst>
                                    </p:anim>
                                  </p:childTnLst>
                                </p:cTn>
                              </p:par>
                            </p:childTnLst>
                          </p:cTn>
                        </p:par>
                        <p:par>
                          <p:cTn id="90" fill="hold">
                            <p:stCondLst>
                              <p:cond delay="3000"/>
                            </p:stCondLst>
                            <p:childTnLst>
                              <p:par>
                                <p:cTn id="91" presetID="42" presetClass="entr" presetSubtype="0" fill="hold"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anim calcmode="lin" valueType="num">
                                      <p:cBhvr>
                                        <p:cTn id="94" dur="1000" fill="hold"/>
                                        <p:tgtEl>
                                          <p:spTgt spid="46"/>
                                        </p:tgtEl>
                                        <p:attrNameLst>
                                          <p:attrName>ppt_x</p:attrName>
                                        </p:attrNameLst>
                                      </p:cBhvr>
                                      <p:tavLst>
                                        <p:tav tm="0">
                                          <p:val>
                                            <p:strVal val="#ppt_x"/>
                                          </p:val>
                                        </p:tav>
                                        <p:tav tm="100000">
                                          <p:val>
                                            <p:strVal val="#ppt_x"/>
                                          </p:val>
                                        </p:tav>
                                      </p:tavLst>
                                    </p:anim>
                                    <p:anim calcmode="lin" valueType="num">
                                      <p:cBhvr>
                                        <p:cTn id="9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2509"/>
                                        </p:tgtEl>
                                        <p:attrNameLst>
                                          <p:attrName>style.visibility</p:attrName>
                                        </p:attrNameLst>
                                      </p:cBhvr>
                                      <p:to>
                                        <p:strVal val="visible"/>
                                      </p:to>
                                    </p:set>
                                    <p:animEffect transition="in" filter="fade">
                                      <p:cBhvr>
                                        <p:cTn id="100" dur="1000"/>
                                        <p:tgtEl>
                                          <p:spTgt spid="62509"/>
                                        </p:tgtEl>
                                      </p:cBhvr>
                                    </p:animEffect>
                                    <p:anim calcmode="lin" valueType="num">
                                      <p:cBhvr>
                                        <p:cTn id="101" dur="1000" fill="hold"/>
                                        <p:tgtEl>
                                          <p:spTgt spid="62509"/>
                                        </p:tgtEl>
                                        <p:attrNameLst>
                                          <p:attrName>ppt_x</p:attrName>
                                        </p:attrNameLst>
                                      </p:cBhvr>
                                      <p:tavLst>
                                        <p:tav tm="0">
                                          <p:val>
                                            <p:strVal val="#ppt_x"/>
                                          </p:val>
                                        </p:tav>
                                        <p:tav tm="100000">
                                          <p:val>
                                            <p:strVal val="#ppt_x"/>
                                          </p:val>
                                        </p:tav>
                                      </p:tavLst>
                                    </p:anim>
                                    <p:anim calcmode="lin" valueType="num">
                                      <p:cBhvr>
                                        <p:cTn id="102" dur="1000" fill="hold"/>
                                        <p:tgtEl>
                                          <p:spTgt spid="6250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35"/>
                                        </p:tgtEl>
                                        <p:attrNameLst>
                                          <p:attrName>style.visibility</p:attrName>
                                        </p:attrNameLst>
                                      </p:cBhvr>
                                      <p:to>
                                        <p:strVal val="visible"/>
                                      </p:to>
                                    </p:set>
                                    <p:animEffect transition="in" filter="fade">
                                      <p:cBhvr>
                                        <p:cTn id="105" dur="1000"/>
                                        <p:tgtEl>
                                          <p:spTgt spid="135"/>
                                        </p:tgtEl>
                                      </p:cBhvr>
                                    </p:animEffect>
                                    <p:anim calcmode="lin" valueType="num">
                                      <p:cBhvr>
                                        <p:cTn id="106" dur="1000" fill="hold"/>
                                        <p:tgtEl>
                                          <p:spTgt spid="135"/>
                                        </p:tgtEl>
                                        <p:attrNameLst>
                                          <p:attrName>ppt_x</p:attrName>
                                        </p:attrNameLst>
                                      </p:cBhvr>
                                      <p:tavLst>
                                        <p:tav tm="0">
                                          <p:val>
                                            <p:strVal val="#ppt_x"/>
                                          </p:val>
                                        </p:tav>
                                        <p:tav tm="100000">
                                          <p:val>
                                            <p:strVal val="#ppt_x"/>
                                          </p:val>
                                        </p:tav>
                                      </p:tavLst>
                                    </p:anim>
                                    <p:anim calcmode="lin" valueType="num">
                                      <p:cBhvr>
                                        <p:cTn id="107" dur="1000" fill="hold"/>
                                        <p:tgtEl>
                                          <p:spTgt spid="135"/>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42" presetClass="entr" presetSubtype="0"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1000"/>
                                        <p:tgtEl>
                                          <p:spTgt spid="55"/>
                                        </p:tgtEl>
                                      </p:cBhvr>
                                    </p:animEffect>
                                    <p:anim calcmode="lin" valueType="num">
                                      <p:cBhvr>
                                        <p:cTn id="112" dur="1000" fill="hold"/>
                                        <p:tgtEl>
                                          <p:spTgt spid="55"/>
                                        </p:tgtEl>
                                        <p:attrNameLst>
                                          <p:attrName>ppt_x</p:attrName>
                                        </p:attrNameLst>
                                      </p:cBhvr>
                                      <p:tavLst>
                                        <p:tav tm="0">
                                          <p:val>
                                            <p:strVal val="#ppt_x"/>
                                          </p:val>
                                        </p:tav>
                                        <p:tav tm="100000">
                                          <p:val>
                                            <p:strVal val="#ppt_x"/>
                                          </p:val>
                                        </p:tav>
                                      </p:tavLst>
                                    </p:anim>
                                    <p:anim calcmode="lin" valueType="num">
                                      <p:cBhvr>
                                        <p:cTn id="113" dur="1000" fill="hold"/>
                                        <p:tgtEl>
                                          <p:spTgt spid="55"/>
                                        </p:tgtEl>
                                        <p:attrNameLst>
                                          <p:attrName>ppt_y</p:attrName>
                                        </p:attrNameLst>
                                      </p:cBhvr>
                                      <p:tavLst>
                                        <p:tav tm="0">
                                          <p:val>
                                            <p:strVal val="#ppt_y+.1"/>
                                          </p:val>
                                        </p:tav>
                                        <p:tav tm="100000">
                                          <p:val>
                                            <p:strVal val="#ppt_y"/>
                                          </p:val>
                                        </p:tav>
                                      </p:tavLst>
                                    </p:anim>
                                  </p:childTnLst>
                                </p:cTn>
                              </p:par>
                            </p:childTnLst>
                          </p:cTn>
                        </p:par>
                        <p:par>
                          <p:cTn id="114" fill="hold">
                            <p:stCondLst>
                              <p:cond delay="2000"/>
                            </p:stCondLst>
                            <p:childTnLst>
                              <p:par>
                                <p:cTn id="115" presetID="42" presetClass="entr" presetSubtype="0" fill="hold" nodeType="afterEffect">
                                  <p:stCondLst>
                                    <p:cond delay="0"/>
                                  </p:stCondLst>
                                  <p:childTnLst>
                                    <p:set>
                                      <p:cBhvr>
                                        <p:cTn id="116" dur="1" fill="hold">
                                          <p:stCondLst>
                                            <p:cond delay="0"/>
                                          </p:stCondLst>
                                        </p:cTn>
                                        <p:tgtEl>
                                          <p:spTgt spid="62484"/>
                                        </p:tgtEl>
                                        <p:attrNameLst>
                                          <p:attrName>style.visibility</p:attrName>
                                        </p:attrNameLst>
                                      </p:cBhvr>
                                      <p:to>
                                        <p:strVal val="visible"/>
                                      </p:to>
                                    </p:set>
                                    <p:animEffect transition="in" filter="fade">
                                      <p:cBhvr>
                                        <p:cTn id="117" dur="1000"/>
                                        <p:tgtEl>
                                          <p:spTgt spid="62484"/>
                                        </p:tgtEl>
                                      </p:cBhvr>
                                    </p:animEffect>
                                    <p:anim calcmode="lin" valueType="num">
                                      <p:cBhvr>
                                        <p:cTn id="118" dur="1000" fill="hold"/>
                                        <p:tgtEl>
                                          <p:spTgt spid="62484"/>
                                        </p:tgtEl>
                                        <p:attrNameLst>
                                          <p:attrName>ppt_x</p:attrName>
                                        </p:attrNameLst>
                                      </p:cBhvr>
                                      <p:tavLst>
                                        <p:tav tm="0">
                                          <p:val>
                                            <p:strVal val="#ppt_x"/>
                                          </p:val>
                                        </p:tav>
                                        <p:tav tm="100000">
                                          <p:val>
                                            <p:strVal val="#ppt_x"/>
                                          </p:val>
                                        </p:tav>
                                      </p:tavLst>
                                    </p:anim>
                                    <p:anim calcmode="lin" valueType="num">
                                      <p:cBhvr>
                                        <p:cTn id="119" dur="1000" fill="hold"/>
                                        <p:tgtEl>
                                          <p:spTgt spid="62484"/>
                                        </p:tgtEl>
                                        <p:attrNameLst>
                                          <p:attrName>ppt_y</p:attrName>
                                        </p:attrNameLst>
                                      </p:cBhvr>
                                      <p:tavLst>
                                        <p:tav tm="0">
                                          <p:val>
                                            <p:strVal val="#ppt_y+.1"/>
                                          </p:val>
                                        </p:tav>
                                        <p:tav tm="100000">
                                          <p:val>
                                            <p:strVal val="#ppt_y"/>
                                          </p:val>
                                        </p:tav>
                                      </p:tavLst>
                                    </p:anim>
                                  </p:childTnLst>
                                </p:cTn>
                              </p:par>
                            </p:childTnLst>
                          </p:cTn>
                        </p:par>
                        <p:par>
                          <p:cTn id="120" fill="hold">
                            <p:stCondLst>
                              <p:cond delay="3000"/>
                            </p:stCondLst>
                            <p:childTnLst>
                              <p:par>
                                <p:cTn id="121" presetID="42" presetClass="entr" presetSubtype="0" fill="hold" grpId="0" nodeType="afterEffect">
                                  <p:stCondLst>
                                    <p:cond delay="0"/>
                                  </p:stCondLst>
                                  <p:childTnLst>
                                    <p:set>
                                      <p:cBhvr>
                                        <p:cTn id="122" dur="1" fill="hold">
                                          <p:stCondLst>
                                            <p:cond delay="0"/>
                                          </p:stCondLst>
                                        </p:cTn>
                                        <p:tgtEl>
                                          <p:spTgt spid="62485"/>
                                        </p:tgtEl>
                                        <p:attrNameLst>
                                          <p:attrName>style.visibility</p:attrName>
                                        </p:attrNameLst>
                                      </p:cBhvr>
                                      <p:to>
                                        <p:strVal val="visible"/>
                                      </p:to>
                                    </p:set>
                                    <p:animEffect transition="in" filter="fade">
                                      <p:cBhvr>
                                        <p:cTn id="123" dur="1000"/>
                                        <p:tgtEl>
                                          <p:spTgt spid="62485"/>
                                        </p:tgtEl>
                                      </p:cBhvr>
                                    </p:animEffect>
                                    <p:anim calcmode="lin" valueType="num">
                                      <p:cBhvr>
                                        <p:cTn id="124" dur="1000" fill="hold"/>
                                        <p:tgtEl>
                                          <p:spTgt spid="62485"/>
                                        </p:tgtEl>
                                        <p:attrNameLst>
                                          <p:attrName>ppt_x</p:attrName>
                                        </p:attrNameLst>
                                      </p:cBhvr>
                                      <p:tavLst>
                                        <p:tav tm="0">
                                          <p:val>
                                            <p:strVal val="#ppt_x"/>
                                          </p:val>
                                        </p:tav>
                                        <p:tav tm="100000">
                                          <p:val>
                                            <p:strVal val="#ppt_x"/>
                                          </p:val>
                                        </p:tav>
                                      </p:tavLst>
                                    </p:anim>
                                    <p:anim calcmode="lin" valueType="num">
                                      <p:cBhvr>
                                        <p:cTn id="125" dur="1000" fill="hold"/>
                                        <p:tgtEl>
                                          <p:spTgt spid="62485"/>
                                        </p:tgtEl>
                                        <p:attrNameLst>
                                          <p:attrName>ppt_y</p:attrName>
                                        </p:attrNameLst>
                                      </p:cBhvr>
                                      <p:tavLst>
                                        <p:tav tm="0">
                                          <p:val>
                                            <p:strVal val="#ppt_y+.1"/>
                                          </p:val>
                                        </p:tav>
                                        <p:tav tm="100000">
                                          <p:val>
                                            <p:strVal val="#ppt_y"/>
                                          </p:val>
                                        </p:tav>
                                      </p:tavLst>
                                    </p:anim>
                                  </p:childTnLst>
                                </p:cTn>
                              </p:par>
                            </p:childTnLst>
                          </p:cTn>
                        </p:par>
                        <p:par>
                          <p:cTn id="126" fill="hold">
                            <p:stCondLst>
                              <p:cond delay="4000"/>
                            </p:stCondLst>
                            <p:childTnLst>
                              <p:par>
                                <p:cTn id="127" presetID="42" presetClass="entr" presetSubtype="0" fill="hold" nodeType="afterEffect">
                                  <p:stCondLst>
                                    <p:cond delay="0"/>
                                  </p:stCondLst>
                                  <p:childTnLst>
                                    <p:set>
                                      <p:cBhvr>
                                        <p:cTn id="128" dur="1" fill="hold">
                                          <p:stCondLst>
                                            <p:cond delay="0"/>
                                          </p:stCondLst>
                                        </p:cTn>
                                        <p:tgtEl>
                                          <p:spTgt spid="62483"/>
                                        </p:tgtEl>
                                        <p:attrNameLst>
                                          <p:attrName>style.visibility</p:attrName>
                                        </p:attrNameLst>
                                      </p:cBhvr>
                                      <p:to>
                                        <p:strVal val="visible"/>
                                      </p:to>
                                    </p:set>
                                    <p:animEffect transition="in" filter="fade">
                                      <p:cBhvr>
                                        <p:cTn id="129" dur="1000"/>
                                        <p:tgtEl>
                                          <p:spTgt spid="62483"/>
                                        </p:tgtEl>
                                      </p:cBhvr>
                                    </p:animEffect>
                                    <p:anim calcmode="lin" valueType="num">
                                      <p:cBhvr>
                                        <p:cTn id="130" dur="1000" fill="hold"/>
                                        <p:tgtEl>
                                          <p:spTgt spid="62483"/>
                                        </p:tgtEl>
                                        <p:attrNameLst>
                                          <p:attrName>ppt_x</p:attrName>
                                        </p:attrNameLst>
                                      </p:cBhvr>
                                      <p:tavLst>
                                        <p:tav tm="0">
                                          <p:val>
                                            <p:strVal val="#ppt_x"/>
                                          </p:val>
                                        </p:tav>
                                        <p:tav tm="100000">
                                          <p:val>
                                            <p:strVal val="#ppt_x"/>
                                          </p:val>
                                        </p:tav>
                                      </p:tavLst>
                                    </p:anim>
                                    <p:anim calcmode="lin" valueType="num">
                                      <p:cBhvr>
                                        <p:cTn id="131" dur="1000" fill="hold"/>
                                        <p:tgtEl>
                                          <p:spTgt spid="62483"/>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62488"/>
                                        </p:tgtEl>
                                        <p:attrNameLst>
                                          <p:attrName>style.visibility</p:attrName>
                                        </p:attrNameLst>
                                      </p:cBhvr>
                                      <p:to>
                                        <p:strVal val="visible"/>
                                      </p:to>
                                    </p:set>
                                    <p:animEffect transition="in" filter="fade">
                                      <p:cBhvr>
                                        <p:cTn id="136" dur="1000"/>
                                        <p:tgtEl>
                                          <p:spTgt spid="62488"/>
                                        </p:tgtEl>
                                      </p:cBhvr>
                                    </p:animEffect>
                                    <p:anim calcmode="lin" valueType="num">
                                      <p:cBhvr>
                                        <p:cTn id="137" dur="1000" fill="hold"/>
                                        <p:tgtEl>
                                          <p:spTgt spid="62488"/>
                                        </p:tgtEl>
                                        <p:attrNameLst>
                                          <p:attrName>ppt_x</p:attrName>
                                        </p:attrNameLst>
                                      </p:cBhvr>
                                      <p:tavLst>
                                        <p:tav tm="0">
                                          <p:val>
                                            <p:strVal val="#ppt_x"/>
                                          </p:val>
                                        </p:tav>
                                        <p:tav tm="100000">
                                          <p:val>
                                            <p:strVal val="#ppt_x"/>
                                          </p:val>
                                        </p:tav>
                                      </p:tavLst>
                                    </p:anim>
                                    <p:anim calcmode="lin" valueType="num">
                                      <p:cBhvr>
                                        <p:cTn id="138" dur="1000" fill="hold"/>
                                        <p:tgtEl>
                                          <p:spTgt spid="62488"/>
                                        </p:tgtEl>
                                        <p:attrNameLst>
                                          <p:attrName>ppt_y</p:attrName>
                                        </p:attrNameLst>
                                      </p:cBhvr>
                                      <p:tavLst>
                                        <p:tav tm="0">
                                          <p:val>
                                            <p:strVal val="#ppt_y+.1"/>
                                          </p:val>
                                        </p:tav>
                                        <p:tav tm="100000">
                                          <p:val>
                                            <p:strVal val="#ppt_y"/>
                                          </p:val>
                                        </p:tav>
                                      </p:tavLst>
                                    </p:anim>
                                  </p:childTnLst>
                                </p:cTn>
                              </p:par>
                            </p:childTnLst>
                          </p:cTn>
                        </p:par>
                        <p:par>
                          <p:cTn id="139" fill="hold">
                            <p:stCondLst>
                              <p:cond delay="1000"/>
                            </p:stCondLst>
                            <p:childTnLst>
                              <p:par>
                                <p:cTn id="140" presetID="42" presetClass="entr" presetSubtype="0" fill="hold" nodeType="afterEffect">
                                  <p:stCondLst>
                                    <p:cond delay="0"/>
                                  </p:stCondLst>
                                  <p:childTnLst>
                                    <p:set>
                                      <p:cBhvr>
                                        <p:cTn id="141" dur="1" fill="hold">
                                          <p:stCondLst>
                                            <p:cond delay="0"/>
                                          </p:stCondLst>
                                        </p:cTn>
                                        <p:tgtEl>
                                          <p:spTgt spid="60"/>
                                        </p:tgtEl>
                                        <p:attrNameLst>
                                          <p:attrName>style.visibility</p:attrName>
                                        </p:attrNameLst>
                                      </p:cBhvr>
                                      <p:to>
                                        <p:strVal val="visible"/>
                                      </p:to>
                                    </p:set>
                                    <p:animEffect transition="in" filter="fade">
                                      <p:cBhvr>
                                        <p:cTn id="142" dur="1000"/>
                                        <p:tgtEl>
                                          <p:spTgt spid="60"/>
                                        </p:tgtEl>
                                      </p:cBhvr>
                                    </p:animEffect>
                                    <p:anim calcmode="lin" valueType="num">
                                      <p:cBhvr>
                                        <p:cTn id="143" dur="1000" fill="hold"/>
                                        <p:tgtEl>
                                          <p:spTgt spid="60"/>
                                        </p:tgtEl>
                                        <p:attrNameLst>
                                          <p:attrName>ppt_x</p:attrName>
                                        </p:attrNameLst>
                                      </p:cBhvr>
                                      <p:tavLst>
                                        <p:tav tm="0">
                                          <p:val>
                                            <p:strVal val="#ppt_x"/>
                                          </p:val>
                                        </p:tav>
                                        <p:tav tm="100000">
                                          <p:val>
                                            <p:strVal val="#ppt_x"/>
                                          </p:val>
                                        </p:tav>
                                      </p:tavLst>
                                    </p:anim>
                                    <p:anim calcmode="lin" valueType="num">
                                      <p:cBhvr>
                                        <p:cTn id="144" dur="1000" fill="hold"/>
                                        <p:tgtEl>
                                          <p:spTgt spid="60"/>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fade">
                                      <p:cBhvr>
                                        <p:cTn id="147" dur="1000"/>
                                        <p:tgtEl>
                                          <p:spTgt spid="64"/>
                                        </p:tgtEl>
                                      </p:cBhvr>
                                    </p:animEffect>
                                    <p:anim calcmode="lin" valueType="num">
                                      <p:cBhvr>
                                        <p:cTn id="148" dur="1000" fill="hold"/>
                                        <p:tgtEl>
                                          <p:spTgt spid="64"/>
                                        </p:tgtEl>
                                        <p:attrNameLst>
                                          <p:attrName>ppt_x</p:attrName>
                                        </p:attrNameLst>
                                      </p:cBhvr>
                                      <p:tavLst>
                                        <p:tav tm="0">
                                          <p:val>
                                            <p:strVal val="#ppt_x"/>
                                          </p:val>
                                        </p:tav>
                                        <p:tav tm="100000">
                                          <p:val>
                                            <p:strVal val="#ppt_x"/>
                                          </p:val>
                                        </p:tav>
                                      </p:tavLst>
                                    </p:anim>
                                    <p:anim calcmode="lin" valueType="num">
                                      <p:cBhvr>
                                        <p:cTn id="149" dur="1000" fill="hold"/>
                                        <p:tgtEl>
                                          <p:spTgt spid="64"/>
                                        </p:tgtEl>
                                        <p:attrNameLst>
                                          <p:attrName>ppt_y</p:attrName>
                                        </p:attrNameLst>
                                      </p:cBhvr>
                                      <p:tavLst>
                                        <p:tav tm="0">
                                          <p:val>
                                            <p:strVal val="#ppt_y+.1"/>
                                          </p:val>
                                        </p:tav>
                                        <p:tav tm="100000">
                                          <p:val>
                                            <p:strVal val="#ppt_y"/>
                                          </p:val>
                                        </p:tav>
                                      </p:tavLst>
                                    </p:anim>
                                  </p:childTnLst>
                                </p:cTn>
                              </p:par>
                            </p:childTnLst>
                          </p:cTn>
                        </p:par>
                        <p:par>
                          <p:cTn id="150" fill="hold">
                            <p:stCondLst>
                              <p:cond delay="2000"/>
                            </p:stCondLst>
                            <p:childTnLst>
                              <p:par>
                                <p:cTn id="151" presetID="42" presetClass="entr" presetSubtype="0" fill="hold" nodeType="afterEffect">
                                  <p:stCondLst>
                                    <p:cond delay="0"/>
                                  </p:stCondLst>
                                  <p:childTnLst>
                                    <p:set>
                                      <p:cBhvr>
                                        <p:cTn id="152" dur="1" fill="hold">
                                          <p:stCondLst>
                                            <p:cond delay="0"/>
                                          </p:stCondLst>
                                        </p:cTn>
                                        <p:tgtEl>
                                          <p:spTgt spid="62482"/>
                                        </p:tgtEl>
                                        <p:attrNameLst>
                                          <p:attrName>style.visibility</p:attrName>
                                        </p:attrNameLst>
                                      </p:cBhvr>
                                      <p:to>
                                        <p:strVal val="visible"/>
                                      </p:to>
                                    </p:set>
                                    <p:animEffect transition="in" filter="fade">
                                      <p:cBhvr>
                                        <p:cTn id="153" dur="1000"/>
                                        <p:tgtEl>
                                          <p:spTgt spid="62482"/>
                                        </p:tgtEl>
                                      </p:cBhvr>
                                    </p:animEffect>
                                    <p:anim calcmode="lin" valueType="num">
                                      <p:cBhvr>
                                        <p:cTn id="154" dur="1000" fill="hold"/>
                                        <p:tgtEl>
                                          <p:spTgt spid="62482"/>
                                        </p:tgtEl>
                                        <p:attrNameLst>
                                          <p:attrName>ppt_x</p:attrName>
                                        </p:attrNameLst>
                                      </p:cBhvr>
                                      <p:tavLst>
                                        <p:tav tm="0">
                                          <p:val>
                                            <p:strVal val="#ppt_x"/>
                                          </p:val>
                                        </p:tav>
                                        <p:tav tm="100000">
                                          <p:val>
                                            <p:strVal val="#ppt_x"/>
                                          </p:val>
                                        </p:tav>
                                      </p:tavLst>
                                    </p:anim>
                                    <p:anim calcmode="lin" valueType="num">
                                      <p:cBhvr>
                                        <p:cTn id="155" dur="1000" fill="hold"/>
                                        <p:tgtEl>
                                          <p:spTgt spid="62482"/>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nodeType="clickEffect">
                                  <p:stCondLst>
                                    <p:cond delay="0"/>
                                  </p:stCondLst>
                                  <p:childTnLst>
                                    <p:set>
                                      <p:cBhvr>
                                        <p:cTn id="159" dur="1" fill="hold">
                                          <p:stCondLst>
                                            <p:cond delay="0"/>
                                          </p:stCondLst>
                                        </p:cTn>
                                        <p:tgtEl>
                                          <p:spTgt spid="75"/>
                                        </p:tgtEl>
                                        <p:attrNameLst>
                                          <p:attrName>style.visibility</p:attrName>
                                        </p:attrNameLst>
                                      </p:cBhvr>
                                      <p:to>
                                        <p:strVal val="visible"/>
                                      </p:to>
                                    </p:set>
                                    <p:animEffect transition="in" filter="fade">
                                      <p:cBhvr>
                                        <p:cTn id="160" dur="1000"/>
                                        <p:tgtEl>
                                          <p:spTgt spid="75"/>
                                        </p:tgtEl>
                                      </p:cBhvr>
                                    </p:animEffect>
                                    <p:anim calcmode="lin" valueType="num">
                                      <p:cBhvr>
                                        <p:cTn id="161" dur="1000" fill="hold"/>
                                        <p:tgtEl>
                                          <p:spTgt spid="75"/>
                                        </p:tgtEl>
                                        <p:attrNameLst>
                                          <p:attrName>ppt_x</p:attrName>
                                        </p:attrNameLst>
                                      </p:cBhvr>
                                      <p:tavLst>
                                        <p:tav tm="0">
                                          <p:val>
                                            <p:strVal val="#ppt_x"/>
                                          </p:val>
                                        </p:tav>
                                        <p:tav tm="100000">
                                          <p:val>
                                            <p:strVal val="#ppt_x"/>
                                          </p:val>
                                        </p:tav>
                                      </p:tavLst>
                                    </p:anim>
                                    <p:anim calcmode="lin" valueType="num">
                                      <p:cBhvr>
                                        <p:cTn id="162" dur="1000" fill="hold"/>
                                        <p:tgtEl>
                                          <p:spTgt spid="75"/>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62492"/>
                                        </p:tgtEl>
                                        <p:attrNameLst>
                                          <p:attrName>style.visibility</p:attrName>
                                        </p:attrNameLst>
                                      </p:cBhvr>
                                      <p:to>
                                        <p:strVal val="visible"/>
                                      </p:to>
                                    </p:set>
                                    <p:animEffect transition="in" filter="fade">
                                      <p:cBhvr>
                                        <p:cTn id="165" dur="1000"/>
                                        <p:tgtEl>
                                          <p:spTgt spid="62492"/>
                                        </p:tgtEl>
                                      </p:cBhvr>
                                    </p:animEffect>
                                    <p:anim calcmode="lin" valueType="num">
                                      <p:cBhvr>
                                        <p:cTn id="166" dur="1000" fill="hold"/>
                                        <p:tgtEl>
                                          <p:spTgt spid="62492"/>
                                        </p:tgtEl>
                                        <p:attrNameLst>
                                          <p:attrName>ppt_x</p:attrName>
                                        </p:attrNameLst>
                                      </p:cBhvr>
                                      <p:tavLst>
                                        <p:tav tm="0">
                                          <p:val>
                                            <p:strVal val="#ppt_x"/>
                                          </p:val>
                                        </p:tav>
                                        <p:tav tm="100000">
                                          <p:val>
                                            <p:strVal val="#ppt_x"/>
                                          </p:val>
                                        </p:tav>
                                      </p:tavLst>
                                    </p:anim>
                                    <p:anim calcmode="lin" valueType="num">
                                      <p:cBhvr>
                                        <p:cTn id="167" dur="1000" fill="hold"/>
                                        <p:tgtEl>
                                          <p:spTgt spid="62492"/>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62493"/>
                                        </p:tgtEl>
                                        <p:attrNameLst>
                                          <p:attrName>style.visibility</p:attrName>
                                        </p:attrNameLst>
                                      </p:cBhvr>
                                      <p:to>
                                        <p:strVal val="visible"/>
                                      </p:to>
                                    </p:set>
                                    <p:animEffect transition="in" filter="fade">
                                      <p:cBhvr>
                                        <p:cTn id="175" dur="1000"/>
                                        <p:tgtEl>
                                          <p:spTgt spid="62493"/>
                                        </p:tgtEl>
                                      </p:cBhvr>
                                    </p:animEffect>
                                    <p:anim calcmode="lin" valueType="num">
                                      <p:cBhvr>
                                        <p:cTn id="176" dur="1000" fill="hold"/>
                                        <p:tgtEl>
                                          <p:spTgt spid="62493"/>
                                        </p:tgtEl>
                                        <p:attrNameLst>
                                          <p:attrName>ppt_x</p:attrName>
                                        </p:attrNameLst>
                                      </p:cBhvr>
                                      <p:tavLst>
                                        <p:tav tm="0">
                                          <p:val>
                                            <p:strVal val="#ppt_x"/>
                                          </p:val>
                                        </p:tav>
                                        <p:tav tm="100000">
                                          <p:val>
                                            <p:strVal val="#ppt_x"/>
                                          </p:val>
                                        </p:tav>
                                      </p:tavLst>
                                    </p:anim>
                                    <p:anim calcmode="lin" valueType="num">
                                      <p:cBhvr>
                                        <p:cTn id="177" dur="1000" fill="hold"/>
                                        <p:tgtEl>
                                          <p:spTgt spid="62493"/>
                                        </p:tgtEl>
                                        <p:attrNameLst>
                                          <p:attrName>ppt_y</p:attrName>
                                        </p:attrNameLst>
                                      </p:cBhvr>
                                      <p:tavLst>
                                        <p:tav tm="0">
                                          <p:val>
                                            <p:strVal val="#ppt_y+.1"/>
                                          </p:val>
                                        </p:tav>
                                        <p:tav tm="100000">
                                          <p:val>
                                            <p:strVal val="#ppt_y"/>
                                          </p:val>
                                        </p:tav>
                                      </p:tavLst>
                                    </p:anim>
                                  </p:childTnLst>
                                </p:cTn>
                              </p:par>
                            </p:childTnLst>
                          </p:cTn>
                        </p:par>
                        <p:par>
                          <p:cTn id="178" fill="hold">
                            <p:stCondLst>
                              <p:cond delay="1000"/>
                            </p:stCondLst>
                            <p:childTnLst>
                              <p:par>
                                <p:cTn id="179" presetID="42" presetClass="entr" presetSubtype="0" fill="hold" nodeType="afterEffect">
                                  <p:stCondLst>
                                    <p:cond delay="0"/>
                                  </p:stCondLst>
                                  <p:childTnLst>
                                    <p:set>
                                      <p:cBhvr>
                                        <p:cTn id="180" dur="1" fill="hold">
                                          <p:stCondLst>
                                            <p:cond delay="0"/>
                                          </p:stCondLst>
                                        </p:cTn>
                                        <p:tgtEl>
                                          <p:spTgt spid="78"/>
                                        </p:tgtEl>
                                        <p:attrNameLst>
                                          <p:attrName>style.visibility</p:attrName>
                                        </p:attrNameLst>
                                      </p:cBhvr>
                                      <p:to>
                                        <p:strVal val="visible"/>
                                      </p:to>
                                    </p:set>
                                    <p:animEffect transition="in" filter="fade">
                                      <p:cBhvr>
                                        <p:cTn id="181" dur="1000"/>
                                        <p:tgtEl>
                                          <p:spTgt spid="78"/>
                                        </p:tgtEl>
                                      </p:cBhvr>
                                    </p:animEffect>
                                    <p:anim calcmode="lin" valueType="num">
                                      <p:cBhvr>
                                        <p:cTn id="182" dur="1000" fill="hold"/>
                                        <p:tgtEl>
                                          <p:spTgt spid="78"/>
                                        </p:tgtEl>
                                        <p:attrNameLst>
                                          <p:attrName>ppt_x</p:attrName>
                                        </p:attrNameLst>
                                      </p:cBhvr>
                                      <p:tavLst>
                                        <p:tav tm="0">
                                          <p:val>
                                            <p:strVal val="#ppt_x"/>
                                          </p:val>
                                        </p:tav>
                                        <p:tav tm="100000">
                                          <p:val>
                                            <p:strVal val="#ppt_x"/>
                                          </p:val>
                                        </p:tav>
                                      </p:tavLst>
                                    </p:anim>
                                    <p:anim calcmode="lin" valueType="num">
                                      <p:cBhvr>
                                        <p:cTn id="18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9"/>
                                        </p:tgtEl>
                                        <p:attrNameLst>
                                          <p:attrName>style.visibility</p:attrName>
                                        </p:attrNameLst>
                                      </p:cBhvr>
                                      <p:to>
                                        <p:strVal val="visible"/>
                                      </p:to>
                                    </p:set>
                                    <p:animEffect transition="in" filter="fade">
                                      <p:cBhvr>
                                        <p:cTn id="188" dur="1000"/>
                                        <p:tgtEl>
                                          <p:spTgt spid="9"/>
                                        </p:tgtEl>
                                      </p:cBhvr>
                                    </p:animEffect>
                                    <p:anim calcmode="lin" valueType="num">
                                      <p:cBhvr>
                                        <p:cTn id="189" dur="1000" fill="hold"/>
                                        <p:tgtEl>
                                          <p:spTgt spid="9"/>
                                        </p:tgtEl>
                                        <p:attrNameLst>
                                          <p:attrName>ppt_x</p:attrName>
                                        </p:attrNameLst>
                                      </p:cBhvr>
                                      <p:tavLst>
                                        <p:tav tm="0">
                                          <p:val>
                                            <p:strVal val="#ppt_x"/>
                                          </p:val>
                                        </p:tav>
                                        <p:tav tm="100000">
                                          <p:val>
                                            <p:strVal val="#ppt_x"/>
                                          </p:val>
                                        </p:tav>
                                      </p:tavLst>
                                    </p:anim>
                                    <p:anim calcmode="lin" valueType="num">
                                      <p:cBhvr>
                                        <p:cTn id="19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62510"/>
                                        </p:tgtEl>
                                        <p:attrNameLst>
                                          <p:attrName>style.visibility</p:attrName>
                                        </p:attrNameLst>
                                      </p:cBhvr>
                                      <p:to>
                                        <p:strVal val="visible"/>
                                      </p:to>
                                    </p:set>
                                    <p:animEffect transition="in" filter="fade">
                                      <p:cBhvr>
                                        <p:cTn id="195" dur="1000"/>
                                        <p:tgtEl>
                                          <p:spTgt spid="62510"/>
                                        </p:tgtEl>
                                      </p:cBhvr>
                                    </p:animEffect>
                                    <p:anim calcmode="lin" valueType="num">
                                      <p:cBhvr>
                                        <p:cTn id="196" dur="1000" fill="hold"/>
                                        <p:tgtEl>
                                          <p:spTgt spid="62510"/>
                                        </p:tgtEl>
                                        <p:attrNameLst>
                                          <p:attrName>ppt_x</p:attrName>
                                        </p:attrNameLst>
                                      </p:cBhvr>
                                      <p:tavLst>
                                        <p:tav tm="0">
                                          <p:val>
                                            <p:strVal val="#ppt_x"/>
                                          </p:val>
                                        </p:tav>
                                        <p:tav tm="100000">
                                          <p:val>
                                            <p:strVal val="#ppt_x"/>
                                          </p:val>
                                        </p:tav>
                                      </p:tavLst>
                                    </p:anim>
                                    <p:anim calcmode="lin" valueType="num">
                                      <p:cBhvr>
                                        <p:cTn id="197" dur="1000" fill="hold"/>
                                        <p:tgtEl>
                                          <p:spTgt spid="62510"/>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136"/>
                                        </p:tgtEl>
                                        <p:attrNameLst>
                                          <p:attrName>style.visibility</p:attrName>
                                        </p:attrNameLst>
                                      </p:cBhvr>
                                      <p:to>
                                        <p:strVal val="visible"/>
                                      </p:to>
                                    </p:set>
                                    <p:animEffect transition="in" filter="fade">
                                      <p:cBhvr>
                                        <p:cTn id="200" dur="1000"/>
                                        <p:tgtEl>
                                          <p:spTgt spid="136"/>
                                        </p:tgtEl>
                                      </p:cBhvr>
                                    </p:animEffect>
                                    <p:anim calcmode="lin" valueType="num">
                                      <p:cBhvr>
                                        <p:cTn id="201" dur="1000" fill="hold"/>
                                        <p:tgtEl>
                                          <p:spTgt spid="136"/>
                                        </p:tgtEl>
                                        <p:attrNameLst>
                                          <p:attrName>ppt_x</p:attrName>
                                        </p:attrNameLst>
                                      </p:cBhvr>
                                      <p:tavLst>
                                        <p:tav tm="0">
                                          <p:val>
                                            <p:strVal val="#ppt_x"/>
                                          </p:val>
                                        </p:tav>
                                        <p:tav tm="100000">
                                          <p:val>
                                            <p:strVal val="#ppt_x"/>
                                          </p:val>
                                        </p:tav>
                                      </p:tavLst>
                                    </p:anim>
                                    <p:anim calcmode="lin" valueType="num">
                                      <p:cBhvr>
                                        <p:cTn id="202" dur="1000" fill="hold"/>
                                        <p:tgtEl>
                                          <p:spTgt spid="136"/>
                                        </p:tgtEl>
                                        <p:attrNameLst>
                                          <p:attrName>ppt_y</p:attrName>
                                        </p:attrNameLst>
                                      </p:cBhvr>
                                      <p:tavLst>
                                        <p:tav tm="0">
                                          <p:val>
                                            <p:strVal val="#ppt_y+.1"/>
                                          </p:val>
                                        </p:tav>
                                        <p:tav tm="100000">
                                          <p:val>
                                            <p:strVal val="#ppt_y"/>
                                          </p:val>
                                        </p:tav>
                                      </p:tavLst>
                                    </p:anim>
                                  </p:childTnLst>
                                </p:cTn>
                              </p:par>
                            </p:childTnLst>
                          </p:cTn>
                        </p:par>
                        <p:par>
                          <p:cTn id="203" fill="hold">
                            <p:stCondLst>
                              <p:cond delay="1000"/>
                            </p:stCondLst>
                            <p:childTnLst>
                              <p:par>
                                <p:cTn id="204" presetID="42" presetClass="entr" presetSubtype="0" fill="hold" grpId="0" nodeType="afterEffect">
                                  <p:stCondLst>
                                    <p:cond delay="0"/>
                                  </p:stCondLst>
                                  <p:childTnLst>
                                    <p:set>
                                      <p:cBhvr>
                                        <p:cTn id="205" dur="1" fill="hold">
                                          <p:stCondLst>
                                            <p:cond delay="0"/>
                                          </p:stCondLst>
                                        </p:cTn>
                                        <p:tgtEl>
                                          <p:spTgt spid="107"/>
                                        </p:tgtEl>
                                        <p:attrNameLst>
                                          <p:attrName>style.visibility</p:attrName>
                                        </p:attrNameLst>
                                      </p:cBhvr>
                                      <p:to>
                                        <p:strVal val="visible"/>
                                      </p:to>
                                    </p:set>
                                    <p:animEffect transition="in" filter="fade">
                                      <p:cBhvr>
                                        <p:cTn id="206" dur="1000"/>
                                        <p:tgtEl>
                                          <p:spTgt spid="107"/>
                                        </p:tgtEl>
                                      </p:cBhvr>
                                    </p:animEffect>
                                    <p:anim calcmode="lin" valueType="num">
                                      <p:cBhvr>
                                        <p:cTn id="207" dur="1000" fill="hold"/>
                                        <p:tgtEl>
                                          <p:spTgt spid="107"/>
                                        </p:tgtEl>
                                        <p:attrNameLst>
                                          <p:attrName>ppt_x</p:attrName>
                                        </p:attrNameLst>
                                      </p:cBhvr>
                                      <p:tavLst>
                                        <p:tav tm="0">
                                          <p:val>
                                            <p:strVal val="#ppt_x"/>
                                          </p:val>
                                        </p:tav>
                                        <p:tav tm="100000">
                                          <p:val>
                                            <p:strVal val="#ppt_x"/>
                                          </p:val>
                                        </p:tav>
                                      </p:tavLst>
                                    </p:anim>
                                    <p:anim calcmode="lin" valueType="num">
                                      <p:cBhvr>
                                        <p:cTn id="208" dur="1000" fill="hold"/>
                                        <p:tgtEl>
                                          <p:spTgt spid="107"/>
                                        </p:tgtEl>
                                        <p:attrNameLst>
                                          <p:attrName>ppt_y</p:attrName>
                                        </p:attrNameLst>
                                      </p:cBhvr>
                                      <p:tavLst>
                                        <p:tav tm="0">
                                          <p:val>
                                            <p:strVal val="#ppt_y+.1"/>
                                          </p:val>
                                        </p:tav>
                                        <p:tav tm="100000">
                                          <p:val>
                                            <p:strVal val="#ppt_y"/>
                                          </p:val>
                                        </p:tav>
                                      </p:tavLst>
                                    </p:anim>
                                  </p:childTnLst>
                                </p:cTn>
                              </p:par>
                            </p:childTnLst>
                          </p:cTn>
                        </p:par>
                        <p:par>
                          <p:cTn id="209" fill="hold">
                            <p:stCondLst>
                              <p:cond delay="2000"/>
                            </p:stCondLst>
                            <p:childTnLst>
                              <p:par>
                                <p:cTn id="210" presetID="42" presetClass="entr" presetSubtype="0" fill="hold" nodeType="afterEffect">
                                  <p:stCondLst>
                                    <p:cond delay="0"/>
                                  </p:stCondLst>
                                  <p:childTnLst>
                                    <p:set>
                                      <p:cBhvr>
                                        <p:cTn id="211" dur="1" fill="hold">
                                          <p:stCondLst>
                                            <p:cond delay="0"/>
                                          </p:stCondLst>
                                        </p:cTn>
                                        <p:tgtEl>
                                          <p:spTgt spid="62495"/>
                                        </p:tgtEl>
                                        <p:attrNameLst>
                                          <p:attrName>style.visibility</p:attrName>
                                        </p:attrNameLst>
                                      </p:cBhvr>
                                      <p:to>
                                        <p:strVal val="visible"/>
                                      </p:to>
                                    </p:set>
                                    <p:animEffect transition="in" filter="fade">
                                      <p:cBhvr>
                                        <p:cTn id="212" dur="1000"/>
                                        <p:tgtEl>
                                          <p:spTgt spid="62495"/>
                                        </p:tgtEl>
                                      </p:cBhvr>
                                    </p:animEffect>
                                    <p:anim calcmode="lin" valueType="num">
                                      <p:cBhvr>
                                        <p:cTn id="213" dur="1000" fill="hold"/>
                                        <p:tgtEl>
                                          <p:spTgt spid="62495"/>
                                        </p:tgtEl>
                                        <p:attrNameLst>
                                          <p:attrName>ppt_x</p:attrName>
                                        </p:attrNameLst>
                                      </p:cBhvr>
                                      <p:tavLst>
                                        <p:tav tm="0">
                                          <p:val>
                                            <p:strVal val="#ppt_x"/>
                                          </p:val>
                                        </p:tav>
                                        <p:tav tm="100000">
                                          <p:val>
                                            <p:strVal val="#ppt_x"/>
                                          </p:val>
                                        </p:tav>
                                      </p:tavLst>
                                    </p:anim>
                                    <p:anim calcmode="lin" valueType="num">
                                      <p:cBhvr>
                                        <p:cTn id="214" dur="1000" fill="hold"/>
                                        <p:tgtEl>
                                          <p:spTgt spid="62495"/>
                                        </p:tgtEl>
                                        <p:attrNameLst>
                                          <p:attrName>ppt_y</p:attrName>
                                        </p:attrNameLst>
                                      </p:cBhvr>
                                      <p:tavLst>
                                        <p:tav tm="0">
                                          <p:val>
                                            <p:strVal val="#ppt_y+.1"/>
                                          </p:val>
                                        </p:tav>
                                        <p:tav tm="100000">
                                          <p:val>
                                            <p:strVal val="#ppt_y"/>
                                          </p:val>
                                        </p:tav>
                                      </p:tavLst>
                                    </p:anim>
                                  </p:childTnLst>
                                </p:cTn>
                              </p:par>
                            </p:childTnLst>
                          </p:cTn>
                        </p:par>
                        <p:par>
                          <p:cTn id="215" fill="hold">
                            <p:stCondLst>
                              <p:cond delay="3000"/>
                            </p:stCondLst>
                            <p:childTnLst>
                              <p:par>
                                <p:cTn id="216" presetID="42" presetClass="entr" presetSubtype="0" fill="hold" grpId="0" nodeType="afterEffect">
                                  <p:stCondLst>
                                    <p:cond delay="0"/>
                                  </p:stCondLst>
                                  <p:childTnLst>
                                    <p:set>
                                      <p:cBhvr>
                                        <p:cTn id="217" dur="1" fill="hold">
                                          <p:stCondLst>
                                            <p:cond delay="0"/>
                                          </p:stCondLst>
                                        </p:cTn>
                                        <p:tgtEl>
                                          <p:spTgt spid="62502"/>
                                        </p:tgtEl>
                                        <p:attrNameLst>
                                          <p:attrName>style.visibility</p:attrName>
                                        </p:attrNameLst>
                                      </p:cBhvr>
                                      <p:to>
                                        <p:strVal val="visible"/>
                                      </p:to>
                                    </p:set>
                                    <p:animEffect transition="in" filter="fade">
                                      <p:cBhvr>
                                        <p:cTn id="218" dur="1000"/>
                                        <p:tgtEl>
                                          <p:spTgt spid="62502"/>
                                        </p:tgtEl>
                                      </p:cBhvr>
                                    </p:animEffect>
                                    <p:anim calcmode="lin" valueType="num">
                                      <p:cBhvr>
                                        <p:cTn id="219" dur="1000" fill="hold"/>
                                        <p:tgtEl>
                                          <p:spTgt spid="62502"/>
                                        </p:tgtEl>
                                        <p:attrNameLst>
                                          <p:attrName>ppt_x</p:attrName>
                                        </p:attrNameLst>
                                      </p:cBhvr>
                                      <p:tavLst>
                                        <p:tav tm="0">
                                          <p:val>
                                            <p:strVal val="#ppt_x"/>
                                          </p:val>
                                        </p:tav>
                                        <p:tav tm="100000">
                                          <p:val>
                                            <p:strVal val="#ppt_x"/>
                                          </p:val>
                                        </p:tav>
                                      </p:tavLst>
                                    </p:anim>
                                    <p:anim calcmode="lin" valueType="num">
                                      <p:cBhvr>
                                        <p:cTn id="220" dur="1000" fill="hold"/>
                                        <p:tgtEl>
                                          <p:spTgt spid="62502"/>
                                        </p:tgtEl>
                                        <p:attrNameLst>
                                          <p:attrName>ppt_y</p:attrName>
                                        </p:attrNameLst>
                                      </p:cBhvr>
                                      <p:tavLst>
                                        <p:tav tm="0">
                                          <p:val>
                                            <p:strVal val="#ppt_y+.1"/>
                                          </p:val>
                                        </p:tav>
                                        <p:tav tm="100000">
                                          <p:val>
                                            <p:strVal val="#ppt_y"/>
                                          </p:val>
                                        </p:tav>
                                      </p:tavLst>
                                    </p:anim>
                                  </p:childTnLst>
                                </p:cTn>
                              </p:par>
                              <p:par>
                                <p:cTn id="221" presetID="42" presetClass="entr" presetSubtype="0" fill="hold" nodeType="withEffect">
                                  <p:stCondLst>
                                    <p:cond delay="0"/>
                                  </p:stCondLst>
                                  <p:childTnLst>
                                    <p:set>
                                      <p:cBhvr>
                                        <p:cTn id="222" dur="1" fill="hold">
                                          <p:stCondLst>
                                            <p:cond delay="0"/>
                                          </p:stCondLst>
                                        </p:cTn>
                                        <p:tgtEl>
                                          <p:spTgt spid="115"/>
                                        </p:tgtEl>
                                        <p:attrNameLst>
                                          <p:attrName>style.visibility</p:attrName>
                                        </p:attrNameLst>
                                      </p:cBhvr>
                                      <p:to>
                                        <p:strVal val="visible"/>
                                      </p:to>
                                    </p:set>
                                    <p:animEffect transition="in" filter="fade">
                                      <p:cBhvr>
                                        <p:cTn id="223" dur="1000"/>
                                        <p:tgtEl>
                                          <p:spTgt spid="115"/>
                                        </p:tgtEl>
                                      </p:cBhvr>
                                    </p:animEffect>
                                    <p:anim calcmode="lin" valueType="num">
                                      <p:cBhvr>
                                        <p:cTn id="224" dur="1000" fill="hold"/>
                                        <p:tgtEl>
                                          <p:spTgt spid="115"/>
                                        </p:tgtEl>
                                        <p:attrNameLst>
                                          <p:attrName>ppt_x</p:attrName>
                                        </p:attrNameLst>
                                      </p:cBhvr>
                                      <p:tavLst>
                                        <p:tav tm="0">
                                          <p:val>
                                            <p:strVal val="#ppt_x"/>
                                          </p:val>
                                        </p:tav>
                                        <p:tav tm="100000">
                                          <p:val>
                                            <p:strVal val="#ppt_x"/>
                                          </p:val>
                                        </p:tav>
                                      </p:tavLst>
                                    </p:anim>
                                    <p:anim calcmode="lin" valueType="num">
                                      <p:cBhvr>
                                        <p:cTn id="225" dur="1000" fill="hold"/>
                                        <p:tgtEl>
                                          <p:spTgt spid="115"/>
                                        </p:tgtEl>
                                        <p:attrNameLst>
                                          <p:attrName>ppt_y</p:attrName>
                                        </p:attrNameLst>
                                      </p:cBhvr>
                                      <p:tavLst>
                                        <p:tav tm="0">
                                          <p:val>
                                            <p:strVal val="#ppt_y+.1"/>
                                          </p:val>
                                        </p:tav>
                                        <p:tav tm="100000">
                                          <p:val>
                                            <p:strVal val="#ppt_y"/>
                                          </p:val>
                                        </p:tav>
                                      </p:tavLst>
                                    </p:anim>
                                  </p:childTnLst>
                                </p:cTn>
                              </p:par>
                            </p:childTnLst>
                          </p:cTn>
                        </p:par>
                        <p:par>
                          <p:cTn id="226" fill="hold">
                            <p:stCondLst>
                              <p:cond delay="4000"/>
                            </p:stCondLst>
                            <p:childTnLst>
                              <p:par>
                                <p:cTn id="227" presetID="42" presetClass="entr" presetSubtype="0" fill="hold" nodeType="afterEffect">
                                  <p:stCondLst>
                                    <p:cond delay="0"/>
                                  </p:stCondLst>
                                  <p:childTnLst>
                                    <p:set>
                                      <p:cBhvr>
                                        <p:cTn id="228" dur="1" fill="hold">
                                          <p:stCondLst>
                                            <p:cond delay="0"/>
                                          </p:stCondLst>
                                        </p:cTn>
                                        <p:tgtEl>
                                          <p:spTgt spid="62498"/>
                                        </p:tgtEl>
                                        <p:attrNameLst>
                                          <p:attrName>style.visibility</p:attrName>
                                        </p:attrNameLst>
                                      </p:cBhvr>
                                      <p:to>
                                        <p:strVal val="visible"/>
                                      </p:to>
                                    </p:set>
                                    <p:animEffect transition="in" filter="fade">
                                      <p:cBhvr>
                                        <p:cTn id="229" dur="1000"/>
                                        <p:tgtEl>
                                          <p:spTgt spid="62498"/>
                                        </p:tgtEl>
                                      </p:cBhvr>
                                    </p:animEffect>
                                    <p:anim calcmode="lin" valueType="num">
                                      <p:cBhvr>
                                        <p:cTn id="230" dur="1000" fill="hold"/>
                                        <p:tgtEl>
                                          <p:spTgt spid="62498"/>
                                        </p:tgtEl>
                                        <p:attrNameLst>
                                          <p:attrName>ppt_x</p:attrName>
                                        </p:attrNameLst>
                                      </p:cBhvr>
                                      <p:tavLst>
                                        <p:tav tm="0">
                                          <p:val>
                                            <p:strVal val="#ppt_x"/>
                                          </p:val>
                                        </p:tav>
                                        <p:tav tm="100000">
                                          <p:val>
                                            <p:strVal val="#ppt_x"/>
                                          </p:val>
                                        </p:tav>
                                      </p:tavLst>
                                    </p:anim>
                                    <p:anim calcmode="lin" valueType="num">
                                      <p:cBhvr>
                                        <p:cTn id="231" dur="1000" fill="hold"/>
                                        <p:tgtEl>
                                          <p:spTgt spid="62498"/>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42" presetClass="entr" presetSubtype="0" fill="hold" grpId="0" nodeType="clickEffect">
                                  <p:stCondLst>
                                    <p:cond delay="0"/>
                                  </p:stCondLst>
                                  <p:childTnLst>
                                    <p:set>
                                      <p:cBhvr>
                                        <p:cTn id="235" dur="1" fill="hold">
                                          <p:stCondLst>
                                            <p:cond delay="0"/>
                                          </p:stCondLst>
                                        </p:cTn>
                                        <p:tgtEl>
                                          <p:spTgt spid="62503"/>
                                        </p:tgtEl>
                                        <p:attrNameLst>
                                          <p:attrName>style.visibility</p:attrName>
                                        </p:attrNameLst>
                                      </p:cBhvr>
                                      <p:to>
                                        <p:strVal val="visible"/>
                                      </p:to>
                                    </p:set>
                                    <p:animEffect transition="in" filter="fade">
                                      <p:cBhvr>
                                        <p:cTn id="236" dur="1000"/>
                                        <p:tgtEl>
                                          <p:spTgt spid="62503"/>
                                        </p:tgtEl>
                                      </p:cBhvr>
                                    </p:animEffect>
                                    <p:anim calcmode="lin" valueType="num">
                                      <p:cBhvr>
                                        <p:cTn id="237" dur="1000" fill="hold"/>
                                        <p:tgtEl>
                                          <p:spTgt spid="62503"/>
                                        </p:tgtEl>
                                        <p:attrNameLst>
                                          <p:attrName>ppt_x</p:attrName>
                                        </p:attrNameLst>
                                      </p:cBhvr>
                                      <p:tavLst>
                                        <p:tav tm="0">
                                          <p:val>
                                            <p:strVal val="#ppt_x"/>
                                          </p:val>
                                        </p:tav>
                                        <p:tav tm="100000">
                                          <p:val>
                                            <p:strVal val="#ppt_x"/>
                                          </p:val>
                                        </p:tav>
                                      </p:tavLst>
                                    </p:anim>
                                    <p:anim calcmode="lin" valueType="num">
                                      <p:cBhvr>
                                        <p:cTn id="238" dur="1000" fill="hold"/>
                                        <p:tgtEl>
                                          <p:spTgt spid="62503"/>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119"/>
                                        </p:tgtEl>
                                        <p:attrNameLst>
                                          <p:attrName>style.visibility</p:attrName>
                                        </p:attrNameLst>
                                      </p:cBhvr>
                                      <p:to>
                                        <p:strVal val="visible"/>
                                      </p:to>
                                    </p:set>
                                    <p:animEffect transition="in" filter="fade">
                                      <p:cBhvr>
                                        <p:cTn id="241" dur="1000"/>
                                        <p:tgtEl>
                                          <p:spTgt spid="119"/>
                                        </p:tgtEl>
                                      </p:cBhvr>
                                    </p:animEffect>
                                    <p:anim calcmode="lin" valueType="num">
                                      <p:cBhvr>
                                        <p:cTn id="242" dur="1000" fill="hold"/>
                                        <p:tgtEl>
                                          <p:spTgt spid="119"/>
                                        </p:tgtEl>
                                        <p:attrNameLst>
                                          <p:attrName>ppt_x</p:attrName>
                                        </p:attrNameLst>
                                      </p:cBhvr>
                                      <p:tavLst>
                                        <p:tav tm="0">
                                          <p:val>
                                            <p:strVal val="#ppt_x"/>
                                          </p:val>
                                        </p:tav>
                                        <p:tav tm="100000">
                                          <p:val>
                                            <p:strVal val="#ppt_x"/>
                                          </p:val>
                                        </p:tav>
                                      </p:tavLst>
                                    </p:anim>
                                    <p:anim calcmode="lin" valueType="num">
                                      <p:cBhvr>
                                        <p:cTn id="243" dur="1000" fill="hold"/>
                                        <p:tgtEl>
                                          <p:spTgt spid="119"/>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0"/>
                                  </p:stCondLst>
                                  <p:childTnLst>
                                    <p:set>
                                      <p:cBhvr>
                                        <p:cTn id="245" dur="1" fill="hold">
                                          <p:stCondLst>
                                            <p:cond delay="0"/>
                                          </p:stCondLst>
                                        </p:cTn>
                                        <p:tgtEl>
                                          <p:spTgt spid="122"/>
                                        </p:tgtEl>
                                        <p:attrNameLst>
                                          <p:attrName>style.visibility</p:attrName>
                                        </p:attrNameLst>
                                      </p:cBhvr>
                                      <p:to>
                                        <p:strVal val="visible"/>
                                      </p:to>
                                    </p:set>
                                    <p:animEffect transition="in" filter="fade">
                                      <p:cBhvr>
                                        <p:cTn id="246" dur="1000"/>
                                        <p:tgtEl>
                                          <p:spTgt spid="122"/>
                                        </p:tgtEl>
                                      </p:cBhvr>
                                    </p:animEffect>
                                    <p:anim calcmode="lin" valueType="num">
                                      <p:cBhvr>
                                        <p:cTn id="247" dur="1000" fill="hold"/>
                                        <p:tgtEl>
                                          <p:spTgt spid="122"/>
                                        </p:tgtEl>
                                        <p:attrNameLst>
                                          <p:attrName>ppt_x</p:attrName>
                                        </p:attrNameLst>
                                      </p:cBhvr>
                                      <p:tavLst>
                                        <p:tav tm="0">
                                          <p:val>
                                            <p:strVal val="#ppt_x"/>
                                          </p:val>
                                        </p:tav>
                                        <p:tav tm="100000">
                                          <p:val>
                                            <p:strVal val="#ppt_x"/>
                                          </p:val>
                                        </p:tav>
                                      </p:tavLst>
                                    </p:anim>
                                    <p:anim calcmode="lin" valueType="num">
                                      <p:cBhvr>
                                        <p:cTn id="248" dur="1000" fill="hold"/>
                                        <p:tgtEl>
                                          <p:spTgt spid="122"/>
                                        </p:tgtEl>
                                        <p:attrNameLst>
                                          <p:attrName>ppt_y</p:attrName>
                                        </p:attrNameLst>
                                      </p:cBhvr>
                                      <p:tavLst>
                                        <p:tav tm="0">
                                          <p:val>
                                            <p:strVal val="#ppt_y+.1"/>
                                          </p:val>
                                        </p:tav>
                                        <p:tav tm="100000">
                                          <p:val>
                                            <p:strVal val="#ppt_y"/>
                                          </p:val>
                                        </p:tav>
                                      </p:tavLst>
                                    </p:anim>
                                  </p:childTnLst>
                                </p:cTn>
                              </p:par>
                              <p:par>
                                <p:cTn id="249" presetID="42" presetClass="entr" presetSubtype="0" fill="hold" nodeType="withEffect">
                                  <p:stCondLst>
                                    <p:cond delay="0"/>
                                  </p:stCondLst>
                                  <p:childTnLst>
                                    <p:set>
                                      <p:cBhvr>
                                        <p:cTn id="250" dur="1" fill="hold">
                                          <p:stCondLst>
                                            <p:cond delay="0"/>
                                          </p:stCondLst>
                                        </p:cTn>
                                        <p:tgtEl>
                                          <p:spTgt spid="62496"/>
                                        </p:tgtEl>
                                        <p:attrNameLst>
                                          <p:attrName>style.visibility</p:attrName>
                                        </p:attrNameLst>
                                      </p:cBhvr>
                                      <p:to>
                                        <p:strVal val="visible"/>
                                      </p:to>
                                    </p:set>
                                    <p:animEffect transition="in" filter="fade">
                                      <p:cBhvr>
                                        <p:cTn id="251" dur="1000"/>
                                        <p:tgtEl>
                                          <p:spTgt spid="62496"/>
                                        </p:tgtEl>
                                      </p:cBhvr>
                                    </p:animEffect>
                                    <p:anim calcmode="lin" valueType="num">
                                      <p:cBhvr>
                                        <p:cTn id="252" dur="1000" fill="hold"/>
                                        <p:tgtEl>
                                          <p:spTgt spid="62496"/>
                                        </p:tgtEl>
                                        <p:attrNameLst>
                                          <p:attrName>ppt_x</p:attrName>
                                        </p:attrNameLst>
                                      </p:cBhvr>
                                      <p:tavLst>
                                        <p:tav tm="0">
                                          <p:val>
                                            <p:strVal val="#ppt_x"/>
                                          </p:val>
                                        </p:tav>
                                        <p:tav tm="100000">
                                          <p:val>
                                            <p:strVal val="#ppt_x"/>
                                          </p:val>
                                        </p:tav>
                                      </p:tavLst>
                                    </p:anim>
                                    <p:anim calcmode="lin" valueType="num">
                                      <p:cBhvr>
                                        <p:cTn id="253" dur="1000" fill="hold"/>
                                        <p:tgtEl>
                                          <p:spTgt spid="62496"/>
                                        </p:tgtEl>
                                        <p:attrNameLst>
                                          <p:attrName>ppt_y</p:attrName>
                                        </p:attrNameLst>
                                      </p:cBhvr>
                                      <p:tavLst>
                                        <p:tav tm="0">
                                          <p:val>
                                            <p:strVal val="#ppt_y+.1"/>
                                          </p:val>
                                        </p:tav>
                                        <p:tav tm="100000">
                                          <p:val>
                                            <p:strVal val="#ppt_y"/>
                                          </p:val>
                                        </p:tav>
                                      </p:tavLst>
                                    </p:anim>
                                  </p:childTnLst>
                                </p:cTn>
                              </p:par>
                              <p:par>
                                <p:cTn id="254" presetID="42" presetClass="entr" presetSubtype="0" fill="hold" nodeType="withEffect">
                                  <p:stCondLst>
                                    <p:cond delay="0"/>
                                  </p:stCondLst>
                                  <p:childTnLst>
                                    <p:set>
                                      <p:cBhvr>
                                        <p:cTn id="255" dur="1" fill="hold">
                                          <p:stCondLst>
                                            <p:cond delay="0"/>
                                          </p:stCondLst>
                                        </p:cTn>
                                        <p:tgtEl>
                                          <p:spTgt spid="62499"/>
                                        </p:tgtEl>
                                        <p:attrNameLst>
                                          <p:attrName>style.visibility</p:attrName>
                                        </p:attrNameLst>
                                      </p:cBhvr>
                                      <p:to>
                                        <p:strVal val="visible"/>
                                      </p:to>
                                    </p:set>
                                    <p:animEffect transition="in" filter="fade">
                                      <p:cBhvr>
                                        <p:cTn id="256" dur="1000"/>
                                        <p:tgtEl>
                                          <p:spTgt spid="62499"/>
                                        </p:tgtEl>
                                      </p:cBhvr>
                                    </p:animEffect>
                                    <p:anim calcmode="lin" valueType="num">
                                      <p:cBhvr>
                                        <p:cTn id="257" dur="1000" fill="hold"/>
                                        <p:tgtEl>
                                          <p:spTgt spid="62499"/>
                                        </p:tgtEl>
                                        <p:attrNameLst>
                                          <p:attrName>ppt_x</p:attrName>
                                        </p:attrNameLst>
                                      </p:cBhvr>
                                      <p:tavLst>
                                        <p:tav tm="0">
                                          <p:val>
                                            <p:strVal val="#ppt_x"/>
                                          </p:val>
                                        </p:tav>
                                        <p:tav tm="100000">
                                          <p:val>
                                            <p:strVal val="#ppt_x"/>
                                          </p:val>
                                        </p:tav>
                                      </p:tavLst>
                                    </p:anim>
                                    <p:anim calcmode="lin" valueType="num">
                                      <p:cBhvr>
                                        <p:cTn id="258" dur="1000" fill="hold"/>
                                        <p:tgtEl>
                                          <p:spTgt spid="624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2475" grpId="0"/>
      <p:bldP spid="62476" grpId="0"/>
      <p:bldP spid="62477" grpId="0"/>
      <p:bldP spid="55" grpId="0" animBg="1"/>
      <p:bldP spid="62485" grpId="0"/>
      <p:bldP spid="62488" grpId="0"/>
      <p:bldP spid="62492" grpId="0"/>
      <p:bldP spid="62493" grpId="0"/>
      <p:bldP spid="107" grpId="0" animBg="1"/>
      <p:bldP spid="62502" grpId="0"/>
      <p:bldP spid="62503" grpId="0"/>
      <p:bldP spid="134" grpId="0" animBg="1"/>
      <p:bldP spid="135" grpId="0" animBg="1"/>
      <p:bldP spid="136" grpId="0" animBg="1"/>
      <p:bldP spid="62508" grpId="0"/>
      <p:bldP spid="62509" grpId="0"/>
      <p:bldP spid="625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07950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Besoin d’aide</a:t>
            </a:r>
          </a:p>
        </p:txBody>
      </p:sp>
      <p:sp>
        <p:nvSpPr>
          <p:cNvPr id="69635" name="ZoneTexte 3"/>
          <p:cNvSpPr txBox="1">
            <a:spLocks noChangeArrowheads="1"/>
          </p:cNvSpPr>
          <p:nvPr/>
        </p:nvSpPr>
        <p:spPr bwMode="auto">
          <a:xfrm>
            <a:off x="396875" y="844550"/>
            <a:ext cx="8350250" cy="7080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2000" dirty="0">
                <a:solidFill>
                  <a:srgbClr val="0070C0"/>
                </a:solidFill>
                <a:latin typeface="Calibri" pitchFamily="34" charset="0"/>
                <a:cs typeface="Calibri" pitchFamily="34" charset="0"/>
              </a:rPr>
              <a:t>Tous les documents et les supports de communication sont récupérables sur les pages locales du Caf.fr, </a:t>
            </a:r>
            <a:r>
              <a:rPr lang="fr-FR" sz="2000" b="1" dirty="0">
                <a:solidFill>
                  <a:srgbClr val="0070C0"/>
                </a:solidFill>
                <a:latin typeface="Calibri" pitchFamily="34" charset="0"/>
                <a:cs typeface="Calibri" pitchFamily="34" charset="0"/>
                <a:hlinkClick r:id="rId3"/>
              </a:rPr>
              <a:t>rubrique « Mon Compte Partenaire »</a:t>
            </a:r>
            <a:endParaRPr lang="fr-FR" sz="2000" b="1" dirty="0">
              <a:solidFill>
                <a:srgbClr val="0070C0"/>
              </a:solidFill>
              <a:latin typeface="Calibri" pitchFamily="34" charset="0"/>
              <a:cs typeface="Calibri" pitchFamily="34" charset="0"/>
            </a:endParaRPr>
          </a:p>
        </p:txBody>
      </p:sp>
      <p:pic>
        <p:nvPicPr>
          <p:cNvPr id="696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369" y="1772816"/>
            <a:ext cx="7561262"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1000"/>
                                        <p:tgtEl>
                                          <p:spTgt spid="6963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9636"/>
                                        </p:tgtEl>
                                        <p:attrNameLst>
                                          <p:attrName>style.visibility</p:attrName>
                                        </p:attrNameLst>
                                      </p:cBhvr>
                                      <p:to>
                                        <p:strVal val="visible"/>
                                      </p:to>
                                    </p:set>
                                    <p:animEffect transition="in" filter="fade">
                                      <p:cBhvr>
                                        <p:cTn id="11" dur="1000"/>
                                        <p:tgtEl>
                                          <p:spTgt spid="69636"/>
                                        </p:tgtEl>
                                      </p:cBhvr>
                                    </p:animEffect>
                                    <p:anim calcmode="lin" valueType="num">
                                      <p:cBhvr>
                                        <p:cTn id="12" dur="1000" fill="hold"/>
                                        <p:tgtEl>
                                          <p:spTgt spid="69636"/>
                                        </p:tgtEl>
                                        <p:attrNameLst>
                                          <p:attrName>ppt_x</p:attrName>
                                        </p:attrNameLst>
                                      </p:cBhvr>
                                      <p:tavLst>
                                        <p:tav tm="0">
                                          <p:val>
                                            <p:strVal val="#ppt_x"/>
                                          </p:val>
                                        </p:tav>
                                        <p:tav tm="100000">
                                          <p:val>
                                            <p:strVal val="#ppt_x"/>
                                          </p:val>
                                        </p:tav>
                                      </p:tavLst>
                                    </p:anim>
                                    <p:anim calcmode="lin" valueType="num">
                                      <p:cBhvr>
                                        <p:cTn id="13" dur="1000" fill="hold"/>
                                        <p:tgtEl>
                                          <p:spTgt spid="69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p:cNvSpPr txBox="1">
            <a:spLocks/>
          </p:cNvSpPr>
          <p:nvPr/>
        </p:nvSpPr>
        <p:spPr bwMode="auto">
          <a:xfrm>
            <a:off x="1079500" y="115888"/>
            <a:ext cx="8085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algn="ctr">
              <a:defRPr/>
            </a:pPr>
            <a:r>
              <a:rPr lang="fr-FR" altLang="fr-FR" kern="0" dirty="0">
                <a:solidFill>
                  <a:schemeClr val="accent2"/>
                </a:solidFill>
                <a:latin typeface="Century Gothic" pitchFamily="34" charset="0"/>
              </a:rPr>
              <a:t>Besoin d’aide</a:t>
            </a:r>
          </a:p>
        </p:txBody>
      </p:sp>
      <p:sp>
        <p:nvSpPr>
          <p:cNvPr id="69635" name="ZoneTexte 3"/>
          <p:cNvSpPr txBox="1">
            <a:spLocks noChangeArrowheads="1"/>
          </p:cNvSpPr>
          <p:nvPr/>
        </p:nvSpPr>
        <p:spPr bwMode="auto">
          <a:xfrm>
            <a:off x="107504" y="2492896"/>
            <a:ext cx="8856983" cy="193899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ea typeface="ヒラギノ角ゴ Pro W3" pitchFamily="-84" charset="-128"/>
              </a:defRPr>
            </a:lvl1pPr>
            <a:lvl2pPr marL="742950" indent="-285750" eaLnBrk="0" hangingPunct="0">
              <a:defRPr>
                <a:solidFill>
                  <a:schemeClr val="tx1"/>
                </a:solidFill>
                <a:latin typeface="Arial" pitchFamily="34" charset="0"/>
                <a:ea typeface="ヒラギノ角ゴ Pro W3" pitchFamily="-84" charset="-128"/>
              </a:defRPr>
            </a:lvl2pPr>
            <a:lvl3pPr marL="1143000" indent="-228600" eaLnBrk="0" hangingPunct="0">
              <a:defRPr>
                <a:solidFill>
                  <a:schemeClr val="tx1"/>
                </a:solidFill>
                <a:latin typeface="Arial" pitchFamily="34" charset="0"/>
                <a:ea typeface="ヒラギノ角ゴ Pro W3" pitchFamily="-84" charset="-128"/>
              </a:defRPr>
            </a:lvl3pPr>
            <a:lvl4pPr marL="1600200" indent="-228600" eaLnBrk="0" hangingPunct="0">
              <a:defRPr>
                <a:solidFill>
                  <a:schemeClr val="tx1"/>
                </a:solidFill>
                <a:latin typeface="Arial" pitchFamily="34" charset="0"/>
                <a:ea typeface="ヒラギノ角ゴ Pro W3" pitchFamily="-84" charset="-128"/>
              </a:defRPr>
            </a:lvl4pPr>
            <a:lvl5pPr marL="2057400" indent="-228600" eaLnBrk="0" hangingPunct="0">
              <a:defRPr>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84" charset="-128"/>
              </a:defRPr>
            </a:lvl9pPr>
          </a:lstStyle>
          <a:p>
            <a:pPr eaLnBrk="1" hangingPunct="1"/>
            <a:r>
              <a:rPr lang="fr-FR" sz="2000" b="1" dirty="0">
                <a:solidFill>
                  <a:srgbClr val="0070C0"/>
                </a:solidFill>
                <a:latin typeface="Calibri" pitchFamily="34" charset="0"/>
                <a:cs typeface="Calibri" pitchFamily="34" charset="0"/>
              </a:rPr>
              <a:t>En cas de besoin sur le conventionnement  et ou la gestion des habilitations</a:t>
            </a:r>
          </a:p>
          <a:p>
            <a:pPr eaLnBrk="1" hangingPunct="1"/>
            <a:endParaRPr lang="fr-FR" sz="2000" b="1" dirty="0">
              <a:solidFill>
                <a:srgbClr val="0070C0"/>
              </a:solidFill>
              <a:latin typeface="Calibri" pitchFamily="34" charset="0"/>
              <a:cs typeface="Calibri" pitchFamily="34" charset="0"/>
            </a:endParaRPr>
          </a:p>
          <a:p>
            <a:pPr eaLnBrk="1" hangingPunct="1"/>
            <a:r>
              <a:rPr lang="fr-FR" sz="2000" dirty="0">
                <a:solidFill>
                  <a:schemeClr val="tx2"/>
                </a:solidFill>
                <a:latin typeface="Calibri" pitchFamily="34" charset="0"/>
                <a:cs typeface="Calibri" pitchFamily="34" charset="0"/>
              </a:rPr>
              <a:t>Vous pouvez nous contacter :</a:t>
            </a:r>
          </a:p>
          <a:p>
            <a:pPr eaLnBrk="1" hangingPunct="1"/>
            <a:endParaRPr lang="fr-FR" sz="2000" dirty="0">
              <a:solidFill>
                <a:schemeClr val="tx2"/>
              </a:solidFill>
              <a:latin typeface="Calibri" pitchFamily="34" charset="0"/>
              <a:cs typeface="Calibri" pitchFamily="34" charset="0"/>
            </a:endParaRPr>
          </a:p>
          <a:p>
            <a:pPr marL="342900" indent="-342900" eaLnBrk="1" hangingPunct="1">
              <a:buFont typeface="Wingdings" pitchFamily="2" charset="2"/>
              <a:buChar char="Ø"/>
            </a:pPr>
            <a:r>
              <a:rPr lang="fr-FR" sz="2000" dirty="0">
                <a:solidFill>
                  <a:schemeClr val="tx2"/>
                </a:solidFill>
                <a:latin typeface="Calibri" pitchFamily="34" charset="0"/>
                <a:cs typeface="Calibri" pitchFamily="34" charset="0"/>
              </a:rPr>
              <a:t>Par mail à l’adresse suivante : 	</a:t>
            </a:r>
            <a:r>
              <a:rPr lang="fr-FR" dirty="0">
                <a:latin typeface="Calibri" pitchFamily="34" charset="0"/>
                <a:cs typeface="Calibri" pitchFamily="34" charset="0"/>
                <a:hlinkClick r:id="rId3"/>
              </a:rPr>
              <a:t>mon-compte-partenaire.caflimoges@caf.cnafmail.fr</a:t>
            </a:r>
            <a:endParaRPr lang="fr-FR" dirty="0">
              <a:latin typeface="Calibri" pitchFamily="34" charset="0"/>
              <a:cs typeface="Calibri" pitchFamily="34" charset="0"/>
            </a:endParaRPr>
          </a:p>
          <a:p>
            <a:pPr marL="342900" indent="-342900" eaLnBrk="1" hangingPunct="1">
              <a:buFont typeface="Wingdings" pitchFamily="2" charset="2"/>
              <a:buChar char="Ø"/>
            </a:pPr>
            <a:r>
              <a:rPr lang="fr-FR" sz="2000" dirty="0">
                <a:solidFill>
                  <a:schemeClr val="tx2"/>
                </a:solidFill>
                <a:latin typeface="Calibri" pitchFamily="34" charset="0"/>
                <a:cs typeface="Calibri" pitchFamily="34" charset="0"/>
              </a:rPr>
              <a:t>Par téléphone  au 		</a:t>
            </a:r>
            <a:r>
              <a:rPr lang="fr-FR" dirty="0">
                <a:solidFill>
                  <a:schemeClr val="tx2"/>
                </a:solidFill>
                <a:latin typeface="Calibri" pitchFamily="34" charset="0"/>
                <a:cs typeface="Calibri" pitchFamily="34" charset="0"/>
                <a:hlinkClick r:id="rId4" action="ppaction://hlinkfile"/>
              </a:rPr>
              <a:t>05 55 43 41 30</a:t>
            </a:r>
            <a:endParaRPr lang="fr-FR"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10075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635">
                                            <p:bg/>
                                          </p:spTgt>
                                        </p:tgtEl>
                                        <p:attrNameLst>
                                          <p:attrName>style.visibility</p:attrName>
                                        </p:attrNameLst>
                                      </p:cBhvr>
                                      <p:to>
                                        <p:strVal val="visible"/>
                                      </p:to>
                                    </p:set>
                                    <p:animEffect transition="in" filter="fade">
                                      <p:cBhvr>
                                        <p:cTn id="7" dur="1000"/>
                                        <p:tgtEl>
                                          <p:spTgt spid="69635">
                                            <p:bg/>
                                          </p:spTgt>
                                        </p:tgtEl>
                                      </p:cBhvr>
                                    </p:animEffect>
                                    <p:anim calcmode="lin" valueType="num">
                                      <p:cBhvr>
                                        <p:cTn id="8" dur="1000" fill="hold"/>
                                        <p:tgtEl>
                                          <p:spTgt spid="69635">
                                            <p:bg/>
                                          </p:spTgt>
                                        </p:tgtEl>
                                        <p:attrNameLst>
                                          <p:attrName>ppt_x</p:attrName>
                                        </p:attrNameLst>
                                      </p:cBhvr>
                                      <p:tavLst>
                                        <p:tav tm="0">
                                          <p:val>
                                            <p:strVal val="#ppt_x"/>
                                          </p:val>
                                        </p:tav>
                                        <p:tav tm="100000">
                                          <p:val>
                                            <p:strVal val="#ppt_x"/>
                                          </p:val>
                                        </p:tav>
                                      </p:tavLst>
                                    </p:anim>
                                    <p:anim calcmode="lin" valueType="num">
                                      <p:cBhvr>
                                        <p:cTn id="9" dur="1000" fill="hold"/>
                                        <p:tgtEl>
                                          <p:spTgt spid="6963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fade">
                                      <p:cBhvr>
                                        <p:cTn id="14" dur="1000"/>
                                        <p:tgtEl>
                                          <p:spTgt spid="69635">
                                            <p:txEl>
                                              <p:pRg st="0" end="0"/>
                                            </p:txEl>
                                          </p:spTgt>
                                        </p:tgtEl>
                                      </p:cBhvr>
                                    </p:animEffect>
                                    <p:anim calcmode="lin" valueType="num">
                                      <p:cBhvr>
                                        <p:cTn id="15"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9635">
                                            <p:txEl>
                                              <p:pRg st="2" end="2"/>
                                            </p:txEl>
                                          </p:spTgt>
                                        </p:tgtEl>
                                        <p:attrNameLst>
                                          <p:attrName>style.visibility</p:attrName>
                                        </p:attrNameLst>
                                      </p:cBhvr>
                                      <p:to>
                                        <p:strVal val="visible"/>
                                      </p:to>
                                    </p:set>
                                    <p:animEffect transition="in" filter="fade">
                                      <p:cBhvr>
                                        <p:cTn id="21" dur="1000"/>
                                        <p:tgtEl>
                                          <p:spTgt spid="69635">
                                            <p:txEl>
                                              <p:pRg st="2" end="2"/>
                                            </p:txEl>
                                          </p:spTgt>
                                        </p:tgtEl>
                                      </p:cBhvr>
                                    </p:animEffect>
                                    <p:anim calcmode="lin" valueType="num">
                                      <p:cBhvr>
                                        <p:cTn id="22"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9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9635">
                                            <p:txEl>
                                              <p:pRg st="4" end="4"/>
                                            </p:txEl>
                                          </p:spTgt>
                                        </p:tgtEl>
                                        <p:attrNameLst>
                                          <p:attrName>style.visibility</p:attrName>
                                        </p:attrNameLst>
                                      </p:cBhvr>
                                      <p:to>
                                        <p:strVal val="visible"/>
                                      </p:to>
                                    </p:set>
                                    <p:animEffect transition="in" filter="fade">
                                      <p:cBhvr>
                                        <p:cTn id="28" dur="1000"/>
                                        <p:tgtEl>
                                          <p:spTgt spid="69635">
                                            <p:txEl>
                                              <p:pRg st="4" end="4"/>
                                            </p:txEl>
                                          </p:spTgt>
                                        </p:tgtEl>
                                      </p:cBhvr>
                                    </p:animEffect>
                                    <p:anim calcmode="lin" valueType="num">
                                      <p:cBhvr>
                                        <p:cTn id="29" dur="10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96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9635">
                                            <p:txEl>
                                              <p:pRg st="5" end="5"/>
                                            </p:txEl>
                                          </p:spTgt>
                                        </p:tgtEl>
                                        <p:attrNameLst>
                                          <p:attrName>style.visibility</p:attrName>
                                        </p:attrNameLst>
                                      </p:cBhvr>
                                      <p:to>
                                        <p:strVal val="visible"/>
                                      </p:to>
                                    </p:set>
                                    <p:animEffect transition="in" filter="fade">
                                      <p:cBhvr>
                                        <p:cTn id="35" dur="1000"/>
                                        <p:tgtEl>
                                          <p:spTgt spid="69635">
                                            <p:txEl>
                                              <p:pRg st="5" end="5"/>
                                            </p:txEl>
                                          </p:spTgt>
                                        </p:tgtEl>
                                      </p:cBhvr>
                                    </p:animEffect>
                                    <p:anim calcmode="lin" valueType="num">
                                      <p:cBhvr>
                                        <p:cTn id="36" dur="10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96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3413"/>
            <a:ext cx="9144000" cy="62245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fr-FR" kern="0">
              <a:solidFill>
                <a:sysClr val="windowText" lastClr="000000"/>
              </a:solidFill>
              <a:latin typeface="Calibri"/>
              <a:ea typeface="+mn-ea"/>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3896021888"/>
              </p:ext>
            </p:extLst>
          </p:nvPr>
        </p:nvGraphicFramePr>
        <p:xfrm>
          <a:off x="611559" y="1268760"/>
          <a:ext cx="6663954" cy="366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659563" y="1485900"/>
            <a:ext cx="576262" cy="647700"/>
          </a:xfrm>
          <a:prstGeom prst="rect">
            <a:avLst/>
          </a:prstGeom>
          <a:solidFill>
            <a:srgbClr val="FFFF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7" name="ZoneTexte 7"/>
          <p:cNvSpPr txBox="1">
            <a:spLocks noChangeArrowheads="1"/>
          </p:cNvSpPr>
          <p:nvPr/>
        </p:nvSpPr>
        <p:spPr bwMode="auto">
          <a:xfrm>
            <a:off x="6554788" y="1727200"/>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a:solidFill>
                  <a:sysClr val="windowText" lastClr="000000"/>
                </a:solidFill>
              </a:rPr>
              <a:t>2016</a:t>
            </a:r>
          </a:p>
        </p:txBody>
      </p:sp>
      <p:sp>
        <p:nvSpPr>
          <p:cNvPr id="8" name="Rectangle 7"/>
          <p:cNvSpPr/>
          <p:nvPr/>
        </p:nvSpPr>
        <p:spPr>
          <a:xfrm>
            <a:off x="6948488" y="2035175"/>
            <a:ext cx="576262" cy="647700"/>
          </a:xfrm>
          <a:prstGeom prst="rect">
            <a:avLst/>
          </a:prstGeom>
          <a:solidFill>
            <a:srgbClr val="4BACC6">
              <a:lumMod val="60000"/>
              <a:lumOff val="40000"/>
            </a:srgbClr>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9" name="ZoneTexte 12"/>
          <p:cNvSpPr txBox="1">
            <a:spLocks noChangeArrowheads="1"/>
          </p:cNvSpPr>
          <p:nvPr/>
        </p:nvSpPr>
        <p:spPr bwMode="auto">
          <a:xfrm>
            <a:off x="6875463" y="2278063"/>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a:solidFill>
                  <a:sysClr val="windowText" lastClr="000000"/>
                </a:solidFill>
              </a:rPr>
              <a:t>2017</a:t>
            </a:r>
          </a:p>
        </p:txBody>
      </p:sp>
      <p:sp>
        <p:nvSpPr>
          <p:cNvPr id="10" name="Rectangle 9"/>
          <p:cNvSpPr/>
          <p:nvPr/>
        </p:nvSpPr>
        <p:spPr>
          <a:xfrm>
            <a:off x="7235031" y="2586038"/>
            <a:ext cx="576263" cy="647700"/>
          </a:xfrm>
          <a:prstGeom prst="rect">
            <a:avLst/>
          </a:prstGeom>
          <a:solidFill>
            <a:srgbClr val="92D05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11" name="ZoneTexte 14"/>
          <p:cNvSpPr txBox="1">
            <a:spLocks noChangeArrowheads="1"/>
          </p:cNvSpPr>
          <p:nvPr/>
        </p:nvSpPr>
        <p:spPr bwMode="auto">
          <a:xfrm>
            <a:off x="7164388" y="2854325"/>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a:solidFill>
                  <a:sysClr val="windowText" lastClr="000000"/>
                </a:solidFill>
              </a:rPr>
              <a:t>2018</a:t>
            </a:r>
          </a:p>
        </p:txBody>
      </p:sp>
      <p:pic>
        <p:nvPicPr>
          <p:cNvPr id="52234" name="Picture 13"/>
          <p:cNvPicPr>
            <a:picLocks noChangeAspect="1" noChangeArrowheads="1"/>
          </p:cNvPicPr>
          <p:nvPr/>
        </p:nvPicPr>
        <p:blipFill>
          <a:blip r:embed="rId7">
            <a:extLst>
              <a:ext uri="{28A0092B-C50C-407E-A947-70E740481C1C}">
                <a14:useLocalDpi xmlns:a14="http://schemas.microsoft.com/office/drawing/2010/main" val="0"/>
              </a:ext>
            </a:extLst>
          </a:blip>
          <a:srcRect l="4630" t="35603" r="71713" b="51189"/>
          <a:stretch>
            <a:fillRect/>
          </a:stretch>
        </p:blipFill>
        <p:spPr bwMode="auto">
          <a:xfrm>
            <a:off x="3203575" y="4365625"/>
            <a:ext cx="2447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5" name="Picture 12"/>
          <p:cNvPicPr>
            <a:picLocks noChangeAspect="1" noChangeArrowheads="1"/>
          </p:cNvPicPr>
          <p:nvPr/>
        </p:nvPicPr>
        <p:blipFill>
          <a:blip r:embed="rId8">
            <a:extLst>
              <a:ext uri="{28A0092B-C50C-407E-A947-70E740481C1C}">
                <a14:useLocalDpi xmlns:a14="http://schemas.microsoft.com/office/drawing/2010/main" val="0"/>
              </a:ext>
            </a:extLst>
          </a:blip>
          <a:srcRect l="50000" t="17461" r="20287" b="66537"/>
          <a:stretch>
            <a:fillRect/>
          </a:stretch>
        </p:blipFill>
        <p:spPr bwMode="auto">
          <a:xfrm>
            <a:off x="4456113" y="4365625"/>
            <a:ext cx="23479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2" name="Rectangle 13"/>
          <p:cNvSpPr>
            <a:spLocks noChangeArrowheads="1"/>
          </p:cNvSpPr>
          <p:nvPr/>
        </p:nvSpPr>
        <p:spPr bwMode="auto">
          <a:xfrm>
            <a:off x="1852613" y="49213"/>
            <a:ext cx="698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3200" b="1">
                <a:solidFill>
                  <a:schemeClr val="accent2"/>
                </a:solidFill>
              </a:rPr>
              <a:t> Les services</a:t>
            </a:r>
          </a:p>
        </p:txBody>
      </p:sp>
      <p:sp>
        <p:nvSpPr>
          <p:cNvPr id="13" name="Rectangle 12"/>
          <p:cNvSpPr/>
          <p:nvPr/>
        </p:nvSpPr>
        <p:spPr>
          <a:xfrm>
            <a:off x="7522369" y="3162300"/>
            <a:ext cx="577850" cy="647700"/>
          </a:xfrm>
          <a:prstGeom prst="rect">
            <a:avLst/>
          </a:prstGeom>
          <a:solidFill>
            <a:srgbClr val="FFC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fr-FR" kern="0">
              <a:solidFill>
                <a:sysClr val="window" lastClr="FFFFFF"/>
              </a:solidFill>
              <a:latin typeface="Calibri"/>
              <a:ea typeface="+mn-ea"/>
            </a:endParaRPr>
          </a:p>
        </p:txBody>
      </p:sp>
      <p:sp>
        <p:nvSpPr>
          <p:cNvPr id="14" name="ZoneTexte 14"/>
          <p:cNvSpPr txBox="1">
            <a:spLocks noChangeArrowheads="1"/>
          </p:cNvSpPr>
          <p:nvPr/>
        </p:nvSpPr>
        <p:spPr bwMode="auto">
          <a:xfrm>
            <a:off x="7451725" y="34369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FR" sz="1400" b="1" kern="0" dirty="0">
                <a:solidFill>
                  <a:sysClr val="windowText" lastClr="000000"/>
                </a:solidFill>
              </a:rPr>
              <a:t>2019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63A79B7-ABCE-4A07-AAF2-E9FD4EAE57C2}"/>
                                            </p:graphicEl>
                                          </p:spTgt>
                                        </p:tgtEl>
                                        <p:attrNameLst>
                                          <p:attrName>style.visibility</p:attrName>
                                        </p:attrNameLst>
                                      </p:cBhvr>
                                      <p:to>
                                        <p:strVal val="visible"/>
                                      </p:to>
                                    </p:set>
                                    <p:animEffect transition="in" filter="fade">
                                      <p:cBhvr>
                                        <p:cTn id="7" dur="1000"/>
                                        <p:tgtEl>
                                          <p:spTgt spid="5">
                                            <p:graphicEl>
                                              <a:dgm id="{E63A79B7-ABCE-4A07-AAF2-E9FD4EAE57C2}"/>
                                            </p:graphicEl>
                                          </p:spTgt>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graphicEl>
                                              <a:dgm id="{FCC2ED4B-1B50-483F-A671-C582FF65C4D7}"/>
                                            </p:graphicEl>
                                          </p:spTgt>
                                        </p:tgtEl>
                                        <p:attrNameLst>
                                          <p:attrName>style.visibility</p:attrName>
                                        </p:attrNameLst>
                                      </p:cBhvr>
                                      <p:to>
                                        <p:strVal val="visible"/>
                                      </p:to>
                                    </p:set>
                                    <p:animEffect transition="in" filter="fade">
                                      <p:cBhvr>
                                        <p:cTn id="18" dur="1000"/>
                                        <p:tgtEl>
                                          <p:spTgt spid="5">
                                            <p:graphicEl>
                                              <a:dgm id="{FCC2ED4B-1B50-483F-A671-C582FF65C4D7}"/>
                                            </p:graphicEl>
                                          </p:spTgt>
                                        </p:tgtEl>
                                      </p:cBhvr>
                                    </p:animEffect>
                                  </p:childTnLst>
                                </p:cTn>
                              </p:par>
                            </p:childTnLst>
                          </p:cTn>
                        </p:par>
                        <p:par>
                          <p:cTn id="19" fill="hold">
                            <p:stCondLst>
                              <p:cond delay="30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1000"/>
                                        <p:tgtEl>
                                          <p:spTgt spid="8"/>
                                        </p:tgtEl>
                                      </p:cBhvr>
                                    </p:animEffect>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1000"/>
                                        <p:tgtEl>
                                          <p:spTgt spid="9"/>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5">
                                            <p:graphicEl>
                                              <a:dgm id="{B85DAC41-FF12-4BA1-BA73-72C5F8323626}"/>
                                            </p:graphicEl>
                                          </p:spTgt>
                                        </p:tgtEl>
                                        <p:attrNameLst>
                                          <p:attrName>style.visibility</p:attrName>
                                        </p:attrNameLst>
                                      </p:cBhvr>
                                      <p:to>
                                        <p:strVal val="visible"/>
                                      </p:to>
                                    </p:set>
                                    <p:animEffect transition="in" filter="fade">
                                      <p:cBhvr>
                                        <p:cTn id="30" dur="1000"/>
                                        <p:tgtEl>
                                          <p:spTgt spid="5">
                                            <p:graphicEl>
                                              <a:dgm id="{B85DAC41-FF12-4BA1-BA73-72C5F8323626}"/>
                                            </p:graphicEl>
                                          </p:spTgt>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5">
                                            <p:graphicEl>
                                              <a:dgm id="{138DE225-6BE3-40D7-B65B-CE9BE678C366}"/>
                                            </p:graphicEl>
                                          </p:spTgt>
                                        </p:tgtEl>
                                        <p:attrNameLst>
                                          <p:attrName>style.visibility</p:attrName>
                                        </p:attrNameLst>
                                      </p:cBhvr>
                                      <p:to>
                                        <p:strVal val="visible"/>
                                      </p:to>
                                    </p:set>
                                    <p:animEffect transition="in" filter="fade">
                                      <p:cBhvr>
                                        <p:cTn id="34" dur="1000"/>
                                        <p:tgtEl>
                                          <p:spTgt spid="5">
                                            <p:graphicEl>
                                              <a:dgm id="{138DE225-6BE3-40D7-B65B-CE9BE678C366}"/>
                                            </p:graphicEl>
                                          </p:spTgt>
                                        </p:tgtEl>
                                      </p:cBhvr>
                                    </p:animEffect>
                                  </p:childTnLst>
                                </p:cTn>
                              </p:par>
                            </p:childTnLst>
                          </p:cTn>
                        </p:par>
                        <p:par>
                          <p:cTn id="35" fill="hold">
                            <p:stCondLst>
                              <p:cond delay="70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1000"/>
                                        <p:tgtEl>
                                          <p:spTgt spid="10"/>
                                        </p:tgtEl>
                                      </p:cBhvr>
                                    </p:animEffect>
                                  </p:childTnLst>
                                </p:cTn>
                              </p:par>
                            </p:childTnLst>
                          </p:cTn>
                        </p:par>
                        <p:par>
                          <p:cTn id="39" fill="hold">
                            <p:stCondLst>
                              <p:cond delay="8000"/>
                            </p:stCondLst>
                            <p:childTnLst>
                              <p:par>
                                <p:cTn id="40" presetID="14"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1000"/>
                                        <p:tgtEl>
                                          <p:spTgt spid="11"/>
                                        </p:tgtEl>
                                      </p:cBhvr>
                                    </p:animEffect>
                                  </p:childTnLst>
                                </p:cTn>
                              </p:par>
                            </p:childTnLst>
                          </p:cTn>
                        </p:par>
                        <p:par>
                          <p:cTn id="43" fill="hold">
                            <p:stCondLst>
                              <p:cond delay="9000"/>
                            </p:stCondLst>
                            <p:childTnLst>
                              <p:par>
                                <p:cTn id="44" presetID="10" presetClass="entr" presetSubtype="0" fill="hold" grpId="0" nodeType="afterEffect">
                                  <p:stCondLst>
                                    <p:cond delay="0"/>
                                  </p:stCondLst>
                                  <p:childTnLst>
                                    <p:set>
                                      <p:cBhvr>
                                        <p:cTn id="45" dur="1" fill="hold">
                                          <p:stCondLst>
                                            <p:cond delay="0"/>
                                          </p:stCondLst>
                                        </p:cTn>
                                        <p:tgtEl>
                                          <p:spTgt spid="5">
                                            <p:graphicEl>
                                              <a:dgm id="{64206AE7-DF6D-4AB4-9097-F2C372E9E868}"/>
                                            </p:graphicEl>
                                          </p:spTgt>
                                        </p:tgtEl>
                                        <p:attrNameLst>
                                          <p:attrName>style.visibility</p:attrName>
                                        </p:attrNameLst>
                                      </p:cBhvr>
                                      <p:to>
                                        <p:strVal val="visible"/>
                                      </p:to>
                                    </p:set>
                                    <p:animEffect transition="in" filter="fade">
                                      <p:cBhvr>
                                        <p:cTn id="46" dur="1000"/>
                                        <p:tgtEl>
                                          <p:spTgt spid="5">
                                            <p:graphicEl>
                                              <a:dgm id="{64206AE7-DF6D-4AB4-9097-F2C372E9E868}"/>
                                            </p:graphicEl>
                                          </p:spTgt>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5">
                                            <p:graphicEl>
                                              <a:dgm id="{F0E9E141-5047-46A8-896D-91F38F1B23A8}"/>
                                            </p:graphicEl>
                                          </p:spTgt>
                                        </p:tgtEl>
                                        <p:attrNameLst>
                                          <p:attrName>style.visibility</p:attrName>
                                        </p:attrNameLst>
                                      </p:cBhvr>
                                      <p:to>
                                        <p:strVal val="visible"/>
                                      </p:to>
                                    </p:set>
                                    <p:animEffect transition="in" filter="fade">
                                      <p:cBhvr>
                                        <p:cTn id="50" dur="1000"/>
                                        <p:tgtEl>
                                          <p:spTgt spid="5">
                                            <p:graphicEl>
                                              <a:dgm id="{F0E9E141-5047-46A8-896D-91F38F1B23A8}"/>
                                            </p:graphicEl>
                                          </p:spTgt>
                                        </p:tgtEl>
                                      </p:cBhvr>
                                    </p:animEffect>
                                  </p:childTnLst>
                                </p:cTn>
                              </p:par>
                            </p:childTnLst>
                          </p:cTn>
                        </p:par>
                        <p:par>
                          <p:cTn id="51" fill="hold">
                            <p:stCondLst>
                              <p:cond delay="11000"/>
                            </p:stCondLst>
                            <p:childTnLst>
                              <p:par>
                                <p:cTn id="52" presetID="14" presetClass="entr" presetSubtype="1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randombar(horizontal)">
                                      <p:cBhvr>
                                        <p:cTn id="54" dur="1000"/>
                                        <p:tgtEl>
                                          <p:spTgt spid="13"/>
                                        </p:tgtEl>
                                      </p:cBhvr>
                                    </p:animEffect>
                                  </p:childTnLst>
                                </p:cTn>
                              </p:par>
                            </p:childTnLst>
                          </p:cTn>
                        </p:par>
                        <p:par>
                          <p:cTn id="55" fill="hold">
                            <p:stCondLst>
                              <p:cond delay="12000"/>
                            </p:stCondLst>
                            <p:childTnLst>
                              <p:par>
                                <p:cTn id="56" presetID="14" presetClass="entr" presetSubtype="1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1000"/>
                                        <p:tgtEl>
                                          <p:spTgt spid="14"/>
                                        </p:tgtEl>
                                      </p:cBhvr>
                                    </p:animEffect>
                                  </p:childTnLst>
                                </p:cTn>
                              </p:par>
                            </p:childTnLst>
                          </p:cTn>
                        </p:par>
                        <p:par>
                          <p:cTn id="59" fill="hold">
                            <p:stCondLst>
                              <p:cond delay="13000"/>
                            </p:stCondLst>
                            <p:childTnLst>
                              <p:par>
                                <p:cTn id="60" presetID="10" presetClass="entr" presetSubtype="0" fill="hold" grpId="0" nodeType="afterEffect">
                                  <p:stCondLst>
                                    <p:cond delay="0"/>
                                  </p:stCondLst>
                                  <p:childTnLst>
                                    <p:set>
                                      <p:cBhvr>
                                        <p:cTn id="61" dur="1" fill="hold">
                                          <p:stCondLst>
                                            <p:cond delay="0"/>
                                          </p:stCondLst>
                                        </p:cTn>
                                        <p:tgtEl>
                                          <p:spTgt spid="5">
                                            <p:graphicEl>
                                              <a:dgm id="{E4FEDF84-ED52-49C1-8440-326B6FA4F848}"/>
                                            </p:graphicEl>
                                          </p:spTgt>
                                        </p:tgtEl>
                                        <p:attrNameLst>
                                          <p:attrName>style.visibility</p:attrName>
                                        </p:attrNameLst>
                                      </p:cBhvr>
                                      <p:to>
                                        <p:strVal val="visible"/>
                                      </p:to>
                                    </p:set>
                                    <p:animEffect transition="in" filter="fade">
                                      <p:cBhvr>
                                        <p:cTn id="62" dur="1000"/>
                                        <p:tgtEl>
                                          <p:spTgt spid="5">
                                            <p:graphicEl>
                                              <a:dgm id="{E4FEDF84-ED52-49C1-8440-326B6FA4F848}"/>
                                            </p:graphicEl>
                                          </p:spTgt>
                                        </p:tgtEl>
                                      </p:cBhvr>
                                    </p:animEffect>
                                  </p:childTnLst>
                                </p:cTn>
                              </p:par>
                            </p:childTnLst>
                          </p:cTn>
                        </p:par>
                        <p:par>
                          <p:cTn id="63" fill="hold">
                            <p:stCondLst>
                              <p:cond delay="14000"/>
                            </p:stCondLst>
                            <p:childTnLst>
                              <p:par>
                                <p:cTn id="64" presetID="10" presetClass="entr" presetSubtype="0" fill="hold" grpId="0" nodeType="afterEffect">
                                  <p:stCondLst>
                                    <p:cond delay="0"/>
                                  </p:stCondLst>
                                  <p:childTnLst>
                                    <p:set>
                                      <p:cBhvr>
                                        <p:cTn id="65" dur="1" fill="hold">
                                          <p:stCondLst>
                                            <p:cond delay="0"/>
                                          </p:stCondLst>
                                        </p:cTn>
                                        <p:tgtEl>
                                          <p:spTgt spid="5">
                                            <p:graphicEl>
                                              <a:dgm id="{4BEA6C4D-978A-4FB4-AE23-D5DD1800957E}"/>
                                            </p:graphicEl>
                                          </p:spTgt>
                                        </p:tgtEl>
                                        <p:attrNameLst>
                                          <p:attrName>style.visibility</p:attrName>
                                        </p:attrNameLst>
                                      </p:cBhvr>
                                      <p:to>
                                        <p:strVal val="visible"/>
                                      </p:to>
                                    </p:set>
                                    <p:animEffect transition="in" filter="fade">
                                      <p:cBhvr>
                                        <p:cTn id="66" dur="1000"/>
                                        <p:tgtEl>
                                          <p:spTgt spid="5">
                                            <p:graphicEl>
                                              <a:dgm id="{4BEA6C4D-978A-4FB4-AE23-D5DD1800957E}"/>
                                            </p:graphicEl>
                                          </p:spTgt>
                                        </p:tgtEl>
                                      </p:cBhvr>
                                    </p:animEffect>
                                  </p:childTnLst>
                                </p:cTn>
                              </p:par>
                            </p:childTnLst>
                          </p:cTn>
                        </p:par>
                        <p:par>
                          <p:cTn id="67" fill="hold">
                            <p:stCondLst>
                              <p:cond delay="15000"/>
                            </p:stCondLst>
                            <p:childTnLst>
                              <p:par>
                                <p:cTn id="68" presetID="10" presetClass="entr" presetSubtype="0" fill="hold" grpId="0" nodeType="afterEffect">
                                  <p:stCondLst>
                                    <p:cond delay="0"/>
                                  </p:stCondLst>
                                  <p:childTnLst>
                                    <p:set>
                                      <p:cBhvr>
                                        <p:cTn id="69" dur="1" fill="hold">
                                          <p:stCondLst>
                                            <p:cond delay="0"/>
                                          </p:stCondLst>
                                        </p:cTn>
                                        <p:tgtEl>
                                          <p:spTgt spid="5">
                                            <p:graphicEl>
                                              <a:dgm id="{7D98400F-3AED-465A-8F6F-DA1C824876F9}"/>
                                            </p:graphicEl>
                                          </p:spTgt>
                                        </p:tgtEl>
                                        <p:attrNameLst>
                                          <p:attrName>style.visibility</p:attrName>
                                        </p:attrNameLst>
                                      </p:cBhvr>
                                      <p:to>
                                        <p:strVal val="visible"/>
                                      </p:to>
                                    </p:set>
                                    <p:animEffect transition="in" filter="fade">
                                      <p:cBhvr>
                                        <p:cTn id="70" dur="1000"/>
                                        <p:tgtEl>
                                          <p:spTgt spid="5">
                                            <p:graphicEl>
                                              <a:dgm id="{7D98400F-3AED-465A-8F6F-DA1C824876F9}"/>
                                            </p:graphicEl>
                                          </p:spTgt>
                                        </p:tgtEl>
                                      </p:cBhvr>
                                    </p:animEffect>
                                  </p:childTnLst>
                                </p:cTn>
                              </p:par>
                            </p:childTnLst>
                          </p:cTn>
                        </p:par>
                        <p:par>
                          <p:cTn id="71" fill="hold" nodeType="afterGroup">
                            <p:stCondLst>
                              <p:cond delay="16000"/>
                            </p:stCondLst>
                            <p:childTnLst>
                              <p:par>
                                <p:cTn id="72" presetID="42" presetClass="entr" presetSubtype="0" fill="hold" nodeType="afterEffect">
                                  <p:stCondLst>
                                    <p:cond delay="0"/>
                                  </p:stCondLst>
                                  <p:childTnLst>
                                    <p:set>
                                      <p:cBhvr>
                                        <p:cTn id="73" dur="1" fill="hold">
                                          <p:stCondLst>
                                            <p:cond delay="0"/>
                                          </p:stCondLst>
                                        </p:cTn>
                                        <p:tgtEl>
                                          <p:spTgt spid="52235"/>
                                        </p:tgtEl>
                                        <p:attrNameLst>
                                          <p:attrName>style.visibility</p:attrName>
                                        </p:attrNameLst>
                                      </p:cBhvr>
                                      <p:to>
                                        <p:strVal val="visible"/>
                                      </p:to>
                                    </p:set>
                                    <p:animEffect transition="in" filter="fade">
                                      <p:cBhvr>
                                        <p:cTn id="74" dur="1000"/>
                                        <p:tgtEl>
                                          <p:spTgt spid="52235"/>
                                        </p:tgtEl>
                                      </p:cBhvr>
                                    </p:animEffect>
                                    <p:anim calcmode="lin" valueType="num">
                                      <p:cBhvr>
                                        <p:cTn id="75" dur="1000" fill="hold"/>
                                        <p:tgtEl>
                                          <p:spTgt spid="52235"/>
                                        </p:tgtEl>
                                        <p:attrNameLst>
                                          <p:attrName>ppt_x</p:attrName>
                                        </p:attrNameLst>
                                      </p:cBhvr>
                                      <p:tavLst>
                                        <p:tav tm="0">
                                          <p:val>
                                            <p:strVal val="#ppt_x"/>
                                          </p:val>
                                        </p:tav>
                                        <p:tav tm="100000">
                                          <p:val>
                                            <p:strVal val="#ppt_x"/>
                                          </p:val>
                                        </p:tav>
                                      </p:tavLst>
                                    </p:anim>
                                    <p:anim calcmode="lin" valueType="num">
                                      <p:cBhvr>
                                        <p:cTn id="76" dur="1000" fill="hold"/>
                                        <p:tgtEl>
                                          <p:spTgt spid="5223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2234"/>
                                        </p:tgtEl>
                                        <p:attrNameLst>
                                          <p:attrName>style.visibility</p:attrName>
                                        </p:attrNameLst>
                                      </p:cBhvr>
                                      <p:to>
                                        <p:strVal val="visible"/>
                                      </p:to>
                                    </p:set>
                                    <p:animEffect transition="in" filter="fade">
                                      <p:cBhvr>
                                        <p:cTn id="79" dur="1000"/>
                                        <p:tgtEl>
                                          <p:spTgt spid="52234"/>
                                        </p:tgtEl>
                                      </p:cBhvr>
                                    </p:animEffect>
                                    <p:anim calcmode="lin" valueType="num">
                                      <p:cBhvr>
                                        <p:cTn id="80" dur="1000" fill="hold"/>
                                        <p:tgtEl>
                                          <p:spTgt spid="52234"/>
                                        </p:tgtEl>
                                        <p:attrNameLst>
                                          <p:attrName>ppt_x</p:attrName>
                                        </p:attrNameLst>
                                      </p:cBhvr>
                                      <p:tavLst>
                                        <p:tav tm="0">
                                          <p:val>
                                            <p:strVal val="#ppt_x"/>
                                          </p:val>
                                        </p:tav>
                                        <p:tav tm="100000">
                                          <p:val>
                                            <p:strVal val="#ppt_x"/>
                                          </p:val>
                                        </p:tav>
                                      </p:tavLst>
                                    </p:anim>
                                    <p:anim calcmode="lin" valueType="num">
                                      <p:cBhvr>
                                        <p:cTn id="81" dur="1000" fill="hold"/>
                                        <p:tgtEl>
                                          <p:spTgt spid="52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p:bldP spid="8" grpId="0" animBg="1"/>
      <p:bldP spid="9" grpId="0"/>
      <p:bldP spid="10" grpId="0" animBg="1"/>
      <p:bldP spid="11"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2195513" y="0"/>
            <a:ext cx="4752975" cy="936625"/>
          </a:xfrm>
        </p:spPr>
        <p:txBody>
          <a:bodyPr/>
          <a:lstStyle/>
          <a:p>
            <a:pPr algn="ctr">
              <a:defRPr/>
            </a:pPr>
            <a:r>
              <a:rPr lang="fr-FR" altLang="fr-FR" dirty="0">
                <a:solidFill>
                  <a:schemeClr val="accent2"/>
                </a:solidFill>
                <a:latin typeface="+mj-lt"/>
              </a:rPr>
              <a:t>Objectifs et enjeux </a:t>
            </a:r>
          </a:p>
        </p:txBody>
      </p:sp>
      <p:sp>
        <p:nvSpPr>
          <p:cNvPr id="3" name="ZoneTexte 2"/>
          <p:cNvSpPr txBox="1"/>
          <p:nvPr/>
        </p:nvSpPr>
        <p:spPr>
          <a:xfrm>
            <a:off x="719212" y="764704"/>
            <a:ext cx="7632700" cy="5232202"/>
          </a:xfrm>
          <a:prstGeom prst="rect">
            <a:avLst/>
          </a:prstGeom>
          <a:noFill/>
        </p:spPr>
        <p:txBody>
          <a:bodyPr>
            <a:spAutoFit/>
          </a:bodyPr>
          <a:lstStyle/>
          <a:p>
            <a:pPr lvl="1" algn="ctr">
              <a:defRPr/>
            </a:pPr>
            <a:r>
              <a:rPr lang="fr-FR" sz="2800" b="1" dirty="0">
                <a:solidFill>
                  <a:schemeClr val="tx2"/>
                </a:solidFill>
                <a:latin typeface="Calibri" panose="020F0502020204030204" pitchFamily="34" charset="0"/>
                <a:cs typeface="Calibri" panose="020F0502020204030204" pitchFamily="34" charset="0"/>
              </a:rPr>
              <a:t>LE SERVICE DGFIP</a:t>
            </a:r>
          </a:p>
          <a:p>
            <a:pPr marL="285750" indent="-285750">
              <a:buFont typeface="Wingdings" panose="05000000000000000000" pitchFamily="2" charset="2"/>
              <a:buChar char="Ø"/>
              <a:defRPr/>
            </a:pPr>
            <a:endParaRPr lang="fr-FR" dirty="0">
              <a:solidFill>
                <a:schemeClr val="tx2"/>
              </a:solidFill>
              <a:latin typeface="Calibri" panose="020F0502020204030204" pitchFamily="34" charset="0"/>
              <a:cs typeface="Calibri" panose="020F0502020204030204" pitchFamily="34" charset="0"/>
            </a:endParaRPr>
          </a:p>
          <a:p>
            <a:pPr>
              <a:defRPr/>
            </a:pPr>
            <a:endParaRPr lang="fr-FR"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i="1" dirty="0">
                <a:solidFill>
                  <a:schemeClr val="tx2"/>
                </a:solidFill>
                <a:latin typeface="Calibri" panose="020F0502020204030204" pitchFamily="34" charset="0"/>
                <a:cs typeface="Calibri" panose="020F0502020204030204" pitchFamily="34" charset="0"/>
              </a:rPr>
              <a:t>C’est un service mis en ligne sur l’espace </a:t>
            </a:r>
            <a:r>
              <a:rPr lang="fr-FR" b="1" i="1" dirty="0">
                <a:solidFill>
                  <a:schemeClr val="tx2"/>
                </a:solidFill>
                <a:latin typeface="Calibri" pitchFamily="34" charset="0"/>
                <a:cs typeface="Calibri" pitchFamily="34" charset="0"/>
              </a:rPr>
              <a:t>« Mon Compte Partenaire » </a:t>
            </a:r>
            <a:r>
              <a:rPr lang="fr-FR" i="1" dirty="0">
                <a:solidFill>
                  <a:schemeClr val="tx2"/>
                </a:solidFill>
                <a:latin typeface="Calibri" pitchFamily="34" charset="0"/>
                <a:cs typeface="Calibri" pitchFamily="34" charset="0"/>
              </a:rPr>
              <a:t>du caf.fr.</a:t>
            </a:r>
          </a:p>
          <a:p>
            <a:pPr>
              <a:defRPr/>
            </a:pPr>
            <a:r>
              <a:rPr lang="fr-FR" i="1" dirty="0">
                <a:solidFill>
                  <a:schemeClr val="tx2"/>
                </a:solidFill>
                <a:latin typeface="Calibri" pitchFamily="34" charset="0"/>
                <a:cs typeface="Calibri" pitchFamily="34" charset="0"/>
              </a:rPr>
              <a:t> </a:t>
            </a:r>
          </a:p>
          <a:p>
            <a:pPr marL="285750" indent="-285750">
              <a:buFont typeface="Wingdings" panose="05000000000000000000" pitchFamily="2" charset="2"/>
              <a:buChar char="Ø"/>
              <a:defRPr/>
            </a:pPr>
            <a:r>
              <a:rPr lang="fr-FR" i="1" dirty="0">
                <a:solidFill>
                  <a:schemeClr val="tx2"/>
                </a:solidFill>
                <a:latin typeface="Calibri" pitchFamily="34" charset="0"/>
                <a:cs typeface="Calibri" pitchFamily="34" charset="0"/>
              </a:rPr>
              <a:t>Permets de consulter diverses données du dossier allocataire, définies en fonction du rôle des utilisateurs</a:t>
            </a:r>
          </a:p>
          <a:p>
            <a:pPr marL="285750" indent="-285750">
              <a:buFont typeface="Wingdings" panose="05000000000000000000" pitchFamily="2" charset="2"/>
              <a:buChar char="Ø"/>
              <a:defRPr/>
            </a:pPr>
            <a:endParaRPr lang="fr-FR" i="1" dirty="0">
              <a:solidFill>
                <a:schemeClr val="tx2"/>
              </a:solidFill>
              <a:latin typeface="Calibri" pitchFamily="34" charset="0"/>
              <a:cs typeface="Calibri" pitchFamily="34" charset="0"/>
            </a:endParaRPr>
          </a:p>
          <a:p>
            <a:pPr marL="285750" indent="-285750">
              <a:buFont typeface="Wingdings" panose="05000000000000000000" pitchFamily="2" charset="2"/>
              <a:buChar char="Ø"/>
              <a:defRPr/>
            </a:pPr>
            <a:r>
              <a:rPr lang="fr-FR" i="1" dirty="0">
                <a:solidFill>
                  <a:schemeClr val="tx2"/>
                </a:solidFill>
                <a:latin typeface="Calibri" pitchFamily="34" charset="0"/>
                <a:cs typeface="Calibri" pitchFamily="34" charset="0"/>
              </a:rPr>
              <a:t>La déclaration Cnil est assurée par la Cnaf mais un traçage de l’activité est exigé </a:t>
            </a:r>
          </a:p>
          <a:p>
            <a:pPr>
              <a:defRPr/>
            </a:pPr>
            <a:endParaRPr lang="fr-FR" i="1" dirty="0">
              <a:solidFill>
                <a:schemeClr val="tx2"/>
              </a:solidFill>
              <a:latin typeface="Calibri" pitchFamily="34" charset="0"/>
              <a:cs typeface="Calibri" pitchFamily="34" charset="0"/>
            </a:endParaRPr>
          </a:p>
          <a:p>
            <a:pPr marL="285750" indent="-285750">
              <a:buFont typeface="Wingdings" panose="05000000000000000000" pitchFamily="2" charset="2"/>
              <a:buChar char="Ø"/>
              <a:defRPr/>
            </a:pPr>
            <a:r>
              <a:rPr lang="fr-FR" i="1" dirty="0">
                <a:solidFill>
                  <a:schemeClr val="tx2"/>
                </a:solidFill>
                <a:latin typeface="Calibri" pitchFamily="34" charset="0"/>
                <a:cs typeface="Calibri" pitchFamily="34" charset="0"/>
              </a:rPr>
              <a:t>L’offre distingue deux rôles :</a:t>
            </a:r>
          </a:p>
          <a:p>
            <a:pPr marL="742950" lvl="1" indent="-285750">
              <a:buFont typeface="Wingdings" panose="05000000000000000000" pitchFamily="2" charset="2"/>
              <a:buChar char="§"/>
              <a:defRPr/>
            </a:pPr>
            <a:r>
              <a:rPr lang="fr-FR" i="1" dirty="0">
                <a:solidFill>
                  <a:schemeClr val="tx2"/>
                </a:solidFill>
                <a:latin typeface="Calibri" pitchFamily="34" charset="0"/>
                <a:cs typeface="Calibri" pitchFamily="34" charset="0"/>
              </a:rPr>
              <a:t>Recouvrement (comptable du Trésor)</a:t>
            </a:r>
          </a:p>
          <a:p>
            <a:pPr marL="742950" lvl="1" indent="-285750">
              <a:buFont typeface="Wingdings" panose="05000000000000000000" pitchFamily="2" charset="2"/>
              <a:buChar char="§"/>
              <a:defRPr/>
            </a:pPr>
            <a:r>
              <a:rPr lang="fr-FR" i="1" dirty="0">
                <a:solidFill>
                  <a:schemeClr val="tx2"/>
                </a:solidFill>
                <a:latin typeface="Calibri" pitchFamily="34" charset="0"/>
                <a:cs typeface="Calibri" pitchFamily="34" charset="0"/>
              </a:rPr>
              <a:t>Enquête (préposés aux impôts et inspecteurs des impôts) </a:t>
            </a:r>
          </a:p>
          <a:p>
            <a:pPr marL="742950" lvl="1" indent="-285750">
              <a:buFont typeface="Wingdings" panose="05000000000000000000" pitchFamily="2" charset="2"/>
              <a:buChar char="§"/>
              <a:defRPr/>
            </a:pPr>
            <a:r>
              <a:rPr lang="fr-FR" i="1" dirty="0">
                <a:solidFill>
                  <a:schemeClr val="tx2"/>
                </a:solidFill>
                <a:latin typeface="Calibri" pitchFamily="34" charset="0"/>
                <a:cs typeface="Calibri" pitchFamily="34" charset="0"/>
              </a:rPr>
              <a:t>Absence de cumul des deux rôles.</a:t>
            </a:r>
          </a:p>
          <a:p>
            <a:pPr marL="742950" lvl="1" indent="-285750">
              <a:buFont typeface="Wingdings" panose="05000000000000000000" pitchFamily="2" charset="2"/>
              <a:buChar char="Ø"/>
              <a:defRPr/>
            </a:pPr>
            <a:endParaRPr lang="fr-FR" i="1" dirty="0">
              <a:solidFill>
                <a:schemeClr val="tx2"/>
              </a:solidFill>
              <a:latin typeface="Calibri" pitchFamily="34" charset="0"/>
              <a:cs typeface="Calibri" pitchFamily="34" charset="0"/>
            </a:endParaRPr>
          </a:p>
          <a:p>
            <a:pPr marL="742950" lvl="1" indent="-285750">
              <a:buFont typeface="Wingdings" panose="05000000000000000000" pitchFamily="2" charset="2"/>
              <a:buChar char="Ø"/>
              <a:defRPr/>
            </a:pPr>
            <a:endParaRPr lang="fr-FR"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5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000"/>
                                        <p:tgtEl>
                                          <p:spTgt spid="3">
                                            <p:txEl>
                                              <p:pRg st="9" end="9"/>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1000"/>
                                        <p:tgtEl>
                                          <p:spTgt spid="3">
                                            <p:txEl>
                                              <p:pRg st="11" end="11"/>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3" name="ZoneTexte 2"/>
          <p:cNvSpPr txBox="1"/>
          <p:nvPr/>
        </p:nvSpPr>
        <p:spPr>
          <a:xfrm>
            <a:off x="719212" y="764704"/>
            <a:ext cx="7632700" cy="6186309"/>
          </a:xfrm>
          <a:prstGeom prst="rect">
            <a:avLst/>
          </a:prstGeom>
          <a:noFill/>
        </p:spPr>
        <p:txBody>
          <a:bodyPr>
            <a:spAutoFit/>
          </a:bodyPr>
          <a:lstStyle/>
          <a:p>
            <a:pPr>
              <a:defRPr/>
            </a:pPr>
            <a:endParaRPr lang="fr-FR"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i="1" dirty="0">
                <a:solidFill>
                  <a:schemeClr val="accent1">
                    <a:lumMod val="50000"/>
                  </a:schemeClr>
                </a:solidFill>
                <a:latin typeface="Calibri" panose="020F0502020204030204" pitchFamily="34" charset="0"/>
                <a:cs typeface="Calibri" panose="020F0502020204030204" pitchFamily="34" charset="0"/>
              </a:rPr>
              <a:t>Permettre aux trésoreries de disposer des informations nécessaires pour adresser à juste titre une </a:t>
            </a:r>
            <a:r>
              <a:rPr lang="fr-FR" i="1" dirty="0" err="1">
                <a:solidFill>
                  <a:schemeClr val="accent1">
                    <a:lumMod val="50000"/>
                  </a:schemeClr>
                </a:solidFill>
                <a:latin typeface="Calibri" panose="020F0502020204030204" pitchFamily="34" charset="0"/>
                <a:cs typeface="Calibri" panose="020F0502020204030204" pitchFamily="34" charset="0"/>
              </a:rPr>
              <a:t>Otd</a:t>
            </a:r>
            <a:endParaRPr lang="fr-FR" i="1" dirty="0">
              <a:solidFill>
                <a:schemeClr val="accent1">
                  <a:lumMod val="50000"/>
                </a:schemeClr>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lang="fr-FR" i="1" dirty="0">
                <a:solidFill>
                  <a:schemeClr val="tx2"/>
                </a:solidFill>
                <a:latin typeface="Calibri" panose="020F0502020204030204" pitchFamily="34" charset="0"/>
                <a:cs typeface="Calibri" panose="020F0502020204030204" pitchFamily="34" charset="0"/>
              </a:rPr>
              <a:t>solution dans l’attente d’une injection de flux automatisée</a:t>
            </a:r>
          </a:p>
          <a:p>
            <a:pPr marL="742950" lvl="1" indent="-285750">
              <a:buFont typeface="Wingdings" panose="05000000000000000000" pitchFamily="2" charset="2"/>
              <a:buChar char="§"/>
              <a:defRPr/>
            </a:pPr>
            <a:endParaRPr lang="fr-FR" i="1" dirty="0">
              <a:solidFill>
                <a:schemeClr val="tx2"/>
              </a:solidFill>
              <a:latin typeface="Calibri" panose="020F0502020204030204" pitchFamily="34" charset="0"/>
              <a:cs typeface="Calibri" panose="020F0502020204030204" pitchFamily="34" charset="0"/>
            </a:endParaRPr>
          </a:p>
          <a:p>
            <a:pPr lvl="1">
              <a:defRPr/>
            </a:pPr>
            <a:endParaRPr lang="fr-FR" i="1"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r>
              <a:rPr lang="fr-FR" i="1" dirty="0">
                <a:solidFill>
                  <a:schemeClr val="accent1">
                    <a:lumMod val="50000"/>
                  </a:schemeClr>
                </a:solidFill>
                <a:latin typeface="Calibri" panose="020F0502020204030204" pitchFamily="34" charset="0"/>
                <a:cs typeface="Calibri" panose="020F0502020204030204" pitchFamily="34" charset="0"/>
              </a:rPr>
              <a:t>Un parcours « </a:t>
            </a:r>
            <a:r>
              <a:rPr lang="fr-FR" i="1" dirty="0" err="1">
                <a:solidFill>
                  <a:schemeClr val="accent1">
                    <a:lumMod val="50000"/>
                  </a:schemeClr>
                </a:solidFill>
                <a:latin typeface="Calibri" panose="020F0502020204030204" pitchFamily="34" charset="0"/>
                <a:cs typeface="Calibri" panose="020F0502020204030204" pitchFamily="34" charset="0"/>
              </a:rPr>
              <a:t>Otd</a:t>
            </a:r>
            <a:r>
              <a:rPr lang="fr-FR" i="1" dirty="0">
                <a:solidFill>
                  <a:schemeClr val="accent1">
                    <a:lumMod val="50000"/>
                  </a:schemeClr>
                </a:solidFill>
                <a:latin typeface="Calibri" panose="020F0502020204030204" pitchFamily="34" charset="0"/>
                <a:cs typeface="Calibri" panose="020F0502020204030204" pitchFamily="34" charset="0"/>
              </a:rPr>
              <a:t> » se divisant en quatre sous-parcours :</a:t>
            </a:r>
          </a:p>
          <a:p>
            <a:pPr marL="742950" lvl="1" indent="-285750">
              <a:buFont typeface="Wingdings" panose="05000000000000000000" pitchFamily="2" charset="2"/>
              <a:buChar char="§"/>
              <a:defRPr/>
            </a:pPr>
            <a:r>
              <a:rPr lang="fr-FR" i="1" dirty="0">
                <a:solidFill>
                  <a:schemeClr val="tx2"/>
                </a:solidFill>
                <a:latin typeface="Calibri" panose="020F0502020204030204" pitchFamily="34" charset="0"/>
                <a:cs typeface="Calibri" panose="020F0502020204030204" pitchFamily="34" charset="0"/>
              </a:rPr>
              <a:t>une demande portant sur un enfant (article L 1617-5 du code général des collectivités locales -&gt; saisie des prestations familiales) </a:t>
            </a:r>
          </a:p>
          <a:p>
            <a:pPr marL="1200150" lvl="2" indent="-285750">
              <a:buFont typeface="Wingdings" panose="05000000000000000000" pitchFamily="2" charset="2"/>
              <a:buChar char="ü"/>
              <a:defRPr/>
            </a:pPr>
            <a:r>
              <a:rPr lang="fr-FR" i="1" dirty="0">
                <a:solidFill>
                  <a:schemeClr val="tx2">
                    <a:lumMod val="60000"/>
                    <a:lumOff val="40000"/>
                  </a:schemeClr>
                </a:solidFill>
                <a:latin typeface="Calibri" panose="020F0502020204030204" pitchFamily="34" charset="0"/>
                <a:cs typeface="Calibri" panose="020F0502020204030204" pitchFamily="34" charset="0"/>
              </a:rPr>
              <a:t>avec connaissance du numéro allocataire </a:t>
            </a:r>
          </a:p>
          <a:p>
            <a:pPr marL="1200150" lvl="2" indent="-285750">
              <a:buFont typeface="Wingdings" panose="05000000000000000000" pitchFamily="2" charset="2"/>
              <a:buChar char="ü"/>
              <a:defRPr/>
            </a:pPr>
            <a:r>
              <a:rPr lang="fr-FR" i="1" dirty="0">
                <a:solidFill>
                  <a:schemeClr val="tx2">
                    <a:lumMod val="60000"/>
                    <a:lumOff val="40000"/>
                  </a:schemeClr>
                </a:solidFill>
                <a:latin typeface="Calibri" panose="020F0502020204030204" pitchFamily="34" charset="0"/>
                <a:cs typeface="Calibri" panose="020F0502020204030204" pitchFamily="34" charset="0"/>
              </a:rPr>
              <a:t>sans connaissance du numéro allocataire -&gt; étape d’identification du débiteur</a:t>
            </a:r>
          </a:p>
          <a:p>
            <a:pPr marL="1200150" lvl="2" indent="-285750">
              <a:buFont typeface="Wingdings" panose="05000000000000000000" pitchFamily="2" charset="2"/>
              <a:buChar char="ü"/>
              <a:defRPr/>
            </a:pPr>
            <a:endParaRPr lang="fr-FR" i="1" dirty="0">
              <a:solidFill>
                <a:schemeClr val="tx2"/>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defRPr/>
            </a:pPr>
            <a:r>
              <a:rPr lang="fr-FR" i="1" dirty="0">
                <a:solidFill>
                  <a:schemeClr val="accent1">
                    <a:lumMod val="75000"/>
                  </a:schemeClr>
                </a:solidFill>
                <a:latin typeface="Calibri" panose="020F0502020204030204" pitchFamily="34" charset="0"/>
                <a:cs typeface="Calibri" panose="020F0502020204030204" pitchFamily="34" charset="0"/>
              </a:rPr>
              <a:t>une demande portant sur un adulte (article L115-1 du code de la sécurité sociale -&gt; saisie de l’Aah) </a:t>
            </a:r>
          </a:p>
          <a:p>
            <a:pPr marL="1257300" lvl="2" indent="-342900">
              <a:buFont typeface="Wingdings" panose="05000000000000000000" pitchFamily="2" charset="2"/>
              <a:buChar char="ü"/>
              <a:defRPr/>
            </a:pPr>
            <a:r>
              <a:rPr lang="fr-FR" i="1" dirty="0">
                <a:solidFill>
                  <a:schemeClr val="tx2">
                    <a:lumMod val="60000"/>
                    <a:lumOff val="40000"/>
                  </a:schemeClr>
                </a:solidFill>
                <a:latin typeface="Calibri" panose="020F0502020204030204" pitchFamily="34" charset="0"/>
                <a:cs typeface="Calibri" panose="020F0502020204030204" pitchFamily="34" charset="0"/>
              </a:rPr>
              <a:t>avec connaissance du numéro allocataire </a:t>
            </a:r>
          </a:p>
          <a:p>
            <a:pPr marL="1257300" lvl="2" indent="-342900">
              <a:buFont typeface="Wingdings" panose="05000000000000000000" pitchFamily="2" charset="2"/>
              <a:buChar char="ü"/>
              <a:defRPr/>
            </a:pPr>
            <a:r>
              <a:rPr lang="fr-FR" i="1" dirty="0">
                <a:solidFill>
                  <a:schemeClr val="tx2">
                    <a:lumMod val="60000"/>
                    <a:lumOff val="40000"/>
                  </a:schemeClr>
                </a:solidFill>
                <a:latin typeface="Calibri" panose="020F0502020204030204" pitchFamily="34" charset="0"/>
                <a:cs typeface="Calibri" panose="020F0502020204030204" pitchFamily="34" charset="0"/>
              </a:rPr>
              <a:t>sans connaissance du numéro allocataire -&gt; étape d’identification du débiteur</a:t>
            </a:r>
          </a:p>
          <a:p>
            <a:pPr marL="800100" lvl="1" indent="-342900">
              <a:buFont typeface="Wingdings" panose="05000000000000000000" pitchFamily="2" charset="2"/>
              <a:buChar char="§"/>
              <a:defRPr/>
            </a:pPr>
            <a:endParaRPr lang="fr-FR" i="1" dirty="0">
              <a:solidFill>
                <a:schemeClr val="tx2"/>
              </a:solidFill>
              <a:latin typeface="Calibri" panose="020F0502020204030204" pitchFamily="34" charset="0"/>
              <a:cs typeface="Calibri" panose="020F0502020204030204" pitchFamily="34" charset="0"/>
            </a:endParaRPr>
          </a:p>
          <a:p>
            <a:pPr>
              <a:defRPr/>
            </a:pPr>
            <a:endParaRPr lang="fr-FR" i="1" dirty="0">
              <a:solidFill>
                <a:schemeClr val="tx2"/>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defRPr/>
            </a:pPr>
            <a:endParaRPr lang="fr-FR" i="1" dirty="0">
              <a:solidFill>
                <a:schemeClr val="tx2"/>
              </a:solidFill>
              <a:latin typeface="Calibri" pitchFamily="34" charset="0"/>
              <a:cs typeface="Calibri" pitchFamily="34" charset="0"/>
            </a:endParaRPr>
          </a:p>
          <a:p>
            <a:pPr lvl="1">
              <a:defRPr/>
            </a:pPr>
            <a:endParaRPr lang="fr-FR"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61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1000"/>
                                        <p:tgtEl>
                                          <p:spTgt spid="3">
                                            <p:txEl>
                                              <p:pRg st="6" end="6"/>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1000"/>
                                        <p:tgtEl>
                                          <p:spTgt spid="3">
                                            <p:txEl>
                                              <p:pRg st="7" end="7"/>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1000"/>
                                        <p:tgtEl>
                                          <p:spTgt spid="3">
                                            <p:txEl>
                                              <p:pRg st="8" end="8"/>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1000"/>
                                        <p:tgtEl>
                                          <p:spTgt spid="3">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4" name="Espace réservé du contenu 2">
            <a:extLst>
              <a:ext uri="{FF2B5EF4-FFF2-40B4-BE49-F238E27FC236}">
                <a16:creationId xmlns:a16="http://schemas.microsoft.com/office/drawing/2014/main" id="{F599682E-8D2E-40B2-A9C2-FA8E02D8690F}"/>
              </a:ext>
            </a:extLst>
          </p:cNvPr>
          <p:cNvSpPr txBox="1">
            <a:spLocks/>
          </p:cNvSpPr>
          <p:nvPr/>
        </p:nvSpPr>
        <p:spPr bwMode="auto">
          <a:xfrm>
            <a:off x="323528" y="728711"/>
            <a:ext cx="8497118" cy="54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pPr lvl="1"/>
            <a:endParaRPr lang="fr-FR" altLang="en-US" sz="1000" kern="0" dirty="0"/>
          </a:p>
          <a:p>
            <a:r>
              <a:rPr lang="fr-FR" altLang="en-US" sz="2400" kern="0" dirty="0">
                <a:solidFill>
                  <a:srgbClr val="0070C0"/>
                </a:solidFill>
              </a:rPr>
              <a:t>1ère étape : choix du type de créance : adulte / enfant</a:t>
            </a:r>
            <a:endParaRPr lang="fr-FR" sz="2400" kern="0" dirty="0">
              <a:solidFill>
                <a:schemeClr val="accent1"/>
              </a:solidFill>
            </a:endParaRPr>
          </a:p>
          <a:p>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pic>
        <p:nvPicPr>
          <p:cNvPr id="5" name="Picture 2">
            <a:extLst>
              <a:ext uri="{FF2B5EF4-FFF2-40B4-BE49-F238E27FC236}">
                <a16:creationId xmlns:a16="http://schemas.microsoft.com/office/drawing/2014/main" id="{4AD22FC0-C918-42A2-8513-99D2F71E3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16832"/>
            <a:ext cx="6958353" cy="459673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9419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D70C47E-26BE-409F-A2DF-CC5C1A570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016" y="1556792"/>
            <a:ext cx="5952352" cy="516772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6" name="Espace réservé du contenu 2">
            <a:extLst>
              <a:ext uri="{FF2B5EF4-FFF2-40B4-BE49-F238E27FC236}">
                <a16:creationId xmlns:a16="http://schemas.microsoft.com/office/drawing/2014/main" id="{C5AA60EF-4B6F-4BB5-BED4-CC3C158B8A2D}"/>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a:solidFill>
                  <a:srgbClr val="0070C0"/>
                </a:solidFill>
              </a:rPr>
              <a:t>Cas de la recherche par critères</a:t>
            </a:r>
            <a:endParaRPr lang="fr-FR" sz="2400" kern="0">
              <a:solidFill>
                <a:schemeClr val="accent1"/>
              </a:solidFill>
            </a:endParaRPr>
          </a:p>
          <a:p>
            <a:endParaRPr lang="fr-FR" kern="0"/>
          </a:p>
          <a:p>
            <a:pPr marL="0" lvl="1" indent="0" algn="just">
              <a:buFont typeface="Arial" pitchFamily="34" charset="0"/>
              <a:buNone/>
            </a:pPr>
            <a:r>
              <a:rPr lang="fr-FR" altLang="en-US" sz="2400" b="1" kern="0">
                <a:solidFill>
                  <a:srgbClr val="0070C0"/>
                </a:solidFill>
              </a:rPr>
              <a:t> </a:t>
            </a:r>
          </a:p>
          <a:p>
            <a:pPr marL="457200" lvl="1" indent="0" algn="just">
              <a:buFont typeface="Arial" pitchFamily="34" charset="0"/>
              <a:buNone/>
            </a:pPr>
            <a:endParaRPr lang="fr-FR" altLang="en-US" sz="1800" kern="0"/>
          </a:p>
          <a:p>
            <a:pPr marL="457200" lvl="1" indent="0" algn="just">
              <a:buFont typeface="Arial" pitchFamily="34" charset="0"/>
              <a:buNone/>
            </a:pPr>
            <a:endParaRPr lang="fr-FR" altLang="en-US" sz="1800" kern="0" dirty="0"/>
          </a:p>
        </p:txBody>
      </p:sp>
      <p:sp>
        <p:nvSpPr>
          <p:cNvPr id="7" name="Accolade fermante 6">
            <a:extLst>
              <a:ext uri="{FF2B5EF4-FFF2-40B4-BE49-F238E27FC236}">
                <a16:creationId xmlns:a16="http://schemas.microsoft.com/office/drawing/2014/main" id="{C72CC75C-EE26-462C-8111-E9424B1CB4F2}"/>
              </a:ext>
            </a:extLst>
          </p:cNvPr>
          <p:cNvSpPr/>
          <p:nvPr/>
        </p:nvSpPr>
        <p:spPr>
          <a:xfrm>
            <a:off x="7308304" y="3282982"/>
            <a:ext cx="195479" cy="1442161"/>
          </a:xfrm>
          <a:prstGeom prst="rightBrac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6728105D-AC8C-45B2-874A-3A06C760E93E}"/>
              </a:ext>
            </a:extLst>
          </p:cNvPr>
          <p:cNvSpPr txBox="1"/>
          <p:nvPr/>
        </p:nvSpPr>
        <p:spPr>
          <a:xfrm>
            <a:off x="7666478" y="3725741"/>
            <a:ext cx="1226001" cy="523220"/>
          </a:xfrm>
          <a:prstGeom prst="rect">
            <a:avLst/>
          </a:prstGeom>
          <a:solidFill>
            <a:schemeClr val="accent2">
              <a:lumMod val="20000"/>
              <a:lumOff val="80000"/>
            </a:schemeClr>
          </a:solidFill>
        </p:spPr>
        <p:txBody>
          <a:bodyPr wrap="square" rtlCol="0">
            <a:spAutoFit/>
          </a:bodyPr>
          <a:lstStyle/>
          <a:p>
            <a:r>
              <a:rPr lang="fr-FR" sz="1400" dirty="0"/>
              <a:t>Champs obligatoires</a:t>
            </a:r>
            <a:endParaRPr lang="fr-FR" sz="1400" i="1" dirty="0"/>
          </a:p>
        </p:txBody>
      </p:sp>
      <p:sp>
        <p:nvSpPr>
          <p:cNvPr id="9" name="ZoneTexte 8">
            <a:extLst>
              <a:ext uri="{FF2B5EF4-FFF2-40B4-BE49-F238E27FC236}">
                <a16:creationId xmlns:a16="http://schemas.microsoft.com/office/drawing/2014/main" id="{9C0E9F02-1E6B-4984-AA55-1BF497B9D797}"/>
              </a:ext>
            </a:extLst>
          </p:cNvPr>
          <p:cNvSpPr txBox="1"/>
          <p:nvPr/>
        </p:nvSpPr>
        <p:spPr>
          <a:xfrm>
            <a:off x="774361" y="4705242"/>
            <a:ext cx="1176479" cy="954107"/>
          </a:xfrm>
          <a:prstGeom prst="rect">
            <a:avLst/>
          </a:prstGeom>
          <a:solidFill>
            <a:schemeClr val="accent2">
              <a:lumMod val="20000"/>
              <a:lumOff val="80000"/>
            </a:schemeClr>
          </a:solidFill>
        </p:spPr>
        <p:txBody>
          <a:bodyPr wrap="square" rtlCol="0">
            <a:spAutoFit/>
          </a:bodyPr>
          <a:lstStyle/>
          <a:p>
            <a:r>
              <a:rPr lang="fr-FR" sz="1400" dirty="0"/>
              <a:t>Liste de sélection</a:t>
            </a:r>
          </a:p>
          <a:p>
            <a:r>
              <a:rPr lang="fr-FR" sz="1400" dirty="0"/>
              <a:t>affichant les pays</a:t>
            </a:r>
            <a:endParaRPr lang="fr-FR" sz="1400" i="1" dirty="0"/>
          </a:p>
        </p:txBody>
      </p:sp>
    </p:spTree>
    <p:extLst>
      <p:ext uri="{BB962C8B-B14F-4D97-AF65-F5344CB8AC3E}">
        <p14:creationId xmlns:p14="http://schemas.microsoft.com/office/powerpoint/2010/main" val="191497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11" name="Espace réservé du contenu 2">
            <a:extLst>
              <a:ext uri="{FF2B5EF4-FFF2-40B4-BE49-F238E27FC236}">
                <a16:creationId xmlns:a16="http://schemas.microsoft.com/office/drawing/2014/main" id="{FF7BA64D-1AFC-4417-970A-B0CD2F48D04A}"/>
              </a:ext>
            </a:extLst>
          </p:cNvPr>
          <p:cNvSpPr txBox="1">
            <a:spLocks/>
          </p:cNvSpPr>
          <p:nvPr/>
        </p:nvSpPr>
        <p:spPr bwMode="auto">
          <a:xfrm>
            <a:off x="413393" y="945009"/>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Cas de la recherche par numéro allocataire</a:t>
            </a:r>
            <a:endParaRPr lang="fr-FR" sz="2400" kern="0" dirty="0">
              <a:solidFill>
                <a:schemeClr val="accent1"/>
              </a:solidFill>
            </a:endParaRPr>
          </a:p>
          <a:p>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pic>
        <p:nvPicPr>
          <p:cNvPr id="12" name="Picture 2">
            <a:extLst>
              <a:ext uri="{FF2B5EF4-FFF2-40B4-BE49-F238E27FC236}">
                <a16:creationId xmlns:a16="http://schemas.microsoft.com/office/drawing/2014/main" id="{1172BE62-6943-40D8-9AC9-BE5089C3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224" y="1593082"/>
            <a:ext cx="5392027" cy="467526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sp>
        <p:nvSpPr>
          <p:cNvPr id="13" name="ZoneTexte 12">
            <a:extLst>
              <a:ext uri="{FF2B5EF4-FFF2-40B4-BE49-F238E27FC236}">
                <a16:creationId xmlns:a16="http://schemas.microsoft.com/office/drawing/2014/main" id="{D0C3D1F1-2F1B-408E-9AD7-0D16624DCA9F}"/>
              </a:ext>
            </a:extLst>
          </p:cNvPr>
          <p:cNvSpPr txBox="1"/>
          <p:nvPr/>
        </p:nvSpPr>
        <p:spPr>
          <a:xfrm>
            <a:off x="6228184" y="3311982"/>
            <a:ext cx="2612908" cy="738664"/>
          </a:xfrm>
          <a:prstGeom prst="rect">
            <a:avLst/>
          </a:prstGeom>
          <a:solidFill>
            <a:schemeClr val="accent2">
              <a:lumMod val="20000"/>
              <a:lumOff val="80000"/>
            </a:schemeClr>
          </a:solidFill>
        </p:spPr>
        <p:txBody>
          <a:bodyPr wrap="square" rtlCol="0">
            <a:spAutoFit/>
          </a:bodyPr>
          <a:lstStyle/>
          <a:p>
            <a:r>
              <a:rPr lang="fr-FR" sz="1400" dirty="0"/>
              <a:t>Liste de sélection affichant : </a:t>
            </a:r>
          </a:p>
          <a:p>
            <a:r>
              <a:rPr lang="fr-FR" sz="1400" dirty="0"/>
              <a:t>Code département  « - » Libellé Caf </a:t>
            </a:r>
          </a:p>
        </p:txBody>
      </p:sp>
      <p:cxnSp>
        <p:nvCxnSpPr>
          <p:cNvPr id="14" name="Connecteur droit 13">
            <a:extLst>
              <a:ext uri="{FF2B5EF4-FFF2-40B4-BE49-F238E27FC236}">
                <a16:creationId xmlns:a16="http://schemas.microsoft.com/office/drawing/2014/main" id="{09FF75F7-21F6-4B03-9B5E-435125B2CF47}"/>
              </a:ext>
            </a:extLst>
          </p:cNvPr>
          <p:cNvCxnSpPr>
            <a:cxnSpLocks/>
            <a:stCxn id="13" idx="1"/>
          </p:cNvCxnSpPr>
          <p:nvPr/>
        </p:nvCxnSpPr>
        <p:spPr>
          <a:xfrm flipH="1">
            <a:off x="5292080" y="3681314"/>
            <a:ext cx="936104" cy="35718"/>
          </a:xfrm>
          <a:prstGeom prst="line">
            <a:avLst/>
          </a:prstGeom>
          <a:ln w="31750">
            <a:solidFill>
              <a:schemeClr val="accent2">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9DF7F82-A96B-4C05-A413-3FEAF2DFC1D0}"/>
              </a:ext>
            </a:extLst>
          </p:cNvPr>
          <p:cNvSpPr txBox="1"/>
          <p:nvPr/>
        </p:nvSpPr>
        <p:spPr>
          <a:xfrm>
            <a:off x="6245391" y="4254024"/>
            <a:ext cx="2595701" cy="738664"/>
          </a:xfrm>
          <a:prstGeom prst="rect">
            <a:avLst/>
          </a:prstGeom>
          <a:solidFill>
            <a:schemeClr val="accent2">
              <a:lumMod val="20000"/>
              <a:lumOff val="80000"/>
            </a:schemeClr>
          </a:solidFill>
        </p:spPr>
        <p:txBody>
          <a:bodyPr wrap="square" rtlCol="0">
            <a:spAutoFit/>
          </a:bodyPr>
          <a:lstStyle/>
          <a:p>
            <a:r>
              <a:rPr lang="fr-FR" sz="1400" dirty="0"/>
              <a:t>Saisie du nom du responsable </a:t>
            </a:r>
          </a:p>
          <a:p>
            <a:r>
              <a:rPr lang="fr-FR" sz="1400" dirty="0"/>
              <a:t>du dossier ou de son conjoint </a:t>
            </a:r>
          </a:p>
          <a:p>
            <a:r>
              <a:rPr lang="fr-FR" sz="1400" dirty="0"/>
              <a:t>(pour contrôle uniquement)</a:t>
            </a:r>
          </a:p>
        </p:txBody>
      </p:sp>
      <p:cxnSp>
        <p:nvCxnSpPr>
          <p:cNvPr id="16" name="Connecteur droit 15">
            <a:extLst>
              <a:ext uri="{FF2B5EF4-FFF2-40B4-BE49-F238E27FC236}">
                <a16:creationId xmlns:a16="http://schemas.microsoft.com/office/drawing/2014/main" id="{78E43E4A-338D-49EA-8738-784179F870DB}"/>
              </a:ext>
            </a:extLst>
          </p:cNvPr>
          <p:cNvCxnSpPr>
            <a:cxnSpLocks/>
            <a:stCxn id="15" idx="1"/>
          </p:cNvCxnSpPr>
          <p:nvPr/>
        </p:nvCxnSpPr>
        <p:spPr>
          <a:xfrm flipH="1">
            <a:off x="4485471" y="4623356"/>
            <a:ext cx="1759920" cy="467289"/>
          </a:xfrm>
          <a:prstGeom prst="line">
            <a:avLst/>
          </a:prstGeom>
          <a:ln w="31750">
            <a:solidFill>
              <a:schemeClr val="accent2">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1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
          <p:cNvSpPr>
            <a:spLocks noGrp="1"/>
          </p:cNvSpPr>
          <p:nvPr>
            <p:ph idx="1"/>
          </p:nvPr>
        </p:nvSpPr>
        <p:spPr>
          <a:xfrm>
            <a:off x="1403648" y="0"/>
            <a:ext cx="6948263" cy="936625"/>
          </a:xfrm>
        </p:spPr>
        <p:txBody>
          <a:bodyPr/>
          <a:lstStyle/>
          <a:p>
            <a:pPr algn="ctr">
              <a:defRPr/>
            </a:pPr>
            <a:r>
              <a:rPr lang="fr-FR" altLang="fr-FR" dirty="0">
                <a:solidFill>
                  <a:schemeClr val="accent2"/>
                </a:solidFill>
                <a:latin typeface="+mj-lt"/>
              </a:rPr>
              <a:t>Le Parcours Recouvrement - OTD</a:t>
            </a:r>
          </a:p>
        </p:txBody>
      </p:sp>
      <p:sp>
        <p:nvSpPr>
          <p:cNvPr id="9" name="Espace réservé du contenu 2">
            <a:extLst>
              <a:ext uri="{FF2B5EF4-FFF2-40B4-BE49-F238E27FC236}">
                <a16:creationId xmlns:a16="http://schemas.microsoft.com/office/drawing/2014/main" id="{D5BE84A9-27A7-41B7-8AC0-9381254B2CC8}"/>
              </a:ext>
            </a:extLst>
          </p:cNvPr>
          <p:cNvSpPr txBox="1">
            <a:spLocks/>
          </p:cNvSpPr>
          <p:nvPr/>
        </p:nvSpPr>
        <p:spPr bwMode="auto">
          <a:xfrm>
            <a:off x="1048961" y="980727"/>
            <a:ext cx="7993062" cy="57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anchor="t"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3200" b="1" i="0">
                <a:solidFill>
                  <a:srgbClr val="1D4D9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4pPr>
            <a:lvl5pPr marL="2055813" indent="-227013"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5pPr>
            <a:lvl6pPr marL="25130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6pPr>
            <a:lvl7pPr marL="29702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7pPr>
            <a:lvl8pPr marL="34274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8pPr>
            <a:lvl9pPr marL="3884613" indent="-227013" algn="l" defTabSz="457200" rtl="0" fontAlgn="base">
              <a:spcBef>
                <a:spcPct val="20000"/>
              </a:spcBef>
              <a:spcAft>
                <a:spcPct val="0"/>
              </a:spcAft>
              <a:buFont typeface="Arial" charset="0"/>
              <a:buChar char="»"/>
              <a:defRPr sz="2000">
                <a:solidFill>
                  <a:schemeClr val="tx1"/>
                </a:solidFill>
                <a:latin typeface="+mn-lt"/>
                <a:ea typeface="+mn-ea"/>
                <a:cs typeface="+mn-cs"/>
              </a:defRPr>
            </a:lvl9pPr>
          </a:lstStyle>
          <a:p>
            <a:r>
              <a:rPr lang="fr-FR" altLang="en-US" sz="2400" kern="0" dirty="0">
                <a:solidFill>
                  <a:srgbClr val="0070C0"/>
                </a:solidFill>
              </a:rPr>
              <a:t>Dossier restitué en cas de recherche positive</a:t>
            </a:r>
            <a:endParaRPr lang="fr-FR" kern="0" dirty="0"/>
          </a:p>
          <a:p>
            <a:pPr marL="0" lvl="1" indent="0" algn="just">
              <a:buFont typeface="Arial" pitchFamily="34" charset="0"/>
              <a:buNone/>
            </a:pPr>
            <a:r>
              <a:rPr lang="fr-FR" altLang="en-US" sz="2400" b="1" kern="0" dirty="0">
                <a:solidFill>
                  <a:srgbClr val="0070C0"/>
                </a:solidFill>
              </a:rPr>
              <a:t> </a:t>
            </a:r>
          </a:p>
          <a:p>
            <a:pPr marL="457200" lvl="1" indent="0" algn="just">
              <a:buFont typeface="Arial" pitchFamily="34" charset="0"/>
              <a:buNone/>
            </a:pPr>
            <a:endParaRPr lang="fr-FR" altLang="en-US" sz="1800" kern="0" dirty="0"/>
          </a:p>
          <a:p>
            <a:pPr marL="457200" lvl="1" indent="0" algn="just">
              <a:buFont typeface="Arial" pitchFamily="34" charset="0"/>
              <a:buNone/>
            </a:pPr>
            <a:endParaRPr lang="fr-FR" altLang="en-US" sz="1800" kern="0" dirty="0"/>
          </a:p>
        </p:txBody>
      </p:sp>
      <p:grpSp>
        <p:nvGrpSpPr>
          <p:cNvPr id="10" name="Groupe 9">
            <a:extLst>
              <a:ext uri="{FF2B5EF4-FFF2-40B4-BE49-F238E27FC236}">
                <a16:creationId xmlns:a16="http://schemas.microsoft.com/office/drawing/2014/main" id="{B31815F6-5F56-4DB1-BF5E-6CBD8FBE5938}"/>
              </a:ext>
            </a:extLst>
          </p:cNvPr>
          <p:cNvGrpSpPr/>
          <p:nvPr/>
        </p:nvGrpSpPr>
        <p:grpSpPr>
          <a:xfrm>
            <a:off x="2593968" y="1700808"/>
            <a:ext cx="4940199" cy="5157192"/>
            <a:chOff x="1648025" y="513622"/>
            <a:chExt cx="5532814" cy="6161308"/>
          </a:xfrm>
        </p:grpSpPr>
        <p:pic>
          <p:nvPicPr>
            <p:cNvPr id="17" name="Picture 3">
              <a:extLst>
                <a:ext uri="{FF2B5EF4-FFF2-40B4-BE49-F238E27FC236}">
                  <a16:creationId xmlns:a16="http://schemas.microsoft.com/office/drawing/2014/main" id="{98F8DDB0-1F20-48E0-8306-473696BA54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118" y="513622"/>
              <a:ext cx="5532721" cy="302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4B34023E-643E-4A8A-B773-A30CD1D0DD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025" y="3429000"/>
              <a:ext cx="5532813" cy="324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5064857"/>
      </p:ext>
    </p:extLst>
  </p:cSld>
  <p:clrMapOvr>
    <a:masterClrMapping/>
  </p:clrMapOvr>
</p:sld>
</file>

<file path=ppt/theme/theme1.xml><?xml version="1.0" encoding="utf-8"?>
<a:theme xmlns:a="http://schemas.openxmlformats.org/drawingml/2006/main" name="1_Thème Office">
  <a:themeElements>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fontScheme name="1_Thème Office">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fontScheme name="1_Thème Office">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hème Office 1">
        <a:dk1>
          <a:srgbClr val="000000"/>
        </a:dk1>
        <a:lt1>
          <a:srgbClr val="FFFFFF"/>
        </a:lt1>
        <a:dk2>
          <a:srgbClr val="1F497D"/>
        </a:dk2>
        <a:lt2>
          <a:srgbClr val="BAC9E7"/>
        </a:lt2>
        <a:accent1>
          <a:srgbClr val="0062AA"/>
        </a:accent1>
        <a:accent2>
          <a:srgbClr val="CF165D"/>
        </a:accent2>
        <a:accent3>
          <a:srgbClr val="FFFFFF"/>
        </a:accent3>
        <a:accent4>
          <a:srgbClr val="000000"/>
        </a:accent4>
        <a:accent5>
          <a:srgbClr val="AAB7D2"/>
        </a:accent5>
        <a:accent6>
          <a:srgbClr val="BB1353"/>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1327</Words>
  <Application>Microsoft Office PowerPoint</Application>
  <PresentationFormat>Affichage à l'écran (4:3)</PresentationFormat>
  <Paragraphs>296</Paragraphs>
  <Slides>27</Slides>
  <Notes>22</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27</vt:i4>
      </vt:variant>
    </vt:vector>
  </HeadingPairs>
  <TitlesOfParts>
    <vt:vector size="44" baseType="lpstr">
      <vt:lpstr>MS PGothic</vt:lpstr>
      <vt:lpstr>MS PGothic</vt:lpstr>
      <vt:lpstr>Arial</vt:lpstr>
      <vt:lpstr>Calibri</vt:lpstr>
      <vt:lpstr>Cambria</vt:lpstr>
      <vt:lpstr>Century Gothic</vt:lpstr>
      <vt:lpstr>Lucida Grande</vt:lpstr>
      <vt:lpstr>Open Sans Light</vt:lpstr>
      <vt:lpstr>Times</vt:lpstr>
      <vt:lpstr>Times New Roman</vt:lpstr>
      <vt:lpstr>Verdana</vt:lpstr>
      <vt:lpstr>Wingdings</vt:lpstr>
      <vt:lpstr>ヒラギノ角ゴ Pro W3</vt:lpstr>
      <vt:lpstr>1_Thème Office</vt:lpstr>
      <vt:lpstr>4_Thème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Gwendoline Le-Merlus</dc:creator>
  <cp:lastModifiedBy>Damien NAVARRO 871</cp:lastModifiedBy>
  <cp:revision>196</cp:revision>
  <cp:lastPrinted>2017-03-27T11:55:00Z</cp:lastPrinted>
  <dcterms:created xsi:type="dcterms:W3CDTF">2016-11-07T16:34:20Z</dcterms:created>
  <dcterms:modified xsi:type="dcterms:W3CDTF">2018-07-23T08:45:40Z</dcterms:modified>
</cp:coreProperties>
</file>