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96" r:id="rId5"/>
    <p:sldId id="320" r:id="rId6"/>
    <p:sldId id="321" r:id="rId7"/>
    <p:sldId id="322" r:id="rId8"/>
    <p:sldId id="323" r:id="rId9"/>
    <p:sldId id="324" r:id="rId10"/>
    <p:sldId id="328" r:id="rId11"/>
    <p:sldId id="325" r:id="rId12"/>
    <p:sldId id="336" r:id="rId13"/>
    <p:sldId id="339" r:id="rId14"/>
    <p:sldId id="341" r:id="rId15"/>
    <p:sldId id="342" r:id="rId16"/>
    <p:sldId id="343" r:id="rId17"/>
    <p:sldId id="329" r:id="rId18"/>
    <p:sldId id="327" r:id="rId19"/>
    <p:sldId id="330" r:id="rId20"/>
    <p:sldId id="326" r:id="rId21"/>
    <p:sldId id="332" r:id="rId22"/>
    <p:sldId id="333" r:id="rId23"/>
    <p:sldId id="331" r:id="rId24"/>
    <p:sldId id="334" r:id="rId25"/>
    <p:sldId id="335" r:id="rId26"/>
    <p:sldId id="316" r:id="rId27"/>
    <p:sldId id="289" r:id="rId2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CFE67B4-8328-5448-E5A0-A648E86E577F}" name="Caroline CARON 861" initials="CC8" userId="S::caroline.caron@caf86.caf.fr::53a10402-cd41-4d0c-a3f2-bbfec78e76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DAB"/>
    <a:srgbClr val="D6E0EB"/>
    <a:srgbClr val="446992"/>
    <a:srgbClr val="AEC2D8"/>
    <a:srgbClr val="98432A"/>
    <a:srgbClr val="D84400"/>
    <a:srgbClr val="44678D"/>
    <a:srgbClr val="263E5A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80C1E-EAD9-4901-A6ED-B57BBC8A5CB4}" v="293" dt="2026-03-05T15:12:17.380"/>
    <p1510:client id="{45A63813-8F92-4B40-837C-DD3AB970DF28}" v="21" dt="2026-03-05T15:19:47.849"/>
    <p1510:client id="{4A03E218-EB66-4D97-8A0D-3A251680D15B}" v="110" dt="2026-03-06T08:56:26.848"/>
    <p1510:client id="{594661D4-213D-4473-9794-DD5C7DAB7ED3}" v="3" dt="2026-03-06T12:58:48.058"/>
    <p1510:client id="{C397B238-E4FD-485C-9BC9-06954181D686}" v="1" dt="2026-03-06T07:39:18.031"/>
    <p1510:client id="{DF021972-E23B-4DCE-93D1-3B8C16EDFAC3}" v="15" dt="2026-03-05T15:22:46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>
        <p:guide orient="horz" pos="1536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32B3BD6F-F47D-47F7-A54F-D75504B4F9F4}" type="datetime1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B8DC1D1-B6C2-C644-8BF1-C34DBFFE1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’en-tête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9" name="Espace réservé de l’image des diapositives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fr-FR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F7B73D5-4316-4CC4-A5BB-3A99B0FE1F41}" type="datetime1">
              <a:rPr lang="fr-FR" smtClean="0"/>
              <a:pPr/>
              <a:t>16/03/2026</a:t>
            </a:fld>
            <a:endParaRPr lang="fr-FR"/>
          </a:p>
        </p:txBody>
      </p:sp>
      <p:sp>
        <p:nvSpPr>
          <p:cNvPr id="12" name="Espace réservé des commentaires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1</a:t>
            </a:fld>
            <a:endParaRPr lang="fr-FR" altLang="zh-CN" noProof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2655-28A7-C6D4-A00D-F4EE84866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510DF43-C7DD-D7D3-C3B2-0366B4371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4C50FCA-B3D9-2B13-14AF-C897A5EF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4BADE7-32B7-B565-1FDA-9A409E2FD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82190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13C9-78F7-2827-8604-443BCC8FA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90BDC88-189E-DD91-D86D-817A96C89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78DA49A-40D8-0278-DD1B-154987B94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9AF226-1DBB-B714-82A7-D5C9AE37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275254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DC77-D201-B48C-F4B7-F52D00913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D45569C-800F-242B-838F-40D40B142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006147C-3146-F111-6D00-7E251147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88CF98-D433-2762-B15C-13E1A3E70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2761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890A2-51B1-7D13-9F8F-F06B1FF5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90560987-2F39-2CF9-32B1-0EB90E2831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1540A2C-9D48-C694-E8A2-9A48B301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1D6748-081D-CF92-8A37-AAD1BE9EC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96109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E571-71D9-C7B5-386F-11D10DD3E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8CEC3B5-D8E4-B247-4E00-F9E1B0628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1BAEC58-FBEC-049E-0BBA-0C542A6A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DF02E5-9EA5-135B-C66A-BA8C290FD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95942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23F44-75DC-E330-D280-2C58DF67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6BAB59D-1A50-F8FD-6B3F-8E2DB38A5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26EDFDA-7E5C-9378-E7DE-0E2BE6B53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D3A2B6-159E-67D7-3946-2127FCB93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19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93640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B2814-05BB-23DD-81C7-84114E6C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6A54D88-BC1E-1963-400B-161F425AE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C6A7987-A2E8-DCC0-6F53-7443DA4EA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71EC71-F578-4717-0AED-8E5C7DC73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20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761264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4407-FD25-9F3F-3CF7-F315494E6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0E2491B-EA8F-ECA7-2E24-AE78537A6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2D8BB41-1568-A17F-765F-73E6FF40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0F4ED2-61E6-C8A4-10C2-759E002B6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506839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7BC2-F6A7-6A03-748E-6EDF55E66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6CD27E0-9923-DDF6-CDAE-CF1FA2301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8C2C6B6-70BB-455F-CE46-A6EB2ACD5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3B9DB2-9729-A08B-FEE1-4BE68208C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013365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F49C-2971-1CAC-49A0-517736F8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60B1B6CC-746C-5D35-B9D2-FE5976E42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F3E3E33-0FC5-0EE3-6D82-66906A9FC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2DD9E8-33EC-FC44-0F2E-70332F55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23</a:t>
            </a:fld>
            <a:endParaRPr lang="fr-FR" altLang="zh-CN" noProof="0"/>
          </a:p>
        </p:txBody>
      </p:sp>
    </p:spTree>
    <p:extLst>
      <p:ext uri="{BB962C8B-B14F-4D97-AF65-F5344CB8AC3E}">
        <p14:creationId xmlns:p14="http://schemas.microsoft.com/office/powerpoint/2010/main" val="1354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890FB-65D5-1EDA-C9F7-D4F9E5C7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9399698-235A-F940-0CD0-422FFD0C5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79569C0-6F70-7A2B-D305-1B8C5394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298151-0A5E-7ECB-EA92-7C1138E8F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837295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noProof="0" smtClean="0"/>
              <a:t>24</a:t>
            </a:fld>
            <a:endParaRPr lang="fr-FR" altLang="zh-CN" noProof="0"/>
          </a:p>
        </p:txBody>
      </p:sp>
    </p:spTree>
    <p:extLst>
      <p:ext uri="{BB962C8B-B14F-4D97-AF65-F5344CB8AC3E}">
        <p14:creationId xmlns:p14="http://schemas.microsoft.com/office/powerpoint/2010/main" val="307767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D86EE-7C2F-2384-EFBA-EE456FA23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BF5D0A5-A2EA-6172-4A80-39FEC6F17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662CF5D-1043-8243-8148-77E0D09B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1E5D3D-33A8-EC80-368B-234750106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34596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E7DFF-5F22-E76B-AE31-4A98042B9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FA7EC8B-3CAF-9B56-932C-EC9432A7F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5F5F19E-28B2-00C0-24E5-62C3A7927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056490-BB75-E0AD-088D-BA82506FD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65569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2F917-0025-5EDF-4372-B4585E04B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9F59A99-B04D-1417-4196-ADDFA5016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5248F29-93EE-53E7-17BA-8D76780C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180DE3-694A-1DFA-46B5-DE5B309B0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8263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A7BC9-0B8C-1E17-8BC9-628354845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33D4469-A7FC-725C-9185-1CF6BB5BC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0BFA8FC-B297-C9FF-9D97-90350131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70B1A9-58B4-AB2D-4A67-E0B323580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12360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79FF0-EF28-134A-F9C8-8FF13169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2CFD83C-1EEA-B1AC-5C01-4BF82140D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2BD3EBF-FD31-39FF-F7AC-3B70E6EB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EF59CA-6E2E-9247-3FCE-3B2067911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57396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1E478-D7ED-4C58-558B-F51A0D97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E741118-746F-05EF-8DE2-9425E70B4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FF08F4D-CA4B-F378-AC88-98D2066FD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168333-A0E5-497F-F81D-A11F291DC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8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411650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56978-1EFD-778A-FD20-3EBA607A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9F1D489-36F0-48BD-597A-7FDEBFFFF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D7735D1-EBBC-1CD9-D3B3-F0C0F35E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D499A-ED4E-9B95-A6C7-3B81CC7A6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fld id="{017105BD-6D6F-49DB-9DE4-D4A6452D7E5F}" type="slidenum">
              <a:rPr lang="fr-FR" altLang="zh-CN" smtClean="0"/>
              <a:t>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15084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24" name="Connecteur droit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 noProof="0"/>
              <a:t>Modifiez le style du titre </a:t>
            </a:r>
          </a:p>
        </p:txBody>
      </p:sp>
      <p:sp>
        <p:nvSpPr>
          <p:cNvPr id="47" name="Espace réservé du contenu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image≈≈</a:t>
            </a:r>
          </a:p>
        </p:txBody>
      </p:sp>
      <p:sp>
        <p:nvSpPr>
          <p:cNvPr id="9" name="Forme libre : Form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 avec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 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5" name="Forme libre : Forme 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6" name="Forme libre : Form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7" name="Forme libre : Forme 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3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6" name="Espace réservé du contenu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1" name="Espace réservé du contenu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5" name="Espace réservé du contenu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25" name="Espace réservé du titre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3" name="Espace réservé du contenu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du contenu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Espace réservé du contenu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/>
          </a:p>
        </p:txBody>
      </p:sp>
      <p:sp>
        <p:nvSpPr>
          <p:cNvPr id="24" name="Espace réservé du titre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5" name="Espace réservé du contenu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/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/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fr-F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modifier le style du titre du masque</a:t>
            </a:r>
            <a:endParaRPr lang="fr-FR" altLang="en-US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 rtl="0"/>
              <a:t>‹N°›</a:t>
            </a:fld>
            <a:endParaRPr lang="fr-FR" altLang="zh-CN" noProof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e libre : Form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orme libre : Form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orme libre : Forme 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orme libre : Forme 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orme libre : Forme 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orme libre : Forme 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orme libre : Forme 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orme libre : Forme 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orme libre : Form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orme libre : Form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orme libre : Form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orme libre : Form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orme libre : Form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orme libre : Form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orme libre : Form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orme libre : Form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orme libre : Form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orme libre : Forme 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orme libre : Forme 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6" name="Espace réservé du contenu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88" name="Espace réservé du contenu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8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0" name="Espace réservé du contenu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2" name="Espace réservé du contenu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9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94" name="Espace réservé du contenu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r-F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8" name="Forme libre : Form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1" name="Sous-titre 47" descr="Cliquez sur l’icône pour ajouter une imag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37" name="Espace réservé à l’image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8" name="Sous-titre 47" descr="Cliquez sur l’icône pour ajouter une imag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3" name="Espace réservé du contenu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7" name="Forme libre : Form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8" name="Espace réservé d’image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</a:p>
        </p:txBody>
      </p:sp>
      <p:sp>
        <p:nvSpPr>
          <p:cNvPr id="19" name="Espace réservé d’image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</a:p>
        </p:txBody>
      </p:sp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18" name="Espace réservé du contenu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19" name="Forme libre : Form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0" name="Forme libre : Form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rme libre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9" name="Hexagone 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0" name="Hexagone 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1" name="Hexagone 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2" name="Hexagone 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4" name="Hexagone 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5" name="Hexagone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8" name="Hexagone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8" name="Espace réservé du contenu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29" name="Espace réservé du contenu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30" name="Espace réservé du contenu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31" name="Espace réservé du contenu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FFE8-7E8E-427A-AB26-E496551AFB7B}" type="datetimeFigureOut">
              <a:rPr lang="en-US" dirty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7" name="Forme libre : Forme 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/>
          </a:p>
        </p:txBody>
      </p:sp>
      <p:sp>
        <p:nvSpPr>
          <p:cNvPr id="13" name="Forme libre: Forme 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/>
          </a:p>
        </p:txBody>
      </p:sp>
      <p:sp>
        <p:nvSpPr>
          <p:cNvPr id="14" name="Forme libre : Forme 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800"/>
          </a:p>
        </p:txBody>
      </p:sp>
      <p:sp>
        <p:nvSpPr>
          <p:cNvPr id="2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Cliquez pour modifier le style du titre du masque </a:t>
            </a:r>
          </a:p>
        </p:txBody>
      </p:sp>
      <p:sp>
        <p:nvSpPr>
          <p:cNvPr id="3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4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3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" name="Forme libre : Forme 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8" name="Forme libre 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0" name="Forme libre 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4" name="Espace réservé du contenu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/>
            </a:pPr>
            <a:r>
              <a:rPr lang="fr-FR"/>
              <a:t>Cliquez sur l'icône pour ajouter une image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8" name="Hexagone 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1" name="Texte 47" descr="Cliquez sur l’icône pour ajouter une imag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fr-FR" sz="1800" b="1" cap="all" baseline="0">
                <a:solidFill>
                  <a:schemeClr val="accent6"/>
                </a:solidFill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1" name="Espace réservé du contenu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nce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au tableau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modifier le style de texte du masque</a:t>
            </a:r>
            <a:endParaRPr lang="fr-FR" altLang="en-US"/>
          </a:p>
        </p:txBody>
      </p:sp>
      <p:sp>
        <p:nvSpPr>
          <p:cNvPr id="9" name="Forme libre : Forme 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3" name="Forme libre : Form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fr-FR" sz="2700">
                <a:latin typeface="+mn-lt"/>
              </a:defRPr>
            </a:lvl1pPr>
          </a:lstStyle>
          <a:p>
            <a:pPr rtl="0"/>
            <a:r>
              <a:rPr lang="fr-FR"/>
              <a:t>Cliquez pour modifier le style du texte</a:t>
            </a:r>
          </a:p>
        </p:txBody>
      </p:sp>
      <p:sp>
        <p:nvSpPr>
          <p:cNvPr id="11" name="Sous-titr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fr-FR" sz="1500" b="0">
                <a:solidFill>
                  <a:schemeClr val="accent4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4" name="Forme libre : Form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5" name="Forme libre : Forme 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1600"/>
          </a:p>
        </p:txBody>
      </p:sp>
      <p:sp>
        <p:nvSpPr>
          <p:cNvPr id="6" name="Forme libre : Forme 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8" name="Forme libre : Form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fld id="{47FEACEE-25B4-4A2D-B147-27296E36371D}" type="slidenum">
              <a:rPr lang="fr-FR" altLang="zh-CN" noProof="0" smtClean="0"/>
              <a:pPr rtl="0"/>
              <a:t>‹N°›</a:t>
            </a:fld>
            <a:endParaRPr lang="fr-FR" altLang="zh-CN" noProof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52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3" name="Espace réservé du contenu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2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2" name="Espace réservé du contenu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1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0" name="Espace réservé du contenu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fr-F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zh-CN"/>
          </a:p>
        </p:txBody>
      </p:sp>
      <p:sp>
        <p:nvSpPr>
          <p:cNvPr id="2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26" name="Espace réservé du contenu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400" b="0">
                <a:solidFill>
                  <a:schemeClr val="accent6"/>
                </a:solidFill>
                <a:latin typeface="+mn-lt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mbres d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8" name="Espace réservé du contenu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3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0" name="Espace réservé du contenu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fr-FR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les styles du texte </a:t>
            </a:r>
          </a:p>
        </p:txBody>
      </p:sp>
      <p:sp>
        <p:nvSpPr>
          <p:cNvPr id="56" name="Espace réservé du contenu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2" name="Espace réservé du contenu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8" name="Espace réservé du contenu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4" name="Espace réservé du contenu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1" name="Espace réservé du contenu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5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46" name="Espace réservé du contenu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49" name="Espace réservé du contenu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47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0" name="Espace réservé du contenu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2" name="Espace réservé du contenu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1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2" name="Espace réservé du contenu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5" name="Espace réservé du contenu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3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58" name="Espace réservé du contenu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63" name="Espace réservé du contenu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fr-F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  <a:endParaRPr lang="fr-FR" altLang="en-US"/>
          </a:p>
        </p:txBody>
      </p:sp>
      <p:sp>
        <p:nvSpPr>
          <p:cNvPr id="59" name="Espace réservé du contenu 47" descr="Cliquez sur l’icône pour ajouter une imag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lvl="0" rtl="0"/>
            <a:r>
              <a:rPr lang="fr-FR"/>
              <a:t>Modifiez le style du titre </a:t>
            </a:r>
          </a:p>
        </p:txBody>
      </p:sp>
      <p:sp>
        <p:nvSpPr>
          <p:cNvPr id="60" name="Espace réservé du contenu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fr-FR" sz="1000"/>
            </a:lvl2pPr>
            <a:lvl3pPr>
              <a:defRPr lang="fr-FR" sz="900"/>
            </a:lvl3pPr>
            <a:lvl4pPr>
              <a:defRPr lang="fr-FR" sz="800"/>
            </a:lvl4pPr>
            <a:lvl5pPr>
              <a:defRPr lang="fr-F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/>
              <a:t>Modifiez les styles du texte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fr-FR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fr-FR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fr-FR" altLang="zh-CN" smtClean="0"/>
              <a:pPr rtl="0"/>
              <a:t>‹N°›</a:t>
            </a:fld>
            <a:endParaRPr lang="fr-FR" altLang="zh-CN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b="1" kern="1200">
          <a:solidFill>
            <a:schemeClr val="accent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956" y="598609"/>
            <a:ext cx="4142269" cy="205744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/>
              <a:t>Visio Partenaires</a:t>
            </a:r>
            <a:br>
              <a:rPr lang="fr-FR"/>
            </a:br>
            <a:r>
              <a:rPr lang="fr-FR" sz="2800"/>
              <a:t>Le 06/03/2026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18116" y="2987707"/>
            <a:ext cx="7846508" cy="605272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- Allocations familiales : modification de l’âge majoration enfant</a:t>
            </a:r>
          </a:p>
          <a:p>
            <a:pPr rtl="0"/>
            <a:r>
              <a:rPr lang="fr-FR"/>
              <a:t>- Aides au logement :</a:t>
            </a:r>
          </a:p>
          <a:p>
            <a:pPr rtl="0"/>
            <a:r>
              <a:rPr lang="fr-FR"/>
              <a:t> 	- élargissement public campagne maintien dans les lieux</a:t>
            </a:r>
          </a:p>
          <a:p>
            <a:pPr rtl="0"/>
            <a:r>
              <a:rPr lang="fr-FR"/>
              <a:t>	- bailleurs physiques : nouveauté côté portail</a:t>
            </a:r>
          </a:p>
          <a:p>
            <a:pPr marL="285750" indent="-285750">
              <a:buFontTx/>
              <a:buChar char="-"/>
            </a:pPr>
            <a:r>
              <a:rPr lang="fr-FR"/>
              <a:t>Tout savoir sur les aides aux vacances pour les enfants </a:t>
            </a:r>
          </a:p>
          <a:p>
            <a:r>
              <a:rPr lang="fr-FR"/>
              <a:t>-   Caf.fr </a:t>
            </a:r>
          </a:p>
          <a:p>
            <a:pPr lvl="1" indent="0">
              <a:buNone/>
            </a:pPr>
            <a:r>
              <a:rPr lang="fr-FR" sz="1800"/>
              <a:t>-</a:t>
            </a:r>
            <a:r>
              <a:rPr lang="fr-FR"/>
              <a:t>     </a:t>
            </a:r>
            <a:r>
              <a:rPr lang="fr-FR" sz="1800"/>
              <a:t>évolution des téléprocédures ressources trimestrielles</a:t>
            </a:r>
          </a:p>
          <a:p>
            <a:pPr marL="971550" lvl="1" indent="-285750">
              <a:buFontTx/>
              <a:buChar char="-"/>
            </a:pPr>
            <a:r>
              <a:rPr lang="fr-FR" sz="1800"/>
              <a:t>suivi des demandes de corrections RSA / PPA</a:t>
            </a:r>
          </a:p>
          <a:p>
            <a:pPr marL="971550" lvl="1" indent="-285750">
              <a:buFontTx/>
              <a:buChar char="-"/>
            </a:pPr>
            <a:r>
              <a:rPr lang="fr-FR" sz="1800"/>
              <a:t>évolution de la rubrique «  Contacter ma Caf »</a:t>
            </a:r>
          </a:p>
          <a:p>
            <a:pPr marL="971550" lvl="1" indent="-285750">
              <a:buFontTx/>
              <a:buChar char="-"/>
            </a:pPr>
            <a:endParaRPr lang="fr-FR" sz="180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10" name="Forme libre: Form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6" y="47938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orme libre: Form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1291" y="2656050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4" name="Forme libre: Forme 11">
            <a:extLst>
              <a:ext uri="{FF2B5EF4-FFF2-40B4-BE49-F238E27FC236}">
                <a16:creationId xmlns:a16="http://schemas.microsoft.com/office/drawing/2014/main" id="{B9F0C3EA-AC10-654C-3051-181D9168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0269" y="479389"/>
            <a:ext cx="3656967" cy="405052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C139D16-A320-DC75-4EEA-F71EAE7F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3D0CE8-6C03-E1D5-580C-72E2F84C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10</a:t>
            </a:fld>
            <a:endParaRPr lang="en-US"/>
          </a:p>
        </p:txBody>
      </p:sp>
      <p:pic>
        <p:nvPicPr>
          <p:cNvPr id="5" name="Image 4" descr="Une image contenant texte, personne, pagaie, bateau&#10;&#10;Le contenu généré par l’IA peut être incorrect.">
            <a:extLst>
              <a:ext uri="{FF2B5EF4-FFF2-40B4-BE49-F238E27FC236}">
                <a16:creationId xmlns:a16="http://schemas.microsoft.com/office/drawing/2014/main" id="{8B85DEF3-AE25-9D17-F7F0-8242E4BA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2" y="104572"/>
            <a:ext cx="4591050" cy="6556048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061FABD-5ED5-EF56-3804-0DC238A40977}"/>
              </a:ext>
            </a:extLst>
          </p:cNvPr>
          <p:cNvSpPr/>
          <p:nvPr/>
        </p:nvSpPr>
        <p:spPr>
          <a:xfrm>
            <a:off x="5258538" y="1111671"/>
            <a:ext cx="6524638" cy="9780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637EA1AC-A140-CC56-A0BF-C8DB6F94B02C}"/>
              </a:ext>
            </a:extLst>
          </p:cNvPr>
          <p:cNvSpPr txBox="1"/>
          <p:nvPr/>
        </p:nvSpPr>
        <p:spPr>
          <a:xfrm>
            <a:off x="5353919" y="1213034"/>
            <a:ext cx="6330461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1400" b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Objectifs des aides vacances</a:t>
            </a:r>
            <a:r>
              <a:rPr lang="fr-FR" sz="1400">
                <a:latin typeface="Avenir Next LT Pro"/>
                <a:ea typeface="Segoe UI"/>
                <a:cs typeface="Segoe UI"/>
              </a:rPr>
              <a:t>​</a:t>
            </a:r>
          </a:p>
          <a:p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Les aides visent à favoriser l’autonomie, l’épanouissement </a:t>
            </a:r>
            <a:r>
              <a:rPr lang="fr-FR" sz="1400" i="1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et l’intégration</a:t>
            </a:r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 des enfants dans des loisirs éducatifs et séjour</a:t>
            </a:r>
            <a:r>
              <a:rPr lang="en-US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80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DF0CB00-D736-1449-EA25-B70D69B5FA47}"/>
              </a:ext>
            </a:extLst>
          </p:cNvPr>
          <p:cNvSpPr/>
          <p:nvPr/>
        </p:nvSpPr>
        <p:spPr>
          <a:xfrm>
            <a:off x="5337706" y="5416476"/>
            <a:ext cx="6524638" cy="9780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7212FF7-6A00-8692-04DE-9825DB2B9ED0}"/>
              </a:ext>
            </a:extLst>
          </p:cNvPr>
          <p:cNvSpPr/>
          <p:nvPr/>
        </p:nvSpPr>
        <p:spPr>
          <a:xfrm>
            <a:off x="5337706" y="3961748"/>
            <a:ext cx="6524638" cy="9780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0AAD173-4EF1-A785-87BA-699F415FE06F}"/>
              </a:ext>
            </a:extLst>
          </p:cNvPr>
          <p:cNvSpPr/>
          <p:nvPr/>
        </p:nvSpPr>
        <p:spPr>
          <a:xfrm>
            <a:off x="5337706" y="2576294"/>
            <a:ext cx="6524638" cy="9780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CC8B24-C325-7422-8A66-DA7919A6133C}"/>
              </a:ext>
            </a:extLst>
          </p:cNvPr>
          <p:cNvSpPr txBox="1"/>
          <p:nvPr/>
        </p:nvSpPr>
        <p:spPr>
          <a:xfrm>
            <a:off x="5443871" y="4056768"/>
            <a:ext cx="60960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r-FR" sz="1400" b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Public concerné</a:t>
            </a:r>
            <a:r>
              <a:rPr lang="fr-FR" sz="1400">
                <a:latin typeface="Avenir Next LT Pro"/>
                <a:ea typeface="Segoe UI"/>
                <a:cs typeface="Segoe UI"/>
              </a:rPr>
              <a:t>​</a:t>
            </a:r>
          </a:p>
          <a:p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Les aides s’adressent aux familles allocataires selon </a:t>
            </a:r>
            <a:r>
              <a:rPr lang="fr-FR" sz="1400" i="1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leur quotient</a:t>
            </a:r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 familial pour adapter le montant de l’aide.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80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7E3463-960C-517C-FB0E-500162F38641}"/>
              </a:ext>
            </a:extLst>
          </p:cNvPr>
          <p:cNvSpPr txBox="1"/>
          <p:nvPr/>
        </p:nvSpPr>
        <p:spPr>
          <a:xfrm>
            <a:off x="5442983" y="5563387"/>
            <a:ext cx="60960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r-FR" sz="1400" b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Rôle des partenaires</a:t>
            </a:r>
            <a:r>
              <a:rPr lang="fr-FR" sz="1400">
                <a:latin typeface="Avenir Next LT Pro"/>
                <a:ea typeface="Segoe UI"/>
                <a:cs typeface="Segoe UI"/>
              </a:rPr>
              <a:t>​</a:t>
            </a:r>
          </a:p>
          <a:p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Les partenaires d’accueil relaient les dispositifs pour </a:t>
            </a:r>
            <a:r>
              <a:rPr lang="fr-FR" sz="1400" i="1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garantir que</a:t>
            </a:r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 chaque foyer éligible bénéficie pleinement des aides.</a:t>
            </a:r>
            <a:r>
              <a:rPr lang="fr-FR" sz="1400">
                <a:latin typeface="Avenir Next LT Pro"/>
                <a:ea typeface="Segoe UI"/>
                <a:cs typeface="Segoe UI"/>
              </a:rPr>
              <a:t>​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80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9196969E-D971-99DE-793E-49C486A314F8}"/>
              </a:ext>
            </a:extLst>
          </p:cNvPr>
          <p:cNvSpPr txBox="1"/>
          <p:nvPr/>
        </p:nvSpPr>
        <p:spPr>
          <a:xfrm>
            <a:off x="5442984" y="2710137"/>
            <a:ext cx="609600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1400" b="1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Accessibilité</a:t>
            </a:r>
            <a:r>
              <a:rPr lang="fr-FR" sz="1400" b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 et inclusion</a:t>
            </a:r>
            <a:r>
              <a:rPr lang="fr-FR" sz="1400">
                <a:latin typeface="Avenir Next LT Pro"/>
                <a:ea typeface="Segoe UI"/>
                <a:cs typeface="Segoe UI"/>
              </a:rPr>
              <a:t>​</a:t>
            </a:r>
          </a:p>
          <a:p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Le dispositif est inclusif, prenant en compte ressources,</a:t>
            </a:r>
            <a:r>
              <a:rPr lang="fr-FR" sz="1400" i="1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 </a:t>
            </a:r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composition familiale et type de séjour choisi pour réduire </a:t>
            </a:r>
            <a:r>
              <a:rPr lang="fr-FR" sz="1400" i="1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les coûts</a:t>
            </a:r>
            <a:r>
              <a:rPr lang="fr-FR" sz="1400" i="1" baseline="0">
                <a:solidFill>
                  <a:srgbClr val="595959"/>
                </a:solidFill>
                <a:latin typeface="Avenir Next LT Pro"/>
                <a:ea typeface="Segoe UI"/>
                <a:cs typeface="Segoe UI"/>
              </a:rPr>
              <a:t>.</a:t>
            </a:r>
            <a:r>
              <a:rPr lang="fr-FR" sz="1400">
                <a:latin typeface="Avenir Next LT Pro"/>
                <a:ea typeface="Segoe UI"/>
                <a:cs typeface="Segoe UI"/>
              </a:rPr>
              <a:t>​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80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3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C290A6-C58A-7DF0-1308-449B930CC45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rtl="0"/>
            <a:fld id="{47FEACEE-25B4-4A2D-B147-27296E36371D}" type="slidenum">
              <a:rPr lang="fr-FR" altLang="zh-CN" smtClean="0"/>
              <a:pPr rtl="0"/>
              <a:t>11</a:t>
            </a:fld>
            <a:endParaRPr lang="fr-FR" altLang="zh-CN"/>
          </a:p>
        </p:txBody>
      </p:sp>
      <p:pic>
        <p:nvPicPr>
          <p:cNvPr id="6" name="Image 5" descr="Une image contenant texte, habits, chaussures, garçon&#10;&#10;Le contenu généré par l’IA peut être incorrect.">
            <a:extLst>
              <a:ext uri="{FF2B5EF4-FFF2-40B4-BE49-F238E27FC236}">
                <a16:creationId xmlns:a16="http://schemas.microsoft.com/office/drawing/2014/main" id="{5DC25BBD-FEC9-A575-AE4E-BDD136FC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" y="95250"/>
            <a:ext cx="12190636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4DDF88-A921-A6D6-4852-847110DFB42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rtl="0"/>
            <a:fld id="{47FEACEE-25B4-4A2D-B147-27296E36371D}" type="slidenum">
              <a:rPr lang="fr-FR" altLang="zh-CN" smtClean="0"/>
              <a:pPr rtl="0"/>
              <a:t>12</a:t>
            </a:fld>
            <a:endParaRPr lang="fr-FR" altLang="zh-CN"/>
          </a:p>
        </p:txBody>
      </p:sp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7C2E164-B866-33BB-04C2-8436C2D8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" y="0"/>
            <a:ext cx="1218126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B1F9FD-91EC-6C1C-A6BB-9E5819D3D245}"/>
              </a:ext>
            </a:extLst>
          </p:cNvPr>
          <p:cNvSpPr/>
          <p:nvPr/>
        </p:nvSpPr>
        <p:spPr>
          <a:xfrm>
            <a:off x="4221068" y="5533717"/>
            <a:ext cx="3744910" cy="746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8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80DDE8-9EDC-14A0-482B-B0A995FE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E15B3C-B92E-92CE-9159-1DD6E06A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13</a:t>
            </a:fld>
            <a:endParaRPr lang="en-US"/>
          </a:p>
        </p:txBody>
      </p:sp>
      <p:pic>
        <p:nvPicPr>
          <p:cNvPr id="4" name="Image 3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949D70D4-CA87-180F-B086-EC57238A5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2" y="-11868"/>
            <a:ext cx="12198516" cy="68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AF2F-E58F-78B2-91B5-7C8E437DA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5928C2F-0B00-1BD3-B51F-3DD504D890BE}"/>
              </a:ext>
            </a:extLst>
          </p:cNvPr>
          <p:cNvSpPr/>
          <p:nvPr/>
        </p:nvSpPr>
        <p:spPr>
          <a:xfrm>
            <a:off x="1389889" y="2916936"/>
            <a:ext cx="3721607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15FF2D-03A3-290C-6078-D0BD4D52BE3D}"/>
              </a:ext>
            </a:extLst>
          </p:cNvPr>
          <p:cNvSpPr txBox="1"/>
          <p:nvPr/>
        </p:nvSpPr>
        <p:spPr>
          <a:xfrm>
            <a:off x="1581912" y="3037594"/>
            <a:ext cx="886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Téléprocédure caf.fr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34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04401-D8D4-A803-5CDB-C987258BE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AA28C5-958E-92BB-953A-F35D5343D5EC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A7FB82-E08B-339B-A3D1-0B80D6791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14" y="880707"/>
            <a:ext cx="965017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0E37-D1B3-A5DD-F850-995C37CEB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D62E3A4-2611-7679-E85C-A6C061A950C2}"/>
              </a:ext>
            </a:extLst>
          </p:cNvPr>
          <p:cNvSpPr/>
          <p:nvPr/>
        </p:nvSpPr>
        <p:spPr>
          <a:xfrm>
            <a:off x="1389889" y="2916936"/>
            <a:ext cx="5916167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6E7E2A-6C73-EB85-947A-857F3BA0CF0E}"/>
              </a:ext>
            </a:extLst>
          </p:cNvPr>
          <p:cNvSpPr txBox="1"/>
          <p:nvPr/>
        </p:nvSpPr>
        <p:spPr>
          <a:xfrm>
            <a:off x="1581912" y="3037594"/>
            <a:ext cx="886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RSA / PPA : accès à l’analyse des signalements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8A841-54FE-0F18-264E-D58603F4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83A9A71-5719-D23E-2450-C8A14907514B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7DA2A0-ECE0-4C79-6B20-D12C25294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9" y="747545"/>
            <a:ext cx="9573961" cy="51251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F69B3A-FEB4-E821-491A-02214A133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45" y="790206"/>
            <a:ext cx="10278909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ADBC2-7588-9EA6-E902-25F31174D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B67FCC-204D-3EF1-9E1D-57BFB4BBB112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584502-049E-AA85-91B4-DDCECED4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5" y="790206"/>
            <a:ext cx="10278909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41AAA-0080-94E5-9B1B-AC405FED1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13B9002-D03B-51A3-4FD1-09A07B17D226}"/>
              </a:ext>
            </a:extLst>
          </p:cNvPr>
          <p:cNvSpPr/>
          <p:nvPr/>
        </p:nvSpPr>
        <p:spPr>
          <a:xfrm>
            <a:off x="1389889" y="2916936"/>
            <a:ext cx="8403335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03BBA9-A20D-33DF-5380-66B17E14686A}"/>
              </a:ext>
            </a:extLst>
          </p:cNvPr>
          <p:cNvSpPr txBox="1"/>
          <p:nvPr/>
        </p:nvSpPr>
        <p:spPr>
          <a:xfrm>
            <a:off x="1661160" y="3019306"/>
            <a:ext cx="886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Relation de service : changement de libellé et création de nouveaux parcours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9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9899-4B2B-60D0-2E4F-07DE95DD0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96E8C73-9DF3-F12A-0213-FFFC06564485}"/>
              </a:ext>
            </a:extLst>
          </p:cNvPr>
          <p:cNvSpPr/>
          <p:nvPr/>
        </p:nvSpPr>
        <p:spPr>
          <a:xfrm>
            <a:off x="3137355" y="2880360"/>
            <a:ext cx="6994197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9E89DE-7183-4E89-02B3-2AD942281FE3}"/>
              </a:ext>
            </a:extLst>
          </p:cNvPr>
          <p:cNvSpPr txBox="1"/>
          <p:nvPr/>
        </p:nvSpPr>
        <p:spPr>
          <a:xfrm>
            <a:off x="3137356" y="2965781"/>
            <a:ext cx="6994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Allocations familiales : modification de la majoration pour âge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0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11EBC-55CC-6E1E-9B92-99F07FC3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3215E2-4FA4-060D-D4E1-61079061CB87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725FDC-9834-9F53-E98C-E7C01672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82" y="794970"/>
            <a:ext cx="9745435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7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F7B6-DFA4-245E-8566-7FB00479B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329144-7D53-020C-D4A7-4370D4953214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BD546F-7929-27BB-515A-57D41281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0" y="885470"/>
            <a:ext cx="9602540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0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AF45-8D4C-7D21-D62E-4A459849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A0A818-D878-93DE-59D6-3F43C41B0BBF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2FEC0B-8D64-20F2-6078-5D494FA6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1" y="961680"/>
            <a:ext cx="9688277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71262-40AB-830A-41B4-F2A219D2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DC2CAF9-E385-90F3-172E-DA243F3E69D7}"/>
              </a:ext>
            </a:extLst>
          </p:cNvPr>
          <p:cNvSpPr/>
          <p:nvPr/>
        </p:nvSpPr>
        <p:spPr>
          <a:xfrm>
            <a:off x="5466605" y="1938528"/>
            <a:ext cx="5692765" cy="32930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8851E8BF-628E-97B0-5526-714E21DD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139" y="141525"/>
            <a:ext cx="5055698" cy="1325563"/>
          </a:xfrm>
        </p:spPr>
        <p:txBody>
          <a:bodyPr rtlCol="0"/>
          <a:lstStyle>
            <a:defPPr>
              <a:defRPr lang="fr-FR"/>
            </a:defPPr>
          </a:lstStyle>
          <a:p>
            <a:r>
              <a:rPr lang="fr-FR" b="0"/>
              <a:t>Vos questions ?​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AAD537-47C2-E0A3-23CE-F3760F691015}"/>
              </a:ext>
            </a:extLst>
          </p:cNvPr>
          <p:cNvSpPr txBox="1"/>
          <p:nvPr/>
        </p:nvSpPr>
        <p:spPr>
          <a:xfrm>
            <a:off x="5920229" y="2432304"/>
            <a:ext cx="478551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1" u="sng" strike="noStrike">
                <a:solidFill>
                  <a:srgbClr val="000000"/>
                </a:solidFill>
                <a:effectLst/>
                <a:latin typeface="Posterama" panose="020B0504020200020000" pitchFamily="34" charset="0"/>
              </a:rPr>
              <a:t>Prochaines réunions</a:t>
            </a:r>
          </a:p>
          <a:p>
            <a:pPr algn="ctr"/>
            <a:endParaRPr lang="fr-FR" sz="3200" b="1" i="1" u="sng">
              <a:solidFill>
                <a:srgbClr val="000000"/>
              </a:solidFill>
              <a:latin typeface="Posterama" panose="020B0504020200020000" pitchFamily="34" charset="0"/>
            </a:endParaRPr>
          </a:p>
          <a:p>
            <a:pPr algn="ctr"/>
            <a:r>
              <a:rPr lang="fr-FR" sz="2800" b="1" i="1" strike="noStrike">
                <a:solidFill>
                  <a:srgbClr val="000000"/>
                </a:solidFill>
                <a:effectLst/>
                <a:latin typeface="Posterama" panose="020B0504020200020000" pitchFamily="34" charset="0"/>
              </a:rPr>
              <a:t>3 avril 2026</a:t>
            </a:r>
          </a:p>
          <a:p>
            <a:pPr algn="ctr"/>
            <a:r>
              <a:rPr lang="fr-FR" sz="2800" b="1" i="1">
                <a:solidFill>
                  <a:srgbClr val="000000"/>
                </a:solidFill>
                <a:latin typeface="Posterama" panose="020B0504020200020000" pitchFamily="34" charset="0"/>
              </a:rPr>
              <a:t>5 juin 2026</a:t>
            </a:r>
            <a:endParaRPr lang="fr-FR" sz="2800" b="1" i="1" strike="noStrike">
              <a:solidFill>
                <a:srgbClr val="000000"/>
              </a:solidFill>
              <a:effectLst/>
              <a:latin typeface="Posterama" panose="020B0504020200020000" pitchFamily="34" charset="0"/>
            </a:endParaRPr>
          </a:p>
          <a:p>
            <a:endParaRPr lang="fr-FR" sz="3200" b="1">
              <a:solidFill>
                <a:srgbClr val="000000"/>
              </a:solidFill>
              <a:latin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8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324A-E144-58B8-C474-77A7259D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7FE550-0D9E-37A4-8596-C41D250BD61F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23E778-2DDD-F8FB-3DEC-C824E9827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1" y="627774"/>
            <a:ext cx="9316750" cy="516327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424B546-F46D-971B-B4D6-AD52E1B8C48A}"/>
              </a:ext>
            </a:extLst>
          </p:cNvPr>
          <p:cNvSpPr txBox="1"/>
          <p:nvPr/>
        </p:nvSpPr>
        <p:spPr>
          <a:xfrm>
            <a:off x="735322" y="6230226"/>
            <a:ext cx="410721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1400" i="1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DROM 	: Départements et Régions d’Outre-Mer </a:t>
            </a:r>
          </a:p>
        </p:txBody>
      </p:sp>
    </p:spTree>
    <p:extLst>
      <p:ext uri="{BB962C8B-B14F-4D97-AF65-F5344CB8AC3E}">
        <p14:creationId xmlns:p14="http://schemas.microsoft.com/office/powerpoint/2010/main" val="335842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6B220-1F50-3CB3-1470-3600CA9DA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2B38556-AE59-1EA9-36FD-10A423E49E74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184955-619E-097F-7AB7-7BAD81E1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0" y="785443"/>
            <a:ext cx="9602540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0357-2294-4CE3-0B9C-A12AD370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0878122-4CB2-68CD-79FC-3253A7B221DA}"/>
              </a:ext>
            </a:extLst>
          </p:cNvPr>
          <p:cNvSpPr/>
          <p:nvPr/>
        </p:nvSpPr>
        <p:spPr>
          <a:xfrm>
            <a:off x="1389889" y="2916936"/>
            <a:ext cx="8741664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DFFD9F-4F5B-23EF-1936-44281560D6C8}"/>
              </a:ext>
            </a:extLst>
          </p:cNvPr>
          <p:cNvSpPr txBox="1"/>
          <p:nvPr/>
        </p:nvSpPr>
        <p:spPr>
          <a:xfrm>
            <a:off x="1591056" y="3037594"/>
            <a:ext cx="886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Aides au logement : élargissement public campagne « maintien dans les lieux »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0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DE8FC-2A86-7179-08F8-5D364FE1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49392B8-B798-8098-B7DA-0FC6F46EE256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A02E97-033D-B51B-49C2-D0EEA8BA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03" y="694768"/>
            <a:ext cx="9383434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542C-1C04-AA10-3E77-D7F968DA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9F1756-9D7B-BE36-84B5-23DDFC85E7ED}"/>
              </a:ext>
            </a:extLst>
          </p:cNvPr>
          <p:cNvSpPr/>
          <p:nvPr/>
        </p:nvSpPr>
        <p:spPr>
          <a:xfrm>
            <a:off x="1389889" y="2916936"/>
            <a:ext cx="7068311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87BCF1-445B-B09E-B945-0FB63F4B8BB4}"/>
              </a:ext>
            </a:extLst>
          </p:cNvPr>
          <p:cNvSpPr txBox="1"/>
          <p:nvPr/>
        </p:nvSpPr>
        <p:spPr>
          <a:xfrm>
            <a:off x="1581912" y="3037594"/>
            <a:ext cx="886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Aides au logement : nouveauté pour les bailleurs physiques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35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21029-D125-2764-DF6F-97C7A714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DEDA232-6B4C-C123-56E2-5D60CDBC31A5}"/>
              </a:ext>
            </a:extLst>
          </p:cNvPr>
          <p:cNvSpPr txBox="1"/>
          <p:nvPr/>
        </p:nvSpPr>
        <p:spPr>
          <a:xfrm>
            <a:off x="380719" y="1066955"/>
            <a:ext cx="11433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  <a:p>
            <a:endParaRPr lang="fr-FR" b="0" i="0">
              <a:solidFill>
                <a:srgbClr val="414856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2C90D3-2FF8-154D-B60C-F7822D1F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2" y="560460"/>
            <a:ext cx="9783540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5824-7417-1D5B-74BB-ADA8C0CC4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C1048D8-BFDF-96A5-7504-904AA6E17941}"/>
              </a:ext>
            </a:extLst>
          </p:cNvPr>
          <p:cNvSpPr/>
          <p:nvPr/>
        </p:nvSpPr>
        <p:spPr>
          <a:xfrm>
            <a:off x="1389889" y="2916936"/>
            <a:ext cx="7068311" cy="6463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Tout savoir sur les aides aux vacances pour les enfants </a:t>
            </a:r>
          </a:p>
        </p:txBody>
      </p:sp>
    </p:spTree>
    <p:extLst>
      <p:ext uri="{BB962C8B-B14F-4D97-AF65-F5344CB8AC3E}">
        <p14:creationId xmlns:p14="http://schemas.microsoft.com/office/powerpoint/2010/main" val="353472563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74_TF00951641_Win32" id="{9C277D93-6D91-4345-95FC-62E85968F11E}" vid="{4A24520A-28B2-41B8-8AAE-AF12CA7BA2C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6" ma:contentTypeDescription="Crée un document." ma:contentTypeScope="" ma:versionID="95247b84ba68bf03238d28d7b94db992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10ff54c93d961b19e1420d556ee0f72d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E33FD4-BD5B-4D5E-9D20-16D9BCA53974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D9BE2-6B3D-4616-B044-300A8177DEA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587b222-5307-4abc-b315-46f3816be8ff"/>
    <ds:schemaRef ds:uri="9695d04b-f1f1-4cca-b402-12059382b58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claire</Template>
  <TotalTime>0</TotalTime>
  <Words>281</Words>
  <Application>Microsoft Office PowerPoint</Application>
  <PresentationFormat>Grand écran</PresentationFormat>
  <Paragraphs>58</Paragraphs>
  <Slides>24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Abadi</vt:lpstr>
      <vt:lpstr>Arial</vt:lpstr>
      <vt:lpstr>Arial Black</vt:lpstr>
      <vt:lpstr>Avenir Next LT Pro</vt:lpstr>
      <vt:lpstr>Calibri</vt:lpstr>
      <vt:lpstr>Posterama</vt:lpstr>
      <vt:lpstr>Posterama Text SemiBold</vt:lpstr>
      <vt:lpstr>Roboto</vt:lpstr>
      <vt:lpstr>Personnalisé​</vt:lpstr>
      <vt:lpstr>Visio Partenaires Le 06/03/2026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Vos questions ?​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LP2 Le 28/05</dc:title>
  <dc:creator>Emilie NICOLEAU 861</dc:creator>
  <cp:lastModifiedBy>Caroline CARON 861</cp:lastModifiedBy>
  <cp:revision>2</cp:revision>
  <dcterms:created xsi:type="dcterms:W3CDTF">2024-05-27T09:54:19Z</dcterms:created>
  <dcterms:modified xsi:type="dcterms:W3CDTF">2026-03-16T14:43:21Z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