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7" r:id="rId15"/>
    <p:sldId id="288" r:id="rId16"/>
    <p:sldId id="289" r:id="rId17"/>
    <p:sldId id="258" r:id="rId18"/>
  </p:sldIdLst>
  <p:sldSz cx="18288000" cy="10287000"/>
  <p:notesSz cx="6858000" cy="9144000"/>
  <p:embeddedFontLst>
    <p:embeddedFont>
      <p:font typeface="Fira Sans Medium" panose="020B0603050000020004" pitchFamily="34" charset="0"/>
      <p:regular r:id="rId19"/>
      <p:italic r:id="rId20"/>
    </p:embeddedFont>
    <p:embeddedFont>
      <p:font typeface="Gagalin" panose="020B0604020202020204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Segoe UI Light" panose="020B0502040204020203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6DF24-62E9-4278-9042-647F290C52C1}" v="98" dt="2024-10-04T09:50:06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font" Target="fonts/font8.fntdata" Id="rId26" /><Relationship Type="http://schemas.openxmlformats.org/officeDocument/2006/relationships/customXml" Target="../customXml/item3.xml" Id="rId3" /><Relationship Type="http://schemas.openxmlformats.org/officeDocument/2006/relationships/font" Target="fonts/font3.fntdata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font" Target="fonts/font7.fntdata" Id="rId25" /><Relationship Type="http://schemas.microsoft.com/office/2015/10/relationships/revisionInfo" Target="revisionInfo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font" Target="fonts/font2.fntdata" Id="rId20" /><Relationship Type="http://schemas.openxmlformats.org/officeDocument/2006/relationships/viewProps" Target="viewProps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font" Target="fonts/font6.fntdata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font" Target="fonts/font5.fntdata" Id="rId23" /><Relationship Type="http://schemas.openxmlformats.org/officeDocument/2006/relationships/presProps" Target="presProps.xml" Id="rId28" /><Relationship Type="http://schemas.openxmlformats.org/officeDocument/2006/relationships/slide" Target="slides/slide6.xml" Id="rId10" /><Relationship Type="http://schemas.openxmlformats.org/officeDocument/2006/relationships/font" Target="fonts/font1.fntdata" Id="rId19" /><Relationship Type="http://schemas.openxmlformats.org/officeDocument/2006/relationships/tableStyles" Target="tableStyle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font" Target="fonts/font4.fntdata" Id="rId22" /><Relationship Type="http://schemas.openxmlformats.org/officeDocument/2006/relationships/font" Target="fonts/font9.fntdata" Id="rId27" /><Relationship Type="http://schemas.openxmlformats.org/officeDocument/2006/relationships/theme" Target="theme/theme1.xml" Id="rId30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cohesionsociale@caf86.caf.f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cohesionsociale@caf86.caf.f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E399C-5C24-4E6A-8077-1C22C68300E4}" type="doc">
      <dgm:prSet loTypeId="urn:microsoft.com/office/officeart/2005/8/layout/defaul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1E2CD16A-5217-4B3A-8BDC-B25C83E6FD3C}">
      <dgm:prSet phldrT="[Texte]"/>
      <dgm:spPr/>
      <dgm:t>
        <a:bodyPr/>
        <a:lstStyle/>
        <a:p>
          <a:r>
            <a:rPr lang="fr-FR" b="1"/>
            <a:t>Prise de  rendez-vous sur le caf.fr</a:t>
          </a:r>
        </a:p>
        <a:p>
          <a:r>
            <a:rPr lang="fr-FR"/>
            <a:t>Je me sépare</a:t>
          </a:r>
        </a:p>
        <a:p>
          <a:r>
            <a:rPr lang="fr-FR"/>
            <a:t>J’ai perdu un proche</a:t>
          </a:r>
        </a:p>
      </dgm:t>
    </dgm:pt>
    <dgm:pt modelId="{604A5306-97C1-4B47-9AE5-91A1DF8F4B50}" type="parTrans" cxnId="{25BDA8AB-1DAE-4837-A26D-7D67C6AAA3A7}">
      <dgm:prSet/>
      <dgm:spPr/>
      <dgm:t>
        <a:bodyPr/>
        <a:lstStyle/>
        <a:p>
          <a:endParaRPr lang="fr-FR"/>
        </a:p>
      </dgm:t>
    </dgm:pt>
    <dgm:pt modelId="{3B118BCD-6F33-4136-807A-886FFA94BDB9}" type="sibTrans" cxnId="{25BDA8AB-1DAE-4837-A26D-7D67C6AAA3A7}">
      <dgm:prSet/>
      <dgm:spPr/>
      <dgm:t>
        <a:bodyPr/>
        <a:lstStyle/>
        <a:p>
          <a:endParaRPr lang="fr-FR"/>
        </a:p>
      </dgm:t>
    </dgm:pt>
    <dgm:pt modelId="{0E2982BE-797A-43AC-A583-D4C2A0B9ED74}">
      <dgm:prSet phldrT="[Texte]"/>
      <dgm:spPr/>
      <dgm:t>
        <a:bodyPr/>
        <a:lstStyle/>
        <a:p>
          <a:r>
            <a:rPr lang="fr-FR" b="1"/>
            <a:t>Par mail  </a:t>
          </a:r>
          <a:r>
            <a:rPr lang="fr-FR" b="1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cohesionsociale@caf86.caf.fr</a:t>
          </a:r>
          <a:endParaRPr lang="fr-FR" b="1"/>
        </a:p>
        <a:p>
          <a:r>
            <a:rPr lang="fr-FR" b="1"/>
            <a:t> ou 05 49 03 16 50 </a:t>
          </a:r>
          <a:endParaRPr lang="fr-FR"/>
        </a:p>
      </dgm:t>
    </dgm:pt>
    <dgm:pt modelId="{F542AD7B-E7B8-43FB-9FD2-DF4F7A792347}" type="sibTrans" cxnId="{A79A83F3-5627-4E93-A00A-93D2B0C37E7E}">
      <dgm:prSet/>
      <dgm:spPr/>
      <dgm:t>
        <a:bodyPr/>
        <a:lstStyle/>
        <a:p>
          <a:endParaRPr lang="fr-FR"/>
        </a:p>
      </dgm:t>
    </dgm:pt>
    <dgm:pt modelId="{5F383D67-8065-4973-A067-D422FBBF155F}" type="parTrans" cxnId="{A79A83F3-5627-4E93-A00A-93D2B0C37E7E}">
      <dgm:prSet/>
      <dgm:spPr/>
      <dgm:t>
        <a:bodyPr/>
        <a:lstStyle/>
        <a:p>
          <a:endParaRPr lang="fr-FR"/>
        </a:p>
      </dgm:t>
    </dgm:pt>
    <dgm:pt modelId="{62EDE3A9-B36B-46D6-A53F-E2B83E7F8905}" type="pres">
      <dgm:prSet presAssocID="{FC3E399C-5C24-4E6A-8077-1C22C68300E4}" presName="diagram" presStyleCnt="0">
        <dgm:presLayoutVars>
          <dgm:dir/>
          <dgm:resizeHandles val="exact"/>
        </dgm:presLayoutVars>
      </dgm:prSet>
      <dgm:spPr/>
    </dgm:pt>
    <dgm:pt modelId="{3FDC04D6-FECD-46A2-8602-92F30C8D958E}" type="pres">
      <dgm:prSet presAssocID="{1E2CD16A-5217-4B3A-8BDC-B25C83E6FD3C}" presName="node" presStyleLbl="node1" presStyleIdx="0" presStyleCnt="2">
        <dgm:presLayoutVars>
          <dgm:bulletEnabled val="1"/>
        </dgm:presLayoutVars>
      </dgm:prSet>
      <dgm:spPr/>
    </dgm:pt>
    <dgm:pt modelId="{3602BF0E-E33D-4E71-8D7E-5549E84325D8}" type="pres">
      <dgm:prSet presAssocID="{3B118BCD-6F33-4136-807A-886FFA94BDB9}" presName="sibTrans" presStyleCnt="0"/>
      <dgm:spPr/>
    </dgm:pt>
    <dgm:pt modelId="{50D0BB2F-C5C3-4FC3-B8AE-8C2E22FB21B8}" type="pres">
      <dgm:prSet presAssocID="{0E2982BE-797A-43AC-A583-D4C2A0B9ED74}" presName="node" presStyleLbl="node1" presStyleIdx="1" presStyleCnt="2">
        <dgm:presLayoutVars>
          <dgm:bulletEnabled val="1"/>
        </dgm:presLayoutVars>
      </dgm:prSet>
      <dgm:spPr/>
    </dgm:pt>
  </dgm:ptLst>
  <dgm:cxnLst>
    <dgm:cxn modelId="{037FA18A-6898-4A2F-B31D-35AF439A923E}" type="presOf" srcId="{FC3E399C-5C24-4E6A-8077-1C22C68300E4}" destId="{62EDE3A9-B36B-46D6-A53F-E2B83E7F8905}" srcOrd="0" destOrd="0" presId="urn:microsoft.com/office/officeart/2005/8/layout/default"/>
    <dgm:cxn modelId="{25BDA8AB-1DAE-4837-A26D-7D67C6AAA3A7}" srcId="{FC3E399C-5C24-4E6A-8077-1C22C68300E4}" destId="{1E2CD16A-5217-4B3A-8BDC-B25C83E6FD3C}" srcOrd="0" destOrd="0" parTransId="{604A5306-97C1-4B47-9AE5-91A1DF8F4B50}" sibTransId="{3B118BCD-6F33-4136-807A-886FFA94BDB9}"/>
    <dgm:cxn modelId="{DD4005BD-DA57-443F-9D70-20170DC39256}" type="presOf" srcId="{0E2982BE-797A-43AC-A583-D4C2A0B9ED74}" destId="{50D0BB2F-C5C3-4FC3-B8AE-8C2E22FB21B8}" srcOrd="0" destOrd="0" presId="urn:microsoft.com/office/officeart/2005/8/layout/default"/>
    <dgm:cxn modelId="{A79A83F3-5627-4E93-A00A-93D2B0C37E7E}" srcId="{FC3E399C-5C24-4E6A-8077-1C22C68300E4}" destId="{0E2982BE-797A-43AC-A583-D4C2A0B9ED74}" srcOrd="1" destOrd="0" parTransId="{5F383D67-8065-4973-A067-D422FBBF155F}" sibTransId="{F542AD7B-E7B8-43FB-9FD2-DF4F7A792347}"/>
    <dgm:cxn modelId="{F42FEBF6-9FD9-4445-AEBB-685E8720D843}" type="presOf" srcId="{1E2CD16A-5217-4B3A-8BDC-B25C83E6FD3C}" destId="{3FDC04D6-FECD-46A2-8602-92F30C8D958E}" srcOrd="0" destOrd="0" presId="urn:microsoft.com/office/officeart/2005/8/layout/default"/>
    <dgm:cxn modelId="{C1DEF5BE-0EE0-4F53-BB90-95E994BEBFDA}" type="presParOf" srcId="{62EDE3A9-B36B-46D6-A53F-E2B83E7F8905}" destId="{3FDC04D6-FECD-46A2-8602-92F30C8D958E}" srcOrd="0" destOrd="0" presId="urn:microsoft.com/office/officeart/2005/8/layout/default"/>
    <dgm:cxn modelId="{0CC8ABA5-0D9B-4216-9880-1FAD52EA7C79}" type="presParOf" srcId="{62EDE3A9-B36B-46D6-A53F-E2B83E7F8905}" destId="{3602BF0E-E33D-4E71-8D7E-5549E84325D8}" srcOrd="1" destOrd="0" presId="urn:microsoft.com/office/officeart/2005/8/layout/default"/>
    <dgm:cxn modelId="{F55A04FC-BF00-4E74-BC09-2BE0195206CC}" type="presParOf" srcId="{62EDE3A9-B36B-46D6-A53F-E2B83E7F8905}" destId="{50D0BB2F-C5C3-4FC3-B8AE-8C2E22FB21B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04D6-FECD-46A2-8602-92F30C8D958E}">
      <dsp:nvSpPr>
        <dsp:cNvPr id="0" name=""/>
        <dsp:cNvSpPr/>
      </dsp:nvSpPr>
      <dsp:spPr>
        <a:xfrm>
          <a:off x="2450520" y="2034"/>
          <a:ext cx="5511128" cy="330667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/>
            <a:t>Prise de  rendez-vous sur le caf.fr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Je me sépare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J’ai perdu un proche</a:t>
          </a:r>
        </a:p>
      </dsp:txBody>
      <dsp:txXfrm>
        <a:off x="2450520" y="2034"/>
        <a:ext cx="5511128" cy="3306677"/>
      </dsp:txXfrm>
    </dsp:sp>
    <dsp:sp modelId="{50D0BB2F-C5C3-4FC3-B8AE-8C2E22FB21B8}">
      <dsp:nvSpPr>
        <dsp:cNvPr id="0" name=""/>
        <dsp:cNvSpPr/>
      </dsp:nvSpPr>
      <dsp:spPr>
        <a:xfrm>
          <a:off x="2450520" y="3859824"/>
          <a:ext cx="5511128" cy="330667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/>
            <a:t>Par mail  </a:t>
          </a:r>
          <a:r>
            <a:rPr lang="fr-FR" sz="3400" b="1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cohesionsociale@caf86.caf.fr</a:t>
          </a:r>
          <a:endParaRPr lang="fr-FR" sz="3400" b="1" kern="120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/>
            <a:t> ou 05 49 03 16 50 </a:t>
          </a:r>
          <a:endParaRPr lang="fr-FR" sz="3400" kern="1200"/>
        </a:p>
      </dsp:txBody>
      <dsp:txXfrm>
        <a:off x="2450520" y="3859824"/>
        <a:ext cx="5511128" cy="330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f.fr/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69772"/>
            <a:ext cx="10202605" cy="6055795"/>
            <a:chOff x="0" y="736798"/>
            <a:chExt cx="13603473" cy="8074391"/>
          </a:xfrm>
        </p:grpSpPr>
        <p:sp>
          <p:nvSpPr>
            <p:cNvPr id="3" name="TextBox 3"/>
            <p:cNvSpPr txBox="1"/>
            <p:nvPr/>
          </p:nvSpPr>
          <p:spPr>
            <a:xfrm>
              <a:off x="0" y="736798"/>
              <a:ext cx="13603473" cy="624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60"/>
                </a:lnSpc>
              </a:pPr>
              <a:r>
                <a:rPr lang="en-US" sz="10300">
                  <a:solidFill>
                    <a:srgbClr val="0F4283"/>
                  </a:solidFill>
                  <a:latin typeface="Gagalin"/>
                  <a:ea typeface="Gagalin"/>
                  <a:cs typeface="Gagalin"/>
                  <a:sym typeface="Gagalin"/>
                </a:rPr>
                <a:t>Visio mensuelle des partenaires d’accueil Caf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051578"/>
              <a:ext cx="13603473" cy="75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50">
                  <a:solidFill>
                    <a:srgbClr val="0A8B7F"/>
                  </a:solidFill>
                  <a:latin typeface="Gagalin"/>
                  <a:ea typeface="Gagalin"/>
                  <a:cs typeface="Gagalin"/>
                  <a:sym typeface="Gagalin"/>
                </a:rPr>
                <a:t>4 octobre 2024</a:t>
              </a:r>
              <a:endParaRPr lang="en-US" sz="3550">
                <a:solidFill>
                  <a:srgbClr val="0A8B7F"/>
                </a:solidFill>
                <a:latin typeface="Gagalin"/>
                <a:ea typeface="Gagalin"/>
                <a:cs typeface="Gagalin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F428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22944" y="4543388"/>
            <a:ext cx="3340183" cy="2892614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F428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33086" y="469125"/>
            <a:ext cx="678758" cy="586200"/>
          </a:xfrm>
          <a:custGeom>
            <a:avLst/>
            <a:gdLst/>
            <a:ahLst/>
            <a:cxnLst/>
            <a:rect l="l" t="t" r="r" b="b"/>
            <a:pathLst>
              <a:path w="678758" h="586200">
                <a:moveTo>
                  <a:pt x="0" y="0"/>
                </a:moveTo>
                <a:lnTo>
                  <a:pt x="678758" y="0"/>
                </a:lnTo>
                <a:lnTo>
                  <a:pt x="678758" y="586200"/>
                </a:lnTo>
                <a:lnTo>
                  <a:pt x="0" y="58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80406" y="0"/>
            <a:ext cx="1696588" cy="2476770"/>
          </a:xfrm>
          <a:custGeom>
            <a:avLst/>
            <a:gdLst/>
            <a:ahLst/>
            <a:cxnLst/>
            <a:rect l="l" t="t" r="r" b="b"/>
            <a:pathLst>
              <a:path w="1696588" h="2476770">
                <a:moveTo>
                  <a:pt x="0" y="0"/>
                </a:moveTo>
                <a:lnTo>
                  <a:pt x="1696588" y="0"/>
                </a:lnTo>
                <a:lnTo>
                  <a:pt x="1696588" y="2476770"/>
                </a:lnTo>
                <a:lnTo>
                  <a:pt x="0" y="24767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4608021" y="1028700"/>
            <a:ext cx="2082118" cy="2045681"/>
          </a:xfrm>
          <a:custGeom>
            <a:avLst/>
            <a:gdLst/>
            <a:ahLst/>
            <a:cxnLst/>
            <a:rect l="l" t="t" r="r" b="b"/>
            <a:pathLst>
              <a:path w="2082118" h="2045681">
                <a:moveTo>
                  <a:pt x="0" y="0"/>
                </a:moveTo>
                <a:lnTo>
                  <a:pt x="2082118" y="0"/>
                </a:lnTo>
                <a:lnTo>
                  <a:pt x="2082118" y="2045681"/>
                </a:lnTo>
                <a:lnTo>
                  <a:pt x="0" y="20456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3319061" y="8220074"/>
            <a:ext cx="2938575" cy="1526804"/>
          </a:xfrm>
          <a:custGeom>
            <a:avLst/>
            <a:gdLst/>
            <a:ahLst/>
            <a:cxnLst/>
            <a:rect l="l" t="t" r="r" b="b"/>
            <a:pathLst>
              <a:path w="2938575" h="1526804">
                <a:moveTo>
                  <a:pt x="0" y="0"/>
                </a:moveTo>
                <a:lnTo>
                  <a:pt x="2938575" y="0"/>
                </a:lnTo>
                <a:lnTo>
                  <a:pt x="2938575" y="1526804"/>
                </a:lnTo>
                <a:lnTo>
                  <a:pt x="0" y="15268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12917089" y="5066136"/>
            <a:ext cx="1751894" cy="1751894"/>
          </a:xfrm>
          <a:custGeom>
            <a:avLst/>
            <a:gdLst/>
            <a:ahLst/>
            <a:cxnLst/>
            <a:rect l="l" t="t" r="r" b="b"/>
            <a:pathLst>
              <a:path w="1751894" h="1751894">
                <a:moveTo>
                  <a:pt x="0" y="0"/>
                </a:moveTo>
                <a:lnTo>
                  <a:pt x="1751894" y="0"/>
                </a:lnTo>
                <a:lnTo>
                  <a:pt x="1751894" y="1751894"/>
                </a:lnTo>
                <a:lnTo>
                  <a:pt x="0" y="17518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15852418" y="4114962"/>
            <a:ext cx="2137001" cy="2469296"/>
          </a:xfrm>
          <a:custGeom>
            <a:avLst/>
            <a:gdLst/>
            <a:ahLst/>
            <a:cxnLst/>
            <a:rect l="l" t="t" r="r" b="b"/>
            <a:pathLst>
              <a:path w="2137001" h="2469296">
                <a:moveTo>
                  <a:pt x="0" y="0"/>
                </a:moveTo>
                <a:lnTo>
                  <a:pt x="2137001" y="0"/>
                </a:lnTo>
                <a:lnTo>
                  <a:pt x="2137001" y="2469295"/>
                </a:lnTo>
                <a:lnTo>
                  <a:pt x="0" y="24692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Déclaration de ressources annuelles</a:t>
            </a:r>
            <a:endParaRPr lang="fr-FR" dirty="0"/>
          </a:p>
        </p:txBody>
      </p:sp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7CA088A6-2C87-21FB-3303-6868F7EA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351" y="2882126"/>
            <a:ext cx="92392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1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A5D9F37-2861-3A0F-F7E5-0F3B13BF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58"/>
          <a:stretch/>
        </p:blipFill>
        <p:spPr>
          <a:xfrm>
            <a:off x="498784" y="209742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, Police, atlas&#10;&#10;Description générée automatiquement">
            <a:extLst>
              <a:ext uri="{FF2B5EF4-FFF2-40B4-BE49-F238E27FC236}">
                <a16:creationId xmlns:a16="http://schemas.microsoft.com/office/drawing/2014/main" id="{709A962D-F537-63C5-4669-FAE470BC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47" y="423372"/>
            <a:ext cx="6608262" cy="7973730"/>
          </a:xfrm>
          <a:prstGeom prst="rect">
            <a:avLst/>
          </a:prstGeom>
        </p:spPr>
      </p:pic>
      <p:sp>
        <p:nvSpPr>
          <p:cNvPr id="13" name="ZoneTexte 7">
            <a:extLst>
              <a:ext uri="{FF2B5EF4-FFF2-40B4-BE49-F238E27FC236}">
                <a16:creationId xmlns:a16="http://schemas.microsoft.com/office/drawing/2014/main" id="{3B678A41-FECD-9AD3-3B1E-5FFB062388E1}"/>
              </a:ext>
            </a:extLst>
          </p:cNvPr>
          <p:cNvSpPr txBox="1"/>
          <p:nvPr/>
        </p:nvSpPr>
        <p:spPr>
          <a:xfrm>
            <a:off x="1417457" y="8507758"/>
            <a:ext cx="6610730" cy="17799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sz="3200" i="1">
                <a:solidFill>
                  <a:srgbClr val="0070C0"/>
                </a:solidFill>
              </a:rPr>
              <a:t>Ces rendez-vous sont déjà proposés sur plusieurs créneaux chaque semaine à Poitiers et à Châtellerault.</a:t>
            </a:r>
            <a:endParaRPr lang="fr-FR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Image 14" descr="Une image contenant bleu vert, bleu, capture d’écran, conception&#10;&#10;Description générée automatiquement">
            <a:extLst>
              <a:ext uri="{FF2B5EF4-FFF2-40B4-BE49-F238E27FC236}">
                <a16:creationId xmlns:a16="http://schemas.microsoft.com/office/drawing/2014/main" id="{FEE50680-CCF3-9AE8-4441-9795EAA5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" y="2769394"/>
            <a:ext cx="1398984" cy="7516415"/>
          </a:xfrm>
          <a:prstGeom prst="rect">
            <a:avLst/>
          </a:prstGeom>
        </p:spPr>
      </p:pic>
      <p:pic>
        <p:nvPicPr>
          <p:cNvPr id="21" name="Image 20" descr="Une image contenant capture d’écran, bleu vert, bleu, Graphique&#10;&#10;Description générée automatiquement">
            <a:extLst>
              <a:ext uri="{FF2B5EF4-FFF2-40B4-BE49-F238E27FC236}">
                <a16:creationId xmlns:a16="http://schemas.microsoft.com/office/drawing/2014/main" id="{E2723924-B92D-18FA-EF2B-0C7806014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9728" y="8334"/>
            <a:ext cx="3314700" cy="10270331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F8614EBF-749A-C125-B572-8E23CAABE583}"/>
              </a:ext>
            </a:extLst>
          </p:cNvPr>
          <p:cNvSpPr>
            <a:spLocks noGrp="1"/>
          </p:cNvSpPr>
          <p:nvPr/>
        </p:nvSpPr>
        <p:spPr>
          <a:xfrm>
            <a:off x="9662151" y="786589"/>
            <a:ext cx="5993539" cy="8458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>
                <a:solidFill>
                  <a:schemeClr val="tx2"/>
                </a:solidFill>
              </a:rPr>
              <a:t>Depuis Mars 2024 : le travail social CAF présent sur les territoires</a:t>
            </a:r>
            <a:br>
              <a:rPr lang="fr-FR" sz="4000"/>
            </a:br>
            <a:br>
              <a:rPr lang="fr-FR" sz="4000"/>
            </a:br>
            <a:r>
              <a:rPr lang="fr-FR" sz="4000">
                <a:solidFill>
                  <a:schemeClr val="tx2"/>
                </a:solidFill>
              </a:rPr>
              <a:t>Une présence bimensuelle des travailleurs sociaux de la Caf dans les Maisons de la solidarité du Département :</a:t>
            </a:r>
            <a:endParaRPr lang="fr-FR" sz="2000">
              <a:solidFill>
                <a:schemeClr val="tx2"/>
              </a:solidFill>
            </a:endParaRPr>
          </a:p>
          <a:p>
            <a:pPr algn="ctr"/>
            <a:br>
              <a:rPr lang="fr-FR" sz="4000"/>
            </a:br>
            <a:r>
              <a:rPr lang="fr-FR" sz="4000"/>
              <a:t>-</a:t>
            </a:r>
            <a:r>
              <a:rPr lang="fr-FR" sz="4000">
                <a:solidFill>
                  <a:srgbClr val="4F81BD"/>
                </a:solidFill>
              </a:rPr>
              <a:t> </a:t>
            </a:r>
            <a:r>
              <a:rPr lang="fr-FR" sz="4000" b="1">
                <a:solidFill>
                  <a:srgbClr val="0070C0"/>
                </a:solidFill>
              </a:rPr>
              <a:t>le matin</a:t>
            </a:r>
            <a:r>
              <a:rPr lang="fr-FR" sz="4000">
                <a:solidFill>
                  <a:srgbClr val="0070C0"/>
                </a:solidFill>
              </a:rPr>
              <a:t>  </a:t>
            </a:r>
            <a:r>
              <a:rPr lang="fr-FR" sz="4000"/>
              <a:t>de </a:t>
            </a:r>
            <a:r>
              <a:rPr lang="fr-FR" sz="4000" b="1">
                <a:solidFill>
                  <a:schemeClr val="tx2"/>
                </a:solidFill>
              </a:rPr>
              <a:t>9h30 à 12h30</a:t>
            </a:r>
            <a:r>
              <a:rPr lang="fr-FR" sz="4000"/>
              <a:t> </a:t>
            </a:r>
            <a:r>
              <a:rPr lang="fr-FR" sz="4000">
                <a:solidFill>
                  <a:schemeClr val="tx2"/>
                </a:solidFill>
              </a:rPr>
              <a:t>des rendez-vous ouverts sur le</a:t>
            </a:r>
            <a:r>
              <a:rPr lang="fr-FR" sz="4000"/>
              <a:t> </a:t>
            </a:r>
            <a:r>
              <a:rPr lang="fr-FR" sz="4000">
                <a:hlinkClick r:id="rId5"/>
              </a:rPr>
              <a:t>www.caf.fr</a:t>
            </a:r>
            <a:r>
              <a:rPr lang="fr-FR" sz="4000"/>
              <a:t> </a:t>
            </a:r>
            <a:r>
              <a:rPr lang="fr-FR" sz="4000">
                <a:solidFill>
                  <a:schemeClr val="tx2"/>
                </a:solidFill>
              </a:rPr>
              <a:t>pour les motifs </a:t>
            </a:r>
            <a:br>
              <a:rPr lang="fr-FR" sz="4000">
                <a:solidFill>
                  <a:schemeClr val="tx2"/>
                </a:solidFill>
              </a:rPr>
            </a:br>
            <a:r>
              <a:rPr lang="fr-FR" sz="4000" i="1">
                <a:solidFill>
                  <a:schemeClr val="tx2"/>
                </a:solidFill>
              </a:rPr>
              <a:t>Je me sépare</a:t>
            </a:r>
            <a:br>
              <a:rPr lang="fr-FR" sz="4000" i="1">
                <a:solidFill>
                  <a:schemeClr val="tx2"/>
                </a:solidFill>
              </a:rPr>
            </a:br>
            <a:r>
              <a:rPr lang="fr-FR" sz="4000" i="1">
                <a:solidFill>
                  <a:schemeClr val="tx2"/>
                </a:solidFill>
              </a:rPr>
              <a:t>J’ai perdu un proche</a:t>
            </a:r>
            <a:br>
              <a:rPr lang="fr-FR" sz="4000" i="1"/>
            </a:br>
            <a:br>
              <a:rPr lang="fr-FR" sz="4000"/>
            </a:br>
            <a:r>
              <a:rPr lang="fr-FR" sz="4000"/>
              <a:t>-</a:t>
            </a:r>
            <a:r>
              <a:rPr lang="fr-FR" sz="4000">
                <a:solidFill>
                  <a:srgbClr val="4F81BD"/>
                </a:solidFill>
              </a:rPr>
              <a:t> </a:t>
            </a:r>
            <a:r>
              <a:rPr lang="fr-FR" sz="4000" b="1">
                <a:solidFill>
                  <a:srgbClr val="0070C0"/>
                </a:solidFill>
              </a:rPr>
              <a:t>l’après-midi</a:t>
            </a:r>
            <a:r>
              <a:rPr lang="fr-FR" sz="4000"/>
              <a:t> </a:t>
            </a:r>
            <a:r>
              <a:rPr lang="fr-FR" sz="4000">
                <a:solidFill>
                  <a:schemeClr val="tx2"/>
                </a:solidFill>
              </a:rPr>
              <a:t>des rendez-vous à l’initiative du travailleur social</a:t>
            </a:r>
            <a:br>
              <a:rPr lang="fr-FR" sz="3950"/>
            </a:br>
            <a:endParaRPr lang="fr-F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66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bleu vert, bleu, Caractère coloré&#10;&#10;Description générée automatiquement">
            <a:extLst>
              <a:ext uri="{FF2B5EF4-FFF2-40B4-BE49-F238E27FC236}">
                <a16:creationId xmlns:a16="http://schemas.microsoft.com/office/drawing/2014/main" id="{EA1E5404-0070-7456-F753-ACFFC0DC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823" y="-8334"/>
            <a:ext cx="3707606" cy="1030366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E3635F96-4C3E-0D08-5CCF-40302F8C6B11}"/>
              </a:ext>
            </a:extLst>
          </p:cNvPr>
          <p:cNvSpPr>
            <a:spLocks noGrp="1"/>
          </p:cNvSpPr>
          <p:nvPr/>
        </p:nvSpPr>
        <p:spPr>
          <a:xfrm>
            <a:off x="1627186" y="539167"/>
            <a:ext cx="13210605" cy="1847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b="1" i="0" u="none" strike="noStrike">
                <a:solidFill>
                  <a:srgbClr val="1D6FA9"/>
                </a:solidFill>
                <a:effectLst/>
                <a:latin typeface="Calibri Light"/>
                <a:cs typeface="Calibri Light"/>
              </a:rPr>
              <a:t>Comment nous orienter les parents confrontés à ces événements de vie ?</a:t>
            </a:r>
            <a:endParaRPr lang="fr-FR" sz="5400">
              <a:latin typeface="Calibri Light"/>
              <a:cs typeface="Calibri Ligh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7695FAD-5146-A058-F092-5AE712400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2568"/>
              </p:ext>
            </p:extLst>
          </p:nvPr>
        </p:nvGraphicFramePr>
        <p:xfrm>
          <a:off x="2731217" y="2574392"/>
          <a:ext cx="10412169" cy="716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07627975-CD21-2C54-0544-8F3B13D9CF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" y="4630096"/>
            <a:ext cx="1198960" cy="56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8572" y="8362981"/>
            <a:ext cx="17019428" cy="0"/>
          </a:xfrm>
          <a:prstGeom prst="line">
            <a:avLst/>
          </a:prstGeom>
          <a:ln w="19050" cap="rnd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5507360" y="6792187"/>
            <a:ext cx="3364925" cy="265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5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700" y="1185863"/>
            <a:ext cx="5699080" cy="35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 u="none" strike="noStrike" spc="-78">
                <a:solidFill>
                  <a:srgbClr val="0F4283"/>
                </a:solidFill>
                <a:latin typeface="Gagalin"/>
                <a:ea typeface="Gagalin"/>
                <a:cs typeface="Gagalin"/>
                <a:sym typeface="Gagalin"/>
              </a:rPr>
              <a:t>Les prochaines réunions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1805" y="8198352"/>
            <a:ext cx="380203" cy="329258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7258" y="8198352"/>
            <a:ext cx="380203" cy="329258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05817" y="8217402"/>
            <a:ext cx="380203" cy="329258"/>
            <a:chOff x="0" y="0"/>
            <a:chExt cx="3619627" cy="31346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94375" y="8198352"/>
            <a:ext cx="380203" cy="329258"/>
            <a:chOff x="0" y="0"/>
            <a:chExt cx="3619627" cy="31346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F428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61827" y="5867305"/>
            <a:ext cx="16137285" cy="1190789"/>
            <a:chOff x="-17029811" y="114620"/>
            <a:chExt cx="21516377" cy="1587718"/>
          </a:xfrm>
        </p:grpSpPr>
        <p:sp>
          <p:nvSpPr>
            <p:cNvPr id="26" name="TextBox 26"/>
            <p:cNvSpPr txBox="1"/>
            <p:nvPr/>
          </p:nvSpPr>
          <p:spPr>
            <a:xfrm>
              <a:off x="-17029811" y="114620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en-US" sz="3600" b="1" u="none" strike="noStrike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8 novembre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347796"/>
              <a:ext cx="4486566" cy="354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6">
            <a:extLst>
              <a:ext uri="{FF2B5EF4-FFF2-40B4-BE49-F238E27FC236}">
                <a16:creationId xmlns:a16="http://schemas.microsoft.com/office/drawing/2014/main" id="{7BC427B2-CAB5-A721-8188-42431404DA5A}"/>
              </a:ext>
            </a:extLst>
          </p:cNvPr>
          <p:cNvSpPr txBox="1"/>
          <p:nvPr/>
        </p:nvSpPr>
        <p:spPr>
          <a:xfrm>
            <a:off x="4190064" y="5873507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A181"/>
                </a:solidFill>
                <a:latin typeface="Fira Sans Medium"/>
                <a:sym typeface="Fira Sans Medium"/>
              </a:rPr>
              <a:t>6 </a:t>
            </a:r>
            <a:r>
              <a:rPr lang="en-US" sz="3600" b="1" dirty="0" err="1">
                <a:solidFill>
                  <a:srgbClr val="00A181"/>
                </a:solidFill>
                <a:latin typeface="Fira Sans Medium"/>
                <a:sym typeface="Fira Sans Medium"/>
              </a:rPr>
              <a:t>décembre</a:t>
            </a:r>
            <a:endParaRPr lang="fr-FR" dirty="0" err="1"/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F1280DDB-F38C-0E53-16BE-1CF9A2FE3115}"/>
              </a:ext>
            </a:extLst>
          </p:cNvPr>
          <p:cNvSpPr txBox="1"/>
          <p:nvPr/>
        </p:nvSpPr>
        <p:spPr>
          <a:xfrm>
            <a:off x="8735483" y="5873507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10</a:t>
            </a:r>
            <a:r>
              <a:rPr lang="en-US" sz="3600" b="1" u="none" strike="noStrike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3600" b="1" dirty="0" err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janvier</a:t>
            </a:r>
            <a:endParaRPr lang="en-US" sz="3600" b="1" u="none" strike="noStrike" dirty="0" err="1">
              <a:solidFill>
                <a:srgbClr val="00A181"/>
              </a:solidFill>
              <a:latin typeface="Fira Sans Medium"/>
              <a:ea typeface="Fira Sans Medium"/>
              <a:cs typeface="Fira Sans Medium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B0E213FC-9165-E496-FB77-D5673C695D59}"/>
              </a:ext>
            </a:extLst>
          </p:cNvPr>
          <p:cNvSpPr txBox="1"/>
          <p:nvPr/>
        </p:nvSpPr>
        <p:spPr>
          <a:xfrm>
            <a:off x="12988506" y="5926670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7</a:t>
            </a:r>
            <a:r>
              <a:rPr lang="en-US" sz="3600" b="1" u="none" strike="noStrike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3600" b="1" dirty="0" err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février</a:t>
            </a:r>
            <a:endParaRPr lang="en-US" sz="3600" b="1" u="none" strike="noStrike" dirty="0" err="1">
              <a:solidFill>
                <a:srgbClr val="00A181"/>
              </a:solidFill>
              <a:latin typeface="Fira Sans Medium"/>
              <a:ea typeface="Fira Sans Medium"/>
              <a:cs typeface="Fira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03873" y="5895472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49E7D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08629" y="7302918"/>
            <a:ext cx="2757468" cy="2352540"/>
            <a:chOff x="0" y="0"/>
            <a:chExt cx="2080274" cy="17747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0274" cy="1774790"/>
            </a:xfrm>
            <a:custGeom>
              <a:avLst/>
              <a:gdLst/>
              <a:ahLst/>
              <a:cxnLst/>
              <a:rect l="l" t="t" r="r" b="b"/>
              <a:pathLst>
                <a:path w="2080274" h="1774790">
                  <a:moveTo>
                    <a:pt x="84229" y="0"/>
                  </a:moveTo>
                  <a:lnTo>
                    <a:pt x="1996045" y="0"/>
                  </a:lnTo>
                  <a:cubicBezTo>
                    <a:pt x="2018384" y="0"/>
                    <a:pt x="2039808" y="8874"/>
                    <a:pt x="2055604" y="24670"/>
                  </a:cubicBezTo>
                  <a:cubicBezTo>
                    <a:pt x="2071400" y="40466"/>
                    <a:pt x="2080274" y="61890"/>
                    <a:pt x="2080274" y="84229"/>
                  </a:cubicBezTo>
                  <a:lnTo>
                    <a:pt x="2080274" y="1690562"/>
                  </a:lnTo>
                  <a:cubicBezTo>
                    <a:pt x="2080274" y="1712900"/>
                    <a:pt x="2071400" y="1734324"/>
                    <a:pt x="2055604" y="1750120"/>
                  </a:cubicBezTo>
                  <a:cubicBezTo>
                    <a:pt x="2039808" y="1765916"/>
                    <a:pt x="2018384" y="1774790"/>
                    <a:pt x="1996045" y="1774790"/>
                  </a:cubicBezTo>
                  <a:lnTo>
                    <a:pt x="84229" y="1774790"/>
                  </a:lnTo>
                  <a:cubicBezTo>
                    <a:pt x="37710" y="1774790"/>
                    <a:pt x="0" y="1737080"/>
                    <a:pt x="0" y="1690562"/>
                  </a:cubicBezTo>
                  <a:lnTo>
                    <a:pt x="0" y="84229"/>
                  </a:lnTo>
                  <a:cubicBezTo>
                    <a:pt x="0" y="61890"/>
                    <a:pt x="8874" y="40466"/>
                    <a:pt x="24670" y="24670"/>
                  </a:cubicBezTo>
                  <a:cubicBezTo>
                    <a:pt x="40466" y="8874"/>
                    <a:pt x="61890" y="0"/>
                    <a:pt x="84229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080274" cy="18509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50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4 </a:t>
              </a:r>
              <a:r>
                <a:rPr lang="en-US" sz="3950" err="1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octobre</a:t>
              </a:r>
              <a:r>
                <a:rPr lang="en-US" sz="3950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 2024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02026" y="382922"/>
            <a:ext cx="1696588" cy="2476770"/>
          </a:xfrm>
          <a:custGeom>
            <a:avLst/>
            <a:gdLst/>
            <a:ahLst/>
            <a:cxnLst/>
            <a:rect l="l" t="t" r="r" b="b"/>
            <a:pathLst>
              <a:path w="1696588" h="2476770">
                <a:moveTo>
                  <a:pt x="0" y="0"/>
                </a:moveTo>
                <a:lnTo>
                  <a:pt x="1696588" y="0"/>
                </a:lnTo>
                <a:lnTo>
                  <a:pt x="1696588" y="2476770"/>
                </a:lnTo>
                <a:lnTo>
                  <a:pt x="0" y="2476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028700" y="3857625"/>
            <a:ext cx="5721626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Gagalin"/>
                <a:ea typeface="Gagalin"/>
                <a:cs typeface="Gagalin"/>
                <a:sym typeface="Gagalin"/>
              </a:rPr>
              <a:t>Ordre du jour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43573" y="3168015"/>
            <a:ext cx="9525" cy="126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4"/>
              </a:lnSpc>
            </a:pPr>
            <a:endParaRPr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60ED43D-0297-27B5-98BA-68D092AB8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92489"/>
              </p:ext>
            </p:extLst>
          </p:nvPr>
        </p:nvGraphicFramePr>
        <p:xfrm>
          <a:off x="9198591" y="2857500"/>
          <a:ext cx="7055984" cy="41668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55984">
                  <a:extLst>
                    <a:ext uri="{9D8B030D-6E8A-4147-A177-3AD203B41FA5}">
                      <a16:colId xmlns:a16="http://schemas.microsoft.com/office/drawing/2014/main" val="394537730"/>
                    </a:ext>
                  </a:extLst>
                </a:gridCol>
              </a:tblGrid>
              <a:tr h="462987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971757"/>
                  </a:ext>
                </a:extLst>
              </a:tr>
              <a:tr h="1851949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107259"/>
                  </a:ext>
                </a:extLst>
              </a:tr>
              <a:tr h="462987">
                <a:tc>
                  <a:txBody>
                    <a:bodyPr/>
                    <a:lstStyle/>
                    <a:p>
                      <a:endParaRPr lang="fr-FR" err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98456"/>
                  </a:ext>
                </a:extLst>
              </a:tr>
              <a:tr h="462987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21083"/>
                  </a:ext>
                </a:extLst>
              </a:tr>
              <a:tr h="462987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829339"/>
                  </a:ext>
                </a:extLst>
              </a:tr>
              <a:tr h="462987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757567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BB62B63-6734-CDAE-9B62-783D422BF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50424"/>
              </p:ext>
            </p:extLst>
          </p:nvPr>
        </p:nvGraphicFramePr>
        <p:xfrm>
          <a:off x="8697383" y="3799558"/>
          <a:ext cx="7275576" cy="3444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75576">
                  <a:extLst>
                    <a:ext uri="{9D8B030D-6E8A-4147-A177-3AD203B41FA5}">
                      <a16:colId xmlns:a16="http://schemas.microsoft.com/office/drawing/2014/main" val="25979586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Evolution " Mon compte 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60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Stratégie d'ordonnancement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902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Actualités Solidarité à la source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816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Déclaration de ressources annuelles - Gestion du renouvellement des droits en janvier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623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Rappel permanence de Rdv travail social et coordonnées service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183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Nouveautés : fonctionnalités Mon compte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3BEC76-B084-56FC-740D-CDCEC562BFB2}"/>
              </a:ext>
            </a:extLst>
          </p:cNvPr>
          <p:cNvSpPr txBox="1"/>
          <p:nvPr/>
        </p:nvSpPr>
        <p:spPr>
          <a:xfrm>
            <a:off x="1659773" y="2280093"/>
            <a:ext cx="17620433" cy="7232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Depuis le 30/09/24, le caf.fr présente quelques évolutions :</a:t>
            </a:r>
          </a:p>
          <a:p>
            <a:endParaRPr lang="fr-FR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fr-FR" dirty="0">
                <a:cs typeface="Calibri"/>
              </a:rPr>
              <a:t>Pour un dossier muté :</a:t>
            </a:r>
          </a:p>
          <a:p>
            <a:r>
              <a:rPr lang="fr-FR" dirty="0">
                <a:cs typeface="Calibri"/>
              </a:rPr>
              <a:t>Evolution des éditos d'informations pour une meilleure compréhension lorsque l'allocataire se connecte à son compte</a:t>
            </a:r>
          </a:p>
          <a:p>
            <a:endParaRPr lang="fr-FR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fr-FR" dirty="0">
                <a:latin typeface="Calibri"/>
                <a:cs typeface="Calibri"/>
              </a:rPr>
              <a:t>Sécurisation du système d'Informations</a:t>
            </a:r>
          </a:p>
          <a:p>
            <a:r>
              <a:rPr lang="fr-FR" sz="1600" dirty="0">
                <a:latin typeface="Segoe UI Light"/>
                <a:cs typeface="Segoe UI Light"/>
              </a:rPr>
              <a:t>Inciter les usagers à fournir une adresse mail sécurisée</a:t>
            </a: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r>
              <a:rPr lang="fr-FR" dirty="0">
                <a:latin typeface="Calibri"/>
                <a:cs typeface="Calibri"/>
              </a:rPr>
              <a:t>Sécurisation du système d'Informations</a:t>
            </a:r>
            <a:endParaRPr lang="fr-FR" dirty="0">
              <a:cs typeface="Calibri"/>
            </a:endParaRPr>
          </a:p>
          <a:p>
            <a:r>
              <a:rPr lang="fr-FR" dirty="0">
                <a:latin typeface="Calibri"/>
                <a:cs typeface="Calibri"/>
              </a:rPr>
              <a:t>Le floutage des coordonnées de contacts  est désormais appliqué  sur chaque écran qui les restitue</a:t>
            </a: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dirty="0"/>
          </a:p>
        </p:txBody>
      </p:sp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447B8E39-7D9B-BDC0-7DD3-36CF2CD7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905" y="3726943"/>
            <a:ext cx="5228167" cy="2146300"/>
          </a:xfrm>
          <a:prstGeom prst="rect">
            <a:avLst/>
          </a:prstGeom>
        </p:spPr>
      </p:pic>
      <p:pic>
        <p:nvPicPr>
          <p:cNvPr id="5" name="Image 4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D4E5996A-245F-6F6B-125F-E04385AF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75" y="7320093"/>
            <a:ext cx="93059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Nouveautés : fonctionnalités Mon compte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F6CA32-8781-1145-3BAD-7AC388F982DD}"/>
              </a:ext>
            </a:extLst>
          </p:cNvPr>
          <p:cNvSpPr txBox="1"/>
          <p:nvPr/>
        </p:nvSpPr>
        <p:spPr>
          <a:xfrm>
            <a:off x="1364224" y="1954036"/>
            <a:ext cx="15544800" cy="8987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r>
              <a:rPr lang="fr-FR" sz="1400" dirty="0">
                <a:latin typeface="Segoe UI Light"/>
                <a:cs typeface="Segoe UI Light"/>
              </a:rPr>
              <a:t>Révision de l'écran de connexion pour y faire apparaître plus clairement les endroits pour se connecter à l'espace tuteur et à l'espace pension alimentaire.</a:t>
            </a:r>
          </a:p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r>
              <a:rPr lang="fr-FR" sz="1400" dirty="0">
                <a:latin typeface="Segoe UI Light"/>
                <a:cs typeface="Segoe UI Light"/>
              </a:rPr>
              <a:t>Rubrique " Mes attestations "</a:t>
            </a:r>
          </a:p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dirty="0">
              <a:cs typeface="Calibri"/>
            </a:endParaRPr>
          </a:p>
        </p:txBody>
      </p:sp>
      <p:pic>
        <p:nvPicPr>
          <p:cNvPr id="7" name="Image 6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AFC9FD8-9D30-3BA2-1908-6BC24D09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74" y="2576381"/>
            <a:ext cx="9073020" cy="4022552"/>
          </a:xfrm>
          <a:prstGeom prst="rect">
            <a:avLst/>
          </a:prstGeom>
        </p:spPr>
      </p:pic>
      <p:pic>
        <p:nvPicPr>
          <p:cNvPr id="8" name="Image 7" descr="Une image contenant texte, Police, capture d’écran, algèbre&#10;&#10;Description générée automatiquement">
            <a:extLst>
              <a:ext uri="{FF2B5EF4-FFF2-40B4-BE49-F238E27FC236}">
                <a16:creationId xmlns:a16="http://schemas.microsoft.com/office/drawing/2014/main" id="{92925E10-5246-3B64-276B-29E34AA8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58" y="7699058"/>
            <a:ext cx="6974205" cy="2143125"/>
          </a:xfrm>
          <a:prstGeom prst="rect">
            <a:avLst/>
          </a:prstGeom>
        </p:spPr>
      </p:pic>
      <p:pic>
        <p:nvPicPr>
          <p:cNvPr id="9" name="Image 8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A2329D87-C908-40D6-EF15-A01D26FA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754" y="7702972"/>
            <a:ext cx="4679777" cy="20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Nouveautés : fonctionnalités Mon compte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F6CA32-8781-1145-3BAD-7AC388F982DD}"/>
              </a:ext>
            </a:extLst>
          </p:cNvPr>
          <p:cNvSpPr txBox="1"/>
          <p:nvPr/>
        </p:nvSpPr>
        <p:spPr>
          <a:xfrm>
            <a:off x="1364224" y="1954036"/>
            <a:ext cx="15544800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FR" sz="1400" dirty="0">
                <a:latin typeface="Segoe UI Light"/>
                <a:cs typeface="Segoe UI Light"/>
              </a:rPr>
              <a:t>Demande d'aide au logement, contrôle de cohérence sur la saisie de la déclaration de ressources en ligne</a:t>
            </a:r>
          </a:p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r>
              <a:rPr lang="fr-FR" sz="1600" dirty="0">
                <a:latin typeface="Segoe UI Light"/>
                <a:cs typeface="Segoe UI Light"/>
              </a:rPr>
              <a:t>Demande d'aide au logement : Evolution de l'écran de ressources du Travailleur Non Salarié (TNS)</a:t>
            </a:r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dirty="0">
              <a:latin typeface="Calibri"/>
              <a:cs typeface="Calibri"/>
            </a:endParaRPr>
          </a:p>
          <a:p>
            <a:endParaRPr lang="fr-FR" sz="1400" dirty="0">
              <a:latin typeface="Segoe UI Light"/>
              <a:cs typeface="Segoe UI Light"/>
            </a:endParaRPr>
          </a:p>
        </p:txBody>
      </p:sp>
      <p:pic>
        <p:nvPicPr>
          <p:cNvPr id="3" name="Image 2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id="{B5F519DA-CF8F-1A93-A854-C48F6362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54" y="2298591"/>
            <a:ext cx="6821988" cy="3059352"/>
          </a:xfrm>
          <a:prstGeom prst="rect">
            <a:avLst/>
          </a:prstGeom>
        </p:spPr>
      </p:pic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D1C1738-EDD6-D6E7-E5B3-27B17CD2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479" y="2304333"/>
            <a:ext cx="9074194" cy="3047870"/>
          </a:xfrm>
          <a:prstGeom prst="rect">
            <a:avLst/>
          </a:prstGeom>
        </p:spPr>
      </p:pic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5A6E7A7-6543-283E-6BCB-4A20BD93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83" y="6147435"/>
            <a:ext cx="98964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Nouveautés : fonctionnalités Mon compte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F6CA32-8781-1145-3BAD-7AC388F982DD}"/>
              </a:ext>
            </a:extLst>
          </p:cNvPr>
          <p:cNvSpPr txBox="1"/>
          <p:nvPr/>
        </p:nvSpPr>
        <p:spPr>
          <a:xfrm>
            <a:off x="1364224" y="1954036"/>
            <a:ext cx="15544800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FR" sz="1400" dirty="0">
                <a:latin typeface="Segoe UI Light"/>
                <a:cs typeface="Segoe UI Light"/>
              </a:rPr>
              <a:t>Demande d'aide au logement, campagne ressources 2024 pour acquisition ressources 2023</a:t>
            </a:r>
          </a:p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dirty="0">
              <a:cs typeface="Calibri"/>
            </a:endParaRPr>
          </a:p>
        </p:txBody>
      </p:sp>
      <p:pic>
        <p:nvPicPr>
          <p:cNvPr id="7" name="Image 6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3B0F58CE-5408-8A89-E20B-2EA64D77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2323122"/>
            <a:ext cx="9651696" cy="42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9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Actualités : Solidarité à la source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F6CA32-8781-1145-3BAD-7AC388F982DD}"/>
              </a:ext>
            </a:extLst>
          </p:cNvPr>
          <p:cNvSpPr txBox="1"/>
          <p:nvPr/>
        </p:nvSpPr>
        <p:spPr>
          <a:xfrm>
            <a:off x="1364224" y="1954036"/>
            <a:ext cx="15544800" cy="10926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4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Les déclarations trimestrielles de ressources (DTR) pour la prime d’activité et le RSA sont désormais </a:t>
            </a:r>
            <a:r>
              <a:rPr lang="fr-FR" sz="1400" dirty="0" err="1">
                <a:solidFill>
                  <a:srgbClr val="2A2F30"/>
                </a:solidFill>
                <a:latin typeface="Roboto"/>
                <a:ea typeface="Roboto"/>
                <a:cs typeface="Roboto"/>
              </a:rPr>
              <a:t>pré-remplies</a:t>
            </a: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 pour un certain nombre d'allocataires.</a:t>
            </a:r>
            <a:endParaRPr lang="fr-FR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b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</a:b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La mise en place de cette réforme nécessite une phase d’expérimentation d’une durée de quelques mois dans cinq Caf : Alpes-Maritimes (06), Aube (10), Hérault (34), Pyrénées-Atlantiques (64) et Vendée (85). Elle commence le 1er octobre.</a:t>
            </a:r>
            <a:endParaRPr lang="fr-FR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>
              <a:buFont typeface="Arial"/>
              <a:buChar char="•"/>
            </a:pPr>
            <a:r>
              <a:rPr lang="fr-FR" b="1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Pré-remplissage des déclarations trimestrielles de ressources, comment ça fonctionne ? </a:t>
            </a:r>
            <a:endParaRPr lang="fr-FR" sz="1600" dirty="0">
              <a:latin typeface="Segoe UI Light"/>
              <a:cs typeface="Segoe UI Light"/>
            </a:endParaRPr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Les bénéficiaires du RSA et de la prime d’activité concernés par cette évolution n’ont plus besoin de remplir eux-mêmes la ligne correspondant à leur salaire et/ou celle correspondant à leurs revenus</a:t>
            </a:r>
            <a:endParaRPr lang="fr-FR" dirty="0"/>
          </a:p>
          <a:p>
            <a:pPr algn="ctr"/>
            <a:br>
              <a:rPr lang="en-US" dirty="0"/>
            </a:b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 (allocation chômage, indemnités journalières de sécurité sociale, pension d’invalidité ou de retraite, etc.). Ces lignes sont </a:t>
            </a:r>
            <a:r>
              <a:rPr lang="fr-FR" sz="1400" dirty="0" err="1">
                <a:solidFill>
                  <a:srgbClr val="2A2F30"/>
                </a:solidFill>
                <a:latin typeface="Roboto"/>
                <a:ea typeface="Roboto"/>
                <a:cs typeface="Roboto"/>
              </a:rPr>
              <a:t>pré-remplies</a:t>
            </a: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 par la Caf ou la MSA avec le montant net social qui a été transmis par l’employeur ou par l’organisme versant des prestations sociales. </a:t>
            </a:r>
            <a:endParaRPr lang="fr-FR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sz="1400" b="1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À savoir : </a:t>
            </a: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La déclaration de tous les autres types de ressources (revenus des travailleurs indépendants, revenus perçus à l’étranger, pensions alimentaires, dons et secours…) reste obligatoire et à compléter par l’usager.</a:t>
            </a:r>
            <a:endParaRPr lang="fr-FR" dirty="0"/>
          </a:p>
          <a:p>
            <a:pPr>
              <a:buFont typeface="Arial"/>
              <a:buChar char="•"/>
            </a:pPr>
            <a:endParaRPr lang="fr-FR" dirty="0"/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Autre changement pour l’usager : la temporalité des ressources prises en compte. Dès le basculement au pré-remplissage, ce sont les ressources des mois M-2 à M-4 qui sont utilisées pour le calcul des droits au RSA et à la prime d’activité et non plus celles des mois M-1 à M-3. </a:t>
            </a:r>
            <a:b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</a:b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Par exemple : Si Paul réalise sa DTR en octobre, ce sont désormais ses ressources de juin – juillet - août qui sont prises en compte </a:t>
            </a:r>
          </a:p>
          <a:p>
            <a:pPr>
              <a:buFont typeface="Arial"/>
              <a:buChar char="•"/>
            </a:pPr>
            <a:br>
              <a:rPr lang="en-US" dirty="0"/>
            </a:br>
            <a:r>
              <a:rPr lang="fr-FR" b="1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Quels sont les objectifs de cette évolution ? 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La simplification des démarches des usagers 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La lutte contre le non-recours au droit lié à l’abandon des démarches administratives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Un calcul basé sur des données plus fiables pour garantir que chacun touche le juste droit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La sécurisation des actions de l’agent de Caf et la facilitation de la relation de service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sz="1400" dirty="0">
                <a:solidFill>
                  <a:srgbClr val="2A2F30"/>
                </a:solidFill>
                <a:latin typeface="Roboto"/>
                <a:ea typeface="Roboto"/>
                <a:cs typeface="Roboto"/>
              </a:rPr>
              <a:t>La diminution des indus et des rappels à terme</a:t>
            </a:r>
            <a:endParaRPr lang="fr-FR" dirty="0"/>
          </a:p>
          <a:p>
            <a:pPr>
              <a:buFont typeface="Arial"/>
              <a:buChar char="•"/>
            </a:pPr>
            <a:endParaRPr lang="fr-FR" sz="1400" dirty="0">
              <a:solidFill>
                <a:srgbClr val="2A2F30"/>
              </a:solidFill>
              <a:latin typeface="Roboto"/>
              <a:ea typeface="Roboto"/>
              <a:cs typeface="Roboto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2A2F30"/>
                </a:solidFill>
                <a:latin typeface="Calibri"/>
                <a:ea typeface="Roboto"/>
                <a:cs typeface="Roboto"/>
              </a:rPr>
              <a:t>Ce dispositif sera généralisé à compter de mars 2025.</a:t>
            </a:r>
            <a:endParaRPr lang="fr-FR" sz="1400" dirty="0">
              <a:solidFill>
                <a:srgbClr val="2A2F3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pPr marL="285750" indent="-285750">
              <a:buFont typeface="Calibri"/>
              <a:buChar char="-"/>
            </a:pPr>
            <a:endParaRPr lang="fr-FR" sz="1600" dirty="0">
              <a:latin typeface="Segoe UI Light"/>
              <a:cs typeface="Segoe UI Light"/>
            </a:endParaRPr>
          </a:p>
          <a:p>
            <a:endParaRPr lang="fr-FR" sz="1400" dirty="0">
              <a:latin typeface="Segoe UI Light"/>
              <a:cs typeface="Segoe UI Light"/>
            </a:endParaRPr>
          </a:p>
          <a:p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51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Déclaration de ressources annuelles</a:t>
            </a:r>
            <a:endParaRPr lang="fr-FR" dirty="0"/>
          </a:p>
        </p:txBody>
      </p:sp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C1575213-2F7A-415A-5AC1-F6FD6F2D1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98" y="2148840"/>
            <a:ext cx="12629917" cy="68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C90779-BF0D-8F0F-BEFE-AE88A77D92F8}"/>
              </a:ext>
            </a:extLst>
          </p:cNvPr>
          <p:cNvSpPr txBox="1"/>
          <p:nvPr/>
        </p:nvSpPr>
        <p:spPr>
          <a:xfrm>
            <a:off x="1370536" y="1408293"/>
            <a:ext cx="141449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Déclaration de ressources annuelles</a:t>
            </a:r>
            <a:endParaRPr lang="fr-FR" dirty="0"/>
          </a:p>
        </p:txBody>
      </p:sp>
      <p:pic>
        <p:nvPicPr>
          <p:cNvPr id="3" name="Image 2" descr="Une image contenant texte, Appareils électroniques, capture d’écran, Site web&#10;&#10;Description générée automatiquement">
            <a:extLst>
              <a:ext uri="{FF2B5EF4-FFF2-40B4-BE49-F238E27FC236}">
                <a16:creationId xmlns:a16="http://schemas.microsoft.com/office/drawing/2014/main" id="{A4DC7A0E-3CAA-E017-8E52-F6B5A786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11" y="2063924"/>
            <a:ext cx="12640139" cy="70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5" ma:contentTypeDescription="Crée un document." ma:contentTypeScope="" ma:versionID="9719fa26b6d322055c0a58ddae53c5ec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5178e534d9f11d2712904d0f42e0dbda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F1D33-BE35-4466-8798-F5F7FD3643F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695d04b-f1f1-4cca-b402-12059382b588"/>
    <ds:schemaRef ds:uri="http://purl.org/dc/dcmitype/"/>
    <ds:schemaRef ds:uri="5587b222-5307-4abc-b315-46f3816be8f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C89E97-01BC-4767-9049-8CB09AA18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840B4-F4E4-4825-9499-35C72CDAA5A7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Personnalisé</PresentationFormat>
  <Paragraphs>173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Segoe UI Light</vt:lpstr>
      <vt:lpstr>Fira Sans Medium</vt:lpstr>
      <vt:lpstr>Calibri</vt:lpstr>
      <vt:lpstr>Roboto</vt:lpstr>
      <vt:lpstr>Gagalin</vt:lpstr>
      <vt:lpstr>Arial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Visio mensuelle juin 24</dc:title>
  <cp:lastModifiedBy>Lea MAZOUE GUILLARD 861</cp:lastModifiedBy>
  <cp:revision>216</cp:revision>
  <dcterms:created xsi:type="dcterms:W3CDTF">2006-08-16T00:00:00Z</dcterms:created>
  <dcterms:modified xsi:type="dcterms:W3CDTF">2024-10-04T10:38:40Z</dcterms:modified>
  <dc:identifier>DAGPzSCHyyM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