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4"/>
  </p:sldMasterIdLst>
  <p:notesMasterIdLst>
    <p:notesMasterId r:id="rId30"/>
  </p:notesMasterIdLst>
  <p:sldIdLst>
    <p:sldId id="256" r:id="rId5"/>
    <p:sldId id="257" r:id="rId6"/>
    <p:sldId id="258" r:id="rId7"/>
    <p:sldId id="298" r:id="rId8"/>
    <p:sldId id="307" r:id="rId9"/>
    <p:sldId id="268" r:id="rId10"/>
    <p:sldId id="308" r:id="rId11"/>
    <p:sldId id="281" r:id="rId12"/>
    <p:sldId id="290" r:id="rId13"/>
    <p:sldId id="292" r:id="rId14"/>
    <p:sldId id="293" r:id="rId15"/>
    <p:sldId id="291" r:id="rId16"/>
    <p:sldId id="295" r:id="rId17"/>
    <p:sldId id="305" r:id="rId18"/>
    <p:sldId id="306" r:id="rId19"/>
    <p:sldId id="296" r:id="rId20"/>
    <p:sldId id="299" r:id="rId21"/>
    <p:sldId id="302" r:id="rId22"/>
    <p:sldId id="300" r:id="rId23"/>
    <p:sldId id="303" r:id="rId24"/>
    <p:sldId id="304" r:id="rId25"/>
    <p:sldId id="301" r:id="rId26"/>
    <p:sldId id="297" r:id="rId27"/>
    <p:sldId id="269" r:id="rId28"/>
    <p:sldId id="280" r:id="rId29"/>
  </p:sldIdLst>
  <p:sldSz cx="10691813" cy="7559675"/>
  <p:notesSz cx="9869488" cy="6738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 GUILLARD 861" initials="LG8" lastIdx="2" clrIdx="0">
    <p:extLst>
      <p:ext uri="{19B8F6BF-5375-455C-9EA6-DF929625EA0E}">
        <p15:presenceInfo xmlns:p15="http://schemas.microsoft.com/office/powerpoint/2012/main" userId="S::lea.guillard@caf86.caf.fr::d06662ec-9711-44e9-9f78-4b9cc7b21ed8" providerId="AD"/>
      </p:ext>
    </p:extLst>
  </p:cmAuthor>
  <p:cmAuthor id="2" name="Nicolas PATRIARCHE 861" initials="NP8" lastIdx="1" clrIdx="1">
    <p:extLst>
      <p:ext uri="{19B8F6BF-5375-455C-9EA6-DF929625EA0E}">
        <p15:presenceInfo xmlns:p15="http://schemas.microsoft.com/office/powerpoint/2012/main" userId="S::nicolas.patriarche@caf86.caf.fr::d1848907-ef35-4bf0-83f2-8110b9052c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98437F-C947-4D36-90B3-1C68410C9B3E}" v="8" dt="2022-04-15T06:20:19.943"/>
    <p1510:client id="{42D08B69-C9CB-4D7D-9EFB-2EC46318B90A}" v="2026" dt="2022-04-15T11:52:56.979"/>
    <p1510:client id="{D5372A79-4FFD-4435-8B21-59DDAD5E0138}" v="868" dt="2022-04-15T07:25:48.91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152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8A20F9-C061-45D8-A700-010D350DB2A1}" type="doc">
      <dgm:prSet loTypeId="urn:microsoft.com/office/officeart/2011/layout/CircleProcess" loCatId="process" qsTypeId="urn:microsoft.com/office/officeart/2005/8/quickstyle/simple4" qsCatId="simple" csTypeId="urn:microsoft.com/office/officeart/2005/8/colors/colorful4" csCatId="colorful" phldr="1"/>
      <dgm:spPr/>
      <dgm:t>
        <a:bodyPr/>
        <a:lstStyle/>
        <a:p>
          <a:endParaRPr lang="fr-FR"/>
        </a:p>
      </dgm:t>
    </dgm:pt>
    <dgm:pt modelId="{90B8070B-32DE-4D87-A824-967DA1721496}">
      <dgm:prSet phldrT="[Texte]" custT="1"/>
      <dgm:spPr/>
      <dgm:t>
        <a:bodyPr/>
        <a:lstStyle/>
        <a:p>
          <a:r>
            <a:rPr lang="fr-FR" sz="1200">
              <a:solidFill>
                <a:schemeClr val="accent5">
                  <a:lumMod val="50000"/>
                </a:schemeClr>
              </a:solidFill>
            </a:rPr>
            <a:t>Si la simulation est positive, accès à la téléprocédure sur Caf.fr  dans « faire la demande »</a:t>
          </a:r>
        </a:p>
      </dgm:t>
    </dgm:pt>
    <dgm:pt modelId="{62B2CD50-3A2B-41EF-852F-55FEB183E836}" type="sibTrans" cxnId="{6D12149A-A07D-4ECB-A982-12F8F6AA498B}">
      <dgm:prSet/>
      <dgm:spPr/>
      <dgm:t>
        <a:bodyPr/>
        <a:lstStyle/>
        <a:p>
          <a:endParaRPr lang="fr-FR"/>
        </a:p>
      </dgm:t>
    </dgm:pt>
    <dgm:pt modelId="{4F237659-DF54-4804-885A-361F46BA4453}" type="parTrans" cxnId="{6D12149A-A07D-4ECB-A982-12F8F6AA498B}">
      <dgm:prSet/>
      <dgm:spPr/>
      <dgm:t>
        <a:bodyPr/>
        <a:lstStyle/>
        <a:p>
          <a:endParaRPr lang="fr-FR"/>
        </a:p>
      </dgm:t>
    </dgm:pt>
    <dgm:pt modelId="{094ADADD-4362-4855-A1D5-DF4445DC388C}">
      <dgm:prSet custT="1"/>
      <dgm:spPr/>
      <dgm:t>
        <a:bodyPr/>
        <a:lstStyle/>
        <a:p>
          <a:r>
            <a:rPr lang="fr-FR" sz="1400">
              <a:solidFill>
                <a:schemeClr val="accent5">
                  <a:lumMod val="50000"/>
                </a:schemeClr>
              </a:solidFill>
            </a:rPr>
            <a:t>Le simulateur est accessible  dans  estimer vos droits au </a:t>
          </a:r>
          <a:r>
            <a:rPr lang="fr-FR" sz="1400" err="1">
              <a:solidFill>
                <a:schemeClr val="accent5">
                  <a:lumMod val="50000"/>
                </a:schemeClr>
              </a:solidFill>
            </a:rPr>
            <a:t>Rsa</a:t>
          </a:r>
          <a:r>
            <a:rPr lang="fr-FR" sz="1400">
              <a:solidFill>
                <a:schemeClr val="accent5">
                  <a:lumMod val="50000"/>
                </a:schemeClr>
              </a:solidFill>
            </a:rPr>
            <a:t> </a:t>
          </a:r>
        </a:p>
        <a:p>
          <a:r>
            <a:rPr lang="fr-FR" sz="1400">
              <a:solidFill>
                <a:schemeClr val="accent5">
                  <a:lumMod val="50000"/>
                </a:schemeClr>
              </a:solidFill>
            </a:rPr>
            <a:t>sur le caf.fr</a:t>
          </a:r>
        </a:p>
      </dgm:t>
    </dgm:pt>
    <dgm:pt modelId="{D9FBBA9A-E71A-4ACA-A06E-6654EC037E0A}" type="parTrans" cxnId="{DA384018-36A9-4282-8411-F8E4A811449B}">
      <dgm:prSet/>
      <dgm:spPr/>
      <dgm:t>
        <a:bodyPr/>
        <a:lstStyle/>
        <a:p>
          <a:endParaRPr lang="fr-FR"/>
        </a:p>
      </dgm:t>
    </dgm:pt>
    <dgm:pt modelId="{3937D4DE-E879-4137-B91F-955032A6C0CC}" type="sibTrans" cxnId="{DA384018-36A9-4282-8411-F8E4A811449B}">
      <dgm:prSet/>
      <dgm:spPr/>
      <dgm:t>
        <a:bodyPr/>
        <a:lstStyle/>
        <a:p>
          <a:endParaRPr lang="fr-FR"/>
        </a:p>
      </dgm:t>
    </dgm:pt>
    <dgm:pt modelId="{AB8CC487-AF24-44FC-AE5B-4D8ACEA51A10}" type="pres">
      <dgm:prSet presAssocID="{398A20F9-C061-45D8-A700-010D350DB2A1}" presName="Name0" presStyleCnt="0">
        <dgm:presLayoutVars>
          <dgm:chMax val="11"/>
          <dgm:chPref val="11"/>
          <dgm:dir/>
          <dgm:resizeHandles/>
        </dgm:presLayoutVars>
      </dgm:prSet>
      <dgm:spPr/>
    </dgm:pt>
    <dgm:pt modelId="{097BD6BB-CD89-4E9D-9294-4B8C7F5EE482}" type="pres">
      <dgm:prSet presAssocID="{90B8070B-32DE-4D87-A824-967DA1721496}" presName="Accent2" presStyleCnt="0"/>
      <dgm:spPr/>
    </dgm:pt>
    <dgm:pt modelId="{F2ECDEAB-5235-435C-B8D3-C8A03879005A}" type="pres">
      <dgm:prSet presAssocID="{90B8070B-32DE-4D87-A824-967DA1721496}" presName="Accent" presStyleLbl="node1" presStyleIdx="0" presStyleCnt="2"/>
      <dgm:spPr/>
    </dgm:pt>
    <dgm:pt modelId="{CD0FED38-9741-49FB-A89C-967C961F3925}" type="pres">
      <dgm:prSet presAssocID="{90B8070B-32DE-4D87-A824-967DA1721496}" presName="ParentBackground2" presStyleCnt="0"/>
      <dgm:spPr/>
    </dgm:pt>
    <dgm:pt modelId="{437FD951-DEEF-4485-99AE-DF7D405AF339}" type="pres">
      <dgm:prSet presAssocID="{90B8070B-32DE-4D87-A824-967DA1721496}" presName="ParentBackground" presStyleLbl="fgAcc1" presStyleIdx="0" presStyleCnt="2" custScaleX="98238" custScaleY="92587"/>
      <dgm:spPr/>
    </dgm:pt>
    <dgm:pt modelId="{45495C16-E786-4E27-A8E3-B0D8E77051DC}" type="pres">
      <dgm:prSet presAssocID="{90B8070B-32DE-4D87-A824-967DA1721496}" presName="Parent2" presStyleLbl="revTx" presStyleIdx="0" presStyleCnt="0">
        <dgm:presLayoutVars>
          <dgm:chMax val="1"/>
          <dgm:chPref val="1"/>
          <dgm:bulletEnabled val="1"/>
        </dgm:presLayoutVars>
      </dgm:prSet>
      <dgm:spPr/>
    </dgm:pt>
    <dgm:pt modelId="{ABDF3D15-A32D-43C7-B8D9-7491182EAFCC}" type="pres">
      <dgm:prSet presAssocID="{094ADADD-4362-4855-A1D5-DF4445DC388C}" presName="Accent1" presStyleCnt="0"/>
      <dgm:spPr/>
    </dgm:pt>
    <dgm:pt modelId="{0BCC0FD1-D808-47D2-BEE5-523771304E00}" type="pres">
      <dgm:prSet presAssocID="{094ADADD-4362-4855-A1D5-DF4445DC388C}" presName="Accent" presStyleLbl="node1" presStyleIdx="1" presStyleCnt="2"/>
      <dgm:spPr/>
    </dgm:pt>
    <dgm:pt modelId="{0B1D965B-8EFF-4C7B-BD9D-8AA862877597}" type="pres">
      <dgm:prSet presAssocID="{094ADADD-4362-4855-A1D5-DF4445DC388C}" presName="ParentBackground1" presStyleCnt="0"/>
      <dgm:spPr/>
    </dgm:pt>
    <dgm:pt modelId="{B3A5A8B0-FDEA-4857-9C1B-AA93A93E0DAF}" type="pres">
      <dgm:prSet presAssocID="{094ADADD-4362-4855-A1D5-DF4445DC388C}" presName="ParentBackground" presStyleLbl="fgAcc1" presStyleIdx="1" presStyleCnt="2"/>
      <dgm:spPr/>
    </dgm:pt>
    <dgm:pt modelId="{246DAD0A-4900-4A11-A7F3-0EB8FAAEE8E2}" type="pres">
      <dgm:prSet presAssocID="{094ADADD-4362-4855-A1D5-DF4445DC388C}" presName="Parent1" presStyleLbl="revTx" presStyleIdx="0" presStyleCnt="0">
        <dgm:presLayoutVars>
          <dgm:chMax val="1"/>
          <dgm:chPref val="1"/>
          <dgm:bulletEnabled val="1"/>
        </dgm:presLayoutVars>
      </dgm:prSet>
      <dgm:spPr/>
    </dgm:pt>
  </dgm:ptLst>
  <dgm:cxnLst>
    <dgm:cxn modelId="{93DA5B0B-9FBC-460C-AC50-AC604706D385}" type="presOf" srcId="{094ADADD-4362-4855-A1D5-DF4445DC388C}" destId="{246DAD0A-4900-4A11-A7F3-0EB8FAAEE8E2}" srcOrd="1" destOrd="0" presId="urn:microsoft.com/office/officeart/2011/layout/CircleProcess"/>
    <dgm:cxn modelId="{31307E0B-7493-42B0-84FC-F5C82B30F80D}" type="presOf" srcId="{90B8070B-32DE-4D87-A824-967DA1721496}" destId="{45495C16-E786-4E27-A8E3-B0D8E77051DC}" srcOrd="1" destOrd="0" presId="urn:microsoft.com/office/officeart/2011/layout/CircleProcess"/>
    <dgm:cxn modelId="{DA384018-36A9-4282-8411-F8E4A811449B}" srcId="{398A20F9-C061-45D8-A700-010D350DB2A1}" destId="{094ADADD-4362-4855-A1D5-DF4445DC388C}" srcOrd="0" destOrd="0" parTransId="{D9FBBA9A-E71A-4ACA-A06E-6654EC037E0A}" sibTransId="{3937D4DE-E879-4137-B91F-955032A6C0CC}"/>
    <dgm:cxn modelId="{443E636A-22DF-4084-A5FF-9EFA67B7BE3A}" type="presOf" srcId="{90B8070B-32DE-4D87-A824-967DA1721496}" destId="{437FD951-DEEF-4485-99AE-DF7D405AF339}" srcOrd="0" destOrd="0" presId="urn:microsoft.com/office/officeart/2011/layout/CircleProcess"/>
    <dgm:cxn modelId="{BE7D0355-2ACA-4F52-9775-FB55E74CDDDA}" type="presOf" srcId="{094ADADD-4362-4855-A1D5-DF4445DC388C}" destId="{B3A5A8B0-FDEA-4857-9C1B-AA93A93E0DAF}" srcOrd="0" destOrd="0" presId="urn:microsoft.com/office/officeart/2011/layout/CircleProcess"/>
    <dgm:cxn modelId="{6D12149A-A07D-4ECB-A982-12F8F6AA498B}" srcId="{398A20F9-C061-45D8-A700-010D350DB2A1}" destId="{90B8070B-32DE-4D87-A824-967DA1721496}" srcOrd="1" destOrd="0" parTransId="{4F237659-DF54-4804-885A-361F46BA4453}" sibTransId="{62B2CD50-3A2B-41EF-852F-55FEB183E836}"/>
    <dgm:cxn modelId="{74CEC2B8-7B63-4F3F-A58F-3AE9E269138E}" type="presOf" srcId="{398A20F9-C061-45D8-A700-010D350DB2A1}" destId="{AB8CC487-AF24-44FC-AE5B-4D8ACEA51A10}" srcOrd="0" destOrd="0" presId="urn:microsoft.com/office/officeart/2011/layout/CircleProcess"/>
    <dgm:cxn modelId="{8B4FA2BC-E5F0-48EC-B9A8-29232ECD206D}" type="presParOf" srcId="{AB8CC487-AF24-44FC-AE5B-4D8ACEA51A10}" destId="{097BD6BB-CD89-4E9D-9294-4B8C7F5EE482}" srcOrd="0" destOrd="0" presId="urn:microsoft.com/office/officeart/2011/layout/CircleProcess"/>
    <dgm:cxn modelId="{5AC65C63-B697-4F5F-8DBB-59E7C4F7160E}" type="presParOf" srcId="{097BD6BB-CD89-4E9D-9294-4B8C7F5EE482}" destId="{F2ECDEAB-5235-435C-B8D3-C8A03879005A}" srcOrd="0" destOrd="0" presId="urn:microsoft.com/office/officeart/2011/layout/CircleProcess"/>
    <dgm:cxn modelId="{86B6340A-9E64-48C9-A050-401741BCF713}" type="presParOf" srcId="{AB8CC487-AF24-44FC-AE5B-4D8ACEA51A10}" destId="{CD0FED38-9741-49FB-A89C-967C961F3925}" srcOrd="1" destOrd="0" presId="urn:microsoft.com/office/officeart/2011/layout/CircleProcess"/>
    <dgm:cxn modelId="{82606877-797E-4C68-AC49-51208EF3068B}" type="presParOf" srcId="{CD0FED38-9741-49FB-A89C-967C961F3925}" destId="{437FD951-DEEF-4485-99AE-DF7D405AF339}" srcOrd="0" destOrd="0" presId="urn:microsoft.com/office/officeart/2011/layout/CircleProcess"/>
    <dgm:cxn modelId="{C8E66F7D-7207-4ED4-8CC7-7F9BFC947961}" type="presParOf" srcId="{AB8CC487-AF24-44FC-AE5B-4D8ACEA51A10}" destId="{45495C16-E786-4E27-A8E3-B0D8E77051DC}" srcOrd="2" destOrd="0" presId="urn:microsoft.com/office/officeart/2011/layout/CircleProcess"/>
    <dgm:cxn modelId="{47D202E3-E19D-4BDB-B9F7-74E9059718D4}" type="presParOf" srcId="{AB8CC487-AF24-44FC-AE5B-4D8ACEA51A10}" destId="{ABDF3D15-A32D-43C7-B8D9-7491182EAFCC}" srcOrd="3" destOrd="0" presId="urn:microsoft.com/office/officeart/2011/layout/CircleProcess"/>
    <dgm:cxn modelId="{DD6EFE48-38D8-4B17-BA24-B5808A1B73AF}" type="presParOf" srcId="{ABDF3D15-A32D-43C7-B8D9-7491182EAFCC}" destId="{0BCC0FD1-D808-47D2-BEE5-523771304E00}" srcOrd="0" destOrd="0" presId="urn:microsoft.com/office/officeart/2011/layout/CircleProcess"/>
    <dgm:cxn modelId="{BEDB0AC1-D093-4FD1-82E2-ED4A221D0817}" type="presParOf" srcId="{AB8CC487-AF24-44FC-AE5B-4D8ACEA51A10}" destId="{0B1D965B-8EFF-4C7B-BD9D-8AA862877597}" srcOrd="4" destOrd="0" presId="urn:microsoft.com/office/officeart/2011/layout/CircleProcess"/>
    <dgm:cxn modelId="{F2CC78B3-887C-4E36-86FA-7D6606962C18}" type="presParOf" srcId="{0B1D965B-8EFF-4C7B-BD9D-8AA862877597}" destId="{B3A5A8B0-FDEA-4857-9C1B-AA93A93E0DAF}" srcOrd="0" destOrd="0" presId="urn:microsoft.com/office/officeart/2011/layout/CircleProcess"/>
    <dgm:cxn modelId="{F4E7A177-AF7E-4EC7-A23B-C8ADA83A8B1E}" type="presParOf" srcId="{AB8CC487-AF24-44FC-AE5B-4D8ACEA51A10}" destId="{246DAD0A-4900-4A11-A7F3-0EB8FAAEE8E2}"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1A51E5-CBB0-46A1-AF39-8B34D270130A}"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7635B0F0-69F7-466D-9399-6545F4B13BBA}">
      <dgm:prSet/>
      <dgm:spPr/>
      <dgm:t>
        <a:bodyPr/>
        <a:lstStyle/>
        <a:p>
          <a:pPr rtl="0">
            <a:defRPr b="1"/>
          </a:pPr>
          <a:r>
            <a:rPr lang="en-US">
              <a:latin typeface="Trebuchet MS" panose="020B0603020202020204"/>
            </a:rPr>
            <a:t>15 </a:t>
          </a:r>
          <a:r>
            <a:rPr lang="en-US" err="1"/>
            <a:t>avril</a:t>
          </a:r>
        </a:p>
      </dgm:t>
    </dgm:pt>
    <dgm:pt modelId="{1BC1CF1D-1A52-4C57-ADE4-8013D3C58C4B}" type="parTrans" cxnId="{C9D08D36-8C0A-4CA1-9D68-5025A0A848A6}">
      <dgm:prSet/>
      <dgm:spPr/>
      <dgm:t>
        <a:bodyPr/>
        <a:lstStyle/>
        <a:p>
          <a:endParaRPr lang="en-US"/>
        </a:p>
      </dgm:t>
    </dgm:pt>
    <dgm:pt modelId="{0FE41645-4DD8-4B07-98C8-38D01BA9B9C3}" type="sibTrans" cxnId="{C9D08D36-8C0A-4CA1-9D68-5025A0A848A6}">
      <dgm:prSet/>
      <dgm:spPr/>
      <dgm:t>
        <a:bodyPr/>
        <a:lstStyle/>
        <a:p>
          <a:endParaRPr lang="en-US"/>
        </a:p>
      </dgm:t>
    </dgm:pt>
    <dgm:pt modelId="{FDD347B6-8A5A-4B0A-B873-9B8934E29E3E}">
      <dgm:prSet/>
      <dgm:spPr/>
      <dgm:t>
        <a:bodyPr/>
        <a:lstStyle/>
        <a:p>
          <a:r>
            <a:rPr lang="en-US" err="1"/>
            <a:t>Refonte</a:t>
          </a:r>
          <a:r>
            <a:rPr lang="en-US"/>
            <a:t> du Caf.fr</a:t>
          </a:r>
        </a:p>
      </dgm:t>
    </dgm:pt>
    <dgm:pt modelId="{1BCF0EEE-806E-4C04-A41E-DD47FB12F72F}" type="parTrans" cxnId="{281807C5-451C-45F3-8ECB-C9F622B62425}">
      <dgm:prSet/>
      <dgm:spPr/>
      <dgm:t>
        <a:bodyPr/>
        <a:lstStyle/>
        <a:p>
          <a:endParaRPr lang="en-US"/>
        </a:p>
      </dgm:t>
    </dgm:pt>
    <dgm:pt modelId="{A2B2CF6A-1B8F-4C29-950B-199543DB2429}" type="sibTrans" cxnId="{281807C5-451C-45F3-8ECB-C9F622B62425}">
      <dgm:prSet/>
      <dgm:spPr/>
      <dgm:t>
        <a:bodyPr/>
        <a:lstStyle/>
        <a:p>
          <a:endParaRPr lang="en-US"/>
        </a:p>
      </dgm:t>
    </dgm:pt>
    <dgm:pt modelId="{75F779F7-D7B2-4E71-9BCD-E2C91CD00088}">
      <dgm:prSet/>
      <dgm:spPr/>
      <dgm:t>
        <a:bodyPr/>
        <a:lstStyle/>
        <a:p>
          <a:pPr>
            <a:defRPr b="1"/>
          </a:pPr>
          <a:endParaRPr lang="en-US"/>
        </a:p>
      </dgm:t>
    </dgm:pt>
    <dgm:pt modelId="{AAF02D0F-72F1-41D9-9E1C-AA0544B0361D}" type="parTrans" cxnId="{967C4014-50E1-4C80-B14C-D87734C0DA05}">
      <dgm:prSet/>
      <dgm:spPr/>
      <dgm:t>
        <a:bodyPr/>
        <a:lstStyle/>
        <a:p>
          <a:endParaRPr lang="en-US"/>
        </a:p>
      </dgm:t>
    </dgm:pt>
    <dgm:pt modelId="{B0B374BE-A63D-4852-8E94-2E92535F149C}" type="sibTrans" cxnId="{967C4014-50E1-4C80-B14C-D87734C0DA05}">
      <dgm:prSet/>
      <dgm:spPr/>
      <dgm:t>
        <a:bodyPr/>
        <a:lstStyle/>
        <a:p>
          <a:endParaRPr lang="en-US"/>
        </a:p>
      </dgm:t>
    </dgm:pt>
    <dgm:pt modelId="{808F1837-A382-4A6A-97EB-04504CB4606C}">
      <dgm:prSet/>
      <dgm:spPr/>
      <dgm:t>
        <a:bodyPr/>
        <a:lstStyle/>
        <a:p>
          <a:r>
            <a:rPr lang="en-US"/>
            <a:t>6 </a:t>
          </a:r>
          <a:r>
            <a:rPr lang="en-US" err="1"/>
            <a:t>mai</a:t>
          </a:r>
          <a:endParaRPr lang="en-US"/>
        </a:p>
      </dgm:t>
    </dgm:pt>
    <dgm:pt modelId="{9E27C67A-1FAD-44BB-A37F-1D11C5DAD903}" type="parTrans" cxnId="{E496CF60-0A81-4F5B-92FB-72A30F63882E}">
      <dgm:prSet/>
      <dgm:spPr/>
      <dgm:t>
        <a:bodyPr/>
        <a:lstStyle/>
        <a:p>
          <a:endParaRPr lang="en-US"/>
        </a:p>
      </dgm:t>
    </dgm:pt>
    <dgm:pt modelId="{DCDFCCE2-6172-4A90-85A8-220EB1C0FEA0}" type="sibTrans" cxnId="{E496CF60-0A81-4F5B-92FB-72A30F63882E}">
      <dgm:prSet/>
      <dgm:spPr/>
      <dgm:t>
        <a:bodyPr/>
        <a:lstStyle/>
        <a:p>
          <a:endParaRPr lang="en-US"/>
        </a:p>
      </dgm:t>
    </dgm:pt>
    <dgm:pt modelId="{3A29BF98-54FF-47E7-91F2-26EB9FC0174F}">
      <dgm:prSet/>
      <dgm:spPr/>
      <dgm:t>
        <a:bodyPr/>
        <a:lstStyle/>
        <a:p>
          <a:pPr>
            <a:defRPr b="1"/>
          </a:pPr>
          <a:r>
            <a:rPr lang="en-US"/>
            <a:t>3 </a:t>
          </a:r>
          <a:r>
            <a:rPr lang="en-US" err="1"/>
            <a:t>juin</a:t>
          </a:r>
          <a:endParaRPr lang="en-US"/>
        </a:p>
      </dgm:t>
    </dgm:pt>
    <dgm:pt modelId="{33ECB474-A6C7-4A38-8EAF-AD70B010E7EB}" type="parTrans" cxnId="{7190B051-1689-47CB-9601-B5BE7B0414A6}">
      <dgm:prSet/>
      <dgm:spPr/>
      <dgm:t>
        <a:bodyPr/>
        <a:lstStyle/>
        <a:p>
          <a:endParaRPr lang="en-US"/>
        </a:p>
      </dgm:t>
    </dgm:pt>
    <dgm:pt modelId="{23251A4A-D871-43C2-893D-F8ABA45DDAB6}" type="sibTrans" cxnId="{7190B051-1689-47CB-9601-B5BE7B0414A6}">
      <dgm:prSet/>
      <dgm:spPr/>
      <dgm:t>
        <a:bodyPr/>
        <a:lstStyle/>
        <a:p>
          <a:endParaRPr lang="en-US"/>
        </a:p>
      </dgm:t>
    </dgm:pt>
    <dgm:pt modelId="{9A8AA5B3-7D2E-483F-B317-D5D8B6076A62}">
      <dgm:prSet/>
      <dgm:spPr/>
      <dgm:t>
        <a:bodyPr/>
        <a:lstStyle/>
        <a:p>
          <a:endParaRPr lang="en-US"/>
        </a:p>
      </dgm:t>
    </dgm:pt>
    <dgm:pt modelId="{AB04CB5D-5AB4-4808-8AEE-6966F41A2B94}" type="parTrans" cxnId="{E31AB9F1-FD1E-42F0-B077-5B8736BFDE65}">
      <dgm:prSet/>
      <dgm:spPr/>
      <dgm:t>
        <a:bodyPr/>
        <a:lstStyle/>
        <a:p>
          <a:endParaRPr lang="en-US"/>
        </a:p>
      </dgm:t>
    </dgm:pt>
    <dgm:pt modelId="{55EC3EED-CC89-4945-A7A1-B0B214D6C8F0}" type="sibTrans" cxnId="{E31AB9F1-FD1E-42F0-B077-5B8736BFDE65}">
      <dgm:prSet/>
      <dgm:spPr/>
      <dgm:t>
        <a:bodyPr/>
        <a:lstStyle/>
        <a:p>
          <a:endParaRPr lang="en-US"/>
        </a:p>
      </dgm:t>
    </dgm:pt>
    <dgm:pt modelId="{B82CBEF3-F737-4822-B2D0-4A0A6CD71299}">
      <dgm:prSet/>
      <dgm:spPr/>
      <dgm:t>
        <a:bodyPr/>
        <a:lstStyle/>
        <a:p>
          <a:pPr>
            <a:defRPr b="1"/>
          </a:pPr>
          <a:endParaRPr lang="en-US"/>
        </a:p>
      </dgm:t>
    </dgm:pt>
    <dgm:pt modelId="{31552FDD-0688-475E-962F-83B7A60DC7CA}" type="parTrans" cxnId="{182D3BC4-89D0-4403-A5AC-7152EDF78E29}">
      <dgm:prSet/>
      <dgm:spPr/>
      <dgm:t>
        <a:bodyPr/>
        <a:lstStyle/>
        <a:p>
          <a:endParaRPr lang="en-US"/>
        </a:p>
      </dgm:t>
    </dgm:pt>
    <dgm:pt modelId="{97A04516-F3AF-4495-88E3-3C413CAD5F57}" type="sibTrans" cxnId="{182D3BC4-89D0-4403-A5AC-7152EDF78E29}">
      <dgm:prSet/>
      <dgm:spPr/>
      <dgm:t>
        <a:bodyPr/>
        <a:lstStyle/>
        <a:p>
          <a:endParaRPr lang="en-US"/>
        </a:p>
      </dgm:t>
    </dgm:pt>
    <dgm:pt modelId="{63AEDB07-16CF-4E3B-8A8B-854312CE5437}">
      <dgm:prSet/>
      <dgm:spPr/>
      <dgm:t>
        <a:bodyPr/>
        <a:lstStyle/>
        <a:p>
          <a:pPr rtl="0"/>
          <a:r>
            <a:rPr lang="en-US"/>
            <a:t>8 </a:t>
          </a:r>
          <a:r>
            <a:rPr lang="en-US" err="1"/>
            <a:t>juillet</a:t>
          </a:r>
          <a:r>
            <a:rPr lang="en-US">
              <a:latin typeface="Trebuchet MS" panose="020B0603020202020204"/>
            </a:rPr>
            <a:t> </a:t>
          </a:r>
          <a:endParaRPr lang="en-US"/>
        </a:p>
      </dgm:t>
    </dgm:pt>
    <dgm:pt modelId="{0E53AE47-0F12-4DE5-9733-87DE2394B7D0}" type="parTrans" cxnId="{1D6A3ADC-3659-4678-8466-7057FF258A4E}">
      <dgm:prSet/>
      <dgm:spPr/>
      <dgm:t>
        <a:bodyPr/>
        <a:lstStyle/>
        <a:p>
          <a:endParaRPr lang="en-US"/>
        </a:p>
      </dgm:t>
    </dgm:pt>
    <dgm:pt modelId="{61754B02-D7A6-4D83-BD5C-430DB27ED8D6}" type="sibTrans" cxnId="{1D6A3ADC-3659-4678-8466-7057FF258A4E}">
      <dgm:prSet/>
      <dgm:spPr/>
      <dgm:t>
        <a:bodyPr/>
        <a:lstStyle/>
        <a:p>
          <a:endParaRPr lang="en-US"/>
        </a:p>
      </dgm:t>
    </dgm:pt>
    <dgm:pt modelId="{74B4EC2A-3095-4B7F-96F6-2BBE2E4E4DF6}">
      <dgm:prSet/>
      <dgm:spPr/>
      <dgm:t>
        <a:bodyPr/>
        <a:lstStyle/>
        <a:p>
          <a:pPr>
            <a:defRPr b="1"/>
          </a:pPr>
          <a:r>
            <a:rPr lang="en-US"/>
            <a:t>9 </a:t>
          </a:r>
          <a:r>
            <a:rPr lang="en-US" err="1"/>
            <a:t>septembre</a:t>
          </a:r>
          <a:endParaRPr lang="en-US"/>
        </a:p>
      </dgm:t>
    </dgm:pt>
    <dgm:pt modelId="{82B5627A-505A-42A9-92D3-1D74A5D39D2E}" type="parTrans" cxnId="{52B3C25E-E5FE-42E8-9479-75A51CE8E3A6}">
      <dgm:prSet/>
      <dgm:spPr/>
      <dgm:t>
        <a:bodyPr/>
        <a:lstStyle/>
        <a:p>
          <a:endParaRPr lang="en-US"/>
        </a:p>
      </dgm:t>
    </dgm:pt>
    <dgm:pt modelId="{ED8EC99E-5E37-4A48-B601-FA23808BF8F8}" type="sibTrans" cxnId="{52B3C25E-E5FE-42E8-9479-75A51CE8E3A6}">
      <dgm:prSet/>
      <dgm:spPr/>
      <dgm:t>
        <a:bodyPr/>
        <a:lstStyle/>
        <a:p>
          <a:endParaRPr lang="en-US"/>
        </a:p>
      </dgm:t>
    </dgm:pt>
    <dgm:pt modelId="{ABA03119-13D2-44FF-88EA-343304378178}">
      <dgm:prSet/>
      <dgm:spPr/>
      <dgm:t>
        <a:bodyPr/>
        <a:lstStyle/>
        <a:p>
          <a:endParaRPr lang="en-US"/>
        </a:p>
      </dgm:t>
    </dgm:pt>
    <dgm:pt modelId="{308E6715-5E32-4077-923C-A129702BF585}" type="parTrans" cxnId="{CE77D3F3-B807-48EF-AC11-DFFD3098ED50}">
      <dgm:prSet/>
      <dgm:spPr/>
      <dgm:t>
        <a:bodyPr/>
        <a:lstStyle/>
        <a:p>
          <a:endParaRPr lang="en-US"/>
        </a:p>
      </dgm:t>
    </dgm:pt>
    <dgm:pt modelId="{4666C57B-8C2F-4847-8228-736B4A2CAB41}" type="sibTrans" cxnId="{CE77D3F3-B807-48EF-AC11-DFFD3098ED50}">
      <dgm:prSet/>
      <dgm:spPr/>
      <dgm:t>
        <a:bodyPr/>
        <a:lstStyle/>
        <a:p>
          <a:endParaRPr lang="en-US"/>
        </a:p>
      </dgm:t>
    </dgm:pt>
    <dgm:pt modelId="{D7225BB6-1023-475C-8FDD-6A2D25F9EB47}">
      <dgm:prSet/>
      <dgm:spPr/>
      <dgm:t>
        <a:bodyPr/>
        <a:lstStyle/>
        <a:p>
          <a:pPr>
            <a:defRPr b="1"/>
          </a:pPr>
          <a:endParaRPr lang="en-US"/>
        </a:p>
      </dgm:t>
    </dgm:pt>
    <dgm:pt modelId="{B5B6F9CF-6DBE-43DB-93B1-F8895C757081}" type="parTrans" cxnId="{ACDEB0EF-8396-4A67-9393-A1F2008131AC}">
      <dgm:prSet/>
      <dgm:spPr/>
      <dgm:t>
        <a:bodyPr/>
        <a:lstStyle/>
        <a:p>
          <a:endParaRPr lang="en-US"/>
        </a:p>
      </dgm:t>
    </dgm:pt>
    <dgm:pt modelId="{DF9695FE-A3C7-4A26-B552-7B5C6563F236}" type="sibTrans" cxnId="{ACDEB0EF-8396-4A67-9393-A1F2008131AC}">
      <dgm:prSet/>
      <dgm:spPr/>
      <dgm:t>
        <a:bodyPr/>
        <a:lstStyle/>
        <a:p>
          <a:endParaRPr lang="en-US"/>
        </a:p>
      </dgm:t>
    </dgm:pt>
    <dgm:pt modelId="{410C7ACE-1B5E-4722-A8A0-3CE12F28A439}">
      <dgm:prSet/>
      <dgm:spPr/>
      <dgm:t>
        <a:bodyPr/>
        <a:lstStyle/>
        <a:p>
          <a:r>
            <a:rPr lang="en-US"/>
            <a:t>7 </a:t>
          </a:r>
          <a:r>
            <a:rPr lang="en-US" err="1"/>
            <a:t>octobre</a:t>
          </a:r>
          <a:endParaRPr lang="en-US"/>
        </a:p>
      </dgm:t>
    </dgm:pt>
    <dgm:pt modelId="{16F4AACC-F475-4D4E-9DCE-2B57EE1E5D0C}" type="parTrans" cxnId="{C97AD155-474C-4224-8908-10846FF81FAC}">
      <dgm:prSet/>
      <dgm:spPr/>
      <dgm:t>
        <a:bodyPr/>
        <a:lstStyle/>
        <a:p>
          <a:endParaRPr lang="en-US"/>
        </a:p>
      </dgm:t>
    </dgm:pt>
    <dgm:pt modelId="{FD462CB4-670A-48D3-84FF-7A641F661E78}" type="sibTrans" cxnId="{C97AD155-474C-4224-8908-10846FF81FAC}">
      <dgm:prSet/>
      <dgm:spPr/>
      <dgm:t>
        <a:bodyPr/>
        <a:lstStyle/>
        <a:p>
          <a:endParaRPr lang="en-US"/>
        </a:p>
      </dgm:t>
    </dgm:pt>
    <dgm:pt modelId="{9C9BFB88-F8A3-46F7-8948-1458221E9891}" type="pres">
      <dgm:prSet presAssocID="{661A51E5-CBB0-46A1-AF39-8B34D270130A}" presName="root" presStyleCnt="0">
        <dgm:presLayoutVars>
          <dgm:chMax/>
          <dgm:chPref/>
          <dgm:animLvl val="lvl"/>
        </dgm:presLayoutVars>
      </dgm:prSet>
      <dgm:spPr/>
    </dgm:pt>
    <dgm:pt modelId="{2306F122-3040-41EF-9EB2-FD70EC749591}" type="pres">
      <dgm:prSet presAssocID="{661A51E5-CBB0-46A1-AF39-8B34D270130A}" presName="divider" presStyleLbl="fgAcc1" presStyleIdx="0" presStyleCnt="7"/>
      <dgm:spPr>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gm:spPr>
    </dgm:pt>
    <dgm:pt modelId="{EB1045DC-372C-4BCF-87C5-34476C17551F}" type="pres">
      <dgm:prSet presAssocID="{661A51E5-CBB0-46A1-AF39-8B34D270130A}" presName="nodes" presStyleCnt="0">
        <dgm:presLayoutVars>
          <dgm:chMax/>
          <dgm:chPref/>
          <dgm:animLvl val="lvl"/>
        </dgm:presLayoutVars>
      </dgm:prSet>
      <dgm:spPr/>
    </dgm:pt>
    <dgm:pt modelId="{487FB0B5-0FDA-4236-B6BB-60C707D9BF36}" type="pres">
      <dgm:prSet presAssocID="{7635B0F0-69F7-466D-9399-6545F4B13BBA}" presName="composite" presStyleCnt="0"/>
      <dgm:spPr/>
    </dgm:pt>
    <dgm:pt modelId="{22B89021-37C7-4D73-ACC8-BDBAF88BF7D3}" type="pres">
      <dgm:prSet presAssocID="{7635B0F0-69F7-466D-9399-6545F4B13BBA}" presName="ConnectorPoint" presStyleLbl="lnNode1" presStyleIdx="0" presStyleCnt="6"/>
      <dgm:spPr>
        <a:solidFill>
          <a:schemeClr val="accent2">
            <a:hueOff val="0"/>
            <a:satOff val="0"/>
            <a:lumOff val="0"/>
            <a:alphaOff val="0"/>
          </a:schemeClr>
        </a:solidFill>
        <a:ln w="6350" cap="rnd" cmpd="sng" algn="ctr">
          <a:solidFill>
            <a:schemeClr val="lt1">
              <a:hueOff val="0"/>
              <a:satOff val="0"/>
              <a:lumOff val="0"/>
              <a:alphaOff val="0"/>
            </a:schemeClr>
          </a:solidFill>
          <a:prstDash val="solid"/>
        </a:ln>
        <a:effectLst/>
      </dgm:spPr>
    </dgm:pt>
    <dgm:pt modelId="{4F2F6753-F9D6-43BF-A8C1-5F1A88EC941D}" type="pres">
      <dgm:prSet presAssocID="{7635B0F0-69F7-466D-9399-6545F4B13BBA}" presName="DropPinPlaceHolder" presStyleCnt="0"/>
      <dgm:spPr/>
    </dgm:pt>
    <dgm:pt modelId="{29E601DD-B922-46C2-8853-1A7B4850FC68}" type="pres">
      <dgm:prSet presAssocID="{7635B0F0-69F7-466D-9399-6545F4B13BBA}" presName="DropPin" presStyleLbl="alignNode1" presStyleIdx="0" presStyleCnt="6"/>
      <dgm:spPr/>
    </dgm:pt>
    <dgm:pt modelId="{BB677A20-DA8C-4E9E-A9A4-741F337C6831}" type="pres">
      <dgm:prSet presAssocID="{7635B0F0-69F7-466D-9399-6545F4B13BBA}" presName="Ellipse" presStyleLbl="fgAcc1" presStyleIdx="1" presStyleCnt="7"/>
      <dgm:spPr>
        <a:solidFill>
          <a:schemeClr val="lt1">
            <a:alpha val="90000"/>
            <a:hueOff val="0"/>
            <a:satOff val="0"/>
            <a:lumOff val="0"/>
            <a:alphaOff val="0"/>
          </a:schemeClr>
        </a:solidFill>
        <a:ln w="19050" cap="rnd" cmpd="sng" algn="ctr">
          <a:noFill/>
          <a:prstDash val="solid"/>
        </a:ln>
        <a:effectLst/>
      </dgm:spPr>
    </dgm:pt>
    <dgm:pt modelId="{6C286863-CEC3-44B5-93E8-4E64B590A876}" type="pres">
      <dgm:prSet presAssocID="{7635B0F0-69F7-466D-9399-6545F4B13BBA}" presName="L2TextContainer" presStyleLbl="revTx" presStyleIdx="0" presStyleCnt="12">
        <dgm:presLayoutVars>
          <dgm:bulletEnabled val="1"/>
        </dgm:presLayoutVars>
      </dgm:prSet>
      <dgm:spPr/>
    </dgm:pt>
    <dgm:pt modelId="{7A077F9E-E8DB-4551-855B-0BF9FCD90FA7}" type="pres">
      <dgm:prSet presAssocID="{7635B0F0-69F7-466D-9399-6545F4B13BBA}" presName="L1TextContainer" presStyleLbl="revTx" presStyleIdx="1" presStyleCnt="12">
        <dgm:presLayoutVars>
          <dgm:chMax val="1"/>
          <dgm:chPref val="1"/>
          <dgm:bulletEnabled val="1"/>
        </dgm:presLayoutVars>
      </dgm:prSet>
      <dgm:spPr/>
    </dgm:pt>
    <dgm:pt modelId="{A6DB51C3-984D-4151-AE18-749B3980B9D7}" type="pres">
      <dgm:prSet presAssocID="{7635B0F0-69F7-466D-9399-6545F4B13BBA}" presName="ConnectLine" presStyleLbl="sibTrans1D1" presStyleIdx="0" presStyleCnt="6"/>
      <dgm:spPr>
        <a:noFill/>
        <a:ln w="12700" cap="rnd" cmpd="sng" algn="ctr">
          <a:solidFill>
            <a:schemeClr val="accent2">
              <a:hueOff val="0"/>
              <a:satOff val="0"/>
              <a:lumOff val="0"/>
              <a:alphaOff val="0"/>
            </a:schemeClr>
          </a:solidFill>
          <a:prstDash val="dash"/>
        </a:ln>
        <a:effectLst/>
      </dgm:spPr>
    </dgm:pt>
    <dgm:pt modelId="{716E10DC-F36B-4A13-BFC4-1B966CBFF5F6}" type="pres">
      <dgm:prSet presAssocID="{7635B0F0-69F7-466D-9399-6545F4B13BBA}" presName="EmptyPlaceHolder" presStyleCnt="0"/>
      <dgm:spPr/>
    </dgm:pt>
    <dgm:pt modelId="{52F7E0D2-9BA5-4D2D-9BF9-EB4292EBE05D}" type="pres">
      <dgm:prSet presAssocID="{0FE41645-4DD8-4B07-98C8-38D01BA9B9C3}" presName="spaceBetweenRectangles" presStyleCnt="0"/>
      <dgm:spPr/>
    </dgm:pt>
    <dgm:pt modelId="{31C0C148-DFF1-4597-B72E-9869B535F931}" type="pres">
      <dgm:prSet presAssocID="{75F779F7-D7B2-4E71-9BCD-E2C91CD00088}" presName="composite" presStyleCnt="0"/>
      <dgm:spPr/>
    </dgm:pt>
    <dgm:pt modelId="{04B1E997-8653-4C43-B9A2-7BE32928AC21}" type="pres">
      <dgm:prSet presAssocID="{75F779F7-D7B2-4E71-9BCD-E2C91CD00088}" presName="ConnectorPoint" presStyleLbl="lnNode1" presStyleIdx="1" presStyleCnt="6"/>
      <dgm:spPr>
        <a:solidFill>
          <a:schemeClr val="accent2">
            <a:hueOff val="-542490"/>
            <a:satOff val="-331"/>
            <a:lumOff val="1294"/>
            <a:alphaOff val="0"/>
          </a:schemeClr>
        </a:solidFill>
        <a:ln w="6350" cap="rnd" cmpd="sng" algn="ctr">
          <a:solidFill>
            <a:schemeClr val="lt1">
              <a:hueOff val="0"/>
              <a:satOff val="0"/>
              <a:lumOff val="0"/>
              <a:alphaOff val="0"/>
            </a:schemeClr>
          </a:solidFill>
          <a:prstDash val="solid"/>
        </a:ln>
        <a:effectLst/>
      </dgm:spPr>
    </dgm:pt>
    <dgm:pt modelId="{36C83077-56BE-470D-95CD-570F5AF1C47B}" type="pres">
      <dgm:prSet presAssocID="{75F779F7-D7B2-4E71-9BCD-E2C91CD00088}" presName="DropPinPlaceHolder" presStyleCnt="0"/>
      <dgm:spPr/>
    </dgm:pt>
    <dgm:pt modelId="{2C5A0FAE-F960-44BD-91C9-8A30B1653246}" type="pres">
      <dgm:prSet presAssocID="{75F779F7-D7B2-4E71-9BCD-E2C91CD00088}" presName="DropPin" presStyleLbl="alignNode1" presStyleIdx="1" presStyleCnt="6"/>
      <dgm:spPr/>
    </dgm:pt>
    <dgm:pt modelId="{BC9AA89D-F286-4C3C-BEC1-7123D493A0E6}" type="pres">
      <dgm:prSet presAssocID="{75F779F7-D7B2-4E71-9BCD-E2C91CD00088}" presName="Ellipse" presStyleLbl="fgAcc1" presStyleIdx="2" presStyleCnt="7"/>
      <dgm:spPr>
        <a:solidFill>
          <a:schemeClr val="lt1">
            <a:alpha val="90000"/>
            <a:hueOff val="0"/>
            <a:satOff val="0"/>
            <a:lumOff val="0"/>
            <a:alphaOff val="0"/>
          </a:schemeClr>
        </a:solidFill>
        <a:ln w="19050" cap="rnd" cmpd="sng" algn="ctr">
          <a:noFill/>
          <a:prstDash val="solid"/>
        </a:ln>
        <a:effectLst/>
      </dgm:spPr>
    </dgm:pt>
    <dgm:pt modelId="{BB76CCE3-E357-4632-AA1F-9CB588B30E46}" type="pres">
      <dgm:prSet presAssocID="{75F779F7-D7B2-4E71-9BCD-E2C91CD00088}" presName="L2TextContainer" presStyleLbl="revTx" presStyleIdx="2" presStyleCnt="12">
        <dgm:presLayoutVars>
          <dgm:bulletEnabled val="1"/>
        </dgm:presLayoutVars>
      </dgm:prSet>
      <dgm:spPr/>
    </dgm:pt>
    <dgm:pt modelId="{A2631E12-8F38-4531-B6F1-D854AD229B58}" type="pres">
      <dgm:prSet presAssocID="{75F779F7-D7B2-4E71-9BCD-E2C91CD00088}" presName="L1TextContainer" presStyleLbl="revTx" presStyleIdx="3" presStyleCnt="12">
        <dgm:presLayoutVars>
          <dgm:chMax val="1"/>
          <dgm:chPref val="1"/>
          <dgm:bulletEnabled val="1"/>
        </dgm:presLayoutVars>
      </dgm:prSet>
      <dgm:spPr/>
    </dgm:pt>
    <dgm:pt modelId="{F31A706D-D321-40D6-BCC4-266437C022F6}" type="pres">
      <dgm:prSet presAssocID="{75F779F7-D7B2-4E71-9BCD-E2C91CD00088}" presName="ConnectLine" presStyleLbl="sibTrans1D1" presStyleIdx="1" presStyleCnt="6"/>
      <dgm:spPr>
        <a:noFill/>
        <a:ln w="12700" cap="rnd" cmpd="sng" algn="ctr">
          <a:solidFill>
            <a:schemeClr val="accent2">
              <a:hueOff val="-542490"/>
              <a:satOff val="-331"/>
              <a:lumOff val="1294"/>
              <a:alphaOff val="0"/>
            </a:schemeClr>
          </a:solidFill>
          <a:prstDash val="dash"/>
        </a:ln>
        <a:effectLst/>
      </dgm:spPr>
    </dgm:pt>
    <dgm:pt modelId="{F9A30B8D-41EE-4048-BEE6-0826D1702BDC}" type="pres">
      <dgm:prSet presAssocID="{75F779F7-D7B2-4E71-9BCD-E2C91CD00088}" presName="EmptyPlaceHolder" presStyleCnt="0"/>
      <dgm:spPr/>
    </dgm:pt>
    <dgm:pt modelId="{FCC94DA1-B203-4058-AAC2-424975017A99}" type="pres">
      <dgm:prSet presAssocID="{B0B374BE-A63D-4852-8E94-2E92535F149C}" presName="spaceBetweenRectangles" presStyleCnt="0"/>
      <dgm:spPr/>
    </dgm:pt>
    <dgm:pt modelId="{13F9208C-1AF3-448A-83F5-9B489A32ED1E}" type="pres">
      <dgm:prSet presAssocID="{3A29BF98-54FF-47E7-91F2-26EB9FC0174F}" presName="composite" presStyleCnt="0"/>
      <dgm:spPr/>
    </dgm:pt>
    <dgm:pt modelId="{CDC1227E-A4D9-4EFA-A430-BEAA34206925}" type="pres">
      <dgm:prSet presAssocID="{3A29BF98-54FF-47E7-91F2-26EB9FC0174F}" presName="ConnectorPoint" presStyleLbl="lnNode1" presStyleIdx="2" presStyleCnt="6"/>
      <dgm:spPr>
        <a:solidFill>
          <a:schemeClr val="accent2">
            <a:hueOff val="-1084980"/>
            <a:satOff val="-662"/>
            <a:lumOff val="2588"/>
            <a:alphaOff val="0"/>
          </a:schemeClr>
        </a:solidFill>
        <a:ln w="6350" cap="rnd" cmpd="sng" algn="ctr">
          <a:solidFill>
            <a:schemeClr val="lt1">
              <a:hueOff val="0"/>
              <a:satOff val="0"/>
              <a:lumOff val="0"/>
              <a:alphaOff val="0"/>
            </a:schemeClr>
          </a:solidFill>
          <a:prstDash val="solid"/>
        </a:ln>
        <a:effectLst/>
      </dgm:spPr>
    </dgm:pt>
    <dgm:pt modelId="{7BB03C9D-B270-49DB-B650-8924E15AC0C8}" type="pres">
      <dgm:prSet presAssocID="{3A29BF98-54FF-47E7-91F2-26EB9FC0174F}" presName="DropPinPlaceHolder" presStyleCnt="0"/>
      <dgm:spPr/>
    </dgm:pt>
    <dgm:pt modelId="{19BCD870-CB52-42B5-B995-CE52B26E9660}" type="pres">
      <dgm:prSet presAssocID="{3A29BF98-54FF-47E7-91F2-26EB9FC0174F}" presName="DropPin" presStyleLbl="alignNode1" presStyleIdx="2" presStyleCnt="6"/>
      <dgm:spPr/>
    </dgm:pt>
    <dgm:pt modelId="{584893F9-4F89-4B73-803E-7FD889B868BE}" type="pres">
      <dgm:prSet presAssocID="{3A29BF98-54FF-47E7-91F2-26EB9FC0174F}" presName="Ellipse" presStyleLbl="fgAcc1" presStyleIdx="3" presStyleCnt="7"/>
      <dgm:spPr>
        <a:solidFill>
          <a:schemeClr val="lt1">
            <a:alpha val="90000"/>
            <a:hueOff val="0"/>
            <a:satOff val="0"/>
            <a:lumOff val="0"/>
            <a:alphaOff val="0"/>
          </a:schemeClr>
        </a:solidFill>
        <a:ln w="19050" cap="rnd" cmpd="sng" algn="ctr">
          <a:noFill/>
          <a:prstDash val="solid"/>
        </a:ln>
        <a:effectLst/>
      </dgm:spPr>
    </dgm:pt>
    <dgm:pt modelId="{E959E821-F4F5-48B8-8B49-1A30AF5D9392}" type="pres">
      <dgm:prSet presAssocID="{3A29BF98-54FF-47E7-91F2-26EB9FC0174F}" presName="L2TextContainer" presStyleLbl="revTx" presStyleIdx="4" presStyleCnt="12">
        <dgm:presLayoutVars>
          <dgm:bulletEnabled val="1"/>
        </dgm:presLayoutVars>
      </dgm:prSet>
      <dgm:spPr/>
    </dgm:pt>
    <dgm:pt modelId="{989AA450-EAC9-46C8-A01E-ECC08C35C8A5}" type="pres">
      <dgm:prSet presAssocID="{3A29BF98-54FF-47E7-91F2-26EB9FC0174F}" presName="L1TextContainer" presStyleLbl="revTx" presStyleIdx="5" presStyleCnt="12">
        <dgm:presLayoutVars>
          <dgm:chMax val="1"/>
          <dgm:chPref val="1"/>
          <dgm:bulletEnabled val="1"/>
        </dgm:presLayoutVars>
      </dgm:prSet>
      <dgm:spPr/>
    </dgm:pt>
    <dgm:pt modelId="{3FFCFD39-8C99-4007-BAE2-06E56377A155}" type="pres">
      <dgm:prSet presAssocID="{3A29BF98-54FF-47E7-91F2-26EB9FC0174F}" presName="ConnectLine" presStyleLbl="sibTrans1D1" presStyleIdx="2" presStyleCnt="6"/>
      <dgm:spPr>
        <a:noFill/>
        <a:ln w="12700" cap="rnd" cmpd="sng" algn="ctr">
          <a:solidFill>
            <a:schemeClr val="accent2">
              <a:hueOff val="-1084980"/>
              <a:satOff val="-662"/>
              <a:lumOff val="2588"/>
              <a:alphaOff val="0"/>
            </a:schemeClr>
          </a:solidFill>
          <a:prstDash val="dash"/>
        </a:ln>
        <a:effectLst/>
      </dgm:spPr>
    </dgm:pt>
    <dgm:pt modelId="{63B69BBB-7AD2-4E55-959C-CBCE4FE93C2C}" type="pres">
      <dgm:prSet presAssocID="{3A29BF98-54FF-47E7-91F2-26EB9FC0174F}" presName="EmptyPlaceHolder" presStyleCnt="0"/>
      <dgm:spPr/>
    </dgm:pt>
    <dgm:pt modelId="{CBFEA9DF-BC96-4CF4-89BC-0C7420499E46}" type="pres">
      <dgm:prSet presAssocID="{23251A4A-D871-43C2-893D-F8ABA45DDAB6}" presName="spaceBetweenRectangles" presStyleCnt="0"/>
      <dgm:spPr/>
    </dgm:pt>
    <dgm:pt modelId="{F4B8DB9A-4539-43F9-B8A8-7C23EFEE8312}" type="pres">
      <dgm:prSet presAssocID="{B82CBEF3-F737-4822-B2D0-4A0A6CD71299}" presName="composite" presStyleCnt="0"/>
      <dgm:spPr/>
    </dgm:pt>
    <dgm:pt modelId="{4334E267-F43A-47FD-A488-5377FDDC35ED}" type="pres">
      <dgm:prSet presAssocID="{B82CBEF3-F737-4822-B2D0-4A0A6CD71299}" presName="ConnectorPoint" presStyleLbl="lnNode1" presStyleIdx="3" presStyleCnt="6"/>
      <dgm:spPr>
        <a:solidFill>
          <a:schemeClr val="accent2">
            <a:hueOff val="-1627470"/>
            <a:satOff val="-994"/>
            <a:lumOff val="3883"/>
            <a:alphaOff val="0"/>
          </a:schemeClr>
        </a:solidFill>
        <a:ln w="6350" cap="rnd" cmpd="sng" algn="ctr">
          <a:solidFill>
            <a:schemeClr val="lt1">
              <a:hueOff val="0"/>
              <a:satOff val="0"/>
              <a:lumOff val="0"/>
              <a:alphaOff val="0"/>
            </a:schemeClr>
          </a:solidFill>
          <a:prstDash val="solid"/>
        </a:ln>
        <a:effectLst/>
      </dgm:spPr>
    </dgm:pt>
    <dgm:pt modelId="{5B58C684-34C5-441B-B21D-6666E3254C2D}" type="pres">
      <dgm:prSet presAssocID="{B82CBEF3-F737-4822-B2D0-4A0A6CD71299}" presName="DropPinPlaceHolder" presStyleCnt="0"/>
      <dgm:spPr/>
    </dgm:pt>
    <dgm:pt modelId="{D93EE5D6-46C2-41A0-AAA1-FAB782640C4B}" type="pres">
      <dgm:prSet presAssocID="{B82CBEF3-F737-4822-B2D0-4A0A6CD71299}" presName="DropPin" presStyleLbl="alignNode1" presStyleIdx="3" presStyleCnt="6"/>
      <dgm:spPr/>
    </dgm:pt>
    <dgm:pt modelId="{69F9BDC8-FA48-4876-B890-A6ECD2C35485}" type="pres">
      <dgm:prSet presAssocID="{B82CBEF3-F737-4822-B2D0-4A0A6CD71299}" presName="Ellipse" presStyleLbl="fgAcc1" presStyleIdx="4" presStyleCnt="7"/>
      <dgm:spPr>
        <a:solidFill>
          <a:schemeClr val="lt1">
            <a:alpha val="90000"/>
            <a:hueOff val="0"/>
            <a:satOff val="0"/>
            <a:lumOff val="0"/>
            <a:alphaOff val="0"/>
          </a:schemeClr>
        </a:solidFill>
        <a:ln w="19050" cap="rnd" cmpd="sng" algn="ctr">
          <a:noFill/>
          <a:prstDash val="solid"/>
        </a:ln>
        <a:effectLst/>
      </dgm:spPr>
    </dgm:pt>
    <dgm:pt modelId="{FD13AAF3-E033-4190-909B-AEC5F7CF961C}" type="pres">
      <dgm:prSet presAssocID="{B82CBEF3-F737-4822-B2D0-4A0A6CD71299}" presName="L2TextContainer" presStyleLbl="revTx" presStyleIdx="6" presStyleCnt="12">
        <dgm:presLayoutVars>
          <dgm:bulletEnabled val="1"/>
        </dgm:presLayoutVars>
      </dgm:prSet>
      <dgm:spPr/>
    </dgm:pt>
    <dgm:pt modelId="{CB7F6FB3-8FDE-40CF-A22D-CD2D56267E09}" type="pres">
      <dgm:prSet presAssocID="{B82CBEF3-F737-4822-B2D0-4A0A6CD71299}" presName="L1TextContainer" presStyleLbl="revTx" presStyleIdx="7" presStyleCnt="12">
        <dgm:presLayoutVars>
          <dgm:chMax val="1"/>
          <dgm:chPref val="1"/>
          <dgm:bulletEnabled val="1"/>
        </dgm:presLayoutVars>
      </dgm:prSet>
      <dgm:spPr/>
    </dgm:pt>
    <dgm:pt modelId="{078933C7-29C2-40EC-BC20-9DC5F7E638B5}" type="pres">
      <dgm:prSet presAssocID="{B82CBEF3-F737-4822-B2D0-4A0A6CD71299}" presName="ConnectLine" presStyleLbl="sibTrans1D1" presStyleIdx="3" presStyleCnt="6"/>
      <dgm:spPr>
        <a:noFill/>
        <a:ln w="12700" cap="rnd" cmpd="sng" algn="ctr">
          <a:solidFill>
            <a:schemeClr val="accent2">
              <a:hueOff val="-1627470"/>
              <a:satOff val="-994"/>
              <a:lumOff val="3883"/>
              <a:alphaOff val="0"/>
            </a:schemeClr>
          </a:solidFill>
          <a:prstDash val="dash"/>
        </a:ln>
        <a:effectLst/>
      </dgm:spPr>
    </dgm:pt>
    <dgm:pt modelId="{BA2BC587-0593-4E57-9859-13B0DA497D96}" type="pres">
      <dgm:prSet presAssocID="{B82CBEF3-F737-4822-B2D0-4A0A6CD71299}" presName="EmptyPlaceHolder" presStyleCnt="0"/>
      <dgm:spPr/>
    </dgm:pt>
    <dgm:pt modelId="{714C96C2-C963-46FC-A247-5F77366869A6}" type="pres">
      <dgm:prSet presAssocID="{97A04516-F3AF-4495-88E3-3C413CAD5F57}" presName="spaceBetweenRectangles" presStyleCnt="0"/>
      <dgm:spPr/>
    </dgm:pt>
    <dgm:pt modelId="{3F3AC173-996C-4C09-88F6-48E4EAFB9B0E}" type="pres">
      <dgm:prSet presAssocID="{74B4EC2A-3095-4B7F-96F6-2BBE2E4E4DF6}" presName="composite" presStyleCnt="0"/>
      <dgm:spPr/>
    </dgm:pt>
    <dgm:pt modelId="{90546FB3-A6FC-48BD-B008-8ECA4BC6A101}" type="pres">
      <dgm:prSet presAssocID="{74B4EC2A-3095-4B7F-96F6-2BBE2E4E4DF6}" presName="ConnectorPoint" presStyleLbl="lnNode1" presStyleIdx="4" presStyleCnt="6"/>
      <dgm:spPr>
        <a:solidFill>
          <a:schemeClr val="accent2">
            <a:hueOff val="-2169960"/>
            <a:satOff val="-1325"/>
            <a:lumOff val="5177"/>
            <a:alphaOff val="0"/>
          </a:schemeClr>
        </a:solidFill>
        <a:ln w="6350" cap="rnd" cmpd="sng" algn="ctr">
          <a:solidFill>
            <a:schemeClr val="lt1">
              <a:hueOff val="0"/>
              <a:satOff val="0"/>
              <a:lumOff val="0"/>
              <a:alphaOff val="0"/>
            </a:schemeClr>
          </a:solidFill>
          <a:prstDash val="solid"/>
        </a:ln>
        <a:effectLst/>
      </dgm:spPr>
    </dgm:pt>
    <dgm:pt modelId="{06459A42-5B69-4F4B-8DAF-E2E8C2450740}" type="pres">
      <dgm:prSet presAssocID="{74B4EC2A-3095-4B7F-96F6-2BBE2E4E4DF6}" presName="DropPinPlaceHolder" presStyleCnt="0"/>
      <dgm:spPr/>
    </dgm:pt>
    <dgm:pt modelId="{A3F676B8-36E0-48DD-9D78-AC32FB159206}" type="pres">
      <dgm:prSet presAssocID="{74B4EC2A-3095-4B7F-96F6-2BBE2E4E4DF6}" presName="DropPin" presStyleLbl="alignNode1" presStyleIdx="4" presStyleCnt="6"/>
      <dgm:spPr/>
    </dgm:pt>
    <dgm:pt modelId="{2991818F-84D9-4B46-86F1-568B18BAE3CC}" type="pres">
      <dgm:prSet presAssocID="{74B4EC2A-3095-4B7F-96F6-2BBE2E4E4DF6}" presName="Ellipse" presStyleLbl="fgAcc1" presStyleIdx="5" presStyleCnt="7"/>
      <dgm:spPr>
        <a:solidFill>
          <a:schemeClr val="lt1">
            <a:alpha val="90000"/>
            <a:hueOff val="0"/>
            <a:satOff val="0"/>
            <a:lumOff val="0"/>
            <a:alphaOff val="0"/>
          </a:schemeClr>
        </a:solidFill>
        <a:ln w="19050" cap="rnd" cmpd="sng" algn="ctr">
          <a:noFill/>
          <a:prstDash val="solid"/>
        </a:ln>
        <a:effectLst/>
      </dgm:spPr>
    </dgm:pt>
    <dgm:pt modelId="{84EFEA84-41BC-49F9-A222-16FA1EF28AA9}" type="pres">
      <dgm:prSet presAssocID="{74B4EC2A-3095-4B7F-96F6-2BBE2E4E4DF6}" presName="L2TextContainer" presStyleLbl="revTx" presStyleIdx="8" presStyleCnt="12">
        <dgm:presLayoutVars>
          <dgm:bulletEnabled val="1"/>
        </dgm:presLayoutVars>
      </dgm:prSet>
      <dgm:spPr/>
    </dgm:pt>
    <dgm:pt modelId="{B4101365-45D4-42DD-A918-C376EF8CF8DB}" type="pres">
      <dgm:prSet presAssocID="{74B4EC2A-3095-4B7F-96F6-2BBE2E4E4DF6}" presName="L1TextContainer" presStyleLbl="revTx" presStyleIdx="9" presStyleCnt="12">
        <dgm:presLayoutVars>
          <dgm:chMax val="1"/>
          <dgm:chPref val="1"/>
          <dgm:bulletEnabled val="1"/>
        </dgm:presLayoutVars>
      </dgm:prSet>
      <dgm:spPr/>
    </dgm:pt>
    <dgm:pt modelId="{57A0A67D-E961-4673-9432-C14600FF0218}" type="pres">
      <dgm:prSet presAssocID="{74B4EC2A-3095-4B7F-96F6-2BBE2E4E4DF6}" presName="ConnectLine" presStyleLbl="sibTrans1D1" presStyleIdx="4" presStyleCnt="6"/>
      <dgm:spPr>
        <a:noFill/>
        <a:ln w="12700" cap="rnd" cmpd="sng" algn="ctr">
          <a:solidFill>
            <a:schemeClr val="accent2">
              <a:hueOff val="-2169960"/>
              <a:satOff val="-1325"/>
              <a:lumOff val="5177"/>
              <a:alphaOff val="0"/>
            </a:schemeClr>
          </a:solidFill>
          <a:prstDash val="dash"/>
        </a:ln>
        <a:effectLst/>
      </dgm:spPr>
    </dgm:pt>
    <dgm:pt modelId="{7F8B4DA7-D29D-4E5E-9A14-E9134634223F}" type="pres">
      <dgm:prSet presAssocID="{74B4EC2A-3095-4B7F-96F6-2BBE2E4E4DF6}" presName="EmptyPlaceHolder" presStyleCnt="0"/>
      <dgm:spPr/>
    </dgm:pt>
    <dgm:pt modelId="{0A81B090-F860-462B-BEAE-D62229031365}" type="pres">
      <dgm:prSet presAssocID="{ED8EC99E-5E37-4A48-B601-FA23808BF8F8}" presName="spaceBetweenRectangles" presStyleCnt="0"/>
      <dgm:spPr/>
    </dgm:pt>
    <dgm:pt modelId="{C9D623F9-15EA-48C5-BA9D-2ED306C2D8F0}" type="pres">
      <dgm:prSet presAssocID="{D7225BB6-1023-475C-8FDD-6A2D25F9EB47}" presName="composite" presStyleCnt="0"/>
      <dgm:spPr/>
    </dgm:pt>
    <dgm:pt modelId="{B4B07929-5E0D-4708-A86D-5036CDE40F7D}" type="pres">
      <dgm:prSet presAssocID="{D7225BB6-1023-475C-8FDD-6A2D25F9EB47}" presName="ConnectorPoint" presStyleLbl="lnNode1" presStyleIdx="5" presStyleCnt="6"/>
      <dgm:spPr>
        <a:solidFill>
          <a:schemeClr val="accent2">
            <a:hueOff val="-2712450"/>
            <a:satOff val="-1656"/>
            <a:lumOff val="6471"/>
            <a:alphaOff val="0"/>
          </a:schemeClr>
        </a:solidFill>
        <a:ln w="6350" cap="rnd" cmpd="sng" algn="ctr">
          <a:solidFill>
            <a:schemeClr val="lt1">
              <a:hueOff val="0"/>
              <a:satOff val="0"/>
              <a:lumOff val="0"/>
              <a:alphaOff val="0"/>
            </a:schemeClr>
          </a:solidFill>
          <a:prstDash val="solid"/>
        </a:ln>
        <a:effectLst/>
      </dgm:spPr>
    </dgm:pt>
    <dgm:pt modelId="{1DDD2E71-E6F4-43AB-9315-E2273CE3E91E}" type="pres">
      <dgm:prSet presAssocID="{D7225BB6-1023-475C-8FDD-6A2D25F9EB47}" presName="DropPinPlaceHolder" presStyleCnt="0"/>
      <dgm:spPr/>
    </dgm:pt>
    <dgm:pt modelId="{5EB8A413-232D-4FAE-ADEE-F5D55E9B4B4C}" type="pres">
      <dgm:prSet presAssocID="{D7225BB6-1023-475C-8FDD-6A2D25F9EB47}" presName="DropPin" presStyleLbl="alignNode1" presStyleIdx="5" presStyleCnt="6"/>
      <dgm:spPr/>
    </dgm:pt>
    <dgm:pt modelId="{AB679596-7BD9-4FB0-A371-C1FA0EF1C9C7}" type="pres">
      <dgm:prSet presAssocID="{D7225BB6-1023-475C-8FDD-6A2D25F9EB47}" presName="Ellipse" presStyleLbl="fgAcc1" presStyleIdx="6" presStyleCnt="7"/>
      <dgm:spPr>
        <a:solidFill>
          <a:schemeClr val="lt1">
            <a:alpha val="90000"/>
            <a:hueOff val="0"/>
            <a:satOff val="0"/>
            <a:lumOff val="0"/>
            <a:alphaOff val="0"/>
          </a:schemeClr>
        </a:solidFill>
        <a:ln w="19050" cap="rnd" cmpd="sng" algn="ctr">
          <a:noFill/>
          <a:prstDash val="solid"/>
        </a:ln>
        <a:effectLst/>
      </dgm:spPr>
    </dgm:pt>
    <dgm:pt modelId="{F8BE09E7-E7AC-4299-A0E1-98FA6155C52F}" type="pres">
      <dgm:prSet presAssocID="{D7225BB6-1023-475C-8FDD-6A2D25F9EB47}" presName="L2TextContainer" presStyleLbl="revTx" presStyleIdx="10" presStyleCnt="12">
        <dgm:presLayoutVars>
          <dgm:bulletEnabled val="1"/>
        </dgm:presLayoutVars>
      </dgm:prSet>
      <dgm:spPr/>
    </dgm:pt>
    <dgm:pt modelId="{4D6C652D-BD61-4BCC-8E82-A1A748182CEB}" type="pres">
      <dgm:prSet presAssocID="{D7225BB6-1023-475C-8FDD-6A2D25F9EB47}" presName="L1TextContainer" presStyleLbl="revTx" presStyleIdx="11" presStyleCnt="12">
        <dgm:presLayoutVars>
          <dgm:chMax val="1"/>
          <dgm:chPref val="1"/>
          <dgm:bulletEnabled val="1"/>
        </dgm:presLayoutVars>
      </dgm:prSet>
      <dgm:spPr/>
    </dgm:pt>
    <dgm:pt modelId="{BC7B3B86-5EF0-4B4F-8E0F-8208D1D207B7}" type="pres">
      <dgm:prSet presAssocID="{D7225BB6-1023-475C-8FDD-6A2D25F9EB47}" presName="ConnectLine" presStyleLbl="sibTrans1D1" presStyleIdx="5" presStyleCnt="6"/>
      <dgm:spPr>
        <a:noFill/>
        <a:ln w="12700" cap="rnd" cmpd="sng" algn="ctr">
          <a:solidFill>
            <a:schemeClr val="accent2">
              <a:hueOff val="-2712450"/>
              <a:satOff val="-1656"/>
              <a:lumOff val="6471"/>
              <a:alphaOff val="0"/>
            </a:schemeClr>
          </a:solidFill>
          <a:prstDash val="dash"/>
        </a:ln>
        <a:effectLst/>
      </dgm:spPr>
    </dgm:pt>
    <dgm:pt modelId="{E696A79E-F8C7-49D5-A408-5AF7F7B42BC5}" type="pres">
      <dgm:prSet presAssocID="{D7225BB6-1023-475C-8FDD-6A2D25F9EB47}" presName="EmptyPlaceHolder" presStyleCnt="0"/>
      <dgm:spPr/>
    </dgm:pt>
  </dgm:ptLst>
  <dgm:cxnLst>
    <dgm:cxn modelId="{967C4014-50E1-4C80-B14C-D87734C0DA05}" srcId="{661A51E5-CBB0-46A1-AF39-8B34D270130A}" destId="{75F779F7-D7B2-4E71-9BCD-E2C91CD00088}" srcOrd="1" destOrd="0" parTransId="{AAF02D0F-72F1-41D9-9E1C-AA0544B0361D}" sibTransId="{B0B374BE-A63D-4852-8E94-2E92535F149C}"/>
    <dgm:cxn modelId="{27C7901B-5F82-4A65-A0D8-E7A18D06876A}" type="presOf" srcId="{3A29BF98-54FF-47E7-91F2-26EB9FC0174F}" destId="{989AA450-EAC9-46C8-A01E-ECC08C35C8A5}" srcOrd="0" destOrd="0" presId="urn:microsoft.com/office/officeart/2017/3/layout/DropPinTimeline"/>
    <dgm:cxn modelId="{CD837B1E-C8BA-4E04-A21A-8DF4ADB49ACC}" type="presOf" srcId="{FDD347B6-8A5A-4B0A-B873-9B8934E29E3E}" destId="{6C286863-CEC3-44B5-93E8-4E64B590A876}" srcOrd="0" destOrd="0" presId="urn:microsoft.com/office/officeart/2017/3/layout/DropPinTimeline"/>
    <dgm:cxn modelId="{D6815820-8096-494B-B038-0B07604F25D0}" type="presOf" srcId="{661A51E5-CBB0-46A1-AF39-8B34D270130A}" destId="{9C9BFB88-F8A3-46F7-8948-1458221E9891}" srcOrd="0" destOrd="0" presId="urn:microsoft.com/office/officeart/2017/3/layout/DropPinTimeline"/>
    <dgm:cxn modelId="{8F6E3A28-7DCF-49C7-82E9-9C887132A1AD}" type="presOf" srcId="{B82CBEF3-F737-4822-B2D0-4A0A6CD71299}" destId="{CB7F6FB3-8FDE-40CF-A22D-CD2D56267E09}" srcOrd="0" destOrd="0" presId="urn:microsoft.com/office/officeart/2017/3/layout/DropPinTimeline"/>
    <dgm:cxn modelId="{3D5EEC2A-1FED-4559-A94F-82C6C33678AB}" type="presOf" srcId="{63AEDB07-16CF-4E3B-8A8B-854312CE5437}" destId="{FD13AAF3-E033-4190-909B-AEC5F7CF961C}" srcOrd="0" destOrd="0" presId="urn:microsoft.com/office/officeart/2017/3/layout/DropPinTimeline"/>
    <dgm:cxn modelId="{C9D08D36-8C0A-4CA1-9D68-5025A0A848A6}" srcId="{661A51E5-CBB0-46A1-AF39-8B34D270130A}" destId="{7635B0F0-69F7-466D-9399-6545F4B13BBA}" srcOrd="0" destOrd="0" parTransId="{1BC1CF1D-1A52-4C57-ADE4-8013D3C58C4B}" sibTransId="{0FE41645-4DD8-4B07-98C8-38D01BA9B9C3}"/>
    <dgm:cxn modelId="{6DEB0540-E3F1-4488-BFA1-D0C70C3410CA}" type="presOf" srcId="{ABA03119-13D2-44FF-88EA-343304378178}" destId="{84EFEA84-41BC-49F9-A222-16FA1EF28AA9}" srcOrd="0" destOrd="0" presId="urn:microsoft.com/office/officeart/2017/3/layout/DropPinTimeline"/>
    <dgm:cxn modelId="{52B3C25E-E5FE-42E8-9479-75A51CE8E3A6}" srcId="{661A51E5-CBB0-46A1-AF39-8B34D270130A}" destId="{74B4EC2A-3095-4B7F-96F6-2BBE2E4E4DF6}" srcOrd="4" destOrd="0" parTransId="{82B5627A-505A-42A9-92D3-1D74A5D39D2E}" sibTransId="{ED8EC99E-5E37-4A48-B601-FA23808BF8F8}"/>
    <dgm:cxn modelId="{E496CF60-0A81-4F5B-92FB-72A30F63882E}" srcId="{75F779F7-D7B2-4E71-9BCD-E2C91CD00088}" destId="{808F1837-A382-4A6A-97EB-04504CB4606C}" srcOrd="0" destOrd="0" parTransId="{9E27C67A-1FAD-44BB-A37F-1D11C5DAD903}" sibTransId="{DCDFCCE2-6172-4A90-85A8-220EB1C0FEA0}"/>
    <dgm:cxn modelId="{2EEEE541-7A10-4A0F-8D6F-B66CDA17C7C0}" type="presOf" srcId="{D7225BB6-1023-475C-8FDD-6A2D25F9EB47}" destId="{4D6C652D-BD61-4BCC-8E82-A1A748182CEB}" srcOrd="0" destOrd="0" presId="urn:microsoft.com/office/officeart/2017/3/layout/DropPinTimeline"/>
    <dgm:cxn modelId="{E79EEE4B-9F92-4A35-AF66-F5F1676DBF47}" type="presOf" srcId="{808F1837-A382-4A6A-97EB-04504CB4606C}" destId="{BB76CCE3-E357-4632-AA1F-9CB588B30E46}" srcOrd="0" destOrd="0" presId="urn:microsoft.com/office/officeart/2017/3/layout/DropPinTimeline"/>
    <dgm:cxn modelId="{7F171971-AADD-4A13-A035-C4D2A4F78547}" type="presOf" srcId="{74B4EC2A-3095-4B7F-96F6-2BBE2E4E4DF6}" destId="{B4101365-45D4-42DD-A918-C376EF8CF8DB}" srcOrd="0" destOrd="0" presId="urn:microsoft.com/office/officeart/2017/3/layout/DropPinTimeline"/>
    <dgm:cxn modelId="{7190B051-1689-47CB-9601-B5BE7B0414A6}" srcId="{661A51E5-CBB0-46A1-AF39-8B34D270130A}" destId="{3A29BF98-54FF-47E7-91F2-26EB9FC0174F}" srcOrd="2" destOrd="0" parTransId="{33ECB474-A6C7-4A38-8EAF-AD70B010E7EB}" sibTransId="{23251A4A-D871-43C2-893D-F8ABA45DDAB6}"/>
    <dgm:cxn modelId="{C97AD155-474C-4224-8908-10846FF81FAC}" srcId="{D7225BB6-1023-475C-8FDD-6A2D25F9EB47}" destId="{410C7ACE-1B5E-4722-A8A0-3CE12F28A439}" srcOrd="0" destOrd="0" parTransId="{16F4AACC-F475-4D4E-9DCE-2B57EE1E5D0C}" sibTransId="{FD462CB4-670A-48D3-84FF-7A641F661E78}"/>
    <dgm:cxn modelId="{FEB80956-214A-4CBB-9374-BD9B8201C4CA}" type="presOf" srcId="{9A8AA5B3-7D2E-483F-B317-D5D8B6076A62}" destId="{E959E821-F4F5-48B8-8B49-1A30AF5D9392}" srcOrd="0" destOrd="0" presId="urn:microsoft.com/office/officeart/2017/3/layout/DropPinTimeline"/>
    <dgm:cxn modelId="{50564476-44D0-48AB-A1BB-CC9B951C99BF}" type="presOf" srcId="{7635B0F0-69F7-466D-9399-6545F4B13BBA}" destId="{7A077F9E-E8DB-4551-855B-0BF9FCD90FA7}" srcOrd="0" destOrd="0" presId="urn:microsoft.com/office/officeart/2017/3/layout/DropPinTimeline"/>
    <dgm:cxn modelId="{A8726EB8-2530-4E51-AB52-2AD0E9B06E3C}" type="presOf" srcId="{410C7ACE-1B5E-4722-A8A0-3CE12F28A439}" destId="{F8BE09E7-E7AC-4299-A0E1-98FA6155C52F}" srcOrd="0" destOrd="0" presId="urn:microsoft.com/office/officeart/2017/3/layout/DropPinTimeline"/>
    <dgm:cxn modelId="{182D3BC4-89D0-4403-A5AC-7152EDF78E29}" srcId="{661A51E5-CBB0-46A1-AF39-8B34D270130A}" destId="{B82CBEF3-F737-4822-B2D0-4A0A6CD71299}" srcOrd="3" destOrd="0" parTransId="{31552FDD-0688-475E-962F-83B7A60DC7CA}" sibTransId="{97A04516-F3AF-4495-88E3-3C413CAD5F57}"/>
    <dgm:cxn modelId="{281807C5-451C-45F3-8ECB-C9F622B62425}" srcId="{7635B0F0-69F7-466D-9399-6545F4B13BBA}" destId="{FDD347B6-8A5A-4B0A-B873-9B8934E29E3E}" srcOrd="0" destOrd="0" parTransId="{1BCF0EEE-806E-4C04-A41E-DD47FB12F72F}" sibTransId="{A2B2CF6A-1B8F-4C29-950B-199543DB2429}"/>
    <dgm:cxn modelId="{1D6A3ADC-3659-4678-8466-7057FF258A4E}" srcId="{B82CBEF3-F737-4822-B2D0-4A0A6CD71299}" destId="{63AEDB07-16CF-4E3B-8A8B-854312CE5437}" srcOrd="0" destOrd="0" parTransId="{0E53AE47-0F12-4DE5-9733-87DE2394B7D0}" sibTransId="{61754B02-D7A6-4D83-BD5C-430DB27ED8D6}"/>
    <dgm:cxn modelId="{ACDEB0EF-8396-4A67-9393-A1F2008131AC}" srcId="{661A51E5-CBB0-46A1-AF39-8B34D270130A}" destId="{D7225BB6-1023-475C-8FDD-6A2D25F9EB47}" srcOrd="5" destOrd="0" parTransId="{B5B6F9CF-6DBE-43DB-93B1-F8895C757081}" sibTransId="{DF9695FE-A3C7-4A26-B552-7B5C6563F236}"/>
    <dgm:cxn modelId="{E31AB9F1-FD1E-42F0-B077-5B8736BFDE65}" srcId="{3A29BF98-54FF-47E7-91F2-26EB9FC0174F}" destId="{9A8AA5B3-7D2E-483F-B317-D5D8B6076A62}" srcOrd="0" destOrd="0" parTransId="{AB04CB5D-5AB4-4808-8AEE-6966F41A2B94}" sibTransId="{55EC3EED-CC89-4945-A7A1-B0B214D6C8F0}"/>
    <dgm:cxn modelId="{CE77D3F3-B807-48EF-AC11-DFFD3098ED50}" srcId="{74B4EC2A-3095-4B7F-96F6-2BBE2E4E4DF6}" destId="{ABA03119-13D2-44FF-88EA-343304378178}" srcOrd="0" destOrd="0" parTransId="{308E6715-5E32-4077-923C-A129702BF585}" sibTransId="{4666C57B-8C2F-4847-8228-736B4A2CAB41}"/>
    <dgm:cxn modelId="{AB8563FB-1209-45A1-ADD0-19A0F0B86A69}" type="presOf" srcId="{75F779F7-D7B2-4E71-9BCD-E2C91CD00088}" destId="{A2631E12-8F38-4531-B6F1-D854AD229B58}" srcOrd="0" destOrd="0" presId="urn:microsoft.com/office/officeart/2017/3/layout/DropPinTimeline"/>
    <dgm:cxn modelId="{1EA015A1-C832-456E-8F2D-1CA914F76481}" type="presParOf" srcId="{9C9BFB88-F8A3-46F7-8948-1458221E9891}" destId="{2306F122-3040-41EF-9EB2-FD70EC749591}" srcOrd="0" destOrd="0" presId="urn:microsoft.com/office/officeart/2017/3/layout/DropPinTimeline"/>
    <dgm:cxn modelId="{79121B31-C486-4501-9090-D799C945947E}" type="presParOf" srcId="{9C9BFB88-F8A3-46F7-8948-1458221E9891}" destId="{EB1045DC-372C-4BCF-87C5-34476C17551F}" srcOrd="1" destOrd="0" presId="urn:microsoft.com/office/officeart/2017/3/layout/DropPinTimeline"/>
    <dgm:cxn modelId="{84A2B2FE-D9BC-4401-8486-0B665B3378C9}" type="presParOf" srcId="{EB1045DC-372C-4BCF-87C5-34476C17551F}" destId="{487FB0B5-0FDA-4236-B6BB-60C707D9BF36}" srcOrd="0" destOrd="0" presId="urn:microsoft.com/office/officeart/2017/3/layout/DropPinTimeline"/>
    <dgm:cxn modelId="{9B5BCC00-904D-46D5-BD5A-EC5AF3A3BC2B}" type="presParOf" srcId="{487FB0B5-0FDA-4236-B6BB-60C707D9BF36}" destId="{22B89021-37C7-4D73-ACC8-BDBAF88BF7D3}" srcOrd="0" destOrd="0" presId="urn:microsoft.com/office/officeart/2017/3/layout/DropPinTimeline"/>
    <dgm:cxn modelId="{713786C4-249C-452C-963E-A3A40077417B}" type="presParOf" srcId="{487FB0B5-0FDA-4236-B6BB-60C707D9BF36}" destId="{4F2F6753-F9D6-43BF-A8C1-5F1A88EC941D}" srcOrd="1" destOrd="0" presId="urn:microsoft.com/office/officeart/2017/3/layout/DropPinTimeline"/>
    <dgm:cxn modelId="{E830387B-E5EF-4EF8-B218-C5A2634FD518}" type="presParOf" srcId="{4F2F6753-F9D6-43BF-A8C1-5F1A88EC941D}" destId="{29E601DD-B922-46C2-8853-1A7B4850FC68}" srcOrd="0" destOrd="0" presId="urn:microsoft.com/office/officeart/2017/3/layout/DropPinTimeline"/>
    <dgm:cxn modelId="{1D45A22D-81C0-47CC-9AA5-F04E8D44E5BA}" type="presParOf" srcId="{4F2F6753-F9D6-43BF-A8C1-5F1A88EC941D}" destId="{BB677A20-DA8C-4E9E-A9A4-741F337C6831}" srcOrd="1" destOrd="0" presId="urn:microsoft.com/office/officeart/2017/3/layout/DropPinTimeline"/>
    <dgm:cxn modelId="{7E7518A5-35EB-4A95-80D7-788FCC574ADF}" type="presParOf" srcId="{487FB0B5-0FDA-4236-B6BB-60C707D9BF36}" destId="{6C286863-CEC3-44B5-93E8-4E64B590A876}" srcOrd="2" destOrd="0" presId="urn:microsoft.com/office/officeart/2017/3/layout/DropPinTimeline"/>
    <dgm:cxn modelId="{EEA7B103-1CBE-4AC6-8E6E-AC351C419ED3}" type="presParOf" srcId="{487FB0B5-0FDA-4236-B6BB-60C707D9BF36}" destId="{7A077F9E-E8DB-4551-855B-0BF9FCD90FA7}" srcOrd="3" destOrd="0" presId="urn:microsoft.com/office/officeart/2017/3/layout/DropPinTimeline"/>
    <dgm:cxn modelId="{2E1793AB-3FD5-47B9-8277-D9DCE8D3D81C}" type="presParOf" srcId="{487FB0B5-0FDA-4236-B6BB-60C707D9BF36}" destId="{A6DB51C3-984D-4151-AE18-749B3980B9D7}" srcOrd="4" destOrd="0" presId="urn:microsoft.com/office/officeart/2017/3/layout/DropPinTimeline"/>
    <dgm:cxn modelId="{4D4FEF86-FAF9-4ACB-9E02-0D279E498D33}" type="presParOf" srcId="{487FB0B5-0FDA-4236-B6BB-60C707D9BF36}" destId="{716E10DC-F36B-4A13-BFC4-1B966CBFF5F6}" srcOrd="5" destOrd="0" presId="urn:microsoft.com/office/officeart/2017/3/layout/DropPinTimeline"/>
    <dgm:cxn modelId="{BC57A556-52E7-4BF1-A104-4C2D3BB9FC3E}" type="presParOf" srcId="{EB1045DC-372C-4BCF-87C5-34476C17551F}" destId="{52F7E0D2-9BA5-4D2D-9BF9-EB4292EBE05D}" srcOrd="1" destOrd="0" presId="urn:microsoft.com/office/officeart/2017/3/layout/DropPinTimeline"/>
    <dgm:cxn modelId="{944DD479-C07B-4FC5-903F-7DCAF2D3A7D9}" type="presParOf" srcId="{EB1045DC-372C-4BCF-87C5-34476C17551F}" destId="{31C0C148-DFF1-4597-B72E-9869B535F931}" srcOrd="2" destOrd="0" presId="urn:microsoft.com/office/officeart/2017/3/layout/DropPinTimeline"/>
    <dgm:cxn modelId="{E4D28A8E-850E-4AB9-B4BB-4BCE990BA059}" type="presParOf" srcId="{31C0C148-DFF1-4597-B72E-9869B535F931}" destId="{04B1E997-8653-4C43-B9A2-7BE32928AC21}" srcOrd="0" destOrd="0" presId="urn:microsoft.com/office/officeart/2017/3/layout/DropPinTimeline"/>
    <dgm:cxn modelId="{70BA1FA0-930B-4D73-B6B8-39F7444CBD74}" type="presParOf" srcId="{31C0C148-DFF1-4597-B72E-9869B535F931}" destId="{36C83077-56BE-470D-95CD-570F5AF1C47B}" srcOrd="1" destOrd="0" presId="urn:microsoft.com/office/officeart/2017/3/layout/DropPinTimeline"/>
    <dgm:cxn modelId="{EE6EF036-DFB3-4D55-8263-5299ECCC9B0E}" type="presParOf" srcId="{36C83077-56BE-470D-95CD-570F5AF1C47B}" destId="{2C5A0FAE-F960-44BD-91C9-8A30B1653246}" srcOrd="0" destOrd="0" presId="urn:microsoft.com/office/officeart/2017/3/layout/DropPinTimeline"/>
    <dgm:cxn modelId="{5DDF19C7-E887-4949-8063-CBFC6C7A55B1}" type="presParOf" srcId="{36C83077-56BE-470D-95CD-570F5AF1C47B}" destId="{BC9AA89D-F286-4C3C-BEC1-7123D493A0E6}" srcOrd="1" destOrd="0" presId="urn:microsoft.com/office/officeart/2017/3/layout/DropPinTimeline"/>
    <dgm:cxn modelId="{8250F5FD-5CEC-464F-8E28-9ECDFC91D442}" type="presParOf" srcId="{31C0C148-DFF1-4597-B72E-9869B535F931}" destId="{BB76CCE3-E357-4632-AA1F-9CB588B30E46}" srcOrd="2" destOrd="0" presId="urn:microsoft.com/office/officeart/2017/3/layout/DropPinTimeline"/>
    <dgm:cxn modelId="{28CAA954-B49F-4CAC-9A80-C90AAC076D10}" type="presParOf" srcId="{31C0C148-DFF1-4597-B72E-9869B535F931}" destId="{A2631E12-8F38-4531-B6F1-D854AD229B58}" srcOrd="3" destOrd="0" presId="urn:microsoft.com/office/officeart/2017/3/layout/DropPinTimeline"/>
    <dgm:cxn modelId="{3EB577EE-95B4-4EAF-9EEB-ED700C24A477}" type="presParOf" srcId="{31C0C148-DFF1-4597-B72E-9869B535F931}" destId="{F31A706D-D321-40D6-BCC4-266437C022F6}" srcOrd="4" destOrd="0" presId="urn:microsoft.com/office/officeart/2017/3/layout/DropPinTimeline"/>
    <dgm:cxn modelId="{E26AEF94-1E92-4D83-A72E-A7E34E0CB478}" type="presParOf" srcId="{31C0C148-DFF1-4597-B72E-9869B535F931}" destId="{F9A30B8D-41EE-4048-BEE6-0826D1702BDC}" srcOrd="5" destOrd="0" presId="urn:microsoft.com/office/officeart/2017/3/layout/DropPinTimeline"/>
    <dgm:cxn modelId="{3F029D24-00C0-4203-9BC4-6A7863DC8359}" type="presParOf" srcId="{EB1045DC-372C-4BCF-87C5-34476C17551F}" destId="{FCC94DA1-B203-4058-AAC2-424975017A99}" srcOrd="3" destOrd="0" presId="urn:microsoft.com/office/officeart/2017/3/layout/DropPinTimeline"/>
    <dgm:cxn modelId="{DCD2AA67-59E9-4E07-99BD-88ACBC95706D}" type="presParOf" srcId="{EB1045DC-372C-4BCF-87C5-34476C17551F}" destId="{13F9208C-1AF3-448A-83F5-9B489A32ED1E}" srcOrd="4" destOrd="0" presId="urn:microsoft.com/office/officeart/2017/3/layout/DropPinTimeline"/>
    <dgm:cxn modelId="{AE266088-D6D9-4516-A6AC-44624FB9DC1C}" type="presParOf" srcId="{13F9208C-1AF3-448A-83F5-9B489A32ED1E}" destId="{CDC1227E-A4D9-4EFA-A430-BEAA34206925}" srcOrd="0" destOrd="0" presId="urn:microsoft.com/office/officeart/2017/3/layout/DropPinTimeline"/>
    <dgm:cxn modelId="{92135BF9-CBF0-404E-867C-B1184F41F2BB}" type="presParOf" srcId="{13F9208C-1AF3-448A-83F5-9B489A32ED1E}" destId="{7BB03C9D-B270-49DB-B650-8924E15AC0C8}" srcOrd="1" destOrd="0" presId="urn:microsoft.com/office/officeart/2017/3/layout/DropPinTimeline"/>
    <dgm:cxn modelId="{066604B4-4CE7-4535-95E0-D2D5B40D6DE4}" type="presParOf" srcId="{7BB03C9D-B270-49DB-B650-8924E15AC0C8}" destId="{19BCD870-CB52-42B5-B995-CE52B26E9660}" srcOrd="0" destOrd="0" presId="urn:microsoft.com/office/officeart/2017/3/layout/DropPinTimeline"/>
    <dgm:cxn modelId="{02585CAA-D430-445A-9F89-98DC07782E3D}" type="presParOf" srcId="{7BB03C9D-B270-49DB-B650-8924E15AC0C8}" destId="{584893F9-4F89-4B73-803E-7FD889B868BE}" srcOrd="1" destOrd="0" presId="urn:microsoft.com/office/officeart/2017/3/layout/DropPinTimeline"/>
    <dgm:cxn modelId="{D09E8DD3-EE4D-48C3-A661-496F97C079EB}" type="presParOf" srcId="{13F9208C-1AF3-448A-83F5-9B489A32ED1E}" destId="{E959E821-F4F5-48B8-8B49-1A30AF5D9392}" srcOrd="2" destOrd="0" presId="urn:microsoft.com/office/officeart/2017/3/layout/DropPinTimeline"/>
    <dgm:cxn modelId="{F8231D39-6806-4C20-AD7D-1BD0E13E0E44}" type="presParOf" srcId="{13F9208C-1AF3-448A-83F5-9B489A32ED1E}" destId="{989AA450-EAC9-46C8-A01E-ECC08C35C8A5}" srcOrd="3" destOrd="0" presId="urn:microsoft.com/office/officeart/2017/3/layout/DropPinTimeline"/>
    <dgm:cxn modelId="{F27D0B59-ED37-4FF5-B8D4-87935E8E037B}" type="presParOf" srcId="{13F9208C-1AF3-448A-83F5-9B489A32ED1E}" destId="{3FFCFD39-8C99-4007-BAE2-06E56377A155}" srcOrd="4" destOrd="0" presId="urn:microsoft.com/office/officeart/2017/3/layout/DropPinTimeline"/>
    <dgm:cxn modelId="{E64BD1E6-5524-4C7E-A9FD-E968E15C1D94}" type="presParOf" srcId="{13F9208C-1AF3-448A-83F5-9B489A32ED1E}" destId="{63B69BBB-7AD2-4E55-959C-CBCE4FE93C2C}" srcOrd="5" destOrd="0" presId="urn:microsoft.com/office/officeart/2017/3/layout/DropPinTimeline"/>
    <dgm:cxn modelId="{50940904-D034-4AFE-8E6C-ECDC5EDB8EB7}" type="presParOf" srcId="{EB1045DC-372C-4BCF-87C5-34476C17551F}" destId="{CBFEA9DF-BC96-4CF4-89BC-0C7420499E46}" srcOrd="5" destOrd="0" presId="urn:microsoft.com/office/officeart/2017/3/layout/DropPinTimeline"/>
    <dgm:cxn modelId="{E2E12A65-A53B-4580-A623-09829FD174B5}" type="presParOf" srcId="{EB1045DC-372C-4BCF-87C5-34476C17551F}" destId="{F4B8DB9A-4539-43F9-B8A8-7C23EFEE8312}" srcOrd="6" destOrd="0" presId="urn:microsoft.com/office/officeart/2017/3/layout/DropPinTimeline"/>
    <dgm:cxn modelId="{2E6F8DE1-8758-492F-988E-4E49FD6C6A57}" type="presParOf" srcId="{F4B8DB9A-4539-43F9-B8A8-7C23EFEE8312}" destId="{4334E267-F43A-47FD-A488-5377FDDC35ED}" srcOrd="0" destOrd="0" presId="urn:microsoft.com/office/officeart/2017/3/layout/DropPinTimeline"/>
    <dgm:cxn modelId="{09286E0D-0BAC-4AFA-A08B-D2FF679C96F8}" type="presParOf" srcId="{F4B8DB9A-4539-43F9-B8A8-7C23EFEE8312}" destId="{5B58C684-34C5-441B-B21D-6666E3254C2D}" srcOrd="1" destOrd="0" presId="urn:microsoft.com/office/officeart/2017/3/layout/DropPinTimeline"/>
    <dgm:cxn modelId="{61EB93C0-C2F7-4A9D-944B-56E507EB9154}" type="presParOf" srcId="{5B58C684-34C5-441B-B21D-6666E3254C2D}" destId="{D93EE5D6-46C2-41A0-AAA1-FAB782640C4B}" srcOrd="0" destOrd="0" presId="urn:microsoft.com/office/officeart/2017/3/layout/DropPinTimeline"/>
    <dgm:cxn modelId="{B0495A73-E512-483E-8EA4-4A60252F6247}" type="presParOf" srcId="{5B58C684-34C5-441B-B21D-6666E3254C2D}" destId="{69F9BDC8-FA48-4876-B890-A6ECD2C35485}" srcOrd="1" destOrd="0" presId="urn:microsoft.com/office/officeart/2017/3/layout/DropPinTimeline"/>
    <dgm:cxn modelId="{822A7079-831E-4250-BB44-477B6B947884}" type="presParOf" srcId="{F4B8DB9A-4539-43F9-B8A8-7C23EFEE8312}" destId="{FD13AAF3-E033-4190-909B-AEC5F7CF961C}" srcOrd="2" destOrd="0" presId="urn:microsoft.com/office/officeart/2017/3/layout/DropPinTimeline"/>
    <dgm:cxn modelId="{C2548C37-81BA-4170-98E1-34F4E21B1EFF}" type="presParOf" srcId="{F4B8DB9A-4539-43F9-B8A8-7C23EFEE8312}" destId="{CB7F6FB3-8FDE-40CF-A22D-CD2D56267E09}" srcOrd="3" destOrd="0" presId="urn:microsoft.com/office/officeart/2017/3/layout/DropPinTimeline"/>
    <dgm:cxn modelId="{D88D4EBB-76FE-4523-834B-3A63955A5A34}" type="presParOf" srcId="{F4B8DB9A-4539-43F9-B8A8-7C23EFEE8312}" destId="{078933C7-29C2-40EC-BC20-9DC5F7E638B5}" srcOrd="4" destOrd="0" presId="urn:microsoft.com/office/officeart/2017/3/layout/DropPinTimeline"/>
    <dgm:cxn modelId="{6E44E4A0-41E5-4399-8C3A-51A5E679C56B}" type="presParOf" srcId="{F4B8DB9A-4539-43F9-B8A8-7C23EFEE8312}" destId="{BA2BC587-0593-4E57-9859-13B0DA497D96}" srcOrd="5" destOrd="0" presId="urn:microsoft.com/office/officeart/2017/3/layout/DropPinTimeline"/>
    <dgm:cxn modelId="{B5684ED0-C9A2-469D-9EF2-B68CE3F13E9F}" type="presParOf" srcId="{EB1045DC-372C-4BCF-87C5-34476C17551F}" destId="{714C96C2-C963-46FC-A247-5F77366869A6}" srcOrd="7" destOrd="0" presId="urn:microsoft.com/office/officeart/2017/3/layout/DropPinTimeline"/>
    <dgm:cxn modelId="{6E14019C-E5F3-4D42-8619-6BE52431BB57}" type="presParOf" srcId="{EB1045DC-372C-4BCF-87C5-34476C17551F}" destId="{3F3AC173-996C-4C09-88F6-48E4EAFB9B0E}" srcOrd="8" destOrd="0" presId="urn:microsoft.com/office/officeart/2017/3/layout/DropPinTimeline"/>
    <dgm:cxn modelId="{5529FDF1-0C2E-4FC8-87CE-C859FE089EB8}" type="presParOf" srcId="{3F3AC173-996C-4C09-88F6-48E4EAFB9B0E}" destId="{90546FB3-A6FC-48BD-B008-8ECA4BC6A101}" srcOrd="0" destOrd="0" presId="urn:microsoft.com/office/officeart/2017/3/layout/DropPinTimeline"/>
    <dgm:cxn modelId="{8C77B4FB-669B-464D-AE27-C247646E4A96}" type="presParOf" srcId="{3F3AC173-996C-4C09-88F6-48E4EAFB9B0E}" destId="{06459A42-5B69-4F4B-8DAF-E2E8C2450740}" srcOrd="1" destOrd="0" presId="urn:microsoft.com/office/officeart/2017/3/layout/DropPinTimeline"/>
    <dgm:cxn modelId="{9272D5B1-F7FF-45C7-9EB4-3E0625A6E6E2}" type="presParOf" srcId="{06459A42-5B69-4F4B-8DAF-E2E8C2450740}" destId="{A3F676B8-36E0-48DD-9D78-AC32FB159206}" srcOrd="0" destOrd="0" presId="urn:microsoft.com/office/officeart/2017/3/layout/DropPinTimeline"/>
    <dgm:cxn modelId="{B37B3F06-90FD-46B8-B0D1-CA420D90D453}" type="presParOf" srcId="{06459A42-5B69-4F4B-8DAF-E2E8C2450740}" destId="{2991818F-84D9-4B46-86F1-568B18BAE3CC}" srcOrd="1" destOrd="0" presId="urn:microsoft.com/office/officeart/2017/3/layout/DropPinTimeline"/>
    <dgm:cxn modelId="{2D03CC6D-720E-40CA-923C-9158C96339D7}" type="presParOf" srcId="{3F3AC173-996C-4C09-88F6-48E4EAFB9B0E}" destId="{84EFEA84-41BC-49F9-A222-16FA1EF28AA9}" srcOrd="2" destOrd="0" presId="urn:microsoft.com/office/officeart/2017/3/layout/DropPinTimeline"/>
    <dgm:cxn modelId="{DD8520A9-0A9D-4F06-8F1C-65769BEFB90D}" type="presParOf" srcId="{3F3AC173-996C-4C09-88F6-48E4EAFB9B0E}" destId="{B4101365-45D4-42DD-A918-C376EF8CF8DB}" srcOrd="3" destOrd="0" presId="urn:microsoft.com/office/officeart/2017/3/layout/DropPinTimeline"/>
    <dgm:cxn modelId="{584D8A26-2920-4D7E-AD41-47FA13AAD5E0}" type="presParOf" srcId="{3F3AC173-996C-4C09-88F6-48E4EAFB9B0E}" destId="{57A0A67D-E961-4673-9432-C14600FF0218}" srcOrd="4" destOrd="0" presId="urn:microsoft.com/office/officeart/2017/3/layout/DropPinTimeline"/>
    <dgm:cxn modelId="{30E7E65D-0239-4C62-9530-E2A273017160}" type="presParOf" srcId="{3F3AC173-996C-4C09-88F6-48E4EAFB9B0E}" destId="{7F8B4DA7-D29D-4E5E-9A14-E9134634223F}" srcOrd="5" destOrd="0" presId="urn:microsoft.com/office/officeart/2017/3/layout/DropPinTimeline"/>
    <dgm:cxn modelId="{20E19466-4FE2-4819-BF22-DB72F523AA9F}" type="presParOf" srcId="{EB1045DC-372C-4BCF-87C5-34476C17551F}" destId="{0A81B090-F860-462B-BEAE-D62229031365}" srcOrd="9" destOrd="0" presId="urn:microsoft.com/office/officeart/2017/3/layout/DropPinTimeline"/>
    <dgm:cxn modelId="{EC1B7902-277F-4AC3-BCE6-3BE8B6397DC4}" type="presParOf" srcId="{EB1045DC-372C-4BCF-87C5-34476C17551F}" destId="{C9D623F9-15EA-48C5-BA9D-2ED306C2D8F0}" srcOrd="10" destOrd="0" presId="urn:microsoft.com/office/officeart/2017/3/layout/DropPinTimeline"/>
    <dgm:cxn modelId="{B65123E3-75F7-47F2-BB0B-310F4F208CA0}" type="presParOf" srcId="{C9D623F9-15EA-48C5-BA9D-2ED306C2D8F0}" destId="{B4B07929-5E0D-4708-A86D-5036CDE40F7D}" srcOrd="0" destOrd="0" presId="urn:microsoft.com/office/officeart/2017/3/layout/DropPinTimeline"/>
    <dgm:cxn modelId="{AF0518FD-BF18-4786-9E03-52CE358BDEB4}" type="presParOf" srcId="{C9D623F9-15EA-48C5-BA9D-2ED306C2D8F0}" destId="{1DDD2E71-E6F4-43AB-9315-E2273CE3E91E}" srcOrd="1" destOrd="0" presId="urn:microsoft.com/office/officeart/2017/3/layout/DropPinTimeline"/>
    <dgm:cxn modelId="{8E0DD264-19DE-4859-9B06-9BBF46037A88}" type="presParOf" srcId="{1DDD2E71-E6F4-43AB-9315-E2273CE3E91E}" destId="{5EB8A413-232D-4FAE-ADEE-F5D55E9B4B4C}" srcOrd="0" destOrd="0" presId="urn:microsoft.com/office/officeart/2017/3/layout/DropPinTimeline"/>
    <dgm:cxn modelId="{307C2A7D-CBDA-4219-A859-7C36F50DB069}" type="presParOf" srcId="{1DDD2E71-E6F4-43AB-9315-E2273CE3E91E}" destId="{AB679596-7BD9-4FB0-A371-C1FA0EF1C9C7}" srcOrd="1" destOrd="0" presId="urn:microsoft.com/office/officeart/2017/3/layout/DropPinTimeline"/>
    <dgm:cxn modelId="{0107C3BF-747D-44DD-94E4-E487CF9EB980}" type="presParOf" srcId="{C9D623F9-15EA-48C5-BA9D-2ED306C2D8F0}" destId="{F8BE09E7-E7AC-4299-A0E1-98FA6155C52F}" srcOrd="2" destOrd="0" presId="urn:microsoft.com/office/officeart/2017/3/layout/DropPinTimeline"/>
    <dgm:cxn modelId="{11444C70-8215-4F25-841C-FA716DA0AD2D}" type="presParOf" srcId="{C9D623F9-15EA-48C5-BA9D-2ED306C2D8F0}" destId="{4D6C652D-BD61-4BCC-8E82-A1A748182CEB}" srcOrd="3" destOrd="0" presId="urn:microsoft.com/office/officeart/2017/3/layout/DropPinTimeline"/>
    <dgm:cxn modelId="{5ED1AD3D-298B-4B30-BD35-8FFD5B4DECF9}" type="presParOf" srcId="{C9D623F9-15EA-48C5-BA9D-2ED306C2D8F0}" destId="{BC7B3B86-5EF0-4B4F-8E0F-8208D1D207B7}" srcOrd="4" destOrd="0" presId="urn:microsoft.com/office/officeart/2017/3/layout/DropPinTimeline"/>
    <dgm:cxn modelId="{DE52E3A6-D31D-48EC-8BEF-79F3F3A6FC99}" type="presParOf" srcId="{C9D623F9-15EA-48C5-BA9D-2ED306C2D8F0}" destId="{E696A79E-F8C7-49D5-A408-5AF7F7B42BC5}"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CDEAB-5235-435C-B8D3-C8A03879005A}">
      <dsp:nvSpPr>
        <dsp:cNvPr id="0" name=""/>
        <dsp:cNvSpPr/>
      </dsp:nvSpPr>
      <dsp:spPr>
        <a:xfrm>
          <a:off x="3047226" y="673545"/>
          <a:ext cx="1749586" cy="1749561"/>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37FD951-DEEF-4485-99AE-DF7D405AF339}">
      <dsp:nvSpPr>
        <dsp:cNvPr id="0" name=""/>
        <dsp:cNvSpPr/>
      </dsp:nvSpPr>
      <dsp:spPr>
        <a:xfrm>
          <a:off x="3119903" y="792398"/>
          <a:ext cx="1603843" cy="1511856"/>
        </a:xfrm>
        <a:prstGeom prst="ellipse">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fr-FR" sz="1200" kern="1200">
              <a:solidFill>
                <a:schemeClr val="accent5">
                  <a:lumMod val="50000"/>
                </a:schemeClr>
              </a:solidFill>
            </a:rPr>
            <a:t>Si la simulation est positive, accès à la téléprocédure sur Caf.fr  dans « faire la demande »</a:t>
          </a:r>
        </a:p>
      </dsp:txBody>
      <dsp:txXfrm>
        <a:off x="3349351" y="1008418"/>
        <a:ext cx="1145711" cy="1079816"/>
      </dsp:txXfrm>
    </dsp:sp>
    <dsp:sp modelId="{0BCC0FD1-D808-47D2-BEE5-523771304E00}">
      <dsp:nvSpPr>
        <dsp:cNvPr id="0" name=""/>
        <dsp:cNvSpPr/>
      </dsp:nvSpPr>
      <dsp:spPr>
        <a:xfrm rot="2700000">
          <a:off x="1239512" y="673350"/>
          <a:ext cx="1749644" cy="1749644"/>
        </a:xfrm>
        <a:prstGeom prst="teardrop">
          <a:avLst>
            <a:gd name="adj" fmla="val 100000"/>
          </a:avLst>
        </a:prstGeom>
        <a:gradFill rotWithShape="0">
          <a:gsLst>
            <a:gs pos="0">
              <a:schemeClr val="accent4">
                <a:hueOff val="-1662103"/>
                <a:satOff val="-7124"/>
                <a:lumOff val="9412"/>
                <a:alphaOff val="0"/>
                <a:tint val="96000"/>
                <a:lumMod val="100000"/>
              </a:schemeClr>
            </a:gs>
            <a:gs pos="78000">
              <a:schemeClr val="accent4">
                <a:hueOff val="-1662103"/>
                <a:satOff val="-7124"/>
                <a:lumOff val="9412"/>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3A5A8B0-FDEA-4857-9C1B-AA93A93E0DAF}">
      <dsp:nvSpPr>
        <dsp:cNvPr id="0" name=""/>
        <dsp:cNvSpPr/>
      </dsp:nvSpPr>
      <dsp:spPr>
        <a:xfrm>
          <a:off x="1298028" y="731874"/>
          <a:ext cx="1632610" cy="1632903"/>
        </a:xfrm>
        <a:prstGeom prst="ellipse">
          <a:avLst/>
        </a:prstGeom>
        <a:solidFill>
          <a:schemeClr val="lt1">
            <a:alpha val="90000"/>
            <a:hueOff val="0"/>
            <a:satOff val="0"/>
            <a:lumOff val="0"/>
            <a:alphaOff val="0"/>
          </a:schemeClr>
        </a:solidFill>
        <a:ln w="12700" cap="rnd" cmpd="sng" algn="ctr">
          <a:solidFill>
            <a:schemeClr val="accent4">
              <a:hueOff val="-1662103"/>
              <a:satOff val="-7124"/>
              <a:lumOff val="9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fr-FR" sz="1400" kern="1200">
              <a:solidFill>
                <a:schemeClr val="accent5">
                  <a:lumMod val="50000"/>
                </a:schemeClr>
              </a:solidFill>
            </a:rPr>
            <a:t>Le simulateur est accessible  dans  estimer vos droits au </a:t>
          </a:r>
          <a:r>
            <a:rPr lang="fr-FR" sz="1400" kern="1200" err="1">
              <a:solidFill>
                <a:schemeClr val="accent5">
                  <a:lumMod val="50000"/>
                </a:schemeClr>
              </a:solidFill>
            </a:rPr>
            <a:t>Rsa</a:t>
          </a:r>
          <a:r>
            <a:rPr lang="fr-FR" sz="1400" kern="1200">
              <a:solidFill>
                <a:schemeClr val="accent5">
                  <a:lumMod val="50000"/>
                </a:schemeClr>
              </a:solidFill>
            </a:rPr>
            <a:t> </a:t>
          </a:r>
        </a:p>
        <a:p>
          <a:pPr marL="0" lvl="0" indent="0" algn="ctr" defTabSz="622300">
            <a:lnSpc>
              <a:spcPct val="90000"/>
            </a:lnSpc>
            <a:spcBef>
              <a:spcPct val="0"/>
            </a:spcBef>
            <a:spcAft>
              <a:spcPct val="35000"/>
            </a:spcAft>
            <a:buNone/>
          </a:pPr>
          <a:r>
            <a:rPr lang="fr-FR" sz="1400" kern="1200">
              <a:solidFill>
                <a:schemeClr val="accent5">
                  <a:lumMod val="50000"/>
                </a:schemeClr>
              </a:solidFill>
            </a:rPr>
            <a:t>sur le caf.fr</a:t>
          </a:r>
        </a:p>
      </dsp:txBody>
      <dsp:txXfrm>
        <a:off x="1531203" y="965190"/>
        <a:ext cx="1166261" cy="11662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06F122-3040-41EF-9EB2-FD70EC749591}">
      <dsp:nvSpPr>
        <dsp:cNvPr id="0" name=""/>
        <dsp:cNvSpPr/>
      </dsp:nvSpPr>
      <dsp:spPr>
        <a:xfrm>
          <a:off x="0" y="1811172"/>
          <a:ext cx="9564159" cy="0"/>
        </a:xfrm>
        <a:prstGeom prst="line">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29E601DD-B922-46C2-8853-1A7B4850FC68}">
      <dsp:nvSpPr>
        <dsp:cNvPr id="0" name=""/>
        <dsp:cNvSpPr/>
      </dsp:nvSpPr>
      <dsp:spPr>
        <a:xfrm rot="8100000">
          <a:off x="60920" y="417404"/>
          <a:ext cx="266383" cy="266383"/>
        </a:xfrm>
        <a:prstGeom prst="teardrop">
          <a:avLst>
            <a:gd name="adj" fmla="val 115000"/>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677A20-DA8C-4E9E-A9A4-741F337C6831}">
      <dsp:nvSpPr>
        <dsp:cNvPr id="0" name=""/>
        <dsp:cNvSpPr/>
      </dsp:nvSpPr>
      <dsp:spPr>
        <a:xfrm>
          <a:off x="90513"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6C286863-CEC3-44B5-93E8-4E64B590A876}">
      <dsp:nvSpPr>
        <dsp:cNvPr id="0" name=""/>
        <dsp:cNvSpPr/>
      </dsp:nvSpPr>
      <dsp:spPr>
        <a:xfrm>
          <a:off x="382474" y="738958"/>
          <a:ext cx="227109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err="1"/>
            <a:t>Refonte</a:t>
          </a:r>
          <a:r>
            <a:rPr lang="en-US" sz="1500" kern="1200"/>
            <a:t> du Caf.fr</a:t>
          </a:r>
        </a:p>
      </dsp:txBody>
      <dsp:txXfrm>
        <a:off x="382474" y="738958"/>
        <a:ext cx="2271095" cy="1072213"/>
      </dsp:txXfrm>
    </dsp:sp>
    <dsp:sp modelId="{7A077F9E-E8DB-4551-855B-0BF9FCD90FA7}">
      <dsp:nvSpPr>
        <dsp:cNvPr id="0" name=""/>
        <dsp:cNvSpPr/>
      </dsp:nvSpPr>
      <dsp:spPr>
        <a:xfrm>
          <a:off x="382474" y="362234"/>
          <a:ext cx="227109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rtl="0">
            <a:lnSpc>
              <a:spcPct val="90000"/>
            </a:lnSpc>
            <a:spcBef>
              <a:spcPct val="0"/>
            </a:spcBef>
            <a:spcAft>
              <a:spcPct val="35000"/>
            </a:spcAft>
            <a:buNone/>
            <a:defRPr b="1"/>
          </a:pPr>
          <a:r>
            <a:rPr lang="en-US" sz="2000" kern="1200">
              <a:latin typeface="Trebuchet MS" panose="020B0603020202020204"/>
            </a:rPr>
            <a:t>15 </a:t>
          </a:r>
          <a:r>
            <a:rPr lang="en-US" sz="2000" kern="1200" err="1"/>
            <a:t>avril</a:t>
          </a:r>
        </a:p>
      </dsp:txBody>
      <dsp:txXfrm>
        <a:off x="382474" y="362234"/>
        <a:ext cx="2271095" cy="376723"/>
      </dsp:txXfrm>
    </dsp:sp>
    <dsp:sp modelId="{A6DB51C3-984D-4151-AE18-749B3980B9D7}">
      <dsp:nvSpPr>
        <dsp:cNvPr id="0" name=""/>
        <dsp:cNvSpPr/>
      </dsp:nvSpPr>
      <dsp:spPr>
        <a:xfrm>
          <a:off x="194112" y="738958"/>
          <a:ext cx="0" cy="1072213"/>
        </a:xfrm>
        <a:prstGeom prst="line">
          <a:avLst/>
        </a:prstGeom>
        <a:noFill/>
        <a:ln w="12700" cap="rnd"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22B89021-37C7-4D73-ACC8-BDBAF88BF7D3}">
      <dsp:nvSpPr>
        <dsp:cNvPr id="0" name=""/>
        <dsp:cNvSpPr/>
      </dsp:nvSpPr>
      <dsp:spPr>
        <a:xfrm>
          <a:off x="159541" y="1777266"/>
          <a:ext cx="67810" cy="67810"/>
        </a:xfrm>
        <a:prstGeom prst="ellipse">
          <a:avLst/>
        </a:prstGeom>
        <a:solidFill>
          <a:schemeClr val="accent2">
            <a:hueOff val="0"/>
            <a:satOff val="0"/>
            <a:lumOff val="0"/>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5A0FAE-F960-44BD-91C9-8A30B1653246}">
      <dsp:nvSpPr>
        <dsp:cNvPr id="0" name=""/>
        <dsp:cNvSpPr/>
      </dsp:nvSpPr>
      <dsp:spPr>
        <a:xfrm rot="18900000">
          <a:off x="1424200" y="2938555"/>
          <a:ext cx="266383" cy="266383"/>
        </a:xfrm>
        <a:prstGeom prst="teardrop">
          <a:avLst>
            <a:gd name="adj" fmla="val 115000"/>
          </a:avLst>
        </a:prstGeom>
        <a:solidFill>
          <a:schemeClr val="accent2">
            <a:hueOff val="-542490"/>
            <a:satOff val="-331"/>
            <a:lumOff val="1294"/>
            <a:alphaOff val="0"/>
          </a:schemeClr>
        </a:solidFill>
        <a:ln w="19050" cap="rnd" cmpd="sng" algn="ctr">
          <a:solidFill>
            <a:schemeClr val="accent2">
              <a:hueOff val="-542490"/>
              <a:satOff val="-331"/>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AA89D-F286-4C3C-BEC1-7123D493A0E6}">
      <dsp:nvSpPr>
        <dsp:cNvPr id="0" name=""/>
        <dsp:cNvSpPr/>
      </dsp:nvSpPr>
      <dsp:spPr>
        <a:xfrm>
          <a:off x="1453793"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BB76CCE3-E357-4632-AA1F-9CB588B30E46}">
      <dsp:nvSpPr>
        <dsp:cNvPr id="0" name=""/>
        <dsp:cNvSpPr/>
      </dsp:nvSpPr>
      <dsp:spPr>
        <a:xfrm>
          <a:off x="1745753" y="1811172"/>
          <a:ext cx="227109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6 </a:t>
          </a:r>
          <a:r>
            <a:rPr lang="en-US" sz="1500" kern="1200" err="1"/>
            <a:t>mai</a:t>
          </a:r>
          <a:endParaRPr lang="en-US" sz="1500" kern="1200"/>
        </a:p>
      </dsp:txBody>
      <dsp:txXfrm>
        <a:off x="1745753" y="1811172"/>
        <a:ext cx="2271095" cy="1072213"/>
      </dsp:txXfrm>
    </dsp:sp>
    <dsp:sp modelId="{A2631E12-8F38-4531-B6F1-D854AD229B58}">
      <dsp:nvSpPr>
        <dsp:cNvPr id="0" name=""/>
        <dsp:cNvSpPr/>
      </dsp:nvSpPr>
      <dsp:spPr>
        <a:xfrm>
          <a:off x="1745753" y="2883385"/>
          <a:ext cx="227109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a:p>
      </dsp:txBody>
      <dsp:txXfrm>
        <a:off x="1745753" y="2883385"/>
        <a:ext cx="2271095" cy="376723"/>
      </dsp:txXfrm>
    </dsp:sp>
    <dsp:sp modelId="{F31A706D-D321-40D6-BCC4-266437C022F6}">
      <dsp:nvSpPr>
        <dsp:cNvPr id="0" name=""/>
        <dsp:cNvSpPr/>
      </dsp:nvSpPr>
      <dsp:spPr>
        <a:xfrm>
          <a:off x="1557392" y="1811172"/>
          <a:ext cx="0" cy="1072213"/>
        </a:xfrm>
        <a:prstGeom prst="line">
          <a:avLst/>
        </a:prstGeom>
        <a:noFill/>
        <a:ln w="12700" cap="rnd" cmpd="sng" algn="ctr">
          <a:solidFill>
            <a:schemeClr val="accent2">
              <a:hueOff val="-542490"/>
              <a:satOff val="-331"/>
              <a:lumOff val="1294"/>
              <a:alphaOff val="0"/>
            </a:schemeClr>
          </a:solidFill>
          <a:prstDash val="dash"/>
        </a:ln>
        <a:effectLst/>
      </dsp:spPr>
      <dsp:style>
        <a:lnRef idx="1">
          <a:scrgbClr r="0" g="0" b="0"/>
        </a:lnRef>
        <a:fillRef idx="0">
          <a:scrgbClr r="0" g="0" b="0"/>
        </a:fillRef>
        <a:effectRef idx="0">
          <a:scrgbClr r="0" g="0" b="0"/>
        </a:effectRef>
        <a:fontRef idx="minor"/>
      </dsp:style>
    </dsp:sp>
    <dsp:sp modelId="{04B1E997-8653-4C43-B9A2-7BE32928AC21}">
      <dsp:nvSpPr>
        <dsp:cNvPr id="0" name=""/>
        <dsp:cNvSpPr/>
      </dsp:nvSpPr>
      <dsp:spPr>
        <a:xfrm>
          <a:off x="1522821" y="1777266"/>
          <a:ext cx="67810" cy="67810"/>
        </a:xfrm>
        <a:prstGeom prst="ellipse">
          <a:avLst/>
        </a:prstGeom>
        <a:solidFill>
          <a:schemeClr val="accent2">
            <a:hueOff val="-542490"/>
            <a:satOff val="-331"/>
            <a:lumOff val="1294"/>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BCD870-CB52-42B5-B995-CE52B26E9660}">
      <dsp:nvSpPr>
        <dsp:cNvPr id="0" name=""/>
        <dsp:cNvSpPr/>
      </dsp:nvSpPr>
      <dsp:spPr>
        <a:xfrm rot="8100000">
          <a:off x="2787480" y="417404"/>
          <a:ext cx="266383" cy="266383"/>
        </a:xfrm>
        <a:prstGeom prst="teardrop">
          <a:avLst>
            <a:gd name="adj" fmla="val 115000"/>
          </a:avLst>
        </a:prstGeom>
        <a:solidFill>
          <a:schemeClr val="accent2">
            <a:hueOff val="-1084980"/>
            <a:satOff val="-662"/>
            <a:lumOff val="2588"/>
            <a:alphaOff val="0"/>
          </a:schemeClr>
        </a:solidFill>
        <a:ln w="19050" cap="rnd" cmpd="sng" algn="ctr">
          <a:solidFill>
            <a:schemeClr val="accent2">
              <a:hueOff val="-1084980"/>
              <a:satOff val="-662"/>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4893F9-4F89-4B73-803E-7FD889B868BE}">
      <dsp:nvSpPr>
        <dsp:cNvPr id="0" name=""/>
        <dsp:cNvSpPr/>
      </dsp:nvSpPr>
      <dsp:spPr>
        <a:xfrm>
          <a:off x="2817072"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E959E821-F4F5-48B8-8B49-1A30AF5D9392}">
      <dsp:nvSpPr>
        <dsp:cNvPr id="0" name=""/>
        <dsp:cNvSpPr/>
      </dsp:nvSpPr>
      <dsp:spPr>
        <a:xfrm>
          <a:off x="3109033" y="738958"/>
          <a:ext cx="227109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endParaRPr lang="en-US" sz="1500" kern="1200"/>
        </a:p>
      </dsp:txBody>
      <dsp:txXfrm>
        <a:off x="3109033" y="738958"/>
        <a:ext cx="2271095" cy="1072213"/>
      </dsp:txXfrm>
    </dsp:sp>
    <dsp:sp modelId="{989AA450-EAC9-46C8-A01E-ECC08C35C8A5}">
      <dsp:nvSpPr>
        <dsp:cNvPr id="0" name=""/>
        <dsp:cNvSpPr/>
      </dsp:nvSpPr>
      <dsp:spPr>
        <a:xfrm>
          <a:off x="3109033" y="362234"/>
          <a:ext cx="227109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3 </a:t>
          </a:r>
          <a:r>
            <a:rPr lang="en-US" sz="2000" kern="1200" err="1"/>
            <a:t>juin</a:t>
          </a:r>
          <a:endParaRPr lang="en-US" sz="2000" kern="1200"/>
        </a:p>
      </dsp:txBody>
      <dsp:txXfrm>
        <a:off x="3109033" y="362234"/>
        <a:ext cx="2271095" cy="376723"/>
      </dsp:txXfrm>
    </dsp:sp>
    <dsp:sp modelId="{3FFCFD39-8C99-4007-BAE2-06E56377A155}">
      <dsp:nvSpPr>
        <dsp:cNvPr id="0" name=""/>
        <dsp:cNvSpPr/>
      </dsp:nvSpPr>
      <dsp:spPr>
        <a:xfrm>
          <a:off x="2920671" y="738958"/>
          <a:ext cx="0" cy="1072213"/>
        </a:xfrm>
        <a:prstGeom prst="line">
          <a:avLst/>
        </a:prstGeom>
        <a:noFill/>
        <a:ln w="12700" cap="rnd" cmpd="sng" algn="ctr">
          <a:solidFill>
            <a:schemeClr val="accent2">
              <a:hueOff val="-1084980"/>
              <a:satOff val="-662"/>
              <a:lumOff val="2588"/>
              <a:alphaOff val="0"/>
            </a:schemeClr>
          </a:solidFill>
          <a:prstDash val="dash"/>
        </a:ln>
        <a:effectLst/>
      </dsp:spPr>
      <dsp:style>
        <a:lnRef idx="1">
          <a:scrgbClr r="0" g="0" b="0"/>
        </a:lnRef>
        <a:fillRef idx="0">
          <a:scrgbClr r="0" g="0" b="0"/>
        </a:fillRef>
        <a:effectRef idx="0">
          <a:scrgbClr r="0" g="0" b="0"/>
        </a:effectRef>
        <a:fontRef idx="minor"/>
      </dsp:style>
    </dsp:sp>
    <dsp:sp modelId="{CDC1227E-A4D9-4EFA-A430-BEAA34206925}">
      <dsp:nvSpPr>
        <dsp:cNvPr id="0" name=""/>
        <dsp:cNvSpPr/>
      </dsp:nvSpPr>
      <dsp:spPr>
        <a:xfrm>
          <a:off x="2886101" y="1777266"/>
          <a:ext cx="67810" cy="67810"/>
        </a:xfrm>
        <a:prstGeom prst="ellipse">
          <a:avLst/>
        </a:prstGeom>
        <a:solidFill>
          <a:schemeClr val="accent2">
            <a:hueOff val="-1084980"/>
            <a:satOff val="-662"/>
            <a:lumOff val="2588"/>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EE5D6-46C2-41A0-AAA1-FAB782640C4B}">
      <dsp:nvSpPr>
        <dsp:cNvPr id="0" name=""/>
        <dsp:cNvSpPr/>
      </dsp:nvSpPr>
      <dsp:spPr>
        <a:xfrm rot="18900000">
          <a:off x="4150759" y="2938555"/>
          <a:ext cx="266383" cy="266383"/>
        </a:xfrm>
        <a:prstGeom prst="teardrop">
          <a:avLst>
            <a:gd name="adj" fmla="val 115000"/>
          </a:avLst>
        </a:prstGeom>
        <a:solidFill>
          <a:schemeClr val="accent2">
            <a:hueOff val="-1627470"/>
            <a:satOff val="-994"/>
            <a:lumOff val="3883"/>
            <a:alphaOff val="0"/>
          </a:schemeClr>
        </a:solidFill>
        <a:ln w="19050" cap="rnd" cmpd="sng" algn="ctr">
          <a:solidFill>
            <a:schemeClr val="accent2">
              <a:hueOff val="-1627470"/>
              <a:satOff val="-994"/>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F9BDC8-FA48-4876-B890-A6ECD2C35485}">
      <dsp:nvSpPr>
        <dsp:cNvPr id="0" name=""/>
        <dsp:cNvSpPr/>
      </dsp:nvSpPr>
      <dsp:spPr>
        <a:xfrm>
          <a:off x="4180352"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FD13AAF3-E033-4190-909B-AEC5F7CF961C}">
      <dsp:nvSpPr>
        <dsp:cNvPr id="0" name=""/>
        <dsp:cNvSpPr/>
      </dsp:nvSpPr>
      <dsp:spPr>
        <a:xfrm>
          <a:off x="4472313" y="1811172"/>
          <a:ext cx="227109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rtl="0">
            <a:lnSpc>
              <a:spcPct val="90000"/>
            </a:lnSpc>
            <a:spcBef>
              <a:spcPct val="0"/>
            </a:spcBef>
            <a:spcAft>
              <a:spcPct val="35000"/>
            </a:spcAft>
            <a:buNone/>
          </a:pPr>
          <a:r>
            <a:rPr lang="en-US" sz="1500" kern="1200"/>
            <a:t>8 </a:t>
          </a:r>
          <a:r>
            <a:rPr lang="en-US" sz="1500" kern="1200" err="1"/>
            <a:t>juillet</a:t>
          </a:r>
          <a:r>
            <a:rPr lang="en-US" sz="1500" kern="1200">
              <a:latin typeface="Trebuchet MS" panose="020B0603020202020204"/>
            </a:rPr>
            <a:t> </a:t>
          </a:r>
          <a:endParaRPr lang="en-US" sz="1500" kern="1200"/>
        </a:p>
      </dsp:txBody>
      <dsp:txXfrm>
        <a:off x="4472313" y="1811172"/>
        <a:ext cx="2271095" cy="1072213"/>
      </dsp:txXfrm>
    </dsp:sp>
    <dsp:sp modelId="{CB7F6FB3-8FDE-40CF-A22D-CD2D56267E09}">
      <dsp:nvSpPr>
        <dsp:cNvPr id="0" name=""/>
        <dsp:cNvSpPr/>
      </dsp:nvSpPr>
      <dsp:spPr>
        <a:xfrm>
          <a:off x="4472313" y="2883385"/>
          <a:ext cx="227109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a:p>
      </dsp:txBody>
      <dsp:txXfrm>
        <a:off x="4472313" y="2883385"/>
        <a:ext cx="2271095" cy="376723"/>
      </dsp:txXfrm>
    </dsp:sp>
    <dsp:sp modelId="{078933C7-29C2-40EC-BC20-9DC5F7E638B5}">
      <dsp:nvSpPr>
        <dsp:cNvPr id="0" name=""/>
        <dsp:cNvSpPr/>
      </dsp:nvSpPr>
      <dsp:spPr>
        <a:xfrm>
          <a:off x="4283951" y="1811172"/>
          <a:ext cx="0" cy="1072213"/>
        </a:xfrm>
        <a:prstGeom prst="line">
          <a:avLst/>
        </a:prstGeom>
        <a:noFill/>
        <a:ln w="12700" cap="rnd" cmpd="sng" algn="ctr">
          <a:solidFill>
            <a:schemeClr val="accent2">
              <a:hueOff val="-1627470"/>
              <a:satOff val="-994"/>
              <a:lumOff val="3883"/>
              <a:alphaOff val="0"/>
            </a:schemeClr>
          </a:solidFill>
          <a:prstDash val="dash"/>
        </a:ln>
        <a:effectLst/>
      </dsp:spPr>
      <dsp:style>
        <a:lnRef idx="1">
          <a:scrgbClr r="0" g="0" b="0"/>
        </a:lnRef>
        <a:fillRef idx="0">
          <a:scrgbClr r="0" g="0" b="0"/>
        </a:fillRef>
        <a:effectRef idx="0">
          <a:scrgbClr r="0" g="0" b="0"/>
        </a:effectRef>
        <a:fontRef idx="minor"/>
      </dsp:style>
    </dsp:sp>
    <dsp:sp modelId="{4334E267-F43A-47FD-A488-5377FDDC35ED}">
      <dsp:nvSpPr>
        <dsp:cNvPr id="0" name=""/>
        <dsp:cNvSpPr/>
      </dsp:nvSpPr>
      <dsp:spPr>
        <a:xfrm>
          <a:off x="4249381" y="1777266"/>
          <a:ext cx="67810" cy="67810"/>
        </a:xfrm>
        <a:prstGeom prst="ellipse">
          <a:avLst/>
        </a:prstGeom>
        <a:solidFill>
          <a:schemeClr val="accent2">
            <a:hueOff val="-1627470"/>
            <a:satOff val="-994"/>
            <a:lumOff val="3883"/>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F676B8-36E0-48DD-9D78-AC32FB159206}">
      <dsp:nvSpPr>
        <dsp:cNvPr id="0" name=""/>
        <dsp:cNvSpPr/>
      </dsp:nvSpPr>
      <dsp:spPr>
        <a:xfrm rot="8100000">
          <a:off x="5514039" y="417404"/>
          <a:ext cx="266383" cy="266383"/>
        </a:xfrm>
        <a:prstGeom prst="teardrop">
          <a:avLst>
            <a:gd name="adj" fmla="val 115000"/>
          </a:avLst>
        </a:prstGeom>
        <a:solidFill>
          <a:schemeClr val="accent2">
            <a:hueOff val="-2169960"/>
            <a:satOff val="-1325"/>
            <a:lumOff val="5177"/>
            <a:alphaOff val="0"/>
          </a:schemeClr>
        </a:solidFill>
        <a:ln w="19050" cap="rnd" cmpd="sng" algn="ctr">
          <a:solidFill>
            <a:schemeClr val="accent2">
              <a:hueOff val="-2169960"/>
              <a:satOff val="-1325"/>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91818F-84D9-4B46-86F1-568B18BAE3CC}">
      <dsp:nvSpPr>
        <dsp:cNvPr id="0" name=""/>
        <dsp:cNvSpPr/>
      </dsp:nvSpPr>
      <dsp:spPr>
        <a:xfrm>
          <a:off x="5543632" y="446997"/>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84EFEA84-41BC-49F9-A222-16FA1EF28AA9}">
      <dsp:nvSpPr>
        <dsp:cNvPr id="0" name=""/>
        <dsp:cNvSpPr/>
      </dsp:nvSpPr>
      <dsp:spPr>
        <a:xfrm>
          <a:off x="5835593" y="738958"/>
          <a:ext cx="227109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endParaRPr lang="en-US" sz="1500" kern="1200"/>
        </a:p>
      </dsp:txBody>
      <dsp:txXfrm>
        <a:off x="5835593" y="738958"/>
        <a:ext cx="2271095" cy="1072213"/>
      </dsp:txXfrm>
    </dsp:sp>
    <dsp:sp modelId="{B4101365-45D4-42DD-A918-C376EF8CF8DB}">
      <dsp:nvSpPr>
        <dsp:cNvPr id="0" name=""/>
        <dsp:cNvSpPr/>
      </dsp:nvSpPr>
      <dsp:spPr>
        <a:xfrm>
          <a:off x="5835593" y="362234"/>
          <a:ext cx="227109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9 </a:t>
          </a:r>
          <a:r>
            <a:rPr lang="en-US" sz="2000" kern="1200" err="1"/>
            <a:t>septembre</a:t>
          </a:r>
          <a:endParaRPr lang="en-US" sz="2000" kern="1200"/>
        </a:p>
      </dsp:txBody>
      <dsp:txXfrm>
        <a:off x="5835593" y="362234"/>
        <a:ext cx="2271095" cy="376723"/>
      </dsp:txXfrm>
    </dsp:sp>
    <dsp:sp modelId="{57A0A67D-E961-4673-9432-C14600FF0218}">
      <dsp:nvSpPr>
        <dsp:cNvPr id="0" name=""/>
        <dsp:cNvSpPr/>
      </dsp:nvSpPr>
      <dsp:spPr>
        <a:xfrm>
          <a:off x="5647231" y="738958"/>
          <a:ext cx="0" cy="1072213"/>
        </a:xfrm>
        <a:prstGeom prst="line">
          <a:avLst/>
        </a:prstGeom>
        <a:noFill/>
        <a:ln w="12700" cap="rnd" cmpd="sng" algn="ctr">
          <a:solidFill>
            <a:schemeClr val="accent2">
              <a:hueOff val="-2169960"/>
              <a:satOff val="-1325"/>
              <a:lumOff val="5177"/>
              <a:alphaOff val="0"/>
            </a:schemeClr>
          </a:solidFill>
          <a:prstDash val="dash"/>
        </a:ln>
        <a:effectLst/>
      </dsp:spPr>
      <dsp:style>
        <a:lnRef idx="1">
          <a:scrgbClr r="0" g="0" b="0"/>
        </a:lnRef>
        <a:fillRef idx="0">
          <a:scrgbClr r="0" g="0" b="0"/>
        </a:fillRef>
        <a:effectRef idx="0">
          <a:scrgbClr r="0" g="0" b="0"/>
        </a:effectRef>
        <a:fontRef idx="minor"/>
      </dsp:style>
    </dsp:sp>
    <dsp:sp modelId="{90546FB3-A6FC-48BD-B008-8ECA4BC6A101}">
      <dsp:nvSpPr>
        <dsp:cNvPr id="0" name=""/>
        <dsp:cNvSpPr/>
      </dsp:nvSpPr>
      <dsp:spPr>
        <a:xfrm>
          <a:off x="5612661" y="1777266"/>
          <a:ext cx="67810" cy="67810"/>
        </a:xfrm>
        <a:prstGeom prst="ellipse">
          <a:avLst/>
        </a:prstGeom>
        <a:solidFill>
          <a:schemeClr val="accent2">
            <a:hueOff val="-2169960"/>
            <a:satOff val="-1325"/>
            <a:lumOff val="5177"/>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B8A413-232D-4FAE-ADEE-F5D55E9B4B4C}">
      <dsp:nvSpPr>
        <dsp:cNvPr id="0" name=""/>
        <dsp:cNvSpPr/>
      </dsp:nvSpPr>
      <dsp:spPr>
        <a:xfrm rot="18900000">
          <a:off x="6877319" y="2938555"/>
          <a:ext cx="266383" cy="266383"/>
        </a:xfrm>
        <a:prstGeom prst="teardrop">
          <a:avLst>
            <a:gd name="adj" fmla="val 115000"/>
          </a:avLst>
        </a:prstGeom>
        <a:solidFill>
          <a:schemeClr val="accent2">
            <a:hueOff val="-2712450"/>
            <a:satOff val="-1656"/>
            <a:lumOff val="6471"/>
            <a:alphaOff val="0"/>
          </a:schemeClr>
        </a:solidFill>
        <a:ln w="19050" cap="rnd" cmpd="sng" algn="ctr">
          <a:solidFill>
            <a:schemeClr val="accent2">
              <a:hueOff val="-2712450"/>
              <a:satOff val="-1656"/>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679596-7BD9-4FB0-A371-C1FA0EF1C9C7}">
      <dsp:nvSpPr>
        <dsp:cNvPr id="0" name=""/>
        <dsp:cNvSpPr/>
      </dsp:nvSpPr>
      <dsp:spPr>
        <a:xfrm>
          <a:off x="6906912" y="2968148"/>
          <a:ext cx="207198" cy="207198"/>
        </a:xfrm>
        <a:prstGeom prst="ellipse">
          <a:avLst/>
        </a:prstGeom>
        <a:solidFill>
          <a:schemeClr val="lt1">
            <a:alpha val="90000"/>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dsp:style>
    </dsp:sp>
    <dsp:sp modelId="{F8BE09E7-E7AC-4299-A0E1-98FA6155C52F}">
      <dsp:nvSpPr>
        <dsp:cNvPr id="0" name=""/>
        <dsp:cNvSpPr/>
      </dsp:nvSpPr>
      <dsp:spPr>
        <a:xfrm>
          <a:off x="7198873" y="1811172"/>
          <a:ext cx="2271095" cy="1072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7 </a:t>
          </a:r>
          <a:r>
            <a:rPr lang="en-US" sz="1500" kern="1200" err="1"/>
            <a:t>octobre</a:t>
          </a:r>
          <a:endParaRPr lang="en-US" sz="1500" kern="1200"/>
        </a:p>
      </dsp:txBody>
      <dsp:txXfrm>
        <a:off x="7198873" y="1811172"/>
        <a:ext cx="2271095" cy="1072213"/>
      </dsp:txXfrm>
    </dsp:sp>
    <dsp:sp modelId="{4D6C652D-BD61-4BCC-8E82-A1A748182CEB}">
      <dsp:nvSpPr>
        <dsp:cNvPr id="0" name=""/>
        <dsp:cNvSpPr/>
      </dsp:nvSpPr>
      <dsp:spPr>
        <a:xfrm>
          <a:off x="7198873" y="2883385"/>
          <a:ext cx="2271095" cy="3767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endParaRPr lang="en-US" sz="2000" kern="1200"/>
        </a:p>
      </dsp:txBody>
      <dsp:txXfrm>
        <a:off x="7198873" y="2883385"/>
        <a:ext cx="2271095" cy="376723"/>
      </dsp:txXfrm>
    </dsp:sp>
    <dsp:sp modelId="{BC7B3B86-5EF0-4B4F-8E0F-8208D1D207B7}">
      <dsp:nvSpPr>
        <dsp:cNvPr id="0" name=""/>
        <dsp:cNvSpPr/>
      </dsp:nvSpPr>
      <dsp:spPr>
        <a:xfrm>
          <a:off x="7010511" y="1811172"/>
          <a:ext cx="0" cy="1072213"/>
        </a:xfrm>
        <a:prstGeom prst="line">
          <a:avLst/>
        </a:prstGeom>
        <a:noFill/>
        <a:ln w="12700" cap="rnd" cmpd="sng" algn="ctr">
          <a:solidFill>
            <a:schemeClr val="accent2">
              <a:hueOff val="-2712450"/>
              <a:satOff val="-1656"/>
              <a:lumOff val="6471"/>
              <a:alphaOff val="0"/>
            </a:schemeClr>
          </a:solidFill>
          <a:prstDash val="dash"/>
        </a:ln>
        <a:effectLst/>
      </dsp:spPr>
      <dsp:style>
        <a:lnRef idx="1">
          <a:scrgbClr r="0" g="0" b="0"/>
        </a:lnRef>
        <a:fillRef idx="0">
          <a:scrgbClr r="0" g="0" b="0"/>
        </a:fillRef>
        <a:effectRef idx="0">
          <a:scrgbClr r="0" g="0" b="0"/>
        </a:effectRef>
        <a:fontRef idx="minor"/>
      </dsp:style>
    </dsp:sp>
    <dsp:sp modelId="{B4B07929-5E0D-4708-A86D-5036CDE40F7D}">
      <dsp:nvSpPr>
        <dsp:cNvPr id="0" name=""/>
        <dsp:cNvSpPr/>
      </dsp:nvSpPr>
      <dsp:spPr>
        <a:xfrm>
          <a:off x="6975941" y="1777266"/>
          <a:ext cx="67810" cy="67810"/>
        </a:xfrm>
        <a:prstGeom prst="ellipse">
          <a:avLst/>
        </a:prstGeom>
        <a:solidFill>
          <a:schemeClr val="accent2">
            <a:hueOff val="-2712450"/>
            <a:satOff val="-1656"/>
            <a:lumOff val="6471"/>
            <a:alphaOff val="0"/>
          </a:schemeClr>
        </a:solidFill>
        <a:ln w="63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Processus circulaire"/>
  <dgm:desc val="Permet de représenter des étapes séquentielles dans un processus. Limité à onze formes Niveau 1 avec un nombre illimité de formes Niveau 2. Utilisation optimale avec de petites quantités de texte. Le texte non utilisé n’apparaît pas mais reste disponible si vous changez de disposition."/>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276725" cy="33813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591175" y="0"/>
            <a:ext cx="4276725" cy="338138"/>
          </a:xfrm>
          <a:prstGeom prst="rect">
            <a:avLst/>
          </a:prstGeom>
        </p:spPr>
        <p:txBody>
          <a:bodyPr vert="horz" lIns="91440" tIns="45720" rIns="91440" bIns="45720" rtlCol="0"/>
          <a:lstStyle>
            <a:lvl1pPr algn="r">
              <a:defRPr sz="1200"/>
            </a:lvl1pPr>
          </a:lstStyle>
          <a:p>
            <a:fld id="{6AC5ECE5-1166-400F-A2E6-2864B01B33B2}" type="datetimeFigureOut">
              <a:rPr lang="fr-FR" smtClean="0"/>
              <a:t>06/05/2022</a:t>
            </a:fld>
            <a:endParaRPr lang="fr-FR"/>
          </a:p>
        </p:txBody>
      </p:sp>
      <p:sp>
        <p:nvSpPr>
          <p:cNvPr id="4" name="Espace réservé de l'image des diapositives 3"/>
          <p:cNvSpPr>
            <a:spLocks noGrp="1" noRot="1" noChangeAspect="1"/>
          </p:cNvSpPr>
          <p:nvPr>
            <p:ph type="sldImg" idx="2"/>
          </p:nvPr>
        </p:nvSpPr>
        <p:spPr>
          <a:xfrm>
            <a:off x="3327400" y="842963"/>
            <a:ext cx="3214688" cy="22733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87425" y="3243263"/>
            <a:ext cx="7894638" cy="2652712"/>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400800"/>
            <a:ext cx="4276725" cy="33813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591175" y="6400800"/>
            <a:ext cx="4276725" cy="338138"/>
          </a:xfrm>
          <a:prstGeom prst="rect">
            <a:avLst/>
          </a:prstGeom>
        </p:spPr>
        <p:txBody>
          <a:bodyPr vert="horz" lIns="91440" tIns="45720" rIns="91440" bIns="45720" rtlCol="0" anchor="b"/>
          <a:lstStyle>
            <a:lvl1pPr algn="r">
              <a:defRPr sz="1200"/>
            </a:lvl1pPr>
          </a:lstStyle>
          <a:p>
            <a:fld id="{109CE3EE-897B-4F25-8C79-F9706EA50F0E}" type="slidenum">
              <a:rPr lang="fr-FR" smtClean="0"/>
              <a:t>‹N°›</a:t>
            </a:fld>
            <a:endParaRPr lang="fr-FR"/>
          </a:p>
        </p:txBody>
      </p:sp>
    </p:spTree>
    <p:extLst>
      <p:ext uri="{BB962C8B-B14F-4D97-AF65-F5344CB8AC3E}">
        <p14:creationId xmlns:p14="http://schemas.microsoft.com/office/powerpoint/2010/main" val="281692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9899" y="-9334"/>
            <a:ext cx="10723753" cy="7578343"/>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321972" y="2650553"/>
            <a:ext cx="6813013" cy="1814743"/>
          </a:xfrm>
        </p:spPr>
        <p:txBody>
          <a:bodyPr anchor="b">
            <a:noAutofit/>
          </a:bodyPr>
          <a:lstStyle>
            <a:lvl1pPr algn="r">
              <a:defRPr sz="5952">
                <a:solidFill>
                  <a:schemeClr val="accent1"/>
                </a:solidFill>
              </a:defRPr>
            </a:lvl1pPr>
          </a:lstStyle>
          <a:p>
            <a:r>
              <a:rPr lang="fr-FR"/>
              <a:t>Modifiez le style du titre</a:t>
            </a:r>
            <a:endParaRPr lang="en-US"/>
          </a:p>
        </p:txBody>
      </p:sp>
      <p:sp>
        <p:nvSpPr>
          <p:cNvPr id="3" name="Subtitle 2"/>
          <p:cNvSpPr>
            <a:spLocks noGrp="1"/>
          </p:cNvSpPr>
          <p:nvPr>
            <p:ph type="subTitle" idx="1"/>
          </p:nvPr>
        </p:nvSpPr>
        <p:spPr>
          <a:xfrm>
            <a:off x="1321972" y="4465295"/>
            <a:ext cx="6813013" cy="1209128"/>
          </a:xfrm>
        </p:spPr>
        <p:txBody>
          <a:bodyPr anchor="t"/>
          <a:lstStyle>
            <a:lvl1pPr marL="0" indent="0" algn="r">
              <a:buNone/>
              <a:defRPr>
                <a:solidFill>
                  <a:schemeClr val="tx1">
                    <a:lumMod val="50000"/>
                    <a:lumOff val="50000"/>
                  </a:schemeClr>
                </a:solidFill>
              </a:defRPr>
            </a:lvl1pPr>
            <a:lvl2pPr marL="503972" indent="0" algn="ctr">
              <a:buNone/>
              <a:defRPr>
                <a:solidFill>
                  <a:schemeClr val="tx1">
                    <a:tint val="75000"/>
                  </a:schemeClr>
                </a:solidFill>
              </a:defRPr>
            </a:lvl2pPr>
            <a:lvl3pPr marL="1007943" indent="0" algn="ctr">
              <a:buNone/>
              <a:defRPr>
                <a:solidFill>
                  <a:schemeClr val="tx1">
                    <a:tint val="75000"/>
                  </a:schemeClr>
                </a:solidFill>
              </a:defRPr>
            </a:lvl3pPr>
            <a:lvl4pPr marL="1511915" indent="0" algn="ctr">
              <a:buNone/>
              <a:defRPr>
                <a:solidFill>
                  <a:schemeClr val="tx1">
                    <a:tint val="75000"/>
                  </a:schemeClr>
                </a:solidFill>
              </a:defRPr>
            </a:lvl4pPr>
            <a:lvl5pPr marL="2015886" indent="0" algn="ctr">
              <a:buNone/>
              <a:defRPr>
                <a:solidFill>
                  <a:schemeClr val="tx1">
                    <a:tint val="75000"/>
                  </a:schemeClr>
                </a:solidFill>
              </a:defRPr>
            </a:lvl5pPr>
            <a:lvl6pPr marL="2519858" indent="0" algn="ctr">
              <a:buNone/>
              <a:defRPr>
                <a:solidFill>
                  <a:schemeClr val="tx1">
                    <a:tint val="75000"/>
                  </a:schemeClr>
                </a:solidFill>
              </a:defRPr>
            </a:lvl6pPr>
            <a:lvl7pPr marL="3023829" indent="0" algn="ctr">
              <a:buNone/>
              <a:defRPr>
                <a:solidFill>
                  <a:schemeClr val="tx1">
                    <a:tint val="75000"/>
                  </a:schemeClr>
                </a:solidFill>
              </a:defRPr>
            </a:lvl7pPr>
            <a:lvl8pPr marL="3527801" indent="0" algn="ctr">
              <a:buNone/>
              <a:defRPr>
                <a:solidFill>
                  <a:schemeClr val="tx1">
                    <a:tint val="75000"/>
                  </a:schemeClr>
                </a:solidFill>
              </a:defRPr>
            </a:lvl8pPr>
            <a:lvl9pPr marL="4031772" indent="0" algn="ctr">
              <a:buNone/>
              <a:defRPr>
                <a:solidFill>
                  <a:schemeClr val="tx1">
                    <a:tint val="75000"/>
                  </a:schemeClr>
                </a:solidFill>
              </a:defRPr>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979564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3751839"/>
          </a:xfrm>
        </p:spPr>
        <p:txBody>
          <a:bodyPr anchor="ctr">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8" y="4927788"/>
            <a:ext cx="7422197"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080139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1287454" y="4003828"/>
            <a:ext cx="6337219" cy="419982"/>
          </a:xfrm>
        </p:spPr>
        <p:txBody>
          <a:bodyPr anchor="ctr">
            <a:noAutofit/>
          </a:bodyPr>
          <a:lstStyle>
            <a:lvl1pPr marL="0" indent="0">
              <a:buFontTx/>
              <a:buNone/>
              <a:defRPr sz="1764">
                <a:solidFill>
                  <a:schemeClr val="tx1">
                    <a:lumMod val="50000"/>
                    <a:lumOff val="50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27788"/>
            <a:ext cx="7422198" cy="1731695"/>
          </a:xfrm>
        </p:spPr>
        <p:txBody>
          <a:bodyPr anchor="ctr">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13665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712786" y="2129659"/>
            <a:ext cx="7422198" cy="2861014"/>
          </a:xfrm>
        </p:spPr>
        <p:txBody>
          <a:bodyPr anchor="b">
            <a:normAutofit/>
          </a:bodyPr>
          <a:lstStyle>
            <a:lvl1pPr algn="l">
              <a:defRPr sz="4850"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75000"/>
                    <a:lumOff val="25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51409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06050" y="671971"/>
            <a:ext cx="7100026"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tx1">
                    <a:lumMod val="75000"/>
                    <a:lumOff val="25000"/>
                  </a:schemeClr>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
        <p:nvSpPr>
          <p:cNvPr id="24" name="TextBox 23"/>
          <p:cNvSpPr txBox="1"/>
          <p:nvPr/>
        </p:nvSpPr>
        <p:spPr>
          <a:xfrm>
            <a:off x="564420" y="871246"/>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
        <p:nvSpPr>
          <p:cNvPr id="25" name="TextBox 24"/>
          <p:cNvSpPr txBox="1"/>
          <p:nvPr/>
        </p:nvSpPr>
        <p:spPr>
          <a:xfrm>
            <a:off x="7889888" y="3181894"/>
            <a:ext cx="534730" cy="644607"/>
          </a:xfrm>
          <a:prstGeom prst="rect">
            <a:avLst/>
          </a:prstGeom>
        </p:spPr>
        <p:txBody>
          <a:bodyPr vert="horz" lIns="100796" tIns="50398" rIns="100796" bIns="50398" rtlCol="0" anchor="ctr">
            <a:noAutofit/>
          </a:bodyPr>
          <a:lstStyle/>
          <a:p>
            <a:pPr lvl="0"/>
            <a:r>
              <a:rPr lang="en-US" sz="8818"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917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720094" y="671971"/>
            <a:ext cx="7414890" cy="3331857"/>
          </a:xfrm>
        </p:spPr>
        <p:txBody>
          <a:bodyPr anchor="ctr">
            <a:normAutofit/>
          </a:bodyPr>
          <a:lstStyle>
            <a:lvl1pPr algn="l">
              <a:defRPr sz="4850" b="0" cap="none"/>
            </a:lvl1pPr>
          </a:lstStyle>
          <a:p>
            <a:r>
              <a:rPr lang="fr-FR"/>
              <a:t>Modifiez le style du titre</a:t>
            </a:r>
            <a:endParaRPr lang="en-US"/>
          </a:p>
        </p:txBody>
      </p:sp>
      <p:sp>
        <p:nvSpPr>
          <p:cNvPr id="23" name="Text Placeholder 9"/>
          <p:cNvSpPr>
            <a:spLocks noGrp="1"/>
          </p:cNvSpPr>
          <p:nvPr>
            <p:ph type="body" sz="quarter" idx="13"/>
          </p:nvPr>
        </p:nvSpPr>
        <p:spPr>
          <a:xfrm>
            <a:off x="712784" y="4423810"/>
            <a:ext cx="7422200" cy="566863"/>
          </a:xfrm>
        </p:spPr>
        <p:txBody>
          <a:bodyPr anchor="b">
            <a:noAutofit/>
          </a:bodyPr>
          <a:lstStyle>
            <a:lvl1pPr marL="0" indent="0">
              <a:buFontTx/>
              <a:buNone/>
              <a:defRPr sz="2646">
                <a:solidFill>
                  <a:schemeClr val="accent1"/>
                </a:solidFill>
              </a:defRPr>
            </a:lvl1pPr>
            <a:lvl2pPr marL="503972" indent="0">
              <a:buFontTx/>
              <a:buNone/>
              <a:defRPr/>
            </a:lvl2pPr>
            <a:lvl3pPr marL="1007943" indent="0">
              <a:buFontTx/>
              <a:buNone/>
              <a:defRPr/>
            </a:lvl3pPr>
            <a:lvl4pPr marL="1511915" indent="0">
              <a:buFontTx/>
              <a:buNone/>
              <a:defRPr/>
            </a:lvl4pPr>
            <a:lvl5pPr marL="2015886"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712786" y="4990673"/>
            <a:ext cx="7422198" cy="1668810"/>
          </a:xfrm>
        </p:spPr>
        <p:txBody>
          <a:bodyPr anchor="t">
            <a:normAutofit/>
          </a:bodyPr>
          <a:lstStyle>
            <a:lvl1pPr marL="0" indent="0" algn="l">
              <a:buNone/>
              <a:defRPr sz="1984">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008180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72454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9097" y="671972"/>
            <a:ext cx="1144496" cy="5788752"/>
          </a:xfrm>
        </p:spPr>
        <p:txBody>
          <a:bodyPr vert="eaVert" anchor="ctr"/>
          <a:lstStyle/>
          <a:p>
            <a:r>
              <a:rPr lang="fr-FR"/>
              <a:t>Modifiez le style du titre</a:t>
            </a:r>
            <a:endParaRPr lang="en-US"/>
          </a:p>
        </p:txBody>
      </p:sp>
      <p:sp>
        <p:nvSpPr>
          <p:cNvPr id="3" name="Vertical Text Placeholder 2"/>
          <p:cNvSpPr>
            <a:spLocks noGrp="1"/>
          </p:cNvSpPr>
          <p:nvPr>
            <p:ph type="body" orient="vert" idx="1"/>
          </p:nvPr>
        </p:nvSpPr>
        <p:spPr>
          <a:xfrm>
            <a:off x="712786" y="671972"/>
            <a:ext cx="6074393" cy="578875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786705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608" b="0" i="0">
                <a:solidFill>
                  <a:schemeClr val="bg1"/>
                </a:solidFill>
                <a:latin typeface="Arial"/>
                <a:cs typeface="Arial"/>
              </a:defRPr>
            </a:lvl1pPr>
          </a:lstStyle>
          <a:p>
            <a:endParaRPr/>
          </a:p>
        </p:txBody>
      </p:sp>
      <p:sp>
        <p:nvSpPr>
          <p:cNvPr id="3" name="Holder 3"/>
          <p:cNvSpPr>
            <a:spLocks noGrp="1"/>
          </p:cNvSpPr>
          <p:nvPr>
            <p:ph sz="half" idx="2"/>
          </p:nvPr>
        </p:nvSpPr>
        <p:spPr>
          <a:xfrm>
            <a:off x="297834" y="1760000"/>
            <a:ext cx="4233290" cy="598305"/>
          </a:xfrm>
          <a:prstGeom prst="rect">
            <a:avLst/>
          </a:prstGeom>
        </p:spPr>
        <p:txBody>
          <a:bodyPr wrap="square" lIns="0" tIns="0" rIns="0" bIns="0">
            <a:spAutoFit/>
          </a:bodyPr>
          <a:lstStyle>
            <a:lvl1pPr>
              <a:defRPr sz="3888" b="0" i="0">
                <a:solidFill>
                  <a:srgbClr val="181769"/>
                </a:solidFill>
                <a:latin typeface="Tahoma"/>
                <a:cs typeface="Tahoma"/>
              </a:defRPr>
            </a:lvl1pPr>
          </a:lstStyle>
          <a:p>
            <a:endParaRPr/>
          </a:p>
        </p:txBody>
      </p:sp>
      <p:sp>
        <p:nvSpPr>
          <p:cNvPr id="4" name="Holder 4"/>
          <p:cNvSpPr>
            <a:spLocks noGrp="1"/>
          </p:cNvSpPr>
          <p:nvPr>
            <p:ph sz="half" idx="3"/>
          </p:nvPr>
        </p:nvSpPr>
        <p:spPr>
          <a:xfrm>
            <a:off x="5539810" y="2670525"/>
            <a:ext cx="4489076" cy="170944"/>
          </a:xfrm>
          <a:prstGeom prst="rect">
            <a:avLst/>
          </a:prstGeom>
        </p:spPr>
        <p:txBody>
          <a:bodyPr wrap="square" lIns="0" tIns="0" rIns="0" bIns="0">
            <a:spAutoFit/>
          </a:bodyPr>
          <a:lstStyle>
            <a:lvl1pPr>
              <a:defRPr sz="1111" b="0" i="0">
                <a:solidFill>
                  <a:schemeClr val="bg1"/>
                </a:solidFill>
                <a:latin typeface="Open Sans"/>
                <a:cs typeface="Open Sans"/>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5/6/2022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873914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u">
    <p:spTree>
      <p:nvGrpSpPr>
        <p:cNvPr id="1" name=""/>
        <p:cNvGrpSpPr/>
        <p:nvPr/>
      </p:nvGrpSpPr>
      <p:grpSpPr>
        <a:xfrm>
          <a:off x="0" y="0"/>
          <a:ext cx="0" cy="0"/>
          <a:chOff x="0" y="0"/>
          <a:chExt cx="0" cy="0"/>
        </a:xfrm>
      </p:grpSpPr>
      <p:sp>
        <p:nvSpPr>
          <p:cNvPr id="4" name="Rectangle 3"/>
          <p:cNvSpPr/>
          <p:nvPr/>
        </p:nvSpPr>
        <p:spPr>
          <a:xfrm>
            <a:off x="0" y="1"/>
            <a:ext cx="10691813" cy="1133951"/>
          </a:xfrm>
          <a:prstGeom prst="rect">
            <a:avLst/>
          </a:prstGeom>
          <a:solidFill>
            <a:srgbClr val="89ABB3"/>
          </a:solidFill>
          <a:ln>
            <a:solidFill>
              <a:srgbClr val="89ABB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105"/>
          </a:p>
        </p:txBody>
      </p:sp>
      <p:sp>
        <p:nvSpPr>
          <p:cNvPr id="5" name="Chevron 4"/>
          <p:cNvSpPr/>
          <p:nvPr/>
        </p:nvSpPr>
        <p:spPr>
          <a:xfrm>
            <a:off x="378668" y="1"/>
            <a:ext cx="588422" cy="1133951"/>
          </a:xfrm>
          <a:prstGeom prst="chevron">
            <a:avLst>
              <a:gd name="adj" fmla="val 6700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2105">
              <a:solidFill>
                <a:schemeClr val="tx1"/>
              </a:solidFill>
            </a:endParaRPr>
          </a:p>
        </p:txBody>
      </p:sp>
      <p:sp>
        <p:nvSpPr>
          <p:cNvPr id="6" name="Rectangle 5"/>
          <p:cNvSpPr/>
          <p:nvPr/>
        </p:nvSpPr>
        <p:spPr>
          <a:xfrm>
            <a:off x="0" y="1173617"/>
            <a:ext cx="462199" cy="641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105"/>
          </a:p>
        </p:txBody>
      </p:sp>
      <p:sp>
        <p:nvSpPr>
          <p:cNvPr id="7" name="Pentagone 10"/>
          <p:cNvSpPr/>
          <p:nvPr/>
        </p:nvSpPr>
        <p:spPr>
          <a:xfrm>
            <a:off x="-24131" y="-25666"/>
            <a:ext cx="801887" cy="1166618"/>
          </a:xfrm>
          <a:custGeom>
            <a:avLst/>
            <a:gdLst>
              <a:gd name="connsiteX0" fmla="*/ 0 w 936104"/>
              <a:gd name="connsiteY0" fmla="*/ 0 h 771525"/>
              <a:gd name="connsiteX1" fmla="*/ 550342 w 936104"/>
              <a:gd name="connsiteY1" fmla="*/ 0 h 771525"/>
              <a:gd name="connsiteX2" fmla="*/ 936104 w 936104"/>
              <a:gd name="connsiteY2" fmla="*/ 385763 h 771525"/>
              <a:gd name="connsiteX3" fmla="*/ 550342 w 936104"/>
              <a:gd name="connsiteY3" fmla="*/ 771525 h 771525"/>
              <a:gd name="connsiteX4" fmla="*/ 0 w 936104"/>
              <a:gd name="connsiteY4" fmla="*/ 771525 h 771525"/>
              <a:gd name="connsiteX5" fmla="*/ 0 w 936104"/>
              <a:gd name="connsiteY5" fmla="*/ 0 h 771525"/>
              <a:gd name="connsiteX0" fmla="*/ 0 w 936104"/>
              <a:gd name="connsiteY0" fmla="*/ 0 h 783401"/>
              <a:gd name="connsiteX1" fmla="*/ 550342 w 936104"/>
              <a:gd name="connsiteY1" fmla="*/ 0 h 783401"/>
              <a:gd name="connsiteX2" fmla="*/ 936104 w 936104"/>
              <a:gd name="connsiteY2" fmla="*/ 385763 h 783401"/>
              <a:gd name="connsiteX3" fmla="*/ 568155 w 936104"/>
              <a:gd name="connsiteY3" fmla="*/ 783401 h 783401"/>
              <a:gd name="connsiteX4" fmla="*/ 0 w 936104"/>
              <a:gd name="connsiteY4" fmla="*/ 771525 h 783401"/>
              <a:gd name="connsiteX5" fmla="*/ 0 w 936104"/>
              <a:gd name="connsiteY5" fmla="*/ 0 h 783401"/>
              <a:gd name="connsiteX0" fmla="*/ 0 w 936104"/>
              <a:gd name="connsiteY0" fmla="*/ 11876 h 795277"/>
              <a:gd name="connsiteX1" fmla="*/ 568155 w 936104"/>
              <a:gd name="connsiteY1" fmla="*/ 0 h 795277"/>
              <a:gd name="connsiteX2" fmla="*/ 936104 w 936104"/>
              <a:gd name="connsiteY2" fmla="*/ 397639 h 795277"/>
              <a:gd name="connsiteX3" fmla="*/ 568155 w 936104"/>
              <a:gd name="connsiteY3" fmla="*/ 795277 h 795277"/>
              <a:gd name="connsiteX4" fmla="*/ 0 w 936104"/>
              <a:gd name="connsiteY4" fmla="*/ 783401 h 795277"/>
              <a:gd name="connsiteX5" fmla="*/ 0 w 936104"/>
              <a:gd name="connsiteY5" fmla="*/ 11876 h 795277"/>
              <a:gd name="connsiteX0" fmla="*/ 0 w 936104"/>
              <a:gd name="connsiteY0" fmla="*/ 11876 h 795277"/>
              <a:gd name="connsiteX1" fmla="*/ 568155 w 936104"/>
              <a:gd name="connsiteY1" fmla="*/ 0 h 795277"/>
              <a:gd name="connsiteX2" fmla="*/ 936104 w 936104"/>
              <a:gd name="connsiteY2" fmla="*/ 397639 h 795277"/>
              <a:gd name="connsiteX3" fmla="*/ 568155 w 936104"/>
              <a:gd name="connsiteY3" fmla="*/ 795277 h 795277"/>
              <a:gd name="connsiteX4" fmla="*/ 261257 w 936104"/>
              <a:gd name="connsiteY4" fmla="*/ 795276 h 795277"/>
              <a:gd name="connsiteX5" fmla="*/ 0 w 936104"/>
              <a:gd name="connsiteY5" fmla="*/ 11876 h 795277"/>
              <a:gd name="connsiteX0" fmla="*/ 0 w 686722"/>
              <a:gd name="connsiteY0" fmla="*/ 0 h 795277"/>
              <a:gd name="connsiteX1" fmla="*/ 318773 w 686722"/>
              <a:gd name="connsiteY1" fmla="*/ 0 h 795277"/>
              <a:gd name="connsiteX2" fmla="*/ 686722 w 686722"/>
              <a:gd name="connsiteY2" fmla="*/ 397639 h 795277"/>
              <a:gd name="connsiteX3" fmla="*/ 318773 w 686722"/>
              <a:gd name="connsiteY3" fmla="*/ 795277 h 795277"/>
              <a:gd name="connsiteX4" fmla="*/ 11875 w 686722"/>
              <a:gd name="connsiteY4" fmla="*/ 795276 h 795277"/>
              <a:gd name="connsiteX5" fmla="*/ 0 w 686722"/>
              <a:gd name="connsiteY5" fmla="*/ 0 h 79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6722" h="795277">
                <a:moveTo>
                  <a:pt x="0" y="0"/>
                </a:moveTo>
                <a:lnTo>
                  <a:pt x="318773" y="0"/>
                </a:lnTo>
                <a:lnTo>
                  <a:pt x="686722" y="397639"/>
                </a:lnTo>
                <a:lnTo>
                  <a:pt x="318773" y="795277"/>
                </a:lnTo>
                <a:lnTo>
                  <a:pt x="11875" y="795276"/>
                </a:lnTo>
                <a:lnTo>
                  <a:pt x="0" y="0"/>
                </a:lnTo>
                <a:close/>
              </a:path>
            </a:pathLst>
          </a:custGeom>
          <a:solidFill>
            <a:srgbClr val="D2853D"/>
          </a:solidFill>
          <a:ln>
            <a:solidFill>
              <a:srgbClr val="D285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2105"/>
          </a:p>
        </p:txBody>
      </p:sp>
      <p:sp>
        <p:nvSpPr>
          <p:cNvPr id="14" name="Titre 1"/>
          <p:cNvSpPr>
            <a:spLocks noGrp="1"/>
          </p:cNvSpPr>
          <p:nvPr>
            <p:ph type="title"/>
          </p:nvPr>
        </p:nvSpPr>
        <p:spPr>
          <a:xfrm>
            <a:off x="1136063" y="151372"/>
            <a:ext cx="9021159" cy="831250"/>
          </a:xfrm>
        </p:spPr>
        <p:txBody>
          <a:bodyPr>
            <a:normAutofit/>
          </a:bodyPr>
          <a:lstStyle>
            <a:lvl1pPr algn="l">
              <a:defRPr sz="2806" b="1">
                <a:solidFill>
                  <a:schemeClr val="bg1"/>
                </a:solidFill>
                <a:latin typeface="Roboto" pitchFamily="2" charset="0"/>
                <a:ea typeface="Roboto" pitchFamily="2" charset="0"/>
                <a:cs typeface="Roboto" pitchFamily="2" charset="0"/>
              </a:defRPr>
            </a:lvl1pPr>
          </a:lstStyle>
          <a:p>
            <a:r>
              <a:rPr lang="fr-FR"/>
              <a:t>Modifiez le style du titre</a:t>
            </a:r>
          </a:p>
        </p:txBody>
      </p:sp>
      <p:sp>
        <p:nvSpPr>
          <p:cNvPr id="11" name="Espace réservé du contenu 2"/>
          <p:cNvSpPr>
            <a:spLocks noGrp="1"/>
          </p:cNvSpPr>
          <p:nvPr>
            <p:ph idx="1"/>
          </p:nvPr>
        </p:nvSpPr>
        <p:spPr>
          <a:xfrm>
            <a:off x="534591" y="1763925"/>
            <a:ext cx="9622632" cy="4988452"/>
          </a:xfrm>
        </p:spPr>
        <p:txBody>
          <a:bodyPr/>
          <a:lstStyle>
            <a:lvl1pPr marL="400953" indent="-400953">
              <a:buFontTx/>
              <a:buBlip>
                <a:blip r:embed="rId2"/>
              </a:buBlip>
              <a:defRPr sz="2339" b="1">
                <a:solidFill>
                  <a:schemeClr val="tx2">
                    <a:lumMod val="90000"/>
                    <a:lumOff val="10000"/>
                  </a:schemeClr>
                </a:solidFill>
                <a:latin typeface="Roboto" pitchFamily="2" charset="0"/>
                <a:ea typeface="Roboto" pitchFamily="2" charset="0"/>
                <a:cs typeface="Roboto" pitchFamily="2" charset="0"/>
              </a:defRPr>
            </a:lvl1pPr>
            <a:lvl2pPr>
              <a:defRPr sz="2105">
                <a:solidFill>
                  <a:schemeClr val="tx2">
                    <a:lumMod val="90000"/>
                    <a:lumOff val="10000"/>
                  </a:schemeClr>
                </a:solidFill>
                <a:latin typeface="Roboto" pitchFamily="2" charset="0"/>
                <a:ea typeface="Roboto" pitchFamily="2" charset="0"/>
                <a:cs typeface="Roboto" pitchFamily="2" charset="0"/>
              </a:defRPr>
            </a:lvl2pPr>
            <a:lvl3pPr marL="1336510" indent="-267302">
              <a:buFontTx/>
              <a:buBlip>
                <a:blip r:embed="rId3"/>
              </a:buBlip>
              <a:defRPr sz="1871" baseline="0">
                <a:solidFill>
                  <a:schemeClr val="tx2">
                    <a:lumMod val="90000"/>
                    <a:lumOff val="10000"/>
                  </a:schemeClr>
                </a:solidFill>
              </a:defRPr>
            </a:lvl3pPr>
            <a:lvl4pPr>
              <a:defRPr sz="1871" baseline="0">
                <a:solidFill>
                  <a:schemeClr val="tx2">
                    <a:lumMod val="90000"/>
                    <a:lumOff val="10000"/>
                  </a:schemeClr>
                </a:solidFill>
              </a:defRPr>
            </a:lvl4pPr>
            <a:lvl5pPr>
              <a:defRPr sz="1871">
                <a:solidFill>
                  <a:schemeClr val="tx2">
                    <a:lumMod val="90000"/>
                    <a:lumOff val="10000"/>
                  </a:schemeClr>
                </a:solidFill>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3"/>
          <p:cNvSpPr>
            <a:spLocks noGrp="1"/>
          </p:cNvSpPr>
          <p:nvPr>
            <p:ph type="dt" sz="half" idx="10"/>
          </p:nvPr>
        </p:nvSpPr>
        <p:spPr/>
        <p:txBody>
          <a:bodyPr/>
          <a:lstStyle>
            <a:lvl1pPr>
              <a:defRPr/>
            </a:lvl1pPr>
          </a:lstStyle>
          <a:p>
            <a:pPr>
              <a:defRPr/>
            </a:pPr>
            <a:fld id="{1DE4DB57-5E90-49EC-B26A-D7BF3771E647}" type="datetime1">
              <a:rPr lang="fr-FR"/>
              <a:pPr>
                <a:defRPr/>
              </a:pPr>
              <a:t>06/05/2022</a:t>
            </a:fld>
            <a:endParaRPr lang="fr-FR"/>
          </a:p>
        </p:txBody>
      </p:sp>
      <p:sp>
        <p:nvSpPr>
          <p:cNvPr id="9" name="Espace réservé du pied de page 4"/>
          <p:cNvSpPr>
            <a:spLocks noGrp="1"/>
          </p:cNvSpPr>
          <p:nvPr>
            <p:ph type="ftr" sz="quarter" idx="11"/>
          </p:nvPr>
        </p:nvSpPr>
        <p:spPr/>
        <p:txBody>
          <a:bodyPr/>
          <a:lstStyle>
            <a:lvl1pPr>
              <a:defRPr/>
            </a:lvl1pPr>
          </a:lstStyle>
          <a:p>
            <a:pPr>
              <a:defRPr/>
            </a:pPr>
            <a:endParaRPr lang="fr-FR"/>
          </a:p>
        </p:txBody>
      </p:sp>
      <p:sp>
        <p:nvSpPr>
          <p:cNvPr id="10" name="Espace réservé du numéro de diapositive 5"/>
          <p:cNvSpPr>
            <a:spLocks noGrp="1"/>
          </p:cNvSpPr>
          <p:nvPr>
            <p:ph type="sldNum" sz="quarter" idx="12"/>
          </p:nvPr>
        </p:nvSpPr>
        <p:spPr>
          <a:xfrm>
            <a:off x="7872219" y="7020699"/>
            <a:ext cx="2494756" cy="403649"/>
          </a:xfrm>
        </p:spPr>
        <p:txBody>
          <a:bodyPr/>
          <a:lstStyle>
            <a:lvl1pPr>
              <a:defRPr b="1">
                <a:solidFill>
                  <a:srgbClr val="D2853D"/>
                </a:solidFill>
              </a:defRPr>
            </a:lvl1pPr>
          </a:lstStyle>
          <a:p>
            <a:pPr>
              <a:defRPr/>
            </a:pPr>
            <a:fld id="{73AC4AAD-0306-478B-9209-DB8791A94233}" type="slidenum">
              <a:rPr lang="fr-FR"/>
              <a:pPr>
                <a:defRPr/>
              </a:pPr>
              <a:t>‹N°›</a:t>
            </a:fld>
            <a:endParaRPr lang="fr-FR"/>
          </a:p>
        </p:txBody>
      </p:sp>
    </p:spTree>
    <p:extLst>
      <p:ext uri="{BB962C8B-B14F-4D97-AF65-F5344CB8AC3E}">
        <p14:creationId xmlns:p14="http://schemas.microsoft.com/office/powerpoint/2010/main" val="314731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968"/>
            </a:lvl1p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4152134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2786" y="2977208"/>
            <a:ext cx="7422198" cy="2013467"/>
          </a:xfrm>
        </p:spPr>
        <p:txBody>
          <a:bodyPr anchor="b"/>
          <a:lstStyle>
            <a:lvl1pPr algn="l">
              <a:defRPr sz="4409" b="0" cap="none"/>
            </a:lvl1pPr>
          </a:lstStyle>
          <a:p>
            <a:r>
              <a:rPr lang="fr-FR"/>
              <a:t>Modifiez le style du titre</a:t>
            </a:r>
            <a:endParaRPr lang="en-US"/>
          </a:p>
        </p:txBody>
      </p:sp>
      <p:sp>
        <p:nvSpPr>
          <p:cNvPr id="3" name="Text Placeholder 2"/>
          <p:cNvSpPr>
            <a:spLocks noGrp="1"/>
          </p:cNvSpPr>
          <p:nvPr>
            <p:ph type="body" idx="1"/>
          </p:nvPr>
        </p:nvSpPr>
        <p:spPr>
          <a:xfrm>
            <a:off x="712786" y="4990673"/>
            <a:ext cx="7422198" cy="948432"/>
          </a:xfrm>
        </p:spPr>
        <p:txBody>
          <a:bodyPr anchor="t"/>
          <a:lstStyle>
            <a:lvl1pPr marL="0" indent="0" algn="l">
              <a:buNone/>
              <a:defRPr sz="2205">
                <a:solidFill>
                  <a:schemeClr val="tx1">
                    <a:lumMod val="50000"/>
                    <a:lumOff val="50000"/>
                  </a:schemeClr>
                </a:solidFill>
              </a:defRPr>
            </a:lvl1pPr>
            <a:lvl2pPr marL="503972" indent="0">
              <a:buNone/>
              <a:defRPr sz="1984">
                <a:solidFill>
                  <a:schemeClr val="tx1">
                    <a:tint val="75000"/>
                  </a:schemeClr>
                </a:solidFill>
              </a:defRPr>
            </a:lvl2pPr>
            <a:lvl3pPr marL="1007943" indent="0">
              <a:buNone/>
              <a:defRPr sz="1764">
                <a:solidFill>
                  <a:schemeClr val="tx1">
                    <a:tint val="75000"/>
                  </a:schemeClr>
                </a:solidFill>
              </a:defRPr>
            </a:lvl3pPr>
            <a:lvl4pPr marL="1511915" indent="0">
              <a:buNone/>
              <a:defRPr sz="1543">
                <a:solidFill>
                  <a:schemeClr val="tx1">
                    <a:tint val="75000"/>
                  </a:schemeClr>
                </a:solidFill>
              </a:defRPr>
            </a:lvl4pPr>
            <a:lvl5pPr marL="2015886" indent="0">
              <a:buNone/>
              <a:defRPr sz="1543">
                <a:solidFill>
                  <a:schemeClr val="tx1">
                    <a:tint val="75000"/>
                  </a:schemeClr>
                </a:solidFill>
              </a:defRPr>
            </a:lvl5pPr>
            <a:lvl6pPr marL="2519858" indent="0">
              <a:buNone/>
              <a:defRPr sz="1543">
                <a:solidFill>
                  <a:schemeClr val="tx1">
                    <a:tint val="75000"/>
                  </a:schemeClr>
                </a:solidFill>
              </a:defRPr>
            </a:lvl6pPr>
            <a:lvl7pPr marL="3023829" indent="0">
              <a:buNone/>
              <a:defRPr sz="1543">
                <a:solidFill>
                  <a:schemeClr val="tx1">
                    <a:tint val="75000"/>
                  </a:schemeClr>
                </a:solidFill>
              </a:defRPr>
            </a:lvl7pPr>
            <a:lvl8pPr marL="3527801" indent="0">
              <a:buNone/>
              <a:defRPr sz="1543">
                <a:solidFill>
                  <a:schemeClr val="tx1">
                    <a:tint val="75000"/>
                  </a:schemeClr>
                </a:solidFill>
              </a:defRPr>
            </a:lvl8pPr>
            <a:lvl9pPr marL="4031772" indent="0">
              <a:buNone/>
              <a:defRPr sz="1543">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5/6/2022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4916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12788" y="671971"/>
            <a:ext cx="7422197" cy="1455937"/>
          </a:xfrm>
        </p:spPr>
        <p:txBody>
          <a:bodyPr/>
          <a:lstStyle/>
          <a:p>
            <a:r>
              <a:rPr lang="fr-FR"/>
              <a:t>Modifiez le style du titre</a:t>
            </a:r>
            <a:endParaRPr lang="en-US"/>
          </a:p>
        </p:txBody>
      </p:sp>
      <p:sp>
        <p:nvSpPr>
          <p:cNvPr id="3" name="Content Placeholder 2"/>
          <p:cNvSpPr>
            <a:spLocks noGrp="1"/>
          </p:cNvSpPr>
          <p:nvPr>
            <p:ph sz="half" idx="1"/>
          </p:nvPr>
        </p:nvSpPr>
        <p:spPr>
          <a:xfrm>
            <a:off x="712788" y="2381649"/>
            <a:ext cx="3610836" cy="4277832"/>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524148" y="2381651"/>
            <a:ext cx="3610837" cy="4277834"/>
          </a:xfrm>
        </p:spPr>
        <p:txBody>
          <a:bodyPr>
            <a:normAutofit/>
          </a:bodyPr>
          <a:lstStyle>
            <a:lvl1pPr>
              <a:defRPr sz="1984"/>
            </a:lvl1pPr>
            <a:lvl2pPr>
              <a:defRPr sz="1764"/>
            </a:lvl2pPr>
            <a:lvl3pPr>
              <a:defRPr sz="1543"/>
            </a:lvl3pPr>
            <a:lvl4pPr>
              <a:defRPr sz="1323"/>
            </a:lvl4pPr>
            <a:lvl5pPr>
              <a:defRPr sz="1323"/>
            </a:lvl5pPr>
            <a:lvl6pPr>
              <a:defRPr sz="1323"/>
            </a:lvl6pPr>
            <a:lvl7pPr>
              <a:defRPr sz="1323"/>
            </a:lvl7pPr>
            <a:lvl8pPr>
              <a:defRPr sz="1323"/>
            </a:lvl8pPr>
            <a:lvl9pPr>
              <a:defRPr sz="1323"/>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149505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12787" y="671971"/>
            <a:ext cx="7422196" cy="1455937"/>
          </a:xfrm>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712786"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12786"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4521149" y="2382084"/>
            <a:ext cx="3613833" cy="635222"/>
          </a:xfrm>
        </p:spPr>
        <p:txBody>
          <a:bodyPr anchor="b">
            <a:noAutofit/>
          </a:bodyPr>
          <a:lstStyle>
            <a:lvl1pPr marL="0" indent="0">
              <a:buNone/>
              <a:defRPr sz="2646" b="0"/>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4521149" y="3017307"/>
            <a:ext cx="3613833" cy="364217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5/6/2022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80991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12786" y="671971"/>
            <a:ext cx="7422197" cy="1455937"/>
          </a:xfrm>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5/6/2022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265882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537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1651933"/>
            <a:ext cx="3262479" cy="1409272"/>
          </a:xfrm>
        </p:spPr>
        <p:txBody>
          <a:bodyPr anchor="b">
            <a:normAutofit/>
          </a:bodyPr>
          <a:lstStyle>
            <a:lvl1pPr>
              <a:defRPr sz="2205"/>
            </a:lvl1pPr>
          </a:lstStyle>
          <a:p>
            <a:r>
              <a:rPr lang="fr-FR"/>
              <a:t>Modifiez le style du titre</a:t>
            </a:r>
            <a:endParaRPr lang="en-US"/>
          </a:p>
        </p:txBody>
      </p:sp>
      <p:sp>
        <p:nvSpPr>
          <p:cNvPr id="3" name="Content Placeholder 2"/>
          <p:cNvSpPr>
            <a:spLocks noGrp="1"/>
          </p:cNvSpPr>
          <p:nvPr>
            <p:ph idx="1"/>
          </p:nvPr>
        </p:nvSpPr>
        <p:spPr>
          <a:xfrm>
            <a:off x="4175789" y="567610"/>
            <a:ext cx="3959194" cy="6091873"/>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712786" y="3061205"/>
            <a:ext cx="3262479" cy="2848876"/>
          </a:xfrm>
        </p:spPr>
        <p:txBody>
          <a:bodyPr>
            <a:normAutofit/>
          </a:bodyPr>
          <a:lstStyle>
            <a:lvl1pPr marL="0" indent="0">
              <a:buNone/>
              <a:defRPr sz="154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71484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2786" y="5291772"/>
            <a:ext cx="7422197" cy="624724"/>
          </a:xfrm>
        </p:spPr>
        <p:txBody>
          <a:bodyPr anchor="b">
            <a:normAutofit/>
          </a:bodyPr>
          <a:lstStyle>
            <a:lvl1pPr algn="l">
              <a:defRPr sz="2646" b="0"/>
            </a:lvl1pPr>
          </a:lstStyle>
          <a:p>
            <a:r>
              <a:rPr lang="fr-FR"/>
              <a:t>Modifiez le style du titre</a:t>
            </a:r>
            <a:endParaRPr lang="en-US"/>
          </a:p>
        </p:txBody>
      </p:sp>
      <p:sp>
        <p:nvSpPr>
          <p:cNvPr id="3" name="Picture Placeholder 2"/>
          <p:cNvSpPr>
            <a:spLocks noGrp="1" noChangeAspect="1"/>
          </p:cNvSpPr>
          <p:nvPr>
            <p:ph type="pic" idx="1"/>
          </p:nvPr>
        </p:nvSpPr>
        <p:spPr>
          <a:xfrm>
            <a:off x="712786" y="671971"/>
            <a:ext cx="7422197" cy="4239192"/>
          </a:xfrm>
        </p:spPr>
        <p:txBody>
          <a:bodyPr anchor="t">
            <a:normAutofit/>
          </a:bodyPr>
          <a:lstStyle>
            <a:lvl1pPr marL="0" indent="0" algn="ctr">
              <a:buNone/>
              <a:defRPr sz="1764"/>
            </a:lvl1pPr>
            <a:lvl2pPr marL="503972" indent="0">
              <a:buNone/>
              <a:defRPr sz="1764"/>
            </a:lvl2pPr>
            <a:lvl3pPr marL="1007943" indent="0">
              <a:buNone/>
              <a:defRPr sz="1764"/>
            </a:lvl3pPr>
            <a:lvl4pPr marL="1511915" indent="0">
              <a:buNone/>
              <a:defRPr sz="1764"/>
            </a:lvl4pPr>
            <a:lvl5pPr marL="2015886" indent="0">
              <a:buNone/>
              <a:defRPr sz="1764"/>
            </a:lvl5pPr>
            <a:lvl6pPr marL="2519858" indent="0">
              <a:buNone/>
              <a:defRPr sz="1764"/>
            </a:lvl6pPr>
            <a:lvl7pPr marL="3023829" indent="0">
              <a:buNone/>
              <a:defRPr sz="1764"/>
            </a:lvl7pPr>
            <a:lvl8pPr marL="3527801" indent="0">
              <a:buNone/>
              <a:defRPr sz="1764"/>
            </a:lvl8pPr>
            <a:lvl9pPr marL="4031772" indent="0">
              <a:buNone/>
              <a:defRPr sz="1764"/>
            </a:lvl9pPr>
          </a:lstStyle>
          <a:p>
            <a:r>
              <a:rPr lang="fr-FR"/>
              <a:t>Cliquez sur l'icône pour ajouter une image</a:t>
            </a:r>
            <a:endParaRPr lang="en-US"/>
          </a:p>
        </p:txBody>
      </p:sp>
      <p:sp>
        <p:nvSpPr>
          <p:cNvPr id="4" name="Text Placeholder 3"/>
          <p:cNvSpPr>
            <a:spLocks noGrp="1"/>
          </p:cNvSpPr>
          <p:nvPr>
            <p:ph type="body" sz="half" idx="2"/>
          </p:nvPr>
        </p:nvSpPr>
        <p:spPr>
          <a:xfrm>
            <a:off x="712786" y="5916496"/>
            <a:ext cx="7422197" cy="742987"/>
          </a:xfrm>
        </p:spPr>
        <p:txBody>
          <a:bodyPr>
            <a:normAutofit/>
          </a:bodyPr>
          <a:lstStyle>
            <a:lvl1pPr marL="0" indent="0">
              <a:buNone/>
              <a:defRPr sz="1323"/>
            </a:lvl1pPr>
            <a:lvl2pPr marL="503972" indent="0">
              <a:buNone/>
              <a:defRPr sz="1323"/>
            </a:lvl2pPr>
            <a:lvl3pPr marL="1007943" indent="0">
              <a:buNone/>
              <a:defRPr sz="1102"/>
            </a:lvl3pPr>
            <a:lvl4pPr marL="1511915" indent="0">
              <a:buNone/>
              <a:defRPr sz="992"/>
            </a:lvl4pPr>
            <a:lvl5pPr marL="2015886" indent="0">
              <a:buNone/>
              <a:defRPr sz="992"/>
            </a:lvl5pPr>
            <a:lvl6pPr marL="2519858" indent="0">
              <a:buNone/>
              <a:defRPr sz="992"/>
            </a:lvl6pPr>
            <a:lvl7pPr marL="3023829" indent="0">
              <a:buNone/>
              <a:defRPr sz="992"/>
            </a:lvl7pPr>
            <a:lvl8pPr marL="3527801" indent="0">
              <a:buNone/>
              <a:defRPr sz="992"/>
            </a:lvl8pPr>
            <a:lvl9pPr marL="4031772" indent="0">
              <a:buNone/>
              <a:defRPr sz="992"/>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5/6/2022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a:p>
        </p:txBody>
      </p:sp>
    </p:spTree>
    <p:extLst>
      <p:ext uri="{BB962C8B-B14F-4D97-AF65-F5344CB8AC3E}">
        <p14:creationId xmlns:p14="http://schemas.microsoft.com/office/powerpoint/2010/main" val="3152873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9900" y="-9334"/>
            <a:ext cx="10723754" cy="7578343"/>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712787" y="671971"/>
            <a:ext cx="7422196" cy="1455937"/>
          </a:xfrm>
          <a:prstGeom prst="rect">
            <a:avLst/>
          </a:prstGeom>
        </p:spPr>
        <p:txBody>
          <a:bodyPr vert="horz" lIns="91440" tIns="45720" rIns="91440" bIns="45720" rtlCol="0" anchor="t">
            <a:normAutofit/>
          </a:bodyPr>
          <a:lstStyle/>
          <a:p>
            <a:r>
              <a:rPr lang="fr-FR"/>
              <a:t>Modifiez le style du titre</a:t>
            </a:r>
            <a:endParaRPr lang="en-US"/>
          </a:p>
        </p:txBody>
      </p:sp>
      <p:sp>
        <p:nvSpPr>
          <p:cNvPr id="3" name="Text Placeholder 2"/>
          <p:cNvSpPr>
            <a:spLocks noGrp="1"/>
          </p:cNvSpPr>
          <p:nvPr>
            <p:ph type="body" idx="1"/>
          </p:nvPr>
        </p:nvSpPr>
        <p:spPr>
          <a:xfrm>
            <a:off x="712786" y="2381651"/>
            <a:ext cx="7422197" cy="427783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6320211" y="6659484"/>
            <a:ext cx="799936"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B61BEF0D-F0BB-DE4B-95CE-6DB70DBA9567}" type="datetimeFigureOut">
              <a:rPr lang="en-US" smtClean="0"/>
              <a:pPr/>
              <a:t>5/6/2022</a:t>
            </a:fld>
            <a:endParaRPr lang="en-US"/>
          </a:p>
        </p:txBody>
      </p:sp>
      <p:sp>
        <p:nvSpPr>
          <p:cNvPr id="5" name="Footer Placeholder 4"/>
          <p:cNvSpPr>
            <a:spLocks noGrp="1"/>
          </p:cNvSpPr>
          <p:nvPr>
            <p:ph type="ftr" sz="quarter" idx="3"/>
          </p:nvPr>
        </p:nvSpPr>
        <p:spPr>
          <a:xfrm>
            <a:off x="712787" y="6659484"/>
            <a:ext cx="5405508" cy="402483"/>
          </a:xfrm>
          <a:prstGeom prst="rect">
            <a:avLst/>
          </a:prstGeom>
        </p:spPr>
        <p:txBody>
          <a:bodyPr vert="horz" lIns="91440" tIns="45720" rIns="91440" bIns="45720" rtlCol="0" anchor="ctr"/>
          <a:lstStyle>
            <a:lvl1pPr algn="l">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35572" y="6659484"/>
            <a:ext cx="599413" cy="402483"/>
          </a:xfrm>
          <a:prstGeom prst="rect">
            <a:avLst/>
          </a:prstGeom>
        </p:spPr>
        <p:txBody>
          <a:bodyPr vert="horz" lIns="91440" tIns="45720" rIns="91440" bIns="45720" rtlCol="0" anchor="ctr"/>
          <a:lstStyle>
            <a:lvl1pPr algn="r">
              <a:defRPr sz="992">
                <a:solidFill>
                  <a:schemeClr val="accent1"/>
                </a:solidFill>
              </a:defRPr>
            </a:lvl1pPr>
          </a:lstStyle>
          <a:p>
            <a:fld id="{D57F1E4F-1CFF-5643-939E-217C01CDF565}" type="slidenum">
              <a:rPr lang="en-US" smtClean="0"/>
              <a:pPr/>
              <a:t>‹N°›</a:t>
            </a:fld>
            <a:endParaRPr lang="en-US"/>
          </a:p>
        </p:txBody>
      </p:sp>
    </p:spTree>
    <p:extLst>
      <p:ext uri="{BB962C8B-B14F-4D97-AF65-F5344CB8AC3E}">
        <p14:creationId xmlns:p14="http://schemas.microsoft.com/office/powerpoint/2010/main" val="428602587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txStyles>
    <p:title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77979" indent="-377979" algn="l" defTabSz="503972" rtl="0" eaLnBrk="1" latinLnBrk="0" hangingPunct="1">
        <a:spcBef>
          <a:spcPts val="1102"/>
        </a:spcBef>
        <a:spcAft>
          <a:spcPts val="0"/>
        </a:spcAft>
        <a:buClr>
          <a:schemeClr val="accent1"/>
        </a:buClr>
        <a:buSzPct val="80000"/>
        <a:buFont typeface="Wingdings 3" charset="2"/>
        <a:buChar char=""/>
        <a:defRPr sz="1984" kern="1200">
          <a:solidFill>
            <a:schemeClr val="tx1">
              <a:lumMod val="75000"/>
              <a:lumOff val="25000"/>
            </a:schemeClr>
          </a:solidFill>
          <a:latin typeface="+mn-lt"/>
          <a:ea typeface="+mn-ea"/>
          <a:cs typeface="+mn-cs"/>
        </a:defRPr>
      </a:lvl1pPr>
      <a:lvl2pPr marL="818954" indent="-314982" algn="l" defTabSz="503972" rtl="0" eaLnBrk="1" latinLnBrk="0" hangingPunct="1">
        <a:spcBef>
          <a:spcPts val="1102"/>
        </a:spcBef>
        <a:spcAft>
          <a:spcPts val="0"/>
        </a:spcAft>
        <a:buClr>
          <a:schemeClr val="accent1"/>
        </a:buClr>
        <a:buSzPct val="80000"/>
        <a:buFont typeface="Wingdings 3" charset="2"/>
        <a:buChar char=""/>
        <a:defRPr sz="1764" kern="1200">
          <a:solidFill>
            <a:schemeClr val="tx1">
              <a:lumMod val="75000"/>
              <a:lumOff val="25000"/>
            </a:schemeClr>
          </a:solidFill>
          <a:latin typeface="+mn-lt"/>
          <a:ea typeface="+mn-ea"/>
          <a:cs typeface="+mn-cs"/>
        </a:defRPr>
      </a:lvl2pPr>
      <a:lvl3pPr marL="1259929" indent="-251986" algn="l" defTabSz="503972" rtl="0" eaLnBrk="1" latinLnBrk="0" hangingPunct="1">
        <a:spcBef>
          <a:spcPts val="1102"/>
        </a:spcBef>
        <a:spcAft>
          <a:spcPts val="0"/>
        </a:spcAft>
        <a:buClr>
          <a:schemeClr val="accent1"/>
        </a:buClr>
        <a:buSzPct val="80000"/>
        <a:buFont typeface="Wingdings 3" charset="2"/>
        <a:buChar char=""/>
        <a:defRPr sz="1543" kern="1200">
          <a:solidFill>
            <a:schemeClr val="tx1">
              <a:lumMod val="75000"/>
              <a:lumOff val="25000"/>
            </a:schemeClr>
          </a:solidFill>
          <a:latin typeface="+mn-lt"/>
          <a:ea typeface="+mn-ea"/>
          <a:cs typeface="+mn-cs"/>
        </a:defRPr>
      </a:lvl3pPr>
      <a:lvl4pPr marL="1763900"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4pPr>
      <a:lvl5pPr marL="2267872"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5pPr>
      <a:lvl6pPr marL="2771844"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6pPr>
      <a:lvl7pPr marL="3275815"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7pPr>
      <a:lvl8pPr marL="3779787"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8pPr>
      <a:lvl9pPr marL="4283758" indent="-251986" algn="l" defTabSz="503972" rtl="0" eaLnBrk="1" latinLnBrk="0" hangingPunct="1">
        <a:spcBef>
          <a:spcPts val="1102"/>
        </a:spcBef>
        <a:spcAft>
          <a:spcPts val="0"/>
        </a:spcAft>
        <a:buClr>
          <a:schemeClr val="accent1"/>
        </a:buClr>
        <a:buSzPct val="80000"/>
        <a:buFont typeface="Wingdings 3" charset="2"/>
        <a:buChar char=""/>
        <a:defRPr sz="1323" kern="1200">
          <a:solidFill>
            <a:schemeClr val="tx1">
              <a:lumMod val="75000"/>
              <a:lumOff val="25000"/>
            </a:schemeClr>
          </a:solidFill>
          <a:latin typeface="+mn-lt"/>
          <a:ea typeface="+mn-ea"/>
          <a:cs typeface="+mn-cs"/>
        </a:defRPr>
      </a:lvl9pPr>
    </p:bodyStyle>
    <p:otherStyle>
      <a:defPPr>
        <a:defRPr lang="en-US"/>
      </a:defPPr>
      <a:lvl1pPr marL="0" algn="l" defTabSz="503972" rtl="0" eaLnBrk="1" latinLnBrk="0" hangingPunct="1">
        <a:defRPr sz="1984" kern="1200">
          <a:solidFill>
            <a:schemeClr val="tx1"/>
          </a:solidFill>
          <a:latin typeface="+mn-lt"/>
          <a:ea typeface="+mn-ea"/>
          <a:cs typeface="+mn-cs"/>
        </a:defRPr>
      </a:lvl1pPr>
      <a:lvl2pPr marL="503972" algn="l" defTabSz="503972" rtl="0" eaLnBrk="1" latinLnBrk="0" hangingPunct="1">
        <a:defRPr sz="1984" kern="1200">
          <a:solidFill>
            <a:schemeClr val="tx1"/>
          </a:solidFill>
          <a:latin typeface="+mn-lt"/>
          <a:ea typeface="+mn-ea"/>
          <a:cs typeface="+mn-cs"/>
        </a:defRPr>
      </a:lvl2pPr>
      <a:lvl3pPr marL="1007943" algn="l" defTabSz="503972" rtl="0" eaLnBrk="1" latinLnBrk="0" hangingPunct="1">
        <a:defRPr sz="1984" kern="1200">
          <a:solidFill>
            <a:schemeClr val="tx1"/>
          </a:solidFill>
          <a:latin typeface="+mn-lt"/>
          <a:ea typeface="+mn-ea"/>
          <a:cs typeface="+mn-cs"/>
        </a:defRPr>
      </a:lvl3pPr>
      <a:lvl4pPr marL="1511915" algn="l" defTabSz="503972" rtl="0" eaLnBrk="1" latinLnBrk="0" hangingPunct="1">
        <a:defRPr sz="1984" kern="1200">
          <a:solidFill>
            <a:schemeClr val="tx1"/>
          </a:solidFill>
          <a:latin typeface="+mn-lt"/>
          <a:ea typeface="+mn-ea"/>
          <a:cs typeface="+mn-cs"/>
        </a:defRPr>
      </a:lvl4pPr>
      <a:lvl5pPr marL="2015886" algn="l" defTabSz="503972" rtl="0" eaLnBrk="1" latinLnBrk="0" hangingPunct="1">
        <a:defRPr sz="1984" kern="1200">
          <a:solidFill>
            <a:schemeClr val="tx1"/>
          </a:solidFill>
          <a:latin typeface="+mn-lt"/>
          <a:ea typeface="+mn-ea"/>
          <a:cs typeface="+mn-cs"/>
        </a:defRPr>
      </a:lvl5pPr>
      <a:lvl6pPr marL="2519858" algn="l" defTabSz="503972" rtl="0" eaLnBrk="1" latinLnBrk="0" hangingPunct="1">
        <a:defRPr sz="1984" kern="1200">
          <a:solidFill>
            <a:schemeClr val="tx1"/>
          </a:solidFill>
          <a:latin typeface="+mn-lt"/>
          <a:ea typeface="+mn-ea"/>
          <a:cs typeface="+mn-cs"/>
        </a:defRPr>
      </a:lvl6pPr>
      <a:lvl7pPr marL="3023829" algn="l" defTabSz="503972" rtl="0" eaLnBrk="1" latinLnBrk="0" hangingPunct="1">
        <a:defRPr sz="1984" kern="1200">
          <a:solidFill>
            <a:schemeClr val="tx1"/>
          </a:solidFill>
          <a:latin typeface="+mn-lt"/>
          <a:ea typeface="+mn-ea"/>
          <a:cs typeface="+mn-cs"/>
        </a:defRPr>
      </a:lvl7pPr>
      <a:lvl8pPr marL="3527801" algn="l" defTabSz="503972" rtl="0" eaLnBrk="1" latinLnBrk="0" hangingPunct="1">
        <a:defRPr sz="1984" kern="1200">
          <a:solidFill>
            <a:schemeClr val="tx1"/>
          </a:solidFill>
          <a:latin typeface="+mn-lt"/>
          <a:ea typeface="+mn-ea"/>
          <a:cs typeface="+mn-cs"/>
        </a:defRPr>
      </a:lvl8pPr>
      <a:lvl9pPr marL="4031772" algn="l" defTabSz="503972"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hyperlink" Target="https://parrainage.refugies.info/" TargetMode="Externa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refugies.info/"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mesdroitssociaux.gouv.fr/accuei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Top Corners Rounded 70">
            <a:extLst>
              <a:ext uri="{FF2B5EF4-FFF2-40B4-BE49-F238E27FC236}">
                <a16:creationId xmlns:a16="http://schemas.microsoft.com/office/drawing/2014/main" id="{A06622B5-0D3E-459F-977C-302B9D998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85" y="650901"/>
            <a:ext cx="3232146" cy="3385715"/>
          </a:xfrm>
          <a:prstGeom prst="round2SameRect">
            <a:avLst>
              <a:gd name="adj1" fmla="val 4735"/>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A8C57116-FF6E-4139-8821-B2C87DACD7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07421"/>
            <a:ext cx="3239619" cy="2872676"/>
          </a:xfrm>
          <a:custGeom>
            <a:avLst/>
            <a:gdLst>
              <a:gd name="connsiteX0" fmla="*/ 0 w 3694176"/>
              <a:gd name="connsiteY0" fmla="*/ 0 h 2606040"/>
              <a:gd name="connsiteX1" fmla="*/ 3578728 w 3694176"/>
              <a:gd name="connsiteY1" fmla="*/ 0 h 2606040"/>
              <a:gd name="connsiteX2" fmla="*/ 3694176 w 3694176"/>
              <a:gd name="connsiteY2" fmla="*/ 115448 h 2606040"/>
              <a:gd name="connsiteX3" fmla="*/ 3694176 w 3694176"/>
              <a:gd name="connsiteY3" fmla="*/ 2490592 h 2606040"/>
              <a:gd name="connsiteX4" fmla="*/ 3578728 w 3694176"/>
              <a:gd name="connsiteY4" fmla="*/ 2606040 h 2606040"/>
              <a:gd name="connsiteX5" fmla="*/ 0 w 3694176"/>
              <a:gd name="connsiteY5" fmla="*/ 2606040 h 2606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94176" h="2606040">
                <a:moveTo>
                  <a:pt x="0" y="0"/>
                </a:moveTo>
                <a:lnTo>
                  <a:pt x="3578728" y="0"/>
                </a:lnTo>
                <a:cubicBezTo>
                  <a:pt x="3642488" y="0"/>
                  <a:pt x="3694176" y="51688"/>
                  <a:pt x="3694176" y="115448"/>
                </a:cubicBezTo>
                <a:lnTo>
                  <a:pt x="3694176" y="2490592"/>
                </a:lnTo>
                <a:cubicBezTo>
                  <a:pt x="3694176" y="2554352"/>
                  <a:pt x="3642488" y="2606040"/>
                  <a:pt x="3578728" y="2606040"/>
                </a:cubicBezTo>
                <a:lnTo>
                  <a:pt x="0" y="26060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a:extLst>
              <a:ext uri="{FF2B5EF4-FFF2-40B4-BE49-F238E27FC236}">
                <a16:creationId xmlns:a16="http://schemas.microsoft.com/office/drawing/2014/main" id="{441007E8-34BF-4691-B8BB-3873A54D3DD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084" y="1665426"/>
            <a:ext cx="2675311" cy="13899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Top Corners Rounded 74">
            <a:extLst>
              <a:ext uri="{FF2B5EF4-FFF2-40B4-BE49-F238E27FC236}">
                <a16:creationId xmlns:a16="http://schemas.microsoft.com/office/drawing/2014/main" id="{B22EB6A2-EE25-4D0A-B8F7-560339BF7E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645631" y="-1"/>
            <a:ext cx="3799439" cy="3451345"/>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D2C3104C-4206-4F13-AC1B-BD1A0833E7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89220" y="1"/>
            <a:ext cx="3512261" cy="3265779"/>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 6">
            <a:extLst>
              <a:ext uri="{FF2B5EF4-FFF2-40B4-BE49-F238E27FC236}">
                <a16:creationId xmlns:a16="http://schemas.microsoft.com/office/drawing/2014/main" id="{857D380A-B82C-45BD-BF77-B0215AFF6FEF}"/>
              </a:ext>
            </a:extLst>
          </p:cNvPr>
          <p:cNvPicPr>
            <a:picLocks noChangeAspect="1"/>
          </p:cNvPicPr>
          <p:nvPr/>
        </p:nvPicPr>
        <p:blipFill>
          <a:blip r:embed="rId3"/>
          <a:stretch>
            <a:fillRect/>
          </a:stretch>
        </p:blipFill>
        <p:spPr>
          <a:xfrm>
            <a:off x="4394066" y="413319"/>
            <a:ext cx="2279103" cy="2437544"/>
          </a:xfrm>
          <a:prstGeom prst="rect">
            <a:avLst/>
          </a:prstGeom>
        </p:spPr>
      </p:pic>
      <p:sp>
        <p:nvSpPr>
          <p:cNvPr id="79" name="Rectangle: Top Corners Rounded 78">
            <a:extLst>
              <a:ext uri="{FF2B5EF4-FFF2-40B4-BE49-F238E27FC236}">
                <a16:creationId xmlns:a16="http://schemas.microsoft.com/office/drawing/2014/main" id="{E075FF7B-260C-401F-825B-033879C5E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3645630" y="3865487"/>
            <a:ext cx="3799439" cy="3694188"/>
          </a:xfrm>
          <a:prstGeom prst="round2SameRect">
            <a:avLst>
              <a:gd name="adj1" fmla="val 3211"/>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1" name="Freeform: Shape 80">
            <a:extLst>
              <a:ext uri="{FF2B5EF4-FFF2-40B4-BE49-F238E27FC236}">
                <a16:creationId xmlns:a16="http://schemas.microsoft.com/office/drawing/2014/main" id="{1D5037CA-A2EE-4AB1-869B-76219B61E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789220" y="4051051"/>
            <a:ext cx="3512261" cy="3508624"/>
          </a:xfrm>
          <a:custGeom>
            <a:avLst/>
            <a:gdLst>
              <a:gd name="connsiteX0" fmla="*/ 0 w 4005072"/>
              <a:gd name="connsiteY0" fmla="*/ 0 h 2962656"/>
              <a:gd name="connsiteX1" fmla="*/ 4005072 w 4005072"/>
              <a:gd name="connsiteY1" fmla="*/ 0 h 2962656"/>
              <a:gd name="connsiteX2" fmla="*/ 4005072 w 4005072"/>
              <a:gd name="connsiteY2" fmla="*/ 2867525 h 2962656"/>
              <a:gd name="connsiteX3" fmla="*/ 3909941 w 4005072"/>
              <a:gd name="connsiteY3" fmla="*/ 2962656 h 2962656"/>
              <a:gd name="connsiteX4" fmla="*/ 95131 w 4005072"/>
              <a:gd name="connsiteY4" fmla="*/ 2962656 h 2962656"/>
              <a:gd name="connsiteX5" fmla="*/ 0 w 4005072"/>
              <a:gd name="connsiteY5" fmla="*/ 2867525 h 296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5072" h="2962656">
                <a:moveTo>
                  <a:pt x="0" y="0"/>
                </a:moveTo>
                <a:lnTo>
                  <a:pt x="4005072" y="0"/>
                </a:lnTo>
                <a:lnTo>
                  <a:pt x="4005072" y="2867525"/>
                </a:lnTo>
                <a:cubicBezTo>
                  <a:pt x="4005072" y="2920064"/>
                  <a:pt x="3962480" y="2962656"/>
                  <a:pt x="3909941" y="2962656"/>
                </a:cubicBezTo>
                <a:lnTo>
                  <a:pt x="95131" y="2962656"/>
                </a:lnTo>
                <a:cubicBezTo>
                  <a:pt x="42592" y="2962656"/>
                  <a:pt x="0" y="2920064"/>
                  <a:pt x="0" y="28675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Image 7">
            <a:extLst>
              <a:ext uri="{FF2B5EF4-FFF2-40B4-BE49-F238E27FC236}">
                <a16:creationId xmlns:a16="http://schemas.microsoft.com/office/drawing/2014/main" id="{2FF3A5EA-153A-4A1B-BA7C-D519F58DA522}"/>
              </a:ext>
            </a:extLst>
          </p:cNvPr>
          <p:cNvPicPr>
            <a:picLocks noChangeAspect="1"/>
          </p:cNvPicPr>
          <p:nvPr/>
        </p:nvPicPr>
        <p:blipFill>
          <a:blip r:embed="rId4"/>
          <a:stretch>
            <a:fillRect/>
          </a:stretch>
        </p:blipFill>
        <p:spPr>
          <a:xfrm>
            <a:off x="4352850" y="4459389"/>
            <a:ext cx="2272367" cy="2626396"/>
          </a:xfrm>
          <a:prstGeom prst="rect">
            <a:avLst/>
          </a:prstGeom>
        </p:spPr>
      </p:pic>
      <p:sp>
        <p:nvSpPr>
          <p:cNvPr id="83" name="Rectangle: Top Corners Rounded 82">
            <a:extLst>
              <a:ext uri="{FF2B5EF4-FFF2-40B4-BE49-F238E27FC236}">
                <a16:creationId xmlns:a16="http://schemas.microsoft.com/office/drawing/2014/main" id="{03EE06E7-68E3-478C-8B9B-551876F1B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408937" y="2016855"/>
            <a:ext cx="5572043" cy="2993708"/>
          </a:xfrm>
          <a:prstGeom prst="round2SameRect">
            <a:avLst>
              <a:gd name="adj1" fmla="val 3803"/>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5" name="Freeform: Shape 84">
            <a:extLst>
              <a:ext uri="{FF2B5EF4-FFF2-40B4-BE49-F238E27FC236}">
                <a16:creationId xmlns:a16="http://schemas.microsoft.com/office/drawing/2014/main" id="{34533210-0571-49A3-9F72-A917C934BC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5117" y="908140"/>
            <a:ext cx="2846695" cy="5211136"/>
          </a:xfrm>
          <a:custGeom>
            <a:avLst/>
            <a:gdLst>
              <a:gd name="connsiteX0" fmla="*/ 75732 w 3246120"/>
              <a:gd name="connsiteY0" fmla="*/ 0 h 4727448"/>
              <a:gd name="connsiteX1" fmla="*/ 3246120 w 3246120"/>
              <a:gd name="connsiteY1" fmla="*/ 0 h 4727448"/>
              <a:gd name="connsiteX2" fmla="*/ 3246120 w 3246120"/>
              <a:gd name="connsiteY2" fmla="*/ 4727448 h 4727448"/>
              <a:gd name="connsiteX3" fmla="*/ 75732 w 3246120"/>
              <a:gd name="connsiteY3" fmla="*/ 4727448 h 4727448"/>
              <a:gd name="connsiteX4" fmla="*/ 0 w 3246120"/>
              <a:gd name="connsiteY4" fmla="*/ 4651716 h 4727448"/>
              <a:gd name="connsiteX5" fmla="*/ 0 w 3246120"/>
              <a:gd name="connsiteY5" fmla="*/ 75732 h 4727448"/>
              <a:gd name="connsiteX6" fmla="*/ 75732 w 3246120"/>
              <a:gd name="connsiteY6" fmla="*/ 0 h 4727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46120" h="4727448">
                <a:moveTo>
                  <a:pt x="75732" y="0"/>
                </a:moveTo>
                <a:lnTo>
                  <a:pt x="3246120" y="0"/>
                </a:lnTo>
                <a:lnTo>
                  <a:pt x="3246120" y="4727448"/>
                </a:lnTo>
                <a:lnTo>
                  <a:pt x="75732" y="4727448"/>
                </a:lnTo>
                <a:cubicBezTo>
                  <a:pt x="33906" y="4727448"/>
                  <a:pt x="0" y="4693542"/>
                  <a:pt x="0" y="4651716"/>
                </a:cubicBezTo>
                <a:lnTo>
                  <a:pt x="0" y="75732"/>
                </a:lnTo>
                <a:cubicBezTo>
                  <a:pt x="0" y="33906"/>
                  <a:pt x="33906" y="0"/>
                  <a:pt x="757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 4">
            <a:extLst>
              <a:ext uri="{FF2B5EF4-FFF2-40B4-BE49-F238E27FC236}">
                <a16:creationId xmlns:a16="http://schemas.microsoft.com/office/drawing/2014/main" id="{032D1FC8-2951-446E-9E35-F380FD1A55C7}"/>
              </a:ext>
            </a:extLst>
          </p:cNvPr>
          <p:cNvPicPr>
            <a:picLocks noChangeAspect="1"/>
          </p:cNvPicPr>
          <p:nvPr/>
        </p:nvPicPr>
        <p:blipFill>
          <a:blip r:embed="rId5"/>
          <a:stretch>
            <a:fillRect/>
          </a:stretch>
        </p:blipFill>
        <p:spPr>
          <a:xfrm>
            <a:off x="8219885" y="1973557"/>
            <a:ext cx="2072979" cy="3187486"/>
          </a:xfrm>
          <a:prstGeom prst="rect">
            <a:avLst/>
          </a:prstGeom>
        </p:spPr>
      </p:pic>
      <p:sp>
        <p:nvSpPr>
          <p:cNvPr id="9" name="ZoneTexte 8">
            <a:extLst>
              <a:ext uri="{FF2B5EF4-FFF2-40B4-BE49-F238E27FC236}">
                <a16:creationId xmlns:a16="http://schemas.microsoft.com/office/drawing/2014/main" id="{D6AAA476-D86A-43E9-A87E-B3DDEAE93A66}"/>
              </a:ext>
            </a:extLst>
          </p:cNvPr>
          <p:cNvSpPr txBox="1"/>
          <p:nvPr/>
        </p:nvSpPr>
        <p:spPr>
          <a:xfrm>
            <a:off x="537984" y="4237628"/>
            <a:ext cx="2847732" cy="2062103"/>
          </a:xfrm>
          <a:custGeom>
            <a:avLst/>
            <a:gdLst>
              <a:gd name="connsiteX0" fmla="*/ 0 w 2847732"/>
              <a:gd name="connsiteY0" fmla="*/ 0 h 2062103"/>
              <a:gd name="connsiteX1" fmla="*/ 569546 w 2847732"/>
              <a:gd name="connsiteY1" fmla="*/ 0 h 2062103"/>
              <a:gd name="connsiteX2" fmla="*/ 1196047 w 2847732"/>
              <a:gd name="connsiteY2" fmla="*/ 0 h 2062103"/>
              <a:gd name="connsiteX3" fmla="*/ 1765594 w 2847732"/>
              <a:gd name="connsiteY3" fmla="*/ 0 h 2062103"/>
              <a:gd name="connsiteX4" fmla="*/ 2335140 w 2847732"/>
              <a:gd name="connsiteY4" fmla="*/ 0 h 2062103"/>
              <a:gd name="connsiteX5" fmla="*/ 2847732 w 2847732"/>
              <a:gd name="connsiteY5" fmla="*/ 0 h 2062103"/>
              <a:gd name="connsiteX6" fmla="*/ 2847732 w 2847732"/>
              <a:gd name="connsiteY6" fmla="*/ 666747 h 2062103"/>
              <a:gd name="connsiteX7" fmla="*/ 2847732 w 2847732"/>
              <a:gd name="connsiteY7" fmla="*/ 1312872 h 2062103"/>
              <a:gd name="connsiteX8" fmla="*/ 2847732 w 2847732"/>
              <a:gd name="connsiteY8" fmla="*/ 2062103 h 2062103"/>
              <a:gd name="connsiteX9" fmla="*/ 2221231 w 2847732"/>
              <a:gd name="connsiteY9" fmla="*/ 2062103 h 2062103"/>
              <a:gd name="connsiteX10" fmla="*/ 1594730 w 2847732"/>
              <a:gd name="connsiteY10" fmla="*/ 2062103 h 2062103"/>
              <a:gd name="connsiteX11" fmla="*/ 1025184 w 2847732"/>
              <a:gd name="connsiteY11" fmla="*/ 2062103 h 2062103"/>
              <a:gd name="connsiteX12" fmla="*/ 541069 w 2847732"/>
              <a:gd name="connsiteY12" fmla="*/ 2062103 h 2062103"/>
              <a:gd name="connsiteX13" fmla="*/ 0 w 2847732"/>
              <a:gd name="connsiteY13" fmla="*/ 2062103 h 2062103"/>
              <a:gd name="connsiteX14" fmla="*/ 0 w 2847732"/>
              <a:gd name="connsiteY14" fmla="*/ 1436598 h 2062103"/>
              <a:gd name="connsiteX15" fmla="*/ 0 w 2847732"/>
              <a:gd name="connsiteY15" fmla="*/ 811094 h 2062103"/>
              <a:gd name="connsiteX16" fmla="*/ 0 w 2847732"/>
              <a:gd name="connsiteY16"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47732" h="2062103" fill="none" extrusionOk="0">
                <a:moveTo>
                  <a:pt x="0" y="0"/>
                </a:moveTo>
                <a:cubicBezTo>
                  <a:pt x="165025" y="26760"/>
                  <a:pt x="358545" y="-4967"/>
                  <a:pt x="569546" y="0"/>
                </a:cubicBezTo>
                <a:cubicBezTo>
                  <a:pt x="780547" y="4967"/>
                  <a:pt x="896231" y="-9547"/>
                  <a:pt x="1196047" y="0"/>
                </a:cubicBezTo>
                <a:cubicBezTo>
                  <a:pt x="1495863" y="9547"/>
                  <a:pt x="1503094" y="-25918"/>
                  <a:pt x="1765594" y="0"/>
                </a:cubicBezTo>
                <a:cubicBezTo>
                  <a:pt x="2028094" y="25918"/>
                  <a:pt x="2088499" y="21189"/>
                  <a:pt x="2335140" y="0"/>
                </a:cubicBezTo>
                <a:cubicBezTo>
                  <a:pt x="2581781" y="-21189"/>
                  <a:pt x="2601697" y="-25564"/>
                  <a:pt x="2847732" y="0"/>
                </a:cubicBezTo>
                <a:cubicBezTo>
                  <a:pt x="2872342" y="273362"/>
                  <a:pt x="2815371" y="402952"/>
                  <a:pt x="2847732" y="666747"/>
                </a:cubicBezTo>
                <a:cubicBezTo>
                  <a:pt x="2880093" y="930542"/>
                  <a:pt x="2864983" y="1016703"/>
                  <a:pt x="2847732" y="1312872"/>
                </a:cubicBezTo>
                <a:cubicBezTo>
                  <a:pt x="2830481" y="1609041"/>
                  <a:pt x="2844143" y="1722353"/>
                  <a:pt x="2847732" y="2062103"/>
                </a:cubicBezTo>
                <a:cubicBezTo>
                  <a:pt x="2686237" y="2042183"/>
                  <a:pt x="2533944" y="2080800"/>
                  <a:pt x="2221231" y="2062103"/>
                </a:cubicBezTo>
                <a:cubicBezTo>
                  <a:pt x="1908518" y="2043406"/>
                  <a:pt x="1789877" y="2044534"/>
                  <a:pt x="1594730" y="2062103"/>
                </a:cubicBezTo>
                <a:cubicBezTo>
                  <a:pt x="1399583" y="2079672"/>
                  <a:pt x="1164585" y="2069114"/>
                  <a:pt x="1025184" y="2062103"/>
                </a:cubicBezTo>
                <a:cubicBezTo>
                  <a:pt x="885783" y="2055092"/>
                  <a:pt x="665739" y="2073187"/>
                  <a:pt x="541069" y="2062103"/>
                </a:cubicBezTo>
                <a:cubicBezTo>
                  <a:pt x="416399" y="2051019"/>
                  <a:pt x="209086" y="2037464"/>
                  <a:pt x="0" y="2062103"/>
                </a:cubicBezTo>
                <a:cubicBezTo>
                  <a:pt x="19136" y="1843184"/>
                  <a:pt x="27985" y="1585998"/>
                  <a:pt x="0" y="1436598"/>
                </a:cubicBezTo>
                <a:cubicBezTo>
                  <a:pt x="-27985" y="1287198"/>
                  <a:pt x="8971" y="1025346"/>
                  <a:pt x="0" y="811094"/>
                </a:cubicBezTo>
                <a:cubicBezTo>
                  <a:pt x="-8971" y="596842"/>
                  <a:pt x="16629" y="234467"/>
                  <a:pt x="0" y="0"/>
                </a:cubicBezTo>
                <a:close/>
              </a:path>
              <a:path w="2847732" h="2062103" stroke="0" extrusionOk="0">
                <a:moveTo>
                  <a:pt x="0" y="0"/>
                </a:moveTo>
                <a:cubicBezTo>
                  <a:pt x="221109" y="-23465"/>
                  <a:pt x="488033" y="20329"/>
                  <a:pt x="626501" y="0"/>
                </a:cubicBezTo>
                <a:cubicBezTo>
                  <a:pt x="764969" y="-20329"/>
                  <a:pt x="1073524" y="28450"/>
                  <a:pt x="1196047" y="0"/>
                </a:cubicBezTo>
                <a:cubicBezTo>
                  <a:pt x="1318570" y="-28450"/>
                  <a:pt x="1552419" y="-16970"/>
                  <a:pt x="1765594" y="0"/>
                </a:cubicBezTo>
                <a:cubicBezTo>
                  <a:pt x="1978769" y="16970"/>
                  <a:pt x="2092007" y="-21322"/>
                  <a:pt x="2249708" y="0"/>
                </a:cubicBezTo>
                <a:cubicBezTo>
                  <a:pt x="2407409" y="21322"/>
                  <a:pt x="2569345" y="20247"/>
                  <a:pt x="2847732" y="0"/>
                </a:cubicBezTo>
                <a:cubicBezTo>
                  <a:pt x="2842395" y="198274"/>
                  <a:pt x="2822327" y="414448"/>
                  <a:pt x="2847732" y="728610"/>
                </a:cubicBezTo>
                <a:cubicBezTo>
                  <a:pt x="2873138" y="1042772"/>
                  <a:pt x="2866997" y="1094544"/>
                  <a:pt x="2847732" y="1395356"/>
                </a:cubicBezTo>
                <a:cubicBezTo>
                  <a:pt x="2828467" y="1696168"/>
                  <a:pt x="2834156" y="1813557"/>
                  <a:pt x="2847732" y="2062103"/>
                </a:cubicBezTo>
                <a:cubicBezTo>
                  <a:pt x="2654064" y="2065208"/>
                  <a:pt x="2540416" y="2073082"/>
                  <a:pt x="2363618" y="2062103"/>
                </a:cubicBezTo>
                <a:cubicBezTo>
                  <a:pt x="2186820" y="2051124"/>
                  <a:pt x="2009016" y="2040070"/>
                  <a:pt x="1822548" y="2062103"/>
                </a:cubicBezTo>
                <a:cubicBezTo>
                  <a:pt x="1636080" y="2084137"/>
                  <a:pt x="1437118" y="2051396"/>
                  <a:pt x="1253002" y="2062103"/>
                </a:cubicBezTo>
                <a:cubicBezTo>
                  <a:pt x="1068886" y="2072810"/>
                  <a:pt x="868020" y="2090084"/>
                  <a:pt x="683456" y="2062103"/>
                </a:cubicBezTo>
                <a:cubicBezTo>
                  <a:pt x="498892" y="2034122"/>
                  <a:pt x="175777" y="2074448"/>
                  <a:pt x="0" y="2062103"/>
                </a:cubicBezTo>
                <a:cubicBezTo>
                  <a:pt x="-12685" y="1811273"/>
                  <a:pt x="17674" y="1600973"/>
                  <a:pt x="0" y="1354114"/>
                </a:cubicBezTo>
                <a:cubicBezTo>
                  <a:pt x="-17674" y="1107255"/>
                  <a:pt x="10503" y="951411"/>
                  <a:pt x="0" y="625505"/>
                </a:cubicBezTo>
                <a:cubicBezTo>
                  <a:pt x="-10503" y="299599"/>
                  <a:pt x="1795" y="267504"/>
                  <a:pt x="0" y="0"/>
                </a:cubicBezTo>
                <a:close/>
              </a:path>
            </a:pathLst>
          </a:custGeom>
          <a:ln>
            <a:extLst>
              <a:ext uri="{C807C97D-BFC1-408E-A445-0C87EB9F89A2}">
                <ask:lineSketchStyleProps xmlns:ask="http://schemas.microsoft.com/office/drawing/2018/sketchyshapes" sd="4187038272">
                  <a:prstGeom prst="rect">
                    <a:avLst/>
                  </a:prstGeom>
                  <ask:type>
                    <ask:lineSketchFreehand/>
                  </ask:type>
                </ask:lineSketchStyleProps>
              </a:ext>
            </a:extLst>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fr-FR" sz="3200"/>
              <a:t>Réunion mensuelle des partenaires d’accueil Caf </a:t>
            </a:r>
          </a:p>
        </p:txBody>
      </p:sp>
      <p:sp>
        <p:nvSpPr>
          <p:cNvPr id="10" name="ZoneTexte 9">
            <a:extLst>
              <a:ext uri="{FF2B5EF4-FFF2-40B4-BE49-F238E27FC236}">
                <a16:creationId xmlns:a16="http://schemas.microsoft.com/office/drawing/2014/main" id="{A2B5929A-19D3-495F-B557-ED84D46106C0}"/>
              </a:ext>
            </a:extLst>
          </p:cNvPr>
          <p:cNvSpPr txBox="1"/>
          <p:nvPr/>
        </p:nvSpPr>
        <p:spPr>
          <a:xfrm>
            <a:off x="661481" y="6562121"/>
            <a:ext cx="2578138" cy="461665"/>
          </a:xfrm>
          <a:prstGeom prst="rect">
            <a:avLst/>
          </a:prstGeom>
          <a:noFill/>
        </p:spPr>
        <p:txBody>
          <a:bodyPr wrap="square" lIns="91440" tIns="45720" rIns="91440" bIns="45720" rtlCol="0" anchor="t">
            <a:spAutoFit/>
          </a:bodyPr>
          <a:lstStyle/>
          <a:p>
            <a:pPr algn="ctr"/>
            <a:r>
              <a:rPr lang="fr-FR" sz="2400" b="1"/>
              <a:t>15/04/22</a:t>
            </a:r>
          </a:p>
        </p:txBody>
      </p:sp>
    </p:spTree>
    <p:extLst>
      <p:ext uri="{BB962C8B-B14F-4D97-AF65-F5344CB8AC3E}">
        <p14:creationId xmlns:p14="http://schemas.microsoft.com/office/powerpoint/2010/main" val="3974185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a:xfrm>
            <a:off x="7872219" y="6079475"/>
            <a:ext cx="2494756" cy="321125"/>
          </a:xfrm>
        </p:spPr>
        <p:txBody>
          <a:bodyPr/>
          <a:lstStyle/>
          <a:p>
            <a:pPr>
              <a:defRPr/>
            </a:pPr>
            <a:fld id="{3BC851D9-955E-4483-9BFE-D87A1AFCA6CD}" type="slidenum">
              <a:rPr lang="fr-FR" smtClean="0"/>
              <a:pPr>
                <a:defRPr/>
              </a:pPr>
              <a:t>10</a:t>
            </a:fld>
            <a:endParaRPr lang="fr-FR"/>
          </a:p>
        </p:txBody>
      </p:sp>
      <p:sp>
        <p:nvSpPr>
          <p:cNvPr id="3" name="ZoneTexte 2">
            <a:extLst>
              <a:ext uri="{FF2B5EF4-FFF2-40B4-BE49-F238E27FC236}">
                <a16:creationId xmlns:a16="http://schemas.microsoft.com/office/drawing/2014/main" id="{3EA2BF1B-26CB-4DCF-84FF-8B0239619C28}"/>
              </a:ext>
            </a:extLst>
          </p:cNvPr>
          <p:cNvSpPr txBox="1"/>
          <p:nvPr/>
        </p:nvSpPr>
        <p:spPr>
          <a:xfrm>
            <a:off x="-1" y="1636789"/>
            <a:ext cx="10691813" cy="380232"/>
          </a:xfrm>
          <a:prstGeom prst="rect">
            <a:avLst/>
          </a:prstGeom>
          <a:noFill/>
        </p:spPr>
        <p:txBody>
          <a:bodyPr wrap="square" rtlCol="0">
            <a:spAutoFit/>
          </a:bodyPr>
          <a:lstStyle/>
          <a:p>
            <a:pPr algn="ctr"/>
            <a:r>
              <a:rPr lang="fr-FR" sz="1871" b="1">
                <a:solidFill>
                  <a:srgbClr val="002060"/>
                </a:solidFill>
              </a:rPr>
              <a:t>Schémas récapitulatifs de la vie d’une créance  </a:t>
            </a:r>
          </a:p>
        </p:txBody>
      </p:sp>
      <p:graphicFrame>
        <p:nvGraphicFramePr>
          <p:cNvPr id="6" name="Tableau 6">
            <a:extLst>
              <a:ext uri="{FF2B5EF4-FFF2-40B4-BE49-F238E27FC236}">
                <a16:creationId xmlns:a16="http://schemas.microsoft.com/office/drawing/2014/main" id="{1759F3D8-3DA0-4525-A30F-556273115315}"/>
              </a:ext>
            </a:extLst>
          </p:cNvPr>
          <p:cNvGraphicFramePr>
            <a:graphicFrameLocks noGrp="1"/>
          </p:cNvGraphicFramePr>
          <p:nvPr/>
        </p:nvGraphicFramePr>
        <p:xfrm>
          <a:off x="512" y="2164967"/>
          <a:ext cx="10671060" cy="4536471"/>
        </p:xfrm>
        <a:graphic>
          <a:graphicData uri="http://schemas.openxmlformats.org/drawingml/2006/table">
            <a:tbl>
              <a:tblPr firstRow="1" bandRow="1">
                <a:tableStyleId>{5C22544A-7EE6-4342-B048-85BDC9FD1C3A}</a:tableStyleId>
              </a:tblPr>
              <a:tblGrid>
                <a:gridCol w="3557020">
                  <a:extLst>
                    <a:ext uri="{9D8B030D-6E8A-4147-A177-3AD203B41FA5}">
                      <a16:colId xmlns:a16="http://schemas.microsoft.com/office/drawing/2014/main" val="458758467"/>
                    </a:ext>
                  </a:extLst>
                </a:gridCol>
                <a:gridCol w="3557020">
                  <a:extLst>
                    <a:ext uri="{9D8B030D-6E8A-4147-A177-3AD203B41FA5}">
                      <a16:colId xmlns:a16="http://schemas.microsoft.com/office/drawing/2014/main" val="2260377060"/>
                    </a:ext>
                  </a:extLst>
                </a:gridCol>
                <a:gridCol w="3557020">
                  <a:extLst>
                    <a:ext uri="{9D8B030D-6E8A-4147-A177-3AD203B41FA5}">
                      <a16:colId xmlns:a16="http://schemas.microsoft.com/office/drawing/2014/main" val="3058172799"/>
                    </a:ext>
                  </a:extLst>
                </a:gridCol>
              </a:tblGrid>
              <a:tr h="579655">
                <a:tc>
                  <a:txBody>
                    <a:bodyPr/>
                    <a:lstStyle/>
                    <a:p>
                      <a:pPr algn="ctr"/>
                      <a:r>
                        <a:rPr lang="fr-FR" sz="1600">
                          <a:solidFill>
                            <a:schemeClr val="bg1"/>
                          </a:solidFill>
                        </a:rPr>
                        <a:t>Indus prestations familiales</a:t>
                      </a:r>
                    </a:p>
                    <a:p>
                      <a:pPr algn="ctr"/>
                      <a:r>
                        <a:rPr lang="fr-FR" sz="1200">
                          <a:solidFill>
                            <a:schemeClr val="bg1"/>
                          </a:solidFill>
                        </a:rPr>
                        <a:t>(hors RSA et PPA)</a:t>
                      </a:r>
                    </a:p>
                  </a:txBody>
                  <a:tcPr marL="106918" marR="106918" marT="53459" marB="53459">
                    <a:solidFill>
                      <a:srgbClr val="AC9DE3"/>
                    </a:solidFill>
                  </a:tcPr>
                </a:tc>
                <a:tc>
                  <a:txBody>
                    <a:bodyPr/>
                    <a:lstStyle/>
                    <a:p>
                      <a:pPr algn="ctr"/>
                      <a:r>
                        <a:rPr lang="fr-FR" sz="1600">
                          <a:solidFill>
                            <a:schemeClr val="bg1"/>
                          </a:solidFill>
                        </a:rPr>
                        <a:t>Indus PPA</a:t>
                      </a:r>
                    </a:p>
                  </a:txBody>
                  <a:tcPr marL="106918" marR="106918" marT="53459" marB="53459">
                    <a:solidFill>
                      <a:srgbClr val="A07C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a:solidFill>
                            <a:schemeClr val="bg1"/>
                          </a:solidFill>
                        </a:rPr>
                        <a:t>Indus RSA</a:t>
                      </a:r>
                    </a:p>
                  </a:txBody>
                  <a:tcPr marL="106918" marR="106918" marT="53459" marB="53459">
                    <a:solidFill>
                      <a:srgbClr val="8B76D8"/>
                    </a:solidFill>
                  </a:tcPr>
                </a:tc>
                <a:extLst>
                  <a:ext uri="{0D108BD9-81ED-4DB2-BD59-A6C34878D82A}">
                    <a16:rowId xmlns:a16="http://schemas.microsoft.com/office/drawing/2014/main" val="1645329751"/>
                  </a:ext>
                </a:extLst>
              </a:tr>
              <a:tr h="3956816">
                <a:tc>
                  <a:txBody>
                    <a:bodyPr/>
                    <a:lstStyle/>
                    <a:p>
                      <a:endParaRPr lang="fr-FR" sz="2300"/>
                    </a:p>
                    <a:p>
                      <a:endParaRPr lang="fr-FR" sz="2300"/>
                    </a:p>
                    <a:p>
                      <a:endParaRPr lang="fr-FR" sz="2300"/>
                    </a:p>
                    <a:p>
                      <a:endParaRPr lang="fr-FR" sz="2300"/>
                    </a:p>
                    <a:p>
                      <a:endParaRPr lang="fr-FR" sz="2300"/>
                    </a:p>
                    <a:p>
                      <a:endParaRPr lang="fr-FR" sz="2300"/>
                    </a:p>
                    <a:p>
                      <a:endParaRPr lang="fr-FR" sz="2300"/>
                    </a:p>
                    <a:p>
                      <a:endParaRPr lang="fr-FR" sz="2300"/>
                    </a:p>
                    <a:p>
                      <a:endParaRPr lang="fr-FR" sz="2300"/>
                    </a:p>
                    <a:p>
                      <a:endParaRPr lang="fr-FR" sz="2300"/>
                    </a:p>
                    <a:p>
                      <a:endParaRPr lang="fr-FR" sz="1200"/>
                    </a:p>
                  </a:txBody>
                  <a:tcPr marL="106918" marR="106918" marT="53459" marB="53459">
                    <a:solidFill>
                      <a:srgbClr val="B3A5E5"/>
                    </a:solidFill>
                  </a:tcPr>
                </a:tc>
                <a:tc>
                  <a:txBody>
                    <a:bodyPr/>
                    <a:lstStyle/>
                    <a:p>
                      <a:endParaRPr lang="fr-FR" sz="2300">
                        <a:solidFill>
                          <a:schemeClr val="bg1"/>
                        </a:solidFill>
                      </a:endParaRPr>
                    </a:p>
                  </a:txBody>
                  <a:tcPr marL="106918" marR="106918" marT="53459" marB="53459">
                    <a:solidFill>
                      <a:srgbClr val="A07CE0"/>
                    </a:solidFill>
                  </a:tcPr>
                </a:tc>
                <a:tc>
                  <a:txBody>
                    <a:bodyPr/>
                    <a:lstStyle/>
                    <a:p>
                      <a:endParaRPr lang="fr-FR" sz="2300"/>
                    </a:p>
                  </a:txBody>
                  <a:tcPr marL="106918" marR="106918" marT="53459" marB="53459">
                    <a:solidFill>
                      <a:srgbClr val="8B76D8"/>
                    </a:solidFill>
                  </a:tcPr>
                </a:tc>
                <a:extLst>
                  <a:ext uri="{0D108BD9-81ED-4DB2-BD59-A6C34878D82A}">
                    <a16:rowId xmlns:a16="http://schemas.microsoft.com/office/drawing/2014/main" val="2961686016"/>
                  </a:ext>
                </a:extLst>
              </a:tr>
            </a:tbl>
          </a:graphicData>
        </a:graphic>
      </p:graphicFrame>
      <p:pic>
        <p:nvPicPr>
          <p:cNvPr id="8" name="Image 7">
            <a:extLst>
              <a:ext uri="{FF2B5EF4-FFF2-40B4-BE49-F238E27FC236}">
                <a16:creationId xmlns:a16="http://schemas.microsoft.com/office/drawing/2014/main" id="{AA668DEB-3D02-4851-85D4-750ABFD5337A}"/>
              </a:ext>
            </a:extLst>
          </p:cNvPr>
          <p:cNvPicPr>
            <a:picLocks noChangeAspect="1"/>
          </p:cNvPicPr>
          <p:nvPr/>
        </p:nvPicPr>
        <p:blipFill>
          <a:blip r:embed="rId2">
            <a:duotone>
              <a:schemeClr val="accent3">
                <a:shade val="45000"/>
                <a:satMod val="135000"/>
              </a:schemeClr>
              <a:prstClr val="white"/>
            </a:duotone>
          </a:blip>
          <a:stretch>
            <a:fillRect/>
          </a:stretch>
        </p:blipFill>
        <p:spPr>
          <a:xfrm flipH="1">
            <a:off x="147242" y="2872373"/>
            <a:ext cx="565363" cy="565363"/>
          </a:xfrm>
          <a:prstGeom prst="rect">
            <a:avLst/>
          </a:prstGeom>
          <a:ln>
            <a:solidFill>
              <a:srgbClr val="002060"/>
            </a:solidFill>
          </a:ln>
        </p:spPr>
      </p:pic>
      <p:pic>
        <p:nvPicPr>
          <p:cNvPr id="10" name="Image 9">
            <a:extLst>
              <a:ext uri="{FF2B5EF4-FFF2-40B4-BE49-F238E27FC236}">
                <a16:creationId xmlns:a16="http://schemas.microsoft.com/office/drawing/2014/main" id="{22A996B9-D72B-4898-BA5C-E0459C785D3D}"/>
              </a:ext>
            </a:extLst>
          </p:cNvPr>
          <p:cNvPicPr>
            <a:picLocks noChangeAspect="1"/>
          </p:cNvPicPr>
          <p:nvPr/>
        </p:nvPicPr>
        <p:blipFill>
          <a:blip r:embed="rId2">
            <a:duotone>
              <a:schemeClr val="accent3">
                <a:shade val="45000"/>
                <a:satMod val="135000"/>
              </a:schemeClr>
              <a:prstClr val="white"/>
            </a:duotone>
          </a:blip>
          <a:stretch>
            <a:fillRect/>
          </a:stretch>
        </p:blipFill>
        <p:spPr>
          <a:xfrm flipH="1">
            <a:off x="3767779" y="2868111"/>
            <a:ext cx="565363" cy="565363"/>
          </a:xfrm>
          <a:prstGeom prst="rect">
            <a:avLst/>
          </a:prstGeom>
          <a:ln>
            <a:solidFill>
              <a:srgbClr val="002060"/>
            </a:solidFill>
          </a:ln>
        </p:spPr>
      </p:pic>
      <p:pic>
        <p:nvPicPr>
          <p:cNvPr id="11" name="Image 10">
            <a:extLst>
              <a:ext uri="{FF2B5EF4-FFF2-40B4-BE49-F238E27FC236}">
                <a16:creationId xmlns:a16="http://schemas.microsoft.com/office/drawing/2014/main" id="{B76DF06E-5345-42D5-9D75-B99DFD068619}"/>
              </a:ext>
            </a:extLst>
          </p:cNvPr>
          <p:cNvPicPr>
            <a:picLocks noChangeAspect="1"/>
          </p:cNvPicPr>
          <p:nvPr/>
        </p:nvPicPr>
        <p:blipFill>
          <a:blip r:embed="rId2">
            <a:duotone>
              <a:schemeClr val="accent3">
                <a:shade val="45000"/>
                <a:satMod val="135000"/>
              </a:schemeClr>
              <a:prstClr val="white"/>
            </a:duotone>
          </a:blip>
          <a:stretch>
            <a:fillRect/>
          </a:stretch>
        </p:blipFill>
        <p:spPr>
          <a:xfrm flipH="1">
            <a:off x="7311740" y="2861000"/>
            <a:ext cx="565363" cy="565363"/>
          </a:xfrm>
          <a:prstGeom prst="rect">
            <a:avLst/>
          </a:prstGeom>
          <a:ln>
            <a:solidFill>
              <a:srgbClr val="002060"/>
            </a:solidFill>
          </a:ln>
        </p:spPr>
      </p:pic>
      <p:sp>
        <p:nvSpPr>
          <p:cNvPr id="9" name="ZoneTexte 8">
            <a:extLst>
              <a:ext uri="{FF2B5EF4-FFF2-40B4-BE49-F238E27FC236}">
                <a16:creationId xmlns:a16="http://schemas.microsoft.com/office/drawing/2014/main" id="{7BC94119-9F90-4B0E-B3E1-7731B75D1537}"/>
              </a:ext>
            </a:extLst>
          </p:cNvPr>
          <p:cNvSpPr txBox="1"/>
          <p:nvPr/>
        </p:nvSpPr>
        <p:spPr>
          <a:xfrm>
            <a:off x="789324" y="2872374"/>
            <a:ext cx="2386393" cy="596189"/>
          </a:xfrm>
          <a:prstGeom prst="rect">
            <a:avLst/>
          </a:prstGeom>
          <a:noFill/>
        </p:spPr>
        <p:txBody>
          <a:bodyPr wrap="square" rtlCol="0">
            <a:spAutoFit/>
          </a:bodyPr>
          <a:lstStyle/>
          <a:p>
            <a:pPr algn="ctr"/>
            <a:r>
              <a:rPr lang="fr-FR" sz="1637" b="1">
                <a:solidFill>
                  <a:schemeClr val="bg1"/>
                </a:solidFill>
              </a:rPr>
              <a:t>Implantation</a:t>
            </a:r>
          </a:p>
          <a:p>
            <a:pPr algn="ctr"/>
            <a:r>
              <a:rPr lang="fr-FR" sz="1637" b="1">
                <a:solidFill>
                  <a:schemeClr val="bg1"/>
                </a:solidFill>
              </a:rPr>
              <a:t> de l’indu</a:t>
            </a:r>
          </a:p>
        </p:txBody>
      </p:sp>
      <p:grpSp>
        <p:nvGrpSpPr>
          <p:cNvPr id="15" name="Groupe 14">
            <a:extLst>
              <a:ext uri="{FF2B5EF4-FFF2-40B4-BE49-F238E27FC236}">
                <a16:creationId xmlns:a16="http://schemas.microsoft.com/office/drawing/2014/main" id="{58DDA5DA-4496-44D3-A6D8-D9244EE53089}"/>
              </a:ext>
            </a:extLst>
          </p:cNvPr>
          <p:cNvGrpSpPr/>
          <p:nvPr/>
        </p:nvGrpSpPr>
        <p:grpSpPr>
          <a:xfrm>
            <a:off x="103672" y="3818079"/>
            <a:ext cx="565363" cy="565363"/>
            <a:chOff x="6372200" y="2343470"/>
            <a:chExt cx="792088" cy="720080"/>
          </a:xfrm>
        </p:grpSpPr>
        <p:pic>
          <p:nvPicPr>
            <p:cNvPr id="16" name="Image 15">
              <a:extLst>
                <a:ext uri="{FF2B5EF4-FFF2-40B4-BE49-F238E27FC236}">
                  <a16:creationId xmlns:a16="http://schemas.microsoft.com/office/drawing/2014/main" id="{F29FA3E9-2778-46D7-AE71-A7CB2AF516D3}"/>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88224" y="2499742"/>
              <a:ext cx="407537" cy="407537"/>
            </a:xfrm>
            <a:prstGeom prst="rect">
              <a:avLst/>
            </a:prstGeom>
            <a:ln>
              <a:solidFill>
                <a:srgbClr val="002060"/>
              </a:solidFill>
            </a:ln>
          </p:spPr>
        </p:pic>
        <p:sp>
          <p:nvSpPr>
            <p:cNvPr id="17" name="Ellipse 16">
              <a:extLst>
                <a:ext uri="{FF2B5EF4-FFF2-40B4-BE49-F238E27FC236}">
                  <a16:creationId xmlns:a16="http://schemas.microsoft.com/office/drawing/2014/main" id="{D3C3E48F-9CF8-4015-BB80-6E1CECA6C130}"/>
                </a:ext>
              </a:extLst>
            </p:cNvPr>
            <p:cNvSpPr/>
            <p:nvPr/>
          </p:nvSpPr>
          <p:spPr>
            <a:xfrm>
              <a:off x="6372200" y="2343470"/>
              <a:ext cx="792088" cy="7200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5"/>
            </a:p>
          </p:txBody>
        </p:sp>
        <p:cxnSp>
          <p:nvCxnSpPr>
            <p:cNvPr id="18" name="Connecteur droit 17">
              <a:extLst>
                <a:ext uri="{FF2B5EF4-FFF2-40B4-BE49-F238E27FC236}">
                  <a16:creationId xmlns:a16="http://schemas.microsoft.com/office/drawing/2014/main" id="{812EA1B9-211C-4EF1-95BF-92690ADEA95D}"/>
                </a:ext>
              </a:extLst>
            </p:cNvPr>
            <p:cNvCxnSpPr>
              <a:stCxn id="17" idx="1"/>
              <a:endCxn id="17" idx="5"/>
            </p:cNvCxnSpPr>
            <p:nvPr/>
          </p:nvCxnSpPr>
          <p:spPr>
            <a:xfrm>
              <a:off x="6488199" y="2448923"/>
              <a:ext cx="560090" cy="5091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2" name="ZoneTexte 11">
            <a:extLst>
              <a:ext uri="{FF2B5EF4-FFF2-40B4-BE49-F238E27FC236}">
                <a16:creationId xmlns:a16="http://schemas.microsoft.com/office/drawing/2014/main" id="{B3752AD0-7F96-445A-9047-EE02440A1204}"/>
              </a:ext>
            </a:extLst>
          </p:cNvPr>
          <p:cNvSpPr txBox="1"/>
          <p:nvPr/>
        </p:nvSpPr>
        <p:spPr>
          <a:xfrm>
            <a:off x="647018" y="3833319"/>
            <a:ext cx="2937875" cy="596189"/>
          </a:xfrm>
          <a:prstGeom prst="rect">
            <a:avLst/>
          </a:prstGeom>
          <a:noFill/>
        </p:spPr>
        <p:txBody>
          <a:bodyPr wrap="square" rtlCol="0">
            <a:spAutoFit/>
          </a:bodyPr>
          <a:lstStyle/>
          <a:p>
            <a:pPr algn="ctr"/>
            <a:r>
              <a:rPr lang="fr-FR" sz="1637" b="1">
                <a:solidFill>
                  <a:schemeClr val="bg1"/>
                </a:solidFill>
              </a:rPr>
              <a:t>Suspension de la dette</a:t>
            </a:r>
          </a:p>
          <a:p>
            <a:pPr algn="ctr"/>
            <a:r>
              <a:rPr lang="fr-FR" sz="1637" b="1">
                <a:solidFill>
                  <a:schemeClr val="bg1"/>
                </a:solidFill>
              </a:rPr>
              <a:t> 30 jours</a:t>
            </a:r>
          </a:p>
        </p:txBody>
      </p:sp>
      <p:sp>
        <p:nvSpPr>
          <p:cNvPr id="30" name="ZoneTexte 29">
            <a:extLst>
              <a:ext uri="{FF2B5EF4-FFF2-40B4-BE49-F238E27FC236}">
                <a16:creationId xmlns:a16="http://schemas.microsoft.com/office/drawing/2014/main" id="{DF5AE1B5-5635-428E-9F92-55FFA326614F}"/>
              </a:ext>
            </a:extLst>
          </p:cNvPr>
          <p:cNvSpPr txBox="1"/>
          <p:nvPr/>
        </p:nvSpPr>
        <p:spPr>
          <a:xfrm>
            <a:off x="4277050" y="3829055"/>
            <a:ext cx="2784155" cy="596189"/>
          </a:xfrm>
          <a:prstGeom prst="rect">
            <a:avLst/>
          </a:prstGeom>
          <a:noFill/>
        </p:spPr>
        <p:txBody>
          <a:bodyPr wrap="square" rtlCol="0">
            <a:spAutoFit/>
          </a:bodyPr>
          <a:lstStyle/>
          <a:p>
            <a:pPr algn="ctr"/>
            <a:r>
              <a:rPr lang="fr-FR" sz="1637" b="1">
                <a:solidFill>
                  <a:schemeClr val="bg1"/>
                </a:solidFill>
              </a:rPr>
              <a:t>Suspension de la dette</a:t>
            </a:r>
          </a:p>
          <a:p>
            <a:pPr algn="ctr"/>
            <a:r>
              <a:rPr lang="fr-FR" sz="1637" b="1">
                <a:solidFill>
                  <a:srgbClr val="C00000"/>
                </a:solidFill>
              </a:rPr>
              <a:t>60</a:t>
            </a:r>
            <a:r>
              <a:rPr lang="fr-FR" sz="1637" b="1">
                <a:solidFill>
                  <a:schemeClr val="bg1"/>
                </a:solidFill>
              </a:rPr>
              <a:t> jours</a:t>
            </a:r>
          </a:p>
        </p:txBody>
      </p:sp>
      <p:sp>
        <p:nvSpPr>
          <p:cNvPr id="31" name="ZoneTexte 30">
            <a:extLst>
              <a:ext uri="{FF2B5EF4-FFF2-40B4-BE49-F238E27FC236}">
                <a16:creationId xmlns:a16="http://schemas.microsoft.com/office/drawing/2014/main" id="{A73BCA18-4EB5-4E40-B4AE-578D52FBC761}"/>
              </a:ext>
            </a:extLst>
          </p:cNvPr>
          <p:cNvSpPr txBox="1"/>
          <p:nvPr/>
        </p:nvSpPr>
        <p:spPr>
          <a:xfrm>
            <a:off x="7727519" y="3854214"/>
            <a:ext cx="2784155" cy="596189"/>
          </a:xfrm>
          <a:prstGeom prst="rect">
            <a:avLst/>
          </a:prstGeom>
          <a:noFill/>
        </p:spPr>
        <p:txBody>
          <a:bodyPr wrap="square" rtlCol="0">
            <a:spAutoFit/>
          </a:bodyPr>
          <a:lstStyle/>
          <a:p>
            <a:pPr algn="ctr"/>
            <a:r>
              <a:rPr lang="fr-FR" sz="1637" b="1">
                <a:solidFill>
                  <a:schemeClr val="bg1"/>
                </a:solidFill>
              </a:rPr>
              <a:t>Suspension de la dette</a:t>
            </a:r>
          </a:p>
          <a:p>
            <a:pPr algn="ctr"/>
            <a:r>
              <a:rPr lang="fr-FR" sz="1637" b="1">
                <a:solidFill>
                  <a:srgbClr val="C00000"/>
                </a:solidFill>
              </a:rPr>
              <a:t>60</a:t>
            </a:r>
            <a:r>
              <a:rPr lang="fr-FR" sz="1637" b="1">
                <a:solidFill>
                  <a:schemeClr val="bg1"/>
                </a:solidFill>
              </a:rPr>
              <a:t> jours</a:t>
            </a:r>
          </a:p>
        </p:txBody>
      </p:sp>
      <p:pic>
        <p:nvPicPr>
          <p:cNvPr id="32" name="Image 31">
            <a:extLst>
              <a:ext uri="{FF2B5EF4-FFF2-40B4-BE49-F238E27FC236}">
                <a16:creationId xmlns:a16="http://schemas.microsoft.com/office/drawing/2014/main" id="{5097CF5A-FF29-44FC-856D-7A4080661C53}"/>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3662" y="5736069"/>
            <a:ext cx="631448" cy="631448"/>
          </a:xfrm>
          <a:prstGeom prst="rect">
            <a:avLst/>
          </a:prstGeom>
          <a:ln>
            <a:solidFill>
              <a:srgbClr val="002060"/>
            </a:solidFill>
          </a:ln>
        </p:spPr>
      </p:pic>
      <p:pic>
        <p:nvPicPr>
          <p:cNvPr id="34" name="Image 33">
            <a:extLst>
              <a:ext uri="{FF2B5EF4-FFF2-40B4-BE49-F238E27FC236}">
                <a16:creationId xmlns:a16="http://schemas.microsoft.com/office/drawing/2014/main" id="{95C58EAF-EDCE-492A-902C-A79FE4D1B31E}"/>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685978" y="5745904"/>
            <a:ext cx="631448" cy="631448"/>
          </a:xfrm>
          <a:prstGeom prst="rect">
            <a:avLst/>
          </a:prstGeom>
          <a:ln>
            <a:solidFill>
              <a:srgbClr val="002060"/>
            </a:solidFill>
          </a:ln>
        </p:spPr>
      </p:pic>
      <p:pic>
        <p:nvPicPr>
          <p:cNvPr id="35" name="Image 34">
            <a:extLst>
              <a:ext uri="{FF2B5EF4-FFF2-40B4-BE49-F238E27FC236}">
                <a16:creationId xmlns:a16="http://schemas.microsoft.com/office/drawing/2014/main" id="{5BBFB223-2FDB-4B7A-AB39-36FCB93AFC6B}"/>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278698" y="5758434"/>
            <a:ext cx="631448" cy="631448"/>
          </a:xfrm>
          <a:prstGeom prst="rect">
            <a:avLst/>
          </a:prstGeom>
          <a:ln>
            <a:solidFill>
              <a:srgbClr val="002060"/>
            </a:solidFill>
          </a:ln>
        </p:spPr>
      </p:pic>
      <p:sp>
        <p:nvSpPr>
          <p:cNvPr id="29" name="ZoneTexte 28">
            <a:extLst>
              <a:ext uri="{FF2B5EF4-FFF2-40B4-BE49-F238E27FC236}">
                <a16:creationId xmlns:a16="http://schemas.microsoft.com/office/drawing/2014/main" id="{FC2C5403-8140-423F-89E2-B8F17365C563}"/>
              </a:ext>
            </a:extLst>
          </p:cNvPr>
          <p:cNvSpPr txBox="1"/>
          <p:nvPr/>
        </p:nvSpPr>
        <p:spPr>
          <a:xfrm>
            <a:off x="777090" y="5681607"/>
            <a:ext cx="2575880" cy="596189"/>
          </a:xfrm>
          <a:prstGeom prst="rect">
            <a:avLst/>
          </a:prstGeom>
          <a:noFill/>
        </p:spPr>
        <p:txBody>
          <a:bodyPr wrap="square" rtlCol="0">
            <a:spAutoFit/>
          </a:bodyPr>
          <a:lstStyle/>
          <a:p>
            <a:pPr algn="ctr"/>
            <a:r>
              <a:rPr lang="fr-FR" sz="1637" b="1">
                <a:solidFill>
                  <a:schemeClr val="bg1"/>
                </a:solidFill>
              </a:rPr>
              <a:t>Pas de délai</a:t>
            </a:r>
          </a:p>
          <a:p>
            <a:pPr algn="ctr"/>
            <a:r>
              <a:rPr lang="fr-FR" sz="1637" b="1">
                <a:solidFill>
                  <a:schemeClr val="bg1"/>
                </a:solidFill>
              </a:rPr>
              <a:t>pour saisir la CRA</a:t>
            </a:r>
            <a:r>
              <a:rPr lang="fr-FR" sz="1637" b="1"/>
              <a:t> *</a:t>
            </a:r>
            <a:endParaRPr lang="fr-FR" sz="1637" b="1">
              <a:solidFill>
                <a:schemeClr val="bg1"/>
              </a:solidFill>
            </a:endParaRPr>
          </a:p>
        </p:txBody>
      </p:sp>
      <p:sp>
        <p:nvSpPr>
          <p:cNvPr id="41" name="ZoneTexte 40">
            <a:extLst>
              <a:ext uri="{FF2B5EF4-FFF2-40B4-BE49-F238E27FC236}">
                <a16:creationId xmlns:a16="http://schemas.microsoft.com/office/drawing/2014/main" id="{D6568A99-AB40-4FBD-A1CD-5DB25E620511}"/>
              </a:ext>
            </a:extLst>
          </p:cNvPr>
          <p:cNvSpPr txBox="1"/>
          <p:nvPr/>
        </p:nvSpPr>
        <p:spPr>
          <a:xfrm>
            <a:off x="4305452" y="5653099"/>
            <a:ext cx="2575880" cy="848117"/>
          </a:xfrm>
          <a:prstGeom prst="rect">
            <a:avLst/>
          </a:prstGeom>
          <a:noFill/>
        </p:spPr>
        <p:txBody>
          <a:bodyPr wrap="square" rtlCol="0">
            <a:spAutoFit/>
          </a:bodyPr>
          <a:lstStyle/>
          <a:p>
            <a:pPr algn="ctr"/>
            <a:r>
              <a:rPr lang="fr-FR" sz="1637" b="1">
                <a:solidFill>
                  <a:schemeClr val="bg1"/>
                </a:solidFill>
              </a:rPr>
              <a:t>Pas de délai</a:t>
            </a:r>
          </a:p>
          <a:p>
            <a:pPr algn="ctr"/>
            <a:r>
              <a:rPr lang="fr-FR" sz="1637" b="1">
                <a:solidFill>
                  <a:schemeClr val="bg1"/>
                </a:solidFill>
              </a:rPr>
              <a:t>pour saisir la CRA</a:t>
            </a:r>
            <a:r>
              <a:rPr lang="fr-FR" sz="1637" b="1"/>
              <a:t> *</a:t>
            </a:r>
            <a:endParaRPr lang="fr-FR" sz="1637" b="1">
              <a:solidFill>
                <a:schemeClr val="bg1"/>
              </a:solidFill>
            </a:endParaRPr>
          </a:p>
          <a:p>
            <a:pPr algn="ctr"/>
            <a:endParaRPr lang="fr-FR" sz="1637" b="1">
              <a:solidFill>
                <a:schemeClr val="bg1"/>
              </a:solidFill>
            </a:endParaRPr>
          </a:p>
        </p:txBody>
      </p:sp>
      <p:sp>
        <p:nvSpPr>
          <p:cNvPr id="42" name="ZoneTexte 41">
            <a:extLst>
              <a:ext uri="{FF2B5EF4-FFF2-40B4-BE49-F238E27FC236}">
                <a16:creationId xmlns:a16="http://schemas.microsoft.com/office/drawing/2014/main" id="{467CEA85-6790-4BDE-AADD-55F2BF27DB90}"/>
              </a:ext>
            </a:extLst>
          </p:cNvPr>
          <p:cNvSpPr txBox="1"/>
          <p:nvPr/>
        </p:nvSpPr>
        <p:spPr>
          <a:xfrm>
            <a:off x="7831657" y="5681607"/>
            <a:ext cx="2575880" cy="596189"/>
          </a:xfrm>
          <a:prstGeom prst="rect">
            <a:avLst/>
          </a:prstGeom>
          <a:noFill/>
        </p:spPr>
        <p:txBody>
          <a:bodyPr wrap="square" rtlCol="0">
            <a:spAutoFit/>
          </a:bodyPr>
          <a:lstStyle/>
          <a:p>
            <a:pPr algn="ctr"/>
            <a:r>
              <a:rPr lang="fr-FR" sz="1637" b="1">
                <a:solidFill>
                  <a:schemeClr val="bg1"/>
                </a:solidFill>
              </a:rPr>
              <a:t>Pas de délai</a:t>
            </a:r>
          </a:p>
          <a:p>
            <a:pPr algn="ctr"/>
            <a:r>
              <a:rPr lang="fr-FR" sz="1637" b="1">
                <a:solidFill>
                  <a:schemeClr val="bg1"/>
                </a:solidFill>
              </a:rPr>
              <a:t>pour saisir la CRA</a:t>
            </a:r>
            <a:r>
              <a:rPr lang="fr-FR" sz="1637" b="1"/>
              <a:t> *</a:t>
            </a:r>
            <a:endParaRPr lang="fr-FR" sz="1637" b="1">
              <a:solidFill>
                <a:schemeClr val="bg1"/>
              </a:solidFill>
            </a:endParaRPr>
          </a:p>
        </p:txBody>
      </p:sp>
      <p:sp>
        <p:nvSpPr>
          <p:cNvPr id="43" name="ZoneTexte 42">
            <a:extLst>
              <a:ext uri="{FF2B5EF4-FFF2-40B4-BE49-F238E27FC236}">
                <a16:creationId xmlns:a16="http://schemas.microsoft.com/office/drawing/2014/main" id="{3F03BB8D-8183-47CF-9AE8-E08AA2A4BA08}"/>
              </a:ext>
            </a:extLst>
          </p:cNvPr>
          <p:cNvSpPr txBox="1"/>
          <p:nvPr/>
        </p:nvSpPr>
        <p:spPr>
          <a:xfrm>
            <a:off x="4317426" y="3062973"/>
            <a:ext cx="2386393" cy="596189"/>
          </a:xfrm>
          <a:prstGeom prst="rect">
            <a:avLst/>
          </a:prstGeom>
          <a:noFill/>
        </p:spPr>
        <p:txBody>
          <a:bodyPr wrap="square" rtlCol="0">
            <a:spAutoFit/>
          </a:bodyPr>
          <a:lstStyle/>
          <a:p>
            <a:pPr algn="ctr"/>
            <a:r>
              <a:rPr lang="fr-FR" sz="1637" b="1">
                <a:solidFill>
                  <a:schemeClr val="bg1"/>
                </a:solidFill>
              </a:rPr>
              <a:t>Implantation</a:t>
            </a:r>
          </a:p>
          <a:p>
            <a:pPr algn="ctr"/>
            <a:r>
              <a:rPr lang="fr-FR" sz="1637" b="1">
                <a:solidFill>
                  <a:schemeClr val="bg1"/>
                </a:solidFill>
              </a:rPr>
              <a:t> de l’indu</a:t>
            </a:r>
          </a:p>
        </p:txBody>
      </p:sp>
      <p:sp>
        <p:nvSpPr>
          <p:cNvPr id="44" name="ZoneTexte 43">
            <a:extLst>
              <a:ext uri="{FF2B5EF4-FFF2-40B4-BE49-F238E27FC236}">
                <a16:creationId xmlns:a16="http://schemas.microsoft.com/office/drawing/2014/main" id="{2F0D53DC-2724-48F2-AE11-E6D27490F983}"/>
              </a:ext>
            </a:extLst>
          </p:cNvPr>
          <p:cNvSpPr txBox="1"/>
          <p:nvPr/>
        </p:nvSpPr>
        <p:spPr>
          <a:xfrm>
            <a:off x="7872218" y="2825951"/>
            <a:ext cx="2386393" cy="596189"/>
          </a:xfrm>
          <a:prstGeom prst="rect">
            <a:avLst/>
          </a:prstGeom>
          <a:noFill/>
        </p:spPr>
        <p:txBody>
          <a:bodyPr wrap="square" rtlCol="0">
            <a:spAutoFit/>
          </a:bodyPr>
          <a:lstStyle/>
          <a:p>
            <a:pPr algn="ctr"/>
            <a:r>
              <a:rPr lang="fr-FR" sz="1637" b="1">
                <a:solidFill>
                  <a:schemeClr val="bg1"/>
                </a:solidFill>
              </a:rPr>
              <a:t>Implantation</a:t>
            </a:r>
          </a:p>
          <a:p>
            <a:pPr algn="ctr"/>
            <a:r>
              <a:rPr lang="fr-FR" sz="1637" b="1">
                <a:solidFill>
                  <a:schemeClr val="bg1"/>
                </a:solidFill>
              </a:rPr>
              <a:t> de l’indu</a:t>
            </a:r>
          </a:p>
        </p:txBody>
      </p:sp>
      <p:sp>
        <p:nvSpPr>
          <p:cNvPr id="47" name="ZoneTexte 46">
            <a:extLst>
              <a:ext uri="{FF2B5EF4-FFF2-40B4-BE49-F238E27FC236}">
                <a16:creationId xmlns:a16="http://schemas.microsoft.com/office/drawing/2014/main" id="{AF1CF92B-318F-4899-932D-D26E0D0BC873}"/>
              </a:ext>
            </a:extLst>
          </p:cNvPr>
          <p:cNvSpPr txBox="1"/>
          <p:nvPr/>
        </p:nvSpPr>
        <p:spPr>
          <a:xfrm>
            <a:off x="1219484" y="376562"/>
            <a:ext cx="7436240" cy="433708"/>
          </a:xfrm>
          <a:prstGeom prst="rect">
            <a:avLst/>
          </a:prstGeom>
          <a:noFill/>
        </p:spPr>
        <p:txBody>
          <a:bodyPr wrap="square">
            <a:spAutoFit/>
          </a:bodyPr>
          <a:lstStyle/>
          <a:p>
            <a:pPr>
              <a:lnSpc>
                <a:spcPct val="115000"/>
              </a:lnSpc>
              <a:spcAft>
                <a:spcPts val="1169"/>
              </a:spcAft>
            </a:pPr>
            <a:r>
              <a:rPr lang="fr-FR" sz="2105" b="1">
                <a:solidFill>
                  <a:schemeClr val="bg1"/>
                </a:solidFill>
                <a:ea typeface="Calibri" panose="020F0502020204030204" pitchFamily="34" charset="0"/>
                <a:cs typeface="Calibri" panose="020F0502020204030204" pitchFamily="34" charset="0"/>
              </a:rPr>
              <a:t>Loi </a:t>
            </a:r>
            <a:r>
              <a:rPr lang="fr-FR" sz="2105" b="1" err="1">
                <a:solidFill>
                  <a:schemeClr val="bg1"/>
                </a:solidFill>
                <a:ea typeface="Calibri" panose="020F0502020204030204" pitchFamily="34" charset="0"/>
                <a:cs typeface="Calibri" panose="020F0502020204030204" pitchFamily="34" charset="0"/>
              </a:rPr>
              <a:t>Essoc</a:t>
            </a:r>
            <a:r>
              <a:rPr lang="fr-FR" sz="2105" b="1">
                <a:solidFill>
                  <a:schemeClr val="bg1"/>
                </a:solidFill>
                <a:ea typeface="Calibri" panose="020F0502020204030204" pitchFamily="34" charset="0"/>
                <a:cs typeface="Calibri" panose="020F0502020204030204" pitchFamily="34" charset="0"/>
              </a:rPr>
              <a:t> : évolution pour les indus </a:t>
            </a:r>
            <a:r>
              <a:rPr lang="fr-FR" sz="2105" b="1" err="1">
                <a:solidFill>
                  <a:schemeClr val="bg1"/>
                </a:solidFill>
                <a:ea typeface="Calibri" panose="020F0502020204030204" pitchFamily="34" charset="0"/>
                <a:cs typeface="Calibri" panose="020F0502020204030204" pitchFamily="34" charset="0"/>
              </a:rPr>
              <a:t>Ppa</a:t>
            </a:r>
            <a:r>
              <a:rPr lang="fr-FR" sz="2105" b="1">
                <a:solidFill>
                  <a:schemeClr val="bg1"/>
                </a:solidFill>
                <a:ea typeface="Calibri" panose="020F0502020204030204" pitchFamily="34" charset="0"/>
                <a:cs typeface="Calibri" panose="020F0502020204030204" pitchFamily="34" charset="0"/>
              </a:rPr>
              <a:t> et Rsa</a:t>
            </a:r>
            <a:endParaRPr lang="fr-FR" sz="1286">
              <a:solidFill>
                <a:schemeClr val="bg1"/>
              </a:solidFill>
              <a:ea typeface="Calibri" panose="020F0502020204030204" pitchFamily="34" charset="0"/>
              <a:cs typeface="Calibri" panose="020F0502020204030204" pitchFamily="34" charset="0"/>
            </a:endParaRPr>
          </a:p>
        </p:txBody>
      </p:sp>
      <p:grpSp>
        <p:nvGrpSpPr>
          <p:cNvPr id="49" name="Groupe 48">
            <a:extLst>
              <a:ext uri="{FF2B5EF4-FFF2-40B4-BE49-F238E27FC236}">
                <a16:creationId xmlns:a16="http://schemas.microsoft.com/office/drawing/2014/main" id="{EBBD35A3-F48E-4678-A94F-978CAB935C7B}"/>
              </a:ext>
            </a:extLst>
          </p:cNvPr>
          <p:cNvGrpSpPr/>
          <p:nvPr/>
        </p:nvGrpSpPr>
        <p:grpSpPr>
          <a:xfrm>
            <a:off x="3740088" y="3740940"/>
            <a:ext cx="565363" cy="565363"/>
            <a:chOff x="6372200" y="2343470"/>
            <a:chExt cx="792088" cy="720080"/>
          </a:xfrm>
        </p:grpSpPr>
        <p:pic>
          <p:nvPicPr>
            <p:cNvPr id="50" name="Image 49">
              <a:extLst>
                <a:ext uri="{FF2B5EF4-FFF2-40B4-BE49-F238E27FC236}">
                  <a16:creationId xmlns:a16="http://schemas.microsoft.com/office/drawing/2014/main" id="{1B1A7D0C-F5A9-49CB-8545-A6BD8D91E179}"/>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88224" y="2499742"/>
              <a:ext cx="407537" cy="407537"/>
            </a:xfrm>
            <a:prstGeom prst="rect">
              <a:avLst/>
            </a:prstGeom>
            <a:ln>
              <a:solidFill>
                <a:srgbClr val="002060"/>
              </a:solidFill>
            </a:ln>
          </p:spPr>
        </p:pic>
        <p:sp>
          <p:nvSpPr>
            <p:cNvPr id="51" name="Ellipse 50">
              <a:extLst>
                <a:ext uri="{FF2B5EF4-FFF2-40B4-BE49-F238E27FC236}">
                  <a16:creationId xmlns:a16="http://schemas.microsoft.com/office/drawing/2014/main" id="{EDFA9FDB-C8EA-4ECE-8D3E-5B333467F412}"/>
                </a:ext>
              </a:extLst>
            </p:cNvPr>
            <p:cNvSpPr/>
            <p:nvPr/>
          </p:nvSpPr>
          <p:spPr>
            <a:xfrm>
              <a:off x="6372200" y="2343470"/>
              <a:ext cx="792088" cy="7200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5"/>
            </a:p>
          </p:txBody>
        </p:sp>
        <p:cxnSp>
          <p:nvCxnSpPr>
            <p:cNvPr id="52" name="Connecteur droit 51">
              <a:extLst>
                <a:ext uri="{FF2B5EF4-FFF2-40B4-BE49-F238E27FC236}">
                  <a16:creationId xmlns:a16="http://schemas.microsoft.com/office/drawing/2014/main" id="{9E762F3B-6983-4445-A697-194689D0C5F4}"/>
                </a:ext>
              </a:extLst>
            </p:cNvPr>
            <p:cNvCxnSpPr>
              <a:stCxn id="51" idx="1"/>
              <a:endCxn id="51" idx="5"/>
            </p:cNvCxnSpPr>
            <p:nvPr/>
          </p:nvCxnSpPr>
          <p:spPr>
            <a:xfrm>
              <a:off x="6488199" y="2448923"/>
              <a:ext cx="560090" cy="5091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54" name="Groupe 53">
            <a:extLst>
              <a:ext uri="{FF2B5EF4-FFF2-40B4-BE49-F238E27FC236}">
                <a16:creationId xmlns:a16="http://schemas.microsoft.com/office/drawing/2014/main" id="{7A9A4998-D3BE-45B0-8435-AC5293B3B80F}"/>
              </a:ext>
            </a:extLst>
          </p:cNvPr>
          <p:cNvGrpSpPr/>
          <p:nvPr/>
        </p:nvGrpSpPr>
        <p:grpSpPr>
          <a:xfrm>
            <a:off x="7311740" y="3818079"/>
            <a:ext cx="565363" cy="565363"/>
            <a:chOff x="6372200" y="2343470"/>
            <a:chExt cx="792088" cy="720080"/>
          </a:xfrm>
        </p:grpSpPr>
        <p:pic>
          <p:nvPicPr>
            <p:cNvPr id="55" name="Image 54">
              <a:extLst>
                <a:ext uri="{FF2B5EF4-FFF2-40B4-BE49-F238E27FC236}">
                  <a16:creationId xmlns:a16="http://schemas.microsoft.com/office/drawing/2014/main" id="{F04A4D7F-E63B-4CC4-B01F-34B3DAABE794}"/>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588224" y="2499742"/>
              <a:ext cx="407537" cy="407537"/>
            </a:xfrm>
            <a:prstGeom prst="rect">
              <a:avLst/>
            </a:prstGeom>
            <a:ln>
              <a:solidFill>
                <a:srgbClr val="002060"/>
              </a:solidFill>
            </a:ln>
          </p:spPr>
        </p:pic>
        <p:sp>
          <p:nvSpPr>
            <p:cNvPr id="56" name="Ellipse 55">
              <a:extLst>
                <a:ext uri="{FF2B5EF4-FFF2-40B4-BE49-F238E27FC236}">
                  <a16:creationId xmlns:a16="http://schemas.microsoft.com/office/drawing/2014/main" id="{6ECA17F4-B172-4A32-B7A5-17C0CE8930EC}"/>
                </a:ext>
              </a:extLst>
            </p:cNvPr>
            <p:cNvSpPr/>
            <p:nvPr/>
          </p:nvSpPr>
          <p:spPr>
            <a:xfrm>
              <a:off x="6372200" y="2343470"/>
              <a:ext cx="792088" cy="720080"/>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05"/>
            </a:p>
          </p:txBody>
        </p:sp>
        <p:cxnSp>
          <p:nvCxnSpPr>
            <p:cNvPr id="57" name="Connecteur droit 56">
              <a:extLst>
                <a:ext uri="{FF2B5EF4-FFF2-40B4-BE49-F238E27FC236}">
                  <a16:creationId xmlns:a16="http://schemas.microsoft.com/office/drawing/2014/main" id="{9400E0C5-527D-47C6-9C07-C975A2F25782}"/>
                </a:ext>
              </a:extLst>
            </p:cNvPr>
            <p:cNvCxnSpPr>
              <a:stCxn id="56" idx="1"/>
              <a:endCxn id="56" idx="5"/>
            </p:cNvCxnSpPr>
            <p:nvPr/>
          </p:nvCxnSpPr>
          <p:spPr>
            <a:xfrm>
              <a:off x="6488199" y="2448923"/>
              <a:ext cx="560090" cy="50917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 name="ZoneTexte 1">
            <a:extLst>
              <a:ext uri="{FF2B5EF4-FFF2-40B4-BE49-F238E27FC236}">
                <a16:creationId xmlns:a16="http://schemas.microsoft.com/office/drawing/2014/main" id="{48587909-CDF2-4741-9F41-87C6F45E222B}"/>
              </a:ext>
            </a:extLst>
          </p:cNvPr>
          <p:cNvSpPr txBox="1"/>
          <p:nvPr/>
        </p:nvSpPr>
        <p:spPr>
          <a:xfrm>
            <a:off x="1076957" y="4770422"/>
            <a:ext cx="2349979" cy="596189"/>
          </a:xfrm>
          <a:prstGeom prst="rect">
            <a:avLst/>
          </a:prstGeom>
          <a:noFill/>
        </p:spPr>
        <p:txBody>
          <a:bodyPr wrap="square" rtlCol="0">
            <a:spAutoFit/>
          </a:bodyPr>
          <a:lstStyle/>
          <a:p>
            <a:r>
              <a:rPr lang="fr-FR" sz="1637" b="1">
                <a:solidFill>
                  <a:schemeClr val="bg1"/>
                </a:solidFill>
              </a:rPr>
              <a:t>Délai de 2 mois pour contestation</a:t>
            </a:r>
          </a:p>
        </p:txBody>
      </p:sp>
      <p:sp>
        <p:nvSpPr>
          <p:cNvPr id="38" name="ZoneTexte 37">
            <a:extLst>
              <a:ext uri="{FF2B5EF4-FFF2-40B4-BE49-F238E27FC236}">
                <a16:creationId xmlns:a16="http://schemas.microsoft.com/office/drawing/2014/main" id="{825455CE-DB62-44F4-B7A1-4E2FA8ABA03E}"/>
              </a:ext>
            </a:extLst>
          </p:cNvPr>
          <p:cNvSpPr txBox="1"/>
          <p:nvPr/>
        </p:nvSpPr>
        <p:spPr>
          <a:xfrm>
            <a:off x="4619179" y="4710742"/>
            <a:ext cx="2469326" cy="596189"/>
          </a:xfrm>
          <a:prstGeom prst="rect">
            <a:avLst/>
          </a:prstGeom>
          <a:noFill/>
        </p:spPr>
        <p:txBody>
          <a:bodyPr wrap="square" rtlCol="0">
            <a:spAutoFit/>
          </a:bodyPr>
          <a:lstStyle/>
          <a:p>
            <a:r>
              <a:rPr lang="fr-FR" sz="1637" b="1">
                <a:solidFill>
                  <a:schemeClr val="bg1"/>
                </a:solidFill>
              </a:rPr>
              <a:t>Délai de 2 mois pour contestation</a:t>
            </a:r>
          </a:p>
        </p:txBody>
      </p:sp>
      <p:pic>
        <p:nvPicPr>
          <p:cNvPr id="1026" name="Picture 2" descr="Symbole de la main rouge (icône png)">
            <a:extLst>
              <a:ext uri="{FF2B5EF4-FFF2-40B4-BE49-F238E27FC236}">
                <a16:creationId xmlns:a16="http://schemas.microsoft.com/office/drawing/2014/main" id="{68C77BD8-3FAC-467D-9112-A88778422A8F}"/>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3662" y="4734877"/>
            <a:ext cx="565365" cy="565365"/>
          </a:xfrm>
          <a:prstGeom prst="rect">
            <a:avLst/>
          </a:prstGeom>
          <a:noFill/>
          <a:extLst>
            <a:ext uri="{909E8E84-426E-40DD-AFC4-6F175D3DCCD1}">
              <a14:hiddenFill xmlns:a14="http://schemas.microsoft.com/office/drawing/2010/main">
                <a:solidFill>
                  <a:srgbClr val="FFFFFF"/>
                </a:solidFill>
              </a14:hiddenFill>
            </a:ext>
          </a:extLst>
        </p:spPr>
      </p:pic>
      <p:sp>
        <p:nvSpPr>
          <p:cNvPr id="40" name="ZoneTexte 39">
            <a:extLst>
              <a:ext uri="{FF2B5EF4-FFF2-40B4-BE49-F238E27FC236}">
                <a16:creationId xmlns:a16="http://schemas.microsoft.com/office/drawing/2014/main" id="{F3A87C05-7C49-424D-A0DA-3463878835F3}"/>
              </a:ext>
            </a:extLst>
          </p:cNvPr>
          <p:cNvSpPr txBox="1"/>
          <p:nvPr/>
        </p:nvSpPr>
        <p:spPr>
          <a:xfrm>
            <a:off x="8218171" y="4742467"/>
            <a:ext cx="2349979" cy="596189"/>
          </a:xfrm>
          <a:prstGeom prst="rect">
            <a:avLst/>
          </a:prstGeom>
          <a:noFill/>
        </p:spPr>
        <p:txBody>
          <a:bodyPr wrap="square" rtlCol="0">
            <a:spAutoFit/>
          </a:bodyPr>
          <a:lstStyle/>
          <a:p>
            <a:r>
              <a:rPr lang="fr-FR" sz="1637" b="1">
                <a:solidFill>
                  <a:schemeClr val="bg1"/>
                </a:solidFill>
              </a:rPr>
              <a:t>Délai de 2 mois pour contestation</a:t>
            </a:r>
          </a:p>
        </p:txBody>
      </p:sp>
      <p:pic>
        <p:nvPicPr>
          <p:cNvPr id="45" name="Picture 2" descr="Symbole de la main rouge (icône png)">
            <a:extLst>
              <a:ext uri="{FF2B5EF4-FFF2-40B4-BE49-F238E27FC236}">
                <a16:creationId xmlns:a16="http://schemas.microsoft.com/office/drawing/2014/main" id="{DAF2D600-3190-429D-A816-A1ED8E7E65E7}"/>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00115" y="4733953"/>
            <a:ext cx="565365" cy="565365"/>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Symbole de la main rouge (icône png)">
            <a:extLst>
              <a:ext uri="{FF2B5EF4-FFF2-40B4-BE49-F238E27FC236}">
                <a16:creationId xmlns:a16="http://schemas.microsoft.com/office/drawing/2014/main" id="{F21654D7-703D-4E10-A95E-2BA3570B6934}"/>
              </a:ext>
            </a:extLst>
          </p:cNvPr>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02813" y="4756283"/>
            <a:ext cx="565365" cy="565365"/>
          </a:xfrm>
          <a:prstGeom prst="rect">
            <a:avLst/>
          </a:prstGeom>
          <a:noFill/>
          <a:extLst>
            <a:ext uri="{909E8E84-426E-40DD-AFC4-6F175D3DCCD1}">
              <a14:hiddenFill xmlns:a14="http://schemas.microsoft.com/office/drawing/2010/main">
                <a:solidFill>
                  <a:srgbClr val="FFFFFF"/>
                </a:solidFill>
              </a14:hiddenFill>
            </a:ext>
          </a:extLst>
        </p:spPr>
      </p:pic>
      <p:sp>
        <p:nvSpPr>
          <p:cNvPr id="48" name="ZoneTexte 47">
            <a:extLst>
              <a:ext uri="{FF2B5EF4-FFF2-40B4-BE49-F238E27FC236}">
                <a16:creationId xmlns:a16="http://schemas.microsoft.com/office/drawing/2014/main" id="{A69AD098-273D-4945-A53C-118F15302438}"/>
              </a:ext>
            </a:extLst>
          </p:cNvPr>
          <p:cNvSpPr txBox="1"/>
          <p:nvPr/>
        </p:nvSpPr>
        <p:spPr>
          <a:xfrm>
            <a:off x="-12372" y="6444170"/>
            <a:ext cx="5370049" cy="308226"/>
          </a:xfrm>
          <a:prstGeom prst="rect">
            <a:avLst/>
          </a:prstGeom>
          <a:noFill/>
        </p:spPr>
        <p:txBody>
          <a:bodyPr wrap="square">
            <a:spAutoFit/>
          </a:bodyPr>
          <a:lstStyle/>
          <a:p>
            <a:r>
              <a:rPr lang="fr-FR" sz="1403" b="1">
                <a:solidFill>
                  <a:schemeClr val="bg1"/>
                </a:solidFill>
              </a:rPr>
              <a:t>*Commission de recours amiable</a:t>
            </a:r>
          </a:p>
        </p:txBody>
      </p:sp>
    </p:spTree>
    <p:extLst>
      <p:ext uri="{BB962C8B-B14F-4D97-AF65-F5344CB8AC3E}">
        <p14:creationId xmlns:p14="http://schemas.microsoft.com/office/powerpoint/2010/main" val="1631616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11</a:t>
            </a:fld>
            <a:endParaRPr lang="fr-FR"/>
          </a:p>
        </p:txBody>
      </p:sp>
      <p:sp>
        <p:nvSpPr>
          <p:cNvPr id="5" name="ZoneTexte 4">
            <a:extLst>
              <a:ext uri="{FF2B5EF4-FFF2-40B4-BE49-F238E27FC236}">
                <a16:creationId xmlns:a16="http://schemas.microsoft.com/office/drawing/2014/main" id="{2D01694D-F368-4FC5-9220-2826B0B688CD}"/>
              </a:ext>
            </a:extLst>
          </p:cNvPr>
          <p:cNvSpPr txBox="1"/>
          <p:nvPr/>
        </p:nvSpPr>
        <p:spPr>
          <a:xfrm>
            <a:off x="854637" y="112808"/>
            <a:ext cx="9514245" cy="1043940"/>
          </a:xfrm>
          <a:prstGeom prst="rect">
            <a:avLst/>
          </a:prstGeom>
          <a:noFill/>
        </p:spPr>
        <p:txBody>
          <a:bodyPr wrap="square">
            <a:spAutoFit/>
          </a:bodyPr>
          <a:lstStyle/>
          <a:p>
            <a:pPr>
              <a:lnSpc>
                <a:spcPct val="115000"/>
              </a:lnSpc>
              <a:spcAft>
                <a:spcPts val="1169"/>
              </a:spcAft>
            </a:pPr>
            <a:r>
              <a:rPr lang="fr-FR" altLang="fr-FR" sz="2806" b="1">
                <a:solidFill>
                  <a:schemeClr val="bg1"/>
                </a:solidFill>
                <a:cs typeface="Times New Roman" panose="02020603050405020304" pitchFamily="18" charset="0"/>
              </a:rPr>
              <a:t>Prorogation des droits à certaines prestations familiales en cas de décès d’enfant</a:t>
            </a:r>
          </a:p>
        </p:txBody>
      </p:sp>
      <p:sp>
        <p:nvSpPr>
          <p:cNvPr id="6" name="ZoneTexte 5">
            <a:extLst>
              <a:ext uri="{FF2B5EF4-FFF2-40B4-BE49-F238E27FC236}">
                <a16:creationId xmlns:a16="http://schemas.microsoft.com/office/drawing/2014/main" id="{6B0DD3C1-C060-47A3-8332-0FDD1A3696A3}"/>
              </a:ext>
            </a:extLst>
          </p:cNvPr>
          <p:cNvSpPr txBox="1"/>
          <p:nvPr/>
        </p:nvSpPr>
        <p:spPr>
          <a:xfrm>
            <a:off x="854637" y="1774433"/>
            <a:ext cx="8243110" cy="4231095"/>
          </a:xfrm>
          <a:prstGeom prst="rect">
            <a:avLst/>
          </a:prstGeom>
          <a:noFill/>
        </p:spPr>
        <p:txBody>
          <a:bodyPr wrap="square">
            <a:spAutoFit/>
          </a:bodyPr>
          <a:lstStyle/>
          <a:p>
            <a:r>
              <a:rPr lang="fr-FR" sz="1871" b="1">
                <a:solidFill>
                  <a:schemeClr val="accent6"/>
                </a:solidFill>
              </a:rPr>
              <a:t>RAPPEL</a:t>
            </a:r>
          </a:p>
          <a:p>
            <a:endParaRPr lang="fr-FR" sz="1871" b="1">
              <a:solidFill>
                <a:schemeClr val="accent6"/>
              </a:solidFill>
            </a:endParaRPr>
          </a:p>
          <a:p>
            <a:r>
              <a:rPr lang="fr-FR" sz="1637">
                <a:solidFill>
                  <a:srgbClr val="002060"/>
                </a:solidFill>
              </a:rPr>
              <a:t>La loi n°2020-692 du 8 juin 2020 visant à améliorer les droits des travailleurs et l'accompagnement des familles après le décès d'un enfant comporte diverses mesures visant à renforcer le soutien aux familles confrontées au décès d’un enfant.</a:t>
            </a:r>
          </a:p>
          <a:p>
            <a:endParaRPr lang="fr-FR" sz="1871" b="1">
              <a:solidFill>
                <a:srgbClr val="002060"/>
              </a:solidFill>
            </a:endParaRPr>
          </a:p>
          <a:p>
            <a:pPr marL="868731" lvl="1" indent="-334127">
              <a:buFont typeface="Wingdings" panose="05000000000000000000" pitchFamily="2" charset="2"/>
              <a:buChar char="Ø"/>
            </a:pPr>
            <a:r>
              <a:rPr lang="fr-FR" sz="1637" b="1">
                <a:solidFill>
                  <a:srgbClr val="002060"/>
                </a:solidFill>
              </a:rPr>
              <a:t>Depuis juin 2020 :</a:t>
            </a:r>
          </a:p>
          <a:p>
            <a:endParaRPr lang="fr-FR" sz="1637">
              <a:solidFill>
                <a:srgbClr val="002060"/>
              </a:solidFill>
            </a:endParaRPr>
          </a:p>
          <a:p>
            <a:pPr marL="334127" indent="-334127" algn="just">
              <a:buFont typeface="Wingdings" panose="05000000000000000000" pitchFamily="2" charset="2"/>
              <a:buChar char="ü"/>
            </a:pPr>
            <a:r>
              <a:rPr lang="fr-FR" sz="1637">
                <a:solidFill>
                  <a:srgbClr val="002060"/>
                </a:solidFill>
              </a:rPr>
              <a:t>l’Allocation Décès d’Enfant (ADE)</a:t>
            </a:r>
            <a:r>
              <a:rPr lang="fr-FR" sz="1637"/>
              <a:t> </a:t>
            </a:r>
            <a:r>
              <a:rPr lang="fr-FR" sz="1637">
                <a:solidFill>
                  <a:srgbClr val="002060"/>
                </a:solidFill>
              </a:rPr>
              <a:t>est versée au foyer assumant la charge d’un enfant décédé âgé au plus de 24 ans et 11 mois, pour les décès survenus à compter du 1er juin 2020.</a:t>
            </a:r>
          </a:p>
          <a:p>
            <a:pPr marL="334127" indent="-334127" algn="just">
              <a:buFont typeface="Wingdings" panose="05000000000000000000" pitchFamily="2" charset="2"/>
              <a:buChar char="ü"/>
            </a:pPr>
            <a:endParaRPr lang="fr-FR" sz="1637">
              <a:solidFill>
                <a:srgbClr val="002060"/>
              </a:solidFill>
            </a:endParaRPr>
          </a:p>
          <a:p>
            <a:pPr marL="334127" indent="-334127">
              <a:buFont typeface="Wingdings" panose="05000000000000000000" pitchFamily="2" charset="2"/>
              <a:buChar char="ü"/>
            </a:pPr>
            <a:r>
              <a:rPr lang="fr-FR" sz="1637">
                <a:solidFill>
                  <a:srgbClr val="002060"/>
                </a:solidFill>
              </a:rPr>
              <a:t>le droit </a:t>
            </a:r>
            <a:r>
              <a:rPr lang="fr-FR" sz="1637" err="1">
                <a:solidFill>
                  <a:srgbClr val="002060"/>
                </a:solidFill>
              </a:rPr>
              <a:t>Rsa</a:t>
            </a:r>
            <a:r>
              <a:rPr lang="fr-FR" sz="1637">
                <a:solidFill>
                  <a:srgbClr val="002060"/>
                </a:solidFill>
              </a:rPr>
              <a:t> de la famille est étudié en maintenant la charge de l’enfant pendant les 12 mois qui suivent le décès.</a:t>
            </a:r>
          </a:p>
          <a:p>
            <a:pPr marL="334127" indent="-334127">
              <a:buFont typeface="Wingdings" panose="05000000000000000000" pitchFamily="2" charset="2"/>
              <a:buChar char="Ø"/>
            </a:pPr>
            <a:endParaRPr lang="fr-FR" sz="1637">
              <a:solidFill>
                <a:srgbClr val="002060"/>
              </a:solidFill>
            </a:endParaRPr>
          </a:p>
          <a:p>
            <a:endParaRPr lang="fr-FR" sz="1637">
              <a:solidFill>
                <a:srgbClr val="002060"/>
              </a:solidFill>
            </a:endParaRPr>
          </a:p>
        </p:txBody>
      </p:sp>
    </p:spTree>
    <p:extLst>
      <p:ext uri="{BB962C8B-B14F-4D97-AF65-F5344CB8AC3E}">
        <p14:creationId xmlns:p14="http://schemas.microsoft.com/office/powerpoint/2010/main" val="713159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12</a:t>
            </a:fld>
            <a:endParaRPr lang="fr-FR"/>
          </a:p>
        </p:txBody>
      </p:sp>
      <p:sp>
        <p:nvSpPr>
          <p:cNvPr id="5" name="ZoneTexte 4">
            <a:extLst>
              <a:ext uri="{FF2B5EF4-FFF2-40B4-BE49-F238E27FC236}">
                <a16:creationId xmlns:a16="http://schemas.microsoft.com/office/drawing/2014/main" id="{2D01694D-F368-4FC5-9220-2826B0B688CD}"/>
              </a:ext>
            </a:extLst>
          </p:cNvPr>
          <p:cNvSpPr txBox="1"/>
          <p:nvPr/>
        </p:nvSpPr>
        <p:spPr>
          <a:xfrm>
            <a:off x="915632" y="16975"/>
            <a:ext cx="9514245" cy="1043940"/>
          </a:xfrm>
          <a:prstGeom prst="rect">
            <a:avLst/>
          </a:prstGeom>
          <a:noFill/>
        </p:spPr>
        <p:txBody>
          <a:bodyPr wrap="square">
            <a:spAutoFit/>
          </a:bodyPr>
          <a:lstStyle/>
          <a:p>
            <a:pPr>
              <a:lnSpc>
                <a:spcPct val="115000"/>
              </a:lnSpc>
              <a:spcAft>
                <a:spcPts val="1169"/>
              </a:spcAft>
            </a:pPr>
            <a:r>
              <a:rPr lang="fr-FR" altLang="fr-FR" sz="2806" b="1">
                <a:solidFill>
                  <a:schemeClr val="bg1"/>
                </a:solidFill>
                <a:cs typeface="Times New Roman" panose="02020603050405020304" pitchFamily="18" charset="0"/>
              </a:rPr>
              <a:t>Prorogation des droits à certaines prestations familiales en cas de décès d’enfant</a:t>
            </a:r>
          </a:p>
        </p:txBody>
      </p:sp>
      <p:sp>
        <p:nvSpPr>
          <p:cNvPr id="6" name="ZoneTexte 5">
            <a:extLst>
              <a:ext uri="{FF2B5EF4-FFF2-40B4-BE49-F238E27FC236}">
                <a16:creationId xmlns:a16="http://schemas.microsoft.com/office/drawing/2014/main" id="{6B0DD3C1-C060-47A3-8332-0FDD1A3696A3}"/>
              </a:ext>
            </a:extLst>
          </p:cNvPr>
          <p:cNvSpPr txBox="1"/>
          <p:nvPr/>
        </p:nvSpPr>
        <p:spPr>
          <a:xfrm>
            <a:off x="-42693" y="1674916"/>
            <a:ext cx="10366975" cy="3850846"/>
          </a:xfrm>
          <a:prstGeom prst="rect">
            <a:avLst/>
          </a:prstGeom>
          <a:noFill/>
        </p:spPr>
        <p:txBody>
          <a:bodyPr wrap="square" lIns="106918" tIns="53459" rIns="106918" bIns="53459" anchor="t">
            <a:spAutoFit/>
          </a:bodyPr>
          <a:lstStyle/>
          <a:p>
            <a:pPr marL="868731" lvl="1" indent="-334127">
              <a:buFont typeface="Wingdings" panose="05000000000000000000" pitchFamily="2" charset="2"/>
              <a:buChar char="Ø"/>
            </a:pPr>
            <a:r>
              <a:rPr lang="fr-FR" sz="1637" b="1">
                <a:solidFill>
                  <a:srgbClr val="002060"/>
                </a:solidFill>
              </a:rPr>
              <a:t>À compter du 1er janvier 2022</a:t>
            </a:r>
          </a:p>
          <a:p>
            <a:endParaRPr lang="fr-FR" sz="1403" b="1">
              <a:solidFill>
                <a:srgbClr val="002060"/>
              </a:solidFill>
            </a:endParaRPr>
          </a:p>
          <a:p>
            <a:r>
              <a:rPr lang="fr-FR" sz="1637">
                <a:solidFill>
                  <a:srgbClr val="002060"/>
                </a:solidFill>
              </a:rPr>
              <a:t>Le droit à certaines prestations familiales ainsi que la charge de l’enfant sont maintenus pendant 3 mois pour les décès d’enfants survenus </a:t>
            </a:r>
            <a:r>
              <a:rPr lang="fr-FR" sz="1637">
                <a:solidFill>
                  <a:srgbClr val="002060"/>
                </a:solidFill>
                <a:latin typeface="Segoe UI" panose="020B0502040204020203" pitchFamily="34" charset="0"/>
              </a:rPr>
              <a:t>à compter du 1er janvier 2022 </a:t>
            </a:r>
            <a:r>
              <a:rPr lang="fr-FR" sz="1637">
                <a:solidFill>
                  <a:srgbClr val="002060"/>
                </a:solidFill>
              </a:rPr>
              <a:t>.</a:t>
            </a:r>
          </a:p>
          <a:p>
            <a:endParaRPr lang="fr-FR" sz="1637">
              <a:solidFill>
                <a:srgbClr val="002060"/>
              </a:solidFill>
            </a:endParaRPr>
          </a:p>
          <a:p>
            <a:pPr marL="334127" indent="-334127">
              <a:buFont typeface="Wingdings" panose="05000000000000000000" pitchFamily="2" charset="2"/>
              <a:buChar char="ü"/>
            </a:pPr>
            <a:r>
              <a:rPr lang="fr-FR" sz="1637">
                <a:solidFill>
                  <a:srgbClr val="002060"/>
                </a:solidFill>
                <a:cs typeface="Arial"/>
              </a:rPr>
              <a:t>Les Allocations familiales,</a:t>
            </a:r>
          </a:p>
          <a:p>
            <a:pPr marL="334127" indent="-334127">
              <a:buFont typeface="Wingdings" panose="05000000000000000000" pitchFamily="2" charset="2"/>
              <a:buChar char="ü"/>
            </a:pPr>
            <a:r>
              <a:rPr lang="fr-FR" sz="1637">
                <a:solidFill>
                  <a:srgbClr val="002060"/>
                </a:solidFill>
                <a:cs typeface="Arial"/>
              </a:rPr>
              <a:t>Le forfait Allocations familiales et la majoration pour âge,</a:t>
            </a:r>
          </a:p>
          <a:p>
            <a:pPr marL="334127" indent="-334127">
              <a:buFont typeface="Wingdings" panose="05000000000000000000" pitchFamily="2" charset="2"/>
              <a:buChar char="ü"/>
            </a:pPr>
            <a:r>
              <a:rPr lang="fr-FR" sz="1637">
                <a:solidFill>
                  <a:srgbClr val="002060"/>
                </a:solidFill>
                <a:cs typeface="Arial"/>
              </a:rPr>
              <a:t>L’allocation d’éducation de l’enfant handicapé et ses compléments,</a:t>
            </a:r>
          </a:p>
          <a:p>
            <a:pPr marL="334127" indent="-334127">
              <a:buFont typeface="Wingdings" panose="05000000000000000000" pitchFamily="2" charset="2"/>
              <a:buChar char="ü"/>
            </a:pPr>
            <a:r>
              <a:rPr lang="fr-FR" sz="1637">
                <a:solidFill>
                  <a:srgbClr val="002060"/>
                </a:solidFill>
                <a:cs typeface="Arial"/>
              </a:rPr>
              <a:t>L'allocation de soutien familial,</a:t>
            </a:r>
          </a:p>
          <a:p>
            <a:pPr marL="334127" indent="-334127">
              <a:buFont typeface="Wingdings" panose="05000000000000000000" pitchFamily="2" charset="2"/>
              <a:buChar char="ü"/>
            </a:pPr>
            <a:r>
              <a:rPr lang="fr-FR" sz="1637">
                <a:solidFill>
                  <a:srgbClr val="002060"/>
                </a:solidFill>
                <a:cs typeface="Arial"/>
              </a:rPr>
              <a:t>Le complément familial.</a:t>
            </a:r>
          </a:p>
          <a:p>
            <a:pPr marL="334127" indent="-334127">
              <a:buFont typeface="Wingdings" panose="05000000000000000000" pitchFamily="2" charset="2"/>
              <a:buChar char="ü"/>
            </a:pPr>
            <a:r>
              <a:rPr lang="fr-FR" sz="1637">
                <a:solidFill>
                  <a:srgbClr val="002060"/>
                </a:solidFill>
                <a:latin typeface="Calibri"/>
                <a:cs typeface="Arial"/>
              </a:rPr>
              <a:t>L’allocation de rentrée scolaire</a:t>
            </a:r>
          </a:p>
          <a:p>
            <a:pPr marL="334127" indent="-334127">
              <a:buFont typeface="Wingdings" panose="05000000000000000000" pitchFamily="2" charset="2"/>
              <a:buChar char="ü"/>
            </a:pPr>
            <a:endParaRPr lang="fr-FR" sz="1637">
              <a:solidFill>
                <a:srgbClr val="002060"/>
              </a:solidFill>
            </a:endParaRPr>
          </a:p>
          <a:p>
            <a:pPr marL="334127" indent="-334127">
              <a:buFont typeface="Wingdings" panose="05000000000000000000" pitchFamily="2" charset="2"/>
              <a:buChar char="ü"/>
            </a:pPr>
            <a:endParaRPr lang="fr-FR" sz="1637">
              <a:solidFill>
                <a:srgbClr val="002060"/>
              </a:solidFill>
            </a:endParaRPr>
          </a:p>
          <a:p>
            <a:r>
              <a:rPr lang="fr-FR" sz="1637" b="1">
                <a:solidFill>
                  <a:srgbClr val="DD5B33"/>
                </a:solidFill>
              </a:rPr>
              <a:t>En cas de décès intervenant sur le mois d’ouverture de droit, le mois du décès est dû et le maintien de 3 mois s’applique.</a:t>
            </a:r>
            <a:endParaRPr lang="fr-FR" sz="1637">
              <a:solidFill>
                <a:srgbClr val="002060"/>
              </a:solidFill>
            </a:endParaRPr>
          </a:p>
        </p:txBody>
      </p:sp>
      <p:sp>
        <p:nvSpPr>
          <p:cNvPr id="2" name="ZoneTexte 1">
            <a:extLst>
              <a:ext uri="{FF2B5EF4-FFF2-40B4-BE49-F238E27FC236}">
                <a16:creationId xmlns:a16="http://schemas.microsoft.com/office/drawing/2014/main" id="{C349D36D-E990-4974-86D8-1AFA70473FED}"/>
              </a:ext>
            </a:extLst>
          </p:cNvPr>
          <p:cNvSpPr txBox="1"/>
          <p:nvPr/>
        </p:nvSpPr>
        <p:spPr>
          <a:xfrm>
            <a:off x="0" y="6014323"/>
            <a:ext cx="9598441" cy="1081706"/>
          </a:xfrm>
          <a:prstGeom prst="rect">
            <a:avLst/>
          </a:prstGeom>
          <a:noFill/>
        </p:spPr>
        <p:txBody>
          <a:bodyPr wrap="square" rtlCol="0">
            <a:spAutoFit/>
          </a:bodyPr>
          <a:lstStyle/>
          <a:p>
            <a:r>
              <a:rPr lang="fr-FR" sz="1286" b="1"/>
              <a:t>PARTICULARITÉ DE </a:t>
            </a:r>
            <a:r>
              <a:rPr lang="fr-FR" sz="1286" b="1">
                <a:solidFill>
                  <a:schemeClr val="accent4"/>
                </a:solidFill>
              </a:rPr>
              <a:t>L’ALLOCATION DE RENTRÉE SCOLAIRE</a:t>
            </a:r>
          </a:p>
          <a:p>
            <a:r>
              <a:rPr lang="fr-FR" sz="1286"/>
              <a:t>Si le décès intervient entre le 1er mai et le 31 mai précédant la rentrée scolaire, </a:t>
            </a:r>
            <a:r>
              <a:rPr lang="fr-FR" sz="1286">
                <a:solidFill>
                  <a:schemeClr val="accent4"/>
                </a:solidFill>
              </a:rPr>
              <a:t>l’allocation de rentrée scolaire </a:t>
            </a:r>
            <a:r>
              <a:rPr lang="fr-FR" sz="1286"/>
              <a:t>n’est pas maintenue au titre de l’enfant décédé, il sera uniquement pris en compte dans la composition familiale pour le calcul de l’aide.</a:t>
            </a:r>
          </a:p>
          <a:p>
            <a:endParaRPr lang="fr-FR" sz="1286"/>
          </a:p>
        </p:txBody>
      </p:sp>
      <p:pic>
        <p:nvPicPr>
          <p:cNvPr id="8" name="Image 7">
            <a:extLst>
              <a:ext uri="{FF2B5EF4-FFF2-40B4-BE49-F238E27FC236}">
                <a16:creationId xmlns:a16="http://schemas.microsoft.com/office/drawing/2014/main" id="{91BC17F4-A801-40DB-8845-11F5A8D66D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05" y="4330904"/>
            <a:ext cx="1178709" cy="588523"/>
          </a:xfrm>
          <a:prstGeom prst="rect">
            <a:avLst/>
          </a:prstGeom>
        </p:spPr>
      </p:pic>
    </p:spTree>
    <p:extLst>
      <p:ext uri="{BB962C8B-B14F-4D97-AF65-F5344CB8AC3E}">
        <p14:creationId xmlns:p14="http://schemas.microsoft.com/office/powerpoint/2010/main" val="3394873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La vie d’un dossier </a:t>
            </a:r>
            <a:r>
              <a:rPr lang="en-US" sz="5900" err="1">
                <a:solidFill>
                  <a:srgbClr val="FFFFFF"/>
                </a:solidFill>
              </a:rPr>
              <a:t>allocataire</a:t>
            </a:r>
            <a:endParaRPr lang="en-US" sz="5900">
              <a:solidFill>
                <a:srgbClr val="FFFFFF"/>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8236116"/>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BF0C1DF-A686-C283-9DB2-48D40C98432C}"/>
              </a:ext>
            </a:extLst>
          </p:cNvPr>
          <p:cNvSpPr>
            <a:spLocks noGrp="1"/>
          </p:cNvSpPr>
          <p:nvPr>
            <p:ph type="title"/>
          </p:nvPr>
        </p:nvSpPr>
        <p:spPr>
          <a:xfrm>
            <a:off x="1165111" y="113015"/>
            <a:ext cx="8869527" cy="809485"/>
          </a:xfrm>
        </p:spPr>
        <p:txBody>
          <a:bodyPr>
            <a:normAutofit/>
          </a:bodyPr>
          <a:lstStyle/>
          <a:p>
            <a:r>
              <a:rPr lang="fr-FR"/>
              <a:t>Le circuit d’un dossier allocataire </a:t>
            </a:r>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38917" cy="6245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98294" y="4423809"/>
            <a:ext cx="393518" cy="3135866"/>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3" name="Image 12" descr="Une image contenant texte, plancher, intérieur, plafond&#10;&#10;Description générée automatiquement">
            <a:extLst>
              <a:ext uri="{FF2B5EF4-FFF2-40B4-BE49-F238E27FC236}">
                <a16:creationId xmlns:a16="http://schemas.microsoft.com/office/drawing/2014/main" id="{E11CB0F8-D1DC-46E7-9334-EE5348764FE6}"/>
              </a:ext>
            </a:extLst>
          </p:cNvPr>
          <p:cNvPicPr>
            <a:picLocks noChangeAspect="1"/>
          </p:cNvPicPr>
          <p:nvPr/>
        </p:nvPicPr>
        <p:blipFill>
          <a:blip r:embed="rId2"/>
          <a:stretch>
            <a:fillRect/>
          </a:stretch>
        </p:blipFill>
        <p:spPr>
          <a:xfrm rot="153257">
            <a:off x="3022992" y="1882123"/>
            <a:ext cx="1408043" cy="105387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9" name="Image 8" descr="Vieille femme pointant vers l'avant">
            <a:extLst>
              <a:ext uri="{FF2B5EF4-FFF2-40B4-BE49-F238E27FC236}">
                <a16:creationId xmlns:a16="http://schemas.microsoft.com/office/drawing/2014/main" id="{9104F55C-23F1-4F0D-A1E0-5BF4B9E9EA16}"/>
              </a:ext>
            </a:extLst>
          </p:cNvPr>
          <p:cNvPicPr>
            <a:picLocks noChangeAspect="1"/>
          </p:cNvPicPr>
          <p:nvPr/>
        </p:nvPicPr>
        <p:blipFill>
          <a:blip r:embed="rId3"/>
          <a:stretch>
            <a:fillRect/>
          </a:stretch>
        </p:blipFill>
        <p:spPr>
          <a:xfrm rot="153257" flipH="1">
            <a:off x="2915844" y="2165580"/>
            <a:ext cx="627320" cy="1132816"/>
          </a:xfrm>
          <a:prstGeom prst="rect">
            <a:avLst/>
          </a:prstGeom>
        </p:spPr>
      </p:pic>
      <p:pic>
        <p:nvPicPr>
          <p:cNvPr id="17" name="Image 16" descr="Stylo placé en haut d’une ligne de signature">
            <a:extLst>
              <a:ext uri="{FF2B5EF4-FFF2-40B4-BE49-F238E27FC236}">
                <a16:creationId xmlns:a16="http://schemas.microsoft.com/office/drawing/2014/main" id="{89B17CE4-D78F-4DF5-9309-FB27EB9955A4}"/>
              </a:ext>
            </a:extLst>
          </p:cNvPr>
          <p:cNvPicPr>
            <a:picLocks noChangeAspect="1"/>
          </p:cNvPicPr>
          <p:nvPr/>
        </p:nvPicPr>
        <p:blipFill>
          <a:blip r:embed="rId4"/>
          <a:stretch>
            <a:fillRect/>
          </a:stretch>
        </p:blipFill>
        <p:spPr>
          <a:xfrm rot="153257">
            <a:off x="3297273" y="2393756"/>
            <a:ext cx="625335" cy="416814"/>
          </a:xfrm>
          <a:prstGeom prst="rect">
            <a:avLst/>
          </a:prstGeom>
        </p:spPr>
      </p:pic>
      <p:pic>
        <p:nvPicPr>
          <p:cNvPr id="20" name="Image 19" descr="Personne travaillant sur ordinateur portable et bloc-notes">
            <a:extLst>
              <a:ext uri="{FF2B5EF4-FFF2-40B4-BE49-F238E27FC236}">
                <a16:creationId xmlns:a16="http://schemas.microsoft.com/office/drawing/2014/main" id="{8390A5E1-DA8A-4ADB-8023-1C7BF8CBCDFE}"/>
              </a:ext>
            </a:extLst>
          </p:cNvPr>
          <p:cNvPicPr>
            <a:picLocks noChangeAspect="1"/>
          </p:cNvPicPr>
          <p:nvPr/>
        </p:nvPicPr>
        <p:blipFill>
          <a:blip r:embed="rId5"/>
          <a:stretch>
            <a:fillRect/>
          </a:stretch>
        </p:blipFill>
        <p:spPr>
          <a:xfrm>
            <a:off x="5204491" y="1802597"/>
            <a:ext cx="1578883" cy="1053873"/>
          </a:xfrm>
          <a:prstGeom prst="rect">
            <a:avLst/>
          </a:prstGeom>
        </p:spPr>
      </p:pic>
      <p:sp>
        <p:nvSpPr>
          <p:cNvPr id="21" name="ZoneTexte 20">
            <a:extLst>
              <a:ext uri="{FF2B5EF4-FFF2-40B4-BE49-F238E27FC236}">
                <a16:creationId xmlns:a16="http://schemas.microsoft.com/office/drawing/2014/main" id="{2708D1A1-3BB1-4456-ACF8-18EC391BC3EC}"/>
              </a:ext>
            </a:extLst>
          </p:cNvPr>
          <p:cNvSpPr txBox="1"/>
          <p:nvPr/>
        </p:nvSpPr>
        <p:spPr>
          <a:xfrm>
            <a:off x="515565" y="1077058"/>
            <a:ext cx="9970851" cy="523220"/>
          </a:xfrm>
          <a:prstGeom prst="rect">
            <a:avLst/>
          </a:prstGeom>
          <a:noFill/>
        </p:spPr>
        <p:txBody>
          <a:bodyPr wrap="square" rtlCol="0">
            <a:spAutoFit/>
          </a:bodyPr>
          <a:lstStyle/>
          <a:p>
            <a:r>
              <a:rPr lang="fr-FR" sz="1400"/>
              <a:t>L’allocataire réalise une démarche en ligne (demande de prestation…), remet un document à la Caf ou le transmet par son compte caf.fr</a:t>
            </a:r>
          </a:p>
        </p:txBody>
      </p:sp>
      <p:sp>
        <p:nvSpPr>
          <p:cNvPr id="22" name="Flèche : bas 21">
            <a:extLst>
              <a:ext uri="{FF2B5EF4-FFF2-40B4-BE49-F238E27FC236}">
                <a16:creationId xmlns:a16="http://schemas.microsoft.com/office/drawing/2014/main" id="{97DBDDE7-087C-4E25-99BA-DE1C7800FD70}"/>
              </a:ext>
            </a:extLst>
          </p:cNvPr>
          <p:cNvSpPr/>
          <p:nvPr/>
        </p:nvSpPr>
        <p:spPr>
          <a:xfrm rot="20121831">
            <a:off x="6438109" y="3237459"/>
            <a:ext cx="1091613" cy="785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 bas 22">
            <a:extLst>
              <a:ext uri="{FF2B5EF4-FFF2-40B4-BE49-F238E27FC236}">
                <a16:creationId xmlns:a16="http://schemas.microsoft.com/office/drawing/2014/main" id="{FF0CF07F-27BB-414E-BD36-B1AD6E9AEDD0}"/>
              </a:ext>
            </a:extLst>
          </p:cNvPr>
          <p:cNvSpPr/>
          <p:nvPr/>
        </p:nvSpPr>
        <p:spPr>
          <a:xfrm rot="2345351">
            <a:off x="2229176" y="3331377"/>
            <a:ext cx="1000328" cy="7856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05A981FE-9943-4278-B563-694430EA4682}"/>
              </a:ext>
            </a:extLst>
          </p:cNvPr>
          <p:cNvSpPr txBox="1"/>
          <p:nvPr/>
        </p:nvSpPr>
        <p:spPr>
          <a:xfrm>
            <a:off x="6783374" y="4100643"/>
            <a:ext cx="3198637" cy="646331"/>
          </a:xfrm>
          <a:prstGeom prst="rect">
            <a:avLst/>
          </a:prstGeom>
          <a:noFill/>
        </p:spPr>
        <p:txBody>
          <a:bodyPr wrap="square" rtlCol="0">
            <a:spAutoFit/>
          </a:bodyPr>
          <a:lstStyle/>
          <a:p>
            <a:r>
              <a:rPr lang="fr-FR" sz="1200" b="1"/>
              <a:t>En dématérialisation : </a:t>
            </a:r>
          </a:p>
          <a:p>
            <a:r>
              <a:rPr lang="fr-FR" sz="1200"/>
              <a:t>Le document est directement injecté dans le dossier Allocataire à J0 </a:t>
            </a:r>
          </a:p>
        </p:txBody>
      </p:sp>
      <p:sp>
        <p:nvSpPr>
          <p:cNvPr id="26" name="ZoneTexte 25">
            <a:extLst>
              <a:ext uri="{FF2B5EF4-FFF2-40B4-BE49-F238E27FC236}">
                <a16:creationId xmlns:a16="http://schemas.microsoft.com/office/drawing/2014/main" id="{C7ADC1C6-C46D-4137-9838-B1195B175004}"/>
              </a:ext>
            </a:extLst>
          </p:cNvPr>
          <p:cNvSpPr txBox="1"/>
          <p:nvPr/>
        </p:nvSpPr>
        <p:spPr>
          <a:xfrm>
            <a:off x="548037" y="4165644"/>
            <a:ext cx="2616664" cy="1384995"/>
          </a:xfrm>
          <a:prstGeom prst="rect">
            <a:avLst/>
          </a:prstGeom>
          <a:noFill/>
        </p:spPr>
        <p:txBody>
          <a:bodyPr wrap="square" rtlCol="0">
            <a:spAutoFit/>
          </a:bodyPr>
          <a:lstStyle/>
          <a:p>
            <a:r>
              <a:rPr lang="fr-FR" sz="1200" b="1"/>
              <a:t>En transmission papier :</a:t>
            </a:r>
          </a:p>
          <a:p>
            <a:pPr algn="just"/>
            <a:r>
              <a:rPr lang="fr-FR" sz="1200"/>
              <a:t>Le service est mutualisé avec la Caf de Périgueux, le délai de numérisation varie entre 4 à 6 jours.</a:t>
            </a:r>
          </a:p>
          <a:p>
            <a:pPr algn="just"/>
            <a:r>
              <a:rPr lang="fr-FR" sz="1200"/>
              <a:t>J+6 : le document est scanné dans le dossier </a:t>
            </a:r>
          </a:p>
        </p:txBody>
      </p:sp>
      <p:sp>
        <p:nvSpPr>
          <p:cNvPr id="27" name="Accolade fermante 26">
            <a:extLst>
              <a:ext uri="{FF2B5EF4-FFF2-40B4-BE49-F238E27FC236}">
                <a16:creationId xmlns:a16="http://schemas.microsoft.com/office/drawing/2014/main" id="{D0415BAE-F9CD-4806-BEDB-D7BBA2F18411}"/>
              </a:ext>
            </a:extLst>
          </p:cNvPr>
          <p:cNvSpPr/>
          <p:nvPr/>
        </p:nvSpPr>
        <p:spPr>
          <a:xfrm rot="5400000">
            <a:off x="5092269" y="761674"/>
            <a:ext cx="406700" cy="10094013"/>
          </a:xfrm>
          <a:prstGeom prst="rightBrace">
            <a:avLst>
              <a:gd name="adj1" fmla="val 8332"/>
              <a:gd name="adj2" fmla="val 51267"/>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ZoneTexte 27">
            <a:extLst>
              <a:ext uri="{FF2B5EF4-FFF2-40B4-BE49-F238E27FC236}">
                <a16:creationId xmlns:a16="http://schemas.microsoft.com/office/drawing/2014/main" id="{1AA40486-5EEC-4B04-99CA-14F5786C7351}"/>
              </a:ext>
            </a:extLst>
          </p:cNvPr>
          <p:cNvSpPr txBox="1"/>
          <p:nvPr/>
        </p:nvSpPr>
        <p:spPr>
          <a:xfrm>
            <a:off x="175098" y="5991742"/>
            <a:ext cx="9941668" cy="1200329"/>
          </a:xfrm>
          <a:prstGeom prst="rect">
            <a:avLst/>
          </a:prstGeom>
          <a:noFill/>
        </p:spPr>
        <p:txBody>
          <a:bodyPr wrap="square" rtlCol="0">
            <a:spAutoFit/>
          </a:bodyPr>
          <a:lstStyle/>
          <a:p>
            <a:pPr algn="ctr"/>
            <a:r>
              <a:rPr lang="fr-FR" b="1"/>
              <a:t>Deux types de traitements : </a:t>
            </a:r>
          </a:p>
          <a:p>
            <a:pPr marL="285750" indent="-285750">
              <a:buFontTx/>
              <a:buChar char="-"/>
            </a:pPr>
            <a:r>
              <a:rPr lang="fr-FR"/>
              <a:t>RSA-AAH : les minimas sociaux : les objectifs en délai de traitement = 10 jours </a:t>
            </a:r>
          </a:p>
          <a:p>
            <a:pPr marL="285750" indent="-285750">
              <a:buFontTx/>
              <a:buChar char="-"/>
            </a:pPr>
            <a:r>
              <a:rPr lang="fr-FR"/>
              <a:t>Les autres demandes : délai de traitement variable en fonction de la situation actuellement 33 jours </a:t>
            </a:r>
          </a:p>
        </p:txBody>
      </p:sp>
    </p:spTree>
    <p:extLst>
      <p:ext uri="{BB962C8B-B14F-4D97-AF65-F5344CB8AC3E}">
        <p14:creationId xmlns:p14="http://schemas.microsoft.com/office/powerpoint/2010/main" val="298282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738917" cy="6245885"/>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98294" y="4423809"/>
            <a:ext cx="393518" cy="3135866"/>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ZoneTexte 27">
            <a:extLst>
              <a:ext uri="{FF2B5EF4-FFF2-40B4-BE49-F238E27FC236}">
                <a16:creationId xmlns:a16="http://schemas.microsoft.com/office/drawing/2014/main" id="{1AA40486-5EEC-4B04-99CA-14F5786C7351}"/>
              </a:ext>
            </a:extLst>
          </p:cNvPr>
          <p:cNvSpPr txBox="1"/>
          <p:nvPr/>
        </p:nvSpPr>
        <p:spPr>
          <a:xfrm>
            <a:off x="547772" y="651257"/>
            <a:ext cx="9941668" cy="6463308"/>
          </a:xfrm>
          <a:prstGeom prst="rect">
            <a:avLst/>
          </a:prstGeom>
          <a:noFill/>
        </p:spPr>
        <p:txBody>
          <a:bodyPr wrap="square" rtlCol="0">
            <a:spAutoFit/>
          </a:bodyPr>
          <a:lstStyle/>
          <a:p>
            <a:pPr algn="ctr"/>
            <a:endParaRPr lang="fr-FR" b="1"/>
          </a:p>
          <a:p>
            <a:pPr algn="ctr"/>
            <a:endParaRPr lang="fr-FR" b="1"/>
          </a:p>
          <a:p>
            <a:pPr marL="285750" indent="-285750">
              <a:buFontTx/>
              <a:buChar char="-"/>
            </a:pPr>
            <a:r>
              <a:rPr lang="fr-FR"/>
              <a:t>RSA-AAH : les minimas sociaux : les objectifs en délais de traitement = 10 jours </a:t>
            </a:r>
          </a:p>
          <a:p>
            <a:pPr marL="285750" indent="-285750">
              <a:buFontTx/>
              <a:buChar char="-"/>
            </a:pPr>
            <a:endParaRPr lang="fr-FR"/>
          </a:p>
          <a:p>
            <a:pPr marL="285750" indent="-285750">
              <a:buFontTx/>
              <a:buChar char="-"/>
            </a:pPr>
            <a:r>
              <a:rPr lang="fr-FR"/>
              <a:t>Les autres demandes : délais de traitement variables en fonction de la situation actuellement 3 à 5 semaines jours. </a:t>
            </a:r>
          </a:p>
          <a:p>
            <a:pPr marL="285750" indent="-285750">
              <a:buFontTx/>
              <a:buChar char="-"/>
            </a:pPr>
            <a:endParaRPr lang="fr-FR"/>
          </a:p>
          <a:p>
            <a:pPr marL="285750" indent="-285750">
              <a:buFontTx/>
              <a:buChar char="-"/>
            </a:pPr>
            <a:r>
              <a:rPr lang="fr-FR"/>
              <a:t>Les délais sont consultables sur le caf.fr et mis à jour chaque semaine</a:t>
            </a:r>
          </a:p>
          <a:p>
            <a:pPr marL="285750" indent="-285750">
              <a:buFontTx/>
              <a:buChar char="-"/>
            </a:pPr>
            <a:endParaRPr lang="fr-FR"/>
          </a:p>
          <a:p>
            <a:pPr marL="285750" indent="-285750">
              <a:buFontTx/>
              <a:buChar char="-"/>
            </a:pPr>
            <a:endParaRPr lang="fr-FR"/>
          </a:p>
          <a:p>
            <a:pPr marL="285750" indent="-285750">
              <a:buFontTx/>
              <a:buChar char="-"/>
            </a:pPr>
            <a:endParaRPr lang="fr-FR"/>
          </a:p>
          <a:p>
            <a:r>
              <a:rPr lang="fr-FR"/>
              <a:t> </a:t>
            </a:r>
          </a:p>
          <a:p>
            <a:pPr marL="285750" indent="-285750">
              <a:buFontTx/>
              <a:buChar char="-"/>
            </a:pPr>
            <a:endParaRPr lang="fr-FR"/>
          </a:p>
          <a:p>
            <a:pPr marL="285750" indent="-285750">
              <a:buFontTx/>
              <a:buChar char="-"/>
            </a:pPr>
            <a:endParaRPr lang="fr-FR"/>
          </a:p>
          <a:p>
            <a:pPr marL="285750" indent="-285750">
              <a:buFontTx/>
              <a:buChar char="-"/>
            </a:pPr>
            <a:r>
              <a:rPr lang="fr-FR"/>
              <a:t>Le traitement signifie l’étude du dossier et la prise en charge de la pièce ou demande transmise. Cette étude génère souvent un appel de nouvel pièce. Le technicien procède à une demande d’information complémentaire en intégrant une alerte sur le compte de l’allocataire ou en fonction des situations lui adressant une demande par courrier.</a:t>
            </a:r>
          </a:p>
          <a:p>
            <a:pPr marL="285750" indent="-285750">
              <a:buFontTx/>
              <a:buChar char="-"/>
            </a:pPr>
            <a:endParaRPr lang="fr-FR"/>
          </a:p>
          <a:p>
            <a:pPr marL="285750" indent="-285750">
              <a:buFontTx/>
              <a:buChar char="-"/>
            </a:pPr>
            <a:r>
              <a:rPr lang="fr-FR"/>
              <a:t>Les techniciens sont incités à contacter les allocataires quand la situation nécessite d’être accompagnée, expliquée</a:t>
            </a:r>
            <a:r>
              <a:rPr lang="fr-FR" i="1"/>
              <a:t> (Axe important d’amélioration en interne). </a:t>
            </a:r>
          </a:p>
          <a:p>
            <a:pPr lvl="3"/>
            <a:endParaRPr lang="fr-FR"/>
          </a:p>
          <a:p>
            <a:pPr lvl="3"/>
            <a:endParaRPr lang="fr-FR"/>
          </a:p>
        </p:txBody>
      </p:sp>
      <p:pic>
        <p:nvPicPr>
          <p:cNvPr id="10" name="Image 9">
            <a:extLst>
              <a:ext uri="{FF2B5EF4-FFF2-40B4-BE49-F238E27FC236}">
                <a16:creationId xmlns:a16="http://schemas.microsoft.com/office/drawing/2014/main" id="{7343146C-3C34-47DD-8B87-6DBF8671364A}"/>
              </a:ext>
            </a:extLst>
          </p:cNvPr>
          <p:cNvPicPr>
            <a:picLocks noChangeAspect="1"/>
          </p:cNvPicPr>
          <p:nvPr/>
        </p:nvPicPr>
        <p:blipFill>
          <a:blip r:embed="rId2"/>
          <a:stretch>
            <a:fillRect/>
          </a:stretch>
        </p:blipFill>
        <p:spPr>
          <a:xfrm>
            <a:off x="3749703" y="2947481"/>
            <a:ext cx="3024073" cy="1342417"/>
          </a:xfrm>
          <a:prstGeom prst="rect">
            <a:avLst/>
          </a:prstGeom>
        </p:spPr>
      </p:pic>
      <p:sp>
        <p:nvSpPr>
          <p:cNvPr id="24" name="Titre 1">
            <a:extLst>
              <a:ext uri="{FF2B5EF4-FFF2-40B4-BE49-F238E27FC236}">
                <a16:creationId xmlns:a16="http://schemas.microsoft.com/office/drawing/2014/main" id="{92060AD9-C56C-4663-9E5D-B8F76B457F9C}"/>
              </a:ext>
            </a:extLst>
          </p:cNvPr>
          <p:cNvSpPr>
            <a:spLocks noGrp="1"/>
          </p:cNvSpPr>
          <p:nvPr>
            <p:ph type="title"/>
          </p:nvPr>
        </p:nvSpPr>
        <p:spPr>
          <a:xfrm>
            <a:off x="1165111" y="113015"/>
            <a:ext cx="8869527" cy="809485"/>
          </a:xfrm>
        </p:spPr>
        <p:txBody>
          <a:bodyPr>
            <a:normAutofit/>
          </a:bodyPr>
          <a:lstStyle/>
          <a:p>
            <a:r>
              <a:rPr lang="fr-FR"/>
              <a:t>Le circuit d’un dossier allocataire </a:t>
            </a:r>
          </a:p>
        </p:txBody>
      </p:sp>
    </p:spTree>
    <p:extLst>
      <p:ext uri="{BB962C8B-B14F-4D97-AF65-F5344CB8AC3E}">
        <p14:creationId xmlns:p14="http://schemas.microsoft.com/office/powerpoint/2010/main" val="308687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Situation des déplacés Ukrainiens</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367126"/>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17</a:t>
            </a:fld>
            <a:endParaRPr lang="fr-FR"/>
          </a:p>
        </p:txBody>
      </p:sp>
      <p:sp>
        <p:nvSpPr>
          <p:cNvPr id="5" name="ZoneTexte 4">
            <a:extLst>
              <a:ext uri="{FF2B5EF4-FFF2-40B4-BE49-F238E27FC236}">
                <a16:creationId xmlns:a16="http://schemas.microsoft.com/office/drawing/2014/main" id="{2D01694D-F368-4FC5-9220-2826B0B688CD}"/>
              </a:ext>
            </a:extLst>
          </p:cNvPr>
          <p:cNvSpPr txBox="1"/>
          <p:nvPr/>
        </p:nvSpPr>
        <p:spPr>
          <a:xfrm>
            <a:off x="1006223" y="364581"/>
            <a:ext cx="9514245" cy="611321"/>
          </a:xfrm>
          <a:prstGeom prst="rect">
            <a:avLst/>
          </a:prstGeom>
          <a:noFill/>
        </p:spPr>
        <p:txBody>
          <a:bodyPr wrap="square" lIns="91440" tIns="45720" rIns="91440" bIns="45720" anchor="t">
            <a:spAutoFit/>
          </a:bodyPr>
          <a:lstStyle/>
          <a:p>
            <a:pPr>
              <a:lnSpc>
                <a:spcPct val="115000"/>
              </a:lnSpc>
              <a:spcAft>
                <a:spcPts val="1169"/>
              </a:spcAft>
            </a:pPr>
            <a:r>
              <a:rPr lang="fr-FR" altLang="fr-FR" sz="3200" b="1">
                <a:solidFill>
                  <a:schemeClr val="bg1"/>
                </a:solidFill>
                <a:cs typeface="Times New Roman"/>
              </a:rPr>
              <a:t>Déplacés Ukrainiens</a:t>
            </a:r>
          </a:p>
        </p:txBody>
      </p:sp>
      <p:sp>
        <p:nvSpPr>
          <p:cNvPr id="6" name="ZoneTexte 5">
            <a:extLst>
              <a:ext uri="{FF2B5EF4-FFF2-40B4-BE49-F238E27FC236}">
                <a16:creationId xmlns:a16="http://schemas.microsoft.com/office/drawing/2014/main" id="{6B0DD3C1-C060-47A3-8332-0FDD1A3696A3}"/>
              </a:ext>
            </a:extLst>
          </p:cNvPr>
          <p:cNvSpPr txBox="1"/>
          <p:nvPr/>
        </p:nvSpPr>
        <p:spPr>
          <a:xfrm>
            <a:off x="-42693" y="1674916"/>
            <a:ext cx="10366975" cy="4816944"/>
          </a:xfrm>
          <a:prstGeom prst="rect">
            <a:avLst/>
          </a:prstGeom>
          <a:noFill/>
        </p:spPr>
        <p:txBody>
          <a:bodyPr wrap="square" lIns="106918" tIns="53459" rIns="106918" bIns="53459" anchor="t">
            <a:spAutoFit/>
          </a:bodyPr>
          <a:lstStyle/>
          <a:p>
            <a:pPr marL="457200"/>
            <a:endParaRPr lang="fr-FR" sz="1600">
              <a:ea typeface="+mn-lt"/>
              <a:cs typeface="+mn-lt"/>
            </a:endParaRPr>
          </a:p>
          <a:p>
            <a:pPr marL="457200"/>
            <a:endParaRPr lang="fr-FR" sz="1600">
              <a:ea typeface="+mn-lt"/>
              <a:cs typeface="+mn-lt"/>
            </a:endParaRPr>
          </a:p>
          <a:p>
            <a:pPr marL="457200"/>
            <a:r>
              <a:rPr lang="fr-FR" sz="1600">
                <a:ea typeface="+mn-lt"/>
                <a:cs typeface="+mn-lt"/>
              </a:rPr>
              <a:t>L’invasion de l’Ukraine par la Russie le 24 février 2022, a engendré des déplacements massifs d’ukrainiens. </a:t>
            </a:r>
            <a:endParaRPr lang="fr-FR" sz="1600" b="1">
              <a:solidFill>
                <a:srgbClr val="002060"/>
              </a:solidFill>
              <a:ea typeface="+mn-lt"/>
              <a:cs typeface="+mn-lt"/>
            </a:endParaRPr>
          </a:p>
          <a:p>
            <a:pPr marL="457200"/>
            <a:endParaRPr lang="fr-FR" sz="1600">
              <a:solidFill>
                <a:srgbClr val="000000"/>
              </a:solidFill>
            </a:endParaRPr>
          </a:p>
          <a:p>
            <a:pPr lvl="1"/>
            <a:r>
              <a:rPr lang="fr-FR" sz="1600">
                <a:ea typeface="+mn-lt"/>
                <a:cs typeface="+mn-lt"/>
              </a:rPr>
              <a:t>La France assure l’accueil de ces déplacés, en veillant à garantir un droit au séjour, une aide sociale, à la santé, financière, le droit à la formation, au travail, à la scolarisation des enfants. </a:t>
            </a:r>
            <a:endParaRPr lang="fr-FR">
              <a:ea typeface="+mn-lt"/>
              <a:cs typeface="+mn-lt"/>
            </a:endParaRPr>
          </a:p>
          <a:p>
            <a:pPr lvl="1"/>
            <a:endParaRPr lang="fr-FR" sz="1600"/>
          </a:p>
          <a:p>
            <a:pPr lvl="1"/>
            <a:r>
              <a:rPr lang="fr-FR" sz="1600">
                <a:ea typeface="+mn-lt"/>
                <a:cs typeface="+mn-lt"/>
              </a:rPr>
              <a:t>Dans le département de la Vienne, un dispositif d’accueil est assuré par la Croix rouge au gymnase des Ecossais et l’association AUDACIA a été mandatée par la préfecture pour assurer l’accompagnement des familles dans leur démarches administratives, sociales. </a:t>
            </a:r>
          </a:p>
          <a:p>
            <a:pPr lvl="1"/>
            <a:endParaRPr lang="fr-FR">
              <a:ea typeface="+mn-lt"/>
              <a:cs typeface="+mn-lt"/>
            </a:endParaRPr>
          </a:p>
          <a:p>
            <a:pPr lvl="1"/>
            <a:r>
              <a:rPr lang="fr-FR" sz="1600">
                <a:ea typeface="+mn-lt"/>
                <a:cs typeface="+mn-lt"/>
              </a:rPr>
              <a:t>Une permanence journalière est assurée par AUDACIA au gymnase des Ecossais au 2 rue des Ecossais 86000 Poitiers. </a:t>
            </a:r>
            <a:endParaRPr lang="fr-FR"/>
          </a:p>
          <a:p>
            <a:pPr lvl="1"/>
            <a:endParaRPr lang="fr-FR" sz="1600">
              <a:ea typeface="+mn-lt"/>
              <a:cs typeface="+mn-lt"/>
            </a:endParaRPr>
          </a:p>
          <a:p>
            <a:pPr lvl="1"/>
            <a:endParaRPr lang="fr-FR" sz="1600">
              <a:ea typeface="+mn-lt"/>
              <a:cs typeface="+mn-lt"/>
            </a:endParaRPr>
          </a:p>
          <a:p>
            <a:pPr lvl="1"/>
            <a:endParaRPr lang="fr-FR" sz="1600">
              <a:ea typeface="+mn-lt"/>
              <a:cs typeface="+mn-lt"/>
            </a:endParaRPr>
          </a:p>
          <a:p>
            <a:pPr lvl="1"/>
            <a:endParaRPr lang="fr-FR" sz="1600">
              <a:ea typeface="+mn-lt"/>
              <a:cs typeface="+mn-lt"/>
            </a:endParaRPr>
          </a:p>
          <a:p>
            <a:pPr marL="534670" lvl="1"/>
            <a:r>
              <a:rPr lang="fr-FR" sz="1600">
                <a:ea typeface="+mn-lt"/>
                <a:cs typeface="+mn-lt"/>
              </a:rPr>
              <a:t>  </a:t>
            </a:r>
            <a:endParaRPr lang="fr-FR"/>
          </a:p>
        </p:txBody>
      </p:sp>
      <p:sp>
        <p:nvSpPr>
          <p:cNvPr id="2" name="ZoneTexte 1">
            <a:extLst>
              <a:ext uri="{FF2B5EF4-FFF2-40B4-BE49-F238E27FC236}">
                <a16:creationId xmlns:a16="http://schemas.microsoft.com/office/drawing/2014/main" id="{C349D36D-E990-4974-86D8-1AFA70473FED}"/>
              </a:ext>
            </a:extLst>
          </p:cNvPr>
          <p:cNvSpPr txBox="1"/>
          <p:nvPr/>
        </p:nvSpPr>
        <p:spPr>
          <a:xfrm>
            <a:off x="0" y="6014323"/>
            <a:ext cx="9598441" cy="290208"/>
          </a:xfrm>
          <a:prstGeom prst="rect">
            <a:avLst/>
          </a:prstGeom>
          <a:noFill/>
        </p:spPr>
        <p:txBody>
          <a:bodyPr wrap="square" lIns="91440" tIns="45720" rIns="91440" bIns="45720" rtlCol="0" anchor="t">
            <a:spAutoFit/>
          </a:bodyPr>
          <a:lstStyle/>
          <a:p>
            <a:endParaRPr lang="fr-FR" sz="1286"/>
          </a:p>
        </p:txBody>
      </p:sp>
    </p:spTree>
    <p:extLst>
      <p:ext uri="{BB962C8B-B14F-4D97-AF65-F5344CB8AC3E}">
        <p14:creationId xmlns:p14="http://schemas.microsoft.com/office/powerpoint/2010/main" val="3704208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18</a:t>
            </a:fld>
            <a:endParaRPr lang="fr-FR"/>
          </a:p>
        </p:txBody>
      </p:sp>
      <p:sp>
        <p:nvSpPr>
          <p:cNvPr id="5" name="ZoneTexte 4">
            <a:extLst>
              <a:ext uri="{FF2B5EF4-FFF2-40B4-BE49-F238E27FC236}">
                <a16:creationId xmlns:a16="http://schemas.microsoft.com/office/drawing/2014/main" id="{2D01694D-F368-4FC5-9220-2826B0B688CD}"/>
              </a:ext>
            </a:extLst>
          </p:cNvPr>
          <p:cNvSpPr txBox="1"/>
          <p:nvPr/>
        </p:nvSpPr>
        <p:spPr>
          <a:xfrm>
            <a:off x="889491" y="687801"/>
            <a:ext cx="9514245" cy="611321"/>
          </a:xfrm>
          <a:prstGeom prst="rect">
            <a:avLst/>
          </a:prstGeom>
          <a:noFill/>
        </p:spPr>
        <p:txBody>
          <a:bodyPr wrap="square" lIns="91440" tIns="45720" rIns="91440" bIns="45720" anchor="t">
            <a:spAutoFit/>
          </a:bodyPr>
          <a:lstStyle/>
          <a:p>
            <a:pPr>
              <a:lnSpc>
                <a:spcPct val="115000"/>
              </a:lnSpc>
              <a:spcAft>
                <a:spcPts val="1169"/>
              </a:spcAft>
            </a:pPr>
            <a:r>
              <a:rPr lang="fr-FR" altLang="fr-FR" sz="3200" b="1">
                <a:solidFill>
                  <a:schemeClr val="bg1"/>
                </a:solidFill>
                <a:cs typeface="Times New Roman"/>
              </a:rPr>
              <a:t>Versant Prestations</a:t>
            </a:r>
          </a:p>
        </p:txBody>
      </p:sp>
      <p:sp>
        <p:nvSpPr>
          <p:cNvPr id="6" name="ZoneTexte 5">
            <a:extLst>
              <a:ext uri="{FF2B5EF4-FFF2-40B4-BE49-F238E27FC236}">
                <a16:creationId xmlns:a16="http://schemas.microsoft.com/office/drawing/2014/main" id="{6B0DD3C1-C060-47A3-8332-0FDD1A3696A3}"/>
              </a:ext>
            </a:extLst>
          </p:cNvPr>
          <p:cNvSpPr txBox="1"/>
          <p:nvPr/>
        </p:nvSpPr>
        <p:spPr>
          <a:xfrm>
            <a:off x="-42693" y="1674916"/>
            <a:ext cx="10366975" cy="4170613"/>
          </a:xfrm>
          <a:prstGeom prst="rect">
            <a:avLst/>
          </a:prstGeom>
          <a:noFill/>
        </p:spPr>
        <p:txBody>
          <a:bodyPr wrap="square" lIns="106918" tIns="53459" rIns="106918" bIns="53459" anchor="t">
            <a:spAutoFit/>
          </a:bodyPr>
          <a:lstStyle/>
          <a:p>
            <a:endParaRPr lang="fr-FR" sz="1800">
              <a:effectLst/>
              <a:ea typeface="Calibri" panose="020F0502020204030204" pitchFamily="34" charset="0"/>
            </a:endParaRPr>
          </a:p>
          <a:p>
            <a:r>
              <a:rPr lang="fr-FR" sz="1800">
                <a:effectLst/>
                <a:ea typeface="Calibri" panose="020F0502020204030204" pitchFamily="34" charset="0"/>
              </a:rPr>
              <a:t>  La personne protégée dispose des droits suivants :</a:t>
            </a:r>
          </a:p>
          <a:p>
            <a:r>
              <a:rPr lang="fr-FR" sz="1800">
                <a:effectLst/>
                <a:ea typeface="Calibri" panose="020F0502020204030204" pitchFamily="34" charset="0"/>
              </a:rPr>
              <a:t> </a:t>
            </a:r>
          </a:p>
          <a:p>
            <a:pPr marL="742950" lvl="1" indent="-285750">
              <a:buFont typeface="Wingdings" panose="05000000000000000000" pitchFamily="2" charset="2"/>
              <a:buChar char="Ø"/>
            </a:pPr>
            <a:r>
              <a:rPr lang="fr-FR" sz="1600">
                <a:effectLst/>
                <a:ea typeface="Calibri" panose="020F0502020204030204" pitchFamily="34" charset="0"/>
              </a:rPr>
              <a:t>la délivrance d’une autorisation provisoire de séjour ( APS) sur le territoire français d’une durée de 6 mois, portant la mention « bénéficiaire de la protection temporaire » ;</a:t>
            </a:r>
          </a:p>
          <a:p>
            <a:pPr marL="285750" indent="-285750">
              <a:buFont typeface="Wingdings" panose="05000000000000000000" pitchFamily="2" charset="2"/>
              <a:buChar char="Ø"/>
            </a:pPr>
            <a:endParaRPr lang="fr-FR" sz="1600">
              <a:effectLst/>
              <a:ea typeface="Calibri" panose="020F0502020204030204" pitchFamily="34" charset="0"/>
            </a:endParaRPr>
          </a:p>
          <a:p>
            <a:pPr marL="742950" lvl="1" indent="-285750">
              <a:buFont typeface="Wingdings" panose="05000000000000000000" pitchFamily="2" charset="2"/>
              <a:buChar char="Ø"/>
            </a:pPr>
            <a:r>
              <a:rPr lang="fr-FR" sz="1600">
                <a:effectLst/>
                <a:ea typeface="Calibri" panose="020F0502020204030204" pitchFamily="34" charset="0"/>
              </a:rPr>
              <a:t>le versement de l’allocation pour demandeur d’asile; (ADA)</a:t>
            </a:r>
          </a:p>
          <a:p>
            <a:pPr marL="285750" indent="-285750">
              <a:buFont typeface="Wingdings" panose="05000000000000000000" pitchFamily="2" charset="2"/>
              <a:buChar char="Ø"/>
            </a:pPr>
            <a:endParaRPr lang="fr-FR" sz="1600">
              <a:effectLst/>
              <a:ea typeface="Calibri" panose="020F0502020204030204" pitchFamily="34" charset="0"/>
            </a:endParaRPr>
          </a:p>
          <a:p>
            <a:pPr marL="742950" lvl="1" indent="-285750">
              <a:buFont typeface="Wingdings" panose="05000000000000000000" pitchFamily="2" charset="2"/>
              <a:buChar char="Ø"/>
            </a:pPr>
            <a:r>
              <a:rPr lang="fr-FR" sz="1600">
                <a:effectLst/>
                <a:ea typeface="Calibri" panose="020F0502020204030204" pitchFamily="34" charset="0"/>
              </a:rPr>
              <a:t>l’autorisation d’exercer une activité professionnelle ;</a:t>
            </a:r>
          </a:p>
          <a:p>
            <a:pPr marL="285750" indent="-285750">
              <a:buFont typeface="Wingdings" panose="05000000000000000000" pitchFamily="2" charset="2"/>
              <a:buChar char="Ø"/>
            </a:pPr>
            <a:endParaRPr lang="fr-FR" sz="1600">
              <a:effectLst/>
              <a:ea typeface="Calibri" panose="020F0502020204030204" pitchFamily="34" charset="0"/>
            </a:endParaRPr>
          </a:p>
          <a:p>
            <a:pPr marL="742950" lvl="1" indent="-285750">
              <a:buFont typeface="Wingdings" panose="05000000000000000000" pitchFamily="2" charset="2"/>
              <a:buChar char="Ø"/>
            </a:pPr>
            <a:r>
              <a:rPr lang="fr-FR" sz="1600">
                <a:effectLst/>
                <a:ea typeface="Calibri" panose="020F0502020204030204" pitchFamily="34" charset="0"/>
              </a:rPr>
              <a:t>l’accès aux soins par une prise en charge médicale ;</a:t>
            </a:r>
          </a:p>
          <a:p>
            <a:pPr marL="285750" indent="-285750">
              <a:buFont typeface="Wingdings" panose="05000000000000000000" pitchFamily="2" charset="2"/>
              <a:buChar char="Ø"/>
            </a:pPr>
            <a:endParaRPr lang="fr-FR" sz="1600">
              <a:effectLst/>
              <a:ea typeface="Calibri" panose="020F0502020204030204" pitchFamily="34" charset="0"/>
            </a:endParaRPr>
          </a:p>
          <a:p>
            <a:pPr marL="742950" lvl="1" indent="-285750">
              <a:buFont typeface="Wingdings" panose="05000000000000000000" pitchFamily="2" charset="2"/>
              <a:buChar char="Ø"/>
            </a:pPr>
            <a:r>
              <a:rPr lang="fr-FR" sz="1600">
                <a:effectLst/>
                <a:ea typeface="Calibri" panose="020F0502020204030204" pitchFamily="34" charset="0"/>
              </a:rPr>
              <a:t>la scolarisation des enfants mineurs ;</a:t>
            </a:r>
          </a:p>
          <a:p>
            <a:pPr marL="285750" indent="-285750">
              <a:buFont typeface="Wingdings" panose="05000000000000000000" pitchFamily="2" charset="2"/>
              <a:buChar char="Ø"/>
            </a:pPr>
            <a:endParaRPr lang="fr-FR" sz="1600">
              <a:effectLst/>
              <a:ea typeface="Calibri" panose="020F0502020204030204" pitchFamily="34" charset="0"/>
            </a:endParaRPr>
          </a:p>
          <a:p>
            <a:pPr marL="742950" lvl="1" indent="-285750">
              <a:buFont typeface="Wingdings" panose="05000000000000000000" pitchFamily="2" charset="2"/>
              <a:buChar char="Ø"/>
            </a:pPr>
            <a:r>
              <a:rPr lang="fr-FR" sz="1600">
                <a:effectLst/>
                <a:ea typeface="Calibri" panose="020F0502020204030204" pitchFamily="34" charset="0"/>
              </a:rPr>
              <a:t>un soutien dans l’accès au logement.</a:t>
            </a:r>
            <a:endParaRPr lang="fr-FR">
              <a:ea typeface="Calibri" panose="020F0502020204030204" pitchFamily="34" charset="0"/>
            </a:endParaRPr>
          </a:p>
          <a:p>
            <a:pPr marL="742950" lvl="1" indent="-285750">
              <a:buFont typeface="Wingdings" panose="05000000000000000000" pitchFamily="2" charset="2"/>
              <a:buChar char="Ø"/>
            </a:pPr>
            <a:endParaRPr lang="fr-FR">
              <a:effectLst/>
              <a:ea typeface="Calibri" panose="020F0502020204030204" pitchFamily="34" charset="0"/>
            </a:endParaRPr>
          </a:p>
        </p:txBody>
      </p:sp>
      <p:sp>
        <p:nvSpPr>
          <p:cNvPr id="2" name="ZoneTexte 1">
            <a:extLst>
              <a:ext uri="{FF2B5EF4-FFF2-40B4-BE49-F238E27FC236}">
                <a16:creationId xmlns:a16="http://schemas.microsoft.com/office/drawing/2014/main" id="{C349D36D-E990-4974-86D8-1AFA70473FED}"/>
              </a:ext>
            </a:extLst>
          </p:cNvPr>
          <p:cNvSpPr txBox="1"/>
          <p:nvPr/>
        </p:nvSpPr>
        <p:spPr>
          <a:xfrm>
            <a:off x="0" y="6014323"/>
            <a:ext cx="9598441" cy="1323439"/>
          </a:xfrm>
          <a:prstGeom prst="rect">
            <a:avLst/>
          </a:prstGeom>
          <a:noFill/>
        </p:spPr>
        <p:txBody>
          <a:bodyPr wrap="square" lIns="91440" tIns="45720" rIns="91440" bIns="45720" rtlCol="0" anchor="t">
            <a:spAutoFit/>
          </a:bodyPr>
          <a:lstStyle/>
          <a:p>
            <a:r>
              <a:rPr lang="fr-FR" sz="1600">
                <a:solidFill>
                  <a:srgbClr val="000000"/>
                </a:solidFill>
                <a:effectLst/>
                <a:latin typeface="Optima"/>
                <a:ea typeface="Calibri" panose="020F0502020204030204" pitchFamily="34" charset="0"/>
              </a:rPr>
              <a:t>	Aujourd’hui, au niveau des prestations légales, les parents vont bénéficier d’une APS (autorisation</a:t>
            </a:r>
            <a:r>
              <a:rPr lang="fr-FR" sz="1600">
                <a:solidFill>
                  <a:srgbClr val="000000"/>
                </a:solidFill>
                <a:latin typeface="Optima"/>
                <a:ea typeface="Calibri" panose="020F0502020204030204" pitchFamily="34" charset="0"/>
              </a:rPr>
              <a:t> </a:t>
            </a:r>
            <a:r>
              <a:rPr lang="fr-FR" sz="1600">
                <a:solidFill>
                  <a:srgbClr val="000000"/>
                </a:solidFill>
                <a:effectLst/>
                <a:latin typeface="Optima"/>
                <a:ea typeface="Calibri" panose="020F0502020204030204" pitchFamily="34" charset="0"/>
              </a:rPr>
              <a:t> </a:t>
            </a:r>
            <a:r>
              <a:rPr lang="fr-FR" sz="1600">
                <a:solidFill>
                  <a:srgbClr val="000000"/>
                </a:solidFill>
                <a:latin typeface="Optima"/>
                <a:ea typeface="Calibri" panose="020F0502020204030204" pitchFamily="34" charset="0"/>
              </a:rPr>
              <a:t>    </a:t>
            </a:r>
            <a:r>
              <a:rPr lang="fr-FR" sz="1600">
                <a:solidFill>
                  <a:srgbClr val="000000"/>
                </a:solidFill>
                <a:effectLst/>
                <a:latin typeface="Optima"/>
                <a:ea typeface="Calibri" panose="020F0502020204030204" pitchFamily="34" charset="0"/>
              </a:rPr>
              <a:t>provisoire de séjour) de 6 mois. Cette dernière ne permet l’ouverture des droits au PF et aux minima-sociaux.</a:t>
            </a:r>
            <a:endParaRPr lang="fr-FR" sz="1600">
              <a:effectLst/>
              <a:latin typeface="Optima"/>
              <a:ea typeface="Calibri" panose="020F0502020204030204" pitchFamily="34" charset="0"/>
            </a:endParaRPr>
          </a:p>
          <a:p>
            <a:pPr marL="457200"/>
            <a:r>
              <a:rPr lang="fr-FR" sz="1600">
                <a:solidFill>
                  <a:srgbClr val="000000"/>
                </a:solidFill>
                <a:effectLst/>
                <a:latin typeface="Optima" panose="020B0502050508020304" pitchFamily="34" charset="0"/>
                <a:ea typeface="Calibri" panose="020F0502020204030204" pitchFamily="34" charset="0"/>
              </a:rPr>
              <a:t> Seul un droit potentiel à l’aide au logement peut être valorisé une fois dans la famille installée dans un logement autonome.</a:t>
            </a:r>
            <a:endParaRPr lang="fr-FR" sz="160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04663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19</a:t>
            </a:fld>
            <a:endParaRPr lang="fr-FR"/>
          </a:p>
        </p:txBody>
      </p:sp>
      <p:sp>
        <p:nvSpPr>
          <p:cNvPr id="5" name="ZoneTexte 4">
            <a:extLst>
              <a:ext uri="{FF2B5EF4-FFF2-40B4-BE49-F238E27FC236}">
                <a16:creationId xmlns:a16="http://schemas.microsoft.com/office/drawing/2014/main" id="{2D01694D-F368-4FC5-9220-2826B0B688CD}"/>
              </a:ext>
            </a:extLst>
          </p:cNvPr>
          <p:cNvSpPr txBox="1"/>
          <p:nvPr/>
        </p:nvSpPr>
        <p:spPr>
          <a:xfrm>
            <a:off x="852730" y="678003"/>
            <a:ext cx="9514245" cy="547394"/>
          </a:xfrm>
          <a:prstGeom prst="rect">
            <a:avLst/>
          </a:prstGeom>
          <a:noFill/>
        </p:spPr>
        <p:txBody>
          <a:bodyPr wrap="square">
            <a:spAutoFit/>
          </a:bodyPr>
          <a:lstStyle/>
          <a:p>
            <a:pPr>
              <a:lnSpc>
                <a:spcPct val="115000"/>
              </a:lnSpc>
              <a:spcAft>
                <a:spcPts val="1169"/>
              </a:spcAft>
            </a:pPr>
            <a:r>
              <a:rPr lang="fr-FR" altLang="fr-FR" sz="2806" b="1">
                <a:solidFill>
                  <a:schemeClr val="bg1"/>
                </a:solidFill>
                <a:cs typeface="Times New Roman" panose="02020603050405020304" pitchFamily="18" charset="0"/>
              </a:rPr>
              <a:t>Versant politique territoriale </a:t>
            </a:r>
          </a:p>
        </p:txBody>
      </p:sp>
      <p:sp>
        <p:nvSpPr>
          <p:cNvPr id="6" name="ZoneTexte 5">
            <a:extLst>
              <a:ext uri="{FF2B5EF4-FFF2-40B4-BE49-F238E27FC236}">
                <a16:creationId xmlns:a16="http://schemas.microsoft.com/office/drawing/2014/main" id="{6B0DD3C1-C060-47A3-8332-0FDD1A3696A3}"/>
              </a:ext>
            </a:extLst>
          </p:cNvPr>
          <p:cNvSpPr txBox="1"/>
          <p:nvPr/>
        </p:nvSpPr>
        <p:spPr>
          <a:xfrm>
            <a:off x="0" y="1674916"/>
            <a:ext cx="10324282" cy="5817667"/>
          </a:xfrm>
          <a:prstGeom prst="rect">
            <a:avLst/>
          </a:prstGeom>
          <a:noFill/>
        </p:spPr>
        <p:txBody>
          <a:bodyPr wrap="square" lIns="106918" tIns="53459" rIns="106918" bIns="53459" anchor="t">
            <a:spAutoFit/>
          </a:bodyPr>
          <a:lstStyle/>
          <a:p>
            <a:pPr marL="742950" indent="-285750">
              <a:spcAft>
                <a:spcPts val="600"/>
              </a:spcAft>
              <a:buFont typeface="Arial" panose="020B0604020202020204" pitchFamily="34" charset="0"/>
              <a:buChar char="•"/>
            </a:pPr>
            <a:r>
              <a:rPr lang="fr-FR" b="1">
                <a:effectLst/>
                <a:ea typeface="Calibri" panose="020F0502020204030204" pitchFamily="34" charset="0"/>
              </a:rPr>
              <a:t> </a:t>
            </a:r>
            <a:r>
              <a:rPr lang="fr-FR" sz="1800" b="1" i="1">
                <a:effectLst/>
                <a:ea typeface="Calibri" panose="020F0502020204030204" pitchFamily="34" charset="0"/>
              </a:rPr>
              <a:t>Les modes d’accueil de jeunes enfants (0-3 ans)</a:t>
            </a:r>
          </a:p>
          <a:p>
            <a:pPr marL="742950" indent="-285750">
              <a:spcAft>
                <a:spcPts val="600"/>
              </a:spcAft>
              <a:buFont typeface="Arial" panose="020B0604020202020204" pitchFamily="34" charset="0"/>
              <a:buChar char="•"/>
            </a:pPr>
            <a:endParaRPr lang="fr-FR" sz="1800" b="1" i="1">
              <a:effectLst/>
              <a:ea typeface="Calibri" panose="020F0502020204030204" pitchFamily="34" charset="0"/>
            </a:endParaRPr>
          </a:p>
          <a:p>
            <a:r>
              <a:rPr lang="fr-FR" sz="1600">
                <a:solidFill>
                  <a:srgbClr val="000000"/>
                </a:solidFill>
                <a:effectLst/>
                <a:ea typeface="Calibri" panose="020F0502020204030204" pitchFamily="34" charset="0"/>
              </a:rPr>
              <a:t>Les familles déplacées au vu de leur titre de séjour, ne peuvent pas bénéficier du CMG.</a:t>
            </a:r>
            <a:endParaRPr lang="fr-FR" sz="1600">
              <a:effectLst/>
              <a:ea typeface="Calibri" panose="020F0502020204030204" pitchFamily="34" charset="0"/>
            </a:endParaRPr>
          </a:p>
          <a:p>
            <a:endParaRPr lang="fr-FR" sz="1600">
              <a:effectLst/>
              <a:ea typeface="Calibri" panose="020F0502020204030204" pitchFamily="34" charset="0"/>
            </a:endParaRPr>
          </a:p>
          <a:p>
            <a:r>
              <a:rPr lang="fr-FR" sz="1600">
                <a:effectLst/>
                <a:ea typeface="Calibri" panose="020F0502020204030204" pitchFamily="34" charset="0"/>
              </a:rPr>
              <a:t>Cependant, les enfants déplacés d’Ukraine peuvent être accueillis en fonction des besoins exprimés par les familles sur des places vacantes d’accueil régulier ou occasionnel, en surnombre ou sur des places dédiées aux situations d’urgence. Ils sont donc  orientés vers des établissements financés par les CAF au titre de la PSU.</a:t>
            </a:r>
          </a:p>
          <a:p>
            <a:endParaRPr lang="fr-FR" sz="1600">
              <a:effectLst/>
              <a:ea typeface="Calibri" panose="020F0502020204030204" pitchFamily="34" charset="0"/>
            </a:endParaRPr>
          </a:p>
          <a:p>
            <a:r>
              <a:rPr lang="fr-FR" sz="1600">
                <a:effectLst/>
                <a:ea typeface="Calibri" panose="020F0502020204030204" pitchFamily="34" charset="0"/>
              </a:rPr>
              <a:t>Les établissements d’accueil de jeunes enfants signalent le nombre de places d’accueil disponibles aux préfets et se rapprochent des associations que les préfectures désigneront pour l’accompagnement des familles déplacées d’Ukraine, pour faire valoir leur offre de service.</a:t>
            </a:r>
          </a:p>
          <a:p>
            <a:endParaRPr lang="fr-FR" sz="1600">
              <a:effectLst/>
              <a:ea typeface="Calibri" panose="020F0502020204030204" pitchFamily="34" charset="0"/>
            </a:endParaRPr>
          </a:p>
          <a:p>
            <a:r>
              <a:rPr lang="fr-FR" sz="1600">
                <a:effectLst/>
                <a:ea typeface="Calibri" panose="020F0502020204030204" pitchFamily="34" charset="0"/>
              </a:rPr>
              <a:t>Les établissements d’accueil de jeune enfant sont aussi invités à faire connaître leur offre de services sur la plateforme internet « Je m’engage pour l’Ukraine » (</a:t>
            </a:r>
            <a:r>
              <a:rPr lang="fr-FR" sz="1600" u="sng">
                <a:solidFill>
                  <a:srgbClr val="0563C1"/>
                </a:solidFill>
                <a:effectLst/>
                <a:ea typeface="Calibri" panose="020F0502020204030204" pitchFamily="34" charset="0"/>
                <a:hlinkClick r:id="rId2"/>
              </a:rPr>
              <a:t>https://parrainage.refugies.info/</a:t>
            </a:r>
            <a:r>
              <a:rPr lang="fr-FR" sz="1600">
                <a:effectLst/>
                <a:ea typeface="Calibri" panose="020F0502020204030204" pitchFamily="34" charset="0"/>
              </a:rPr>
              <a:t>).</a:t>
            </a:r>
          </a:p>
          <a:p>
            <a:endParaRPr lang="fr-FR" sz="1600">
              <a:effectLst/>
              <a:ea typeface="Calibri" panose="020F0502020204030204" pitchFamily="34" charset="0"/>
            </a:endParaRPr>
          </a:p>
          <a:p>
            <a:endParaRPr lang="fr-FR" sz="1800">
              <a:solidFill>
                <a:srgbClr val="000000"/>
              </a:solidFill>
              <a:effectLst/>
              <a:latin typeface="Calibri" panose="020F0502020204030204" pitchFamily="34" charset="0"/>
              <a:ea typeface="Calibri" panose="020F0502020204030204" pitchFamily="34" charset="0"/>
            </a:endParaRPr>
          </a:p>
          <a:p>
            <a:pPr marL="742950" indent="-285750">
              <a:spcAft>
                <a:spcPts val="600"/>
              </a:spcAft>
              <a:buFont typeface="Arial" panose="020B0604020202020204" pitchFamily="34" charset="0"/>
              <a:buChar char="•"/>
            </a:pPr>
            <a:endParaRPr lang="fr-FR" b="1" i="1">
              <a:latin typeface="Calibri" panose="020F0502020204030204" pitchFamily="34" charset="0"/>
              <a:ea typeface="Calibri" panose="020F0502020204030204" pitchFamily="34" charset="0"/>
            </a:endParaRPr>
          </a:p>
          <a:p>
            <a:pPr marL="742950" indent="-285750">
              <a:spcAft>
                <a:spcPts val="600"/>
              </a:spcAft>
              <a:buFont typeface="Arial" panose="020B0604020202020204" pitchFamily="34" charset="0"/>
              <a:buChar char="•"/>
            </a:pPr>
            <a:endParaRPr lang="fr-FR" b="1" i="1">
              <a:effectLst/>
              <a:latin typeface="Calibri" panose="020F0502020204030204" pitchFamily="34" charset="0"/>
              <a:ea typeface="Calibri" panose="020F0502020204030204" pitchFamily="34" charset="0"/>
            </a:endParaRPr>
          </a:p>
          <a:p>
            <a:pPr marL="742950" indent="-285750">
              <a:spcAft>
                <a:spcPts val="600"/>
              </a:spcAft>
              <a:buFont typeface="Arial" panose="020B0604020202020204" pitchFamily="34" charset="0"/>
              <a:buChar char="•"/>
            </a:pPr>
            <a:endParaRPr lang="fr-FR" b="1">
              <a:effectLst/>
              <a:ea typeface="Calibri" panose="020F0502020204030204" pitchFamily="34" charset="0"/>
            </a:endParaRPr>
          </a:p>
          <a:p>
            <a:endParaRPr lang="fr-FR" sz="1403" b="1">
              <a:solidFill>
                <a:srgbClr val="002060"/>
              </a:solidFill>
            </a:endParaRPr>
          </a:p>
        </p:txBody>
      </p:sp>
    </p:spTree>
    <p:extLst>
      <p:ext uri="{BB962C8B-B14F-4D97-AF65-F5344CB8AC3E}">
        <p14:creationId xmlns:p14="http://schemas.microsoft.com/office/powerpoint/2010/main" val="1335976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19863" y="1609930"/>
            <a:ext cx="0" cy="4339814"/>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CD55427E-D962-4F9A-B40C-B68D9F25CA46}"/>
              </a:ext>
            </a:extLst>
          </p:cNvPr>
          <p:cNvSpPr>
            <a:spLocks noGrp="1"/>
          </p:cNvSpPr>
          <p:nvPr>
            <p:ph type="title"/>
          </p:nvPr>
        </p:nvSpPr>
        <p:spPr>
          <a:xfrm>
            <a:off x="564290" y="900192"/>
            <a:ext cx="2953016" cy="5759290"/>
          </a:xfrm>
        </p:spPr>
        <p:txBody>
          <a:bodyPr anchor="ctr">
            <a:normAutofit/>
          </a:bodyPr>
          <a:lstStyle/>
          <a:p>
            <a:r>
              <a:rPr lang="fr-FR"/>
              <a:t>Ordre du jour </a:t>
            </a:r>
          </a:p>
        </p:txBody>
      </p:sp>
      <p:sp>
        <p:nvSpPr>
          <p:cNvPr id="3" name="Espace réservé du contenu 2">
            <a:extLst>
              <a:ext uri="{FF2B5EF4-FFF2-40B4-BE49-F238E27FC236}">
                <a16:creationId xmlns:a16="http://schemas.microsoft.com/office/drawing/2014/main" id="{1980AA72-7CEC-47E0-8390-DCA22A2C1A8D}"/>
              </a:ext>
            </a:extLst>
          </p:cNvPr>
          <p:cNvSpPr>
            <a:spLocks noGrp="1"/>
          </p:cNvSpPr>
          <p:nvPr>
            <p:ph idx="1"/>
          </p:nvPr>
        </p:nvSpPr>
        <p:spPr>
          <a:xfrm>
            <a:off x="4081598" y="900192"/>
            <a:ext cx="4051266" cy="5759290"/>
          </a:xfrm>
        </p:spPr>
        <p:txBody>
          <a:bodyPr anchor="ctr">
            <a:normAutofit/>
          </a:bodyPr>
          <a:lstStyle/>
          <a:p>
            <a:pPr marL="377825" indent="-377825"/>
            <a:r>
              <a:rPr lang="fr-FR"/>
              <a:t>Zoom sur le </a:t>
            </a:r>
            <a:r>
              <a:rPr lang="fr-FR" err="1"/>
              <a:t>rSa</a:t>
            </a:r>
            <a:endParaRPr lang="fr-FR"/>
          </a:p>
          <a:p>
            <a:pPr marL="377825" indent="-377825"/>
            <a:r>
              <a:rPr lang="fr-FR"/>
              <a:t>Point de situation prime inflation </a:t>
            </a:r>
          </a:p>
          <a:p>
            <a:pPr marL="377825" indent="-377825"/>
            <a:r>
              <a:rPr lang="fr-FR"/>
              <a:t>Evolutions législatives </a:t>
            </a:r>
          </a:p>
          <a:p>
            <a:pPr marL="377825" indent="-377825"/>
            <a:r>
              <a:rPr lang="fr-FR"/>
              <a:t>Le circuit d’un dossier</a:t>
            </a:r>
          </a:p>
          <a:p>
            <a:pPr marL="377825" indent="-377825"/>
            <a:r>
              <a:rPr lang="fr-FR"/>
              <a:t>Les déplacés ukrainiens </a:t>
            </a:r>
          </a:p>
          <a:p>
            <a:pPr marL="377825" indent="-377825"/>
            <a:r>
              <a:rPr lang="fr-FR"/>
              <a:t>Questions diverses </a:t>
            </a:r>
          </a:p>
        </p:txBody>
      </p:sp>
    </p:spTree>
    <p:extLst>
      <p:ext uri="{BB962C8B-B14F-4D97-AF65-F5344CB8AC3E}">
        <p14:creationId xmlns:p14="http://schemas.microsoft.com/office/powerpoint/2010/main" val="3155851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20</a:t>
            </a:fld>
            <a:endParaRPr lang="fr-FR"/>
          </a:p>
        </p:txBody>
      </p:sp>
      <p:sp>
        <p:nvSpPr>
          <p:cNvPr id="5" name="ZoneTexte 4">
            <a:extLst>
              <a:ext uri="{FF2B5EF4-FFF2-40B4-BE49-F238E27FC236}">
                <a16:creationId xmlns:a16="http://schemas.microsoft.com/office/drawing/2014/main" id="{2D01694D-F368-4FC5-9220-2826B0B688CD}"/>
              </a:ext>
            </a:extLst>
          </p:cNvPr>
          <p:cNvSpPr txBox="1"/>
          <p:nvPr/>
        </p:nvSpPr>
        <p:spPr>
          <a:xfrm>
            <a:off x="852730" y="678003"/>
            <a:ext cx="9514245" cy="547394"/>
          </a:xfrm>
          <a:prstGeom prst="rect">
            <a:avLst/>
          </a:prstGeom>
          <a:noFill/>
        </p:spPr>
        <p:txBody>
          <a:bodyPr wrap="square">
            <a:spAutoFit/>
          </a:bodyPr>
          <a:lstStyle/>
          <a:p>
            <a:pPr>
              <a:lnSpc>
                <a:spcPct val="115000"/>
              </a:lnSpc>
              <a:spcAft>
                <a:spcPts val="1169"/>
              </a:spcAft>
            </a:pPr>
            <a:r>
              <a:rPr lang="fr-FR" altLang="fr-FR" sz="2806" b="1">
                <a:solidFill>
                  <a:schemeClr val="bg1"/>
                </a:solidFill>
                <a:cs typeface="Times New Roman" panose="02020603050405020304" pitchFamily="18" charset="0"/>
              </a:rPr>
              <a:t>Versant politique territoriale </a:t>
            </a:r>
          </a:p>
        </p:txBody>
      </p:sp>
      <p:sp>
        <p:nvSpPr>
          <p:cNvPr id="6" name="ZoneTexte 5">
            <a:extLst>
              <a:ext uri="{FF2B5EF4-FFF2-40B4-BE49-F238E27FC236}">
                <a16:creationId xmlns:a16="http://schemas.microsoft.com/office/drawing/2014/main" id="{6B0DD3C1-C060-47A3-8332-0FDD1A3696A3}"/>
              </a:ext>
            </a:extLst>
          </p:cNvPr>
          <p:cNvSpPr txBox="1"/>
          <p:nvPr/>
        </p:nvSpPr>
        <p:spPr>
          <a:xfrm>
            <a:off x="0" y="1674916"/>
            <a:ext cx="10324282" cy="4663055"/>
          </a:xfrm>
          <a:prstGeom prst="rect">
            <a:avLst/>
          </a:prstGeom>
          <a:noFill/>
        </p:spPr>
        <p:txBody>
          <a:bodyPr wrap="square" lIns="106918" tIns="53459" rIns="106918" bIns="53459" anchor="t">
            <a:spAutoFit/>
          </a:bodyPr>
          <a:lstStyle/>
          <a:p>
            <a:pPr marL="742950" lvl="1" indent="-285750">
              <a:buFont typeface="Arial" panose="020B0604020202020204" pitchFamily="34" charset="0"/>
              <a:buChar char="•"/>
            </a:pPr>
            <a:r>
              <a:rPr lang="fr-FR" sz="1800" b="1" i="1">
                <a:solidFill>
                  <a:srgbClr val="000000"/>
                </a:solidFill>
                <a:effectLst/>
                <a:latin typeface="Trebuchet MS"/>
                <a:ea typeface="Calibri" panose="020F0502020204030204" pitchFamily="34" charset="0"/>
              </a:rPr>
              <a:t>Les activités de soutien à la parentalité</a:t>
            </a:r>
            <a:r>
              <a:rPr lang="fr-FR">
                <a:solidFill>
                  <a:srgbClr val="000000"/>
                </a:solidFill>
                <a:latin typeface="Trebuchet MS"/>
                <a:ea typeface="Calibri" panose="020F0502020204030204" pitchFamily="34" charset="0"/>
              </a:rPr>
              <a:t> </a:t>
            </a:r>
            <a:endParaRPr lang="fr-FR"/>
          </a:p>
          <a:p>
            <a:pPr marL="285750" indent="-285750">
              <a:buFont typeface="Arial" panose="020B0604020202020204" pitchFamily="34" charset="0"/>
              <a:buChar char="•"/>
            </a:pPr>
            <a:endParaRPr lang="fr-FR">
              <a:solidFill>
                <a:srgbClr val="000000"/>
              </a:solidFill>
              <a:latin typeface="Calibri" panose="020F0502020204030204" pitchFamily="34" charset="0"/>
              <a:ea typeface="Calibri" panose="020F0502020204030204" pitchFamily="34" charset="0"/>
            </a:endParaRPr>
          </a:p>
          <a:p>
            <a:r>
              <a:rPr lang="fr-FR" sz="1600">
                <a:solidFill>
                  <a:srgbClr val="000000"/>
                </a:solidFill>
                <a:effectLst/>
                <a:latin typeface="Trebuchet MS"/>
                <a:ea typeface="Calibri" panose="020F0502020204030204" pitchFamily="34" charset="0"/>
              </a:rPr>
              <a:t>Des activités de soutien à la parentalité peuvent être proposées aux familles déplacées d’Ukraine, en particulier dans les LAEP (lieux d’accueil Enfant/Parent), les centres sociaux et les maisons de quartier.</a:t>
            </a:r>
            <a:r>
              <a:rPr lang="fr-FR" sz="1600">
                <a:solidFill>
                  <a:srgbClr val="000000"/>
                </a:solidFill>
                <a:latin typeface="Trebuchet MS"/>
                <a:ea typeface="Calibri" panose="020F0502020204030204" pitchFamily="34" charset="0"/>
              </a:rPr>
              <a:t> </a:t>
            </a:r>
          </a:p>
          <a:p>
            <a:r>
              <a:rPr lang="fr-FR" sz="1600">
                <a:solidFill>
                  <a:srgbClr val="000000"/>
                </a:solidFill>
                <a:effectLst/>
                <a:latin typeface="Trebuchet MS"/>
                <a:ea typeface="Calibri" panose="020F0502020204030204" pitchFamily="34" charset="0"/>
              </a:rPr>
              <a:t>Les services de soutien à la parentalité sont invités à :</a:t>
            </a:r>
            <a:r>
              <a:rPr lang="fr-FR" sz="1600">
                <a:solidFill>
                  <a:srgbClr val="000000"/>
                </a:solidFill>
                <a:latin typeface="Trebuchet MS"/>
                <a:ea typeface="Calibri" panose="020F0502020204030204" pitchFamily="34" charset="0"/>
              </a:rPr>
              <a:t> </a:t>
            </a:r>
            <a:endParaRPr lang="fr-FR" sz="1600">
              <a:solidFill>
                <a:srgbClr val="000000"/>
              </a:solidFill>
              <a:effectLst/>
              <a:latin typeface="Trebuchet MS"/>
              <a:ea typeface="Calibri" panose="020F0502020204030204" pitchFamily="34" charset="0"/>
            </a:endParaRPr>
          </a:p>
          <a:p>
            <a:endParaRPr lang="fr-FR" sz="1600">
              <a:solidFill>
                <a:srgbClr val="000000"/>
              </a:solidFill>
              <a:effectLst/>
              <a:latin typeface="Trebuchet MS"/>
              <a:ea typeface="Calibri" panose="020F0502020204030204" pitchFamily="34" charset="0"/>
            </a:endParaRPr>
          </a:p>
          <a:p>
            <a:pPr marL="285750" indent="-285750">
              <a:buFont typeface="Wingdings" panose="05000000000000000000" pitchFamily="2" charset="2"/>
              <a:buChar char="Ø"/>
            </a:pPr>
            <a:r>
              <a:rPr lang="fr-FR" sz="1600">
                <a:solidFill>
                  <a:srgbClr val="000000"/>
                </a:solidFill>
                <a:effectLst/>
                <a:latin typeface="Trebuchet MS"/>
                <a:ea typeface="Calibri" panose="020F0502020204030204" pitchFamily="34" charset="0"/>
              </a:rPr>
              <a:t>Se rapprocher de la préfecture et des associations qu’elles désigneront pour l’accompagnement des familles déplacées d’Ukraine, pour faire valoir leur offre de service ;</a:t>
            </a:r>
            <a:r>
              <a:rPr lang="fr-FR" sz="1600">
                <a:solidFill>
                  <a:srgbClr val="000000"/>
                </a:solidFill>
                <a:latin typeface="Trebuchet MS"/>
                <a:ea typeface="Calibri" panose="020F0502020204030204" pitchFamily="34" charset="0"/>
              </a:rPr>
              <a:t> </a:t>
            </a:r>
            <a:endParaRPr lang="fr-FR" sz="1600">
              <a:solidFill>
                <a:srgbClr val="000000"/>
              </a:solidFill>
              <a:effectLst/>
              <a:latin typeface="Trebuchet MS"/>
              <a:ea typeface="Calibri" panose="020F0502020204030204" pitchFamily="34" charset="0"/>
            </a:endParaRPr>
          </a:p>
          <a:p>
            <a:endParaRPr lang="fr-FR" sz="1600">
              <a:solidFill>
                <a:srgbClr val="000000"/>
              </a:solidFill>
              <a:effectLst/>
              <a:latin typeface="Trebuchet MS"/>
              <a:ea typeface="Calibri" panose="020F0502020204030204" pitchFamily="34" charset="0"/>
            </a:endParaRPr>
          </a:p>
          <a:p>
            <a:pPr marL="285750" indent="-285750">
              <a:buFont typeface="Wingdings" panose="05000000000000000000" pitchFamily="2" charset="2"/>
              <a:buChar char="Ø"/>
            </a:pPr>
            <a:r>
              <a:rPr lang="fr-FR" sz="1600">
                <a:solidFill>
                  <a:srgbClr val="000000"/>
                </a:solidFill>
                <a:effectLst/>
                <a:latin typeface="Trebuchet MS"/>
                <a:ea typeface="Calibri" panose="020F0502020204030204" pitchFamily="34" charset="0"/>
              </a:rPr>
              <a:t>Identifier les partenaires mobilisables au niveau local pour mettre en place de l’interprétariat ;</a:t>
            </a:r>
            <a:r>
              <a:rPr lang="fr-FR" sz="1600">
                <a:solidFill>
                  <a:srgbClr val="000000"/>
                </a:solidFill>
                <a:latin typeface="Trebuchet MS"/>
                <a:ea typeface="Calibri" panose="020F0502020204030204" pitchFamily="34" charset="0"/>
              </a:rPr>
              <a:t> </a:t>
            </a:r>
            <a:endParaRPr lang="fr-FR" sz="1600">
              <a:solidFill>
                <a:srgbClr val="000000"/>
              </a:solidFill>
              <a:effectLst/>
              <a:latin typeface="Trebuchet MS"/>
              <a:ea typeface="Calibri" panose="020F0502020204030204" pitchFamily="34" charset="0"/>
            </a:endParaRPr>
          </a:p>
          <a:p>
            <a:endParaRPr lang="fr-FR" sz="1600">
              <a:solidFill>
                <a:srgbClr val="000000"/>
              </a:solidFill>
              <a:effectLst/>
              <a:latin typeface="Trebuchet MS"/>
              <a:ea typeface="Calibri" panose="020F0502020204030204" pitchFamily="34" charset="0"/>
            </a:endParaRPr>
          </a:p>
          <a:p>
            <a:pPr marL="285750" indent="-285750">
              <a:buFont typeface="Wingdings" panose="05000000000000000000" pitchFamily="2" charset="2"/>
              <a:buChar char="Ø"/>
            </a:pPr>
            <a:r>
              <a:rPr lang="fr-FR" sz="1600">
                <a:solidFill>
                  <a:srgbClr val="000000"/>
                </a:solidFill>
                <a:effectLst/>
                <a:latin typeface="Trebuchet MS"/>
                <a:ea typeface="Calibri" panose="020F0502020204030204" pitchFamily="34" charset="0"/>
              </a:rPr>
              <a:t>Identifier au sein des équipes des compétences mobilisables pour travailler autour des traumatismes liés à des conflits et des séparations familiales ;</a:t>
            </a:r>
            <a:r>
              <a:rPr lang="fr-FR" sz="1600">
                <a:solidFill>
                  <a:srgbClr val="000000"/>
                </a:solidFill>
                <a:latin typeface="Trebuchet MS"/>
                <a:ea typeface="Calibri" panose="020F0502020204030204" pitchFamily="34" charset="0"/>
              </a:rPr>
              <a:t> </a:t>
            </a:r>
            <a:endParaRPr lang="fr-FR" sz="1600">
              <a:solidFill>
                <a:srgbClr val="000000"/>
              </a:solidFill>
              <a:effectLst/>
              <a:latin typeface="Trebuchet MS"/>
              <a:ea typeface="Calibri" panose="020F0502020204030204" pitchFamily="34" charset="0"/>
            </a:endParaRPr>
          </a:p>
          <a:p>
            <a:endParaRPr lang="fr-FR" sz="1600">
              <a:solidFill>
                <a:srgbClr val="000000"/>
              </a:solidFill>
              <a:effectLst/>
              <a:latin typeface="Trebuchet MS"/>
              <a:ea typeface="Calibri" panose="020F0502020204030204" pitchFamily="34" charset="0"/>
            </a:endParaRPr>
          </a:p>
          <a:p>
            <a:pPr marL="285750" indent="-285750">
              <a:buFont typeface="Wingdings" panose="05000000000000000000" pitchFamily="2" charset="2"/>
              <a:buChar char="Ø"/>
            </a:pPr>
            <a:r>
              <a:rPr lang="fr-FR" sz="1600">
                <a:solidFill>
                  <a:srgbClr val="000000"/>
                </a:solidFill>
                <a:effectLst/>
                <a:latin typeface="Trebuchet MS"/>
                <a:ea typeface="Calibri" panose="020F0502020204030204" pitchFamily="34" charset="0"/>
              </a:rPr>
              <a:t>Afficher dans leurs locaux les versions française, anglaise, russe et ukrainienne de la charte, qui sont jointes au présent message ;</a:t>
            </a:r>
            <a:r>
              <a:rPr lang="fr-FR" sz="1600">
                <a:solidFill>
                  <a:srgbClr val="000000"/>
                </a:solidFill>
                <a:latin typeface="Trebuchet MS"/>
                <a:ea typeface="Calibri" panose="020F0502020204030204" pitchFamily="34" charset="0"/>
              </a:rPr>
              <a:t> </a:t>
            </a:r>
            <a:endParaRPr lang="fr-FR" sz="1600">
              <a:solidFill>
                <a:srgbClr val="000000"/>
              </a:solidFill>
              <a:effectLst/>
              <a:latin typeface="Trebuchet MS"/>
              <a:ea typeface="Calibri" panose="020F0502020204030204" pitchFamily="34" charset="0"/>
            </a:endParaRPr>
          </a:p>
          <a:p>
            <a:endParaRPr lang="fr-FR" sz="1800">
              <a:solidFill>
                <a:srgbClr val="000000"/>
              </a:solidFill>
              <a:effectLst/>
              <a:latin typeface="Calibri" panose="020F0502020204030204" pitchFamily="34" charset="0"/>
              <a:ea typeface="Calibri" panose="020F0502020204030204" pitchFamily="34" charset="0"/>
            </a:endParaRPr>
          </a:p>
          <a:p>
            <a:pPr marL="285750" indent="-285750">
              <a:buFont typeface="Arial" panose="020B0604020202020204" pitchFamily="34" charset="0"/>
              <a:buChar char="•"/>
            </a:pPr>
            <a:endParaRPr lang="fr-FR" sz="180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42913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21</a:t>
            </a:fld>
            <a:endParaRPr lang="fr-FR"/>
          </a:p>
        </p:txBody>
      </p:sp>
      <p:sp>
        <p:nvSpPr>
          <p:cNvPr id="5" name="ZoneTexte 4">
            <a:extLst>
              <a:ext uri="{FF2B5EF4-FFF2-40B4-BE49-F238E27FC236}">
                <a16:creationId xmlns:a16="http://schemas.microsoft.com/office/drawing/2014/main" id="{2D01694D-F368-4FC5-9220-2826B0B688CD}"/>
              </a:ext>
            </a:extLst>
          </p:cNvPr>
          <p:cNvSpPr txBox="1"/>
          <p:nvPr/>
        </p:nvSpPr>
        <p:spPr>
          <a:xfrm>
            <a:off x="852730" y="678003"/>
            <a:ext cx="9514245" cy="547394"/>
          </a:xfrm>
          <a:prstGeom prst="rect">
            <a:avLst/>
          </a:prstGeom>
          <a:noFill/>
        </p:spPr>
        <p:txBody>
          <a:bodyPr wrap="square">
            <a:spAutoFit/>
          </a:bodyPr>
          <a:lstStyle/>
          <a:p>
            <a:pPr>
              <a:lnSpc>
                <a:spcPct val="115000"/>
              </a:lnSpc>
              <a:spcAft>
                <a:spcPts val="1169"/>
              </a:spcAft>
            </a:pPr>
            <a:r>
              <a:rPr lang="fr-FR" altLang="fr-FR" sz="2806" b="1">
                <a:solidFill>
                  <a:schemeClr val="bg1"/>
                </a:solidFill>
                <a:cs typeface="Times New Roman" panose="02020603050405020304" pitchFamily="18" charset="0"/>
              </a:rPr>
              <a:t>Versant politique territoriale </a:t>
            </a:r>
          </a:p>
        </p:txBody>
      </p:sp>
      <p:sp>
        <p:nvSpPr>
          <p:cNvPr id="6" name="ZoneTexte 5">
            <a:extLst>
              <a:ext uri="{FF2B5EF4-FFF2-40B4-BE49-F238E27FC236}">
                <a16:creationId xmlns:a16="http://schemas.microsoft.com/office/drawing/2014/main" id="{6B0DD3C1-C060-47A3-8332-0FDD1A3696A3}"/>
              </a:ext>
            </a:extLst>
          </p:cNvPr>
          <p:cNvSpPr txBox="1"/>
          <p:nvPr/>
        </p:nvSpPr>
        <p:spPr>
          <a:xfrm>
            <a:off x="0" y="1674916"/>
            <a:ext cx="10324282" cy="3924391"/>
          </a:xfrm>
          <a:prstGeom prst="rect">
            <a:avLst/>
          </a:prstGeom>
          <a:noFill/>
        </p:spPr>
        <p:txBody>
          <a:bodyPr wrap="square" lIns="106918" tIns="53459" rIns="106918" bIns="53459" anchor="t">
            <a:spAutoFit/>
          </a:bodyPr>
          <a:lstStyle/>
          <a:p>
            <a:endParaRPr lang="fr-FR" sz="1800">
              <a:solidFill>
                <a:srgbClr val="000000"/>
              </a:solidFill>
              <a:effectLst/>
              <a:latin typeface="Calibri" panose="020F0502020204030204" pitchFamily="34" charset="0"/>
              <a:ea typeface="Calibri" panose="020F0502020204030204" pitchFamily="34" charset="0"/>
            </a:endParaRPr>
          </a:p>
          <a:p>
            <a:pPr marL="742950" lvl="1" indent="-285750">
              <a:buFont typeface="Arial" panose="020B0604020202020204" pitchFamily="34" charset="0"/>
              <a:buChar char="•"/>
            </a:pPr>
            <a:r>
              <a:rPr lang="fr-FR" sz="1800" b="1">
                <a:solidFill>
                  <a:srgbClr val="000000"/>
                </a:solidFill>
                <a:effectLst/>
                <a:latin typeface="Trebuchet MS"/>
                <a:ea typeface="Calibri" panose="020F0502020204030204" pitchFamily="34" charset="0"/>
              </a:rPr>
              <a:t>Informer les parents de l’existence des plateformes d’information suivante </a:t>
            </a:r>
            <a:r>
              <a:rPr lang="fr-FR" sz="1800">
                <a:solidFill>
                  <a:srgbClr val="000000"/>
                </a:solidFill>
                <a:effectLst/>
                <a:latin typeface="Trebuchet MS"/>
                <a:ea typeface="Calibri" panose="020F0502020204030204" pitchFamily="34" charset="0"/>
              </a:rPr>
              <a:t>:</a:t>
            </a:r>
            <a:r>
              <a:rPr lang="fr-FR">
                <a:solidFill>
                  <a:srgbClr val="000000"/>
                </a:solidFill>
                <a:latin typeface="Trebuchet MS"/>
                <a:ea typeface="Calibri" panose="020F0502020204030204" pitchFamily="34" charset="0"/>
              </a:rPr>
              <a:t> </a:t>
            </a:r>
            <a:endParaRPr lang="fr-FR" sz="1800">
              <a:solidFill>
                <a:srgbClr val="000000"/>
              </a:solidFill>
              <a:effectLst/>
              <a:latin typeface="Trebuchet MS"/>
              <a:ea typeface="Calibri" panose="020F0502020204030204" pitchFamily="34" charset="0"/>
              <a:cs typeface="Calibri" panose="020F0502020204030204" pitchFamily="34" charset="0"/>
            </a:endParaRPr>
          </a:p>
          <a:p>
            <a:pPr marL="285750" indent="-285750">
              <a:buFontTx/>
              <a:buChar char="-"/>
            </a:pPr>
            <a:endParaRPr lang="fr-FR" sz="1800">
              <a:solidFill>
                <a:srgbClr val="000000"/>
              </a:solidFill>
              <a:effectLst/>
              <a:latin typeface="Trebuchet MS"/>
              <a:ea typeface="Calibri" panose="020F0502020204030204" pitchFamily="34" charset="0"/>
            </a:endParaRPr>
          </a:p>
          <a:p>
            <a:pPr marL="285750" indent="-285750">
              <a:buFont typeface="Wingdings" panose="05000000000000000000" pitchFamily="2" charset="2"/>
              <a:buChar char="Ø"/>
            </a:pPr>
            <a:r>
              <a:rPr lang="fr-FR" sz="1600">
                <a:solidFill>
                  <a:srgbClr val="000000"/>
                </a:solidFill>
                <a:effectLst/>
                <a:latin typeface="Trebuchet MS"/>
                <a:ea typeface="Calibri" panose="020F0502020204030204" pitchFamily="34" charset="0"/>
              </a:rPr>
              <a:t>Le site internet réfugiés.info (</a:t>
            </a:r>
            <a:r>
              <a:rPr lang="fr-FR" sz="1600" u="sng">
                <a:solidFill>
                  <a:srgbClr val="000000"/>
                </a:solidFill>
                <a:effectLst/>
                <a:latin typeface="Trebuchet MS"/>
                <a:ea typeface="Calibri" panose="020F0502020204030204" pitchFamily="34" charset="0"/>
                <a:hlinkClick r:id="rId2"/>
              </a:rPr>
              <a:t>https://refugies.info/</a:t>
            </a:r>
            <a:r>
              <a:rPr lang="fr-FR" sz="1600">
                <a:solidFill>
                  <a:srgbClr val="000000"/>
                </a:solidFill>
                <a:effectLst/>
                <a:latin typeface="Trebuchet MS"/>
                <a:ea typeface="Calibri" panose="020F0502020204030204" pitchFamily="34" charset="0"/>
              </a:rPr>
              <a:t>), porté par la DIAIR, traduit en différentes langues dont le russe et qui commence à l’être en ukrainien, et qui recense des actions sur plusieurs thématiques dont la parentalité ou la santé maternelle et infantile sur tout le territoire.</a:t>
            </a:r>
            <a:r>
              <a:rPr lang="fr-FR" sz="1600">
                <a:solidFill>
                  <a:srgbClr val="000000"/>
                </a:solidFill>
                <a:latin typeface="Trebuchet MS"/>
                <a:ea typeface="Calibri" panose="020F0502020204030204" pitchFamily="34" charset="0"/>
              </a:rPr>
              <a:t> </a:t>
            </a:r>
            <a:endParaRPr lang="fr-FR" sz="1600">
              <a:solidFill>
                <a:srgbClr val="000000"/>
              </a:solidFill>
              <a:effectLst/>
              <a:latin typeface="Trebuchet MS"/>
              <a:ea typeface="Calibri" panose="020F0502020204030204" pitchFamily="34" charset="0"/>
            </a:endParaRPr>
          </a:p>
          <a:p>
            <a:pPr marL="285750" indent="-285750">
              <a:buFont typeface="Wingdings" panose="05000000000000000000" pitchFamily="2" charset="2"/>
              <a:buChar char="Ø"/>
            </a:pPr>
            <a:endParaRPr lang="fr-FR" sz="1600">
              <a:solidFill>
                <a:srgbClr val="000000"/>
              </a:solidFill>
              <a:effectLst/>
              <a:latin typeface="Trebuchet MS"/>
              <a:ea typeface="Calibri" panose="020F0502020204030204" pitchFamily="34" charset="0"/>
            </a:endParaRPr>
          </a:p>
          <a:p>
            <a:pPr marL="285750" indent="-285750">
              <a:buFont typeface="Wingdings" panose="05000000000000000000" pitchFamily="2" charset="2"/>
              <a:buChar char="Ø"/>
            </a:pPr>
            <a:r>
              <a:rPr lang="fr-FR" sz="1600">
                <a:solidFill>
                  <a:srgbClr val="000000"/>
                </a:solidFill>
                <a:effectLst/>
                <a:latin typeface="Trebuchet MS"/>
                <a:ea typeface="Calibri" panose="020F0502020204030204" pitchFamily="34" charset="0"/>
              </a:rPr>
              <a:t>Le Serveur vocal interactif de la Croix Rouge (01 87 66 66 12) qui délivre un message d’informations en 4 langues :</a:t>
            </a:r>
            <a:r>
              <a:rPr lang="fr-FR" sz="1600">
                <a:solidFill>
                  <a:srgbClr val="000000"/>
                </a:solidFill>
                <a:latin typeface="Trebuchet MS"/>
                <a:ea typeface="Calibri" panose="020F0502020204030204" pitchFamily="34" charset="0"/>
              </a:rPr>
              <a:t> </a:t>
            </a:r>
            <a:endParaRPr lang="fr-FR" sz="1600">
              <a:solidFill>
                <a:srgbClr val="000000"/>
              </a:solidFill>
              <a:effectLst/>
              <a:latin typeface="Trebuchet MS"/>
              <a:ea typeface="Calibri" panose="020F0502020204030204" pitchFamily="34" charset="0"/>
            </a:endParaRPr>
          </a:p>
          <a:p>
            <a:pPr marL="285750" indent="-285750">
              <a:buFont typeface="Wingdings" panose="05000000000000000000" pitchFamily="2" charset="2"/>
              <a:buChar char="Ø"/>
            </a:pPr>
            <a:endParaRPr lang="fr-FR" sz="1600">
              <a:solidFill>
                <a:srgbClr val="000000"/>
              </a:solidFill>
              <a:effectLst/>
              <a:latin typeface="Trebuchet MS"/>
              <a:ea typeface="Calibri" panose="020F0502020204030204" pitchFamily="34" charset="0"/>
            </a:endParaRPr>
          </a:p>
          <a:p>
            <a:pPr marL="342900" indent="-342900">
              <a:buFont typeface="Wingdings" panose="05000000000000000000" pitchFamily="2" charset="2"/>
              <a:buChar char="ü"/>
            </a:pPr>
            <a:r>
              <a:rPr lang="fr-FR" sz="1600">
                <a:solidFill>
                  <a:srgbClr val="000000"/>
                </a:solidFill>
                <a:effectLst/>
                <a:latin typeface="Trebuchet MS"/>
                <a:ea typeface="Times New Roman" panose="02020603050405020304" pitchFamily="18" charset="0"/>
              </a:rPr>
              <a:t>Ukrainien, Russe, Anglais et Français, accessible 24/24,</a:t>
            </a:r>
            <a:r>
              <a:rPr lang="fr-FR" sz="1600">
                <a:solidFill>
                  <a:srgbClr val="000000"/>
                </a:solidFill>
                <a:latin typeface="Trebuchet MS"/>
                <a:ea typeface="Times New Roman" panose="02020603050405020304" pitchFamily="18" charset="0"/>
              </a:rPr>
              <a:t> </a:t>
            </a:r>
            <a:endParaRPr lang="fr-FR" sz="1600">
              <a:solidFill>
                <a:srgbClr val="000000"/>
              </a:solidFill>
              <a:effectLst/>
              <a:latin typeface="Trebuchet MS"/>
              <a:ea typeface="Calibri" panose="020F0502020204030204" pitchFamily="34" charset="0"/>
            </a:endParaRPr>
          </a:p>
          <a:p>
            <a:pPr marL="342900" lvl="0" indent="-342900">
              <a:buFont typeface="Wingdings" panose="05000000000000000000" pitchFamily="2" charset="2"/>
              <a:buChar char="ü"/>
            </a:pPr>
            <a:r>
              <a:rPr lang="fr-FR" sz="1600">
                <a:solidFill>
                  <a:srgbClr val="000000"/>
                </a:solidFill>
                <a:effectLst/>
                <a:latin typeface="Trebuchet MS"/>
                <a:ea typeface="Times New Roman" panose="02020603050405020304" pitchFamily="18" charset="0"/>
              </a:rPr>
              <a:t>La Plateforme téléphonique de la ville de Paris (3975) qui répond à toutes les demandes concernant l’organisation de l’accueil des Ukrainiens.</a:t>
            </a:r>
            <a:endParaRPr lang="fr-FR" sz="1600">
              <a:solidFill>
                <a:srgbClr val="000000"/>
              </a:solidFill>
              <a:effectLst/>
              <a:latin typeface="Trebuchet MS"/>
              <a:ea typeface="Calibri" panose="020F0502020204030204" pitchFamily="34" charset="0"/>
            </a:endParaRPr>
          </a:p>
          <a:p>
            <a:endParaRPr lang="fr-FR" sz="1600">
              <a:effectLst/>
              <a:latin typeface="Trebuchet MS"/>
              <a:ea typeface="Calibri" panose="020F0502020204030204" pitchFamily="34" charset="0"/>
            </a:endParaRPr>
          </a:p>
          <a:p>
            <a:pPr marL="285750" indent="-285750">
              <a:buFont typeface="Arial" panose="020B0604020202020204" pitchFamily="34" charset="0"/>
              <a:buChar char="•"/>
            </a:pPr>
            <a:endParaRPr lang="fr-FR" sz="180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80582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22</a:t>
            </a:fld>
            <a:endParaRPr lang="fr-FR"/>
          </a:p>
        </p:txBody>
      </p:sp>
      <p:sp>
        <p:nvSpPr>
          <p:cNvPr id="5" name="ZoneTexte 4">
            <a:extLst>
              <a:ext uri="{FF2B5EF4-FFF2-40B4-BE49-F238E27FC236}">
                <a16:creationId xmlns:a16="http://schemas.microsoft.com/office/drawing/2014/main" id="{2D01694D-F368-4FC5-9220-2826B0B688CD}"/>
              </a:ext>
            </a:extLst>
          </p:cNvPr>
          <p:cNvSpPr txBox="1"/>
          <p:nvPr/>
        </p:nvSpPr>
        <p:spPr>
          <a:xfrm>
            <a:off x="852730" y="678003"/>
            <a:ext cx="9514245" cy="547394"/>
          </a:xfrm>
          <a:prstGeom prst="rect">
            <a:avLst/>
          </a:prstGeom>
          <a:noFill/>
        </p:spPr>
        <p:txBody>
          <a:bodyPr wrap="square">
            <a:spAutoFit/>
          </a:bodyPr>
          <a:lstStyle/>
          <a:p>
            <a:pPr>
              <a:lnSpc>
                <a:spcPct val="115000"/>
              </a:lnSpc>
              <a:spcAft>
                <a:spcPts val="1169"/>
              </a:spcAft>
            </a:pPr>
            <a:r>
              <a:rPr lang="fr-FR" altLang="fr-FR" sz="2806" b="1">
                <a:solidFill>
                  <a:schemeClr val="bg1"/>
                </a:solidFill>
                <a:cs typeface="Times New Roman" panose="02020603050405020304" pitchFamily="18" charset="0"/>
              </a:rPr>
              <a:t>Quelques chiffres </a:t>
            </a:r>
          </a:p>
        </p:txBody>
      </p:sp>
      <p:sp>
        <p:nvSpPr>
          <p:cNvPr id="6" name="ZoneTexte 5">
            <a:extLst>
              <a:ext uri="{FF2B5EF4-FFF2-40B4-BE49-F238E27FC236}">
                <a16:creationId xmlns:a16="http://schemas.microsoft.com/office/drawing/2014/main" id="{6B0DD3C1-C060-47A3-8332-0FDD1A3696A3}"/>
              </a:ext>
            </a:extLst>
          </p:cNvPr>
          <p:cNvSpPr txBox="1"/>
          <p:nvPr/>
        </p:nvSpPr>
        <p:spPr>
          <a:xfrm>
            <a:off x="1002902" y="1674916"/>
            <a:ext cx="7481272" cy="2754841"/>
          </a:xfrm>
          <a:prstGeom prst="rect">
            <a:avLst/>
          </a:prstGeom>
          <a:noFill/>
        </p:spPr>
        <p:txBody>
          <a:bodyPr wrap="square" lIns="106918" tIns="53459" rIns="106918" bIns="53459" anchor="t">
            <a:spAutoFit/>
          </a:bodyPr>
          <a:lstStyle/>
          <a:p>
            <a:r>
              <a:rPr lang="fr-FR" b="1"/>
              <a:t>Au 8 Avril 2022 :</a:t>
            </a:r>
          </a:p>
          <a:p>
            <a:endParaRPr lang="fr-FR" sz="1400"/>
          </a:p>
          <a:p>
            <a:r>
              <a:rPr lang="fr-FR"/>
              <a:t>420 Ukrainiens se sont manifestés auprès de la Préfecture </a:t>
            </a:r>
          </a:p>
          <a:p>
            <a:endParaRPr lang="fr-FR"/>
          </a:p>
          <a:p>
            <a:pPr marL="742950" lvl="1" indent="-285750">
              <a:buFont typeface="Arial"/>
              <a:buChar char="•"/>
            </a:pPr>
            <a:r>
              <a:rPr lang="fr-FR"/>
              <a:t>     240 majeurs (dont 140 personnes ont obtenu une APS) </a:t>
            </a:r>
          </a:p>
          <a:p>
            <a:pPr marL="742950" lvl="1" indent="-285750">
              <a:buFont typeface="Arial"/>
              <a:buChar char="•"/>
            </a:pPr>
            <a:r>
              <a:rPr lang="fr-FR"/>
              <a:t>     140 enfants (90 enfants sont scolarisés)</a:t>
            </a:r>
          </a:p>
          <a:p>
            <a:endParaRPr lang="fr-FR"/>
          </a:p>
          <a:p>
            <a:r>
              <a:rPr lang="fr-FR"/>
              <a:t>A ce jour, 108 personnes sont accompagnées par AUDACIA.</a:t>
            </a:r>
          </a:p>
          <a:p>
            <a:endParaRPr lang="fr-FR"/>
          </a:p>
          <a:p>
            <a:endParaRPr lang="fr-FR" sz="1400"/>
          </a:p>
        </p:txBody>
      </p:sp>
    </p:spTree>
    <p:extLst>
      <p:ext uri="{BB962C8B-B14F-4D97-AF65-F5344CB8AC3E}">
        <p14:creationId xmlns:p14="http://schemas.microsoft.com/office/powerpoint/2010/main" val="147448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Questions </a:t>
            </a:r>
            <a:r>
              <a:rPr lang="en-US" sz="5900" err="1">
                <a:solidFill>
                  <a:srgbClr val="FFFFFF"/>
                </a:solidFill>
              </a:rPr>
              <a:t>diverses</a:t>
            </a:r>
            <a:endParaRPr lang="en-US" sz="5900">
              <a:solidFill>
                <a:srgbClr val="FFFFFF"/>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390370"/>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94F95D-89EF-455B-9F54-0F4231363A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39784"/>
            <a:ext cx="10691812" cy="25198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612B9F8D-6DD1-481E-8CCE-81A7EEB15F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1617" y="-9333"/>
            <a:ext cx="4180205" cy="7569007"/>
            <a:chOff x="7425267" y="-8467"/>
            <a:chExt cx="4766733" cy="6866467"/>
          </a:xfrm>
        </p:grpSpPr>
        <p:cxnSp>
          <p:nvCxnSpPr>
            <p:cNvPr id="12" name="Straight Connector 11">
              <a:extLst>
                <a:ext uri="{FF2B5EF4-FFF2-40B4-BE49-F238E27FC236}">
                  <a16:creationId xmlns:a16="http://schemas.microsoft.com/office/drawing/2014/main" id="{BD531F65-BE00-4220-96DD-64DD545E03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96547" y="4572001"/>
              <a:ext cx="393665" cy="2285999"/>
            </a:xfrm>
            <a:prstGeom prst="line">
              <a:avLst/>
            </a:prstGeom>
            <a:ln w="9525">
              <a:solidFill>
                <a:srgbClr val="BFBFBF">
                  <a:alpha val="70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95BD48B8-B8E0-4EC6-889B-B9D5035859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7425267" y="4572001"/>
              <a:ext cx="3383073" cy="2285999"/>
            </a:xfrm>
            <a:prstGeom prst="line">
              <a:avLst/>
            </a:prstGeom>
            <a:ln w="9525">
              <a:solidFill>
                <a:srgbClr val="BFBFBF">
                  <a:alpha val="69804"/>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4CB88335-CEFC-4E93-A849-B293A59F00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68404B5-9CA3-4B1B-A75D-54F36B1B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7260DE41-7357-49EC-A4FF-41B666696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1D9D87BA-A306-430B-8BCF-468FF820D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9F522E6-2DF0-48FC-873D-74BF21019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1015C585-0283-4901-9837-57DD565CE8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CB6D253E-04B9-4649-B17B-DE58968B27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F58CBEFD-76F7-4F25-9336-37257B81B0DF}"/>
              </a:ext>
            </a:extLst>
          </p:cNvPr>
          <p:cNvSpPr>
            <a:spLocks noGrp="1"/>
          </p:cNvSpPr>
          <p:nvPr>
            <p:ph type="title"/>
          </p:nvPr>
        </p:nvSpPr>
        <p:spPr>
          <a:xfrm>
            <a:off x="593990" y="5253601"/>
            <a:ext cx="7538875" cy="1455937"/>
          </a:xfrm>
        </p:spPr>
        <p:txBody>
          <a:bodyPr anchor="ctr">
            <a:normAutofit/>
          </a:bodyPr>
          <a:lstStyle/>
          <a:p>
            <a:r>
              <a:rPr lang="fr-FR" sz="4300">
                <a:solidFill>
                  <a:schemeClr val="bg1"/>
                </a:solidFill>
              </a:rPr>
              <a:t>Calendrier des prochaines réunions </a:t>
            </a:r>
          </a:p>
        </p:txBody>
      </p:sp>
      <p:sp useBgFill="1">
        <p:nvSpPr>
          <p:cNvPr id="22" name="Rectangle 21">
            <a:extLst>
              <a:ext uri="{FF2B5EF4-FFF2-40B4-BE49-F238E27FC236}">
                <a16:creationId xmlns:a16="http://schemas.microsoft.com/office/drawing/2014/main" id="{A1AE21A0-AA96-4557-AB48-66255CF0A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0691812" cy="50397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Espace réservé du contenu 2">
            <a:extLst>
              <a:ext uri="{FF2B5EF4-FFF2-40B4-BE49-F238E27FC236}">
                <a16:creationId xmlns:a16="http://schemas.microsoft.com/office/drawing/2014/main" id="{2921862A-E048-4781-8BAD-D07411294F85}"/>
              </a:ext>
            </a:extLst>
          </p:cNvPr>
          <p:cNvGraphicFramePr>
            <a:graphicFrameLocks noGrp="1"/>
          </p:cNvGraphicFramePr>
          <p:nvPr>
            <p:ph idx="1"/>
            <p:extLst>
              <p:ext uri="{D42A27DB-BD31-4B8C-83A1-F6EECF244321}">
                <p14:modId xmlns:p14="http://schemas.microsoft.com/office/powerpoint/2010/main" val="1541173353"/>
              </p:ext>
            </p:extLst>
          </p:nvPr>
        </p:nvGraphicFramePr>
        <p:xfrm>
          <a:off x="563826" y="708720"/>
          <a:ext cx="9564160" cy="3622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59972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3A6A76-AE5D-49AE-9D49-90C0F15482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4DBF464-02EB-49E8-BED5-CCD9C0E092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9333"/>
            <a:ext cx="10691811" cy="7569008"/>
            <a:chOff x="0" y="-8467"/>
            <a:chExt cx="12192000" cy="6866467"/>
          </a:xfrm>
        </p:grpSpPr>
        <p:sp>
          <p:nvSpPr>
            <p:cNvPr id="11" name="Rectangle 23">
              <a:extLst>
                <a:ext uri="{FF2B5EF4-FFF2-40B4-BE49-F238E27FC236}">
                  <a16:creationId xmlns:a16="http://schemas.microsoft.com/office/drawing/2014/main" id="{5F9D5DC0-F10A-4613-AEEB-F3886E477D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A43566CA-E28A-4758-B656-13F767ECA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517B8F0-793D-4F61-80A8-8CB87BC08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D139FBAF-C134-4E1A-9404-4C7FB029E8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5" name="Straight Connector 14">
              <a:extLst>
                <a:ext uri="{FF2B5EF4-FFF2-40B4-BE49-F238E27FC236}">
                  <a16:creationId xmlns:a16="http://schemas.microsoft.com/office/drawing/2014/main" id="{9DE9C77E-3EF1-4718-818D-55EA1600B7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6" name="Rectangle 28">
              <a:extLst>
                <a:ext uri="{FF2B5EF4-FFF2-40B4-BE49-F238E27FC236}">
                  <a16:creationId xmlns:a16="http://schemas.microsoft.com/office/drawing/2014/main" id="{DB10DB84-C347-472C-96BD-AD4340F03D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70CA661F-8359-442A-A42C-A0993AF8BB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8" name="Straight Connector 17">
              <a:extLst>
                <a:ext uri="{FF2B5EF4-FFF2-40B4-BE49-F238E27FC236}">
                  <a16:creationId xmlns:a16="http://schemas.microsoft.com/office/drawing/2014/main" id="{A75C8E99-F0B8-466B-A892-9E0643EAF2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FFFFFF">
                  <a:alpha val="70000"/>
                </a:srgbClr>
              </a:solidFill>
            </a:ln>
          </p:spPr>
          <p:style>
            <a:lnRef idx="2">
              <a:schemeClr val="accent1"/>
            </a:lnRef>
            <a:fillRef idx="0">
              <a:schemeClr val="accent1"/>
            </a:fillRef>
            <a:effectRef idx="1">
              <a:schemeClr val="accent1"/>
            </a:effectRef>
            <a:fontRef idx="minor">
              <a:schemeClr val="tx1"/>
            </a:fontRef>
          </p:style>
        </p:cxnSp>
        <p:sp>
          <p:nvSpPr>
            <p:cNvPr id="19" name="Isosceles Triangle 18">
              <a:extLst>
                <a:ext uri="{FF2B5EF4-FFF2-40B4-BE49-F238E27FC236}">
                  <a16:creationId xmlns:a16="http://schemas.microsoft.com/office/drawing/2014/main" id="{65DD307C-66C1-4F16-86F5-287334F7B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744416C0-DB16-4364-B13C-2EC6F1A8A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05CC5006-F749-4D01-A7A2-C7490038FDFC}"/>
              </a:ext>
            </a:extLst>
          </p:cNvPr>
          <p:cNvSpPr>
            <a:spLocks noGrp="1"/>
          </p:cNvSpPr>
          <p:nvPr>
            <p:ph type="title"/>
          </p:nvPr>
        </p:nvSpPr>
        <p:spPr>
          <a:xfrm>
            <a:off x="1576468" y="3047202"/>
            <a:ext cx="7538875" cy="1455937"/>
          </a:xfrm>
        </p:spPr>
        <p:txBody>
          <a:bodyPr>
            <a:normAutofit/>
          </a:bodyPr>
          <a:lstStyle/>
          <a:p>
            <a:r>
              <a:rPr lang="fr-FR">
                <a:solidFill>
                  <a:srgbClr val="FFFFFF"/>
                </a:solidFill>
              </a:rPr>
              <a:t>Merci pour votre participation</a:t>
            </a:r>
          </a:p>
        </p:txBody>
      </p:sp>
    </p:spTree>
    <p:extLst>
      <p:ext uri="{BB962C8B-B14F-4D97-AF65-F5344CB8AC3E}">
        <p14:creationId xmlns:p14="http://schemas.microsoft.com/office/powerpoint/2010/main" val="2133316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A8C38EB-A5F6-48C4-B6CD-425F8A54FBFF}"/>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Zoom sur le </a:t>
            </a:r>
            <a:r>
              <a:rPr lang="en-US" sz="5900" err="1">
                <a:solidFill>
                  <a:srgbClr val="FFFFFF"/>
                </a:solidFill>
              </a:rPr>
              <a:t>rSa</a:t>
            </a:r>
            <a:endParaRPr lang="en-US" sz="5900">
              <a:solidFill>
                <a:srgbClr val="FFFFFF"/>
              </a:solidFill>
            </a:endParaRP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7445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4CC6F9-39E1-48EB-96F2-CF81B91170D8}"/>
              </a:ext>
            </a:extLst>
          </p:cNvPr>
          <p:cNvSpPr>
            <a:spLocks noGrp="1"/>
          </p:cNvSpPr>
          <p:nvPr>
            <p:ph type="title"/>
          </p:nvPr>
        </p:nvSpPr>
        <p:spPr/>
        <p:txBody>
          <a:bodyPr/>
          <a:lstStyle/>
          <a:p>
            <a:r>
              <a:rPr lang="fr-FR"/>
              <a:t>Les points clés du </a:t>
            </a:r>
            <a:r>
              <a:rPr lang="fr-FR" err="1"/>
              <a:t>rSa</a:t>
            </a:r>
            <a:endParaRPr lang="fr-FR"/>
          </a:p>
        </p:txBody>
      </p:sp>
      <p:sp>
        <p:nvSpPr>
          <p:cNvPr id="3" name="Espace réservé du contenu 2">
            <a:extLst>
              <a:ext uri="{FF2B5EF4-FFF2-40B4-BE49-F238E27FC236}">
                <a16:creationId xmlns:a16="http://schemas.microsoft.com/office/drawing/2014/main" id="{2E62124D-538A-4D55-8565-B15DD059EA1B}"/>
              </a:ext>
            </a:extLst>
          </p:cNvPr>
          <p:cNvSpPr>
            <a:spLocks noGrp="1"/>
          </p:cNvSpPr>
          <p:nvPr>
            <p:ph idx="1"/>
          </p:nvPr>
        </p:nvSpPr>
        <p:spPr>
          <a:xfrm>
            <a:off x="712787" y="1710441"/>
            <a:ext cx="9102423" cy="5050282"/>
          </a:xfrm>
        </p:spPr>
        <p:txBody>
          <a:bodyPr>
            <a:normAutofit/>
          </a:bodyPr>
          <a:lstStyle/>
          <a:p>
            <a:r>
              <a:rPr lang="fr-FR"/>
              <a:t>Prestation gérée par le Conseil Départemental, mais étudiée et versée par délégation par les Caf (hormis ressortissants UE et travailleurs non salariés)</a:t>
            </a:r>
          </a:p>
          <a:p>
            <a:r>
              <a:rPr lang="fr-FR"/>
              <a:t> condition d’âge de 25 ans sauf allocataires enceintes ou avec enfant à charge</a:t>
            </a:r>
          </a:p>
          <a:p>
            <a:r>
              <a:rPr lang="fr-FR"/>
              <a:t>Condition de nationalité : droit au séjour pour les ressortissants UE, et 5 ans de résidence sous couvert de titre de séjour autorisant à travailler pour les nationalités étrangères.</a:t>
            </a:r>
          </a:p>
          <a:p>
            <a:r>
              <a:rPr lang="fr-FR"/>
              <a:t>Prise en compte des ressources de façon trimestrielle : déclaration de l’allocataire des revenus perçus, sur les mois de perception.</a:t>
            </a:r>
          </a:p>
          <a:p>
            <a:r>
              <a:rPr lang="fr-FR"/>
              <a:t>La demande de </a:t>
            </a:r>
            <a:r>
              <a:rPr lang="fr-FR" err="1"/>
              <a:t>rSa</a:t>
            </a:r>
            <a:r>
              <a:rPr lang="fr-FR"/>
              <a:t> vaut demande de prime d’activité</a:t>
            </a:r>
          </a:p>
          <a:p>
            <a:r>
              <a:rPr lang="fr-FR"/>
              <a:t>Une majoration pour isolement existe </a:t>
            </a:r>
          </a:p>
          <a:p>
            <a:r>
              <a:rPr lang="fr-FR"/>
              <a:t>Un seul droit étudié au titre de la famille</a:t>
            </a:r>
          </a:p>
          <a:p>
            <a:endParaRPr lang="fr-FR"/>
          </a:p>
        </p:txBody>
      </p:sp>
    </p:spTree>
    <p:extLst>
      <p:ext uri="{BB962C8B-B14F-4D97-AF65-F5344CB8AC3E}">
        <p14:creationId xmlns:p14="http://schemas.microsoft.com/office/powerpoint/2010/main" val="1163735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CF02FA-313E-4339-B456-BACEF9FF704D}"/>
              </a:ext>
            </a:extLst>
          </p:cNvPr>
          <p:cNvSpPr>
            <a:spLocks noGrp="1"/>
          </p:cNvSpPr>
          <p:nvPr>
            <p:ph type="title"/>
          </p:nvPr>
        </p:nvSpPr>
        <p:spPr/>
        <p:txBody>
          <a:bodyPr/>
          <a:lstStyle/>
          <a:p>
            <a:r>
              <a:rPr lang="fr-FR"/>
              <a:t>Droits et devoirs </a:t>
            </a:r>
          </a:p>
        </p:txBody>
      </p:sp>
      <p:sp>
        <p:nvSpPr>
          <p:cNvPr id="3" name="Espace réservé du contenu 2">
            <a:extLst>
              <a:ext uri="{FF2B5EF4-FFF2-40B4-BE49-F238E27FC236}">
                <a16:creationId xmlns:a16="http://schemas.microsoft.com/office/drawing/2014/main" id="{5D976807-80B4-43C2-A0B5-89BDA3144C8B}"/>
              </a:ext>
            </a:extLst>
          </p:cNvPr>
          <p:cNvSpPr>
            <a:spLocks noGrp="1"/>
          </p:cNvSpPr>
          <p:nvPr>
            <p:ph idx="1"/>
          </p:nvPr>
        </p:nvSpPr>
        <p:spPr>
          <a:xfrm>
            <a:off x="853060" y="1652077"/>
            <a:ext cx="8985691" cy="4612536"/>
          </a:xfrm>
        </p:spPr>
        <p:txBody>
          <a:bodyPr/>
          <a:lstStyle/>
          <a:p>
            <a:r>
              <a:rPr lang="fr-FR"/>
              <a:t>Droit à la prestation, à la complémentaire santé solidaire, exonération de redevance télévisuelle, à la neutralisation des revenus pour le calcul des autres prestations </a:t>
            </a:r>
            <a:r>
              <a:rPr lang="fr-FR" err="1"/>
              <a:t>etc</a:t>
            </a:r>
            <a:r>
              <a:rPr lang="fr-FR"/>
              <a:t>,</a:t>
            </a:r>
          </a:p>
          <a:p>
            <a:r>
              <a:rPr lang="fr-FR"/>
              <a:t>Obligation de faire valoir ses droits à toutes autres prestations auxquelles l’allocataire pourrait prétendre (ASPA, Pôle emploi </a:t>
            </a:r>
            <a:r>
              <a:rPr lang="fr-FR" err="1"/>
              <a:t>etc</a:t>
            </a:r>
            <a:r>
              <a:rPr lang="fr-FR"/>
              <a:t>).</a:t>
            </a:r>
          </a:p>
          <a:p>
            <a:r>
              <a:rPr lang="fr-FR"/>
              <a:t>Le Conseil départemental peut être amené à désigner un référent pour accompagner l’allocataire, socialement ou professionnellement. Un rdv est fixé avec l’allocataire. En cas de refus, possibilité de sanction sur le </a:t>
            </a:r>
            <a:r>
              <a:rPr lang="fr-FR" err="1"/>
              <a:t>rSa</a:t>
            </a:r>
            <a:r>
              <a:rPr lang="fr-FR"/>
              <a:t>.</a:t>
            </a:r>
          </a:p>
        </p:txBody>
      </p:sp>
      <p:graphicFrame>
        <p:nvGraphicFramePr>
          <p:cNvPr id="4" name="Diagramme 3">
            <a:extLst>
              <a:ext uri="{FF2B5EF4-FFF2-40B4-BE49-F238E27FC236}">
                <a16:creationId xmlns:a16="http://schemas.microsoft.com/office/drawing/2014/main" id="{7A5B7FA6-5E1A-45A9-A6D8-44AEFEA9C09E}"/>
              </a:ext>
            </a:extLst>
          </p:cNvPr>
          <p:cNvGraphicFramePr/>
          <p:nvPr>
            <p:extLst>
              <p:ext uri="{D42A27DB-BD31-4B8C-83A1-F6EECF244321}">
                <p14:modId xmlns:p14="http://schemas.microsoft.com/office/powerpoint/2010/main" val="944067132"/>
              </p:ext>
            </p:extLst>
          </p:nvPr>
        </p:nvGraphicFramePr>
        <p:xfrm>
          <a:off x="99671" y="4148373"/>
          <a:ext cx="5673962" cy="309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 2">
            <a:extLst>
              <a:ext uri="{FF2B5EF4-FFF2-40B4-BE49-F238E27FC236}">
                <a16:creationId xmlns:a16="http://schemas.microsoft.com/office/drawing/2014/main" id="{158AF031-E78C-47D6-92CA-4A0CFF1A47D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25438" y="5907598"/>
            <a:ext cx="17383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e 12">
            <a:extLst>
              <a:ext uri="{FF2B5EF4-FFF2-40B4-BE49-F238E27FC236}">
                <a16:creationId xmlns:a16="http://schemas.microsoft.com/office/drawing/2014/main" id="{874313CD-9FA6-48F0-944E-FC3C7A6A39BE}"/>
              </a:ext>
            </a:extLst>
          </p:cNvPr>
          <p:cNvGrpSpPr>
            <a:grpSpLocks/>
          </p:cNvGrpSpPr>
          <p:nvPr/>
        </p:nvGrpSpPr>
        <p:grpSpPr bwMode="auto">
          <a:xfrm>
            <a:off x="7994076" y="4810328"/>
            <a:ext cx="1844675" cy="1701800"/>
            <a:chOff x="6155216" y="812876"/>
            <a:chExt cx="1703425" cy="1703126"/>
          </a:xfrm>
        </p:grpSpPr>
        <p:sp>
          <p:nvSpPr>
            <p:cNvPr id="7" name="Ellipse 6">
              <a:extLst>
                <a:ext uri="{FF2B5EF4-FFF2-40B4-BE49-F238E27FC236}">
                  <a16:creationId xmlns:a16="http://schemas.microsoft.com/office/drawing/2014/main" id="{33C58400-8959-4E3A-BC18-A87A1238AFB4}"/>
                </a:ext>
              </a:extLst>
            </p:cNvPr>
            <p:cNvSpPr/>
            <p:nvPr/>
          </p:nvSpPr>
          <p:spPr>
            <a:xfrm>
              <a:off x="6155216" y="812876"/>
              <a:ext cx="1703425" cy="1703126"/>
            </a:xfrm>
            <a:prstGeom prst="ellipse">
              <a:avLst/>
            </a:pr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8" name="Ellipse 5">
              <a:extLst>
                <a:ext uri="{FF2B5EF4-FFF2-40B4-BE49-F238E27FC236}">
                  <a16:creationId xmlns:a16="http://schemas.microsoft.com/office/drawing/2014/main" id="{93611995-CD17-426E-A598-796F4A0F05F8}"/>
                </a:ext>
              </a:extLst>
            </p:cNvPr>
            <p:cNvSpPr/>
            <p:nvPr/>
          </p:nvSpPr>
          <p:spPr>
            <a:xfrm>
              <a:off x="6398562" y="1055953"/>
              <a:ext cx="1216732" cy="12169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17780" rIns="17780" bIns="17780" anchor="ctr"/>
            <a:lstStyle/>
            <a:p>
              <a:pPr algn="ctr" defTabSz="622300">
                <a:lnSpc>
                  <a:spcPct val="90000"/>
                </a:lnSpc>
                <a:spcAft>
                  <a:spcPct val="35000"/>
                </a:spcAft>
                <a:defRPr/>
              </a:pPr>
              <a:r>
                <a:rPr lang="fr-FR" sz="1400">
                  <a:solidFill>
                    <a:srgbClr val="215968"/>
                  </a:solidFill>
                  <a:ea typeface="MS PGothic" pitchFamily="34" charset="-128"/>
                  <a:cs typeface="Arial" pitchFamily="34" charset="0"/>
                </a:rPr>
                <a:t>Dans l</a:t>
              </a:r>
              <a:r>
                <a:rPr lang="ja-JP" altLang="fr-FR" sz="1400">
                  <a:solidFill>
                    <a:srgbClr val="215968"/>
                  </a:solidFill>
                  <a:cs typeface="Arial" pitchFamily="34" charset="0"/>
                </a:rPr>
                <a:t>’</a:t>
              </a:r>
              <a:r>
                <a:rPr lang="fr-FR" altLang="ja-JP" sz="1400">
                  <a:solidFill>
                    <a:srgbClr val="215968"/>
                  </a:solidFill>
                  <a:cs typeface="Arial" pitchFamily="34" charset="0"/>
                </a:rPr>
                <a:t>espace Mon Compte ou sur l</a:t>
              </a:r>
              <a:r>
                <a:rPr lang="ja-JP" altLang="fr-FR" sz="1400">
                  <a:solidFill>
                    <a:srgbClr val="215968"/>
                  </a:solidFill>
                  <a:cs typeface="Arial" pitchFamily="34" charset="0"/>
                </a:rPr>
                <a:t>’</a:t>
              </a:r>
              <a:r>
                <a:rPr lang="fr-FR" altLang="ja-JP" sz="1400">
                  <a:solidFill>
                    <a:srgbClr val="215968"/>
                  </a:solidFill>
                  <a:cs typeface="Arial" pitchFamily="34" charset="0"/>
                </a:rPr>
                <a:t>appli-mobile « Caf-Mon Compte </a:t>
              </a:r>
              <a:r>
                <a:rPr lang="fr-FR" altLang="ja-JP" sz="1600">
                  <a:solidFill>
                    <a:srgbClr val="215968"/>
                  </a:solidFill>
                  <a:cs typeface="Arial" pitchFamily="34" charset="0"/>
                </a:rPr>
                <a:t>»</a:t>
              </a:r>
              <a:endParaRPr lang="fr-FR" sz="1600">
                <a:solidFill>
                  <a:srgbClr val="215968"/>
                </a:solidFill>
                <a:ea typeface="MS PGothic" pitchFamily="34" charset="-128"/>
                <a:cs typeface="Arial" pitchFamily="34" charset="0"/>
              </a:endParaRPr>
            </a:p>
          </p:txBody>
        </p:sp>
      </p:grpSp>
      <p:sp>
        <p:nvSpPr>
          <p:cNvPr id="9" name="Larme 8">
            <a:extLst>
              <a:ext uri="{FF2B5EF4-FFF2-40B4-BE49-F238E27FC236}">
                <a16:creationId xmlns:a16="http://schemas.microsoft.com/office/drawing/2014/main" id="{044E8765-E3E2-41A0-8F0A-03251487C528}"/>
              </a:ext>
            </a:extLst>
          </p:cNvPr>
          <p:cNvSpPr/>
          <p:nvPr/>
        </p:nvSpPr>
        <p:spPr>
          <a:xfrm rot="2700000">
            <a:off x="5951757" y="4673010"/>
            <a:ext cx="1825625" cy="1976438"/>
          </a:xfrm>
          <a:prstGeom prst="teardrop">
            <a:avLst>
              <a:gd name="adj" fmla="val 100000"/>
            </a:avLst>
          </a:prstGeom>
        </p:spPr>
        <p:style>
          <a:lnRef idx="2">
            <a:schemeClr val="lt1">
              <a:hueOff val="0"/>
              <a:satOff val="0"/>
              <a:lumOff val="0"/>
              <a:alphaOff val="0"/>
            </a:schemeClr>
          </a:lnRef>
          <a:fillRef idx="1">
            <a:schemeClr val="accent3">
              <a:hueOff val="3750088"/>
              <a:satOff val="-5627"/>
              <a:lumOff val="-915"/>
              <a:alphaOff val="0"/>
            </a:schemeClr>
          </a:fillRef>
          <a:effectRef idx="0">
            <a:schemeClr val="accent3">
              <a:hueOff val="3750088"/>
              <a:satOff val="-5627"/>
              <a:lumOff val="-915"/>
              <a:alphaOff val="0"/>
            </a:schemeClr>
          </a:effectRef>
          <a:fontRef idx="minor">
            <a:schemeClr val="lt1"/>
          </a:fontRef>
        </p:style>
      </p:sp>
      <p:grpSp>
        <p:nvGrpSpPr>
          <p:cNvPr id="10" name="Groupe 14">
            <a:extLst>
              <a:ext uri="{FF2B5EF4-FFF2-40B4-BE49-F238E27FC236}">
                <a16:creationId xmlns:a16="http://schemas.microsoft.com/office/drawing/2014/main" id="{62102AA5-5922-491D-9E7B-F02D9ADD3E2A}"/>
              </a:ext>
            </a:extLst>
          </p:cNvPr>
          <p:cNvGrpSpPr>
            <a:grpSpLocks/>
          </p:cNvGrpSpPr>
          <p:nvPr/>
        </p:nvGrpSpPr>
        <p:grpSpPr bwMode="auto">
          <a:xfrm>
            <a:off x="5950964" y="4810328"/>
            <a:ext cx="1844675" cy="1701800"/>
            <a:chOff x="4269476" y="812876"/>
            <a:chExt cx="1703425" cy="1703126"/>
          </a:xfrm>
        </p:grpSpPr>
        <p:sp>
          <p:nvSpPr>
            <p:cNvPr id="11" name="Ellipse 10">
              <a:extLst>
                <a:ext uri="{FF2B5EF4-FFF2-40B4-BE49-F238E27FC236}">
                  <a16:creationId xmlns:a16="http://schemas.microsoft.com/office/drawing/2014/main" id="{E17DBAFF-2807-4F2F-9BCC-B895C6A69258}"/>
                </a:ext>
              </a:extLst>
            </p:cNvPr>
            <p:cNvSpPr/>
            <p:nvPr/>
          </p:nvSpPr>
          <p:spPr>
            <a:xfrm>
              <a:off x="4269476" y="812876"/>
              <a:ext cx="1703425" cy="1703126"/>
            </a:xfrm>
            <a:prstGeom prst="ellipse">
              <a:avLst/>
            </a:prstGeom>
          </p:spPr>
          <p:style>
            <a:lnRef idx="2">
              <a:schemeClr val="accent3">
                <a:hueOff val="3750088"/>
                <a:satOff val="-5627"/>
                <a:lumOff val="-915"/>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Ellipse 8">
              <a:extLst>
                <a:ext uri="{FF2B5EF4-FFF2-40B4-BE49-F238E27FC236}">
                  <a16:creationId xmlns:a16="http://schemas.microsoft.com/office/drawing/2014/main" id="{4C60C488-30A8-43E7-8650-26C5DB6D06B2}"/>
                </a:ext>
              </a:extLst>
            </p:cNvPr>
            <p:cNvSpPr/>
            <p:nvPr/>
          </p:nvSpPr>
          <p:spPr>
            <a:xfrm>
              <a:off x="4512822" y="1055953"/>
              <a:ext cx="1216732" cy="12169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780" tIns="17780" rIns="17780" bIns="17780" anchor="ctr"/>
            <a:lstStyle/>
            <a:p>
              <a:pPr algn="ctr" defTabSz="622300">
                <a:lnSpc>
                  <a:spcPct val="90000"/>
                </a:lnSpc>
                <a:spcAft>
                  <a:spcPct val="35000"/>
                </a:spcAft>
                <a:defRPr/>
              </a:pPr>
              <a:r>
                <a:rPr lang="fr-FR" sz="1400">
                  <a:solidFill>
                    <a:srgbClr val="215968"/>
                  </a:solidFill>
                  <a:ea typeface="MS PGothic" pitchFamily="34" charset="-128"/>
                  <a:cs typeface="Arial" pitchFamily="34" charset="0"/>
                </a:rPr>
                <a:t>Pour faire les déclarations trimestrielles </a:t>
              </a:r>
            </a:p>
          </p:txBody>
        </p:sp>
      </p:grpSp>
    </p:spTree>
    <p:extLst>
      <p:ext uri="{BB962C8B-B14F-4D97-AF65-F5344CB8AC3E}">
        <p14:creationId xmlns:p14="http://schemas.microsoft.com/office/powerpoint/2010/main" val="174290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Prime inflation </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835265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312D3CF-7A61-4132-807F-E0BB4C44C3A2}"/>
              </a:ext>
            </a:extLst>
          </p:cNvPr>
          <p:cNvSpPr>
            <a:spLocks noGrp="1"/>
          </p:cNvSpPr>
          <p:nvPr>
            <p:ph type="title"/>
          </p:nvPr>
        </p:nvSpPr>
        <p:spPr>
          <a:xfrm>
            <a:off x="712787" y="671971"/>
            <a:ext cx="7422196" cy="1455937"/>
          </a:xfrm>
        </p:spPr>
        <p:txBody>
          <a:bodyPr/>
          <a:lstStyle/>
          <a:p>
            <a:r>
              <a:rPr lang="fr-FR"/>
              <a:t>Les évolutions</a:t>
            </a:r>
          </a:p>
        </p:txBody>
      </p:sp>
      <p:sp>
        <p:nvSpPr>
          <p:cNvPr id="5" name="Espace réservé du contenu 2">
            <a:extLst>
              <a:ext uri="{FF2B5EF4-FFF2-40B4-BE49-F238E27FC236}">
                <a16:creationId xmlns:a16="http://schemas.microsoft.com/office/drawing/2014/main" id="{C86AEE49-3E36-42E1-A2DB-448F52400DDB}"/>
              </a:ext>
            </a:extLst>
          </p:cNvPr>
          <p:cNvSpPr>
            <a:spLocks noGrp="1"/>
          </p:cNvSpPr>
          <p:nvPr>
            <p:ph idx="1"/>
          </p:nvPr>
        </p:nvSpPr>
        <p:spPr>
          <a:xfrm>
            <a:off x="712786" y="2381651"/>
            <a:ext cx="8645223" cy="4277834"/>
          </a:xfrm>
        </p:spPr>
        <p:txBody>
          <a:bodyPr/>
          <a:lstStyle/>
          <a:p>
            <a:r>
              <a:rPr lang="fr-FR"/>
              <a:t>Versement Caf pour les bénéficiaires de RSA, AAH, </a:t>
            </a:r>
            <a:r>
              <a:rPr lang="fr-FR" err="1"/>
              <a:t>Prepare</a:t>
            </a:r>
            <a:r>
              <a:rPr lang="fr-FR"/>
              <a:t> (taux plein) et APL pour les étudiants non boursiers.</a:t>
            </a:r>
          </a:p>
          <a:p>
            <a:r>
              <a:rPr lang="fr-FR"/>
              <a:t>Versée le 20 janvier sur les comptes bancaires. Pour les dossiers régularisés tardivement, le paiement est intervenu courant février.</a:t>
            </a:r>
          </a:p>
          <a:p>
            <a:endParaRPr lang="fr-FR"/>
          </a:p>
          <a:p>
            <a:r>
              <a:rPr lang="fr-FR"/>
              <a:t>Pour les quelques cas restants, ouverture du site </a:t>
            </a:r>
            <a:r>
              <a:rPr lang="fr-FR">
                <a:hlinkClick r:id="rId2"/>
              </a:rPr>
              <a:t>https://www.mesdroitssociaux.gouv.fr/accueil/</a:t>
            </a:r>
            <a:endParaRPr lang="fr-FR"/>
          </a:p>
          <a:p>
            <a:endParaRPr lang="fr-FR"/>
          </a:p>
          <a:p>
            <a:endParaRPr lang="fr-FR"/>
          </a:p>
          <a:p>
            <a:endParaRPr lang="fr-FR"/>
          </a:p>
        </p:txBody>
      </p:sp>
    </p:spTree>
    <p:extLst>
      <p:ext uri="{BB962C8B-B14F-4D97-AF65-F5344CB8AC3E}">
        <p14:creationId xmlns:p14="http://schemas.microsoft.com/office/powerpoint/2010/main" val="737616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6582886-877C-4AEC-A77F-8055EB9A0C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9333"/>
            <a:ext cx="10691816" cy="7569008"/>
            <a:chOff x="0" y="-8467"/>
            <a:chExt cx="12192000" cy="6866467"/>
          </a:xfrm>
        </p:grpSpPr>
        <p:sp>
          <p:nvSpPr>
            <p:cNvPr id="9" name="Freeform 14">
              <a:extLst>
                <a:ext uri="{FF2B5EF4-FFF2-40B4-BE49-F238E27FC236}">
                  <a16:creationId xmlns:a16="http://schemas.microsoft.com/office/drawing/2014/main" id="{171A838D-27EA-485C-9A80-DCE624AB30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 name="Straight Connector 9">
              <a:extLst>
                <a:ext uri="{FF2B5EF4-FFF2-40B4-BE49-F238E27FC236}">
                  <a16:creationId xmlns:a16="http://schemas.microsoft.com/office/drawing/2014/main" id="{9059F313-A1BB-425E-9626-2BD43CAC64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9ABF76A-A1AE-44BB-9ECB-D55D2FE29BF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B6D2EC4-82D3-43B8-82D6-028CB43456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520034CE-71F9-4E0F-94D8-99335CB85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1926C6C0-16F7-4CDC-B481-2D19B2F3BF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042CE423-CE6E-4EE9-91F2-3E40EFB40A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699BB4BD-31D7-434C-A6DB-E2CF3ACF6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23D406B8-656A-4D8B-91D0-BF4202C86F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83F4BFB6-D6B8-446C-8E17-3D54DCA9FF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9179DE42-5613-4B35-A1E6-6CCBAA13C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691812"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EB898B32-3891-4C3A-8F58-C5969D2E903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0091" y="0"/>
            <a:ext cx="1069181" cy="7559675"/>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AE4806D-B8F9-4679-A68A-9BD21C01A3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8909" y="4058076"/>
            <a:ext cx="4177417" cy="3501599"/>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6" name="Rectangle 23">
            <a:extLst>
              <a:ext uri="{FF2B5EF4-FFF2-40B4-BE49-F238E27FC236}">
                <a16:creationId xmlns:a16="http://schemas.microsoft.com/office/drawing/2014/main" id="{52FB45E9-914E-4471-AC87-E475CD517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877" y="-9333"/>
            <a:ext cx="2637304" cy="7569008"/>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5">
            <a:extLst>
              <a:ext uri="{FF2B5EF4-FFF2-40B4-BE49-F238E27FC236}">
                <a16:creationId xmlns:a16="http://schemas.microsoft.com/office/drawing/2014/main" id="{C310626D-5743-49D4-8F7D-88C4F8F05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3921" y="-9333"/>
            <a:ext cx="2270044" cy="7569008"/>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3C195FC1-B568-4C72-9902-34CB35DDD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390" y="3359855"/>
            <a:ext cx="2858575" cy="419982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7">
            <a:extLst>
              <a:ext uri="{FF2B5EF4-FFF2-40B4-BE49-F238E27FC236}">
                <a16:creationId xmlns:a16="http://schemas.microsoft.com/office/drawing/2014/main" id="{EF2BDF77-362C-43F0-8CBB-A969EC2AE0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38071" y="-9333"/>
            <a:ext cx="2503111" cy="7569008"/>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4BE96B01-3929-432D-B8C2-ADBCB74C2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7617" y="3957163"/>
            <a:ext cx="1593564" cy="3602512"/>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Shape 35">
            <a:extLst>
              <a:ext uri="{FF2B5EF4-FFF2-40B4-BE49-F238E27FC236}">
                <a16:creationId xmlns:a16="http://schemas.microsoft.com/office/drawing/2014/main" id="{2A6FCDE6-CDE2-4C51-B18E-A95CFB6797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45142" y="-9333"/>
            <a:ext cx="8046670" cy="7569008"/>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9005C-ABDA-4D18-B669-ADE16A8A7AC3}"/>
              </a:ext>
            </a:extLst>
          </p:cNvPr>
          <p:cNvSpPr>
            <a:spLocks noGrp="1"/>
          </p:cNvSpPr>
          <p:nvPr>
            <p:ph type="title"/>
          </p:nvPr>
        </p:nvSpPr>
        <p:spPr>
          <a:xfrm>
            <a:off x="3875375" y="1125321"/>
            <a:ext cx="6104259" cy="3141234"/>
          </a:xfrm>
        </p:spPr>
        <p:txBody>
          <a:bodyPr vert="horz" lIns="91440" tIns="45720" rIns="91440" bIns="45720" rtlCol="0" anchor="b">
            <a:normAutofit/>
          </a:bodyPr>
          <a:lstStyle/>
          <a:p>
            <a:pPr defTabSz="457200"/>
            <a:r>
              <a:rPr lang="en-US" sz="5900">
                <a:solidFill>
                  <a:srgbClr val="FFFFFF"/>
                </a:solidFill>
              </a:rPr>
              <a:t>Evolution </a:t>
            </a:r>
            <a:r>
              <a:rPr lang="en-US" sz="5900" err="1">
                <a:solidFill>
                  <a:srgbClr val="FFFFFF"/>
                </a:solidFill>
              </a:rPr>
              <a:t>législatives</a:t>
            </a:r>
            <a:r>
              <a:rPr lang="en-US" sz="5900">
                <a:solidFill>
                  <a:srgbClr val="FFFFFF"/>
                </a:solidFill>
              </a:rPr>
              <a:t> </a:t>
            </a:r>
          </a:p>
        </p:txBody>
      </p:sp>
      <p:sp>
        <p:nvSpPr>
          <p:cNvPr id="38" name="Isosceles Triangle 37">
            <a:extLst>
              <a:ext uri="{FF2B5EF4-FFF2-40B4-BE49-F238E27FC236}">
                <a16:creationId xmlns:a16="http://schemas.microsoft.com/office/drawing/2014/main" id="{9D2E8756-2465-473A-BA2A-2DB1D6224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37812" y="3627217"/>
            <a:ext cx="243237" cy="163498"/>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728563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1"/>
          <p:cNvSpPr>
            <a:spLocks noGrp="1"/>
          </p:cNvSpPr>
          <p:nvPr>
            <p:ph type="title"/>
          </p:nvPr>
        </p:nvSpPr>
        <p:spPr>
          <a:xfrm>
            <a:off x="1136005" y="893420"/>
            <a:ext cx="9021217" cy="660813"/>
          </a:xfrm>
        </p:spPr>
        <p:txBody>
          <a:bodyPr>
            <a:normAutofit fontScale="90000"/>
          </a:bodyPr>
          <a:lstStyle/>
          <a:p>
            <a:pPr eaLnBrk="1" hangingPunct="1"/>
            <a:br>
              <a:rPr lang="fr-FR"/>
            </a:br>
            <a:br>
              <a:rPr lang="fr-FR"/>
            </a:br>
            <a:br>
              <a:rPr lang="fr-FR"/>
            </a:br>
            <a:br>
              <a:rPr lang="fr-FR">
                <a:solidFill>
                  <a:srgbClr val="156D88"/>
                </a:solidFill>
              </a:rPr>
            </a:br>
            <a:br>
              <a:rPr lang="fr-FR"/>
            </a:br>
            <a:endParaRPr lang="fr-FR"/>
          </a:p>
        </p:txBody>
      </p:sp>
      <p:sp>
        <p:nvSpPr>
          <p:cNvPr id="4" name="Espace réservé du numéro de diapositive 3"/>
          <p:cNvSpPr>
            <a:spLocks noGrp="1"/>
          </p:cNvSpPr>
          <p:nvPr>
            <p:ph type="sldNum" sz="quarter" idx="12"/>
          </p:nvPr>
        </p:nvSpPr>
        <p:spPr/>
        <p:txBody>
          <a:bodyPr/>
          <a:lstStyle/>
          <a:p>
            <a:pPr>
              <a:defRPr/>
            </a:pPr>
            <a:fld id="{3BC851D9-955E-4483-9BFE-D87A1AFCA6CD}" type="slidenum">
              <a:rPr lang="fr-FR" smtClean="0"/>
              <a:pPr>
                <a:defRPr/>
              </a:pPr>
              <a:t>9</a:t>
            </a:fld>
            <a:endParaRPr lang="fr-FR"/>
          </a:p>
        </p:txBody>
      </p:sp>
      <p:sp>
        <p:nvSpPr>
          <p:cNvPr id="12" name="ZoneTexte 11">
            <a:extLst>
              <a:ext uri="{FF2B5EF4-FFF2-40B4-BE49-F238E27FC236}">
                <a16:creationId xmlns:a16="http://schemas.microsoft.com/office/drawing/2014/main" id="{9588CA31-240C-4334-902D-71D6E84392BF}"/>
              </a:ext>
            </a:extLst>
          </p:cNvPr>
          <p:cNvSpPr txBox="1"/>
          <p:nvPr/>
        </p:nvSpPr>
        <p:spPr>
          <a:xfrm>
            <a:off x="897378" y="55023"/>
            <a:ext cx="9498469" cy="1199816"/>
          </a:xfrm>
          <a:prstGeom prst="rect">
            <a:avLst/>
          </a:prstGeom>
          <a:noFill/>
        </p:spPr>
        <p:txBody>
          <a:bodyPr wrap="square">
            <a:spAutoFit/>
          </a:bodyPr>
          <a:lstStyle/>
          <a:p>
            <a:pPr>
              <a:lnSpc>
                <a:spcPct val="115000"/>
              </a:lnSpc>
              <a:spcAft>
                <a:spcPts val="1169"/>
              </a:spcAft>
            </a:pPr>
            <a:r>
              <a:rPr lang="fr-FR" sz="2105" b="1">
                <a:solidFill>
                  <a:schemeClr val="bg1"/>
                </a:solidFill>
                <a:ea typeface="Calibri" panose="020F0502020204030204" pitchFamily="34" charset="0"/>
                <a:cs typeface="Calibri" panose="020F0502020204030204" pitchFamily="34" charset="0"/>
              </a:rPr>
              <a:t>Loi ESSOC : évolution pour les indus de </a:t>
            </a:r>
            <a:r>
              <a:rPr lang="fr-FR" sz="2105" b="1">
                <a:solidFill>
                  <a:schemeClr val="bg1"/>
                </a:solidFill>
                <a:latin typeface="Calibri" panose="020F0502020204030204" pitchFamily="34" charset="0"/>
                <a:cs typeface="Times New Roman" panose="02020603050405020304" pitchFamily="18" charset="0"/>
              </a:rPr>
              <a:t>Revenu solidarité active </a:t>
            </a:r>
          </a:p>
          <a:p>
            <a:pPr>
              <a:lnSpc>
                <a:spcPct val="115000"/>
              </a:lnSpc>
              <a:spcAft>
                <a:spcPts val="1169"/>
              </a:spcAft>
            </a:pPr>
            <a:r>
              <a:rPr lang="fr-FR" sz="2105" b="1">
                <a:solidFill>
                  <a:schemeClr val="bg1"/>
                </a:solidFill>
                <a:latin typeface="Calibri" panose="020F0502020204030204" pitchFamily="34" charset="0"/>
                <a:cs typeface="Times New Roman" panose="02020603050405020304" pitchFamily="18" charset="0"/>
              </a:rPr>
              <a:t>et Prime d’activité</a:t>
            </a:r>
            <a:br>
              <a:rPr lang="fr-FR" sz="2105" b="1">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fr-FR" sz="1286">
              <a:solidFill>
                <a:schemeClr val="bg1"/>
              </a:solidFill>
              <a:ea typeface="Calibri" panose="020F0502020204030204" pitchFamily="34" charset="0"/>
              <a:cs typeface="Calibri" panose="020F0502020204030204" pitchFamily="34" charset="0"/>
            </a:endParaRPr>
          </a:p>
        </p:txBody>
      </p:sp>
      <p:sp>
        <p:nvSpPr>
          <p:cNvPr id="13" name="ZoneTexte 12">
            <a:extLst>
              <a:ext uri="{FF2B5EF4-FFF2-40B4-BE49-F238E27FC236}">
                <a16:creationId xmlns:a16="http://schemas.microsoft.com/office/drawing/2014/main" id="{7E7CF697-BDDE-4FD8-A9ED-FDE5F76C31DC}"/>
              </a:ext>
            </a:extLst>
          </p:cNvPr>
          <p:cNvSpPr txBox="1"/>
          <p:nvPr/>
        </p:nvSpPr>
        <p:spPr>
          <a:xfrm>
            <a:off x="715372" y="2128140"/>
            <a:ext cx="8599251" cy="3357201"/>
          </a:xfrm>
          <a:prstGeom prst="rect">
            <a:avLst/>
          </a:prstGeom>
          <a:noFill/>
        </p:spPr>
        <p:txBody>
          <a:bodyPr wrap="square">
            <a:spAutoFit/>
          </a:bodyPr>
          <a:lstStyle/>
          <a:p>
            <a:r>
              <a:rPr lang="fr-FR" sz="1871" b="1">
                <a:solidFill>
                  <a:srgbClr val="002060"/>
                </a:solidFill>
              </a:rPr>
              <a:t>Rappel loi ESSOC</a:t>
            </a:r>
          </a:p>
          <a:p>
            <a:endParaRPr lang="fr-FR" sz="1637" b="1">
              <a:solidFill>
                <a:srgbClr val="002060"/>
              </a:solidFill>
            </a:endParaRPr>
          </a:p>
          <a:p>
            <a:r>
              <a:rPr lang="fr-FR" sz="1637">
                <a:solidFill>
                  <a:srgbClr val="002060"/>
                </a:solidFill>
              </a:rPr>
              <a:t>Mise en place depuis août 2018, la « loi pour un </a:t>
            </a:r>
            <a:r>
              <a:rPr lang="fr-FR" sz="1637" b="1">
                <a:solidFill>
                  <a:srgbClr val="002060"/>
                </a:solidFill>
              </a:rPr>
              <a:t>É</a:t>
            </a:r>
            <a:r>
              <a:rPr lang="fr-FR" sz="1637">
                <a:solidFill>
                  <a:srgbClr val="002060"/>
                </a:solidFill>
              </a:rPr>
              <a:t>tat au </a:t>
            </a:r>
            <a:r>
              <a:rPr lang="fr-FR" sz="1637" b="1">
                <a:solidFill>
                  <a:srgbClr val="002060"/>
                </a:solidFill>
              </a:rPr>
              <a:t>s</a:t>
            </a:r>
            <a:r>
              <a:rPr lang="fr-FR" sz="1637">
                <a:solidFill>
                  <a:srgbClr val="002060"/>
                </a:solidFill>
              </a:rPr>
              <a:t>ervice d'une </a:t>
            </a:r>
            <a:r>
              <a:rPr lang="fr-FR" sz="1637" b="1">
                <a:solidFill>
                  <a:srgbClr val="002060"/>
                </a:solidFill>
              </a:rPr>
              <a:t>so</a:t>
            </a:r>
            <a:r>
              <a:rPr lang="fr-FR" sz="1637">
                <a:solidFill>
                  <a:srgbClr val="002060"/>
                </a:solidFill>
              </a:rPr>
              <a:t>ciété de </a:t>
            </a:r>
            <a:r>
              <a:rPr lang="fr-FR" sz="1637" b="1">
                <a:solidFill>
                  <a:srgbClr val="002060"/>
                </a:solidFill>
              </a:rPr>
              <a:t>c</a:t>
            </a:r>
            <a:r>
              <a:rPr lang="fr-FR" sz="1637">
                <a:solidFill>
                  <a:srgbClr val="002060"/>
                </a:solidFill>
              </a:rPr>
              <a:t>onfiance » rénove le rapport entre le public et l'administration par une série de dispositions et instaure le principe du « droit à l'erreur » en favorisant la prise en compte de leur bonne foi.</a:t>
            </a:r>
          </a:p>
          <a:p>
            <a:endParaRPr lang="fr-FR" sz="1637">
              <a:solidFill>
                <a:srgbClr val="002060"/>
              </a:solidFill>
            </a:endParaRPr>
          </a:p>
          <a:p>
            <a:pPr>
              <a:lnSpc>
                <a:spcPct val="150000"/>
              </a:lnSpc>
            </a:pPr>
            <a:r>
              <a:rPr lang="fr-FR" sz="1637">
                <a:solidFill>
                  <a:srgbClr val="002060"/>
                </a:solidFill>
              </a:rPr>
              <a:t>L'allocataire a la possibilité de saisir la commission de recours amiable à n'importe quel moment pour une remise de dette RSA.</a:t>
            </a:r>
          </a:p>
          <a:p>
            <a:pPr>
              <a:lnSpc>
                <a:spcPct val="150000"/>
              </a:lnSpc>
            </a:pPr>
            <a:r>
              <a:rPr lang="fr-FR" sz="1637" b="1">
                <a:solidFill>
                  <a:srgbClr val="002060"/>
                </a:solidFill>
              </a:rPr>
              <a:t>Evolution : </a:t>
            </a:r>
            <a:r>
              <a:rPr lang="fr-FR" sz="1637">
                <a:solidFill>
                  <a:srgbClr val="002060"/>
                </a:solidFill>
              </a:rPr>
              <a:t>Les notifications concernées sont modifiées afin de ne plus faire mention du délai de saisine de la commission de recours amiable.</a:t>
            </a:r>
            <a:endParaRPr lang="fr-FR" sz="1637" b="1">
              <a:solidFill>
                <a:srgbClr val="002060"/>
              </a:solidFill>
            </a:endParaRPr>
          </a:p>
        </p:txBody>
      </p:sp>
      <p:sp>
        <p:nvSpPr>
          <p:cNvPr id="9" name="ZoneTexte 8">
            <a:extLst>
              <a:ext uri="{FF2B5EF4-FFF2-40B4-BE49-F238E27FC236}">
                <a16:creationId xmlns:a16="http://schemas.microsoft.com/office/drawing/2014/main" id="{0D9028AA-632B-473C-828B-1CE6A720650A}"/>
              </a:ext>
            </a:extLst>
          </p:cNvPr>
          <p:cNvSpPr txBox="1"/>
          <p:nvPr/>
        </p:nvSpPr>
        <p:spPr>
          <a:xfrm>
            <a:off x="488449" y="6070798"/>
            <a:ext cx="9668773" cy="524118"/>
          </a:xfrm>
          <a:prstGeom prst="rect">
            <a:avLst/>
          </a:prstGeom>
          <a:noFill/>
        </p:spPr>
        <p:txBody>
          <a:bodyPr wrap="square">
            <a:spAutoFit/>
          </a:bodyPr>
          <a:lstStyle/>
          <a:p>
            <a:r>
              <a:rPr lang="fr-FR" sz="1403">
                <a:solidFill>
                  <a:srgbClr val="156D88"/>
                </a:solidFill>
              </a:rPr>
              <a:t>*</a:t>
            </a:r>
            <a:r>
              <a:rPr lang="fr-FR" sz="1403" b="1">
                <a:solidFill>
                  <a:srgbClr val="156D88"/>
                </a:solidFill>
              </a:rPr>
              <a:t>Un indu </a:t>
            </a:r>
            <a:r>
              <a:rPr lang="fr-FR" sz="1403">
                <a:solidFill>
                  <a:srgbClr val="156D88"/>
                </a:solidFill>
              </a:rPr>
              <a:t>est une somme d'argent versée à tort à l’usager. Cet indu ou trop-perçu doit obligatoirement être remboursé à la Caf.</a:t>
            </a:r>
          </a:p>
        </p:txBody>
      </p:sp>
    </p:spTree>
    <p:extLst>
      <p:ext uri="{BB962C8B-B14F-4D97-AF65-F5344CB8AC3E}">
        <p14:creationId xmlns:p14="http://schemas.microsoft.com/office/powerpoint/2010/main" val="2140682467"/>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EF8C7C66777B948AB8386C0C8316A70" ma:contentTypeVersion="7" ma:contentTypeDescription="Crée un document." ma:contentTypeScope="" ma:versionID="b8256a7e6ebd6a884714deb5daa0001e">
  <xsd:schema xmlns:xsd="http://www.w3.org/2001/XMLSchema" xmlns:xs="http://www.w3.org/2001/XMLSchema" xmlns:p="http://schemas.microsoft.com/office/2006/metadata/properties" xmlns:ns2="5587b222-5307-4abc-b315-46f3816be8ff" xmlns:ns3="9695d04b-f1f1-4cca-b402-12059382b588" targetNamespace="http://schemas.microsoft.com/office/2006/metadata/properties" ma:root="true" ma:fieldsID="85102c9bde0a8eb36603304a66bdd24e" ns2:_="" ns3:_="">
    <xsd:import namespace="5587b222-5307-4abc-b315-46f3816be8ff"/>
    <xsd:import namespace="9695d04b-f1f1-4cca-b402-12059382b58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87b222-5307-4abc-b315-46f3816be8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95d04b-f1f1-4cca-b402-12059382b588"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12CDF5-7FB3-42D4-87A9-DA7AF3DF3573}">
  <ds:schemaRefs>
    <ds:schemaRef ds:uri="5587b222-5307-4abc-b315-46f3816be8ff"/>
    <ds:schemaRef ds:uri="9695d04b-f1f1-4cca-b402-12059382b58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F1133E-37E0-4C76-8374-DD7AB0F2B06F}">
  <ds:schemaRefs>
    <ds:schemaRef ds:uri="http://schemas.microsoft.com/sharepoint/v3/contenttype/forms"/>
  </ds:schemaRefs>
</ds:datastoreItem>
</file>

<file path=customXml/itemProps3.xml><?xml version="1.0" encoding="utf-8"?>
<ds:datastoreItem xmlns:ds="http://schemas.openxmlformats.org/officeDocument/2006/customXml" ds:itemID="{F6494134-4709-4C9F-B067-DC54007B93D2}">
  <ds:schemaRefs>
    <ds:schemaRef ds:uri="5587b222-5307-4abc-b315-46f3816be8ff"/>
    <ds:schemaRef ds:uri="9695d04b-f1f1-4cca-b402-12059382b58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2003</Words>
  <Application>Microsoft Office PowerPoint</Application>
  <PresentationFormat>Personnalisé</PresentationFormat>
  <Paragraphs>244</Paragraphs>
  <Slides>25</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25</vt:i4>
      </vt:variant>
    </vt:vector>
  </HeadingPairs>
  <TitlesOfParts>
    <vt:vector size="36" baseType="lpstr">
      <vt:lpstr>Arial</vt:lpstr>
      <vt:lpstr>Calibri</vt:lpstr>
      <vt:lpstr>Open Sans</vt:lpstr>
      <vt:lpstr>Optima</vt:lpstr>
      <vt:lpstr>Roboto</vt:lpstr>
      <vt:lpstr>Segoe UI</vt:lpstr>
      <vt:lpstr>Tahoma</vt:lpstr>
      <vt:lpstr>Trebuchet MS</vt:lpstr>
      <vt:lpstr>Wingdings</vt:lpstr>
      <vt:lpstr>Wingdings 3</vt:lpstr>
      <vt:lpstr>Facette</vt:lpstr>
      <vt:lpstr>Présentation PowerPoint</vt:lpstr>
      <vt:lpstr>Ordre du jour </vt:lpstr>
      <vt:lpstr>Zoom sur le rSa</vt:lpstr>
      <vt:lpstr>Les points clés du rSa</vt:lpstr>
      <vt:lpstr>Droits et devoirs </vt:lpstr>
      <vt:lpstr>Prime inflation </vt:lpstr>
      <vt:lpstr>Les évolutions</vt:lpstr>
      <vt:lpstr>Evolution législatives </vt:lpstr>
      <vt:lpstr>     </vt:lpstr>
      <vt:lpstr>     </vt:lpstr>
      <vt:lpstr>     </vt:lpstr>
      <vt:lpstr>     </vt:lpstr>
      <vt:lpstr>La vie d’un dossier allocataire</vt:lpstr>
      <vt:lpstr>Le circuit d’un dossier allocataire </vt:lpstr>
      <vt:lpstr>Le circuit d’un dossier allocataire </vt:lpstr>
      <vt:lpstr>Situation des déplacés Ukrainiens</vt:lpstr>
      <vt:lpstr>     </vt:lpstr>
      <vt:lpstr>     </vt:lpstr>
      <vt:lpstr>     </vt:lpstr>
      <vt:lpstr>     </vt:lpstr>
      <vt:lpstr>     </vt:lpstr>
      <vt:lpstr>     </vt:lpstr>
      <vt:lpstr>Questions diverses</vt:lpstr>
      <vt:lpstr>Calendrier des prochaines réunions </vt:lpstr>
      <vt:lpstr>Merci pour votre participation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Lea GUILLARD 861</dc:creator>
  <cp:lastModifiedBy>Delphine GUIMBAULT 861</cp:lastModifiedBy>
  <cp:revision>2</cp:revision>
  <cp:lastPrinted>2020-12-23T15:38:17Z</cp:lastPrinted>
  <dcterms:created xsi:type="dcterms:W3CDTF">2020-12-23T14:03:58Z</dcterms:created>
  <dcterms:modified xsi:type="dcterms:W3CDTF">2022-05-06T14:30:23Z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0x0101002EF8C7C66777B948AB8386C0C8316A70</vt:lpwstr>
  </property>
</Properties>
</file>