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4"/>
  </p:sldMasterIdLst>
  <p:notesMasterIdLst>
    <p:notesMasterId r:id="rId24"/>
  </p:notesMasterIdLst>
  <p:sldIdLst>
    <p:sldId id="256" r:id="rId5"/>
    <p:sldId id="257" r:id="rId6"/>
    <p:sldId id="419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17" r:id="rId17"/>
    <p:sldId id="447" r:id="rId18"/>
    <p:sldId id="397" r:id="rId19"/>
    <p:sldId id="418" r:id="rId20"/>
    <p:sldId id="414" r:id="rId21"/>
    <p:sldId id="269" r:id="rId22"/>
    <p:sldId id="280" r:id="rId23"/>
  </p:sldIdLst>
  <p:sldSz cx="10691813" cy="7559675"/>
  <p:notesSz cx="9869488" cy="67389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D801C3-61CF-B475-0507-ADA6F0B7DE80}" name="Nicolas PATRIARCHE 861" initials="NP8" userId="S::nicolas.patriarche@caf86.caf.fr::d1848907-ef35-4bf0-83f2-8110b9052c0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 GUILLARD 861" initials="LG8" lastIdx="2" clrIdx="0">
    <p:extLst>
      <p:ext uri="{19B8F6BF-5375-455C-9EA6-DF929625EA0E}">
        <p15:presenceInfo xmlns:p15="http://schemas.microsoft.com/office/powerpoint/2012/main" userId="S::lea.guillard@caf86.caf.fr::d06662ec-9711-44e9-9f78-4b9cc7b21ed8" providerId="AD"/>
      </p:ext>
    </p:extLst>
  </p:cmAuthor>
  <p:cmAuthor id="2" name="Nicolas PATRIARCHE 861" initials="NP8" lastIdx="1" clrIdx="1">
    <p:extLst>
      <p:ext uri="{19B8F6BF-5375-455C-9EA6-DF929625EA0E}">
        <p15:presenceInfo xmlns:p15="http://schemas.microsoft.com/office/powerpoint/2012/main" userId="S::nicolas.patriarche@caf86.caf.fr::d1848907-ef35-4bf0-83f2-8110b9052c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ACB"/>
    <a:srgbClr val="71850D"/>
    <a:srgbClr val="CCCCFF"/>
    <a:srgbClr val="1C2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4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036E8-E1E5-434D-A11A-EA601029FE8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81E37DD-B140-4C55-9C3B-44141174553D}">
      <dgm:prSet phldrT="[Texte]" custT="1"/>
      <dgm:spPr/>
      <dgm:t>
        <a:bodyPr/>
        <a:lstStyle/>
        <a:p>
          <a:r>
            <a:rPr lang="fr-FR" sz="4400" dirty="0"/>
            <a:t>5 mai</a:t>
          </a:r>
        </a:p>
      </dgm:t>
    </dgm:pt>
    <dgm:pt modelId="{096A945E-3CFD-4F8E-A811-7BEEC8995688}" type="parTrans" cxnId="{9FA7C43B-9871-480F-A39C-4879D168CA5E}">
      <dgm:prSet/>
      <dgm:spPr/>
      <dgm:t>
        <a:bodyPr/>
        <a:lstStyle/>
        <a:p>
          <a:endParaRPr lang="fr-FR"/>
        </a:p>
      </dgm:t>
    </dgm:pt>
    <dgm:pt modelId="{C92D7C74-3964-4BA5-AF12-DF1DD7A08566}" type="sibTrans" cxnId="{9FA7C43B-9871-480F-A39C-4879D168CA5E}">
      <dgm:prSet/>
      <dgm:spPr/>
      <dgm:t>
        <a:bodyPr/>
        <a:lstStyle/>
        <a:p>
          <a:endParaRPr lang="fr-FR"/>
        </a:p>
      </dgm:t>
    </dgm:pt>
    <dgm:pt modelId="{D513B627-AF03-4533-8372-60C7234DCB1B}">
      <dgm:prSet phldrT="[Texte]" custT="1"/>
      <dgm:spPr/>
      <dgm:t>
        <a:bodyPr/>
        <a:lstStyle/>
        <a:p>
          <a:r>
            <a:rPr lang="fr-FR" sz="4800" dirty="0"/>
            <a:t>2 juin</a:t>
          </a:r>
        </a:p>
      </dgm:t>
    </dgm:pt>
    <dgm:pt modelId="{E64266A2-CD60-40C0-8E13-C2771863AB08}" type="parTrans" cxnId="{89C2F08A-CD28-41AF-B200-6FCB7396396B}">
      <dgm:prSet/>
      <dgm:spPr/>
      <dgm:t>
        <a:bodyPr/>
        <a:lstStyle/>
        <a:p>
          <a:endParaRPr lang="fr-FR"/>
        </a:p>
      </dgm:t>
    </dgm:pt>
    <dgm:pt modelId="{D73BAE6F-686B-460F-9020-BAECAD7ECA11}" type="sibTrans" cxnId="{89C2F08A-CD28-41AF-B200-6FCB7396396B}">
      <dgm:prSet/>
      <dgm:spPr/>
      <dgm:t>
        <a:bodyPr/>
        <a:lstStyle/>
        <a:p>
          <a:endParaRPr lang="fr-FR"/>
        </a:p>
      </dgm:t>
    </dgm:pt>
    <dgm:pt modelId="{B2853029-9639-4C60-993A-4A5301B67FA5}">
      <dgm:prSet phldrT="[Texte]" custT="1"/>
      <dgm:spPr/>
      <dgm:t>
        <a:bodyPr/>
        <a:lstStyle/>
        <a:p>
          <a:r>
            <a:rPr lang="fr-FR" sz="3600" dirty="0"/>
            <a:t>7 juillet</a:t>
          </a:r>
        </a:p>
      </dgm:t>
    </dgm:pt>
    <dgm:pt modelId="{5399F718-6EA2-47AE-BA53-3BACC7E524E4}" type="parTrans" cxnId="{EBE9227A-8E58-472F-9A72-21D5268E225C}">
      <dgm:prSet/>
      <dgm:spPr/>
      <dgm:t>
        <a:bodyPr/>
        <a:lstStyle/>
        <a:p>
          <a:endParaRPr lang="fr-FR"/>
        </a:p>
      </dgm:t>
    </dgm:pt>
    <dgm:pt modelId="{FC743075-AE1E-4968-A710-87A8AAFBB537}" type="sibTrans" cxnId="{EBE9227A-8E58-472F-9A72-21D5268E225C}">
      <dgm:prSet/>
      <dgm:spPr/>
      <dgm:t>
        <a:bodyPr/>
        <a:lstStyle/>
        <a:p>
          <a:endParaRPr lang="fr-FR"/>
        </a:p>
      </dgm:t>
    </dgm:pt>
    <dgm:pt modelId="{3BFEB3FB-B496-41B1-AECA-B73BA4A1104C}" type="pres">
      <dgm:prSet presAssocID="{CA5036E8-E1E5-434D-A11A-EA601029FE80}" presName="rootnode" presStyleCnt="0">
        <dgm:presLayoutVars>
          <dgm:chMax/>
          <dgm:chPref/>
          <dgm:dir/>
          <dgm:animLvl val="lvl"/>
        </dgm:presLayoutVars>
      </dgm:prSet>
      <dgm:spPr/>
    </dgm:pt>
    <dgm:pt modelId="{C09056CB-5375-4753-B1D0-091A8900A756}" type="pres">
      <dgm:prSet presAssocID="{E81E37DD-B140-4C55-9C3B-44141174553D}" presName="composite" presStyleCnt="0"/>
      <dgm:spPr/>
    </dgm:pt>
    <dgm:pt modelId="{7DAD2691-822C-4CDB-BCCD-B1BF1B172560}" type="pres">
      <dgm:prSet presAssocID="{E81E37DD-B140-4C55-9C3B-44141174553D}" presName="LShape" presStyleLbl="alignNode1" presStyleIdx="0" presStyleCnt="5"/>
      <dgm:spPr/>
    </dgm:pt>
    <dgm:pt modelId="{69CA2843-FA23-4C19-B522-C07F6DAA6351}" type="pres">
      <dgm:prSet presAssocID="{E81E37DD-B140-4C55-9C3B-44141174553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73442BD-CEF6-4CAA-8D3F-86B007C16620}" type="pres">
      <dgm:prSet presAssocID="{E81E37DD-B140-4C55-9C3B-44141174553D}" presName="Triangle" presStyleLbl="alignNode1" presStyleIdx="1" presStyleCnt="5"/>
      <dgm:spPr/>
    </dgm:pt>
    <dgm:pt modelId="{07937CA2-037C-479B-8156-AEFB9D2C8754}" type="pres">
      <dgm:prSet presAssocID="{C92D7C74-3964-4BA5-AF12-DF1DD7A08566}" presName="sibTrans" presStyleCnt="0"/>
      <dgm:spPr/>
    </dgm:pt>
    <dgm:pt modelId="{96DCDBE2-B9D6-4951-A556-669161DA48D6}" type="pres">
      <dgm:prSet presAssocID="{C92D7C74-3964-4BA5-AF12-DF1DD7A08566}" presName="space" presStyleCnt="0"/>
      <dgm:spPr/>
    </dgm:pt>
    <dgm:pt modelId="{A00BAB67-7BEB-4D76-A7E8-0BE4FF835A87}" type="pres">
      <dgm:prSet presAssocID="{D513B627-AF03-4533-8372-60C7234DCB1B}" presName="composite" presStyleCnt="0"/>
      <dgm:spPr/>
    </dgm:pt>
    <dgm:pt modelId="{DEACB436-8CE0-44E5-B07F-81EC4A52DFEE}" type="pres">
      <dgm:prSet presAssocID="{D513B627-AF03-4533-8372-60C7234DCB1B}" presName="LShape" presStyleLbl="alignNode1" presStyleIdx="2" presStyleCnt="5"/>
      <dgm:spPr/>
    </dgm:pt>
    <dgm:pt modelId="{54ACF3B5-AC38-493F-97A8-AC3E0965649B}" type="pres">
      <dgm:prSet presAssocID="{D513B627-AF03-4533-8372-60C7234DCB1B}" presName="ParentText" presStyleLbl="revTx" presStyleIdx="1" presStyleCnt="3" custScaleX="113204" custLinFactNeighborX="1038" custLinFactNeighborY="-3552">
        <dgm:presLayoutVars>
          <dgm:chMax val="0"/>
          <dgm:chPref val="0"/>
          <dgm:bulletEnabled val="1"/>
        </dgm:presLayoutVars>
      </dgm:prSet>
      <dgm:spPr/>
    </dgm:pt>
    <dgm:pt modelId="{77074CC5-321E-44D4-8C11-071BE0E9E815}" type="pres">
      <dgm:prSet presAssocID="{D513B627-AF03-4533-8372-60C7234DCB1B}" presName="Triangle" presStyleLbl="alignNode1" presStyleIdx="3" presStyleCnt="5"/>
      <dgm:spPr/>
    </dgm:pt>
    <dgm:pt modelId="{A1DF442D-3E56-45D4-BEA5-911224B62E68}" type="pres">
      <dgm:prSet presAssocID="{D73BAE6F-686B-460F-9020-BAECAD7ECA11}" presName="sibTrans" presStyleCnt="0"/>
      <dgm:spPr/>
    </dgm:pt>
    <dgm:pt modelId="{FCD4BBF9-1A1E-4A85-8F5E-F50436E8DCC9}" type="pres">
      <dgm:prSet presAssocID="{D73BAE6F-686B-460F-9020-BAECAD7ECA11}" presName="space" presStyleCnt="0"/>
      <dgm:spPr/>
    </dgm:pt>
    <dgm:pt modelId="{8D872DAC-4A45-4AFE-9BE8-691CA4879C12}" type="pres">
      <dgm:prSet presAssocID="{B2853029-9639-4C60-993A-4A5301B67FA5}" presName="composite" presStyleCnt="0"/>
      <dgm:spPr/>
    </dgm:pt>
    <dgm:pt modelId="{01E17B2D-5F72-45A4-916B-1D434A37DE70}" type="pres">
      <dgm:prSet presAssocID="{B2853029-9639-4C60-993A-4A5301B67FA5}" presName="LShape" presStyleLbl="alignNode1" presStyleIdx="4" presStyleCnt="5"/>
      <dgm:spPr/>
    </dgm:pt>
    <dgm:pt modelId="{55CDF6B6-1632-419F-AA50-0575D2101455}" type="pres">
      <dgm:prSet presAssocID="{B2853029-9639-4C60-993A-4A5301B67FA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FA7C43B-9871-480F-A39C-4879D168CA5E}" srcId="{CA5036E8-E1E5-434D-A11A-EA601029FE80}" destId="{E81E37DD-B140-4C55-9C3B-44141174553D}" srcOrd="0" destOrd="0" parTransId="{096A945E-3CFD-4F8E-A811-7BEEC8995688}" sibTransId="{C92D7C74-3964-4BA5-AF12-DF1DD7A08566}"/>
    <dgm:cxn modelId="{EBE9227A-8E58-472F-9A72-21D5268E225C}" srcId="{CA5036E8-E1E5-434D-A11A-EA601029FE80}" destId="{B2853029-9639-4C60-993A-4A5301B67FA5}" srcOrd="2" destOrd="0" parTransId="{5399F718-6EA2-47AE-BA53-3BACC7E524E4}" sibTransId="{FC743075-AE1E-4968-A710-87A8AAFBB537}"/>
    <dgm:cxn modelId="{89C2F08A-CD28-41AF-B200-6FCB7396396B}" srcId="{CA5036E8-E1E5-434D-A11A-EA601029FE80}" destId="{D513B627-AF03-4533-8372-60C7234DCB1B}" srcOrd="1" destOrd="0" parTransId="{E64266A2-CD60-40C0-8E13-C2771863AB08}" sibTransId="{D73BAE6F-686B-460F-9020-BAECAD7ECA11}"/>
    <dgm:cxn modelId="{AD26B98C-38DD-4F9E-A4BD-076650C5F787}" type="presOf" srcId="{D513B627-AF03-4533-8372-60C7234DCB1B}" destId="{54ACF3B5-AC38-493F-97A8-AC3E0965649B}" srcOrd="0" destOrd="0" presId="urn:microsoft.com/office/officeart/2009/3/layout/StepUpProcess"/>
    <dgm:cxn modelId="{FC9402A3-2128-4345-9F11-435C3735B6CA}" type="presOf" srcId="{B2853029-9639-4C60-993A-4A5301B67FA5}" destId="{55CDF6B6-1632-419F-AA50-0575D2101455}" srcOrd="0" destOrd="0" presId="urn:microsoft.com/office/officeart/2009/3/layout/StepUpProcess"/>
    <dgm:cxn modelId="{926C7FB7-E745-4A3E-88DD-E191CF136A3A}" type="presOf" srcId="{CA5036E8-E1E5-434D-A11A-EA601029FE80}" destId="{3BFEB3FB-B496-41B1-AECA-B73BA4A1104C}" srcOrd="0" destOrd="0" presId="urn:microsoft.com/office/officeart/2009/3/layout/StepUpProcess"/>
    <dgm:cxn modelId="{735CB1C9-4FD2-40B2-A8FF-60FF8A4038A3}" type="presOf" srcId="{E81E37DD-B140-4C55-9C3B-44141174553D}" destId="{69CA2843-FA23-4C19-B522-C07F6DAA6351}" srcOrd="0" destOrd="0" presId="urn:microsoft.com/office/officeart/2009/3/layout/StepUpProcess"/>
    <dgm:cxn modelId="{A7B785B0-C743-4824-A0B0-CA471B059994}" type="presParOf" srcId="{3BFEB3FB-B496-41B1-AECA-B73BA4A1104C}" destId="{C09056CB-5375-4753-B1D0-091A8900A756}" srcOrd="0" destOrd="0" presId="urn:microsoft.com/office/officeart/2009/3/layout/StepUpProcess"/>
    <dgm:cxn modelId="{42426522-D2D5-4362-9CDC-3B779E8A1173}" type="presParOf" srcId="{C09056CB-5375-4753-B1D0-091A8900A756}" destId="{7DAD2691-822C-4CDB-BCCD-B1BF1B172560}" srcOrd="0" destOrd="0" presId="urn:microsoft.com/office/officeart/2009/3/layout/StepUpProcess"/>
    <dgm:cxn modelId="{4A9C15FE-13DB-4B74-A3A4-29353825DC39}" type="presParOf" srcId="{C09056CB-5375-4753-B1D0-091A8900A756}" destId="{69CA2843-FA23-4C19-B522-C07F6DAA6351}" srcOrd="1" destOrd="0" presId="urn:microsoft.com/office/officeart/2009/3/layout/StepUpProcess"/>
    <dgm:cxn modelId="{6DB6CB07-63B4-4C13-870B-C839B3C4988B}" type="presParOf" srcId="{C09056CB-5375-4753-B1D0-091A8900A756}" destId="{173442BD-CEF6-4CAA-8D3F-86B007C16620}" srcOrd="2" destOrd="0" presId="urn:microsoft.com/office/officeart/2009/3/layout/StepUpProcess"/>
    <dgm:cxn modelId="{C2B1D95A-38A0-4392-96F4-1DC8360B35D9}" type="presParOf" srcId="{3BFEB3FB-B496-41B1-AECA-B73BA4A1104C}" destId="{07937CA2-037C-479B-8156-AEFB9D2C8754}" srcOrd="1" destOrd="0" presId="urn:microsoft.com/office/officeart/2009/3/layout/StepUpProcess"/>
    <dgm:cxn modelId="{DC925AF8-17FA-4EDA-A6E1-508A6193DBCF}" type="presParOf" srcId="{07937CA2-037C-479B-8156-AEFB9D2C8754}" destId="{96DCDBE2-B9D6-4951-A556-669161DA48D6}" srcOrd="0" destOrd="0" presId="urn:microsoft.com/office/officeart/2009/3/layout/StepUpProcess"/>
    <dgm:cxn modelId="{CBA2DE1E-6015-4C72-8823-E696CAD757EB}" type="presParOf" srcId="{3BFEB3FB-B496-41B1-AECA-B73BA4A1104C}" destId="{A00BAB67-7BEB-4D76-A7E8-0BE4FF835A87}" srcOrd="2" destOrd="0" presId="urn:microsoft.com/office/officeart/2009/3/layout/StepUpProcess"/>
    <dgm:cxn modelId="{DB63CA18-FAA8-4814-AB8C-27D30470F191}" type="presParOf" srcId="{A00BAB67-7BEB-4D76-A7E8-0BE4FF835A87}" destId="{DEACB436-8CE0-44E5-B07F-81EC4A52DFEE}" srcOrd="0" destOrd="0" presId="urn:microsoft.com/office/officeart/2009/3/layout/StepUpProcess"/>
    <dgm:cxn modelId="{B93C57C9-337D-4EF2-A4DE-8AF9428FF203}" type="presParOf" srcId="{A00BAB67-7BEB-4D76-A7E8-0BE4FF835A87}" destId="{54ACF3B5-AC38-493F-97A8-AC3E0965649B}" srcOrd="1" destOrd="0" presId="urn:microsoft.com/office/officeart/2009/3/layout/StepUpProcess"/>
    <dgm:cxn modelId="{D233AEC3-172B-4EA1-B049-273C5E675041}" type="presParOf" srcId="{A00BAB67-7BEB-4D76-A7E8-0BE4FF835A87}" destId="{77074CC5-321E-44D4-8C11-071BE0E9E815}" srcOrd="2" destOrd="0" presId="urn:microsoft.com/office/officeart/2009/3/layout/StepUpProcess"/>
    <dgm:cxn modelId="{DEFBBE7B-A1EF-4571-9852-4195E92D1A82}" type="presParOf" srcId="{3BFEB3FB-B496-41B1-AECA-B73BA4A1104C}" destId="{A1DF442D-3E56-45D4-BEA5-911224B62E68}" srcOrd="3" destOrd="0" presId="urn:microsoft.com/office/officeart/2009/3/layout/StepUpProcess"/>
    <dgm:cxn modelId="{80B60898-2C5F-46A1-B97B-726626B1C2C8}" type="presParOf" srcId="{A1DF442D-3E56-45D4-BEA5-911224B62E68}" destId="{FCD4BBF9-1A1E-4A85-8F5E-F50436E8DCC9}" srcOrd="0" destOrd="0" presId="urn:microsoft.com/office/officeart/2009/3/layout/StepUpProcess"/>
    <dgm:cxn modelId="{638F7804-B4BE-49B7-81C2-685CF8E44BB5}" type="presParOf" srcId="{3BFEB3FB-B496-41B1-AECA-B73BA4A1104C}" destId="{8D872DAC-4A45-4AFE-9BE8-691CA4879C12}" srcOrd="4" destOrd="0" presId="urn:microsoft.com/office/officeart/2009/3/layout/StepUpProcess"/>
    <dgm:cxn modelId="{742F9C62-1568-4CCD-8710-B6D9942E33C5}" type="presParOf" srcId="{8D872DAC-4A45-4AFE-9BE8-691CA4879C12}" destId="{01E17B2D-5F72-45A4-916B-1D434A37DE70}" srcOrd="0" destOrd="0" presId="urn:microsoft.com/office/officeart/2009/3/layout/StepUpProcess"/>
    <dgm:cxn modelId="{01E7B823-A4D6-454F-BC11-05F4EB73C493}" type="presParOf" srcId="{8D872DAC-4A45-4AFE-9BE8-691CA4879C12}" destId="{55CDF6B6-1632-419F-AA50-0575D210145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D2691-822C-4CDB-BCCD-B1BF1B172560}">
      <dsp:nvSpPr>
        <dsp:cNvPr id="0" name=""/>
        <dsp:cNvSpPr/>
      </dsp:nvSpPr>
      <dsp:spPr>
        <a:xfrm rot="5400000">
          <a:off x="445205" y="1552663"/>
          <a:ext cx="1332385" cy="221705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A2843-FA23-4C19-B522-C07F6DAA6351}">
      <dsp:nvSpPr>
        <dsp:cNvPr id="0" name=""/>
        <dsp:cNvSpPr/>
      </dsp:nvSpPr>
      <dsp:spPr>
        <a:xfrm>
          <a:off x="222797" y="2215086"/>
          <a:ext cx="2001573" cy="175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5 mai</a:t>
          </a:r>
        </a:p>
      </dsp:txBody>
      <dsp:txXfrm>
        <a:off x="222797" y="2215086"/>
        <a:ext cx="2001573" cy="1754496"/>
      </dsp:txXfrm>
    </dsp:sp>
    <dsp:sp modelId="{173442BD-CEF6-4CAA-8D3F-86B007C16620}">
      <dsp:nvSpPr>
        <dsp:cNvPr id="0" name=""/>
        <dsp:cNvSpPr/>
      </dsp:nvSpPr>
      <dsp:spPr>
        <a:xfrm>
          <a:off x="1846715" y="1389441"/>
          <a:ext cx="377655" cy="37765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CB436-8CE0-44E5-B07F-81EC4A52DFEE}">
      <dsp:nvSpPr>
        <dsp:cNvPr id="0" name=""/>
        <dsp:cNvSpPr/>
      </dsp:nvSpPr>
      <dsp:spPr>
        <a:xfrm rot="5400000">
          <a:off x="2895523" y="946329"/>
          <a:ext cx="1332385" cy="221705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CF3B5-AC38-493F-97A8-AC3E0965649B}">
      <dsp:nvSpPr>
        <dsp:cNvPr id="0" name=""/>
        <dsp:cNvSpPr/>
      </dsp:nvSpPr>
      <dsp:spPr>
        <a:xfrm>
          <a:off x="2561747" y="1546433"/>
          <a:ext cx="2265861" cy="175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/>
            <a:t>2 juin</a:t>
          </a:r>
        </a:p>
      </dsp:txBody>
      <dsp:txXfrm>
        <a:off x="2561747" y="1546433"/>
        <a:ext cx="2265861" cy="1754496"/>
      </dsp:txXfrm>
    </dsp:sp>
    <dsp:sp modelId="{77074CC5-321E-44D4-8C11-071BE0E9E815}">
      <dsp:nvSpPr>
        <dsp:cNvPr id="0" name=""/>
        <dsp:cNvSpPr/>
      </dsp:nvSpPr>
      <dsp:spPr>
        <a:xfrm>
          <a:off x="4297033" y="783107"/>
          <a:ext cx="377655" cy="37765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17B2D-5F72-45A4-916B-1D434A37DE70}">
      <dsp:nvSpPr>
        <dsp:cNvPr id="0" name=""/>
        <dsp:cNvSpPr/>
      </dsp:nvSpPr>
      <dsp:spPr>
        <a:xfrm rot="5400000">
          <a:off x="5345840" y="339996"/>
          <a:ext cx="1332385" cy="221705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DF6B6-1632-419F-AA50-0575D2101455}">
      <dsp:nvSpPr>
        <dsp:cNvPr id="0" name=""/>
        <dsp:cNvSpPr/>
      </dsp:nvSpPr>
      <dsp:spPr>
        <a:xfrm>
          <a:off x="5123432" y="1002419"/>
          <a:ext cx="2001573" cy="175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7 juillet</a:t>
          </a:r>
        </a:p>
      </dsp:txBody>
      <dsp:txXfrm>
        <a:off x="5123432" y="1002419"/>
        <a:ext cx="2001573" cy="1754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1175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5ECE5-1166-400F-A2E6-2864B01B33B2}" type="datetimeFigureOut">
              <a:rPr lang="fr-FR" smtClean="0"/>
              <a:t>07/04/2023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27400" y="842963"/>
            <a:ext cx="321468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425" y="3243263"/>
            <a:ext cx="7894638" cy="2652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0080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1175" y="640080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CE3EE-897B-4F25-8C79-F9706EA50F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92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CE3EE-897B-4F25-8C79-F9706EA50F0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08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CE3EE-897B-4F25-8C79-F9706EA50F0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48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899" y="-9334"/>
            <a:ext cx="10723753" cy="7578343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1972" y="2650553"/>
            <a:ext cx="6813013" cy="1814743"/>
          </a:xfrm>
        </p:spPr>
        <p:txBody>
          <a:bodyPr anchor="b">
            <a:noAutofit/>
          </a:bodyPr>
          <a:lstStyle>
            <a:lvl1pPr algn="r">
              <a:defRPr sz="5952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972" y="4465295"/>
            <a:ext cx="6813013" cy="12091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6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3751839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4927788"/>
            <a:ext cx="7422197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3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454" y="4003828"/>
            <a:ext cx="6337219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27788"/>
            <a:ext cx="7422198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66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129659"/>
            <a:ext cx="7422198" cy="2861014"/>
          </a:xfrm>
        </p:spPr>
        <p:txBody>
          <a:bodyPr anchor="b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09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9917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4" y="671971"/>
            <a:ext cx="7414890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0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4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097" y="671972"/>
            <a:ext cx="1144496" cy="5788752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6" y="671972"/>
            <a:ext cx="6074393" cy="578875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7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7834" y="1760000"/>
            <a:ext cx="4233290" cy="598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88" b="0" i="0">
                <a:solidFill>
                  <a:srgbClr val="18176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39810" y="2670525"/>
            <a:ext cx="4489076" cy="17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11" b="0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6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3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977208"/>
            <a:ext cx="7422198" cy="2013467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5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1455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88" y="2381649"/>
            <a:ext cx="3610836" cy="427783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148" y="2381651"/>
            <a:ext cx="3610837" cy="427783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6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149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149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1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671971"/>
            <a:ext cx="7422197" cy="1455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2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1651933"/>
            <a:ext cx="3262479" cy="1409272"/>
          </a:xfrm>
        </p:spPr>
        <p:txBody>
          <a:bodyPr anchor="b">
            <a:normAutofit/>
          </a:bodyPr>
          <a:lstStyle>
            <a:lvl1pPr>
              <a:defRPr sz="2205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89" y="567610"/>
            <a:ext cx="3959194" cy="609187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3061205"/>
            <a:ext cx="3262479" cy="284887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8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5291772"/>
            <a:ext cx="7422197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786" y="671971"/>
            <a:ext cx="7422197" cy="423919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5916496"/>
            <a:ext cx="7422197" cy="742987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7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0" y="-9334"/>
            <a:ext cx="10723754" cy="7578343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1651"/>
            <a:ext cx="7422197" cy="427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0211" y="6659484"/>
            <a:ext cx="79993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787" y="6659484"/>
            <a:ext cx="54055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5572" y="6659484"/>
            <a:ext cx="5994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2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bjeko.com/actualite/caf-voici-qui-est-concerne-par-cette-aide-de-308-euros-versee-le-5-avril-2023/#:~:text=Animaux-,CAF%20%3A%20voici%20qui%20est%20concern%C3%A9%20par%20cette%20aide%20de%20308,vers%C3%A9e%20le%205%20avril%202023&amp;text=La%20CAF%20versera%20308%20euros,%27adresse%2Dt%2Dil%20%3F&amp;text=Si%20vous%20%C3%AAtes%20allocataire%20de,d%C3%A8s%20le%205%20avril%20prochain.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esdefrance.fr/social/aide-caf-420-euros-mars-2023/" TargetMode="External"/><Relationship Id="rId4" Type="http://schemas.openxmlformats.org/officeDocument/2006/relationships/hyperlink" Target="https://www.tuxboard.com/caf-cette-aide-de-308-euros-est-versee-aujourdhui-voici-les-francais-concernes-05042023/#:~:text=La%20CAF%20vient%20de%20confirmer,partir%20du%205%20avril%202023.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Top Corners Rounded 70">
            <a:extLst>
              <a:ext uri="{FF2B5EF4-FFF2-40B4-BE49-F238E27FC236}">
                <a16:creationId xmlns:a16="http://schemas.microsoft.com/office/drawing/2014/main" id="{A06622B5-0D3E-459F-977C-302B9D998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85" y="650901"/>
            <a:ext cx="3232146" cy="3385715"/>
          </a:xfrm>
          <a:prstGeom prst="round2SameRect">
            <a:avLst>
              <a:gd name="adj1" fmla="val 4735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8C57116-FF6E-4139-8821-B2C87DACD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7421"/>
            <a:ext cx="3239619" cy="2872676"/>
          </a:xfrm>
          <a:custGeom>
            <a:avLst/>
            <a:gdLst>
              <a:gd name="connsiteX0" fmla="*/ 0 w 3694176"/>
              <a:gd name="connsiteY0" fmla="*/ 0 h 2606040"/>
              <a:gd name="connsiteX1" fmla="*/ 3578728 w 3694176"/>
              <a:gd name="connsiteY1" fmla="*/ 0 h 2606040"/>
              <a:gd name="connsiteX2" fmla="*/ 3694176 w 3694176"/>
              <a:gd name="connsiteY2" fmla="*/ 115448 h 2606040"/>
              <a:gd name="connsiteX3" fmla="*/ 3694176 w 3694176"/>
              <a:gd name="connsiteY3" fmla="*/ 2490592 h 2606040"/>
              <a:gd name="connsiteX4" fmla="*/ 3578728 w 3694176"/>
              <a:gd name="connsiteY4" fmla="*/ 2606040 h 2606040"/>
              <a:gd name="connsiteX5" fmla="*/ 0 w 3694176"/>
              <a:gd name="connsiteY5" fmla="*/ 2606040 h 260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4176" h="2606040">
                <a:moveTo>
                  <a:pt x="0" y="0"/>
                </a:moveTo>
                <a:lnTo>
                  <a:pt x="3578728" y="0"/>
                </a:lnTo>
                <a:cubicBezTo>
                  <a:pt x="3642488" y="0"/>
                  <a:pt x="3694176" y="51688"/>
                  <a:pt x="3694176" y="115448"/>
                </a:cubicBezTo>
                <a:lnTo>
                  <a:pt x="3694176" y="2490592"/>
                </a:lnTo>
                <a:cubicBezTo>
                  <a:pt x="3694176" y="2554352"/>
                  <a:pt x="3642488" y="2606040"/>
                  <a:pt x="3578728" y="2606040"/>
                </a:cubicBezTo>
                <a:lnTo>
                  <a:pt x="0" y="2606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1007E8-34BF-4691-B8BB-3873A54D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084" y="1665426"/>
            <a:ext cx="2675311" cy="13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: Top Corners Rounded 74">
            <a:extLst>
              <a:ext uri="{FF2B5EF4-FFF2-40B4-BE49-F238E27FC236}">
                <a16:creationId xmlns:a16="http://schemas.microsoft.com/office/drawing/2014/main" id="{B22EB6A2-EE25-4D0A-B8F7-560339BF7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5631" y="-1"/>
            <a:ext cx="3799439" cy="3451345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2C3104C-4206-4F13-AC1B-BD1A0833E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9220" y="1"/>
            <a:ext cx="3512261" cy="3265779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57D380A-B82C-45BD-BF77-B0215AFF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066" y="413319"/>
            <a:ext cx="2279103" cy="2437544"/>
          </a:xfrm>
          <a:prstGeom prst="rect">
            <a:avLst/>
          </a:prstGeom>
        </p:spPr>
      </p:pic>
      <p:sp>
        <p:nvSpPr>
          <p:cNvPr id="79" name="Rectangle: Top Corners Rounded 78">
            <a:extLst>
              <a:ext uri="{FF2B5EF4-FFF2-40B4-BE49-F238E27FC236}">
                <a16:creationId xmlns:a16="http://schemas.microsoft.com/office/drawing/2014/main" id="{E075FF7B-260C-401F-825B-033879C5E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3645630" y="3865487"/>
            <a:ext cx="3799439" cy="3694188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1D5037CA-A2EE-4AB1-869B-76219B61E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789220" y="4051051"/>
            <a:ext cx="3512261" cy="3508624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FF3A5EA-153A-4A1B-BA7C-D519F58DA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850" y="4459389"/>
            <a:ext cx="2272367" cy="2626396"/>
          </a:xfrm>
          <a:prstGeom prst="rect">
            <a:avLst/>
          </a:prstGeom>
        </p:spPr>
      </p:pic>
      <p:sp>
        <p:nvSpPr>
          <p:cNvPr id="83" name="Rectangle: Top Corners Rounded 82">
            <a:extLst>
              <a:ext uri="{FF2B5EF4-FFF2-40B4-BE49-F238E27FC236}">
                <a16:creationId xmlns:a16="http://schemas.microsoft.com/office/drawing/2014/main" id="{03EE06E7-68E3-478C-8B9B-551876F1B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408937" y="2016855"/>
            <a:ext cx="5572043" cy="2993708"/>
          </a:xfrm>
          <a:prstGeom prst="round2SameRect">
            <a:avLst>
              <a:gd name="adj1" fmla="val 3803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34533210-0571-49A3-9F72-A917C934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117" y="908140"/>
            <a:ext cx="2846695" cy="5211136"/>
          </a:xfrm>
          <a:custGeom>
            <a:avLst/>
            <a:gdLst>
              <a:gd name="connsiteX0" fmla="*/ 75732 w 3246120"/>
              <a:gd name="connsiteY0" fmla="*/ 0 h 4727448"/>
              <a:gd name="connsiteX1" fmla="*/ 3246120 w 3246120"/>
              <a:gd name="connsiteY1" fmla="*/ 0 h 4727448"/>
              <a:gd name="connsiteX2" fmla="*/ 3246120 w 3246120"/>
              <a:gd name="connsiteY2" fmla="*/ 4727448 h 4727448"/>
              <a:gd name="connsiteX3" fmla="*/ 75732 w 3246120"/>
              <a:gd name="connsiteY3" fmla="*/ 4727448 h 4727448"/>
              <a:gd name="connsiteX4" fmla="*/ 0 w 3246120"/>
              <a:gd name="connsiteY4" fmla="*/ 4651716 h 4727448"/>
              <a:gd name="connsiteX5" fmla="*/ 0 w 3246120"/>
              <a:gd name="connsiteY5" fmla="*/ 75732 h 4727448"/>
              <a:gd name="connsiteX6" fmla="*/ 75732 w 3246120"/>
              <a:gd name="connsiteY6" fmla="*/ 0 h 472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6120" h="4727448">
                <a:moveTo>
                  <a:pt x="75732" y="0"/>
                </a:moveTo>
                <a:lnTo>
                  <a:pt x="3246120" y="0"/>
                </a:lnTo>
                <a:lnTo>
                  <a:pt x="3246120" y="4727448"/>
                </a:lnTo>
                <a:lnTo>
                  <a:pt x="75732" y="4727448"/>
                </a:lnTo>
                <a:cubicBezTo>
                  <a:pt x="33906" y="4727448"/>
                  <a:pt x="0" y="4693542"/>
                  <a:pt x="0" y="4651716"/>
                </a:cubicBezTo>
                <a:lnTo>
                  <a:pt x="0" y="75732"/>
                </a:lnTo>
                <a:cubicBezTo>
                  <a:pt x="0" y="33906"/>
                  <a:pt x="33906" y="0"/>
                  <a:pt x="757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2D1FC8-2951-446E-9E35-F380FD1A5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885" y="1973557"/>
            <a:ext cx="2072979" cy="318748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6AAA476-D86A-43E9-A87E-B3DDEAE93A66}"/>
              </a:ext>
            </a:extLst>
          </p:cNvPr>
          <p:cNvSpPr txBox="1"/>
          <p:nvPr/>
        </p:nvSpPr>
        <p:spPr>
          <a:xfrm>
            <a:off x="537984" y="4237628"/>
            <a:ext cx="2847732" cy="2062103"/>
          </a:xfrm>
          <a:custGeom>
            <a:avLst/>
            <a:gdLst>
              <a:gd name="connsiteX0" fmla="*/ 0 w 2847732"/>
              <a:gd name="connsiteY0" fmla="*/ 0 h 2062103"/>
              <a:gd name="connsiteX1" fmla="*/ 569546 w 2847732"/>
              <a:gd name="connsiteY1" fmla="*/ 0 h 2062103"/>
              <a:gd name="connsiteX2" fmla="*/ 1196047 w 2847732"/>
              <a:gd name="connsiteY2" fmla="*/ 0 h 2062103"/>
              <a:gd name="connsiteX3" fmla="*/ 1765594 w 2847732"/>
              <a:gd name="connsiteY3" fmla="*/ 0 h 2062103"/>
              <a:gd name="connsiteX4" fmla="*/ 2335140 w 2847732"/>
              <a:gd name="connsiteY4" fmla="*/ 0 h 2062103"/>
              <a:gd name="connsiteX5" fmla="*/ 2847732 w 2847732"/>
              <a:gd name="connsiteY5" fmla="*/ 0 h 2062103"/>
              <a:gd name="connsiteX6" fmla="*/ 2847732 w 2847732"/>
              <a:gd name="connsiteY6" fmla="*/ 666747 h 2062103"/>
              <a:gd name="connsiteX7" fmla="*/ 2847732 w 2847732"/>
              <a:gd name="connsiteY7" fmla="*/ 1312872 h 2062103"/>
              <a:gd name="connsiteX8" fmla="*/ 2847732 w 2847732"/>
              <a:gd name="connsiteY8" fmla="*/ 2062103 h 2062103"/>
              <a:gd name="connsiteX9" fmla="*/ 2221231 w 2847732"/>
              <a:gd name="connsiteY9" fmla="*/ 2062103 h 2062103"/>
              <a:gd name="connsiteX10" fmla="*/ 1594730 w 2847732"/>
              <a:gd name="connsiteY10" fmla="*/ 2062103 h 2062103"/>
              <a:gd name="connsiteX11" fmla="*/ 1025184 w 2847732"/>
              <a:gd name="connsiteY11" fmla="*/ 2062103 h 2062103"/>
              <a:gd name="connsiteX12" fmla="*/ 541069 w 2847732"/>
              <a:gd name="connsiteY12" fmla="*/ 2062103 h 2062103"/>
              <a:gd name="connsiteX13" fmla="*/ 0 w 2847732"/>
              <a:gd name="connsiteY13" fmla="*/ 2062103 h 2062103"/>
              <a:gd name="connsiteX14" fmla="*/ 0 w 2847732"/>
              <a:gd name="connsiteY14" fmla="*/ 1436598 h 2062103"/>
              <a:gd name="connsiteX15" fmla="*/ 0 w 2847732"/>
              <a:gd name="connsiteY15" fmla="*/ 811094 h 2062103"/>
              <a:gd name="connsiteX16" fmla="*/ 0 w 2847732"/>
              <a:gd name="connsiteY16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47732" h="2062103" fill="none" extrusionOk="0">
                <a:moveTo>
                  <a:pt x="0" y="0"/>
                </a:moveTo>
                <a:cubicBezTo>
                  <a:pt x="165025" y="26760"/>
                  <a:pt x="358545" y="-4967"/>
                  <a:pt x="569546" y="0"/>
                </a:cubicBezTo>
                <a:cubicBezTo>
                  <a:pt x="780547" y="4967"/>
                  <a:pt x="896231" y="-9547"/>
                  <a:pt x="1196047" y="0"/>
                </a:cubicBezTo>
                <a:cubicBezTo>
                  <a:pt x="1495863" y="9547"/>
                  <a:pt x="1503094" y="-25918"/>
                  <a:pt x="1765594" y="0"/>
                </a:cubicBezTo>
                <a:cubicBezTo>
                  <a:pt x="2028094" y="25918"/>
                  <a:pt x="2088499" y="21189"/>
                  <a:pt x="2335140" y="0"/>
                </a:cubicBezTo>
                <a:cubicBezTo>
                  <a:pt x="2581781" y="-21189"/>
                  <a:pt x="2601697" y="-25564"/>
                  <a:pt x="2847732" y="0"/>
                </a:cubicBezTo>
                <a:cubicBezTo>
                  <a:pt x="2872342" y="273362"/>
                  <a:pt x="2815371" y="402952"/>
                  <a:pt x="2847732" y="666747"/>
                </a:cubicBezTo>
                <a:cubicBezTo>
                  <a:pt x="2880093" y="930542"/>
                  <a:pt x="2864983" y="1016703"/>
                  <a:pt x="2847732" y="1312872"/>
                </a:cubicBezTo>
                <a:cubicBezTo>
                  <a:pt x="2830481" y="1609041"/>
                  <a:pt x="2844143" y="1722353"/>
                  <a:pt x="2847732" y="2062103"/>
                </a:cubicBezTo>
                <a:cubicBezTo>
                  <a:pt x="2686237" y="2042183"/>
                  <a:pt x="2533944" y="2080800"/>
                  <a:pt x="2221231" y="2062103"/>
                </a:cubicBezTo>
                <a:cubicBezTo>
                  <a:pt x="1908518" y="2043406"/>
                  <a:pt x="1789877" y="2044534"/>
                  <a:pt x="1594730" y="2062103"/>
                </a:cubicBezTo>
                <a:cubicBezTo>
                  <a:pt x="1399583" y="2079672"/>
                  <a:pt x="1164585" y="2069114"/>
                  <a:pt x="1025184" y="2062103"/>
                </a:cubicBezTo>
                <a:cubicBezTo>
                  <a:pt x="885783" y="2055092"/>
                  <a:pt x="665739" y="2073187"/>
                  <a:pt x="541069" y="2062103"/>
                </a:cubicBezTo>
                <a:cubicBezTo>
                  <a:pt x="416399" y="2051019"/>
                  <a:pt x="209086" y="2037464"/>
                  <a:pt x="0" y="2062103"/>
                </a:cubicBezTo>
                <a:cubicBezTo>
                  <a:pt x="19136" y="1843184"/>
                  <a:pt x="27985" y="1585998"/>
                  <a:pt x="0" y="1436598"/>
                </a:cubicBezTo>
                <a:cubicBezTo>
                  <a:pt x="-27985" y="1287198"/>
                  <a:pt x="8971" y="1025346"/>
                  <a:pt x="0" y="811094"/>
                </a:cubicBezTo>
                <a:cubicBezTo>
                  <a:pt x="-8971" y="596842"/>
                  <a:pt x="16629" y="234467"/>
                  <a:pt x="0" y="0"/>
                </a:cubicBezTo>
                <a:close/>
              </a:path>
              <a:path w="2847732" h="2062103" stroke="0" extrusionOk="0">
                <a:moveTo>
                  <a:pt x="0" y="0"/>
                </a:moveTo>
                <a:cubicBezTo>
                  <a:pt x="221109" y="-23465"/>
                  <a:pt x="488033" y="20329"/>
                  <a:pt x="626501" y="0"/>
                </a:cubicBezTo>
                <a:cubicBezTo>
                  <a:pt x="764969" y="-20329"/>
                  <a:pt x="1073524" y="28450"/>
                  <a:pt x="1196047" y="0"/>
                </a:cubicBezTo>
                <a:cubicBezTo>
                  <a:pt x="1318570" y="-28450"/>
                  <a:pt x="1552419" y="-16970"/>
                  <a:pt x="1765594" y="0"/>
                </a:cubicBezTo>
                <a:cubicBezTo>
                  <a:pt x="1978769" y="16970"/>
                  <a:pt x="2092007" y="-21322"/>
                  <a:pt x="2249708" y="0"/>
                </a:cubicBezTo>
                <a:cubicBezTo>
                  <a:pt x="2407409" y="21322"/>
                  <a:pt x="2569345" y="20247"/>
                  <a:pt x="2847732" y="0"/>
                </a:cubicBezTo>
                <a:cubicBezTo>
                  <a:pt x="2842395" y="198274"/>
                  <a:pt x="2822327" y="414448"/>
                  <a:pt x="2847732" y="728610"/>
                </a:cubicBezTo>
                <a:cubicBezTo>
                  <a:pt x="2873138" y="1042772"/>
                  <a:pt x="2866997" y="1094544"/>
                  <a:pt x="2847732" y="1395356"/>
                </a:cubicBezTo>
                <a:cubicBezTo>
                  <a:pt x="2828467" y="1696168"/>
                  <a:pt x="2834156" y="1813557"/>
                  <a:pt x="2847732" y="2062103"/>
                </a:cubicBezTo>
                <a:cubicBezTo>
                  <a:pt x="2654064" y="2065208"/>
                  <a:pt x="2540416" y="2073082"/>
                  <a:pt x="2363618" y="2062103"/>
                </a:cubicBezTo>
                <a:cubicBezTo>
                  <a:pt x="2186820" y="2051124"/>
                  <a:pt x="2009016" y="2040070"/>
                  <a:pt x="1822548" y="2062103"/>
                </a:cubicBezTo>
                <a:cubicBezTo>
                  <a:pt x="1636080" y="2084137"/>
                  <a:pt x="1437118" y="2051396"/>
                  <a:pt x="1253002" y="2062103"/>
                </a:cubicBezTo>
                <a:cubicBezTo>
                  <a:pt x="1068886" y="2072810"/>
                  <a:pt x="868020" y="2090084"/>
                  <a:pt x="683456" y="2062103"/>
                </a:cubicBezTo>
                <a:cubicBezTo>
                  <a:pt x="498892" y="2034122"/>
                  <a:pt x="175777" y="2074448"/>
                  <a:pt x="0" y="2062103"/>
                </a:cubicBezTo>
                <a:cubicBezTo>
                  <a:pt x="-12685" y="1811273"/>
                  <a:pt x="17674" y="1600973"/>
                  <a:pt x="0" y="1354114"/>
                </a:cubicBezTo>
                <a:cubicBezTo>
                  <a:pt x="-17674" y="1107255"/>
                  <a:pt x="10503" y="951411"/>
                  <a:pt x="0" y="625505"/>
                </a:cubicBezTo>
                <a:cubicBezTo>
                  <a:pt x="-10503" y="299599"/>
                  <a:pt x="1795" y="26750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41870382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/>
              <a:t>Réunion mensuelle des partenaires d’accueil Caf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2B5929A-19D3-495F-B557-ED84D46106C0}"/>
              </a:ext>
            </a:extLst>
          </p:cNvPr>
          <p:cNvSpPr txBox="1"/>
          <p:nvPr/>
        </p:nvSpPr>
        <p:spPr>
          <a:xfrm>
            <a:off x="661481" y="6562121"/>
            <a:ext cx="257813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 dirty="0"/>
              <a:t>07/04/2023</a:t>
            </a:r>
          </a:p>
        </p:txBody>
      </p:sp>
    </p:spTree>
    <p:extLst>
      <p:ext uri="{BB962C8B-B14F-4D97-AF65-F5344CB8AC3E}">
        <p14:creationId xmlns:p14="http://schemas.microsoft.com/office/powerpoint/2010/main" val="397418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281032-CA9C-1DEB-A8DA-DB80B48A3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simulateur intègre désormais les EHPAD conventionnés pour adapter les montants communiqués</a:t>
            </a:r>
          </a:p>
          <a:p>
            <a:endParaRPr lang="fr-FR" dirty="0"/>
          </a:p>
          <a:p>
            <a:r>
              <a:rPr lang="fr-FR" dirty="0"/>
              <a:t>Pour le calcul du RSA ou de la prime d’activité, et en cas de changement de logement, la téléprocédure réclame le type d’occupation de l’ancien logement (hébergement à titre gratuit, onéreux, locataire 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Espace bailleur : possibilité de demander directement le versement direct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BDD71EB-5EFE-783B-D7B3-4581E27C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6" y="557671"/>
            <a:ext cx="7422196" cy="1455937"/>
          </a:xfrm>
        </p:spPr>
        <p:txBody>
          <a:bodyPr/>
          <a:lstStyle/>
          <a:p>
            <a:r>
              <a:rPr lang="fr-FR" dirty="0"/>
              <a:t>Evolutions liées aux logements</a:t>
            </a:r>
          </a:p>
        </p:txBody>
      </p:sp>
    </p:spTree>
    <p:extLst>
      <p:ext uri="{BB962C8B-B14F-4D97-AF65-F5344CB8AC3E}">
        <p14:creationId xmlns:p14="http://schemas.microsoft.com/office/powerpoint/2010/main" val="1028713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FD2DD-E0C2-C619-17F7-A52159973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: téléprocédure de demande de prime d’activité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ED229BE-CD0F-E73C-2085-747882678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06" y="2023894"/>
            <a:ext cx="6496957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1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931C81-7BAC-0E46-84C8-3CF40D42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de l’offre tuteur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0B07B50-1E6C-470F-F305-79458C43B5E9}"/>
              </a:ext>
            </a:extLst>
          </p:cNvPr>
          <p:cNvSpPr/>
          <p:nvPr/>
        </p:nvSpPr>
        <p:spPr>
          <a:xfrm>
            <a:off x="2103774" y="1888915"/>
            <a:ext cx="6484264" cy="873297"/>
          </a:xfrm>
          <a:custGeom>
            <a:avLst/>
            <a:gdLst/>
            <a:ahLst/>
            <a:cxnLst/>
            <a:rect l="l" t="t" r="r" b="b"/>
            <a:pathLst>
              <a:path w="1671423" h="230004">
                <a:moveTo>
                  <a:pt x="0" y="0"/>
                </a:moveTo>
                <a:lnTo>
                  <a:pt x="1671423" y="0"/>
                </a:lnTo>
                <a:lnTo>
                  <a:pt x="1671423" y="230004"/>
                </a:lnTo>
                <a:lnTo>
                  <a:pt x="0" y="23000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7625DC59-DB3F-E550-87B6-2EF058881EEF}"/>
              </a:ext>
            </a:extLst>
          </p:cNvPr>
          <p:cNvSpPr/>
          <p:nvPr/>
        </p:nvSpPr>
        <p:spPr>
          <a:xfrm>
            <a:off x="2103776" y="3020970"/>
            <a:ext cx="6484265" cy="873297"/>
          </a:xfrm>
          <a:custGeom>
            <a:avLst/>
            <a:gdLst/>
            <a:ahLst/>
            <a:cxnLst/>
            <a:rect l="l" t="t" r="r" b="b"/>
            <a:pathLst>
              <a:path w="1671423" h="230004">
                <a:moveTo>
                  <a:pt x="0" y="0"/>
                </a:moveTo>
                <a:lnTo>
                  <a:pt x="1671423" y="0"/>
                </a:lnTo>
                <a:lnTo>
                  <a:pt x="1671423" y="230004"/>
                </a:lnTo>
                <a:lnTo>
                  <a:pt x="0" y="23000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grpSp>
        <p:nvGrpSpPr>
          <p:cNvPr id="10" name="Group 11">
            <a:extLst>
              <a:ext uri="{FF2B5EF4-FFF2-40B4-BE49-F238E27FC236}">
                <a16:creationId xmlns:a16="http://schemas.microsoft.com/office/drawing/2014/main" id="{0C1648D7-96E7-CE19-67D6-B803A4546424}"/>
              </a:ext>
            </a:extLst>
          </p:cNvPr>
          <p:cNvGrpSpPr/>
          <p:nvPr/>
        </p:nvGrpSpPr>
        <p:grpSpPr>
          <a:xfrm>
            <a:off x="2145376" y="4226016"/>
            <a:ext cx="6442664" cy="968226"/>
            <a:chOff x="0" y="0"/>
            <a:chExt cx="1688021" cy="255006"/>
          </a:xfrm>
          <a:solidFill>
            <a:schemeClr val="accent1">
              <a:lumMod val="75000"/>
            </a:schemeClr>
          </a:solidFill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1D0D259-41CE-07F6-CED8-886BB449E7C9}"/>
                </a:ext>
              </a:extLst>
            </p:cNvPr>
            <p:cNvSpPr/>
            <p:nvPr/>
          </p:nvSpPr>
          <p:spPr>
            <a:xfrm>
              <a:off x="0" y="0"/>
              <a:ext cx="1688021" cy="230004"/>
            </a:xfrm>
            <a:custGeom>
              <a:avLst/>
              <a:gdLst/>
              <a:ahLst/>
              <a:cxnLst/>
              <a:rect l="l" t="t" r="r" b="b"/>
              <a:pathLst>
                <a:path w="1671423" h="230004">
                  <a:moveTo>
                    <a:pt x="0" y="0"/>
                  </a:moveTo>
                  <a:lnTo>
                    <a:pt x="1671423" y="0"/>
                  </a:lnTo>
                  <a:lnTo>
                    <a:pt x="1671423" y="230004"/>
                  </a:lnTo>
                  <a:lnTo>
                    <a:pt x="0" y="23000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endParaRPr lang="fr-FR" b="1" dirty="0"/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20CCA851-1CC8-7730-294E-5BDEBF4C907B}"/>
                </a:ext>
              </a:extLst>
            </p:cNvPr>
            <p:cNvSpPr txBox="1"/>
            <p:nvPr/>
          </p:nvSpPr>
          <p:spPr>
            <a:xfrm>
              <a:off x="0" y="28575"/>
              <a:ext cx="1671423" cy="22643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38"/>
                </a:lnSpc>
              </a:pPr>
              <a:r>
                <a:rPr lang="en-US" b="1" dirty="0">
                  <a:solidFill>
                    <a:srgbClr val="FFFDFD"/>
                  </a:solidFill>
                  <a:latin typeface="Clear Sans Thin" charset="0"/>
                  <a:cs typeface="Clear Sans Thin" charset="0"/>
                </a:rPr>
                <a:t>LA DEMANDE D'AIDE AU LOGEMENT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3760FD7C-B943-D6EF-1207-EA278A8A05C9}"/>
              </a:ext>
            </a:extLst>
          </p:cNvPr>
          <p:cNvSpPr txBox="1"/>
          <p:nvPr/>
        </p:nvSpPr>
        <p:spPr>
          <a:xfrm>
            <a:off x="3699046" y="2140897"/>
            <a:ext cx="2544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lear Sans Thin" charset="0"/>
                <a:cs typeface="Clear Sans Thin" charset="0"/>
              </a:rPr>
              <a:t>LA </a:t>
            </a:r>
            <a:r>
              <a:rPr lang="fr-FR" sz="2000" b="1" dirty="0">
                <a:solidFill>
                  <a:schemeClr val="bg1"/>
                </a:solidFill>
                <a:latin typeface="Clear Sans Thin" charset="0"/>
                <a:cs typeface="Clear Sans Thin" charset="0"/>
              </a:rPr>
              <a:t>DEMANDE</a:t>
            </a:r>
            <a:r>
              <a:rPr lang="fr-FR" b="1" dirty="0">
                <a:solidFill>
                  <a:schemeClr val="bg1"/>
                </a:solidFill>
                <a:latin typeface="Clear Sans Thin" charset="0"/>
                <a:cs typeface="Clear Sans Thin" charset="0"/>
              </a:rPr>
              <a:t> DE  RSA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3A23D7E-9598-31CD-273C-34522FF41D5F}"/>
              </a:ext>
            </a:extLst>
          </p:cNvPr>
          <p:cNvSpPr txBox="1"/>
          <p:nvPr/>
        </p:nvSpPr>
        <p:spPr>
          <a:xfrm>
            <a:off x="2438626" y="3268395"/>
            <a:ext cx="575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lear Sans Thin" charset="0"/>
                <a:cs typeface="Clear Sans Thin" charset="0"/>
              </a:rPr>
              <a:t>LA</a:t>
            </a:r>
            <a:r>
              <a:rPr lang="fr-FR" sz="2400" b="1" dirty="0">
                <a:solidFill>
                  <a:schemeClr val="bg1"/>
                </a:solidFill>
                <a:latin typeface="Clear Sans Thin" charset="0"/>
                <a:cs typeface="Clear Sans Thin" charset="0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Clear Sans Thin" charset="0"/>
                <a:cs typeface="Clear Sans Thin" charset="0"/>
              </a:rPr>
              <a:t>DEMANDE</a:t>
            </a:r>
            <a:r>
              <a:rPr lang="fr-FR" sz="2400" b="1" dirty="0">
                <a:solidFill>
                  <a:schemeClr val="bg1"/>
                </a:solidFill>
                <a:latin typeface="Clear Sans Thin" charset="0"/>
                <a:cs typeface="Clear Sans Thin" charset="0"/>
              </a:rPr>
              <a:t> </a:t>
            </a:r>
            <a:r>
              <a:rPr lang="fr-FR" b="1" dirty="0">
                <a:solidFill>
                  <a:schemeClr val="bg1"/>
                </a:solidFill>
                <a:latin typeface="Clear Sans Thin" charset="0"/>
                <a:cs typeface="Clear Sans Thin" charset="0"/>
              </a:rPr>
              <a:t>DE PRIME D’ACTIVITÉ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DD19B29-FFD4-5430-2AEC-002CE2230DE6}"/>
              </a:ext>
            </a:extLst>
          </p:cNvPr>
          <p:cNvSpPr txBox="1"/>
          <p:nvPr/>
        </p:nvSpPr>
        <p:spPr>
          <a:xfrm>
            <a:off x="3810229" y="4802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C7AF30-95F5-E3BC-3494-671BD4D0872C}"/>
              </a:ext>
            </a:extLst>
          </p:cNvPr>
          <p:cNvSpPr txBox="1"/>
          <p:nvPr/>
        </p:nvSpPr>
        <p:spPr>
          <a:xfrm>
            <a:off x="4267429" y="57186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CB81E02-0B6E-C731-1635-F898B5C556F3}"/>
              </a:ext>
            </a:extLst>
          </p:cNvPr>
          <p:cNvSpPr txBox="1"/>
          <p:nvPr/>
        </p:nvSpPr>
        <p:spPr>
          <a:xfrm>
            <a:off x="1854913" y="5531992"/>
            <a:ext cx="698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Clear Sans Thin" charset="0"/>
                <a:cs typeface="Clear Sans Thin" charset="0"/>
              </a:rPr>
              <a:t> </a:t>
            </a:r>
            <a:r>
              <a:rPr lang="fr-FR" b="1" dirty="0">
                <a:solidFill>
                  <a:schemeClr val="bg1"/>
                </a:solidFill>
                <a:latin typeface="Clear Sans Thin" charset="0"/>
                <a:cs typeface="Clear Sans Thin" charset="0"/>
              </a:rPr>
              <a:t>LA DEMANDE D’ALLOCATION JOURNALIÈRE DU PROCHE AIDANT</a:t>
            </a:r>
            <a:r>
              <a:rPr lang="fr-FR" dirty="0">
                <a:solidFill>
                  <a:schemeClr val="bg1"/>
                </a:solidFill>
                <a:latin typeface="Clear Sans Thin" charset="0"/>
                <a:cs typeface="Clear Sans Thin" charset="0"/>
              </a:rPr>
              <a:t> </a:t>
            </a: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F4E731ED-0757-D918-0637-733E44003797}"/>
              </a:ext>
            </a:extLst>
          </p:cNvPr>
          <p:cNvGrpSpPr/>
          <p:nvPr/>
        </p:nvGrpSpPr>
        <p:grpSpPr>
          <a:xfrm>
            <a:off x="2124576" y="5585002"/>
            <a:ext cx="6484264" cy="873297"/>
            <a:chOff x="0" y="0"/>
            <a:chExt cx="1671423" cy="230004"/>
          </a:xfrm>
          <a:solidFill>
            <a:schemeClr val="accent1">
              <a:lumMod val="75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64C0C9F-699E-63EC-55A1-74169F281143}"/>
                </a:ext>
              </a:extLst>
            </p:cNvPr>
            <p:cNvSpPr/>
            <p:nvPr/>
          </p:nvSpPr>
          <p:spPr>
            <a:xfrm>
              <a:off x="0" y="0"/>
              <a:ext cx="1671423" cy="230004"/>
            </a:xfrm>
            <a:custGeom>
              <a:avLst/>
              <a:gdLst/>
              <a:ahLst/>
              <a:cxnLst/>
              <a:rect l="l" t="t" r="r" b="b"/>
              <a:pathLst>
                <a:path w="1671423" h="230004">
                  <a:moveTo>
                    <a:pt x="0" y="0"/>
                  </a:moveTo>
                  <a:lnTo>
                    <a:pt x="1671423" y="0"/>
                  </a:lnTo>
                  <a:lnTo>
                    <a:pt x="1671423" y="230004"/>
                  </a:lnTo>
                  <a:lnTo>
                    <a:pt x="0" y="230004"/>
                  </a:lnTo>
                  <a:close/>
                </a:path>
              </a:pathLst>
            </a:custGeom>
            <a:grpFill/>
          </p:spPr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0EC87CFA-E4E6-B9BD-FA3C-DB222A1D248F}"/>
                </a:ext>
              </a:extLst>
            </p:cNvPr>
            <p:cNvSpPr txBox="1"/>
            <p:nvPr/>
          </p:nvSpPr>
          <p:spPr>
            <a:xfrm>
              <a:off x="0" y="28575"/>
              <a:ext cx="1649732" cy="18746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38"/>
                </a:lnSpc>
              </a:pPr>
              <a:r>
                <a:rPr lang="en-US" sz="2944" b="1" dirty="0">
                  <a:solidFill>
                    <a:srgbClr val="FFFDFD"/>
                  </a:solidFill>
                  <a:latin typeface="Clear Sans Thin Bold"/>
                </a:rPr>
                <a:t>Demande de prime </a:t>
              </a:r>
              <a:r>
                <a:rPr lang="en-US" sz="2944" b="1" dirty="0" err="1">
                  <a:solidFill>
                    <a:srgbClr val="FFFDFD"/>
                  </a:solidFill>
                  <a:latin typeface="Clear Sans Thin Bold"/>
                </a:rPr>
                <a:t>d'activité</a:t>
              </a:r>
              <a:endParaRPr lang="en-US" sz="2944" b="1" dirty="0">
                <a:solidFill>
                  <a:srgbClr val="FFFDFD"/>
                </a:solidFill>
                <a:latin typeface="Clear Sans Thin Bold"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9EE78BDC-4981-B411-A850-EFC0A55F29F4}"/>
              </a:ext>
            </a:extLst>
          </p:cNvPr>
          <p:cNvSpPr txBox="1"/>
          <p:nvPr/>
        </p:nvSpPr>
        <p:spPr>
          <a:xfrm>
            <a:off x="360444" y="7070960"/>
            <a:ext cx="4156364" cy="48984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*Tuteurs physiques uniquement </a:t>
            </a:r>
          </a:p>
        </p:txBody>
      </p:sp>
    </p:spTree>
    <p:extLst>
      <p:ext uri="{BB962C8B-B14F-4D97-AF65-F5344CB8AC3E}">
        <p14:creationId xmlns:p14="http://schemas.microsoft.com/office/powerpoint/2010/main" val="680975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C9005C-ABDA-4D18-B669-ADE16A8A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227" y="3114138"/>
            <a:ext cx="6017208" cy="893482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457200"/>
            <a:r>
              <a:rPr lang="en-US" sz="3600" dirty="0">
                <a:solidFill>
                  <a:srgbClr val="FFFFFF"/>
                </a:solidFill>
              </a:rPr>
              <a:t>Revision des </a:t>
            </a:r>
            <a:r>
              <a:rPr lang="en-US" sz="3600" dirty="0" err="1">
                <a:solidFill>
                  <a:srgbClr val="FFFFFF"/>
                </a:solidFill>
              </a:rPr>
              <a:t>barèmes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64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D59FFC-F34F-58EE-2C48-6B5008F33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004" y="1228259"/>
            <a:ext cx="8223396" cy="4506053"/>
          </a:xfrm>
        </p:spPr>
        <p:txBody>
          <a:bodyPr>
            <a:normAutofit/>
          </a:bodyPr>
          <a:lstStyle/>
          <a:p>
            <a:r>
              <a:rPr lang="fr-FR" b="0" i="0" dirty="0">
                <a:solidFill>
                  <a:srgbClr val="2A2F30"/>
                </a:solidFill>
                <a:effectLst/>
                <a:latin typeface="Roboto" panose="02000000000000000000" pitchFamily="2" charset="0"/>
              </a:rPr>
              <a:t>À compter du 1er avril 2023, plusieurs aides sociales et familiales sont revalorisées. </a:t>
            </a:r>
          </a:p>
          <a:p>
            <a:r>
              <a:rPr lang="fr-FR" b="0" i="0" dirty="0">
                <a:solidFill>
                  <a:srgbClr val="2A2F30"/>
                </a:solidFill>
                <a:effectLst/>
                <a:latin typeface="Roboto" panose="02000000000000000000" pitchFamily="2" charset="0"/>
              </a:rPr>
              <a:t>Une hausse dont le calcul dépend notamment de l’augmentation attendue des prix à la consommation pour l’année en cours. </a:t>
            </a:r>
          </a:p>
          <a:p>
            <a:r>
              <a:rPr lang="fr-FR" b="0" i="0" dirty="0">
                <a:solidFill>
                  <a:srgbClr val="2A2F30"/>
                </a:solidFill>
                <a:effectLst/>
                <a:latin typeface="Roboto" panose="02000000000000000000" pitchFamily="2" charset="0"/>
              </a:rPr>
              <a:t>Les versements seront donc légèrement revus à la hausse et ce, </a:t>
            </a:r>
            <a:r>
              <a:rPr lang="fr-FR" b="1" i="0" dirty="0">
                <a:solidFill>
                  <a:srgbClr val="2A2F30"/>
                </a:solidFill>
                <a:effectLst/>
                <a:latin typeface="Roboto" panose="02000000000000000000" pitchFamily="2" charset="0"/>
              </a:rPr>
              <a:t>dès le paiement de mai</a:t>
            </a:r>
            <a:r>
              <a:rPr lang="fr-FR" b="0" i="0" dirty="0">
                <a:solidFill>
                  <a:srgbClr val="2A2F3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fr-FR" dirty="0">
              <a:solidFill>
                <a:srgbClr val="2A2F30"/>
              </a:solidFill>
              <a:latin typeface="Roboto" panose="02000000000000000000" pitchFamily="2" charset="0"/>
            </a:endParaRPr>
          </a:p>
          <a:p>
            <a:r>
              <a:rPr lang="fr-FR" b="1" dirty="0">
                <a:solidFill>
                  <a:srgbClr val="333333"/>
                </a:solidFill>
                <a:latin typeface="Open Sans" panose="020B0606030504020204" pitchFamily="34" charset="0"/>
              </a:rPr>
              <a:t>Revalorisation d’environ</a:t>
            </a:r>
            <a:r>
              <a:rPr lang="fr-F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fr-FR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1,5% au 1er avril 2023</a:t>
            </a:r>
            <a:r>
              <a:rPr lang="fr-F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(après celle anticipée de 4% au 1er juillet 2022 et celles de 1,8% au 1er avril 2022, de 0,1% au 1er avril 2021 ou encore de 0,3% au 1er avril 2020)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606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0E63301-F05A-4018-919B-4F770BB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300" y="3402463"/>
            <a:ext cx="6147097" cy="7454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77825" indent="-377825"/>
            <a:r>
              <a:rPr lang="fr-FR" sz="2800" dirty="0">
                <a:solidFill>
                  <a:schemeClr val="tx1"/>
                </a:solidFill>
                <a:ea typeface="+mn-lt"/>
                <a:cs typeface="+mn-lt"/>
              </a:rPr>
              <a:t>Attention aux faux articles !</a:t>
            </a:r>
          </a:p>
        </p:txBody>
      </p:sp>
    </p:spTree>
    <p:extLst>
      <p:ext uri="{BB962C8B-B14F-4D97-AF65-F5344CB8AC3E}">
        <p14:creationId xmlns:p14="http://schemas.microsoft.com/office/powerpoint/2010/main" val="1355208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88D7A-736E-4324-88C9-F395E6C7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65" y="1474671"/>
            <a:ext cx="9001658" cy="1062957"/>
          </a:xfrm>
        </p:spPr>
        <p:txBody>
          <a:bodyPr>
            <a:normAutofit/>
          </a:bodyPr>
          <a:lstStyle/>
          <a:p>
            <a:r>
              <a:rPr lang="fr-FR" sz="3508" dirty="0">
                <a:solidFill>
                  <a:srgbClr val="FFFFFF"/>
                </a:solidFill>
              </a:rPr>
              <a:t>Les ateliers collectifs 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FDA0A1-CD4C-6AA9-0750-FF62AFEA1087}"/>
              </a:ext>
            </a:extLst>
          </p:cNvPr>
          <p:cNvSpPr/>
          <p:nvPr/>
        </p:nvSpPr>
        <p:spPr>
          <a:xfrm>
            <a:off x="1018309" y="2213264"/>
            <a:ext cx="592282" cy="67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1C46C3B-D268-A91B-5820-71C88CDF7C1C}"/>
              </a:ext>
            </a:extLst>
          </p:cNvPr>
          <p:cNvSpPr txBox="1"/>
          <p:nvPr/>
        </p:nvSpPr>
        <p:spPr>
          <a:xfrm>
            <a:off x="581891" y="917515"/>
            <a:ext cx="536170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A2F30"/>
                </a:solidFill>
                <a:effectLst/>
                <a:latin typeface="Roboto" panose="02000000000000000000" pitchFamily="2" charset="0"/>
              </a:rPr>
              <a:t>Beaucoup de fausses informations circulent sur internet au sujet de « primes optionnelles » ou « inédites » qui seraient versées par la Caf. </a:t>
            </a:r>
            <a:br>
              <a:rPr lang="fr-FR" dirty="0"/>
            </a:br>
            <a:endParaRPr lang="fr-FR" b="0" i="0" dirty="0">
              <a:solidFill>
                <a:srgbClr val="2A2F30"/>
              </a:solidFill>
              <a:effectLst/>
              <a:latin typeface="Roboto" panose="02000000000000000000" pitchFamily="2" charset="0"/>
            </a:endParaRPr>
          </a:p>
          <a:p>
            <a:r>
              <a:rPr lang="fr-FR" dirty="0">
                <a:solidFill>
                  <a:srgbClr val="2A2F30"/>
                </a:solidFill>
                <a:latin typeface="Roboto" panose="02000000000000000000" pitchFamily="2" charset="0"/>
              </a:rPr>
              <a:t>L’objectif =&gt; </a:t>
            </a:r>
            <a:r>
              <a:rPr lang="fr-FR" b="0" i="0" dirty="0">
                <a:solidFill>
                  <a:srgbClr val="2A2F30"/>
                </a:solidFill>
                <a:effectLst/>
                <a:latin typeface="Roboto" panose="02000000000000000000" pitchFamily="2" charset="0"/>
              </a:rPr>
              <a:t>faire de l’audience au détriment d’une information claire et vérifiée. </a:t>
            </a:r>
          </a:p>
          <a:p>
            <a:br>
              <a:rPr lang="fr-FR" dirty="0"/>
            </a:br>
            <a:r>
              <a:rPr lang="fr-FR" b="0" i="0" u="sng" dirty="0">
                <a:solidFill>
                  <a:srgbClr val="2A2F30"/>
                </a:solidFill>
                <a:effectLst/>
                <a:latin typeface="Roboto" panose="02000000000000000000" pitchFamily="2" charset="0"/>
              </a:rPr>
              <a:t>Aucune nouvelle aide ou prime de la Caf n’a été annoncée ces dernières semaines légitimant ces articles qui s’appuient sur des situations fausses ou très partielles.</a:t>
            </a:r>
            <a:endParaRPr lang="fr-FR" u="sng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FE2A5B-1DBB-ED06-EBEB-3153632177DE}"/>
              </a:ext>
            </a:extLst>
          </p:cNvPr>
          <p:cNvSpPr txBox="1"/>
          <p:nvPr/>
        </p:nvSpPr>
        <p:spPr>
          <a:xfrm>
            <a:off x="581891" y="4518430"/>
            <a:ext cx="5361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CAF : voici qui est concerné par cette aide de 308 euros versée le 5 avril 2023 (objeko.com)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BA40B3-7AE4-3FB6-867D-DA052A78CB95}"/>
              </a:ext>
            </a:extLst>
          </p:cNvPr>
          <p:cNvSpPr txBox="1"/>
          <p:nvPr/>
        </p:nvSpPr>
        <p:spPr>
          <a:xfrm>
            <a:off x="581891" y="5623339"/>
            <a:ext cx="5361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CAF: cette aide de 308 euros est versée aujourd'hui, voici les Français concernés ! – </a:t>
            </a:r>
            <a:r>
              <a:rPr lang="fr-FR" dirty="0" err="1">
                <a:hlinkClick r:id="rId4"/>
              </a:rPr>
              <a:t>Tuxboard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3CE8375-CA01-B8E5-26E4-AB481BF3E8C0}"/>
              </a:ext>
            </a:extLst>
          </p:cNvPr>
          <p:cNvSpPr txBox="1"/>
          <p:nvPr/>
        </p:nvSpPr>
        <p:spPr>
          <a:xfrm rot="19378388">
            <a:off x="4862946" y="5045558"/>
            <a:ext cx="53617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Aide exceptionnelle CAF 420 € (Mars 2023) : 420 euros sont versés aujourd’hui, êtes-vous concerné ? - </a:t>
            </a:r>
            <a:r>
              <a:rPr lang="fr-FR" dirty="0" err="1">
                <a:hlinkClick r:id="rId5"/>
              </a:rPr>
              <a:t>CESdeFrance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9291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C9005C-ABDA-4D18-B669-ADE16A8A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375" y="1125321"/>
            <a:ext cx="6104259" cy="31412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900">
                <a:solidFill>
                  <a:srgbClr val="FFFFFF"/>
                </a:solidFill>
              </a:rPr>
              <a:t>Questions </a:t>
            </a:r>
            <a:r>
              <a:rPr lang="en-US" sz="5900" err="1">
                <a:solidFill>
                  <a:srgbClr val="FFFFFF"/>
                </a:solidFill>
              </a:rPr>
              <a:t>diverses</a:t>
            </a:r>
            <a:endParaRPr lang="en-US" sz="5900">
              <a:solidFill>
                <a:srgbClr val="FFFFFF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43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39784"/>
            <a:ext cx="10691812" cy="25198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1617" y="-9333"/>
            <a:ext cx="4180205" cy="756900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58CBEFD-76F7-4F25-9336-37257B81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90" y="5253601"/>
            <a:ext cx="7538875" cy="1455937"/>
          </a:xfrm>
        </p:spPr>
        <p:txBody>
          <a:bodyPr anchor="ctr">
            <a:normAutofit/>
          </a:bodyPr>
          <a:lstStyle/>
          <a:p>
            <a:r>
              <a:rPr lang="fr-FR" sz="4300">
                <a:solidFill>
                  <a:schemeClr val="bg1"/>
                </a:solidFill>
              </a:rPr>
              <a:t>Calendrier des prochaines réunions 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691812" cy="50397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3163E6C1-A932-F10B-6875-D2D7E2CB8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849781"/>
              </p:ext>
            </p:extLst>
          </p:nvPr>
        </p:nvGraphicFramePr>
        <p:xfrm>
          <a:off x="1704783" y="538707"/>
          <a:ext cx="7127875" cy="475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9972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9333"/>
            <a:ext cx="10691811" cy="7569008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5CC5006-F749-4D01-A7A2-C7490038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68" y="3047202"/>
            <a:ext cx="7538875" cy="1455937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Merci pour votre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13331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9863" y="1609930"/>
            <a:ext cx="0" cy="4339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CD55427E-D962-4F9A-B40C-B68D9F25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89" y="900192"/>
            <a:ext cx="3054397" cy="5759290"/>
          </a:xfrm>
        </p:spPr>
        <p:txBody>
          <a:bodyPr anchor="ctr">
            <a:normAutofit/>
          </a:bodyPr>
          <a:lstStyle/>
          <a:p>
            <a:r>
              <a:rPr lang="fr-FR" dirty="0"/>
              <a:t>Ordre du jour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80AA72-7CEC-47E0-8390-DCA22A2C1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041" y="1260116"/>
            <a:ext cx="5694697" cy="5759290"/>
          </a:xfrm>
        </p:spPr>
        <p:txBody>
          <a:bodyPr anchor="ctr">
            <a:normAutofit/>
          </a:bodyPr>
          <a:lstStyle/>
          <a:p>
            <a:pPr marL="377825" indent="-377825"/>
            <a:endParaRPr lang="fr-FR" sz="1950" dirty="0">
              <a:ea typeface="+mn-lt"/>
              <a:cs typeface="+mn-lt"/>
            </a:endParaRPr>
          </a:p>
          <a:p>
            <a:pPr marL="377825" indent="-377825"/>
            <a:r>
              <a:rPr lang="fr-FR" sz="1950" dirty="0">
                <a:ea typeface="+mn-lt"/>
                <a:cs typeface="+mn-lt"/>
              </a:rPr>
              <a:t>Zoom sur la gestion des impayés</a:t>
            </a:r>
          </a:p>
          <a:p>
            <a:pPr marL="377825" indent="-377825"/>
            <a:r>
              <a:rPr lang="fr-FR" sz="1950" dirty="0">
                <a:ea typeface="+mn-lt"/>
                <a:cs typeface="+mn-lt"/>
              </a:rPr>
              <a:t>Les évolutions du mois de mars</a:t>
            </a:r>
            <a:endParaRPr lang="fr-FR" dirty="0"/>
          </a:p>
          <a:p>
            <a:pPr marL="377825" indent="-377825"/>
            <a:r>
              <a:rPr lang="fr-FR" sz="1950" dirty="0">
                <a:ea typeface="+mn-lt"/>
                <a:cs typeface="+mn-lt"/>
              </a:rPr>
              <a:t>Révision des barèmes au 1</a:t>
            </a:r>
            <a:r>
              <a:rPr lang="fr-FR" sz="1950" baseline="30000" dirty="0">
                <a:ea typeface="+mn-lt"/>
                <a:cs typeface="+mn-lt"/>
              </a:rPr>
              <a:t>er</a:t>
            </a:r>
            <a:r>
              <a:rPr lang="fr-FR" sz="1950" dirty="0">
                <a:ea typeface="+mn-lt"/>
                <a:cs typeface="+mn-lt"/>
              </a:rPr>
              <a:t> avril</a:t>
            </a:r>
          </a:p>
          <a:p>
            <a:pPr marL="377825" indent="-377825"/>
            <a:r>
              <a:rPr lang="fr-FR" sz="1950" dirty="0">
                <a:ea typeface="+mn-lt"/>
                <a:cs typeface="+mn-lt"/>
              </a:rPr>
              <a:t>Attention aux faux articles sur internet</a:t>
            </a:r>
            <a:endParaRPr lang="fr-FR" dirty="0"/>
          </a:p>
          <a:p>
            <a:pPr marL="377825" indent="-377825"/>
            <a:endParaRPr lang="en-US" sz="1950" dirty="0">
              <a:ea typeface="+mn-lt"/>
              <a:cs typeface="+mn-lt"/>
            </a:endParaRPr>
          </a:p>
          <a:p>
            <a:pPr marL="377825" indent="-377825"/>
            <a:endParaRPr lang="fr-FR" sz="195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585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0E63301-F05A-4018-919B-4F770BB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586" y="3397699"/>
            <a:ext cx="6147097" cy="7454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77825" indent="-377825"/>
            <a:r>
              <a:rPr lang="fr-FR" sz="2800" b="1" dirty="0">
                <a:solidFill>
                  <a:schemeClr val="tx1"/>
                </a:solidFill>
                <a:ea typeface="+mn-lt"/>
                <a:cs typeface="+mn-lt"/>
              </a:rPr>
              <a:t>Zoom sur la gestion des impayés</a:t>
            </a:r>
            <a:endParaRPr lang="fr-FR" sz="2800" b="1" dirty="0">
              <a:solidFill>
                <a:schemeClr val="tx1"/>
              </a:solidFill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5990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7E881-C634-5725-C9C6-1F6941C1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21" y="157413"/>
            <a:ext cx="9560558" cy="708349"/>
          </a:xfrm>
        </p:spPr>
        <p:txBody>
          <a:bodyPr/>
          <a:lstStyle/>
          <a:p>
            <a:r>
              <a:rPr lang="en-US" sz="3950"/>
              <a:t>Les </a:t>
            </a:r>
            <a:r>
              <a:rPr lang="en-US" sz="3950" err="1"/>
              <a:t>familles</a:t>
            </a:r>
            <a:r>
              <a:rPr lang="en-US" sz="3950"/>
              <a:t> </a:t>
            </a:r>
            <a:r>
              <a:rPr lang="en-US" sz="3950" err="1"/>
              <a:t>en</a:t>
            </a:r>
            <a:r>
              <a:rPr lang="en-US" sz="3950"/>
              <a:t>  </a:t>
            </a:r>
            <a:r>
              <a:rPr lang="en-US" sz="3950" err="1"/>
              <a:t>impayé</a:t>
            </a:r>
            <a:r>
              <a:rPr lang="en-US" sz="3950"/>
              <a:t> de </a:t>
            </a:r>
            <a:r>
              <a:rPr lang="en-US" sz="3950" err="1"/>
              <a:t>loyer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19D8A-E02E-9C09-B60D-E926514C8F10}"/>
              </a:ext>
            </a:extLst>
          </p:cNvPr>
          <p:cNvSpPr txBox="1"/>
          <p:nvPr/>
        </p:nvSpPr>
        <p:spPr>
          <a:xfrm>
            <a:off x="324321" y="995397"/>
            <a:ext cx="8065190" cy="1318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1000"/>
              </a:spcBef>
              <a:buFont typeface="Wingdings 3" charset="2"/>
            </a:pPr>
            <a:r>
              <a:rPr lang="en-US" sz="150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Le </a:t>
            </a:r>
            <a:r>
              <a:rPr lang="en-US" sz="150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paiement</a:t>
            </a:r>
            <a:r>
              <a:rPr lang="en-US" sz="150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du </a:t>
            </a:r>
            <a:r>
              <a:rPr lang="en-US" sz="150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loyer</a:t>
            </a:r>
            <a:r>
              <a:rPr lang="en-US" sz="150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  </a:t>
            </a:r>
            <a:r>
              <a:rPr lang="en-US" sz="150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est</a:t>
            </a:r>
            <a:r>
              <a:rPr lang="en-US" sz="150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50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une</a:t>
            </a:r>
            <a:r>
              <a:rPr lang="en-US" sz="150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condition de </a:t>
            </a:r>
            <a:r>
              <a:rPr lang="en-US" sz="150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versement</a:t>
            </a:r>
            <a:r>
              <a:rPr lang="en-US" sz="150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de </a:t>
            </a:r>
            <a:r>
              <a:rPr lang="en-US" sz="150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l'Apl</a:t>
            </a:r>
            <a:r>
              <a:rPr lang="en-US" sz="150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/Al.</a:t>
            </a:r>
          </a:p>
          <a:p>
            <a:pPr algn="just">
              <a:spcBef>
                <a:spcPts val="1000"/>
              </a:spcBef>
            </a:pPr>
            <a:r>
              <a:rPr lang="fr-FR" sz="1500">
                <a:solidFill>
                  <a:srgbClr val="00206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L’objectif est de prévenir la suspension de l’allocation logement et éviter la mise en place d’une procédure d’expulsion locative</a:t>
            </a:r>
          </a:p>
          <a:p>
            <a:pPr algn="just">
              <a:spcBef>
                <a:spcPts val="1000"/>
              </a:spcBef>
            </a:pP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BC3519-B341-28F8-7D20-46A5F2226067}"/>
              </a:ext>
            </a:extLst>
          </p:cNvPr>
          <p:cNvSpPr/>
          <p:nvPr/>
        </p:nvSpPr>
        <p:spPr>
          <a:xfrm>
            <a:off x="354880" y="2434879"/>
            <a:ext cx="2981005" cy="1122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Qui déclare l’impayé de loyer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51E1B-2C22-2A9F-35AE-89291CB2BBD5}"/>
              </a:ext>
            </a:extLst>
          </p:cNvPr>
          <p:cNvSpPr/>
          <p:nvPr/>
        </p:nvSpPr>
        <p:spPr>
          <a:xfrm>
            <a:off x="284245" y="4059250"/>
            <a:ext cx="3122276" cy="1712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A quel moment doit on déclarer son impayé de loyer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3CB3BAA7-68C4-9376-6DD3-3C36A9013B6D}"/>
              </a:ext>
            </a:extLst>
          </p:cNvPr>
          <p:cNvSpPr/>
          <p:nvPr/>
        </p:nvSpPr>
        <p:spPr>
          <a:xfrm>
            <a:off x="3599179" y="2827947"/>
            <a:ext cx="984523" cy="342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B60ACF-D0EC-C587-F832-DD40221C7854}"/>
              </a:ext>
            </a:extLst>
          </p:cNvPr>
          <p:cNvSpPr/>
          <p:nvPr/>
        </p:nvSpPr>
        <p:spPr>
          <a:xfrm>
            <a:off x="4776359" y="4059250"/>
            <a:ext cx="3667328" cy="1225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accent2">
                    <a:lumMod val="75000"/>
                  </a:schemeClr>
                </a:solidFill>
              </a:rPr>
              <a:t>L’ impayé =&gt; 2 loyers + charges  (avant déduction de l'APL/AL).</a:t>
            </a:r>
          </a:p>
          <a:p>
            <a:pPr algn="ctr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F24DEC-8CB1-832F-052A-4A46159584C3}"/>
              </a:ext>
            </a:extLst>
          </p:cNvPr>
          <p:cNvSpPr/>
          <p:nvPr/>
        </p:nvSpPr>
        <p:spPr>
          <a:xfrm>
            <a:off x="4786009" y="2463077"/>
            <a:ext cx="3667328" cy="11226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accent2">
                    <a:lumMod val="75000"/>
                  </a:schemeClr>
                </a:solidFill>
              </a:rPr>
              <a:t>Le bailleur ou la famille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2B0C11ED-757B-7952-2DFA-F908BA5A1EA2}"/>
              </a:ext>
            </a:extLst>
          </p:cNvPr>
          <p:cNvSpPr/>
          <p:nvPr/>
        </p:nvSpPr>
        <p:spPr>
          <a:xfrm>
            <a:off x="3599176" y="4389672"/>
            <a:ext cx="984523" cy="44205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676F3C-81CA-55D3-CB98-1A4054880658}"/>
              </a:ext>
            </a:extLst>
          </p:cNvPr>
          <p:cNvSpPr/>
          <p:nvPr/>
        </p:nvSpPr>
        <p:spPr>
          <a:xfrm>
            <a:off x="284245" y="6070060"/>
            <a:ext cx="3217350" cy="1332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Comment la Caf peut aider les familles bénéficiaires d’ALF en difficultés ?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F0064DDB-8652-2E71-C484-E1790E603B2B}"/>
              </a:ext>
            </a:extLst>
          </p:cNvPr>
          <p:cNvSpPr/>
          <p:nvPr/>
        </p:nvSpPr>
        <p:spPr>
          <a:xfrm>
            <a:off x="3599177" y="6306947"/>
            <a:ext cx="984523" cy="342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15F6FB-7174-F416-1B3F-7FC8BECCD522}"/>
              </a:ext>
            </a:extLst>
          </p:cNvPr>
          <p:cNvSpPr/>
          <p:nvPr/>
        </p:nvSpPr>
        <p:spPr>
          <a:xfrm>
            <a:off x="4638517" y="5924145"/>
            <a:ext cx="2287577" cy="13322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accent2">
                    <a:lumMod val="75000"/>
                  </a:schemeClr>
                </a:solidFill>
              </a:rPr>
              <a:t>En proposant un accompagnement sociale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4629DB-5CA7-4119-3917-33CE8B5707AC}"/>
              </a:ext>
            </a:extLst>
          </p:cNvPr>
          <p:cNvSpPr/>
          <p:nvPr/>
        </p:nvSpPr>
        <p:spPr>
          <a:xfrm>
            <a:off x="7535619" y="5924145"/>
            <a:ext cx="2707607" cy="13322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accent2">
                    <a:lumMod val="75000"/>
                  </a:schemeClr>
                </a:solidFill>
              </a:rPr>
              <a:t>En assurant un suivi administrative de l’impayé de loyer</a:t>
            </a:r>
          </a:p>
        </p:txBody>
      </p:sp>
      <p:sp>
        <p:nvSpPr>
          <p:cNvPr id="15" name="Signe Plus 14">
            <a:extLst>
              <a:ext uri="{FF2B5EF4-FFF2-40B4-BE49-F238E27FC236}">
                <a16:creationId xmlns:a16="http://schemas.microsoft.com/office/drawing/2014/main" id="{6E3C258D-398A-95B4-E405-9A6CCC01A67D}"/>
              </a:ext>
            </a:extLst>
          </p:cNvPr>
          <p:cNvSpPr/>
          <p:nvPr/>
        </p:nvSpPr>
        <p:spPr>
          <a:xfrm>
            <a:off x="7014719" y="6306947"/>
            <a:ext cx="432275" cy="4829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68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425A15-E9BE-7FF5-AE1C-B47612A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765" y="235487"/>
            <a:ext cx="8431213" cy="923365"/>
          </a:xfrm>
        </p:spPr>
        <p:txBody>
          <a:bodyPr>
            <a:normAutofit/>
          </a:bodyPr>
          <a:lstStyle/>
          <a:p>
            <a:r>
              <a:rPr lang="fr-FR" sz="3000"/>
              <a:t>La procédure administrative en CAF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CD9C99-41BE-6A97-4169-F51726F6B46E}"/>
              </a:ext>
            </a:extLst>
          </p:cNvPr>
          <p:cNvSpPr/>
          <p:nvPr/>
        </p:nvSpPr>
        <p:spPr>
          <a:xfrm>
            <a:off x="349233" y="1337862"/>
            <a:ext cx="8431213" cy="59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Je signale mon impayé de loyer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84242C-EAD7-F8C0-1B02-DE0B5224F76E}"/>
              </a:ext>
            </a:extLst>
          </p:cNvPr>
          <p:cNvSpPr/>
          <p:nvPr/>
        </p:nvSpPr>
        <p:spPr>
          <a:xfrm>
            <a:off x="908739" y="2703648"/>
            <a:ext cx="5842258" cy="1698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La caf envoi </a:t>
            </a:r>
          </a:p>
          <a:p>
            <a:pPr algn="ctr"/>
            <a:r>
              <a:rPr lang="fr-FR"/>
              <a:t>un PLAN D APUREMENT de la dette</a:t>
            </a:r>
          </a:p>
          <a:p>
            <a:pPr algn="ctr"/>
            <a:endParaRPr lang="fr-FR"/>
          </a:p>
          <a:p>
            <a:pPr algn="ctr"/>
            <a:r>
              <a:rPr lang="fr-FR"/>
              <a:t>=&gt;</a:t>
            </a:r>
            <a:r>
              <a:rPr lang="fr-FR">
                <a:solidFill>
                  <a:schemeClr val="accent2">
                    <a:lumMod val="50000"/>
                  </a:schemeClr>
                </a:solidFill>
              </a:rPr>
              <a:t>engagement du bailleur et de la famille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086A7-E8E6-D718-F176-567C308A4C98}"/>
              </a:ext>
            </a:extLst>
          </p:cNvPr>
          <p:cNvSpPr/>
          <p:nvPr/>
        </p:nvSpPr>
        <p:spPr>
          <a:xfrm>
            <a:off x="953931" y="5113501"/>
            <a:ext cx="5842258" cy="1029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A réception, La caf contrôle tous les 6 mois le respect du plan</a:t>
            </a:r>
          </a:p>
        </p:txBody>
      </p:sp>
      <p:sp>
        <p:nvSpPr>
          <p:cNvPr id="8" name="Flèche : courbe vers la droite 7">
            <a:extLst>
              <a:ext uri="{FF2B5EF4-FFF2-40B4-BE49-F238E27FC236}">
                <a16:creationId xmlns:a16="http://schemas.microsoft.com/office/drawing/2014/main" id="{B135CCE0-7EFE-8C9B-5245-45986A48C8D0}"/>
              </a:ext>
            </a:extLst>
          </p:cNvPr>
          <p:cNvSpPr/>
          <p:nvPr/>
        </p:nvSpPr>
        <p:spPr>
          <a:xfrm>
            <a:off x="349233" y="5375731"/>
            <a:ext cx="445065" cy="1385327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94C722-862A-1899-C3D2-49898BA37F37}"/>
              </a:ext>
            </a:extLst>
          </p:cNvPr>
          <p:cNvSpPr/>
          <p:nvPr/>
        </p:nvSpPr>
        <p:spPr>
          <a:xfrm>
            <a:off x="999124" y="6614069"/>
            <a:ext cx="5751873" cy="710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Aide au logement est maintenue </a:t>
            </a: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F130F990-7D06-5486-508C-AAFCED5A5517}"/>
              </a:ext>
            </a:extLst>
          </p:cNvPr>
          <p:cNvSpPr/>
          <p:nvPr/>
        </p:nvSpPr>
        <p:spPr>
          <a:xfrm>
            <a:off x="3810000" y="4428461"/>
            <a:ext cx="428017" cy="685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4EA76A1B-BCB1-565A-9645-D0A5DE5C3B4C}"/>
              </a:ext>
            </a:extLst>
          </p:cNvPr>
          <p:cNvSpPr/>
          <p:nvPr/>
        </p:nvSpPr>
        <p:spPr>
          <a:xfrm>
            <a:off x="3810000" y="1957944"/>
            <a:ext cx="470170" cy="745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B6DA4D-3DCC-8709-7A74-1E839A65C212}"/>
              </a:ext>
            </a:extLst>
          </p:cNvPr>
          <p:cNvSpPr/>
          <p:nvPr/>
        </p:nvSpPr>
        <p:spPr>
          <a:xfrm>
            <a:off x="7237380" y="2793761"/>
            <a:ext cx="3394952" cy="2581970"/>
          </a:xfrm>
          <a:prstGeom prst="rect">
            <a:avLst/>
          </a:prstGeom>
          <a:solidFill>
            <a:srgbClr val="7185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/>
              <a:t>Sans engagement de la famille a rembourser sa dette de loyer, l’aide au logement sera suspendue</a:t>
            </a:r>
          </a:p>
        </p:txBody>
      </p:sp>
    </p:spTree>
    <p:extLst>
      <p:ext uri="{BB962C8B-B14F-4D97-AF65-F5344CB8AC3E}">
        <p14:creationId xmlns:p14="http://schemas.microsoft.com/office/powerpoint/2010/main" val="216462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DC9405-4B85-845D-3CA7-52EA3336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3" y="333953"/>
            <a:ext cx="8820319" cy="1455937"/>
          </a:xfrm>
        </p:spPr>
        <p:txBody>
          <a:bodyPr>
            <a:normAutofit/>
          </a:bodyPr>
          <a:lstStyle/>
          <a:p>
            <a:r>
              <a:rPr lang="fr-FR" sz="3000"/>
              <a:t>Comment peut on aider les familles en </a:t>
            </a:r>
            <a:br>
              <a:rPr lang="fr-FR" sz="3000"/>
            </a:br>
            <a:r>
              <a:rPr lang="fr-FR" sz="3000"/>
              <a:t>impayé de loyer?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5A8A73-C477-A4B4-36BC-D19C59C4AABC}"/>
              </a:ext>
            </a:extLst>
          </p:cNvPr>
          <p:cNvSpPr/>
          <p:nvPr/>
        </p:nvSpPr>
        <p:spPr>
          <a:xfrm>
            <a:off x="210817" y="1621904"/>
            <a:ext cx="945528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4A9ACB"/>
            </a:solidFill>
          </a:ln>
        </p:spPr>
        <p:txBody>
          <a:bodyPr wrap="square">
            <a:spAutoFit/>
          </a:bodyPr>
          <a:lstStyle/>
          <a:p>
            <a:r>
              <a:rPr lang="fr-FR">
                <a:solidFill>
                  <a:srgbClr val="00206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Prévenir la suspension de l’allocation logement et éviter la mise en place d’une procédure d’expulsion locative =&gt; les TRAVAILLEURS SOCIAUX peuvent vous accompagner dans vos démarches</a:t>
            </a:r>
          </a:p>
          <a:p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Graphique 6" descr="Femme avec enfant avec un remplissage uni">
            <a:extLst>
              <a:ext uri="{FF2B5EF4-FFF2-40B4-BE49-F238E27FC236}">
                <a16:creationId xmlns:a16="http://schemas.microsoft.com/office/drawing/2014/main" id="{FEEA292A-0226-B814-B53B-F9955D7FB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473" y="3448703"/>
            <a:ext cx="1215955" cy="117420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DDBCA75-80F9-EE46-A9E8-D1A63066EFAE}"/>
              </a:ext>
            </a:extLst>
          </p:cNvPr>
          <p:cNvSpPr txBox="1"/>
          <p:nvPr/>
        </p:nvSpPr>
        <p:spPr>
          <a:xfrm>
            <a:off x="1611597" y="3096178"/>
            <a:ext cx="8054503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4A9ACB"/>
            </a:solidFill>
          </a:ln>
        </p:spPr>
        <p:txBody>
          <a:bodyPr wrap="square">
            <a:spAutoFit/>
          </a:bodyPr>
          <a:lstStyle/>
          <a:p>
            <a:pPr marL="568960" lvl="1" indent="-285750" algn="just">
              <a:buFont typeface="Arial" panose="020B0604020202020204" pitchFamily="34" charset="0"/>
              <a:buChar char="•"/>
            </a:pPr>
            <a:endParaRPr lang="fr-FR" sz="1800">
              <a:solidFill>
                <a:srgbClr val="00206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568960" lvl="1" indent="-285750" algn="just"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00206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Prendre de rdv "j'ai des difficultés à payer mon loyer » sur le www.caf.fr </a:t>
            </a:r>
          </a:p>
          <a:p>
            <a:pPr marL="568960" lvl="1" indent="-285750" algn="just">
              <a:buFont typeface="Arial" panose="020B0604020202020204" pitchFamily="34" charset="0"/>
              <a:buChar char="•"/>
            </a:pPr>
            <a:endParaRPr lang="fr-FR">
              <a:solidFill>
                <a:srgbClr val="00206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568960" lvl="1" indent="-285750" algn="just">
              <a:buFont typeface="Arial" panose="020B0604020202020204" pitchFamily="34" charset="0"/>
              <a:buChar char="•"/>
            </a:pPr>
            <a:endParaRPr lang="fr-FR" sz="1800">
              <a:solidFill>
                <a:srgbClr val="00206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568960" lvl="1" indent="-285750" algn="just">
              <a:buFont typeface="Arial" panose="020B0604020202020204" pitchFamily="34" charset="0"/>
              <a:buChar char="•"/>
            </a:pPr>
            <a:r>
              <a:rPr lang="fr-FR" sz="1800">
                <a:solidFill>
                  <a:srgbClr val="00206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Lors de l’enregistrement du Signalement dès de l'impayés de loyer=&gt; envoi d’un courrier proposant un rdv avec un TS =&gt;</a:t>
            </a:r>
          </a:p>
          <a:p>
            <a:pPr marL="568960" lvl="1" indent="-285750" algn="just">
              <a:buFont typeface="Arial" panose="020B0604020202020204" pitchFamily="34" charset="0"/>
              <a:buChar char="•"/>
            </a:pPr>
            <a:endParaRPr lang="fr-FR">
              <a:solidFill>
                <a:srgbClr val="00206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283210" lvl="1" algn="just"/>
            <a:endParaRPr lang="fr-FR" sz="1800">
              <a:solidFill>
                <a:srgbClr val="00206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80F90A4-E873-2576-3A08-3D5280298DE6}"/>
              </a:ext>
            </a:extLst>
          </p:cNvPr>
          <p:cNvSpPr txBox="1"/>
          <p:nvPr/>
        </p:nvSpPr>
        <p:spPr>
          <a:xfrm>
            <a:off x="445039" y="6078615"/>
            <a:ext cx="945528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00">
                <a:solidFill>
                  <a:srgbClr val="923922"/>
                </a:solidFill>
              </a:rPr>
              <a:t>Pour tout renseignement sur l’orientation d’une famille pour un accompagnement, vous pouvez nous joindre via :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619AF4F-B85E-6481-8A79-E7655CBBBBEB}"/>
              </a:ext>
            </a:extLst>
          </p:cNvPr>
          <p:cNvSpPr txBox="1"/>
          <p:nvPr/>
        </p:nvSpPr>
        <p:spPr>
          <a:xfrm>
            <a:off x="2307888" y="6489612"/>
            <a:ext cx="53648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fr-FR">
                <a:solidFill>
                  <a:srgbClr val="923922"/>
                </a:solidFill>
              </a:rPr>
              <a:t>Par téléphone : 05 49 03 16 50</a:t>
            </a:r>
          </a:p>
          <a:p>
            <a:r>
              <a:rPr lang="fr-FR">
                <a:solidFill>
                  <a:srgbClr val="923922"/>
                </a:solidFill>
              </a:rPr>
              <a:t>Par mail : </a:t>
            </a:r>
            <a:r>
              <a:rPr lang="fr-FR" b="1" i="0" baseline="0">
                <a:solidFill>
                  <a:srgbClr val="923922"/>
                </a:solidFill>
              </a:rPr>
              <a:t>cohesionsociale@caf86.caf.fr</a:t>
            </a:r>
            <a:endParaRPr lang="en-US">
              <a:solidFill>
                <a:srgbClr val="923922"/>
              </a:solidFill>
            </a:endParaRPr>
          </a:p>
          <a:p>
            <a:pPr lvl="0">
              <a:lnSpc>
                <a:spcPct val="100000"/>
              </a:lnSpc>
            </a:pPr>
            <a:r>
              <a:rPr lang="fr-FR">
                <a:solidFill>
                  <a:srgbClr val="923922"/>
                </a:solidFill>
              </a:rPr>
              <a:t> </a:t>
            </a:r>
            <a:endParaRPr lang="en-US">
              <a:solidFill>
                <a:srgbClr val="9239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9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0E63301-F05A-4018-919B-4F770BB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140" y="5774968"/>
            <a:ext cx="6147097" cy="7454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77825" indent="-377825"/>
            <a:r>
              <a:rPr lang="fr-FR" sz="2800" dirty="0">
                <a:ea typeface="+mn-lt"/>
                <a:cs typeface="+mn-lt"/>
              </a:rPr>
              <a:t>Les évolutions du mois de mars</a:t>
            </a:r>
            <a:endParaRPr lang="fr-FR" sz="1400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E81F0B4-971F-BA27-750B-27A851D6CC3B}"/>
              </a:ext>
            </a:extLst>
          </p:cNvPr>
          <p:cNvGrpSpPr/>
          <p:nvPr/>
        </p:nvGrpSpPr>
        <p:grpSpPr>
          <a:xfrm>
            <a:off x="2667802" y="1246911"/>
            <a:ext cx="3448047" cy="4004206"/>
            <a:chOff x="0" y="0"/>
            <a:chExt cx="6839697" cy="7792208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648B9CD4-C0D2-F5F0-5E95-1F9AD7FB31A4}"/>
                </a:ext>
              </a:extLst>
            </p:cNvPr>
            <p:cNvSpPr txBox="1"/>
            <p:nvPr/>
          </p:nvSpPr>
          <p:spPr>
            <a:xfrm>
              <a:off x="1499617" y="7040580"/>
              <a:ext cx="4290907" cy="751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endParaRPr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FCE9E3-4900-A368-7987-8DB663870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39697" cy="6514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64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AE7A6-4655-8FFD-5D59-2F56E6DC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des téléprocédure : droit au séjour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3FCEEF0-B341-2998-7273-DCA5155E72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1921" y="3015095"/>
            <a:ext cx="4118352" cy="2220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3707" lvl="1" indent="-256854">
              <a:lnSpc>
                <a:spcPts val="3331"/>
              </a:lnSpc>
              <a:buFont typeface="Arial"/>
              <a:buChar char="•"/>
            </a:pPr>
            <a:r>
              <a:rPr lang="en-US" sz="2379" dirty="0">
                <a:solidFill>
                  <a:schemeClr val="accent1">
                    <a:lumMod val="75000"/>
                  </a:schemeClr>
                </a:solidFill>
                <a:latin typeface="Montserrat Classic"/>
              </a:rPr>
              <a:t>INTÉGRATION DU DROIT AU SÉJOUR DANS LES TÉLÉPROCÉDURES</a:t>
            </a:r>
          </a:p>
          <a:p>
            <a:pPr marL="513707" lvl="1" indent="-256854">
              <a:lnSpc>
                <a:spcPts val="3331"/>
              </a:lnSpc>
              <a:buFont typeface="Arial"/>
              <a:buChar char="•"/>
            </a:pPr>
            <a:r>
              <a:rPr lang="en-US" sz="2379" dirty="0">
                <a:solidFill>
                  <a:schemeClr val="accent1">
                    <a:lumMod val="75000"/>
                  </a:schemeClr>
                </a:solidFill>
                <a:latin typeface="Montserrat Classic"/>
              </a:rPr>
              <a:t>AFFICHAGE DU MOTIF DE NON DROIT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06A1D0BF-F2E7-BD58-80A1-423321FC4C86}"/>
              </a:ext>
            </a:extLst>
          </p:cNvPr>
          <p:cNvGrpSpPr/>
          <p:nvPr/>
        </p:nvGrpSpPr>
        <p:grpSpPr>
          <a:xfrm>
            <a:off x="4260273" y="2321583"/>
            <a:ext cx="5438204" cy="3865208"/>
            <a:chOff x="0" y="0"/>
            <a:chExt cx="8798036" cy="6400316"/>
          </a:xfrm>
        </p:grpSpPr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A114E596-99EE-A0C1-BAFC-AD4B1515F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517" r="4524"/>
            <a:stretch>
              <a:fillRect/>
            </a:stretch>
          </p:blipFill>
          <p:spPr>
            <a:xfrm>
              <a:off x="0" y="0"/>
              <a:ext cx="8798036" cy="6400316"/>
            </a:xfrm>
            <a:prstGeom prst="rect">
              <a:avLst/>
            </a:prstGeom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592275C4-B296-D67D-0AEE-CF0164786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100"/>
            <a:stretch>
              <a:fillRect/>
            </a:stretch>
          </p:blipFill>
          <p:spPr>
            <a:xfrm>
              <a:off x="0" y="2091037"/>
              <a:ext cx="2529424" cy="436132"/>
            </a:xfrm>
            <a:prstGeom prst="rect">
              <a:avLst/>
            </a:prstGeom>
          </p:spPr>
        </p:pic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479321A8-32B0-1AF8-B1CD-78D530A34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219690" y="3495670"/>
              <a:ext cx="797268" cy="410593"/>
            </a:xfrm>
            <a:prstGeom prst="rect">
              <a:avLst/>
            </a:prstGeom>
          </p:spPr>
        </p:pic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71F0D5CE-7D45-1DD7-93E1-6571715AD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77846" y="5613255"/>
              <a:ext cx="797268" cy="410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667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>
            <a:extLst>
              <a:ext uri="{FF2B5EF4-FFF2-40B4-BE49-F238E27FC236}">
                <a16:creationId xmlns:a16="http://schemas.microsoft.com/office/drawing/2014/main" id="{21FD7A5B-5A4F-8A9B-E19D-491C552A82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93633" y="216989"/>
            <a:ext cx="3844459" cy="6225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5D183E-6DC8-FE75-26A5-8A8F6BFAD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71" y="335347"/>
            <a:ext cx="6639029" cy="694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835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spcBef>
            <a:spcPts val="1000"/>
          </a:spcBef>
          <a:buClr>
            <a:schemeClr val="accent1"/>
          </a:buClr>
          <a:buSzPct val="80000"/>
          <a:buFont typeface="Wingdings 3" charset="2"/>
          <a:buChar char=""/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95d04b-f1f1-4cca-b402-12059382b588" xsi:nil="true"/>
    <lcf76f155ced4ddcb4097134ff3c332f xmlns="5587b222-5307-4abc-b315-46f3816be8ff">
      <Terms xmlns="http://schemas.microsoft.com/office/infopath/2007/PartnerControls"/>
    </lcf76f155ced4ddcb4097134ff3c332f>
    <SharedWithUsers xmlns="9695d04b-f1f1-4cca-b402-12059382b588">
      <UserInfo>
        <DisplayName>Thi Oanh DO-NABTI 861</DisplayName>
        <AccountId>88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8C7C66777B948AB8386C0C8316A70" ma:contentTypeVersion="13" ma:contentTypeDescription="Crée un document." ma:contentTypeScope="" ma:versionID="4ba1d260f574f2477f8e8d076e0754e1">
  <xsd:schema xmlns:xsd="http://www.w3.org/2001/XMLSchema" xmlns:xs="http://www.w3.org/2001/XMLSchema" xmlns:p="http://schemas.microsoft.com/office/2006/metadata/properties" xmlns:ns2="5587b222-5307-4abc-b315-46f3816be8ff" xmlns:ns3="9695d04b-f1f1-4cca-b402-12059382b588" targetNamespace="http://schemas.microsoft.com/office/2006/metadata/properties" ma:root="true" ma:fieldsID="bf0459238f9e86df22125eab19487c8b" ns2:_="" ns3:_="">
    <xsd:import namespace="5587b222-5307-4abc-b315-46f3816be8ff"/>
    <xsd:import namespace="9695d04b-f1f1-4cca-b402-12059382b5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7b222-5307-4abc-b315-46f3816be8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5d04b-f1f1-4cca-b402-12059382b5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3341df5-9d52-4b16-902c-5443f897a79a}" ma:internalName="TaxCatchAll" ma:showField="CatchAllData" ma:web="9695d04b-f1f1-4cca-b402-12059382b5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F1133E-37E0-4C76-8374-DD7AB0F2B0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12CDF5-7FB3-42D4-87A9-DA7AF3DF3573}">
  <ds:schemaRefs>
    <ds:schemaRef ds:uri="http://purl.org/dc/elements/1.1/"/>
    <ds:schemaRef ds:uri="http://schemas.openxmlformats.org/package/2006/metadata/core-properties"/>
    <ds:schemaRef ds:uri="http://purl.org/dc/terms/"/>
    <ds:schemaRef ds:uri="9695d04b-f1f1-4cca-b402-12059382b588"/>
    <ds:schemaRef ds:uri="http://schemas.microsoft.com/office/2006/documentManagement/types"/>
    <ds:schemaRef ds:uri="http://schemas.microsoft.com/office/2006/metadata/properties"/>
    <ds:schemaRef ds:uri="5587b222-5307-4abc-b315-46f3816be8ff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577FB5-0CBA-48C2-B149-29130020741B}">
  <ds:schemaRefs>
    <ds:schemaRef ds:uri="5587b222-5307-4abc-b315-46f3816be8ff"/>
    <ds:schemaRef ds:uri="9695d04b-f1f1-4cca-b402-12059382b5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710</Words>
  <Application>Microsoft Office PowerPoint</Application>
  <PresentationFormat>Personnalisé</PresentationFormat>
  <Paragraphs>79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1" baseType="lpstr">
      <vt:lpstr>Arial</vt:lpstr>
      <vt:lpstr>Arial Rounded MT Bold</vt:lpstr>
      <vt:lpstr>Calibri</vt:lpstr>
      <vt:lpstr>Clear Sans Thin</vt:lpstr>
      <vt:lpstr>Clear Sans Thin Bold</vt:lpstr>
      <vt:lpstr>Montserrat Classic</vt:lpstr>
      <vt:lpstr>Open Sans</vt:lpstr>
      <vt:lpstr>Roboto</vt:lpstr>
      <vt:lpstr>Tahoma</vt:lpstr>
      <vt:lpstr>Trebuchet MS</vt:lpstr>
      <vt:lpstr>Wingdings 3</vt:lpstr>
      <vt:lpstr>Facette</vt:lpstr>
      <vt:lpstr>Présentation PowerPoint</vt:lpstr>
      <vt:lpstr>Ordre du jour </vt:lpstr>
      <vt:lpstr>Zoom sur la gestion des impayés</vt:lpstr>
      <vt:lpstr>Les familles en  impayé de loyer</vt:lpstr>
      <vt:lpstr>La procédure administrative en CAF</vt:lpstr>
      <vt:lpstr>Comment peut on aider les familles en  impayé de loyer?</vt:lpstr>
      <vt:lpstr>Les évolutions du mois de mars</vt:lpstr>
      <vt:lpstr>Evolution des téléprocédure : droit au séjour</vt:lpstr>
      <vt:lpstr>Présentation PowerPoint</vt:lpstr>
      <vt:lpstr>Evolutions liées aux logements</vt:lpstr>
      <vt:lpstr>Exemple : téléprocédure de demande de prime d’activité</vt:lpstr>
      <vt:lpstr>Evolution de l’offre tuteur</vt:lpstr>
      <vt:lpstr>Revision des barèmes</vt:lpstr>
      <vt:lpstr>Présentation PowerPoint</vt:lpstr>
      <vt:lpstr>Attention aux faux articles !</vt:lpstr>
      <vt:lpstr>Les ateliers collectifs </vt:lpstr>
      <vt:lpstr>Questions diverses</vt:lpstr>
      <vt:lpstr>Calendrier des prochaines réunions </vt:lpstr>
      <vt:lpstr>Merci pour votre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 GUILLARD 861</dc:creator>
  <cp:lastModifiedBy>Nicolas PATRIARCHE 861</cp:lastModifiedBy>
  <cp:revision>3</cp:revision>
  <cp:lastPrinted>2020-12-23T15:38:17Z</cp:lastPrinted>
  <dcterms:created xsi:type="dcterms:W3CDTF">2020-12-23T14:03:58Z</dcterms:created>
  <dcterms:modified xsi:type="dcterms:W3CDTF">2023-04-07T11:44:38Z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0x0101002EF8C7C66777B948AB8386C0C8316A70</vt:lpwstr>
  </property>
  <property fmtid="{D5CDD505-2E9C-101B-9397-08002B2CF9AE}" pid="3" name="MediaServiceImageTags">
    <vt:lpwstr/>
  </property>
</Properties>
</file>