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9"/>
  </p:notesMasterIdLst>
  <p:sldIdLst>
    <p:sldId id="256" r:id="rId5"/>
    <p:sldId id="278" r:id="rId6"/>
    <p:sldId id="279" r:id="rId7"/>
    <p:sldId id="277" r:id="rId8"/>
    <p:sldId id="280" r:id="rId9"/>
    <p:sldId id="281" r:id="rId10"/>
    <p:sldId id="271" r:id="rId11"/>
    <p:sldId id="266" r:id="rId12"/>
    <p:sldId id="267" r:id="rId13"/>
    <p:sldId id="268" r:id="rId14"/>
    <p:sldId id="283" r:id="rId15"/>
    <p:sldId id="282" r:id="rId16"/>
    <p:sldId id="273" r:id="rId17"/>
    <p:sldId id="261" r:id="rId18"/>
    <p:sldId id="262" r:id="rId19"/>
    <p:sldId id="263" r:id="rId20"/>
    <p:sldId id="274" r:id="rId21"/>
    <p:sldId id="264" r:id="rId22"/>
    <p:sldId id="276" r:id="rId23"/>
    <p:sldId id="284" r:id="rId24"/>
    <p:sldId id="300" r:id="rId25"/>
    <p:sldId id="302" r:id="rId26"/>
    <p:sldId id="301" r:id="rId27"/>
    <p:sldId id="310" r:id="rId28"/>
  </p:sldIdLst>
  <p:sldSz cx="12192000" cy="6858000"/>
  <p:notesSz cx="6738938"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GUILLARD 861" initials="LG8" lastIdx="2" clrIdx="0">
    <p:extLst>
      <p:ext uri="{19B8F6BF-5375-455C-9EA6-DF929625EA0E}">
        <p15:presenceInfo xmlns:p15="http://schemas.microsoft.com/office/powerpoint/2012/main" userId="S::lea.guillard@caf86.caf.fr::d06662ec-9711-44e9-9f78-4b9cc7b21e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E0708-215B-4AFE-AB65-9D1440BB5FC7}" v="1" dt="2022-04-15T08:06:35.915"/>
    <p1510:client id="{D41DD71F-F8DA-41AA-9126-8FC968A1515A}" v="2" dt="2022-04-11T09:06:09.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6" autoAdjust="0"/>
    <p:restoredTop sz="94660"/>
  </p:normalViewPr>
  <p:slideViewPr>
    <p:cSldViewPr snapToGrid="0">
      <p:cViewPr varScale="1">
        <p:scale>
          <a:sx n="81" d="100"/>
          <a:sy n="81"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 GUILLARD 861" userId="S::lea.guillard@caf86.caf.fr::d06662ec-9711-44e9-9f78-4b9cc7b21ed8" providerId="AD" clId="Web-{B71DF9B4-9D69-4C24-95CE-18CFC79EA620}"/>
    <pc:docChg chg="modSld">
      <pc:chgData name="Lea GUILLARD 861" userId="S::lea.guillard@caf86.caf.fr::d06662ec-9711-44e9-9f78-4b9cc7b21ed8" providerId="AD" clId="Web-{B71DF9B4-9D69-4C24-95CE-18CFC79EA620}" dt="2022-04-08T09:10:10.643" v="14" actId="1076"/>
      <pc:docMkLst>
        <pc:docMk/>
      </pc:docMkLst>
      <pc:sldChg chg="modSp">
        <pc:chgData name="Lea GUILLARD 861" userId="S::lea.guillard@caf86.caf.fr::d06662ec-9711-44e9-9f78-4b9cc7b21ed8" providerId="AD" clId="Web-{B71DF9B4-9D69-4C24-95CE-18CFC79EA620}" dt="2022-04-08T09:10:10.643" v="14" actId="1076"/>
        <pc:sldMkLst>
          <pc:docMk/>
          <pc:sldMk cId="2262826636" sldId="266"/>
        </pc:sldMkLst>
        <pc:spChg chg="mod">
          <ac:chgData name="Lea GUILLARD 861" userId="S::lea.guillard@caf86.caf.fr::d06662ec-9711-44e9-9f78-4b9cc7b21ed8" providerId="AD" clId="Web-{B71DF9B4-9D69-4C24-95CE-18CFC79EA620}" dt="2022-04-08T09:09:25.267" v="13" actId="14100"/>
          <ac:spMkLst>
            <pc:docMk/>
            <pc:sldMk cId="2262826636" sldId="266"/>
            <ac:spMk id="2" creationId="{00000000-0000-0000-0000-000000000000}"/>
          </ac:spMkLst>
        </pc:spChg>
        <pc:picChg chg="mod">
          <ac:chgData name="Lea GUILLARD 861" userId="S::lea.guillard@caf86.caf.fr::d06662ec-9711-44e9-9f78-4b9cc7b21ed8" providerId="AD" clId="Web-{B71DF9B4-9D69-4C24-95CE-18CFC79EA620}" dt="2022-04-08T09:10:10.643" v="14" actId="1076"/>
          <ac:picMkLst>
            <pc:docMk/>
            <pc:sldMk cId="2262826636" sldId="266"/>
            <ac:picMk id="10" creationId="{D53829F9-9891-4924-9B32-28AB8B1C2A60}"/>
          </ac:picMkLst>
        </pc:picChg>
      </pc:sldChg>
    </pc:docChg>
  </pc:docChgLst>
  <pc:docChgLst>
    <pc:chgData name="Lea GUILLARD 861" userId="S::lea.guillard@caf86.caf.fr::d06662ec-9711-44e9-9f78-4b9cc7b21ed8" providerId="AD" clId="Web-{97C298CC-63A1-4176-8B85-5748A9142E4E}"/>
    <pc:docChg chg="delSld modSld">
      <pc:chgData name="Lea GUILLARD 861" userId="S::lea.guillard@caf86.caf.fr::d06662ec-9711-44e9-9f78-4b9cc7b21ed8" providerId="AD" clId="Web-{97C298CC-63A1-4176-8B85-5748A9142E4E}" dt="2022-04-08T09:24:21.035" v="14" actId="20577"/>
      <pc:docMkLst>
        <pc:docMk/>
      </pc:docMkLst>
      <pc:sldChg chg="del">
        <pc:chgData name="Lea GUILLARD 861" userId="S::lea.guillard@caf86.caf.fr::d06662ec-9711-44e9-9f78-4b9cc7b21ed8" providerId="AD" clId="Web-{97C298CC-63A1-4176-8B85-5748A9142E4E}" dt="2022-04-08T09:23:52.174" v="1"/>
        <pc:sldMkLst>
          <pc:docMk/>
          <pc:sldMk cId="0" sldId="259"/>
        </pc:sldMkLst>
      </pc:sldChg>
      <pc:sldChg chg="modSp">
        <pc:chgData name="Lea GUILLARD 861" userId="S::lea.guillard@caf86.caf.fr::d06662ec-9711-44e9-9f78-4b9cc7b21ed8" providerId="AD" clId="Web-{97C298CC-63A1-4176-8B85-5748A9142E4E}" dt="2022-04-08T09:24:21.035" v="14" actId="20577"/>
        <pc:sldMkLst>
          <pc:docMk/>
          <pc:sldMk cId="1328000798" sldId="283"/>
        </pc:sldMkLst>
        <pc:spChg chg="mod">
          <ac:chgData name="Lea GUILLARD 861" userId="S::lea.guillard@caf86.caf.fr::d06662ec-9711-44e9-9f78-4b9cc7b21ed8" providerId="AD" clId="Web-{97C298CC-63A1-4176-8B85-5748A9142E4E}" dt="2022-04-08T09:24:11.550" v="8" actId="20577"/>
          <ac:spMkLst>
            <pc:docMk/>
            <pc:sldMk cId="1328000798" sldId="283"/>
            <ac:spMk id="2" creationId="{D2C5198D-FADE-431F-8466-13AF36C334CD}"/>
          </ac:spMkLst>
        </pc:spChg>
        <pc:spChg chg="mod">
          <ac:chgData name="Lea GUILLARD 861" userId="S::lea.guillard@caf86.caf.fr::d06662ec-9711-44e9-9f78-4b9cc7b21ed8" providerId="AD" clId="Web-{97C298CC-63A1-4176-8B85-5748A9142E4E}" dt="2022-04-08T09:24:21.035" v="14" actId="20577"/>
          <ac:spMkLst>
            <pc:docMk/>
            <pc:sldMk cId="1328000798" sldId="283"/>
            <ac:spMk id="3" creationId="{78866E2E-9CFF-4727-9E5E-4EAEA425B2B4}"/>
          </ac:spMkLst>
        </pc:spChg>
      </pc:sldChg>
      <pc:sldChg chg="del">
        <pc:chgData name="Lea GUILLARD 861" userId="S::lea.guillard@caf86.caf.fr::d06662ec-9711-44e9-9f78-4b9cc7b21ed8" providerId="AD" clId="Web-{97C298CC-63A1-4176-8B85-5748A9142E4E}" dt="2022-04-08T09:23:50.831" v="0"/>
        <pc:sldMkLst>
          <pc:docMk/>
          <pc:sldMk cId="0" sldId="292"/>
        </pc:sldMkLst>
      </pc:sldChg>
      <pc:sldChg chg="del">
        <pc:chgData name="Lea GUILLARD 861" userId="S::lea.guillard@caf86.caf.fr::d06662ec-9711-44e9-9f78-4b9cc7b21ed8" providerId="AD" clId="Web-{97C298CC-63A1-4176-8B85-5748A9142E4E}" dt="2022-04-08T09:23:52.721" v="2"/>
        <pc:sldMkLst>
          <pc:docMk/>
          <pc:sldMk cId="0" sldId="293"/>
        </pc:sldMkLst>
      </pc:sldChg>
      <pc:sldChg chg="del">
        <pc:chgData name="Lea GUILLARD 861" userId="S::lea.guillard@caf86.caf.fr::d06662ec-9711-44e9-9f78-4b9cc7b21ed8" providerId="AD" clId="Web-{97C298CC-63A1-4176-8B85-5748A9142E4E}" dt="2022-04-08T09:23:54.456" v="3"/>
        <pc:sldMkLst>
          <pc:docMk/>
          <pc:sldMk cId="0" sldId="295"/>
        </pc:sldMkLst>
      </pc:sldChg>
    </pc:docChg>
  </pc:docChgLst>
  <pc:docChgLst>
    <pc:chgData name="Lea GUILLARD 861" userId="d06662ec-9711-44e9-9f78-4b9cc7b21ed8" providerId="ADAL" clId="{D41DD71F-F8DA-41AA-9126-8FC968A1515A}"/>
    <pc:docChg chg="custSel modSld modNotesMaster">
      <pc:chgData name="Lea GUILLARD 861" userId="d06662ec-9711-44e9-9f78-4b9cc7b21ed8" providerId="ADAL" clId="{D41DD71F-F8DA-41AA-9126-8FC968A1515A}" dt="2022-04-11T09:16:56.619" v="9" actId="14100"/>
      <pc:docMkLst>
        <pc:docMk/>
      </pc:docMkLst>
      <pc:sldChg chg="modSp mod">
        <pc:chgData name="Lea GUILLARD 861" userId="d06662ec-9711-44e9-9f78-4b9cc7b21ed8" providerId="ADAL" clId="{D41DD71F-F8DA-41AA-9126-8FC968A1515A}" dt="2022-04-11T09:08:09.467" v="7" actId="313"/>
        <pc:sldMkLst>
          <pc:docMk/>
          <pc:sldMk cId="1242670703" sldId="267"/>
        </pc:sldMkLst>
        <pc:spChg chg="mod">
          <ac:chgData name="Lea GUILLARD 861" userId="d06662ec-9711-44e9-9f78-4b9cc7b21ed8" providerId="ADAL" clId="{D41DD71F-F8DA-41AA-9126-8FC968A1515A}" dt="2022-04-11T09:08:09.467" v="7" actId="313"/>
          <ac:spMkLst>
            <pc:docMk/>
            <pc:sldMk cId="1242670703" sldId="267"/>
            <ac:spMk id="73" creationId="{EBB84FD8-C420-4DC8-8ED9-B11155D959BF}"/>
          </ac:spMkLst>
        </pc:spChg>
      </pc:sldChg>
      <pc:sldChg chg="modSp mod">
        <pc:chgData name="Lea GUILLARD 861" userId="d06662ec-9711-44e9-9f78-4b9cc7b21ed8" providerId="ADAL" clId="{D41DD71F-F8DA-41AA-9126-8FC968A1515A}" dt="2022-04-11T09:16:56.619" v="9" actId="14100"/>
        <pc:sldMkLst>
          <pc:docMk/>
          <pc:sldMk cId="3654805269" sldId="271"/>
        </pc:sldMkLst>
        <pc:picChg chg="mod">
          <ac:chgData name="Lea GUILLARD 861" userId="d06662ec-9711-44e9-9f78-4b9cc7b21ed8" providerId="ADAL" clId="{D41DD71F-F8DA-41AA-9126-8FC968A1515A}" dt="2022-04-11T09:16:56.619" v="9" actId="14100"/>
          <ac:picMkLst>
            <pc:docMk/>
            <pc:sldMk cId="3654805269" sldId="271"/>
            <ac:picMk id="16" creationId="{D96DA1D5-2A5B-4783-A0AB-9C9B5F44CD8C}"/>
          </ac:picMkLst>
        </pc:picChg>
      </pc:sldChg>
      <pc:sldChg chg="modSp mod">
        <pc:chgData name="Lea GUILLARD 861" userId="d06662ec-9711-44e9-9f78-4b9cc7b21ed8" providerId="ADAL" clId="{D41DD71F-F8DA-41AA-9126-8FC968A1515A}" dt="2022-04-11T09:07:15.053" v="6" actId="20577"/>
        <pc:sldMkLst>
          <pc:docMk/>
          <pc:sldMk cId="1328000798" sldId="283"/>
        </pc:sldMkLst>
        <pc:spChg chg="mod">
          <ac:chgData name="Lea GUILLARD 861" userId="d06662ec-9711-44e9-9f78-4b9cc7b21ed8" providerId="ADAL" clId="{D41DD71F-F8DA-41AA-9126-8FC968A1515A}" dt="2022-04-11T09:07:15.053" v="6" actId="20577"/>
          <ac:spMkLst>
            <pc:docMk/>
            <pc:sldMk cId="1328000798" sldId="283"/>
            <ac:spMk id="3" creationId="{78866E2E-9CFF-4727-9E5E-4EAEA425B2B4}"/>
          </ac:spMkLst>
        </pc:spChg>
      </pc:sldChg>
    </pc:docChg>
  </pc:docChgLst>
  <pc:docChgLst>
    <pc:chgData name="Lea GUILLARD 861" userId="d06662ec-9711-44e9-9f78-4b9cc7b21ed8" providerId="ADAL" clId="{F9C50357-DD2F-401A-BD3E-44643C1E137B}"/>
    <pc:docChg chg="undo custSel addSld delSld modSld sldOrd">
      <pc:chgData name="Lea GUILLARD 861" userId="d06662ec-9711-44e9-9f78-4b9cc7b21ed8" providerId="ADAL" clId="{F9C50357-DD2F-401A-BD3E-44643C1E137B}" dt="2022-04-08T08:32:44.339" v="728" actId="20577"/>
      <pc:docMkLst>
        <pc:docMk/>
      </pc:docMkLst>
      <pc:sldChg chg="del delDesignElem">
        <pc:chgData name="Lea GUILLARD 861" userId="d06662ec-9711-44e9-9f78-4b9cc7b21ed8" providerId="ADAL" clId="{F9C50357-DD2F-401A-BD3E-44643C1E137B}" dt="2022-04-07T14:36:02.101" v="224" actId="47"/>
        <pc:sldMkLst>
          <pc:docMk/>
          <pc:sldMk cId="3351734591" sldId="265"/>
        </pc:sldMkLst>
      </pc:sldChg>
      <pc:sldChg chg="addSp delSp modSp mod delDesignElem">
        <pc:chgData name="Lea GUILLARD 861" userId="d06662ec-9711-44e9-9f78-4b9cc7b21ed8" providerId="ADAL" clId="{F9C50357-DD2F-401A-BD3E-44643C1E137B}" dt="2022-04-07T14:37:10.224" v="236" actId="478"/>
        <pc:sldMkLst>
          <pc:docMk/>
          <pc:sldMk cId="2262826636" sldId="266"/>
        </pc:sldMkLst>
        <pc:picChg chg="add del mod">
          <ac:chgData name="Lea GUILLARD 861" userId="d06662ec-9711-44e9-9f78-4b9cc7b21ed8" providerId="ADAL" clId="{F9C50357-DD2F-401A-BD3E-44643C1E137B}" dt="2022-04-07T14:37:10.224" v="236" actId="478"/>
          <ac:picMkLst>
            <pc:docMk/>
            <pc:sldMk cId="2262826636" sldId="266"/>
            <ac:picMk id="61" creationId="{CB1BAB86-09F6-478C-B62E-76509FE73D65}"/>
          </ac:picMkLst>
        </pc:picChg>
      </pc:sldChg>
      <pc:sldChg chg="delDesignElem">
        <pc:chgData name="Lea GUILLARD 861" userId="d06662ec-9711-44e9-9f78-4b9cc7b21ed8" providerId="ADAL" clId="{F9C50357-DD2F-401A-BD3E-44643C1E137B}" dt="2022-04-07T14:27:01.867" v="162"/>
        <pc:sldMkLst>
          <pc:docMk/>
          <pc:sldMk cId="1242670703" sldId="267"/>
        </pc:sldMkLst>
      </pc:sldChg>
      <pc:sldChg chg="delDesignElem">
        <pc:chgData name="Lea GUILLARD 861" userId="d06662ec-9711-44e9-9f78-4b9cc7b21ed8" providerId="ADAL" clId="{F9C50357-DD2F-401A-BD3E-44643C1E137B}" dt="2022-04-07T14:27:01.877" v="163"/>
        <pc:sldMkLst>
          <pc:docMk/>
          <pc:sldMk cId="3959293717" sldId="268"/>
        </pc:sldMkLst>
      </pc:sldChg>
      <pc:sldChg chg="addSp delSp modSp mod modAnim">
        <pc:chgData name="Lea GUILLARD 861" userId="d06662ec-9711-44e9-9f78-4b9cc7b21ed8" providerId="ADAL" clId="{F9C50357-DD2F-401A-BD3E-44643C1E137B}" dt="2022-04-07T14:39:46.667" v="324" actId="122"/>
        <pc:sldMkLst>
          <pc:docMk/>
          <pc:sldMk cId="3654805269" sldId="271"/>
        </pc:sldMkLst>
        <pc:spChg chg="mod">
          <ac:chgData name="Lea GUILLARD 861" userId="d06662ec-9711-44e9-9f78-4b9cc7b21ed8" providerId="ADAL" clId="{F9C50357-DD2F-401A-BD3E-44643C1E137B}" dt="2022-04-07T14:39:46.667" v="324" actId="122"/>
          <ac:spMkLst>
            <pc:docMk/>
            <pc:sldMk cId="3654805269" sldId="271"/>
            <ac:spMk id="2" creationId="{30BB1A7C-2978-4064-91FF-94F9BD76A91B}"/>
          </ac:spMkLst>
        </pc:spChg>
        <pc:spChg chg="del mod">
          <ac:chgData name="Lea GUILLARD 861" userId="d06662ec-9711-44e9-9f78-4b9cc7b21ed8" providerId="ADAL" clId="{F9C50357-DD2F-401A-BD3E-44643C1E137B}" dt="2022-04-07T14:25:30.551" v="159" actId="478"/>
          <ac:spMkLst>
            <pc:docMk/>
            <pc:sldMk cId="3654805269" sldId="271"/>
            <ac:spMk id="6" creationId="{1ACCF062-FB8C-4ED4-A713-A562C00E61F7}"/>
          </ac:spMkLst>
        </pc:spChg>
        <pc:picChg chg="add mod">
          <ac:chgData name="Lea GUILLARD 861" userId="d06662ec-9711-44e9-9f78-4b9cc7b21ed8" providerId="ADAL" clId="{F9C50357-DD2F-401A-BD3E-44643C1E137B}" dt="2022-04-07T14:35:43.111" v="219" actId="1076"/>
          <ac:picMkLst>
            <pc:docMk/>
            <pc:sldMk cId="3654805269" sldId="271"/>
            <ac:picMk id="14" creationId="{F840309D-D858-4B17-842E-086072073EF2}"/>
          </ac:picMkLst>
        </pc:picChg>
        <pc:picChg chg="add mod">
          <ac:chgData name="Lea GUILLARD 861" userId="d06662ec-9711-44e9-9f78-4b9cc7b21ed8" providerId="ADAL" clId="{F9C50357-DD2F-401A-BD3E-44643C1E137B}" dt="2022-04-07T14:35:51.759" v="221" actId="1076"/>
          <ac:picMkLst>
            <pc:docMk/>
            <pc:sldMk cId="3654805269" sldId="271"/>
            <ac:picMk id="15" creationId="{A735D41F-28C0-4427-9ACD-ECC277FC8039}"/>
          </ac:picMkLst>
        </pc:picChg>
        <pc:picChg chg="add mod">
          <ac:chgData name="Lea GUILLARD 861" userId="d06662ec-9711-44e9-9f78-4b9cc7b21ed8" providerId="ADAL" clId="{F9C50357-DD2F-401A-BD3E-44643C1E137B}" dt="2022-04-07T14:35:59.670" v="223" actId="1076"/>
          <ac:picMkLst>
            <pc:docMk/>
            <pc:sldMk cId="3654805269" sldId="271"/>
            <ac:picMk id="16" creationId="{D96DA1D5-2A5B-4783-A0AB-9C9B5F44CD8C}"/>
          </ac:picMkLst>
        </pc:picChg>
      </pc:sldChg>
      <pc:sldChg chg="del">
        <pc:chgData name="Lea GUILLARD 861" userId="d06662ec-9711-44e9-9f78-4b9cc7b21ed8" providerId="ADAL" clId="{F9C50357-DD2F-401A-BD3E-44643C1E137B}" dt="2022-04-07T14:38:09.072" v="320" actId="2696"/>
        <pc:sldMkLst>
          <pc:docMk/>
          <pc:sldMk cId="3632227320" sldId="275"/>
        </pc:sldMkLst>
      </pc:sldChg>
      <pc:sldChg chg="modSp">
        <pc:chgData name="Lea GUILLARD 861" userId="d06662ec-9711-44e9-9f78-4b9cc7b21ed8" providerId="ADAL" clId="{F9C50357-DD2F-401A-BD3E-44643C1E137B}" dt="2022-04-08T08:32:27.243" v="725" actId="20577"/>
        <pc:sldMkLst>
          <pc:docMk/>
          <pc:sldMk cId="3428307004" sldId="277"/>
        </pc:sldMkLst>
        <pc:graphicFrameChg chg="mod">
          <ac:chgData name="Lea GUILLARD 861" userId="d06662ec-9711-44e9-9f78-4b9cc7b21ed8" providerId="ADAL" clId="{F9C50357-DD2F-401A-BD3E-44643C1E137B}" dt="2022-04-08T08:32:27.243" v="725" actId="20577"/>
          <ac:graphicFrameMkLst>
            <pc:docMk/>
            <pc:sldMk cId="3428307004" sldId="277"/>
            <ac:graphicFrameMk id="4" creationId="{B17F5B8C-6405-4632-B212-22BE6AFC0F6E}"/>
          </ac:graphicFrameMkLst>
        </pc:graphicFrameChg>
      </pc:sldChg>
      <pc:sldChg chg="addSp modSp">
        <pc:chgData name="Lea GUILLARD 861" userId="d06662ec-9711-44e9-9f78-4b9cc7b21ed8" providerId="ADAL" clId="{F9C50357-DD2F-401A-BD3E-44643C1E137B}" dt="2022-04-08T08:32:07.842" v="691" actId="14100"/>
        <pc:sldMkLst>
          <pc:docMk/>
          <pc:sldMk cId="2837196408" sldId="278"/>
        </pc:sldMkLst>
        <pc:picChg chg="add mod">
          <ac:chgData name="Lea GUILLARD 861" userId="d06662ec-9711-44e9-9f78-4b9cc7b21ed8" providerId="ADAL" clId="{F9C50357-DD2F-401A-BD3E-44643C1E137B}" dt="2022-04-08T08:32:07.842" v="691" actId="14100"/>
          <ac:picMkLst>
            <pc:docMk/>
            <pc:sldMk cId="2837196408" sldId="278"/>
            <ac:picMk id="4" creationId="{BA1C0EAE-AB01-4FDE-A732-7692C7D7671E}"/>
          </ac:picMkLst>
        </pc:picChg>
      </pc:sldChg>
      <pc:sldChg chg="modSp mod ord">
        <pc:chgData name="Lea GUILLARD 861" userId="d06662ec-9711-44e9-9f78-4b9cc7b21ed8" providerId="ADAL" clId="{F9C50357-DD2F-401A-BD3E-44643C1E137B}" dt="2022-04-08T08:16:11.043" v="689" actId="27636"/>
        <pc:sldMkLst>
          <pc:docMk/>
          <pc:sldMk cId="94833641" sldId="279"/>
        </pc:sldMkLst>
        <pc:spChg chg="mod">
          <ac:chgData name="Lea GUILLARD 861" userId="d06662ec-9711-44e9-9f78-4b9cc7b21ed8" providerId="ADAL" clId="{F9C50357-DD2F-401A-BD3E-44643C1E137B}" dt="2022-04-07T14:22:57.891" v="47" actId="20577"/>
          <ac:spMkLst>
            <pc:docMk/>
            <pc:sldMk cId="94833641" sldId="279"/>
            <ac:spMk id="2" creationId="{777DAF89-773C-41B9-9F99-789D7E9CBD40}"/>
          </ac:spMkLst>
        </pc:spChg>
        <pc:spChg chg="mod">
          <ac:chgData name="Lea GUILLARD 861" userId="d06662ec-9711-44e9-9f78-4b9cc7b21ed8" providerId="ADAL" clId="{F9C50357-DD2F-401A-BD3E-44643C1E137B}" dt="2022-04-08T08:16:11.043" v="689" actId="27636"/>
          <ac:spMkLst>
            <pc:docMk/>
            <pc:sldMk cId="94833641" sldId="279"/>
            <ac:spMk id="3" creationId="{C9C7308F-791A-498E-BD15-271B12B57371}"/>
          </ac:spMkLst>
        </pc:spChg>
      </pc:sldChg>
      <pc:sldChg chg="modSp new mod">
        <pc:chgData name="Lea GUILLARD 861" userId="d06662ec-9711-44e9-9f78-4b9cc7b21ed8" providerId="ADAL" clId="{F9C50357-DD2F-401A-BD3E-44643C1E137B}" dt="2022-04-07T14:31:58.222" v="188" actId="122"/>
        <pc:sldMkLst>
          <pc:docMk/>
          <pc:sldMk cId="2873446611" sldId="280"/>
        </pc:sldMkLst>
        <pc:spChg chg="mod">
          <ac:chgData name="Lea GUILLARD 861" userId="d06662ec-9711-44e9-9f78-4b9cc7b21ed8" providerId="ADAL" clId="{F9C50357-DD2F-401A-BD3E-44643C1E137B}" dt="2022-04-07T14:31:58.222" v="188" actId="122"/>
          <ac:spMkLst>
            <pc:docMk/>
            <pc:sldMk cId="2873446611" sldId="280"/>
            <ac:spMk id="2" creationId="{A038C4AD-44FC-40CC-B049-AFC4DC4E7327}"/>
          </ac:spMkLst>
        </pc:spChg>
        <pc:spChg chg="mod">
          <ac:chgData name="Lea GUILLARD 861" userId="d06662ec-9711-44e9-9f78-4b9cc7b21ed8" providerId="ADAL" clId="{F9C50357-DD2F-401A-BD3E-44643C1E137B}" dt="2022-04-07T14:31:41.899" v="165"/>
          <ac:spMkLst>
            <pc:docMk/>
            <pc:sldMk cId="2873446611" sldId="280"/>
            <ac:spMk id="3" creationId="{5D2EAA59-62BE-42B8-967A-8BDEB08E7476}"/>
          </ac:spMkLst>
        </pc:spChg>
      </pc:sldChg>
      <pc:sldChg chg="modSp new mod">
        <pc:chgData name="Lea GUILLARD 861" userId="d06662ec-9711-44e9-9f78-4b9cc7b21ed8" providerId="ADAL" clId="{F9C50357-DD2F-401A-BD3E-44643C1E137B}" dt="2022-04-08T08:32:44.339" v="728" actId="20577"/>
        <pc:sldMkLst>
          <pc:docMk/>
          <pc:sldMk cId="3130585395" sldId="281"/>
        </pc:sldMkLst>
        <pc:spChg chg="mod">
          <ac:chgData name="Lea GUILLARD 861" userId="d06662ec-9711-44e9-9f78-4b9cc7b21ed8" providerId="ADAL" clId="{F9C50357-DD2F-401A-BD3E-44643C1E137B}" dt="2022-04-07T14:32:06.142" v="213" actId="20577"/>
          <ac:spMkLst>
            <pc:docMk/>
            <pc:sldMk cId="3130585395" sldId="281"/>
            <ac:spMk id="2" creationId="{EF5A1724-AA79-49E1-92C6-DDD4689857D6}"/>
          </ac:spMkLst>
        </pc:spChg>
        <pc:spChg chg="mod">
          <ac:chgData name="Lea GUILLARD 861" userId="d06662ec-9711-44e9-9f78-4b9cc7b21ed8" providerId="ADAL" clId="{F9C50357-DD2F-401A-BD3E-44643C1E137B}" dt="2022-04-08T08:32:44.339" v="728" actId="20577"/>
          <ac:spMkLst>
            <pc:docMk/>
            <pc:sldMk cId="3130585395" sldId="281"/>
            <ac:spMk id="3" creationId="{09DC6B3B-31D3-450E-9286-15975F3EEF2D}"/>
          </ac:spMkLst>
        </pc:spChg>
      </pc:sldChg>
      <pc:sldChg chg="addSp delSp modSp add del mod">
        <pc:chgData name="Lea GUILLARD 861" userId="d06662ec-9711-44e9-9f78-4b9cc7b21ed8" providerId="ADAL" clId="{F9C50357-DD2F-401A-BD3E-44643C1E137B}" dt="2022-04-07T14:36:55.870" v="232" actId="47"/>
        <pc:sldMkLst>
          <pc:docMk/>
          <pc:sldMk cId="1329888163" sldId="282"/>
        </pc:sldMkLst>
        <pc:picChg chg="del mod">
          <ac:chgData name="Lea GUILLARD 861" userId="d06662ec-9711-44e9-9f78-4b9cc7b21ed8" providerId="ADAL" clId="{F9C50357-DD2F-401A-BD3E-44643C1E137B}" dt="2022-04-07T14:36:22.671" v="227" actId="478"/>
          <ac:picMkLst>
            <pc:docMk/>
            <pc:sldMk cId="1329888163" sldId="282"/>
            <ac:picMk id="14" creationId="{F840309D-D858-4B17-842E-086072073EF2}"/>
          </ac:picMkLst>
        </pc:picChg>
        <pc:picChg chg="del">
          <ac:chgData name="Lea GUILLARD 861" userId="d06662ec-9711-44e9-9f78-4b9cc7b21ed8" providerId="ADAL" clId="{F9C50357-DD2F-401A-BD3E-44643C1E137B}" dt="2022-04-07T14:36:23.225" v="228" actId="478"/>
          <ac:picMkLst>
            <pc:docMk/>
            <pc:sldMk cId="1329888163" sldId="282"/>
            <ac:picMk id="15" creationId="{A735D41F-28C0-4427-9ACD-ECC277FC8039}"/>
          </ac:picMkLst>
        </pc:picChg>
        <pc:picChg chg="del">
          <ac:chgData name="Lea GUILLARD 861" userId="d06662ec-9711-44e9-9f78-4b9cc7b21ed8" providerId="ADAL" clId="{F9C50357-DD2F-401A-BD3E-44643C1E137B}" dt="2022-04-07T14:36:23.767" v="229" actId="478"/>
          <ac:picMkLst>
            <pc:docMk/>
            <pc:sldMk cId="1329888163" sldId="282"/>
            <ac:picMk id="16" creationId="{D96DA1D5-2A5B-4783-A0AB-9C9B5F44CD8C}"/>
          </ac:picMkLst>
        </pc:picChg>
        <pc:picChg chg="add mod">
          <ac:chgData name="Lea GUILLARD 861" userId="d06662ec-9711-44e9-9f78-4b9cc7b21ed8" providerId="ADAL" clId="{F9C50357-DD2F-401A-BD3E-44643C1E137B}" dt="2022-04-07T14:36:31.751" v="231" actId="1076"/>
          <ac:picMkLst>
            <pc:docMk/>
            <pc:sldMk cId="1329888163" sldId="282"/>
            <ac:picMk id="17" creationId="{B3C54D2E-E8C4-490C-83D8-C2409CDEE2B8}"/>
          </ac:picMkLst>
        </pc:picChg>
      </pc:sldChg>
      <pc:sldChg chg="delSp modSp new mod">
        <pc:chgData name="Lea GUILLARD 861" userId="d06662ec-9711-44e9-9f78-4b9cc7b21ed8" providerId="ADAL" clId="{F9C50357-DD2F-401A-BD3E-44643C1E137B}" dt="2022-04-07T14:39:39.259" v="323" actId="1076"/>
        <pc:sldMkLst>
          <pc:docMk/>
          <pc:sldMk cId="2380852460" sldId="282"/>
        </pc:sldMkLst>
        <pc:spChg chg="mod">
          <ac:chgData name="Lea GUILLARD 861" userId="d06662ec-9711-44e9-9f78-4b9cc7b21ed8" providerId="ADAL" clId="{F9C50357-DD2F-401A-BD3E-44643C1E137B}" dt="2022-04-07T14:39:39.259" v="323" actId="1076"/>
          <ac:spMkLst>
            <pc:docMk/>
            <pc:sldMk cId="2380852460" sldId="282"/>
            <ac:spMk id="2" creationId="{53FB4F00-487B-48DD-94E6-40F07EC31013}"/>
          </ac:spMkLst>
        </pc:spChg>
        <pc:spChg chg="del mod">
          <ac:chgData name="Lea GUILLARD 861" userId="d06662ec-9711-44e9-9f78-4b9cc7b21ed8" providerId="ADAL" clId="{F9C50357-DD2F-401A-BD3E-44643C1E137B}" dt="2022-04-07T14:39:36.715" v="322" actId="478"/>
          <ac:spMkLst>
            <pc:docMk/>
            <pc:sldMk cId="2380852460" sldId="282"/>
            <ac:spMk id="3" creationId="{088B0014-8FED-4458-AD5E-9B952582194E}"/>
          </ac:spMkLst>
        </pc:spChg>
      </pc:sldChg>
      <pc:sldChg chg="modSp new mod">
        <pc:chgData name="Lea GUILLARD 861" userId="d06662ec-9711-44e9-9f78-4b9cc7b21ed8" providerId="ADAL" clId="{F9C50357-DD2F-401A-BD3E-44643C1E137B}" dt="2022-04-07T14:40:55.619" v="474" actId="1076"/>
        <pc:sldMkLst>
          <pc:docMk/>
          <pc:sldMk cId="1328000798" sldId="283"/>
        </pc:sldMkLst>
        <pc:spChg chg="mod">
          <ac:chgData name="Lea GUILLARD 861" userId="d06662ec-9711-44e9-9f78-4b9cc7b21ed8" providerId="ADAL" clId="{F9C50357-DD2F-401A-BD3E-44643C1E137B}" dt="2022-04-07T14:40:55.619" v="474" actId="1076"/>
          <ac:spMkLst>
            <pc:docMk/>
            <pc:sldMk cId="1328000798" sldId="283"/>
            <ac:spMk id="2" creationId="{D2C5198D-FADE-431F-8466-13AF36C334CD}"/>
          </ac:spMkLst>
        </pc:spChg>
        <pc:spChg chg="mod">
          <ac:chgData name="Lea GUILLARD 861" userId="d06662ec-9711-44e9-9f78-4b9cc7b21ed8" providerId="ADAL" clId="{F9C50357-DD2F-401A-BD3E-44643C1E137B}" dt="2022-04-07T14:40:53.135" v="473" actId="122"/>
          <ac:spMkLst>
            <pc:docMk/>
            <pc:sldMk cId="1328000798" sldId="283"/>
            <ac:spMk id="3" creationId="{78866E2E-9CFF-4727-9E5E-4EAEA425B2B4}"/>
          </ac:spMkLst>
        </pc:spChg>
      </pc:sldChg>
      <pc:sldChg chg="delSp modSp new mod">
        <pc:chgData name="Lea GUILLARD 861" userId="d06662ec-9711-44e9-9f78-4b9cc7b21ed8" providerId="ADAL" clId="{F9C50357-DD2F-401A-BD3E-44643C1E137B}" dt="2022-04-07T14:48:47.297" v="608" actId="122"/>
        <pc:sldMkLst>
          <pc:docMk/>
          <pc:sldMk cId="4179508559" sldId="284"/>
        </pc:sldMkLst>
        <pc:spChg chg="mod">
          <ac:chgData name="Lea GUILLARD 861" userId="d06662ec-9711-44e9-9f78-4b9cc7b21ed8" providerId="ADAL" clId="{F9C50357-DD2F-401A-BD3E-44643C1E137B}" dt="2022-04-07T14:48:47.297" v="608" actId="122"/>
          <ac:spMkLst>
            <pc:docMk/>
            <pc:sldMk cId="4179508559" sldId="284"/>
            <ac:spMk id="2" creationId="{C65B9C3D-29D0-4FA0-939B-8A9BFC282CC2}"/>
          </ac:spMkLst>
        </pc:spChg>
        <pc:spChg chg="del mod">
          <ac:chgData name="Lea GUILLARD 861" userId="d06662ec-9711-44e9-9f78-4b9cc7b21ed8" providerId="ADAL" clId="{F9C50357-DD2F-401A-BD3E-44643C1E137B}" dt="2022-04-07T14:48:43.808" v="606" actId="478"/>
          <ac:spMkLst>
            <pc:docMk/>
            <pc:sldMk cId="4179508559" sldId="284"/>
            <ac:spMk id="3" creationId="{D7EEA5A0-D38B-40A9-908A-F222010EA287}"/>
          </ac:spMkLst>
        </pc:spChg>
      </pc:sldChg>
      <pc:sldChg chg="delSp modSp add mod setBg delDesignElem">
        <pc:chgData name="Lea GUILLARD 861" userId="d06662ec-9711-44e9-9f78-4b9cc7b21ed8" providerId="ADAL" clId="{F9C50357-DD2F-401A-BD3E-44643C1E137B}" dt="2022-04-07T14:41:51.397" v="591" actId="27636"/>
        <pc:sldMkLst>
          <pc:docMk/>
          <pc:sldMk cId="4120319489" sldId="300"/>
        </pc:sldMkLst>
        <pc:spChg chg="mod">
          <ac:chgData name="Lea GUILLARD 861" userId="d06662ec-9711-44e9-9f78-4b9cc7b21ed8" providerId="ADAL" clId="{F9C50357-DD2F-401A-BD3E-44643C1E137B}" dt="2022-04-07T14:41:51.397" v="591" actId="27636"/>
          <ac:spMkLst>
            <pc:docMk/>
            <pc:sldMk cId="4120319489" sldId="300"/>
            <ac:spMk id="3" creationId="{BE3812DB-B2DE-4424-AB9B-DD68E241C67B}"/>
          </ac:spMkLst>
        </pc:spChg>
        <pc:spChg chg="del">
          <ac:chgData name="Lea GUILLARD 861" userId="d06662ec-9711-44e9-9f78-4b9cc7b21ed8" providerId="ADAL" clId="{F9C50357-DD2F-401A-BD3E-44643C1E137B}" dt="2022-04-07T14:41:51.365" v="590"/>
          <ac:spMkLst>
            <pc:docMk/>
            <pc:sldMk cId="4120319489" sldId="300"/>
            <ac:spMk id="59" creationId="{100EDD19-6802-4EC3-95CE-CFFAB042CFD6}"/>
          </ac:spMkLst>
        </pc:spChg>
        <pc:spChg chg="del">
          <ac:chgData name="Lea GUILLARD 861" userId="d06662ec-9711-44e9-9f78-4b9cc7b21ed8" providerId="ADAL" clId="{F9C50357-DD2F-401A-BD3E-44643C1E137B}" dt="2022-04-07T14:41:51.365" v="590"/>
          <ac:spMkLst>
            <pc:docMk/>
            <pc:sldMk cId="4120319489" sldId="300"/>
            <ac:spMk id="60" creationId="{DB17E863-922E-4C26-BD64-E8FD41D28661}"/>
          </ac:spMkLst>
        </pc:spChg>
      </pc:sldChg>
      <pc:sldChg chg="addSp modSp new mod">
        <pc:chgData name="Lea GUILLARD 861" userId="d06662ec-9711-44e9-9f78-4b9cc7b21ed8" providerId="ADAL" clId="{F9C50357-DD2F-401A-BD3E-44643C1E137B}" dt="2022-04-07T14:42:52.243" v="602" actId="27636"/>
        <pc:sldMkLst>
          <pc:docMk/>
          <pc:sldMk cId="3035929441" sldId="301"/>
        </pc:sldMkLst>
        <pc:spChg chg="mod">
          <ac:chgData name="Lea GUILLARD 861" userId="d06662ec-9711-44e9-9f78-4b9cc7b21ed8" providerId="ADAL" clId="{F9C50357-DD2F-401A-BD3E-44643C1E137B}" dt="2022-04-07T14:42:24.980" v="598" actId="27636"/>
          <ac:spMkLst>
            <pc:docMk/>
            <pc:sldMk cId="3035929441" sldId="301"/>
            <ac:spMk id="2" creationId="{10BCCFBC-A9AC-44EA-9CAB-97A1256ED769}"/>
          </ac:spMkLst>
        </pc:spChg>
        <pc:spChg chg="mod">
          <ac:chgData name="Lea GUILLARD 861" userId="d06662ec-9711-44e9-9f78-4b9cc7b21ed8" providerId="ADAL" clId="{F9C50357-DD2F-401A-BD3E-44643C1E137B}" dt="2022-04-07T14:42:52.243" v="602" actId="27636"/>
          <ac:spMkLst>
            <pc:docMk/>
            <pc:sldMk cId="3035929441" sldId="301"/>
            <ac:spMk id="3" creationId="{1E4F1C82-9682-48F7-9D81-7DFCF653DF2E}"/>
          </ac:spMkLst>
        </pc:spChg>
        <pc:picChg chg="add mod">
          <ac:chgData name="Lea GUILLARD 861" userId="d06662ec-9711-44e9-9f78-4b9cc7b21ed8" providerId="ADAL" clId="{F9C50357-DD2F-401A-BD3E-44643C1E137B}" dt="2022-04-07T14:42:32.887" v="600" actId="1076"/>
          <ac:picMkLst>
            <pc:docMk/>
            <pc:sldMk cId="3035929441" sldId="301"/>
            <ac:picMk id="4" creationId="{30691628-CE9F-43CF-8CAC-E7B68967D6C9}"/>
          </ac:picMkLst>
        </pc:picChg>
      </pc:sldChg>
      <pc:sldChg chg="modSp add mod ord setBg">
        <pc:chgData name="Lea GUILLARD 861" userId="d06662ec-9711-44e9-9f78-4b9cc7b21ed8" providerId="ADAL" clId="{F9C50357-DD2F-401A-BD3E-44643C1E137B}" dt="2022-04-07T14:42:17.267" v="596" actId="14100"/>
        <pc:sldMkLst>
          <pc:docMk/>
          <pc:sldMk cId="3522144532" sldId="302"/>
        </pc:sldMkLst>
        <pc:spChg chg="mod">
          <ac:chgData name="Lea GUILLARD 861" userId="d06662ec-9711-44e9-9f78-4b9cc7b21ed8" providerId="ADAL" clId="{F9C50357-DD2F-401A-BD3E-44643C1E137B}" dt="2022-04-07T14:42:17.267" v="596" actId="14100"/>
          <ac:spMkLst>
            <pc:docMk/>
            <pc:sldMk cId="3522144532" sldId="302"/>
            <ac:spMk id="3" creationId="{1A696690-3323-47F7-B6F3-B735311CFEE6}"/>
          </ac:spMkLst>
        </pc:spChg>
      </pc:sldChg>
      <pc:sldChg chg="modSp mod delDesignElem">
        <pc:chgData name="Lea GUILLARD 861" userId="d06662ec-9711-44e9-9f78-4b9cc7b21ed8" providerId="ADAL" clId="{F9C50357-DD2F-401A-BD3E-44643C1E137B}" dt="2022-04-07T14:43:13.001" v="604" actId="27636"/>
        <pc:sldMkLst>
          <pc:docMk/>
          <pc:sldMk cId="2174860123" sldId="310"/>
        </pc:sldMkLst>
        <pc:spChg chg="mod">
          <ac:chgData name="Lea GUILLARD 861" userId="d06662ec-9711-44e9-9f78-4b9cc7b21ed8" providerId="ADAL" clId="{F9C50357-DD2F-401A-BD3E-44643C1E137B}" dt="2022-04-07T14:43:13.001" v="604" actId="27636"/>
          <ac:spMkLst>
            <pc:docMk/>
            <pc:sldMk cId="2174860123" sldId="310"/>
            <ac:spMk id="3" creationId="{BE3812DB-B2DE-4424-AB9B-DD68E241C67B}"/>
          </ac:spMkLst>
        </pc:spChg>
      </pc:sldChg>
      <pc:sldChg chg="new del">
        <pc:chgData name="Lea GUILLARD 861" userId="d06662ec-9711-44e9-9f78-4b9cc7b21ed8" providerId="ADAL" clId="{F9C50357-DD2F-401A-BD3E-44643C1E137B}" dt="2022-04-08T08:32:16.960" v="692" actId="47"/>
        <pc:sldMkLst>
          <pc:docMk/>
          <pc:sldMk cId="3305069812" sldId="311"/>
        </pc:sldMkLst>
      </pc:sldChg>
    </pc:docChg>
  </pc:docChgLst>
  <pc:docChgLst>
    <pc:chgData name="Lea GUILLARD 861" userId="S::lea.guillard@caf86.caf.fr::d06662ec-9711-44e9-9f78-4b9cc7b21ed8" providerId="AD" clId="Web-{BC6E0708-215B-4AFE-AB65-9D1440BB5FC7}"/>
    <pc:docChg chg="modSld">
      <pc:chgData name="Lea GUILLARD 861" userId="S::lea.guillard@caf86.caf.fr::d06662ec-9711-44e9-9f78-4b9cc7b21ed8" providerId="AD" clId="Web-{BC6E0708-215B-4AFE-AB65-9D1440BB5FC7}" dt="2022-04-15T08:06:35.915" v="0" actId="20577"/>
      <pc:docMkLst>
        <pc:docMk/>
      </pc:docMkLst>
      <pc:sldChg chg="modSp">
        <pc:chgData name="Lea GUILLARD 861" userId="S::lea.guillard@caf86.caf.fr::d06662ec-9711-44e9-9f78-4b9cc7b21ed8" providerId="AD" clId="Web-{BC6E0708-215B-4AFE-AB65-9D1440BB5FC7}" dt="2022-04-15T08:06:35.915" v="0" actId="20577"/>
        <pc:sldMkLst>
          <pc:docMk/>
          <pc:sldMk cId="3035929441" sldId="301"/>
        </pc:sldMkLst>
        <pc:spChg chg="mod">
          <ac:chgData name="Lea GUILLARD 861" userId="S::lea.guillard@caf86.caf.fr::d06662ec-9711-44e9-9f78-4b9cc7b21ed8" providerId="AD" clId="Web-{BC6E0708-215B-4AFE-AB65-9D1440BB5FC7}" dt="2022-04-15T08:06:35.915" v="0" actId="20577"/>
          <ac:spMkLst>
            <pc:docMk/>
            <pc:sldMk cId="3035929441" sldId="301"/>
            <ac:spMk id="3" creationId="{1E4F1C82-9682-48F7-9D81-7DFCF653DF2E}"/>
          </ac:spMkLst>
        </pc:sp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78620-1977-4ABD-9B0D-AC88417ACFD7}"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fr-FR"/>
        </a:p>
      </dgm:t>
    </dgm:pt>
    <dgm:pt modelId="{388880B1-9219-4086-B833-3820EA1235F5}">
      <dgm:prSet phldrT="[Texte]"/>
      <dgm:spPr/>
      <dgm:t>
        <a:bodyPr/>
        <a:lstStyle/>
        <a:p>
          <a:r>
            <a:rPr lang="fr-FR"/>
            <a:t>VOUS </a:t>
          </a:r>
        </a:p>
      </dgm:t>
    </dgm:pt>
    <dgm:pt modelId="{33514DA7-97FF-460C-9BA9-5AE200947CDC}" type="parTrans" cxnId="{863077FA-9AD5-4520-A64D-8B9ABD351448}">
      <dgm:prSet/>
      <dgm:spPr/>
      <dgm:t>
        <a:bodyPr/>
        <a:lstStyle/>
        <a:p>
          <a:endParaRPr lang="fr-FR"/>
        </a:p>
      </dgm:t>
    </dgm:pt>
    <dgm:pt modelId="{93059CA6-794C-434E-AD5C-037629008B4F}" type="sibTrans" cxnId="{863077FA-9AD5-4520-A64D-8B9ABD351448}">
      <dgm:prSet/>
      <dgm:spPr/>
      <dgm:t>
        <a:bodyPr/>
        <a:lstStyle/>
        <a:p>
          <a:endParaRPr lang="fr-FR"/>
        </a:p>
      </dgm:t>
    </dgm:pt>
    <dgm:pt modelId="{90A9E6F7-E349-4976-A92B-6C7BB422958F}">
      <dgm:prSet phldrT="[Texte]"/>
      <dgm:spPr/>
      <dgm:t>
        <a:bodyPr/>
        <a:lstStyle/>
        <a:p>
          <a:r>
            <a:rPr lang="fr-FR"/>
            <a:t>Votre prénom</a:t>
          </a:r>
        </a:p>
      </dgm:t>
    </dgm:pt>
    <dgm:pt modelId="{C7746EFB-A3BF-45CB-A98E-3D099F31D493}" type="parTrans" cxnId="{75D1836C-7F7F-4FD7-A859-1BCC428FD473}">
      <dgm:prSet/>
      <dgm:spPr/>
      <dgm:t>
        <a:bodyPr/>
        <a:lstStyle/>
        <a:p>
          <a:endParaRPr lang="fr-FR"/>
        </a:p>
      </dgm:t>
    </dgm:pt>
    <dgm:pt modelId="{94208867-3429-419A-B88B-899DFC0C0AE9}" type="sibTrans" cxnId="{75D1836C-7F7F-4FD7-A859-1BCC428FD473}">
      <dgm:prSet/>
      <dgm:spPr/>
      <dgm:t>
        <a:bodyPr/>
        <a:lstStyle/>
        <a:p>
          <a:endParaRPr lang="fr-FR"/>
        </a:p>
      </dgm:t>
    </dgm:pt>
    <dgm:pt modelId="{E295B792-A171-4EB2-AC4D-1DE87E7087B5}">
      <dgm:prSet phldrT="[Texte]"/>
      <dgm:spPr/>
      <dgm:t>
        <a:bodyPr/>
        <a:lstStyle/>
        <a:p>
          <a:r>
            <a:rPr lang="fr-FR"/>
            <a:t>Votre fonction </a:t>
          </a:r>
        </a:p>
      </dgm:t>
    </dgm:pt>
    <dgm:pt modelId="{DB2494DC-BB2C-4B81-961C-2823D49B2F16}" type="parTrans" cxnId="{039FB477-073F-4A83-9A78-EDAF30CDFAB9}">
      <dgm:prSet/>
      <dgm:spPr/>
      <dgm:t>
        <a:bodyPr/>
        <a:lstStyle/>
        <a:p>
          <a:endParaRPr lang="fr-FR"/>
        </a:p>
      </dgm:t>
    </dgm:pt>
    <dgm:pt modelId="{55D7A52A-2721-4884-A0C2-BC780F20B108}" type="sibTrans" cxnId="{039FB477-073F-4A83-9A78-EDAF30CDFAB9}">
      <dgm:prSet/>
      <dgm:spPr/>
      <dgm:t>
        <a:bodyPr/>
        <a:lstStyle/>
        <a:p>
          <a:endParaRPr lang="fr-FR"/>
        </a:p>
      </dgm:t>
    </dgm:pt>
    <dgm:pt modelId="{79204CEB-12B0-4B11-B03B-067450B0B5C9}">
      <dgm:prSet phldrT="[Texte]"/>
      <dgm:spPr/>
      <dgm:t>
        <a:bodyPr/>
        <a:lstStyle/>
        <a:p>
          <a:r>
            <a:rPr lang="fr-FR"/>
            <a:t>Mes attentes ? </a:t>
          </a:r>
        </a:p>
      </dgm:t>
    </dgm:pt>
    <dgm:pt modelId="{2A912E65-0027-4BB2-AF65-7EDB3F57E259}" type="parTrans" cxnId="{099AEC4B-850B-4B78-9C57-3CBC0A826BBA}">
      <dgm:prSet/>
      <dgm:spPr/>
      <dgm:t>
        <a:bodyPr/>
        <a:lstStyle/>
        <a:p>
          <a:endParaRPr lang="fr-FR"/>
        </a:p>
      </dgm:t>
    </dgm:pt>
    <dgm:pt modelId="{9B8DB3E4-AF7A-4F15-AADB-4AA8F8CEB843}" type="sibTrans" cxnId="{099AEC4B-850B-4B78-9C57-3CBC0A826BBA}">
      <dgm:prSet/>
      <dgm:spPr/>
      <dgm:t>
        <a:bodyPr/>
        <a:lstStyle/>
        <a:p>
          <a:endParaRPr lang="fr-FR"/>
        </a:p>
      </dgm:t>
    </dgm:pt>
    <dgm:pt modelId="{AE8702C6-2B1E-4F14-81B5-99D0E410AC20}">
      <dgm:prSet phldrT="[Texte]"/>
      <dgm:spPr/>
      <dgm:t>
        <a:bodyPr/>
        <a:lstStyle/>
        <a:p>
          <a:r>
            <a:rPr lang="fr-FR"/>
            <a:t>Quelle carte représente pour moi mon rôle d’accompagnement dans le cadre du point relais ? </a:t>
          </a:r>
        </a:p>
      </dgm:t>
    </dgm:pt>
    <dgm:pt modelId="{9427E6BB-C857-420F-9030-139B43704538}" type="parTrans" cxnId="{98F19B80-21A4-4709-B240-8823ADB01D13}">
      <dgm:prSet/>
      <dgm:spPr/>
      <dgm:t>
        <a:bodyPr/>
        <a:lstStyle/>
        <a:p>
          <a:endParaRPr lang="fr-FR"/>
        </a:p>
      </dgm:t>
    </dgm:pt>
    <dgm:pt modelId="{878D1AE3-2148-47B8-8D73-DC06A3C3F785}" type="sibTrans" cxnId="{98F19B80-21A4-4709-B240-8823ADB01D13}">
      <dgm:prSet/>
      <dgm:spPr/>
      <dgm:t>
        <a:bodyPr/>
        <a:lstStyle/>
        <a:p>
          <a:endParaRPr lang="fr-FR"/>
        </a:p>
      </dgm:t>
    </dgm:pt>
    <dgm:pt modelId="{E43208C4-CD5F-45DC-8E92-5BF65EFECC29}" type="pres">
      <dgm:prSet presAssocID="{CC078620-1977-4ABD-9B0D-AC88417ACFD7}" presName="cycle" presStyleCnt="0">
        <dgm:presLayoutVars>
          <dgm:chMax val="1"/>
          <dgm:dir/>
          <dgm:animLvl val="ctr"/>
          <dgm:resizeHandles val="exact"/>
        </dgm:presLayoutVars>
      </dgm:prSet>
      <dgm:spPr/>
    </dgm:pt>
    <dgm:pt modelId="{E574E41B-37F5-4421-8891-C78146F16A31}" type="pres">
      <dgm:prSet presAssocID="{388880B1-9219-4086-B833-3820EA1235F5}" presName="centerShape" presStyleLbl="node0" presStyleIdx="0" presStyleCnt="1"/>
      <dgm:spPr/>
    </dgm:pt>
    <dgm:pt modelId="{6D9FC5B0-3C0E-4898-BDF9-F3374F8C0329}" type="pres">
      <dgm:prSet presAssocID="{C7746EFB-A3BF-45CB-A98E-3D099F31D493}" presName="Name9" presStyleLbl="parChTrans1D2" presStyleIdx="0" presStyleCnt="4"/>
      <dgm:spPr/>
    </dgm:pt>
    <dgm:pt modelId="{2DF7B1C0-787B-4CA6-8042-FE1F566CA1A4}" type="pres">
      <dgm:prSet presAssocID="{C7746EFB-A3BF-45CB-A98E-3D099F31D493}" presName="connTx" presStyleLbl="parChTrans1D2" presStyleIdx="0" presStyleCnt="4"/>
      <dgm:spPr/>
    </dgm:pt>
    <dgm:pt modelId="{3B8061D6-F87E-414F-9F74-D020B5969CA2}" type="pres">
      <dgm:prSet presAssocID="{90A9E6F7-E349-4976-A92B-6C7BB422958F}" presName="node" presStyleLbl="node1" presStyleIdx="0" presStyleCnt="4">
        <dgm:presLayoutVars>
          <dgm:bulletEnabled val="1"/>
        </dgm:presLayoutVars>
      </dgm:prSet>
      <dgm:spPr/>
    </dgm:pt>
    <dgm:pt modelId="{2DBF3822-67A4-4CE2-B3D0-655E494FF19D}" type="pres">
      <dgm:prSet presAssocID="{DB2494DC-BB2C-4B81-961C-2823D49B2F16}" presName="Name9" presStyleLbl="parChTrans1D2" presStyleIdx="1" presStyleCnt="4"/>
      <dgm:spPr/>
    </dgm:pt>
    <dgm:pt modelId="{10DECBAB-3E39-4BB3-AA51-3768945A5F5B}" type="pres">
      <dgm:prSet presAssocID="{DB2494DC-BB2C-4B81-961C-2823D49B2F16}" presName="connTx" presStyleLbl="parChTrans1D2" presStyleIdx="1" presStyleCnt="4"/>
      <dgm:spPr/>
    </dgm:pt>
    <dgm:pt modelId="{870E2B0E-5362-4935-B070-197A35E0E480}" type="pres">
      <dgm:prSet presAssocID="{E295B792-A171-4EB2-AC4D-1DE87E7087B5}" presName="node" presStyleLbl="node1" presStyleIdx="1" presStyleCnt="4" custScaleX="173118" custScaleY="116273" custRadScaleRad="142260" custRadScaleInc="-4241">
        <dgm:presLayoutVars>
          <dgm:bulletEnabled val="1"/>
        </dgm:presLayoutVars>
      </dgm:prSet>
      <dgm:spPr/>
    </dgm:pt>
    <dgm:pt modelId="{FC0E11DB-1608-463E-A0DD-44C50159887F}" type="pres">
      <dgm:prSet presAssocID="{2A912E65-0027-4BB2-AF65-7EDB3F57E259}" presName="Name9" presStyleLbl="parChTrans1D2" presStyleIdx="2" presStyleCnt="4"/>
      <dgm:spPr/>
    </dgm:pt>
    <dgm:pt modelId="{3BC981A0-9CF9-4775-BB6D-98FAF453D35B}" type="pres">
      <dgm:prSet presAssocID="{2A912E65-0027-4BB2-AF65-7EDB3F57E259}" presName="connTx" presStyleLbl="parChTrans1D2" presStyleIdx="2" presStyleCnt="4"/>
      <dgm:spPr/>
    </dgm:pt>
    <dgm:pt modelId="{4E92371D-5867-4BDC-A937-A9CC79BAE7F9}" type="pres">
      <dgm:prSet presAssocID="{79204CEB-12B0-4B11-B03B-067450B0B5C9}" presName="node" presStyleLbl="node1" presStyleIdx="2" presStyleCnt="4">
        <dgm:presLayoutVars>
          <dgm:bulletEnabled val="1"/>
        </dgm:presLayoutVars>
      </dgm:prSet>
      <dgm:spPr/>
    </dgm:pt>
    <dgm:pt modelId="{7261DA3E-66BE-4782-8629-E2E89B714FB9}" type="pres">
      <dgm:prSet presAssocID="{9427E6BB-C857-420F-9030-139B43704538}" presName="Name9" presStyleLbl="parChTrans1D2" presStyleIdx="3" presStyleCnt="4"/>
      <dgm:spPr/>
    </dgm:pt>
    <dgm:pt modelId="{427AC5DA-BEA7-4394-A234-2E351070440C}" type="pres">
      <dgm:prSet presAssocID="{9427E6BB-C857-420F-9030-139B43704538}" presName="connTx" presStyleLbl="parChTrans1D2" presStyleIdx="3" presStyleCnt="4"/>
      <dgm:spPr/>
    </dgm:pt>
    <dgm:pt modelId="{0D373804-0ECF-4840-812E-F8AC4D987D1F}" type="pres">
      <dgm:prSet presAssocID="{AE8702C6-2B1E-4F14-81B5-99D0E410AC20}" presName="node" presStyleLbl="node1" presStyleIdx="3" presStyleCnt="4" custScaleX="232354" custRadScaleRad="349487" custRadScaleInc="2527">
        <dgm:presLayoutVars>
          <dgm:bulletEnabled val="1"/>
        </dgm:presLayoutVars>
      </dgm:prSet>
      <dgm:spPr/>
    </dgm:pt>
  </dgm:ptLst>
  <dgm:cxnLst>
    <dgm:cxn modelId="{07282C1F-F68B-4608-9086-275BED1D48F6}" type="presOf" srcId="{AE8702C6-2B1E-4F14-81B5-99D0E410AC20}" destId="{0D373804-0ECF-4840-812E-F8AC4D987D1F}" srcOrd="0" destOrd="0" presId="urn:microsoft.com/office/officeart/2005/8/layout/radial1"/>
    <dgm:cxn modelId="{CC2F493D-175C-42AB-98AF-8F22B118C833}" type="presOf" srcId="{E295B792-A171-4EB2-AC4D-1DE87E7087B5}" destId="{870E2B0E-5362-4935-B070-197A35E0E480}" srcOrd="0" destOrd="0" presId="urn:microsoft.com/office/officeart/2005/8/layout/radial1"/>
    <dgm:cxn modelId="{099AEC4B-850B-4B78-9C57-3CBC0A826BBA}" srcId="{388880B1-9219-4086-B833-3820EA1235F5}" destId="{79204CEB-12B0-4B11-B03B-067450B0B5C9}" srcOrd="2" destOrd="0" parTransId="{2A912E65-0027-4BB2-AF65-7EDB3F57E259}" sibTransId="{9B8DB3E4-AF7A-4F15-AADB-4AA8F8CEB843}"/>
    <dgm:cxn modelId="{75D1836C-7F7F-4FD7-A859-1BCC428FD473}" srcId="{388880B1-9219-4086-B833-3820EA1235F5}" destId="{90A9E6F7-E349-4976-A92B-6C7BB422958F}" srcOrd="0" destOrd="0" parTransId="{C7746EFB-A3BF-45CB-A98E-3D099F31D493}" sibTransId="{94208867-3429-419A-B88B-899DFC0C0AE9}"/>
    <dgm:cxn modelId="{D0F5AA4E-8E19-4256-AFCE-21173E16E62F}" type="presOf" srcId="{9427E6BB-C857-420F-9030-139B43704538}" destId="{427AC5DA-BEA7-4394-A234-2E351070440C}" srcOrd="1" destOrd="0" presId="urn:microsoft.com/office/officeart/2005/8/layout/radial1"/>
    <dgm:cxn modelId="{2A13704F-BA16-45C8-A92A-CE890251A7CA}" type="presOf" srcId="{C7746EFB-A3BF-45CB-A98E-3D099F31D493}" destId="{2DF7B1C0-787B-4CA6-8042-FE1F566CA1A4}" srcOrd="1" destOrd="0" presId="urn:microsoft.com/office/officeart/2005/8/layout/radial1"/>
    <dgm:cxn modelId="{D13FBF52-7764-49A9-9934-EA67F90E3672}" type="presOf" srcId="{2A912E65-0027-4BB2-AF65-7EDB3F57E259}" destId="{3BC981A0-9CF9-4775-BB6D-98FAF453D35B}" srcOrd="1" destOrd="0" presId="urn:microsoft.com/office/officeart/2005/8/layout/radial1"/>
    <dgm:cxn modelId="{039FB477-073F-4A83-9A78-EDAF30CDFAB9}" srcId="{388880B1-9219-4086-B833-3820EA1235F5}" destId="{E295B792-A171-4EB2-AC4D-1DE87E7087B5}" srcOrd="1" destOrd="0" parTransId="{DB2494DC-BB2C-4B81-961C-2823D49B2F16}" sibTransId="{55D7A52A-2721-4884-A0C2-BC780F20B108}"/>
    <dgm:cxn modelId="{98F19B80-21A4-4709-B240-8823ADB01D13}" srcId="{388880B1-9219-4086-B833-3820EA1235F5}" destId="{AE8702C6-2B1E-4F14-81B5-99D0E410AC20}" srcOrd="3" destOrd="0" parTransId="{9427E6BB-C857-420F-9030-139B43704538}" sibTransId="{878D1AE3-2148-47B8-8D73-DC06A3C3F785}"/>
    <dgm:cxn modelId="{BC179393-F3B6-4E4B-8FE3-9C2929850949}" type="presOf" srcId="{9427E6BB-C857-420F-9030-139B43704538}" destId="{7261DA3E-66BE-4782-8629-E2E89B714FB9}" srcOrd="0" destOrd="0" presId="urn:microsoft.com/office/officeart/2005/8/layout/radial1"/>
    <dgm:cxn modelId="{5C9FD293-6715-4B9F-BF97-3CEE839CB670}" type="presOf" srcId="{DB2494DC-BB2C-4B81-961C-2823D49B2F16}" destId="{2DBF3822-67A4-4CE2-B3D0-655E494FF19D}" srcOrd="0" destOrd="0" presId="urn:microsoft.com/office/officeart/2005/8/layout/radial1"/>
    <dgm:cxn modelId="{1A6782B1-C85F-40DF-988C-D7BD003FDD88}" type="presOf" srcId="{2A912E65-0027-4BB2-AF65-7EDB3F57E259}" destId="{FC0E11DB-1608-463E-A0DD-44C50159887F}" srcOrd="0" destOrd="0" presId="urn:microsoft.com/office/officeart/2005/8/layout/radial1"/>
    <dgm:cxn modelId="{01D70FCC-95A3-4A1A-8902-2877479A6E42}" type="presOf" srcId="{DB2494DC-BB2C-4B81-961C-2823D49B2F16}" destId="{10DECBAB-3E39-4BB3-AA51-3768945A5F5B}" srcOrd="1" destOrd="0" presId="urn:microsoft.com/office/officeart/2005/8/layout/radial1"/>
    <dgm:cxn modelId="{AF1488E7-3F11-43AE-8AAE-7E9B5634FC72}" type="presOf" srcId="{CC078620-1977-4ABD-9B0D-AC88417ACFD7}" destId="{E43208C4-CD5F-45DC-8E92-5BF65EFECC29}" srcOrd="0" destOrd="0" presId="urn:microsoft.com/office/officeart/2005/8/layout/radial1"/>
    <dgm:cxn modelId="{39DC71F3-BA93-4BC6-AF11-344EA8DF2A0A}" type="presOf" srcId="{388880B1-9219-4086-B833-3820EA1235F5}" destId="{E574E41B-37F5-4421-8891-C78146F16A31}" srcOrd="0" destOrd="0" presId="urn:microsoft.com/office/officeart/2005/8/layout/radial1"/>
    <dgm:cxn modelId="{1879ABF5-B8EB-4707-A530-BD8F42CF2279}" type="presOf" srcId="{79204CEB-12B0-4B11-B03B-067450B0B5C9}" destId="{4E92371D-5867-4BDC-A937-A9CC79BAE7F9}" srcOrd="0" destOrd="0" presId="urn:microsoft.com/office/officeart/2005/8/layout/radial1"/>
    <dgm:cxn modelId="{863077FA-9AD5-4520-A64D-8B9ABD351448}" srcId="{CC078620-1977-4ABD-9B0D-AC88417ACFD7}" destId="{388880B1-9219-4086-B833-3820EA1235F5}" srcOrd="0" destOrd="0" parTransId="{33514DA7-97FF-460C-9BA9-5AE200947CDC}" sibTransId="{93059CA6-794C-434E-AD5C-037629008B4F}"/>
    <dgm:cxn modelId="{F49254FB-0BFD-402F-B499-40DD3A4ED74D}" type="presOf" srcId="{C7746EFB-A3BF-45CB-A98E-3D099F31D493}" destId="{6D9FC5B0-3C0E-4898-BDF9-F3374F8C0329}" srcOrd="0" destOrd="0" presId="urn:microsoft.com/office/officeart/2005/8/layout/radial1"/>
    <dgm:cxn modelId="{FB8F0CFC-7FD9-40DF-A919-6720484F5602}" type="presOf" srcId="{90A9E6F7-E349-4976-A92B-6C7BB422958F}" destId="{3B8061D6-F87E-414F-9F74-D020B5969CA2}" srcOrd="0" destOrd="0" presId="urn:microsoft.com/office/officeart/2005/8/layout/radial1"/>
    <dgm:cxn modelId="{0387E8A4-E554-4A2E-AD68-793907E47A2B}" type="presParOf" srcId="{E43208C4-CD5F-45DC-8E92-5BF65EFECC29}" destId="{E574E41B-37F5-4421-8891-C78146F16A31}" srcOrd="0" destOrd="0" presId="urn:microsoft.com/office/officeart/2005/8/layout/radial1"/>
    <dgm:cxn modelId="{2223BD01-A1EE-4605-AF77-1C1AC4344F6D}" type="presParOf" srcId="{E43208C4-CD5F-45DC-8E92-5BF65EFECC29}" destId="{6D9FC5B0-3C0E-4898-BDF9-F3374F8C0329}" srcOrd="1" destOrd="0" presId="urn:microsoft.com/office/officeart/2005/8/layout/radial1"/>
    <dgm:cxn modelId="{F1185A40-A3AC-46D4-9C85-B1E00273BF68}" type="presParOf" srcId="{6D9FC5B0-3C0E-4898-BDF9-F3374F8C0329}" destId="{2DF7B1C0-787B-4CA6-8042-FE1F566CA1A4}" srcOrd="0" destOrd="0" presId="urn:microsoft.com/office/officeart/2005/8/layout/radial1"/>
    <dgm:cxn modelId="{7B9B4E10-1813-4084-A8F2-1A88127A0B52}" type="presParOf" srcId="{E43208C4-CD5F-45DC-8E92-5BF65EFECC29}" destId="{3B8061D6-F87E-414F-9F74-D020B5969CA2}" srcOrd="2" destOrd="0" presId="urn:microsoft.com/office/officeart/2005/8/layout/radial1"/>
    <dgm:cxn modelId="{7037085F-C3DB-4827-B732-A9C0BB314A5A}" type="presParOf" srcId="{E43208C4-CD5F-45DC-8E92-5BF65EFECC29}" destId="{2DBF3822-67A4-4CE2-B3D0-655E494FF19D}" srcOrd="3" destOrd="0" presId="urn:microsoft.com/office/officeart/2005/8/layout/radial1"/>
    <dgm:cxn modelId="{82DB2436-7F5C-45AB-81CA-6D8E87A41418}" type="presParOf" srcId="{2DBF3822-67A4-4CE2-B3D0-655E494FF19D}" destId="{10DECBAB-3E39-4BB3-AA51-3768945A5F5B}" srcOrd="0" destOrd="0" presId="urn:microsoft.com/office/officeart/2005/8/layout/radial1"/>
    <dgm:cxn modelId="{C5D531B2-1F4A-4671-B199-8BEDEFE47B15}" type="presParOf" srcId="{E43208C4-CD5F-45DC-8E92-5BF65EFECC29}" destId="{870E2B0E-5362-4935-B070-197A35E0E480}" srcOrd="4" destOrd="0" presId="urn:microsoft.com/office/officeart/2005/8/layout/radial1"/>
    <dgm:cxn modelId="{0CE45346-4D42-451D-958D-B3268A1A56FD}" type="presParOf" srcId="{E43208C4-CD5F-45DC-8E92-5BF65EFECC29}" destId="{FC0E11DB-1608-463E-A0DD-44C50159887F}" srcOrd="5" destOrd="0" presId="urn:microsoft.com/office/officeart/2005/8/layout/radial1"/>
    <dgm:cxn modelId="{365FF833-F778-4B0E-86BA-66621FEA71F6}" type="presParOf" srcId="{FC0E11DB-1608-463E-A0DD-44C50159887F}" destId="{3BC981A0-9CF9-4775-BB6D-98FAF453D35B}" srcOrd="0" destOrd="0" presId="urn:microsoft.com/office/officeart/2005/8/layout/radial1"/>
    <dgm:cxn modelId="{614E04F5-09DC-46DE-A220-6752C92E4AAB}" type="presParOf" srcId="{E43208C4-CD5F-45DC-8E92-5BF65EFECC29}" destId="{4E92371D-5867-4BDC-A937-A9CC79BAE7F9}" srcOrd="6" destOrd="0" presId="urn:microsoft.com/office/officeart/2005/8/layout/radial1"/>
    <dgm:cxn modelId="{DA523378-07CF-4E9F-ACE6-1F90D596F8F3}" type="presParOf" srcId="{E43208C4-CD5F-45DC-8E92-5BF65EFECC29}" destId="{7261DA3E-66BE-4782-8629-E2E89B714FB9}" srcOrd="7" destOrd="0" presId="urn:microsoft.com/office/officeart/2005/8/layout/radial1"/>
    <dgm:cxn modelId="{5798118B-6559-4688-8694-25C8B74E691E}" type="presParOf" srcId="{7261DA3E-66BE-4782-8629-E2E89B714FB9}" destId="{427AC5DA-BEA7-4394-A234-2E351070440C}" srcOrd="0" destOrd="0" presId="urn:microsoft.com/office/officeart/2005/8/layout/radial1"/>
    <dgm:cxn modelId="{7B32FA1C-0198-472D-9FCC-05A31EA9A912}" type="presParOf" srcId="{E43208C4-CD5F-45DC-8E92-5BF65EFECC29}" destId="{0D373804-0ECF-4840-812E-F8AC4D987D1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4E41B-37F5-4421-8891-C78146F16A31}">
      <dsp:nvSpPr>
        <dsp:cNvPr id="0" name=""/>
        <dsp:cNvSpPr/>
      </dsp:nvSpPr>
      <dsp:spPr>
        <a:xfrm>
          <a:off x="4636501" y="1467696"/>
          <a:ext cx="1115907" cy="1115907"/>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a:t>VOUS </a:t>
          </a:r>
        </a:p>
      </dsp:txBody>
      <dsp:txXfrm>
        <a:off x="4799922" y="1631117"/>
        <a:ext cx="789065" cy="789065"/>
      </dsp:txXfrm>
    </dsp:sp>
    <dsp:sp modelId="{6D9FC5B0-3C0E-4898-BDF9-F3374F8C0329}">
      <dsp:nvSpPr>
        <dsp:cNvPr id="0" name=""/>
        <dsp:cNvSpPr/>
      </dsp:nvSpPr>
      <dsp:spPr>
        <a:xfrm rot="16200000">
          <a:off x="5026299" y="1289556"/>
          <a:ext cx="336309" cy="19969"/>
        </a:xfrm>
        <a:custGeom>
          <a:avLst/>
          <a:gdLst/>
          <a:ahLst/>
          <a:cxnLst/>
          <a:rect l="0" t="0" r="0" b="0"/>
          <a:pathLst>
            <a:path>
              <a:moveTo>
                <a:pt x="0" y="9984"/>
              </a:moveTo>
              <a:lnTo>
                <a:pt x="336309" y="998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86046" y="1291133"/>
        <a:ext cx="16815" cy="16815"/>
      </dsp:txXfrm>
    </dsp:sp>
    <dsp:sp modelId="{3B8061D6-F87E-414F-9F74-D020B5969CA2}">
      <dsp:nvSpPr>
        <dsp:cNvPr id="0" name=""/>
        <dsp:cNvSpPr/>
      </dsp:nvSpPr>
      <dsp:spPr>
        <a:xfrm>
          <a:off x="4636501" y="15479"/>
          <a:ext cx="1115907" cy="1115907"/>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Votre prénom</a:t>
          </a:r>
        </a:p>
      </dsp:txBody>
      <dsp:txXfrm>
        <a:off x="4799922" y="178900"/>
        <a:ext cx="789065" cy="789065"/>
      </dsp:txXfrm>
    </dsp:sp>
    <dsp:sp modelId="{2DBF3822-67A4-4CE2-B3D0-655E494FF19D}">
      <dsp:nvSpPr>
        <dsp:cNvPr id="0" name=""/>
        <dsp:cNvSpPr/>
      </dsp:nvSpPr>
      <dsp:spPr>
        <a:xfrm rot="21485493">
          <a:off x="5751948" y="1988047"/>
          <a:ext cx="542703" cy="19969"/>
        </a:xfrm>
        <a:custGeom>
          <a:avLst/>
          <a:gdLst/>
          <a:ahLst/>
          <a:cxnLst/>
          <a:rect l="0" t="0" r="0" b="0"/>
          <a:pathLst>
            <a:path>
              <a:moveTo>
                <a:pt x="0" y="9984"/>
              </a:moveTo>
              <a:lnTo>
                <a:pt x="542703" y="998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009732" y="1984464"/>
        <a:ext cx="27135" cy="27135"/>
      </dsp:txXfrm>
    </dsp:sp>
    <dsp:sp modelId="{870E2B0E-5362-4935-B070-197A35E0E480}">
      <dsp:nvSpPr>
        <dsp:cNvPr id="0" name=""/>
        <dsp:cNvSpPr/>
      </dsp:nvSpPr>
      <dsp:spPr>
        <a:xfrm>
          <a:off x="6293314" y="1308099"/>
          <a:ext cx="1931836" cy="1297499"/>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Votre fonction </a:t>
          </a:r>
        </a:p>
      </dsp:txBody>
      <dsp:txXfrm>
        <a:off x="6576225" y="1498113"/>
        <a:ext cx="1366014" cy="917471"/>
      </dsp:txXfrm>
    </dsp:sp>
    <dsp:sp modelId="{FC0E11DB-1608-463E-A0DD-44C50159887F}">
      <dsp:nvSpPr>
        <dsp:cNvPr id="0" name=""/>
        <dsp:cNvSpPr/>
      </dsp:nvSpPr>
      <dsp:spPr>
        <a:xfrm rot="5400000">
          <a:off x="5026299" y="2741773"/>
          <a:ext cx="336309" cy="19969"/>
        </a:xfrm>
        <a:custGeom>
          <a:avLst/>
          <a:gdLst/>
          <a:ahLst/>
          <a:cxnLst/>
          <a:rect l="0" t="0" r="0" b="0"/>
          <a:pathLst>
            <a:path>
              <a:moveTo>
                <a:pt x="0" y="9984"/>
              </a:moveTo>
              <a:lnTo>
                <a:pt x="336309" y="998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86046" y="2743350"/>
        <a:ext cx="16815" cy="16815"/>
      </dsp:txXfrm>
    </dsp:sp>
    <dsp:sp modelId="{4E92371D-5867-4BDC-A937-A9CC79BAE7F9}">
      <dsp:nvSpPr>
        <dsp:cNvPr id="0" name=""/>
        <dsp:cNvSpPr/>
      </dsp:nvSpPr>
      <dsp:spPr>
        <a:xfrm>
          <a:off x="4636501" y="2919913"/>
          <a:ext cx="1115907" cy="1115907"/>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Mes attentes ? </a:t>
          </a:r>
        </a:p>
      </dsp:txBody>
      <dsp:txXfrm>
        <a:off x="4799922" y="3083334"/>
        <a:ext cx="789065" cy="789065"/>
      </dsp:txXfrm>
    </dsp:sp>
    <dsp:sp modelId="{7261DA3E-66BE-4782-8629-E2E89B714FB9}">
      <dsp:nvSpPr>
        <dsp:cNvPr id="0" name=""/>
        <dsp:cNvSpPr/>
      </dsp:nvSpPr>
      <dsp:spPr>
        <a:xfrm rot="10888810">
          <a:off x="2590183" y="1974816"/>
          <a:ext cx="2046844" cy="19969"/>
        </a:xfrm>
        <a:custGeom>
          <a:avLst/>
          <a:gdLst/>
          <a:ahLst/>
          <a:cxnLst/>
          <a:rect l="0" t="0" r="0" b="0"/>
          <a:pathLst>
            <a:path>
              <a:moveTo>
                <a:pt x="0" y="9984"/>
              </a:moveTo>
              <a:lnTo>
                <a:pt x="2046844" y="9984"/>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3562435" y="1933630"/>
        <a:ext cx="102342" cy="102342"/>
      </dsp:txXfrm>
    </dsp:sp>
    <dsp:sp modelId="{0D373804-0ECF-4840-812E-F8AC4D987D1F}">
      <dsp:nvSpPr>
        <dsp:cNvPr id="0" name=""/>
        <dsp:cNvSpPr/>
      </dsp:nvSpPr>
      <dsp:spPr>
        <a:xfrm>
          <a:off x="0" y="1366973"/>
          <a:ext cx="2592855" cy="1115907"/>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Quelle carte représente pour moi mon rôle d’accompagnement dans le cadre du point relais ? </a:t>
          </a:r>
        </a:p>
      </dsp:txBody>
      <dsp:txXfrm>
        <a:off x="379715" y="1530394"/>
        <a:ext cx="1833425" cy="78906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0206" cy="4951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7172" y="0"/>
            <a:ext cx="2920206" cy="495188"/>
          </a:xfrm>
          <a:prstGeom prst="rect">
            <a:avLst/>
          </a:prstGeom>
        </p:spPr>
        <p:txBody>
          <a:bodyPr vert="horz" lIns="91440" tIns="45720" rIns="91440" bIns="45720" rtlCol="0"/>
          <a:lstStyle>
            <a:lvl1pPr algn="r">
              <a:defRPr sz="1200"/>
            </a:lvl1pPr>
          </a:lstStyle>
          <a:p>
            <a:fld id="{D760B04B-DD79-4B5D-B8AB-FED3E7207759}" type="datetimeFigureOut">
              <a:rPr lang="fr-FR" smtClean="0"/>
              <a:t>15/04/2022</a:t>
            </a:fld>
            <a:endParaRPr lang="fr-FR"/>
          </a:p>
        </p:txBody>
      </p:sp>
      <p:sp>
        <p:nvSpPr>
          <p:cNvPr id="4" name="Espace réservé de l'image des diapositives 3"/>
          <p:cNvSpPr>
            <a:spLocks noGrp="1" noRot="1" noChangeAspect="1"/>
          </p:cNvSpPr>
          <p:nvPr>
            <p:ph type="sldImg" idx="2"/>
          </p:nvPr>
        </p:nvSpPr>
        <p:spPr>
          <a:xfrm>
            <a:off x="411163" y="1233488"/>
            <a:ext cx="5918200" cy="3330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894" y="4749691"/>
            <a:ext cx="5391150" cy="388611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4301"/>
            <a:ext cx="2920206" cy="4951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7172" y="9374301"/>
            <a:ext cx="2920206" cy="495187"/>
          </a:xfrm>
          <a:prstGeom prst="rect">
            <a:avLst/>
          </a:prstGeom>
        </p:spPr>
        <p:txBody>
          <a:bodyPr vert="horz" lIns="91440" tIns="45720" rIns="91440" bIns="45720" rtlCol="0" anchor="b"/>
          <a:lstStyle>
            <a:lvl1pPr algn="r">
              <a:defRPr sz="1200"/>
            </a:lvl1pPr>
          </a:lstStyle>
          <a:p>
            <a:fld id="{E8FCAFA7-AF1F-4C78-8F2B-FF482C2D6E6C}" type="slidenum">
              <a:rPr lang="fr-FR" smtClean="0"/>
              <a:t>‹N°›</a:t>
            </a:fld>
            <a:endParaRPr lang="fr-FR"/>
          </a:p>
        </p:txBody>
      </p:sp>
    </p:spTree>
    <p:extLst>
      <p:ext uri="{BB962C8B-B14F-4D97-AF65-F5344CB8AC3E}">
        <p14:creationId xmlns:p14="http://schemas.microsoft.com/office/powerpoint/2010/main" val="102233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31975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23572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2176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83325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4/15/2022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319443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45748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02394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49465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7467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4/15/2022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65749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4/15/2022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73755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4/15/2022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1963713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2.wdp"/><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ressources-web.intra.cnaf:8092/cnam/finalites_demarches/module/#/lessons/S_O0AE_yScphaLuvhUivO7ecH0a3luP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ressources-web.intra.cnaf:8092/cnam/quizz_capitalisation/idees_recues/idees_recues_html5/story_html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9A76B16-3D94-4E0A-BDAB-469A55D47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30BB1A7C-2978-4064-91FF-94F9BD76A91B}"/>
              </a:ext>
            </a:extLst>
          </p:cNvPr>
          <p:cNvSpPr>
            <a:spLocks noGrp="1"/>
          </p:cNvSpPr>
          <p:nvPr>
            <p:ph type="ctrTitle"/>
          </p:nvPr>
        </p:nvSpPr>
        <p:spPr>
          <a:xfrm>
            <a:off x="5244959" y="5241717"/>
            <a:ext cx="6788164" cy="1292433"/>
          </a:xfrm>
        </p:spPr>
        <p:txBody>
          <a:bodyPr anchor="ctr">
            <a:noAutofit/>
          </a:bodyPr>
          <a:lstStyle/>
          <a:p>
            <a:pPr algn="ctr"/>
            <a:r>
              <a:rPr lang="fr-FR" sz="4000"/>
              <a:t>Formation des points relais caf </a:t>
            </a:r>
            <a:br>
              <a:rPr lang="fr-FR" sz="4000"/>
            </a:br>
            <a:r>
              <a:rPr lang="fr-FR" sz="4000"/>
              <a:t>11 au 13 avril 2022</a:t>
            </a:r>
          </a:p>
        </p:txBody>
      </p:sp>
      <p:pic>
        <p:nvPicPr>
          <p:cNvPr id="4" name="Picture 6">
            <a:extLst>
              <a:ext uri="{FF2B5EF4-FFF2-40B4-BE49-F238E27FC236}">
                <a16:creationId xmlns:a16="http://schemas.microsoft.com/office/drawing/2014/main" id="{1917CDD4-084F-4592-BDAD-00E4C8BB5A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2" r="2" b="3254"/>
          <a:stretch/>
        </p:blipFill>
        <p:spPr bwMode="auto">
          <a:xfrm>
            <a:off x="306314" y="334791"/>
            <a:ext cx="4541990" cy="61993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641A5C48-A030-40B7-B324-0AC50DEB5E16}"/>
              </a:ext>
            </a:extLst>
          </p:cNvPr>
          <p:cNvPicPr>
            <a:picLocks noChangeAspect="1"/>
          </p:cNvPicPr>
          <p:nvPr/>
        </p:nvPicPr>
        <p:blipFill rotWithShape="1">
          <a:blip r:embed="rId3"/>
          <a:srcRect t="4274" r="-1" b="17910"/>
          <a:stretch/>
        </p:blipFill>
        <p:spPr>
          <a:xfrm>
            <a:off x="4945328" y="348316"/>
            <a:ext cx="6896099" cy="4024647"/>
          </a:xfrm>
          <a:prstGeom prst="rect">
            <a:avLst/>
          </a:prstGeom>
        </p:spPr>
      </p:pic>
      <p:sp>
        <p:nvSpPr>
          <p:cNvPr id="18" name="Rectangle 10">
            <a:extLst>
              <a:ext uri="{FF2B5EF4-FFF2-40B4-BE49-F238E27FC236}">
                <a16:creationId xmlns:a16="http://schemas.microsoft.com/office/drawing/2014/main" id="{97116258-44FA-4FC2-99D1-52CCB536E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4">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73DC887C-A645-4B67-AFCC-7596D232F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4">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1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888631" y="2358391"/>
            <a:ext cx="3498979" cy="2453676"/>
          </a:xfrm>
        </p:spPr>
        <p:txBody>
          <a:bodyPr>
            <a:normAutofit/>
          </a:bodyPr>
          <a:lstStyle/>
          <a:p>
            <a:r>
              <a:rPr lang="en-US" b="1"/>
              <a:t>La CAF de la VIENNE</a:t>
            </a:r>
            <a:endParaRPr lang="en-US"/>
          </a:p>
        </p:txBody>
      </p:sp>
      <p:sp>
        <p:nvSpPr>
          <p:cNvPr id="520" name="TextBox 519">
            <a:extLst>
              <a:ext uri="{FF2B5EF4-FFF2-40B4-BE49-F238E27FC236}">
                <a16:creationId xmlns:a16="http://schemas.microsoft.com/office/drawing/2014/main" id="{ACB359D3-8861-4F1B-A55A-B99CC1AD13B7}"/>
              </a:ext>
            </a:extLst>
          </p:cNvPr>
          <p:cNvSpPr txBox="1"/>
          <p:nvPr/>
        </p:nvSpPr>
        <p:spPr>
          <a:xfrm>
            <a:off x="5424948" y="2487560"/>
            <a:ext cx="5385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p>
        </p:txBody>
      </p:sp>
      <p:pic>
        <p:nvPicPr>
          <p:cNvPr id="3" name="Picture 3">
            <a:extLst>
              <a:ext uri="{FF2B5EF4-FFF2-40B4-BE49-F238E27FC236}">
                <a16:creationId xmlns:a16="http://schemas.microsoft.com/office/drawing/2014/main" id="{02179180-9369-491B-966E-8E17FED8E71D}"/>
              </a:ext>
            </a:extLst>
          </p:cNvPr>
          <p:cNvPicPr>
            <a:picLocks noChangeAspect="1"/>
          </p:cNvPicPr>
          <p:nvPr/>
        </p:nvPicPr>
        <p:blipFill>
          <a:blip r:embed="rId2"/>
          <a:stretch>
            <a:fillRect/>
          </a:stretch>
        </p:blipFill>
        <p:spPr>
          <a:xfrm>
            <a:off x="1172497" y="1982629"/>
            <a:ext cx="2743200" cy="2720678"/>
          </a:xfrm>
          <a:prstGeom prst="rect">
            <a:avLst/>
          </a:prstGeom>
        </p:spPr>
      </p:pic>
      <p:pic>
        <p:nvPicPr>
          <p:cNvPr id="4" name="Picture 4">
            <a:extLst>
              <a:ext uri="{FF2B5EF4-FFF2-40B4-BE49-F238E27FC236}">
                <a16:creationId xmlns:a16="http://schemas.microsoft.com/office/drawing/2014/main" id="{C0C3BB41-89B3-45C2-8628-C71F16D1C102}"/>
              </a:ext>
            </a:extLst>
          </p:cNvPr>
          <p:cNvPicPr>
            <a:picLocks noChangeAspect="1"/>
          </p:cNvPicPr>
          <p:nvPr/>
        </p:nvPicPr>
        <p:blipFill>
          <a:blip r:embed="rId3"/>
          <a:stretch>
            <a:fillRect/>
          </a:stretch>
        </p:blipFill>
        <p:spPr>
          <a:xfrm>
            <a:off x="5129981" y="464012"/>
            <a:ext cx="5877232" cy="6040589"/>
          </a:xfrm>
          <a:prstGeom prst="rect">
            <a:avLst/>
          </a:prstGeom>
        </p:spPr>
      </p:pic>
    </p:spTree>
    <p:extLst>
      <p:ext uri="{BB962C8B-B14F-4D97-AF65-F5344CB8AC3E}">
        <p14:creationId xmlns:p14="http://schemas.microsoft.com/office/powerpoint/2010/main" val="395929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5198D-FADE-431F-8466-13AF36C334CD}"/>
              </a:ext>
            </a:extLst>
          </p:cNvPr>
          <p:cNvSpPr>
            <a:spLocks noGrp="1"/>
          </p:cNvSpPr>
          <p:nvPr>
            <p:ph type="title"/>
          </p:nvPr>
        </p:nvSpPr>
        <p:spPr>
          <a:xfrm>
            <a:off x="1066800" y="777595"/>
            <a:ext cx="10058400" cy="1609344"/>
          </a:xfrm>
        </p:spPr>
        <p:txBody>
          <a:bodyPr/>
          <a:lstStyle/>
          <a:p>
            <a:pPr algn="ctr"/>
            <a:r>
              <a:rPr lang="fr-FR" dirty="0"/>
              <a:t>Les grands défis des dernières années et des années a venir</a:t>
            </a:r>
          </a:p>
        </p:txBody>
      </p:sp>
      <p:sp>
        <p:nvSpPr>
          <p:cNvPr id="3" name="Espace réservé du contenu 2">
            <a:extLst>
              <a:ext uri="{FF2B5EF4-FFF2-40B4-BE49-F238E27FC236}">
                <a16:creationId xmlns:a16="http://schemas.microsoft.com/office/drawing/2014/main" id="{78866E2E-9CFF-4727-9E5E-4EAEA425B2B4}"/>
              </a:ext>
            </a:extLst>
          </p:cNvPr>
          <p:cNvSpPr>
            <a:spLocks noGrp="1"/>
          </p:cNvSpPr>
          <p:nvPr>
            <p:ph idx="1"/>
          </p:nvPr>
        </p:nvSpPr>
        <p:spPr>
          <a:xfrm>
            <a:off x="1066800" y="3328771"/>
            <a:ext cx="10058400" cy="4050792"/>
          </a:xfrm>
        </p:spPr>
        <p:txBody>
          <a:bodyPr vert="horz" lIns="91440" tIns="45720" rIns="91440" bIns="45720" rtlCol="0" anchor="t">
            <a:normAutofit/>
          </a:bodyPr>
          <a:lstStyle/>
          <a:p>
            <a:pPr algn="ctr"/>
            <a:r>
              <a:rPr lang="fr-FR" dirty="0"/>
              <a:t>Pour vous, quelles sont les grandes évolutions, défis à relever pour la Caf ?</a:t>
            </a:r>
          </a:p>
        </p:txBody>
      </p:sp>
    </p:spTree>
    <p:extLst>
      <p:ext uri="{BB962C8B-B14F-4D97-AF65-F5344CB8AC3E}">
        <p14:creationId xmlns:p14="http://schemas.microsoft.com/office/powerpoint/2010/main" val="132800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B4F00-487B-48DD-94E6-40F07EC31013}"/>
              </a:ext>
            </a:extLst>
          </p:cNvPr>
          <p:cNvSpPr>
            <a:spLocks noGrp="1"/>
          </p:cNvSpPr>
          <p:nvPr>
            <p:ph type="title"/>
          </p:nvPr>
        </p:nvSpPr>
        <p:spPr>
          <a:xfrm>
            <a:off x="1220769" y="2251289"/>
            <a:ext cx="10058400" cy="1609344"/>
          </a:xfrm>
        </p:spPr>
        <p:txBody>
          <a:bodyPr/>
          <a:lstStyle/>
          <a:p>
            <a:pPr algn="ctr"/>
            <a:r>
              <a:rPr lang="fr-FR"/>
              <a:t>L’organisation de la relation de service a la caf de la Vienne </a:t>
            </a:r>
          </a:p>
        </p:txBody>
      </p:sp>
    </p:spTree>
    <p:extLst>
      <p:ext uri="{BB962C8B-B14F-4D97-AF65-F5344CB8AC3E}">
        <p14:creationId xmlns:p14="http://schemas.microsoft.com/office/powerpoint/2010/main" val="238085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8"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30BB1A7C-2978-4064-91FF-94F9BD76A91B}"/>
              </a:ext>
            </a:extLst>
          </p:cNvPr>
          <p:cNvSpPr>
            <a:spLocks noGrp="1"/>
          </p:cNvSpPr>
          <p:nvPr>
            <p:ph type="ctrTitle"/>
          </p:nvPr>
        </p:nvSpPr>
        <p:spPr>
          <a:xfrm>
            <a:off x="1069848" y="484632"/>
            <a:ext cx="10058400" cy="1609344"/>
          </a:xfrm>
        </p:spPr>
        <p:txBody>
          <a:bodyPr vert="horz" lIns="91440" tIns="45720" rIns="91440" bIns="45720" rtlCol="0" anchor="ctr">
            <a:normAutofit/>
          </a:bodyPr>
          <a:lstStyle/>
          <a:p>
            <a:pPr>
              <a:lnSpc>
                <a:spcPct val="90000"/>
              </a:lnSpc>
            </a:pPr>
            <a:r>
              <a:rPr lang="en-US" sz="5400">
                <a:blipFill>
                  <a:blip r:embed="rId6">
                    <a:extLst>
                      <a:ext uri="{28A0092B-C50C-407E-A947-70E740481C1C}">
                        <a14:useLocalDpi xmlns:a14="http://schemas.microsoft.com/office/drawing/2010/main" val="0"/>
                      </a:ext>
                    </a:extLst>
                  </a:blip>
                  <a:tile tx="6350" ty="-127000" sx="65000" sy="64000" flip="none" algn="tl"/>
                </a:blipFill>
              </a:rPr>
              <a:t>L’Accueil de niveau 1 </a:t>
            </a:r>
          </a:p>
        </p:txBody>
      </p:sp>
      <p:sp>
        <p:nvSpPr>
          <p:cNvPr id="6" name="ZoneTexte 5">
            <a:extLst>
              <a:ext uri="{FF2B5EF4-FFF2-40B4-BE49-F238E27FC236}">
                <a16:creationId xmlns:a16="http://schemas.microsoft.com/office/drawing/2014/main" id="{1ACCF062-FB8C-4ED4-A713-A562C00E61F7}"/>
              </a:ext>
            </a:extLst>
          </p:cNvPr>
          <p:cNvSpPr txBox="1"/>
          <p:nvPr/>
        </p:nvSpPr>
        <p:spPr>
          <a:xfrm>
            <a:off x="984503" y="2352675"/>
            <a:ext cx="10197847" cy="4334206"/>
          </a:xfrm>
          <a:prstGeom prst="rect">
            <a:avLst/>
          </a:prstGeom>
        </p:spPr>
        <p:txBody>
          <a:bodyPr vert="horz" lIns="91440" tIns="45720" rIns="91440" bIns="45720" rtlCol="0">
            <a:normAutofit fontScale="92500" lnSpcReduction="20000"/>
          </a:bodyPr>
          <a:lstStyle/>
          <a:p>
            <a:pPr marL="102870" indent="-285750" defTabSz="914400">
              <a:lnSpc>
                <a:spcPct val="90000"/>
              </a:lnSpc>
              <a:spcAft>
                <a:spcPts val="600"/>
              </a:spcAft>
              <a:buClr>
                <a:schemeClr val="accent1">
                  <a:lumMod val="75000"/>
                </a:schemeClr>
              </a:buClr>
              <a:buSzPct val="85000"/>
              <a:buFont typeface="Arial" panose="020B0604020202020204" pitchFamily="34" charset="0"/>
              <a:buChar char="•"/>
            </a:pPr>
            <a:r>
              <a:rPr lang="en-US"/>
              <a:t>L’accueil de niveau 1 est proposé par les conseillers de services à l’usagers. </a:t>
            </a:r>
          </a:p>
          <a:p>
            <a:pPr marL="102870" indent="-285750" defTabSz="914400">
              <a:lnSpc>
                <a:spcPct val="90000"/>
              </a:lnSpc>
              <a:spcAft>
                <a:spcPts val="600"/>
              </a:spcAft>
              <a:buClr>
                <a:schemeClr val="accent1">
                  <a:lumMod val="75000"/>
                </a:schemeClr>
              </a:buClr>
              <a:buSzPct val="85000"/>
              <a:buFont typeface="Arial" panose="020B0604020202020204" pitchFamily="34" charset="0"/>
              <a:buChar char="•"/>
            </a:pPr>
            <a:endParaRPr lang="en-US"/>
          </a:p>
          <a:p>
            <a:pPr marL="2388870" lvl="5" indent="-285750" defTabSz="914400">
              <a:lnSpc>
                <a:spcPct val="90000"/>
              </a:lnSpc>
              <a:spcAft>
                <a:spcPts val="600"/>
              </a:spcAft>
              <a:buClr>
                <a:schemeClr val="accent1">
                  <a:lumMod val="75000"/>
                </a:schemeClr>
              </a:buClr>
              <a:buSzPct val="85000"/>
              <a:buFont typeface="Arial" panose="020B0604020202020204" pitchFamily="34" charset="0"/>
              <a:buChar char="•"/>
            </a:pPr>
            <a:r>
              <a:rPr lang="fr-FR"/>
              <a:t>Une information de premier niveau.</a:t>
            </a:r>
          </a:p>
          <a:p>
            <a:pPr marL="2388870" lvl="5" indent="-285750" defTabSz="914400">
              <a:lnSpc>
                <a:spcPct val="90000"/>
              </a:lnSpc>
              <a:spcAft>
                <a:spcPts val="600"/>
              </a:spcAft>
              <a:buClr>
                <a:schemeClr val="accent1">
                  <a:lumMod val="75000"/>
                </a:schemeClr>
              </a:buClr>
              <a:buSzPct val="85000"/>
              <a:buFont typeface="Arial" panose="020B0604020202020204" pitchFamily="34" charset="0"/>
              <a:buChar char="•"/>
            </a:pPr>
            <a:r>
              <a:rPr lang="fr-FR"/>
              <a:t>Une remise ou envoi/collecte de documents.</a:t>
            </a:r>
          </a:p>
          <a:p>
            <a:pPr marL="2388870" lvl="5" indent="-285750" defTabSz="914400">
              <a:lnSpc>
                <a:spcPct val="90000"/>
              </a:lnSpc>
              <a:spcAft>
                <a:spcPts val="600"/>
              </a:spcAft>
              <a:buClr>
                <a:schemeClr val="accent1">
                  <a:lumMod val="75000"/>
                </a:schemeClr>
              </a:buClr>
              <a:buSzPct val="85000"/>
              <a:buFont typeface="Arial" panose="020B0604020202020204" pitchFamily="34" charset="0"/>
              <a:buChar char="•"/>
            </a:pPr>
            <a:r>
              <a:rPr lang="fr-FR"/>
              <a:t>Une orientation sur notre espace dédié « caf.fr » avec accompagnement adapté.</a:t>
            </a:r>
          </a:p>
          <a:p>
            <a:pPr marL="2388870" lvl="5" indent="-285750" defTabSz="914400">
              <a:lnSpc>
                <a:spcPct val="90000"/>
              </a:lnSpc>
              <a:spcAft>
                <a:spcPts val="600"/>
              </a:spcAft>
              <a:buClr>
                <a:schemeClr val="accent1">
                  <a:lumMod val="75000"/>
                </a:schemeClr>
              </a:buClr>
              <a:buSzPct val="85000"/>
              <a:buFont typeface="Arial" panose="020B0604020202020204" pitchFamily="34" charset="0"/>
              <a:buChar char="•"/>
            </a:pPr>
            <a:r>
              <a:rPr lang="fr-FR"/>
              <a:t>Une prise de rendez-vous.</a:t>
            </a:r>
          </a:p>
          <a:p>
            <a:pPr marL="285750" indent="-285750">
              <a:buFont typeface="Arial" panose="020B0604020202020204" pitchFamily="34" charset="0"/>
              <a:buChar char="•"/>
            </a:pPr>
            <a:endParaRPr lang="fr-FR"/>
          </a:p>
          <a:p>
            <a:pPr marL="285750" indent="-285750">
              <a:buFont typeface="Arial" panose="020B0604020202020204" pitchFamily="34" charset="0"/>
              <a:buChar char="•"/>
            </a:pPr>
            <a:r>
              <a:rPr lang="fr-FR"/>
              <a:t> Par quel canal : </a:t>
            </a:r>
          </a:p>
          <a:p>
            <a:pPr marL="2388870" lvl="5" indent="-285750" defTabSz="914400">
              <a:spcAft>
                <a:spcPts val="600"/>
              </a:spcAft>
              <a:buClr>
                <a:schemeClr val="accent1">
                  <a:lumMod val="75000"/>
                </a:schemeClr>
              </a:buClr>
              <a:buSzPct val="85000"/>
              <a:buFont typeface="Arial" panose="020B0604020202020204" pitchFamily="34" charset="0"/>
              <a:buChar char="•"/>
            </a:pPr>
            <a:endParaRPr lang="fr-FR"/>
          </a:p>
          <a:p>
            <a:pPr marL="2388870" lvl="5" indent="-285750" defTabSz="914400">
              <a:spcAft>
                <a:spcPts val="600"/>
              </a:spcAft>
              <a:buClr>
                <a:schemeClr val="accent1">
                  <a:lumMod val="75000"/>
                </a:schemeClr>
              </a:buClr>
              <a:buSzPct val="85000"/>
              <a:buFont typeface="Arial" panose="020B0604020202020204" pitchFamily="34" charset="0"/>
              <a:buChar char="•"/>
            </a:pPr>
            <a:r>
              <a:rPr lang="fr-FR"/>
              <a:t>Notre espace  d’accueil   à Poitiers, sans rendez-vous du lundi au vendredi de 9h00 à 17h00</a:t>
            </a:r>
          </a:p>
          <a:p>
            <a:pPr marL="2388870" lvl="5" indent="-285750" defTabSz="914400">
              <a:spcAft>
                <a:spcPts val="600"/>
              </a:spcAft>
              <a:buClr>
                <a:schemeClr val="accent1">
                  <a:lumMod val="75000"/>
                </a:schemeClr>
              </a:buClr>
              <a:buSzPct val="85000"/>
              <a:buFont typeface="Arial" panose="020B0604020202020204" pitchFamily="34" charset="0"/>
              <a:buChar char="•"/>
            </a:pPr>
            <a:r>
              <a:rPr lang="fr-FR"/>
              <a:t>Notre espace d’accueil à  Châtellerault, sans rendez-vous du lundi au vendredi de 9h00 à 12h00 à 13h30 à 16h30 (fermé le jeudi matin)</a:t>
            </a:r>
          </a:p>
          <a:p>
            <a:pPr marL="2388870" lvl="5" indent="-285750" defTabSz="914400">
              <a:spcAft>
                <a:spcPts val="600"/>
              </a:spcAft>
              <a:buClr>
                <a:schemeClr val="accent1">
                  <a:lumMod val="75000"/>
                </a:schemeClr>
              </a:buClr>
              <a:buSzPct val="85000"/>
              <a:buFont typeface="Arial" panose="020B0604020202020204" pitchFamily="34" charset="0"/>
              <a:buChar char="•"/>
            </a:pPr>
            <a:r>
              <a:rPr lang="fr-FR"/>
              <a:t>Le 3230, plateforme téléphonique </a:t>
            </a:r>
          </a:p>
          <a:p>
            <a:pPr marL="2388870" lvl="5" indent="-285750" defTabSz="914400">
              <a:spcAft>
                <a:spcPts val="600"/>
              </a:spcAft>
              <a:buClr>
                <a:schemeClr val="accent1">
                  <a:lumMod val="75000"/>
                </a:schemeClr>
              </a:buClr>
              <a:buSzPct val="85000"/>
              <a:buFont typeface="Arial" panose="020B0604020202020204" pitchFamily="34" charset="0"/>
              <a:buChar char="•"/>
            </a:pPr>
            <a:r>
              <a:rPr lang="fr-FR"/>
              <a:t>Nos partenaires d’accueils (points relais et Espace France service)</a:t>
            </a:r>
          </a:p>
          <a:p>
            <a:pPr marL="2388870" lvl="5" indent="-285750" defTabSz="914400">
              <a:spcAft>
                <a:spcPts val="600"/>
              </a:spcAft>
              <a:buClr>
                <a:schemeClr val="accent1">
                  <a:lumMod val="75000"/>
                </a:schemeClr>
              </a:buClr>
              <a:buSzPct val="85000"/>
              <a:buFont typeface="Arial" panose="020B0604020202020204" pitchFamily="34" charset="0"/>
              <a:buChar char="•"/>
            </a:pPr>
            <a:endParaRPr lang="fr-FR"/>
          </a:p>
          <a:p>
            <a:pPr marL="2388870" lvl="5" indent="-285750" defTabSz="914400">
              <a:lnSpc>
                <a:spcPct val="90000"/>
              </a:lnSpc>
              <a:spcAft>
                <a:spcPts val="600"/>
              </a:spcAft>
              <a:buClr>
                <a:schemeClr val="accent1">
                  <a:lumMod val="75000"/>
                </a:schemeClr>
              </a:buClr>
              <a:buSzPct val="85000"/>
              <a:buFont typeface="Arial" panose="020B0604020202020204" pitchFamily="34" charset="0"/>
              <a:buChar char="•"/>
            </a:pPr>
            <a:endParaRPr lang="fr-FR"/>
          </a:p>
          <a:p>
            <a:pPr marL="2103120" lvl="5" defTabSz="914400">
              <a:lnSpc>
                <a:spcPct val="90000"/>
              </a:lnSpc>
              <a:spcAft>
                <a:spcPts val="600"/>
              </a:spcAft>
              <a:buClr>
                <a:schemeClr val="accent1">
                  <a:lumMod val="75000"/>
                </a:schemeClr>
              </a:buClr>
              <a:buSzPct val="85000"/>
            </a:pPr>
            <a:endParaRPr lang="fr-FR"/>
          </a:p>
          <a:p>
            <a:pPr marL="2103120" lvl="5" defTabSz="914400">
              <a:lnSpc>
                <a:spcPct val="90000"/>
              </a:lnSpc>
              <a:spcAft>
                <a:spcPts val="600"/>
              </a:spcAft>
              <a:buClr>
                <a:schemeClr val="accent1">
                  <a:lumMod val="75000"/>
                </a:schemeClr>
              </a:buClr>
              <a:buSzPct val="85000"/>
            </a:pPr>
            <a:endParaRPr lang="fr-FR"/>
          </a:p>
          <a:p>
            <a:pPr defTabSz="914400">
              <a:lnSpc>
                <a:spcPct val="90000"/>
              </a:lnSpc>
              <a:spcAft>
                <a:spcPts val="600"/>
              </a:spcAft>
              <a:buClr>
                <a:schemeClr val="accent1">
                  <a:lumMod val="75000"/>
                </a:schemeClr>
              </a:buClr>
              <a:buSzPct val="85000"/>
            </a:pPr>
            <a:endParaRPr lang="en-US"/>
          </a:p>
        </p:txBody>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0" name="Picture 6">
            <a:extLst>
              <a:ext uri="{FF2B5EF4-FFF2-40B4-BE49-F238E27FC236}">
                <a16:creationId xmlns:a16="http://schemas.microsoft.com/office/drawing/2014/main" id="{C47A7273-5509-4B6D-BEDE-D76C410A94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52" r="2" b="3254"/>
          <a:stretch/>
        </p:blipFill>
        <p:spPr bwMode="auto">
          <a:xfrm>
            <a:off x="0" y="2941815"/>
            <a:ext cx="713877" cy="9743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8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BA72E-B44A-401E-92B6-6F97F006733D}"/>
              </a:ext>
            </a:extLst>
          </p:cNvPr>
          <p:cNvSpPr>
            <a:spLocks noGrp="1"/>
          </p:cNvSpPr>
          <p:nvPr>
            <p:ph type="title"/>
          </p:nvPr>
        </p:nvSpPr>
        <p:spPr>
          <a:xfrm>
            <a:off x="601255" y="702156"/>
            <a:ext cx="3409783" cy="1013800"/>
          </a:xfrm>
        </p:spPr>
        <p:txBody>
          <a:bodyPr>
            <a:normAutofit/>
          </a:bodyPr>
          <a:lstStyle/>
          <a:p>
            <a:pPr>
              <a:lnSpc>
                <a:spcPct val="90000"/>
              </a:lnSpc>
            </a:pPr>
            <a:r>
              <a:rPr lang="fr-FR" sz="1500"/>
              <a:t>L’accueil de niveau 1 : l’autonomie numérique au cœur de la relation allocataire  </a:t>
            </a:r>
          </a:p>
        </p:txBody>
      </p:sp>
      <p:sp>
        <p:nvSpPr>
          <p:cNvPr id="6" name="Espace réservé du contenu 5">
            <a:extLst>
              <a:ext uri="{FF2B5EF4-FFF2-40B4-BE49-F238E27FC236}">
                <a16:creationId xmlns:a16="http://schemas.microsoft.com/office/drawing/2014/main" id="{DD7FA313-1AB5-423A-ADAB-5DCADC98571E}"/>
              </a:ext>
            </a:extLst>
          </p:cNvPr>
          <p:cNvSpPr>
            <a:spLocks noGrp="1"/>
          </p:cNvSpPr>
          <p:nvPr>
            <p:ph idx="1"/>
          </p:nvPr>
        </p:nvSpPr>
        <p:spPr>
          <a:xfrm>
            <a:off x="601255" y="1964168"/>
            <a:ext cx="3409782" cy="4036582"/>
          </a:xfrm>
        </p:spPr>
        <p:txBody>
          <a:bodyPr>
            <a:normAutofit/>
          </a:bodyPr>
          <a:lstStyle/>
          <a:p>
            <a:r>
              <a:rPr lang="fr-FR"/>
              <a:t>Une fonction d’orientation qui permet en fonction du profil de l’allocataire de l’orienter vers le bon espace</a:t>
            </a:r>
          </a:p>
          <a:p>
            <a:r>
              <a:rPr lang="fr-FR"/>
              <a:t>Une fonction d’orientation qui permet « d’accueillir » l’allocataire et de le sécuriser dans sa visite et dans les démarches </a:t>
            </a:r>
            <a:r>
              <a:rPr lang="fr-FR">
                <a:solidFill>
                  <a:schemeClr val="bg1"/>
                </a:solidFill>
              </a:rPr>
              <a:t>qu’il va devoir accomplir.</a:t>
            </a:r>
          </a:p>
        </p:txBody>
      </p:sp>
      <p:pic>
        <p:nvPicPr>
          <p:cNvPr id="1026" name="Picture 2">
            <a:extLst>
              <a:ext uri="{FF2B5EF4-FFF2-40B4-BE49-F238E27FC236}">
                <a16:creationId xmlns:a16="http://schemas.microsoft.com/office/drawing/2014/main" id="{583CC5E7-385A-49D5-93E1-316BE05639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2866" y="1111641"/>
            <a:ext cx="6207130" cy="46553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29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371B6-0C83-4ACB-A734-D9560A18F759}"/>
              </a:ext>
            </a:extLst>
          </p:cNvPr>
          <p:cNvSpPr>
            <a:spLocks noGrp="1"/>
          </p:cNvSpPr>
          <p:nvPr>
            <p:ph type="title"/>
          </p:nvPr>
        </p:nvSpPr>
        <p:spPr>
          <a:xfrm>
            <a:off x="584201" y="1107672"/>
            <a:ext cx="3427985" cy="955501"/>
          </a:xfrm>
        </p:spPr>
        <p:txBody>
          <a:bodyPr anchor="ctr">
            <a:normAutofit/>
          </a:bodyPr>
          <a:lstStyle/>
          <a:p>
            <a:pPr>
              <a:lnSpc>
                <a:spcPct val="90000"/>
              </a:lnSpc>
            </a:pPr>
            <a:r>
              <a:rPr lang="fr-FR" sz="1500">
                <a:solidFill>
                  <a:schemeClr val="accent1"/>
                </a:solidFill>
              </a:rPr>
              <a:t>L’accueil de niveau 1 : l’autonomie numérique au cœur de la relation allocataire </a:t>
            </a:r>
          </a:p>
        </p:txBody>
      </p:sp>
      <p:sp>
        <p:nvSpPr>
          <p:cNvPr id="3" name="Espace réservé du contenu 2">
            <a:extLst>
              <a:ext uri="{FF2B5EF4-FFF2-40B4-BE49-F238E27FC236}">
                <a16:creationId xmlns:a16="http://schemas.microsoft.com/office/drawing/2014/main" id="{17EF3FB1-F94F-4270-A9A1-D856C68EE465}"/>
              </a:ext>
            </a:extLst>
          </p:cNvPr>
          <p:cNvSpPr>
            <a:spLocks noGrp="1"/>
          </p:cNvSpPr>
          <p:nvPr>
            <p:ph idx="1"/>
          </p:nvPr>
        </p:nvSpPr>
        <p:spPr>
          <a:xfrm>
            <a:off x="584201" y="2150533"/>
            <a:ext cx="3427985" cy="3708266"/>
          </a:xfrm>
        </p:spPr>
        <p:txBody>
          <a:bodyPr>
            <a:normAutofit/>
          </a:bodyPr>
          <a:lstStyle/>
          <a:p>
            <a:pPr marL="305435" indent="-305435"/>
            <a:r>
              <a:rPr lang="fr-FR"/>
              <a:t>Un espace « je gère mon dossier » pour orienter les allocataires les plus autonomes numériquement ou pour des démarches simples. </a:t>
            </a:r>
          </a:p>
          <a:p>
            <a:pPr marL="305435" indent="-305435"/>
            <a:r>
              <a:rPr lang="fr-FR"/>
              <a:t>Un espace « je demande une prestation » avec un accompagnement tabouret pour les conseillers de service à l’usager.</a:t>
            </a:r>
          </a:p>
        </p:txBody>
      </p:sp>
      <p:pic>
        <p:nvPicPr>
          <p:cNvPr id="2050" name="Picture 2">
            <a:extLst>
              <a:ext uri="{FF2B5EF4-FFF2-40B4-BE49-F238E27FC236}">
                <a16:creationId xmlns:a16="http://schemas.microsoft.com/office/drawing/2014/main" id="{7F3AB247-976B-46CF-96E0-AA7F246C86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3" r="2" b="13287"/>
          <a:stretch/>
        </p:blipFill>
        <p:spPr bwMode="auto">
          <a:xfrm rot="5400000">
            <a:off x="3218094" y="1664394"/>
            <a:ext cx="5749462" cy="3702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D0A45AEB-671E-49EF-8688-43265B8F2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28" r="2" b="2"/>
          <a:stretch/>
        </p:blipFill>
        <p:spPr bwMode="auto">
          <a:xfrm rot="5400000">
            <a:off x="7014719" y="1664395"/>
            <a:ext cx="5749462" cy="3702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65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2F000-C440-4B42-AE2C-C0D357714C75}"/>
              </a:ext>
            </a:extLst>
          </p:cNvPr>
          <p:cNvSpPr>
            <a:spLocks noGrp="1"/>
          </p:cNvSpPr>
          <p:nvPr>
            <p:ph type="title"/>
          </p:nvPr>
        </p:nvSpPr>
        <p:spPr>
          <a:xfrm>
            <a:off x="581191" y="4610099"/>
            <a:ext cx="10993549" cy="1066801"/>
          </a:xfrm>
        </p:spPr>
        <p:txBody>
          <a:bodyPr vert="horz" lIns="91440" tIns="45720" rIns="91440" bIns="45720" rtlCol="0" anchor="b">
            <a:normAutofit/>
          </a:bodyPr>
          <a:lstStyle/>
          <a:p>
            <a:pPr>
              <a:lnSpc>
                <a:spcPct val="90000"/>
              </a:lnSpc>
            </a:pPr>
            <a:r>
              <a:rPr lang="en-US" sz="3300"/>
              <a:t>L’accueil de niveau 1 : l’autonomie numérique au cœur de la relation allocataire </a:t>
            </a:r>
          </a:p>
        </p:txBody>
      </p:sp>
      <p:pic>
        <p:nvPicPr>
          <p:cNvPr id="3075" name="Picture 3">
            <a:extLst>
              <a:ext uri="{FF2B5EF4-FFF2-40B4-BE49-F238E27FC236}">
                <a16:creationId xmlns:a16="http://schemas.microsoft.com/office/drawing/2014/main" id="{800C60BE-BE7C-458B-982D-7AF820A3D925}"/>
              </a:ext>
            </a:extLst>
          </p:cNvPr>
          <p:cNvPicPr>
            <a:picLocks noChangeAspect="1" noChangeArrowheads="1"/>
          </p:cNvPicPr>
          <p:nvPr/>
        </p:nvPicPr>
        <p:blipFill>
          <a:blip r:embed="rId2"/>
          <a:srcRect l="9931" r="9931"/>
          <a:stretch/>
        </p:blipFill>
        <p:spPr bwMode="auto">
          <a:xfrm>
            <a:off x="8379920" y="1084910"/>
            <a:ext cx="3014297" cy="28210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Une image contenant texte, tenant&#10;&#10;Description générée automatiquement">
            <a:extLst>
              <a:ext uri="{FF2B5EF4-FFF2-40B4-BE49-F238E27FC236}">
                <a16:creationId xmlns:a16="http://schemas.microsoft.com/office/drawing/2014/main" id="{258AB0EA-D0ED-4A49-917E-A2754C244EE1}"/>
              </a:ext>
            </a:extLst>
          </p:cNvPr>
          <p:cNvPicPr>
            <a:picLocks noChangeAspect="1"/>
          </p:cNvPicPr>
          <p:nvPr/>
        </p:nvPicPr>
        <p:blipFill>
          <a:blip r:embed="rId3"/>
          <a:stretch>
            <a:fillRect/>
          </a:stretch>
        </p:blipFill>
        <p:spPr>
          <a:xfrm>
            <a:off x="2127523" y="1039151"/>
            <a:ext cx="4566240" cy="2624688"/>
          </a:xfrm>
          <a:prstGeom prst="rect">
            <a:avLst/>
          </a:prstGeom>
        </p:spPr>
      </p:pic>
    </p:spTree>
    <p:extLst>
      <p:ext uri="{BB962C8B-B14F-4D97-AF65-F5344CB8AC3E}">
        <p14:creationId xmlns:p14="http://schemas.microsoft.com/office/powerpoint/2010/main" val="147019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8"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30BB1A7C-2978-4064-91FF-94F9BD76A91B}"/>
              </a:ext>
            </a:extLst>
          </p:cNvPr>
          <p:cNvSpPr>
            <a:spLocks noGrp="1"/>
          </p:cNvSpPr>
          <p:nvPr>
            <p:ph type="ctrTitle"/>
          </p:nvPr>
        </p:nvSpPr>
        <p:spPr>
          <a:xfrm>
            <a:off x="1069848" y="484632"/>
            <a:ext cx="10058400" cy="1609344"/>
          </a:xfrm>
        </p:spPr>
        <p:txBody>
          <a:bodyPr vert="horz" lIns="91440" tIns="45720" rIns="91440" bIns="45720" rtlCol="0" anchor="ctr">
            <a:normAutofit/>
          </a:bodyPr>
          <a:lstStyle/>
          <a:p>
            <a:pPr>
              <a:lnSpc>
                <a:spcPct val="90000"/>
              </a:lnSpc>
            </a:pPr>
            <a:r>
              <a:rPr lang="en-US" sz="5400">
                <a:blipFill>
                  <a:blip r:embed="rId6">
                    <a:extLst>
                      <a:ext uri="{28A0092B-C50C-407E-A947-70E740481C1C}">
                        <a14:useLocalDpi xmlns:a14="http://schemas.microsoft.com/office/drawing/2010/main" val="0"/>
                      </a:ext>
                    </a:extLst>
                  </a:blip>
                  <a:tile tx="6350" ty="-127000" sx="65000" sy="64000" flip="none" algn="tl"/>
                </a:blipFill>
              </a:rPr>
              <a:t>L’Accueil de niveau 2</a:t>
            </a:r>
          </a:p>
        </p:txBody>
      </p:sp>
      <p:sp>
        <p:nvSpPr>
          <p:cNvPr id="6" name="ZoneTexte 5">
            <a:extLst>
              <a:ext uri="{FF2B5EF4-FFF2-40B4-BE49-F238E27FC236}">
                <a16:creationId xmlns:a16="http://schemas.microsoft.com/office/drawing/2014/main" id="{1ACCF062-FB8C-4ED4-A713-A562C00E61F7}"/>
              </a:ext>
            </a:extLst>
          </p:cNvPr>
          <p:cNvSpPr txBox="1"/>
          <p:nvPr/>
        </p:nvSpPr>
        <p:spPr>
          <a:xfrm>
            <a:off x="955680" y="2220067"/>
            <a:ext cx="8696325" cy="4134181"/>
          </a:xfrm>
          <a:prstGeom prst="rect">
            <a:avLst/>
          </a:prstGeom>
        </p:spPr>
        <p:txBody>
          <a:bodyPr vert="horz" lIns="91440" tIns="45720" rIns="91440" bIns="45720" rtlCol="0">
            <a:normAutofit/>
          </a:bodyPr>
          <a:lstStyle/>
          <a:p>
            <a:pPr marL="2388870" lvl="5" indent="-285750" defTabSz="914400">
              <a:spcAft>
                <a:spcPts val="600"/>
              </a:spcAft>
              <a:buClr>
                <a:schemeClr val="accent1">
                  <a:lumMod val="75000"/>
                </a:schemeClr>
              </a:buClr>
              <a:buSzPct val="85000"/>
              <a:buFont typeface="Arial" panose="020B0604020202020204" pitchFamily="34" charset="0"/>
              <a:buChar char="•"/>
            </a:pPr>
            <a:endParaRPr lang="fr-FR"/>
          </a:p>
          <a:p>
            <a:pPr marL="2388870" lvl="5" indent="-285750" defTabSz="914400">
              <a:lnSpc>
                <a:spcPct val="90000"/>
              </a:lnSpc>
              <a:spcAft>
                <a:spcPts val="600"/>
              </a:spcAft>
              <a:buClr>
                <a:schemeClr val="accent1">
                  <a:lumMod val="75000"/>
                </a:schemeClr>
              </a:buClr>
              <a:buSzPct val="85000"/>
              <a:buFont typeface="Arial" panose="020B0604020202020204" pitchFamily="34" charset="0"/>
              <a:buChar char="•"/>
            </a:pPr>
            <a:endParaRPr lang="fr-FR"/>
          </a:p>
          <a:p>
            <a:pPr marL="2103120" lvl="5" defTabSz="914400">
              <a:lnSpc>
                <a:spcPct val="90000"/>
              </a:lnSpc>
              <a:spcAft>
                <a:spcPts val="600"/>
              </a:spcAft>
              <a:buClr>
                <a:schemeClr val="accent1">
                  <a:lumMod val="75000"/>
                </a:schemeClr>
              </a:buClr>
              <a:buSzPct val="85000"/>
            </a:pPr>
            <a:endParaRPr lang="fr-FR"/>
          </a:p>
          <a:p>
            <a:pPr marL="2103120" lvl="5" defTabSz="914400">
              <a:lnSpc>
                <a:spcPct val="90000"/>
              </a:lnSpc>
              <a:spcAft>
                <a:spcPts val="600"/>
              </a:spcAft>
              <a:buClr>
                <a:schemeClr val="accent1">
                  <a:lumMod val="75000"/>
                </a:schemeClr>
              </a:buClr>
              <a:buSzPct val="85000"/>
            </a:pPr>
            <a:endParaRPr lang="fr-FR"/>
          </a:p>
          <a:p>
            <a:pPr defTabSz="914400">
              <a:lnSpc>
                <a:spcPct val="90000"/>
              </a:lnSpc>
              <a:spcAft>
                <a:spcPts val="600"/>
              </a:spcAft>
              <a:buClr>
                <a:schemeClr val="accent1">
                  <a:lumMod val="75000"/>
                </a:schemeClr>
              </a:buClr>
              <a:buSzPct val="85000"/>
            </a:pPr>
            <a:endParaRPr lang="en-US"/>
          </a:p>
        </p:txBody>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0" name="Picture 6">
            <a:extLst>
              <a:ext uri="{FF2B5EF4-FFF2-40B4-BE49-F238E27FC236}">
                <a16:creationId xmlns:a16="http://schemas.microsoft.com/office/drawing/2014/main" id="{C47A7273-5509-4B6D-BEDE-D76C410A94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52" r="2" b="3254"/>
          <a:stretch/>
        </p:blipFill>
        <p:spPr bwMode="auto">
          <a:xfrm>
            <a:off x="0" y="2941815"/>
            <a:ext cx="713877" cy="9743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a:extLst>
              <a:ext uri="{FF2B5EF4-FFF2-40B4-BE49-F238E27FC236}">
                <a16:creationId xmlns:a16="http://schemas.microsoft.com/office/drawing/2014/main" id="{86F1451C-38F8-4676-838D-5A447CEAB65D}"/>
              </a:ext>
            </a:extLst>
          </p:cNvPr>
          <p:cNvSpPr txBox="1"/>
          <p:nvPr/>
        </p:nvSpPr>
        <p:spPr>
          <a:xfrm>
            <a:off x="1199626" y="2430339"/>
            <a:ext cx="9408059" cy="4247317"/>
          </a:xfrm>
          <a:prstGeom prst="rect">
            <a:avLst/>
          </a:prstGeom>
          <a:noFill/>
        </p:spPr>
        <p:txBody>
          <a:bodyPr wrap="square" rtlCol="0">
            <a:spAutoFit/>
          </a:bodyPr>
          <a:lstStyle/>
          <a:p>
            <a:r>
              <a:rPr lang="fr-FR"/>
              <a:t>Un accueil uniquement sur rendez-vous assuré par les gestionnaires conseil allocataire.</a:t>
            </a:r>
          </a:p>
          <a:p>
            <a:r>
              <a:rPr lang="fr-FR"/>
              <a:t>Avec choix d’un motif : </a:t>
            </a:r>
          </a:p>
          <a:p>
            <a:pPr algn="ctr"/>
            <a:r>
              <a:rPr lang="fr-FR"/>
              <a:t>· « Ma situation a changé » (naissance, changement situation professionnelle).</a:t>
            </a:r>
          </a:p>
          <a:p>
            <a:pPr algn="ctr"/>
            <a:r>
              <a:rPr lang="fr-FR"/>
              <a:t>· « Je ne comprends pas le montant de mes prestations ».</a:t>
            </a:r>
          </a:p>
          <a:p>
            <a:pPr marL="285750" indent="-285750" algn="ctr">
              <a:buFont typeface="Arial" panose="020B0604020202020204" pitchFamily="34" charset="0"/>
              <a:buChar char="•"/>
            </a:pPr>
            <a:r>
              <a:rPr lang="fr-FR"/>
              <a:t>« Je me sépare »</a:t>
            </a:r>
          </a:p>
          <a:p>
            <a:pPr algn="ctr"/>
            <a:r>
              <a:rPr lang="fr-FR"/>
              <a:t>· « Je suis sourd et je souhaite rencontrer un conseiller ».</a:t>
            </a:r>
          </a:p>
          <a:p>
            <a:pPr algn="ctr"/>
            <a:r>
              <a:rPr lang="fr-FR"/>
              <a:t>Tous les mardis de 10h à 12 h 30 avec présence d’une interprète en langues des signes</a:t>
            </a:r>
          </a:p>
          <a:p>
            <a:pPr algn="ctr"/>
            <a:endParaRPr lang="fr-FR"/>
          </a:p>
          <a:p>
            <a:r>
              <a:rPr lang="fr-FR"/>
              <a:t>Les différentes modalités de rendez-vous :</a:t>
            </a:r>
          </a:p>
          <a:p>
            <a:endParaRPr lang="fr-FR"/>
          </a:p>
          <a:p>
            <a:pPr marL="285750" indent="-285750">
              <a:buFontTx/>
              <a:buChar char="-"/>
            </a:pPr>
            <a:r>
              <a:rPr lang="fr-FR"/>
              <a:t>Rendez-vous téléphonique</a:t>
            </a:r>
          </a:p>
          <a:p>
            <a:pPr marL="285750" indent="-285750">
              <a:buFontTx/>
              <a:buChar char="-"/>
            </a:pPr>
            <a:r>
              <a:rPr lang="fr-FR"/>
              <a:t>Rendez-vous physique à Poitiers, Châtellerault, Montmorillon, Civray, Loudun</a:t>
            </a:r>
          </a:p>
          <a:p>
            <a:pPr marL="285750" indent="-285750">
              <a:buFontTx/>
              <a:buChar char="-"/>
            </a:pPr>
            <a:r>
              <a:rPr lang="fr-FR"/>
              <a:t>Rendez-vous en </a:t>
            </a:r>
            <a:r>
              <a:rPr lang="fr-FR" err="1"/>
              <a:t>Visiocontact</a:t>
            </a:r>
            <a:r>
              <a:rPr lang="fr-FR"/>
              <a:t> </a:t>
            </a:r>
          </a:p>
          <a:p>
            <a:pPr marL="285750" indent="-285750">
              <a:buFontTx/>
              <a:buChar char="-"/>
            </a:pPr>
            <a:endParaRPr lang="fr-FR"/>
          </a:p>
          <a:p>
            <a:r>
              <a:rPr lang="fr-FR"/>
              <a:t>Délai de rendez-vous d’environ 7 jours</a:t>
            </a:r>
          </a:p>
        </p:txBody>
      </p:sp>
    </p:spTree>
    <p:extLst>
      <p:ext uri="{BB962C8B-B14F-4D97-AF65-F5344CB8AC3E}">
        <p14:creationId xmlns:p14="http://schemas.microsoft.com/office/powerpoint/2010/main" val="42138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9" name="Oval 78">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82" name="Rectangle 81">
            <a:extLst>
              <a:ext uri="{FF2B5EF4-FFF2-40B4-BE49-F238E27FC236}">
                <a16:creationId xmlns:a16="http://schemas.microsoft.com/office/drawing/2014/main" id="{FFF937DB-3A81-415A-8B1A-037A0ACB9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9" name="Picture 3">
            <a:extLst>
              <a:ext uri="{FF2B5EF4-FFF2-40B4-BE49-F238E27FC236}">
                <a16:creationId xmlns:a16="http://schemas.microsoft.com/office/drawing/2014/main" id="{980545F8-5E12-42D7-8BCB-E47CE9E4D9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203" r="-4" b="4199"/>
          <a:stretch/>
        </p:blipFill>
        <p:spPr bwMode="auto">
          <a:xfrm rot="5400000">
            <a:off x="-666366" y="666369"/>
            <a:ext cx="4257366" cy="29246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83">
            <a:extLst>
              <a:ext uri="{FF2B5EF4-FFF2-40B4-BE49-F238E27FC236}">
                <a16:creationId xmlns:a16="http://schemas.microsoft.com/office/drawing/2014/main" id="{276B2EAF-0F97-4B49-9473-28E9BBC7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9E42F0-E25A-4D03-9421-96CF09675929}"/>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600" kern="1200" cap="all" baseline="0">
                <a:blipFill dpi="0" rotWithShape="1">
                  <a:blip r:embed="rId4"/>
                  <a:srcRect/>
                  <a:tile tx="6350" ty="-127000" sx="65000" sy="64000" flip="none" algn="tl"/>
                </a:blipFill>
                <a:latin typeface="+mj-lt"/>
                <a:ea typeface="+mj-ea"/>
                <a:cs typeface="+mj-cs"/>
              </a:rPr>
              <a:t>Espace Rendez-vous </a:t>
            </a:r>
            <a:br>
              <a:rPr lang="en-US" sz="5600" kern="1200" cap="all" baseline="0">
                <a:blipFill dpi="0" rotWithShape="1">
                  <a:blip r:embed="rId4"/>
                  <a:srcRect/>
                  <a:tile tx="6350" ty="-127000" sx="65000" sy="64000" flip="none" algn="tl"/>
                </a:blipFill>
                <a:latin typeface="+mj-lt"/>
                <a:ea typeface="+mj-ea"/>
                <a:cs typeface="+mj-cs"/>
              </a:rPr>
            </a:br>
            <a:endParaRPr lang="en-US" sz="5600" kern="1200" cap="all" baseline="0">
              <a:blipFill dpi="0" rotWithShape="1">
                <a:blip r:embed="rId4"/>
                <a:srcRect/>
                <a:tile tx="6350" ty="-127000" sx="65000" sy="64000" flip="none" algn="tl"/>
              </a:blipFill>
              <a:latin typeface="+mj-lt"/>
              <a:ea typeface="+mj-ea"/>
              <a:cs typeface="+mj-cs"/>
            </a:endParaRPr>
          </a:p>
        </p:txBody>
      </p:sp>
      <p:pic>
        <p:nvPicPr>
          <p:cNvPr id="5" name="Picture 2">
            <a:extLst>
              <a:ext uri="{FF2B5EF4-FFF2-40B4-BE49-F238E27FC236}">
                <a16:creationId xmlns:a16="http://schemas.microsoft.com/office/drawing/2014/main" id="{D0B14C14-7236-4B85-B917-E545E89BFDD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195" r="2" b="4198"/>
          <a:stretch/>
        </p:blipFill>
        <p:spPr bwMode="auto">
          <a:xfrm rot="5400000">
            <a:off x="2414437" y="666714"/>
            <a:ext cx="4261104" cy="2927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E2D4DB7F-ADBD-451B-A665-693185B373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159" r="2" b="2"/>
          <a:stretch/>
        </p:blipFill>
        <p:spPr bwMode="auto">
          <a:xfrm rot="5400000">
            <a:off x="5502324" y="663019"/>
            <a:ext cx="4261104" cy="2935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a:extLst>
              <a:ext uri="{FF2B5EF4-FFF2-40B4-BE49-F238E27FC236}">
                <a16:creationId xmlns:a16="http://schemas.microsoft.com/office/drawing/2014/main" id="{9AE313EE-5A0A-4388-9FB4-9A81510C43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958" r="2" b="1203"/>
          <a:stretch/>
        </p:blipFill>
        <p:spPr bwMode="auto">
          <a:xfrm rot="5400000">
            <a:off x="8593912" y="663019"/>
            <a:ext cx="4261104" cy="2935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 name="Group 85">
            <a:extLst>
              <a:ext uri="{FF2B5EF4-FFF2-40B4-BE49-F238E27FC236}">
                <a16:creationId xmlns:a16="http://schemas.microsoft.com/office/drawing/2014/main" id="{3C4EF8EF-5C03-466F-9BE3-5A33A676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87" name="Oval 86">
              <a:extLst>
                <a:ext uri="{FF2B5EF4-FFF2-40B4-BE49-F238E27FC236}">
                  <a16:creationId xmlns:a16="http://schemas.microsoft.com/office/drawing/2014/main" id="{F67659AE-66FC-4E5C-9323-C3775232E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8" name="Oval 87">
              <a:extLst>
                <a:ext uri="{FF2B5EF4-FFF2-40B4-BE49-F238E27FC236}">
                  <a16:creationId xmlns:a16="http://schemas.microsoft.com/office/drawing/2014/main" id="{C036B94F-10FA-4C14-ADD8-AC39766D9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0355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7F9AC-46A5-478A-B041-A99B085850FB}"/>
              </a:ext>
            </a:extLst>
          </p:cNvPr>
          <p:cNvSpPr>
            <a:spLocks noGrp="1"/>
          </p:cNvSpPr>
          <p:nvPr>
            <p:ph type="title"/>
          </p:nvPr>
        </p:nvSpPr>
        <p:spPr/>
        <p:txBody>
          <a:bodyPr/>
          <a:lstStyle/>
          <a:p>
            <a:r>
              <a:rPr lang="fr-FR"/>
              <a:t>Des chiffres clés : </a:t>
            </a:r>
          </a:p>
        </p:txBody>
      </p:sp>
      <p:sp>
        <p:nvSpPr>
          <p:cNvPr id="3" name="Espace réservé du contenu 2">
            <a:extLst>
              <a:ext uri="{FF2B5EF4-FFF2-40B4-BE49-F238E27FC236}">
                <a16:creationId xmlns:a16="http://schemas.microsoft.com/office/drawing/2014/main" id="{7036FF8C-FEAB-4BE8-8BB9-B2C588CAD516}"/>
              </a:ext>
            </a:extLst>
          </p:cNvPr>
          <p:cNvSpPr>
            <a:spLocks noGrp="1"/>
          </p:cNvSpPr>
          <p:nvPr>
            <p:ph idx="1"/>
          </p:nvPr>
        </p:nvSpPr>
        <p:spPr>
          <a:xfrm>
            <a:off x="642010" y="1794237"/>
            <a:ext cx="10058400" cy="4050792"/>
          </a:xfrm>
        </p:spPr>
        <p:txBody>
          <a:bodyPr/>
          <a:lstStyle/>
          <a:p>
            <a:r>
              <a:rPr lang="fr-FR"/>
              <a:t>De 600 à 1000 allocataires reçus en niveau 1 par semaine à Poitiers et Châtellerault </a:t>
            </a:r>
          </a:p>
          <a:p>
            <a:endParaRPr lang="fr-FR"/>
          </a:p>
        </p:txBody>
      </p:sp>
      <p:pic>
        <p:nvPicPr>
          <p:cNvPr id="5" name="Image 4">
            <a:extLst>
              <a:ext uri="{FF2B5EF4-FFF2-40B4-BE49-F238E27FC236}">
                <a16:creationId xmlns:a16="http://schemas.microsoft.com/office/drawing/2014/main" id="{E33DE4DD-8539-4E45-853E-49CB3AA08B9F}"/>
              </a:ext>
            </a:extLst>
          </p:cNvPr>
          <p:cNvPicPr>
            <a:picLocks noChangeAspect="1"/>
          </p:cNvPicPr>
          <p:nvPr/>
        </p:nvPicPr>
        <p:blipFill>
          <a:blip r:embed="rId2"/>
          <a:stretch>
            <a:fillRect/>
          </a:stretch>
        </p:blipFill>
        <p:spPr>
          <a:xfrm>
            <a:off x="576429" y="2400210"/>
            <a:ext cx="3858163" cy="2838846"/>
          </a:xfrm>
          <a:prstGeom prst="rect">
            <a:avLst/>
          </a:prstGeom>
        </p:spPr>
      </p:pic>
      <p:pic>
        <p:nvPicPr>
          <p:cNvPr id="7" name="Image 6">
            <a:extLst>
              <a:ext uri="{FF2B5EF4-FFF2-40B4-BE49-F238E27FC236}">
                <a16:creationId xmlns:a16="http://schemas.microsoft.com/office/drawing/2014/main" id="{3A072EC7-E368-4202-AB1B-2D93713ABE8E}"/>
              </a:ext>
            </a:extLst>
          </p:cNvPr>
          <p:cNvPicPr>
            <a:picLocks noChangeAspect="1"/>
          </p:cNvPicPr>
          <p:nvPr/>
        </p:nvPicPr>
        <p:blipFill>
          <a:blip r:embed="rId3"/>
          <a:stretch>
            <a:fillRect/>
          </a:stretch>
        </p:blipFill>
        <p:spPr>
          <a:xfrm>
            <a:off x="6562462" y="2547868"/>
            <a:ext cx="3772426" cy="2543530"/>
          </a:xfrm>
          <a:prstGeom prst="rect">
            <a:avLst/>
          </a:prstGeom>
        </p:spPr>
      </p:pic>
    </p:spTree>
    <p:extLst>
      <p:ext uri="{BB962C8B-B14F-4D97-AF65-F5344CB8AC3E}">
        <p14:creationId xmlns:p14="http://schemas.microsoft.com/office/powerpoint/2010/main" val="364831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DE435-A8EC-4DAA-89D0-295267BA3FF7}"/>
              </a:ext>
            </a:extLst>
          </p:cNvPr>
          <p:cNvSpPr>
            <a:spLocks noGrp="1"/>
          </p:cNvSpPr>
          <p:nvPr>
            <p:ph type="title"/>
          </p:nvPr>
        </p:nvSpPr>
        <p:spPr/>
        <p:txBody>
          <a:bodyPr/>
          <a:lstStyle/>
          <a:p>
            <a:r>
              <a:rPr lang="fr-FR"/>
              <a:t>Qui suis-je ?</a:t>
            </a:r>
          </a:p>
        </p:txBody>
      </p:sp>
      <p:sp>
        <p:nvSpPr>
          <p:cNvPr id="3" name="Espace réservé du contenu 2">
            <a:extLst>
              <a:ext uri="{FF2B5EF4-FFF2-40B4-BE49-F238E27FC236}">
                <a16:creationId xmlns:a16="http://schemas.microsoft.com/office/drawing/2014/main" id="{2665F475-6523-45EC-A307-B406D6F63200}"/>
              </a:ext>
            </a:extLst>
          </p:cNvPr>
          <p:cNvSpPr>
            <a:spLocks noGrp="1"/>
          </p:cNvSpPr>
          <p:nvPr>
            <p:ph idx="1"/>
          </p:nvPr>
        </p:nvSpPr>
        <p:spPr/>
        <p:txBody>
          <a:bodyPr/>
          <a:lstStyle/>
          <a:p>
            <a:r>
              <a:rPr lang="fr-FR"/>
              <a:t>Léa GUILLARD, responsable relation de service à la Caf et en charge de l’animation du réseau des partenaires d’accueils</a:t>
            </a:r>
          </a:p>
          <a:p>
            <a:r>
              <a:rPr lang="fr-FR"/>
              <a:t>DUT carrières sociales et licence pro responsable de structure sociale </a:t>
            </a:r>
          </a:p>
          <a:p>
            <a:r>
              <a:rPr lang="fr-FR"/>
              <a:t>Parcours dans l’animation socioculturelle</a:t>
            </a:r>
          </a:p>
          <a:p>
            <a:r>
              <a:rPr lang="fr-FR"/>
              <a:t>Chargée de conseil et de développement à la Caf de la Vienne en 2016 </a:t>
            </a:r>
          </a:p>
          <a:p>
            <a:r>
              <a:rPr lang="fr-FR"/>
              <a:t>Depuis juillet 2021, évolution vers le service prestation </a:t>
            </a:r>
          </a:p>
        </p:txBody>
      </p:sp>
      <p:pic>
        <p:nvPicPr>
          <p:cNvPr id="4" name="Picture 6">
            <a:extLst>
              <a:ext uri="{FF2B5EF4-FFF2-40B4-BE49-F238E27FC236}">
                <a16:creationId xmlns:a16="http://schemas.microsoft.com/office/drawing/2014/main" id="{BA1C0EAE-AB01-4FDE-A732-7692C7D76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2" r="2" b="3254"/>
          <a:stretch/>
        </p:blipFill>
        <p:spPr bwMode="auto">
          <a:xfrm>
            <a:off x="306314" y="5134670"/>
            <a:ext cx="1025336" cy="13994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196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B9C3D-29D0-4FA0-939B-8A9BFC282CC2}"/>
              </a:ext>
            </a:extLst>
          </p:cNvPr>
          <p:cNvSpPr>
            <a:spLocks noGrp="1"/>
          </p:cNvSpPr>
          <p:nvPr>
            <p:ph type="title"/>
          </p:nvPr>
        </p:nvSpPr>
        <p:spPr>
          <a:xfrm>
            <a:off x="1549242" y="2393331"/>
            <a:ext cx="10058400" cy="1609344"/>
          </a:xfrm>
        </p:spPr>
        <p:txBody>
          <a:bodyPr/>
          <a:lstStyle/>
          <a:p>
            <a:pPr algn="ctr"/>
            <a:r>
              <a:rPr lang="fr-FR"/>
              <a:t>De partenaires numériques à partenaires d’accueil </a:t>
            </a:r>
          </a:p>
        </p:txBody>
      </p:sp>
    </p:spTree>
    <p:extLst>
      <p:ext uri="{BB962C8B-B14F-4D97-AF65-F5344CB8AC3E}">
        <p14:creationId xmlns:p14="http://schemas.microsoft.com/office/powerpoint/2010/main" val="4179508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0298A-B44E-4192-9CFE-CFD393E7A7FE}"/>
              </a:ext>
            </a:extLst>
          </p:cNvPr>
          <p:cNvSpPr>
            <a:spLocks noGrp="1"/>
          </p:cNvSpPr>
          <p:nvPr>
            <p:ph type="title"/>
          </p:nvPr>
        </p:nvSpPr>
        <p:spPr>
          <a:xfrm>
            <a:off x="838200" y="365125"/>
            <a:ext cx="10515600" cy="1325563"/>
          </a:xfrm>
        </p:spPr>
        <p:txBody>
          <a:bodyPr>
            <a:normAutofit/>
          </a:bodyPr>
          <a:lstStyle/>
          <a:p>
            <a:r>
              <a:rPr lang="fr-FR" sz="5400"/>
              <a:t>Le contexte 2022</a:t>
            </a:r>
          </a:p>
        </p:txBody>
      </p:sp>
      <p:sp>
        <p:nvSpPr>
          <p:cNvPr id="3" name="Espace réservé du contenu 2">
            <a:extLst>
              <a:ext uri="{FF2B5EF4-FFF2-40B4-BE49-F238E27FC236}">
                <a16:creationId xmlns:a16="http://schemas.microsoft.com/office/drawing/2014/main" id="{BE3812DB-B2DE-4424-AB9B-DD68E241C67B}"/>
              </a:ext>
            </a:extLst>
          </p:cNvPr>
          <p:cNvSpPr>
            <a:spLocks noGrp="1"/>
          </p:cNvSpPr>
          <p:nvPr>
            <p:ph idx="1"/>
          </p:nvPr>
        </p:nvSpPr>
        <p:spPr>
          <a:xfrm>
            <a:off x="838200" y="1929384"/>
            <a:ext cx="10515600" cy="4251960"/>
          </a:xfrm>
        </p:spPr>
        <p:txBody>
          <a:bodyPr>
            <a:normAutofit lnSpcReduction="10000"/>
          </a:bodyPr>
          <a:lstStyle/>
          <a:p>
            <a:r>
              <a:rPr lang="fr-FR" sz="1700">
                <a:effectLst/>
                <a:latin typeface="Optima" panose="020B0502050508020304" pitchFamily="34" charset="0"/>
                <a:ea typeface="Times New Roman" panose="02020603050405020304" pitchFamily="18" charset="0"/>
                <a:cs typeface="Calibri" panose="020F0502020204030204" pitchFamily="34" charset="0"/>
              </a:rPr>
              <a:t>Depuis plus de 10 ans, la Caf de la Vienne, soucieuse d’accompagner les publics les plus vulnérables soutient les actions d’inclusion numérique portées par ses partenaires. </a:t>
            </a:r>
          </a:p>
          <a:p>
            <a:endParaRPr lang="fr-FR" sz="1700">
              <a:latin typeface="Optima" panose="020B0502050508020304" pitchFamily="34" charset="0"/>
              <a:cs typeface="Calibri" panose="020F0502020204030204" pitchFamily="34" charset="0"/>
            </a:endParaRPr>
          </a:p>
          <a:p>
            <a:r>
              <a:rPr lang="fr-FR" sz="1700">
                <a:latin typeface="Optima" panose="020B0502050508020304" pitchFamily="34" charset="0"/>
                <a:cs typeface="Calibri" panose="020F0502020204030204" pitchFamily="34" charset="0"/>
              </a:rPr>
              <a:t>En octobre 2021, la commission d’action sociale vote de nouveaux critères de financement des partenaires permettant : </a:t>
            </a:r>
          </a:p>
          <a:p>
            <a:pPr marL="800100" lvl="1" indent="-342900">
              <a:buFont typeface="Optima" panose="020B0502050508020304" pitchFamily="34" charset="0"/>
              <a:buChar char="-"/>
            </a:pPr>
            <a:r>
              <a:rPr lang="fr-FR" sz="1700">
                <a:effectLst/>
                <a:latin typeface="Optima" panose="020B0502050508020304" pitchFamily="34" charset="0"/>
                <a:ea typeface="Times New Roman" panose="02020603050405020304" pitchFamily="18" charset="0"/>
                <a:cs typeface="Calibri" panose="020F0502020204030204" pitchFamily="34" charset="0"/>
              </a:rPr>
              <a:t>De garantir une cohérence et une complémentarité des dispositifs à l’échelle d’un territoire </a:t>
            </a:r>
          </a:p>
          <a:p>
            <a:pPr marL="800100" lvl="1" indent="-342900">
              <a:buFont typeface="Optima" panose="020B0502050508020304" pitchFamily="34" charset="0"/>
              <a:buChar char="-"/>
            </a:pPr>
            <a:r>
              <a:rPr lang="fr-FR" sz="1700">
                <a:effectLst/>
                <a:latin typeface="Optima" panose="020B0502050508020304" pitchFamily="34" charset="0"/>
                <a:ea typeface="Times New Roman" panose="02020603050405020304" pitchFamily="18" charset="0"/>
                <a:cs typeface="Calibri" panose="020F0502020204030204" pitchFamily="34" charset="0"/>
              </a:rPr>
              <a:t>De soutenir des initiatives locales permettant de tendre vers l’autonomie numérique au-delà de l’accessibilité aux services</a:t>
            </a:r>
          </a:p>
          <a:p>
            <a:pPr marL="800100" lvl="1" indent="-342900">
              <a:buFont typeface="Optima" panose="020B0502050508020304" pitchFamily="34" charset="0"/>
              <a:buChar char="-"/>
            </a:pPr>
            <a:r>
              <a:rPr lang="fr-FR" sz="1700">
                <a:effectLst/>
                <a:latin typeface="Optima" panose="020B0502050508020304" pitchFamily="34" charset="0"/>
                <a:ea typeface="Times New Roman" panose="02020603050405020304" pitchFamily="18" charset="0"/>
                <a:cs typeface="Calibri" panose="020F0502020204030204" pitchFamily="34" charset="0"/>
              </a:rPr>
              <a:t>De renforcer l’accompagnement, la formation des partenaires conventionnés : identification d’un référent Caf chargé de cette animation, réactualisation des connaissances, échanges de pratiques entre les partenaires sur les difficultés rencontrées.</a:t>
            </a:r>
          </a:p>
          <a:p>
            <a:pPr marL="800100" lvl="1" indent="-342900">
              <a:buFont typeface="Optima" panose="020B0502050508020304" pitchFamily="34" charset="0"/>
              <a:buChar char="-"/>
            </a:pPr>
            <a:r>
              <a:rPr lang="fr-FR" sz="1700">
                <a:effectLst/>
                <a:latin typeface="Optima" panose="020B0502050508020304" pitchFamily="34" charset="0"/>
                <a:ea typeface="Times New Roman" panose="02020603050405020304" pitchFamily="18" charset="0"/>
                <a:cs typeface="Calibri" panose="020F0502020204030204" pitchFamily="34" charset="0"/>
              </a:rPr>
              <a:t>De soutenir et de reconnaitre l’expertise des espaces de vie sociale et centres sociaux pour accompagner les publics les plus fragiles vers l’autonomie numérique en proposant des conventions pluriannuelles en cohérence avec les agréments de ces structures. </a:t>
            </a:r>
          </a:p>
          <a:p>
            <a:pPr marL="800100" lvl="1" indent="-342900">
              <a:buFont typeface="Optima" panose="020B0502050508020304" pitchFamily="34" charset="0"/>
              <a:buChar char="-"/>
            </a:pPr>
            <a:r>
              <a:rPr lang="fr-FR" sz="1700">
                <a:effectLst/>
                <a:latin typeface="Optima" panose="020B0502050508020304" pitchFamily="34" charset="0"/>
                <a:ea typeface="Times New Roman" panose="02020603050405020304" pitchFamily="18" charset="0"/>
                <a:cs typeface="Calibri" panose="020F0502020204030204" pitchFamily="34" charset="0"/>
              </a:rPr>
              <a:t>D’avoir un levier incitatif pour le déploiement d’initiatives sur les territoires non couverts.</a:t>
            </a:r>
            <a:endParaRPr lang="fr-FR" sz="1700">
              <a:effectLst/>
              <a:latin typeface="Times New Roman" panose="02020603050405020304" pitchFamily="18" charset="0"/>
              <a:ea typeface="Times New Roman" panose="02020603050405020304" pitchFamily="18" charset="0"/>
              <a:cs typeface="Calibri" panose="020F0502020204030204" pitchFamily="34" charset="0"/>
            </a:endParaRPr>
          </a:p>
          <a:p>
            <a:pPr lvl="2"/>
            <a:endParaRPr lang="fr-FR" sz="1700"/>
          </a:p>
        </p:txBody>
      </p:sp>
      <p:pic>
        <p:nvPicPr>
          <p:cNvPr id="9" name="Image 8" descr="Une image contenant texte&#10;&#10;Description générée automatiquement">
            <a:extLst>
              <a:ext uri="{FF2B5EF4-FFF2-40B4-BE49-F238E27FC236}">
                <a16:creationId xmlns:a16="http://schemas.microsoft.com/office/drawing/2014/main" id="{846C004C-4761-4DC3-8429-83B232FDB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316" y="145446"/>
            <a:ext cx="727758" cy="1062420"/>
          </a:xfrm>
          <a:prstGeom prst="rect">
            <a:avLst/>
          </a:prstGeom>
        </p:spPr>
      </p:pic>
    </p:spTree>
    <p:extLst>
      <p:ext uri="{BB962C8B-B14F-4D97-AF65-F5344CB8AC3E}">
        <p14:creationId xmlns:p14="http://schemas.microsoft.com/office/powerpoint/2010/main" val="412031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C9CB2-E631-4017-8516-08F38FE3D603}"/>
              </a:ext>
            </a:extLst>
          </p:cNvPr>
          <p:cNvSpPr>
            <a:spLocks noGrp="1"/>
          </p:cNvSpPr>
          <p:nvPr>
            <p:ph type="title"/>
          </p:nvPr>
        </p:nvSpPr>
        <p:spPr>
          <a:xfrm>
            <a:off x="2348893" y="-798849"/>
            <a:ext cx="9050572" cy="1783080"/>
          </a:xfrm>
        </p:spPr>
        <p:txBody>
          <a:bodyPr anchor="b">
            <a:normAutofit/>
          </a:bodyPr>
          <a:lstStyle/>
          <a:p>
            <a:r>
              <a:rPr lang="fr-FR" sz="5400"/>
              <a:t>Les appels à projets 2022</a:t>
            </a:r>
          </a:p>
        </p:txBody>
      </p:sp>
      <p:sp>
        <p:nvSpPr>
          <p:cNvPr id="3" name="Espace réservé du contenu 2">
            <a:extLst>
              <a:ext uri="{FF2B5EF4-FFF2-40B4-BE49-F238E27FC236}">
                <a16:creationId xmlns:a16="http://schemas.microsoft.com/office/drawing/2014/main" id="{1A696690-3323-47F7-B6F3-B735311CFEE6}"/>
              </a:ext>
            </a:extLst>
          </p:cNvPr>
          <p:cNvSpPr>
            <a:spLocks noGrp="1"/>
          </p:cNvSpPr>
          <p:nvPr>
            <p:ph idx="1"/>
          </p:nvPr>
        </p:nvSpPr>
        <p:spPr>
          <a:xfrm>
            <a:off x="286655" y="1824048"/>
            <a:ext cx="5339818" cy="4671019"/>
          </a:xfrm>
          <a:custGeom>
            <a:avLst/>
            <a:gdLst>
              <a:gd name="connsiteX0" fmla="*/ 0 w 5339818"/>
              <a:gd name="connsiteY0" fmla="*/ 0 h 4671019"/>
              <a:gd name="connsiteX1" fmla="*/ 720875 w 5339818"/>
              <a:gd name="connsiteY1" fmla="*/ 0 h 4671019"/>
              <a:gd name="connsiteX2" fmla="*/ 1334955 w 5339818"/>
              <a:gd name="connsiteY2" fmla="*/ 0 h 4671019"/>
              <a:gd name="connsiteX3" fmla="*/ 1949034 w 5339818"/>
              <a:gd name="connsiteY3" fmla="*/ 0 h 4671019"/>
              <a:gd name="connsiteX4" fmla="*/ 2616511 w 5339818"/>
              <a:gd name="connsiteY4" fmla="*/ 0 h 4671019"/>
              <a:gd name="connsiteX5" fmla="*/ 3230590 w 5339818"/>
              <a:gd name="connsiteY5" fmla="*/ 0 h 4671019"/>
              <a:gd name="connsiteX6" fmla="*/ 3844669 w 5339818"/>
              <a:gd name="connsiteY6" fmla="*/ 0 h 4671019"/>
              <a:gd name="connsiteX7" fmla="*/ 4618943 w 5339818"/>
              <a:gd name="connsiteY7" fmla="*/ 0 h 4671019"/>
              <a:gd name="connsiteX8" fmla="*/ 5339818 w 5339818"/>
              <a:gd name="connsiteY8" fmla="*/ 0 h 4671019"/>
              <a:gd name="connsiteX9" fmla="*/ 5339818 w 5339818"/>
              <a:gd name="connsiteY9" fmla="*/ 573868 h 4671019"/>
              <a:gd name="connsiteX10" fmla="*/ 5339818 w 5339818"/>
              <a:gd name="connsiteY10" fmla="*/ 1101026 h 4671019"/>
              <a:gd name="connsiteX11" fmla="*/ 5339818 w 5339818"/>
              <a:gd name="connsiteY11" fmla="*/ 1674894 h 4671019"/>
              <a:gd name="connsiteX12" fmla="*/ 5339818 w 5339818"/>
              <a:gd name="connsiteY12" fmla="*/ 2248762 h 4671019"/>
              <a:gd name="connsiteX13" fmla="*/ 5339818 w 5339818"/>
              <a:gd name="connsiteY13" fmla="*/ 3009471 h 4671019"/>
              <a:gd name="connsiteX14" fmla="*/ 5339818 w 5339818"/>
              <a:gd name="connsiteY14" fmla="*/ 3630049 h 4671019"/>
              <a:gd name="connsiteX15" fmla="*/ 5339818 w 5339818"/>
              <a:gd name="connsiteY15" fmla="*/ 4671019 h 4671019"/>
              <a:gd name="connsiteX16" fmla="*/ 4672341 w 5339818"/>
              <a:gd name="connsiteY16" fmla="*/ 4671019 h 4671019"/>
              <a:gd name="connsiteX17" fmla="*/ 4058262 w 5339818"/>
              <a:gd name="connsiteY17" fmla="*/ 4671019 h 4671019"/>
              <a:gd name="connsiteX18" fmla="*/ 3390784 w 5339818"/>
              <a:gd name="connsiteY18" fmla="*/ 4671019 h 4671019"/>
              <a:gd name="connsiteX19" fmla="*/ 2830104 w 5339818"/>
              <a:gd name="connsiteY19" fmla="*/ 4671019 h 4671019"/>
              <a:gd name="connsiteX20" fmla="*/ 2109228 w 5339818"/>
              <a:gd name="connsiteY20" fmla="*/ 4671019 h 4671019"/>
              <a:gd name="connsiteX21" fmla="*/ 1388353 w 5339818"/>
              <a:gd name="connsiteY21" fmla="*/ 4671019 h 4671019"/>
              <a:gd name="connsiteX22" fmla="*/ 667477 w 5339818"/>
              <a:gd name="connsiteY22" fmla="*/ 4671019 h 4671019"/>
              <a:gd name="connsiteX23" fmla="*/ 0 w 5339818"/>
              <a:gd name="connsiteY23" fmla="*/ 4671019 h 4671019"/>
              <a:gd name="connsiteX24" fmla="*/ 0 w 5339818"/>
              <a:gd name="connsiteY24" fmla="*/ 4143861 h 4671019"/>
              <a:gd name="connsiteX25" fmla="*/ 0 w 5339818"/>
              <a:gd name="connsiteY25" fmla="*/ 3383152 h 4671019"/>
              <a:gd name="connsiteX26" fmla="*/ 0 w 5339818"/>
              <a:gd name="connsiteY26" fmla="*/ 2809284 h 4671019"/>
              <a:gd name="connsiteX27" fmla="*/ 0 w 5339818"/>
              <a:gd name="connsiteY27" fmla="*/ 2282126 h 4671019"/>
              <a:gd name="connsiteX28" fmla="*/ 0 w 5339818"/>
              <a:gd name="connsiteY28" fmla="*/ 1708258 h 4671019"/>
              <a:gd name="connsiteX29" fmla="*/ 0 w 5339818"/>
              <a:gd name="connsiteY29" fmla="*/ 1087680 h 4671019"/>
              <a:gd name="connsiteX30" fmla="*/ 0 w 5339818"/>
              <a:gd name="connsiteY30" fmla="*/ 0 h 467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39818" h="4671019" fill="none" extrusionOk="0">
                <a:moveTo>
                  <a:pt x="0" y="0"/>
                </a:moveTo>
                <a:cubicBezTo>
                  <a:pt x="244899" y="-7326"/>
                  <a:pt x="560713" y="25974"/>
                  <a:pt x="720875" y="0"/>
                </a:cubicBezTo>
                <a:cubicBezTo>
                  <a:pt x="881038" y="-25974"/>
                  <a:pt x="1175160" y="-14291"/>
                  <a:pt x="1334955" y="0"/>
                </a:cubicBezTo>
                <a:cubicBezTo>
                  <a:pt x="1494750" y="14291"/>
                  <a:pt x="1685062" y="-26431"/>
                  <a:pt x="1949034" y="0"/>
                </a:cubicBezTo>
                <a:cubicBezTo>
                  <a:pt x="2213006" y="26431"/>
                  <a:pt x="2435208" y="-16038"/>
                  <a:pt x="2616511" y="0"/>
                </a:cubicBezTo>
                <a:cubicBezTo>
                  <a:pt x="2797814" y="16038"/>
                  <a:pt x="2940001" y="8752"/>
                  <a:pt x="3230590" y="0"/>
                </a:cubicBezTo>
                <a:cubicBezTo>
                  <a:pt x="3521179" y="-8752"/>
                  <a:pt x="3641057" y="372"/>
                  <a:pt x="3844669" y="0"/>
                </a:cubicBezTo>
                <a:cubicBezTo>
                  <a:pt x="4048281" y="-372"/>
                  <a:pt x="4243753" y="33112"/>
                  <a:pt x="4618943" y="0"/>
                </a:cubicBezTo>
                <a:cubicBezTo>
                  <a:pt x="4994133" y="-33112"/>
                  <a:pt x="5193407" y="-118"/>
                  <a:pt x="5339818" y="0"/>
                </a:cubicBezTo>
                <a:cubicBezTo>
                  <a:pt x="5317031" y="239639"/>
                  <a:pt x="5318343" y="421265"/>
                  <a:pt x="5339818" y="573868"/>
                </a:cubicBezTo>
                <a:cubicBezTo>
                  <a:pt x="5361293" y="726471"/>
                  <a:pt x="5349565" y="933816"/>
                  <a:pt x="5339818" y="1101026"/>
                </a:cubicBezTo>
                <a:cubicBezTo>
                  <a:pt x="5330071" y="1268236"/>
                  <a:pt x="5352909" y="1429362"/>
                  <a:pt x="5339818" y="1674894"/>
                </a:cubicBezTo>
                <a:cubicBezTo>
                  <a:pt x="5326727" y="1920426"/>
                  <a:pt x="5347042" y="2034069"/>
                  <a:pt x="5339818" y="2248762"/>
                </a:cubicBezTo>
                <a:cubicBezTo>
                  <a:pt x="5332594" y="2463455"/>
                  <a:pt x="5320642" y="2674299"/>
                  <a:pt x="5339818" y="3009471"/>
                </a:cubicBezTo>
                <a:cubicBezTo>
                  <a:pt x="5358994" y="3344643"/>
                  <a:pt x="5321075" y="3340902"/>
                  <a:pt x="5339818" y="3630049"/>
                </a:cubicBezTo>
                <a:cubicBezTo>
                  <a:pt x="5358561" y="3919196"/>
                  <a:pt x="5328740" y="4157791"/>
                  <a:pt x="5339818" y="4671019"/>
                </a:cubicBezTo>
                <a:cubicBezTo>
                  <a:pt x="5044609" y="4697036"/>
                  <a:pt x="4914585" y="4661763"/>
                  <a:pt x="4672341" y="4671019"/>
                </a:cubicBezTo>
                <a:cubicBezTo>
                  <a:pt x="4430097" y="4680275"/>
                  <a:pt x="4253595" y="4670098"/>
                  <a:pt x="4058262" y="4671019"/>
                </a:cubicBezTo>
                <a:cubicBezTo>
                  <a:pt x="3862929" y="4671940"/>
                  <a:pt x="3630430" y="4698757"/>
                  <a:pt x="3390784" y="4671019"/>
                </a:cubicBezTo>
                <a:cubicBezTo>
                  <a:pt x="3151138" y="4643281"/>
                  <a:pt x="3007558" y="4665890"/>
                  <a:pt x="2830104" y="4671019"/>
                </a:cubicBezTo>
                <a:cubicBezTo>
                  <a:pt x="2652650" y="4676148"/>
                  <a:pt x="2402600" y="4668859"/>
                  <a:pt x="2109228" y="4671019"/>
                </a:cubicBezTo>
                <a:cubicBezTo>
                  <a:pt x="1815856" y="4673179"/>
                  <a:pt x="1572612" y="4672197"/>
                  <a:pt x="1388353" y="4671019"/>
                </a:cubicBezTo>
                <a:cubicBezTo>
                  <a:pt x="1204094" y="4669841"/>
                  <a:pt x="1018523" y="4642710"/>
                  <a:pt x="667477" y="4671019"/>
                </a:cubicBezTo>
                <a:cubicBezTo>
                  <a:pt x="316431" y="4699328"/>
                  <a:pt x="277007" y="4639245"/>
                  <a:pt x="0" y="4671019"/>
                </a:cubicBezTo>
                <a:cubicBezTo>
                  <a:pt x="-23956" y="4494671"/>
                  <a:pt x="-5252" y="4366584"/>
                  <a:pt x="0" y="4143861"/>
                </a:cubicBezTo>
                <a:cubicBezTo>
                  <a:pt x="5252" y="3921138"/>
                  <a:pt x="33555" y="3622315"/>
                  <a:pt x="0" y="3383152"/>
                </a:cubicBezTo>
                <a:cubicBezTo>
                  <a:pt x="-33555" y="3143989"/>
                  <a:pt x="10003" y="3043369"/>
                  <a:pt x="0" y="2809284"/>
                </a:cubicBezTo>
                <a:cubicBezTo>
                  <a:pt x="-10003" y="2575199"/>
                  <a:pt x="-11658" y="2480565"/>
                  <a:pt x="0" y="2282126"/>
                </a:cubicBezTo>
                <a:cubicBezTo>
                  <a:pt x="11658" y="2083687"/>
                  <a:pt x="-905" y="1858382"/>
                  <a:pt x="0" y="1708258"/>
                </a:cubicBezTo>
                <a:cubicBezTo>
                  <a:pt x="905" y="1558134"/>
                  <a:pt x="14309" y="1387057"/>
                  <a:pt x="0" y="1087680"/>
                </a:cubicBezTo>
                <a:cubicBezTo>
                  <a:pt x="-14309" y="788303"/>
                  <a:pt x="-22666" y="496069"/>
                  <a:pt x="0" y="0"/>
                </a:cubicBezTo>
                <a:close/>
              </a:path>
              <a:path w="5339818" h="4671019" stroke="0" extrusionOk="0">
                <a:moveTo>
                  <a:pt x="0" y="0"/>
                </a:moveTo>
                <a:cubicBezTo>
                  <a:pt x="161988" y="2871"/>
                  <a:pt x="353824" y="9397"/>
                  <a:pt x="560681" y="0"/>
                </a:cubicBezTo>
                <a:cubicBezTo>
                  <a:pt x="767538" y="-9397"/>
                  <a:pt x="985898" y="-24652"/>
                  <a:pt x="1228158" y="0"/>
                </a:cubicBezTo>
                <a:cubicBezTo>
                  <a:pt x="1470418" y="24652"/>
                  <a:pt x="1691061" y="-24970"/>
                  <a:pt x="1895635" y="0"/>
                </a:cubicBezTo>
                <a:cubicBezTo>
                  <a:pt x="2100209" y="24970"/>
                  <a:pt x="2182125" y="-24104"/>
                  <a:pt x="2402918" y="0"/>
                </a:cubicBezTo>
                <a:cubicBezTo>
                  <a:pt x="2623711" y="24104"/>
                  <a:pt x="2782421" y="-3465"/>
                  <a:pt x="3016997" y="0"/>
                </a:cubicBezTo>
                <a:cubicBezTo>
                  <a:pt x="3251573" y="3465"/>
                  <a:pt x="3415461" y="5820"/>
                  <a:pt x="3631076" y="0"/>
                </a:cubicBezTo>
                <a:cubicBezTo>
                  <a:pt x="3846691" y="-5820"/>
                  <a:pt x="4023827" y="1702"/>
                  <a:pt x="4298553" y="0"/>
                </a:cubicBezTo>
                <a:cubicBezTo>
                  <a:pt x="4573279" y="-1702"/>
                  <a:pt x="4975015" y="35543"/>
                  <a:pt x="5339818" y="0"/>
                </a:cubicBezTo>
                <a:cubicBezTo>
                  <a:pt x="5339864" y="262466"/>
                  <a:pt x="5373014" y="481619"/>
                  <a:pt x="5339818" y="760709"/>
                </a:cubicBezTo>
                <a:cubicBezTo>
                  <a:pt x="5306622" y="1039799"/>
                  <a:pt x="5334469" y="1223353"/>
                  <a:pt x="5339818" y="1521418"/>
                </a:cubicBezTo>
                <a:cubicBezTo>
                  <a:pt x="5345167" y="1819483"/>
                  <a:pt x="5360512" y="1857199"/>
                  <a:pt x="5339818" y="2095286"/>
                </a:cubicBezTo>
                <a:cubicBezTo>
                  <a:pt x="5319124" y="2333373"/>
                  <a:pt x="5320976" y="2542526"/>
                  <a:pt x="5339818" y="2809284"/>
                </a:cubicBezTo>
                <a:cubicBezTo>
                  <a:pt x="5358660" y="3076042"/>
                  <a:pt x="5322418" y="3174408"/>
                  <a:pt x="5339818" y="3523283"/>
                </a:cubicBezTo>
                <a:cubicBezTo>
                  <a:pt x="5357218" y="3872158"/>
                  <a:pt x="5394524" y="4198259"/>
                  <a:pt x="5339818" y="4671019"/>
                </a:cubicBezTo>
                <a:cubicBezTo>
                  <a:pt x="5133415" y="4638071"/>
                  <a:pt x="4808156" y="4668645"/>
                  <a:pt x="4565544" y="4671019"/>
                </a:cubicBezTo>
                <a:cubicBezTo>
                  <a:pt x="4322932" y="4673393"/>
                  <a:pt x="4245849" y="4675672"/>
                  <a:pt x="3951465" y="4671019"/>
                </a:cubicBezTo>
                <a:cubicBezTo>
                  <a:pt x="3657081" y="4666366"/>
                  <a:pt x="3595362" y="4665611"/>
                  <a:pt x="3283988" y="4671019"/>
                </a:cubicBezTo>
                <a:cubicBezTo>
                  <a:pt x="2972614" y="4676427"/>
                  <a:pt x="2681120" y="4644230"/>
                  <a:pt x="2509714" y="4671019"/>
                </a:cubicBezTo>
                <a:cubicBezTo>
                  <a:pt x="2338308" y="4697808"/>
                  <a:pt x="2072550" y="4691223"/>
                  <a:pt x="1895635" y="4671019"/>
                </a:cubicBezTo>
                <a:cubicBezTo>
                  <a:pt x="1718720" y="4650815"/>
                  <a:pt x="1321275" y="4634570"/>
                  <a:pt x="1121362" y="4671019"/>
                </a:cubicBezTo>
                <a:cubicBezTo>
                  <a:pt x="921449" y="4707468"/>
                  <a:pt x="321493" y="4672061"/>
                  <a:pt x="0" y="4671019"/>
                </a:cubicBezTo>
                <a:cubicBezTo>
                  <a:pt x="9727" y="4509785"/>
                  <a:pt x="11303" y="4307876"/>
                  <a:pt x="0" y="4097151"/>
                </a:cubicBezTo>
                <a:cubicBezTo>
                  <a:pt x="-11303" y="3886426"/>
                  <a:pt x="11227" y="3659863"/>
                  <a:pt x="0" y="3476573"/>
                </a:cubicBezTo>
                <a:cubicBezTo>
                  <a:pt x="-11227" y="3293283"/>
                  <a:pt x="-6911" y="3018748"/>
                  <a:pt x="0" y="2902705"/>
                </a:cubicBezTo>
                <a:cubicBezTo>
                  <a:pt x="6911" y="2786662"/>
                  <a:pt x="-29420" y="2297300"/>
                  <a:pt x="0" y="2141996"/>
                </a:cubicBezTo>
                <a:cubicBezTo>
                  <a:pt x="29420" y="1986692"/>
                  <a:pt x="23897" y="1612668"/>
                  <a:pt x="0" y="1427997"/>
                </a:cubicBezTo>
                <a:cubicBezTo>
                  <a:pt x="-23897" y="1243326"/>
                  <a:pt x="-7290" y="1003365"/>
                  <a:pt x="0" y="807419"/>
                </a:cubicBezTo>
                <a:cubicBezTo>
                  <a:pt x="7290" y="611473"/>
                  <a:pt x="35541" y="256268"/>
                  <a:pt x="0" y="0"/>
                </a:cubicBezTo>
                <a:close/>
              </a:path>
            </a:pathLst>
          </a:custGeom>
          <a:ln>
            <a:solidFill>
              <a:schemeClr val="tx1"/>
            </a:solidFill>
            <a:extLst>
              <a:ext uri="{C807C97D-BFC1-408E-A445-0C87EB9F89A2}">
                <ask:lineSketchStyleProps xmlns:ask="http://schemas.microsoft.com/office/drawing/2018/sketchyshapes" sd="3526651942">
                  <ask:type>
                    <ask:lineSketchFreehand/>
                  </ask:type>
                </ask:lineSketchStyleProps>
              </a:ext>
            </a:extLst>
          </a:ln>
        </p:spPr>
        <p:txBody>
          <a:bodyPr numCol="1">
            <a:noAutofit/>
          </a:bodyPr>
          <a:lstStyle/>
          <a:p>
            <a:pPr marL="0" indent="0" algn="ctr">
              <a:buNone/>
            </a:pPr>
            <a:r>
              <a:rPr lang="fr-FR" sz="2200" b="1">
                <a:effectLst>
                  <a:outerShdw blurRad="38100" dist="38100" dir="2700000" algn="tl">
                    <a:srgbClr val="000000">
                      <a:alpha val="43137"/>
                    </a:srgbClr>
                  </a:outerShdw>
                </a:effectLst>
              </a:rPr>
              <a:t>Offre de service 1 : </a:t>
            </a:r>
          </a:p>
          <a:p>
            <a:pPr marL="0" indent="0" algn="ctr">
              <a:buNone/>
            </a:pPr>
            <a:r>
              <a:rPr lang="fr-FR" sz="2200" b="1">
                <a:effectLst>
                  <a:outerShdw blurRad="38100" dist="38100" dir="2700000" algn="tl">
                    <a:srgbClr val="000000">
                      <a:alpha val="43137"/>
                    </a:srgbClr>
                  </a:outerShdw>
                </a:effectLst>
              </a:rPr>
              <a:t>Labellisation Point Relais Caf</a:t>
            </a:r>
          </a:p>
          <a:p>
            <a:pPr marL="0" indent="0">
              <a:buNone/>
            </a:pPr>
            <a:endParaRPr lang="fr-FR" sz="1800" b="1">
              <a:effectLst>
                <a:outerShdw blurRad="38100" dist="38100" dir="2700000" algn="tl">
                  <a:srgbClr val="000000">
                    <a:alpha val="43137"/>
                  </a:srgbClr>
                </a:outerShdw>
              </a:effectLst>
            </a:endParaRPr>
          </a:p>
          <a:p>
            <a:r>
              <a:rPr lang="fr-FR" sz="1100"/>
              <a:t>Réalisation d’un accueil de 1er niveau des usagers souhaitant des informations relatives aux prestations et services de la Caf</a:t>
            </a:r>
          </a:p>
          <a:p>
            <a:r>
              <a:rPr lang="fr-FR" sz="1100"/>
              <a:t>Amplitude ouverture de 24h minimum par semaine</a:t>
            </a:r>
          </a:p>
          <a:p>
            <a:r>
              <a:rPr lang="fr-FR" sz="1100"/>
              <a:t>Professionnel formé en ayant suivi la formation proposée par la Caf et participant au réunion du réseau des partenaires d’accueil</a:t>
            </a:r>
          </a:p>
          <a:p>
            <a:r>
              <a:rPr lang="fr-FR" sz="1100"/>
              <a:t>Lieu adapté et permettant la confidentialité </a:t>
            </a:r>
          </a:p>
          <a:p>
            <a:r>
              <a:rPr lang="fr-FR" sz="1100"/>
              <a:t>5000 € (aide au démarrage possible pour la 1ère année + 3000 €)</a:t>
            </a:r>
          </a:p>
          <a:p>
            <a:r>
              <a:rPr lang="fr-FR" sz="1100"/>
              <a:t>Sont éligibles  : associations ou porteurs de projets qui s’inscrivent dans le champ de compétence de la Caf (attention particulière sera portée aux porteurs de projets situés dans des territoires ruraux et/ou dépourvus d’offre de service </a:t>
            </a:r>
          </a:p>
          <a:p>
            <a:pPr algn="just">
              <a:lnSpc>
                <a:spcPct val="115000"/>
              </a:lnSpc>
              <a:tabLst>
                <a:tab pos="90170" algn="l"/>
                <a:tab pos="7315200" algn="l"/>
                <a:tab pos="8229600" algn="l"/>
                <a:tab pos="9144000" algn="l"/>
                <a:tab pos="10058400" algn="l"/>
              </a:tabLst>
            </a:pPr>
            <a:r>
              <a:rPr lang="fr-FR" sz="1100"/>
              <a:t>Sont exclus : Les communes ou quartiers couvert par un EFS. Les EFS ne sont pas éligibles à ce financement.</a:t>
            </a:r>
          </a:p>
          <a:p>
            <a:endParaRPr lang="fr-FR" sz="1600"/>
          </a:p>
          <a:p>
            <a:pPr marL="0" indent="0">
              <a:buNone/>
            </a:pPr>
            <a:endParaRPr lang="fr-FR" sz="2200"/>
          </a:p>
          <a:p>
            <a:pPr marL="0" indent="0">
              <a:buNone/>
            </a:pPr>
            <a:r>
              <a:rPr lang="fr-FR" sz="2200"/>
              <a:t>	</a:t>
            </a:r>
          </a:p>
          <a:p>
            <a:pPr lvl="2"/>
            <a:endParaRPr lang="fr-FR" sz="2200"/>
          </a:p>
          <a:p>
            <a:pPr lvl="2"/>
            <a:endParaRPr lang="fr-FR" sz="2200"/>
          </a:p>
          <a:p>
            <a:pPr lvl="2"/>
            <a:endParaRPr lang="fr-FR" sz="2200"/>
          </a:p>
          <a:p>
            <a:pPr lvl="2"/>
            <a:endParaRPr lang="fr-FR" sz="2200"/>
          </a:p>
          <a:p>
            <a:pPr lvl="2"/>
            <a:endParaRPr lang="fr-FR" sz="2200"/>
          </a:p>
          <a:p>
            <a:pPr lvl="2"/>
            <a:endParaRPr lang="fr-FR" sz="2200"/>
          </a:p>
          <a:p>
            <a:pPr lvl="2"/>
            <a:endParaRPr lang="fr-FR" sz="2200"/>
          </a:p>
          <a:p>
            <a:pPr lvl="2"/>
            <a:endParaRPr lang="fr-FR" sz="2200"/>
          </a:p>
        </p:txBody>
      </p:sp>
      <p:pic>
        <p:nvPicPr>
          <p:cNvPr id="4" name="Picture 2">
            <a:extLst>
              <a:ext uri="{FF2B5EF4-FFF2-40B4-BE49-F238E27FC236}">
                <a16:creationId xmlns:a16="http://schemas.microsoft.com/office/drawing/2014/main" id="{6058C5D4-C884-4E74-8181-61796B096A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8040" y="1468859"/>
            <a:ext cx="1117960" cy="1297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Espace réservé du contenu 2">
            <a:extLst>
              <a:ext uri="{FF2B5EF4-FFF2-40B4-BE49-F238E27FC236}">
                <a16:creationId xmlns:a16="http://schemas.microsoft.com/office/drawing/2014/main" id="{F092D01E-7714-43AB-89E5-A8018FF861D9}"/>
              </a:ext>
            </a:extLst>
          </p:cNvPr>
          <p:cNvSpPr txBox="1">
            <a:spLocks/>
          </p:cNvSpPr>
          <p:nvPr/>
        </p:nvSpPr>
        <p:spPr>
          <a:xfrm>
            <a:off x="6376295" y="1600201"/>
            <a:ext cx="5282305" cy="4894867"/>
          </a:xfrm>
          <a:custGeom>
            <a:avLst/>
            <a:gdLst>
              <a:gd name="connsiteX0" fmla="*/ 0 w 5282305"/>
              <a:gd name="connsiteY0" fmla="*/ 0 h 4894867"/>
              <a:gd name="connsiteX1" fmla="*/ 713111 w 5282305"/>
              <a:gd name="connsiteY1" fmla="*/ 0 h 4894867"/>
              <a:gd name="connsiteX2" fmla="*/ 1320576 w 5282305"/>
              <a:gd name="connsiteY2" fmla="*/ 0 h 4894867"/>
              <a:gd name="connsiteX3" fmla="*/ 1928041 w 5282305"/>
              <a:gd name="connsiteY3" fmla="*/ 0 h 4894867"/>
              <a:gd name="connsiteX4" fmla="*/ 2588329 w 5282305"/>
              <a:gd name="connsiteY4" fmla="*/ 0 h 4894867"/>
              <a:gd name="connsiteX5" fmla="*/ 3195795 w 5282305"/>
              <a:gd name="connsiteY5" fmla="*/ 0 h 4894867"/>
              <a:gd name="connsiteX6" fmla="*/ 3803260 w 5282305"/>
              <a:gd name="connsiteY6" fmla="*/ 0 h 4894867"/>
              <a:gd name="connsiteX7" fmla="*/ 4569194 w 5282305"/>
              <a:gd name="connsiteY7" fmla="*/ 0 h 4894867"/>
              <a:gd name="connsiteX8" fmla="*/ 5282305 w 5282305"/>
              <a:gd name="connsiteY8" fmla="*/ 0 h 4894867"/>
              <a:gd name="connsiteX9" fmla="*/ 5282305 w 5282305"/>
              <a:gd name="connsiteY9" fmla="*/ 601369 h 4894867"/>
              <a:gd name="connsiteX10" fmla="*/ 5282305 w 5282305"/>
              <a:gd name="connsiteY10" fmla="*/ 1153790 h 4894867"/>
              <a:gd name="connsiteX11" fmla="*/ 5282305 w 5282305"/>
              <a:gd name="connsiteY11" fmla="*/ 1755159 h 4894867"/>
              <a:gd name="connsiteX12" fmla="*/ 5282305 w 5282305"/>
              <a:gd name="connsiteY12" fmla="*/ 2356529 h 4894867"/>
              <a:gd name="connsiteX13" fmla="*/ 5282305 w 5282305"/>
              <a:gd name="connsiteY13" fmla="*/ 3153693 h 4894867"/>
              <a:gd name="connsiteX14" fmla="*/ 5282305 w 5282305"/>
              <a:gd name="connsiteY14" fmla="*/ 3804011 h 4894867"/>
              <a:gd name="connsiteX15" fmla="*/ 5282305 w 5282305"/>
              <a:gd name="connsiteY15" fmla="*/ 4894867 h 4894867"/>
              <a:gd name="connsiteX16" fmla="*/ 4622017 w 5282305"/>
              <a:gd name="connsiteY16" fmla="*/ 4894867 h 4894867"/>
              <a:gd name="connsiteX17" fmla="*/ 4014552 w 5282305"/>
              <a:gd name="connsiteY17" fmla="*/ 4894867 h 4894867"/>
              <a:gd name="connsiteX18" fmla="*/ 3354264 w 5282305"/>
              <a:gd name="connsiteY18" fmla="*/ 4894867 h 4894867"/>
              <a:gd name="connsiteX19" fmla="*/ 2799622 w 5282305"/>
              <a:gd name="connsiteY19" fmla="*/ 4894867 h 4894867"/>
              <a:gd name="connsiteX20" fmla="*/ 2086510 w 5282305"/>
              <a:gd name="connsiteY20" fmla="*/ 4894867 h 4894867"/>
              <a:gd name="connsiteX21" fmla="*/ 1373399 w 5282305"/>
              <a:gd name="connsiteY21" fmla="*/ 4894867 h 4894867"/>
              <a:gd name="connsiteX22" fmla="*/ 660288 w 5282305"/>
              <a:gd name="connsiteY22" fmla="*/ 4894867 h 4894867"/>
              <a:gd name="connsiteX23" fmla="*/ 0 w 5282305"/>
              <a:gd name="connsiteY23" fmla="*/ 4894867 h 4894867"/>
              <a:gd name="connsiteX24" fmla="*/ 0 w 5282305"/>
              <a:gd name="connsiteY24" fmla="*/ 4342446 h 4894867"/>
              <a:gd name="connsiteX25" fmla="*/ 0 w 5282305"/>
              <a:gd name="connsiteY25" fmla="*/ 3545282 h 4894867"/>
              <a:gd name="connsiteX26" fmla="*/ 0 w 5282305"/>
              <a:gd name="connsiteY26" fmla="*/ 2943913 h 4894867"/>
              <a:gd name="connsiteX27" fmla="*/ 0 w 5282305"/>
              <a:gd name="connsiteY27" fmla="*/ 2391492 h 4894867"/>
              <a:gd name="connsiteX28" fmla="*/ 0 w 5282305"/>
              <a:gd name="connsiteY28" fmla="*/ 1790123 h 4894867"/>
              <a:gd name="connsiteX29" fmla="*/ 0 w 5282305"/>
              <a:gd name="connsiteY29" fmla="*/ 1139805 h 4894867"/>
              <a:gd name="connsiteX30" fmla="*/ 0 w 5282305"/>
              <a:gd name="connsiteY30" fmla="*/ 0 h 489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82305" h="4894867" fill="none" extrusionOk="0">
                <a:moveTo>
                  <a:pt x="0" y="0"/>
                </a:moveTo>
                <a:cubicBezTo>
                  <a:pt x="267722" y="31977"/>
                  <a:pt x="566041" y="-34998"/>
                  <a:pt x="713111" y="0"/>
                </a:cubicBezTo>
                <a:cubicBezTo>
                  <a:pt x="860181" y="34998"/>
                  <a:pt x="1038395" y="-7981"/>
                  <a:pt x="1320576" y="0"/>
                </a:cubicBezTo>
                <a:cubicBezTo>
                  <a:pt x="1602758" y="7981"/>
                  <a:pt x="1701207" y="-13810"/>
                  <a:pt x="1928041" y="0"/>
                </a:cubicBezTo>
                <a:cubicBezTo>
                  <a:pt x="2154875" y="13810"/>
                  <a:pt x="2364308" y="9476"/>
                  <a:pt x="2588329" y="0"/>
                </a:cubicBezTo>
                <a:cubicBezTo>
                  <a:pt x="2812350" y="-9476"/>
                  <a:pt x="2945980" y="-3285"/>
                  <a:pt x="3195795" y="0"/>
                </a:cubicBezTo>
                <a:cubicBezTo>
                  <a:pt x="3445610" y="3285"/>
                  <a:pt x="3679116" y="8901"/>
                  <a:pt x="3803260" y="0"/>
                </a:cubicBezTo>
                <a:cubicBezTo>
                  <a:pt x="3927405" y="-8901"/>
                  <a:pt x="4198445" y="18804"/>
                  <a:pt x="4569194" y="0"/>
                </a:cubicBezTo>
                <a:cubicBezTo>
                  <a:pt x="4939943" y="-18804"/>
                  <a:pt x="4963110" y="-18431"/>
                  <a:pt x="5282305" y="0"/>
                </a:cubicBezTo>
                <a:cubicBezTo>
                  <a:pt x="5279416" y="249996"/>
                  <a:pt x="5311159" y="452842"/>
                  <a:pt x="5282305" y="601369"/>
                </a:cubicBezTo>
                <a:cubicBezTo>
                  <a:pt x="5253451" y="749896"/>
                  <a:pt x="5255635" y="989288"/>
                  <a:pt x="5282305" y="1153790"/>
                </a:cubicBezTo>
                <a:cubicBezTo>
                  <a:pt x="5308975" y="1318292"/>
                  <a:pt x="5269136" y="1489261"/>
                  <a:pt x="5282305" y="1755159"/>
                </a:cubicBezTo>
                <a:cubicBezTo>
                  <a:pt x="5295474" y="2021057"/>
                  <a:pt x="5268421" y="2225861"/>
                  <a:pt x="5282305" y="2356529"/>
                </a:cubicBezTo>
                <a:cubicBezTo>
                  <a:pt x="5296190" y="2487197"/>
                  <a:pt x="5274197" y="2961322"/>
                  <a:pt x="5282305" y="3153693"/>
                </a:cubicBezTo>
                <a:cubicBezTo>
                  <a:pt x="5290413" y="3346064"/>
                  <a:pt x="5275344" y="3658296"/>
                  <a:pt x="5282305" y="3804011"/>
                </a:cubicBezTo>
                <a:cubicBezTo>
                  <a:pt x="5289266" y="3949726"/>
                  <a:pt x="5316242" y="4509400"/>
                  <a:pt x="5282305" y="4894867"/>
                </a:cubicBezTo>
                <a:cubicBezTo>
                  <a:pt x="5053746" y="4870136"/>
                  <a:pt x="4877480" y="4908804"/>
                  <a:pt x="4622017" y="4894867"/>
                </a:cubicBezTo>
                <a:cubicBezTo>
                  <a:pt x="4366554" y="4880930"/>
                  <a:pt x="4291799" y="4871039"/>
                  <a:pt x="4014552" y="4894867"/>
                </a:cubicBezTo>
                <a:cubicBezTo>
                  <a:pt x="3737305" y="4918695"/>
                  <a:pt x="3593551" y="4891639"/>
                  <a:pt x="3354264" y="4894867"/>
                </a:cubicBezTo>
                <a:cubicBezTo>
                  <a:pt x="3114977" y="4898095"/>
                  <a:pt x="3002358" y="4874030"/>
                  <a:pt x="2799622" y="4894867"/>
                </a:cubicBezTo>
                <a:cubicBezTo>
                  <a:pt x="2596886" y="4915704"/>
                  <a:pt x="2413402" y="4912452"/>
                  <a:pt x="2086510" y="4894867"/>
                </a:cubicBezTo>
                <a:cubicBezTo>
                  <a:pt x="1759618" y="4877282"/>
                  <a:pt x="1661840" y="4883471"/>
                  <a:pt x="1373399" y="4894867"/>
                </a:cubicBezTo>
                <a:cubicBezTo>
                  <a:pt x="1084958" y="4906263"/>
                  <a:pt x="997477" y="4900846"/>
                  <a:pt x="660288" y="4894867"/>
                </a:cubicBezTo>
                <a:cubicBezTo>
                  <a:pt x="323099" y="4888888"/>
                  <a:pt x="238978" y="4887622"/>
                  <a:pt x="0" y="4894867"/>
                </a:cubicBezTo>
                <a:cubicBezTo>
                  <a:pt x="17879" y="4776946"/>
                  <a:pt x="-9141" y="4610120"/>
                  <a:pt x="0" y="4342446"/>
                </a:cubicBezTo>
                <a:cubicBezTo>
                  <a:pt x="9141" y="4074772"/>
                  <a:pt x="-37623" y="3910655"/>
                  <a:pt x="0" y="3545282"/>
                </a:cubicBezTo>
                <a:cubicBezTo>
                  <a:pt x="37623" y="3179909"/>
                  <a:pt x="-28848" y="3085636"/>
                  <a:pt x="0" y="2943913"/>
                </a:cubicBezTo>
                <a:cubicBezTo>
                  <a:pt x="28848" y="2802190"/>
                  <a:pt x="-9724" y="2618473"/>
                  <a:pt x="0" y="2391492"/>
                </a:cubicBezTo>
                <a:cubicBezTo>
                  <a:pt x="9724" y="2164511"/>
                  <a:pt x="-16677" y="2061097"/>
                  <a:pt x="0" y="1790123"/>
                </a:cubicBezTo>
                <a:cubicBezTo>
                  <a:pt x="16677" y="1519149"/>
                  <a:pt x="28672" y="1328445"/>
                  <a:pt x="0" y="1139805"/>
                </a:cubicBezTo>
                <a:cubicBezTo>
                  <a:pt x="-28672" y="951165"/>
                  <a:pt x="-54087" y="478822"/>
                  <a:pt x="0" y="0"/>
                </a:cubicBezTo>
                <a:close/>
              </a:path>
              <a:path w="5282305" h="4894867" stroke="0" extrusionOk="0">
                <a:moveTo>
                  <a:pt x="0" y="0"/>
                </a:moveTo>
                <a:cubicBezTo>
                  <a:pt x="222572" y="-3667"/>
                  <a:pt x="399021" y="27047"/>
                  <a:pt x="554642" y="0"/>
                </a:cubicBezTo>
                <a:cubicBezTo>
                  <a:pt x="710263" y="-27047"/>
                  <a:pt x="993774" y="-25453"/>
                  <a:pt x="1214930" y="0"/>
                </a:cubicBezTo>
                <a:cubicBezTo>
                  <a:pt x="1436086" y="25453"/>
                  <a:pt x="1689300" y="-32835"/>
                  <a:pt x="1875218" y="0"/>
                </a:cubicBezTo>
                <a:cubicBezTo>
                  <a:pt x="2061136" y="32835"/>
                  <a:pt x="2206079" y="8937"/>
                  <a:pt x="2377037" y="0"/>
                </a:cubicBezTo>
                <a:cubicBezTo>
                  <a:pt x="2547995" y="-8937"/>
                  <a:pt x="2833842" y="29439"/>
                  <a:pt x="2984502" y="0"/>
                </a:cubicBezTo>
                <a:cubicBezTo>
                  <a:pt x="3135163" y="-29439"/>
                  <a:pt x="3446155" y="8714"/>
                  <a:pt x="3591967" y="0"/>
                </a:cubicBezTo>
                <a:cubicBezTo>
                  <a:pt x="3737780" y="-8714"/>
                  <a:pt x="3933263" y="32882"/>
                  <a:pt x="4252256" y="0"/>
                </a:cubicBezTo>
                <a:cubicBezTo>
                  <a:pt x="4571249" y="-32882"/>
                  <a:pt x="4881580" y="-36124"/>
                  <a:pt x="5282305" y="0"/>
                </a:cubicBezTo>
                <a:cubicBezTo>
                  <a:pt x="5248040" y="296479"/>
                  <a:pt x="5267919" y="461997"/>
                  <a:pt x="5282305" y="797164"/>
                </a:cubicBezTo>
                <a:cubicBezTo>
                  <a:pt x="5296691" y="1132331"/>
                  <a:pt x="5268394" y="1375178"/>
                  <a:pt x="5282305" y="1594328"/>
                </a:cubicBezTo>
                <a:cubicBezTo>
                  <a:pt x="5296216" y="1813478"/>
                  <a:pt x="5304394" y="1927991"/>
                  <a:pt x="5282305" y="2195697"/>
                </a:cubicBezTo>
                <a:cubicBezTo>
                  <a:pt x="5260216" y="2463403"/>
                  <a:pt x="5275088" y="2603585"/>
                  <a:pt x="5282305" y="2943913"/>
                </a:cubicBezTo>
                <a:cubicBezTo>
                  <a:pt x="5289522" y="3284241"/>
                  <a:pt x="5291908" y="3364351"/>
                  <a:pt x="5282305" y="3692128"/>
                </a:cubicBezTo>
                <a:cubicBezTo>
                  <a:pt x="5272702" y="4019906"/>
                  <a:pt x="5337829" y="4362068"/>
                  <a:pt x="5282305" y="4894867"/>
                </a:cubicBezTo>
                <a:cubicBezTo>
                  <a:pt x="4993741" y="4906681"/>
                  <a:pt x="4766626" y="4877210"/>
                  <a:pt x="4516371" y="4894867"/>
                </a:cubicBezTo>
                <a:cubicBezTo>
                  <a:pt x="4266116" y="4912524"/>
                  <a:pt x="4060328" y="4903817"/>
                  <a:pt x="3908906" y="4894867"/>
                </a:cubicBezTo>
                <a:cubicBezTo>
                  <a:pt x="3757485" y="4885917"/>
                  <a:pt x="3435476" y="4909242"/>
                  <a:pt x="3248618" y="4894867"/>
                </a:cubicBezTo>
                <a:cubicBezTo>
                  <a:pt x="3061760" y="4880492"/>
                  <a:pt x="2820064" y="4914040"/>
                  <a:pt x="2482683" y="4894867"/>
                </a:cubicBezTo>
                <a:cubicBezTo>
                  <a:pt x="2145303" y="4875694"/>
                  <a:pt x="2134766" y="4890382"/>
                  <a:pt x="1875218" y="4894867"/>
                </a:cubicBezTo>
                <a:cubicBezTo>
                  <a:pt x="1615670" y="4899352"/>
                  <a:pt x="1444131" y="4895795"/>
                  <a:pt x="1109284" y="4894867"/>
                </a:cubicBezTo>
                <a:cubicBezTo>
                  <a:pt x="774437" y="4893939"/>
                  <a:pt x="356640" y="4928057"/>
                  <a:pt x="0" y="4894867"/>
                </a:cubicBezTo>
                <a:cubicBezTo>
                  <a:pt x="24035" y="4758636"/>
                  <a:pt x="-7756" y="4502306"/>
                  <a:pt x="0" y="4293498"/>
                </a:cubicBezTo>
                <a:cubicBezTo>
                  <a:pt x="7756" y="4084690"/>
                  <a:pt x="-2212" y="3773377"/>
                  <a:pt x="0" y="3643180"/>
                </a:cubicBezTo>
                <a:cubicBezTo>
                  <a:pt x="2212" y="3512983"/>
                  <a:pt x="3206" y="3302441"/>
                  <a:pt x="0" y="3041810"/>
                </a:cubicBezTo>
                <a:cubicBezTo>
                  <a:pt x="-3206" y="2781179"/>
                  <a:pt x="21533" y="2530924"/>
                  <a:pt x="0" y="2244646"/>
                </a:cubicBezTo>
                <a:cubicBezTo>
                  <a:pt x="-21533" y="1958368"/>
                  <a:pt x="-22092" y="1701399"/>
                  <a:pt x="0" y="1496431"/>
                </a:cubicBezTo>
                <a:cubicBezTo>
                  <a:pt x="22092" y="1291463"/>
                  <a:pt x="19978" y="994522"/>
                  <a:pt x="0" y="846113"/>
                </a:cubicBezTo>
                <a:cubicBezTo>
                  <a:pt x="-19978" y="697704"/>
                  <a:pt x="30881" y="224319"/>
                  <a:pt x="0" y="0"/>
                </a:cubicBezTo>
                <a:close/>
              </a:path>
            </a:pathLst>
          </a:custGeom>
          <a:ln>
            <a:solidFill>
              <a:schemeClr val="tx1"/>
            </a:solidFill>
            <a:extLst>
              <a:ext uri="{C807C97D-BFC1-408E-A445-0C87EB9F89A2}">
                <ask:lineSketchStyleProps xmlns:ask="http://schemas.microsoft.com/office/drawing/2018/sketchyshapes" sd="3526651942">
                  <a:prstGeom prst="rect">
                    <a:avLst/>
                  </a:prstGeom>
                  <ask:type>
                    <ask:lineSketchFreehand/>
                  </ask:type>
                </ask:lineSketchStyleProps>
              </a:ext>
            </a:extLst>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200" b="1">
                <a:effectLst>
                  <a:outerShdw blurRad="38100" dist="38100" dir="2700000" algn="tl">
                    <a:srgbClr val="000000">
                      <a:alpha val="43137"/>
                    </a:srgbClr>
                  </a:outerShdw>
                </a:effectLst>
              </a:rPr>
              <a:t>Offre de service 2 : </a:t>
            </a:r>
          </a:p>
          <a:p>
            <a:pPr marL="0" indent="0" algn="ctr">
              <a:buNone/>
            </a:pPr>
            <a:r>
              <a:rPr lang="fr-FR" sz="2200" b="1">
                <a:effectLst>
                  <a:outerShdw blurRad="38100" dist="38100" dir="2700000" algn="tl">
                    <a:srgbClr val="000000">
                      <a:alpha val="43137"/>
                    </a:srgbClr>
                  </a:outerShdw>
                </a:effectLst>
              </a:rPr>
              <a:t>Mise en place d’actions facilitant l’inclusion numérique </a:t>
            </a:r>
          </a:p>
          <a:p>
            <a:pPr algn="just">
              <a:lnSpc>
                <a:spcPct val="115000"/>
              </a:lnSpc>
              <a:tabLst>
                <a:tab pos="90170" algn="l"/>
                <a:tab pos="7315200" algn="l"/>
                <a:tab pos="8229600" algn="l"/>
                <a:tab pos="9144000" algn="l"/>
                <a:tab pos="10058400" algn="l"/>
              </a:tabLst>
            </a:pPr>
            <a:r>
              <a:rPr lang="fr-FR" sz="1100"/>
              <a:t>L’offre de service doit porter sur l’accompagnement d’un public de proximité éloigné de l’usage du numérique garantissant un accompagnement vers l’autonomie numérique : </a:t>
            </a:r>
          </a:p>
          <a:p>
            <a:pPr lvl="1" algn="just">
              <a:lnSpc>
                <a:spcPct val="115000"/>
              </a:lnSpc>
              <a:tabLst>
                <a:tab pos="90170" algn="l"/>
                <a:tab pos="7315200" algn="l"/>
                <a:tab pos="8229600" algn="l"/>
                <a:tab pos="9144000" algn="l"/>
                <a:tab pos="10058400" algn="l"/>
              </a:tabLst>
            </a:pPr>
            <a:r>
              <a:rPr lang="fr-FR" sz="1100"/>
              <a:t>Contribuer à améliorer l’accès aux droits et favoriser l’autonomie des habitants. - Accompagner les usagers à l’utilisation des outils numériques, à la navigation sur le caf.fr, à la réalisation de démarches en ligne</a:t>
            </a:r>
          </a:p>
          <a:p>
            <a:pPr lvl="1" algn="just">
              <a:lnSpc>
                <a:spcPct val="115000"/>
              </a:lnSpc>
              <a:tabLst>
                <a:tab pos="90170" algn="l"/>
                <a:tab pos="7315200" algn="l"/>
                <a:tab pos="8229600" algn="l"/>
                <a:tab pos="9144000" algn="l"/>
                <a:tab pos="10058400" algn="l"/>
              </a:tabLst>
            </a:pPr>
            <a:r>
              <a:rPr lang="fr-FR" sz="1100"/>
              <a:t> Accompagner les familles dans l’utilisation du numérique en lien avec leur fonction parentale (ex : pro note, monenfant.fr </a:t>
            </a:r>
          </a:p>
          <a:p>
            <a:pPr lvl="1" algn="just">
              <a:lnSpc>
                <a:spcPct val="115000"/>
              </a:lnSpc>
              <a:tabLst>
                <a:tab pos="90170" algn="l"/>
                <a:tab pos="7315200" algn="l"/>
                <a:tab pos="8229600" algn="l"/>
                <a:tab pos="9144000" algn="l"/>
                <a:tab pos="10058400" algn="l"/>
              </a:tabLst>
            </a:pPr>
            <a:r>
              <a:rPr lang="fr-FR" sz="1100"/>
              <a:t>Par le biais d’ateliers collectifs</a:t>
            </a:r>
          </a:p>
          <a:p>
            <a:pPr lvl="1" algn="just">
              <a:lnSpc>
                <a:spcPct val="115000"/>
              </a:lnSpc>
              <a:tabLst>
                <a:tab pos="90170" algn="l"/>
                <a:tab pos="7315200" algn="l"/>
                <a:tab pos="8229600" algn="l"/>
                <a:tab pos="9144000" algn="l"/>
                <a:tab pos="10058400" algn="l"/>
              </a:tabLst>
            </a:pPr>
            <a:r>
              <a:rPr lang="fr-FR" sz="1100"/>
              <a:t>Action innovante : forum, semaine à thème ...</a:t>
            </a:r>
          </a:p>
          <a:p>
            <a:pPr lvl="1" algn="just">
              <a:lnSpc>
                <a:spcPct val="115000"/>
              </a:lnSpc>
              <a:tabLst>
                <a:tab pos="90170" algn="l"/>
                <a:tab pos="7315200" algn="l"/>
                <a:tab pos="8229600" algn="l"/>
                <a:tab pos="9144000" algn="l"/>
                <a:tab pos="10058400" algn="l"/>
              </a:tabLst>
            </a:pPr>
            <a:endParaRPr lang="fr-FR" sz="1100"/>
          </a:p>
          <a:p>
            <a:pPr algn="just">
              <a:lnSpc>
                <a:spcPct val="115000"/>
              </a:lnSpc>
              <a:tabLst>
                <a:tab pos="90170" algn="l"/>
                <a:tab pos="7315200" algn="l"/>
                <a:tab pos="8229600" algn="l"/>
                <a:tab pos="9144000" algn="l"/>
                <a:tab pos="10058400" algn="l"/>
              </a:tabLst>
            </a:pPr>
            <a:r>
              <a:rPr lang="fr-FR" sz="1100"/>
              <a:t>80 % des dépenses dans la limite de 10 000 €</a:t>
            </a:r>
          </a:p>
          <a:p>
            <a:pPr algn="just"/>
            <a:r>
              <a:rPr lang="fr-FR" sz="1100"/>
              <a:t>Sont éligibles  : associations ou porteurs de projets qui s’inscrivent dans le champ de compétence de la Caf (attention particulière sera portée aux porteurs de projets situés dans des territoires ruraux et/ou dépourvus d’offre de service </a:t>
            </a:r>
          </a:p>
          <a:p>
            <a:endParaRPr lang="fr-FR" sz="1600"/>
          </a:p>
          <a:p>
            <a:pPr marL="0" indent="0">
              <a:buFont typeface="Arial" panose="020B0604020202020204" pitchFamily="34" charset="0"/>
              <a:buNone/>
            </a:pPr>
            <a:endParaRPr lang="fr-FR" sz="2200"/>
          </a:p>
          <a:p>
            <a:pPr marL="0" indent="0">
              <a:buFont typeface="Arial" panose="020B0604020202020204" pitchFamily="34" charset="0"/>
              <a:buNone/>
            </a:pPr>
            <a:r>
              <a:rPr lang="fr-FR" sz="2200"/>
              <a:t>	</a:t>
            </a:r>
          </a:p>
          <a:p>
            <a:pPr lvl="2"/>
            <a:endParaRPr lang="fr-FR" sz="2200"/>
          </a:p>
          <a:p>
            <a:pPr lvl="2"/>
            <a:endParaRPr lang="fr-FR" sz="2200"/>
          </a:p>
          <a:p>
            <a:pPr lvl="2"/>
            <a:endParaRPr lang="fr-FR" sz="2200"/>
          </a:p>
          <a:p>
            <a:pPr lvl="2"/>
            <a:endParaRPr lang="fr-FR" sz="2200"/>
          </a:p>
          <a:p>
            <a:pPr lvl="2"/>
            <a:endParaRPr lang="fr-FR" sz="2200"/>
          </a:p>
          <a:p>
            <a:pPr lvl="2"/>
            <a:endParaRPr lang="fr-FR" sz="2200"/>
          </a:p>
          <a:p>
            <a:pPr lvl="2"/>
            <a:endParaRPr lang="fr-FR" sz="2200"/>
          </a:p>
          <a:p>
            <a:pPr lvl="2"/>
            <a:endParaRPr lang="fr-FR" sz="2200"/>
          </a:p>
        </p:txBody>
      </p:sp>
      <p:pic>
        <p:nvPicPr>
          <p:cNvPr id="6" name="Image 5" descr="Une image contenant texte, graphiques vectoriels&#10;&#10;Description générée automatiquement">
            <a:extLst>
              <a:ext uri="{FF2B5EF4-FFF2-40B4-BE49-F238E27FC236}">
                <a16:creationId xmlns:a16="http://schemas.microsoft.com/office/drawing/2014/main" id="{001E1617-DF09-4847-889D-41AF8B54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247" y="1080521"/>
            <a:ext cx="1519648" cy="957378"/>
          </a:xfrm>
          <a:prstGeom prst="rect">
            <a:avLst/>
          </a:prstGeom>
          <a:ln>
            <a:noFill/>
          </a:ln>
          <a:effectLst>
            <a:outerShdw blurRad="190500" algn="tl" rotWithShape="0">
              <a:srgbClr val="000000">
                <a:alpha val="70000"/>
              </a:srgbClr>
            </a:outerShdw>
          </a:effectLst>
        </p:spPr>
      </p:pic>
      <p:pic>
        <p:nvPicPr>
          <p:cNvPr id="15" name="Image 14" descr="Une image contenant texte&#10;&#10;Description générée automatiquement">
            <a:extLst>
              <a:ext uri="{FF2B5EF4-FFF2-40B4-BE49-F238E27FC236}">
                <a16:creationId xmlns:a16="http://schemas.microsoft.com/office/drawing/2014/main" id="{45E8C996-955D-442F-872C-AE27CB6A4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05" y="220860"/>
            <a:ext cx="727758" cy="1062420"/>
          </a:xfrm>
          <a:prstGeom prst="rect">
            <a:avLst/>
          </a:prstGeom>
        </p:spPr>
      </p:pic>
    </p:spTree>
    <p:extLst>
      <p:ext uri="{BB962C8B-B14F-4D97-AF65-F5344CB8AC3E}">
        <p14:creationId xmlns:p14="http://schemas.microsoft.com/office/powerpoint/2010/main" val="3522144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CCFBC-A9AC-44EA-9CAB-97A1256ED769}"/>
              </a:ext>
            </a:extLst>
          </p:cNvPr>
          <p:cNvSpPr>
            <a:spLocks noGrp="1"/>
          </p:cNvSpPr>
          <p:nvPr>
            <p:ph type="title"/>
          </p:nvPr>
        </p:nvSpPr>
        <p:spPr/>
        <p:txBody>
          <a:bodyPr>
            <a:normAutofit fontScale="90000"/>
          </a:bodyPr>
          <a:lstStyle/>
          <a:p>
            <a:pPr marL="0" indent="0"/>
            <a:r>
              <a:rPr lang="fr-FR" sz="5400" b="1">
                <a:effectLst>
                  <a:outerShdw blurRad="38100" dist="38100" dir="2700000" algn="tl">
                    <a:srgbClr val="000000">
                      <a:alpha val="43137"/>
                    </a:srgbClr>
                  </a:outerShdw>
                </a:effectLst>
              </a:rPr>
              <a:t>Offre de service 1 : </a:t>
            </a:r>
            <a:br>
              <a:rPr lang="fr-FR" sz="5400" b="1">
                <a:effectLst>
                  <a:outerShdw blurRad="38100" dist="38100" dir="2700000" algn="tl">
                    <a:srgbClr val="000000">
                      <a:alpha val="43137"/>
                    </a:srgbClr>
                  </a:outerShdw>
                </a:effectLst>
              </a:rPr>
            </a:br>
            <a:r>
              <a:rPr lang="fr-FR" sz="5400" b="1">
                <a:effectLst>
                  <a:outerShdw blurRad="38100" dist="38100" dir="2700000" algn="tl">
                    <a:srgbClr val="000000">
                      <a:alpha val="43137"/>
                    </a:srgbClr>
                  </a:outerShdw>
                </a:effectLst>
              </a:rPr>
              <a:t>Labellisation Point Relais Caf</a:t>
            </a:r>
            <a:br>
              <a:rPr lang="fr-FR" sz="5400" b="1">
                <a:effectLst>
                  <a:outerShdw blurRad="38100" dist="38100" dir="2700000" algn="tl">
                    <a:srgbClr val="000000">
                      <a:alpha val="43137"/>
                    </a:srgbClr>
                  </a:outerShdw>
                </a:effectLst>
              </a:rPr>
            </a:br>
            <a:endParaRPr lang="fr-FR"/>
          </a:p>
        </p:txBody>
      </p:sp>
      <p:sp>
        <p:nvSpPr>
          <p:cNvPr id="3" name="Espace réservé du contenu 2">
            <a:extLst>
              <a:ext uri="{FF2B5EF4-FFF2-40B4-BE49-F238E27FC236}">
                <a16:creationId xmlns:a16="http://schemas.microsoft.com/office/drawing/2014/main" id="{1E4F1C82-9682-48F7-9D81-7DFCF653DF2E}"/>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fr-FR" sz="2800" b="1">
                <a:effectLst>
                  <a:outerShdw blurRad="38100" dist="38100" dir="2700000" algn="tl">
                    <a:srgbClr val="000000">
                      <a:alpha val="43137"/>
                    </a:srgbClr>
                  </a:outerShdw>
                </a:effectLst>
              </a:rPr>
              <a:t>10 projets soutenus pour 2022 : </a:t>
            </a:r>
          </a:p>
          <a:p>
            <a:pPr>
              <a:lnSpc>
                <a:spcPct val="100000"/>
              </a:lnSpc>
              <a:spcBef>
                <a:spcPts val="0"/>
              </a:spcBef>
            </a:pPr>
            <a:endParaRPr lang="fr-FR" sz="2800"/>
          </a:p>
          <a:p>
            <a:pPr>
              <a:lnSpc>
                <a:spcPct val="100000"/>
              </a:lnSpc>
              <a:spcBef>
                <a:spcPts val="0"/>
              </a:spcBef>
            </a:pPr>
            <a:r>
              <a:rPr lang="fr-FR" sz="2000"/>
              <a:t>ADAPGV Grand Châtellerault</a:t>
            </a:r>
          </a:p>
          <a:p>
            <a:pPr>
              <a:lnSpc>
                <a:spcPct val="100000"/>
              </a:lnSpc>
              <a:spcBef>
                <a:spcPts val="0"/>
              </a:spcBef>
            </a:pPr>
            <a:r>
              <a:rPr lang="fr-FR" sz="2000"/>
              <a:t>CS Ozon</a:t>
            </a:r>
          </a:p>
          <a:p>
            <a:pPr>
              <a:lnSpc>
                <a:spcPct val="100000"/>
              </a:lnSpc>
              <a:spcBef>
                <a:spcPts val="0"/>
              </a:spcBef>
            </a:pPr>
            <a:r>
              <a:rPr lang="fr-FR" sz="2000"/>
              <a:t>MJC Horizon Sud </a:t>
            </a:r>
          </a:p>
          <a:p>
            <a:pPr>
              <a:lnSpc>
                <a:spcPct val="100000"/>
              </a:lnSpc>
              <a:spcBef>
                <a:spcPts val="0"/>
              </a:spcBef>
            </a:pPr>
            <a:r>
              <a:rPr lang="fr-FR" sz="2000" err="1"/>
              <a:t>Aclé</a:t>
            </a:r>
            <a:endParaRPr lang="fr-FR" sz="2000"/>
          </a:p>
          <a:p>
            <a:pPr>
              <a:lnSpc>
                <a:spcPct val="100000"/>
              </a:lnSpc>
              <a:spcBef>
                <a:spcPts val="0"/>
              </a:spcBef>
            </a:pPr>
            <a:r>
              <a:rPr lang="fr-FR" sz="2000"/>
              <a:t>MJC Champ Libre</a:t>
            </a:r>
          </a:p>
          <a:p>
            <a:pPr>
              <a:lnSpc>
                <a:spcPct val="100000"/>
              </a:lnSpc>
              <a:spcBef>
                <a:spcPts val="0"/>
              </a:spcBef>
            </a:pPr>
            <a:r>
              <a:rPr lang="fr-FR" sz="2000"/>
              <a:t>MJC VAM</a:t>
            </a:r>
          </a:p>
          <a:p>
            <a:pPr>
              <a:lnSpc>
                <a:spcPct val="100000"/>
              </a:lnSpc>
              <a:spcBef>
                <a:spcPts val="0"/>
              </a:spcBef>
            </a:pPr>
            <a:r>
              <a:rPr lang="fr-FR" sz="2000"/>
              <a:t>ADPAGV Grand Poitiers</a:t>
            </a:r>
          </a:p>
          <a:p>
            <a:pPr>
              <a:lnSpc>
                <a:spcPct val="100000"/>
              </a:lnSpc>
              <a:spcBef>
                <a:spcPts val="0"/>
              </a:spcBef>
            </a:pPr>
            <a:r>
              <a:rPr lang="fr-FR" sz="2000"/>
              <a:t>Centre d’animation de Beaulieu</a:t>
            </a:r>
          </a:p>
          <a:p>
            <a:pPr>
              <a:lnSpc>
                <a:spcPct val="100000"/>
              </a:lnSpc>
              <a:spcBef>
                <a:spcPts val="0"/>
              </a:spcBef>
            </a:pPr>
            <a:r>
              <a:rPr lang="fr-FR" sz="2000"/>
              <a:t>Centre d’animation </a:t>
            </a:r>
            <a:r>
              <a:rPr lang="fr-FR" sz="2000" err="1"/>
              <a:t>Couronnerie</a:t>
            </a:r>
            <a:endParaRPr lang="fr-FR" sz="2000"/>
          </a:p>
          <a:p>
            <a:pPr>
              <a:lnSpc>
                <a:spcPct val="100000"/>
              </a:lnSpc>
              <a:spcBef>
                <a:spcPts val="0"/>
              </a:spcBef>
            </a:pPr>
            <a:r>
              <a:rPr lang="fr-FR" sz="2000"/>
              <a:t>Toit du Monde</a:t>
            </a:r>
          </a:p>
          <a:p>
            <a:pPr>
              <a:lnSpc>
                <a:spcPct val="100000"/>
              </a:lnSpc>
              <a:spcBef>
                <a:spcPts val="0"/>
              </a:spcBef>
            </a:pPr>
            <a:endParaRPr lang="fr-FR" sz="2000"/>
          </a:p>
          <a:p>
            <a:pPr marL="0" indent="0">
              <a:buNone/>
            </a:pPr>
            <a:endParaRPr lang="fr-FR" sz="2800" b="1">
              <a:effectLst>
                <a:outerShdw blurRad="38100" dist="38100" dir="2700000" algn="tl">
                  <a:srgbClr val="000000">
                    <a:alpha val="43137"/>
                  </a:srgbClr>
                </a:outerShdw>
              </a:effectLst>
            </a:endParaRPr>
          </a:p>
          <a:p>
            <a:pPr marL="0" indent="0">
              <a:buNone/>
            </a:pPr>
            <a:r>
              <a:rPr lang="fr-FR" sz="2800" b="1">
                <a:effectLst>
                  <a:outerShdw blurRad="38100" dist="38100" dir="2700000" algn="tl">
                    <a:srgbClr val="000000">
                      <a:alpha val="43137"/>
                    </a:srgbClr>
                  </a:outerShdw>
                </a:effectLst>
              </a:rPr>
              <a:t>Dont nouveau projet : </a:t>
            </a:r>
          </a:p>
          <a:p>
            <a:r>
              <a:rPr lang="fr-FR" sz="2000"/>
              <a:t>MJC VAM</a:t>
            </a:r>
          </a:p>
          <a:p>
            <a:endParaRPr lang="fr-FR"/>
          </a:p>
        </p:txBody>
      </p:sp>
      <p:pic>
        <p:nvPicPr>
          <p:cNvPr id="4" name="Picture 2">
            <a:extLst>
              <a:ext uri="{FF2B5EF4-FFF2-40B4-BE49-F238E27FC236}">
                <a16:creationId xmlns:a16="http://schemas.microsoft.com/office/drawing/2014/main" id="{30691628-CE9F-43CF-8CAC-E7B68967D6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6382" y="279251"/>
            <a:ext cx="1117960" cy="1297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29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0298A-B44E-4192-9CFE-CFD393E7A7FE}"/>
              </a:ext>
            </a:extLst>
          </p:cNvPr>
          <p:cNvSpPr>
            <a:spLocks noGrp="1"/>
          </p:cNvSpPr>
          <p:nvPr>
            <p:ph type="title"/>
          </p:nvPr>
        </p:nvSpPr>
        <p:spPr>
          <a:xfrm>
            <a:off x="838200" y="365125"/>
            <a:ext cx="10515600" cy="1325563"/>
          </a:xfrm>
        </p:spPr>
        <p:txBody>
          <a:bodyPr>
            <a:noAutofit/>
          </a:bodyPr>
          <a:lstStyle/>
          <a:p>
            <a:r>
              <a:rPr lang="fr-FR" sz="3600"/>
              <a:t>L’animation et l’accompagnement des partenaires d’accueil et d’inclusion numérique </a:t>
            </a:r>
          </a:p>
        </p:txBody>
      </p:sp>
      <p:sp>
        <p:nvSpPr>
          <p:cNvPr id="3" name="Espace réservé du contenu 2">
            <a:extLst>
              <a:ext uri="{FF2B5EF4-FFF2-40B4-BE49-F238E27FC236}">
                <a16:creationId xmlns:a16="http://schemas.microsoft.com/office/drawing/2014/main" id="{BE3812DB-B2DE-4424-AB9B-DD68E241C67B}"/>
              </a:ext>
            </a:extLst>
          </p:cNvPr>
          <p:cNvSpPr>
            <a:spLocks noGrp="1"/>
          </p:cNvSpPr>
          <p:nvPr>
            <p:ph idx="1"/>
          </p:nvPr>
        </p:nvSpPr>
        <p:spPr>
          <a:xfrm>
            <a:off x="838200" y="1929384"/>
            <a:ext cx="10515600" cy="4251960"/>
          </a:xfrm>
        </p:spPr>
        <p:txBody>
          <a:bodyPr>
            <a:normAutofit fontScale="92500" lnSpcReduction="20000"/>
          </a:bodyPr>
          <a:lstStyle/>
          <a:p>
            <a:pPr lvl="2"/>
            <a:r>
              <a:rPr lang="fr-FR" sz="1700" b="1"/>
              <a:t>Renforcer l’accompagnement, la formation et le soutien aux partenaires : </a:t>
            </a:r>
          </a:p>
          <a:p>
            <a:pPr lvl="3"/>
            <a:r>
              <a:rPr lang="fr-FR" sz="1500"/>
              <a:t>Une réunion mensuelle à destination des EFS/Points relais et conseillers numérique les 1</a:t>
            </a:r>
            <a:r>
              <a:rPr lang="fr-FR" sz="1500" baseline="30000"/>
              <a:t>er</a:t>
            </a:r>
            <a:r>
              <a:rPr lang="fr-FR" sz="1500"/>
              <a:t> vendredi de chaque mois </a:t>
            </a:r>
          </a:p>
          <a:p>
            <a:pPr lvl="3"/>
            <a:r>
              <a:rPr lang="fr-FR" sz="1500"/>
              <a:t>Une formation du 11 au 13 avril pour l’ensemble des professionnels des Points relais Caf</a:t>
            </a:r>
          </a:p>
          <a:p>
            <a:pPr lvl="3"/>
            <a:r>
              <a:rPr lang="fr-FR" sz="1500"/>
              <a:t>Un contact téléphonique et mail personnalisé pour les Points relais Caf et EFS </a:t>
            </a:r>
          </a:p>
          <a:p>
            <a:pPr lvl="2"/>
            <a:endParaRPr lang="fr-FR" sz="1700"/>
          </a:p>
          <a:p>
            <a:pPr lvl="2"/>
            <a:r>
              <a:rPr lang="fr-FR" sz="1700" b="1"/>
              <a:t>Faciliter le maillage territorial des partenaires d’accueils et des acteurs de l’inclusion numérique </a:t>
            </a:r>
          </a:p>
          <a:p>
            <a:pPr lvl="3"/>
            <a:r>
              <a:rPr lang="fr-FR" sz="1500"/>
              <a:t>Par le déploiement des CTG et de l’axe accès aux droits </a:t>
            </a:r>
          </a:p>
          <a:p>
            <a:pPr lvl="3"/>
            <a:r>
              <a:rPr lang="fr-FR" sz="1500"/>
              <a:t>Par la participation de la Caf au Comité de pilotage de l’inclusion numérique porté par le conseil départemental dans la cadre de sa stratégie d’inclusion numérique </a:t>
            </a:r>
          </a:p>
          <a:p>
            <a:pPr lvl="3"/>
            <a:endParaRPr lang="fr-FR" sz="1500"/>
          </a:p>
          <a:p>
            <a:pPr lvl="2"/>
            <a:r>
              <a:rPr lang="fr-FR" sz="1700" b="1"/>
              <a:t>Renforcer la communication sur les rôles et missions de nos partenaires d’accueil auprès des allocataires</a:t>
            </a:r>
          </a:p>
          <a:p>
            <a:pPr lvl="3"/>
            <a:r>
              <a:rPr lang="fr-FR" sz="1500"/>
              <a:t>Par une refonte de nos supports de communication (carte interactive, charte graphique…) </a:t>
            </a:r>
          </a:p>
          <a:p>
            <a:pPr lvl="3"/>
            <a:r>
              <a:rPr lang="fr-FR" sz="1500"/>
              <a:t>Par une meilleure interconnaissance agents Caf/Partenaires en facilitant les immersions </a:t>
            </a:r>
          </a:p>
          <a:p>
            <a:pPr lvl="3"/>
            <a:r>
              <a:rPr lang="fr-FR" sz="1500"/>
              <a:t>Par le déploiement d’actions de promotion des téléprocédures </a:t>
            </a:r>
            <a:r>
              <a:rPr lang="fr-FR" sz="1500" err="1"/>
              <a:t>co</a:t>
            </a:r>
            <a:r>
              <a:rPr lang="fr-FR" sz="1500"/>
              <a:t> portés Partenaires/Caf </a:t>
            </a:r>
          </a:p>
          <a:p>
            <a:pPr lvl="3"/>
            <a:r>
              <a:rPr lang="fr-FR" sz="1500"/>
              <a:t>Par la </a:t>
            </a:r>
            <a:r>
              <a:rPr lang="fr-FR" sz="1500" err="1"/>
              <a:t>co</a:t>
            </a:r>
            <a:r>
              <a:rPr lang="fr-FR" sz="1500"/>
              <a:t> animation d’ateliers numériques à la Caf et au sein des Points relais Caf</a:t>
            </a:r>
          </a:p>
          <a:p>
            <a:pPr lvl="3"/>
            <a:endParaRPr lang="fr-FR" sz="1500"/>
          </a:p>
        </p:txBody>
      </p:sp>
      <p:pic>
        <p:nvPicPr>
          <p:cNvPr id="9" name="Image 8" descr="Une image contenant texte&#10;&#10;Description générée automatiquement">
            <a:extLst>
              <a:ext uri="{FF2B5EF4-FFF2-40B4-BE49-F238E27FC236}">
                <a16:creationId xmlns:a16="http://schemas.microsoft.com/office/drawing/2014/main" id="{846C004C-4761-4DC3-8429-83B232FDB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316" y="145446"/>
            <a:ext cx="727758" cy="1062420"/>
          </a:xfrm>
          <a:prstGeom prst="rect">
            <a:avLst/>
          </a:prstGeom>
        </p:spPr>
      </p:pic>
    </p:spTree>
    <p:extLst>
      <p:ext uri="{BB962C8B-B14F-4D97-AF65-F5344CB8AC3E}">
        <p14:creationId xmlns:p14="http://schemas.microsoft.com/office/powerpoint/2010/main" val="217486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DAF89-773C-41B9-9F99-789D7E9CBD40}"/>
              </a:ext>
            </a:extLst>
          </p:cNvPr>
          <p:cNvSpPr>
            <a:spLocks noGrp="1"/>
          </p:cNvSpPr>
          <p:nvPr>
            <p:ph type="title"/>
          </p:nvPr>
        </p:nvSpPr>
        <p:spPr/>
        <p:txBody>
          <a:bodyPr/>
          <a:lstStyle/>
          <a:p>
            <a:r>
              <a:rPr lang="fr-FR"/>
              <a:t>Programme Global de nos 3 journées</a:t>
            </a:r>
          </a:p>
        </p:txBody>
      </p:sp>
      <p:sp>
        <p:nvSpPr>
          <p:cNvPr id="3" name="Espace réservé du contenu 2">
            <a:extLst>
              <a:ext uri="{FF2B5EF4-FFF2-40B4-BE49-F238E27FC236}">
                <a16:creationId xmlns:a16="http://schemas.microsoft.com/office/drawing/2014/main" id="{C9C7308F-791A-498E-BD15-271B12B57371}"/>
              </a:ext>
            </a:extLst>
          </p:cNvPr>
          <p:cNvSpPr>
            <a:spLocks noGrp="1"/>
          </p:cNvSpPr>
          <p:nvPr>
            <p:ph idx="1"/>
          </p:nvPr>
        </p:nvSpPr>
        <p:spPr>
          <a:xfrm>
            <a:off x="661476" y="1872834"/>
            <a:ext cx="10058400" cy="4050792"/>
          </a:xfrm>
        </p:spPr>
        <p:txBody>
          <a:bodyPr>
            <a:normAutofit fontScale="47500" lnSpcReduction="20000"/>
          </a:bodyPr>
          <a:lstStyle/>
          <a:p>
            <a:pPr marL="0" indent="0">
              <a:lnSpc>
                <a:spcPct val="120000"/>
              </a:lnSpc>
              <a:spcBef>
                <a:spcPts val="0"/>
              </a:spcBef>
              <a:buNone/>
            </a:pPr>
            <a:r>
              <a:rPr lang="fr-FR" sz="1800" b="1">
                <a:effectLst/>
                <a:latin typeface="Calibri" panose="020F0502020204030204" pitchFamily="34" charset="0"/>
                <a:ea typeface="Calibri" panose="020F0502020204030204" pitchFamily="34" charset="0"/>
              </a:rPr>
              <a:t>Jour 1 : Lundi 11 avril</a:t>
            </a:r>
            <a:endParaRPr lang="fr-FR" sz="1800">
              <a:effectLst/>
              <a:latin typeface="Calibri" panose="020F0502020204030204" pitchFamily="34" charset="0"/>
              <a:ea typeface="Calibri" panose="020F0502020204030204" pitchFamily="34" charset="0"/>
            </a:endParaRPr>
          </a:p>
          <a:p>
            <a:pPr marL="0" indent="0">
              <a:lnSpc>
                <a:spcPct val="120000"/>
              </a:lnSpc>
              <a:spcBef>
                <a:spcPts val="0"/>
              </a:spcBef>
              <a:buNone/>
            </a:pPr>
            <a:r>
              <a:rPr lang="fr-FR" sz="1800" b="1">
                <a:effectLst/>
                <a:latin typeface="Calibri" panose="020F0502020204030204" pitchFamily="34" charset="0"/>
                <a:ea typeface="Calibri" panose="020F0502020204030204" pitchFamily="34" charset="0"/>
              </a:rPr>
              <a:t> </a:t>
            </a:r>
            <a:endParaRPr lang="fr-FR" sz="1800">
              <a:effectLst/>
              <a:latin typeface="Calibri" panose="020F0502020204030204" pitchFamily="34" charset="0"/>
              <a:ea typeface="Calibri" panose="020F0502020204030204" pitchFamily="34" charset="0"/>
            </a:endParaRPr>
          </a:p>
          <a:p>
            <a:pPr marL="0" indent="0">
              <a:lnSpc>
                <a:spcPct val="120000"/>
              </a:lnSpc>
              <a:spcBef>
                <a:spcPts val="0"/>
              </a:spcBef>
              <a:buNone/>
            </a:pPr>
            <a:r>
              <a:rPr lang="fr-FR" sz="1800">
                <a:effectLst/>
                <a:latin typeface="Calibri" panose="020F0502020204030204" pitchFamily="34" charset="0"/>
                <a:ea typeface="Calibri" panose="020F0502020204030204" pitchFamily="34" charset="0"/>
              </a:rPr>
              <a:t> Matin : </a:t>
            </a:r>
          </a:p>
          <a:p>
            <a:pPr>
              <a:lnSpc>
                <a:spcPct val="120000"/>
              </a:lnSpc>
              <a:spcBef>
                <a:spcPts val="0"/>
              </a:spcBef>
            </a:pPr>
            <a:r>
              <a:rPr lang="fr-FR" sz="1800">
                <a:effectLst/>
                <a:latin typeface="Calibri" panose="020F0502020204030204" pitchFamily="34" charset="0"/>
                <a:ea typeface="Calibri" panose="020F0502020204030204" pitchFamily="34" charset="0"/>
              </a:rPr>
              <a:t>Mieux se connaitre et partageons nos attentes </a:t>
            </a:r>
          </a:p>
          <a:p>
            <a:pPr>
              <a:lnSpc>
                <a:spcPct val="120000"/>
              </a:lnSpc>
              <a:spcBef>
                <a:spcPts val="0"/>
              </a:spcBef>
            </a:pPr>
            <a:r>
              <a:rPr lang="fr-FR" sz="1800">
                <a:effectLst/>
                <a:latin typeface="Calibri" panose="020F0502020204030204" pitchFamily="34" charset="0"/>
                <a:ea typeface="Calibri" panose="020F0502020204030204" pitchFamily="34" charset="0"/>
              </a:rPr>
              <a:t>Présentation de la branche famille</a:t>
            </a:r>
          </a:p>
          <a:p>
            <a:pPr>
              <a:lnSpc>
                <a:spcPct val="120000"/>
              </a:lnSpc>
              <a:spcBef>
                <a:spcPts val="0"/>
              </a:spcBef>
            </a:pPr>
            <a:r>
              <a:rPr lang="fr-FR" sz="1800">
                <a:latin typeface="Calibri" panose="020F0502020204030204" pitchFamily="34" charset="0"/>
                <a:ea typeface="Calibri" panose="020F0502020204030204" pitchFamily="34" charset="0"/>
              </a:rPr>
              <a:t>La relation de service à la Caf de la Vienne </a:t>
            </a:r>
          </a:p>
          <a:p>
            <a:pPr>
              <a:lnSpc>
                <a:spcPct val="120000"/>
              </a:lnSpc>
              <a:spcBef>
                <a:spcPts val="0"/>
              </a:spcBef>
            </a:pPr>
            <a:endParaRPr lang="fr-FR" sz="1800">
              <a:effectLst/>
              <a:latin typeface="Calibri" panose="020F0502020204030204" pitchFamily="34" charset="0"/>
              <a:ea typeface="Calibri" panose="020F0502020204030204" pitchFamily="34" charset="0"/>
            </a:endParaRPr>
          </a:p>
          <a:p>
            <a:pPr marL="0" indent="0">
              <a:lnSpc>
                <a:spcPct val="120000"/>
              </a:lnSpc>
              <a:spcBef>
                <a:spcPts val="0"/>
              </a:spcBef>
              <a:buNone/>
            </a:pPr>
            <a:r>
              <a:rPr lang="fr-FR" sz="1800">
                <a:effectLst/>
                <a:latin typeface="Calibri" panose="020F0502020204030204" pitchFamily="34" charset="0"/>
                <a:ea typeface="Calibri" panose="020F0502020204030204" pitchFamily="34" charset="0"/>
              </a:rPr>
              <a:t>Après mid</a:t>
            </a:r>
            <a:r>
              <a:rPr lang="fr-FR" sz="1800">
                <a:latin typeface="Calibri" panose="020F0502020204030204" pitchFamily="34" charset="0"/>
                <a:ea typeface="Calibri" panose="020F0502020204030204" pitchFamily="34" charset="0"/>
              </a:rPr>
              <a:t>i </a:t>
            </a:r>
            <a:endParaRPr lang="fr-FR" sz="1800">
              <a:effectLst/>
              <a:latin typeface="Calibri" panose="020F0502020204030204" pitchFamily="34" charset="0"/>
              <a:ea typeface="Calibri" panose="020F0502020204030204" pitchFamily="34" charset="0"/>
            </a:endParaRPr>
          </a:p>
          <a:p>
            <a:pPr>
              <a:lnSpc>
                <a:spcPct val="120000"/>
              </a:lnSpc>
              <a:spcBef>
                <a:spcPts val="0"/>
              </a:spcBef>
            </a:pPr>
            <a:r>
              <a:rPr lang="fr-FR" sz="1800">
                <a:effectLst/>
                <a:latin typeface="Calibri" panose="020F0502020204030204" pitchFamily="34" charset="0"/>
                <a:ea typeface="Calibri" panose="020F0502020204030204" pitchFamily="34" charset="0"/>
              </a:rPr>
              <a:t>Les changements de situation et les conditions générales des droits</a:t>
            </a:r>
          </a:p>
          <a:p>
            <a:pPr>
              <a:lnSpc>
                <a:spcPct val="120000"/>
              </a:lnSpc>
              <a:spcBef>
                <a:spcPts val="0"/>
              </a:spcBef>
            </a:pPr>
            <a:r>
              <a:rPr lang="fr-FR" sz="1800">
                <a:latin typeface="Calibri" panose="020F0502020204030204" pitchFamily="34" charset="0"/>
                <a:ea typeface="Calibri" panose="020F0502020204030204" pitchFamily="34" charset="0"/>
              </a:rPr>
              <a:t>Les secret du caf.fr et l’application mobile</a:t>
            </a:r>
          </a:p>
          <a:p>
            <a:pPr>
              <a:lnSpc>
                <a:spcPct val="120000"/>
              </a:lnSpc>
              <a:spcBef>
                <a:spcPts val="0"/>
              </a:spcBef>
            </a:pPr>
            <a:endParaRPr lang="fr-FR" sz="1800">
              <a:effectLst/>
              <a:latin typeface="Calibri" panose="020F0502020204030204" pitchFamily="34" charset="0"/>
              <a:ea typeface="Calibri" panose="020F0502020204030204" pitchFamily="34" charset="0"/>
            </a:endParaRPr>
          </a:p>
          <a:p>
            <a:pPr marL="0" indent="0">
              <a:lnSpc>
                <a:spcPct val="120000"/>
              </a:lnSpc>
              <a:spcBef>
                <a:spcPts val="0"/>
              </a:spcBef>
              <a:buNone/>
            </a:pPr>
            <a:r>
              <a:rPr lang="fr-FR" sz="1800" b="1">
                <a:effectLst/>
                <a:latin typeface="Calibri" panose="020F0502020204030204" pitchFamily="34" charset="0"/>
                <a:ea typeface="Calibri" panose="020F0502020204030204" pitchFamily="34" charset="0"/>
              </a:rPr>
              <a:t>Jour 2 : Mardi 12 avril</a:t>
            </a:r>
            <a:endParaRPr lang="fr-FR" sz="1800">
              <a:effectLst/>
              <a:latin typeface="Calibri" panose="020F0502020204030204" pitchFamily="34" charset="0"/>
              <a:ea typeface="Calibri" panose="020F0502020204030204" pitchFamily="34" charset="0"/>
            </a:endParaRPr>
          </a:p>
          <a:p>
            <a:pPr>
              <a:lnSpc>
                <a:spcPct val="120000"/>
              </a:lnSpc>
              <a:spcBef>
                <a:spcPts val="0"/>
              </a:spcBef>
            </a:pPr>
            <a:endParaRPr lang="fr-FR" sz="1800">
              <a:effectLst/>
              <a:latin typeface="Calibri" panose="020F0502020204030204" pitchFamily="34" charset="0"/>
              <a:ea typeface="Calibri" panose="020F0502020204030204" pitchFamily="34" charset="0"/>
            </a:endParaRPr>
          </a:p>
          <a:p>
            <a:pPr>
              <a:lnSpc>
                <a:spcPct val="120000"/>
              </a:lnSpc>
              <a:spcBef>
                <a:spcPts val="0"/>
              </a:spcBef>
            </a:pPr>
            <a:r>
              <a:rPr lang="fr-FR" sz="1800">
                <a:effectLst/>
                <a:latin typeface="Calibri" panose="020F0502020204030204" pitchFamily="34" charset="0"/>
                <a:ea typeface="Calibri" panose="020F0502020204030204" pitchFamily="34" charset="0"/>
              </a:rPr>
              <a:t>Qualifier l’urgence </a:t>
            </a:r>
          </a:p>
          <a:p>
            <a:pPr>
              <a:lnSpc>
                <a:spcPct val="120000"/>
              </a:lnSpc>
              <a:spcBef>
                <a:spcPts val="0"/>
              </a:spcBef>
            </a:pPr>
            <a:r>
              <a:rPr lang="fr-FR" sz="1800">
                <a:effectLst/>
                <a:latin typeface="Calibri" panose="020F0502020204030204" pitchFamily="34" charset="0"/>
                <a:ea typeface="Calibri" panose="020F0502020204030204" pitchFamily="34" charset="0"/>
              </a:rPr>
              <a:t>Les situations de vie (Précarité, famille et enfant)</a:t>
            </a:r>
          </a:p>
          <a:p>
            <a:pPr>
              <a:lnSpc>
                <a:spcPct val="120000"/>
              </a:lnSpc>
              <a:spcBef>
                <a:spcPts val="0"/>
              </a:spcBef>
            </a:pPr>
            <a:r>
              <a:rPr lang="fr-FR" sz="1800">
                <a:effectLst/>
                <a:latin typeface="Calibri" panose="020F0502020204030204" pitchFamily="34" charset="0"/>
                <a:ea typeface="Calibri" panose="020F0502020204030204" pitchFamily="34" charset="0"/>
              </a:rPr>
              <a:t>Présentation de monenfant.fr</a:t>
            </a:r>
          </a:p>
          <a:p>
            <a:pPr>
              <a:lnSpc>
                <a:spcPct val="120000"/>
              </a:lnSpc>
              <a:spcBef>
                <a:spcPts val="0"/>
              </a:spcBef>
            </a:pPr>
            <a:endParaRPr lang="fr-FR" sz="1800">
              <a:effectLst/>
              <a:latin typeface="Calibri" panose="020F0502020204030204" pitchFamily="34" charset="0"/>
              <a:ea typeface="Calibri" panose="020F0502020204030204" pitchFamily="34" charset="0"/>
            </a:endParaRPr>
          </a:p>
          <a:p>
            <a:pPr marL="0" indent="0">
              <a:lnSpc>
                <a:spcPct val="120000"/>
              </a:lnSpc>
              <a:spcBef>
                <a:spcPts val="0"/>
              </a:spcBef>
              <a:buNone/>
            </a:pPr>
            <a:r>
              <a:rPr lang="fr-FR" sz="1800" b="1">
                <a:effectLst/>
                <a:latin typeface="Calibri" panose="020F0502020204030204" pitchFamily="34" charset="0"/>
                <a:ea typeface="Calibri" panose="020F0502020204030204" pitchFamily="34" charset="0"/>
              </a:rPr>
              <a:t>Jour 3 : Mercredi 13 avril </a:t>
            </a:r>
            <a:endParaRPr lang="fr-FR" sz="1800">
              <a:effectLst/>
              <a:latin typeface="Calibri" panose="020F0502020204030204" pitchFamily="34" charset="0"/>
              <a:ea typeface="Calibri" panose="020F0502020204030204" pitchFamily="34" charset="0"/>
            </a:endParaRPr>
          </a:p>
          <a:p>
            <a:pPr marL="0" indent="0">
              <a:lnSpc>
                <a:spcPct val="120000"/>
              </a:lnSpc>
              <a:spcBef>
                <a:spcPts val="0"/>
              </a:spcBef>
              <a:buNone/>
            </a:pPr>
            <a:endParaRPr lang="fr-FR" sz="1800">
              <a:effectLst/>
              <a:latin typeface="Calibri" panose="020F0502020204030204" pitchFamily="34" charset="0"/>
              <a:ea typeface="Calibri" panose="020F0502020204030204" pitchFamily="34" charset="0"/>
            </a:endParaRPr>
          </a:p>
          <a:p>
            <a:pPr>
              <a:lnSpc>
                <a:spcPct val="120000"/>
              </a:lnSpc>
              <a:spcBef>
                <a:spcPts val="0"/>
              </a:spcBef>
            </a:pPr>
            <a:r>
              <a:rPr lang="fr-FR" sz="1800">
                <a:effectLst/>
                <a:latin typeface="Calibri" panose="020F0502020204030204" pitchFamily="34" charset="0"/>
                <a:ea typeface="Calibri" panose="020F0502020204030204" pitchFamily="34" charset="0"/>
              </a:rPr>
              <a:t>Le logement, Handicap</a:t>
            </a:r>
          </a:p>
          <a:p>
            <a:pPr>
              <a:lnSpc>
                <a:spcPct val="120000"/>
              </a:lnSpc>
              <a:spcBef>
                <a:spcPts val="0"/>
              </a:spcBef>
            </a:pPr>
            <a:r>
              <a:rPr lang="fr-FR" sz="1800">
                <a:effectLst/>
                <a:latin typeface="Calibri" panose="020F0502020204030204" pitchFamily="34" charset="0"/>
                <a:ea typeface="Calibri" panose="020F0502020204030204" pitchFamily="34" charset="0"/>
              </a:rPr>
              <a:t>Présentation des aides financières individuelles d’action sociale </a:t>
            </a:r>
          </a:p>
          <a:p>
            <a:pPr>
              <a:lnSpc>
                <a:spcPct val="120000"/>
              </a:lnSpc>
              <a:spcBef>
                <a:spcPts val="0"/>
              </a:spcBef>
            </a:pPr>
            <a:r>
              <a:rPr lang="fr-FR" sz="1800">
                <a:effectLst/>
                <a:latin typeface="Calibri" panose="020F0502020204030204" pitchFamily="34" charset="0"/>
                <a:ea typeface="Calibri" panose="020F0502020204030204" pitchFamily="34" charset="0"/>
              </a:rPr>
              <a:t>L’offre de travail social à la Caf</a:t>
            </a:r>
          </a:p>
          <a:p>
            <a:pPr>
              <a:lnSpc>
                <a:spcPct val="120000"/>
              </a:lnSpc>
              <a:spcBef>
                <a:spcPts val="0"/>
              </a:spcBef>
            </a:pPr>
            <a:r>
              <a:rPr lang="fr-FR" sz="1800">
                <a:effectLst/>
                <a:latin typeface="Calibri" panose="020F0502020204030204" pitchFamily="34" charset="0"/>
                <a:ea typeface="Calibri" panose="020F0502020204030204" pitchFamily="34" charset="0"/>
              </a:rPr>
              <a:t>Le parcours séparation </a:t>
            </a:r>
          </a:p>
          <a:p>
            <a:pPr>
              <a:lnSpc>
                <a:spcPct val="120000"/>
              </a:lnSpc>
              <a:spcBef>
                <a:spcPts val="0"/>
              </a:spcBef>
            </a:pPr>
            <a:r>
              <a:rPr lang="fr-FR" sz="1800">
                <a:effectLst/>
                <a:latin typeface="Calibri" panose="020F0502020204030204" pitchFamily="34" charset="0"/>
                <a:ea typeface="Calibri" panose="020F0502020204030204" pitchFamily="34" charset="0"/>
              </a:rPr>
              <a:t>Evaluation de la formation </a:t>
            </a:r>
          </a:p>
          <a:p>
            <a:pPr>
              <a:lnSpc>
                <a:spcPct val="120000"/>
              </a:lnSpc>
              <a:spcBef>
                <a:spcPts val="0"/>
              </a:spcBef>
            </a:pPr>
            <a:endParaRPr lang="fr-FR" sz="1800">
              <a:effectLst/>
              <a:latin typeface="Calibri" panose="020F0502020204030204" pitchFamily="34" charset="0"/>
              <a:ea typeface="Calibri" panose="020F0502020204030204" pitchFamily="34" charset="0"/>
            </a:endParaRPr>
          </a:p>
          <a:p>
            <a:pPr marL="0" indent="0">
              <a:lnSpc>
                <a:spcPct val="120000"/>
              </a:lnSpc>
              <a:spcBef>
                <a:spcPts val="0"/>
              </a:spcBef>
              <a:buNone/>
            </a:pPr>
            <a:r>
              <a:rPr lang="fr-FR" sz="1800">
                <a:effectLst/>
                <a:latin typeface="Calibri" panose="020F0502020204030204" pitchFamily="34" charset="0"/>
                <a:ea typeface="Calibri" panose="020F0502020204030204" pitchFamily="34" charset="0"/>
              </a:rPr>
              <a:t>En option : Immersion à l’accueil de la Caf sur une demi-journée (date à caler sur le temps de formation en fonction des disponibilités des stagiaires) </a:t>
            </a:r>
          </a:p>
          <a:p>
            <a:endParaRPr lang="fr-FR"/>
          </a:p>
        </p:txBody>
      </p:sp>
    </p:spTree>
    <p:extLst>
      <p:ext uri="{BB962C8B-B14F-4D97-AF65-F5344CB8AC3E}">
        <p14:creationId xmlns:p14="http://schemas.microsoft.com/office/powerpoint/2010/main" val="9483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497B9-FB73-41D6-82E8-F7D2468BB0D3}"/>
              </a:ext>
            </a:extLst>
          </p:cNvPr>
          <p:cNvSpPr>
            <a:spLocks noGrp="1"/>
          </p:cNvSpPr>
          <p:nvPr>
            <p:ph type="title"/>
          </p:nvPr>
        </p:nvSpPr>
        <p:spPr/>
        <p:txBody>
          <a:bodyPr/>
          <a:lstStyle/>
          <a:p>
            <a:r>
              <a:rPr lang="fr-FR"/>
              <a:t>Faisons connaissance en introduisant le sujet </a:t>
            </a:r>
          </a:p>
        </p:txBody>
      </p:sp>
      <p:graphicFrame>
        <p:nvGraphicFramePr>
          <p:cNvPr id="4" name="Espace réservé du contenu 3">
            <a:extLst>
              <a:ext uri="{FF2B5EF4-FFF2-40B4-BE49-F238E27FC236}">
                <a16:creationId xmlns:a16="http://schemas.microsoft.com/office/drawing/2014/main" id="{B17F5B8C-6405-4632-B212-22BE6AFC0F6E}"/>
              </a:ext>
            </a:extLst>
          </p:cNvPr>
          <p:cNvGraphicFramePr>
            <a:graphicFrameLocks noGrp="1"/>
          </p:cNvGraphicFramePr>
          <p:nvPr>
            <p:ph idx="1"/>
            <p:extLst>
              <p:ext uri="{D42A27DB-BD31-4B8C-83A1-F6EECF244321}">
                <p14:modId xmlns:p14="http://schemas.microsoft.com/office/powerpoint/2010/main" val="3626987426"/>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30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8C4AD-44FC-40CC-B049-AFC4DC4E7327}"/>
              </a:ext>
            </a:extLst>
          </p:cNvPr>
          <p:cNvSpPr>
            <a:spLocks noGrp="1"/>
          </p:cNvSpPr>
          <p:nvPr>
            <p:ph type="title"/>
          </p:nvPr>
        </p:nvSpPr>
        <p:spPr/>
        <p:txBody>
          <a:bodyPr/>
          <a:lstStyle/>
          <a:p>
            <a:pPr algn="ctr"/>
            <a:r>
              <a:rPr lang="fr-FR"/>
              <a:t>La sécurité sociale </a:t>
            </a:r>
          </a:p>
        </p:txBody>
      </p:sp>
      <p:sp>
        <p:nvSpPr>
          <p:cNvPr id="3" name="Espace réservé du contenu 2">
            <a:extLst>
              <a:ext uri="{FF2B5EF4-FFF2-40B4-BE49-F238E27FC236}">
                <a16:creationId xmlns:a16="http://schemas.microsoft.com/office/drawing/2014/main" id="{5D2EAA59-62BE-42B8-967A-8BDEB08E7476}"/>
              </a:ext>
            </a:extLst>
          </p:cNvPr>
          <p:cNvSpPr>
            <a:spLocks noGrp="1"/>
          </p:cNvSpPr>
          <p:nvPr>
            <p:ph idx="1"/>
          </p:nvPr>
        </p:nvSpPr>
        <p:spPr/>
        <p:txBody>
          <a:bodyPr/>
          <a:lstStyle/>
          <a:p>
            <a:r>
              <a:rPr lang="fr-FR">
                <a:hlinkClick r:id="rId2"/>
              </a:rPr>
              <a:t>Finalités et démarches de la Sécurité Sociale et de la branche Famille - L'organisation de la Sécurité sociale (</a:t>
            </a:r>
            <a:r>
              <a:rPr lang="fr-FR" err="1">
                <a:hlinkClick r:id="rId2"/>
              </a:rPr>
              <a:t>intra.cnaf</a:t>
            </a:r>
            <a:r>
              <a:rPr lang="fr-FR">
                <a:hlinkClick r:id="rId2"/>
              </a:rPr>
              <a:t>)</a:t>
            </a:r>
            <a:endParaRPr lang="fr-FR"/>
          </a:p>
        </p:txBody>
      </p:sp>
    </p:spTree>
    <p:extLst>
      <p:ext uri="{BB962C8B-B14F-4D97-AF65-F5344CB8AC3E}">
        <p14:creationId xmlns:p14="http://schemas.microsoft.com/office/powerpoint/2010/main" val="287344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A1724-AA79-49E1-92C6-DDD4689857D6}"/>
              </a:ext>
            </a:extLst>
          </p:cNvPr>
          <p:cNvSpPr>
            <a:spLocks noGrp="1"/>
          </p:cNvSpPr>
          <p:nvPr>
            <p:ph type="title"/>
          </p:nvPr>
        </p:nvSpPr>
        <p:spPr/>
        <p:txBody>
          <a:bodyPr/>
          <a:lstStyle/>
          <a:p>
            <a:r>
              <a:rPr lang="fr-FR"/>
              <a:t>Quiz : Sécurité sociale </a:t>
            </a:r>
          </a:p>
        </p:txBody>
      </p:sp>
      <p:sp>
        <p:nvSpPr>
          <p:cNvPr id="3" name="Espace réservé du contenu 2">
            <a:extLst>
              <a:ext uri="{FF2B5EF4-FFF2-40B4-BE49-F238E27FC236}">
                <a16:creationId xmlns:a16="http://schemas.microsoft.com/office/drawing/2014/main" id="{09DC6B3B-31D3-450E-9286-15975F3EEF2D}"/>
              </a:ext>
            </a:extLst>
          </p:cNvPr>
          <p:cNvSpPr>
            <a:spLocks noGrp="1"/>
          </p:cNvSpPr>
          <p:nvPr>
            <p:ph idx="1"/>
          </p:nvPr>
        </p:nvSpPr>
        <p:spPr/>
        <p:txBody>
          <a:bodyPr/>
          <a:lstStyle/>
          <a:p>
            <a:pPr algn="ctr"/>
            <a:r>
              <a:rPr lang="es-ES" dirty="0" err="1">
                <a:hlinkClick r:id="rId2"/>
              </a:rPr>
              <a:t>quiz_idees_recues</a:t>
            </a:r>
            <a:r>
              <a:rPr lang="es-ES" dirty="0">
                <a:hlinkClick r:id="rId2"/>
              </a:rPr>
              <a:t> (</a:t>
            </a:r>
            <a:r>
              <a:rPr lang="es-ES" dirty="0" err="1">
                <a:hlinkClick r:id="rId2"/>
              </a:rPr>
              <a:t>intra.cnaf</a:t>
            </a:r>
            <a:r>
              <a:rPr lang="es-ES" dirty="0">
                <a:hlinkClick r:id="rId2"/>
              </a:rPr>
              <a:t>)</a:t>
            </a:r>
            <a:endParaRPr lang="es-ES" dirty="0"/>
          </a:p>
          <a:p>
            <a:pPr algn="ctr"/>
            <a:endParaRPr lang="es-ES" dirty="0"/>
          </a:p>
          <a:p>
            <a:pPr algn="ctr"/>
            <a:endParaRPr lang="es-ES" dirty="0"/>
          </a:p>
          <a:p>
            <a:pPr algn="ctr"/>
            <a:endParaRPr lang="fr-FR" dirty="0"/>
          </a:p>
        </p:txBody>
      </p:sp>
    </p:spTree>
    <p:extLst>
      <p:ext uri="{BB962C8B-B14F-4D97-AF65-F5344CB8AC3E}">
        <p14:creationId xmlns:p14="http://schemas.microsoft.com/office/powerpoint/2010/main" val="313058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8"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30BB1A7C-2978-4064-91FF-94F9BD76A91B}"/>
              </a:ext>
            </a:extLst>
          </p:cNvPr>
          <p:cNvSpPr>
            <a:spLocks noGrp="1"/>
          </p:cNvSpPr>
          <p:nvPr>
            <p:ph type="ctrTitle"/>
          </p:nvPr>
        </p:nvSpPr>
        <p:spPr>
          <a:xfrm>
            <a:off x="1069848" y="484632"/>
            <a:ext cx="10058400" cy="1609344"/>
          </a:xfrm>
        </p:spPr>
        <p:txBody>
          <a:bodyPr vert="horz" lIns="91440" tIns="45720" rIns="91440" bIns="45720" rtlCol="0" anchor="ctr">
            <a:normAutofit/>
          </a:bodyPr>
          <a:lstStyle/>
          <a:p>
            <a:pPr algn="ctr">
              <a:lnSpc>
                <a:spcPct val="90000"/>
              </a:lnSpc>
            </a:pPr>
            <a:r>
              <a:rPr lang="en-US" sz="5400">
                <a:blipFill>
                  <a:blip r:embed="rId6">
                    <a:extLst>
                      <a:ext uri="{28A0092B-C50C-407E-A947-70E740481C1C}">
                        <a14:useLocalDpi xmlns:a14="http://schemas.microsoft.com/office/drawing/2010/main" val="0"/>
                      </a:ext>
                    </a:extLst>
                  </a:blip>
                  <a:tile tx="6350" ty="-127000" sx="65000" sy="64000" flip="none" algn="tl"/>
                </a:blipFill>
              </a:rPr>
              <a:t>LA </a:t>
            </a:r>
            <a:r>
              <a:rPr lang="en-US" sz="5400" err="1">
                <a:blipFill>
                  <a:blip r:embed="rId6">
                    <a:extLst>
                      <a:ext uri="{28A0092B-C50C-407E-A947-70E740481C1C}">
                        <a14:useLocalDpi xmlns:a14="http://schemas.microsoft.com/office/drawing/2010/main" val="0"/>
                      </a:ext>
                    </a:extLst>
                  </a:blip>
                  <a:tile tx="6350" ty="-127000" sx="65000" sy="64000" flip="none" algn="tl"/>
                </a:blipFill>
              </a:rPr>
              <a:t>Caf</a:t>
            </a:r>
            <a:endParaRPr lang="en-US" sz="5400">
              <a:blipFill>
                <a:blip r:embed="rId6">
                  <a:extLst>
                    <a:ext uri="{28A0092B-C50C-407E-A947-70E740481C1C}">
                      <a14:useLocalDpi xmlns:a14="http://schemas.microsoft.com/office/drawing/2010/main" val="0"/>
                    </a:ext>
                  </a:extLst>
                </a:blip>
                <a:tile tx="6350" ty="-127000" sx="65000" sy="64000" flip="none" algn="tl"/>
              </a:blipFill>
            </a:endParaRPr>
          </a:p>
        </p:txBody>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0" name="Picture 6">
            <a:extLst>
              <a:ext uri="{FF2B5EF4-FFF2-40B4-BE49-F238E27FC236}">
                <a16:creationId xmlns:a16="http://schemas.microsoft.com/office/drawing/2014/main" id="{C47A7273-5509-4B6D-BEDE-D76C410A94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52" r="2" b="3254"/>
          <a:stretch/>
        </p:blipFill>
        <p:spPr bwMode="auto">
          <a:xfrm>
            <a:off x="0" y="3271935"/>
            <a:ext cx="713877" cy="9743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F840309D-D858-4B17-842E-086072073EF2}"/>
              </a:ext>
            </a:extLst>
          </p:cNvPr>
          <p:cNvPicPr>
            <a:picLocks noChangeAspect="1"/>
          </p:cNvPicPr>
          <p:nvPr/>
        </p:nvPicPr>
        <p:blipFill rotWithShape="1">
          <a:blip r:embed="rId8"/>
          <a:srcRect r="-196" b="32967"/>
          <a:stretch/>
        </p:blipFill>
        <p:spPr>
          <a:xfrm>
            <a:off x="1069848" y="2439495"/>
            <a:ext cx="5400465" cy="2139928"/>
          </a:xfrm>
          <a:prstGeom prst="rect">
            <a:avLst/>
          </a:prstGeom>
          <a:ln w="12700">
            <a:noFill/>
          </a:ln>
        </p:spPr>
      </p:pic>
      <p:pic>
        <p:nvPicPr>
          <p:cNvPr id="15" name="Picture 7">
            <a:extLst>
              <a:ext uri="{FF2B5EF4-FFF2-40B4-BE49-F238E27FC236}">
                <a16:creationId xmlns:a16="http://schemas.microsoft.com/office/drawing/2014/main" id="{A735D41F-28C0-4427-9ACD-ECC277FC8039}"/>
              </a:ext>
            </a:extLst>
          </p:cNvPr>
          <p:cNvPicPr>
            <a:picLocks noChangeAspect="1"/>
          </p:cNvPicPr>
          <p:nvPr/>
        </p:nvPicPr>
        <p:blipFill>
          <a:blip r:embed="rId9"/>
          <a:stretch>
            <a:fillRect/>
          </a:stretch>
        </p:blipFill>
        <p:spPr>
          <a:xfrm>
            <a:off x="3770080" y="4648531"/>
            <a:ext cx="2609850" cy="1809750"/>
          </a:xfrm>
          <a:prstGeom prst="rect">
            <a:avLst/>
          </a:prstGeom>
        </p:spPr>
      </p:pic>
      <p:pic>
        <p:nvPicPr>
          <p:cNvPr id="16" name="Picture 4">
            <a:extLst>
              <a:ext uri="{FF2B5EF4-FFF2-40B4-BE49-F238E27FC236}">
                <a16:creationId xmlns:a16="http://schemas.microsoft.com/office/drawing/2014/main" id="{D96DA1D5-2A5B-4783-A0AB-9C9B5F44CD8C}"/>
              </a:ext>
            </a:extLst>
          </p:cNvPr>
          <p:cNvPicPr>
            <a:picLocks noChangeAspect="1"/>
          </p:cNvPicPr>
          <p:nvPr/>
        </p:nvPicPr>
        <p:blipFill>
          <a:blip r:embed="rId10"/>
          <a:stretch>
            <a:fillRect/>
          </a:stretch>
        </p:blipFill>
        <p:spPr>
          <a:xfrm>
            <a:off x="8092629" y="2093976"/>
            <a:ext cx="2908160" cy="4276706"/>
          </a:xfrm>
          <a:prstGeom prst="rect">
            <a:avLst/>
          </a:prstGeom>
          <a:ln w="12700">
            <a:noFill/>
          </a:ln>
        </p:spPr>
      </p:pic>
    </p:spTree>
    <p:extLst>
      <p:ext uri="{BB962C8B-B14F-4D97-AF65-F5344CB8AC3E}">
        <p14:creationId xmlns:p14="http://schemas.microsoft.com/office/powerpoint/2010/main" val="36548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1675515" y="314055"/>
            <a:ext cx="8850588" cy="609215"/>
          </a:xfrm>
        </p:spPr>
        <p:style>
          <a:lnRef idx="2">
            <a:schemeClr val="accent1">
              <a:shade val="50000"/>
            </a:schemeClr>
          </a:lnRef>
          <a:fillRef idx="1">
            <a:schemeClr val="accent1"/>
          </a:fillRef>
          <a:effectRef idx="0">
            <a:schemeClr val="accent1"/>
          </a:effectRef>
          <a:fontRef idx="minor">
            <a:schemeClr val="lt1"/>
          </a:fontRef>
        </p:style>
        <p:txBody>
          <a:bodyPr vert="horz" lIns="228600" tIns="228600" rIns="228600" bIns="0" rtlCol="0" anchor="b">
            <a:noAutofit/>
          </a:bodyPr>
          <a:lstStyle/>
          <a:p>
            <a:pPr algn="ctr">
              <a:lnSpc>
                <a:spcPct val="80000"/>
              </a:lnSpc>
            </a:pPr>
            <a:r>
              <a:rPr lang="en-US" sz="3200" b="1" err="1">
                <a:solidFill>
                  <a:schemeClr val="tx1"/>
                </a:solidFill>
              </a:rPr>
              <a:t>Faisons</a:t>
            </a:r>
            <a:r>
              <a:rPr lang="en-US" sz="3200" b="1">
                <a:solidFill>
                  <a:schemeClr val="tx1"/>
                </a:solidFill>
              </a:rPr>
              <a:t> </a:t>
            </a:r>
            <a:r>
              <a:rPr lang="en-US" sz="3200" b="1" err="1">
                <a:solidFill>
                  <a:schemeClr val="tx1"/>
                </a:solidFill>
              </a:rPr>
              <a:t>connaissance</a:t>
            </a:r>
            <a:r>
              <a:rPr lang="en-US" sz="3200" b="1">
                <a:solidFill>
                  <a:schemeClr val="tx1"/>
                </a:solidFill>
              </a:rPr>
              <a:t> avec la CAF</a:t>
            </a:r>
            <a:endParaRPr lang="fr-FR" sz="3200">
              <a:solidFill>
                <a:schemeClr val="tx1"/>
              </a:solidFill>
            </a:endParaRPr>
          </a:p>
        </p:txBody>
      </p:sp>
      <p:pic>
        <p:nvPicPr>
          <p:cNvPr id="10" name="Picture 10">
            <a:extLst>
              <a:ext uri="{FF2B5EF4-FFF2-40B4-BE49-F238E27FC236}">
                <a16:creationId xmlns:a16="http://schemas.microsoft.com/office/drawing/2014/main" id="{D53829F9-9891-4924-9B32-28AB8B1C2A60}"/>
              </a:ext>
            </a:extLst>
          </p:cNvPr>
          <p:cNvPicPr>
            <a:picLocks noChangeAspect="1"/>
          </p:cNvPicPr>
          <p:nvPr/>
        </p:nvPicPr>
        <p:blipFill>
          <a:blip r:embed="rId2"/>
          <a:stretch>
            <a:fillRect/>
          </a:stretch>
        </p:blipFill>
        <p:spPr>
          <a:xfrm>
            <a:off x="4243970" y="4689869"/>
            <a:ext cx="3795558" cy="1312299"/>
          </a:xfrm>
          <a:prstGeom prst="rect">
            <a:avLst/>
          </a:prstGeom>
        </p:spPr>
      </p:pic>
      <p:sp>
        <p:nvSpPr>
          <p:cNvPr id="11" name="Arrow: Pentagon 10">
            <a:extLst>
              <a:ext uri="{FF2B5EF4-FFF2-40B4-BE49-F238E27FC236}">
                <a16:creationId xmlns:a16="http://schemas.microsoft.com/office/drawing/2014/main" id="{2F802C5F-99A8-419D-A68E-E9DAF7D77D8A}"/>
              </a:ext>
            </a:extLst>
          </p:cNvPr>
          <p:cNvSpPr/>
          <p:nvPr/>
        </p:nvSpPr>
        <p:spPr>
          <a:xfrm>
            <a:off x="251289" y="1813241"/>
            <a:ext cx="2224547" cy="970934"/>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Petite </a:t>
            </a:r>
            <a:r>
              <a:rPr lang="en-US" err="1">
                <a:solidFill>
                  <a:schemeClr val="bg1"/>
                </a:solidFill>
              </a:rPr>
              <a:t>enfance</a:t>
            </a:r>
            <a:endParaRPr lang="en-US">
              <a:solidFill>
                <a:schemeClr val="bg1"/>
              </a:solidFill>
            </a:endParaRPr>
          </a:p>
        </p:txBody>
      </p:sp>
      <p:sp>
        <p:nvSpPr>
          <p:cNvPr id="64" name="Arrow: Pentagon 63">
            <a:extLst>
              <a:ext uri="{FF2B5EF4-FFF2-40B4-BE49-F238E27FC236}">
                <a16:creationId xmlns:a16="http://schemas.microsoft.com/office/drawing/2014/main" id="{0AEE6A7E-F2EF-449E-A5A5-5CEEA3F41D09}"/>
              </a:ext>
            </a:extLst>
          </p:cNvPr>
          <p:cNvSpPr/>
          <p:nvPr/>
        </p:nvSpPr>
        <p:spPr>
          <a:xfrm>
            <a:off x="251288" y="2993112"/>
            <a:ext cx="2347450" cy="995514"/>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00" b="1">
                <a:solidFill>
                  <a:schemeClr val="bg1"/>
                </a:solidFill>
              </a:rPr>
              <a:t>Aide à </a:t>
            </a:r>
            <a:r>
              <a:rPr lang="en-US" sz="1000" b="1" err="1">
                <a:solidFill>
                  <a:schemeClr val="bg1"/>
                </a:solidFill>
              </a:rPr>
              <a:t>l'arrivée</a:t>
            </a:r>
            <a:r>
              <a:rPr lang="en-US" sz="1000" b="1">
                <a:solidFill>
                  <a:schemeClr val="bg1"/>
                </a:solidFill>
              </a:rPr>
              <a:t> d'un enfant </a:t>
            </a:r>
          </a:p>
          <a:p>
            <a:r>
              <a:rPr lang="en-US" sz="1000">
                <a:solidFill>
                  <a:schemeClr val="bg1"/>
                </a:solidFill>
              </a:rPr>
              <a:t>- </a:t>
            </a:r>
            <a:r>
              <a:rPr lang="en-US" sz="1000" err="1">
                <a:solidFill>
                  <a:schemeClr val="bg1"/>
                </a:solidFill>
              </a:rPr>
              <a:t>Versement</a:t>
            </a:r>
            <a:r>
              <a:rPr lang="en-US" sz="1000">
                <a:solidFill>
                  <a:schemeClr val="bg1"/>
                </a:solidFill>
              </a:rPr>
              <a:t> </a:t>
            </a:r>
            <a:r>
              <a:rPr lang="en-US" sz="1000" err="1">
                <a:solidFill>
                  <a:schemeClr val="bg1"/>
                </a:solidFill>
              </a:rPr>
              <a:t>d'allocations</a:t>
            </a:r>
            <a:r>
              <a:rPr lang="en-US" sz="1000">
                <a:solidFill>
                  <a:schemeClr val="bg1"/>
                </a:solidFill>
              </a:rPr>
              <a:t> </a:t>
            </a:r>
            <a:r>
              <a:rPr lang="en-US" sz="1000" err="1">
                <a:solidFill>
                  <a:schemeClr val="bg1"/>
                </a:solidFill>
              </a:rPr>
              <a:t>familiales</a:t>
            </a:r>
            <a:endParaRPr lang="en-US" sz="1000">
              <a:solidFill>
                <a:schemeClr val="bg1"/>
              </a:solidFill>
            </a:endParaRPr>
          </a:p>
          <a:p>
            <a:r>
              <a:rPr lang="en-US" sz="1000">
                <a:solidFill>
                  <a:schemeClr val="bg1"/>
                </a:solidFill>
              </a:rPr>
              <a:t>- </a:t>
            </a:r>
            <a:r>
              <a:rPr lang="en-US" sz="1000" err="1">
                <a:solidFill>
                  <a:schemeClr val="bg1"/>
                </a:solidFill>
              </a:rPr>
              <a:t>Financements</a:t>
            </a:r>
            <a:r>
              <a:rPr lang="en-US" sz="1000">
                <a:solidFill>
                  <a:schemeClr val="bg1"/>
                </a:solidFill>
              </a:rPr>
              <a:t> services et </a:t>
            </a:r>
            <a:r>
              <a:rPr lang="en-US" sz="1000" err="1">
                <a:solidFill>
                  <a:schemeClr val="bg1"/>
                </a:solidFill>
              </a:rPr>
              <a:t>équipements</a:t>
            </a:r>
            <a:endParaRPr lang="en-US" sz="1000">
              <a:solidFill>
                <a:schemeClr val="bg1"/>
              </a:solidFill>
            </a:endParaRPr>
          </a:p>
        </p:txBody>
      </p:sp>
      <p:sp>
        <p:nvSpPr>
          <p:cNvPr id="13" name="Arrow: Chevron 12">
            <a:extLst>
              <a:ext uri="{FF2B5EF4-FFF2-40B4-BE49-F238E27FC236}">
                <a16:creationId xmlns:a16="http://schemas.microsoft.com/office/drawing/2014/main" id="{E697CF21-8C95-44CB-A776-AD9575AB1365}"/>
              </a:ext>
            </a:extLst>
          </p:cNvPr>
          <p:cNvSpPr/>
          <p:nvPr/>
        </p:nvSpPr>
        <p:spPr>
          <a:xfrm>
            <a:off x="3303442" y="1816314"/>
            <a:ext cx="2310578" cy="102009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Enfance</a:t>
            </a:r>
            <a:r>
              <a:rPr lang="en-US">
                <a:solidFill>
                  <a:schemeClr val="tx1"/>
                </a:solidFill>
              </a:rPr>
              <a:t> et jeunesse</a:t>
            </a:r>
          </a:p>
        </p:txBody>
      </p:sp>
      <p:sp>
        <p:nvSpPr>
          <p:cNvPr id="68" name="Arrow: Chevron 67">
            <a:extLst>
              <a:ext uri="{FF2B5EF4-FFF2-40B4-BE49-F238E27FC236}">
                <a16:creationId xmlns:a16="http://schemas.microsoft.com/office/drawing/2014/main" id="{808713DB-3739-4A53-8CE5-51E6617796FE}"/>
              </a:ext>
            </a:extLst>
          </p:cNvPr>
          <p:cNvSpPr/>
          <p:nvPr/>
        </p:nvSpPr>
        <p:spPr>
          <a:xfrm>
            <a:off x="2258765" y="2996183"/>
            <a:ext cx="3613350" cy="99551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000" b="1" dirty="0">
              <a:solidFill>
                <a:schemeClr val="tx1"/>
              </a:solidFill>
              <a:ea typeface="+mn-lt"/>
              <a:cs typeface="+mn-lt"/>
            </a:endParaRPr>
          </a:p>
          <a:p>
            <a:r>
              <a:rPr lang="en-US" sz="1000" b="1" dirty="0">
                <a:solidFill>
                  <a:schemeClr val="tx1"/>
                </a:solidFill>
                <a:ea typeface="+mn-lt"/>
                <a:cs typeface="+mn-lt"/>
              </a:rPr>
              <a:t>Aide aux Moments </a:t>
            </a:r>
            <a:r>
              <a:rPr lang="en-US" sz="1000" b="1" dirty="0" err="1">
                <a:solidFill>
                  <a:schemeClr val="tx1"/>
                </a:solidFill>
                <a:ea typeface="+mn-lt"/>
                <a:cs typeface="+mn-lt"/>
              </a:rPr>
              <a:t>importants</a:t>
            </a:r>
            <a:r>
              <a:rPr lang="en-US" sz="1000" b="1" dirty="0">
                <a:solidFill>
                  <a:schemeClr val="tx1"/>
                </a:solidFill>
                <a:ea typeface="+mn-lt"/>
                <a:cs typeface="+mn-lt"/>
              </a:rPr>
              <a:t> de vie</a:t>
            </a:r>
            <a:endParaRPr lang="en-US" dirty="0">
              <a:solidFill>
                <a:schemeClr val="tx1"/>
              </a:solidFill>
            </a:endParaRPr>
          </a:p>
          <a:p>
            <a:r>
              <a:rPr lang="en-US" sz="1000" dirty="0">
                <a:solidFill>
                  <a:schemeClr val="tx1"/>
                </a:solidFill>
                <a:ea typeface="+mn-lt"/>
                <a:cs typeface="+mn-lt"/>
              </a:rPr>
              <a:t>- </a:t>
            </a:r>
            <a:r>
              <a:rPr lang="en-US" sz="1000" dirty="0" err="1">
                <a:solidFill>
                  <a:schemeClr val="tx1"/>
                </a:solidFill>
                <a:ea typeface="+mn-lt"/>
                <a:cs typeface="+mn-lt"/>
              </a:rPr>
              <a:t>Financement</a:t>
            </a:r>
            <a:r>
              <a:rPr lang="en-US" sz="1000" dirty="0">
                <a:solidFill>
                  <a:schemeClr val="tx1"/>
                </a:solidFill>
                <a:ea typeface="+mn-lt"/>
                <a:cs typeface="+mn-lt"/>
              </a:rPr>
              <a:t> </a:t>
            </a:r>
            <a:r>
              <a:rPr lang="en-US" sz="1000" dirty="0" err="1">
                <a:solidFill>
                  <a:schemeClr val="tx1"/>
                </a:solidFill>
                <a:ea typeface="+mn-lt"/>
                <a:cs typeface="+mn-lt"/>
              </a:rPr>
              <a:t>éducation</a:t>
            </a:r>
            <a:r>
              <a:rPr lang="en-US" sz="1000" dirty="0">
                <a:solidFill>
                  <a:schemeClr val="tx1"/>
                </a:solidFill>
                <a:ea typeface="+mn-lt"/>
                <a:cs typeface="+mn-lt"/>
              </a:rPr>
              <a:t> &amp; </a:t>
            </a:r>
            <a:r>
              <a:rPr lang="en-US" sz="1000" dirty="0" err="1">
                <a:solidFill>
                  <a:schemeClr val="tx1"/>
                </a:solidFill>
                <a:ea typeface="+mn-lt"/>
                <a:cs typeface="+mn-lt"/>
              </a:rPr>
              <a:t>loisirs</a:t>
            </a:r>
            <a:r>
              <a:rPr lang="en-US" sz="1000" dirty="0">
                <a:solidFill>
                  <a:schemeClr val="tx1"/>
                </a:solidFill>
                <a:ea typeface="+mn-lt"/>
                <a:cs typeface="+mn-lt"/>
              </a:rPr>
              <a:t> des enfants</a:t>
            </a:r>
          </a:p>
          <a:p>
            <a:r>
              <a:rPr lang="en-US" sz="1000" dirty="0">
                <a:solidFill>
                  <a:schemeClr val="tx1"/>
                </a:solidFill>
                <a:ea typeface="+mn-lt"/>
                <a:cs typeface="+mn-lt"/>
              </a:rPr>
              <a:t>- Accompagnement social des </a:t>
            </a:r>
            <a:r>
              <a:rPr lang="en-US" sz="1000" dirty="0" err="1">
                <a:solidFill>
                  <a:schemeClr val="tx1"/>
                </a:solidFill>
                <a:ea typeface="+mn-lt"/>
                <a:cs typeface="+mn-lt"/>
              </a:rPr>
              <a:t>familles</a:t>
            </a:r>
            <a:endParaRPr lang="en-US" sz="1000" dirty="0">
              <a:solidFill>
                <a:schemeClr val="tx1"/>
              </a:solidFill>
              <a:ea typeface="+mn-lt"/>
              <a:cs typeface="+mn-lt"/>
            </a:endParaRPr>
          </a:p>
          <a:p>
            <a:pPr algn="ctr"/>
            <a:endParaRPr lang="en-US" dirty="0">
              <a:solidFill>
                <a:schemeClr val="tx1"/>
              </a:solidFill>
            </a:endParaRPr>
          </a:p>
        </p:txBody>
      </p:sp>
      <p:sp>
        <p:nvSpPr>
          <p:cNvPr id="71" name="Arrow: Chevron 70">
            <a:extLst>
              <a:ext uri="{FF2B5EF4-FFF2-40B4-BE49-F238E27FC236}">
                <a16:creationId xmlns:a16="http://schemas.microsoft.com/office/drawing/2014/main" id="{3C84E8A4-D777-4DA4-859E-1BEB7BEB856E}"/>
              </a:ext>
            </a:extLst>
          </p:cNvPr>
          <p:cNvSpPr/>
          <p:nvPr/>
        </p:nvSpPr>
        <p:spPr>
          <a:xfrm>
            <a:off x="6277699" y="1816314"/>
            <a:ext cx="2310578" cy="102009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rPr>
              <a:t>Solidarité</a:t>
            </a:r>
            <a:r>
              <a:rPr lang="en-US">
                <a:solidFill>
                  <a:schemeClr val="tx1"/>
                </a:solidFill>
              </a:rPr>
              <a:t> et insertion</a:t>
            </a:r>
          </a:p>
        </p:txBody>
      </p:sp>
      <p:sp>
        <p:nvSpPr>
          <p:cNvPr id="72" name="Arrow: Chevron 71">
            <a:extLst>
              <a:ext uri="{FF2B5EF4-FFF2-40B4-BE49-F238E27FC236}">
                <a16:creationId xmlns:a16="http://schemas.microsoft.com/office/drawing/2014/main" id="{9F1813BD-E078-494A-BCF7-7045199D1501}"/>
              </a:ext>
            </a:extLst>
          </p:cNvPr>
          <p:cNvSpPr/>
          <p:nvPr/>
        </p:nvSpPr>
        <p:spPr>
          <a:xfrm>
            <a:off x="9092183" y="1816314"/>
            <a:ext cx="2310578" cy="1020096"/>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rPr>
              <a:t>Logement</a:t>
            </a:r>
            <a:r>
              <a:rPr lang="en-US">
                <a:solidFill>
                  <a:schemeClr val="tx1"/>
                </a:solidFill>
              </a:rPr>
              <a:t> et cadre de vie</a:t>
            </a:r>
          </a:p>
        </p:txBody>
      </p:sp>
      <p:sp>
        <p:nvSpPr>
          <p:cNvPr id="73" name="Arrow: Chevron 72">
            <a:extLst>
              <a:ext uri="{FF2B5EF4-FFF2-40B4-BE49-F238E27FC236}">
                <a16:creationId xmlns:a16="http://schemas.microsoft.com/office/drawing/2014/main" id="{EBB84FD8-C420-4DC8-8ED9-B11155D959BF}"/>
              </a:ext>
            </a:extLst>
          </p:cNvPr>
          <p:cNvSpPr/>
          <p:nvPr/>
        </p:nvSpPr>
        <p:spPr>
          <a:xfrm>
            <a:off x="5527990" y="2996182"/>
            <a:ext cx="3711672" cy="9955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000" b="1" dirty="0">
              <a:solidFill>
                <a:schemeClr val="tx1"/>
              </a:solidFill>
              <a:ea typeface="+mn-lt"/>
              <a:cs typeface="+mn-lt"/>
            </a:endParaRPr>
          </a:p>
          <a:p>
            <a:r>
              <a:rPr lang="en-US" sz="1000" b="1" dirty="0">
                <a:solidFill>
                  <a:schemeClr val="tx1"/>
                </a:solidFill>
                <a:ea typeface="+mn-lt"/>
                <a:cs typeface="+mn-lt"/>
              </a:rPr>
              <a:t>Aide à la </a:t>
            </a:r>
            <a:r>
              <a:rPr lang="en-US" sz="1000" b="1" dirty="0" err="1">
                <a:solidFill>
                  <a:schemeClr val="tx1"/>
                </a:solidFill>
                <a:ea typeface="+mn-lt"/>
                <a:cs typeface="+mn-lt"/>
              </a:rPr>
              <a:t>précarité</a:t>
            </a:r>
            <a:r>
              <a:rPr lang="en-US" sz="1000" b="1" dirty="0">
                <a:solidFill>
                  <a:schemeClr val="tx1"/>
                </a:solidFill>
                <a:ea typeface="+mn-lt"/>
                <a:cs typeface="+mn-lt"/>
              </a:rPr>
              <a:t>, </a:t>
            </a:r>
            <a:r>
              <a:rPr lang="en-US" sz="1000" b="1" dirty="0" err="1">
                <a:solidFill>
                  <a:schemeClr val="tx1"/>
                </a:solidFill>
                <a:ea typeface="+mn-lt"/>
                <a:cs typeface="+mn-lt"/>
              </a:rPr>
              <a:t>isolement</a:t>
            </a:r>
            <a:r>
              <a:rPr lang="en-US" sz="1000" b="1" dirty="0">
                <a:solidFill>
                  <a:schemeClr val="tx1"/>
                </a:solidFill>
                <a:ea typeface="+mn-lt"/>
                <a:cs typeface="+mn-lt"/>
              </a:rPr>
              <a:t>, handicap</a:t>
            </a:r>
            <a:endParaRPr lang="en-US" dirty="0">
              <a:solidFill>
                <a:schemeClr val="tx1"/>
              </a:solidFill>
            </a:endParaRPr>
          </a:p>
          <a:p>
            <a:r>
              <a:rPr lang="en-US" sz="1000" dirty="0">
                <a:solidFill>
                  <a:schemeClr val="tx1"/>
                </a:solidFill>
                <a:ea typeface="+mn-lt"/>
                <a:cs typeface="+mn-lt"/>
              </a:rPr>
              <a:t>- </a:t>
            </a:r>
            <a:r>
              <a:rPr lang="en-US" sz="1000" dirty="0" err="1">
                <a:solidFill>
                  <a:schemeClr val="tx1"/>
                </a:solidFill>
                <a:ea typeface="+mn-lt"/>
                <a:cs typeface="+mn-lt"/>
              </a:rPr>
              <a:t>Versement</a:t>
            </a:r>
            <a:r>
              <a:rPr lang="en-US" sz="1000" dirty="0">
                <a:solidFill>
                  <a:schemeClr val="tx1"/>
                </a:solidFill>
                <a:ea typeface="+mn-lt"/>
                <a:cs typeface="+mn-lt"/>
              </a:rPr>
              <a:t> de </a:t>
            </a:r>
            <a:r>
              <a:rPr lang="en-US" sz="1000" dirty="0" err="1">
                <a:solidFill>
                  <a:schemeClr val="tx1"/>
                </a:solidFill>
                <a:ea typeface="+mn-lt"/>
                <a:cs typeface="+mn-lt"/>
              </a:rPr>
              <a:t>mimima</a:t>
            </a:r>
            <a:r>
              <a:rPr lang="en-US" sz="1000" dirty="0">
                <a:solidFill>
                  <a:schemeClr val="tx1"/>
                </a:solidFill>
                <a:ea typeface="+mn-lt"/>
                <a:cs typeface="+mn-lt"/>
              </a:rPr>
              <a:t> </a:t>
            </a:r>
            <a:r>
              <a:rPr lang="en-US" sz="1000" dirty="0" err="1">
                <a:solidFill>
                  <a:schemeClr val="tx1"/>
                </a:solidFill>
                <a:ea typeface="+mn-lt"/>
                <a:cs typeface="+mn-lt"/>
              </a:rPr>
              <a:t>sociaux</a:t>
            </a:r>
            <a:r>
              <a:rPr lang="en-US" sz="1000" dirty="0">
                <a:solidFill>
                  <a:schemeClr val="tx1"/>
                </a:solidFill>
                <a:ea typeface="+mn-lt"/>
                <a:cs typeface="+mn-lt"/>
              </a:rPr>
              <a:t> </a:t>
            </a:r>
          </a:p>
          <a:p>
            <a:r>
              <a:rPr lang="en-US" sz="1000" dirty="0">
                <a:solidFill>
                  <a:schemeClr val="tx1"/>
                </a:solidFill>
                <a:ea typeface="+mn-lt"/>
                <a:cs typeface="+mn-lt"/>
              </a:rPr>
              <a:t>- Accompagnement social </a:t>
            </a:r>
            <a:r>
              <a:rPr lang="en-US" sz="1000" dirty="0" err="1">
                <a:solidFill>
                  <a:schemeClr val="tx1"/>
                </a:solidFill>
                <a:ea typeface="+mn-lt"/>
                <a:cs typeface="+mn-lt"/>
              </a:rPr>
              <a:t>vers</a:t>
            </a:r>
            <a:r>
              <a:rPr lang="en-US" sz="1000" dirty="0">
                <a:solidFill>
                  <a:schemeClr val="tx1"/>
                </a:solidFill>
                <a:ea typeface="+mn-lt"/>
                <a:cs typeface="+mn-lt"/>
              </a:rPr>
              <a:t> </a:t>
            </a:r>
            <a:r>
              <a:rPr lang="en-US" sz="1000" dirty="0" err="1">
                <a:solidFill>
                  <a:schemeClr val="tx1"/>
                </a:solidFill>
                <a:ea typeface="+mn-lt"/>
                <a:cs typeface="+mn-lt"/>
              </a:rPr>
              <a:t>l'insertion</a:t>
            </a:r>
            <a:endParaRPr lang="en-US" sz="1000" dirty="0">
              <a:solidFill>
                <a:schemeClr val="tx1"/>
              </a:solidFill>
              <a:ea typeface="+mn-lt"/>
              <a:cs typeface="+mn-lt"/>
            </a:endParaRPr>
          </a:p>
          <a:p>
            <a:pPr algn="ctr"/>
            <a:endParaRPr lang="en-US" dirty="0">
              <a:solidFill>
                <a:schemeClr val="tx1"/>
              </a:solidFill>
            </a:endParaRPr>
          </a:p>
        </p:txBody>
      </p:sp>
      <p:sp>
        <p:nvSpPr>
          <p:cNvPr id="74" name="Arrow: Chevron 73">
            <a:extLst>
              <a:ext uri="{FF2B5EF4-FFF2-40B4-BE49-F238E27FC236}">
                <a16:creationId xmlns:a16="http://schemas.microsoft.com/office/drawing/2014/main" id="{738D582C-62B4-4289-9746-C83EC247C0B6}"/>
              </a:ext>
            </a:extLst>
          </p:cNvPr>
          <p:cNvSpPr/>
          <p:nvPr/>
        </p:nvSpPr>
        <p:spPr>
          <a:xfrm>
            <a:off x="8907827" y="2996181"/>
            <a:ext cx="3232351" cy="99551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000" b="1">
              <a:solidFill>
                <a:schemeClr val="tx1"/>
              </a:solidFill>
              <a:ea typeface="+mn-lt"/>
              <a:cs typeface="+mn-lt"/>
            </a:endParaRPr>
          </a:p>
          <a:p>
            <a:r>
              <a:rPr lang="en-US" sz="1000" b="1">
                <a:solidFill>
                  <a:schemeClr val="tx1"/>
                </a:solidFill>
                <a:ea typeface="+mn-lt"/>
                <a:cs typeface="+mn-lt"/>
              </a:rPr>
              <a:t>Aide au Logement, prêt...</a:t>
            </a:r>
            <a:endParaRPr lang="en-US" sz="1000" b="1">
              <a:solidFill>
                <a:schemeClr val="tx1"/>
              </a:solidFill>
            </a:endParaRPr>
          </a:p>
          <a:p>
            <a:r>
              <a:rPr lang="en-US" sz="1000">
                <a:solidFill>
                  <a:schemeClr val="tx1"/>
                </a:solidFill>
                <a:ea typeface="+mn-lt"/>
                <a:cs typeface="+mn-lt"/>
              </a:rPr>
              <a:t>- </a:t>
            </a:r>
            <a:r>
              <a:rPr lang="en-US" sz="1000" err="1">
                <a:solidFill>
                  <a:schemeClr val="tx1"/>
                </a:solidFill>
                <a:ea typeface="+mn-lt"/>
                <a:cs typeface="+mn-lt"/>
              </a:rPr>
              <a:t>Versement</a:t>
            </a:r>
            <a:r>
              <a:rPr lang="en-US" sz="1000">
                <a:solidFill>
                  <a:schemeClr val="tx1"/>
                </a:solidFill>
                <a:ea typeface="+mn-lt"/>
                <a:cs typeface="+mn-lt"/>
              </a:rPr>
              <a:t> </a:t>
            </a:r>
            <a:r>
              <a:rPr lang="en-US" sz="1000" err="1">
                <a:solidFill>
                  <a:schemeClr val="tx1"/>
                </a:solidFill>
                <a:ea typeface="+mn-lt"/>
                <a:cs typeface="+mn-lt"/>
              </a:rPr>
              <a:t>d'aide</a:t>
            </a:r>
            <a:r>
              <a:rPr lang="en-US" sz="1000">
                <a:solidFill>
                  <a:schemeClr val="tx1"/>
                </a:solidFill>
                <a:ea typeface="+mn-lt"/>
                <a:cs typeface="+mn-lt"/>
              </a:rPr>
              <a:t> au </a:t>
            </a:r>
            <a:r>
              <a:rPr lang="en-US" sz="1000" err="1">
                <a:solidFill>
                  <a:schemeClr val="tx1"/>
                </a:solidFill>
                <a:ea typeface="+mn-lt"/>
                <a:cs typeface="+mn-lt"/>
              </a:rPr>
              <a:t>loyer</a:t>
            </a:r>
            <a:r>
              <a:rPr lang="en-US" sz="1000">
                <a:solidFill>
                  <a:schemeClr val="tx1"/>
                </a:solidFill>
                <a:ea typeface="+mn-lt"/>
                <a:cs typeface="+mn-lt"/>
              </a:rPr>
              <a:t> et prêt</a:t>
            </a:r>
          </a:p>
          <a:p>
            <a:r>
              <a:rPr lang="en-US" sz="1000">
                <a:solidFill>
                  <a:schemeClr val="tx1"/>
                </a:solidFill>
                <a:ea typeface="+mn-lt"/>
                <a:cs typeface="+mn-lt"/>
              </a:rPr>
              <a:t>- Aides </a:t>
            </a:r>
            <a:r>
              <a:rPr lang="en-US" sz="1000" err="1">
                <a:solidFill>
                  <a:schemeClr val="tx1"/>
                </a:solidFill>
                <a:ea typeface="+mn-lt"/>
                <a:cs typeface="+mn-lt"/>
              </a:rPr>
              <a:t>sociales</a:t>
            </a:r>
            <a:r>
              <a:rPr lang="en-US" sz="1000">
                <a:solidFill>
                  <a:schemeClr val="tx1"/>
                </a:solidFill>
                <a:ea typeface="+mn-lt"/>
                <a:cs typeface="+mn-lt"/>
              </a:rPr>
              <a:t> </a:t>
            </a:r>
            <a:r>
              <a:rPr lang="en-US" sz="1000" err="1">
                <a:solidFill>
                  <a:schemeClr val="tx1"/>
                </a:solidFill>
                <a:ea typeface="+mn-lt"/>
                <a:cs typeface="+mn-lt"/>
              </a:rPr>
              <a:t>spcifiques</a:t>
            </a:r>
            <a:r>
              <a:rPr lang="en-US" sz="1000">
                <a:solidFill>
                  <a:schemeClr val="tx1"/>
                </a:solidFill>
                <a:ea typeface="+mn-lt"/>
                <a:cs typeface="+mn-lt"/>
              </a:rPr>
              <a:t> </a:t>
            </a:r>
          </a:p>
          <a:p>
            <a:pPr algn="ctr"/>
            <a:endParaRPr lang="en-US">
              <a:solidFill>
                <a:schemeClr val="tx1"/>
              </a:solidFill>
            </a:endParaRPr>
          </a:p>
        </p:txBody>
      </p:sp>
    </p:spTree>
    <p:extLst>
      <p:ext uri="{BB962C8B-B14F-4D97-AF65-F5344CB8AC3E}">
        <p14:creationId xmlns:p14="http://schemas.microsoft.com/office/powerpoint/2010/main" val="226282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1683982" y="4293388"/>
            <a:ext cx="8833655" cy="727748"/>
          </a:xfrm>
        </p:spPr>
        <p:txBody>
          <a:bodyPr vert="horz" lIns="228600" tIns="228600" rIns="228600" bIns="0" rtlCol="0" anchor="b">
            <a:normAutofit/>
          </a:bodyPr>
          <a:lstStyle/>
          <a:p>
            <a:pPr>
              <a:lnSpc>
                <a:spcPct val="80000"/>
              </a:lnSpc>
            </a:pPr>
            <a:r>
              <a:rPr lang="en-US" sz="3700">
                <a:solidFill>
                  <a:srgbClr val="FFFEFF"/>
                </a:solidFill>
              </a:rPr>
              <a:t>Faisons connaissance avec la CAF</a:t>
            </a:r>
          </a:p>
        </p:txBody>
      </p:sp>
      <p:sp>
        <p:nvSpPr>
          <p:cNvPr id="11" name="Arrow: Pentagon 10">
            <a:extLst>
              <a:ext uri="{FF2B5EF4-FFF2-40B4-BE49-F238E27FC236}">
                <a16:creationId xmlns:a16="http://schemas.microsoft.com/office/drawing/2014/main" id="{2F802C5F-99A8-419D-A68E-E9DAF7D77D8A}"/>
              </a:ext>
            </a:extLst>
          </p:cNvPr>
          <p:cNvSpPr/>
          <p:nvPr/>
        </p:nvSpPr>
        <p:spPr>
          <a:xfrm>
            <a:off x="2402095" y="682531"/>
            <a:ext cx="2224547" cy="970934"/>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bg1"/>
                </a:solidFill>
              </a:rPr>
              <a:t>Solidarité</a:t>
            </a:r>
          </a:p>
        </p:txBody>
      </p:sp>
      <p:sp>
        <p:nvSpPr>
          <p:cNvPr id="64" name="Arrow: Pentagon 63">
            <a:extLst>
              <a:ext uri="{FF2B5EF4-FFF2-40B4-BE49-F238E27FC236}">
                <a16:creationId xmlns:a16="http://schemas.microsoft.com/office/drawing/2014/main" id="{0AEE6A7E-F2EF-449E-A5A5-5CEEA3F41D09}"/>
              </a:ext>
            </a:extLst>
          </p:cNvPr>
          <p:cNvSpPr/>
          <p:nvPr/>
        </p:nvSpPr>
        <p:spPr>
          <a:xfrm>
            <a:off x="2291482" y="2095918"/>
            <a:ext cx="2654708" cy="1855836"/>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000">
                <a:ea typeface="+mn-lt"/>
                <a:cs typeface="+mn-lt"/>
              </a:rPr>
              <a:t>Aider </a:t>
            </a:r>
            <a:r>
              <a:rPr lang="en-US" sz="1000" err="1">
                <a:ea typeface="+mn-lt"/>
                <a:cs typeface="+mn-lt"/>
              </a:rPr>
              <a:t>ceux</a:t>
            </a:r>
            <a:r>
              <a:rPr lang="en-US" sz="1000">
                <a:ea typeface="+mn-lt"/>
                <a:cs typeface="+mn-lt"/>
              </a:rPr>
              <a:t> </a:t>
            </a:r>
            <a:r>
              <a:rPr lang="en-US" sz="1000" err="1">
                <a:ea typeface="+mn-lt"/>
                <a:cs typeface="+mn-lt"/>
              </a:rPr>
              <a:t>en</a:t>
            </a:r>
            <a:r>
              <a:rPr lang="en-US" sz="1000">
                <a:ea typeface="+mn-lt"/>
                <a:cs typeface="+mn-lt"/>
              </a:rPr>
              <a:t> </a:t>
            </a:r>
            <a:r>
              <a:rPr lang="en-US" sz="1000" err="1">
                <a:ea typeface="+mn-lt"/>
                <a:cs typeface="+mn-lt"/>
              </a:rPr>
              <a:t>difficulté</a:t>
            </a:r>
            <a:r>
              <a:rPr lang="en-US" sz="1000">
                <a:ea typeface="+mn-lt"/>
                <a:cs typeface="+mn-lt"/>
              </a:rPr>
              <a:t> à faire </a:t>
            </a:r>
            <a:r>
              <a:rPr lang="en-US" sz="1000" err="1">
                <a:ea typeface="+mn-lt"/>
                <a:cs typeface="+mn-lt"/>
              </a:rPr>
              <a:t>valoir</a:t>
            </a:r>
            <a:r>
              <a:rPr lang="en-US" sz="1000">
                <a:ea typeface="+mn-lt"/>
                <a:cs typeface="+mn-lt"/>
              </a:rPr>
              <a:t> </a:t>
            </a:r>
            <a:r>
              <a:rPr lang="en-US" sz="1000" err="1">
                <a:ea typeface="+mn-lt"/>
                <a:cs typeface="+mn-lt"/>
              </a:rPr>
              <a:t>leurs</a:t>
            </a:r>
            <a:r>
              <a:rPr lang="en-US" sz="1000">
                <a:ea typeface="+mn-lt"/>
                <a:cs typeface="+mn-lt"/>
              </a:rPr>
              <a:t> droits</a:t>
            </a:r>
            <a:endParaRPr lang="en-US">
              <a:ea typeface="+mn-lt"/>
              <a:cs typeface="+mn-lt"/>
            </a:endParaRPr>
          </a:p>
          <a:p>
            <a:pPr marL="171450" indent="-171450">
              <a:buFont typeface="Arial"/>
              <a:buChar char="•"/>
            </a:pPr>
            <a:r>
              <a:rPr lang="en-US" sz="1000" err="1">
                <a:ea typeface="+mn-lt"/>
                <a:cs typeface="+mn-lt"/>
              </a:rPr>
              <a:t>S'organiser</a:t>
            </a:r>
            <a:r>
              <a:rPr lang="en-US" sz="1000">
                <a:ea typeface="+mn-lt"/>
                <a:cs typeface="+mn-lt"/>
              </a:rPr>
              <a:t> pour assurer la </a:t>
            </a:r>
            <a:r>
              <a:rPr lang="en-US" sz="1000" err="1">
                <a:ea typeface="+mn-lt"/>
                <a:cs typeface="+mn-lt"/>
              </a:rPr>
              <a:t>continuité</a:t>
            </a:r>
            <a:r>
              <a:rPr lang="en-US" sz="1000">
                <a:ea typeface="+mn-lt"/>
                <a:cs typeface="+mn-lt"/>
              </a:rPr>
              <a:t> du service public</a:t>
            </a:r>
            <a:endParaRPr lang="en-US">
              <a:ea typeface="+mn-lt"/>
              <a:cs typeface="+mn-lt"/>
            </a:endParaRPr>
          </a:p>
          <a:p>
            <a:pPr marL="171450" indent="-171450">
              <a:buFont typeface="Arial"/>
              <a:buChar char="•"/>
            </a:pPr>
            <a:r>
              <a:rPr lang="en-US" sz="1000">
                <a:ea typeface="+mn-lt"/>
                <a:cs typeface="+mn-lt"/>
              </a:rPr>
              <a:t>Etre </a:t>
            </a:r>
            <a:r>
              <a:rPr lang="en-US" sz="1000" err="1">
                <a:ea typeface="+mn-lt"/>
                <a:cs typeface="+mn-lt"/>
              </a:rPr>
              <a:t>solidaires</a:t>
            </a:r>
            <a:r>
              <a:rPr lang="en-US" sz="1000">
                <a:ea typeface="+mn-lt"/>
                <a:cs typeface="+mn-lt"/>
              </a:rPr>
              <a:t>  pour tune bonne ambiance  et </a:t>
            </a:r>
            <a:r>
              <a:rPr lang="en-US" sz="1000" err="1">
                <a:ea typeface="+mn-lt"/>
                <a:cs typeface="+mn-lt"/>
              </a:rPr>
              <a:t>efficacité</a:t>
            </a:r>
            <a:r>
              <a:rPr lang="en-US" sz="1000">
                <a:ea typeface="+mn-lt"/>
                <a:cs typeface="+mn-lt"/>
              </a:rPr>
              <a:t> de travail</a:t>
            </a:r>
            <a:endParaRPr lang="en-US"/>
          </a:p>
          <a:p>
            <a:endParaRPr lang="en-US" sz="1000" b="1">
              <a:solidFill>
                <a:schemeClr val="tx1"/>
              </a:solidFill>
            </a:endParaRPr>
          </a:p>
        </p:txBody>
      </p:sp>
      <p:sp>
        <p:nvSpPr>
          <p:cNvPr id="13" name="Arrow: Chevron 12">
            <a:extLst>
              <a:ext uri="{FF2B5EF4-FFF2-40B4-BE49-F238E27FC236}">
                <a16:creationId xmlns:a16="http://schemas.microsoft.com/office/drawing/2014/main" id="{E697CF21-8C95-44CB-A776-AD9575AB1365}"/>
              </a:ext>
            </a:extLst>
          </p:cNvPr>
          <p:cNvSpPr/>
          <p:nvPr/>
        </p:nvSpPr>
        <p:spPr>
          <a:xfrm>
            <a:off x="4630797" y="685604"/>
            <a:ext cx="2310578" cy="1020096"/>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bg1"/>
                </a:solidFill>
              </a:rPr>
              <a:t>Equité</a:t>
            </a:r>
            <a:endParaRPr lang="en-US">
              <a:solidFill>
                <a:schemeClr val="bg1"/>
              </a:solidFill>
            </a:endParaRPr>
          </a:p>
        </p:txBody>
      </p:sp>
      <p:sp>
        <p:nvSpPr>
          <p:cNvPr id="68" name="Arrow: Chevron 67">
            <a:extLst>
              <a:ext uri="{FF2B5EF4-FFF2-40B4-BE49-F238E27FC236}">
                <a16:creationId xmlns:a16="http://schemas.microsoft.com/office/drawing/2014/main" id="{808713DB-3739-4A53-8CE5-51E6617796FE}"/>
              </a:ext>
            </a:extLst>
          </p:cNvPr>
          <p:cNvSpPr/>
          <p:nvPr/>
        </p:nvSpPr>
        <p:spPr>
          <a:xfrm>
            <a:off x="4126894" y="2098991"/>
            <a:ext cx="3330673" cy="1855838"/>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US" sz="1000">
                <a:solidFill>
                  <a:schemeClr val="bg1"/>
                </a:solidFill>
                <a:ea typeface="+mn-lt"/>
                <a:cs typeface="+mn-lt"/>
              </a:rPr>
              <a:t>Traitement </a:t>
            </a:r>
            <a:r>
              <a:rPr lang="en-US" sz="1000" err="1">
                <a:solidFill>
                  <a:schemeClr val="bg1"/>
                </a:solidFill>
                <a:ea typeface="+mn-lt"/>
                <a:cs typeface="+mn-lt"/>
              </a:rPr>
              <a:t>équitable</a:t>
            </a:r>
            <a:r>
              <a:rPr lang="en-US" sz="1000">
                <a:solidFill>
                  <a:schemeClr val="bg1"/>
                </a:solidFill>
                <a:ea typeface="+mn-lt"/>
                <a:cs typeface="+mn-lt"/>
              </a:rPr>
              <a:t> et </a:t>
            </a:r>
            <a:r>
              <a:rPr lang="en-US" sz="1000" err="1">
                <a:solidFill>
                  <a:schemeClr val="bg1"/>
                </a:solidFill>
                <a:ea typeface="+mn-lt"/>
                <a:cs typeface="+mn-lt"/>
              </a:rPr>
              <a:t>respectueux</a:t>
            </a:r>
            <a:r>
              <a:rPr lang="en-US" sz="1000">
                <a:solidFill>
                  <a:schemeClr val="bg1"/>
                </a:solidFill>
                <a:ea typeface="+mn-lt"/>
                <a:cs typeface="+mn-lt"/>
              </a:rPr>
              <a:t> sans </a:t>
            </a:r>
            <a:r>
              <a:rPr lang="en-US" sz="1000" err="1">
                <a:solidFill>
                  <a:schemeClr val="bg1"/>
                </a:solidFill>
                <a:ea typeface="+mn-lt"/>
                <a:cs typeface="+mn-lt"/>
              </a:rPr>
              <a:t>favoritisme</a:t>
            </a:r>
            <a:r>
              <a:rPr lang="en-US" sz="1000">
                <a:solidFill>
                  <a:schemeClr val="bg1"/>
                </a:solidFill>
                <a:ea typeface="+mn-lt"/>
                <a:cs typeface="+mn-lt"/>
              </a:rPr>
              <a:t> </a:t>
            </a:r>
            <a:r>
              <a:rPr lang="en-US" sz="1000" err="1">
                <a:solidFill>
                  <a:schemeClr val="bg1"/>
                </a:solidFill>
                <a:ea typeface="+mn-lt"/>
                <a:cs typeface="+mn-lt"/>
              </a:rPr>
              <a:t>ou</a:t>
            </a:r>
            <a:r>
              <a:rPr lang="en-US" sz="1000">
                <a:solidFill>
                  <a:schemeClr val="bg1"/>
                </a:solidFill>
                <a:ea typeface="+mn-lt"/>
                <a:cs typeface="+mn-lt"/>
              </a:rPr>
              <a:t> </a:t>
            </a:r>
            <a:r>
              <a:rPr lang="en-US" sz="1000" err="1">
                <a:solidFill>
                  <a:schemeClr val="bg1"/>
                </a:solidFill>
                <a:ea typeface="+mn-lt"/>
                <a:cs typeface="+mn-lt"/>
              </a:rPr>
              <a:t>descrimination</a:t>
            </a:r>
            <a:endParaRPr lang="en-US" sz="1000">
              <a:solidFill>
                <a:schemeClr val="bg1"/>
              </a:solidFill>
              <a:ea typeface="+mn-lt"/>
              <a:cs typeface="+mn-lt"/>
            </a:endParaRPr>
          </a:p>
          <a:p>
            <a:pPr marL="171450" indent="-171450">
              <a:buFont typeface="Arial"/>
              <a:buChar char="•"/>
            </a:pPr>
            <a:r>
              <a:rPr lang="en-US" sz="1000" err="1">
                <a:solidFill>
                  <a:schemeClr val="bg1"/>
                </a:solidFill>
                <a:ea typeface="+mn-lt"/>
                <a:cs typeface="+mn-lt"/>
              </a:rPr>
              <a:t>Prévention</a:t>
            </a:r>
            <a:r>
              <a:rPr lang="en-US" sz="1000">
                <a:solidFill>
                  <a:schemeClr val="bg1"/>
                </a:solidFill>
                <a:ea typeface="+mn-lt"/>
                <a:cs typeface="+mn-lt"/>
              </a:rPr>
              <a:t> et </a:t>
            </a:r>
            <a:r>
              <a:rPr lang="en-US" sz="1000" err="1">
                <a:solidFill>
                  <a:schemeClr val="bg1"/>
                </a:solidFill>
                <a:ea typeface="+mn-lt"/>
                <a:cs typeface="+mn-lt"/>
              </a:rPr>
              <a:t>évitement</a:t>
            </a:r>
            <a:r>
              <a:rPr lang="en-US" sz="1000">
                <a:solidFill>
                  <a:schemeClr val="bg1"/>
                </a:solidFill>
                <a:ea typeface="+mn-lt"/>
                <a:cs typeface="+mn-lt"/>
              </a:rPr>
              <a:t> des </a:t>
            </a:r>
            <a:r>
              <a:rPr lang="en-US" sz="1000" err="1">
                <a:solidFill>
                  <a:schemeClr val="bg1"/>
                </a:solidFill>
                <a:ea typeface="+mn-lt"/>
                <a:cs typeface="+mn-lt"/>
              </a:rPr>
              <a:t>conflits</a:t>
            </a:r>
            <a:r>
              <a:rPr lang="en-US" sz="1000">
                <a:solidFill>
                  <a:schemeClr val="bg1"/>
                </a:solidFill>
                <a:ea typeface="+mn-lt"/>
                <a:cs typeface="+mn-lt"/>
              </a:rPr>
              <a:t> </a:t>
            </a:r>
            <a:r>
              <a:rPr lang="en-US" sz="1000" err="1">
                <a:solidFill>
                  <a:schemeClr val="bg1"/>
                </a:solidFill>
                <a:ea typeface="+mn-lt"/>
                <a:cs typeface="+mn-lt"/>
              </a:rPr>
              <a:t>d'intérêt</a:t>
            </a:r>
            <a:endParaRPr lang="en-US" sz="1000">
              <a:solidFill>
                <a:schemeClr val="bg1"/>
              </a:solidFill>
              <a:ea typeface="+mn-lt"/>
              <a:cs typeface="+mn-lt"/>
            </a:endParaRPr>
          </a:p>
        </p:txBody>
      </p:sp>
      <p:sp>
        <p:nvSpPr>
          <p:cNvPr id="71" name="Arrow: Chevron 70">
            <a:extLst>
              <a:ext uri="{FF2B5EF4-FFF2-40B4-BE49-F238E27FC236}">
                <a16:creationId xmlns:a16="http://schemas.microsoft.com/office/drawing/2014/main" id="{3C84E8A4-D777-4DA4-859E-1BEB7BEB856E}"/>
              </a:ext>
            </a:extLst>
          </p:cNvPr>
          <p:cNvSpPr/>
          <p:nvPr/>
        </p:nvSpPr>
        <p:spPr>
          <a:xfrm>
            <a:off x="6990538" y="685604"/>
            <a:ext cx="2310578" cy="1020096"/>
          </a:xfrm>
          <a:prstGeom prst="chevr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lumMod val="85000"/>
                    <a:lumOff val="15000"/>
                  </a:schemeClr>
                </a:solidFill>
              </a:rPr>
              <a:t>Laïcité</a:t>
            </a:r>
            <a:endParaRPr lang="en-US">
              <a:solidFill>
                <a:schemeClr val="tx1">
                  <a:lumMod val="85000"/>
                  <a:lumOff val="15000"/>
                </a:schemeClr>
              </a:solidFill>
            </a:endParaRPr>
          </a:p>
        </p:txBody>
      </p:sp>
      <p:sp>
        <p:nvSpPr>
          <p:cNvPr id="72" name="Arrow: Chevron 71">
            <a:extLst>
              <a:ext uri="{FF2B5EF4-FFF2-40B4-BE49-F238E27FC236}">
                <a16:creationId xmlns:a16="http://schemas.microsoft.com/office/drawing/2014/main" id="{9F1813BD-E078-494A-BCF7-7045199D1501}"/>
              </a:ext>
            </a:extLst>
          </p:cNvPr>
          <p:cNvSpPr/>
          <p:nvPr/>
        </p:nvSpPr>
        <p:spPr>
          <a:xfrm>
            <a:off x="9239667" y="697894"/>
            <a:ext cx="2310578" cy="1020096"/>
          </a:xfrm>
          <a:prstGeom prst="chevr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lumMod val="85000"/>
                    <a:lumOff val="15000"/>
                  </a:schemeClr>
                </a:solidFill>
              </a:rPr>
              <a:t>Neutralité</a:t>
            </a:r>
            <a:endParaRPr lang="en-US">
              <a:solidFill>
                <a:schemeClr val="tx1">
                  <a:lumMod val="85000"/>
                  <a:lumOff val="15000"/>
                </a:schemeClr>
              </a:solidFill>
            </a:endParaRPr>
          </a:p>
        </p:txBody>
      </p:sp>
      <p:sp>
        <p:nvSpPr>
          <p:cNvPr id="73" name="Arrow: Chevron 72">
            <a:extLst>
              <a:ext uri="{FF2B5EF4-FFF2-40B4-BE49-F238E27FC236}">
                <a16:creationId xmlns:a16="http://schemas.microsoft.com/office/drawing/2014/main" id="{EBB84FD8-C420-4DC8-8ED9-B11155D959BF}"/>
              </a:ext>
            </a:extLst>
          </p:cNvPr>
          <p:cNvSpPr/>
          <p:nvPr/>
        </p:nvSpPr>
        <p:spPr>
          <a:xfrm>
            <a:off x="6658699" y="2098990"/>
            <a:ext cx="3060285" cy="1855836"/>
          </a:xfrm>
          <a:prstGeom prst="chevr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000" b="1" dirty="0">
              <a:solidFill>
                <a:schemeClr val="tx1"/>
              </a:solidFill>
              <a:ea typeface="+mn-lt"/>
              <a:cs typeface="+mn-lt"/>
            </a:endParaRPr>
          </a:p>
          <a:p>
            <a:pPr marL="285750" indent="-285750">
              <a:buFont typeface="Arial"/>
              <a:buChar char="•"/>
            </a:pPr>
            <a:r>
              <a:rPr lang="en-US" sz="1000" dirty="0">
                <a:solidFill>
                  <a:schemeClr val="tx1">
                    <a:lumMod val="85000"/>
                    <a:lumOff val="15000"/>
                  </a:schemeClr>
                </a:solidFill>
              </a:rPr>
              <a:t>Égalité de </a:t>
            </a:r>
            <a:r>
              <a:rPr lang="en-US" sz="1000" dirty="0" err="1">
                <a:solidFill>
                  <a:schemeClr val="tx1">
                    <a:lumMod val="85000"/>
                    <a:lumOff val="15000"/>
                  </a:schemeClr>
                </a:solidFill>
              </a:rPr>
              <a:t>traitement</a:t>
            </a:r>
            <a:r>
              <a:rPr lang="en-US" sz="1000" dirty="0">
                <a:solidFill>
                  <a:schemeClr val="tx1">
                    <a:lumMod val="85000"/>
                    <a:lumOff val="15000"/>
                  </a:schemeClr>
                </a:solidFill>
              </a:rPr>
              <a:t> sans distinction de religion</a:t>
            </a:r>
          </a:p>
          <a:p>
            <a:pPr marL="285750" indent="-285750">
              <a:buFont typeface="Arial"/>
              <a:buChar char="•"/>
            </a:pPr>
            <a:r>
              <a:rPr lang="en-US" sz="1000" dirty="0">
                <a:solidFill>
                  <a:schemeClr val="tx1">
                    <a:lumMod val="85000"/>
                    <a:lumOff val="15000"/>
                  </a:schemeClr>
                </a:solidFill>
              </a:rPr>
              <a:t>Tenue avec le public sans </a:t>
            </a:r>
            <a:r>
              <a:rPr lang="en-US" sz="1000" dirty="0" err="1">
                <a:solidFill>
                  <a:schemeClr val="tx1">
                    <a:lumMod val="85000"/>
                    <a:lumOff val="15000"/>
                  </a:schemeClr>
                </a:solidFill>
              </a:rPr>
              <a:t>signe</a:t>
            </a:r>
            <a:r>
              <a:rPr lang="en-US" sz="1000" dirty="0">
                <a:solidFill>
                  <a:schemeClr val="tx1">
                    <a:lumMod val="85000"/>
                    <a:lumOff val="15000"/>
                  </a:schemeClr>
                </a:solidFill>
              </a:rPr>
              <a:t> religieux</a:t>
            </a:r>
          </a:p>
        </p:txBody>
      </p:sp>
      <p:sp>
        <p:nvSpPr>
          <p:cNvPr id="74" name="Arrow: Chevron 73">
            <a:extLst>
              <a:ext uri="{FF2B5EF4-FFF2-40B4-BE49-F238E27FC236}">
                <a16:creationId xmlns:a16="http://schemas.microsoft.com/office/drawing/2014/main" id="{738D582C-62B4-4289-9746-C83EC247C0B6}"/>
              </a:ext>
            </a:extLst>
          </p:cNvPr>
          <p:cNvSpPr/>
          <p:nvPr/>
        </p:nvSpPr>
        <p:spPr>
          <a:xfrm>
            <a:off x="8932408" y="2098987"/>
            <a:ext cx="3134029" cy="1855838"/>
          </a:xfrm>
          <a:prstGeom prst="chevr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000" b="1">
              <a:solidFill>
                <a:schemeClr val="tx1"/>
              </a:solidFill>
              <a:ea typeface="+mn-lt"/>
              <a:cs typeface="+mn-lt"/>
            </a:endParaRPr>
          </a:p>
          <a:p>
            <a:pPr marL="171450" indent="-171450">
              <a:buFont typeface="Arial"/>
              <a:buChar char="•"/>
            </a:pPr>
            <a:r>
              <a:rPr lang="en-US" sz="1000">
                <a:solidFill>
                  <a:schemeClr val="tx1">
                    <a:lumMod val="85000"/>
                    <a:lumOff val="15000"/>
                  </a:schemeClr>
                </a:solidFill>
                <a:ea typeface="+mn-lt"/>
                <a:cs typeface="+mn-lt"/>
              </a:rPr>
              <a:t>Devoir strict de </a:t>
            </a:r>
            <a:r>
              <a:rPr lang="en-US" sz="1000" err="1">
                <a:solidFill>
                  <a:schemeClr val="tx1">
                    <a:lumMod val="85000"/>
                    <a:lumOff val="15000"/>
                  </a:schemeClr>
                </a:solidFill>
                <a:ea typeface="+mn-lt"/>
                <a:cs typeface="+mn-lt"/>
              </a:rPr>
              <a:t>neutralité</a:t>
            </a:r>
            <a:r>
              <a:rPr lang="en-US" sz="1000">
                <a:solidFill>
                  <a:schemeClr val="tx1">
                    <a:lumMod val="85000"/>
                    <a:lumOff val="15000"/>
                  </a:schemeClr>
                </a:solidFill>
                <a:ea typeface="+mn-lt"/>
                <a:cs typeface="+mn-lt"/>
              </a:rPr>
              <a:t> et </a:t>
            </a:r>
            <a:r>
              <a:rPr lang="en-US" sz="1000" err="1">
                <a:solidFill>
                  <a:schemeClr val="tx1">
                    <a:lumMod val="85000"/>
                    <a:lumOff val="15000"/>
                  </a:schemeClr>
                </a:solidFill>
                <a:ea typeface="+mn-lt"/>
                <a:cs typeface="+mn-lt"/>
              </a:rPr>
              <a:t>confidentialité</a:t>
            </a:r>
            <a:endParaRPr lang="en-US" sz="1000">
              <a:solidFill>
                <a:schemeClr val="tx1">
                  <a:lumMod val="85000"/>
                  <a:lumOff val="15000"/>
                </a:schemeClr>
              </a:solidFill>
              <a:ea typeface="+mn-lt"/>
              <a:cs typeface="+mn-lt"/>
            </a:endParaRPr>
          </a:p>
          <a:p>
            <a:pPr marL="171450" indent="-171450">
              <a:buFont typeface="Arial"/>
              <a:buChar char="•"/>
            </a:pPr>
            <a:r>
              <a:rPr lang="en-US" sz="1000">
                <a:solidFill>
                  <a:schemeClr val="tx1">
                    <a:lumMod val="85000"/>
                    <a:lumOff val="15000"/>
                  </a:schemeClr>
                </a:solidFill>
                <a:ea typeface="+mn-lt"/>
                <a:cs typeface="+mn-lt"/>
              </a:rPr>
              <a:t>Respecter la vie </a:t>
            </a:r>
            <a:r>
              <a:rPr lang="en-US" sz="1000" err="1">
                <a:solidFill>
                  <a:schemeClr val="tx1">
                    <a:lumMod val="85000"/>
                    <a:lumOff val="15000"/>
                  </a:schemeClr>
                </a:solidFill>
                <a:ea typeface="+mn-lt"/>
                <a:cs typeface="+mn-lt"/>
              </a:rPr>
              <a:t>privée</a:t>
            </a:r>
            <a:r>
              <a:rPr lang="en-US" sz="1000">
                <a:solidFill>
                  <a:schemeClr val="tx1">
                    <a:lumMod val="85000"/>
                    <a:lumOff val="15000"/>
                  </a:schemeClr>
                </a:solidFill>
                <a:ea typeface="+mn-lt"/>
                <a:cs typeface="+mn-lt"/>
              </a:rPr>
              <a:t> des </a:t>
            </a:r>
            <a:r>
              <a:rPr lang="en-US" sz="1000" err="1">
                <a:solidFill>
                  <a:schemeClr val="tx1">
                    <a:lumMod val="85000"/>
                    <a:lumOff val="15000"/>
                  </a:schemeClr>
                </a:solidFill>
                <a:ea typeface="+mn-lt"/>
                <a:cs typeface="+mn-lt"/>
              </a:rPr>
              <a:t>allocataires</a:t>
            </a:r>
            <a:r>
              <a:rPr lang="en-US" sz="1000">
                <a:solidFill>
                  <a:schemeClr val="tx1">
                    <a:lumMod val="85000"/>
                    <a:lumOff val="15000"/>
                  </a:schemeClr>
                </a:solidFill>
                <a:ea typeface="+mn-lt"/>
                <a:cs typeface="+mn-lt"/>
              </a:rPr>
              <a:t> </a:t>
            </a:r>
            <a:r>
              <a:rPr lang="en-US" sz="1000" err="1">
                <a:solidFill>
                  <a:schemeClr val="tx1">
                    <a:lumMod val="85000"/>
                    <a:lumOff val="15000"/>
                  </a:schemeClr>
                </a:solidFill>
                <a:ea typeface="+mn-lt"/>
                <a:cs typeface="+mn-lt"/>
              </a:rPr>
              <a:t>en</a:t>
            </a:r>
            <a:r>
              <a:rPr lang="en-US" sz="1000">
                <a:solidFill>
                  <a:schemeClr val="tx1">
                    <a:lumMod val="85000"/>
                    <a:lumOff val="15000"/>
                  </a:schemeClr>
                </a:solidFill>
                <a:ea typeface="+mn-lt"/>
                <a:cs typeface="+mn-lt"/>
              </a:rPr>
              <a:t> </a:t>
            </a:r>
            <a:r>
              <a:rPr lang="en-US" sz="1000" err="1">
                <a:solidFill>
                  <a:schemeClr val="tx1">
                    <a:lumMod val="85000"/>
                    <a:lumOff val="15000"/>
                  </a:schemeClr>
                </a:solidFill>
                <a:ea typeface="+mn-lt"/>
                <a:cs typeface="+mn-lt"/>
              </a:rPr>
              <a:t>respectant</a:t>
            </a:r>
            <a:r>
              <a:rPr lang="en-US" sz="1000">
                <a:solidFill>
                  <a:schemeClr val="tx1">
                    <a:lumMod val="85000"/>
                    <a:lumOff val="15000"/>
                  </a:schemeClr>
                </a:solidFill>
                <a:ea typeface="+mn-lt"/>
                <a:cs typeface="+mn-lt"/>
              </a:rPr>
              <a:t> le secret </a:t>
            </a:r>
            <a:r>
              <a:rPr lang="en-US" sz="1000" err="1">
                <a:solidFill>
                  <a:schemeClr val="tx1">
                    <a:lumMod val="85000"/>
                    <a:lumOff val="15000"/>
                  </a:schemeClr>
                </a:solidFill>
                <a:ea typeface="+mn-lt"/>
                <a:cs typeface="+mn-lt"/>
              </a:rPr>
              <a:t>professionnel</a:t>
            </a:r>
            <a:endParaRPr lang="en-US" sz="1000">
              <a:solidFill>
                <a:schemeClr val="tx1">
                  <a:lumMod val="85000"/>
                  <a:lumOff val="15000"/>
                </a:schemeClr>
              </a:solidFill>
              <a:ea typeface="+mn-lt"/>
              <a:cs typeface="+mn-lt"/>
            </a:endParaRPr>
          </a:p>
        </p:txBody>
      </p:sp>
      <p:pic>
        <p:nvPicPr>
          <p:cNvPr id="5" name="Picture 5">
            <a:extLst>
              <a:ext uri="{FF2B5EF4-FFF2-40B4-BE49-F238E27FC236}">
                <a16:creationId xmlns:a16="http://schemas.microsoft.com/office/drawing/2014/main" id="{5F3AF2BA-6BD8-4DE0-B221-EE87323AF9BF}"/>
              </a:ext>
            </a:extLst>
          </p:cNvPr>
          <p:cNvPicPr>
            <a:picLocks noChangeAspect="1"/>
          </p:cNvPicPr>
          <p:nvPr/>
        </p:nvPicPr>
        <p:blipFill>
          <a:blip r:embed="rId2"/>
          <a:stretch>
            <a:fillRect/>
          </a:stretch>
        </p:blipFill>
        <p:spPr>
          <a:xfrm>
            <a:off x="246881" y="692867"/>
            <a:ext cx="1841398" cy="3247718"/>
          </a:xfrm>
          <a:prstGeom prst="rect">
            <a:avLst/>
          </a:prstGeom>
        </p:spPr>
      </p:pic>
    </p:spTree>
    <p:extLst>
      <p:ext uri="{BB962C8B-B14F-4D97-AF65-F5344CB8AC3E}">
        <p14:creationId xmlns:p14="http://schemas.microsoft.com/office/powerpoint/2010/main" val="1242670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57B6C4D3C4B64EA936985ED53166E2" ma:contentTypeVersion="9" ma:contentTypeDescription="Crée un document." ma:contentTypeScope="" ma:versionID="a78f42201ac12507374f348e5a8b5b55">
  <xsd:schema xmlns:xsd="http://www.w3.org/2001/XMLSchema" xmlns:xs="http://www.w3.org/2001/XMLSchema" xmlns:p="http://schemas.microsoft.com/office/2006/metadata/properties" xmlns:ns2="999c0565-db60-4495-966d-3e28bce783a4" xmlns:ns3="f254c61a-c95d-474c-aba4-36179426002b" targetNamespace="http://schemas.microsoft.com/office/2006/metadata/properties" ma:root="true" ma:fieldsID="7160894054a39981ef6d059557f134e5" ns2:_="" ns3:_="">
    <xsd:import namespace="999c0565-db60-4495-966d-3e28bce783a4"/>
    <xsd:import namespace="f254c61a-c95d-474c-aba4-3617942600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c0565-db60-4495-966d-3e28bce78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4c61a-c95d-474c-aba4-36179426002b"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C3EC8F-3E3F-40D8-8DCC-DF050E5E8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c0565-db60-4495-966d-3e28bce783a4"/>
    <ds:schemaRef ds:uri="f254c61a-c95d-474c-aba4-3617942600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F1133E-37E0-4C76-8374-DD7AB0F2B06F}">
  <ds:schemaRefs>
    <ds:schemaRef ds:uri="http://schemas.microsoft.com/sharepoint/v3/contenttype/forms"/>
  </ds:schemaRefs>
</ds:datastoreItem>
</file>

<file path=customXml/itemProps3.xml><?xml version="1.0" encoding="utf-8"?>
<ds:datastoreItem xmlns:ds="http://schemas.openxmlformats.org/officeDocument/2006/customXml" ds:itemID="{5912CDF5-7FB3-42D4-87A9-DA7AF3DF3573}">
  <ds:schemaRefs>
    <ds:schemaRef ds:uri="http://purl.org/dc/elements/1.1/"/>
    <ds:schemaRef ds:uri="http://schemas.microsoft.com/office/2006/metadata/properties"/>
    <ds:schemaRef ds:uri="http://schemas.microsoft.com/office/2006/documentManagement/types"/>
    <ds:schemaRef ds:uri="999c0565-db60-4495-966d-3e28bce783a4"/>
    <ds:schemaRef ds:uri="http://purl.org/dc/terms/"/>
    <ds:schemaRef ds:uri="http://schemas.openxmlformats.org/package/2006/metadata/core-properties"/>
    <ds:schemaRef ds:uri="http://purl.org/dc/dcmitype/"/>
    <ds:schemaRef ds:uri="http://schemas.microsoft.com/office/infopath/2007/PartnerControls"/>
    <ds:schemaRef ds:uri="f254c61a-c95d-474c-aba4-36179426002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TM03090434[[fn=Type de bois]]</Template>
  <TotalTime>0</TotalTime>
  <Words>1578</Words>
  <Application>Microsoft Office PowerPoint</Application>
  <PresentationFormat>Grand écran</PresentationFormat>
  <Paragraphs>213</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Type de bois</vt:lpstr>
      <vt:lpstr>Formation des points relais caf  11 au 13 avril 2022</vt:lpstr>
      <vt:lpstr>Qui suis-je ?</vt:lpstr>
      <vt:lpstr>Programme Global de nos 3 journées</vt:lpstr>
      <vt:lpstr>Faisons connaissance en introduisant le sujet </vt:lpstr>
      <vt:lpstr>La sécurité sociale </vt:lpstr>
      <vt:lpstr>Quiz : Sécurité sociale </vt:lpstr>
      <vt:lpstr>LA Caf</vt:lpstr>
      <vt:lpstr>Faisons connaissance avec la CAF</vt:lpstr>
      <vt:lpstr>Faisons connaissance avec la CAF</vt:lpstr>
      <vt:lpstr>La CAF de la VIENNE</vt:lpstr>
      <vt:lpstr>Les grands défis des dernières années et des années a venir</vt:lpstr>
      <vt:lpstr>L’organisation de la relation de service a la caf de la Vienne </vt:lpstr>
      <vt:lpstr>L’Accueil de niveau 1 </vt:lpstr>
      <vt:lpstr>L’accueil de niveau 1 : l’autonomie numérique au cœur de la relation allocataire  </vt:lpstr>
      <vt:lpstr>L’accueil de niveau 1 : l’autonomie numérique au cœur de la relation allocataire </vt:lpstr>
      <vt:lpstr>L’accueil de niveau 1 : l’autonomie numérique au cœur de la relation allocataire </vt:lpstr>
      <vt:lpstr>L’Accueil de niveau 2</vt:lpstr>
      <vt:lpstr>Espace Rendez-vous  </vt:lpstr>
      <vt:lpstr>Des chiffres clés : </vt:lpstr>
      <vt:lpstr>De partenaires numériques à partenaires d’accueil </vt:lpstr>
      <vt:lpstr>Le contexte 2022</vt:lpstr>
      <vt:lpstr>Les appels à projets 2022</vt:lpstr>
      <vt:lpstr>Offre de service 1 :  Labellisation Point Relais Caf </vt:lpstr>
      <vt:lpstr>L’animation et l’accompagnement des partenaires d’accueil et d’inclusion numérique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d’accueil De LA CAF de la vienne   Visioconférence 10/11/2020</dc:title>
  <dc:creator>Lea GUILLARD 861</dc:creator>
  <cp:lastModifiedBy>Lea GUILLARD 861</cp:lastModifiedBy>
  <cp:revision>6</cp:revision>
  <cp:lastPrinted>2022-04-11T06:43:03Z</cp:lastPrinted>
  <dcterms:created xsi:type="dcterms:W3CDTF">2020-11-09T17:10:37Z</dcterms:created>
  <dcterms:modified xsi:type="dcterms:W3CDTF">2022-04-15T08:06:36Z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0x010100B057B6C4D3C4B64EA936985ED53166E2</vt:lpwstr>
  </property>
</Properties>
</file>