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608" r:id="rId5"/>
    <p:sldId id="614" r:id="rId6"/>
    <p:sldId id="601" r:id="rId7"/>
    <p:sldId id="607" r:id="rId8"/>
    <p:sldId id="613" r:id="rId9"/>
    <p:sldId id="391" r:id="rId10"/>
    <p:sldId id="617" r:id="rId11"/>
    <p:sldId id="618" r:id="rId12"/>
    <p:sldId id="616" r:id="rId13"/>
    <p:sldId id="510" r:id="rId14"/>
    <p:sldId id="615" r:id="rId15"/>
    <p:sldId id="61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ri, Angela" initials="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DCC"/>
    <a:srgbClr val="89B8F7"/>
    <a:srgbClr val="3C6FA8"/>
    <a:srgbClr val="8CBA4A"/>
    <a:srgbClr val="008080"/>
    <a:srgbClr val="CC6600"/>
    <a:srgbClr val="DFECFD"/>
    <a:srgbClr val="9AC2F8"/>
    <a:srgbClr val="EFA2BC"/>
    <a:srgbClr val="9CD3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6" autoAdjust="0"/>
  </p:normalViewPr>
  <p:slideViewPr>
    <p:cSldViewPr snapToGrid="0">
      <p:cViewPr varScale="1">
        <p:scale>
          <a:sx n="61" d="100"/>
          <a:sy n="61" d="100"/>
        </p:scale>
        <p:origin x="18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71EC2E6-835A-47F6-AD7B-DAF0144A7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C2AC8FC-9A0B-4D3B-8C9A-13920ED90D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00F7DD-6E9A-45E2-88D5-7DB249E727FA}" type="datetimeFigureOut">
              <a:rPr lang="fr-FR" smtClean="0"/>
              <a:t>26/12/2023</a:t>
            </a:fld>
            <a:endParaRPr lang="fr-FR"/>
          </a:p>
        </p:txBody>
      </p:sp>
      <p:sp>
        <p:nvSpPr>
          <p:cNvPr id="4" name="Espace réservé du pied de page 3">
            <a:extLst>
              <a:ext uri="{FF2B5EF4-FFF2-40B4-BE49-F238E27FC236}">
                <a16:creationId xmlns:a16="http://schemas.microsoft.com/office/drawing/2014/main" id="{18C50FB5-3BB9-41B4-A61D-48841362BD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E709F8-1C3A-4C82-8546-C30FE31DD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211C5D-A5A8-49D8-8AFE-52B6AF1F38A4}" type="slidenum">
              <a:rPr lang="fr-FR" smtClean="0"/>
              <a:t>‹N°›</a:t>
            </a:fld>
            <a:endParaRPr lang="fr-FR"/>
          </a:p>
        </p:txBody>
      </p:sp>
    </p:spTree>
    <p:extLst>
      <p:ext uri="{BB962C8B-B14F-4D97-AF65-F5344CB8AC3E}">
        <p14:creationId xmlns:p14="http://schemas.microsoft.com/office/powerpoint/2010/main" val="9143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B2435-795E-40FF-8FF5-46C912C63A50}" type="datetimeFigureOut">
              <a:rPr lang="fr-FR" smtClean="0"/>
              <a:t>26/12/2023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72D1C-36E0-4D4D-AB96-0FE8E668149D}" type="slidenum">
              <a:rPr lang="fr-FR" smtClean="0"/>
              <a:t>‹N°›</a:t>
            </a:fld>
            <a:endParaRPr lang="fr-FR"/>
          </a:p>
        </p:txBody>
      </p:sp>
    </p:spTree>
    <p:extLst>
      <p:ext uri="{BB962C8B-B14F-4D97-AF65-F5344CB8AC3E}">
        <p14:creationId xmlns:p14="http://schemas.microsoft.com/office/powerpoint/2010/main" val="85941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172D1C-36E0-4D4D-AB96-0FE8E668149D}" type="slidenum">
              <a:rPr lang="fr-FR" smtClean="0"/>
              <a:t>2</a:t>
            </a:fld>
            <a:endParaRPr lang="fr-FR"/>
          </a:p>
        </p:txBody>
      </p:sp>
    </p:spTree>
    <p:extLst>
      <p:ext uri="{BB962C8B-B14F-4D97-AF65-F5344CB8AC3E}">
        <p14:creationId xmlns:p14="http://schemas.microsoft.com/office/powerpoint/2010/main" val="289748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11</a:t>
            </a:fld>
            <a:endParaRPr lang="fr-FR"/>
          </a:p>
        </p:txBody>
      </p:sp>
    </p:spTree>
    <p:extLst>
      <p:ext uri="{BB962C8B-B14F-4D97-AF65-F5344CB8AC3E}">
        <p14:creationId xmlns:p14="http://schemas.microsoft.com/office/powerpoint/2010/main" val="356376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36C6829-725C-4155-909A-E9CED0CB6084}" type="slidenum">
              <a:rPr lang="fr-FR" smtClean="0"/>
              <a:pPr/>
              <a:t>3</a:t>
            </a:fld>
            <a:endParaRPr lang="fr-FR"/>
          </a:p>
        </p:txBody>
      </p:sp>
    </p:spTree>
    <p:extLst>
      <p:ext uri="{BB962C8B-B14F-4D97-AF65-F5344CB8AC3E}">
        <p14:creationId xmlns:p14="http://schemas.microsoft.com/office/powerpoint/2010/main" val="319291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5</a:t>
            </a:fld>
            <a:endParaRPr lang="fr-FR"/>
          </a:p>
        </p:txBody>
      </p:sp>
    </p:spTree>
    <p:extLst>
      <p:ext uri="{BB962C8B-B14F-4D97-AF65-F5344CB8AC3E}">
        <p14:creationId xmlns:p14="http://schemas.microsoft.com/office/powerpoint/2010/main" val="158459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6</a:t>
            </a:fld>
            <a:endParaRPr lang="fr-FR"/>
          </a:p>
        </p:txBody>
      </p:sp>
    </p:spTree>
    <p:extLst>
      <p:ext uri="{BB962C8B-B14F-4D97-AF65-F5344CB8AC3E}">
        <p14:creationId xmlns:p14="http://schemas.microsoft.com/office/powerpoint/2010/main" val="421474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7</a:t>
            </a:fld>
            <a:endParaRPr lang="fr-FR"/>
          </a:p>
        </p:txBody>
      </p:sp>
    </p:spTree>
    <p:extLst>
      <p:ext uri="{BB962C8B-B14F-4D97-AF65-F5344CB8AC3E}">
        <p14:creationId xmlns:p14="http://schemas.microsoft.com/office/powerpoint/2010/main" val="357840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8</a:t>
            </a:fld>
            <a:endParaRPr lang="fr-FR"/>
          </a:p>
        </p:txBody>
      </p:sp>
    </p:spTree>
    <p:extLst>
      <p:ext uri="{BB962C8B-B14F-4D97-AF65-F5344CB8AC3E}">
        <p14:creationId xmlns:p14="http://schemas.microsoft.com/office/powerpoint/2010/main" val="109581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172D1C-36E0-4D4D-AB96-0FE8E668149D}" type="slidenum">
              <a:rPr lang="fr-FR" smtClean="0"/>
              <a:t>9</a:t>
            </a:fld>
            <a:endParaRPr lang="fr-FR"/>
          </a:p>
        </p:txBody>
      </p:sp>
    </p:spTree>
    <p:extLst>
      <p:ext uri="{BB962C8B-B14F-4D97-AF65-F5344CB8AC3E}">
        <p14:creationId xmlns:p14="http://schemas.microsoft.com/office/powerpoint/2010/main" val="14462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45172D1C-36E0-4D4D-AB96-0FE8E668149D}" type="slidenum">
              <a:rPr lang="fr-FR" smtClean="0"/>
              <a:t>10</a:t>
            </a:fld>
            <a:endParaRPr lang="fr-FR"/>
          </a:p>
        </p:txBody>
      </p:sp>
    </p:spTree>
    <p:extLst>
      <p:ext uri="{BB962C8B-B14F-4D97-AF65-F5344CB8AC3E}">
        <p14:creationId xmlns:p14="http://schemas.microsoft.com/office/powerpoint/2010/main" val="256610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100">
                <a:latin typeface="Arial" panose="020B0604020202020204" pitchFamily="34" charset="0"/>
                <a:cs typeface="Arial" panose="020B0604020202020204" pitchFamily="34" charset="0"/>
              </a:defRPr>
            </a:lvl1pPr>
          </a:lstStyle>
          <a:p>
            <a:r>
              <a:rPr lang="fr-FR"/>
              <a:t>Modifiez le style du titre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225"/>
              </a:spcBef>
              <a:buNone/>
              <a:defRPr sz="1050">
                <a:solidFill>
                  <a:schemeClr val="accent3">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a:p>
        </p:txBody>
      </p:sp>
      <p:sp>
        <p:nvSpPr>
          <p:cNvPr id="4" name="Date Placeholder 3"/>
          <p:cNvSpPr>
            <a:spLocks noGrp="1"/>
          </p:cNvSpPr>
          <p:nvPr>
            <p:ph type="dt" sz="half" idx="10"/>
          </p:nvPr>
        </p:nvSpPr>
        <p:spPr>
          <a:xfrm>
            <a:off x="4800601" y="6425642"/>
            <a:ext cx="1232647" cy="365125"/>
          </a:xfrm>
        </p:spPr>
        <p:txBody>
          <a:bodyPr/>
          <a:lstStyle>
            <a:lvl1pPr algn="l">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
        <p:nvSpPr>
          <p:cNvPr id="5" name="Footer Placeholder 4"/>
          <p:cNvSpPr>
            <a:spLocks noGrp="1"/>
          </p:cNvSpPr>
          <p:nvPr>
            <p:ph type="ftr" sz="quarter" idx="11"/>
          </p:nvPr>
        </p:nvSpPr>
        <p:spPr>
          <a:xfrm>
            <a:off x="6311154" y="6425642"/>
            <a:ext cx="2528047" cy="365125"/>
          </a:xfrm>
          <a:prstGeom prst="rect">
            <a:avLst/>
          </a:prstGeom>
        </p:spPr>
        <p:txBody>
          <a:bodyPr/>
          <a:lstStyle>
            <a:lvl1pPr algn="r">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
        <p:nvSpPr>
          <p:cNvPr id="7" name="Rectangle 6"/>
          <p:cNvSpPr/>
          <p:nvPr/>
        </p:nvSpPr>
        <p:spPr>
          <a:xfrm>
            <a:off x="282576"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pic>
        <p:nvPicPr>
          <p:cNvPr id="13" name="Imag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11" y="413890"/>
            <a:ext cx="1812915" cy="41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2786" y="1141727"/>
            <a:ext cx="1518490" cy="464370"/>
          </a:xfrm>
          <a:prstGeom prst="rect">
            <a:avLst/>
          </a:prstGeom>
          <a:effectLst>
            <a:outerShdw blurRad="50800" dist="38100" dir="5400000" algn="t" rotWithShape="0">
              <a:prstClr val="black">
                <a:alpha val="40000"/>
              </a:prstClr>
            </a:outerShdw>
          </a:effectLst>
        </p:spPr>
      </p:pic>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5965" y="3145470"/>
            <a:ext cx="578893" cy="5694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568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7" name="Rectangle 6"/>
          <p:cNvSpPr/>
          <p:nvPr/>
        </p:nvSpPr>
        <p:spPr>
          <a:xfrm>
            <a:off x="658908"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2"/>
            <a:ext cx="5638800" cy="1362075"/>
          </a:xfrm>
        </p:spPr>
        <p:txBody>
          <a:bodyPr anchor="b" anchorCtr="0">
            <a:normAutofit/>
          </a:bodyPr>
          <a:lstStyle>
            <a:lvl1pPr algn="l">
              <a:defRPr sz="2400" b="0" cap="none" baseline="0">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Text Placeholder 2"/>
          <p:cNvSpPr>
            <a:spLocks noGrp="1"/>
          </p:cNvSpPr>
          <p:nvPr>
            <p:ph type="body" idx="1"/>
          </p:nvPr>
        </p:nvSpPr>
        <p:spPr>
          <a:xfrm>
            <a:off x="2286000" y="4495802"/>
            <a:ext cx="5638800" cy="1500187"/>
          </a:xfrm>
        </p:spPr>
        <p:txBody>
          <a:bodyPr anchor="t" anchorCtr="0">
            <a:normAutofit/>
          </a:bodyPr>
          <a:lstStyle>
            <a:lvl1pPr marL="0" indent="0">
              <a:spcBef>
                <a:spcPts val="225"/>
              </a:spcBef>
              <a:buNone/>
              <a:defRPr sz="1050" cap="none" baseline="0">
                <a:solidFill>
                  <a:schemeClr val="bg1"/>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6" name="Slide Number Placeholder 5"/>
          <p:cNvSpPr>
            <a:spLocks noGrp="1"/>
          </p:cNvSpPr>
          <p:nvPr>
            <p:ph type="sldNum" sz="quarter" idx="12"/>
          </p:nvPr>
        </p:nvSpPr>
        <p:spPr>
          <a:xfrm>
            <a:off x="8295291" y="6196226"/>
            <a:ext cx="554038" cy="365125"/>
          </a:xfrm>
        </p:spPr>
        <p:txBody>
          <a:bodyPr/>
          <a:lstStyle>
            <a:lvl1pPr>
              <a:defRPr>
                <a:latin typeface="Arial" panose="020B0604020202020204" pitchFamily="34" charset="0"/>
                <a:cs typeface="Arial" panose="020B0604020202020204" pitchFamily="34" charset="0"/>
              </a:defRPr>
            </a:lvl1pPr>
          </a:lstStyle>
          <a:p>
            <a:fld id="{197FF5B0-28E7-40A5-8E16-E27985AA105F}" type="slidenum">
              <a:rPr lang="fr-FR" smtClean="0"/>
              <a:t>‹N°›</a:t>
            </a:fld>
            <a:endParaRPr lang="fr-FR"/>
          </a:p>
        </p:txBody>
      </p:sp>
      <p:sp>
        <p:nvSpPr>
          <p:cNvPr id="9" name="Rectangle 8"/>
          <p:cNvSpPr/>
          <p:nvPr/>
        </p:nvSpPr>
        <p:spPr>
          <a:xfrm>
            <a:off x="285751"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Rockwell"/>
              <a:ea typeface="+mn-ea"/>
              <a:cs typeface="+mn-cs"/>
            </a:endParaRP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2124" y="275538"/>
            <a:ext cx="12640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97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2 imag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100">
                <a:latin typeface="Arial" panose="020B0604020202020204" pitchFamily="34" charset="0"/>
                <a:cs typeface="Arial" panose="020B0604020202020204" pitchFamily="34" charset="0"/>
              </a:defRPr>
            </a:lvl1pPr>
          </a:lstStyle>
          <a:p>
            <a:r>
              <a:rPr lang="fr-FR"/>
              <a:t>Modifiez le style du titre</a:t>
            </a:r>
            <a:endParaRPr/>
          </a:p>
        </p:txBody>
      </p:sp>
      <p:sp>
        <p:nvSpPr>
          <p:cNvPr id="7" name="Rectangle 6"/>
          <p:cNvSpPr/>
          <p:nvPr/>
        </p:nvSpPr>
        <p:spPr>
          <a:xfrm>
            <a:off x="282576"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atin typeface="Arial" panose="020B0604020202020204" pitchFamily="34" charset="0"/>
                <a:cs typeface="Arial" panose="020B0604020202020204" pitchFamily="34" charset="0"/>
              </a:defRPr>
            </a:lvl1pPr>
          </a:lstStyle>
          <a:p>
            <a:r>
              <a:rPr lang="fr-FR"/>
              <a:t>Cliquez sur l'icône pour ajouter une image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atin typeface="Arial" panose="020B0604020202020204" pitchFamily="34" charset="0"/>
                <a:cs typeface="Arial" panose="020B0604020202020204" pitchFamily="34" charset="0"/>
              </a:defRPr>
            </a:lvl1pPr>
          </a:lstStyle>
          <a:p>
            <a:r>
              <a:rPr lang="fr-FR"/>
              <a:t>Cliquez sur l'icône pour ajouter une image</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450"/>
              </a:spcBef>
              <a:buNone/>
              <a:defRPr sz="3450">
                <a:solidFill>
                  <a:schemeClr val="bg1"/>
                </a:solidFill>
                <a:latin typeface="Arial" panose="020B0604020202020204" pitchFamily="34" charset="0"/>
                <a:cs typeface="Arial" panose="020B0604020202020204" pitchFamily="34" charset="0"/>
              </a:defRPr>
            </a:lvl1pPr>
            <a:lvl2pPr>
              <a:defRPr sz="900"/>
            </a:lvl2pPr>
            <a:lvl3pPr>
              <a:defRPr sz="750"/>
            </a:lvl3pPr>
            <a:lvl4pPr>
              <a:defRPr sz="675"/>
            </a:lvl4pPr>
            <a:lvl5pPr>
              <a:defRPr sz="675"/>
            </a:lvl5pPr>
          </a:lstStyle>
          <a:p>
            <a:pPr lvl="0" eaLnBrk="1" latinLnBrk="0" hangingPunct="1"/>
            <a:r>
              <a:rPr kumimoji="0" lang="fr-FR"/>
              <a:t>Modifier les styles du texte du masque</a:t>
            </a:r>
          </a:p>
        </p:txBody>
      </p: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2124" y="275538"/>
            <a:ext cx="12640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800600" y="5562601"/>
            <a:ext cx="4038600" cy="748553"/>
          </a:xfrm>
        </p:spPr>
        <p:txBody>
          <a:bodyPr>
            <a:normAutofit/>
          </a:bodyPr>
          <a:lstStyle>
            <a:lvl1pPr marL="0" indent="0" algn="l">
              <a:spcBef>
                <a:spcPts val="225"/>
              </a:spcBef>
              <a:buNone/>
              <a:defRPr sz="1050">
                <a:solidFill>
                  <a:schemeClr val="accent3">
                    <a:lumMod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a:p>
        </p:txBody>
      </p:sp>
      <p:sp>
        <p:nvSpPr>
          <p:cNvPr id="18" name="Date Placeholder 3"/>
          <p:cNvSpPr>
            <a:spLocks noGrp="1"/>
          </p:cNvSpPr>
          <p:nvPr>
            <p:ph type="dt" sz="half" idx="10"/>
          </p:nvPr>
        </p:nvSpPr>
        <p:spPr>
          <a:xfrm>
            <a:off x="4800601" y="6425642"/>
            <a:ext cx="1232647" cy="365125"/>
          </a:xfrm>
        </p:spPr>
        <p:txBody>
          <a:bodyPr/>
          <a:lstStyle>
            <a:lvl1pPr algn="l">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
        <p:nvSpPr>
          <p:cNvPr id="19" name="Footer Placeholder 4"/>
          <p:cNvSpPr>
            <a:spLocks noGrp="1"/>
          </p:cNvSpPr>
          <p:nvPr>
            <p:ph type="ftr" sz="quarter" idx="11"/>
          </p:nvPr>
        </p:nvSpPr>
        <p:spPr>
          <a:xfrm>
            <a:off x="6311154" y="6425642"/>
            <a:ext cx="2528047" cy="365125"/>
          </a:xfrm>
          <a:prstGeom prst="rect">
            <a:avLst/>
          </a:prstGeom>
        </p:spPr>
        <p:txBody>
          <a:bodyPr/>
          <a:lstStyle>
            <a:lvl1pPr algn="r">
              <a:defRPr>
                <a:solidFill>
                  <a:schemeClr val="accent3">
                    <a:lumMod val="75000"/>
                  </a:schemeClr>
                </a:solidFill>
                <a:latin typeface="Arial" panose="020B0604020202020204" pitchFamily="34" charset="0"/>
                <a:cs typeface="Arial" panose="020B0604020202020204" pitchFamily="34" charset="0"/>
              </a:defRPr>
            </a:lvl1pPr>
          </a:lstStyle>
          <a:p>
            <a:endParaRPr lang="fr-FR"/>
          </a:p>
        </p:txBody>
      </p:sp>
    </p:spTree>
    <p:extLst>
      <p:ext uri="{BB962C8B-B14F-4D97-AF65-F5344CB8AC3E}">
        <p14:creationId xmlns:p14="http://schemas.microsoft.com/office/powerpoint/2010/main" val="100923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sp>
        <p:nvSpPr>
          <p:cNvPr id="8" name="Rectangle 7"/>
          <p:cNvSpPr/>
          <p:nvPr/>
        </p:nvSpPr>
        <p:spPr>
          <a:xfrm>
            <a:off x="282576" y="228600"/>
            <a:ext cx="3022600" cy="634523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380556" y="2571750"/>
            <a:ext cx="2800795" cy="1162050"/>
          </a:xfrm>
        </p:spPr>
        <p:txBody>
          <a:bodyPr anchor="b">
            <a:normAutofit/>
          </a:bodyPr>
          <a:lstStyle>
            <a:lvl1pPr algn="l">
              <a:defRPr sz="1950" b="0">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Content Placeholder 2"/>
          <p:cNvSpPr>
            <a:spLocks noGrp="1"/>
          </p:cNvSpPr>
          <p:nvPr>
            <p:ph idx="1"/>
          </p:nvPr>
        </p:nvSpPr>
        <p:spPr>
          <a:xfrm>
            <a:off x="3538156" y="798899"/>
            <a:ext cx="5228019" cy="5327047"/>
          </a:xfrm>
        </p:spPr>
        <p:txBody>
          <a:bodyPr>
            <a:normAutofit/>
          </a:bodyPr>
          <a:lstStyle>
            <a:lvl1pPr>
              <a:defRPr sz="1350" b="1">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381094" y="3733802"/>
            <a:ext cx="2800795" cy="2392363"/>
          </a:xfrm>
        </p:spPr>
        <p:txBody>
          <a:bodyPr/>
          <a:lstStyle>
            <a:lvl1pPr marL="0" indent="0">
              <a:spcBef>
                <a:spcPts val="450"/>
              </a:spcBef>
              <a:buNone/>
              <a:defRPr sz="1050">
                <a:solidFill>
                  <a:schemeClr val="bg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10" name="Date Placeholder 3"/>
          <p:cNvSpPr>
            <a:spLocks noGrp="1"/>
          </p:cNvSpPr>
          <p:nvPr>
            <p:ph type="dt" sz="half" idx="10"/>
          </p:nvPr>
        </p:nvSpPr>
        <p:spPr>
          <a:xfrm>
            <a:off x="7320234" y="6426000"/>
            <a:ext cx="1445940" cy="360000"/>
          </a:xfrm>
        </p:spPr>
        <p:txBody>
          <a:bodyPr/>
          <a:lstStyle>
            <a:lvl1pPr algn="l">
              <a:defRPr>
                <a:solidFill>
                  <a:schemeClr val="accent5">
                    <a:lumMod val="75000"/>
                  </a:schemeClr>
                </a:solidFill>
                <a:latin typeface="Arial" panose="020B0604020202020204" pitchFamily="34" charset="0"/>
                <a:cs typeface="Arial" panose="020B0604020202020204" pitchFamily="34" charset="0"/>
              </a:defRPr>
            </a:lvl1pPr>
          </a:lstStyle>
          <a:p>
            <a:endParaRPr lang="fr-F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2124" y="275538"/>
            <a:ext cx="12640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3538155" y="6426000"/>
            <a:ext cx="3564000" cy="360000"/>
          </a:xfrm>
          <a:prstGeom prst="rect">
            <a:avLst/>
          </a:prstGeom>
        </p:spPr>
        <p:txBody>
          <a:bodyPr/>
          <a:lstStyle>
            <a:lvl1pPr>
              <a:defRPr lang="en-US" sz="825" kern="1200" dirty="0">
                <a:solidFill>
                  <a:schemeClr val="accent3"/>
                </a:solidFill>
                <a:latin typeface="Arial" panose="020B0604020202020204" pitchFamily="34" charset="0"/>
                <a:ea typeface="+mn-ea"/>
                <a:cs typeface="Arial" panose="020B0604020202020204" pitchFamily="34" charset="0"/>
              </a:defRPr>
            </a:lvl1pPr>
          </a:lstStyle>
          <a:p>
            <a:endParaRPr lang="fr-FR"/>
          </a:p>
        </p:txBody>
      </p:sp>
    </p:spTree>
    <p:extLst>
      <p:ext uri="{BB962C8B-B14F-4D97-AF65-F5344CB8AC3E}">
        <p14:creationId xmlns:p14="http://schemas.microsoft.com/office/powerpoint/2010/main" val="183245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38860" y="281141"/>
            <a:ext cx="7284607" cy="721434"/>
          </a:xfrm>
        </p:spPr>
        <p:txBody>
          <a:bodyPr anchor="ctr"/>
          <a:lstStyle>
            <a:lvl1pPr>
              <a:defRPr sz="1800" b="1">
                <a:solidFill>
                  <a:schemeClr val="accent4">
                    <a:lumMod val="75000"/>
                  </a:schemeClr>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6" name="Slide Number Placeholder 5"/>
          <p:cNvSpPr>
            <a:spLocks noGrp="1"/>
          </p:cNvSpPr>
          <p:nvPr>
            <p:ph type="sldNum" sz="quarter" idx="12"/>
          </p:nvPr>
        </p:nvSpPr>
        <p:spPr>
          <a:xfrm>
            <a:off x="8590844" y="6482354"/>
            <a:ext cx="553156" cy="375646"/>
          </a:xfrm>
          <a:noFill/>
          <a:ln>
            <a:noFill/>
          </a:ln>
        </p:spPr>
        <p:style>
          <a:lnRef idx="2">
            <a:schemeClr val="accent1"/>
          </a:lnRef>
          <a:fillRef idx="1">
            <a:schemeClr val="lt1"/>
          </a:fillRef>
          <a:effectRef idx="0">
            <a:schemeClr val="accent1"/>
          </a:effectRef>
          <a:fontRef idx="none"/>
        </p:style>
        <p:txBody>
          <a:bodyPr/>
          <a:lstStyle>
            <a:lvl1pPr algn="ctr">
              <a:defRPr lang="en-US" sz="825" kern="1200" smtClean="0">
                <a:solidFill>
                  <a:schemeClr val="accent3"/>
                </a:solidFill>
                <a:latin typeface="Arial" panose="020B0604020202020204" pitchFamily="34" charset="0"/>
                <a:ea typeface="+mn-ea"/>
                <a:cs typeface="Arial" panose="020B0604020202020204" pitchFamily="34" charset="0"/>
              </a:defRPr>
            </a:lvl1pPr>
          </a:lstStyle>
          <a:p>
            <a:fld id="{197FF5B0-28E7-40A5-8E16-E27985AA105F}" type="slidenum">
              <a:rPr lang="fr-FR" smtClean="0"/>
              <a:t>‹N°›</a:t>
            </a:fld>
            <a:endParaRPr lang="fr-FR"/>
          </a:p>
        </p:txBody>
      </p:sp>
      <p:grpSp>
        <p:nvGrpSpPr>
          <p:cNvPr id="4" name="Groupe 3">
            <a:extLst>
              <a:ext uri="{FF2B5EF4-FFF2-40B4-BE49-F238E27FC236}">
                <a16:creationId xmlns:a16="http://schemas.microsoft.com/office/drawing/2014/main" id="{9A03DBE6-18CF-4CB9-9533-515EF12BCF16}"/>
              </a:ext>
            </a:extLst>
          </p:cNvPr>
          <p:cNvGrpSpPr/>
          <p:nvPr userDrawn="1"/>
        </p:nvGrpSpPr>
        <p:grpSpPr>
          <a:xfrm>
            <a:off x="7823377" y="282574"/>
            <a:ext cx="1158029" cy="720000"/>
            <a:chOff x="7823377" y="282574"/>
            <a:chExt cx="1158029" cy="720000"/>
          </a:xfrm>
        </p:grpSpPr>
        <p:sp>
          <p:nvSpPr>
            <p:cNvPr id="7" name="Rectangle 6"/>
            <p:cNvSpPr/>
            <p:nvPr/>
          </p:nvSpPr>
          <p:spPr>
            <a:xfrm>
              <a:off x="7973406" y="555601"/>
              <a:ext cx="1008000" cy="44697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 name="Groupe 2">
              <a:extLst>
                <a:ext uri="{FF2B5EF4-FFF2-40B4-BE49-F238E27FC236}">
                  <a16:creationId xmlns:a16="http://schemas.microsoft.com/office/drawing/2014/main" id="{473361CE-7AE4-49FF-BE6F-6C751060B5E2}"/>
                </a:ext>
              </a:extLst>
            </p:cNvPr>
            <p:cNvGrpSpPr/>
            <p:nvPr userDrawn="1"/>
          </p:nvGrpSpPr>
          <p:grpSpPr>
            <a:xfrm>
              <a:off x="7823377" y="282574"/>
              <a:ext cx="1158028" cy="720000"/>
              <a:chOff x="7823377" y="282574"/>
              <a:chExt cx="1158028" cy="720000"/>
            </a:xfrm>
          </p:grpSpPr>
          <p:sp>
            <p:nvSpPr>
              <p:cNvPr id="10" name="Rectangle 9"/>
              <p:cNvSpPr/>
              <p:nvPr/>
            </p:nvSpPr>
            <p:spPr>
              <a:xfrm>
                <a:off x="7823377" y="282574"/>
                <a:ext cx="91440"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Imag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405" y="289273"/>
                <a:ext cx="1008000" cy="2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 name="Espace réservé du texte 7"/>
          <p:cNvSpPr>
            <a:spLocks noGrp="1"/>
          </p:cNvSpPr>
          <p:nvPr>
            <p:ph type="body" sz="quarter" idx="13"/>
          </p:nvPr>
        </p:nvSpPr>
        <p:spPr>
          <a:xfrm>
            <a:off x="438151" y="1241946"/>
            <a:ext cx="8543255" cy="4995081"/>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5441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38860" y="281141"/>
            <a:ext cx="7284607" cy="721434"/>
          </a:xfrm>
        </p:spPr>
        <p:txBody>
          <a:bodyPr anchor="ctr"/>
          <a:lstStyle>
            <a:lvl1pPr>
              <a:defRPr sz="1800" b="1">
                <a:solidFill>
                  <a:schemeClr val="accent4">
                    <a:lumMod val="75000"/>
                  </a:schemeClr>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6" name="Slide Number Placeholder 5"/>
          <p:cNvSpPr>
            <a:spLocks noGrp="1"/>
          </p:cNvSpPr>
          <p:nvPr>
            <p:ph type="sldNum" sz="quarter" idx="12"/>
          </p:nvPr>
        </p:nvSpPr>
        <p:spPr>
          <a:xfrm>
            <a:off x="8590844" y="6482354"/>
            <a:ext cx="553156" cy="375646"/>
          </a:xfrm>
          <a:noFill/>
          <a:ln>
            <a:noFill/>
          </a:ln>
        </p:spPr>
        <p:style>
          <a:lnRef idx="2">
            <a:schemeClr val="accent1"/>
          </a:lnRef>
          <a:fillRef idx="1">
            <a:schemeClr val="lt1"/>
          </a:fillRef>
          <a:effectRef idx="0">
            <a:schemeClr val="accent1"/>
          </a:effectRef>
          <a:fontRef idx="none"/>
        </p:style>
        <p:txBody>
          <a:bodyPr/>
          <a:lstStyle>
            <a:lvl1pPr algn="ctr">
              <a:defRPr lang="en-US" sz="825" kern="1200" smtClean="0">
                <a:solidFill>
                  <a:schemeClr val="bg1"/>
                </a:solidFill>
                <a:latin typeface="Arial" panose="020B0604020202020204" pitchFamily="34" charset="0"/>
                <a:ea typeface="+mn-ea"/>
                <a:cs typeface="Arial" panose="020B0604020202020204" pitchFamily="34" charset="0"/>
              </a:defRPr>
            </a:lvl1pPr>
          </a:lstStyle>
          <a:p>
            <a:fld id="{197FF5B0-28E7-40A5-8E16-E27985AA105F}" type="slidenum">
              <a:rPr lang="fr-FR" smtClean="0"/>
              <a:pPr/>
              <a:t>‹N°›</a:t>
            </a:fld>
            <a:endParaRPr lang="fr-FR"/>
          </a:p>
        </p:txBody>
      </p:sp>
      <p:sp>
        <p:nvSpPr>
          <p:cNvPr id="8" name="Espace réservé du texte 7"/>
          <p:cNvSpPr>
            <a:spLocks noGrp="1"/>
          </p:cNvSpPr>
          <p:nvPr>
            <p:ph type="body" sz="quarter" idx="13"/>
          </p:nvPr>
        </p:nvSpPr>
        <p:spPr>
          <a:xfrm>
            <a:off x="438151" y="1241946"/>
            <a:ext cx="8543255" cy="4995081"/>
          </a:xfrm>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ZoneTexte 11"/>
          <p:cNvSpPr txBox="1"/>
          <p:nvPr/>
        </p:nvSpPr>
        <p:spPr>
          <a:xfrm>
            <a:off x="438150" y="6534709"/>
            <a:ext cx="1548000" cy="219291"/>
          </a:xfrm>
          <a:prstGeom prst="rect">
            <a:avLst/>
          </a:prstGeom>
          <a:noFill/>
        </p:spPr>
        <p:txBody>
          <a:bodyPr wrap="square" rtlCol="0" anchor="ctr">
            <a:spAutoFit/>
          </a:bodyPr>
          <a:lstStyle/>
          <a:p>
            <a:pPr marL="0" algn="l" defTabSz="685800" rtl="0" eaLnBrk="1" latinLnBrk="0" hangingPunct="1"/>
            <a:r>
              <a:rPr lang="fr-FR" sz="825" kern="1200">
                <a:solidFill>
                  <a:schemeClr val="bg1"/>
                </a:solidFill>
                <a:latin typeface="Arial" panose="020B0604020202020204" pitchFamily="34" charset="0"/>
                <a:ea typeface="+mn-ea"/>
                <a:cs typeface="Arial" panose="020B0604020202020204" pitchFamily="34" charset="0"/>
              </a:rPr>
              <a:t>13 décembre </a:t>
            </a:r>
            <a:r>
              <a:rPr lang="fr-FR" sz="825" kern="1200" baseline="0">
                <a:solidFill>
                  <a:schemeClr val="bg1"/>
                </a:solidFill>
                <a:latin typeface="Arial" panose="020B0604020202020204" pitchFamily="34" charset="0"/>
                <a:ea typeface="+mn-ea"/>
                <a:cs typeface="Arial" panose="020B0604020202020204" pitchFamily="34" charset="0"/>
              </a:rPr>
              <a:t>2017</a:t>
            </a:r>
            <a:endParaRPr lang="fr-FR" sz="825" kern="1200">
              <a:solidFill>
                <a:schemeClr val="bg1"/>
              </a:solidFill>
              <a:latin typeface="Arial" panose="020B0604020202020204" pitchFamily="34" charset="0"/>
              <a:ea typeface="+mn-ea"/>
              <a:cs typeface="Arial" panose="020B0604020202020204" pitchFamily="34" charset="0"/>
            </a:endParaRPr>
          </a:p>
        </p:txBody>
      </p:sp>
      <p:sp>
        <p:nvSpPr>
          <p:cNvPr id="13" name="ZoneTexte 12">
            <a:extLst>
              <a:ext uri="{FF2B5EF4-FFF2-40B4-BE49-F238E27FC236}">
                <a16:creationId xmlns:a16="http://schemas.microsoft.com/office/drawing/2014/main" id="{BF9895B4-2A27-4407-994F-7B13845B88EE}"/>
              </a:ext>
            </a:extLst>
          </p:cNvPr>
          <p:cNvSpPr txBox="1"/>
          <p:nvPr userDrawn="1"/>
        </p:nvSpPr>
        <p:spPr>
          <a:xfrm>
            <a:off x="2342637" y="6534709"/>
            <a:ext cx="5630768" cy="219291"/>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Séminaire des chefs de projet locaux Omega</a:t>
            </a:r>
          </a:p>
        </p:txBody>
      </p:sp>
    </p:spTree>
    <p:extLst>
      <p:ext uri="{BB962C8B-B14F-4D97-AF65-F5344CB8AC3E}">
        <p14:creationId xmlns:p14="http://schemas.microsoft.com/office/powerpoint/2010/main" val="405144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7" name="Rectangle 6"/>
          <p:cNvSpPr/>
          <p:nvPr/>
        </p:nvSpPr>
        <p:spPr>
          <a:xfrm>
            <a:off x="7973406" y="555601"/>
            <a:ext cx="1008000" cy="44697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438860" y="281141"/>
            <a:ext cx="7284607" cy="721434"/>
          </a:xfrm>
        </p:spPr>
        <p:txBody>
          <a:bodyPr anchor="ctr"/>
          <a:lstStyle>
            <a:lvl1pPr>
              <a:defRPr sz="1800" b="1">
                <a:solidFill>
                  <a:schemeClr val="accent4">
                    <a:lumMod val="75000"/>
                  </a:schemeClr>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6" name="Slide Number Placeholder 5"/>
          <p:cNvSpPr>
            <a:spLocks noGrp="1"/>
          </p:cNvSpPr>
          <p:nvPr>
            <p:ph type="sldNum" sz="quarter" idx="12"/>
          </p:nvPr>
        </p:nvSpPr>
        <p:spPr>
          <a:xfrm>
            <a:off x="7973406" y="6526066"/>
            <a:ext cx="1008000" cy="324000"/>
          </a:xfrm>
          <a:noFill/>
          <a:ln>
            <a:noFill/>
          </a:ln>
        </p:spPr>
        <p:style>
          <a:lnRef idx="2">
            <a:schemeClr val="accent1"/>
          </a:lnRef>
          <a:fillRef idx="1">
            <a:schemeClr val="lt1"/>
          </a:fillRef>
          <a:effectRef idx="0">
            <a:schemeClr val="accent1"/>
          </a:effectRef>
          <a:fontRef idx="none"/>
        </p:style>
        <p:txBody>
          <a:bodyPr/>
          <a:lstStyle>
            <a:lvl1pPr algn="ctr">
              <a:defRPr lang="en-US" sz="825" kern="1200" smtClean="0">
                <a:solidFill>
                  <a:schemeClr val="accent3"/>
                </a:solidFill>
                <a:latin typeface="Arial" panose="020B0604020202020204" pitchFamily="34" charset="0"/>
                <a:ea typeface="+mn-ea"/>
                <a:cs typeface="Arial" panose="020B0604020202020204" pitchFamily="34" charset="0"/>
              </a:defRPr>
            </a:lvl1pPr>
          </a:lstStyle>
          <a:p>
            <a:fld id="{197FF5B0-28E7-40A5-8E16-E27985AA105F}" type="slidenum">
              <a:rPr lang="fr-FR" smtClean="0"/>
              <a:t>‹N°›</a:t>
            </a:fld>
            <a:endParaRPr lang="fr-FR"/>
          </a:p>
        </p:txBody>
      </p:sp>
      <p:sp>
        <p:nvSpPr>
          <p:cNvPr id="10" name="Rectangle 9"/>
          <p:cNvSpPr/>
          <p:nvPr/>
        </p:nvSpPr>
        <p:spPr>
          <a:xfrm>
            <a:off x="7823377" y="282574"/>
            <a:ext cx="91440"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Imag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405" y="289273"/>
            <a:ext cx="1008000" cy="2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texte 7"/>
          <p:cNvSpPr>
            <a:spLocks noGrp="1"/>
          </p:cNvSpPr>
          <p:nvPr>
            <p:ph type="body" sz="quarter" idx="13"/>
          </p:nvPr>
        </p:nvSpPr>
        <p:spPr>
          <a:xfrm>
            <a:off x="438151" y="1241946"/>
            <a:ext cx="8543255" cy="499508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ZoneTexte 12">
            <a:extLst>
              <a:ext uri="{FF2B5EF4-FFF2-40B4-BE49-F238E27FC236}">
                <a16:creationId xmlns:a16="http://schemas.microsoft.com/office/drawing/2014/main" id="{BD889283-A804-44BE-A726-79EFBEE2AB89}"/>
              </a:ext>
            </a:extLst>
          </p:cNvPr>
          <p:cNvSpPr txBox="1"/>
          <p:nvPr userDrawn="1"/>
        </p:nvSpPr>
        <p:spPr>
          <a:xfrm>
            <a:off x="438150" y="6534709"/>
            <a:ext cx="1548000" cy="219291"/>
          </a:xfrm>
          <a:prstGeom prst="rect">
            <a:avLst/>
          </a:prstGeom>
          <a:noFill/>
        </p:spPr>
        <p:txBody>
          <a:bodyPr wrap="square" rtlCol="0" anchor="ctr">
            <a:spAutoFit/>
          </a:bodyPr>
          <a:lstStyle/>
          <a:p>
            <a:pPr marL="0" algn="l" defTabSz="685800" rtl="0" eaLnBrk="1" latinLnBrk="0" hangingPunct="1"/>
            <a:r>
              <a:rPr lang="fr-FR" sz="825" kern="1200">
                <a:solidFill>
                  <a:schemeClr val="accent3"/>
                </a:solidFill>
                <a:latin typeface="Arial" panose="020B0604020202020204" pitchFamily="34" charset="0"/>
                <a:ea typeface="+mn-ea"/>
                <a:cs typeface="Arial" panose="020B0604020202020204" pitchFamily="34" charset="0"/>
              </a:rPr>
              <a:t>13 décembre </a:t>
            </a:r>
            <a:r>
              <a:rPr lang="fr-FR" sz="825" kern="1200" baseline="0">
                <a:solidFill>
                  <a:schemeClr val="accent3"/>
                </a:solidFill>
                <a:latin typeface="Arial" panose="020B0604020202020204" pitchFamily="34" charset="0"/>
                <a:ea typeface="+mn-ea"/>
                <a:cs typeface="Arial" panose="020B0604020202020204" pitchFamily="34" charset="0"/>
              </a:rPr>
              <a:t>2017</a:t>
            </a:r>
            <a:endParaRPr lang="fr-FR" sz="825" kern="1200">
              <a:solidFill>
                <a:schemeClr val="accent3"/>
              </a:solidFill>
              <a:latin typeface="Arial" panose="020B0604020202020204" pitchFamily="34" charset="0"/>
              <a:ea typeface="+mn-ea"/>
              <a:cs typeface="Arial" panose="020B0604020202020204" pitchFamily="34" charset="0"/>
            </a:endParaRPr>
          </a:p>
        </p:txBody>
      </p:sp>
      <p:sp>
        <p:nvSpPr>
          <p:cNvPr id="14" name="ZoneTexte 13">
            <a:extLst>
              <a:ext uri="{FF2B5EF4-FFF2-40B4-BE49-F238E27FC236}">
                <a16:creationId xmlns:a16="http://schemas.microsoft.com/office/drawing/2014/main" id="{FD772FB7-13AB-459A-BD01-857C066B39D1}"/>
              </a:ext>
            </a:extLst>
          </p:cNvPr>
          <p:cNvSpPr txBox="1"/>
          <p:nvPr userDrawn="1"/>
        </p:nvSpPr>
        <p:spPr>
          <a:xfrm>
            <a:off x="2342637" y="6534709"/>
            <a:ext cx="5630768" cy="219291"/>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825" b="0" i="0" u="none" strike="noStrike" kern="1200" cap="none" spc="0" normalizeH="0" baseline="0" noProof="0">
                <a:ln>
                  <a:noFill/>
                </a:ln>
                <a:solidFill>
                  <a:schemeClr val="accent3"/>
                </a:solidFill>
                <a:effectLst/>
                <a:uLnTx/>
                <a:uFillTx/>
                <a:latin typeface="Arial" panose="020B0604020202020204" pitchFamily="34" charset="0"/>
                <a:ea typeface="+mn-ea"/>
                <a:cs typeface="Arial" panose="020B0604020202020204" pitchFamily="34" charset="0"/>
              </a:rPr>
              <a:t>Séminaire annuel Omega</a:t>
            </a:r>
          </a:p>
        </p:txBody>
      </p:sp>
    </p:spTree>
    <p:extLst>
      <p:ext uri="{BB962C8B-B14F-4D97-AF65-F5344CB8AC3E}">
        <p14:creationId xmlns:p14="http://schemas.microsoft.com/office/powerpoint/2010/main" val="148085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484094"/>
            <a:ext cx="7556313" cy="1116106"/>
          </a:xfrm>
          <a:prstGeom prst="rect">
            <a:avLst/>
          </a:prstGeom>
        </p:spPr>
        <p:txBody>
          <a:bodyPr vert="horz" lIns="91440" tIns="45720" rIns="91440" bIns="45720" rtlCol="0" anchor="t" anchorCtr="0">
            <a:noAutofit/>
          </a:bodyPr>
          <a:lstStyle/>
          <a:p>
            <a:r>
              <a:rPr lang="fr-FR"/>
              <a:t>Cliquez et modifiez le titre</a:t>
            </a:r>
            <a:endParaRPr/>
          </a:p>
        </p:txBody>
      </p:sp>
      <p:sp>
        <p:nvSpPr>
          <p:cNvPr id="3" name="Text Placeholder 2"/>
          <p:cNvSpPr>
            <a:spLocks noGrp="1"/>
          </p:cNvSpPr>
          <p:nvPr>
            <p:ph type="body" idx="1"/>
          </p:nvPr>
        </p:nvSpPr>
        <p:spPr>
          <a:xfrm>
            <a:off x="498475" y="1981202"/>
            <a:ext cx="7556313" cy="4144963"/>
          </a:xfrm>
          <a:prstGeom prst="rect">
            <a:avLst/>
          </a:prstGeom>
        </p:spPr>
        <p:txBody>
          <a:bodyPr vert="horz" lIns="91440" tIns="45720" rIns="91440" bIns="45720" rtlCol="0">
            <a:normAutofit/>
          </a:bodyPr>
          <a:lstStyle/>
          <a:p>
            <a:pPr lvl="0"/>
            <a:r>
              <a:rPr lang="fr-FR"/>
              <a:t>Cliquez pour modifier les styles du texte du masque</a:t>
            </a:r>
          </a:p>
          <a:p>
            <a:pPr marL="342900" lvl="1" indent="-171450" algn="just" defTabSz="685800" rtl="0" eaLnBrk="1" latinLnBrk="0" hangingPunct="1">
              <a:lnSpc>
                <a:spcPct val="120000"/>
              </a:lnSpc>
              <a:spcBef>
                <a:spcPts val="300"/>
              </a:spcBef>
              <a:buClr>
                <a:schemeClr val="accent1">
                  <a:lumMod val="60000"/>
                  <a:lumOff val="40000"/>
                </a:schemeClr>
              </a:buClr>
              <a:buSzPct val="120000"/>
              <a:buFont typeface="Rockwell" panose="02060603020205020403" pitchFamily="18" charset="0"/>
              <a:buChar char="•"/>
            </a:pPr>
            <a:r>
              <a:rPr lang="fr-FR"/>
              <a:t>Deuxième niveau</a:t>
            </a:r>
          </a:p>
          <a:p>
            <a:pPr marL="514350" lvl="2" indent="-171450" algn="just" defTabSz="685800" rtl="0" eaLnBrk="1" latinLnBrk="0" hangingPunct="1">
              <a:lnSpc>
                <a:spcPct val="120000"/>
              </a:lnSpc>
              <a:spcBef>
                <a:spcPts val="150"/>
              </a:spcBef>
              <a:buClr>
                <a:schemeClr val="accent1"/>
              </a:buClr>
              <a:buSzPct val="90000"/>
              <a:buFont typeface="Wingdings" panose="05000000000000000000" pitchFamily="2" charset="2"/>
              <a:buChar char="§"/>
            </a:pPr>
            <a:r>
              <a:rPr lang="fr-FR"/>
              <a:t>Troisième niveau</a:t>
            </a:r>
          </a:p>
          <a:p>
            <a:pPr lvl="3"/>
            <a:r>
              <a:rPr lang="fr-FR"/>
              <a:t>Quatrième niveau</a:t>
            </a:r>
          </a:p>
        </p:txBody>
      </p:sp>
      <p:sp>
        <p:nvSpPr>
          <p:cNvPr id="4" name="Date Placeholder 3"/>
          <p:cNvSpPr>
            <a:spLocks noGrp="1"/>
          </p:cNvSpPr>
          <p:nvPr>
            <p:ph type="dt" sz="half" idx="2"/>
          </p:nvPr>
        </p:nvSpPr>
        <p:spPr>
          <a:xfrm>
            <a:off x="6795247" y="6423587"/>
            <a:ext cx="2133600" cy="365125"/>
          </a:xfrm>
          <a:prstGeom prst="rect">
            <a:avLst/>
          </a:prstGeom>
        </p:spPr>
        <p:txBody>
          <a:bodyPr vert="horz" lIns="91440" tIns="45720" rIns="91440" bIns="45720" rtlCol="0" anchor="ctr"/>
          <a:lstStyle>
            <a:lvl1pPr algn="r">
              <a:defRPr sz="825">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305800" y="242236"/>
            <a:ext cx="554038" cy="365125"/>
          </a:xfrm>
          <a:prstGeom prst="rect">
            <a:avLst/>
          </a:prstGeom>
        </p:spPr>
        <p:txBody>
          <a:bodyPr vert="horz" lIns="91440" tIns="45720" rIns="91440" bIns="45720" rtlCol="0" anchor="ctr"/>
          <a:lstStyle>
            <a:lvl1pPr algn="r">
              <a:defRPr sz="1050">
                <a:solidFill>
                  <a:schemeClr val="bg1"/>
                </a:solidFill>
              </a:defRPr>
            </a:lvl1pPr>
          </a:lstStyle>
          <a:p>
            <a:fld id="{197FF5B0-28E7-40A5-8E16-E27985AA105F}" type="slidenum">
              <a:rPr lang="fr-FR" smtClean="0"/>
              <a:t>‹N°›</a:t>
            </a:fld>
            <a:endParaRPr lang="fr-FR"/>
          </a:p>
        </p:txBody>
      </p:sp>
    </p:spTree>
    <p:extLst>
      <p:ext uri="{BB962C8B-B14F-4D97-AF65-F5344CB8AC3E}">
        <p14:creationId xmlns:p14="http://schemas.microsoft.com/office/powerpoint/2010/main" val="385132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6" r:id="rId7"/>
  </p:sldLayoutIdLst>
  <p:hf hdr="0" ftr="0" dt="0"/>
  <p:txStyles>
    <p:titleStyle>
      <a:lvl1pPr algn="l" defTabSz="685800" rtl="0" eaLnBrk="1" latinLnBrk="0" hangingPunct="1">
        <a:spcBef>
          <a:spcPct val="0"/>
        </a:spcBef>
        <a:buNone/>
        <a:defRPr sz="2700" b="0" kern="1200">
          <a:solidFill>
            <a:schemeClr val="accent1"/>
          </a:solidFill>
          <a:latin typeface="+mj-lt"/>
          <a:ea typeface="+mj-ea"/>
          <a:cs typeface="+mj-cs"/>
        </a:defRPr>
      </a:lvl1pPr>
    </p:titleStyle>
    <p:bodyStyle>
      <a:lvl1pPr marL="171450" indent="-171450" algn="l" defTabSz="685800" rtl="0" eaLnBrk="1" latinLnBrk="0" hangingPunct="1">
        <a:spcBef>
          <a:spcPts val="1500"/>
        </a:spcBef>
        <a:buClr>
          <a:schemeClr val="accent1"/>
        </a:buClr>
        <a:buSzPct val="75000"/>
        <a:buFont typeface="Wingdings" pitchFamily="2" charset="2"/>
        <a:buChar char="n"/>
        <a:defRPr sz="1500" kern="1200">
          <a:solidFill>
            <a:schemeClr val="tx2"/>
          </a:solidFill>
          <a:latin typeface="+mn-lt"/>
          <a:ea typeface="+mn-ea"/>
          <a:cs typeface="+mn-cs"/>
        </a:defRPr>
      </a:lvl1pPr>
      <a:lvl2pPr marL="342900" indent="-171450" algn="just" defTabSz="685800" rtl="0" eaLnBrk="1" latinLnBrk="0" hangingPunct="1">
        <a:lnSpc>
          <a:spcPct val="120000"/>
        </a:lnSpc>
        <a:spcBef>
          <a:spcPts val="300"/>
        </a:spcBef>
        <a:buClr>
          <a:schemeClr val="accent1">
            <a:lumMod val="60000"/>
            <a:lumOff val="40000"/>
          </a:schemeClr>
        </a:buClr>
        <a:buSzPct val="120000"/>
        <a:buFont typeface="Rockwell" panose="02060603020205020403" pitchFamily="18" charset="0"/>
        <a:buChar char="•"/>
        <a:defRPr sz="1350" kern="1200">
          <a:solidFill>
            <a:schemeClr val="tx2"/>
          </a:solidFill>
          <a:latin typeface="+mn-lt"/>
          <a:ea typeface="+mn-ea"/>
          <a:cs typeface="+mn-cs"/>
        </a:defRPr>
      </a:lvl2pPr>
      <a:lvl3pPr marL="514350" indent="-171450" algn="just" defTabSz="685800" rtl="0" eaLnBrk="1" latinLnBrk="0" hangingPunct="1">
        <a:lnSpc>
          <a:spcPct val="120000"/>
        </a:lnSpc>
        <a:spcBef>
          <a:spcPts val="150"/>
        </a:spcBef>
        <a:buClr>
          <a:schemeClr val="accent1"/>
        </a:buClr>
        <a:buSzPct val="90000"/>
        <a:buFont typeface="Wingdings" panose="05000000000000000000" pitchFamily="2" charset="2"/>
        <a:buChar char="§"/>
        <a:defRPr sz="1350" kern="1200">
          <a:solidFill>
            <a:schemeClr val="tx2"/>
          </a:solidFill>
          <a:latin typeface="+mn-lt"/>
          <a:ea typeface="+mn-ea"/>
          <a:cs typeface="+mn-cs"/>
        </a:defRPr>
      </a:lvl3pPr>
      <a:lvl4pPr marL="685800" indent="-171450" algn="l" defTabSz="685800" rtl="0" eaLnBrk="1" latinLnBrk="0" hangingPunct="1">
        <a:spcBef>
          <a:spcPts val="450"/>
        </a:spcBef>
        <a:buClr>
          <a:schemeClr val="accent1">
            <a:lumMod val="60000"/>
            <a:lumOff val="40000"/>
          </a:schemeClr>
        </a:buClr>
        <a:buSzPct val="75000"/>
        <a:buFont typeface="Arial" panose="020B0604020202020204" pitchFamily="34" charset="0"/>
        <a:buChar char="•"/>
        <a:defRPr sz="1350" kern="1200">
          <a:solidFill>
            <a:schemeClr val="tx2"/>
          </a:solidFill>
          <a:latin typeface="+mn-lt"/>
          <a:ea typeface="+mn-ea"/>
          <a:cs typeface="+mn-cs"/>
        </a:defRPr>
      </a:lvl4pPr>
      <a:lvl5pPr marL="857250" indent="-171450" algn="l" defTabSz="685800" rtl="0" eaLnBrk="1" latinLnBrk="0" hangingPunct="1">
        <a:spcBef>
          <a:spcPts val="450"/>
        </a:spcBef>
        <a:buClr>
          <a:schemeClr val="accent1"/>
        </a:buClr>
        <a:buSzPct val="75000"/>
        <a:buFont typeface="Wingdings" pitchFamily="2" charset="2"/>
        <a:buChar char="n"/>
        <a:defRPr sz="1350" kern="1200">
          <a:solidFill>
            <a:schemeClr val="tx2"/>
          </a:solidFill>
          <a:latin typeface="+mn-lt"/>
          <a:ea typeface="+mn-ea"/>
          <a:cs typeface="+mn-cs"/>
        </a:defRPr>
      </a:lvl5pPr>
      <a:lvl6pPr marL="1033463"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202531" indent="-171450" algn="l" defTabSz="685800" rtl="0" eaLnBrk="1" latinLnBrk="0" hangingPunct="1">
        <a:spcBef>
          <a:spcPct val="20000"/>
        </a:spcBef>
        <a:buClr>
          <a:schemeClr val="accent1"/>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7pPr>
      <a:lvl8pPr marL="1372791" indent="-171450" algn="l" defTabSz="685800" rtl="0" eaLnBrk="1" latinLnBrk="0" hangingPunct="1">
        <a:spcBef>
          <a:spcPct val="20000"/>
        </a:spcBef>
        <a:buClr>
          <a:schemeClr val="accent1">
            <a:lumMod val="60000"/>
            <a:lumOff val="40000"/>
          </a:schemeClr>
        </a:buClr>
        <a:buSzPct val="75000"/>
        <a:buFont typeface="Wingdings" pitchFamily="2" charset="2"/>
        <a:buChar char=""/>
        <a:defRPr lang="en-US" sz="1350" kern="1200" baseline="0" dirty="0" smtClean="0">
          <a:solidFill>
            <a:schemeClr val="tx1">
              <a:lumMod val="65000"/>
              <a:lumOff val="35000"/>
            </a:schemeClr>
          </a:solidFill>
          <a:latin typeface="+mn-lt"/>
          <a:ea typeface="+mn-ea"/>
          <a:cs typeface="+mn-cs"/>
        </a:defRPr>
      </a:lvl8pPr>
      <a:lvl9pPr marL="1543050" indent="-171450" algn="l" defTabSz="685800" rtl="0" eaLnBrk="1" latinLnBrk="0" hangingPunct="1">
        <a:spcBef>
          <a:spcPct val="20000"/>
        </a:spcBef>
        <a:buClr>
          <a:schemeClr val="accent1"/>
        </a:buClr>
        <a:buSzPct val="75000"/>
        <a:buFont typeface="Wingdings" pitchFamily="2" charset="2"/>
        <a:buChar char=""/>
        <a:defRPr lang="en-US" sz="1350" kern="1200" baseline="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6261" y="4624668"/>
            <a:ext cx="8482940" cy="1313908"/>
          </a:xfrm>
        </p:spPr>
        <p:txBody>
          <a:bodyPr>
            <a:noAutofit/>
          </a:bodyPr>
          <a:lstStyle/>
          <a:p>
            <a:pPr algn="ctr"/>
            <a:r>
              <a:rPr lang="fr-FR" sz="2800" b="1"/>
              <a:t>Intégration des Espaces de rencontre</a:t>
            </a:r>
            <a:br>
              <a:rPr lang="fr-FR" sz="2800" b="1"/>
            </a:br>
            <a:r>
              <a:rPr lang="fr-FR" sz="2800" b="1"/>
              <a:t>dans l’extranet de la branche Famille</a:t>
            </a:r>
            <a:br>
              <a:rPr lang="fr-FR" sz="2800" b="1"/>
            </a:br>
            <a:r>
              <a:rPr lang="fr-FR" sz="1600"/>
              <a:t>Présentation aux Fédérations nationales</a:t>
            </a:r>
            <a:br>
              <a:rPr lang="fr-FR" sz="1600"/>
            </a:br>
            <a:endParaRPr lang="fr-FR" sz="1600"/>
          </a:p>
        </p:txBody>
      </p:sp>
      <p:sp>
        <p:nvSpPr>
          <p:cNvPr id="3" name="Sous-titre 2"/>
          <p:cNvSpPr>
            <a:spLocks noGrp="1"/>
          </p:cNvSpPr>
          <p:nvPr>
            <p:ph type="subTitle" idx="1"/>
          </p:nvPr>
        </p:nvSpPr>
        <p:spPr>
          <a:xfrm>
            <a:off x="7305368" y="5938576"/>
            <a:ext cx="1533832" cy="557226"/>
          </a:xfrm>
        </p:spPr>
        <p:txBody>
          <a:bodyPr>
            <a:normAutofit fontScale="85000" lnSpcReduction="10000"/>
          </a:bodyPr>
          <a:lstStyle/>
          <a:p>
            <a:pPr algn="r"/>
            <a:r>
              <a:rPr lang="fr-FR" sz="1800" b="1"/>
              <a:t>CNAF</a:t>
            </a:r>
          </a:p>
          <a:p>
            <a:pPr algn="r"/>
            <a:r>
              <a:rPr lang="fr-FR" sz="1800" b="1"/>
              <a:t>14 mars 2023</a:t>
            </a:r>
          </a:p>
        </p:txBody>
      </p:sp>
    </p:spTree>
    <p:extLst>
      <p:ext uri="{BB962C8B-B14F-4D97-AF65-F5344CB8AC3E}">
        <p14:creationId xmlns:p14="http://schemas.microsoft.com/office/powerpoint/2010/main" val="290921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604FA88-4A8B-4DEB-B56E-29F41C71C774}"/>
              </a:ext>
            </a:extLst>
          </p:cNvPr>
          <p:cNvPicPr>
            <a:picLocks noChangeAspect="1"/>
          </p:cNvPicPr>
          <p:nvPr/>
        </p:nvPicPr>
        <p:blipFill>
          <a:blip r:embed="rId3"/>
          <a:stretch>
            <a:fillRect/>
          </a:stretch>
        </p:blipFill>
        <p:spPr>
          <a:xfrm>
            <a:off x="7205141" y="2256505"/>
            <a:ext cx="1560732" cy="1175911"/>
          </a:xfrm>
          <a:prstGeom prst="rect">
            <a:avLst/>
          </a:prstGeom>
        </p:spPr>
      </p:pic>
      <p:pic>
        <p:nvPicPr>
          <p:cNvPr id="3" name="Image 2">
            <a:extLst>
              <a:ext uri="{FF2B5EF4-FFF2-40B4-BE49-F238E27FC236}">
                <a16:creationId xmlns:a16="http://schemas.microsoft.com/office/drawing/2014/main" id="{07236421-2F4E-4947-8012-36ED91A83458}"/>
              </a:ext>
            </a:extLst>
          </p:cNvPr>
          <p:cNvPicPr>
            <a:picLocks noChangeAspect="1"/>
          </p:cNvPicPr>
          <p:nvPr/>
        </p:nvPicPr>
        <p:blipFill>
          <a:blip r:embed="rId4"/>
          <a:stretch>
            <a:fillRect/>
          </a:stretch>
        </p:blipFill>
        <p:spPr>
          <a:xfrm>
            <a:off x="5592322" y="2151045"/>
            <a:ext cx="1560732" cy="1166944"/>
          </a:xfrm>
          <a:prstGeom prst="rect">
            <a:avLst/>
          </a:prstGeom>
        </p:spPr>
      </p:pic>
      <p:sp>
        <p:nvSpPr>
          <p:cNvPr id="2" name="Titre 1">
            <a:extLst>
              <a:ext uri="{FF2B5EF4-FFF2-40B4-BE49-F238E27FC236}">
                <a16:creationId xmlns:a16="http://schemas.microsoft.com/office/drawing/2014/main" id="{8F62F98D-FCEC-40FA-B290-D08C8D3D7397}"/>
              </a:ext>
            </a:extLst>
          </p:cNvPr>
          <p:cNvSpPr>
            <a:spLocks noGrp="1"/>
          </p:cNvSpPr>
          <p:nvPr>
            <p:ph type="title"/>
          </p:nvPr>
        </p:nvSpPr>
        <p:spPr>
          <a:xfrm>
            <a:off x="438860" y="281141"/>
            <a:ext cx="7284607" cy="721434"/>
          </a:xfrm>
        </p:spPr>
        <p:txBody>
          <a:bodyPr/>
          <a:lstStyle/>
          <a:p>
            <a:r>
              <a:rPr lang="fr-FR" sz="2000"/>
              <a:t>9. Les outils déployés pour accompagner les Espaces de rencontre</a:t>
            </a:r>
          </a:p>
        </p:txBody>
      </p:sp>
      <p:sp>
        <p:nvSpPr>
          <p:cNvPr id="13" name="ZoneTexte 12">
            <a:extLst>
              <a:ext uri="{FF2B5EF4-FFF2-40B4-BE49-F238E27FC236}">
                <a16:creationId xmlns:a16="http://schemas.microsoft.com/office/drawing/2014/main" id="{29D4A4FF-2ADB-412B-815B-0B3A3A12F593}"/>
              </a:ext>
            </a:extLst>
          </p:cNvPr>
          <p:cNvSpPr txBox="1"/>
          <p:nvPr/>
        </p:nvSpPr>
        <p:spPr>
          <a:xfrm>
            <a:off x="459958" y="1090076"/>
            <a:ext cx="8407464" cy="584775"/>
          </a:xfrm>
          <a:prstGeom prst="rect">
            <a:avLst/>
          </a:prstGeom>
          <a:noFill/>
        </p:spPr>
        <p:txBody>
          <a:bodyPr wrap="square" rtlCol="0">
            <a:spAutoFit/>
          </a:bodyPr>
          <a:lstStyle/>
          <a:p>
            <a:pPr algn="just"/>
            <a:r>
              <a:rPr lang="fr-FR" sz="1600" b="1" u="sng">
                <a:solidFill>
                  <a:schemeClr val="accent1"/>
                </a:solidFill>
                <a:latin typeface="Arial" panose="020B0604020202020204" pitchFamily="34" charset="0"/>
                <a:cs typeface="Arial" panose="020B0604020202020204" pitchFamily="34" charset="0"/>
              </a:rPr>
              <a:t>Au niveau local </a:t>
            </a:r>
            <a:r>
              <a:rPr lang="fr-FR" sz="1600" b="1">
                <a:solidFill>
                  <a:schemeClr val="accent1"/>
                </a:solidFill>
                <a:latin typeface="Arial" panose="020B0604020202020204" pitchFamily="34" charset="0"/>
                <a:cs typeface="Arial" panose="020B0604020202020204" pitchFamily="34" charset="0"/>
              </a:rPr>
              <a:t>: Un accompagnement des Caf via l’organisation de réunion et la mise à disposition de documentation</a:t>
            </a:r>
          </a:p>
        </p:txBody>
      </p:sp>
      <p:sp>
        <p:nvSpPr>
          <p:cNvPr id="14" name="ZoneTexte 13">
            <a:extLst>
              <a:ext uri="{FF2B5EF4-FFF2-40B4-BE49-F238E27FC236}">
                <a16:creationId xmlns:a16="http://schemas.microsoft.com/office/drawing/2014/main" id="{32E81D9F-5FCC-4204-82C4-3ECF8819130A}"/>
              </a:ext>
            </a:extLst>
          </p:cNvPr>
          <p:cNvSpPr txBox="1"/>
          <p:nvPr/>
        </p:nvSpPr>
        <p:spPr>
          <a:xfrm>
            <a:off x="404046" y="4130297"/>
            <a:ext cx="8130886" cy="584775"/>
          </a:xfrm>
          <a:prstGeom prst="rect">
            <a:avLst/>
          </a:prstGeom>
          <a:noFill/>
        </p:spPr>
        <p:txBody>
          <a:bodyPr wrap="square" rtlCol="0">
            <a:spAutoFit/>
          </a:bodyPr>
          <a:lstStyle/>
          <a:p>
            <a:pPr algn="just"/>
            <a:r>
              <a:rPr lang="fr-FR" sz="1600" b="1" u="sng">
                <a:solidFill>
                  <a:schemeClr val="accent1"/>
                </a:solidFill>
                <a:latin typeface="Arial" panose="020B0604020202020204" pitchFamily="34" charset="0"/>
                <a:cs typeface="Arial" panose="020B0604020202020204" pitchFamily="34" charset="0"/>
              </a:rPr>
              <a:t>Au niveau national </a:t>
            </a:r>
            <a:r>
              <a:rPr lang="fr-FR" sz="1600" b="1">
                <a:solidFill>
                  <a:schemeClr val="accent1"/>
                </a:solidFill>
                <a:latin typeface="Arial" panose="020B0604020202020204" pitchFamily="34" charset="0"/>
                <a:cs typeface="Arial" panose="020B0604020202020204" pitchFamily="34" charset="0"/>
              </a:rPr>
              <a:t>: Un accompagnement de la Cnaf auprès des partenaires, représentants nationaux</a:t>
            </a:r>
          </a:p>
        </p:txBody>
      </p:sp>
      <p:pic>
        <p:nvPicPr>
          <p:cNvPr id="15" name="Image 14">
            <a:extLst>
              <a:ext uri="{FF2B5EF4-FFF2-40B4-BE49-F238E27FC236}">
                <a16:creationId xmlns:a16="http://schemas.microsoft.com/office/drawing/2014/main" id="{8304BD7D-7DD1-44A3-98FA-F559FE20DBB4}"/>
              </a:ext>
            </a:extLst>
          </p:cNvPr>
          <p:cNvPicPr>
            <a:picLocks noChangeAspect="1"/>
          </p:cNvPicPr>
          <p:nvPr/>
        </p:nvPicPr>
        <p:blipFill>
          <a:blip r:embed="rId5"/>
          <a:stretch>
            <a:fillRect/>
          </a:stretch>
        </p:blipFill>
        <p:spPr>
          <a:xfrm>
            <a:off x="1068777" y="4818700"/>
            <a:ext cx="2217482" cy="1118382"/>
          </a:xfrm>
          <a:prstGeom prst="rect">
            <a:avLst/>
          </a:prstGeom>
        </p:spPr>
      </p:pic>
      <p:sp>
        <p:nvSpPr>
          <p:cNvPr id="21" name="ZoneTexte 20">
            <a:extLst>
              <a:ext uri="{FF2B5EF4-FFF2-40B4-BE49-F238E27FC236}">
                <a16:creationId xmlns:a16="http://schemas.microsoft.com/office/drawing/2014/main" id="{7DF3142D-DAFA-4EC7-8655-89438B58517A}"/>
              </a:ext>
            </a:extLst>
          </p:cNvPr>
          <p:cNvSpPr txBox="1"/>
          <p:nvPr/>
        </p:nvSpPr>
        <p:spPr>
          <a:xfrm>
            <a:off x="3085466" y="3397564"/>
            <a:ext cx="2646606" cy="692497"/>
          </a:xfrm>
          <a:prstGeom prst="rect">
            <a:avLst/>
          </a:prstGeom>
          <a:noFill/>
        </p:spPr>
        <p:txBody>
          <a:bodyPr wrap="square" rtlCol="0">
            <a:spAutoFit/>
          </a:bodyPr>
          <a:lstStyle/>
          <a:p>
            <a:pPr algn="ctr"/>
            <a:r>
              <a:rPr lang="fr-FR" sz="1300" b="1">
                <a:solidFill>
                  <a:schemeClr val="accent4">
                    <a:lumMod val="75000"/>
                  </a:schemeClr>
                </a:solidFill>
                <a:latin typeface="Arial" panose="020B0604020202020204" pitchFamily="34" charset="0"/>
                <a:cs typeface="Arial" panose="020B0604020202020204" pitchFamily="34" charset="0"/>
              </a:rPr>
              <a:t>Des réunions collectives d’information et si besoin, un accompagnement individuel</a:t>
            </a:r>
          </a:p>
        </p:txBody>
      </p:sp>
      <p:sp>
        <p:nvSpPr>
          <p:cNvPr id="22" name="ZoneTexte 21">
            <a:extLst>
              <a:ext uri="{FF2B5EF4-FFF2-40B4-BE49-F238E27FC236}">
                <a16:creationId xmlns:a16="http://schemas.microsoft.com/office/drawing/2014/main" id="{0FC3A355-74EA-4D83-AD7A-9EE035A7A6EE}"/>
              </a:ext>
            </a:extLst>
          </p:cNvPr>
          <p:cNvSpPr txBox="1"/>
          <p:nvPr/>
        </p:nvSpPr>
        <p:spPr>
          <a:xfrm>
            <a:off x="6163164" y="3377758"/>
            <a:ext cx="2646606" cy="492443"/>
          </a:xfrm>
          <a:prstGeom prst="rect">
            <a:avLst/>
          </a:prstGeom>
          <a:noFill/>
        </p:spPr>
        <p:txBody>
          <a:bodyPr wrap="square" rtlCol="0">
            <a:spAutoFit/>
          </a:bodyPr>
          <a:lstStyle/>
          <a:p>
            <a:pPr algn="ctr"/>
            <a:r>
              <a:rPr lang="fr-FR" sz="1300" b="1">
                <a:solidFill>
                  <a:schemeClr val="accent1">
                    <a:lumMod val="60000"/>
                    <a:lumOff val="40000"/>
                  </a:schemeClr>
                </a:solidFill>
                <a:latin typeface="Arial" panose="020B0604020202020204" pitchFamily="34" charset="0"/>
                <a:cs typeface="Arial" panose="020B0604020202020204" pitchFamily="34" charset="0"/>
              </a:rPr>
              <a:t>Des tutoriels vidéos pour accompagner la prise en main</a:t>
            </a:r>
          </a:p>
        </p:txBody>
      </p:sp>
      <p:sp>
        <p:nvSpPr>
          <p:cNvPr id="23" name="ZoneTexte 22">
            <a:extLst>
              <a:ext uri="{FF2B5EF4-FFF2-40B4-BE49-F238E27FC236}">
                <a16:creationId xmlns:a16="http://schemas.microsoft.com/office/drawing/2014/main" id="{20C0C8F1-BD65-4AE7-A869-B4986DA9E7B1}"/>
              </a:ext>
            </a:extLst>
          </p:cNvPr>
          <p:cNvSpPr txBox="1"/>
          <p:nvPr/>
        </p:nvSpPr>
        <p:spPr>
          <a:xfrm>
            <a:off x="874991" y="5937082"/>
            <a:ext cx="2646606" cy="492443"/>
          </a:xfrm>
          <a:prstGeom prst="rect">
            <a:avLst/>
          </a:prstGeom>
          <a:noFill/>
        </p:spPr>
        <p:txBody>
          <a:bodyPr wrap="square" rtlCol="0">
            <a:spAutoFit/>
          </a:bodyPr>
          <a:lstStyle/>
          <a:p>
            <a:pPr algn="ctr"/>
            <a:r>
              <a:rPr lang="fr-FR" sz="1300" b="1">
                <a:solidFill>
                  <a:schemeClr val="accent4">
                    <a:lumMod val="75000"/>
                  </a:schemeClr>
                </a:solidFill>
                <a:latin typeface="Arial" panose="020B0604020202020204" pitchFamily="34" charset="0"/>
                <a:cs typeface="Arial" panose="020B0604020202020204" pitchFamily="34" charset="0"/>
              </a:rPr>
              <a:t>Participation aux Comités nationaux partenariaux </a:t>
            </a:r>
          </a:p>
        </p:txBody>
      </p:sp>
      <p:sp>
        <p:nvSpPr>
          <p:cNvPr id="24" name="Rectangle 23">
            <a:extLst>
              <a:ext uri="{FF2B5EF4-FFF2-40B4-BE49-F238E27FC236}">
                <a16:creationId xmlns:a16="http://schemas.microsoft.com/office/drawing/2014/main" id="{F24189B3-1496-492E-899F-F2E2A84623FA}"/>
              </a:ext>
            </a:extLst>
          </p:cNvPr>
          <p:cNvSpPr/>
          <p:nvPr/>
        </p:nvSpPr>
        <p:spPr>
          <a:xfrm>
            <a:off x="4237770" y="6037109"/>
            <a:ext cx="4572000" cy="292388"/>
          </a:xfrm>
          <a:prstGeom prst="rect">
            <a:avLst/>
          </a:prstGeom>
        </p:spPr>
        <p:txBody>
          <a:bodyPr>
            <a:spAutoFit/>
          </a:bodyPr>
          <a:lstStyle/>
          <a:p>
            <a:pPr algn="ctr"/>
            <a:r>
              <a:rPr lang="fr-FR" sz="1300" b="1">
                <a:solidFill>
                  <a:schemeClr val="accent6">
                    <a:lumMod val="50000"/>
                  </a:schemeClr>
                </a:solidFill>
                <a:latin typeface="Arial" panose="020B0604020202020204" pitchFamily="34" charset="0"/>
                <a:cs typeface="Arial" panose="020B0604020202020204" pitchFamily="34" charset="0"/>
              </a:rPr>
              <a:t>Rencontre avec les fédérations nationales</a:t>
            </a:r>
            <a:endParaRPr lang="fr-FR" sz="1300">
              <a:solidFill>
                <a:schemeClr val="accent6">
                  <a:lumMod val="50000"/>
                </a:schemeClr>
              </a:solidFill>
            </a:endParaRPr>
          </a:p>
        </p:txBody>
      </p:sp>
      <p:pic>
        <p:nvPicPr>
          <p:cNvPr id="1026" name="Picture 2" descr="Resultado de imagen de CLIPART FEDERATIONS">
            <a:extLst>
              <a:ext uri="{FF2B5EF4-FFF2-40B4-BE49-F238E27FC236}">
                <a16:creationId xmlns:a16="http://schemas.microsoft.com/office/drawing/2014/main" id="{F05525CD-685E-4E40-8253-CD52037AFC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8452" y="4725337"/>
            <a:ext cx="2018638" cy="12117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de CLIPART FEDERATIONS">
            <a:extLst>
              <a:ext uri="{FF2B5EF4-FFF2-40B4-BE49-F238E27FC236}">
                <a16:creationId xmlns:a16="http://schemas.microsoft.com/office/drawing/2014/main" id="{F05525CD-685E-4E40-8253-CD52037AFC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259" y="1960564"/>
            <a:ext cx="2018638" cy="12117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677E421D-C188-40D5-9C84-803A687001F3}"/>
              </a:ext>
            </a:extLst>
          </p:cNvPr>
          <p:cNvPicPr>
            <a:picLocks noChangeAspect="1"/>
          </p:cNvPicPr>
          <p:nvPr/>
        </p:nvPicPr>
        <p:blipFill>
          <a:blip r:embed="rId7"/>
          <a:stretch>
            <a:fillRect/>
          </a:stretch>
        </p:blipFill>
        <p:spPr>
          <a:xfrm>
            <a:off x="6653783" y="1541991"/>
            <a:ext cx="1560733" cy="1175911"/>
          </a:xfrm>
          <a:prstGeom prst="rect">
            <a:avLst/>
          </a:prstGeom>
        </p:spPr>
      </p:pic>
      <p:grpSp>
        <p:nvGrpSpPr>
          <p:cNvPr id="8" name="Groupe 7">
            <a:extLst>
              <a:ext uri="{FF2B5EF4-FFF2-40B4-BE49-F238E27FC236}">
                <a16:creationId xmlns:a16="http://schemas.microsoft.com/office/drawing/2014/main" id="{6765D5E5-6810-4DD8-80A2-0EC26B677028}"/>
              </a:ext>
            </a:extLst>
          </p:cNvPr>
          <p:cNvGrpSpPr/>
          <p:nvPr/>
        </p:nvGrpSpPr>
        <p:grpSpPr>
          <a:xfrm>
            <a:off x="438860" y="1858676"/>
            <a:ext cx="2646606" cy="1980061"/>
            <a:chOff x="438860" y="1858676"/>
            <a:chExt cx="2646606" cy="1980061"/>
          </a:xfrm>
        </p:grpSpPr>
        <p:sp>
          <p:nvSpPr>
            <p:cNvPr id="16" name="ZoneTexte 15">
              <a:extLst>
                <a:ext uri="{FF2B5EF4-FFF2-40B4-BE49-F238E27FC236}">
                  <a16:creationId xmlns:a16="http://schemas.microsoft.com/office/drawing/2014/main" id="{D5834D32-A962-49C9-9820-ED65A0C1A8DB}"/>
                </a:ext>
              </a:extLst>
            </p:cNvPr>
            <p:cNvSpPr txBox="1"/>
            <p:nvPr/>
          </p:nvSpPr>
          <p:spPr>
            <a:xfrm>
              <a:off x="438860" y="3346294"/>
              <a:ext cx="2646606" cy="492443"/>
            </a:xfrm>
            <a:prstGeom prst="rect">
              <a:avLst/>
            </a:prstGeom>
            <a:noFill/>
          </p:spPr>
          <p:txBody>
            <a:bodyPr wrap="square" rtlCol="0">
              <a:spAutoFit/>
            </a:bodyPr>
            <a:lstStyle/>
            <a:p>
              <a:pPr algn="ctr"/>
              <a:r>
                <a:rPr lang="fr-FR" sz="1300" b="1">
                  <a:solidFill>
                    <a:schemeClr val="accent2">
                      <a:lumMod val="50000"/>
                    </a:schemeClr>
                  </a:solidFill>
                  <a:latin typeface="Arial" panose="020B0604020202020204" pitchFamily="34" charset="0"/>
                  <a:cs typeface="Arial" panose="020B0604020202020204" pitchFamily="34" charset="0"/>
                </a:rPr>
                <a:t>Un guide utilisateur et une plaquette d’information</a:t>
              </a:r>
            </a:p>
          </p:txBody>
        </p:sp>
        <p:grpSp>
          <p:nvGrpSpPr>
            <p:cNvPr id="4" name="Groupe 3">
              <a:extLst>
                <a:ext uri="{FF2B5EF4-FFF2-40B4-BE49-F238E27FC236}">
                  <a16:creationId xmlns:a16="http://schemas.microsoft.com/office/drawing/2014/main" id="{309086BE-88A8-4046-8053-30F13B71F4EA}"/>
                </a:ext>
              </a:extLst>
            </p:cNvPr>
            <p:cNvGrpSpPr/>
            <p:nvPr/>
          </p:nvGrpSpPr>
          <p:grpSpPr>
            <a:xfrm>
              <a:off x="633927" y="1858676"/>
              <a:ext cx="2290626" cy="1275197"/>
              <a:chOff x="633927" y="1858676"/>
              <a:chExt cx="2290626" cy="1275197"/>
            </a:xfrm>
          </p:grpSpPr>
          <p:sp>
            <p:nvSpPr>
              <p:cNvPr id="11" name="Rectangle 10">
                <a:extLst>
                  <a:ext uri="{FF2B5EF4-FFF2-40B4-BE49-F238E27FC236}">
                    <a16:creationId xmlns:a16="http://schemas.microsoft.com/office/drawing/2014/main" id="{DB55C057-4307-41F6-8F81-040290820439}"/>
                  </a:ext>
                </a:extLst>
              </p:cNvPr>
              <p:cNvSpPr/>
              <p:nvPr/>
            </p:nvSpPr>
            <p:spPr>
              <a:xfrm rot="1693232">
                <a:off x="1834157" y="1865130"/>
                <a:ext cx="1090396" cy="1268743"/>
              </a:xfrm>
              <a:prstGeom prst="rect">
                <a:avLst/>
              </a:prstGeom>
              <a:blipFill rotWithShape="1">
                <a:blip r:embed="rId8"/>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Image 4">
                <a:extLst>
                  <a:ext uri="{FF2B5EF4-FFF2-40B4-BE49-F238E27FC236}">
                    <a16:creationId xmlns:a16="http://schemas.microsoft.com/office/drawing/2014/main" id="{E3868995-5264-4F3C-AF1F-D29BCFF18D58}"/>
                  </a:ext>
                </a:extLst>
              </p:cNvPr>
              <p:cNvPicPr>
                <a:picLocks noChangeAspect="1"/>
              </p:cNvPicPr>
              <p:nvPr/>
            </p:nvPicPr>
            <p:blipFill>
              <a:blip r:embed="rId9"/>
              <a:stretch>
                <a:fillRect/>
              </a:stretch>
            </p:blipFill>
            <p:spPr>
              <a:xfrm rot="20282268">
                <a:off x="633927" y="1858676"/>
                <a:ext cx="1132542" cy="1262910"/>
              </a:xfrm>
              <a:prstGeom prst="rect">
                <a:avLst/>
              </a:prstGeom>
            </p:spPr>
          </p:pic>
        </p:grpSp>
      </p:grpSp>
    </p:spTree>
    <p:extLst>
      <p:ext uri="{BB962C8B-B14F-4D97-AF65-F5344CB8AC3E}">
        <p14:creationId xmlns:p14="http://schemas.microsoft.com/office/powerpoint/2010/main" val="242245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50E0E-5E0E-498E-8C27-D5CA2D917B80}"/>
              </a:ext>
            </a:extLst>
          </p:cNvPr>
          <p:cNvSpPr>
            <a:spLocks noGrp="1"/>
          </p:cNvSpPr>
          <p:nvPr>
            <p:ph type="title"/>
          </p:nvPr>
        </p:nvSpPr>
        <p:spPr/>
        <p:txBody>
          <a:bodyPr/>
          <a:lstStyle/>
          <a:p>
            <a:r>
              <a:rPr lang="fr-FR" sz="2400"/>
              <a:t>Pour plus d’informations…</a:t>
            </a:r>
          </a:p>
        </p:txBody>
      </p:sp>
      <p:sp>
        <p:nvSpPr>
          <p:cNvPr id="3" name="Espace réservé du numéro de diapositive 2">
            <a:extLst>
              <a:ext uri="{FF2B5EF4-FFF2-40B4-BE49-F238E27FC236}">
                <a16:creationId xmlns:a16="http://schemas.microsoft.com/office/drawing/2014/main" id="{B20A28F3-ACE9-409C-80BF-40EBF4B9261E}"/>
              </a:ext>
            </a:extLst>
          </p:cNvPr>
          <p:cNvSpPr>
            <a:spLocks noGrp="1"/>
          </p:cNvSpPr>
          <p:nvPr>
            <p:ph type="sldNum" sz="quarter" idx="12"/>
          </p:nvPr>
        </p:nvSpPr>
        <p:spPr/>
        <p:txBody>
          <a:bodyPr/>
          <a:lstStyle/>
          <a:p>
            <a:fld id="{197FF5B0-28E7-40A5-8E16-E27985AA105F}" type="slidenum">
              <a:rPr lang="fr-FR" smtClean="0"/>
              <a:t>11</a:t>
            </a:fld>
            <a:endParaRPr lang="fr-FR"/>
          </a:p>
        </p:txBody>
      </p:sp>
      <p:sp>
        <p:nvSpPr>
          <p:cNvPr id="4" name="Espace réservé du texte 3">
            <a:extLst>
              <a:ext uri="{FF2B5EF4-FFF2-40B4-BE49-F238E27FC236}">
                <a16:creationId xmlns:a16="http://schemas.microsoft.com/office/drawing/2014/main" id="{8E6F0128-EFB2-4944-9FDC-762DAEBF0EC1}"/>
              </a:ext>
            </a:extLst>
          </p:cNvPr>
          <p:cNvSpPr>
            <a:spLocks noGrp="1"/>
          </p:cNvSpPr>
          <p:nvPr>
            <p:ph type="body" sz="quarter" idx="13"/>
          </p:nvPr>
        </p:nvSpPr>
        <p:spPr/>
        <p:txBody>
          <a:bodyPr>
            <a:normAutofit/>
          </a:bodyPr>
          <a:lstStyle/>
          <a:p>
            <a:pPr marL="0" indent="0">
              <a:buNone/>
            </a:pPr>
            <a:endParaRPr lang="fr-FR" b="0"/>
          </a:p>
          <a:p>
            <a:pPr marL="0" indent="0">
              <a:buNone/>
            </a:pPr>
            <a:endParaRPr lang="fr-FR" b="0"/>
          </a:p>
          <a:p>
            <a:r>
              <a:rPr lang="fr-FR" b="0"/>
              <a:t>La page d’information du service </a:t>
            </a:r>
            <a:r>
              <a:rPr lang="fr-FR" b="0" err="1"/>
              <a:t>Afas</a:t>
            </a:r>
            <a:endParaRPr lang="fr-FR" b="0"/>
          </a:p>
          <a:p>
            <a:endParaRPr lang="fr-FR"/>
          </a:p>
          <a:p>
            <a:endParaRPr lang="fr-FR"/>
          </a:p>
          <a:p>
            <a:endParaRPr lang="fr-FR"/>
          </a:p>
          <a:p>
            <a:pPr marL="0" indent="0">
              <a:buNone/>
            </a:pPr>
            <a:endParaRPr lang="fr-FR"/>
          </a:p>
          <a:p>
            <a:r>
              <a:rPr lang="fr-FR" b="0"/>
              <a:t>Le tutoriel « Déclarer ses données »</a:t>
            </a:r>
          </a:p>
        </p:txBody>
      </p:sp>
      <p:pic>
        <p:nvPicPr>
          <p:cNvPr id="7" name="Image 6">
            <a:extLst>
              <a:ext uri="{FF2B5EF4-FFF2-40B4-BE49-F238E27FC236}">
                <a16:creationId xmlns:a16="http://schemas.microsoft.com/office/drawing/2014/main" id="{8D0B9066-D9C7-42AA-9195-46659C36F7E5}"/>
              </a:ext>
            </a:extLst>
          </p:cNvPr>
          <p:cNvPicPr>
            <a:picLocks noChangeAspect="1"/>
          </p:cNvPicPr>
          <p:nvPr/>
        </p:nvPicPr>
        <p:blipFill>
          <a:blip r:embed="rId3"/>
          <a:stretch>
            <a:fillRect/>
          </a:stretch>
        </p:blipFill>
        <p:spPr>
          <a:xfrm>
            <a:off x="4635374" y="4231065"/>
            <a:ext cx="3177765" cy="2005961"/>
          </a:xfrm>
          <a:prstGeom prst="rect">
            <a:avLst/>
          </a:prstGeom>
        </p:spPr>
      </p:pic>
      <p:pic>
        <p:nvPicPr>
          <p:cNvPr id="8" name="Image 7">
            <a:extLst>
              <a:ext uri="{FF2B5EF4-FFF2-40B4-BE49-F238E27FC236}">
                <a16:creationId xmlns:a16="http://schemas.microsoft.com/office/drawing/2014/main" id="{FDE4F2C3-FB71-4A20-B1BC-B20212D2087E}"/>
              </a:ext>
            </a:extLst>
          </p:cNvPr>
          <p:cNvPicPr>
            <a:picLocks noChangeAspect="1"/>
          </p:cNvPicPr>
          <p:nvPr/>
        </p:nvPicPr>
        <p:blipFill>
          <a:blip r:embed="rId4"/>
          <a:stretch>
            <a:fillRect/>
          </a:stretch>
        </p:blipFill>
        <p:spPr>
          <a:xfrm>
            <a:off x="4178461" y="1427977"/>
            <a:ext cx="4329159" cy="2397916"/>
          </a:xfrm>
          <a:prstGeom prst="rect">
            <a:avLst/>
          </a:prstGeom>
        </p:spPr>
      </p:pic>
    </p:spTree>
    <p:extLst>
      <p:ext uri="{BB962C8B-B14F-4D97-AF65-F5344CB8AC3E}">
        <p14:creationId xmlns:p14="http://schemas.microsoft.com/office/powerpoint/2010/main" val="19941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5200" y="1901043"/>
            <a:ext cx="5638800" cy="1362075"/>
          </a:xfrm>
        </p:spPr>
        <p:txBody>
          <a:bodyPr>
            <a:normAutofit/>
          </a:bodyPr>
          <a:lstStyle/>
          <a:p>
            <a:r>
              <a:rPr lang="fr-FR" sz="4000" b="1"/>
              <a:t>MERCI</a:t>
            </a:r>
          </a:p>
        </p:txBody>
      </p:sp>
    </p:spTree>
    <p:extLst>
      <p:ext uri="{BB962C8B-B14F-4D97-AF65-F5344CB8AC3E}">
        <p14:creationId xmlns:p14="http://schemas.microsoft.com/office/powerpoint/2010/main" val="259040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9EBDB-3A04-42EB-ACB7-DEFF3B85C3F0}"/>
              </a:ext>
            </a:extLst>
          </p:cNvPr>
          <p:cNvSpPr>
            <a:spLocks noGrp="1"/>
          </p:cNvSpPr>
          <p:nvPr>
            <p:ph type="title"/>
          </p:nvPr>
        </p:nvSpPr>
        <p:spPr>
          <a:xfrm>
            <a:off x="357379" y="272088"/>
            <a:ext cx="7555350" cy="715478"/>
          </a:xfrm>
        </p:spPr>
        <p:txBody>
          <a:bodyPr/>
          <a:lstStyle/>
          <a:p>
            <a:r>
              <a:rPr lang="fr-FR" sz="2000"/>
              <a:t>1. L’extranet « Mon Compte Partenaire »</a:t>
            </a:r>
          </a:p>
        </p:txBody>
      </p:sp>
      <p:sp>
        <p:nvSpPr>
          <p:cNvPr id="3" name="Espace réservé du numéro de diapositive 2">
            <a:extLst>
              <a:ext uri="{FF2B5EF4-FFF2-40B4-BE49-F238E27FC236}">
                <a16:creationId xmlns:a16="http://schemas.microsoft.com/office/drawing/2014/main" id="{1FA340C5-9DDC-4331-95C3-086EE945144D}"/>
              </a:ext>
            </a:extLst>
          </p:cNvPr>
          <p:cNvSpPr>
            <a:spLocks noGrp="1"/>
          </p:cNvSpPr>
          <p:nvPr>
            <p:ph type="sldNum" sz="quarter" idx="12"/>
          </p:nvPr>
        </p:nvSpPr>
        <p:spPr/>
        <p:txBody>
          <a:bodyPr/>
          <a:lstStyle/>
          <a:p>
            <a:fld id="{197FF5B0-28E7-40A5-8E16-E27985AA105F}" type="slidenum">
              <a:rPr lang="fr-FR" smtClean="0"/>
              <a:t>2</a:t>
            </a:fld>
            <a:endParaRPr lang="fr-FR"/>
          </a:p>
        </p:txBody>
      </p:sp>
      <p:sp>
        <p:nvSpPr>
          <p:cNvPr id="4" name="Espace réservé du texte 3">
            <a:extLst>
              <a:ext uri="{FF2B5EF4-FFF2-40B4-BE49-F238E27FC236}">
                <a16:creationId xmlns:a16="http://schemas.microsoft.com/office/drawing/2014/main" id="{53A21B72-7CB8-4A69-93B6-D82C9FE0494D}"/>
              </a:ext>
            </a:extLst>
          </p:cNvPr>
          <p:cNvSpPr>
            <a:spLocks noGrp="1"/>
          </p:cNvSpPr>
          <p:nvPr>
            <p:ph type="body" sz="quarter" idx="13"/>
          </p:nvPr>
        </p:nvSpPr>
        <p:spPr>
          <a:xfrm>
            <a:off x="300372" y="1210414"/>
            <a:ext cx="8543255" cy="5271940"/>
          </a:xfrm>
        </p:spPr>
        <p:txBody>
          <a:bodyPr>
            <a:normAutofit fontScale="25000" lnSpcReduction="20000"/>
          </a:bodyPr>
          <a:lstStyle/>
          <a:p>
            <a:pPr marL="0" indent="0">
              <a:lnSpc>
                <a:spcPct val="120000"/>
              </a:lnSpc>
              <a:buSzPct val="100000"/>
              <a:buNone/>
            </a:pPr>
            <a:r>
              <a:rPr lang="fr-FR" sz="6400"/>
              <a:t>L’espace du Caf.fr « Mon Compte Partenaire (</a:t>
            </a:r>
            <a:r>
              <a:rPr lang="fr-FR" sz="6400" err="1"/>
              <a:t>Mcp</a:t>
            </a:r>
            <a:r>
              <a:rPr lang="fr-FR" sz="6400"/>
              <a:t>) » a pour objectif d’inscrire la totalité des services en ligne à destination des partenaires, dans une logique de bouquet de service, qui seront accessibles par un unique vecteur.</a:t>
            </a:r>
          </a:p>
          <a:p>
            <a:pPr marL="0" indent="0" algn="ctr">
              <a:buSzPct val="100000"/>
              <a:buNone/>
            </a:pPr>
            <a:endParaRPr lang="fr-FR" sz="2400"/>
          </a:p>
          <a:p>
            <a:pPr marL="0" indent="0">
              <a:buNone/>
            </a:pPr>
            <a:r>
              <a:rPr lang="fr-FR" sz="6400"/>
              <a:t>La mise en place de cet Espace Partenaires répond  à des enjeux stratégiques institutionnels :</a:t>
            </a:r>
          </a:p>
          <a:p>
            <a:pPr marL="0" indent="0">
              <a:buNone/>
            </a:pPr>
            <a:endParaRPr lang="fr-FR" sz="400"/>
          </a:p>
          <a:p>
            <a:pPr lvl="2">
              <a:spcBef>
                <a:spcPts val="0"/>
              </a:spcBef>
              <a:buClr>
                <a:srgbClr val="C00000"/>
              </a:buClr>
              <a:buFont typeface="Wingdings" panose="05000000000000000000" pitchFamily="2" charset="2"/>
              <a:buChar char="ü"/>
            </a:pPr>
            <a:r>
              <a:rPr lang="fr-FR" sz="5600"/>
              <a:t>Renforcer le positionnement de la Branche dans </a:t>
            </a:r>
            <a:r>
              <a:rPr lang="fr-FR" sz="5600" u="sng"/>
              <a:t>la mise à disposition de données auprès des partenaires </a:t>
            </a:r>
            <a:r>
              <a:rPr lang="fr-FR" sz="5600"/>
              <a:t>;</a:t>
            </a:r>
          </a:p>
          <a:p>
            <a:pPr lvl="2">
              <a:spcBef>
                <a:spcPts val="0"/>
              </a:spcBef>
              <a:buClr>
                <a:srgbClr val="C00000"/>
              </a:buClr>
              <a:buFont typeface="Wingdings" panose="05000000000000000000" pitchFamily="2" charset="2"/>
              <a:buChar char="ü"/>
            </a:pPr>
            <a:endParaRPr lang="fr-FR" sz="5600"/>
          </a:p>
          <a:p>
            <a:pPr lvl="2">
              <a:spcBef>
                <a:spcPts val="0"/>
              </a:spcBef>
              <a:buClr>
                <a:srgbClr val="C00000"/>
              </a:buClr>
              <a:buFont typeface="Wingdings" panose="05000000000000000000" pitchFamily="2" charset="2"/>
              <a:buChar char="ü"/>
            </a:pPr>
            <a:r>
              <a:rPr lang="fr-FR" sz="5600"/>
              <a:t>Fournir des </a:t>
            </a:r>
            <a:r>
              <a:rPr lang="fr-FR" sz="5600" u="sng"/>
              <a:t>informations fiables</a:t>
            </a:r>
            <a:r>
              <a:rPr lang="fr-FR" sz="5600"/>
              <a:t> aux partenaires dans de bonnes conditions d’ergonomie et de cinématique ;</a:t>
            </a:r>
          </a:p>
          <a:p>
            <a:pPr lvl="2">
              <a:spcBef>
                <a:spcPts val="0"/>
              </a:spcBef>
              <a:buClr>
                <a:srgbClr val="C00000"/>
              </a:buClr>
              <a:buFont typeface="Wingdings" panose="05000000000000000000" pitchFamily="2" charset="2"/>
              <a:buChar char="ü"/>
            </a:pPr>
            <a:endParaRPr lang="fr-FR" sz="5600"/>
          </a:p>
          <a:p>
            <a:pPr lvl="2">
              <a:spcBef>
                <a:spcPts val="0"/>
              </a:spcBef>
              <a:buClr>
                <a:srgbClr val="C00000"/>
              </a:buClr>
              <a:buFont typeface="Wingdings" panose="05000000000000000000" pitchFamily="2" charset="2"/>
              <a:buChar char="ü"/>
            </a:pPr>
            <a:r>
              <a:rPr lang="fr-FR" sz="5600" u="sng"/>
              <a:t>Sécuriser la gestion des accès</a:t>
            </a:r>
            <a:r>
              <a:rPr lang="fr-FR" sz="5600"/>
              <a:t> attribués aux partenaires.</a:t>
            </a:r>
          </a:p>
          <a:p>
            <a:pPr marL="171450" lvl="1" indent="0">
              <a:buSzPct val="100000"/>
              <a:buNone/>
            </a:pPr>
            <a:endParaRPr lang="fr-FR" altLang="fr-FR" sz="5600" b="0"/>
          </a:p>
          <a:p>
            <a:pPr marL="171450" lvl="1" indent="0">
              <a:buSzPct val="100000"/>
              <a:buNone/>
            </a:pPr>
            <a:endParaRPr lang="fr-FR" altLang="fr-FR" sz="4900"/>
          </a:p>
          <a:p>
            <a:pPr marL="171450" lvl="1" indent="0">
              <a:buSzPct val="100000"/>
              <a:buNone/>
            </a:pPr>
            <a:endParaRPr lang="fr-FR" altLang="fr-FR" sz="4900" b="0"/>
          </a:p>
          <a:p>
            <a:pPr marL="171450" lvl="1" indent="0">
              <a:buSzPct val="100000"/>
              <a:buNone/>
            </a:pPr>
            <a:endParaRPr lang="fr-FR" altLang="fr-FR" sz="4900" b="0"/>
          </a:p>
          <a:p>
            <a:pPr lvl="1">
              <a:buSzPct val="100000"/>
              <a:buFont typeface="Arial" panose="020B0604020202020204" pitchFamily="34" charset="0"/>
              <a:buChar char="→"/>
            </a:pPr>
            <a:endParaRPr lang="fr-FR" altLang="fr-FR" sz="4900" b="0"/>
          </a:p>
          <a:p>
            <a:pPr marL="171450" lvl="1" indent="0">
              <a:buSzPct val="100000"/>
              <a:buNone/>
            </a:pPr>
            <a:endParaRPr lang="fr-FR" altLang="fr-FR" sz="4900" b="0"/>
          </a:p>
          <a:p>
            <a:pPr marL="342900" lvl="2" indent="0">
              <a:spcBef>
                <a:spcPts val="0"/>
              </a:spcBef>
              <a:buClr>
                <a:srgbClr val="C00000"/>
              </a:buClr>
              <a:buNone/>
            </a:pPr>
            <a:r>
              <a:rPr lang="fr-FR" sz="5600"/>
              <a:t> </a:t>
            </a:r>
          </a:p>
          <a:p>
            <a:pPr marL="0" indent="0">
              <a:lnSpc>
                <a:spcPct val="120000"/>
              </a:lnSpc>
              <a:spcBef>
                <a:spcPts val="0"/>
              </a:spcBef>
              <a:buSzPct val="100000"/>
              <a:buNone/>
            </a:pPr>
            <a:endParaRPr lang="fr-FR" sz="5600" b="0"/>
          </a:p>
          <a:p>
            <a:pPr marL="0" indent="0">
              <a:lnSpc>
                <a:spcPct val="120000"/>
              </a:lnSpc>
              <a:spcBef>
                <a:spcPts val="0"/>
              </a:spcBef>
              <a:buSzPct val="100000"/>
              <a:buNone/>
            </a:pPr>
            <a:endParaRPr lang="fr-FR" sz="5600" b="0"/>
          </a:p>
          <a:p>
            <a:pPr marL="0" indent="0">
              <a:lnSpc>
                <a:spcPct val="120000"/>
              </a:lnSpc>
              <a:spcBef>
                <a:spcPts val="0"/>
              </a:spcBef>
              <a:buNone/>
            </a:pPr>
            <a:endParaRPr lang="fr-FR" sz="4900"/>
          </a:p>
          <a:p>
            <a:pPr>
              <a:lnSpc>
                <a:spcPct val="120000"/>
              </a:lnSpc>
              <a:spcBef>
                <a:spcPts val="0"/>
              </a:spcBef>
            </a:pPr>
            <a:endParaRPr lang="fr-FR" sz="4900"/>
          </a:p>
          <a:p>
            <a:pPr marL="0" indent="0">
              <a:spcBef>
                <a:spcPts val="0"/>
              </a:spcBef>
              <a:buNone/>
            </a:pPr>
            <a:endParaRPr lang="fr-FR" sz="4900"/>
          </a:p>
          <a:p>
            <a:pPr marL="0" indent="0">
              <a:buNone/>
            </a:pPr>
            <a:endParaRPr lang="fr-FR" sz="1400" b="0"/>
          </a:p>
        </p:txBody>
      </p:sp>
      <p:pic>
        <p:nvPicPr>
          <p:cNvPr id="9" name="Image 8">
            <a:extLst>
              <a:ext uri="{FF2B5EF4-FFF2-40B4-BE49-F238E27FC236}">
                <a16:creationId xmlns:a16="http://schemas.microsoft.com/office/drawing/2014/main" id="{948FB424-98EC-4522-AECF-7DB76EE54215}"/>
              </a:ext>
            </a:extLst>
          </p:cNvPr>
          <p:cNvPicPr>
            <a:picLocks noChangeAspect="1"/>
          </p:cNvPicPr>
          <p:nvPr/>
        </p:nvPicPr>
        <p:blipFill>
          <a:blip r:embed="rId3"/>
          <a:stretch>
            <a:fillRect/>
          </a:stretch>
        </p:blipFill>
        <p:spPr>
          <a:xfrm>
            <a:off x="792799" y="4878849"/>
            <a:ext cx="7119930" cy="893024"/>
          </a:xfrm>
          <a:prstGeom prst="rect">
            <a:avLst/>
          </a:prstGeom>
        </p:spPr>
      </p:pic>
    </p:spTree>
    <p:extLst>
      <p:ext uri="{BB962C8B-B14F-4D97-AF65-F5344CB8AC3E}">
        <p14:creationId xmlns:p14="http://schemas.microsoft.com/office/powerpoint/2010/main" val="243829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4CDF0-5F14-4A45-B6EB-97A23A2E6C84}"/>
              </a:ext>
            </a:extLst>
          </p:cNvPr>
          <p:cNvSpPr>
            <a:spLocks noGrp="1"/>
          </p:cNvSpPr>
          <p:nvPr>
            <p:ph type="title"/>
          </p:nvPr>
        </p:nvSpPr>
        <p:spPr/>
        <p:txBody>
          <a:bodyPr/>
          <a:lstStyle/>
          <a:p>
            <a:r>
              <a:rPr lang="fr-FR" sz="2000"/>
              <a:t>2. </a:t>
            </a:r>
            <a:r>
              <a:rPr lang="fr-FR" sz="2000">
                <a:latin typeface="Arial" panose="020B0604020202020204" pitchFamily="34" charset="0"/>
                <a:cs typeface="Arial" panose="020B0604020202020204" pitchFamily="34" charset="0"/>
              </a:rPr>
              <a:t>Le service Afas</a:t>
            </a:r>
            <a:r>
              <a:rPr lang="fr-FR" sz="2000"/>
              <a:t>, </a:t>
            </a:r>
            <a:r>
              <a:rPr lang="fr-FR" sz="2000">
                <a:latin typeface="Arial" panose="020B0604020202020204" pitchFamily="34" charset="0"/>
                <a:cs typeface="Arial" panose="020B0604020202020204" pitchFamily="34" charset="0"/>
              </a:rPr>
              <a:t>qu’est-ce que c’est ?</a:t>
            </a:r>
          </a:p>
        </p:txBody>
      </p:sp>
      <p:sp>
        <p:nvSpPr>
          <p:cNvPr id="3" name="Espace réservé du texte 2">
            <a:extLst>
              <a:ext uri="{FF2B5EF4-FFF2-40B4-BE49-F238E27FC236}">
                <a16:creationId xmlns:a16="http://schemas.microsoft.com/office/drawing/2014/main" id="{78E20B63-4423-4B2E-BB77-D9E9E2EDDB63}"/>
              </a:ext>
            </a:extLst>
          </p:cNvPr>
          <p:cNvSpPr>
            <a:spLocks noGrp="1"/>
          </p:cNvSpPr>
          <p:nvPr>
            <p:ph type="body" sz="quarter" idx="13"/>
          </p:nvPr>
        </p:nvSpPr>
        <p:spPr>
          <a:xfrm>
            <a:off x="438149" y="1241945"/>
            <a:ext cx="8484469" cy="4995081"/>
          </a:xfrm>
        </p:spPr>
        <p:txBody>
          <a:bodyPr>
            <a:normAutofit/>
          </a:bodyPr>
          <a:lstStyle/>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pPr marL="0" indent="0">
              <a:buNone/>
            </a:pPr>
            <a:endParaRPr lang="fr-FR" sz="1400">
              <a:latin typeface="Arial" panose="020B0604020202020204" pitchFamily="34" charset="0"/>
              <a:cs typeface="Arial" panose="020B0604020202020204" pitchFamily="34" charset="0"/>
            </a:endParaRPr>
          </a:p>
          <a:p>
            <a:pPr marL="0" indent="0" algn="just">
              <a:spcBef>
                <a:spcPts val="0"/>
              </a:spcBef>
              <a:buNone/>
            </a:pPr>
            <a:endParaRPr lang="fr-FR" sz="1400">
              <a:latin typeface="Arial" panose="020B0604020202020204" pitchFamily="34" charset="0"/>
              <a:cs typeface="Arial" panose="020B0604020202020204" pitchFamily="34" charset="0"/>
            </a:endParaRPr>
          </a:p>
          <a:p>
            <a:pPr marL="0" indent="0" algn="just">
              <a:spcBef>
                <a:spcPts val="0"/>
              </a:spcBef>
              <a:buNone/>
            </a:pPr>
            <a:endParaRPr lang="fr-FR" sz="1400">
              <a:latin typeface="Arial" panose="020B0604020202020204" pitchFamily="34" charset="0"/>
              <a:cs typeface="Arial" panose="020B0604020202020204" pitchFamily="34" charset="0"/>
            </a:endParaRPr>
          </a:p>
          <a:p>
            <a:pPr marL="0" indent="0" algn="just">
              <a:spcBef>
                <a:spcPts val="0"/>
              </a:spcBef>
              <a:buNone/>
            </a:pPr>
            <a:endParaRPr lang="fr-FR" sz="1400"/>
          </a:p>
        </p:txBody>
      </p:sp>
      <p:sp>
        <p:nvSpPr>
          <p:cNvPr id="6" name="Rectangle : coins arrondis 5">
            <a:extLst>
              <a:ext uri="{FF2B5EF4-FFF2-40B4-BE49-F238E27FC236}">
                <a16:creationId xmlns:a16="http://schemas.microsoft.com/office/drawing/2014/main" id="{446CDD59-9D43-45A8-A5A1-C40F91CC4206}"/>
              </a:ext>
            </a:extLst>
          </p:cNvPr>
          <p:cNvSpPr/>
          <p:nvPr/>
        </p:nvSpPr>
        <p:spPr>
          <a:xfrm>
            <a:off x="502854" y="1170925"/>
            <a:ext cx="8138292" cy="1075742"/>
          </a:xfrm>
          <a:prstGeom prst="roundRect">
            <a:avLst/>
          </a:prstGeom>
          <a:solidFill>
            <a:srgbClr val="6997C9"/>
          </a:solidFill>
        </p:spPr>
        <p:txBody>
          <a:bodyPr wrap="square" anchor="ctr">
            <a:noAutofit/>
          </a:bodyPr>
          <a:lstStyle/>
          <a:p>
            <a:pPr marL="0" lvl="1" algn="ctr"/>
            <a:r>
              <a:rPr lang="fr-FR">
                <a:solidFill>
                  <a:schemeClr val="bg1"/>
                </a:solidFill>
                <a:latin typeface="Arial" panose="020B0604020202020204" pitchFamily="34" charset="0"/>
                <a:cs typeface="Arial" panose="020B0604020202020204" pitchFamily="34" charset="0"/>
              </a:rPr>
              <a:t>Service AFAS : Aides Financières d’Action Sociale</a:t>
            </a:r>
          </a:p>
          <a:p>
            <a:pPr marL="0" lvl="1" algn="ctr"/>
            <a:r>
              <a:rPr lang="fr-FR">
                <a:solidFill>
                  <a:schemeClr val="bg1"/>
                </a:solidFill>
                <a:latin typeface="Arial" panose="020B0604020202020204" pitchFamily="34" charset="0"/>
                <a:cs typeface="Arial" panose="020B0604020202020204" pitchFamily="34" charset="0"/>
              </a:rPr>
              <a:t>C’est le service proposé dans MCP (accès web) dédié aux partenaires d’action sociale</a:t>
            </a:r>
          </a:p>
        </p:txBody>
      </p:sp>
      <p:sp>
        <p:nvSpPr>
          <p:cNvPr id="10" name="Rectangle 9">
            <a:extLst>
              <a:ext uri="{FF2B5EF4-FFF2-40B4-BE49-F238E27FC236}">
                <a16:creationId xmlns:a16="http://schemas.microsoft.com/office/drawing/2014/main" id="{05785A70-2AE4-4404-8FEC-52FD7B6A2E36}"/>
              </a:ext>
            </a:extLst>
          </p:cNvPr>
          <p:cNvSpPr/>
          <p:nvPr/>
        </p:nvSpPr>
        <p:spPr>
          <a:xfrm>
            <a:off x="5086905" y="2684079"/>
            <a:ext cx="3722116" cy="3046988"/>
          </a:xfrm>
          <a:prstGeom prst="rect">
            <a:avLst/>
          </a:prstGeom>
        </p:spPr>
        <p:txBody>
          <a:bodyPr wrap="square">
            <a:spAutoFit/>
          </a:bodyPr>
          <a:lstStyle/>
          <a:p>
            <a:pPr algn="ctr"/>
            <a:r>
              <a:rPr lang="fr-FR" sz="1600">
                <a:solidFill>
                  <a:schemeClr val="tx2"/>
                </a:solidFill>
                <a:latin typeface="Arial" panose="020B0604020202020204" pitchFamily="34" charset="0"/>
                <a:cs typeface="Arial" panose="020B0604020202020204" pitchFamily="34" charset="0"/>
              </a:rPr>
              <a:t>Ce service offre aux partenaires de l'action sociale la possibilité de :</a:t>
            </a:r>
          </a:p>
          <a:p>
            <a:pPr algn="just"/>
            <a:endParaRPr lang="fr-FR" sz="1600">
              <a:solidFill>
                <a:schemeClr val="tx2"/>
              </a:solidFill>
              <a:latin typeface="Arial" panose="020B0604020202020204" pitchFamily="34" charset="0"/>
              <a:cs typeface="Arial" panose="020B0604020202020204" pitchFamily="34" charset="0"/>
            </a:endParaRPr>
          </a:p>
          <a:p>
            <a:pPr marL="457200" lvl="2" algn="ctr" fontAlgn="ctr">
              <a:buClr>
                <a:srgbClr val="C00000"/>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  </a:t>
            </a:r>
            <a:r>
              <a:rPr lang="fr-FR" sz="1600" b="1">
                <a:solidFill>
                  <a:schemeClr val="tx2"/>
                </a:solidFill>
                <a:latin typeface="Arial" panose="020B0604020202020204" pitchFamily="34" charset="0"/>
                <a:cs typeface="Arial" panose="020B0604020202020204" pitchFamily="34" charset="0"/>
              </a:rPr>
              <a:t>Effectuer leur déclaration de données en ligne </a:t>
            </a:r>
            <a:r>
              <a:rPr lang="fr-FR" sz="1600">
                <a:solidFill>
                  <a:schemeClr val="tx2"/>
                </a:solidFill>
                <a:latin typeface="Arial" panose="020B0604020202020204" pitchFamily="34" charset="0"/>
                <a:cs typeface="Arial" panose="020B0604020202020204" pitchFamily="34" charset="0"/>
              </a:rPr>
              <a:t>pour bénéficier d'une aide de la Caf ;</a:t>
            </a:r>
          </a:p>
          <a:p>
            <a:pPr marL="457200" lvl="2" algn="ctr" fontAlgn="ctr">
              <a:buClr>
                <a:srgbClr val="C00000"/>
              </a:buClr>
            </a:pPr>
            <a:endParaRPr lang="fr-FR" sz="1600">
              <a:solidFill>
                <a:schemeClr val="tx2"/>
              </a:solidFill>
              <a:latin typeface="Arial" panose="020B0604020202020204" pitchFamily="34" charset="0"/>
              <a:cs typeface="Arial" panose="020B0604020202020204" pitchFamily="34" charset="0"/>
            </a:endParaRPr>
          </a:p>
          <a:p>
            <a:pPr marL="457200" lvl="2" algn="ctr" fontAlgn="ctr">
              <a:buClr>
                <a:srgbClr val="C00000"/>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  </a:t>
            </a:r>
            <a:r>
              <a:rPr lang="fr-FR" sz="1600" b="1">
                <a:solidFill>
                  <a:schemeClr val="tx2"/>
                </a:solidFill>
                <a:latin typeface="Arial" panose="020B0604020202020204" pitchFamily="34" charset="0"/>
                <a:cs typeface="Arial" panose="020B0604020202020204" pitchFamily="34" charset="0"/>
              </a:rPr>
              <a:t>Consulter</a:t>
            </a:r>
            <a:r>
              <a:rPr lang="fr-FR" sz="1600">
                <a:solidFill>
                  <a:schemeClr val="tx2"/>
                </a:solidFill>
                <a:latin typeface="Arial" panose="020B0604020202020204" pitchFamily="34" charset="0"/>
                <a:cs typeface="Arial" panose="020B0604020202020204" pitchFamily="34" charset="0"/>
              </a:rPr>
              <a:t> l’avancement du traitement de leur déclaration ;</a:t>
            </a:r>
          </a:p>
          <a:p>
            <a:pPr marL="457200" lvl="2" algn="ctr" fontAlgn="ctr">
              <a:buClr>
                <a:srgbClr val="C00000"/>
              </a:buClr>
            </a:pPr>
            <a:endParaRPr lang="fr-FR" sz="1600">
              <a:solidFill>
                <a:schemeClr val="tx2"/>
              </a:solidFill>
              <a:latin typeface="Arial" panose="020B0604020202020204" pitchFamily="34" charset="0"/>
              <a:cs typeface="Arial" panose="020B0604020202020204" pitchFamily="34" charset="0"/>
            </a:endParaRPr>
          </a:p>
          <a:p>
            <a:pPr marL="457200" lvl="2" algn="ctr" fontAlgn="ctr">
              <a:buClr>
                <a:srgbClr val="C00000"/>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  Visualiser immédiatement une</a:t>
            </a:r>
            <a:r>
              <a:rPr lang="fr-FR" sz="1600" b="1">
                <a:solidFill>
                  <a:schemeClr val="tx2"/>
                </a:solidFill>
                <a:latin typeface="Arial" panose="020B0604020202020204" pitchFamily="34" charset="0"/>
                <a:cs typeface="Arial" panose="020B0604020202020204" pitchFamily="34" charset="0"/>
              </a:rPr>
              <a:t> estimation du droit</a:t>
            </a:r>
            <a:r>
              <a:rPr lang="fr-FR" sz="1600">
                <a:solidFill>
                  <a:schemeClr val="tx2"/>
                </a:solidFill>
                <a:latin typeface="Arial" panose="020B0604020202020204" pitchFamily="34" charset="0"/>
                <a:cs typeface="Arial" panose="020B0604020202020204" pitchFamily="34" charset="0"/>
              </a:rPr>
              <a:t>.</a:t>
            </a:r>
          </a:p>
        </p:txBody>
      </p:sp>
      <p:pic>
        <p:nvPicPr>
          <p:cNvPr id="7" name="Image 6">
            <a:extLst>
              <a:ext uri="{FF2B5EF4-FFF2-40B4-BE49-F238E27FC236}">
                <a16:creationId xmlns:a16="http://schemas.microsoft.com/office/drawing/2014/main" id="{3C41DBF5-7FFE-40D5-9841-337280BD512B}"/>
              </a:ext>
            </a:extLst>
          </p:cNvPr>
          <p:cNvPicPr>
            <a:picLocks noChangeAspect="1"/>
          </p:cNvPicPr>
          <p:nvPr/>
        </p:nvPicPr>
        <p:blipFill>
          <a:blip r:embed="rId3"/>
          <a:stretch>
            <a:fillRect/>
          </a:stretch>
        </p:blipFill>
        <p:spPr>
          <a:xfrm>
            <a:off x="113016" y="2486037"/>
            <a:ext cx="4803004" cy="3769245"/>
          </a:xfrm>
          <a:prstGeom prst="rect">
            <a:avLst/>
          </a:prstGeom>
        </p:spPr>
      </p:pic>
      <p:sp>
        <p:nvSpPr>
          <p:cNvPr id="4" name="Rectangle 3">
            <a:extLst>
              <a:ext uri="{FF2B5EF4-FFF2-40B4-BE49-F238E27FC236}">
                <a16:creationId xmlns:a16="http://schemas.microsoft.com/office/drawing/2014/main" id="{9EDF9B39-DA51-44BA-AB39-30289D0AAF5A}"/>
              </a:ext>
            </a:extLst>
          </p:cNvPr>
          <p:cNvSpPr/>
          <p:nvPr/>
        </p:nvSpPr>
        <p:spPr>
          <a:xfrm>
            <a:off x="113016" y="2486037"/>
            <a:ext cx="4777483" cy="3750989"/>
          </a:xfrm>
          <a:prstGeom prst="rect">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059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a:xfrm>
            <a:off x="617518" y="142504"/>
            <a:ext cx="7101444" cy="835270"/>
          </a:xfrm>
        </p:spPr>
        <p:txBody>
          <a:bodyPr/>
          <a:lstStyle/>
          <a:p>
            <a:pPr>
              <a:defRPr/>
            </a:pPr>
            <a:r>
              <a:rPr lang="fr-FR" altLang="fr-FR" sz="2000"/>
              <a:t>3. Le calendrier de déploiement du service Afas</a:t>
            </a:r>
          </a:p>
        </p:txBody>
      </p:sp>
      <p:sp>
        <p:nvSpPr>
          <p:cNvPr id="53251" name="Espace réservé du contenu 2"/>
          <p:cNvSpPr>
            <a:spLocks noGrp="1"/>
          </p:cNvSpPr>
          <p:nvPr>
            <p:ph idx="4294967295"/>
          </p:nvPr>
        </p:nvSpPr>
        <p:spPr>
          <a:xfrm>
            <a:off x="722539" y="1131177"/>
            <a:ext cx="7942262" cy="5240338"/>
          </a:xfrm>
          <a:prstGeom prst="rect">
            <a:avLst/>
          </a:prstGeom>
        </p:spPr>
        <p:txBody>
          <a:bodyPr/>
          <a:lstStyle/>
          <a:p>
            <a:pPr marL="171450" lvl="1" indent="0">
              <a:spcBef>
                <a:spcPts val="1800"/>
              </a:spcBef>
              <a:buNone/>
              <a:defRPr/>
            </a:pPr>
            <a:endParaRPr lang="fr-FR" altLang="fr-FR" sz="800" b="1">
              <a:solidFill>
                <a:srgbClr val="002060"/>
              </a:solidFill>
              <a:latin typeface="Arial" charset="0"/>
              <a:cs typeface="Arial" charset="0"/>
            </a:endParaRPr>
          </a:p>
          <a:p>
            <a:pPr lvl="1">
              <a:spcBef>
                <a:spcPts val="1800"/>
              </a:spcBef>
              <a:buFont typeface="Arial" pitchFamily="34" charset="0"/>
              <a:buChar char="•"/>
              <a:defRPr/>
            </a:pPr>
            <a:endParaRPr lang="fr-FR" altLang="fr-FR" sz="800" b="1">
              <a:solidFill>
                <a:srgbClr val="002060"/>
              </a:solidFill>
              <a:latin typeface="Arial" charset="0"/>
              <a:cs typeface="Arial" charset="0"/>
            </a:endParaRPr>
          </a:p>
          <a:p>
            <a:pPr marL="0" indent="0">
              <a:spcBef>
                <a:spcPts val="1800"/>
              </a:spcBef>
              <a:buNone/>
              <a:defRPr/>
            </a:pPr>
            <a:endParaRPr lang="fr-FR" altLang="fr-FR" sz="1100" b="1">
              <a:solidFill>
                <a:srgbClr val="002060"/>
              </a:solidFill>
              <a:latin typeface="Arial" charset="0"/>
              <a:cs typeface="Arial" charset="0"/>
            </a:endParaRPr>
          </a:p>
          <a:p>
            <a:pPr marL="0" indent="0">
              <a:spcBef>
                <a:spcPts val="1800"/>
              </a:spcBef>
              <a:buNone/>
              <a:defRPr/>
            </a:pPr>
            <a:endParaRPr lang="fr-FR" altLang="fr-FR" sz="1100" b="1">
              <a:solidFill>
                <a:srgbClr val="002060"/>
              </a:solidFill>
              <a:latin typeface="Arial" charset="0"/>
              <a:cs typeface="Arial" charset="0"/>
            </a:endParaRPr>
          </a:p>
          <a:p>
            <a:pPr marL="400050" lvl="2" indent="0" algn="ctr">
              <a:spcBef>
                <a:spcPts val="600"/>
              </a:spcBef>
              <a:buClr>
                <a:srgbClr val="004C5F"/>
              </a:buClr>
              <a:buSzPct val="75000"/>
              <a:buFont typeface="Arial" charset="0"/>
              <a:buNone/>
              <a:defRPr/>
            </a:pPr>
            <a:endParaRPr lang="fr-FR" altLang="fr-FR" sz="1050" b="1" i="1">
              <a:solidFill>
                <a:srgbClr val="002060"/>
              </a:solidFill>
              <a:latin typeface="Arial" charset="0"/>
              <a:cs typeface="Arial" charset="0"/>
            </a:endParaRPr>
          </a:p>
          <a:p>
            <a:pPr marL="342900" lvl="1" indent="-342900">
              <a:spcBef>
                <a:spcPts val="600"/>
              </a:spcBef>
              <a:buClr>
                <a:srgbClr val="004C5F"/>
              </a:buClr>
              <a:buSzPct val="75000"/>
              <a:buFont typeface="Arial" pitchFamily="34" charset="0"/>
              <a:buChar char="•"/>
              <a:defRPr/>
            </a:pPr>
            <a:endParaRPr lang="fr-FR" altLang="fr-FR" sz="1200" b="1">
              <a:solidFill>
                <a:srgbClr val="002060"/>
              </a:solidFill>
              <a:latin typeface="Arial" charset="0"/>
              <a:cs typeface="Arial" charset="0"/>
            </a:endParaRPr>
          </a:p>
          <a:p>
            <a:pPr marL="342900" lvl="1" indent="-342900">
              <a:spcBef>
                <a:spcPts val="600"/>
              </a:spcBef>
              <a:buClr>
                <a:srgbClr val="004C5F"/>
              </a:buClr>
              <a:buSzPct val="75000"/>
              <a:buFont typeface="Arial" pitchFamily="34" charset="0"/>
              <a:buChar char="•"/>
              <a:defRPr/>
            </a:pPr>
            <a:endParaRPr lang="fr-FR" altLang="fr-FR" sz="1200" b="1">
              <a:solidFill>
                <a:srgbClr val="002060"/>
              </a:solidFill>
              <a:latin typeface="Arial" charset="0"/>
              <a:cs typeface="Arial" charset="0"/>
            </a:endParaRPr>
          </a:p>
          <a:p>
            <a:pPr marL="342900" lvl="1" indent="-342900" algn="just">
              <a:spcBef>
                <a:spcPts val="600"/>
              </a:spcBef>
              <a:buClr>
                <a:srgbClr val="004C5F"/>
              </a:buClr>
              <a:buSzPct val="75000"/>
              <a:buFont typeface="Arial" pitchFamily="34" charset="0"/>
              <a:buChar char="•"/>
              <a:defRPr/>
            </a:pPr>
            <a:endParaRPr lang="fr-FR" altLang="fr-FR" sz="1200" b="1">
              <a:solidFill>
                <a:srgbClr val="002060"/>
              </a:solidFill>
              <a:latin typeface="+mj-lt"/>
              <a:cs typeface="Arial" charset="0"/>
            </a:endParaRPr>
          </a:p>
          <a:p>
            <a:pPr marL="342900" lvl="1" indent="-342900" algn="just">
              <a:spcBef>
                <a:spcPts val="600"/>
              </a:spcBef>
              <a:buClr>
                <a:srgbClr val="004C5F"/>
              </a:buClr>
              <a:buSzPct val="75000"/>
              <a:buFont typeface="Arial" pitchFamily="34" charset="0"/>
              <a:buChar char="•"/>
              <a:defRPr/>
            </a:pPr>
            <a:endParaRPr lang="fr-FR" altLang="fr-FR" sz="1200" b="1">
              <a:solidFill>
                <a:srgbClr val="002060"/>
              </a:solidFill>
              <a:latin typeface="+mj-lt"/>
              <a:cs typeface="Arial" charset="0"/>
            </a:endParaRPr>
          </a:p>
          <a:p>
            <a:pPr marL="342900" lvl="1" indent="-342900" algn="just">
              <a:spcBef>
                <a:spcPts val="600"/>
              </a:spcBef>
              <a:buClr>
                <a:srgbClr val="004C5F"/>
              </a:buClr>
              <a:buSzPct val="75000"/>
              <a:buFont typeface="Arial" pitchFamily="34" charset="0"/>
              <a:buChar char="•"/>
              <a:defRPr/>
            </a:pPr>
            <a:endParaRPr lang="fr-FR" altLang="fr-FR" sz="1200" b="1">
              <a:solidFill>
                <a:srgbClr val="002060"/>
              </a:solidFill>
              <a:latin typeface="+mj-lt"/>
              <a:cs typeface="Arial" charset="0"/>
            </a:endParaRPr>
          </a:p>
        </p:txBody>
      </p:sp>
      <p:sp>
        <p:nvSpPr>
          <p:cNvPr id="35" name="Chevron 6"/>
          <p:cNvSpPr/>
          <p:nvPr/>
        </p:nvSpPr>
        <p:spPr>
          <a:xfrm>
            <a:off x="356829" y="4834594"/>
            <a:ext cx="8430341" cy="1816019"/>
          </a:xfrm>
          <a:prstGeom prst="round2DiagRect">
            <a:avLst/>
          </a:prstGeom>
          <a:solidFill>
            <a:schemeClr val="accent3"/>
          </a:solidFill>
        </p:spPr>
        <p:txBody>
          <a:bodyPr wrap="square" anchor="ctr">
            <a:noAutofit/>
          </a:bodyPr>
          <a:lstStyle/>
          <a:p>
            <a:pPr marL="285750" indent="-285750" algn="just">
              <a:buFont typeface="Arial" panose="020B0604020202020204" pitchFamily="34" charset="0"/>
              <a:buChar char="→"/>
            </a:pPr>
            <a:r>
              <a:rPr lang="fr-FR" sz="1600">
                <a:solidFill>
                  <a:schemeClr val="bg1"/>
                </a:solidFill>
                <a:latin typeface="Arial" panose="020B0604020202020204" pitchFamily="34" charset="0"/>
                <a:cs typeface="Arial" panose="020B0604020202020204" pitchFamily="34" charset="0"/>
              </a:rPr>
              <a:t>Depuis le début de l’année 2023, les Caf se rapprochent des gestionnaires d’Espace de rencontre (ER) afin de signer les conventions d’accès à Mon Compte Partenaire et/ou le bulletin d’adhésion au service </a:t>
            </a:r>
            <a:r>
              <a:rPr lang="fr-FR" sz="1600" err="1">
                <a:solidFill>
                  <a:schemeClr val="bg1"/>
                </a:solidFill>
                <a:latin typeface="Arial" panose="020B0604020202020204" pitchFamily="34" charset="0"/>
                <a:cs typeface="Arial" panose="020B0604020202020204" pitchFamily="34" charset="0"/>
              </a:rPr>
              <a:t>Afas</a:t>
            </a:r>
            <a:r>
              <a:rPr lang="fr-FR" sz="1600">
                <a:solidFill>
                  <a:schemeClr val="bg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sz="1600">
                <a:solidFill>
                  <a:schemeClr val="bg1"/>
                </a:solidFill>
                <a:latin typeface="Arial" panose="020B0604020202020204" pitchFamily="34" charset="0"/>
                <a:cs typeface="Arial" panose="020B0604020202020204" pitchFamily="34" charset="0"/>
              </a:rPr>
              <a:t>Une lettre au réseau a été diffusée aux Caf pour expliciter la procédure d’intégration des ER dans le service </a:t>
            </a:r>
            <a:r>
              <a:rPr lang="fr-FR" sz="1600" err="1">
                <a:solidFill>
                  <a:schemeClr val="bg1"/>
                </a:solidFill>
                <a:latin typeface="Arial" panose="020B0604020202020204" pitchFamily="34" charset="0"/>
                <a:cs typeface="Arial" panose="020B0604020202020204" pitchFamily="34" charset="0"/>
              </a:rPr>
              <a:t>Afas</a:t>
            </a:r>
            <a:r>
              <a:rPr lang="fr-FR" sz="1600">
                <a:solidFill>
                  <a:schemeClr val="bg1"/>
                </a:solidFill>
                <a:latin typeface="Arial" panose="020B0604020202020204" pitchFamily="34" charset="0"/>
                <a:cs typeface="Arial" panose="020B0604020202020204" pitchFamily="34" charset="0"/>
              </a:rPr>
              <a:t> et les modalités de traitement de cette Ps. </a:t>
            </a:r>
          </a:p>
        </p:txBody>
      </p:sp>
      <p:grpSp>
        <p:nvGrpSpPr>
          <p:cNvPr id="6" name="Groupe 5">
            <a:extLst>
              <a:ext uri="{FF2B5EF4-FFF2-40B4-BE49-F238E27FC236}">
                <a16:creationId xmlns:a16="http://schemas.microsoft.com/office/drawing/2014/main" id="{71D93E51-83E0-2428-B243-1B3A4C33704D}"/>
              </a:ext>
            </a:extLst>
          </p:cNvPr>
          <p:cNvGrpSpPr/>
          <p:nvPr/>
        </p:nvGrpSpPr>
        <p:grpSpPr>
          <a:xfrm>
            <a:off x="215009" y="2136405"/>
            <a:ext cx="8206452" cy="2544787"/>
            <a:chOff x="231184" y="2377634"/>
            <a:chExt cx="8206452" cy="2544787"/>
          </a:xfrm>
        </p:grpSpPr>
        <p:sp>
          <p:nvSpPr>
            <p:cNvPr id="16" name="Rectangle à coins arrondis 41">
              <a:extLst>
                <a:ext uri="{FF2B5EF4-FFF2-40B4-BE49-F238E27FC236}">
                  <a16:creationId xmlns:a16="http://schemas.microsoft.com/office/drawing/2014/main" id="{DC66752E-ED42-477B-9F52-7D18CD98FA14}"/>
                </a:ext>
              </a:extLst>
            </p:cNvPr>
            <p:cNvSpPr>
              <a:spLocks noChangeArrowheads="1"/>
            </p:cNvSpPr>
            <p:nvPr/>
          </p:nvSpPr>
          <p:spPr bwMode="auto">
            <a:xfrm>
              <a:off x="5083270" y="2410446"/>
              <a:ext cx="878864"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Migration </a:t>
              </a:r>
              <a:r>
                <a:rPr lang="fr-FR" altLang="fr-FR" sz="1200" b="1" err="1">
                  <a:solidFill>
                    <a:schemeClr val="bg1"/>
                  </a:solidFill>
                  <a:latin typeface="Arial" charset="0"/>
                </a:rPr>
                <a:t>Eaje</a:t>
              </a:r>
              <a:r>
                <a:rPr lang="fr-FR" altLang="fr-FR" sz="1200" b="1">
                  <a:solidFill>
                    <a:schemeClr val="bg1"/>
                  </a:solidFill>
                  <a:latin typeface="Arial" charset="0"/>
                </a:rPr>
                <a:t> </a:t>
              </a:r>
            </a:p>
          </p:txBody>
        </p:sp>
        <p:grpSp>
          <p:nvGrpSpPr>
            <p:cNvPr id="4" name="Groupe 3">
              <a:extLst>
                <a:ext uri="{FF2B5EF4-FFF2-40B4-BE49-F238E27FC236}">
                  <a16:creationId xmlns:a16="http://schemas.microsoft.com/office/drawing/2014/main" id="{7C4E7278-A804-5D5B-6045-0673BADE860F}"/>
                </a:ext>
              </a:extLst>
            </p:cNvPr>
            <p:cNvGrpSpPr/>
            <p:nvPr/>
          </p:nvGrpSpPr>
          <p:grpSpPr>
            <a:xfrm>
              <a:off x="231184" y="2377634"/>
              <a:ext cx="8206452" cy="2544787"/>
              <a:chOff x="231184" y="2564418"/>
              <a:chExt cx="8206452" cy="2544787"/>
            </a:xfrm>
          </p:grpSpPr>
          <p:sp>
            <p:nvSpPr>
              <p:cNvPr id="14" name="Rectangle à coins arrondis 41">
                <a:extLst>
                  <a:ext uri="{FF2B5EF4-FFF2-40B4-BE49-F238E27FC236}">
                    <a16:creationId xmlns:a16="http://schemas.microsoft.com/office/drawing/2014/main" id="{0426FC38-79F3-439B-839A-193A60D20188}"/>
                  </a:ext>
                </a:extLst>
              </p:cNvPr>
              <p:cNvSpPr>
                <a:spLocks noChangeArrowheads="1"/>
              </p:cNvSpPr>
              <p:nvPr/>
            </p:nvSpPr>
            <p:spPr bwMode="auto">
              <a:xfrm>
                <a:off x="2837380" y="2574404"/>
                <a:ext cx="861792" cy="717391"/>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Relais petite enfance</a:t>
                </a:r>
              </a:p>
            </p:txBody>
          </p:sp>
          <p:sp>
            <p:nvSpPr>
              <p:cNvPr id="15" name="Rectangle à coins arrondis 41">
                <a:extLst>
                  <a:ext uri="{FF2B5EF4-FFF2-40B4-BE49-F238E27FC236}">
                    <a16:creationId xmlns:a16="http://schemas.microsoft.com/office/drawing/2014/main" id="{F446161E-4F99-4992-8791-B71B96BEEF5B}"/>
                  </a:ext>
                </a:extLst>
              </p:cNvPr>
              <p:cNvSpPr>
                <a:spLocks noChangeArrowheads="1"/>
              </p:cNvSpPr>
              <p:nvPr/>
            </p:nvSpPr>
            <p:spPr bwMode="auto">
              <a:xfrm>
                <a:off x="1661187" y="2564418"/>
                <a:ext cx="861792" cy="1103005"/>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Accueil de loisirs sans hébergement </a:t>
                </a:r>
              </a:p>
            </p:txBody>
          </p:sp>
          <p:grpSp>
            <p:nvGrpSpPr>
              <p:cNvPr id="5" name="Groupe 4">
                <a:extLst>
                  <a:ext uri="{FF2B5EF4-FFF2-40B4-BE49-F238E27FC236}">
                    <a16:creationId xmlns:a16="http://schemas.microsoft.com/office/drawing/2014/main" id="{71B18E00-BD0B-40C8-BAB9-997594AD4B58}"/>
                  </a:ext>
                </a:extLst>
              </p:cNvPr>
              <p:cNvGrpSpPr/>
              <p:nvPr/>
            </p:nvGrpSpPr>
            <p:grpSpPr>
              <a:xfrm>
                <a:off x="4009923" y="2568390"/>
                <a:ext cx="4235571" cy="1816038"/>
                <a:chOff x="3153442" y="3111780"/>
                <a:chExt cx="4197185" cy="1816038"/>
              </a:xfrm>
            </p:grpSpPr>
            <p:sp>
              <p:nvSpPr>
                <p:cNvPr id="38" name="Rectangle à coins arrondis 41">
                  <a:extLst>
                    <a:ext uri="{FF2B5EF4-FFF2-40B4-BE49-F238E27FC236}">
                      <a16:creationId xmlns:a16="http://schemas.microsoft.com/office/drawing/2014/main" id="{7E89E225-60A6-4E3B-8BE5-A9B02197D5BC}"/>
                    </a:ext>
                  </a:extLst>
                </p:cNvPr>
                <p:cNvSpPr>
                  <a:spLocks noChangeArrowheads="1"/>
                </p:cNvSpPr>
                <p:nvPr/>
              </p:nvSpPr>
              <p:spPr bwMode="auto">
                <a:xfrm>
                  <a:off x="3153442" y="3111780"/>
                  <a:ext cx="870899" cy="9756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Lieux d’accueil enfants parents</a:t>
                  </a:r>
                </a:p>
              </p:txBody>
            </p:sp>
            <p:sp>
              <p:nvSpPr>
                <p:cNvPr id="40" name="Rectangle à coins arrondis 41">
                  <a:extLst>
                    <a:ext uri="{FF2B5EF4-FFF2-40B4-BE49-F238E27FC236}">
                      <a16:creationId xmlns:a16="http://schemas.microsoft.com/office/drawing/2014/main" id="{381ECDE4-575F-4099-979A-BC9E7D759204}"/>
                    </a:ext>
                  </a:extLst>
                </p:cNvPr>
                <p:cNvSpPr>
                  <a:spLocks noChangeArrowheads="1"/>
                </p:cNvSpPr>
                <p:nvPr/>
              </p:nvSpPr>
              <p:spPr bwMode="auto">
                <a:xfrm>
                  <a:off x="6399543" y="4497794"/>
                  <a:ext cx="951084"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Centres sociaux </a:t>
                  </a:r>
                </a:p>
              </p:txBody>
            </p:sp>
          </p:grpSp>
          <p:sp>
            <p:nvSpPr>
              <p:cNvPr id="43" name="Rectangle 42">
                <a:extLst>
                  <a:ext uri="{FF2B5EF4-FFF2-40B4-BE49-F238E27FC236}">
                    <a16:creationId xmlns:a16="http://schemas.microsoft.com/office/drawing/2014/main" id="{39F6739C-377F-4C3B-9FC4-1A439751FAD2}"/>
                  </a:ext>
                </a:extLst>
              </p:cNvPr>
              <p:cNvSpPr/>
              <p:nvPr/>
            </p:nvSpPr>
            <p:spPr>
              <a:xfrm>
                <a:off x="231184" y="2574405"/>
                <a:ext cx="1140847" cy="123086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a:solidFill>
                      <a:schemeClr val="tx2"/>
                    </a:solidFill>
                    <a:latin typeface="Arial" panose="020B0604020202020204" pitchFamily="34" charset="0"/>
                    <a:cs typeface="Arial" panose="020B0604020202020204" pitchFamily="34" charset="0"/>
                  </a:rPr>
                  <a:t>Prestations de service (Ps) intégrées dans le service </a:t>
                </a:r>
                <a:r>
                  <a:rPr lang="fr-FR" sz="1200" err="1">
                    <a:solidFill>
                      <a:schemeClr val="tx2"/>
                    </a:solidFill>
                    <a:latin typeface="Arial" panose="020B0604020202020204" pitchFamily="34" charset="0"/>
                    <a:cs typeface="Arial" panose="020B0604020202020204" pitchFamily="34" charset="0"/>
                  </a:rPr>
                  <a:t>Afas</a:t>
                </a:r>
                <a:endParaRPr lang="fr-FR" sz="1200">
                  <a:solidFill>
                    <a:schemeClr val="tx2"/>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03AC1DDF-F2DE-4EEB-BE89-496CC193C06A}"/>
                  </a:ext>
                </a:extLst>
              </p:cNvPr>
              <p:cNvGrpSpPr/>
              <p:nvPr/>
            </p:nvGrpSpPr>
            <p:grpSpPr>
              <a:xfrm>
                <a:off x="6164330" y="2597230"/>
                <a:ext cx="2273306" cy="2511975"/>
                <a:chOff x="6141188" y="2782653"/>
                <a:chExt cx="2273306" cy="2511975"/>
              </a:xfrm>
            </p:grpSpPr>
            <p:sp>
              <p:nvSpPr>
                <p:cNvPr id="44" name="Rectangle à coins arrondis 41">
                  <a:extLst>
                    <a:ext uri="{FF2B5EF4-FFF2-40B4-BE49-F238E27FC236}">
                      <a16:creationId xmlns:a16="http://schemas.microsoft.com/office/drawing/2014/main" id="{FFDBA127-3A1F-4978-B0B9-19982E4AA14F}"/>
                    </a:ext>
                  </a:extLst>
                </p:cNvPr>
                <p:cNvSpPr>
                  <a:spLocks noChangeArrowheads="1"/>
                </p:cNvSpPr>
                <p:nvPr/>
              </p:nvSpPr>
              <p:spPr bwMode="auto">
                <a:xfrm>
                  <a:off x="6148432" y="3306960"/>
                  <a:ext cx="931283"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Aide à domicile </a:t>
                  </a:r>
                </a:p>
              </p:txBody>
            </p:sp>
            <p:sp>
              <p:nvSpPr>
                <p:cNvPr id="45" name="Rectangle à coins arrondis 41">
                  <a:extLst>
                    <a:ext uri="{FF2B5EF4-FFF2-40B4-BE49-F238E27FC236}">
                      <a16:creationId xmlns:a16="http://schemas.microsoft.com/office/drawing/2014/main" id="{12E66836-CCE0-495B-AD08-4A0DF0199FBA}"/>
                    </a:ext>
                  </a:extLst>
                </p:cNvPr>
                <p:cNvSpPr>
                  <a:spLocks noChangeArrowheads="1"/>
                </p:cNvSpPr>
                <p:nvPr/>
              </p:nvSpPr>
              <p:spPr bwMode="auto">
                <a:xfrm>
                  <a:off x="6141188" y="2782653"/>
                  <a:ext cx="931283"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Médiation familiale </a:t>
                  </a:r>
                </a:p>
              </p:txBody>
            </p:sp>
            <p:sp>
              <p:nvSpPr>
                <p:cNvPr id="46" name="Rectangle à coins arrondis 41">
                  <a:extLst>
                    <a:ext uri="{FF2B5EF4-FFF2-40B4-BE49-F238E27FC236}">
                      <a16:creationId xmlns:a16="http://schemas.microsoft.com/office/drawing/2014/main" id="{1224F084-76FE-4468-857B-BC4D267AEC2C}"/>
                    </a:ext>
                  </a:extLst>
                </p:cNvPr>
                <p:cNvSpPr>
                  <a:spLocks noChangeArrowheads="1"/>
                </p:cNvSpPr>
                <p:nvPr/>
              </p:nvSpPr>
              <p:spPr bwMode="auto">
                <a:xfrm>
                  <a:off x="7262570" y="3263936"/>
                  <a:ext cx="1151924" cy="805173"/>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Subvention coordination </a:t>
                  </a:r>
                  <a:r>
                    <a:rPr lang="fr-FR" altLang="fr-FR" sz="1200" b="1" err="1">
                      <a:solidFill>
                        <a:schemeClr val="bg1"/>
                      </a:solidFill>
                      <a:latin typeface="Arial" charset="0"/>
                    </a:rPr>
                    <a:t>Ctg</a:t>
                  </a:r>
                  <a:endParaRPr lang="fr-FR" altLang="fr-FR" sz="1200" b="1">
                    <a:solidFill>
                      <a:schemeClr val="bg1"/>
                    </a:solidFill>
                    <a:latin typeface="Arial" charset="0"/>
                  </a:endParaRPr>
                </a:p>
              </p:txBody>
            </p:sp>
            <p:sp>
              <p:nvSpPr>
                <p:cNvPr id="47" name="Rectangle à coins arrondis 41">
                  <a:extLst>
                    <a:ext uri="{FF2B5EF4-FFF2-40B4-BE49-F238E27FC236}">
                      <a16:creationId xmlns:a16="http://schemas.microsoft.com/office/drawing/2014/main" id="{3EC8FC78-A5BF-40B5-BE8D-85A2EEA25354}"/>
                    </a:ext>
                  </a:extLst>
                </p:cNvPr>
                <p:cNvSpPr>
                  <a:spLocks noChangeArrowheads="1"/>
                </p:cNvSpPr>
                <p:nvPr/>
              </p:nvSpPr>
              <p:spPr bwMode="auto">
                <a:xfrm>
                  <a:off x="7265555" y="4602760"/>
                  <a:ext cx="913362" cy="691868"/>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Foyer de jeunes travailleurs</a:t>
                  </a:r>
                </a:p>
              </p:txBody>
            </p:sp>
            <p:sp>
              <p:nvSpPr>
                <p:cNvPr id="48" name="Rectangle à coins arrondis 41">
                  <a:extLst>
                    <a:ext uri="{FF2B5EF4-FFF2-40B4-BE49-F238E27FC236}">
                      <a16:creationId xmlns:a16="http://schemas.microsoft.com/office/drawing/2014/main" id="{B42DF675-5904-4409-89E2-43BC5C818B6F}"/>
                    </a:ext>
                  </a:extLst>
                </p:cNvPr>
                <p:cNvSpPr>
                  <a:spLocks noChangeArrowheads="1"/>
                </p:cNvSpPr>
                <p:nvPr/>
              </p:nvSpPr>
              <p:spPr bwMode="auto">
                <a:xfrm>
                  <a:off x="7258733" y="2782653"/>
                  <a:ext cx="951084" cy="43002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Espaces de rencontre </a:t>
                  </a:r>
                </a:p>
              </p:txBody>
            </p:sp>
          </p:grpSp>
        </p:grpSp>
        <p:sp>
          <p:nvSpPr>
            <p:cNvPr id="49" name="Rectangle à coins arrondis 41">
              <a:extLst>
                <a:ext uri="{FF2B5EF4-FFF2-40B4-BE49-F238E27FC236}">
                  <a16:creationId xmlns:a16="http://schemas.microsoft.com/office/drawing/2014/main" id="{36A4B9BE-20B6-4FD9-8ECA-7C6FD3B97D17}"/>
                </a:ext>
              </a:extLst>
            </p:cNvPr>
            <p:cNvSpPr>
              <a:spLocks noChangeArrowheads="1"/>
            </p:cNvSpPr>
            <p:nvPr/>
          </p:nvSpPr>
          <p:spPr bwMode="auto">
            <a:xfrm>
              <a:off x="5058079" y="2889730"/>
              <a:ext cx="870899" cy="533034"/>
            </a:xfrm>
            <a:prstGeom prst="roundRect">
              <a:avLst>
                <a:gd name="adj" fmla="val 10000"/>
              </a:avLst>
            </a:prstGeom>
            <a:solidFill>
              <a:schemeClr val="accent1"/>
            </a:solidFill>
            <a:ln w="25400" algn="ctr">
              <a:solidFill>
                <a:srgbClr val="FFFFFF"/>
              </a:solidFill>
              <a:round/>
              <a:headEnd/>
              <a:tailEnd/>
            </a:ln>
          </p:spPr>
          <p:txBody>
            <a:bodyPr lIns="30480" tIns="22860" rIns="30480" bIns="22860" anchor="ctr"/>
            <a:lstStyle/>
            <a:p>
              <a:pPr algn="ctr"/>
              <a:r>
                <a:rPr lang="fr-FR" altLang="fr-FR" sz="1200" b="1">
                  <a:solidFill>
                    <a:schemeClr val="bg1"/>
                  </a:solidFill>
                  <a:latin typeface="Arial" charset="0"/>
                </a:rPr>
                <a:t>Structures  Jeunesse</a:t>
              </a:r>
            </a:p>
          </p:txBody>
        </p:sp>
      </p:grpSp>
      <p:grpSp>
        <p:nvGrpSpPr>
          <p:cNvPr id="3" name="Groupe 2">
            <a:extLst>
              <a:ext uri="{FF2B5EF4-FFF2-40B4-BE49-F238E27FC236}">
                <a16:creationId xmlns:a16="http://schemas.microsoft.com/office/drawing/2014/main" id="{CE9E704B-C6FD-255F-0FB6-C0A80253FCA2}"/>
              </a:ext>
            </a:extLst>
          </p:cNvPr>
          <p:cNvGrpSpPr/>
          <p:nvPr/>
        </p:nvGrpSpPr>
        <p:grpSpPr>
          <a:xfrm>
            <a:off x="231184" y="1345984"/>
            <a:ext cx="8247995" cy="624506"/>
            <a:chOff x="231184" y="1692067"/>
            <a:chExt cx="8247995" cy="624506"/>
          </a:xfrm>
        </p:grpSpPr>
        <p:grpSp>
          <p:nvGrpSpPr>
            <p:cNvPr id="2" name="Groupe 1">
              <a:extLst>
                <a:ext uri="{FF2B5EF4-FFF2-40B4-BE49-F238E27FC236}">
                  <a16:creationId xmlns:a16="http://schemas.microsoft.com/office/drawing/2014/main" id="{A0EFC494-3D80-7992-0CE6-DC23958A9241}"/>
                </a:ext>
              </a:extLst>
            </p:cNvPr>
            <p:cNvGrpSpPr/>
            <p:nvPr/>
          </p:nvGrpSpPr>
          <p:grpSpPr>
            <a:xfrm>
              <a:off x="231184" y="1692067"/>
              <a:ext cx="8247995" cy="624506"/>
              <a:chOff x="231184" y="1692067"/>
              <a:chExt cx="8247995" cy="624506"/>
            </a:xfrm>
          </p:grpSpPr>
          <p:grpSp>
            <p:nvGrpSpPr>
              <p:cNvPr id="19" name="Groupe 18">
                <a:extLst>
                  <a:ext uri="{FF2B5EF4-FFF2-40B4-BE49-F238E27FC236}">
                    <a16:creationId xmlns:a16="http://schemas.microsoft.com/office/drawing/2014/main" id="{55DE1D50-E089-4325-B2E1-45D5B2DFE86C}"/>
                  </a:ext>
                </a:extLst>
              </p:cNvPr>
              <p:cNvGrpSpPr/>
              <p:nvPr/>
            </p:nvGrpSpPr>
            <p:grpSpPr>
              <a:xfrm>
                <a:off x="231184" y="1692067"/>
                <a:ext cx="8247995" cy="624506"/>
                <a:chOff x="-858266" y="3770911"/>
                <a:chExt cx="11821039" cy="648190"/>
              </a:xfrm>
            </p:grpSpPr>
            <p:sp>
              <p:nvSpPr>
                <p:cNvPr id="20" name="Rectangle 19">
                  <a:extLst>
                    <a:ext uri="{FF2B5EF4-FFF2-40B4-BE49-F238E27FC236}">
                      <a16:creationId xmlns:a16="http://schemas.microsoft.com/office/drawing/2014/main" id="{D6631385-B28A-4DAD-B4BA-DCDB0F1EF07D}"/>
                    </a:ext>
                  </a:extLst>
                </p:cNvPr>
                <p:cNvSpPr/>
                <p:nvPr/>
              </p:nvSpPr>
              <p:spPr>
                <a:xfrm>
                  <a:off x="-858266" y="4067707"/>
                  <a:ext cx="1408421" cy="35139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a:solidFill>
                        <a:schemeClr val="tx2"/>
                      </a:solidFill>
                      <a:latin typeface="Arial" panose="020B0604020202020204" pitchFamily="34" charset="0"/>
                      <a:cs typeface="Arial" panose="020B0604020202020204" pitchFamily="34" charset="0"/>
                    </a:rPr>
                    <a:t>Planning</a:t>
                  </a:r>
                </a:p>
              </p:txBody>
            </p:sp>
            <p:grpSp>
              <p:nvGrpSpPr>
                <p:cNvPr id="21" name="Groupe 20">
                  <a:extLst>
                    <a:ext uri="{FF2B5EF4-FFF2-40B4-BE49-F238E27FC236}">
                      <a16:creationId xmlns:a16="http://schemas.microsoft.com/office/drawing/2014/main" id="{E65F0EEC-3D10-417A-B48A-69F48BABB7F6}"/>
                    </a:ext>
                  </a:extLst>
                </p:cNvPr>
                <p:cNvGrpSpPr/>
                <p:nvPr/>
              </p:nvGrpSpPr>
              <p:grpSpPr>
                <a:xfrm>
                  <a:off x="962131" y="3770911"/>
                  <a:ext cx="10000642" cy="616174"/>
                  <a:chOff x="962131" y="2779189"/>
                  <a:chExt cx="10000642" cy="616174"/>
                </a:xfrm>
              </p:grpSpPr>
              <p:cxnSp>
                <p:nvCxnSpPr>
                  <p:cNvPr id="27" name="Connecteur droit avec flèche 26">
                    <a:extLst>
                      <a:ext uri="{FF2B5EF4-FFF2-40B4-BE49-F238E27FC236}">
                        <a16:creationId xmlns:a16="http://schemas.microsoft.com/office/drawing/2014/main" id="{13A86B6B-27B8-4B8D-B2A0-E77D8B063A4E}"/>
                      </a:ext>
                    </a:extLst>
                  </p:cNvPr>
                  <p:cNvCxnSpPr>
                    <a:cxnSpLocks/>
                  </p:cNvCxnSpPr>
                  <p:nvPr/>
                </p:nvCxnSpPr>
                <p:spPr>
                  <a:xfrm flipV="1">
                    <a:off x="1034912" y="3302791"/>
                    <a:ext cx="9927861" cy="6916"/>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CE57B365-EA45-402C-9E47-56CA5D0EB965}"/>
                      </a:ext>
                    </a:extLst>
                  </p:cNvPr>
                  <p:cNvSpPr/>
                  <p:nvPr/>
                </p:nvSpPr>
                <p:spPr>
                  <a:xfrm>
                    <a:off x="962131" y="322327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D7F44568-BD38-4E37-BD4D-623F6A5E1F50}"/>
                      </a:ext>
                    </a:extLst>
                  </p:cNvPr>
                  <p:cNvSpPr/>
                  <p:nvPr/>
                </p:nvSpPr>
                <p:spPr>
                  <a:xfrm>
                    <a:off x="2514131" y="3234005"/>
                    <a:ext cx="159027"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D5DA1824-F041-4E0E-A205-0E3941363720}"/>
                      </a:ext>
                    </a:extLst>
                  </p:cNvPr>
                  <p:cNvSpPr/>
                  <p:nvPr/>
                </p:nvSpPr>
                <p:spPr>
                  <a:xfrm>
                    <a:off x="4180646" y="3236337"/>
                    <a:ext cx="159027"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0BB0E5-8578-4CDA-ACBB-881160CA1706}"/>
                      </a:ext>
                    </a:extLst>
                  </p:cNvPr>
                  <p:cNvSpPr/>
                  <p:nvPr/>
                </p:nvSpPr>
                <p:spPr>
                  <a:xfrm>
                    <a:off x="5762030" y="3223277"/>
                    <a:ext cx="159027"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46324DDF-5E7C-4339-916E-266DAA6CF3E3}"/>
                      </a:ext>
                    </a:extLst>
                  </p:cNvPr>
                  <p:cNvSpPr txBox="1"/>
                  <p:nvPr/>
                </p:nvSpPr>
                <p:spPr>
                  <a:xfrm>
                    <a:off x="1362036" y="2779189"/>
                    <a:ext cx="1311121" cy="351394"/>
                  </a:xfrm>
                  <a:prstGeom prst="rect">
                    <a:avLst/>
                  </a:prstGeom>
                  <a:noFill/>
                </p:spPr>
                <p:txBody>
                  <a:bodyPr wrap="square" rtlCol="0">
                    <a:spAutoFit/>
                  </a:bodyPr>
                  <a:lstStyle/>
                  <a:p>
                    <a:r>
                      <a:rPr lang="fr-FR" sz="1600" b="1">
                        <a:solidFill>
                          <a:schemeClr val="accent6">
                            <a:lumMod val="50000"/>
                          </a:schemeClr>
                        </a:solidFill>
                      </a:rPr>
                      <a:t>2018</a:t>
                    </a:r>
                  </a:p>
                </p:txBody>
              </p:sp>
              <p:sp>
                <p:nvSpPr>
                  <p:cNvPr id="34" name="ZoneTexte 33">
                    <a:extLst>
                      <a:ext uri="{FF2B5EF4-FFF2-40B4-BE49-F238E27FC236}">
                        <a16:creationId xmlns:a16="http://schemas.microsoft.com/office/drawing/2014/main" id="{85AB0EA0-E787-4B4E-817C-B0F51766DDA3}"/>
                      </a:ext>
                    </a:extLst>
                  </p:cNvPr>
                  <p:cNvSpPr txBox="1"/>
                  <p:nvPr/>
                </p:nvSpPr>
                <p:spPr>
                  <a:xfrm>
                    <a:off x="2989985" y="2913055"/>
                    <a:ext cx="962875" cy="351394"/>
                  </a:xfrm>
                  <a:prstGeom prst="rect">
                    <a:avLst/>
                  </a:prstGeom>
                  <a:noFill/>
                </p:spPr>
                <p:txBody>
                  <a:bodyPr wrap="square" rtlCol="0">
                    <a:spAutoFit/>
                  </a:bodyPr>
                  <a:lstStyle/>
                  <a:p>
                    <a:r>
                      <a:rPr lang="fr-FR" sz="1600" b="1">
                        <a:solidFill>
                          <a:schemeClr val="accent6">
                            <a:lumMod val="50000"/>
                          </a:schemeClr>
                        </a:solidFill>
                      </a:rPr>
                      <a:t>2019</a:t>
                    </a:r>
                  </a:p>
                </p:txBody>
              </p:sp>
              <p:sp>
                <p:nvSpPr>
                  <p:cNvPr id="36" name="ZoneTexte 35">
                    <a:extLst>
                      <a:ext uri="{FF2B5EF4-FFF2-40B4-BE49-F238E27FC236}">
                        <a16:creationId xmlns:a16="http://schemas.microsoft.com/office/drawing/2014/main" id="{AFF92942-4B8F-44EB-AB08-2106189F2A8D}"/>
                      </a:ext>
                    </a:extLst>
                  </p:cNvPr>
                  <p:cNvSpPr txBox="1"/>
                  <p:nvPr/>
                </p:nvSpPr>
                <p:spPr>
                  <a:xfrm>
                    <a:off x="4610421" y="2792437"/>
                    <a:ext cx="1145885" cy="351394"/>
                  </a:xfrm>
                  <a:prstGeom prst="rect">
                    <a:avLst/>
                  </a:prstGeom>
                  <a:noFill/>
                </p:spPr>
                <p:txBody>
                  <a:bodyPr wrap="square" rtlCol="0">
                    <a:spAutoFit/>
                  </a:bodyPr>
                  <a:lstStyle/>
                  <a:p>
                    <a:r>
                      <a:rPr lang="fr-FR" sz="1600" b="1">
                        <a:solidFill>
                          <a:schemeClr val="accent6">
                            <a:lumMod val="50000"/>
                          </a:schemeClr>
                        </a:solidFill>
                      </a:rPr>
                      <a:t>2020</a:t>
                    </a:r>
                  </a:p>
                </p:txBody>
              </p:sp>
            </p:grpSp>
          </p:grpSp>
          <p:sp>
            <p:nvSpPr>
              <p:cNvPr id="41" name="ZoneTexte 40">
                <a:extLst>
                  <a:ext uri="{FF2B5EF4-FFF2-40B4-BE49-F238E27FC236}">
                    <a16:creationId xmlns:a16="http://schemas.microsoft.com/office/drawing/2014/main" id="{27917896-95F0-490E-AF2A-E9B9A12DC141}"/>
                  </a:ext>
                </a:extLst>
              </p:cNvPr>
              <p:cNvSpPr txBox="1"/>
              <p:nvPr/>
            </p:nvSpPr>
            <p:spPr>
              <a:xfrm>
                <a:off x="5160108" y="1840151"/>
                <a:ext cx="636454" cy="338554"/>
              </a:xfrm>
              <a:prstGeom prst="rect">
                <a:avLst/>
              </a:prstGeom>
              <a:noFill/>
            </p:spPr>
            <p:txBody>
              <a:bodyPr wrap="square" rtlCol="0">
                <a:spAutoFit/>
              </a:bodyPr>
              <a:lstStyle/>
              <a:p>
                <a:r>
                  <a:rPr lang="fr-FR" sz="1600" b="1">
                    <a:solidFill>
                      <a:schemeClr val="accent6">
                        <a:lumMod val="50000"/>
                      </a:schemeClr>
                    </a:solidFill>
                  </a:rPr>
                  <a:t>2021</a:t>
                </a:r>
              </a:p>
            </p:txBody>
          </p:sp>
          <p:sp>
            <p:nvSpPr>
              <p:cNvPr id="37" name="Ellipse 36">
                <a:extLst>
                  <a:ext uri="{FF2B5EF4-FFF2-40B4-BE49-F238E27FC236}">
                    <a16:creationId xmlns:a16="http://schemas.microsoft.com/office/drawing/2014/main" id="{49F8C4C2-E93D-4726-855E-E4E1B4574535}"/>
                  </a:ext>
                </a:extLst>
              </p:cNvPr>
              <p:cNvSpPr/>
              <p:nvPr/>
            </p:nvSpPr>
            <p:spPr>
              <a:xfrm>
                <a:off x="5872508" y="2082986"/>
                <a:ext cx="110959" cy="153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CB6E91C7-6445-431A-BEA9-7D81662B9CC6}"/>
                  </a:ext>
                </a:extLst>
              </p:cNvPr>
              <p:cNvSpPr txBox="1"/>
              <p:nvPr/>
            </p:nvSpPr>
            <p:spPr>
              <a:xfrm>
                <a:off x="7346035" y="1848307"/>
                <a:ext cx="636454" cy="338554"/>
              </a:xfrm>
              <a:prstGeom prst="rect">
                <a:avLst/>
              </a:prstGeom>
              <a:noFill/>
            </p:spPr>
            <p:txBody>
              <a:bodyPr wrap="square" rtlCol="0">
                <a:spAutoFit/>
              </a:bodyPr>
              <a:lstStyle/>
              <a:p>
                <a:r>
                  <a:rPr lang="fr-FR" sz="1600" b="1">
                    <a:solidFill>
                      <a:schemeClr val="accent6">
                        <a:lumMod val="50000"/>
                      </a:schemeClr>
                    </a:solidFill>
                  </a:rPr>
                  <a:t>2023</a:t>
                </a:r>
              </a:p>
            </p:txBody>
          </p:sp>
          <p:sp>
            <p:nvSpPr>
              <p:cNvPr id="50" name="ZoneTexte 49">
                <a:extLst>
                  <a:ext uri="{FF2B5EF4-FFF2-40B4-BE49-F238E27FC236}">
                    <a16:creationId xmlns:a16="http://schemas.microsoft.com/office/drawing/2014/main" id="{3FEC5624-FC96-4A98-8460-2DA7881A9F15}"/>
                  </a:ext>
                </a:extLst>
              </p:cNvPr>
              <p:cNvSpPr txBox="1"/>
              <p:nvPr/>
            </p:nvSpPr>
            <p:spPr>
              <a:xfrm>
                <a:off x="6311745" y="1692067"/>
                <a:ext cx="636454" cy="338554"/>
              </a:xfrm>
              <a:prstGeom prst="rect">
                <a:avLst/>
              </a:prstGeom>
              <a:noFill/>
            </p:spPr>
            <p:txBody>
              <a:bodyPr wrap="square" rtlCol="0">
                <a:spAutoFit/>
              </a:bodyPr>
              <a:lstStyle/>
              <a:p>
                <a:r>
                  <a:rPr lang="fr-FR" sz="1600" b="1">
                    <a:solidFill>
                      <a:schemeClr val="accent6">
                        <a:lumMod val="50000"/>
                      </a:schemeClr>
                    </a:solidFill>
                  </a:rPr>
                  <a:t>2022</a:t>
                </a:r>
              </a:p>
            </p:txBody>
          </p:sp>
        </p:grpSp>
        <p:sp>
          <p:nvSpPr>
            <p:cNvPr id="51" name="Ellipse 50">
              <a:extLst>
                <a:ext uri="{FF2B5EF4-FFF2-40B4-BE49-F238E27FC236}">
                  <a16:creationId xmlns:a16="http://schemas.microsoft.com/office/drawing/2014/main" id="{6E60F73C-F60F-441A-A2B2-BEEC53DC9FDF}"/>
                </a:ext>
              </a:extLst>
            </p:cNvPr>
            <p:cNvSpPr/>
            <p:nvPr/>
          </p:nvSpPr>
          <p:spPr>
            <a:xfrm>
              <a:off x="7205636" y="2137728"/>
              <a:ext cx="110959" cy="153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1126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42A03-3632-423B-97E4-3EAC34E37E82}"/>
              </a:ext>
            </a:extLst>
          </p:cNvPr>
          <p:cNvSpPr>
            <a:spLocks noGrp="1"/>
          </p:cNvSpPr>
          <p:nvPr>
            <p:ph type="title"/>
          </p:nvPr>
        </p:nvSpPr>
        <p:spPr/>
        <p:txBody>
          <a:bodyPr/>
          <a:lstStyle/>
          <a:p>
            <a:r>
              <a:rPr lang="fr-FR" sz="2000"/>
              <a:t>4. S’habiliter à Mon Compte Partenaire et accéder au service </a:t>
            </a:r>
            <a:r>
              <a:rPr lang="fr-FR" sz="2000" err="1"/>
              <a:t>Afas</a:t>
            </a:r>
            <a:endParaRPr lang="fr-FR" sz="2000"/>
          </a:p>
        </p:txBody>
      </p:sp>
      <p:sp>
        <p:nvSpPr>
          <p:cNvPr id="3" name="Espace réservé du numéro de diapositive 2">
            <a:extLst>
              <a:ext uri="{FF2B5EF4-FFF2-40B4-BE49-F238E27FC236}">
                <a16:creationId xmlns:a16="http://schemas.microsoft.com/office/drawing/2014/main" id="{80BDCC15-50E4-447F-B31D-06A957F1238B}"/>
              </a:ext>
            </a:extLst>
          </p:cNvPr>
          <p:cNvSpPr>
            <a:spLocks noGrp="1"/>
          </p:cNvSpPr>
          <p:nvPr>
            <p:ph type="sldNum" sz="quarter" idx="12"/>
          </p:nvPr>
        </p:nvSpPr>
        <p:spPr/>
        <p:txBody>
          <a:bodyPr/>
          <a:lstStyle/>
          <a:p>
            <a:fld id="{197FF5B0-28E7-40A5-8E16-E27985AA105F}" type="slidenum">
              <a:rPr lang="fr-FR" smtClean="0"/>
              <a:t>5</a:t>
            </a:fld>
            <a:endParaRPr lang="fr-FR"/>
          </a:p>
        </p:txBody>
      </p:sp>
      <p:sp>
        <p:nvSpPr>
          <p:cNvPr id="4" name="Espace réservé du texte 3">
            <a:extLst>
              <a:ext uri="{FF2B5EF4-FFF2-40B4-BE49-F238E27FC236}">
                <a16:creationId xmlns:a16="http://schemas.microsoft.com/office/drawing/2014/main" id="{B52639FA-6911-4027-B4A6-1B4B9AC75E24}"/>
              </a:ext>
            </a:extLst>
          </p:cNvPr>
          <p:cNvSpPr>
            <a:spLocks noGrp="1"/>
          </p:cNvSpPr>
          <p:nvPr>
            <p:ph type="body" sz="quarter" idx="13"/>
          </p:nvPr>
        </p:nvSpPr>
        <p:spPr>
          <a:xfrm>
            <a:off x="419984" y="1145698"/>
            <a:ext cx="8543255" cy="5855425"/>
          </a:xfrm>
        </p:spPr>
        <p:txBody>
          <a:bodyPr>
            <a:normAutofit/>
          </a:bodyPr>
          <a:lstStyle/>
          <a:p>
            <a:pPr marL="0" algn="just">
              <a:spcBef>
                <a:spcPts val="0"/>
              </a:spcBef>
            </a:pPr>
            <a:r>
              <a:rPr lang="fr-FR" b="0"/>
              <a:t>Mon Compte Partenaire est un espace personnalisé et sécurisé à destination de chaque partenaire conventionné.</a:t>
            </a:r>
          </a:p>
          <a:p>
            <a:pPr marL="0" lvl="1" indent="0" fontAlgn="ctr">
              <a:lnSpc>
                <a:spcPct val="100000"/>
              </a:lnSpc>
              <a:spcBef>
                <a:spcPts val="0"/>
              </a:spcBef>
              <a:buNone/>
            </a:pPr>
            <a:endParaRPr lang="fr-FR" sz="1200">
              <a:solidFill>
                <a:srgbClr val="00B050"/>
              </a:solidFill>
            </a:endParaRPr>
          </a:p>
          <a:p>
            <a:pPr algn="ctr">
              <a:spcBef>
                <a:spcPts val="0"/>
              </a:spcBef>
              <a:buSzPct val="111000"/>
              <a:buFont typeface="Arial" panose="020B0604020202020204" pitchFamily="34" charset="0"/>
              <a:buChar char="→"/>
            </a:pPr>
            <a:r>
              <a:rPr lang="fr-FR" b="0"/>
              <a:t>  </a:t>
            </a:r>
            <a:r>
              <a:rPr lang="fr-FR"/>
              <a:t>En amont de la mise à disposition des accès, </a:t>
            </a:r>
          </a:p>
          <a:p>
            <a:pPr marL="0" indent="0" algn="ctr">
              <a:spcBef>
                <a:spcPts val="0"/>
              </a:spcBef>
              <a:buNone/>
            </a:pPr>
            <a:r>
              <a:rPr lang="fr-FR"/>
              <a:t>trois documents contractuels sont à signer entre la Caf et le partenaire :</a:t>
            </a: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indent="0" algn="ctr">
              <a:spcBef>
                <a:spcPts val="0"/>
              </a:spcBef>
              <a:buNone/>
            </a:pPr>
            <a:endParaRPr lang="fr-FR"/>
          </a:p>
          <a:p>
            <a:pPr marL="0" algn="just">
              <a:spcBef>
                <a:spcPts val="0"/>
              </a:spcBef>
            </a:pPr>
            <a:endParaRPr lang="fr-FR" b="0"/>
          </a:p>
          <a:p>
            <a:pPr marL="0" algn="just">
              <a:spcBef>
                <a:spcPts val="0"/>
              </a:spcBef>
            </a:pPr>
            <a:r>
              <a:rPr lang="fr-FR" b="0"/>
              <a:t>Un module d’authentification </a:t>
            </a:r>
            <a:r>
              <a:rPr lang="fr-FR" err="1"/>
              <a:t>Habpps</a:t>
            </a:r>
            <a:r>
              <a:rPr lang="fr-FR"/>
              <a:t> </a:t>
            </a:r>
            <a:r>
              <a:rPr lang="fr-FR" b="0"/>
              <a:t>(Habilitation portail partenaires sécurisé) permet à la Caf d’attribuer les autorisations d’accès pour les personnes morales, mais aussi pour les personnes physiques (bailleurs privés par exemple).</a:t>
            </a:r>
          </a:p>
          <a:p>
            <a:pPr marL="0" indent="0" algn="just">
              <a:spcBef>
                <a:spcPts val="0"/>
              </a:spcBef>
              <a:buNone/>
            </a:pPr>
            <a:endParaRPr lang="fr-FR" b="0"/>
          </a:p>
          <a:p>
            <a:pPr marL="0" algn="just">
              <a:spcBef>
                <a:spcPts val="0"/>
              </a:spcBef>
            </a:pPr>
            <a:r>
              <a:rPr lang="fr-FR" b="0"/>
              <a:t>La Caf délègue ou non, en fonction des cas, la gestion des utilisateurs au partenaire. Le niveau de délégation est précisé au niveau du contrat de service entre le partenaire et la Caf.</a:t>
            </a:r>
          </a:p>
          <a:p>
            <a:pPr marL="0" algn="just">
              <a:spcBef>
                <a:spcPts val="0"/>
              </a:spcBef>
            </a:pPr>
            <a:endParaRPr lang="fr-FR" b="0"/>
          </a:p>
          <a:p>
            <a:pPr marL="0" algn="just">
              <a:spcBef>
                <a:spcPts val="0"/>
              </a:spcBef>
            </a:pPr>
            <a:r>
              <a:rPr lang="fr-FR" b="0"/>
              <a:t>Les partenaires en mode délégué dans </a:t>
            </a:r>
            <a:r>
              <a:rPr lang="fr-FR" b="0" err="1"/>
              <a:t>Mcp</a:t>
            </a:r>
            <a:r>
              <a:rPr lang="fr-FR" b="0"/>
              <a:t>, doivent affecter le fournisseurs de données d’activité, le fournisseur de données financières et l’approbateur de la déclaration.</a:t>
            </a:r>
          </a:p>
          <a:p>
            <a:pPr marL="0" algn="just">
              <a:spcBef>
                <a:spcPts val="0"/>
              </a:spcBef>
            </a:pPr>
            <a:endParaRPr lang="fr-FR" b="0"/>
          </a:p>
          <a:p>
            <a:pPr marL="0" algn="just">
              <a:spcBef>
                <a:spcPts val="0"/>
              </a:spcBef>
            </a:pPr>
            <a:endParaRPr lang="fr-FR" b="0"/>
          </a:p>
          <a:p>
            <a:pPr marL="0" algn="just">
              <a:spcBef>
                <a:spcPts val="0"/>
              </a:spcBef>
            </a:pPr>
            <a:endParaRPr lang="fr-FR" b="0"/>
          </a:p>
          <a:p>
            <a:pPr marL="0" indent="0" algn="ctr">
              <a:spcBef>
                <a:spcPts val="0"/>
              </a:spcBef>
              <a:buNone/>
            </a:pPr>
            <a:endParaRPr lang="fr-FR"/>
          </a:p>
          <a:p>
            <a:pPr marL="0" indent="0">
              <a:spcBef>
                <a:spcPts val="0"/>
              </a:spcBef>
              <a:buNone/>
            </a:pPr>
            <a:endParaRPr lang="fr-FR" b="0"/>
          </a:p>
          <a:p>
            <a:pPr marL="0" indent="0">
              <a:spcBef>
                <a:spcPts val="0"/>
              </a:spcBef>
              <a:buNone/>
            </a:pPr>
            <a:endParaRPr lang="fr-FR" b="0"/>
          </a:p>
          <a:p>
            <a:pPr marL="0" indent="0">
              <a:spcBef>
                <a:spcPts val="0"/>
              </a:spcBef>
              <a:buNone/>
            </a:pPr>
            <a:endParaRPr lang="fr-FR" b="0"/>
          </a:p>
          <a:p>
            <a:pPr marL="0" indent="0">
              <a:spcBef>
                <a:spcPts val="0"/>
              </a:spcBef>
              <a:buNone/>
            </a:pPr>
            <a:endParaRPr lang="fr-FR" b="0"/>
          </a:p>
          <a:p>
            <a:pPr marL="0" indent="0">
              <a:spcBef>
                <a:spcPts val="0"/>
              </a:spcBef>
              <a:buNone/>
            </a:pPr>
            <a:endParaRPr lang="fr-FR" b="0"/>
          </a:p>
        </p:txBody>
      </p:sp>
      <p:grpSp>
        <p:nvGrpSpPr>
          <p:cNvPr id="18" name="Groupe 17">
            <a:extLst>
              <a:ext uri="{FF2B5EF4-FFF2-40B4-BE49-F238E27FC236}">
                <a16:creationId xmlns:a16="http://schemas.microsoft.com/office/drawing/2014/main" id="{6CAB229B-0134-43F0-9138-6D8E22A61747}"/>
              </a:ext>
            </a:extLst>
          </p:cNvPr>
          <p:cNvGrpSpPr/>
          <p:nvPr/>
        </p:nvGrpSpPr>
        <p:grpSpPr>
          <a:xfrm>
            <a:off x="1581305" y="2528147"/>
            <a:ext cx="5981390" cy="1471359"/>
            <a:chOff x="667003" y="2552529"/>
            <a:chExt cx="7556496" cy="1832972"/>
          </a:xfrm>
        </p:grpSpPr>
        <p:grpSp>
          <p:nvGrpSpPr>
            <p:cNvPr id="16" name="Groupe 15">
              <a:extLst>
                <a:ext uri="{FF2B5EF4-FFF2-40B4-BE49-F238E27FC236}">
                  <a16:creationId xmlns:a16="http://schemas.microsoft.com/office/drawing/2014/main" id="{01ACED42-B97F-4EBF-80AE-D8E6042D77A1}"/>
                </a:ext>
              </a:extLst>
            </p:cNvPr>
            <p:cNvGrpSpPr/>
            <p:nvPr/>
          </p:nvGrpSpPr>
          <p:grpSpPr>
            <a:xfrm>
              <a:off x="667003" y="2552529"/>
              <a:ext cx="7556496" cy="1832972"/>
              <a:chOff x="742551" y="4119386"/>
              <a:chExt cx="7556496" cy="1832972"/>
            </a:xfrm>
          </p:grpSpPr>
          <p:sp>
            <p:nvSpPr>
              <p:cNvPr id="7" name="Rectangle 6">
                <a:extLst>
                  <a:ext uri="{FF2B5EF4-FFF2-40B4-BE49-F238E27FC236}">
                    <a16:creationId xmlns:a16="http://schemas.microsoft.com/office/drawing/2014/main" id="{B8AAB9F5-F2BA-4869-9D2B-CB4FDAC4FF90}"/>
                  </a:ext>
                </a:extLst>
              </p:cNvPr>
              <p:cNvSpPr/>
              <p:nvPr/>
            </p:nvSpPr>
            <p:spPr>
              <a:xfrm>
                <a:off x="3462302" y="4119387"/>
                <a:ext cx="2159252" cy="1832971"/>
              </a:xfrm>
              <a:prstGeom prst="rect">
                <a:avLst/>
              </a:prstGeom>
              <a:solidFill>
                <a:srgbClr val="729D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a:p>
                <a:pPr algn="ctr"/>
                <a:endParaRPr lang="fr-FR"/>
              </a:p>
              <a:p>
                <a:pPr algn="ctr"/>
                <a:endParaRPr lang="fr-FR"/>
              </a:p>
              <a:p>
                <a:pPr algn="ctr"/>
                <a:r>
                  <a:rPr lang="fr-FR" sz="1400"/>
                  <a:t>un contrat de services </a:t>
                </a:r>
              </a:p>
            </p:txBody>
          </p:sp>
          <p:pic>
            <p:nvPicPr>
              <p:cNvPr id="8" name="Graphique 7" descr="Document">
                <a:extLst>
                  <a:ext uri="{FF2B5EF4-FFF2-40B4-BE49-F238E27FC236}">
                    <a16:creationId xmlns:a16="http://schemas.microsoft.com/office/drawing/2014/main" id="{86DBDD13-6F17-4295-BAE7-37AF57957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4196685"/>
                <a:ext cx="914400" cy="914400"/>
              </a:xfrm>
              <a:prstGeom prst="rect">
                <a:avLst/>
              </a:prstGeom>
            </p:spPr>
          </p:pic>
          <p:sp>
            <p:nvSpPr>
              <p:cNvPr id="9" name="Rectangle 8">
                <a:extLst>
                  <a:ext uri="{FF2B5EF4-FFF2-40B4-BE49-F238E27FC236}">
                    <a16:creationId xmlns:a16="http://schemas.microsoft.com/office/drawing/2014/main" id="{B5F13324-9485-41B7-8222-5C7CCBEF2C85}"/>
                  </a:ext>
                </a:extLst>
              </p:cNvPr>
              <p:cNvSpPr/>
              <p:nvPr/>
            </p:nvSpPr>
            <p:spPr>
              <a:xfrm>
                <a:off x="6139795" y="4119386"/>
                <a:ext cx="2159252" cy="1832972"/>
              </a:xfrm>
              <a:prstGeom prst="rect">
                <a:avLst/>
              </a:prstGeom>
              <a:solidFill>
                <a:srgbClr val="729D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a:p>
                <a:pPr algn="ctr"/>
                <a:endParaRPr lang="fr-FR"/>
              </a:p>
              <a:p>
                <a:pPr algn="ctr"/>
                <a:endParaRPr lang="fr-FR"/>
              </a:p>
              <a:p>
                <a:pPr algn="ctr"/>
                <a:r>
                  <a:rPr lang="fr-FR" sz="1400"/>
                  <a:t>Un bulletin d’adhésion propre à chaque service</a:t>
                </a:r>
              </a:p>
            </p:txBody>
          </p:sp>
          <p:sp>
            <p:nvSpPr>
              <p:cNvPr id="10" name="Rectangle 9">
                <a:extLst>
                  <a:ext uri="{FF2B5EF4-FFF2-40B4-BE49-F238E27FC236}">
                    <a16:creationId xmlns:a16="http://schemas.microsoft.com/office/drawing/2014/main" id="{AD95B76F-9E37-4846-9EBF-221D2BBBC732}"/>
                  </a:ext>
                </a:extLst>
              </p:cNvPr>
              <p:cNvSpPr/>
              <p:nvPr/>
            </p:nvSpPr>
            <p:spPr>
              <a:xfrm>
                <a:off x="742551" y="4119386"/>
                <a:ext cx="2159252" cy="1832970"/>
              </a:xfrm>
              <a:prstGeom prst="rect">
                <a:avLst/>
              </a:prstGeom>
              <a:solidFill>
                <a:srgbClr val="729DCC"/>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a:p>
                <a:pPr algn="ctr"/>
                <a:endParaRPr lang="fr-FR"/>
              </a:p>
              <a:p>
                <a:pPr algn="ctr"/>
                <a:endParaRPr lang="fr-FR"/>
              </a:p>
              <a:p>
                <a:pPr algn="ctr"/>
                <a:r>
                  <a:rPr lang="fr-FR" sz="1400"/>
                  <a:t>Une convention d’accès à </a:t>
                </a:r>
                <a:r>
                  <a:rPr lang="fr-FR" sz="1400" err="1"/>
                  <a:t>Mcp</a:t>
                </a:r>
                <a:endParaRPr lang="fr-FR" sz="1400"/>
              </a:p>
            </p:txBody>
          </p:sp>
          <p:pic>
            <p:nvPicPr>
              <p:cNvPr id="11" name="Graphique 10" descr="Document">
                <a:extLst>
                  <a:ext uri="{FF2B5EF4-FFF2-40B4-BE49-F238E27FC236}">
                    <a16:creationId xmlns:a16="http://schemas.microsoft.com/office/drawing/2014/main" id="{CA39F5E4-84F4-420D-B486-8F8BF9C7B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0533" y="4196685"/>
                <a:ext cx="914400" cy="914400"/>
              </a:xfrm>
              <a:prstGeom prst="rect">
                <a:avLst/>
              </a:prstGeom>
            </p:spPr>
          </p:pic>
          <p:pic>
            <p:nvPicPr>
              <p:cNvPr id="14" name="Graphique 13" descr="Ajouter">
                <a:extLst>
                  <a:ext uri="{FF2B5EF4-FFF2-40B4-BE49-F238E27FC236}">
                    <a16:creationId xmlns:a16="http://schemas.microsoft.com/office/drawing/2014/main" id="{CC204435-02C5-4874-A2FF-5C5C983369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1120" y="4750390"/>
                <a:ext cx="414437" cy="412479"/>
              </a:xfrm>
              <a:prstGeom prst="rect">
                <a:avLst/>
              </a:prstGeom>
            </p:spPr>
          </p:pic>
          <p:pic>
            <p:nvPicPr>
              <p:cNvPr id="15" name="Graphique 14" descr="Ajouter">
                <a:extLst>
                  <a:ext uri="{FF2B5EF4-FFF2-40B4-BE49-F238E27FC236}">
                    <a16:creationId xmlns:a16="http://schemas.microsoft.com/office/drawing/2014/main" id="{F1AB917F-9721-4EAA-9C8E-106408CC9A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0176" y="4764374"/>
                <a:ext cx="414437" cy="412479"/>
              </a:xfrm>
              <a:prstGeom prst="rect">
                <a:avLst/>
              </a:prstGeom>
            </p:spPr>
          </p:pic>
        </p:grpSp>
        <p:pic>
          <p:nvPicPr>
            <p:cNvPr id="6" name="Graphique 5" descr="Document">
              <a:extLst>
                <a:ext uri="{FF2B5EF4-FFF2-40B4-BE49-F238E27FC236}">
                  <a16:creationId xmlns:a16="http://schemas.microsoft.com/office/drawing/2014/main" id="{64FBE4A5-9D93-4E14-9301-6E780834A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4056" y="2552530"/>
              <a:ext cx="914400" cy="914400"/>
            </a:xfrm>
            <a:prstGeom prst="rect">
              <a:avLst/>
            </a:prstGeom>
          </p:spPr>
        </p:pic>
      </p:grpSp>
    </p:spTree>
    <p:extLst>
      <p:ext uri="{BB962C8B-B14F-4D97-AF65-F5344CB8AC3E}">
        <p14:creationId xmlns:p14="http://schemas.microsoft.com/office/powerpoint/2010/main" val="239796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4">
            <a:extLst>
              <a:ext uri="{FF2B5EF4-FFF2-40B4-BE49-F238E27FC236}">
                <a16:creationId xmlns:a16="http://schemas.microsoft.com/office/drawing/2014/main" id="{D73495FF-53E5-4BA8-BFD7-5C68E97AFA7F}"/>
              </a:ext>
            </a:extLst>
          </p:cNvPr>
          <p:cNvSpPr>
            <a:spLocks/>
          </p:cNvSpPr>
          <p:nvPr/>
        </p:nvSpPr>
        <p:spPr bwMode="auto">
          <a:xfrm>
            <a:off x="1224029" y="5509591"/>
            <a:ext cx="3524499" cy="1122362"/>
          </a:xfrm>
          <a:custGeom>
            <a:avLst/>
            <a:gdLst>
              <a:gd name="T0" fmla="*/ 2147483646 w 21600"/>
              <a:gd name="T1" fmla="*/ 2147483646 h 21600"/>
              <a:gd name="T2" fmla="*/ 2147483646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 name="connsiteX0" fmla="*/ 21600 w 21600"/>
              <a:gd name="connsiteY0" fmla="*/ 61 h 21600"/>
              <a:gd name="connsiteX1" fmla="*/ 2020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 name="connsiteX0" fmla="*/ 21600 w 21600"/>
              <a:gd name="connsiteY0" fmla="*/ 61 h 21600"/>
              <a:gd name="connsiteX1" fmla="*/ 3261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a:moveTo>
                  <a:pt x="21600" y="61"/>
                </a:moveTo>
                <a:lnTo>
                  <a:pt x="3261" y="0"/>
                </a:lnTo>
                <a:lnTo>
                  <a:pt x="0" y="13534"/>
                </a:lnTo>
                <a:lnTo>
                  <a:pt x="0" y="19461"/>
                </a:lnTo>
                <a:lnTo>
                  <a:pt x="819" y="21600"/>
                </a:lnTo>
                <a:lnTo>
                  <a:pt x="21600" y="21600"/>
                </a:lnTo>
                <a:lnTo>
                  <a:pt x="21600" y="61"/>
                </a:lnTo>
                <a:close/>
                <a:moveTo>
                  <a:pt x="21600" y="61"/>
                </a:moveTo>
              </a:path>
            </a:pathLst>
          </a:custGeom>
          <a:solidFill>
            <a:schemeClr val="accent1"/>
          </a:solidFill>
          <a:ln>
            <a:noFill/>
          </a:ln>
        </p:spPr>
        <p:txBody>
          <a:bodyPr lIns="0" tIns="0" rIns="0" bIns="0" anchor="ctr"/>
          <a:lstStyle/>
          <a:p>
            <a:endParaRPr lang="fr-FR" sz="1400">
              <a:solidFill>
                <a:schemeClr val="bg1"/>
              </a:solidFill>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438860" y="281141"/>
            <a:ext cx="7316608" cy="721434"/>
          </a:xfrm>
        </p:spPr>
        <p:txBody>
          <a:bodyPr/>
          <a:lstStyle/>
          <a:p>
            <a:r>
              <a:rPr lang="fr-FR" sz="2000"/>
              <a:t>5. Les objectifs du service </a:t>
            </a:r>
            <a:r>
              <a:rPr lang="fr-FR" sz="2000" err="1"/>
              <a:t>Afas</a:t>
            </a:r>
            <a:r>
              <a:rPr lang="fr-FR" sz="2000"/>
              <a:t> dans le nouveau Système d’information (SI) de l’action sociale de la branche Famille</a:t>
            </a:r>
            <a:endParaRPr lang="fr-FR" sz="1600" i="1"/>
          </a:p>
        </p:txBody>
      </p:sp>
      <p:sp>
        <p:nvSpPr>
          <p:cNvPr id="3" name="Espace réservé du numéro de diapositive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AD2365-8F25-4D9C-8A23-7363D438AD01}" type="slidenum">
              <a:rPr kumimoji="0" lang="fr-FR" sz="1100" b="0" i="0" u="none" strike="noStrike" kern="1200" cap="none" spc="0" normalizeH="0" baseline="0" noProof="0" smtClean="0">
                <a:ln>
                  <a:noFill/>
                </a:ln>
                <a:solidFill>
                  <a:srgbClr val="3C6FA8"/>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100" b="0" i="0" u="none" strike="noStrike" kern="1200" cap="none" spc="0" normalizeH="0" baseline="0" noProof="0">
              <a:ln>
                <a:noFill/>
              </a:ln>
              <a:solidFill>
                <a:srgbClr val="3C6FA8"/>
              </a:solidFill>
              <a:effectLst/>
              <a:uLnTx/>
              <a:uFillTx/>
              <a:latin typeface="Arial" panose="020B0604020202020204" pitchFamily="34" charset="0"/>
              <a:ea typeface="+mn-ea"/>
              <a:cs typeface="Arial" panose="020B0604020202020204" pitchFamily="34" charset="0"/>
            </a:endParaRPr>
          </a:p>
        </p:txBody>
      </p:sp>
      <p:sp>
        <p:nvSpPr>
          <p:cNvPr id="4" name="Espace réservé du texte 3"/>
          <p:cNvSpPr>
            <a:spLocks noGrp="1"/>
          </p:cNvSpPr>
          <p:nvPr>
            <p:ph type="body" sz="quarter" idx="13"/>
          </p:nvPr>
        </p:nvSpPr>
        <p:spPr>
          <a:xfrm>
            <a:off x="438150" y="1241945"/>
            <a:ext cx="8543255" cy="5327820"/>
          </a:xfrm>
        </p:spPr>
        <p:txBody>
          <a:bodyPr>
            <a:normAutofit/>
          </a:bodyPr>
          <a:lstStyle/>
          <a:p>
            <a:pPr algn="just"/>
            <a:r>
              <a:rPr lang="fr-FR" sz="1600"/>
              <a:t>Une nouvelle structuration des services dans le SI</a:t>
            </a:r>
          </a:p>
          <a:p>
            <a:pPr algn="just"/>
            <a:endParaRPr lang="fr-FR" sz="1600"/>
          </a:p>
          <a:p>
            <a:pPr algn="just"/>
            <a:endParaRPr lang="fr-FR" sz="1600"/>
          </a:p>
          <a:p>
            <a:pPr algn="just"/>
            <a:endParaRPr lang="fr-FR" sz="1600"/>
          </a:p>
          <a:p>
            <a:pPr marL="0" indent="0" algn="just">
              <a:buNone/>
            </a:pPr>
            <a:endParaRPr lang="fr-FR" sz="800"/>
          </a:p>
          <a:p>
            <a:pPr algn="just">
              <a:spcBef>
                <a:spcPts val="600"/>
              </a:spcBef>
            </a:pPr>
            <a:r>
              <a:rPr lang="fr-FR" sz="1600"/>
              <a:t>Des données demandées au partenaire homogénéisée</a:t>
            </a:r>
          </a:p>
          <a:p>
            <a:pPr marL="0" indent="0" algn="just">
              <a:spcBef>
                <a:spcPts val="600"/>
              </a:spcBef>
              <a:buNone/>
            </a:pPr>
            <a:endParaRPr lang="fr-FR" sz="1400"/>
          </a:p>
          <a:p>
            <a:pPr marL="228600" lvl="1">
              <a:spcBef>
                <a:spcPts val="2000"/>
              </a:spcBef>
              <a:buClr>
                <a:schemeClr val="accent1"/>
              </a:buClr>
              <a:buSzPct val="75000"/>
              <a:buFont typeface="Wingdings" pitchFamily="2" charset="2"/>
              <a:buChar char="n"/>
            </a:pPr>
            <a:endParaRPr lang="fr-FR" sz="1600" b="1"/>
          </a:p>
          <a:p>
            <a:pPr marL="228600" lvl="1">
              <a:spcBef>
                <a:spcPts val="2000"/>
              </a:spcBef>
              <a:buClr>
                <a:schemeClr val="accent1"/>
              </a:buClr>
              <a:buSzPct val="75000"/>
              <a:buFont typeface="Wingdings" pitchFamily="2" charset="2"/>
              <a:buChar char="n"/>
            </a:pPr>
            <a:endParaRPr lang="fr-FR" sz="1600"/>
          </a:p>
          <a:p>
            <a:pPr marL="228600" lvl="1">
              <a:spcBef>
                <a:spcPts val="2000"/>
              </a:spcBef>
              <a:buClr>
                <a:schemeClr val="accent1"/>
              </a:buClr>
              <a:buSzPct val="75000"/>
              <a:buFont typeface="Wingdings" pitchFamily="2" charset="2"/>
              <a:buChar char="n"/>
            </a:pPr>
            <a:r>
              <a:rPr lang="fr-FR" sz="1600" b="1"/>
              <a:t>Une simplification des échanges avec le partenaire</a:t>
            </a:r>
          </a:p>
        </p:txBody>
      </p:sp>
      <p:sp>
        <p:nvSpPr>
          <p:cNvPr id="5" name="Freeform 4"/>
          <p:cNvSpPr>
            <a:spLocks/>
          </p:cNvSpPr>
          <p:nvPr/>
        </p:nvSpPr>
        <p:spPr bwMode="auto">
          <a:xfrm>
            <a:off x="1224030" y="1646832"/>
            <a:ext cx="3524499" cy="1154798"/>
          </a:xfrm>
          <a:custGeom>
            <a:avLst/>
            <a:gdLst>
              <a:gd name="T0" fmla="*/ 2147483646 w 21600"/>
              <a:gd name="T1" fmla="*/ 2147483646 h 21600"/>
              <a:gd name="T2" fmla="*/ 2147483646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 name="connsiteX0" fmla="*/ 21600 w 21600"/>
              <a:gd name="connsiteY0" fmla="*/ 61 h 21600"/>
              <a:gd name="connsiteX1" fmla="*/ 2020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 name="connsiteX0" fmla="*/ 21600 w 21600"/>
              <a:gd name="connsiteY0" fmla="*/ 61 h 21600"/>
              <a:gd name="connsiteX1" fmla="*/ 3261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a:moveTo>
                  <a:pt x="21600" y="61"/>
                </a:moveTo>
                <a:lnTo>
                  <a:pt x="3261" y="0"/>
                </a:lnTo>
                <a:lnTo>
                  <a:pt x="0" y="13534"/>
                </a:lnTo>
                <a:lnTo>
                  <a:pt x="0" y="19461"/>
                </a:lnTo>
                <a:lnTo>
                  <a:pt x="819" y="21600"/>
                </a:lnTo>
                <a:lnTo>
                  <a:pt x="21600" y="21600"/>
                </a:lnTo>
                <a:lnTo>
                  <a:pt x="21600" y="61"/>
                </a:lnTo>
                <a:close/>
                <a:moveTo>
                  <a:pt x="21600" y="61"/>
                </a:moveTo>
              </a:path>
            </a:pathLst>
          </a:custGeom>
          <a:solidFill>
            <a:schemeClr val="accent1"/>
          </a:solidFill>
          <a:ln>
            <a:noFill/>
          </a:ln>
        </p:spPr>
        <p:txBody>
          <a:bodyPr lIns="0" tIns="0" rIns="0" bIns="0" anchor="ctr"/>
          <a:lstStyle/>
          <a:p>
            <a:endParaRPr lang="fr-FR" sz="1400">
              <a:solidFill>
                <a:schemeClr val="bg1"/>
              </a:solidFill>
              <a:latin typeface="Arial" panose="020B0604020202020204" pitchFamily="34" charset="0"/>
              <a:cs typeface="Arial" panose="020B0604020202020204" pitchFamily="34" charset="0"/>
            </a:endParaRPr>
          </a:p>
        </p:txBody>
      </p:sp>
      <p:sp>
        <p:nvSpPr>
          <p:cNvPr id="6" name="Freeform 15"/>
          <p:cNvSpPr>
            <a:spLocks/>
          </p:cNvSpPr>
          <p:nvPr/>
        </p:nvSpPr>
        <p:spPr bwMode="auto">
          <a:xfrm flipH="1">
            <a:off x="4880207" y="1679268"/>
            <a:ext cx="3945188" cy="1119555"/>
          </a:xfrm>
          <a:custGeom>
            <a:avLst/>
            <a:gdLst>
              <a:gd name="T0" fmla="*/ 1404 w 21600"/>
              <a:gd name="T1" fmla="*/ 705 h 21600"/>
              <a:gd name="T2" fmla="*/ 743 w 21600"/>
              <a:gd name="T3" fmla="*/ 707 h 21600"/>
              <a:gd name="T4" fmla="*/ 0 w 21600"/>
              <a:gd name="T5" fmla="*/ 192 h 21600"/>
              <a:gd name="T6" fmla="*/ 1 w 21600"/>
              <a:gd name="T7" fmla="*/ 2 h 21600"/>
              <a:gd name="T8" fmla="*/ 1404 w 21600"/>
              <a:gd name="T9" fmla="*/ 0 h 21600"/>
              <a:gd name="T10" fmla="*/ 1404 w 21600"/>
              <a:gd name="T11" fmla="*/ 705 h 21600"/>
              <a:gd name="T12" fmla="*/ 1404 w 21600"/>
              <a:gd name="T13" fmla="*/ 70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 name="connsiteX0" fmla="*/ 21600 w 21600"/>
              <a:gd name="connsiteY0" fmla="*/ 21539 h 21600"/>
              <a:gd name="connsiteX1" fmla="*/ 2774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600"/>
              <a:gd name="connsiteX1" fmla="*/ 3067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539"/>
              <a:gd name="connsiteX1" fmla="*/ 3618 w 21600"/>
              <a:gd name="connsiteY1" fmla="*/ 21408 h 21539"/>
              <a:gd name="connsiteX2" fmla="*/ 0 w 21600"/>
              <a:gd name="connsiteY2" fmla="*/ 5866 h 21539"/>
              <a:gd name="connsiteX3" fmla="*/ 12 w 21600"/>
              <a:gd name="connsiteY3" fmla="*/ 61 h 21539"/>
              <a:gd name="connsiteX4" fmla="*/ 21600 w 21600"/>
              <a:gd name="connsiteY4" fmla="*/ 0 h 21539"/>
              <a:gd name="connsiteX5" fmla="*/ 21600 w 21600"/>
              <a:gd name="connsiteY5" fmla="*/ 21539 h 21539"/>
              <a:gd name="connsiteX6" fmla="*/ 21600 w 21600"/>
              <a:gd name="connsiteY6" fmla="*/ 21539 h 21539"/>
              <a:gd name="connsiteX0" fmla="*/ 21600 w 21600"/>
              <a:gd name="connsiteY0" fmla="*/ 21539 h 21600"/>
              <a:gd name="connsiteX1" fmla="*/ 3563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21600" y="21539"/>
                </a:moveTo>
                <a:lnTo>
                  <a:pt x="3563" y="21600"/>
                </a:lnTo>
                <a:lnTo>
                  <a:pt x="0" y="5866"/>
                </a:lnTo>
                <a:lnTo>
                  <a:pt x="12" y="61"/>
                </a:lnTo>
                <a:lnTo>
                  <a:pt x="21600" y="0"/>
                </a:lnTo>
                <a:lnTo>
                  <a:pt x="21600" y="21539"/>
                </a:lnTo>
                <a:close/>
                <a:moveTo>
                  <a:pt x="21600" y="21539"/>
                </a:moveTo>
              </a:path>
            </a:pathLst>
          </a:custGeom>
          <a:solidFill>
            <a:schemeClr val="accent3"/>
          </a:solidFill>
          <a:ln w="9525" cap="flat">
            <a:noFill/>
            <a:round/>
            <a:headEnd type="none" w="med" len="med"/>
            <a:tailEnd type="none" w="med" len="med"/>
          </a:ln>
        </p:spPr>
        <p:txBody>
          <a:bodyPr lIns="0" tIns="0" rIns="0" bIns="0"/>
          <a:lstStyle/>
          <a:p>
            <a:pPr algn="ctr">
              <a:defRPr/>
            </a:pPr>
            <a:endParaRPr lang="en-US"/>
          </a:p>
        </p:txBody>
      </p:sp>
      <p:pic>
        <p:nvPicPr>
          <p:cNvPr id="7" name="Image 6"/>
          <p:cNvPicPr>
            <a:picLocks noChangeAspect="1"/>
          </p:cNvPicPr>
          <p:nvPr/>
        </p:nvPicPr>
        <p:blipFill rotWithShape="1">
          <a:blip r:embed="rId3"/>
          <a:srcRect l="8935"/>
          <a:stretch/>
        </p:blipFill>
        <p:spPr>
          <a:xfrm flipH="1">
            <a:off x="318604" y="1740024"/>
            <a:ext cx="905425" cy="1058799"/>
          </a:xfrm>
          <a:prstGeom prst="rect">
            <a:avLst/>
          </a:prstGeom>
        </p:spPr>
      </p:pic>
      <p:sp>
        <p:nvSpPr>
          <p:cNvPr id="8" name="Rectangle 7"/>
          <p:cNvSpPr/>
          <p:nvPr/>
        </p:nvSpPr>
        <p:spPr>
          <a:xfrm>
            <a:off x="1724714" y="1679268"/>
            <a:ext cx="3023814" cy="1119555"/>
          </a:xfrm>
          <a:prstGeom prst="rect">
            <a:avLst/>
          </a:prstGeom>
        </p:spPr>
        <p:txBody>
          <a:bodyPr anchor="ctr">
            <a:noAutofit/>
          </a:bodyPr>
          <a:lstStyle/>
          <a:p>
            <a:pPr algn="r"/>
            <a:r>
              <a:rPr lang="fr-FR" sz="1400">
                <a:solidFill>
                  <a:schemeClr val="bg1"/>
                </a:solidFill>
                <a:latin typeface="Arial" panose="020B0604020202020204" pitchFamily="34" charset="0"/>
                <a:cs typeface="Arial" panose="020B0604020202020204" pitchFamily="34" charset="0"/>
              </a:rPr>
              <a:t>Mise en place d’une définition nationale d’enregistrement des Espaces de rencontre dans le SI</a:t>
            </a:r>
          </a:p>
        </p:txBody>
      </p:sp>
      <p:sp>
        <p:nvSpPr>
          <p:cNvPr id="9" name="Rectangle 8"/>
          <p:cNvSpPr/>
          <p:nvPr/>
        </p:nvSpPr>
        <p:spPr>
          <a:xfrm>
            <a:off x="4880207" y="1849504"/>
            <a:ext cx="3223269" cy="954748"/>
          </a:xfrm>
          <a:prstGeom prst="rect">
            <a:avLst/>
          </a:prstGeom>
          <a:solidFill>
            <a:schemeClr val="accent3"/>
          </a:solidFill>
        </p:spPr>
        <p:txBody>
          <a:bodyPr anchor="ctr">
            <a:noAutofit/>
          </a:bodyPr>
          <a:lstStyle/>
          <a:p>
            <a:r>
              <a:rPr lang="fr-FR" sz="1400">
                <a:solidFill>
                  <a:schemeClr val="bg1"/>
                </a:solidFill>
                <a:latin typeface="Arial" panose="020B0604020202020204" pitchFamily="34" charset="0"/>
                <a:cs typeface="Arial" panose="020B0604020202020204" pitchFamily="34" charset="0"/>
              </a:rPr>
              <a:t>Pour chaque Caf, l’ensemble des lieux d’intervention d’un Espace de rencontre est tracé dans le SI</a:t>
            </a:r>
          </a:p>
          <a:p>
            <a:endParaRPr lang="fr-FR" sz="1400">
              <a:solidFill>
                <a:schemeClr val="bg1"/>
              </a:solidFill>
              <a:latin typeface="Arial" panose="020B0604020202020204" pitchFamily="34" charset="0"/>
              <a:cs typeface="Arial" panose="020B0604020202020204" pitchFamily="34" charset="0"/>
            </a:endParaRPr>
          </a:p>
        </p:txBody>
      </p:sp>
      <p:pic>
        <p:nvPicPr>
          <p:cNvPr id="12" name="Picture 4" descr="http://thumb7.shutterstock.com/thumb_large/2271365/413992471/stock-vector-survey-checklist-flat-design-illustration-41399247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6667" b="84000" l="24551" r="71257"/>
                    </a14:imgEffect>
                  </a14:imgLayer>
                </a14:imgProps>
              </a:ext>
              <a:ext uri="{28A0092B-C50C-407E-A947-70E740481C1C}">
                <a14:useLocalDpi xmlns:a14="http://schemas.microsoft.com/office/drawing/2010/main" val="0"/>
              </a:ext>
            </a:extLst>
          </a:blip>
          <a:srcRect l="19692" t="13970" r="27390" b="14059"/>
          <a:stretch/>
        </p:blipFill>
        <p:spPr bwMode="auto">
          <a:xfrm>
            <a:off x="274343" y="3685024"/>
            <a:ext cx="818007" cy="99927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4"/>
          <p:cNvSpPr>
            <a:spLocks/>
          </p:cNvSpPr>
          <p:nvPr/>
        </p:nvSpPr>
        <p:spPr bwMode="auto">
          <a:xfrm>
            <a:off x="1224029" y="3539029"/>
            <a:ext cx="3524499" cy="1347297"/>
          </a:xfrm>
          <a:custGeom>
            <a:avLst/>
            <a:gdLst>
              <a:gd name="T0" fmla="*/ 2147483646 w 21600"/>
              <a:gd name="T1" fmla="*/ 2147483646 h 21600"/>
              <a:gd name="T2" fmla="*/ 2147483646 w 21600"/>
              <a:gd name="T3" fmla="*/ 0 h 21600"/>
              <a:gd name="T4" fmla="*/ 0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 name="connsiteX0" fmla="*/ 21600 w 21600"/>
              <a:gd name="connsiteY0" fmla="*/ 61 h 21600"/>
              <a:gd name="connsiteX1" fmla="*/ 2020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 name="connsiteX0" fmla="*/ 21600 w 21600"/>
              <a:gd name="connsiteY0" fmla="*/ 61 h 21600"/>
              <a:gd name="connsiteX1" fmla="*/ 3261 w 21600"/>
              <a:gd name="connsiteY1" fmla="*/ 0 h 21600"/>
              <a:gd name="connsiteX2" fmla="*/ 0 w 21600"/>
              <a:gd name="connsiteY2" fmla="*/ 13534 h 21600"/>
              <a:gd name="connsiteX3" fmla="*/ 0 w 21600"/>
              <a:gd name="connsiteY3" fmla="*/ 19461 h 21600"/>
              <a:gd name="connsiteX4" fmla="*/ 819 w 21600"/>
              <a:gd name="connsiteY4" fmla="*/ 21600 h 21600"/>
              <a:gd name="connsiteX5" fmla="*/ 21600 w 21600"/>
              <a:gd name="connsiteY5" fmla="*/ 21600 h 21600"/>
              <a:gd name="connsiteX6" fmla="*/ 21600 w 21600"/>
              <a:gd name="connsiteY6" fmla="*/ 61 h 21600"/>
              <a:gd name="connsiteX7" fmla="*/ 21600 w 21600"/>
              <a:gd name="connsiteY7" fmla="*/ 6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a:moveTo>
                  <a:pt x="21600" y="61"/>
                </a:moveTo>
                <a:lnTo>
                  <a:pt x="3261" y="0"/>
                </a:lnTo>
                <a:lnTo>
                  <a:pt x="0" y="13534"/>
                </a:lnTo>
                <a:lnTo>
                  <a:pt x="0" y="19461"/>
                </a:lnTo>
                <a:lnTo>
                  <a:pt x="819" y="21600"/>
                </a:lnTo>
                <a:lnTo>
                  <a:pt x="21600" y="21600"/>
                </a:lnTo>
                <a:lnTo>
                  <a:pt x="21600" y="61"/>
                </a:lnTo>
                <a:close/>
                <a:moveTo>
                  <a:pt x="21600" y="61"/>
                </a:moveTo>
              </a:path>
            </a:pathLst>
          </a:custGeom>
          <a:solidFill>
            <a:schemeClr val="accent1"/>
          </a:solidFill>
          <a:ln>
            <a:noFill/>
          </a:ln>
        </p:spPr>
        <p:txBody>
          <a:bodyPr lIns="0" tIns="0" rIns="0" bIns="0" anchor="ctr"/>
          <a:lstStyle/>
          <a:p>
            <a:endParaRPr lang="fr-FR" sz="1400">
              <a:solidFill>
                <a:schemeClr val="bg1"/>
              </a:solidFill>
              <a:latin typeface="Arial" panose="020B0604020202020204" pitchFamily="34" charset="0"/>
              <a:cs typeface="Arial" panose="020B0604020202020204" pitchFamily="34" charset="0"/>
            </a:endParaRPr>
          </a:p>
        </p:txBody>
      </p:sp>
      <p:sp>
        <p:nvSpPr>
          <p:cNvPr id="15" name="Freeform 15"/>
          <p:cNvSpPr>
            <a:spLocks/>
          </p:cNvSpPr>
          <p:nvPr/>
        </p:nvSpPr>
        <p:spPr bwMode="auto">
          <a:xfrm flipH="1">
            <a:off x="4849620" y="3539030"/>
            <a:ext cx="4020036" cy="1344489"/>
          </a:xfrm>
          <a:custGeom>
            <a:avLst/>
            <a:gdLst>
              <a:gd name="T0" fmla="*/ 1404 w 21600"/>
              <a:gd name="T1" fmla="*/ 705 h 21600"/>
              <a:gd name="T2" fmla="*/ 743 w 21600"/>
              <a:gd name="T3" fmla="*/ 707 h 21600"/>
              <a:gd name="T4" fmla="*/ 0 w 21600"/>
              <a:gd name="T5" fmla="*/ 192 h 21600"/>
              <a:gd name="T6" fmla="*/ 1 w 21600"/>
              <a:gd name="T7" fmla="*/ 2 h 21600"/>
              <a:gd name="T8" fmla="*/ 1404 w 21600"/>
              <a:gd name="T9" fmla="*/ 0 h 21600"/>
              <a:gd name="T10" fmla="*/ 1404 w 21600"/>
              <a:gd name="T11" fmla="*/ 705 h 21600"/>
              <a:gd name="T12" fmla="*/ 1404 w 21600"/>
              <a:gd name="T13" fmla="*/ 70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 name="connsiteX0" fmla="*/ 21600 w 21600"/>
              <a:gd name="connsiteY0" fmla="*/ 21539 h 21600"/>
              <a:gd name="connsiteX1" fmla="*/ 2774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600"/>
              <a:gd name="connsiteX1" fmla="*/ 3067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539"/>
              <a:gd name="connsiteX1" fmla="*/ 3618 w 21600"/>
              <a:gd name="connsiteY1" fmla="*/ 21408 h 21539"/>
              <a:gd name="connsiteX2" fmla="*/ 0 w 21600"/>
              <a:gd name="connsiteY2" fmla="*/ 5866 h 21539"/>
              <a:gd name="connsiteX3" fmla="*/ 12 w 21600"/>
              <a:gd name="connsiteY3" fmla="*/ 61 h 21539"/>
              <a:gd name="connsiteX4" fmla="*/ 21600 w 21600"/>
              <a:gd name="connsiteY4" fmla="*/ 0 h 21539"/>
              <a:gd name="connsiteX5" fmla="*/ 21600 w 21600"/>
              <a:gd name="connsiteY5" fmla="*/ 21539 h 21539"/>
              <a:gd name="connsiteX6" fmla="*/ 21600 w 21600"/>
              <a:gd name="connsiteY6" fmla="*/ 21539 h 21539"/>
              <a:gd name="connsiteX0" fmla="*/ 21600 w 21600"/>
              <a:gd name="connsiteY0" fmla="*/ 21539 h 21600"/>
              <a:gd name="connsiteX1" fmla="*/ 3563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21600" y="21539"/>
                </a:moveTo>
                <a:lnTo>
                  <a:pt x="3563" y="21600"/>
                </a:lnTo>
                <a:lnTo>
                  <a:pt x="0" y="5866"/>
                </a:lnTo>
                <a:lnTo>
                  <a:pt x="12" y="61"/>
                </a:lnTo>
                <a:lnTo>
                  <a:pt x="21600" y="0"/>
                </a:lnTo>
                <a:lnTo>
                  <a:pt x="21600" y="21539"/>
                </a:lnTo>
                <a:close/>
                <a:moveTo>
                  <a:pt x="21600" y="21539"/>
                </a:moveTo>
              </a:path>
            </a:pathLst>
          </a:custGeom>
          <a:solidFill>
            <a:schemeClr val="accent3"/>
          </a:solidFill>
          <a:ln w="9525" cap="flat">
            <a:noFill/>
            <a:round/>
            <a:headEnd type="none" w="med" len="med"/>
            <a:tailEnd type="none" w="med" len="med"/>
          </a:ln>
        </p:spPr>
        <p:txBody>
          <a:bodyPr lIns="0" tIns="0" rIns="0" bIns="0"/>
          <a:lstStyle/>
          <a:p>
            <a:pPr>
              <a:defRPr/>
            </a:pPr>
            <a:endParaRPr lang="en-US" sz="1400">
              <a:solidFill>
                <a:schemeClr val="bg1"/>
              </a:solidFill>
              <a:latin typeface="Arial" panose="020B0604020202020204" pitchFamily="34" charset="0"/>
              <a:cs typeface="Arial" panose="020B0604020202020204" pitchFamily="34" charset="0"/>
            </a:endParaRPr>
          </a:p>
          <a:p>
            <a:pPr>
              <a:defRPr/>
            </a:pPr>
            <a:r>
              <a:rPr lang="fr-FR" sz="1400">
                <a:solidFill>
                  <a:schemeClr val="bg1"/>
                </a:solidFill>
                <a:latin typeface="Arial" panose="020B0604020202020204" pitchFamily="34" charset="0"/>
                <a:cs typeface="Arial" panose="020B0604020202020204" pitchFamily="34" charset="0"/>
              </a:rPr>
              <a:t>Pour les Caf, les données recueillies permettent de verser la prestation de service et d’avoir annuellement un bilan de l’activité des </a:t>
            </a:r>
            <a:br>
              <a:rPr lang="fr-FR" sz="1400">
                <a:solidFill>
                  <a:schemeClr val="bg1"/>
                </a:solidFill>
                <a:latin typeface="Arial" panose="020B0604020202020204" pitchFamily="34" charset="0"/>
                <a:cs typeface="Arial" panose="020B0604020202020204" pitchFamily="34" charset="0"/>
              </a:rPr>
            </a:br>
            <a:r>
              <a:rPr lang="fr-FR" sz="1400">
                <a:solidFill>
                  <a:schemeClr val="bg1"/>
                </a:solidFill>
                <a:latin typeface="Arial" panose="020B0604020202020204" pitchFamily="34" charset="0"/>
                <a:cs typeface="Arial" panose="020B0604020202020204" pitchFamily="34" charset="0"/>
              </a:rPr>
              <a:t>Espaces de rencontre sur leur territoire</a:t>
            </a:r>
          </a:p>
        </p:txBody>
      </p:sp>
      <p:sp>
        <p:nvSpPr>
          <p:cNvPr id="16" name="Rectangle 15"/>
          <p:cNvSpPr/>
          <p:nvPr/>
        </p:nvSpPr>
        <p:spPr>
          <a:xfrm>
            <a:off x="1665872" y="3517452"/>
            <a:ext cx="3009180" cy="1368874"/>
          </a:xfrm>
          <a:prstGeom prst="rect">
            <a:avLst/>
          </a:prstGeom>
        </p:spPr>
        <p:txBody>
          <a:bodyPr anchor="ctr">
            <a:noAutofit/>
          </a:bodyPr>
          <a:lstStyle/>
          <a:p>
            <a:pPr algn="r"/>
            <a:r>
              <a:rPr lang="fr-FR" sz="1400">
                <a:solidFill>
                  <a:schemeClr val="bg1"/>
                </a:solidFill>
                <a:latin typeface="Arial" panose="020B0604020202020204" pitchFamily="34" charset="0"/>
                <a:cs typeface="Arial" panose="020B0604020202020204" pitchFamily="34" charset="0"/>
              </a:rPr>
              <a:t>Les données demandées au </a:t>
            </a:r>
            <a:br>
              <a:rPr lang="fr-FR" sz="1400">
                <a:solidFill>
                  <a:schemeClr val="bg1"/>
                </a:solidFill>
                <a:latin typeface="Arial" panose="020B0604020202020204" pitchFamily="34" charset="0"/>
                <a:cs typeface="Arial" panose="020B0604020202020204" pitchFamily="34" charset="0"/>
              </a:rPr>
            </a:br>
            <a:r>
              <a:rPr lang="fr-FR" sz="1400">
                <a:solidFill>
                  <a:schemeClr val="bg1"/>
                </a:solidFill>
                <a:latin typeface="Arial" panose="020B0604020202020204" pitchFamily="34" charset="0"/>
                <a:cs typeface="Arial" panose="020B0604020202020204" pitchFamily="34" charset="0"/>
              </a:rPr>
              <a:t>partenaire ont fait l’objet d’une analyse fine. Certaines données détaillées font seulement l’objet d’un recueil annuel.</a:t>
            </a:r>
          </a:p>
        </p:txBody>
      </p:sp>
      <p:sp>
        <p:nvSpPr>
          <p:cNvPr id="17" name="Rectangle 16"/>
          <p:cNvSpPr/>
          <p:nvPr/>
        </p:nvSpPr>
        <p:spPr>
          <a:xfrm>
            <a:off x="4880207" y="3536223"/>
            <a:ext cx="3409028" cy="1347296"/>
          </a:xfrm>
          <a:prstGeom prst="rect">
            <a:avLst/>
          </a:prstGeom>
        </p:spPr>
        <p:txBody>
          <a:bodyPr anchor="ctr">
            <a:noAutofit/>
          </a:bodyPr>
          <a:lstStyle/>
          <a:p>
            <a:r>
              <a:rPr lang="fr-FR" sz="1000">
                <a:solidFill>
                  <a:schemeClr val="bg1"/>
                </a:solidFill>
                <a:latin typeface="Arial" panose="020B0604020202020204" pitchFamily="34" charset="0"/>
                <a:cs typeface="Arial" panose="020B0604020202020204" pitchFamily="34" charset="0"/>
              </a:rPr>
              <a:t> </a:t>
            </a:r>
          </a:p>
        </p:txBody>
      </p:sp>
      <p:sp>
        <p:nvSpPr>
          <p:cNvPr id="25" name="Rectangle 24"/>
          <p:cNvSpPr/>
          <p:nvPr/>
        </p:nvSpPr>
        <p:spPr>
          <a:xfrm>
            <a:off x="1487230" y="5323028"/>
            <a:ext cx="3261297" cy="1122362"/>
          </a:xfrm>
          <a:prstGeom prst="rect">
            <a:avLst/>
          </a:prstGeom>
        </p:spPr>
        <p:txBody>
          <a:bodyPr anchor="ctr">
            <a:noAutofit/>
          </a:bodyPr>
          <a:lstStyle/>
          <a:p>
            <a:pPr algn="r"/>
            <a:endParaRPr lang="fr-FR" sz="140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3B0ACC0-CDBC-49C0-AEB7-A04E5E0BF8B6}"/>
              </a:ext>
            </a:extLst>
          </p:cNvPr>
          <p:cNvSpPr/>
          <p:nvPr/>
        </p:nvSpPr>
        <p:spPr>
          <a:xfrm>
            <a:off x="1562820" y="5444588"/>
            <a:ext cx="3009180" cy="1111504"/>
          </a:xfrm>
          <a:prstGeom prst="rect">
            <a:avLst/>
          </a:prstGeom>
        </p:spPr>
        <p:txBody>
          <a:bodyPr anchor="ctr">
            <a:noAutofit/>
          </a:bodyPr>
          <a:lstStyle/>
          <a:p>
            <a:pPr algn="r"/>
            <a:r>
              <a:rPr lang="fr-FR" sz="1400">
                <a:solidFill>
                  <a:schemeClr val="bg1"/>
                </a:solidFill>
                <a:latin typeface="Arial" panose="020B0604020202020204" pitchFamily="34" charset="0"/>
                <a:cs typeface="Arial" panose="020B0604020202020204" pitchFamily="34" charset="0"/>
              </a:rPr>
              <a:t>Le service Afas est désormais le seul outil pour déclarer ses données d’activité / financières et bénéficier de subvention de la Caf</a:t>
            </a:r>
          </a:p>
        </p:txBody>
      </p:sp>
      <p:sp>
        <p:nvSpPr>
          <p:cNvPr id="20" name="Freeform 15">
            <a:extLst>
              <a:ext uri="{FF2B5EF4-FFF2-40B4-BE49-F238E27FC236}">
                <a16:creationId xmlns:a16="http://schemas.microsoft.com/office/drawing/2014/main" id="{B16DE77D-4AB4-4952-AC58-6318F8FCA5CE}"/>
              </a:ext>
            </a:extLst>
          </p:cNvPr>
          <p:cNvSpPr>
            <a:spLocks/>
          </p:cNvSpPr>
          <p:nvPr/>
        </p:nvSpPr>
        <p:spPr bwMode="auto">
          <a:xfrm flipH="1">
            <a:off x="4880206" y="5512398"/>
            <a:ext cx="3989449" cy="1119555"/>
          </a:xfrm>
          <a:custGeom>
            <a:avLst/>
            <a:gdLst>
              <a:gd name="T0" fmla="*/ 1404 w 21600"/>
              <a:gd name="T1" fmla="*/ 705 h 21600"/>
              <a:gd name="T2" fmla="*/ 743 w 21600"/>
              <a:gd name="T3" fmla="*/ 707 h 21600"/>
              <a:gd name="T4" fmla="*/ 0 w 21600"/>
              <a:gd name="T5" fmla="*/ 192 h 21600"/>
              <a:gd name="T6" fmla="*/ 1 w 21600"/>
              <a:gd name="T7" fmla="*/ 2 h 21600"/>
              <a:gd name="T8" fmla="*/ 1404 w 21600"/>
              <a:gd name="T9" fmla="*/ 0 h 21600"/>
              <a:gd name="T10" fmla="*/ 1404 w 21600"/>
              <a:gd name="T11" fmla="*/ 705 h 21600"/>
              <a:gd name="T12" fmla="*/ 1404 w 21600"/>
              <a:gd name="T13" fmla="*/ 70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 name="connsiteX0" fmla="*/ 21600 w 21600"/>
              <a:gd name="connsiteY0" fmla="*/ 21539 h 21600"/>
              <a:gd name="connsiteX1" fmla="*/ 2774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600"/>
              <a:gd name="connsiteX1" fmla="*/ 3067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 name="connsiteX0" fmla="*/ 21600 w 21600"/>
              <a:gd name="connsiteY0" fmla="*/ 21539 h 21539"/>
              <a:gd name="connsiteX1" fmla="*/ 3618 w 21600"/>
              <a:gd name="connsiteY1" fmla="*/ 21408 h 21539"/>
              <a:gd name="connsiteX2" fmla="*/ 0 w 21600"/>
              <a:gd name="connsiteY2" fmla="*/ 5866 h 21539"/>
              <a:gd name="connsiteX3" fmla="*/ 12 w 21600"/>
              <a:gd name="connsiteY3" fmla="*/ 61 h 21539"/>
              <a:gd name="connsiteX4" fmla="*/ 21600 w 21600"/>
              <a:gd name="connsiteY4" fmla="*/ 0 h 21539"/>
              <a:gd name="connsiteX5" fmla="*/ 21600 w 21600"/>
              <a:gd name="connsiteY5" fmla="*/ 21539 h 21539"/>
              <a:gd name="connsiteX6" fmla="*/ 21600 w 21600"/>
              <a:gd name="connsiteY6" fmla="*/ 21539 h 21539"/>
              <a:gd name="connsiteX0" fmla="*/ 21600 w 21600"/>
              <a:gd name="connsiteY0" fmla="*/ 21539 h 21600"/>
              <a:gd name="connsiteX1" fmla="*/ 3563 w 21600"/>
              <a:gd name="connsiteY1" fmla="*/ 21600 h 21600"/>
              <a:gd name="connsiteX2" fmla="*/ 0 w 21600"/>
              <a:gd name="connsiteY2" fmla="*/ 5866 h 21600"/>
              <a:gd name="connsiteX3" fmla="*/ 12 w 21600"/>
              <a:gd name="connsiteY3" fmla="*/ 61 h 21600"/>
              <a:gd name="connsiteX4" fmla="*/ 21600 w 21600"/>
              <a:gd name="connsiteY4" fmla="*/ 0 h 21600"/>
              <a:gd name="connsiteX5" fmla="*/ 21600 w 21600"/>
              <a:gd name="connsiteY5" fmla="*/ 21539 h 21600"/>
              <a:gd name="connsiteX6" fmla="*/ 21600 w 21600"/>
              <a:gd name="connsiteY6" fmla="*/ 21539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21600" y="21539"/>
                </a:moveTo>
                <a:lnTo>
                  <a:pt x="3563" y="21600"/>
                </a:lnTo>
                <a:lnTo>
                  <a:pt x="0" y="5866"/>
                </a:lnTo>
                <a:lnTo>
                  <a:pt x="12" y="61"/>
                </a:lnTo>
                <a:lnTo>
                  <a:pt x="21600" y="0"/>
                </a:lnTo>
                <a:lnTo>
                  <a:pt x="21600" y="21539"/>
                </a:lnTo>
                <a:close/>
                <a:moveTo>
                  <a:pt x="21600" y="21539"/>
                </a:moveTo>
              </a:path>
            </a:pathLst>
          </a:custGeom>
          <a:solidFill>
            <a:schemeClr val="accent3"/>
          </a:solidFill>
          <a:ln w="9525" cap="flat">
            <a:noFill/>
            <a:round/>
            <a:headEnd type="none" w="med" len="med"/>
            <a:tailEnd type="none" w="med" len="med"/>
          </a:ln>
        </p:spPr>
        <p:txBody>
          <a:bodyPr lIns="0" tIns="0" rIns="0" bIns="0"/>
          <a:lstStyle/>
          <a:p>
            <a:pPr>
              <a:defRPr/>
            </a:pPr>
            <a:endParaRPr lang="fr-FR" sz="1400">
              <a:solidFill>
                <a:schemeClr val="bg1"/>
              </a:solidFill>
              <a:latin typeface="Arial" panose="020B0604020202020204" pitchFamily="34" charset="0"/>
              <a:cs typeface="Arial" panose="020B0604020202020204" pitchFamily="34" charset="0"/>
            </a:endParaRPr>
          </a:p>
          <a:p>
            <a:pPr>
              <a:defRPr/>
            </a:pPr>
            <a:r>
              <a:rPr lang="fr-FR" sz="1400">
                <a:solidFill>
                  <a:schemeClr val="bg1"/>
                </a:solidFill>
                <a:latin typeface="Arial" panose="020B0604020202020204" pitchFamily="34" charset="0"/>
                <a:cs typeface="Arial" panose="020B0604020202020204" pitchFamily="34" charset="0"/>
              </a:rPr>
              <a:t>Pour chaque Caf, un système d’information simple et évolutif permet une gestion optimale du financement des Espaces de rencontre.</a:t>
            </a:r>
          </a:p>
          <a:p>
            <a:pPr algn="ctr">
              <a:defRPr/>
            </a:pPr>
            <a:endParaRPr lang="en-US"/>
          </a:p>
        </p:txBody>
      </p:sp>
      <p:pic>
        <p:nvPicPr>
          <p:cNvPr id="21" name="Image 20">
            <a:extLst>
              <a:ext uri="{FF2B5EF4-FFF2-40B4-BE49-F238E27FC236}">
                <a16:creationId xmlns:a16="http://schemas.microsoft.com/office/drawing/2014/main" id="{7B5B5797-54F0-40CE-88B9-0ABCF7C97458}"/>
              </a:ext>
            </a:extLst>
          </p:cNvPr>
          <p:cNvPicPr>
            <a:picLocks noChangeAspect="1"/>
          </p:cNvPicPr>
          <p:nvPr/>
        </p:nvPicPr>
        <p:blipFill>
          <a:blip r:embed="rId6"/>
          <a:stretch>
            <a:fillRect/>
          </a:stretch>
        </p:blipFill>
        <p:spPr>
          <a:xfrm>
            <a:off x="319375" y="5778698"/>
            <a:ext cx="844881" cy="822778"/>
          </a:xfrm>
          <a:prstGeom prst="rect">
            <a:avLst/>
          </a:prstGeom>
        </p:spPr>
      </p:pic>
    </p:spTree>
    <p:extLst>
      <p:ext uri="{BB962C8B-B14F-4D97-AF65-F5344CB8AC3E}">
        <p14:creationId xmlns:p14="http://schemas.microsoft.com/office/powerpoint/2010/main" val="103091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821F1-83D7-4A38-823F-4FE3AB50DC75}"/>
              </a:ext>
            </a:extLst>
          </p:cNvPr>
          <p:cNvSpPr>
            <a:spLocks noGrp="1"/>
          </p:cNvSpPr>
          <p:nvPr>
            <p:ph type="title"/>
          </p:nvPr>
        </p:nvSpPr>
        <p:spPr/>
        <p:txBody>
          <a:bodyPr/>
          <a:lstStyle/>
          <a:p>
            <a:r>
              <a:rPr lang="fr-FR" sz="2000"/>
              <a:t>6. En 2023, les Espaces de rencontre intègrent le service </a:t>
            </a:r>
            <a:r>
              <a:rPr lang="fr-FR" sz="2000" err="1"/>
              <a:t>Afas</a:t>
            </a:r>
            <a:r>
              <a:rPr lang="fr-FR" sz="2000"/>
              <a:t> </a:t>
            </a:r>
          </a:p>
        </p:txBody>
      </p:sp>
      <p:sp>
        <p:nvSpPr>
          <p:cNvPr id="3" name="Espace réservé du numéro de diapositive 2">
            <a:extLst>
              <a:ext uri="{FF2B5EF4-FFF2-40B4-BE49-F238E27FC236}">
                <a16:creationId xmlns:a16="http://schemas.microsoft.com/office/drawing/2014/main" id="{BBBCFA31-A930-460D-84F1-CF8AA3709136}"/>
              </a:ext>
            </a:extLst>
          </p:cNvPr>
          <p:cNvSpPr>
            <a:spLocks noGrp="1"/>
          </p:cNvSpPr>
          <p:nvPr>
            <p:ph type="sldNum" sz="quarter" idx="12"/>
          </p:nvPr>
        </p:nvSpPr>
        <p:spPr/>
        <p:txBody>
          <a:bodyPr/>
          <a:lstStyle/>
          <a:p>
            <a:fld id="{197FF5B0-28E7-40A5-8E16-E27985AA105F}" type="slidenum">
              <a:rPr lang="fr-FR" smtClean="0"/>
              <a:t>7</a:t>
            </a:fld>
            <a:endParaRPr lang="fr-FR"/>
          </a:p>
        </p:txBody>
      </p:sp>
      <p:sp>
        <p:nvSpPr>
          <p:cNvPr id="4" name="Espace réservé du texte 3">
            <a:extLst>
              <a:ext uri="{FF2B5EF4-FFF2-40B4-BE49-F238E27FC236}">
                <a16:creationId xmlns:a16="http://schemas.microsoft.com/office/drawing/2014/main" id="{4D67457B-8E94-43AB-BC64-84C02C7DE5B9}"/>
              </a:ext>
            </a:extLst>
          </p:cNvPr>
          <p:cNvSpPr>
            <a:spLocks noGrp="1"/>
          </p:cNvSpPr>
          <p:nvPr>
            <p:ph type="body" sz="quarter" idx="13"/>
          </p:nvPr>
        </p:nvSpPr>
        <p:spPr>
          <a:xfrm>
            <a:off x="438151" y="1241946"/>
            <a:ext cx="8543255" cy="5334913"/>
          </a:xfrm>
        </p:spPr>
        <p:txBody>
          <a:bodyPr>
            <a:normAutofit/>
          </a:bodyPr>
          <a:lstStyle/>
          <a:p>
            <a:pPr algn="just"/>
            <a:r>
              <a:rPr lang="fr-FR" sz="1800" b="0" i="0" u="none" strike="noStrike" baseline="0">
                <a:solidFill>
                  <a:srgbClr val="000000"/>
                </a:solidFill>
              </a:rPr>
              <a:t>Depuis la </a:t>
            </a:r>
            <a:r>
              <a:rPr lang="fr-FR" sz="1800" i="0" u="none" strike="noStrike" baseline="0">
                <a:solidFill>
                  <a:srgbClr val="000000"/>
                </a:solidFill>
              </a:rPr>
              <a:t>déclaration de données prévisionnelles 2023</a:t>
            </a:r>
            <a:r>
              <a:rPr lang="fr-FR" sz="1800" b="0" i="0" u="none" strike="noStrike" baseline="0">
                <a:solidFill>
                  <a:srgbClr val="000000"/>
                </a:solidFill>
              </a:rPr>
              <a:t>, vous ne transmettez plus vos données par courrier ou courriel, mais directement en ligne dans le service Afas pour bénéficier de la Ps Espace de rencontre. </a:t>
            </a:r>
          </a:p>
          <a:p>
            <a:pPr marL="0" indent="0" algn="just">
              <a:buNone/>
            </a:pPr>
            <a:r>
              <a:rPr lang="fr-FR" sz="1800" b="0" i="0" u="none" strike="noStrike" baseline="0">
                <a:solidFill>
                  <a:srgbClr val="000000"/>
                </a:solidFill>
              </a:rPr>
              <a:t>Dès lors, vous pouvez :</a:t>
            </a:r>
          </a:p>
          <a:p>
            <a:pPr lvl="3">
              <a:buClr>
                <a:srgbClr val="C00000"/>
              </a:buClr>
              <a:buFont typeface="Wingdings" panose="05000000000000000000" pitchFamily="2" charset="2"/>
              <a:buChar char="Ø"/>
            </a:pPr>
            <a:r>
              <a:rPr lang="fr-FR" sz="1800">
                <a:solidFill>
                  <a:srgbClr val="000000"/>
                </a:solidFill>
              </a:rPr>
              <a:t>E</a:t>
            </a:r>
            <a:r>
              <a:rPr lang="fr-FR" sz="1800" b="0" i="0" u="none" strike="noStrike" baseline="0">
                <a:solidFill>
                  <a:srgbClr val="000000"/>
                </a:solidFill>
              </a:rPr>
              <a:t>ffectuer votre déclaration de données en ligne pour bénéficier d’une aide de la Caf ;</a:t>
            </a:r>
          </a:p>
          <a:p>
            <a:pPr lvl="3">
              <a:buClr>
                <a:srgbClr val="C00000"/>
              </a:buClr>
              <a:buFont typeface="Wingdings" panose="05000000000000000000" pitchFamily="2" charset="2"/>
              <a:buChar char="Ø"/>
            </a:pPr>
            <a:r>
              <a:rPr lang="fr-FR" sz="1800">
                <a:solidFill>
                  <a:srgbClr val="000000"/>
                </a:solidFill>
              </a:rPr>
              <a:t>Justifier avant transmission de la déclaration de certains écarts/anomalies détectées lors de contrôles de cohérence automatisés;</a:t>
            </a:r>
            <a:endParaRPr lang="fr-FR" sz="1800" b="0" i="0" u="none" strike="noStrike" baseline="0">
              <a:solidFill>
                <a:srgbClr val="000000"/>
              </a:solidFill>
            </a:endParaRPr>
          </a:p>
          <a:p>
            <a:pPr lvl="3">
              <a:buClr>
                <a:srgbClr val="C00000"/>
              </a:buClr>
              <a:buFont typeface="Wingdings" panose="05000000000000000000" pitchFamily="2" charset="2"/>
              <a:buChar char="Ø"/>
            </a:pPr>
            <a:r>
              <a:rPr lang="fr-FR" sz="1800">
                <a:solidFill>
                  <a:srgbClr val="000000"/>
                </a:solidFill>
              </a:rPr>
              <a:t>C</a:t>
            </a:r>
            <a:r>
              <a:rPr lang="fr-FR" sz="1800" b="0" i="0" u="none" strike="noStrike" baseline="0">
                <a:solidFill>
                  <a:srgbClr val="000000"/>
                </a:solidFill>
              </a:rPr>
              <a:t>onsulter l’avancement du traitement de votre déclaration ;</a:t>
            </a:r>
          </a:p>
          <a:p>
            <a:pPr lvl="3">
              <a:buClr>
                <a:srgbClr val="C00000"/>
              </a:buClr>
              <a:buFont typeface="Wingdings" panose="05000000000000000000" pitchFamily="2" charset="2"/>
              <a:buChar char="Ø"/>
            </a:pPr>
            <a:r>
              <a:rPr lang="fr-FR" sz="1800">
                <a:solidFill>
                  <a:srgbClr val="000000"/>
                </a:solidFill>
              </a:rPr>
              <a:t>V</a:t>
            </a:r>
            <a:r>
              <a:rPr lang="fr-FR" sz="1800" b="0" i="0" u="none" strike="noStrike" baseline="0">
                <a:solidFill>
                  <a:srgbClr val="000000"/>
                </a:solidFill>
              </a:rPr>
              <a:t>isualiser immédiatement une estimation de votre droit.</a:t>
            </a:r>
          </a:p>
          <a:p>
            <a:pPr marL="0" indent="0" algn="l">
              <a:buNone/>
            </a:pPr>
            <a:endParaRPr lang="fr-FR"/>
          </a:p>
          <a:p>
            <a:pPr marL="0" indent="0" algn="l">
              <a:buNone/>
            </a:pPr>
            <a:endParaRPr lang="fr-FR"/>
          </a:p>
        </p:txBody>
      </p:sp>
      <p:sp>
        <p:nvSpPr>
          <p:cNvPr id="6" name="ZoneTexte 5">
            <a:extLst>
              <a:ext uri="{FF2B5EF4-FFF2-40B4-BE49-F238E27FC236}">
                <a16:creationId xmlns:a16="http://schemas.microsoft.com/office/drawing/2014/main" id="{B3A0F939-B15B-41BC-8D66-113967206B9C}"/>
              </a:ext>
            </a:extLst>
          </p:cNvPr>
          <p:cNvSpPr txBox="1"/>
          <p:nvPr/>
        </p:nvSpPr>
        <p:spPr>
          <a:xfrm>
            <a:off x="600115" y="5037360"/>
            <a:ext cx="8219326" cy="1539499"/>
          </a:xfrm>
          <a:prstGeom prst="rect">
            <a:avLst/>
          </a:prstGeom>
          <a:solidFill>
            <a:schemeClr val="accent3"/>
          </a:solidFill>
        </p:spPr>
        <p:style>
          <a:lnRef idx="0">
            <a:schemeClr val="accent1"/>
          </a:lnRef>
          <a:fillRef idx="1">
            <a:schemeClr val="accent1"/>
          </a:fillRef>
          <a:effectRef idx="0">
            <a:schemeClr val="accent1"/>
          </a:effectRef>
          <a:fontRef idx="minor">
            <a:schemeClr val="lt1"/>
          </a:fontRef>
        </p:style>
        <p:txBody>
          <a:bodyPr vert="horz" wrap="square" lIns="91440" tIns="45720" rIns="91440" bIns="45720" rtlCol="0" anchor="ctr">
            <a:normAutofit/>
          </a:bodyPr>
          <a:lstStyle/>
          <a:p>
            <a:pPr marL="0" indent="0" algn="ctr">
              <a:buNone/>
            </a:pPr>
            <a:r>
              <a:rPr lang="fr-FR" sz="1800" b="1" u="sng">
                <a:solidFill>
                  <a:schemeClr val="bg1"/>
                </a:solidFill>
                <a:latin typeface="Arial" panose="020B0604020202020204" pitchFamily="34" charset="0"/>
                <a:cs typeface="Arial" panose="020B0604020202020204" pitchFamily="34" charset="0"/>
              </a:rPr>
              <a:t>RAPPEL</a:t>
            </a:r>
          </a:p>
          <a:p>
            <a:pPr marL="0" indent="0" algn="ctr">
              <a:buNone/>
            </a:pPr>
            <a:endParaRPr lang="fr-FR" sz="1800" b="1" u="sng">
              <a:solidFill>
                <a:schemeClr val="bg1"/>
              </a:solidFill>
              <a:latin typeface="Arial" panose="020B0604020202020204" pitchFamily="34" charset="0"/>
              <a:cs typeface="Arial" panose="020B0604020202020204" pitchFamily="34" charset="0"/>
            </a:endParaRPr>
          </a:p>
          <a:p>
            <a:pPr algn="ctr"/>
            <a:r>
              <a:rPr lang="fr-FR" sz="1800" b="0">
                <a:solidFill>
                  <a:schemeClr val="bg1"/>
                </a:solidFill>
                <a:latin typeface="Arial" panose="020B0604020202020204" pitchFamily="34" charset="0"/>
                <a:cs typeface="Arial" panose="020B0604020202020204" pitchFamily="34" charset="0"/>
              </a:rPr>
              <a:t>P</a:t>
            </a:r>
            <a:r>
              <a:rPr lang="fr-FR" sz="1800" b="0" i="0" u="none" strike="noStrike" baseline="0">
                <a:solidFill>
                  <a:schemeClr val="bg1"/>
                </a:solidFill>
                <a:latin typeface="Arial" panose="020B0604020202020204" pitchFamily="34" charset="0"/>
                <a:cs typeface="Arial" panose="020B0604020202020204" pitchFamily="34" charset="0"/>
              </a:rPr>
              <a:t>our chaque exercice, une déclaration prévisionnelle et une déclaration réelle sont à effectuer. Une actualisation en cours d’année peut vous être demandée.</a:t>
            </a:r>
            <a:endParaRPr lang="fr-FR">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33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A8012-CAC9-4353-AAA8-025007AC3150}"/>
              </a:ext>
            </a:extLst>
          </p:cNvPr>
          <p:cNvSpPr>
            <a:spLocks noGrp="1"/>
          </p:cNvSpPr>
          <p:nvPr>
            <p:ph type="title"/>
          </p:nvPr>
        </p:nvSpPr>
        <p:spPr/>
        <p:txBody>
          <a:bodyPr/>
          <a:lstStyle/>
          <a:p>
            <a:r>
              <a:rPr lang="fr-FR" sz="2000"/>
              <a:t>7. Les données demandées dans le service Afas</a:t>
            </a:r>
          </a:p>
        </p:txBody>
      </p:sp>
      <p:sp>
        <p:nvSpPr>
          <p:cNvPr id="3" name="Espace réservé du numéro de diapositive 2">
            <a:extLst>
              <a:ext uri="{FF2B5EF4-FFF2-40B4-BE49-F238E27FC236}">
                <a16:creationId xmlns:a16="http://schemas.microsoft.com/office/drawing/2014/main" id="{2253906E-C34E-4629-8C7B-B689AE3DF829}"/>
              </a:ext>
            </a:extLst>
          </p:cNvPr>
          <p:cNvSpPr>
            <a:spLocks noGrp="1"/>
          </p:cNvSpPr>
          <p:nvPr>
            <p:ph type="sldNum" sz="quarter" idx="12"/>
          </p:nvPr>
        </p:nvSpPr>
        <p:spPr/>
        <p:txBody>
          <a:bodyPr/>
          <a:lstStyle/>
          <a:p>
            <a:fld id="{197FF5B0-28E7-40A5-8E16-E27985AA105F}" type="slidenum">
              <a:rPr lang="fr-FR" smtClean="0"/>
              <a:t>8</a:t>
            </a:fld>
            <a:endParaRPr lang="fr-FR"/>
          </a:p>
        </p:txBody>
      </p:sp>
      <p:sp>
        <p:nvSpPr>
          <p:cNvPr id="4" name="Espace réservé du texte 3">
            <a:extLst>
              <a:ext uri="{FF2B5EF4-FFF2-40B4-BE49-F238E27FC236}">
                <a16:creationId xmlns:a16="http://schemas.microsoft.com/office/drawing/2014/main" id="{6D9E05D9-8636-43C5-B7E5-283E40CD4A88}"/>
              </a:ext>
            </a:extLst>
          </p:cNvPr>
          <p:cNvSpPr>
            <a:spLocks noGrp="1"/>
          </p:cNvSpPr>
          <p:nvPr>
            <p:ph type="body" sz="quarter" idx="13"/>
          </p:nvPr>
        </p:nvSpPr>
        <p:spPr>
          <a:xfrm>
            <a:off x="438151" y="1091025"/>
            <a:ext cx="8543255" cy="5391329"/>
          </a:xfrm>
        </p:spPr>
        <p:txBody>
          <a:bodyPr>
            <a:normAutofit/>
          </a:bodyPr>
          <a:lstStyle/>
          <a:p>
            <a:pPr algn="just">
              <a:spcBef>
                <a:spcPts val="0"/>
              </a:spcBef>
            </a:pPr>
            <a:r>
              <a:rPr lang="fr-FR" sz="1600" b="0">
                <a:effectLst/>
                <a:latin typeface="Arial" panose="020B0604020202020204" pitchFamily="34" charset="0"/>
                <a:ea typeface="Calibri" panose="020F0502020204030204" pitchFamily="34" charset="0"/>
                <a:cs typeface="Times New Roman" panose="02020603050405020304" pitchFamily="18" charset="0"/>
              </a:rPr>
              <a:t>Les données transmises par le partenaire dans l’applicatif </a:t>
            </a:r>
            <a:r>
              <a:rPr lang="fr-FR" sz="1600" b="0" err="1">
                <a:effectLst/>
                <a:latin typeface="Arial" panose="020B0604020202020204" pitchFamily="34" charset="0"/>
                <a:ea typeface="Calibri" panose="020F0502020204030204" pitchFamily="34" charset="0"/>
                <a:cs typeface="Times New Roman" panose="02020603050405020304" pitchFamily="18" charset="0"/>
              </a:rPr>
              <a:t>Afas</a:t>
            </a:r>
            <a:r>
              <a:rPr lang="fr-FR" sz="1600" b="0">
                <a:effectLst/>
                <a:latin typeface="Arial" panose="020B0604020202020204" pitchFamily="34" charset="0"/>
                <a:ea typeface="Calibri" panose="020F0502020204030204" pitchFamily="34" charset="0"/>
                <a:cs typeface="Times New Roman" panose="02020603050405020304" pitchFamily="18" charset="0"/>
              </a:rPr>
              <a:t> servent à :</a:t>
            </a:r>
          </a:p>
          <a:p>
            <a:pPr marL="0" indent="0" algn="just">
              <a:spcBef>
                <a:spcPts val="0"/>
              </a:spcBef>
              <a:buNone/>
            </a:pPr>
            <a:endParaRPr lang="fr-FR" sz="1600" b="0">
              <a:effectLst/>
              <a:latin typeface="Arial" panose="020B0604020202020204" pitchFamily="34" charset="0"/>
              <a:ea typeface="Calibri" panose="020F0502020204030204" pitchFamily="34" charset="0"/>
              <a:cs typeface="Times New Roman" panose="02020603050405020304" pitchFamily="18" charset="0"/>
            </a:endParaRPr>
          </a:p>
          <a:p>
            <a:pPr lvl="1">
              <a:spcBef>
                <a:spcPts val="0"/>
              </a:spcBef>
              <a:buClr>
                <a:srgbClr val="C00000"/>
              </a:buClr>
              <a:buFont typeface="Wingdings" panose="05000000000000000000" pitchFamily="2" charset="2"/>
              <a:buChar char="ü"/>
            </a:pPr>
            <a:r>
              <a:rPr lang="fr-FR" sz="1600" b="1">
                <a:ea typeface="Calibri" panose="020F0502020204030204" pitchFamily="34" charset="0"/>
                <a:cs typeface="Times New Roman" panose="02020603050405020304" pitchFamily="18" charset="0"/>
              </a:rPr>
              <a:t>C</a:t>
            </a:r>
            <a:r>
              <a:rPr lang="fr-FR" sz="1600" b="1">
                <a:effectLst/>
                <a:latin typeface="Arial" panose="020B0604020202020204" pitchFamily="34" charset="0"/>
                <a:ea typeface="Calibri" panose="020F0502020204030204" pitchFamily="34" charset="0"/>
                <a:cs typeface="Times New Roman" panose="02020603050405020304" pitchFamily="18" charset="0"/>
              </a:rPr>
              <a:t>alculer le montant de la subvention </a:t>
            </a:r>
            <a:r>
              <a:rPr lang="fr-FR" sz="1600" b="0">
                <a:effectLst/>
                <a:latin typeface="Arial" panose="020B0604020202020204" pitchFamily="34" charset="0"/>
                <a:ea typeface="Calibri" panose="020F0502020204030204" pitchFamily="34" charset="0"/>
                <a:cs typeface="Times New Roman" panose="02020603050405020304" pitchFamily="18" charset="0"/>
              </a:rPr>
              <a:t>Espace de rencontre ;</a:t>
            </a:r>
          </a:p>
          <a:p>
            <a:pPr lvl="1">
              <a:spcBef>
                <a:spcPts val="0"/>
              </a:spcBef>
              <a:buClr>
                <a:srgbClr val="C00000"/>
              </a:buClr>
              <a:buFont typeface="Wingdings" panose="05000000000000000000" pitchFamily="2" charset="2"/>
              <a:buChar char="ü"/>
            </a:pPr>
            <a:r>
              <a:rPr lang="fr-FR" sz="1600">
                <a:cs typeface="Times New Roman" panose="02020603050405020304" pitchFamily="18" charset="0"/>
              </a:rPr>
              <a:t>R</a:t>
            </a:r>
            <a:r>
              <a:rPr lang="fr-FR" sz="1600" b="0">
                <a:cs typeface="Times New Roman" panose="02020603050405020304" pitchFamily="18" charset="0"/>
              </a:rPr>
              <a:t>éaliser un état des lieux annuel pour </a:t>
            </a:r>
            <a:r>
              <a:rPr lang="fr-FR" sz="1600" b="1">
                <a:cs typeface="Times New Roman" panose="02020603050405020304" pitchFamily="18" charset="0"/>
              </a:rPr>
              <a:t>suivre l’évolution de l’activité </a:t>
            </a:r>
            <a:r>
              <a:rPr lang="fr-FR" sz="1600" b="0">
                <a:cs typeface="Times New Roman" panose="02020603050405020304" pitchFamily="18" charset="0"/>
              </a:rPr>
              <a:t>des Espaces de rencontre et </a:t>
            </a:r>
            <a:r>
              <a:rPr lang="fr-FR" sz="1600" b="1">
                <a:cs typeface="Times New Roman" panose="02020603050405020304" pitchFamily="18" charset="0"/>
              </a:rPr>
              <a:t>ajuster, au plus près des besoins, les politiques </a:t>
            </a:r>
            <a:r>
              <a:rPr lang="fr-FR" sz="1600" b="0">
                <a:cs typeface="Times New Roman" panose="02020603050405020304" pitchFamily="18" charset="0"/>
              </a:rPr>
              <a:t>mises en œuvre par la branche Famille.</a:t>
            </a:r>
          </a:p>
          <a:p>
            <a:pPr marL="0" indent="0" algn="just">
              <a:spcBef>
                <a:spcPts val="0"/>
              </a:spcBef>
              <a:buNone/>
            </a:pPr>
            <a:endParaRPr lang="fr-FR" sz="1600" b="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fr-FR" sz="1600" b="0">
                <a:effectLst/>
                <a:latin typeface="Arial" panose="020B0604020202020204" pitchFamily="34" charset="0"/>
                <a:ea typeface="Calibri" panose="020F0502020204030204" pitchFamily="34" charset="0"/>
                <a:cs typeface="Times New Roman" panose="02020603050405020304" pitchFamily="18" charset="0"/>
              </a:rPr>
              <a:t>Dans le service </a:t>
            </a:r>
            <a:r>
              <a:rPr lang="fr-FR" sz="1600" b="0" err="1">
                <a:effectLst/>
                <a:latin typeface="Arial" panose="020B0604020202020204" pitchFamily="34" charset="0"/>
                <a:ea typeface="Calibri" panose="020F0502020204030204" pitchFamily="34" charset="0"/>
                <a:cs typeface="Times New Roman" panose="02020603050405020304" pitchFamily="18" charset="0"/>
              </a:rPr>
              <a:t>Afas</a:t>
            </a:r>
            <a:r>
              <a:rPr lang="fr-FR" sz="1600" b="0">
                <a:effectLst/>
                <a:latin typeface="Arial" panose="020B0604020202020204" pitchFamily="34" charset="0"/>
                <a:ea typeface="Calibri" panose="020F0502020204030204" pitchFamily="34" charset="0"/>
                <a:cs typeface="Times New Roman" panose="02020603050405020304" pitchFamily="18" charset="0"/>
              </a:rPr>
              <a:t>, les principales données demandées aux partenaires sur les Espaces de rencontre sont : </a:t>
            </a:r>
          </a:p>
          <a:p>
            <a:pPr marL="0" indent="0" algn="just">
              <a:spcBef>
                <a:spcPts val="0"/>
              </a:spcBef>
              <a:buNone/>
            </a:pPr>
            <a:endParaRPr lang="fr-FR" sz="1600" b="0">
              <a:effectLst/>
              <a:latin typeface="Calibri" panose="020F0502020204030204" pitchFamily="34" charset="0"/>
              <a:ea typeface="Calibri" panose="020F0502020204030204" pitchFamily="34" charset="0"/>
              <a:cs typeface="Times New Roman" panose="02020603050405020304" pitchFamily="18" charset="0"/>
            </a:endParaRPr>
          </a:p>
          <a:p>
            <a:pPr marL="685800" lvl="2" indent="-342900">
              <a:lnSpc>
                <a:spcPct val="100000"/>
              </a:lnSpc>
              <a:spcBef>
                <a:spcPts val="0"/>
              </a:spcBef>
              <a:buClr>
                <a:srgbClr val="C00000"/>
              </a:buClr>
              <a:buFont typeface="+mj-lt"/>
              <a:buAutoNum type="arabicPeriod"/>
            </a:pPr>
            <a:r>
              <a:rPr lang="fr-FR" sz="1600" b="1">
                <a:effectLst/>
                <a:latin typeface="Arial" panose="020B0604020202020204" pitchFamily="34" charset="0"/>
                <a:ea typeface="Calibri" panose="020F0502020204030204" pitchFamily="34" charset="0"/>
                <a:cs typeface="Times New Roman" panose="02020603050405020304" pitchFamily="18" charset="0"/>
              </a:rPr>
              <a:t>Données financières </a:t>
            </a:r>
            <a:r>
              <a:rPr lang="fr-FR" sz="1600" b="0">
                <a:effectLst/>
                <a:latin typeface="Arial" panose="020B0604020202020204" pitchFamily="34" charset="0"/>
                <a:ea typeface="Calibri" panose="020F0502020204030204" pitchFamily="34" charset="0"/>
                <a:cs typeface="Times New Roman" panose="02020603050405020304" pitchFamily="18" charset="0"/>
              </a:rPr>
              <a:t>: </a:t>
            </a:r>
            <a:r>
              <a:rPr lang="fr-FR" sz="1200" b="0">
                <a:effectLst/>
                <a:latin typeface="Arial" panose="020B0604020202020204" pitchFamily="34" charset="0"/>
                <a:ea typeface="Calibri" panose="020F0502020204030204" pitchFamily="34" charset="0"/>
                <a:cs typeface="Times New Roman" panose="02020603050405020304" pitchFamily="18" charset="0"/>
              </a:rPr>
              <a:t>budget prévisionnel et compte de résultat.</a:t>
            </a:r>
            <a:endParaRPr lang="fr-FR" sz="1200">
              <a:latin typeface="Calibri" panose="020F0502020204030204" pitchFamily="34" charset="0"/>
              <a:ea typeface="Calibri" panose="020F0502020204030204" pitchFamily="34" charset="0"/>
              <a:cs typeface="Times New Roman" panose="02020603050405020304" pitchFamily="18" charset="0"/>
            </a:endParaRPr>
          </a:p>
          <a:p>
            <a:pPr marL="685800" lvl="2" indent="-342900">
              <a:lnSpc>
                <a:spcPct val="100000"/>
              </a:lnSpc>
              <a:spcBef>
                <a:spcPts val="0"/>
              </a:spcBef>
              <a:buClr>
                <a:srgbClr val="C00000"/>
              </a:buClr>
              <a:buFont typeface="+mj-lt"/>
              <a:buAutoNum type="arabicPeriod"/>
            </a:pPr>
            <a:r>
              <a:rPr lang="fr-FR" sz="1600" b="1">
                <a:effectLst/>
                <a:latin typeface="Arial" panose="020B0604020202020204" pitchFamily="34" charset="0"/>
                <a:ea typeface="Calibri" panose="020F0502020204030204" pitchFamily="34" charset="0"/>
                <a:cs typeface="Times New Roman" panose="02020603050405020304" pitchFamily="18" charset="0"/>
              </a:rPr>
              <a:t>Données d’activité (à transmettre 2 fois par an) </a:t>
            </a:r>
            <a:r>
              <a:rPr lang="fr-FR" sz="1600" b="0">
                <a:effectLst/>
                <a:latin typeface="Arial" panose="020B0604020202020204" pitchFamily="34" charset="0"/>
                <a:ea typeface="Calibri" panose="020F0502020204030204" pitchFamily="34" charset="0"/>
                <a:cs typeface="Times New Roman" panose="02020603050405020304" pitchFamily="18" charset="0"/>
              </a:rPr>
              <a:t>:</a:t>
            </a:r>
            <a:r>
              <a:rPr lang="fr-FR" sz="1800">
                <a:effectLst/>
                <a:latin typeface="Arial" panose="020B0604020202020204" pitchFamily="34" charset="0"/>
                <a:ea typeface="Times" panose="02020603050405020304" pitchFamily="18" charset="0"/>
                <a:cs typeface="Times New Roman" panose="02020603050405020304" pitchFamily="18" charset="0"/>
              </a:rPr>
              <a:t> </a:t>
            </a:r>
            <a:r>
              <a:rPr lang="fr-FR" sz="1200">
                <a:cs typeface="Times New Roman" panose="02020603050405020304" pitchFamily="18" charset="0"/>
              </a:rPr>
              <a:t>Nombre d'heures de rencontres parents-enfants ou de "passage de bras" entre les parents, Nombre d'heures d'entretiens avec les familles (accueil physique et/ou téléphonique) et Nombre d'heures d'organisation.</a:t>
            </a:r>
            <a:endParaRPr lang="fr-FR" sz="1200">
              <a:effectLst/>
              <a:latin typeface="Arial" panose="020B0604020202020204" pitchFamily="34" charset="0"/>
              <a:ea typeface="Times" panose="02020603050405020304" pitchFamily="18" charset="0"/>
              <a:cs typeface="Times New Roman" panose="02020603050405020304" pitchFamily="18" charset="0"/>
            </a:endParaRPr>
          </a:p>
          <a:p>
            <a:pPr marL="685800" lvl="2" indent="-342900">
              <a:lnSpc>
                <a:spcPct val="100000"/>
              </a:lnSpc>
              <a:spcBef>
                <a:spcPts val="0"/>
              </a:spcBef>
              <a:buClr>
                <a:srgbClr val="C00000"/>
              </a:buClr>
              <a:buFont typeface="+mj-lt"/>
              <a:buAutoNum type="arabicPeriod"/>
            </a:pPr>
            <a:r>
              <a:rPr lang="fr-FR" sz="1600" b="1">
                <a:ea typeface="Calibri" panose="020F0502020204030204" pitchFamily="34" charset="0"/>
                <a:cs typeface="Times New Roman" panose="02020603050405020304" pitchFamily="18" charset="0"/>
              </a:rPr>
              <a:t>Une vingtaine d’autres données </a:t>
            </a:r>
            <a:r>
              <a:rPr lang="fr-FR" sz="1600">
                <a:ea typeface="Calibri" panose="020F0502020204030204" pitchFamily="34" charset="0"/>
                <a:cs typeface="Times New Roman" panose="02020603050405020304" pitchFamily="18" charset="0"/>
              </a:rPr>
              <a:t>sont demandée une fois par an, au moment de la déclaration de donnée réelle.</a:t>
            </a:r>
            <a:endParaRPr lang="fr-FR" sz="1800" b="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fr-FR" sz="1800" b="0">
              <a:effectLst/>
              <a:latin typeface="Calibri" panose="020F0502020204030204" pitchFamily="34" charset="0"/>
              <a:ea typeface="Calibri" panose="020F0502020204030204" pitchFamily="34" charset="0"/>
              <a:cs typeface="Times New Roman" panose="02020603050405020304" pitchFamily="18" charset="0"/>
            </a:endParaRPr>
          </a:p>
          <a:p>
            <a:endParaRPr lang="fr-FR"/>
          </a:p>
        </p:txBody>
      </p:sp>
      <p:sp>
        <p:nvSpPr>
          <p:cNvPr id="6" name="ZoneTexte 5">
            <a:extLst>
              <a:ext uri="{FF2B5EF4-FFF2-40B4-BE49-F238E27FC236}">
                <a16:creationId xmlns:a16="http://schemas.microsoft.com/office/drawing/2014/main" id="{488921D2-DE46-4615-7F03-A5E4662CBE38}"/>
              </a:ext>
            </a:extLst>
          </p:cNvPr>
          <p:cNvSpPr txBox="1"/>
          <p:nvPr/>
        </p:nvSpPr>
        <p:spPr>
          <a:xfrm>
            <a:off x="649223" y="5321808"/>
            <a:ext cx="8261935" cy="1160547"/>
          </a:xfrm>
          <a:prstGeom prst="rect">
            <a:avLst/>
          </a:prstGeom>
          <a:solidFill>
            <a:schemeClr val="accent3"/>
          </a:solidFill>
        </p:spPr>
        <p:style>
          <a:lnRef idx="0">
            <a:schemeClr val="accent1"/>
          </a:lnRef>
          <a:fillRef idx="1">
            <a:schemeClr val="accent1"/>
          </a:fillRef>
          <a:effectRef idx="0">
            <a:schemeClr val="accent1"/>
          </a:effectRef>
          <a:fontRef idx="minor">
            <a:schemeClr val="lt1"/>
          </a:fontRef>
        </p:style>
        <p:txBody>
          <a:bodyPr vert="horz" wrap="square" lIns="91440" tIns="45720" rIns="91440" bIns="45720" rtlCol="0" anchor="ctr">
            <a:normAutofit/>
          </a:bodyPr>
          <a:lstStyle/>
          <a:p>
            <a:pPr marL="0" indent="0" algn="ctr">
              <a:spcBef>
                <a:spcPts val="0"/>
              </a:spcBef>
              <a:buNone/>
            </a:pPr>
            <a:r>
              <a:rPr lang="fr-FR" sz="1600" b="1">
                <a:latin typeface="Arial" panose="020B0604020202020204" pitchFamily="34" charset="0"/>
                <a:ea typeface="Calibri" panose="020F0502020204030204" pitchFamily="34" charset="0"/>
                <a:cs typeface="Times New Roman" panose="02020603050405020304" pitchFamily="18" charset="0"/>
              </a:rPr>
              <a:t>BON A SAVOIR</a:t>
            </a:r>
          </a:p>
          <a:p>
            <a:pPr marL="0" indent="0" algn="ctr">
              <a:spcBef>
                <a:spcPts val="0"/>
              </a:spcBef>
              <a:buNone/>
            </a:pPr>
            <a:endParaRPr lang="fr-FR" sz="1200" b="1">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0"/>
              </a:spcBef>
              <a:buNone/>
            </a:pPr>
            <a:r>
              <a:rPr lang="fr-FR" sz="1600">
                <a:latin typeface="Arial" panose="020B0604020202020204" pitchFamily="34" charset="0"/>
                <a:ea typeface="Calibri" panose="020F0502020204030204" pitchFamily="34" charset="0"/>
                <a:cs typeface="Times New Roman" panose="02020603050405020304" pitchFamily="18" charset="0"/>
              </a:rPr>
              <a:t>L’ensemble des données à déclarer dans le service </a:t>
            </a:r>
            <a:r>
              <a:rPr lang="fr-FR" sz="1600" err="1">
                <a:latin typeface="Arial" panose="020B0604020202020204" pitchFamily="34" charset="0"/>
                <a:ea typeface="Calibri" panose="020F0502020204030204" pitchFamily="34" charset="0"/>
                <a:cs typeface="Times New Roman" panose="02020603050405020304" pitchFamily="18" charset="0"/>
              </a:rPr>
              <a:t>Afas</a:t>
            </a:r>
            <a:r>
              <a:rPr lang="fr-FR" sz="1600">
                <a:latin typeface="Arial" panose="020B0604020202020204" pitchFamily="34" charset="0"/>
                <a:ea typeface="Calibri" panose="020F0502020204030204" pitchFamily="34" charset="0"/>
                <a:cs typeface="Times New Roman" panose="02020603050405020304" pitchFamily="18" charset="0"/>
              </a:rPr>
              <a:t> est détaillé dans la plaquette de communication destinée aux gestionnaires d’Espace de rencontre.</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0000"/>
              </a:lnSpc>
              <a:spcBef>
                <a:spcPts val="0"/>
              </a:spcBef>
              <a:buNone/>
            </a:pP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79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E4816-A888-48DF-BEC4-A6077A411D93}"/>
              </a:ext>
            </a:extLst>
          </p:cNvPr>
          <p:cNvSpPr>
            <a:spLocks noGrp="1"/>
          </p:cNvSpPr>
          <p:nvPr>
            <p:ph type="title"/>
          </p:nvPr>
        </p:nvSpPr>
        <p:spPr/>
        <p:txBody>
          <a:bodyPr/>
          <a:lstStyle/>
          <a:p>
            <a:r>
              <a:rPr lang="fr-FR" sz="2000"/>
              <a:t>8. La structuration d’un Espace de rencontre dans le système d’information</a:t>
            </a:r>
          </a:p>
        </p:txBody>
      </p:sp>
      <p:sp>
        <p:nvSpPr>
          <p:cNvPr id="3" name="Espace réservé du numéro de diapositive 2">
            <a:extLst>
              <a:ext uri="{FF2B5EF4-FFF2-40B4-BE49-F238E27FC236}">
                <a16:creationId xmlns:a16="http://schemas.microsoft.com/office/drawing/2014/main" id="{4C74A83D-FB4A-4762-AB34-97CEA9B29437}"/>
              </a:ext>
            </a:extLst>
          </p:cNvPr>
          <p:cNvSpPr>
            <a:spLocks noGrp="1"/>
          </p:cNvSpPr>
          <p:nvPr>
            <p:ph type="sldNum" sz="quarter" idx="12"/>
          </p:nvPr>
        </p:nvSpPr>
        <p:spPr/>
        <p:txBody>
          <a:bodyPr/>
          <a:lstStyle/>
          <a:p>
            <a:fld id="{197FF5B0-28E7-40A5-8E16-E27985AA105F}" type="slidenum">
              <a:rPr lang="fr-FR" smtClean="0"/>
              <a:t>9</a:t>
            </a:fld>
            <a:endParaRPr lang="fr-FR"/>
          </a:p>
        </p:txBody>
      </p:sp>
      <p:sp>
        <p:nvSpPr>
          <p:cNvPr id="4" name="Espace réservé du texte 3">
            <a:extLst>
              <a:ext uri="{FF2B5EF4-FFF2-40B4-BE49-F238E27FC236}">
                <a16:creationId xmlns:a16="http://schemas.microsoft.com/office/drawing/2014/main" id="{8F5345E1-4277-491D-B9D1-7D9BFB1C7121}"/>
              </a:ext>
            </a:extLst>
          </p:cNvPr>
          <p:cNvSpPr>
            <a:spLocks noGrp="1"/>
          </p:cNvSpPr>
          <p:nvPr>
            <p:ph type="body" sz="quarter" idx="13"/>
          </p:nvPr>
        </p:nvSpPr>
        <p:spPr>
          <a:xfrm>
            <a:off x="438151" y="1135414"/>
            <a:ext cx="8543255" cy="4995081"/>
          </a:xfrm>
        </p:spPr>
        <p:txBody>
          <a:bodyPr/>
          <a:lstStyle/>
          <a:p>
            <a:pPr algn="just" fontAlgn="ctr">
              <a:buClr>
                <a:srgbClr val="B21F50"/>
              </a:buClr>
            </a:pPr>
            <a:r>
              <a:rPr lang="fr-FR" sz="1600"/>
              <a:t>Les activités d’un Espace de rencontre peuvent se dérouler en : </a:t>
            </a:r>
          </a:p>
          <a:p>
            <a:pPr marL="742950" lvl="1" indent="-285750" algn="just">
              <a:lnSpc>
                <a:spcPct val="100000"/>
              </a:lnSpc>
              <a:buFont typeface="Calibri" panose="020F0502020204030204" pitchFamily="34" charset="0"/>
              <a:buChar char="-"/>
            </a:pPr>
            <a:r>
              <a:rPr lang="fr-FR" sz="1600">
                <a:effectLst/>
                <a:ea typeface="Times" panose="02020603050405020304" pitchFamily="18" charset="0"/>
              </a:rPr>
              <a:t>Mono lieu d’accueil, à savoir un lieu d’accueil unique ;</a:t>
            </a:r>
            <a:endParaRPr lang="fr-FR" sz="1600">
              <a:effectLst/>
              <a:ea typeface="Calibri" panose="020F0502020204030204" pitchFamily="34" charset="0"/>
            </a:endParaRPr>
          </a:p>
          <a:p>
            <a:pPr marL="742950" lvl="1" indent="-285750" algn="just">
              <a:lnSpc>
                <a:spcPct val="100000"/>
              </a:lnSpc>
              <a:buFont typeface="Calibri" panose="020F0502020204030204" pitchFamily="34" charset="0"/>
              <a:buChar char="-"/>
            </a:pPr>
            <a:r>
              <a:rPr lang="fr-FR" sz="1600">
                <a:effectLst/>
                <a:ea typeface="Times" panose="02020603050405020304" pitchFamily="18" charset="0"/>
              </a:rPr>
              <a:t>Multi lieux avec X lieux exclusivement en itinérance ;</a:t>
            </a:r>
            <a:endParaRPr lang="fr-FR" sz="1600">
              <a:effectLst/>
              <a:ea typeface="Calibri" panose="020F0502020204030204" pitchFamily="34" charset="0"/>
            </a:endParaRPr>
          </a:p>
          <a:p>
            <a:pPr marL="742950" lvl="1" indent="-285750" algn="just">
              <a:lnSpc>
                <a:spcPct val="100000"/>
              </a:lnSpc>
              <a:buFont typeface="Calibri" panose="020F0502020204030204" pitchFamily="34" charset="0"/>
              <a:buChar char="-"/>
            </a:pPr>
            <a:r>
              <a:rPr lang="fr-FR" sz="1600">
                <a:effectLst/>
                <a:ea typeface="Times" panose="02020603050405020304" pitchFamily="18" charset="0"/>
              </a:rPr>
              <a:t>Multi lieux avec X lieux exclusivement en antennes.</a:t>
            </a:r>
            <a:endParaRPr lang="fr-FR" sz="1600">
              <a:effectLst/>
              <a:ea typeface="Calibri" panose="020F0502020204030204" pitchFamily="34" charset="0"/>
            </a:endParaRPr>
          </a:p>
          <a:p>
            <a:pPr marL="0" indent="0" algn="just" fontAlgn="ctr">
              <a:buClr>
                <a:srgbClr val="B21F50"/>
              </a:buClr>
              <a:buNone/>
            </a:pPr>
            <a:endParaRPr lang="fr-FR"/>
          </a:p>
        </p:txBody>
      </p:sp>
      <p:sp>
        <p:nvSpPr>
          <p:cNvPr id="10" name="ZoneTexte 9">
            <a:extLst>
              <a:ext uri="{FF2B5EF4-FFF2-40B4-BE49-F238E27FC236}">
                <a16:creationId xmlns:a16="http://schemas.microsoft.com/office/drawing/2014/main" id="{80E8EA68-7D83-436D-AE62-89A70A0B8887}"/>
              </a:ext>
            </a:extLst>
          </p:cNvPr>
          <p:cNvSpPr txBox="1"/>
          <p:nvPr/>
        </p:nvSpPr>
        <p:spPr>
          <a:xfrm>
            <a:off x="5504688" y="2587752"/>
            <a:ext cx="3549870" cy="3625818"/>
          </a:xfrm>
          <a:prstGeom prst="rect">
            <a:avLst/>
          </a:prstGeom>
          <a:solidFill>
            <a:schemeClr val="accent3"/>
          </a:solidFill>
        </p:spPr>
        <p:style>
          <a:lnRef idx="0">
            <a:schemeClr val="accent1"/>
          </a:lnRef>
          <a:fillRef idx="1">
            <a:schemeClr val="accent1"/>
          </a:fillRef>
          <a:effectRef idx="0">
            <a:schemeClr val="accent1"/>
          </a:effectRef>
          <a:fontRef idx="minor">
            <a:schemeClr val="lt1"/>
          </a:fontRef>
        </p:style>
        <p:txBody>
          <a:bodyPr vert="horz" wrap="square" lIns="91440" tIns="45720" rIns="91440" bIns="45720" rtlCol="0" anchor="ctr">
            <a:normAutofit lnSpcReduction="10000"/>
          </a:bodyPr>
          <a:lstStyle/>
          <a:p>
            <a:pPr algn="just"/>
            <a:endParaRPr lang="fr-FR" sz="1400" b="1" u="sng" dirty="0">
              <a:effectLst/>
              <a:latin typeface="Arial" panose="020B0604020202020204" pitchFamily="34" charset="0"/>
              <a:ea typeface="Times" panose="02020603050405020304" pitchFamily="18" charset="0"/>
              <a:cs typeface="Arial" panose="020B0604020202020204" pitchFamily="34" charset="0"/>
            </a:endParaRPr>
          </a:p>
          <a:p>
            <a:pPr algn="just"/>
            <a:endParaRPr lang="fr-FR" sz="1400" b="1" u="sng" dirty="0">
              <a:effectLst/>
              <a:latin typeface="Arial" panose="020B0604020202020204" pitchFamily="34" charset="0"/>
              <a:ea typeface="Times" panose="02020603050405020304" pitchFamily="18" charset="0"/>
              <a:cs typeface="Arial" panose="020B0604020202020204" pitchFamily="34" charset="0"/>
            </a:endParaRPr>
          </a:p>
          <a:p>
            <a:pPr marL="285750" indent="-285750" algn="just">
              <a:buFont typeface="Wingdings" panose="05000000000000000000" pitchFamily="2" charset="2"/>
              <a:buChar char="Ø"/>
            </a:pPr>
            <a:r>
              <a:rPr lang="fr-FR" sz="1400" b="1" u="sng" dirty="0">
                <a:effectLst/>
                <a:latin typeface="Arial" panose="020B0604020202020204" pitchFamily="34" charset="0"/>
                <a:ea typeface="Times" panose="02020603050405020304" pitchFamily="18" charset="0"/>
                <a:cs typeface="Arial" panose="020B0604020202020204" pitchFamily="34" charset="0"/>
              </a:rPr>
              <a:t>Si l’ER est un lieu d’accueil unique</a:t>
            </a:r>
            <a:r>
              <a:rPr lang="fr-FR" sz="1400" dirty="0">
                <a:effectLst/>
                <a:latin typeface="Arial" panose="020B0604020202020204" pitchFamily="34" charset="0"/>
                <a:ea typeface="Times" panose="02020603050405020304" pitchFamily="18" charset="0"/>
                <a:cs typeface="Arial" panose="020B0604020202020204" pitchFamily="34" charset="0"/>
              </a:rPr>
              <a:t> : </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fr-FR" sz="14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a:p>
            <a:pPr marL="685800" lvl="1" indent="-228600" algn="just">
              <a:buFont typeface="Calibri" panose="020F0502020204030204" pitchFamily="34" charset="0"/>
              <a:buChar char="-"/>
            </a:pPr>
            <a:r>
              <a:rPr lang="fr-FR" sz="1400" dirty="0">
                <a:effectLst/>
                <a:latin typeface="Arial" panose="020B0604020202020204" pitchFamily="34" charset="0"/>
                <a:ea typeface="Times" panose="02020603050405020304" pitchFamily="18" charset="0"/>
                <a:cs typeface="Arial" panose="020B0604020202020204" pitchFamily="34" charset="0"/>
              </a:rPr>
              <a:t>Le recueil des données d’activité et des données financières est réalisé au niveau de ce lieu d’accueil. </a:t>
            </a:r>
          </a:p>
          <a:p>
            <a:pPr lvl="2" algn="just"/>
            <a:endParaRPr lang="fr-FR"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fr-FR" sz="1400" b="1" u="sng" dirty="0">
                <a:effectLst/>
                <a:latin typeface="Arial" panose="020B0604020202020204" pitchFamily="34" charset="0"/>
                <a:ea typeface="Times" panose="02020603050405020304" pitchFamily="18" charset="0"/>
                <a:cs typeface="Arial" panose="020B0604020202020204" pitchFamily="34" charset="0"/>
              </a:rPr>
              <a:t>Si l’ER est un multi-lieux d’accueil (itinérant ou antenne)</a:t>
            </a:r>
            <a:r>
              <a:rPr lang="fr-FR" sz="1400" dirty="0">
                <a:effectLst/>
                <a:latin typeface="Arial" panose="020B0604020202020204" pitchFamily="34" charset="0"/>
                <a:ea typeface="Times" panose="02020603050405020304" pitchFamily="18" charset="0"/>
                <a:cs typeface="Arial" panose="020B0604020202020204" pitchFamily="34" charset="0"/>
              </a:rPr>
              <a:t> :</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fr-FR" sz="1400" dirty="0">
                <a:effectLst/>
                <a:latin typeface="Arial" panose="020B0604020202020204" pitchFamily="34" charset="0"/>
                <a:ea typeface="Times" panose="02020603050405020304" pitchFamily="18" charset="0"/>
                <a:cs typeface="Arial" panose="020B0604020202020204" pitchFamily="34" charset="0"/>
              </a:rPr>
              <a:t> </a:t>
            </a:r>
            <a:endParaRPr lang="fr-FR" sz="1400" dirty="0">
              <a:effectLst/>
              <a:latin typeface="Arial" panose="020B0604020202020204" pitchFamily="34" charset="0"/>
              <a:ea typeface="Times New Roman" panose="02020603050405020304" pitchFamily="18" charset="0"/>
              <a:cs typeface="Arial" panose="020B0604020202020204" pitchFamily="34" charset="0"/>
            </a:endParaRPr>
          </a:p>
          <a:p>
            <a:pPr marL="685800" lvl="1" indent="-228600" algn="just">
              <a:buFont typeface="Calibri" panose="020F0502020204030204" pitchFamily="34" charset="0"/>
              <a:buChar char="-"/>
            </a:pPr>
            <a:r>
              <a:rPr lang="fr-FR" sz="1400" dirty="0">
                <a:effectLst/>
                <a:latin typeface="Arial" panose="020B0604020202020204" pitchFamily="34" charset="0"/>
                <a:ea typeface="Times" panose="02020603050405020304" pitchFamily="18" charset="0"/>
                <a:cs typeface="Arial" panose="020B0604020202020204" pitchFamily="34" charset="0"/>
              </a:rPr>
              <a:t>Le recueil des données d’activité s’effectue au niveau de chaque lieu d’accueil.</a:t>
            </a:r>
            <a:endParaRPr lang="fr-FR" sz="1400" dirty="0">
              <a:effectLst/>
              <a:latin typeface="Arial" panose="020B0604020202020204" pitchFamily="34" charset="0"/>
              <a:ea typeface="Calibri" panose="020F0502020204030204" pitchFamily="34" charset="0"/>
              <a:cs typeface="Arial" panose="020B0604020202020204" pitchFamily="34" charset="0"/>
            </a:endParaRPr>
          </a:p>
          <a:p>
            <a:pPr marL="685800" lvl="1" indent="-228600" algn="just">
              <a:buFont typeface="Calibri" panose="020F0502020204030204" pitchFamily="34" charset="0"/>
              <a:buChar char="-"/>
            </a:pPr>
            <a:r>
              <a:rPr lang="fr-FR" sz="1400" dirty="0">
                <a:effectLst/>
                <a:latin typeface="Arial" panose="020B0604020202020204" pitchFamily="34" charset="0"/>
                <a:ea typeface="Times" panose="02020603050405020304" pitchFamily="18" charset="0"/>
                <a:cs typeface="Arial" panose="020B0604020202020204" pitchFamily="34" charset="0"/>
              </a:rPr>
              <a:t>Le recueil des données financières est réalisé au niveau global.</a:t>
            </a:r>
            <a:endParaRPr lang="fr-FR" sz="14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Calibri" panose="020F0502020204030204" pitchFamily="34" charset="0"/>
              <a:buChar char="-"/>
            </a:pPr>
            <a:endParaRPr lang="fr-FR" sz="1400" dirty="0">
              <a:latin typeface="Arial" panose="020B0604020202020204" pitchFamily="34" charset="0"/>
              <a:ea typeface="Calibri" panose="020F0502020204030204" pitchFamily="34" charset="0"/>
              <a:cs typeface="Arial" panose="020B0604020202020204" pitchFamily="34" charset="0"/>
            </a:endParaRPr>
          </a:p>
          <a:p>
            <a:pPr marL="1143000" lvl="2" indent="-228600" algn="just">
              <a:buFont typeface="Calibri" panose="020F0502020204030204" pitchFamily="34" charset="0"/>
              <a:buChar char="-"/>
            </a:pPr>
            <a:endParaRPr lang="fr-FR"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fr-FR"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7" name="Image 4">
            <a:extLst>
              <a:ext uri="{FF2B5EF4-FFF2-40B4-BE49-F238E27FC236}">
                <a16:creationId xmlns:a16="http://schemas.microsoft.com/office/drawing/2014/main" id="{E7AEF4F7-70DB-7093-3E00-641121326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94" y="2774647"/>
            <a:ext cx="5268942" cy="335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777909"/>
      </p:ext>
    </p:extLst>
  </p:cSld>
  <p:clrMapOvr>
    <a:masterClrMapping/>
  </p:clrMapOvr>
</p:sld>
</file>

<file path=ppt/theme/theme1.xml><?xml version="1.0" encoding="utf-8"?>
<a:theme xmlns:a="http://schemas.openxmlformats.org/drawingml/2006/main" name="Thème1">
  <a:themeElements>
    <a:clrScheme name="Personnalisée 8">
      <a:dk1>
        <a:srgbClr val="41A2D1"/>
      </a:dk1>
      <a:lt1>
        <a:sysClr val="window" lastClr="FFFFFF"/>
      </a:lt1>
      <a:dk2>
        <a:srgbClr val="2B142D"/>
      </a:dk2>
      <a:lt2>
        <a:srgbClr val="C3AFCC"/>
      </a:lt2>
      <a:accent1>
        <a:srgbClr val="B21F50"/>
      </a:accent1>
      <a:accent2>
        <a:srgbClr val="E4E4E4"/>
      </a:accent2>
      <a:accent3>
        <a:srgbClr val="3C6FA8"/>
      </a:accent3>
      <a:accent4>
        <a:srgbClr val="41A2D1"/>
      </a:accent4>
      <a:accent5>
        <a:srgbClr val="41A2D1"/>
      </a:accent5>
      <a:accent6>
        <a:srgbClr val="B4B4B4"/>
      </a:accent6>
      <a:hlink>
        <a:srgbClr val="B21F50"/>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3"/>
        </a:solidFill>
      </a:spPr>
      <a:bodyPr vert="horz" lIns="91440" tIns="45720" rIns="91440" bIns="45720" rtlCol="0" anchor="ctr">
        <a:normAutofit fontScale="32500" lnSpcReduction="20000"/>
      </a:bodyPr>
      <a:lstStyle>
        <a:defPPr marL="0" indent="0" algn="ctr">
          <a:buNone/>
          <a:defRPr dirty="0" smtClean="0">
            <a:solidFill>
              <a:schemeClr val="bg1"/>
            </a:solidFill>
          </a:defRPr>
        </a:defPPr>
      </a:lstStyle>
      <a:style>
        <a:lnRef idx="0">
          <a:schemeClr val="accent1"/>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Thème1" id="{21514EB9-AC1D-4D3C-B222-826E5114B9F8}" vid="{029EDDEA-1E9C-4ADB-9725-F19BDC0589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0A6B952E2A194BA43F7472C9E49294" ma:contentTypeVersion="16" ma:contentTypeDescription="Crée un document." ma:contentTypeScope="" ma:versionID="a9561f08aeaaec7b22c87d1175d217a1">
  <xsd:schema xmlns:xsd="http://www.w3.org/2001/XMLSchema" xmlns:xs="http://www.w3.org/2001/XMLSchema" xmlns:p="http://schemas.microsoft.com/office/2006/metadata/properties" xmlns:ns2="00901abc-896c-441e-8510-989bbd6f5f69" xmlns:ns3="898ce744-eecf-4eec-9934-ab1429ef8f27" targetNamespace="http://schemas.microsoft.com/office/2006/metadata/properties" ma:root="true" ma:fieldsID="4a4fabf3807e6e8c63b5137759b22fdc" ns2:_="" ns3:_="">
    <xsd:import namespace="00901abc-896c-441e-8510-989bbd6f5f69"/>
    <xsd:import namespace="898ce744-eecf-4eec-9934-ab1429ef8f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01abc-896c-441e-8510-989bbd6f5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8ce744-eecf-4eec-9934-ab1429ef8f27"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908378f-b741-40ca-97fc-4a5e5c4a69d6}" ma:internalName="TaxCatchAll" ma:showField="CatchAllData" ma:web="898ce744-eecf-4eec-9934-ab1429ef8f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8ce744-eecf-4eec-9934-ab1429ef8f27" xsi:nil="true"/>
    <lcf76f155ced4ddcb4097134ff3c332f xmlns="00901abc-896c-441e-8510-989bbd6f5f6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95D3A8-BAAC-441A-8CC1-9C4F82376969}">
  <ds:schemaRefs>
    <ds:schemaRef ds:uri="00901abc-896c-441e-8510-989bbd6f5f69"/>
    <ds:schemaRef ds:uri="898ce744-eecf-4eec-9934-ab1429ef8f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09B043-01B6-491F-A043-5B63F58F0B6B}">
  <ds:schemaRefs>
    <ds:schemaRef ds:uri="00901abc-896c-441e-8510-989bbd6f5f69"/>
    <ds:schemaRef ds:uri="03db5af4-28de-4c87-b70c-7fc65288e647"/>
    <ds:schemaRef ds:uri="168e0357-5b39-4600-91c2-bfff6e896513"/>
    <ds:schemaRef ds:uri="898ce744-eecf-4eec-9934-ab1429ef8f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D1D249-A64E-4E97-995C-090357525A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Thème1</Template>
  <TotalTime>3</TotalTime>
  <Words>1221</Words>
  <Application>Microsoft Office PowerPoint</Application>
  <PresentationFormat>Affichage à l'écran (4:3)</PresentationFormat>
  <Paragraphs>201</Paragraphs>
  <Slides>12</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Rockwell</vt:lpstr>
      <vt:lpstr>Wingdings</vt:lpstr>
      <vt:lpstr>Thème1</vt:lpstr>
      <vt:lpstr>Intégration des Espaces de rencontre dans l’extranet de la branche Famille Présentation aux Fédérations nationales </vt:lpstr>
      <vt:lpstr>1. L’extranet « Mon Compte Partenaire »</vt:lpstr>
      <vt:lpstr>2. Le service Afas, qu’est-ce que c’est ?</vt:lpstr>
      <vt:lpstr>3. Le calendrier de déploiement du service Afas</vt:lpstr>
      <vt:lpstr>4. S’habiliter à Mon Compte Partenaire et accéder au service Afas</vt:lpstr>
      <vt:lpstr>5. Les objectifs du service Afas dans le nouveau Système d’information (SI) de l’action sociale de la branche Famille</vt:lpstr>
      <vt:lpstr>6. En 2023, les Espaces de rencontre intègrent le service Afas </vt:lpstr>
      <vt:lpstr>7. Les données demandées dans le service Afas</vt:lpstr>
      <vt:lpstr>8. La structuration d’un Espace de rencontre dans le système d’information</vt:lpstr>
      <vt:lpstr>9. Les outils déployés pour accompagner les Espaces de rencontre</vt:lpstr>
      <vt:lpstr>Pour plus d’informations…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tlelong@csc.com;asolari@csc.com;atrinquet@csc.com</dc:creator>
  <cp:lastModifiedBy>Coralie TERRISSE 791</cp:lastModifiedBy>
  <cp:revision>2</cp:revision>
  <dcterms:created xsi:type="dcterms:W3CDTF">2017-09-28T08:38:27Z</dcterms:created>
  <dcterms:modified xsi:type="dcterms:W3CDTF">2023-12-26T14:15:13Z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0x010100530A6B952E2A194BA43F7472C9E49294</vt:lpwstr>
  </property>
  <property fmtid="{D5CDD505-2E9C-101B-9397-08002B2CF9AE}" pid="3" name="MediaServiceImageTags">
    <vt:lpwstr/>
  </property>
</Properties>
</file>