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4"/>
    <p:sldMasterId id="2147483841" r:id="rId5"/>
  </p:sldMasterIdLst>
  <p:notesMasterIdLst>
    <p:notesMasterId r:id="rId42"/>
  </p:notesMasterIdLst>
  <p:handoutMasterIdLst>
    <p:handoutMasterId r:id="rId43"/>
  </p:handoutMasterIdLst>
  <p:sldIdLst>
    <p:sldId id="259" r:id="rId6"/>
    <p:sldId id="355" r:id="rId7"/>
    <p:sldId id="361" r:id="rId8"/>
    <p:sldId id="376" r:id="rId9"/>
    <p:sldId id="344" r:id="rId10"/>
    <p:sldId id="357" r:id="rId11"/>
    <p:sldId id="358" r:id="rId12"/>
    <p:sldId id="359" r:id="rId13"/>
    <p:sldId id="360" r:id="rId14"/>
    <p:sldId id="377" r:id="rId15"/>
    <p:sldId id="333" r:id="rId16"/>
    <p:sldId id="371" r:id="rId17"/>
    <p:sldId id="362" r:id="rId18"/>
    <p:sldId id="363" r:id="rId19"/>
    <p:sldId id="364" r:id="rId20"/>
    <p:sldId id="365" r:id="rId21"/>
    <p:sldId id="366" r:id="rId22"/>
    <p:sldId id="348" r:id="rId23"/>
    <p:sldId id="350" r:id="rId24"/>
    <p:sldId id="387" r:id="rId25"/>
    <p:sldId id="334" r:id="rId26"/>
    <p:sldId id="388" r:id="rId27"/>
    <p:sldId id="384" r:id="rId28"/>
    <p:sldId id="351" r:id="rId29"/>
    <p:sldId id="335" r:id="rId30"/>
    <p:sldId id="336" r:id="rId31"/>
    <p:sldId id="337" r:id="rId32"/>
    <p:sldId id="379" r:id="rId33"/>
    <p:sldId id="380" r:id="rId34"/>
    <p:sldId id="381" r:id="rId35"/>
    <p:sldId id="382" r:id="rId36"/>
    <p:sldId id="383" r:id="rId37"/>
    <p:sldId id="385" r:id="rId38"/>
    <p:sldId id="352" r:id="rId39"/>
    <p:sldId id="339" r:id="rId40"/>
    <p:sldId id="35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CA39F-A06B-4FF0-8185-B1CEC2DF4ACC}" v="1" dt="2018-11-14T18:36:00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7" autoAdjust="0"/>
    <p:restoredTop sz="91039" autoAdjust="0"/>
  </p:normalViewPr>
  <p:slideViewPr>
    <p:cSldViewPr>
      <p:cViewPr>
        <p:scale>
          <a:sx n="113" d="100"/>
          <a:sy n="113" d="100"/>
        </p:scale>
        <p:origin x="-186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4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2147A4-A0C0-483A-8666-CEFE582D0808}" type="datetimeFigureOut">
              <a:rPr lang="fr-FR"/>
              <a:pPr>
                <a:defRPr/>
              </a:pPr>
              <a:t>12/02/2019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FB3E4B-33FB-40D8-88BE-C093D9BCE0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13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911503-C6C2-4458-9F39-D3FA0EA923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429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URL personnalisée selon caf et état d’avancement sur démarches-simplifées.fr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11503-C6C2-4458-9F39-D3FA0EA9238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3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« instructeur » = personne autorisée à télédéclarer les données mensuelles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11503-C6C2-4458-9F39-D3FA0EA9238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7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URL personnalisée selon caf et état d’avancement sur démarches-simplifées.fr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11503-C6C2-4458-9F39-D3FA0EA9238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87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75E7-FD8B-44AF-AA27-2918D493B1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6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F8D3-70D5-4AB0-A549-DFD2834738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66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2783-FDBF-4940-8EC7-7783B0AD65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0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9286118-655D-472C-8884-1C1FF585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136ECE5-E684-4B7B-A281-A02EE4ABA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04ED630-9BD2-4626-BA15-4DD92D02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CE3EC1B-868A-4A1F-8D87-6C6E9597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824CAC5-14E3-4495-B1AD-CB595607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01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8708AB-7AD4-45FB-A9AA-D785F52D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CC4B04F-ADBF-49A0-A8E1-7D179F4F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FD14AA8-1D45-47DA-A396-8843807B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30C1F28-D510-4792-9DD4-4C8932DD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91C7B43-C7AE-4D33-B683-F2E4A9FB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9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7C3E63-1434-438F-9C37-6EB82A0E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8B3A155-3FFC-4460-AF0F-52A1BC2D5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79CA2D4-DA08-499B-BE91-BC777753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3BFAEA4-5BBF-4072-9B16-20AC553B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DFC6683-80C5-478C-9039-428EAD89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965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666EB0-EF70-490D-A38A-FF3F5265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DB4EBF5-60FC-413E-9495-5A5670A96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F759C67-E31A-4259-BFCA-A898AED7C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00EB31B-A9B1-4CD9-9705-D8871E83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3B49F29-5B17-4A92-A20E-F81A6570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C6F6CEB-36EF-48D9-B3E3-AE42A26F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5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DA6E95-D207-4AA5-8305-B57E604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C16DAB2-2574-4784-A8FB-8ACE7C543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904DFE0-B3E2-486E-B2B9-C6C0BD3F5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D30DA4C-C46A-49C7-B1BE-38AF0BD74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8C66E13-63E0-4EDF-9157-DFBBEB0D0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CF2AEBB-22F2-4682-A368-CF7EFA24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78E023C-F0BC-4816-9A3D-84DB53E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68297A1-64AC-4129-A3AF-EE0A4191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37ACC6-64B1-4DE9-B70C-917503F2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66500C5-40A2-41AA-AC79-58DACF80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910EA97-3441-445A-BA6D-809B4735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FF750A3-9088-47FD-A8B4-4832642B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283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0684AC4-1168-4E7E-BC4E-42C0C092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92C82E5-4C5C-4123-82EE-2396CD61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A7B4822-1FD3-46C9-8BAA-3F226F37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03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D5C189-9C64-4BD9-A762-328CDA77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4AE62E8-C685-4F13-88E2-65BB891A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6A71DA3-184A-443F-AF9D-ED472C349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C5EEE36-2CC0-461F-A51D-FD78D6DC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90F837D-C9D3-4871-A5C9-DC426489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E519A23-C169-4D9F-AD31-057ECA2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93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9EAFB02-5BC3-4B42-A77D-1F100F1F4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24880" cy="8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54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E84AC2-3B65-4864-943D-A0061249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5EC510C-CCAC-4E88-9D2B-B103D0CB7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0076263-4BB0-481A-9E20-5122E6316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46BC6C6-B5C6-467B-8CE0-E42DD182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15732E8-DD34-4490-B6DC-0EF20F61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AAA16F6-D2D5-4E85-BD87-FFF63D67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811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06F3C5-F08B-43E7-AA16-7FF621B1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1C9F300-435D-4414-B01A-454704C8B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317CDBC-BB80-41BC-8905-481C4B20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F11886B-858A-4F04-9D03-4D8BBDE9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C10D24B-48EA-49A1-811A-9D0E4E92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28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FBAEDC92-40A7-4DE7-8187-64DA09B48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9357B96-A2F1-421A-9449-E7B85935E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2021538-9723-45A9-9ACF-1BA14D23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48C6B2E-DE16-4820-A975-E3ADBCDB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B1F32E9-6D56-4781-9332-247FD7D0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79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0692-402A-47A2-BA39-473540F33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36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BEFA-EBD0-4A03-82EF-CCB0A9F591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32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E799-0826-4DA8-B8EE-616BED4582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99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4BEC-9DD5-48E0-9F55-427C4FA39B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94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2C54-EEEB-4928-8CC4-6D25D98E14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26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9C09-3127-4E66-A76E-0652978B1B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3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42A6F-6C49-4C43-8087-3249328708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24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48D1ED-2CC5-4616-8277-6B205EC966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EF85763-7DA8-4C62-A889-2869E9BA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70B3B90-3A47-4BF0-B730-7BA02BCBD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7E6992-8AAA-4F08-B30E-161354583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7B0B-34B3-42DE-8358-219362A0B4A1}" type="datetimeFigureOut">
              <a:rPr lang="fr-FR" smtClean="0"/>
              <a:t>12/02/2019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10FB402-0F51-4412-ADD9-4A6651B1F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C6516C2-8F0E-4B16-8AD4-6F4268729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arches-simplifiees.fr/commencer/caf493-cmg-declaration-des-personnels-habili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30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486172" y="2420888"/>
            <a:ext cx="8262541" cy="16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Dématérialisation 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Attestations mensuelles CMG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35882FB-5854-47BE-8105-9E7C58194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260"/>
            <a:ext cx="824880" cy="82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619672" y="1887821"/>
            <a:ext cx="758579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ts val="1200"/>
              </a:spcBef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Démonstration de la désignation des personnels </a:t>
            </a:r>
            <a:r>
              <a:rPr lang="fr-FR" altLang="fr-FR" sz="3600" b="1" dirty="0">
                <a:latin typeface="Arial" pitchFamily="34" charset="0"/>
                <a:cs typeface="Arial" pitchFamily="34" charset="0"/>
              </a:rPr>
              <a:t>(adresse mail) </a:t>
            </a: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autorisés à </a:t>
            </a:r>
            <a:r>
              <a:rPr lang="fr-FR" altLang="fr-FR" sz="4400" b="1" dirty="0" err="1"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agents(adresse mail) autorisés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7664" y="2204864"/>
            <a:ext cx="76593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La Caf envoie par mail à chaque partenaire (adresse mail figurant sur la convention) un lien vers le formulaire dédié</a:t>
            </a:r>
          </a:p>
          <a:p>
            <a:pPr>
              <a:spcBef>
                <a:spcPts val="1200"/>
              </a:spcBef>
              <a:buNone/>
            </a:pPr>
            <a:endParaRPr lang="fr-FR" altLang="fr-FR" sz="28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335699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hlinkClick r:id="rId3"/>
              </a:rPr>
              <a:t>https://demarches-simplifiees.fr/commencer/cafxxx-cmg-declaration-des-personnels-habilites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1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(adresse mail) autorisés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4" y="1916832"/>
            <a:ext cx="8065790" cy="44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(adresse mail) autorisés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7647" y="6093296"/>
            <a:ext cx="6257378" cy="576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2"/>
                </a:solidFill>
              </a:rPr>
              <a:t>Chaque structure est identifiée par son SIRET !!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73" y="1876356"/>
            <a:ext cx="7955731" cy="408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autorisés (adresse mail)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6192689" cy="420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8986" y="6165044"/>
            <a:ext cx="6257378" cy="576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2"/>
                </a:solidFill>
              </a:rPr>
              <a:t>Chaque structure est identifiée par son SIRET !!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259632" y="3948047"/>
            <a:ext cx="1728192" cy="22169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autorisés (adresse mail)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771502" y="1851442"/>
            <a:ext cx="4464496" cy="4824536"/>
            <a:chOff x="8" y="8"/>
            <a:chExt cx="5848" cy="5103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" y="15"/>
              <a:ext cx="5828" cy="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8" y="8"/>
              <a:ext cx="5848" cy="5103"/>
              <a:chOff x="8" y="8"/>
              <a:chExt cx="5848" cy="5103"/>
            </a:xfrm>
          </p:grpSpPr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8" y="8"/>
                <a:ext cx="5848" cy="5103"/>
              </a:xfrm>
              <a:custGeom>
                <a:avLst/>
                <a:gdLst>
                  <a:gd name="T0" fmla="+- 0 8 8"/>
                  <a:gd name="T1" fmla="*/ T0 w 5848"/>
                  <a:gd name="T2" fmla="+- 0 8 8"/>
                  <a:gd name="T3" fmla="*/ 8 h 5103"/>
                  <a:gd name="T4" fmla="+- 0 5856 8"/>
                  <a:gd name="T5" fmla="*/ T4 w 5848"/>
                  <a:gd name="T6" fmla="+- 0 8 8"/>
                  <a:gd name="T7" fmla="*/ 8 h 5103"/>
                  <a:gd name="T8" fmla="+- 0 5856 8"/>
                  <a:gd name="T9" fmla="*/ T8 w 5848"/>
                  <a:gd name="T10" fmla="+- 0 5110 8"/>
                  <a:gd name="T11" fmla="*/ 5110 h 5103"/>
                  <a:gd name="T12" fmla="+- 0 8 8"/>
                  <a:gd name="T13" fmla="*/ T12 w 5848"/>
                  <a:gd name="T14" fmla="+- 0 5110 8"/>
                  <a:gd name="T15" fmla="*/ 5110 h 5103"/>
                  <a:gd name="T16" fmla="+- 0 8 8"/>
                  <a:gd name="T17" fmla="*/ T16 w 5848"/>
                  <a:gd name="T18" fmla="+- 0 8 8"/>
                  <a:gd name="T19" fmla="*/ 8 h 51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48" h="5103">
                    <a:moveTo>
                      <a:pt x="0" y="0"/>
                    </a:moveTo>
                    <a:lnTo>
                      <a:pt x="5848" y="0"/>
                    </a:lnTo>
                    <a:lnTo>
                      <a:pt x="5848" y="5102"/>
                    </a:lnTo>
                    <a:lnTo>
                      <a:pt x="0" y="510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autorisés (adresse mail)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1844824"/>
            <a:ext cx="6048672" cy="410445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18368" y="5949280"/>
            <a:ext cx="765939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ajouter une nouvelle adresse mail, fermez la page et cliquez de nouveau sur le lien pour accéder au formulaire.</a:t>
            </a:r>
          </a:p>
          <a:p>
            <a:pPr>
              <a:spcBef>
                <a:spcPts val="1200"/>
              </a:spcBef>
              <a:buNone/>
            </a:pPr>
            <a:endParaRPr lang="fr-FR" alt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autorisés (adresse mail)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26640" y="2060848"/>
            <a:ext cx="76593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Chaque personne désignée reçoit à l’adresse mail déclarée un lien d’activation</a:t>
            </a:r>
          </a:p>
          <a:p>
            <a:pPr>
              <a:spcBef>
                <a:spcPts val="1200"/>
              </a:spcBef>
              <a:buNone/>
            </a:pPr>
            <a:endParaRPr lang="fr-FR" alt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91680" y="5085184"/>
            <a:ext cx="662473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La personne sera invitée à définir un mot de passe</a:t>
            </a:r>
          </a:p>
          <a:p>
            <a:pPr>
              <a:spcBef>
                <a:spcPts val="1200"/>
              </a:spcBef>
              <a:buNone/>
            </a:pPr>
            <a:endParaRPr lang="fr-FR" alt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42144" y="5733256"/>
            <a:ext cx="7717360" cy="576064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L’adresse mail est autorisée à déposer des fichiers</a:t>
            </a:r>
            <a:endParaRPr lang="fr-FR" altLang="fr-FR" sz="28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115616" y="3140968"/>
            <a:ext cx="7970416" cy="1800200"/>
            <a:chOff x="1115616" y="3140968"/>
            <a:chExt cx="7970416" cy="1800200"/>
          </a:xfrm>
        </p:grpSpPr>
        <p:pic>
          <p:nvPicPr>
            <p:cNvPr id="10" name="Imag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3140968"/>
              <a:ext cx="7970416" cy="1800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>
              <a:off x="6012160" y="3140968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21960" y="2564904"/>
            <a:ext cx="7344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La Caf vérifie que la saisie a été effectuée par l’administrateur des habilitations de la structure.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Le partenaire est informé automatiquement de l’acceptation de sa saisie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547813" y="2204864"/>
            <a:ext cx="72009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Démonstration dépôt mensuel du fichier </a:t>
            </a:r>
            <a:r>
              <a:rPr lang="fr-FR" altLang="fr-FR" sz="4400" b="1" dirty="0" err="1">
                <a:latin typeface="Arial" pitchFamily="34" charset="0"/>
                <a:cs typeface="Arial" pitchFamily="34" charset="0"/>
              </a:rPr>
              <a:t>excel</a:t>
            </a: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4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31640" y="1988840"/>
            <a:ext cx="748823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chaque mois les heures de garde effectuées pour le compte des allocataires.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Processus sécurisé via plateforme ministérielle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Récupération automatique des </a:t>
            </a:r>
            <a:r>
              <a:rPr lang="fr-FR" altLang="fr-FR" sz="20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télédéclarations</a:t>
            </a:r>
            <a:endParaRPr lang="fr-FR" altLang="fr-FR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Traitement automatique des </a:t>
            </a:r>
            <a:r>
              <a:rPr lang="fr-FR" altLang="fr-FR" sz="20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télédéclarations</a:t>
            </a:r>
            <a:endParaRPr lang="fr-FR" altLang="fr-FR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Simplification des démarches allocataires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Délai de démarche raccourci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Plus d’erreur de saisie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fr-FR" altLang="fr-FR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3524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Principe général et enjeux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</p:spTree>
    <p:extLst>
      <p:ext uri="{BB962C8B-B14F-4D97-AF65-F5344CB8AC3E}">
        <p14:creationId xmlns:p14="http://schemas.microsoft.com/office/powerpoint/2010/main" val="28982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411956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saisie </a:t>
            </a:r>
            <a:r>
              <a:rPr lang="fr-FR" altLang="fr-FR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</a:t>
            </a:r>
            <a:endParaRPr lang="fr-FR" altLang="fr-F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19672" y="2536448"/>
            <a:ext cx="73448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chaque mois </a:t>
            </a:r>
            <a:r>
              <a:rPr lang="fr-FR" sz="3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échu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, la structure complète un fichier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excel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,  </a:t>
            </a:r>
            <a:r>
              <a:rPr lang="fr-FR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en respectant strictement la structure définie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,  puis se connecte au service démarches-simplifiées pour déposer le fichier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excel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.</a:t>
            </a:r>
          </a:p>
          <a:p>
            <a:endParaRPr lang="fr-FR" sz="26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88233" y="1340768"/>
            <a:ext cx="4579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</a:t>
            </a:r>
          </a:p>
        </p:txBody>
      </p:sp>
    </p:spTree>
    <p:extLst>
      <p:ext uri="{BB962C8B-B14F-4D97-AF65-F5344CB8AC3E}">
        <p14:creationId xmlns:p14="http://schemas.microsoft.com/office/powerpoint/2010/main" val="26433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411956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saisie </a:t>
            </a:r>
            <a:r>
              <a:rPr lang="fr-FR" altLang="fr-FR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</a:t>
            </a:r>
            <a:endParaRPr lang="fr-FR" altLang="fr-F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97352" y="1772816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Exemple du fichier pour les micro-crèches. </a:t>
            </a:r>
            <a:endParaRPr lang="fr-FR" sz="26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830" y="4437112"/>
            <a:ext cx="7983765" cy="492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Attention au mois concerné et au risque de copier/coller</a:t>
            </a:r>
          </a:p>
        </p:txBody>
      </p:sp>
      <p:pic>
        <p:nvPicPr>
          <p:cNvPr id="11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64300" y="2440801"/>
            <a:ext cx="6804660" cy="185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88233" y="1102597"/>
            <a:ext cx="4579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95736" y="3226734"/>
            <a:ext cx="504056" cy="959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 chiffres sa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 la lettre clé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08104" y="3212976"/>
            <a:ext cx="1296144" cy="928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Le nombre d’heure doit être arrondi à l’unité inférieure - 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exemple, pour 15h30 =&gt; indiquer 15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88233" y="5013176"/>
            <a:ext cx="774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Si un allocataire a plusieurs enfants dans une même micro-crèche, ET que l’un des enfants n’a pas eu de garde ALORS dans ce cas il faut déclarer 0 pour l’enfant concerné</a:t>
            </a:r>
          </a:p>
        </p:txBody>
      </p:sp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411956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saisie </a:t>
            </a:r>
            <a:r>
              <a:rPr lang="fr-FR" altLang="fr-FR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</a:t>
            </a:r>
            <a:endParaRPr lang="fr-FR" altLang="fr-F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97352" y="1772816"/>
            <a:ext cx="7846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Exemple du fichier pour les structures Garde à Domicile</a:t>
            </a:r>
            <a:endParaRPr lang="fr-FR" sz="26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830" y="5024789"/>
            <a:ext cx="7983765" cy="492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Attention au mois concerné et au risque de copier/coller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88233" y="1102597"/>
            <a:ext cx="4579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2502021"/>
            <a:ext cx="56673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27783" y="3297681"/>
            <a:ext cx="648072" cy="590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 chiffres sa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 la lettre clé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07903" y="3283383"/>
            <a:ext cx="1296144" cy="928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Le nombre d’heure doit être arrondi à l’unité inférieure - 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exemple, pour 15h30 =&gt; indiquer 15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44207" y="3283383"/>
            <a:ext cx="864096" cy="405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format JJ/MM/AAAA</a:t>
            </a:r>
          </a:p>
        </p:txBody>
      </p:sp>
    </p:spTree>
    <p:extLst>
      <p:ext uri="{BB962C8B-B14F-4D97-AF65-F5344CB8AC3E}">
        <p14:creationId xmlns:p14="http://schemas.microsoft.com/office/powerpoint/2010/main" val="17112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411956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saisie </a:t>
            </a:r>
            <a:r>
              <a:rPr lang="fr-FR" altLang="fr-FR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</a:t>
            </a:r>
            <a:endParaRPr lang="fr-FR" altLang="fr-F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97352" y="1772816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Liens pour accéder à cette démarche : </a:t>
            </a:r>
            <a:endParaRPr lang="fr-FR" sz="26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88233" y="1102597"/>
            <a:ext cx="4579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75656" y="2564904"/>
            <a:ext cx="78362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les micro-crèches : </a:t>
            </a:r>
            <a:r>
              <a:rPr lang="fr-FR" dirty="0">
                <a:solidFill>
                  <a:srgbClr val="0066FF"/>
                </a:solidFill>
              </a:rPr>
              <a:t>https://www.demarches-simplifiees.fr/commencer/cafxxx-cmg-demat-attestations-mensuelles_mc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03648" y="4084715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les garde à domicile : </a:t>
            </a:r>
            <a:r>
              <a:rPr lang="fr-FR" dirty="0">
                <a:solidFill>
                  <a:srgbClr val="0066FF"/>
                </a:solidFill>
              </a:rPr>
              <a:t>https://www.demarches-simplifiees.fr/commencer/cafxxx-cmg-demat-attestations-mensuelles_gad</a:t>
            </a:r>
          </a:p>
        </p:txBody>
      </p:sp>
    </p:spTree>
    <p:extLst>
      <p:ext uri="{BB962C8B-B14F-4D97-AF65-F5344CB8AC3E}">
        <p14:creationId xmlns:p14="http://schemas.microsoft.com/office/powerpoint/2010/main" val="25454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identification utilisateur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87624" y="1484784"/>
            <a:ext cx="8208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63404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8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identification structure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155679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93425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- engagement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1907"/>
            <a:ext cx="7737946" cy="4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268760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11125"/>
            <a:ext cx="5740772" cy="487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19675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38" y="3356992"/>
            <a:ext cx="7853958" cy="20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268760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73275" y="2276872"/>
            <a:ext cx="78123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prendre en compte votre démarche, vous devez acceptez les conditions en cochant la case dédiée</a:t>
            </a:r>
          </a:p>
        </p:txBody>
      </p:sp>
    </p:spTree>
    <p:extLst>
      <p:ext uri="{BB962C8B-B14F-4D97-AF65-F5344CB8AC3E}">
        <p14:creationId xmlns:p14="http://schemas.microsoft.com/office/powerpoint/2010/main" val="17098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19599"/>
            <a:ext cx="7776864" cy="24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268760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73275" y="1916832"/>
            <a:ext cx="78123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Vous pouvez télécharger le fichier, à ouvrir avec </a:t>
            </a:r>
            <a:r>
              <a:rPr lang="fr-FR" sz="2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excel</a:t>
            </a:r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afin de ne pas altérer le format du fichier.</a:t>
            </a:r>
          </a:p>
        </p:txBody>
      </p:sp>
    </p:spTree>
    <p:extLst>
      <p:ext uri="{BB962C8B-B14F-4D97-AF65-F5344CB8AC3E}">
        <p14:creationId xmlns:p14="http://schemas.microsoft.com/office/powerpoint/2010/main" val="17098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7136" y="3284984"/>
            <a:ext cx="77768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d’un compte pour le gestionnaire sur demarches-simplifiees.fr</a:t>
            </a:r>
          </a:p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Désignation sur demarches-simplifiees.fr, des personnels </a:t>
            </a: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(adresse mail) </a:t>
            </a: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autorisés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Dépôt mensuel du fichier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contenant, par allocataire, les informations liées à la garde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3524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Principe général et enjeux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772816"/>
            <a:ext cx="784887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r-FR" altLang="fr-FR" sz="2400" b="1" u="sng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Préalable :</a:t>
            </a: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signature d'une convention CAF/Partenaire avec désignation d’un gestionnaire des habilitations dans chaque structure. </a:t>
            </a:r>
          </a:p>
        </p:txBody>
      </p:sp>
    </p:spTree>
    <p:extLst>
      <p:ext uri="{BB962C8B-B14F-4D97-AF65-F5344CB8AC3E}">
        <p14:creationId xmlns:p14="http://schemas.microsoft.com/office/powerpoint/2010/main" val="28374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19675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12553" y="1772816"/>
            <a:ext cx="782394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Complétez le fichier en étant très vigilant afin de limiter les erreurs de saisies.</a:t>
            </a:r>
          </a:p>
          <a:p>
            <a:pPr>
              <a:spcAft>
                <a:spcPts val="600"/>
              </a:spcAft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Un certain nombre de contrôles automatiques (existence du numéro d’allocataire, vérification des dates de naissance des enfants) sont réalisés à la réception de votre fichier.</a:t>
            </a:r>
          </a:p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IMPORTANT – micro-crèche :</a:t>
            </a:r>
          </a:p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Si une famille a plusieurs enfants inscrits dans votre structure, et l’un d’eux n’a pas bénéficié de garde, il vous faut nous déclarer une garde avec heures et montants à zéro et/ou nous indiquer une date de fin.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43608" y="2636912"/>
            <a:ext cx="7992888" cy="492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Attention au mois concerné et au risque de copier/coller</a:t>
            </a:r>
          </a:p>
        </p:txBody>
      </p:sp>
    </p:spTree>
    <p:extLst>
      <p:ext uri="{BB962C8B-B14F-4D97-AF65-F5344CB8AC3E}">
        <p14:creationId xmlns:p14="http://schemas.microsoft.com/office/powerpoint/2010/main" val="17098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1268760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12" y="3789040"/>
            <a:ext cx="7745784" cy="252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310417" y="1916832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Une fois votre saisie effectuée, enregistrez le fichier.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9632" y="2708920"/>
            <a:ext cx="7909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Cliquez sur le bouton &lt; Parcourir &gt; et sélectionnez le fichier précédemment complété et enregistré.</a:t>
            </a:r>
          </a:p>
        </p:txBody>
      </p:sp>
    </p:spTree>
    <p:extLst>
      <p:ext uri="{BB962C8B-B14F-4D97-AF65-F5344CB8AC3E}">
        <p14:creationId xmlns:p14="http://schemas.microsoft.com/office/powerpoint/2010/main" val="11222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119675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5" y="2847702"/>
            <a:ext cx="7997452" cy="331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214079" y="1754813"/>
            <a:ext cx="5590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conclure, cliquez sur le bouton &lt; Soumettre le dossier &gt; </a:t>
            </a:r>
          </a:p>
        </p:txBody>
      </p:sp>
    </p:spTree>
    <p:extLst>
      <p:ext uri="{BB962C8B-B14F-4D97-AF65-F5344CB8AC3E}">
        <p14:creationId xmlns:p14="http://schemas.microsoft.com/office/powerpoint/2010/main" val="11222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119675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88840"/>
            <a:ext cx="7848872" cy="469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547813" y="3068638"/>
            <a:ext cx="72009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BACKOFFICE CAF</a:t>
            </a:r>
          </a:p>
        </p:txBody>
      </p:sp>
    </p:spTree>
    <p:extLst>
      <p:ext uri="{BB962C8B-B14F-4D97-AF65-F5344CB8AC3E}">
        <p14:creationId xmlns:p14="http://schemas.microsoft.com/office/powerpoint/2010/main" val="24591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Backoffice CAF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1550" y="1745205"/>
            <a:ext cx="8424986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Automates qui tournent régulièrement et qui 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Récupère les fichiers </a:t>
            </a:r>
            <a:r>
              <a:rPr lang="fr-FR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déposés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Génère des attestations pour chaque allocataire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Dépose une trace des attestations dans les dossiers allocataires (format PDF)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Mets à disposition les données pour  l’automate NIMS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Informe le partenaire de la situation de son dossier et des déclarations</a:t>
            </a:r>
          </a:p>
        </p:txBody>
      </p:sp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Backoffice CAF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03648" y="1844824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Automate qui 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Traite (1) les attestations et fin de garde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Génère un bilan de traitement pour le partenaire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Informe l’allocataire via Mon Compte</a:t>
            </a:r>
          </a:p>
          <a:p>
            <a:endParaRPr lang="fr-FR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(1) : en cas d’impossibilité de traitement (non affilié, dossier en cours de mise à jour, jumeaux, demande de CMG non encore connue…) l’attestation au format PDF est réaffectée pour traitement par un Gestionnaire Conseil Allocataire</a:t>
            </a:r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3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187624" y="2060848"/>
            <a:ext cx="787383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Démonstration création de compte sur demarches-simplifiees.fr</a:t>
            </a:r>
          </a:p>
        </p:txBody>
      </p:sp>
    </p:spTree>
    <p:extLst>
      <p:ext uri="{BB962C8B-B14F-4D97-AF65-F5344CB8AC3E}">
        <p14:creationId xmlns:p14="http://schemas.microsoft.com/office/powerpoint/2010/main" val="28172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336704" cy="42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</p:spTree>
    <p:extLst>
      <p:ext uri="{BB962C8B-B14F-4D97-AF65-F5344CB8AC3E}">
        <p14:creationId xmlns:p14="http://schemas.microsoft.com/office/powerpoint/2010/main" val="35588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55" y="2132856"/>
            <a:ext cx="5587453" cy="44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6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9037"/>
            <a:ext cx="7167215" cy="450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</p:spTree>
    <p:extLst>
      <p:ext uri="{BB962C8B-B14F-4D97-AF65-F5344CB8AC3E}">
        <p14:creationId xmlns:p14="http://schemas.microsoft.com/office/powerpoint/2010/main" val="22596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5"/>
            <a:ext cx="6472585" cy="465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5085184"/>
            <a:ext cx="7886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26097" y="2852936"/>
            <a:ext cx="7886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</p:spTree>
    <p:extLst>
      <p:ext uri="{BB962C8B-B14F-4D97-AF65-F5344CB8AC3E}">
        <p14:creationId xmlns:p14="http://schemas.microsoft.com/office/powerpoint/2010/main" val="22596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36732" y="2413299"/>
            <a:ext cx="7927756" cy="1371967"/>
            <a:chOff x="1017526" y="2371994"/>
            <a:chExt cx="8548512" cy="137196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526" y="2371994"/>
              <a:ext cx="8548512" cy="1371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244" y="3121585"/>
              <a:ext cx="272415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1224137" cy="20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87624" y="4005064"/>
            <a:ext cx="64579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Le compte est créé, vous pouvez vous déconnectez</a:t>
            </a: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087766" y="4797152"/>
            <a:ext cx="2981325" cy="1562100"/>
            <a:chOff x="4087766" y="4797152"/>
            <a:chExt cx="2981325" cy="156210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66" y="4797152"/>
              <a:ext cx="2981325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355976" y="5373216"/>
              <a:ext cx="122245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96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79EA83A184A4EB922EB1FD683FDB3" ma:contentTypeVersion="6" ma:contentTypeDescription="Crée un document." ma:contentTypeScope="" ma:versionID="d6a7fafb08ae751e1888cefd7eca8f8e">
  <xsd:schema xmlns:xsd="http://www.w3.org/2001/XMLSchema" xmlns:xs="http://www.w3.org/2001/XMLSchema" xmlns:p="http://schemas.microsoft.com/office/2006/metadata/properties" xmlns:ns2="b9375a9a-cf79-485f-aa38-6edb9822c297" xmlns:ns3="e7c307fa-edd7-43cf-b612-f518b372ed75" targetNamespace="http://schemas.microsoft.com/office/2006/metadata/properties" ma:root="true" ma:fieldsID="3bad9b23b05652957a1f55af5839c547" ns2:_="" ns3:_="">
    <xsd:import namespace="b9375a9a-cf79-485f-aa38-6edb9822c297"/>
    <xsd:import namespace="e7c307fa-edd7-43cf-b612-f518b372ed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75a9a-cf79-485f-aa38-6edb9822c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307fa-edd7-43cf-b612-f518b372ed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E5138B-3E2A-4BE9-B0B6-554B095CA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75a9a-cf79-485f-aa38-6edb9822c297"/>
    <ds:schemaRef ds:uri="e7c307fa-edd7-43cf-b612-f518b372ed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39AF4-5F58-4DCC-A6B1-483127AC4E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8F299D-B4C5-48D1-8AB6-45B60D43FC66}">
  <ds:schemaRefs>
    <ds:schemaRef ds:uri="http://purl.org/dc/elements/1.1/"/>
    <ds:schemaRef ds:uri="http://schemas.microsoft.com/office/2006/metadata/properties"/>
    <ds:schemaRef ds:uri="b9375a9a-cf79-485f-aa38-6edb9822c29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7c307fa-edd7-43cf-b612-f518b372ed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</TotalTime>
  <Words>1248</Words>
  <Application>Microsoft Office PowerPoint</Application>
  <PresentationFormat>Affichage à l'écran (4:3)</PresentationFormat>
  <Paragraphs>161</Paragraphs>
  <Slides>36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CAFPAS-DE-CALAIS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Safir V4</dc:title>
  <dc:creator>olbou623</dc:creator>
  <cp:lastModifiedBy>Sylvie SENESI 698</cp:lastModifiedBy>
  <cp:revision>356</cp:revision>
  <cp:lastPrinted>2013-09-06T09:04:44Z</cp:lastPrinted>
  <dcterms:created xsi:type="dcterms:W3CDTF">2013-06-12T12:34:27Z</dcterms:created>
  <dcterms:modified xsi:type="dcterms:W3CDTF">2019-02-12T16:22:06Z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0x010100E1F79EA83A184A4EB922EB1FD683FDB3</vt:lpwstr>
  </property>
</Properties>
</file>