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omments/comment1.xml" ContentType="application/vnd.openxmlformats-officedocument.presentationml.comments+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7" r:id="rId3"/>
    <p:sldId id="258" r:id="rId4"/>
    <p:sldId id="297" r:id="rId5"/>
    <p:sldId id="269" r:id="rId6"/>
    <p:sldId id="270" r:id="rId7"/>
    <p:sldId id="271" r:id="rId8"/>
    <p:sldId id="278" r:id="rId9"/>
    <p:sldId id="277" r:id="rId10"/>
    <p:sldId id="273" r:id="rId11"/>
    <p:sldId id="274" r:id="rId12"/>
    <p:sldId id="275" r:id="rId13"/>
    <p:sldId id="281" r:id="rId14"/>
    <p:sldId id="267" r:id="rId15"/>
    <p:sldId id="282" r:id="rId16"/>
    <p:sldId id="284" r:id="rId17"/>
    <p:sldId id="266" r:id="rId18"/>
    <p:sldId id="286" r:id="rId19"/>
    <p:sldId id="279" r:id="rId20"/>
    <p:sldId id="290" r:id="rId21"/>
    <p:sldId id="268" r:id="rId22"/>
    <p:sldId id="283" r:id="rId23"/>
    <p:sldId id="280" r:id="rId24"/>
    <p:sldId id="259" r:id="rId25"/>
    <p:sldId id="291" r:id="rId26"/>
    <p:sldId id="292" r:id="rId27"/>
    <p:sldId id="294" r:id="rId28"/>
    <p:sldId id="295" r:id="rId29"/>
    <p:sldId id="296" r:id="rId30"/>
    <p:sldId id="300" r:id="rId31"/>
    <p:sldId id="301" r:id="rId32"/>
    <p:sldId id="276" r:id="rId33"/>
    <p:sldId id="302" r:id="rId34"/>
    <p:sldId id="304" r:id="rId35"/>
    <p:sldId id="303" r:id="rId36"/>
    <p:sldId id="260" r:id="rId37"/>
    <p:sldId id="261" r:id="rId38"/>
    <p:sldId id="262" r:id="rId3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ronique CORDEIRO-PASPALI 631" initials="VC6" lastIdx="1" clrIdx="0">
    <p:extLst>
      <p:ext uri="{19B8F6BF-5375-455C-9EA6-DF929625EA0E}">
        <p15:presenceInfo xmlns:p15="http://schemas.microsoft.com/office/powerpoint/2012/main" userId="S::veronique.cordeiro-paspali@caf63.caf.fr::f4b513a1-89e5-416b-9ad8-aa3f22e15a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224" autoAdjust="0"/>
  </p:normalViewPr>
  <p:slideViewPr>
    <p:cSldViewPr>
      <p:cViewPr varScale="1">
        <p:scale>
          <a:sx n="76" d="100"/>
          <a:sy n="76" d="100"/>
        </p:scale>
        <p:origin x="263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11-04T11:57:40.276" idx="1">
    <p:pos x="10" y="10"/>
    <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F4BFDA-56C9-4707-9534-032FD3D490C6}" type="datetimeFigureOut">
              <a:rPr lang="fr-FR" smtClean="0"/>
              <a:pPr/>
              <a:t>13/12/2021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CF9D07-1CC8-46FC-B162-40924B65E6E6}" type="slidenum">
              <a:rPr lang="fr-FR" smtClean="0"/>
              <a:pPr/>
              <a:t>‹N°›</a:t>
            </a:fld>
            <a:endParaRPr lang="fr-FR"/>
          </a:p>
        </p:txBody>
      </p:sp>
    </p:spTree>
    <p:extLst>
      <p:ext uri="{BB962C8B-B14F-4D97-AF65-F5344CB8AC3E}">
        <p14:creationId xmlns:p14="http://schemas.microsoft.com/office/powerpoint/2010/main" val="494167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Suite à l’ordonnance </a:t>
            </a:r>
            <a:r>
              <a:rPr lang="fr-FR" baseline="0" dirty="0"/>
              <a:t>du 19 mai 2021, plusieurs textes ont été publiés depuis cet été =&gt; présentation de ces 3 mais il existe d</a:t>
            </a:r>
            <a:r>
              <a:rPr lang="fr-FR" dirty="0"/>
              <a:t>’autres textes et des prochains restent</a:t>
            </a:r>
            <a:r>
              <a:rPr lang="fr-FR" baseline="0" dirty="0"/>
              <a:t> à paraitre</a:t>
            </a:r>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Site</a:t>
            </a:r>
            <a:r>
              <a:rPr lang="fr-FR" baseline="0" dirty="0"/>
              <a:t> : site</a:t>
            </a:r>
            <a:r>
              <a:rPr lang="fr-FR" sz="1200" dirty="0"/>
              <a:t> internet de l'établissement lorsqu'il en possède un (ou sur un site internet géré par la caisse nationale des allocations familiales).</a:t>
            </a:r>
          </a:p>
          <a:p>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12</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13</a:t>
            </a:fld>
            <a:endParaRPr lang="fr-FR"/>
          </a:p>
        </p:txBody>
      </p:sp>
    </p:spTree>
    <p:extLst>
      <p:ext uri="{BB962C8B-B14F-4D97-AF65-F5344CB8AC3E}">
        <p14:creationId xmlns:p14="http://schemas.microsoft.com/office/powerpoint/2010/main" val="6172927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Article R. 2324-34</a:t>
            </a:r>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14</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Art. R. 2324-34-2</a:t>
            </a:r>
          </a:p>
          <a:p>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15</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85000" lnSpcReduction="10000"/>
          </a:bodyPr>
          <a:lstStyle/>
          <a:p>
            <a:pPr>
              <a:buNone/>
            </a:pPr>
            <a:r>
              <a:rPr lang="fr-FR" sz="1200" dirty="0"/>
              <a:t>De la mission 1 découle les autres</a:t>
            </a:r>
            <a:r>
              <a:rPr lang="fr-FR" sz="1200" baseline="0" dirty="0"/>
              <a:t> missions</a:t>
            </a:r>
          </a:p>
          <a:p>
            <a:pPr>
              <a:buNone/>
            </a:pPr>
            <a:r>
              <a:rPr lang="fr-FR" sz="1200" dirty="0"/>
              <a:t>2° Présenter et expliquer à l’équipe les protocoles ;</a:t>
            </a:r>
            <a:br>
              <a:rPr lang="fr-FR" sz="1200" dirty="0"/>
            </a:br>
            <a:r>
              <a:rPr lang="fr-FR" sz="1200" dirty="0"/>
              <a:t>3° Apporter son concours pour la mise en œuvre des mesures nécessaires à la bonne adaptation, au bien-être, au bon développement des enfants et au respect de leurs besoins dans l’</a:t>
            </a:r>
            <a:r>
              <a:rPr lang="fr-FR" sz="1200" dirty="0" err="1"/>
              <a:t>Eaje</a:t>
            </a:r>
            <a:r>
              <a:rPr lang="fr-FR" sz="1200" dirty="0"/>
              <a:t> ;</a:t>
            </a:r>
            <a:br>
              <a:rPr lang="fr-FR" sz="1200" dirty="0"/>
            </a:br>
            <a:r>
              <a:rPr lang="fr-FR" sz="1200" dirty="0"/>
              <a:t>4° Veiller à la mise en place de toutes mesures nécessaires à l'accueil inclusif des enfants en situation de handicap, vivant avec une affection chronique, ou présentant tout problème de santé nécessitant un traitement ou une attention particulière ;</a:t>
            </a:r>
            <a:br>
              <a:rPr lang="fr-FR" sz="1200" dirty="0"/>
            </a:br>
            <a:r>
              <a:rPr lang="fr-FR" sz="1200" dirty="0"/>
              <a:t>5° Pour un enfant dont l'état de santé le nécessite, aider et accompagner l'équipe dans la compréhension et la mise en œuvre d’un PAI élaboré par le médecin traitant de l'enfant en accord avec sa famille ;</a:t>
            </a:r>
            <a:br>
              <a:rPr lang="fr-FR" sz="1200" dirty="0"/>
            </a:br>
            <a:r>
              <a:rPr lang="fr-FR" sz="1200" dirty="0"/>
              <a:t>6° Assurer des actions d'éducation et de promotion de la santé auprès des professionnels, </a:t>
            </a:r>
          </a:p>
          <a:p>
            <a:pPr>
              <a:spcBef>
                <a:spcPts val="0"/>
              </a:spcBef>
              <a:buNone/>
            </a:pPr>
            <a:r>
              <a:rPr lang="fr-FR" sz="1200" dirty="0"/>
              <a:t>7° Contribuer, dans le cadre du dispositif départemental de traitement des informations préoccupantes, en coordination avec la direction, au repérage des enfants en danger ou en risque de l'être et à l'information de l’équipe sur les conduites à tenir dans ces situations ;</a:t>
            </a:r>
            <a:br>
              <a:rPr lang="fr-FR" sz="1200" dirty="0"/>
            </a:br>
            <a:r>
              <a:rPr lang="fr-FR" sz="1200" dirty="0"/>
              <a:t>8° Contribuer, en concertation avec  la direction, à l'établissement des protocoles annexés au règlement de fonctionnement, et veiller à leur bonne compréhension par l'équipe ;</a:t>
            </a:r>
            <a:br>
              <a:rPr lang="fr-FR" sz="1200" dirty="0"/>
            </a:br>
            <a:r>
              <a:rPr lang="fr-FR" sz="1200" dirty="0"/>
              <a:t>9° Procéder, lorsqu'il l'estime nécessaire et avec l'accord des parents, à son initiative ou à la demande de la direction, à un examen de l'enfant afin d'envisager si nécessaire une orientation médicale ;</a:t>
            </a:r>
          </a:p>
          <a:p>
            <a:pPr>
              <a:buNone/>
            </a:pPr>
            <a:r>
              <a:rPr lang="fr-FR" sz="1200" dirty="0"/>
              <a:t>	10° Délivrer, lorsqu'il est médecin, le certificat médical attestant de l'absence pour l'enfant de toute contre-indication à l'accueil en collectivité </a:t>
            </a:r>
            <a:endParaRPr lang="fr-FR" sz="1200" baseline="0" dirty="0"/>
          </a:p>
          <a:p>
            <a:endParaRPr lang="fr-FR" sz="1200" dirty="0"/>
          </a:p>
          <a:p>
            <a:r>
              <a:rPr lang="fr-FR" sz="1200" dirty="0"/>
              <a:t>PAI : projet d’accueil</a:t>
            </a:r>
            <a:r>
              <a:rPr lang="fr-FR" sz="1200" baseline="0" dirty="0"/>
              <a:t> individualisé</a:t>
            </a:r>
          </a:p>
          <a:p>
            <a:endParaRPr lang="fr-FR" sz="1200" dirty="0"/>
          </a:p>
          <a:p>
            <a:r>
              <a:rPr lang="fr-FR" sz="1200" dirty="0"/>
              <a:t>6°Exemples</a:t>
            </a:r>
            <a:r>
              <a:rPr lang="fr-FR" sz="1200" baseline="0" dirty="0"/>
              <a:t> d’actions d’éducation et promotion</a:t>
            </a:r>
            <a:endParaRPr lang="fr-FR" sz="1200" dirty="0"/>
          </a:p>
          <a:p>
            <a:r>
              <a:rPr lang="fr-FR" sz="1200" dirty="0"/>
              <a:t>notamment en matière de recommandations nutritionnelles, d'activités physiques, de sommeil, d'exposition aux écrans et de santé environnementale et veiller à ce que les titulaires de l'autorité parentale ou représentants légaux puissent être associés à ces actions ;</a:t>
            </a:r>
            <a:br>
              <a:rPr lang="fr-FR" sz="1200" dirty="0"/>
            </a:br>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16</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Certificat</a:t>
            </a:r>
            <a:r>
              <a:rPr lang="fr-FR" baseline="0" dirty="0"/>
              <a:t> à remettre au max dans les 15 jours suivant l’admission</a:t>
            </a:r>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17</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18</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Le décret prévoit le taux d’encadrement pour les jardins d’enfants en</a:t>
            </a:r>
            <a:r>
              <a:rPr lang="fr-FR" baseline="0" dirty="0"/>
              <a:t> article 9</a:t>
            </a:r>
            <a:r>
              <a:rPr lang="fr-FR" dirty="0"/>
              <a:t> = pas sur notre département</a:t>
            </a:r>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19</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20</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21</a:t>
            </a:fld>
            <a:endParaRPr lang="fr-FR"/>
          </a:p>
        </p:txBody>
      </p:sp>
    </p:spTree>
    <p:extLst>
      <p:ext uri="{BB962C8B-B14F-4D97-AF65-F5344CB8AC3E}">
        <p14:creationId xmlns:p14="http://schemas.microsoft.com/office/powerpoint/2010/main" val="2765880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01/09/2021 =&gt; pour tous les nouveaux </a:t>
            </a:r>
            <a:r>
              <a:rPr lang="fr-FR" dirty="0" err="1"/>
              <a:t>Eaje</a:t>
            </a:r>
            <a:r>
              <a:rPr lang="fr-FR" dirty="0"/>
              <a:t> avec quelques souplesses pour</a:t>
            </a:r>
            <a:r>
              <a:rPr lang="fr-FR" baseline="0" dirty="0"/>
              <a:t> ceux ouverts en 09/2021 prévus avant la publication du décret</a:t>
            </a:r>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4</a:t>
            </a:fld>
            <a:endParaRPr lang="fr-FR"/>
          </a:p>
        </p:txBody>
      </p:sp>
    </p:spTree>
    <p:extLst>
      <p:ext uri="{BB962C8B-B14F-4D97-AF65-F5344CB8AC3E}">
        <p14:creationId xmlns:p14="http://schemas.microsoft.com/office/powerpoint/2010/main" val="42702777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22</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0" i="0" kern="1200" dirty="0">
                <a:solidFill>
                  <a:schemeClr val="tx1"/>
                </a:solidFill>
                <a:latin typeface="+mn-lt"/>
                <a:ea typeface="+mn-ea"/>
                <a:cs typeface="+mn-cs"/>
              </a:rPr>
              <a:t>Avant d'administrer les soins ou les traitements médicaux, le professionnel de l'accueil du jeune enfant doit vérifier que :</a:t>
            </a:r>
            <a:br>
              <a:rPr lang="fr-FR" dirty="0"/>
            </a:br>
            <a:r>
              <a:rPr lang="fr-FR" sz="1200" b="0" i="0" kern="1200" dirty="0">
                <a:solidFill>
                  <a:schemeClr val="tx1"/>
                </a:solidFill>
                <a:latin typeface="+mn-lt"/>
                <a:ea typeface="+mn-ea"/>
                <a:cs typeface="+mn-cs"/>
              </a:rPr>
              <a:t>« 1° Le médecin n'a pas expressément prescrit l'intervention d'un auxiliaire médical ;</a:t>
            </a:r>
            <a:br>
              <a:rPr lang="fr-FR" dirty="0"/>
            </a:br>
            <a:r>
              <a:rPr lang="fr-FR" sz="1200" b="0" i="0" kern="1200" dirty="0">
                <a:solidFill>
                  <a:schemeClr val="tx1"/>
                </a:solidFill>
                <a:latin typeface="+mn-lt"/>
                <a:ea typeface="+mn-ea"/>
                <a:cs typeface="+mn-cs"/>
              </a:rPr>
              <a:t>« 2° Le ou les titulaires de l'autorité parentale ou représentants légaux de l'enfant ont expressément autorisé par écrit ces soins ou traitements médicaux ;</a:t>
            </a:r>
            <a:br>
              <a:rPr lang="fr-FR" dirty="0"/>
            </a:br>
            <a:r>
              <a:rPr lang="fr-FR" sz="1200" b="0" i="0" kern="1200" dirty="0">
                <a:solidFill>
                  <a:schemeClr val="tx1"/>
                </a:solidFill>
                <a:latin typeface="+mn-lt"/>
                <a:ea typeface="+mn-ea"/>
                <a:cs typeface="+mn-cs"/>
              </a:rPr>
              <a:t>« 3° Le médicament ou le matériel nécessaire a été fourni par le ou les titulaires de l'autorité parentale ou représentants légaux de l'enfant ;</a:t>
            </a:r>
            <a:br>
              <a:rPr lang="fr-FR" dirty="0"/>
            </a:br>
            <a:r>
              <a:rPr lang="fr-FR" sz="1200" b="0" i="0" kern="1200" dirty="0">
                <a:solidFill>
                  <a:schemeClr val="tx1"/>
                </a:solidFill>
                <a:latin typeface="+mn-lt"/>
                <a:ea typeface="+mn-ea"/>
                <a:cs typeface="+mn-cs"/>
              </a:rPr>
              <a:t>« 4° Le professionnel de l'accueil du jeune enfant réalisant les soins ou traitements médicaux dispose de l'ordonnance médicale prescrivant les soins ou traitements ou d'une copie de celle-ci et se conforme à cette prescription ;</a:t>
            </a:r>
            <a:br>
              <a:rPr lang="fr-FR" dirty="0"/>
            </a:br>
            <a:r>
              <a:rPr lang="fr-FR" sz="1200" b="0" i="0" kern="1200" dirty="0">
                <a:solidFill>
                  <a:schemeClr val="tx1"/>
                </a:solidFill>
                <a:latin typeface="+mn-lt"/>
                <a:ea typeface="+mn-ea"/>
                <a:cs typeface="+mn-cs"/>
              </a:rPr>
              <a:t>« 5° Le ou les titulaires de l'autorité parentale ou représentants légaux de l'enfant et, le cas échéant, le référent “ Santé et Accueil inclusif ” mentionné à l'article R. 2324-39, ont préalablement expliqué au professionnel de l'accueil du jeune enfant le geste qu'il lui est demandé de réaliser.</a:t>
            </a:r>
            <a:br>
              <a:rPr lang="fr-FR" dirty="0"/>
            </a:br>
            <a:endParaRPr lang="fr-FR" dirty="0"/>
          </a:p>
          <a:p>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23</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85000" lnSpcReduction="20000"/>
          </a:bodyPr>
          <a:lstStyle/>
          <a:p>
            <a:r>
              <a:rPr lang="fr-FR" sz="1200" b="1" dirty="0"/>
              <a:t>Puériculteur ou Infirmier</a:t>
            </a:r>
          </a:p>
          <a:p>
            <a:r>
              <a:rPr lang="fr-FR" sz="800" dirty="0"/>
              <a:t>Salariés, collaborateurs permanents ou occasionnels ou intervenants extérieurs.</a:t>
            </a:r>
          </a:p>
          <a:p>
            <a:r>
              <a:rPr lang="fr-FR" sz="800" b="1" u="sng" dirty="0"/>
              <a:t>Ses missions </a:t>
            </a:r>
            <a:r>
              <a:rPr lang="fr-FR" sz="800" dirty="0"/>
              <a:t>:</a:t>
            </a:r>
          </a:p>
          <a:p>
            <a:pPr lvl="1">
              <a:buFont typeface="Wingdings" pitchFamily="2" charset="2"/>
              <a:buChar char="Ø"/>
            </a:pPr>
            <a:r>
              <a:rPr lang="fr-FR" sz="800" dirty="0"/>
              <a:t>Ils accompagnent les autres professionnels en matière de santé, de prévention et d'accueil inclusif, notamment dans l'application des protocoles.</a:t>
            </a:r>
          </a:p>
          <a:p>
            <a:pPr lvl="1">
              <a:buFont typeface="Wingdings" pitchFamily="2" charset="2"/>
              <a:buChar char="Ø"/>
            </a:pPr>
            <a:r>
              <a:rPr lang="fr-FR" sz="800" dirty="0"/>
              <a:t>Lorsqu'ils n'exercent pas eux-mêmes les fonctions de référent “ Santé et Accueil inclusif ”, ces professionnels relaient auprès de la direction et des professionnels chargés de l'encadrement des enfants les préconisations du référent “ Santé et Accueil inclusif ”.</a:t>
            </a:r>
          </a:p>
          <a:p>
            <a:pPr lvl="1">
              <a:buFont typeface="Wingdings" pitchFamily="2" charset="2"/>
              <a:buChar char="Ø"/>
            </a:pPr>
            <a:r>
              <a:rPr lang="fr-FR" sz="800" dirty="0"/>
              <a:t>Ils concourent à la mise en œuvre des mesures nécessaires à l'accueil inclusif des enfants en situation de handicap, vivant avec une affection chronique, ou présentant tout problème de santé nécessitant un traitement ou une attention particulière.</a:t>
            </a:r>
          </a:p>
          <a:p>
            <a:pPr lvl="1">
              <a:buFont typeface="Wingdings" pitchFamily="2" charset="2"/>
              <a:buChar char="Ø"/>
            </a:pPr>
            <a:r>
              <a:rPr lang="fr-FR" sz="800" dirty="0"/>
              <a:t>Selon l'organisation interne de l'établissement, ils participent à l'encadrement des enfants accueillis ou exercent des fonctions de direction ou de direction adjointe.</a:t>
            </a:r>
          </a:p>
          <a:p>
            <a:endParaRPr lang="fr-FR" sz="800" dirty="0"/>
          </a:p>
          <a:p>
            <a:r>
              <a:rPr lang="fr-FR" sz="800" b="1" dirty="0"/>
              <a:t>Educateur de Jeunes Enfants</a:t>
            </a:r>
            <a:endParaRPr lang="fr-FR" sz="800" dirty="0"/>
          </a:p>
          <a:p>
            <a:r>
              <a:rPr lang="fr-FR" sz="2400" b="1" u="sng" dirty="0"/>
              <a:t>Ses missions </a:t>
            </a:r>
            <a:r>
              <a:rPr lang="fr-FR" sz="2400" dirty="0"/>
              <a:t>:</a:t>
            </a:r>
          </a:p>
          <a:p>
            <a:pPr lvl="1">
              <a:buFont typeface="Wingdings" pitchFamily="2" charset="2"/>
              <a:buChar char="Ø"/>
            </a:pPr>
            <a:r>
              <a:rPr lang="fr-FR" sz="2000" dirty="0"/>
              <a:t>Ils conçoivent et conduisent avec les autres professionnels l'action éducative et sociale en direction des jeunes enfants, en lien avec le directeur et en coopération avec leurs familles. </a:t>
            </a:r>
          </a:p>
          <a:p>
            <a:pPr lvl="1">
              <a:buFont typeface="Wingdings" pitchFamily="2" charset="2"/>
              <a:buChar char="Ø"/>
            </a:pPr>
            <a:r>
              <a:rPr lang="fr-FR" sz="2000" dirty="0"/>
              <a:t>Ils concourent à l'élaboration du projet d'établissement en lien avec les autorités compétentes en matière d'accueil de jeunes enfants et les partenaires de l'établissement ou du service.</a:t>
            </a:r>
          </a:p>
          <a:p>
            <a:pPr lvl="1">
              <a:buFont typeface="Wingdings" pitchFamily="2" charset="2"/>
              <a:buChar char="Ø"/>
            </a:pPr>
            <a:r>
              <a:rPr lang="fr-FR" sz="2000" dirty="0"/>
              <a:t>Selon l'organisation interne de l'établissement, ils participent à l'encadrement des enfants accueillis ou exercent des fonctions de direction ou de direction adjointe.</a:t>
            </a:r>
          </a:p>
          <a:p>
            <a:endParaRPr lang="fr-FR" sz="800"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24</a:t>
            </a:fld>
            <a:endParaRPr lang="fr-FR"/>
          </a:p>
        </p:txBody>
      </p:sp>
    </p:spTree>
    <p:extLst>
      <p:ext uri="{BB962C8B-B14F-4D97-AF65-F5344CB8AC3E}">
        <p14:creationId xmlns:p14="http://schemas.microsoft.com/office/powerpoint/2010/main" val="25125391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25</a:t>
            </a:fld>
            <a:endParaRPr lang="fr-FR"/>
          </a:p>
        </p:txBody>
      </p:sp>
    </p:spTree>
    <p:extLst>
      <p:ext uri="{BB962C8B-B14F-4D97-AF65-F5344CB8AC3E}">
        <p14:creationId xmlns:p14="http://schemas.microsoft.com/office/powerpoint/2010/main" val="27889691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dirty="0"/>
              <a:t>Toute crèche familiale dispose, en dehors du domicile de leurs salariés, d'un </a:t>
            </a:r>
            <a:r>
              <a:rPr lang="fr-FR" sz="1200" b="1" dirty="0"/>
              <a:t>local réservé à l'accueil</a:t>
            </a:r>
            <a:r>
              <a:rPr lang="fr-FR" sz="1200" dirty="0"/>
              <a:t> des assistants maternels et des parents, </a:t>
            </a:r>
            <a:r>
              <a:rPr lang="fr-FR" sz="1200" b="1" dirty="0"/>
              <a:t>d'une salle de réunion </a:t>
            </a:r>
            <a:r>
              <a:rPr lang="fr-FR" sz="1200" dirty="0"/>
              <a:t>et </a:t>
            </a:r>
            <a:r>
              <a:rPr lang="fr-FR" sz="1200" b="1" dirty="0"/>
              <a:t>d'un espace réservé aux activités d'éveil </a:t>
            </a:r>
            <a:r>
              <a:rPr lang="fr-FR" sz="1200" dirty="0"/>
              <a:t>des enfants.</a:t>
            </a:r>
          </a:p>
          <a:p>
            <a:r>
              <a:rPr lang="fr-FR" sz="1200" dirty="0"/>
              <a:t>Les assistants maternels d'une crèche familiale se réunissent régulièrement en présence des enfants qu'ils accueillent pour des </a:t>
            </a:r>
            <a:r>
              <a:rPr lang="fr-FR" sz="1200" b="1" dirty="0"/>
              <a:t>temps de socialisation et d'éveil</a:t>
            </a:r>
            <a:r>
              <a:rPr lang="fr-FR" sz="1200" dirty="0"/>
              <a:t>, dans les locaux de la crèche familiale ou tout autre lieu adapté à la mise en œuvre du projet éducatif.</a:t>
            </a:r>
          </a:p>
          <a:p>
            <a:r>
              <a:rPr lang="fr-FR" sz="1200" dirty="0"/>
              <a:t>La crèche familiale organise régulièrement, en collaboration avec la PMI, des </a:t>
            </a:r>
            <a:r>
              <a:rPr lang="fr-FR" sz="1200" b="1" dirty="0"/>
              <a:t>rencontres d'information </a:t>
            </a:r>
            <a:r>
              <a:rPr lang="fr-FR" sz="1200" dirty="0"/>
              <a:t>pour les assistants maternels, auxquelles les parents peuvent être associés. Il prévoit l'accueil des enfants lors de ces activités d'information.</a:t>
            </a:r>
          </a:p>
          <a:p>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26</a:t>
            </a:fld>
            <a:endParaRPr lang="fr-FR"/>
          </a:p>
        </p:txBody>
      </p:sp>
    </p:spTree>
    <p:extLst>
      <p:ext uri="{BB962C8B-B14F-4D97-AF65-F5344CB8AC3E}">
        <p14:creationId xmlns:p14="http://schemas.microsoft.com/office/powerpoint/2010/main" val="228880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28</a:t>
            </a:fld>
            <a:endParaRPr lang="fr-FR"/>
          </a:p>
        </p:txBody>
      </p:sp>
    </p:spTree>
    <p:extLst>
      <p:ext uri="{BB962C8B-B14F-4D97-AF65-F5344CB8AC3E}">
        <p14:creationId xmlns:p14="http://schemas.microsoft.com/office/powerpoint/2010/main" val="17468579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29</a:t>
            </a:fld>
            <a:endParaRPr lang="fr-F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fontScale="92500" lnSpcReduction="20000"/>
          </a:bodyPr>
          <a:lstStyle/>
          <a:p>
            <a:r>
              <a:rPr lang="fr-FR" sz="1800" b="0" i="0" u="none" strike="noStrike" baseline="0" dirty="0">
                <a:solidFill>
                  <a:srgbClr val="000000"/>
                </a:solidFill>
                <a:latin typeface="Arial" panose="020B0604020202020204" pitchFamily="34" charset="0"/>
              </a:rPr>
              <a:t>Zone dense : zones très densément peuplées présentant une densité de population supérieure ou égale à 10.000 habitants au km2 </a:t>
            </a:r>
          </a:p>
          <a:p>
            <a:endParaRPr lang="fr-FR" sz="1800" b="0" i="0" u="none" strike="noStrike" baseline="0" dirty="0">
              <a:solidFill>
                <a:srgbClr val="000000"/>
              </a:solidFill>
              <a:latin typeface="Arial" panose="020B0604020202020204" pitchFamily="34" charset="0"/>
            </a:endParaRPr>
          </a:p>
          <a:p>
            <a:r>
              <a:rPr lang="fr-FR" sz="1800" b="0" i="0" u="none" strike="noStrike" baseline="0" dirty="0">
                <a:solidFill>
                  <a:srgbClr val="000000"/>
                </a:solidFill>
                <a:latin typeface="Arial" panose="020B0604020202020204" pitchFamily="34" charset="0"/>
              </a:rPr>
              <a:t>Les « espaces extérieurs privatifs » sont accessibles depuis l’établissement ou à défaut situé à moins de 300m de l’Eaje, et dont l’usage s’il est mutualisé est réservé aux enfants pendant au moins 15h par semaine : </a:t>
            </a:r>
          </a:p>
          <a:p>
            <a:r>
              <a:rPr lang="fr-FR" sz="1800" b="0" i="0" u="none" strike="noStrike" baseline="0" dirty="0">
                <a:solidFill>
                  <a:srgbClr val="000000"/>
                </a:solidFill>
                <a:latin typeface="Calibri" panose="020F0502020204030204" pitchFamily="34" charset="0"/>
              </a:rPr>
              <a:t>- </a:t>
            </a:r>
            <a:r>
              <a:rPr lang="fr-FR" sz="1800" b="0" i="0" u="none" strike="noStrike" baseline="0" dirty="0">
                <a:solidFill>
                  <a:srgbClr val="000000"/>
                </a:solidFill>
                <a:latin typeface="Arial" panose="020B0604020202020204" pitchFamily="34" charset="0"/>
              </a:rPr>
              <a:t>hors zone dense : un ou plusieurs espaces extérieurs privatifs (un espace est de 20 m2 minimum) dont la surface minimale totale est de 2 m2 par place autorisée ; il ne peut être exigé une surface extérieure totale de plus de 80 m2 ; </a:t>
            </a:r>
          </a:p>
          <a:p>
            <a:r>
              <a:rPr lang="fr-FR" sz="1800" b="0" i="0" u="none" strike="noStrike" baseline="0" dirty="0">
                <a:solidFill>
                  <a:srgbClr val="000000"/>
                </a:solidFill>
                <a:latin typeface="Arial" panose="020B0604020202020204" pitchFamily="34" charset="0"/>
              </a:rPr>
              <a:t>11 </a:t>
            </a:r>
          </a:p>
          <a:p>
            <a:r>
              <a:rPr lang="fr-FR" sz="1800" b="0" i="0" u="none" strike="noStrike" baseline="0" dirty="0">
                <a:latin typeface="Calibri" panose="020F0502020204030204" pitchFamily="34" charset="0"/>
              </a:rPr>
              <a:t>- </a:t>
            </a:r>
            <a:r>
              <a:rPr lang="fr-FR" sz="1800" b="0" i="0" u="none" strike="noStrike" baseline="0" dirty="0">
                <a:latin typeface="Arial" panose="020B0604020202020204" pitchFamily="34" charset="0"/>
              </a:rPr>
              <a:t>en zone dense : si l’Eaje de dispose pas d’espace extérieur privatif, son projet éducatif précise « selon quelles modalités est organisé l’accès de l’ensemble des enfants accueillis à des activités de plein air ». </a:t>
            </a:r>
          </a:p>
          <a:p>
            <a:endParaRPr lang="fr-FR" dirty="0"/>
          </a:p>
        </p:txBody>
      </p:sp>
      <p:sp>
        <p:nvSpPr>
          <p:cNvPr id="4" name="Espace réservé du numéro de diapositive 3"/>
          <p:cNvSpPr>
            <a:spLocks noGrp="1"/>
          </p:cNvSpPr>
          <p:nvPr>
            <p:ph type="sldNum" sz="quarter" idx="5"/>
          </p:nvPr>
        </p:nvSpPr>
        <p:spPr/>
        <p:txBody>
          <a:bodyPr/>
          <a:lstStyle/>
          <a:p>
            <a:fld id="{67CF9D07-1CC8-46FC-B162-40924B65E6E6}" type="slidenum">
              <a:rPr lang="fr-FR" smtClean="0"/>
              <a:t>31</a:t>
            </a:fld>
            <a:endParaRPr lang="fr-FR"/>
          </a:p>
        </p:txBody>
      </p:sp>
    </p:spTree>
    <p:extLst>
      <p:ext uri="{BB962C8B-B14F-4D97-AF65-F5344CB8AC3E}">
        <p14:creationId xmlns:p14="http://schemas.microsoft.com/office/powerpoint/2010/main" val="5056273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32</a:t>
            </a:fld>
            <a:endParaRPr lang="fr-FR"/>
          </a:p>
        </p:txBody>
      </p:sp>
    </p:spTree>
    <p:extLst>
      <p:ext uri="{BB962C8B-B14F-4D97-AF65-F5344CB8AC3E}">
        <p14:creationId xmlns:p14="http://schemas.microsoft.com/office/powerpoint/2010/main" val="24691081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33</a:t>
            </a:fld>
            <a:endParaRPr lang="fr-FR"/>
          </a:p>
        </p:txBody>
      </p:sp>
    </p:spTree>
    <p:extLst>
      <p:ext uri="{BB962C8B-B14F-4D97-AF65-F5344CB8AC3E}">
        <p14:creationId xmlns:p14="http://schemas.microsoft.com/office/powerpoint/2010/main" val="926237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aseline="0" dirty="0"/>
              <a:t>Ce décret donne une nouvelle classification des </a:t>
            </a:r>
            <a:r>
              <a:rPr lang="fr-FR" baseline="0" dirty="0" err="1"/>
              <a:t>Eaje</a:t>
            </a:r>
            <a:r>
              <a:rPr lang="fr-FR" baseline="0" dirty="0"/>
              <a:t> en fonction de leur capacité.</a:t>
            </a:r>
          </a:p>
          <a:p>
            <a:r>
              <a:rPr lang="fr-FR" baseline="0" dirty="0"/>
              <a:t>+dans </a:t>
            </a:r>
            <a:r>
              <a:rPr lang="fr-FR" b="1" baseline="0" dirty="0"/>
              <a:t>l’ordonnance du 19 mai 2021, vous trouverez les missions des modes d’accueil </a:t>
            </a:r>
            <a:r>
              <a:rPr lang="fr-FR" baseline="0" dirty="0"/>
              <a:t>:</a:t>
            </a:r>
          </a:p>
          <a:p>
            <a:r>
              <a:rPr lang="fr-FR" sz="1200" b="0" i="0" kern="1200" dirty="0">
                <a:solidFill>
                  <a:schemeClr val="tx1"/>
                </a:solidFill>
                <a:latin typeface="+mn-lt"/>
                <a:ea typeface="+mn-ea"/>
                <a:cs typeface="+mn-cs"/>
              </a:rPr>
              <a:t>« 1° Veillent à la santé, la sécurité, au bien-être et au développement physique, psychique, affectif, cognitif et social des enfants qui leur sont confiés ;</a:t>
            </a:r>
            <a:br>
              <a:rPr lang="fr-FR" dirty="0"/>
            </a:br>
            <a:r>
              <a:rPr lang="fr-FR" sz="1200" b="0" i="0" kern="1200" dirty="0">
                <a:solidFill>
                  <a:schemeClr val="tx1"/>
                </a:solidFill>
                <a:latin typeface="+mn-lt"/>
                <a:ea typeface="+mn-ea"/>
                <a:cs typeface="+mn-cs"/>
              </a:rPr>
              <a:t>« 2° Contribuent à l'éducation des enfants accueillis dans le respect de l'autorité parentale ;</a:t>
            </a:r>
            <a:br>
              <a:rPr lang="fr-FR" dirty="0"/>
            </a:br>
            <a:r>
              <a:rPr lang="fr-FR" sz="1200" b="0" i="0" kern="1200" dirty="0">
                <a:solidFill>
                  <a:schemeClr val="tx1"/>
                </a:solidFill>
                <a:latin typeface="+mn-lt"/>
                <a:ea typeface="+mn-ea"/>
                <a:cs typeface="+mn-cs"/>
              </a:rPr>
              <a:t>« 3° Contribuent à l'inclusion des familles et la socialisation précoce des enfants, notamment ceux en situation de pauvreté ou de précarité ;</a:t>
            </a:r>
            <a:br>
              <a:rPr lang="fr-FR" dirty="0"/>
            </a:br>
            <a:r>
              <a:rPr lang="fr-FR" sz="1200" b="0" i="0" kern="1200" dirty="0">
                <a:solidFill>
                  <a:schemeClr val="tx1"/>
                </a:solidFill>
                <a:latin typeface="+mn-lt"/>
                <a:ea typeface="+mn-ea"/>
                <a:cs typeface="+mn-cs"/>
              </a:rPr>
              <a:t>« 4° Mettent en œuvre un accueil favorisant l'inclusion des familles et enfants présentant un handicap ou atteints de maladies chroniques ;</a:t>
            </a:r>
            <a:br>
              <a:rPr lang="fr-FR" dirty="0"/>
            </a:br>
            <a:r>
              <a:rPr lang="fr-FR" sz="1200" b="0" i="0" kern="1200" dirty="0">
                <a:solidFill>
                  <a:schemeClr val="tx1"/>
                </a:solidFill>
                <a:latin typeface="+mn-lt"/>
                <a:ea typeface="+mn-ea"/>
                <a:cs typeface="+mn-cs"/>
              </a:rPr>
              <a:t>« 5° Favorisent la conciliation par les parents de jeunes enfants de leurs temps de vie familiale, professionnelle et sociale, notamment pour les personnes en recherche d'emploi et engagées dans un parcours d'insertion sociale et professionnelle et les familles monoparentales ;</a:t>
            </a:r>
            <a:br>
              <a:rPr lang="fr-FR" dirty="0"/>
            </a:br>
            <a:r>
              <a:rPr lang="fr-FR" sz="1200" b="0" i="0" kern="1200" dirty="0">
                <a:solidFill>
                  <a:schemeClr val="tx1"/>
                </a:solidFill>
                <a:latin typeface="+mn-lt"/>
                <a:ea typeface="+mn-ea"/>
                <a:cs typeface="+mn-cs"/>
              </a:rPr>
              <a:t>« 6° Favorisent l'égalité entre les femmes et les hommes.</a:t>
            </a:r>
            <a:br>
              <a:rPr lang="fr-FR" dirty="0"/>
            </a:br>
            <a:r>
              <a:rPr lang="fr-FR" sz="1200" b="0" i="0" kern="1200" dirty="0">
                <a:solidFill>
                  <a:schemeClr val="tx1"/>
                </a:solidFill>
                <a:latin typeface="+mn-lt"/>
                <a:ea typeface="+mn-ea"/>
                <a:cs typeface="+mn-cs"/>
              </a:rPr>
              <a:t>Une charte nationale pour l'accueil du jeune enfant, prise par arrêté du ministre chargé de la famille, établit les principes applicables à l'accueil du jeune enfant.</a:t>
            </a:r>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5</a:t>
            </a:fld>
            <a:endParaRPr lang="fr-F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34</a:t>
            </a:fld>
            <a:endParaRPr lang="fr-FR"/>
          </a:p>
        </p:txBody>
      </p:sp>
    </p:spTree>
    <p:extLst>
      <p:ext uri="{BB962C8B-B14F-4D97-AF65-F5344CB8AC3E}">
        <p14:creationId xmlns:p14="http://schemas.microsoft.com/office/powerpoint/2010/main" val="9262375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35</a:t>
            </a:fld>
            <a:endParaRPr lang="fr-FR"/>
          </a:p>
        </p:txBody>
      </p:sp>
    </p:spTree>
    <p:extLst>
      <p:ext uri="{BB962C8B-B14F-4D97-AF65-F5344CB8AC3E}">
        <p14:creationId xmlns:p14="http://schemas.microsoft.com/office/powerpoint/2010/main" val="26079425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20000"/>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fr-FR" sz="1900" baseline="0" dirty="0"/>
              <a:t>D’autres textes sont déjà publiés et d’autres restent à paraitre.</a:t>
            </a:r>
          </a:p>
          <a:p>
            <a:pPr marL="0" marR="0" lvl="1" indent="0" algn="l" defTabSz="914400" rtl="0" eaLnBrk="1" fontAlgn="auto" latinLnBrk="0" hangingPunct="1">
              <a:lnSpc>
                <a:spcPct val="100000"/>
              </a:lnSpc>
              <a:spcBef>
                <a:spcPts val="0"/>
              </a:spcBef>
              <a:spcAft>
                <a:spcPts val="0"/>
              </a:spcAft>
              <a:buClrTx/>
              <a:buSzTx/>
              <a:buFontTx/>
              <a:buNone/>
              <a:tabLst/>
              <a:defRPr/>
            </a:pPr>
            <a:endParaRPr lang="fr-FR" sz="1900" baseline="0" dirty="0"/>
          </a:p>
          <a:p>
            <a:pPr marL="0" marR="0" lvl="1" indent="0" algn="l" defTabSz="914400" rtl="0" eaLnBrk="1" fontAlgn="auto" latinLnBrk="0" hangingPunct="1">
              <a:lnSpc>
                <a:spcPct val="100000"/>
              </a:lnSpc>
              <a:spcBef>
                <a:spcPts val="0"/>
              </a:spcBef>
              <a:spcAft>
                <a:spcPts val="0"/>
              </a:spcAft>
              <a:buClrTx/>
              <a:buSzTx/>
              <a:buFontTx/>
              <a:buNone/>
              <a:tabLst/>
              <a:defRPr/>
            </a:pPr>
            <a:r>
              <a:rPr lang="fr-FR" sz="1900" i="1" baseline="0" dirty="0"/>
              <a:t>Ces textes sont sur l’obligation de communiquer les disponibilités d’accueil via monenfant.fr</a:t>
            </a:r>
          </a:p>
          <a:p>
            <a:r>
              <a:rPr lang="fr-FR" sz="1000" b="0" i="1" kern="1200" dirty="0">
                <a:solidFill>
                  <a:schemeClr val="tx1"/>
                </a:solidFill>
                <a:latin typeface="+mn-lt"/>
                <a:ea typeface="+mn-ea"/>
                <a:cs typeface="+mn-cs"/>
              </a:rPr>
              <a:t>Pour ce faire, possibilité d’avoir recours à un logiciel permettant de transmettre des données conformes à un cahier des charges. Ce cahier des charges est mis à disposition des gestionnaires et des éditeurs de logiciels par la Caisse nationale des allocations familiales.</a:t>
            </a:r>
            <a:br>
              <a:rPr lang="fr-FR" sz="1000" i="1" dirty="0"/>
            </a:br>
            <a:r>
              <a:rPr lang="fr-FR" sz="1000" b="0" i="1" kern="1200" dirty="0">
                <a:solidFill>
                  <a:schemeClr val="tx1"/>
                </a:solidFill>
                <a:latin typeface="+mn-lt"/>
                <a:ea typeface="+mn-ea"/>
                <a:cs typeface="+mn-cs"/>
              </a:rPr>
              <a:t>S'il n'est pas déjà habilité pour disposer d'un espace professionnel sur le site monenfant.fr, il transmet une demande d'habilitation à chacune des caisses d'allocations familiales des lieux d'implantation des établissements ou services dont il est gestionnaire en renseignant le formulaire disponible sur le site monenfant.fr.</a:t>
            </a:r>
          </a:p>
          <a:p>
            <a:br>
              <a:rPr lang="fr-FR" sz="1000" i="1" dirty="0"/>
            </a:br>
            <a:r>
              <a:rPr lang="fr-FR" sz="1000" b="0" i="1" kern="1200" dirty="0">
                <a:solidFill>
                  <a:schemeClr val="tx1"/>
                </a:solidFill>
                <a:latin typeface="+mn-lt"/>
                <a:ea typeface="+mn-ea"/>
                <a:cs typeface="+mn-cs"/>
              </a:rPr>
              <a:t>La publication des disponibilités d'accueil d'un établissement ou d'un service mentionné au même article D. 214-10 sur le site monenfant.fr ainsi que l'habilitation mentionnée au précédent alinéa sont subordonnées au référencement préalable de l'établissement ou du service sur le site. Si l'établissement ou le service n'est pas déjà référencé, le gestionnaire prend contact avec la caisse d'allocations familiales du lieu d'implantation de cet établissement ou de ce service qui l'informe des démarches à effectuer.</a:t>
            </a:r>
          </a:p>
          <a:p>
            <a:endParaRPr lang="fr-FR" sz="1000" b="0" i="1" kern="1200" dirty="0">
              <a:solidFill>
                <a:schemeClr val="tx1"/>
              </a:solidFill>
              <a:latin typeface="+mn-lt"/>
              <a:ea typeface="+mn-ea"/>
              <a:cs typeface="+mn-cs"/>
            </a:endParaRPr>
          </a:p>
          <a:p>
            <a:r>
              <a:rPr lang="fr-FR" sz="1200" b="0" i="1" kern="1200" dirty="0">
                <a:solidFill>
                  <a:schemeClr val="tx1"/>
                </a:solidFill>
                <a:latin typeface="+mn-lt"/>
                <a:ea typeface="+mn-ea"/>
                <a:cs typeface="+mn-cs"/>
              </a:rPr>
              <a:t>Chaque disponibilité d'accueil est communiquée au plus tard le troisième jour précédant la date de cette disponibilité.</a:t>
            </a:r>
            <a:br>
              <a:rPr lang="fr-FR" sz="1000" i="1" dirty="0"/>
            </a:br>
            <a:r>
              <a:rPr lang="fr-FR" sz="1200" b="0" i="1" kern="1200" dirty="0">
                <a:solidFill>
                  <a:schemeClr val="tx1"/>
                </a:solidFill>
                <a:latin typeface="+mn-lt"/>
                <a:ea typeface="+mn-ea"/>
                <a:cs typeface="+mn-cs"/>
              </a:rPr>
              <a:t>En cas de nouvelle disponibilité, ou de changement dans les disponibilités déjà communiquées, le gestionnaire actualise les informations transmises dès que possible et au moins une fois par semaine.</a:t>
            </a:r>
            <a:br>
              <a:rPr lang="fr-FR" sz="1000" i="1" dirty="0"/>
            </a:br>
            <a:r>
              <a:rPr lang="fr-FR" sz="1200" b="0" i="1" kern="1200" dirty="0">
                <a:solidFill>
                  <a:schemeClr val="tx1"/>
                </a:solidFill>
                <a:latin typeface="+mn-lt"/>
                <a:ea typeface="+mn-ea"/>
                <a:cs typeface="+mn-cs"/>
              </a:rPr>
              <a:t>Lorsque la transmission s'effectue par transmission de données informatisées, les informations relatives aux disponibilités d'accueil sont actualisées au moins trois fois par semaine.</a:t>
            </a:r>
            <a:endParaRPr lang="fr-FR" sz="1000" b="0" i="1" kern="1200" dirty="0">
              <a:solidFill>
                <a:schemeClr val="tx1"/>
              </a:solidFill>
              <a:latin typeface="+mn-lt"/>
              <a:ea typeface="+mn-ea"/>
              <a:cs typeface="+mn-cs"/>
            </a:endParaRPr>
          </a:p>
          <a:p>
            <a:endParaRPr lang="fr-FR" sz="1000" i="1"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36</a:t>
            </a:fld>
            <a:endParaRPr lang="fr-F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i="1" dirty="0"/>
              <a:t>En 2021, plan rebond :</a:t>
            </a:r>
          </a:p>
          <a:p>
            <a:pPr lvl="0"/>
            <a:r>
              <a:rPr lang="fr-FR" sz="1200" b="0" i="1" kern="1200" dirty="0">
                <a:solidFill>
                  <a:schemeClr val="tx1"/>
                </a:solidFill>
                <a:effectLst/>
                <a:latin typeface="+mn-lt"/>
                <a:ea typeface="+mn-ea"/>
                <a:cs typeface="+mn-cs"/>
              </a:rPr>
              <a:t>P1 : aider les structures à faire face à leur baisse d’activité (remises d’indus de à hauteur de 50% + aides via le fonds publics et territoires) ;</a:t>
            </a:r>
          </a:p>
          <a:p>
            <a:pPr lvl="0"/>
            <a:r>
              <a:rPr lang="fr-FR" sz="1200" b="1" i="1" kern="1200" dirty="0">
                <a:solidFill>
                  <a:schemeClr val="tx1"/>
                </a:solidFill>
                <a:effectLst/>
                <a:latin typeface="+mn-lt"/>
                <a:ea typeface="+mn-ea"/>
                <a:cs typeface="+mn-cs"/>
              </a:rPr>
              <a:t>P2 : Plan exceptionnel d’aides à l’investissement pour les projets de création de places de crèche </a:t>
            </a:r>
            <a:r>
              <a:rPr lang="fr-FR" sz="1200" b="1" i="1" kern="1200" dirty="0" err="1">
                <a:solidFill>
                  <a:schemeClr val="tx1"/>
                </a:solidFill>
                <a:effectLst/>
                <a:latin typeface="+mn-lt"/>
                <a:ea typeface="+mn-ea"/>
                <a:cs typeface="+mn-cs"/>
              </a:rPr>
              <a:t>Psu</a:t>
            </a:r>
            <a:r>
              <a:rPr lang="fr-FR" sz="1200" b="1" i="1" kern="1200" dirty="0">
                <a:solidFill>
                  <a:schemeClr val="tx1"/>
                </a:solidFill>
                <a:effectLst/>
                <a:latin typeface="+mn-lt"/>
                <a:ea typeface="+mn-ea"/>
                <a:cs typeface="+mn-cs"/>
              </a:rPr>
              <a:t> décidés en 2021 </a:t>
            </a:r>
          </a:p>
          <a:p>
            <a:pPr lvl="0"/>
            <a:r>
              <a:rPr lang="fr-FR" sz="1200" b="1" i="1" kern="1200" dirty="0">
                <a:solidFill>
                  <a:schemeClr val="tx1"/>
                </a:solidFill>
                <a:effectLst/>
                <a:latin typeface="+mn-lt"/>
                <a:ea typeface="+mn-ea"/>
                <a:cs typeface="+mn-cs"/>
              </a:rPr>
              <a:t>(de sorte que le montant d’aide maximal passe de 17 000€ à 22 500€ par place) </a:t>
            </a:r>
          </a:p>
          <a:p>
            <a:pPr lvl="0"/>
            <a:r>
              <a:rPr lang="fr-FR" sz="1200" b="0" i="1" kern="1200" dirty="0">
                <a:solidFill>
                  <a:schemeClr val="tx1"/>
                </a:solidFill>
                <a:effectLst/>
                <a:latin typeface="+mn-lt"/>
                <a:ea typeface="+mn-ea"/>
                <a:cs typeface="+mn-cs"/>
              </a:rPr>
              <a:t>P3 : Diminuer le reste à charge en fonctionnement en majorant le bonus territoire </a:t>
            </a:r>
            <a:r>
              <a:rPr lang="fr-FR" sz="1200" b="0" i="1" kern="1200" dirty="0" err="1">
                <a:solidFill>
                  <a:schemeClr val="tx1"/>
                </a:solidFill>
                <a:effectLst/>
                <a:latin typeface="+mn-lt"/>
                <a:ea typeface="+mn-ea"/>
                <a:cs typeface="+mn-cs"/>
              </a:rPr>
              <a:t>Ctg</a:t>
            </a:r>
            <a:r>
              <a:rPr lang="fr-FR" sz="1200" b="0" i="1" kern="1200" dirty="0">
                <a:solidFill>
                  <a:schemeClr val="tx1"/>
                </a:solidFill>
                <a:effectLst/>
                <a:latin typeface="+mn-lt"/>
                <a:ea typeface="+mn-ea"/>
                <a:cs typeface="+mn-cs"/>
              </a:rPr>
              <a:t> majoration du bonus territoire CTG pour les places nouvelles (+500€) et pour les places existantes (+ 400€ à 800€ selon la richesse des territoires).</a:t>
            </a:r>
          </a:p>
          <a:p>
            <a:r>
              <a:rPr lang="fr-FR" sz="1200" b="0" i="1" kern="1200" dirty="0">
                <a:solidFill>
                  <a:schemeClr val="tx1"/>
                </a:solidFill>
                <a:effectLst/>
                <a:latin typeface="+mn-lt"/>
                <a:ea typeface="+mn-ea"/>
                <a:cs typeface="+mn-cs"/>
              </a:rPr>
              <a:t>P4 : Création d’un pôle national de ressources et de conseil, au service des Caf, pour mieux accompagner les porteurs de projets</a:t>
            </a:r>
          </a:p>
          <a:p>
            <a:r>
              <a:rPr lang="fr-FR" sz="1200" b="0" i="1" kern="1200" dirty="0">
                <a:solidFill>
                  <a:schemeClr val="tx1"/>
                </a:solidFill>
                <a:effectLst/>
                <a:latin typeface="+mn-lt"/>
                <a:ea typeface="+mn-ea"/>
                <a:cs typeface="+mn-cs"/>
              </a:rPr>
              <a:t>P5 : Soutenir les maisons d’assistants maternel (mesures de soutien aux Mam consistant à leur ouvrir le bénéfice du </a:t>
            </a:r>
            <a:r>
              <a:rPr lang="fr-FR" sz="1200" b="0" i="1" kern="1200" dirty="0" err="1">
                <a:solidFill>
                  <a:schemeClr val="tx1"/>
                </a:solidFill>
                <a:effectLst/>
                <a:latin typeface="+mn-lt"/>
                <a:ea typeface="+mn-ea"/>
                <a:cs typeface="+mn-cs"/>
              </a:rPr>
              <a:t>Piaje</a:t>
            </a:r>
            <a:r>
              <a:rPr lang="fr-FR" sz="1200" b="0" i="1" kern="1200" dirty="0">
                <a:solidFill>
                  <a:schemeClr val="tx1"/>
                </a:solidFill>
                <a:effectLst/>
                <a:latin typeface="+mn-lt"/>
                <a:ea typeface="+mn-ea"/>
                <a:cs typeface="+mn-cs"/>
              </a:rPr>
              <a:t> et à rénover les modalités d’éligibilité à l’aide au démarrage).</a:t>
            </a:r>
          </a:p>
          <a:p>
            <a:endParaRPr lang="fr-FR" b="0" i="1"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37</a:t>
            </a:fld>
            <a:endParaRPr lang="fr-FR"/>
          </a:p>
        </p:txBody>
      </p:sp>
    </p:spTree>
    <p:extLst>
      <p:ext uri="{BB962C8B-B14F-4D97-AF65-F5344CB8AC3E}">
        <p14:creationId xmlns:p14="http://schemas.microsoft.com/office/powerpoint/2010/main" val="477007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Le dossier doit comporter divers éléments : nom de l’</a:t>
            </a:r>
            <a:r>
              <a:rPr lang="fr-FR" dirty="0" err="1"/>
              <a:t>Eaje</a:t>
            </a:r>
            <a:r>
              <a:rPr lang="fr-FR" dirty="0"/>
              <a:t>, coordonnées du gestionnaire, étude de besoins, type d’</a:t>
            </a:r>
            <a:r>
              <a:rPr lang="fr-FR" dirty="0" err="1"/>
              <a:t>Eaje</a:t>
            </a:r>
            <a:r>
              <a:rPr lang="fr-FR" dirty="0"/>
              <a:t>, capacité, plan des locaux et projet d’établissement.</a:t>
            </a:r>
          </a:p>
          <a:p>
            <a:r>
              <a:rPr lang="fr-FR" dirty="0"/>
              <a:t>L’étude de besoins est à transmettre en amont du dossier au comité </a:t>
            </a:r>
            <a:r>
              <a:rPr lang="fr-FR" dirty="0" err="1"/>
              <a:t>Eaje</a:t>
            </a:r>
            <a:r>
              <a:rPr lang="fr-FR" dirty="0"/>
              <a:t> pour avis.</a:t>
            </a:r>
          </a:p>
          <a:p>
            <a:endParaRPr lang="fr-FR" dirty="0"/>
          </a:p>
          <a:p>
            <a:r>
              <a:rPr lang="fr-FR" sz="1200" b="0" i="0" kern="1200" dirty="0">
                <a:solidFill>
                  <a:schemeClr val="tx1"/>
                </a:solidFill>
                <a:latin typeface="+mn-lt"/>
                <a:ea typeface="+mn-ea"/>
                <a:cs typeface="+mn-cs"/>
              </a:rPr>
              <a:t>Les nouvelles autorisations vont indiquer</a:t>
            </a:r>
            <a:r>
              <a:rPr lang="fr-FR" sz="1200" b="0" i="0" kern="1200" baseline="0" dirty="0">
                <a:solidFill>
                  <a:schemeClr val="tx1"/>
                </a:solidFill>
                <a:latin typeface="+mn-lt"/>
                <a:ea typeface="+mn-ea"/>
                <a:cs typeface="+mn-cs"/>
              </a:rPr>
              <a:t> l’</a:t>
            </a:r>
            <a:r>
              <a:rPr lang="fr-FR" sz="1200" b="0" i="0" kern="1200" baseline="0" dirty="0" err="1">
                <a:solidFill>
                  <a:schemeClr val="tx1"/>
                </a:solidFill>
                <a:latin typeface="+mn-lt"/>
                <a:ea typeface="+mn-ea"/>
                <a:cs typeface="+mn-cs"/>
              </a:rPr>
              <a:t>Etp</a:t>
            </a:r>
            <a:r>
              <a:rPr lang="fr-FR" sz="1200" b="0" i="0" kern="1200" baseline="0" dirty="0">
                <a:solidFill>
                  <a:schemeClr val="tx1"/>
                </a:solidFill>
                <a:latin typeface="+mn-lt"/>
                <a:ea typeface="+mn-ea"/>
                <a:cs typeface="+mn-cs"/>
              </a:rPr>
              <a:t> des professionnels. </a:t>
            </a:r>
          </a:p>
          <a:p>
            <a:endParaRPr lang="fr-FR" sz="1200" b="0" i="0" kern="1200" baseline="0" dirty="0">
              <a:solidFill>
                <a:schemeClr val="tx1"/>
              </a:solidFill>
              <a:latin typeface="+mn-lt"/>
              <a:ea typeface="+mn-ea"/>
              <a:cs typeface="+mn-cs"/>
            </a:endParaRPr>
          </a:p>
          <a:p>
            <a:r>
              <a:rPr lang="fr-FR" sz="1200" b="0" i="0" kern="1200" baseline="0" dirty="0">
                <a:solidFill>
                  <a:schemeClr val="tx1"/>
                </a:solidFill>
                <a:latin typeface="+mn-lt"/>
                <a:ea typeface="+mn-ea"/>
                <a:cs typeface="+mn-cs"/>
              </a:rPr>
              <a:t>Pour ce qui concerne la modulation, l’article 5 indique que l’autorisation</a:t>
            </a:r>
            <a:r>
              <a:rPr lang="fr-FR" sz="1200" b="0" i="0" kern="1200" dirty="0">
                <a:solidFill>
                  <a:schemeClr val="tx1"/>
                </a:solidFill>
                <a:latin typeface="+mn-lt"/>
                <a:ea typeface="+mn-ea"/>
                <a:cs typeface="+mn-cs"/>
              </a:rPr>
              <a:t> peut prévoir des capacités d'accueil différentes suivant les périodes de l'année, de la semaine ou de la journée, compte tenu des variations prévisibles des besoins d'accueil. Localement,</a:t>
            </a:r>
            <a:r>
              <a:rPr lang="fr-FR" sz="1200" b="0" i="0" kern="1200" baseline="0" dirty="0">
                <a:solidFill>
                  <a:schemeClr val="tx1"/>
                </a:solidFill>
                <a:latin typeface="+mn-lt"/>
                <a:ea typeface="+mn-ea"/>
                <a:cs typeface="+mn-cs"/>
              </a:rPr>
              <a:t> nous avons choisi de vous envoyer par mail l’accord sur votre demande de modulation avec copie Caf : </a:t>
            </a:r>
            <a:r>
              <a:rPr lang="fr-FR" sz="1200" b="0" i="1" kern="1200" baseline="0" dirty="0">
                <a:solidFill>
                  <a:srgbClr val="FF0000"/>
                </a:solidFill>
                <a:latin typeface="+mn-lt"/>
                <a:ea typeface="+mn-ea"/>
                <a:cs typeface="+mn-cs"/>
              </a:rPr>
              <a:t>mail à conserver en cas de contrôle pour expliquer vos calculs de CT modulée</a:t>
            </a:r>
            <a:endParaRPr lang="fr-FR" i="1" dirty="0">
              <a:solidFill>
                <a:srgbClr val="FF0000"/>
              </a:solidFill>
            </a:endParaRPr>
          </a:p>
          <a:p>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6</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 typeface="Arial" pitchFamily="34" charset="0"/>
              <a:buNone/>
            </a:pPr>
            <a:r>
              <a:rPr lang="fr-FR" sz="1200" dirty="0"/>
              <a:t>Les modalités des infos à transmettre seront</a:t>
            </a:r>
            <a:r>
              <a:rPr lang="fr-FR" sz="1200" baseline="0" dirty="0"/>
              <a:t> </a:t>
            </a:r>
            <a:r>
              <a:rPr lang="fr-FR" sz="1200" dirty="0"/>
              <a:t>définies par arrêté du ministre chargé de la famille</a:t>
            </a:r>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7</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115% si respect de toutes </a:t>
            </a:r>
            <a:r>
              <a:rPr lang="fr-FR" baseline="0" dirty="0"/>
              <a:t>ces conditions.</a:t>
            </a:r>
          </a:p>
          <a:p>
            <a:endParaRPr lang="fr-FR" baseline="0" dirty="0"/>
          </a:p>
          <a:p>
            <a:r>
              <a:rPr lang="fr-FR" sz="1200" b="0" i="0" u="none" strike="noStrike" kern="1200" dirty="0">
                <a:solidFill>
                  <a:schemeClr val="tx1"/>
                </a:solidFill>
                <a:effectLst/>
                <a:latin typeface="+mn-lt"/>
                <a:ea typeface="+mn-ea"/>
                <a:cs typeface="+mn-cs"/>
              </a:rPr>
              <a:t>Attention : arrondi par défaut</a:t>
            </a:r>
            <a:r>
              <a:rPr lang="fr-FR" dirty="0"/>
              <a:t> </a:t>
            </a:r>
          </a:p>
          <a:p>
            <a:r>
              <a:rPr lang="fr-FR" baseline="0" dirty="0"/>
              <a:t>Place d’urgence : elle peut être dans le 115% mais pas au-delà et à condition de ne pas dépasser les 100% de taux d’occupation + respect encadrement</a:t>
            </a:r>
          </a:p>
          <a:p>
            <a:endParaRPr lang="fr-FR" baseline="0" dirty="0"/>
          </a:p>
          <a:p>
            <a:r>
              <a:rPr lang="fr-FR" baseline="0" dirty="0"/>
              <a:t>L’arrêté du 8 octobre 2021 fixe les modalités de calculs.</a:t>
            </a:r>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8</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0" i="1" kern="1200" dirty="0">
                <a:solidFill>
                  <a:schemeClr val="tx1"/>
                </a:solidFill>
                <a:latin typeface="+mn-lt"/>
                <a:ea typeface="+mn-ea"/>
                <a:cs typeface="+mn-cs"/>
              </a:rPr>
              <a:t>Présentation calculs CAF : éditeur</a:t>
            </a:r>
            <a:r>
              <a:rPr lang="fr-FR" sz="1200" b="0" i="1" kern="1200" baseline="0" dirty="0">
                <a:solidFill>
                  <a:schemeClr val="tx1"/>
                </a:solidFill>
                <a:latin typeface="+mn-lt"/>
                <a:ea typeface="+mn-ea"/>
                <a:cs typeface="+mn-cs"/>
              </a:rPr>
              <a:t> logiciel peuvent le nécessaire + pour les CMG, rapprochez-vous des CT qui peut vous guider sur ces calculs</a:t>
            </a:r>
            <a:endParaRPr lang="fr-FR" sz="1200" b="0" i="1" kern="1200" dirty="0">
              <a:solidFill>
                <a:schemeClr val="tx1"/>
              </a:solidFill>
              <a:latin typeface="+mn-lt"/>
              <a:ea typeface="+mn-ea"/>
              <a:cs typeface="+mn-cs"/>
            </a:endParaRPr>
          </a:p>
          <a:p>
            <a:endParaRPr lang="fr-FR" sz="1200" b="0" i="0" kern="1200" dirty="0">
              <a:solidFill>
                <a:schemeClr val="tx1"/>
              </a:solidFill>
              <a:latin typeface="+mn-lt"/>
              <a:ea typeface="+mn-ea"/>
              <a:cs typeface="+mn-cs"/>
            </a:endParaRPr>
          </a:p>
          <a:p>
            <a:r>
              <a:rPr lang="fr-FR" sz="1200" b="0" i="0" kern="1200" dirty="0">
                <a:solidFill>
                  <a:schemeClr val="tx1"/>
                </a:solidFill>
                <a:latin typeface="+mn-lt"/>
                <a:ea typeface="+mn-ea"/>
                <a:cs typeface="+mn-cs"/>
              </a:rPr>
              <a:t>L’arrondi du surnombre se fait au nombre entier le plus proche : = ou &gt; à 0,5 </a:t>
            </a:r>
            <a:r>
              <a:rPr lang="fr-FR" sz="1200" b="0" i="0" kern="1200">
                <a:solidFill>
                  <a:schemeClr val="tx1"/>
                </a:solidFill>
                <a:latin typeface="+mn-lt"/>
                <a:ea typeface="+mn-ea"/>
                <a:cs typeface="+mn-cs"/>
              </a:rPr>
              <a:t>est comptée 1</a:t>
            </a:r>
          </a:p>
          <a:p>
            <a:endParaRPr lang="fr-FR" sz="1200" b="0" i="0" kern="1200" dirty="0">
              <a:solidFill>
                <a:schemeClr val="tx1"/>
              </a:solidFill>
              <a:latin typeface="+mn-lt"/>
              <a:ea typeface="+mn-ea"/>
              <a:cs typeface="+mn-cs"/>
            </a:endParaRPr>
          </a:p>
          <a:p>
            <a:r>
              <a:rPr lang="fr-FR" sz="1200" b="0" i="0" kern="1200" dirty="0">
                <a:solidFill>
                  <a:schemeClr val="tx1"/>
                </a:solidFill>
                <a:latin typeface="+mn-lt"/>
                <a:ea typeface="+mn-ea"/>
                <a:cs typeface="+mn-cs"/>
              </a:rPr>
              <a:t>Le calcul du taux d'occupation hebdomadaire est consigné dans un </a:t>
            </a:r>
            <a:r>
              <a:rPr lang="fr-FR" sz="1200" b="1" i="0" kern="1200" dirty="0">
                <a:solidFill>
                  <a:schemeClr val="tx1"/>
                </a:solidFill>
                <a:latin typeface="+mn-lt"/>
                <a:ea typeface="+mn-ea"/>
                <a:cs typeface="+mn-cs"/>
              </a:rPr>
              <a:t>tableau de bord (document </a:t>
            </a:r>
            <a:r>
              <a:rPr lang="fr-FR" sz="1200" b="1" i="0" kern="1200" dirty="0" err="1">
                <a:solidFill>
                  <a:schemeClr val="tx1"/>
                </a:solidFill>
                <a:latin typeface="+mn-lt"/>
                <a:ea typeface="+mn-ea"/>
                <a:cs typeface="+mn-cs"/>
              </a:rPr>
              <a:t>excel</a:t>
            </a:r>
            <a:r>
              <a:rPr lang="fr-FR" sz="1200" b="1" i="0" kern="1200" dirty="0">
                <a:solidFill>
                  <a:schemeClr val="tx1"/>
                </a:solidFill>
                <a:latin typeface="+mn-lt"/>
                <a:ea typeface="+mn-ea"/>
                <a:cs typeface="+mn-cs"/>
              </a:rPr>
              <a:t> ou document logiciel)</a:t>
            </a:r>
            <a:r>
              <a:rPr lang="fr-FR" sz="1200" b="0" i="0" kern="1200" dirty="0">
                <a:solidFill>
                  <a:schemeClr val="tx1"/>
                </a:solidFill>
                <a:latin typeface="+mn-lt"/>
                <a:ea typeface="+mn-ea"/>
                <a:cs typeface="+mn-cs"/>
              </a:rPr>
              <a:t>qui justifie le respect des dispositions liées à l'accueil en surnombre au cours des deux mois précédents.</a:t>
            </a:r>
          </a:p>
          <a:p>
            <a:r>
              <a:rPr lang="fr-FR" dirty="0"/>
              <a:t>L</a:t>
            </a:r>
            <a:r>
              <a:rPr lang="fr-FR" sz="1200" b="0" i="0" kern="1200" dirty="0">
                <a:solidFill>
                  <a:schemeClr val="tx1"/>
                </a:solidFill>
                <a:latin typeface="+mn-lt"/>
                <a:ea typeface="+mn-ea"/>
                <a:cs typeface="+mn-cs"/>
              </a:rPr>
              <a:t>es gestionnaires des établissements d'accueil du jeune enfant communiquent à</a:t>
            </a:r>
            <a:r>
              <a:rPr lang="fr-FR" sz="1200" b="0" i="0" kern="1200" baseline="0" dirty="0">
                <a:solidFill>
                  <a:schemeClr val="tx1"/>
                </a:solidFill>
                <a:latin typeface="+mn-lt"/>
                <a:ea typeface="+mn-ea"/>
                <a:cs typeface="+mn-cs"/>
              </a:rPr>
              <a:t> la PMI </a:t>
            </a:r>
            <a:r>
              <a:rPr lang="fr-FR" sz="1200" b="0" i="0" kern="1200" dirty="0">
                <a:solidFill>
                  <a:schemeClr val="tx1"/>
                </a:solidFill>
                <a:latin typeface="+mn-lt"/>
                <a:ea typeface="+mn-ea"/>
                <a:cs typeface="+mn-cs"/>
              </a:rPr>
              <a:t>le tableau de bord comme un des éléments d'informations relatives aux caractéristiques de l'accueil. Ce tableau de bord peut également être demandé par le médecin responsable PMI, ou par un médecin ou une puéricultrice appartenant à ce service ou, à défaut, par un professionnel qualifié dans le domaine de la petite enfance, dans le cadre d'une visite de contrôle.</a:t>
            </a:r>
          </a:p>
          <a:p>
            <a:endParaRPr lang="fr-FR" sz="1200" b="0" i="0" kern="1200" dirty="0">
              <a:solidFill>
                <a:schemeClr val="tx1"/>
              </a:solidFill>
              <a:latin typeface="+mn-lt"/>
              <a:ea typeface="+mn-ea"/>
              <a:cs typeface="+mn-cs"/>
            </a:endParaRPr>
          </a:p>
          <a:p>
            <a:r>
              <a:rPr lang="fr-FR" sz="1200" b="1" i="0" kern="1200" dirty="0">
                <a:solidFill>
                  <a:schemeClr val="tx1"/>
                </a:solidFill>
                <a:latin typeface="+mn-lt"/>
                <a:ea typeface="+mn-ea"/>
                <a:cs typeface="+mn-cs"/>
              </a:rPr>
              <a:t>Le règlement de fonctionnement présente les modalités d'organisation de l'accueil en surnombre </a:t>
            </a:r>
            <a:r>
              <a:rPr lang="fr-FR" sz="1200" b="0" i="0" kern="1200" dirty="0">
                <a:solidFill>
                  <a:schemeClr val="tx1"/>
                </a:solidFill>
                <a:latin typeface="+mn-lt"/>
                <a:ea typeface="+mn-ea"/>
                <a:cs typeface="+mn-cs"/>
              </a:rPr>
              <a:t>dans l'établissement et son articulation avec les projets éducatif et social.</a:t>
            </a:r>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9</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20000"/>
          </a:bodyPr>
          <a:lstStyle/>
          <a:p>
            <a:r>
              <a:rPr lang="fr-FR" sz="1200" b="1" i="0" kern="1200" dirty="0">
                <a:solidFill>
                  <a:schemeClr val="tx1"/>
                </a:solidFill>
                <a:latin typeface="+mn-lt"/>
                <a:ea typeface="+mn-ea"/>
                <a:cs typeface="+mn-cs"/>
              </a:rPr>
              <a:t>La charte nationale pour l'accueil du jeune enfant établit les principes applicables à l'accueil du jeune enfant (23/09/21)</a:t>
            </a:r>
            <a:r>
              <a:rPr lang="fr-FR" sz="1200" b="0" i="0" kern="1200" dirty="0">
                <a:solidFill>
                  <a:schemeClr val="tx1"/>
                </a:solidFill>
                <a:latin typeface="+mn-lt"/>
                <a:ea typeface="+mn-ea"/>
                <a:cs typeface="+mn-cs"/>
              </a:rPr>
              <a:t>. L’ensemble des professionnels de l’accueil du jeune enfant les</a:t>
            </a:r>
            <a:r>
              <a:rPr lang="fr-FR" sz="1200" b="0" i="0" kern="1200" baseline="0" dirty="0">
                <a:solidFill>
                  <a:schemeClr val="tx1"/>
                </a:solidFill>
                <a:latin typeface="+mn-lt"/>
                <a:ea typeface="+mn-ea"/>
                <a:cs typeface="+mn-cs"/>
              </a:rPr>
              <a:t> intègrent à leur pratique professionnelle et mettent à disposition des parents les 10 grands principes qui la résument. Ces derniers doivent être déclinés dans les projet d’établissement et affichés. Elle vous a été transmise en 2018.</a:t>
            </a:r>
            <a:endParaRPr lang="fr-FR" sz="1200" b="0" i="0" kern="1200" dirty="0">
              <a:solidFill>
                <a:schemeClr val="tx1"/>
              </a:solidFill>
              <a:latin typeface="+mn-lt"/>
              <a:ea typeface="+mn-ea"/>
              <a:cs typeface="+mn-cs"/>
            </a:endParaRPr>
          </a:p>
          <a:p>
            <a:endParaRPr lang="fr-FR" sz="1200" u="sng" dirty="0"/>
          </a:p>
          <a:p>
            <a:r>
              <a:rPr lang="fr-FR" sz="1200" b="1" u="none" dirty="0"/>
              <a:t>Voir</a:t>
            </a:r>
            <a:r>
              <a:rPr lang="fr-FR" sz="1200" b="1" u="none" baseline="0" dirty="0"/>
              <a:t> articles du décret</a:t>
            </a:r>
          </a:p>
          <a:p>
            <a:r>
              <a:rPr lang="fr-FR" sz="1200" b="1" u="none" baseline="0" dirty="0"/>
              <a:t>Mettre à jour avant 01/09/2021 =&gt; à envoyer PMI + Caf pour validation</a:t>
            </a:r>
            <a:endParaRPr lang="fr-FR" sz="1200" b="1" u="none" dirty="0"/>
          </a:p>
          <a:p>
            <a:r>
              <a:rPr lang="fr-FR" sz="1200" u="sng" dirty="0"/>
              <a:t>Un projet d'accueil </a:t>
            </a:r>
            <a:r>
              <a:rPr lang="fr-FR" sz="1200" dirty="0"/>
              <a:t>qui précise les prestations d'accueil proposées (durées et rythmes d'accueil). Il détaille les dispositions prises pour l'accueil d'enfants présentant un handicap ou atteints d'une maladie chronique. Il intègre une description des compétences professionnelles mobilisées, et des actions menées en matière d'analyse des pratiques professionnelles et de formation, y compris, le cas échéant, par l'apprentissage </a:t>
            </a:r>
          </a:p>
          <a:p>
            <a:r>
              <a:rPr lang="fr-FR" sz="1200" u="sng" dirty="0"/>
              <a:t>Un projet éducatif </a:t>
            </a:r>
            <a:r>
              <a:rPr lang="fr-FR" sz="1200" dirty="0"/>
              <a:t>qui précise les dispositions prises pour assurer l'accueil, le soin, le développement, le bien-être et l'éveil des enfants, notamment en matière artistique et culturelle, et pour favoriser l'égalité entre les filles et les garçons </a:t>
            </a:r>
          </a:p>
          <a:p>
            <a:r>
              <a:rPr lang="fr-FR" sz="1300" u="sng" dirty="0"/>
              <a:t>Un projet social et de développement durable </a:t>
            </a:r>
            <a:r>
              <a:rPr lang="fr-FR" sz="1300" dirty="0"/>
              <a:t>qui précise les modalités d'intégration de l'établissement dans son environnement social et vis-à-vis de ses partenaires extérieurs. Il intègre les modalités de participation des familles à la vie de l'établissement ou du service et les actions de soutien à la parentalité proposées, le cas échéant dans le cadre du conseil d'établissement ou de service.</a:t>
            </a:r>
            <a:r>
              <a:rPr lang="fr-FR" sz="1300" baseline="0" dirty="0"/>
              <a:t> </a:t>
            </a:r>
            <a:r>
              <a:rPr lang="fr-FR" sz="1300" dirty="0"/>
              <a:t>Il détaille les dispositions prises pour la mise en œuvre du droit prévu pour l'accueil d'enfants de personnes engagées dans un parcours d'insertion sociale et professionnelle, des bénéficiaires de la prestation partagée d'éducation de l'enfant =&gt;  faciliter l'accès aux enfants de familles rencontrant des difficultés du fait de leurs conditions de vie ou de travail ou en raison de la faiblesse de leurs ressources. Il décrit comment l'établissement inscrit son activité dans une démarche en faveur du développement durable</a:t>
            </a:r>
          </a:p>
          <a:p>
            <a:endParaRPr lang="fr-FR" dirty="0"/>
          </a:p>
          <a:p>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10</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u="none" baseline="0" dirty="0"/>
              <a:t>Mettre à jour avant 01/09/2021 =&gt; à envoyer PMI + Caf pour validation</a:t>
            </a:r>
            <a:endParaRPr lang="fr-FR" sz="1200" b="1" u="none" dirty="0"/>
          </a:p>
          <a:p>
            <a:endParaRPr lang="fr-FR" dirty="0"/>
          </a:p>
          <a:p>
            <a:r>
              <a:rPr lang="fr-FR" dirty="0"/>
              <a:t>Docs en annexes : </a:t>
            </a:r>
          </a:p>
          <a:p>
            <a:r>
              <a:rPr lang="fr-FR" sz="1200" dirty="0"/>
              <a:t>-protocole détaillant les mesures à prendre dans les situations d'urgence et précisant les conditions et modalités du recours aux services d'aide médicale d'urgence ;</a:t>
            </a:r>
            <a:br>
              <a:rPr lang="fr-FR" sz="1200" dirty="0"/>
            </a:br>
            <a:r>
              <a:rPr lang="fr-FR" sz="1200" dirty="0"/>
              <a:t>-protocole détaillant les mesures préventives d'hygiène générale et les mesures d'hygiène renforcées à prendre en cas de maladie contagieuse ou d'épidémie, ou tout autre situation dangereuse pour la santé ;</a:t>
            </a:r>
            <a:br>
              <a:rPr lang="fr-FR" sz="1200" dirty="0"/>
            </a:br>
            <a:r>
              <a:rPr lang="fr-FR" sz="1200" dirty="0"/>
              <a:t>-protocole détaillant les modalités de délivrance de soins spécifiques, occasionnels ou réguliers, le cas échéant avec le concours de professionnels médicaux ou paramédicaux extérieurs à la structure ;</a:t>
            </a:r>
            <a:br>
              <a:rPr lang="fr-FR" sz="1200" dirty="0"/>
            </a:br>
            <a:r>
              <a:rPr lang="fr-FR" sz="1200" dirty="0"/>
              <a:t>-protocole détaillant les conduites à tenir et les mesures à prendre en cas de suspicion de maltraitance ou de situation présentant un danger pour l'enfant ;</a:t>
            </a:r>
            <a:br>
              <a:rPr lang="fr-FR" sz="1200" dirty="0"/>
            </a:br>
            <a:r>
              <a:rPr lang="fr-FR" sz="1200" dirty="0"/>
              <a:t>-protocole détaillant les mesures de sécurité à suivre lors des sorties hors de l'établissement ou de son espace extérieur privatif, telles que visées à l'article R. 2324-43-2 du présent code.</a:t>
            </a:r>
            <a:br>
              <a:rPr lang="fr-FR" sz="1200" dirty="0"/>
            </a:br>
            <a:r>
              <a:rPr lang="fr-FR" sz="1200" dirty="0"/>
              <a:t>-protocole de mise en sûreté détaillant les actions à prendre face au risque d'attentat. Il transmet ce document pour information au maire de la commune d'implantation ainsi qu'au représentant de l'Etat dans le département</a:t>
            </a:r>
            <a:endParaRPr lang="fr-FR" dirty="0"/>
          </a:p>
        </p:txBody>
      </p:sp>
      <p:sp>
        <p:nvSpPr>
          <p:cNvPr id="4" name="Espace réservé du numéro de diapositive 3"/>
          <p:cNvSpPr>
            <a:spLocks noGrp="1"/>
          </p:cNvSpPr>
          <p:nvPr>
            <p:ph type="sldNum" sz="quarter" idx="10"/>
          </p:nvPr>
        </p:nvSpPr>
        <p:spPr/>
        <p:txBody>
          <a:bodyPr/>
          <a:lstStyle/>
          <a:p>
            <a:fld id="{67CF9D07-1CC8-46FC-B162-40924B65E6E6}" type="slidenum">
              <a:rPr lang="fr-FR" smtClean="0"/>
              <a:pPr/>
              <a:t>11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042A4576-2665-4DA5-B2F6-3AFD6C008972}" type="datetimeFigureOut">
              <a:rPr lang="fr-FR" smtClean="0"/>
              <a:pPr/>
              <a:t>13/12/2021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9B508F-B628-4EBC-A234-C42460DCF6B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42A4576-2665-4DA5-B2F6-3AFD6C008972}" type="datetimeFigureOut">
              <a:rPr lang="fr-FR" smtClean="0"/>
              <a:pPr/>
              <a:t>13/12/2021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9B508F-B628-4EBC-A234-C42460DCF6B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42A4576-2665-4DA5-B2F6-3AFD6C008972}" type="datetimeFigureOut">
              <a:rPr lang="fr-FR" smtClean="0"/>
              <a:pPr/>
              <a:t>13/12/2021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9B508F-B628-4EBC-A234-C42460DCF6B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42A4576-2665-4DA5-B2F6-3AFD6C008972}" type="datetimeFigureOut">
              <a:rPr lang="fr-FR" smtClean="0"/>
              <a:pPr/>
              <a:t>13/12/2021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9B508F-B628-4EBC-A234-C42460DCF6B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042A4576-2665-4DA5-B2F6-3AFD6C008972}" type="datetimeFigureOut">
              <a:rPr lang="fr-FR" smtClean="0"/>
              <a:pPr/>
              <a:t>13/12/2021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9B508F-B628-4EBC-A234-C42460DCF6B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42A4576-2665-4DA5-B2F6-3AFD6C008972}" type="datetimeFigureOut">
              <a:rPr lang="fr-FR" smtClean="0"/>
              <a:pPr/>
              <a:t>13/12/2021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9B508F-B628-4EBC-A234-C42460DCF6B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42A4576-2665-4DA5-B2F6-3AFD6C008972}" type="datetimeFigureOut">
              <a:rPr lang="fr-FR" smtClean="0"/>
              <a:pPr/>
              <a:t>13/12/2021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39B508F-B628-4EBC-A234-C42460DCF6B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042A4576-2665-4DA5-B2F6-3AFD6C008972}" type="datetimeFigureOut">
              <a:rPr lang="fr-FR" smtClean="0"/>
              <a:pPr/>
              <a:t>13/12/2021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39B508F-B628-4EBC-A234-C42460DCF6B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42A4576-2665-4DA5-B2F6-3AFD6C008972}" type="datetimeFigureOut">
              <a:rPr lang="fr-FR" smtClean="0"/>
              <a:pPr/>
              <a:t>13/12/2021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39B508F-B628-4EBC-A234-C42460DCF6B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42A4576-2665-4DA5-B2F6-3AFD6C008972}" type="datetimeFigureOut">
              <a:rPr lang="fr-FR" smtClean="0"/>
              <a:pPr/>
              <a:t>13/12/2021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9B508F-B628-4EBC-A234-C42460DCF6B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42A4576-2665-4DA5-B2F6-3AFD6C008972}" type="datetimeFigureOut">
              <a:rPr lang="fr-FR" smtClean="0"/>
              <a:pPr/>
              <a:t>13/12/2021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9B508F-B628-4EBC-A234-C42460DCF6B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2A4576-2665-4DA5-B2F6-3AFD6C008972}" type="datetimeFigureOut">
              <a:rPr lang="fr-FR" smtClean="0"/>
              <a:pPr/>
              <a:t>13/12/2021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9B508F-B628-4EBC-A234-C42460DCF6B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caf.fr/partenaires/famille-et-petite-enfance"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642919"/>
            <a:ext cx="7772400" cy="1214446"/>
          </a:xfrm>
        </p:spPr>
        <p:txBody>
          <a:bodyPr>
            <a:normAutofit fontScale="90000"/>
          </a:bodyPr>
          <a:lstStyle/>
          <a:p>
            <a:r>
              <a:rPr lang="fr-FR" dirty="0"/>
              <a:t>Etablissements d’accueil</a:t>
            </a:r>
            <a:br>
              <a:rPr lang="fr-FR" dirty="0"/>
            </a:br>
            <a:r>
              <a:rPr lang="fr-FR" dirty="0"/>
              <a:t>du jeune enfant</a:t>
            </a:r>
            <a:br>
              <a:rPr lang="fr-FR" dirty="0"/>
            </a:br>
            <a:r>
              <a:rPr lang="fr-FR" dirty="0"/>
              <a:t>09 et 14/12/2021</a:t>
            </a:r>
          </a:p>
        </p:txBody>
      </p:sp>
      <p:pic>
        <p:nvPicPr>
          <p:cNvPr id="1026" name="Picture 2"/>
          <p:cNvPicPr>
            <a:picLocks noChangeAspect="1" noChangeArrowheads="1"/>
          </p:cNvPicPr>
          <p:nvPr/>
        </p:nvPicPr>
        <p:blipFill>
          <a:blip r:embed="rId2"/>
          <a:srcRect/>
          <a:stretch>
            <a:fillRect/>
          </a:stretch>
        </p:blipFill>
        <p:spPr bwMode="auto">
          <a:xfrm>
            <a:off x="2156324" y="2405306"/>
            <a:ext cx="4987444" cy="3342462"/>
          </a:xfrm>
          <a:prstGeom prst="rect">
            <a:avLst/>
          </a:prstGeom>
          <a:noFill/>
          <a:ln w="9525">
            <a:noFill/>
            <a:miter lim="800000"/>
            <a:headEnd/>
            <a:tailEnd/>
          </a:ln>
          <a:effectLst/>
        </p:spPr>
      </p:pic>
      <p:pic>
        <p:nvPicPr>
          <p:cNvPr id="5" name="Picture 2" descr="Logo CD63 couleur 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5230417"/>
            <a:ext cx="2339752" cy="162880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a:extLst>
              <a:ext uri="{FF2B5EF4-FFF2-40B4-BE49-F238E27FC236}">
                <a16:creationId xmlns:a16="http://schemas.microsoft.com/office/drawing/2014/main" id="{91A4334B-5A1A-4A43-BD91-4D9771CFC2A8}"/>
              </a:ext>
            </a:extLst>
          </p:cNvPr>
          <p:cNvSpPr txBox="1">
            <a:spLocks/>
          </p:cNvSpPr>
          <p:nvPr/>
        </p:nvSpPr>
        <p:spPr>
          <a:xfrm>
            <a:off x="2697320" y="5706797"/>
            <a:ext cx="6318861" cy="67604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2000" dirty="0"/>
              <a:t>Docteur DURIEUX Sylvie, médecin responsable PMI CD 63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a:t>Projet d'établissement</a:t>
            </a:r>
          </a:p>
        </p:txBody>
      </p:sp>
      <p:sp>
        <p:nvSpPr>
          <p:cNvPr id="3" name="Espace réservé du contenu 2"/>
          <p:cNvSpPr>
            <a:spLocks noGrp="1"/>
          </p:cNvSpPr>
          <p:nvPr>
            <p:ph idx="1"/>
          </p:nvPr>
        </p:nvSpPr>
        <p:spPr>
          <a:xfrm>
            <a:off x="214282" y="1357298"/>
            <a:ext cx="8822214" cy="4952022"/>
          </a:xfrm>
        </p:spPr>
        <p:txBody>
          <a:bodyPr>
            <a:noAutofit/>
          </a:bodyPr>
          <a:lstStyle/>
          <a:p>
            <a:r>
              <a:rPr lang="fr-FR" sz="2400" dirty="0"/>
              <a:t>Il met en œuvre la </a:t>
            </a:r>
            <a:r>
              <a:rPr lang="fr-FR" sz="2400" b="1" dirty="0"/>
              <a:t>charte nationale de l'accueil du jeune enfant  (arrêté 23/09/21) </a:t>
            </a:r>
          </a:p>
          <a:p>
            <a:endParaRPr lang="fr-FR" sz="1000" b="1" dirty="0"/>
          </a:p>
          <a:p>
            <a:endParaRPr lang="fr-FR" sz="1000" b="1" dirty="0"/>
          </a:p>
          <a:p>
            <a:pPr marL="342900" lvl="1" indent="-342900">
              <a:buFont typeface="Arial" pitchFamily="34" charset="0"/>
              <a:buChar char="•"/>
            </a:pPr>
            <a:r>
              <a:rPr lang="fr-FR" sz="2400" b="1" dirty="0"/>
              <a:t>Il comprend : </a:t>
            </a:r>
            <a:r>
              <a:rPr lang="fr-FR" sz="2400" dirty="0"/>
              <a:t>article 6 (article R. 2324-29 et suivants)  +  article 10 – IV (Crèches Familiales)</a:t>
            </a:r>
            <a:br>
              <a:rPr lang="fr-FR" sz="2400" dirty="0"/>
            </a:br>
            <a:endParaRPr lang="fr-FR" sz="2400" dirty="0"/>
          </a:p>
          <a:p>
            <a:pPr lvl="1">
              <a:spcBef>
                <a:spcPts val="0"/>
              </a:spcBef>
              <a:buFont typeface="Wingdings" pitchFamily="2" charset="2"/>
              <a:buChar char="Ø"/>
            </a:pPr>
            <a:r>
              <a:rPr lang="fr-FR" sz="2400" b="1" u="sng" dirty="0"/>
              <a:t>Un projet d'accueil</a:t>
            </a:r>
          </a:p>
          <a:p>
            <a:pPr marL="457200" lvl="1" indent="0">
              <a:spcBef>
                <a:spcPts val="0"/>
              </a:spcBef>
              <a:buNone/>
            </a:pPr>
            <a:endParaRPr lang="fr-FR" sz="2400" dirty="0"/>
          </a:p>
          <a:p>
            <a:pPr lvl="1">
              <a:spcBef>
                <a:spcPts val="0"/>
              </a:spcBef>
              <a:buFont typeface="Wingdings" pitchFamily="2" charset="2"/>
              <a:buChar char="Ø"/>
            </a:pPr>
            <a:r>
              <a:rPr lang="fr-FR" sz="2400" b="1" u="sng" dirty="0"/>
              <a:t>Un projet éducatif </a:t>
            </a:r>
          </a:p>
          <a:p>
            <a:pPr marL="457200" lvl="1" indent="0">
              <a:spcBef>
                <a:spcPts val="0"/>
              </a:spcBef>
              <a:buNone/>
            </a:pPr>
            <a:endParaRPr lang="fr-FR" sz="2400" dirty="0"/>
          </a:p>
          <a:p>
            <a:pPr lvl="1">
              <a:spcBef>
                <a:spcPts val="0"/>
              </a:spcBef>
              <a:buFont typeface="Wingdings" pitchFamily="2" charset="2"/>
              <a:buChar char="Ø"/>
            </a:pPr>
            <a:r>
              <a:rPr lang="fr-FR" sz="2400" b="1" u="sng" dirty="0"/>
              <a:t>Un projet social et de développement durable </a:t>
            </a:r>
            <a:endParaRPr lang="fr-F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a:t>Règlement de fonctionnement</a:t>
            </a:r>
          </a:p>
        </p:txBody>
      </p:sp>
      <p:sp>
        <p:nvSpPr>
          <p:cNvPr id="3" name="Espace réservé du contenu 2"/>
          <p:cNvSpPr>
            <a:spLocks noGrp="1"/>
          </p:cNvSpPr>
          <p:nvPr>
            <p:ph idx="1"/>
          </p:nvPr>
        </p:nvSpPr>
        <p:spPr>
          <a:xfrm>
            <a:off x="242918" y="1357299"/>
            <a:ext cx="8686800" cy="4447966"/>
          </a:xfrm>
        </p:spPr>
        <p:txBody>
          <a:bodyPr>
            <a:noAutofit/>
          </a:bodyPr>
          <a:lstStyle/>
          <a:p>
            <a:r>
              <a:rPr lang="fr-FR" sz="2000" dirty="0"/>
              <a:t>Il précise les </a:t>
            </a:r>
            <a:r>
              <a:rPr lang="fr-FR" sz="2000" b="1" dirty="0"/>
              <a:t>modalités d'organisation et de fonctionnement </a:t>
            </a:r>
            <a:r>
              <a:rPr lang="fr-FR" sz="2000" dirty="0"/>
              <a:t>de l'établissement ou du service.</a:t>
            </a:r>
          </a:p>
          <a:p>
            <a:endParaRPr lang="fr-FR" sz="2000" dirty="0"/>
          </a:p>
          <a:p>
            <a:r>
              <a:rPr lang="fr-FR" sz="2000" b="1" dirty="0"/>
              <a:t>L’article 6 du décret 2021-1131 </a:t>
            </a:r>
            <a:r>
              <a:rPr lang="fr-FR" sz="2000" dirty="0"/>
              <a:t>fixe le contenu notamment :</a:t>
            </a:r>
          </a:p>
          <a:p>
            <a:pPr lvl="1">
              <a:buFont typeface="Wingdings" pitchFamily="2" charset="2"/>
              <a:buChar char="Ø"/>
            </a:pPr>
            <a:r>
              <a:rPr lang="fr-FR" sz="2000" dirty="0"/>
              <a:t>Les fonctions de direction et les modalités de continuité de la fonction ;</a:t>
            </a:r>
          </a:p>
          <a:p>
            <a:pPr lvl="1">
              <a:buFont typeface="Wingdings" pitchFamily="2" charset="2"/>
              <a:buChar char="Ø"/>
            </a:pPr>
            <a:r>
              <a:rPr lang="fr-FR" sz="2000" dirty="0"/>
              <a:t>Les modalités du concours du référent “ Santé et Accueil inclusif ” ou, le cas échéant, du ou des professionnels concernés ;</a:t>
            </a:r>
          </a:p>
          <a:p>
            <a:pPr lvl="1">
              <a:buFont typeface="Wingdings" pitchFamily="2" charset="2"/>
              <a:buChar char="Ø"/>
            </a:pPr>
            <a:r>
              <a:rPr lang="fr-FR" sz="2000" dirty="0"/>
              <a:t>Les modalités de mise en œuvre du nombre maximal d'enfants simultanément accueillis ;</a:t>
            </a:r>
          </a:p>
          <a:p>
            <a:pPr lvl="1">
              <a:buFont typeface="Wingdings" pitchFamily="2" charset="2"/>
              <a:buChar char="Ø"/>
            </a:pPr>
            <a:r>
              <a:rPr lang="fr-FR" sz="2000" dirty="0"/>
              <a:t>Les protocoles</a:t>
            </a:r>
          </a:p>
          <a:p>
            <a:pPr>
              <a:buNone/>
            </a:pPr>
            <a:endParaRPr lang="fr-FR" sz="2000" dirty="0"/>
          </a:p>
          <a:p>
            <a:r>
              <a:rPr lang="fr-FR" sz="2000" b="1" dirty="0"/>
              <a:t>Sont annexés </a:t>
            </a:r>
            <a:r>
              <a:rPr lang="fr-FR" sz="2000" dirty="0"/>
              <a:t>au règlement de fonctionnement et transmis pour information au président du conseil départemental, </a:t>
            </a:r>
            <a:r>
              <a:rPr lang="fr-FR" sz="2000" b="1" dirty="0"/>
              <a:t>plusieurs protocoles </a:t>
            </a:r>
            <a:r>
              <a:rPr lang="fr-FR" sz="2000" dirty="0"/>
              <a:t>fixés dans cet article 6</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28"/>
            <a:ext cx="8229600" cy="1143000"/>
          </a:xfrm>
        </p:spPr>
        <p:txBody>
          <a:bodyPr>
            <a:noAutofit/>
          </a:bodyPr>
          <a:lstStyle/>
          <a:p>
            <a:r>
              <a:rPr lang="fr-FR" sz="4800" b="1" dirty="0"/>
              <a:t>Projet d’établissement </a:t>
            </a:r>
            <a:br>
              <a:rPr lang="fr-FR" sz="4800" b="1" dirty="0"/>
            </a:br>
            <a:r>
              <a:rPr lang="fr-FR" sz="4800" b="1" dirty="0"/>
              <a:t>Règlement de fonctionnement</a:t>
            </a:r>
          </a:p>
        </p:txBody>
      </p:sp>
      <p:sp>
        <p:nvSpPr>
          <p:cNvPr id="3" name="Espace réservé du contenu 2"/>
          <p:cNvSpPr>
            <a:spLocks noGrp="1"/>
          </p:cNvSpPr>
          <p:nvPr>
            <p:ph idx="1"/>
          </p:nvPr>
        </p:nvSpPr>
        <p:spPr>
          <a:xfrm>
            <a:off x="285720" y="1785926"/>
            <a:ext cx="8858280" cy="4143404"/>
          </a:xfrm>
        </p:spPr>
        <p:txBody>
          <a:bodyPr>
            <a:noAutofit/>
          </a:bodyPr>
          <a:lstStyle/>
          <a:p>
            <a:r>
              <a:rPr lang="fr-FR" sz="2200" dirty="0"/>
              <a:t>Documents à </a:t>
            </a:r>
            <a:r>
              <a:rPr lang="fr-FR" sz="2200" b="1" dirty="0"/>
              <a:t>transmettre à la PMI et à la Caf </a:t>
            </a:r>
            <a:r>
              <a:rPr lang="fr-FR" sz="2200" dirty="0"/>
              <a:t>après leur adoption définitive et après toute modification.</a:t>
            </a:r>
          </a:p>
          <a:p>
            <a:endParaRPr lang="fr-FR" sz="2200" dirty="0"/>
          </a:p>
          <a:p>
            <a:r>
              <a:rPr lang="fr-FR" sz="2200" dirty="0"/>
              <a:t>Mettre sur </a:t>
            </a:r>
            <a:r>
              <a:rPr lang="fr-FR" sz="2200" b="1" dirty="0"/>
              <a:t>internet</a:t>
            </a:r>
            <a:r>
              <a:rPr lang="fr-FR" sz="2200" dirty="0"/>
              <a:t> les caractéristiques essentielles du projet d'établissement</a:t>
            </a:r>
          </a:p>
          <a:p>
            <a:endParaRPr lang="fr-FR" sz="2200" dirty="0"/>
          </a:p>
          <a:p>
            <a:r>
              <a:rPr lang="fr-FR" sz="2200" dirty="0"/>
              <a:t>Afficher ces documents dans un lieu de l’</a:t>
            </a:r>
            <a:r>
              <a:rPr lang="fr-FR" sz="2200" dirty="0" err="1"/>
              <a:t>Eaje</a:t>
            </a:r>
            <a:r>
              <a:rPr lang="fr-FR" sz="2200" dirty="0"/>
              <a:t> </a:t>
            </a:r>
            <a:r>
              <a:rPr lang="fr-FR" sz="2200" b="1" dirty="0"/>
              <a:t>accessible aux familles </a:t>
            </a:r>
            <a:r>
              <a:rPr lang="fr-FR" sz="2200" dirty="0"/>
              <a:t>+ mettre un exemplaire à leur disposition et à remettre sur sa demande</a:t>
            </a:r>
          </a:p>
          <a:p>
            <a:pPr>
              <a:buNone/>
            </a:pPr>
            <a:endParaRPr lang="fr-FR" sz="2200" dirty="0"/>
          </a:p>
          <a:p>
            <a:r>
              <a:rPr lang="fr-FR" sz="2200" dirty="0"/>
              <a:t>Le projet d'établissement ou de service et le règlement de fonctionnement sont </a:t>
            </a:r>
            <a:r>
              <a:rPr lang="fr-FR" sz="2200" b="1" dirty="0"/>
              <a:t>datés et actualisés </a:t>
            </a:r>
            <a:r>
              <a:rPr lang="fr-FR" sz="2200" dirty="0"/>
              <a:t>aussi souvent que nécessaire et </a:t>
            </a:r>
            <a:r>
              <a:rPr lang="fr-FR" sz="2200" b="1" dirty="0"/>
              <a:t>au moins une fois tous les cinq ans</a:t>
            </a:r>
            <a:r>
              <a:rPr lang="fr-FR" sz="2200" dirty="0"/>
              <a:t>, avec la participation du personnel.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1714488"/>
            <a:ext cx="9072594" cy="364333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7200" b="1" i="0" u="none" strike="noStrike" kern="1200" cap="none" spc="0" normalizeH="0" baseline="0" noProof="0" dirty="0">
                <a:ln>
                  <a:noFill/>
                </a:ln>
                <a:solidFill>
                  <a:schemeClr val="tx1"/>
                </a:solidFill>
                <a:effectLst/>
                <a:uLnTx/>
                <a:uFillTx/>
                <a:latin typeface="+mj-lt"/>
                <a:ea typeface="+mj-ea"/>
                <a:cs typeface="+mj-cs"/>
              </a:rPr>
              <a:t>L’ENCADREMENT</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4800" b="1" i="0" u="none" strike="noStrike" kern="1200" cap="none" spc="0" normalizeH="0" baseline="0" noProof="0" dirty="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a:latin typeface="+mj-lt"/>
                <a:ea typeface="+mj-ea"/>
                <a:cs typeface="+mj-cs"/>
              </a:rPr>
              <a:t>PROFIL, MISSIONS ET </a:t>
            </a:r>
          </a:p>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a:latin typeface="+mj-lt"/>
                <a:ea typeface="+mj-ea"/>
                <a:cs typeface="+mj-cs"/>
              </a:rPr>
              <a:t>NOUVELLES </a:t>
            </a:r>
            <a:r>
              <a:rPr kumimoji="0" lang="fr-FR" sz="4400" b="1" i="0" u="none" strike="noStrike" kern="1200" cap="none" spc="0" normalizeH="0" noProof="0" dirty="0">
                <a:ln>
                  <a:noFill/>
                </a:ln>
                <a:solidFill>
                  <a:schemeClr val="tx1"/>
                </a:solidFill>
                <a:effectLst/>
                <a:uLnTx/>
                <a:uFillTx/>
                <a:latin typeface="+mj-lt"/>
                <a:ea typeface="+mj-ea"/>
                <a:cs typeface="+mj-cs"/>
              </a:rPr>
              <a:t>OBLIGATIONS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noProof="0" dirty="0">
                <a:ln>
                  <a:noFill/>
                </a:ln>
                <a:solidFill>
                  <a:schemeClr val="tx1"/>
                </a:solidFill>
                <a:effectLst/>
                <a:uLnTx/>
                <a:uFillTx/>
                <a:latin typeface="+mj-lt"/>
                <a:ea typeface="+mj-ea"/>
                <a:cs typeface="+mj-cs"/>
              </a:rPr>
              <a:t>DU </a:t>
            </a:r>
            <a:r>
              <a:rPr lang="fr-FR" sz="4400" b="1" dirty="0">
                <a:latin typeface="+mj-lt"/>
                <a:ea typeface="+mj-ea"/>
                <a:cs typeface="+mj-cs"/>
              </a:rPr>
              <a:t>G</a:t>
            </a:r>
            <a:r>
              <a:rPr kumimoji="0" lang="fr-FR" sz="4400" b="1" i="0" u="none" strike="noStrike" kern="1200" cap="none" spc="0" normalizeH="0" noProof="0" dirty="0">
                <a:ln>
                  <a:noFill/>
                </a:ln>
                <a:solidFill>
                  <a:schemeClr val="tx1"/>
                </a:solidFill>
                <a:effectLst/>
                <a:uLnTx/>
                <a:uFillTx/>
                <a:latin typeface="+mj-lt"/>
                <a:ea typeface="+mj-ea"/>
                <a:cs typeface="+mj-cs"/>
              </a:rPr>
              <a:t>ESTIONNAIRE</a:t>
            </a:r>
            <a:endParaRPr kumimoji="0" lang="fr-FR"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42852"/>
            <a:ext cx="8229600" cy="1143000"/>
          </a:xfrm>
        </p:spPr>
        <p:txBody>
          <a:bodyPr>
            <a:normAutofit fontScale="90000"/>
          </a:bodyPr>
          <a:lstStyle/>
          <a:p>
            <a:r>
              <a:rPr lang="fr-FR" sz="4800" b="1" dirty="0"/>
              <a:t>Postes de Direction</a:t>
            </a:r>
            <a:br>
              <a:rPr lang="fr-FR" sz="4800" b="1" dirty="0"/>
            </a:br>
            <a:r>
              <a:rPr lang="fr-FR" sz="2700" dirty="0"/>
              <a:t>(article 2324-34 et suivants)</a:t>
            </a:r>
          </a:p>
        </p:txBody>
      </p:sp>
      <p:sp>
        <p:nvSpPr>
          <p:cNvPr id="3" name="Espace réservé du contenu 2"/>
          <p:cNvSpPr>
            <a:spLocks noGrp="1"/>
          </p:cNvSpPr>
          <p:nvPr>
            <p:ph idx="1"/>
          </p:nvPr>
        </p:nvSpPr>
        <p:spPr>
          <a:xfrm>
            <a:off x="323528" y="1268760"/>
            <a:ext cx="8501122" cy="5328592"/>
          </a:xfrm>
        </p:spPr>
        <p:txBody>
          <a:bodyPr>
            <a:normAutofit fontScale="25000" lnSpcReduction="20000"/>
          </a:bodyPr>
          <a:lstStyle/>
          <a:p>
            <a:pPr>
              <a:buFontTx/>
              <a:buChar char="-"/>
            </a:pPr>
            <a:endParaRPr lang="fr-FR" sz="7400" dirty="0"/>
          </a:p>
          <a:p>
            <a:pPr algn="just">
              <a:buFontTx/>
              <a:buChar char="-"/>
            </a:pPr>
            <a:r>
              <a:rPr lang="fr-FR" sz="10400" dirty="0"/>
              <a:t>diplôme d'Etat de docteur en médecine </a:t>
            </a:r>
          </a:p>
          <a:p>
            <a:pPr algn="just">
              <a:buFontTx/>
              <a:buChar char="-"/>
            </a:pPr>
            <a:r>
              <a:rPr lang="fr-FR" sz="10400" dirty="0"/>
              <a:t>diplôme de puériculture</a:t>
            </a:r>
          </a:p>
          <a:p>
            <a:pPr algn="just">
              <a:buFontTx/>
              <a:buChar char="-"/>
            </a:pPr>
            <a:r>
              <a:rPr lang="fr-FR" sz="10400" dirty="0"/>
              <a:t>diplôme d'Etat d'éducateur de jeunes enfants</a:t>
            </a:r>
          </a:p>
          <a:p>
            <a:pPr algn="just">
              <a:buFontTx/>
              <a:buChar char="-"/>
            </a:pPr>
            <a:r>
              <a:rPr lang="fr-FR" sz="10400" dirty="0"/>
              <a:t>ou autre diplôme si justifiant d'une expérience de trois ans dans des fonctions de directeur, directeur adjoint, responsable technique ou référent technique (avec diplôme AP)</a:t>
            </a:r>
          </a:p>
          <a:p>
            <a:pPr algn="just">
              <a:buFontTx/>
              <a:buChar char="-"/>
            </a:pPr>
            <a:r>
              <a:rPr lang="fr-FR" sz="10400" dirty="0"/>
              <a:t>Ou toute personne qualifiée pour être directeur-adjoint avec une certification niveau 6 attestant de compétences dans le domaine de l’encadrement ou de la direction</a:t>
            </a:r>
          </a:p>
          <a:p>
            <a:pPr>
              <a:buFontTx/>
              <a:buChar char="-"/>
            </a:pPr>
            <a:endParaRPr lang="fr-FR" sz="6400" dirty="0"/>
          </a:p>
          <a:p>
            <a:pPr marL="0" indent="0" algn="just">
              <a:buNone/>
            </a:pPr>
            <a:r>
              <a:rPr lang="fr-FR" sz="8000" dirty="0"/>
              <a:t>Par dérogation, toute personne exerçant les fonctions de directeur ou un directeur adjoint au 31 août 2021 peut continuer à exercer après cette date au sein de l’</a:t>
            </a:r>
            <a:r>
              <a:rPr lang="fr-FR" sz="8000" dirty="0" err="1"/>
              <a:t>Eaje</a:t>
            </a:r>
            <a:r>
              <a:rPr lang="fr-FR" sz="8000" dirty="0"/>
              <a:t> qui l’emploie ou dans un autre </a:t>
            </a:r>
            <a:r>
              <a:rPr lang="fr-FR" sz="8000" dirty="0" err="1"/>
              <a:t>Eaje</a:t>
            </a:r>
            <a:r>
              <a:rPr lang="fr-FR" sz="8000" dirty="0"/>
              <a:t> (article 15).</a:t>
            </a:r>
          </a:p>
          <a:p>
            <a:pPr>
              <a:buFontTx/>
              <a:buChar char="-"/>
            </a:pPr>
            <a:endParaRPr lang="fr-FR" sz="11200" dirty="0"/>
          </a:p>
          <a:p>
            <a:pPr>
              <a:buFontTx/>
              <a:buChar char="-"/>
            </a:pPr>
            <a:endParaRPr lang="fr-FR"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42852"/>
            <a:ext cx="8229600" cy="1143000"/>
          </a:xfrm>
        </p:spPr>
        <p:txBody>
          <a:bodyPr>
            <a:normAutofit fontScale="90000"/>
          </a:bodyPr>
          <a:lstStyle/>
          <a:p>
            <a:r>
              <a:rPr lang="fr-FR" sz="4800" b="1" dirty="0"/>
              <a:t>Postes de Direction</a:t>
            </a:r>
            <a:br>
              <a:rPr lang="fr-FR" sz="8000" b="1" dirty="0"/>
            </a:br>
            <a:r>
              <a:rPr lang="fr-FR" sz="2700" dirty="0"/>
              <a:t>(article 2324-34 et suivants)</a:t>
            </a:r>
            <a:endParaRPr lang="fr-FR" sz="2700" b="1" dirty="0"/>
          </a:p>
        </p:txBody>
      </p:sp>
      <p:sp>
        <p:nvSpPr>
          <p:cNvPr id="3" name="Espace réservé du contenu 2"/>
          <p:cNvSpPr>
            <a:spLocks noGrp="1"/>
          </p:cNvSpPr>
          <p:nvPr>
            <p:ph idx="1"/>
          </p:nvPr>
        </p:nvSpPr>
        <p:spPr>
          <a:xfrm>
            <a:off x="755576" y="1241212"/>
            <a:ext cx="7776864" cy="5572164"/>
          </a:xfrm>
        </p:spPr>
        <p:txBody>
          <a:bodyPr>
            <a:normAutofit fontScale="40000" lnSpcReduction="20000"/>
          </a:bodyPr>
          <a:lstStyle/>
          <a:p>
            <a:pPr>
              <a:buFontTx/>
              <a:buChar char="-"/>
            </a:pPr>
            <a:endParaRPr lang="fr-FR" sz="2400" dirty="0"/>
          </a:p>
          <a:p>
            <a:pPr>
              <a:buNone/>
            </a:pPr>
            <a:endParaRPr lang="fr-FR" sz="4800" dirty="0"/>
          </a:p>
          <a:p>
            <a:pPr algn="just">
              <a:buNone/>
            </a:pPr>
            <a:r>
              <a:rPr lang="fr-FR" sz="6400" dirty="0"/>
              <a:t>A l’exception des médecins, priorité donnée aux </a:t>
            </a:r>
          </a:p>
          <a:p>
            <a:pPr algn="just">
              <a:buNone/>
            </a:pPr>
            <a:r>
              <a:rPr lang="fr-FR" sz="6400" dirty="0"/>
              <a:t>professionnels justifiant d'une expérience</a:t>
            </a:r>
          </a:p>
          <a:p>
            <a:pPr algn="just">
              <a:buNone/>
            </a:pPr>
            <a:r>
              <a:rPr lang="fr-FR" sz="6400" dirty="0"/>
              <a:t>professionnelle de trois ans auprès de jeunes enfants.</a:t>
            </a:r>
          </a:p>
          <a:p>
            <a:pPr algn="just">
              <a:buNone/>
            </a:pPr>
            <a:endParaRPr lang="fr-FR" sz="6400" dirty="0"/>
          </a:p>
          <a:p>
            <a:pPr algn="just">
              <a:buNone/>
            </a:pPr>
            <a:r>
              <a:rPr lang="fr-FR" sz="6400" dirty="0"/>
              <a:t>La direction de plusieurs établissements et services</a:t>
            </a:r>
          </a:p>
          <a:p>
            <a:pPr algn="just">
              <a:buNone/>
            </a:pPr>
            <a:r>
              <a:rPr lang="fr-FR" sz="6400" dirty="0"/>
              <a:t>est possible dans la limite de trois et si :</a:t>
            </a:r>
          </a:p>
          <a:p>
            <a:pPr algn="just">
              <a:buNone/>
            </a:pPr>
            <a:r>
              <a:rPr lang="fr-FR" sz="6400" dirty="0"/>
              <a:t>-chacun a une capacité &lt; ou = à 24 places, et</a:t>
            </a:r>
          </a:p>
          <a:p>
            <a:pPr algn="just">
              <a:buNone/>
            </a:pPr>
            <a:r>
              <a:rPr lang="fr-FR" sz="6400" dirty="0"/>
              <a:t>-la capacité totale desdits établissements et services est </a:t>
            </a:r>
          </a:p>
          <a:p>
            <a:pPr algn="just">
              <a:buNone/>
            </a:pPr>
            <a:r>
              <a:rPr lang="fr-FR" sz="6400" dirty="0"/>
              <a:t>&lt; à 59 places.</a:t>
            </a:r>
          </a:p>
          <a:p>
            <a:pPr algn="just">
              <a:buNone/>
            </a:pPr>
            <a:endParaRPr lang="fr-FR" sz="6400" dirty="0"/>
          </a:p>
          <a:p>
            <a:pPr algn="just">
              <a:buNone/>
            </a:pPr>
            <a:r>
              <a:rPr lang="fr-FR" sz="6400" dirty="0"/>
              <a:t>Pour les </a:t>
            </a:r>
            <a:r>
              <a:rPr lang="fr-FR" sz="6400" dirty="0" err="1"/>
              <a:t>Eaje</a:t>
            </a:r>
            <a:r>
              <a:rPr lang="fr-FR" sz="6400" dirty="0"/>
              <a:t> &gt; ou = à 60 places, le directeur est assisté</a:t>
            </a:r>
          </a:p>
          <a:p>
            <a:pPr algn="just">
              <a:buNone/>
            </a:pPr>
            <a:r>
              <a:rPr lang="fr-FR" sz="6400" dirty="0"/>
              <a:t>d’un directeur-adjoint (profil voir article 7).</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44" y="274638"/>
            <a:ext cx="8858280" cy="1143000"/>
          </a:xfrm>
        </p:spPr>
        <p:txBody>
          <a:bodyPr>
            <a:noAutofit/>
          </a:bodyPr>
          <a:lstStyle/>
          <a:p>
            <a:r>
              <a:rPr lang="fr-FR" sz="4800" b="1" dirty="0"/>
              <a:t>Référent Santé et Accueil inclusif</a:t>
            </a:r>
            <a:br>
              <a:rPr lang="fr-FR" sz="4800" b="1" dirty="0"/>
            </a:br>
            <a:r>
              <a:rPr lang="fr-FR" sz="2400" dirty="0"/>
              <a:t>(article 2324-39 et suivants)</a:t>
            </a:r>
          </a:p>
        </p:txBody>
      </p:sp>
      <p:sp>
        <p:nvSpPr>
          <p:cNvPr id="3" name="Espace réservé du contenu 2"/>
          <p:cNvSpPr>
            <a:spLocks noGrp="1"/>
          </p:cNvSpPr>
          <p:nvPr>
            <p:ph idx="1"/>
          </p:nvPr>
        </p:nvSpPr>
        <p:spPr>
          <a:xfrm>
            <a:off x="457200" y="2077378"/>
            <a:ext cx="8401080" cy="3799894"/>
          </a:xfrm>
        </p:spPr>
        <p:txBody>
          <a:bodyPr>
            <a:normAutofit fontScale="55000" lnSpcReduction="20000"/>
          </a:bodyPr>
          <a:lstStyle/>
          <a:p>
            <a:r>
              <a:rPr lang="fr-FR" sz="5100" b="1" dirty="0"/>
              <a:t>Ses missions  </a:t>
            </a:r>
            <a:r>
              <a:rPr lang="fr-FR" sz="5100" dirty="0"/>
              <a:t>sont présentées dans le décret</a:t>
            </a:r>
          </a:p>
          <a:p>
            <a:endParaRPr lang="fr-FR" sz="5100" dirty="0"/>
          </a:p>
          <a:p>
            <a:r>
              <a:rPr lang="fr-FR" sz="5100" u="sng" dirty="0"/>
              <a:t>Mission 1° </a:t>
            </a:r>
          </a:p>
          <a:p>
            <a:pPr marL="0" indent="0">
              <a:buNone/>
            </a:pPr>
            <a:r>
              <a:rPr lang="fr-FR" sz="5100" dirty="0"/>
              <a:t>Informer, sensibiliser et conseiller la direction et l'équipe en matière de santé du jeune enfant et d'accueil inclusif des enfants en situation de handicap ou atteints de maladie chronique ;</a:t>
            </a:r>
            <a:br>
              <a:rPr lang="fr-FR" sz="6400" dirty="0"/>
            </a:br>
            <a:br>
              <a:rPr lang="fr-FR" sz="6800" dirty="0"/>
            </a:br>
            <a:endParaRPr lang="fr-FR" sz="6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44" y="274638"/>
            <a:ext cx="8858280" cy="1143000"/>
          </a:xfrm>
        </p:spPr>
        <p:txBody>
          <a:bodyPr>
            <a:noAutofit/>
          </a:bodyPr>
          <a:lstStyle/>
          <a:p>
            <a:r>
              <a:rPr lang="fr-FR" sz="4800" b="1" dirty="0"/>
              <a:t>Référent Santé et Accueil inclusif</a:t>
            </a:r>
            <a:br>
              <a:rPr lang="fr-FR" sz="4800" b="1" dirty="0"/>
            </a:br>
            <a:r>
              <a:rPr lang="fr-FR" sz="2400" dirty="0"/>
              <a:t>(article 2324-39 et suivants)</a:t>
            </a:r>
            <a:endParaRPr lang="fr-FR" sz="2400" b="1" dirty="0"/>
          </a:p>
        </p:txBody>
      </p:sp>
      <p:sp>
        <p:nvSpPr>
          <p:cNvPr id="3" name="Espace réservé du contenu 2"/>
          <p:cNvSpPr>
            <a:spLocks noGrp="1"/>
          </p:cNvSpPr>
          <p:nvPr>
            <p:ph idx="1"/>
          </p:nvPr>
        </p:nvSpPr>
        <p:spPr>
          <a:xfrm>
            <a:off x="457200" y="1885953"/>
            <a:ext cx="8229600" cy="4972071"/>
          </a:xfrm>
        </p:spPr>
        <p:txBody>
          <a:bodyPr>
            <a:normAutofit fontScale="77500" lnSpcReduction="20000"/>
          </a:bodyPr>
          <a:lstStyle/>
          <a:p>
            <a:r>
              <a:rPr lang="fr-FR" dirty="0"/>
              <a:t>Il travaille en partenariat avec la PMI et les autres acteurs locaux en matière de santé, de prévention et de handicap. Il peut, avec l'accord des titulaires de l'autorité parentale ou représentants légaux de l'enfant, consulter le médecin traitant de celui-ci.</a:t>
            </a:r>
          </a:p>
          <a:p>
            <a:endParaRPr lang="fr-FR" dirty="0"/>
          </a:p>
          <a:p>
            <a:r>
              <a:rPr lang="fr-FR" dirty="0"/>
              <a:t>Il s’assure que les parents ont bien remis :</a:t>
            </a:r>
          </a:p>
          <a:p>
            <a:pPr lvl="1">
              <a:buFontTx/>
              <a:buChar char="-"/>
            </a:pPr>
            <a:r>
              <a:rPr lang="fr-FR" dirty="0"/>
              <a:t>Un certificat médical de – de 2 mois attestant de l’absence de toute contre-indication à l’accueil en collectivité</a:t>
            </a:r>
          </a:p>
          <a:p>
            <a:pPr lvl="1">
              <a:buFontTx/>
              <a:buChar char="-"/>
            </a:pPr>
            <a:r>
              <a:rPr lang="fr-FR" dirty="0"/>
              <a:t>Une copie des documents attestant du respect des obligations vaccinales</a:t>
            </a:r>
          </a:p>
          <a:p>
            <a:pPr>
              <a:buNone/>
            </a:pPr>
            <a:endParaRPr lang="fr-FR" sz="1300" dirty="0"/>
          </a:p>
          <a:p>
            <a:pPr>
              <a:buNone/>
            </a:pPr>
            <a:r>
              <a:rPr lang="fr-FR" dirty="0"/>
              <a:t>=&gt; Documents à conserver jusqu’au terme du contrat d’accueil de l’enfant</a:t>
            </a:r>
            <a:br>
              <a:rPr lang="fr-FR" dirty="0"/>
            </a:b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44" y="274638"/>
            <a:ext cx="8858280" cy="1143000"/>
          </a:xfrm>
        </p:spPr>
        <p:txBody>
          <a:bodyPr>
            <a:noAutofit/>
          </a:bodyPr>
          <a:lstStyle/>
          <a:p>
            <a:r>
              <a:rPr lang="fr-FR" sz="4800" b="1" dirty="0"/>
              <a:t>Référent Santé et Accueil inclusif</a:t>
            </a:r>
            <a:br>
              <a:rPr lang="fr-FR" sz="4800" b="1" dirty="0"/>
            </a:br>
            <a:r>
              <a:rPr lang="fr-FR" sz="2400" dirty="0"/>
              <a:t>(article 2324-39 et suivants)</a:t>
            </a:r>
            <a:endParaRPr lang="fr-FR" sz="2400" b="1" dirty="0"/>
          </a:p>
        </p:txBody>
      </p:sp>
      <p:sp>
        <p:nvSpPr>
          <p:cNvPr id="3" name="Espace réservé du contenu 2"/>
          <p:cNvSpPr>
            <a:spLocks noGrp="1"/>
          </p:cNvSpPr>
          <p:nvPr>
            <p:ph idx="1"/>
          </p:nvPr>
        </p:nvSpPr>
        <p:spPr>
          <a:xfrm>
            <a:off x="457200" y="1788206"/>
            <a:ext cx="8401080" cy="4305090"/>
          </a:xfrm>
        </p:spPr>
        <p:txBody>
          <a:bodyPr>
            <a:normAutofit fontScale="55000" lnSpcReduction="20000"/>
          </a:bodyPr>
          <a:lstStyle/>
          <a:p>
            <a:r>
              <a:rPr lang="fr-FR" sz="3800" b="1" dirty="0"/>
              <a:t>Profil :</a:t>
            </a:r>
          </a:p>
          <a:p>
            <a:pPr>
              <a:buNone/>
            </a:pPr>
            <a:r>
              <a:rPr lang="fr-FR" sz="3800" dirty="0"/>
              <a:t>	- U</a:t>
            </a:r>
            <a:r>
              <a:rPr lang="fr-FR" dirty="0"/>
              <a:t>n médecin possédant une spécialisation, une qualification ou une expérience en matière de santé du jeune enfant ;</a:t>
            </a:r>
            <a:br>
              <a:rPr lang="fr-FR" dirty="0"/>
            </a:br>
            <a:r>
              <a:rPr lang="fr-FR" dirty="0"/>
              <a:t>-  Puéricultrice ;</a:t>
            </a:r>
            <a:br>
              <a:rPr lang="fr-FR" dirty="0"/>
            </a:br>
            <a:r>
              <a:rPr lang="fr-FR" dirty="0"/>
              <a:t>-  Infirmier disposant d'un diplôme universitaire en matière de santé du jeune enfant ou d'une expérience minimale de trois ans à titre principal auprès de jeunes enfants comme infirmier. Les modalités de calcul de ces trois années d'expérience sont fixées par arrêté du ministre chargé de la famille</a:t>
            </a:r>
            <a:r>
              <a:rPr lang="fr-FR" sz="2600" dirty="0"/>
              <a:t>.</a:t>
            </a:r>
          </a:p>
          <a:p>
            <a:pPr>
              <a:buNone/>
            </a:pPr>
            <a:endParaRPr lang="fr-FR" sz="2400" dirty="0"/>
          </a:p>
          <a:p>
            <a:r>
              <a:rPr lang="fr-FR" sz="3800" b="1" dirty="0"/>
              <a:t>Temps d’intervention</a:t>
            </a:r>
            <a:r>
              <a:rPr lang="fr-FR" sz="3800" dirty="0"/>
              <a:t> définit selon le type d’</a:t>
            </a:r>
            <a:r>
              <a:rPr lang="fr-FR" sz="3800" dirty="0" err="1"/>
              <a:t>Eaje</a:t>
            </a:r>
            <a:r>
              <a:rPr lang="fr-FR" sz="3800" dirty="0"/>
              <a:t> (</a:t>
            </a:r>
            <a:r>
              <a:rPr lang="fr-FR" sz="3800" dirty="0" err="1"/>
              <a:t>cf</a:t>
            </a:r>
            <a:r>
              <a:rPr lang="fr-FR" sz="3800" dirty="0"/>
              <a:t> tableau nomenclature)</a:t>
            </a:r>
          </a:p>
          <a:p>
            <a:endParaRPr lang="fr-FR" sz="3800" dirty="0"/>
          </a:p>
          <a:p>
            <a:r>
              <a:rPr lang="fr-FR" sz="3800" dirty="0"/>
              <a:t>Lorsque le référent “ Santé et Accueil inclusif ” est un membre de l’équipe, le </a:t>
            </a:r>
            <a:r>
              <a:rPr lang="fr-FR" sz="3800" b="1" dirty="0"/>
              <a:t>temps de travail dédié à cette fonction ne peut être confondu avec du temps d'encadrement</a:t>
            </a:r>
            <a:r>
              <a:rPr lang="fr-FR" sz="3800" dirty="0"/>
              <a:t> des enfants ou du temps de direction. </a:t>
            </a: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a:t>Le taux d’encadrement</a:t>
            </a:r>
          </a:p>
        </p:txBody>
      </p:sp>
      <p:sp>
        <p:nvSpPr>
          <p:cNvPr id="3" name="Espace réservé du contenu 2"/>
          <p:cNvSpPr>
            <a:spLocks noGrp="1"/>
          </p:cNvSpPr>
          <p:nvPr>
            <p:ph idx="1"/>
          </p:nvPr>
        </p:nvSpPr>
        <p:spPr/>
        <p:txBody>
          <a:bodyPr>
            <a:noAutofit/>
          </a:bodyPr>
          <a:lstStyle/>
          <a:p>
            <a:pPr algn="just"/>
            <a:r>
              <a:rPr lang="fr-FR" sz="2400" b="1" dirty="0"/>
              <a:t>En crèche collective – accueils saisonniers ou ponctuels et </a:t>
            </a:r>
            <a:r>
              <a:rPr lang="fr-FR" sz="2400" b="1" dirty="0" err="1"/>
              <a:t>Eaje</a:t>
            </a:r>
            <a:r>
              <a:rPr lang="fr-FR" sz="2400" b="1" dirty="0"/>
              <a:t> à gestion parentale :</a:t>
            </a:r>
          </a:p>
          <a:p>
            <a:pPr marL="0" indent="0" algn="just">
              <a:buNone/>
            </a:pPr>
            <a:r>
              <a:rPr lang="fr-FR" sz="2400" dirty="0"/>
              <a:t>      L’effectif de professionnels doit garantir :</a:t>
            </a:r>
          </a:p>
          <a:p>
            <a:pPr algn="just">
              <a:buNone/>
            </a:pPr>
            <a:r>
              <a:rPr lang="fr-FR" sz="2000" dirty="0"/>
              <a:t> </a:t>
            </a:r>
            <a:r>
              <a:rPr lang="fr-FR" sz="2000" b="1" dirty="0"/>
              <a:t>-Soit un rapport d‘1 professionnel pour 5 enfants qui ne marchent pas et d‘1 professionnel pour 8enfants qui marchent ;</a:t>
            </a:r>
          </a:p>
          <a:p>
            <a:pPr algn="just">
              <a:buNone/>
            </a:pPr>
            <a:r>
              <a:rPr lang="fr-FR" sz="2000" b="1" dirty="0"/>
              <a:t> -Soit un rapport d’1 professionnel pour 6 enfants. </a:t>
            </a:r>
          </a:p>
          <a:p>
            <a:pPr algn="just">
              <a:buNone/>
            </a:pPr>
            <a:endParaRPr lang="fr-FR" sz="1000" b="1" dirty="0"/>
          </a:p>
          <a:p>
            <a:pPr algn="just">
              <a:spcBef>
                <a:spcPts val="0"/>
              </a:spcBef>
              <a:buNone/>
            </a:pPr>
            <a:r>
              <a:rPr lang="fr-FR" sz="1800" dirty="0"/>
              <a:t>	L’établissement mentionne dans son règlement de fonctionnement le choix opéré et en informe le président du conseil départemental.  Tout contrôle s’effectue selon l’option choisie par l’établissement.</a:t>
            </a:r>
          </a:p>
          <a:p>
            <a:pPr algn="just">
              <a:buNone/>
            </a:pPr>
            <a:endParaRPr lang="fr-FR" sz="1000" dirty="0"/>
          </a:p>
          <a:p>
            <a:pPr algn="just">
              <a:buNone/>
            </a:pPr>
            <a:endParaRPr lang="fr-FR" sz="1000" dirty="0"/>
          </a:p>
          <a:p>
            <a:pPr algn="just"/>
            <a:r>
              <a:rPr lang="fr-FR" sz="2400" b="1" dirty="0"/>
              <a:t>Crèches familiales :</a:t>
            </a:r>
          </a:p>
          <a:p>
            <a:pPr algn="just">
              <a:buNone/>
            </a:pPr>
            <a:r>
              <a:rPr lang="fr-FR" sz="2400" dirty="0"/>
              <a:t>	L’agrément de chaque professionnel fixe le nombre d’enfants accueillis au sein de son domicile</a:t>
            </a:r>
          </a:p>
          <a:p>
            <a:pPr>
              <a:buNone/>
            </a:pPr>
            <a:r>
              <a:rPr lang="fr-FR" sz="2000"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SOMMAIRE</a:t>
            </a:r>
          </a:p>
        </p:txBody>
      </p:sp>
      <p:sp>
        <p:nvSpPr>
          <p:cNvPr id="3" name="Espace réservé du contenu 2"/>
          <p:cNvSpPr>
            <a:spLocks noGrp="1"/>
          </p:cNvSpPr>
          <p:nvPr>
            <p:ph idx="1"/>
          </p:nvPr>
        </p:nvSpPr>
        <p:spPr>
          <a:xfrm>
            <a:off x="457200" y="1785926"/>
            <a:ext cx="8229600" cy="4400568"/>
          </a:xfrm>
        </p:spPr>
        <p:txBody>
          <a:bodyPr>
            <a:normAutofit fontScale="85000" lnSpcReduction="20000"/>
          </a:bodyPr>
          <a:lstStyle/>
          <a:p>
            <a:r>
              <a:rPr lang="fr-FR" sz="3000" b="1" dirty="0"/>
              <a:t>Décret n° 2021-1131 du 30 août 2021 </a:t>
            </a:r>
            <a:r>
              <a:rPr lang="fr-FR" sz="3000" dirty="0"/>
              <a:t>relatif aux assistants maternels et aux établissements d'accueil de jeunes enfants</a:t>
            </a:r>
          </a:p>
          <a:p>
            <a:endParaRPr lang="fr-FR" sz="3000" dirty="0"/>
          </a:p>
          <a:p>
            <a:r>
              <a:rPr lang="fr-FR" sz="3000" b="1" dirty="0"/>
              <a:t>Arrêté du 8 octobre 2021 </a:t>
            </a:r>
            <a:r>
              <a:rPr lang="fr-FR" sz="3000" dirty="0"/>
              <a:t>relatif aux modalités d'organisation de l'accueil en surnombre en établissement et service d'accueil du jeune enfant</a:t>
            </a:r>
          </a:p>
          <a:p>
            <a:endParaRPr lang="fr-FR" sz="3000" dirty="0"/>
          </a:p>
          <a:p>
            <a:r>
              <a:rPr lang="fr-FR" sz="3000" b="1" dirty="0"/>
              <a:t>Arrêté du 31 août 2021 </a:t>
            </a:r>
            <a:r>
              <a:rPr lang="fr-FR" sz="3000" dirty="0"/>
              <a:t>créant un référentiel national relatif aux exigences applicables aux établissements d'accueil du jeune enfant en matière de locaux, d'aménagement et d'affichage</a:t>
            </a:r>
          </a:p>
          <a:p>
            <a:endParaRPr lang="fr-FR" dirty="0"/>
          </a:p>
          <a:p>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428604"/>
            <a:ext cx="8229600" cy="1143000"/>
          </a:xfrm>
        </p:spPr>
        <p:txBody>
          <a:bodyPr>
            <a:noAutofit/>
          </a:bodyPr>
          <a:lstStyle/>
          <a:p>
            <a:r>
              <a:rPr lang="fr-FR" sz="4800" b="1" dirty="0"/>
              <a:t>Le taux d’encadrement : </a:t>
            </a:r>
            <a:br>
              <a:rPr lang="fr-FR" sz="4800" b="1" dirty="0"/>
            </a:br>
            <a:r>
              <a:rPr lang="fr-FR" sz="4800" b="1" dirty="0"/>
              <a:t>sorties extérieures</a:t>
            </a:r>
          </a:p>
        </p:txBody>
      </p:sp>
      <p:sp>
        <p:nvSpPr>
          <p:cNvPr id="3" name="Espace réservé du contenu 2"/>
          <p:cNvSpPr>
            <a:spLocks noGrp="1"/>
          </p:cNvSpPr>
          <p:nvPr>
            <p:ph idx="1"/>
          </p:nvPr>
        </p:nvSpPr>
        <p:spPr>
          <a:xfrm>
            <a:off x="428596" y="2214554"/>
            <a:ext cx="8429684" cy="4214818"/>
          </a:xfrm>
        </p:spPr>
        <p:txBody>
          <a:bodyPr>
            <a:noAutofit/>
          </a:bodyPr>
          <a:lstStyle/>
          <a:p>
            <a:pPr>
              <a:buNone/>
            </a:pPr>
            <a:r>
              <a:rPr lang="fr-FR" sz="2800" b="1" dirty="0"/>
              <a:t>Hors de l'établissement et hors de son espace extérieur</a:t>
            </a:r>
          </a:p>
          <a:p>
            <a:pPr>
              <a:buNone/>
            </a:pPr>
            <a:r>
              <a:rPr lang="fr-FR" sz="2800" b="1" dirty="0"/>
              <a:t>privatif : </a:t>
            </a:r>
            <a:r>
              <a:rPr lang="fr-FR" sz="2800" dirty="0"/>
              <a:t>l'effectif du personnel placé auprès du groupe d'enfants participant à la sortie permet de garantir </a:t>
            </a:r>
            <a:r>
              <a:rPr lang="fr-FR" sz="2800" b="1" dirty="0"/>
              <a:t>un rapport d’1 professionnel pour 5 enfants.</a:t>
            </a:r>
          </a:p>
          <a:p>
            <a:pPr>
              <a:buNone/>
            </a:pPr>
            <a:endParaRPr lang="fr-FR" sz="2800" dirty="0"/>
          </a:p>
          <a:p>
            <a:pPr>
              <a:buNone/>
            </a:pPr>
            <a:r>
              <a:rPr lang="fr-FR" sz="2800" dirty="0"/>
              <a:t>Sauf pour </a:t>
            </a:r>
            <a:r>
              <a:rPr lang="fr-FR" sz="2800" b="1" dirty="0"/>
              <a:t>les micro-crèches, </a:t>
            </a:r>
            <a:r>
              <a:rPr lang="fr-FR" sz="2800" dirty="0"/>
              <a:t>ce rapport est </a:t>
            </a:r>
            <a:r>
              <a:rPr lang="fr-FR" sz="2800" b="1" dirty="0"/>
              <a:t>d’1 </a:t>
            </a:r>
          </a:p>
          <a:p>
            <a:pPr>
              <a:buNone/>
            </a:pPr>
            <a:r>
              <a:rPr lang="fr-FR" sz="2800" b="1" dirty="0"/>
              <a:t>professionnel pour 4 enfants</a:t>
            </a:r>
            <a:r>
              <a:rPr lang="fr-FR" sz="2800" dirty="0"/>
              <a:t>.</a:t>
            </a:r>
          </a:p>
          <a:p>
            <a:pPr>
              <a:buNone/>
            </a:pPr>
            <a:endParaRPr lang="fr-FR"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500042"/>
            <a:ext cx="8229600" cy="1143000"/>
          </a:xfrm>
        </p:spPr>
        <p:txBody>
          <a:bodyPr>
            <a:normAutofit fontScale="90000"/>
          </a:bodyPr>
          <a:lstStyle/>
          <a:p>
            <a:r>
              <a:rPr lang="fr-FR" sz="4800" b="1" dirty="0"/>
              <a:t>Séance d'analyse de pratiques professionnelles </a:t>
            </a:r>
          </a:p>
        </p:txBody>
      </p:sp>
      <p:sp>
        <p:nvSpPr>
          <p:cNvPr id="3" name="Espace réservé du contenu 2"/>
          <p:cNvSpPr>
            <a:spLocks noGrp="1"/>
          </p:cNvSpPr>
          <p:nvPr>
            <p:ph idx="1"/>
          </p:nvPr>
        </p:nvSpPr>
        <p:spPr>
          <a:xfrm>
            <a:off x="395536" y="2564904"/>
            <a:ext cx="8535892" cy="3735866"/>
          </a:xfrm>
        </p:spPr>
        <p:txBody>
          <a:bodyPr>
            <a:normAutofit/>
          </a:bodyPr>
          <a:lstStyle/>
          <a:p>
            <a:pPr>
              <a:buFont typeface="Wingdings" pitchFamily="2" charset="2"/>
              <a:buChar char="Ø"/>
            </a:pPr>
            <a:r>
              <a:rPr lang="fr-FR" sz="2800" dirty="0"/>
              <a:t>minimum de 6 h/an dont 2h/quadrimestre ;</a:t>
            </a:r>
          </a:p>
          <a:p>
            <a:pPr>
              <a:buFont typeface="Wingdings" pitchFamily="2" charset="2"/>
              <a:buChar char="Ø"/>
            </a:pPr>
            <a:r>
              <a:rPr lang="fr-FR" sz="2800" dirty="0"/>
              <a:t>en-dehors de la présence des enfants ;</a:t>
            </a:r>
          </a:p>
          <a:p>
            <a:pPr>
              <a:buFont typeface="Wingdings" pitchFamily="2" charset="2"/>
              <a:buChar char="Ø"/>
            </a:pPr>
            <a:r>
              <a:rPr lang="fr-FR" sz="2800" dirty="0"/>
              <a:t>animées par un professionnel extérieur à l’équipe et ayant une qualification définie par arrêté du ministre chargé de la famille ;</a:t>
            </a:r>
          </a:p>
          <a:p>
            <a:pPr>
              <a:buFont typeface="Wingdings" pitchFamily="2" charset="2"/>
              <a:buChar char="Ø"/>
            </a:pPr>
            <a:r>
              <a:rPr lang="fr-FR" sz="2800" dirty="0"/>
              <a:t>par groupe max de 15 professionnels ;</a:t>
            </a:r>
          </a:p>
          <a:p>
            <a:pPr>
              <a:buFont typeface="Wingdings" pitchFamily="2" charset="2"/>
              <a:buChar char="Ø"/>
            </a:pPr>
            <a:r>
              <a:rPr lang="fr-FR" sz="2800" dirty="0"/>
              <a:t>respecter la confidentialité des échanges.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a:t>Antécédents judicaires</a:t>
            </a:r>
          </a:p>
        </p:txBody>
      </p:sp>
      <p:sp>
        <p:nvSpPr>
          <p:cNvPr id="3" name="Espace réservé du contenu 2"/>
          <p:cNvSpPr>
            <a:spLocks noGrp="1"/>
          </p:cNvSpPr>
          <p:nvPr>
            <p:ph idx="1"/>
          </p:nvPr>
        </p:nvSpPr>
        <p:spPr/>
        <p:txBody>
          <a:bodyPr>
            <a:noAutofit/>
          </a:bodyPr>
          <a:lstStyle/>
          <a:p>
            <a:pPr>
              <a:buNone/>
            </a:pPr>
            <a:r>
              <a:rPr lang="fr-FR" sz="2400" dirty="0"/>
              <a:t>Article R. 2324-33 :</a:t>
            </a:r>
          </a:p>
          <a:p>
            <a:pPr>
              <a:buNone/>
            </a:pPr>
            <a:endParaRPr lang="fr-FR" sz="1200" dirty="0"/>
          </a:p>
          <a:p>
            <a:r>
              <a:rPr lang="fr-FR" sz="2400" dirty="0"/>
              <a:t>Les personnes gestionnaires des </a:t>
            </a:r>
            <a:r>
              <a:rPr lang="fr-FR" sz="2400" dirty="0" err="1"/>
              <a:t>Eaje</a:t>
            </a:r>
            <a:r>
              <a:rPr lang="fr-FR" sz="2400" dirty="0"/>
              <a:t> s'assurent, dans les conditions prévues à l'article 776 du code de procédure pénale, que les personnes qu'elles recrutent pour exercer des fonctions à quelque titre que ce soit dans ces établissements et services, satisfont aux dispositions de l’article L. 133-6 du code de l’action sociale et des familles. </a:t>
            </a:r>
          </a:p>
          <a:p>
            <a:endParaRPr lang="fr-FR" sz="1500" dirty="0"/>
          </a:p>
          <a:p>
            <a:r>
              <a:rPr lang="fr-FR" sz="2400" dirty="0"/>
              <a:t>Cette obligation vaut également pour les </a:t>
            </a:r>
            <a:r>
              <a:rPr lang="fr-FR" sz="2400" b="1" dirty="0"/>
              <a:t>stagiaires, apprentis et intervenants extérieurs, rémunérés ou bénévoles,</a:t>
            </a:r>
            <a:r>
              <a:rPr lang="fr-FR" sz="2400" dirty="0"/>
              <a:t> participant à l’accueil des enfants (dont les parents dans un </a:t>
            </a:r>
            <a:r>
              <a:rPr lang="fr-FR" sz="2400" dirty="0" err="1"/>
              <a:t>Eaje</a:t>
            </a:r>
            <a:r>
              <a:rPr lang="fr-FR" sz="2400" dirty="0"/>
              <a:t> à gestion parentale).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TRAITEMENTS ET SOINS MÉDICAUX DES ENFANTS</a:t>
            </a:r>
            <a:endParaRPr lang="fr-FR" dirty="0"/>
          </a:p>
        </p:txBody>
      </p:sp>
      <p:sp>
        <p:nvSpPr>
          <p:cNvPr id="3" name="Espace réservé du contenu 2"/>
          <p:cNvSpPr>
            <a:spLocks noGrp="1"/>
          </p:cNvSpPr>
          <p:nvPr>
            <p:ph idx="1"/>
          </p:nvPr>
        </p:nvSpPr>
        <p:spPr>
          <a:xfrm>
            <a:off x="285720" y="1714488"/>
            <a:ext cx="8572560" cy="4757758"/>
          </a:xfrm>
        </p:spPr>
        <p:txBody>
          <a:bodyPr>
            <a:noAutofit/>
          </a:bodyPr>
          <a:lstStyle/>
          <a:p>
            <a:r>
              <a:rPr lang="fr-FR" sz="2300" dirty="0"/>
              <a:t>L’autorisation pour les professionnels encadrant les enfants d’administrer des soins ou des traitements médicaux aux enfants accueillis, à la demande des parents et sous conditions (article 2).</a:t>
            </a:r>
          </a:p>
          <a:p>
            <a:pPr>
              <a:buFont typeface="Wingdings" pitchFamily="2" charset="2"/>
              <a:buChar char="Ø"/>
            </a:pPr>
            <a:endParaRPr lang="fr-FR" sz="2300" dirty="0"/>
          </a:p>
          <a:p>
            <a:r>
              <a:rPr lang="fr-FR" sz="2300" dirty="0"/>
              <a:t>Chaque geste fait l'objet d'une inscription immédiate dans un </a:t>
            </a:r>
            <a:r>
              <a:rPr lang="fr-FR" sz="2300" b="1" dirty="0"/>
              <a:t>registre dédié </a:t>
            </a:r>
            <a:r>
              <a:rPr lang="fr-FR" sz="2300" dirty="0"/>
              <a:t>avec nom de l’enfant, date et heure de l’acte et nom du professionnel et le cas échéant du médicament avec sa posologie (article 2).</a:t>
            </a:r>
          </a:p>
          <a:p>
            <a:pPr>
              <a:buFont typeface="Wingdings" pitchFamily="2" charset="2"/>
              <a:buChar char="Ø"/>
            </a:pPr>
            <a:endParaRPr lang="fr-FR" sz="2300" dirty="0"/>
          </a:p>
          <a:p>
            <a:r>
              <a:rPr lang="fr-FR" sz="2300" dirty="0"/>
              <a:t>Lors de l'admission, la direction, en lien avec le référent “ Santé et Accueil inclusif ”, informe les parents des conditions dans lesquelles des soins et traitements médicaux peuvent être le cas échéant administrés à leur enfant (article 7).</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16632"/>
            <a:ext cx="8229600" cy="1152128"/>
          </a:xfrm>
        </p:spPr>
        <p:txBody>
          <a:bodyPr>
            <a:normAutofit/>
          </a:bodyPr>
          <a:lstStyle/>
          <a:p>
            <a:r>
              <a:rPr lang="fr-FR" sz="4800" b="1" dirty="0"/>
              <a:t>Nouvelle nomenclature</a:t>
            </a:r>
          </a:p>
        </p:txBody>
      </p:sp>
      <p:sp>
        <p:nvSpPr>
          <p:cNvPr id="3" name="Espace réservé du contenu 2"/>
          <p:cNvSpPr>
            <a:spLocks noGrp="1"/>
          </p:cNvSpPr>
          <p:nvPr>
            <p:ph idx="1"/>
          </p:nvPr>
        </p:nvSpPr>
        <p:spPr>
          <a:xfrm>
            <a:off x="428596" y="1000108"/>
            <a:ext cx="8229600" cy="4811715"/>
          </a:xfrm>
        </p:spPr>
        <p:txBody>
          <a:bodyPr>
            <a:normAutofit/>
          </a:bodyPr>
          <a:lstStyle/>
          <a:p>
            <a:pPr algn="ctr">
              <a:buNone/>
            </a:pPr>
            <a:r>
              <a:rPr lang="fr-FR" dirty="0"/>
              <a:t>CRECHE COLLECTIVE (article 8)</a:t>
            </a:r>
          </a:p>
          <a:p>
            <a:pPr algn="ctr">
              <a:buNone/>
            </a:pPr>
            <a:endParaRPr lang="fr-FR" dirty="0"/>
          </a:p>
        </p:txBody>
      </p:sp>
      <p:graphicFrame>
        <p:nvGraphicFramePr>
          <p:cNvPr id="5" name="Tableau 4"/>
          <p:cNvGraphicFramePr>
            <a:graphicFrameLocks noGrp="1"/>
          </p:cNvGraphicFramePr>
          <p:nvPr/>
        </p:nvGraphicFramePr>
        <p:xfrm>
          <a:off x="357158" y="1785927"/>
          <a:ext cx="8572560" cy="4598015"/>
        </p:xfrm>
        <a:graphic>
          <a:graphicData uri="http://schemas.openxmlformats.org/drawingml/2006/table">
            <a:tbl>
              <a:tblPr/>
              <a:tblGrid>
                <a:gridCol w="1242808">
                  <a:extLst>
                    <a:ext uri="{9D8B030D-6E8A-4147-A177-3AD203B41FA5}">
                      <a16:colId xmlns:a16="http://schemas.microsoft.com/office/drawing/2014/main" val="20000"/>
                    </a:ext>
                  </a:extLst>
                </a:gridCol>
                <a:gridCol w="1366384">
                  <a:extLst>
                    <a:ext uri="{9D8B030D-6E8A-4147-A177-3AD203B41FA5}">
                      <a16:colId xmlns:a16="http://schemas.microsoft.com/office/drawing/2014/main" val="20001"/>
                    </a:ext>
                  </a:extLst>
                </a:gridCol>
                <a:gridCol w="1615297">
                  <a:extLst>
                    <a:ext uri="{9D8B030D-6E8A-4147-A177-3AD203B41FA5}">
                      <a16:colId xmlns:a16="http://schemas.microsoft.com/office/drawing/2014/main" val="20002"/>
                    </a:ext>
                  </a:extLst>
                </a:gridCol>
                <a:gridCol w="1614422">
                  <a:extLst>
                    <a:ext uri="{9D8B030D-6E8A-4147-A177-3AD203B41FA5}">
                      <a16:colId xmlns:a16="http://schemas.microsoft.com/office/drawing/2014/main" val="20003"/>
                    </a:ext>
                  </a:extLst>
                </a:gridCol>
                <a:gridCol w="2733649">
                  <a:extLst>
                    <a:ext uri="{9D8B030D-6E8A-4147-A177-3AD203B41FA5}">
                      <a16:colId xmlns:a16="http://schemas.microsoft.com/office/drawing/2014/main" val="20004"/>
                    </a:ext>
                  </a:extLst>
                </a:gridCol>
              </a:tblGrid>
              <a:tr h="785817">
                <a:tc>
                  <a:txBody>
                    <a:bodyPr/>
                    <a:lstStyle/>
                    <a:p>
                      <a:pPr marL="67945" marR="137160" algn="ctr">
                        <a:spcBef>
                          <a:spcPts val="0"/>
                        </a:spcBef>
                        <a:spcAft>
                          <a:spcPts val="0"/>
                        </a:spcAft>
                      </a:pPr>
                      <a:endParaRPr lang="en-US" sz="1200" b="1" dirty="0">
                        <a:latin typeface="Arial"/>
                        <a:ea typeface="Arial"/>
                        <a:cs typeface="Times New Roman"/>
                      </a:endParaRPr>
                    </a:p>
                    <a:p>
                      <a:pPr marL="67945" marR="137160" algn="ctr">
                        <a:spcBef>
                          <a:spcPts val="0"/>
                        </a:spcBef>
                        <a:spcAft>
                          <a:spcPts val="0"/>
                        </a:spcAft>
                      </a:pPr>
                      <a:r>
                        <a:rPr lang="en-US" sz="1200" b="1" dirty="0">
                          <a:latin typeface="Arial"/>
                          <a:ea typeface="Arial"/>
                          <a:cs typeface="Times New Roman"/>
                        </a:rPr>
                        <a:t>Types </a:t>
                      </a:r>
                      <a:r>
                        <a:rPr lang="en-US" sz="1200" b="1" dirty="0" err="1">
                          <a:latin typeface="Arial"/>
                          <a:ea typeface="Arial"/>
                          <a:cs typeface="Times New Roman"/>
                        </a:rPr>
                        <a:t>d’Eaje</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3"/>
                    </a:solidFill>
                  </a:tcPr>
                </a:tc>
                <a:tc>
                  <a:txBody>
                    <a:bodyPr/>
                    <a:lstStyle/>
                    <a:p>
                      <a:pPr algn="ctr">
                        <a:spcBef>
                          <a:spcPts val="0"/>
                        </a:spcBef>
                        <a:spcAft>
                          <a:spcPts val="0"/>
                        </a:spcAft>
                      </a:pPr>
                      <a:endParaRPr lang="fr-FR" sz="1200" b="1" dirty="0">
                        <a:latin typeface="Arial"/>
                        <a:ea typeface="Arial"/>
                        <a:cs typeface="Times New Roman"/>
                      </a:endParaRPr>
                    </a:p>
                    <a:p>
                      <a:pPr marL="67945" marR="353695" algn="ctr">
                        <a:spcBef>
                          <a:spcPts val="0"/>
                        </a:spcBef>
                        <a:spcAft>
                          <a:spcPts val="0"/>
                        </a:spcAft>
                      </a:pPr>
                      <a:r>
                        <a:rPr lang="en-US" sz="1200" b="1" dirty="0" err="1">
                          <a:latin typeface="Arial"/>
                          <a:ea typeface="Arial"/>
                          <a:cs typeface="Times New Roman"/>
                        </a:rPr>
                        <a:t>Capacité</a:t>
                      </a:r>
                      <a:r>
                        <a:rPr lang="en-US" sz="1200" b="1" dirty="0">
                          <a:latin typeface="Arial"/>
                          <a:ea typeface="Arial"/>
                          <a:cs typeface="Times New Roman"/>
                        </a:rPr>
                        <a:t> </a:t>
                      </a:r>
                      <a:r>
                        <a:rPr lang="en-US" sz="1200" b="1" dirty="0" err="1">
                          <a:latin typeface="Arial"/>
                          <a:ea typeface="Arial"/>
                          <a:cs typeface="Times New Roman"/>
                        </a:rPr>
                        <a:t>d’accueil</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3"/>
                    </a:solidFill>
                  </a:tcPr>
                </a:tc>
                <a:tc>
                  <a:txBody>
                    <a:bodyPr/>
                    <a:lstStyle/>
                    <a:p>
                      <a:pPr marL="67945" marR="50800" algn="ctr">
                        <a:spcBef>
                          <a:spcPts val="0"/>
                        </a:spcBef>
                        <a:spcAft>
                          <a:spcPts val="0"/>
                        </a:spcAft>
                      </a:pPr>
                      <a:endParaRPr lang="en-US" sz="1200" b="1" dirty="0">
                        <a:latin typeface="Arial"/>
                        <a:ea typeface="Arial"/>
                        <a:cs typeface="Times New Roman"/>
                      </a:endParaRPr>
                    </a:p>
                    <a:p>
                      <a:pPr marL="67945" marR="50800" algn="ctr">
                        <a:spcBef>
                          <a:spcPts val="0"/>
                        </a:spcBef>
                        <a:spcAft>
                          <a:spcPts val="0"/>
                        </a:spcAft>
                      </a:pPr>
                      <a:r>
                        <a:rPr lang="en-US" sz="1200" b="1" dirty="0">
                          <a:latin typeface="Arial"/>
                          <a:ea typeface="Arial"/>
                          <a:cs typeface="Times New Roman"/>
                        </a:rPr>
                        <a:t>Temps de travail mini Direction / referent tec</a:t>
                      </a:r>
                      <a:r>
                        <a:rPr lang="en-US" sz="1200" b="1" kern="1200" dirty="0">
                          <a:solidFill>
                            <a:schemeClr val="tx1"/>
                          </a:solidFill>
                          <a:latin typeface="Arial"/>
                          <a:ea typeface="Arial"/>
                          <a:cs typeface="Times New Roman"/>
                        </a:rPr>
                        <a:t>hnique</a:t>
                      </a:r>
                      <a:endParaRPr lang="fr-FR" sz="1200" b="1" kern="1200"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3"/>
                    </a:solidFill>
                  </a:tcPr>
                </a:tc>
                <a:tc>
                  <a:txBody>
                    <a:bodyPr/>
                    <a:lstStyle/>
                    <a:p>
                      <a:pPr marL="67310" marR="51435" algn="ctr">
                        <a:spcBef>
                          <a:spcPts val="0"/>
                        </a:spcBef>
                        <a:spcAft>
                          <a:spcPts val="0"/>
                        </a:spcAft>
                      </a:pPr>
                      <a:endParaRPr lang="en-US" sz="1200" b="1" dirty="0">
                        <a:latin typeface="Arial"/>
                        <a:ea typeface="Arial"/>
                        <a:cs typeface="Times New Roman"/>
                      </a:endParaRPr>
                    </a:p>
                    <a:p>
                      <a:pPr marL="67310" marR="51435" algn="ctr">
                        <a:spcBef>
                          <a:spcPts val="0"/>
                        </a:spcBef>
                        <a:spcAft>
                          <a:spcPts val="0"/>
                        </a:spcAft>
                      </a:pPr>
                      <a:r>
                        <a:rPr lang="en-US" sz="1200" b="1" dirty="0">
                          <a:latin typeface="Arial"/>
                          <a:ea typeface="Arial"/>
                          <a:cs typeface="Times New Roman"/>
                        </a:rPr>
                        <a:t>Temps de travail mini </a:t>
                      </a:r>
                      <a:r>
                        <a:rPr lang="en-US" sz="1200" b="1" kern="1200" dirty="0">
                          <a:solidFill>
                            <a:schemeClr val="tx1"/>
                          </a:solidFill>
                          <a:latin typeface="Arial"/>
                          <a:ea typeface="Arial"/>
                          <a:cs typeface="Times New Roman"/>
                        </a:rPr>
                        <a:t>EJE</a:t>
                      </a:r>
                      <a:endParaRPr lang="fr-FR" sz="1200" b="1" kern="1200" dirty="0">
                        <a:solidFill>
                          <a:srgbClr val="FF0000"/>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3"/>
                    </a:solidFill>
                  </a:tcPr>
                </a:tc>
                <a:tc>
                  <a:txBody>
                    <a:bodyPr/>
                    <a:lstStyle/>
                    <a:p>
                      <a:pPr marL="67945" marR="301625" algn="ctr">
                        <a:spcBef>
                          <a:spcPts val="0"/>
                        </a:spcBef>
                        <a:spcAft>
                          <a:spcPts val="0"/>
                        </a:spcAft>
                      </a:pPr>
                      <a:endParaRPr lang="en-US" sz="1200" b="1" dirty="0">
                        <a:latin typeface="Arial"/>
                        <a:ea typeface="Arial"/>
                        <a:cs typeface="Times New Roman"/>
                      </a:endParaRPr>
                    </a:p>
                    <a:p>
                      <a:pPr marL="67945" marR="301625" algn="ctr">
                        <a:spcBef>
                          <a:spcPts val="0"/>
                        </a:spcBef>
                        <a:spcAft>
                          <a:spcPts val="0"/>
                        </a:spcAft>
                      </a:pPr>
                      <a:r>
                        <a:rPr lang="en-US" sz="1200" b="1" dirty="0" err="1">
                          <a:latin typeface="Arial"/>
                          <a:ea typeface="Arial"/>
                          <a:cs typeface="Times New Roman"/>
                        </a:rPr>
                        <a:t>Nombre</a:t>
                      </a:r>
                      <a:r>
                        <a:rPr lang="en-US" sz="1200" b="1" dirty="0">
                          <a:latin typeface="Arial"/>
                          <a:ea typeface="Arial"/>
                          <a:cs typeface="Times New Roman"/>
                        </a:rPr>
                        <a:t> mini </a:t>
                      </a:r>
                      <a:r>
                        <a:rPr lang="en-US" sz="1200" b="1" dirty="0" err="1">
                          <a:latin typeface="Arial"/>
                          <a:ea typeface="Arial"/>
                          <a:cs typeface="Times New Roman"/>
                        </a:rPr>
                        <a:t>d’heures</a:t>
                      </a:r>
                      <a:r>
                        <a:rPr lang="en-US" sz="1200" b="1" dirty="0">
                          <a:latin typeface="Arial"/>
                          <a:ea typeface="Arial"/>
                          <a:cs typeface="Times New Roman"/>
                        </a:rPr>
                        <a:t> </a:t>
                      </a:r>
                      <a:r>
                        <a:rPr lang="en-US" sz="1200" b="1" dirty="0" err="1">
                          <a:latin typeface="Arial"/>
                          <a:ea typeface="Arial"/>
                          <a:cs typeface="Times New Roman"/>
                        </a:rPr>
                        <a:t>référent</a:t>
                      </a:r>
                      <a:endParaRPr lang="en-US" sz="1200" b="1" dirty="0">
                        <a:latin typeface="Arial"/>
                        <a:ea typeface="Arial"/>
                        <a:cs typeface="Times New Roman"/>
                      </a:endParaRPr>
                    </a:p>
                    <a:p>
                      <a:pPr marL="67945" marR="301625" algn="ctr">
                        <a:spcBef>
                          <a:spcPts val="0"/>
                        </a:spcBef>
                        <a:spcAft>
                          <a:spcPts val="0"/>
                        </a:spcAft>
                      </a:pPr>
                      <a:r>
                        <a:rPr lang="en-US" sz="1200" b="1" dirty="0">
                          <a:latin typeface="Arial"/>
                          <a:ea typeface="Arial"/>
                          <a:cs typeface="Times New Roman"/>
                        </a:rPr>
                        <a:t>“santé et accueil inclusif”</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3"/>
                    </a:solidFill>
                  </a:tcPr>
                </a:tc>
                <a:extLst>
                  <a:ext uri="{0D108BD9-81ED-4DB2-BD59-A6C34878D82A}">
                    <a16:rowId xmlns:a16="http://schemas.microsoft.com/office/drawing/2014/main" val="10000"/>
                  </a:ext>
                </a:extLst>
              </a:tr>
              <a:tr h="460104">
                <a:tc>
                  <a:txBody>
                    <a:bodyPr/>
                    <a:lstStyle/>
                    <a:p>
                      <a:pPr marL="67945" algn="ctr">
                        <a:spcBef>
                          <a:spcPts val="635"/>
                        </a:spcBef>
                        <a:spcAft>
                          <a:spcPts val="0"/>
                        </a:spcAft>
                      </a:pPr>
                      <a:endParaRPr lang="en-US" sz="800" b="1" dirty="0">
                        <a:solidFill>
                          <a:schemeClr val="tx1"/>
                        </a:solidFill>
                        <a:latin typeface="Arial"/>
                        <a:ea typeface="Arial"/>
                        <a:cs typeface="Times New Roman"/>
                      </a:endParaRPr>
                    </a:p>
                    <a:p>
                      <a:pPr marL="67945" algn="ctr">
                        <a:spcBef>
                          <a:spcPts val="0"/>
                        </a:spcBef>
                        <a:spcAft>
                          <a:spcPts val="0"/>
                        </a:spcAft>
                      </a:pPr>
                      <a:r>
                        <a:rPr lang="en-US" sz="1200" b="1" dirty="0">
                          <a:solidFill>
                            <a:schemeClr val="tx1"/>
                          </a:solidFill>
                          <a:latin typeface="Arial"/>
                          <a:ea typeface="Arial"/>
                          <a:cs typeface="Times New Roman"/>
                        </a:rPr>
                        <a:t>Micro – crèches</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120650" algn="ctr">
                        <a:spcAft>
                          <a:spcPts val="0"/>
                        </a:spcAft>
                      </a:pPr>
                      <a:endParaRPr lang="en-US" sz="800" b="1" dirty="0">
                        <a:solidFill>
                          <a:schemeClr val="tx1"/>
                        </a:solidFill>
                        <a:latin typeface="Arial"/>
                        <a:ea typeface="Arial"/>
                        <a:cs typeface="Times New Roman"/>
                      </a:endParaRPr>
                    </a:p>
                    <a:p>
                      <a:pPr marL="67945" marR="120650" algn="ctr">
                        <a:spcAft>
                          <a:spcPts val="0"/>
                        </a:spcAft>
                      </a:pPr>
                      <a:r>
                        <a:rPr lang="en-US" sz="1200" b="1" dirty="0">
                          <a:solidFill>
                            <a:schemeClr val="tx1"/>
                          </a:solidFill>
                          <a:latin typeface="Arial"/>
                          <a:ea typeface="Arial"/>
                          <a:cs typeface="Times New Roman"/>
                        </a:rPr>
                        <a:t>&lt; </a:t>
                      </a:r>
                      <a:r>
                        <a:rPr lang="en-US" sz="1200" b="1" dirty="0" err="1">
                          <a:solidFill>
                            <a:schemeClr val="tx1"/>
                          </a:solidFill>
                          <a:latin typeface="Arial"/>
                          <a:ea typeface="Arial"/>
                          <a:cs typeface="Times New Roman"/>
                        </a:rPr>
                        <a:t>ou</a:t>
                      </a:r>
                      <a:r>
                        <a:rPr lang="en-US" sz="1200" b="1" dirty="0">
                          <a:solidFill>
                            <a:schemeClr val="tx1"/>
                          </a:solidFill>
                          <a:latin typeface="Arial"/>
                          <a:ea typeface="Arial"/>
                          <a:cs typeface="Times New Roman"/>
                        </a:rPr>
                        <a:t> = à 12</a:t>
                      </a:r>
                      <a:endParaRPr lang="fr-FR" sz="1200" b="1" dirty="0">
                        <a:solidFill>
                          <a:schemeClr val="tx1"/>
                        </a:solidFill>
                        <a:latin typeface="Arial"/>
                        <a:ea typeface="Arial"/>
                        <a:cs typeface="Times New Roman"/>
                      </a:endParaRPr>
                    </a:p>
                    <a:p>
                      <a:pPr marL="67945" algn="ctr">
                        <a:lnSpc>
                          <a:spcPts val="1160"/>
                        </a:lnSpc>
                        <a:spcBef>
                          <a:spcPts val="5"/>
                        </a:spcBef>
                        <a:spcAft>
                          <a:spcPts val="0"/>
                        </a:spcAft>
                      </a:pPr>
                      <a:r>
                        <a:rPr lang="en-US" sz="1200" b="1" dirty="0">
                          <a:solidFill>
                            <a:schemeClr val="tx1"/>
                          </a:solidFill>
                          <a:latin typeface="Arial"/>
                          <a:ea typeface="Arial"/>
                          <a:cs typeface="Times New Roman"/>
                        </a:rPr>
                        <a:t>Places</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gn="ctr">
                        <a:spcBef>
                          <a:spcPts val="5"/>
                        </a:spcBef>
                        <a:spcAft>
                          <a:spcPts val="0"/>
                        </a:spcAft>
                      </a:pPr>
                      <a:endParaRPr lang="en-US" sz="800" b="1" dirty="0">
                        <a:solidFill>
                          <a:schemeClr val="tx1"/>
                        </a:solidFill>
                        <a:latin typeface="Arial"/>
                        <a:ea typeface="Arial"/>
                        <a:cs typeface="Times New Roman"/>
                      </a:endParaRPr>
                    </a:p>
                    <a:p>
                      <a:pPr marL="67945" algn="ctr">
                        <a:spcBef>
                          <a:spcPts val="5"/>
                        </a:spcBef>
                        <a:spcAft>
                          <a:spcPts val="0"/>
                        </a:spcAft>
                      </a:pPr>
                      <a:r>
                        <a:rPr lang="en-US" sz="1200" b="1" dirty="0">
                          <a:solidFill>
                            <a:schemeClr val="tx1"/>
                          </a:solidFill>
                          <a:latin typeface="Arial"/>
                          <a:ea typeface="Arial"/>
                          <a:cs typeface="Times New Roman"/>
                        </a:rPr>
                        <a:t>0,2 </a:t>
                      </a:r>
                      <a:r>
                        <a:rPr lang="en-US" sz="1200" b="1" dirty="0" err="1">
                          <a:solidFill>
                            <a:schemeClr val="tx1"/>
                          </a:solidFill>
                          <a:latin typeface="Arial"/>
                          <a:ea typeface="Arial"/>
                          <a:cs typeface="Times New Roman"/>
                        </a:rPr>
                        <a:t>Etp</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310" marR="268605" algn="ctr">
                        <a:spcBef>
                          <a:spcPts val="635"/>
                        </a:spcBef>
                        <a:spcAft>
                          <a:spcPts val="0"/>
                        </a:spcAft>
                      </a:pPr>
                      <a:endParaRPr lang="en-US" sz="800" b="1" dirty="0">
                        <a:solidFill>
                          <a:schemeClr val="tx1"/>
                        </a:solidFill>
                        <a:latin typeface="Arial"/>
                        <a:ea typeface="Arial"/>
                        <a:cs typeface="Times New Roman"/>
                      </a:endParaRPr>
                    </a:p>
                    <a:p>
                      <a:pPr marL="67310" marR="268605" algn="ctr">
                        <a:spcBef>
                          <a:spcPts val="0"/>
                        </a:spcBef>
                        <a:spcAft>
                          <a:spcPts val="0"/>
                        </a:spcAft>
                      </a:pPr>
                      <a:r>
                        <a:rPr lang="en-US" sz="1200" b="1" dirty="0">
                          <a:solidFill>
                            <a:schemeClr val="tx1"/>
                          </a:solidFill>
                          <a:latin typeface="Arial"/>
                          <a:ea typeface="Arial"/>
                          <a:cs typeface="Times New Roman"/>
                        </a:rPr>
                        <a:t>pas </a:t>
                      </a:r>
                      <a:r>
                        <a:rPr lang="en-US" sz="1200" b="1" dirty="0" err="1">
                          <a:solidFill>
                            <a:schemeClr val="tx1"/>
                          </a:solidFill>
                          <a:latin typeface="Arial"/>
                          <a:ea typeface="Arial"/>
                          <a:cs typeface="Times New Roman"/>
                        </a:rPr>
                        <a:t>d’obligation</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254000">
                        <a:spcBef>
                          <a:spcPts val="635"/>
                        </a:spcBef>
                        <a:spcAft>
                          <a:spcPts val="0"/>
                        </a:spcAft>
                      </a:pPr>
                      <a:endParaRPr lang="en-US" sz="800" b="1" dirty="0">
                        <a:solidFill>
                          <a:schemeClr val="tx1"/>
                        </a:solidFill>
                        <a:latin typeface="Arial"/>
                        <a:ea typeface="Arial"/>
                        <a:cs typeface="Times New Roman"/>
                      </a:endParaRPr>
                    </a:p>
                    <a:p>
                      <a:pPr marL="67945" marR="254000">
                        <a:spcBef>
                          <a:spcPts val="0"/>
                        </a:spcBef>
                        <a:spcAft>
                          <a:spcPts val="0"/>
                        </a:spcAft>
                      </a:pPr>
                      <a:r>
                        <a:rPr lang="en-US" sz="1200" b="1" dirty="0">
                          <a:solidFill>
                            <a:schemeClr val="tx1"/>
                          </a:solidFill>
                          <a:latin typeface="Arial"/>
                          <a:ea typeface="Arial"/>
                          <a:cs typeface="Times New Roman"/>
                        </a:rPr>
                        <a:t>10 h/an, </a:t>
                      </a:r>
                      <a:r>
                        <a:rPr lang="en-US" sz="1200" b="1" dirty="0" err="1">
                          <a:solidFill>
                            <a:schemeClr val="tx1"/>
                          </a:solidFill>
                          <a:latin typeface="Arial"/>
                          <a:ea typeface="Arial"/>
                          <a:cs typeface="Times New Roman"/>
                        </a:rPr>
                        <a:t>dont</a:t>
                      </a:r>
                      <a:r>
                        <a:rPr lang="en-US" sz="1200" b="1" dirty="0">
                          <a:solidFill>
                            <a:schemeClr val="tx1"/>
                          </a:solidFill>
                          <a:latin typeface="Arial"/>
                          <a:ea typeface="Arial"/>
                          <a:cs typeface="Times New Roman"/>
                        </a:rPr>
                        <a:t> 2 h/</a:t>
                      </a:r>
                      <a:r>
                        <a:rPr lang="en-US" sz="1200" b="1" dirty="0" err="1">
                          <a:solidFill>
                            <a:schemeClr val="tx1"/>
                          </a:solidFill>
                          <a:latin typeface="Arial"/>
                          <a:ea typeface="Arial"/>
                          <a:cs typeface="Times New Roman"/>
                        </a:rPr>
                        <a:t>trimestre</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45519">
                <a:tc>
                  <a:txBody>
                    <a:bodyPr/>
                    <a:lstStyle/>
                    <a:p>
                      <a:pPr marL="67945" algn="ctr">
                        <a:spcBef>
                          <a:spcPts val="120"/>
                        </a:spcBef>
                        <a:spcAft>
                          <a:spcPts val="0"/>
                        </a:spcAft>
                      </a:pPr>
                      <a:endParaRPr lang="en-US" sz="800" b="1" dirty="0">
                        <a:solidFill>
                          <a:schemeClr val="tx1"/>
                        </a:solidFill>
                        <a:latin typeface="Arial"/>
                        <a:ea typeface="Arial"/>
                        <a:cs typeface="Times New Roman"/>
                      </a:endParaRPr>
                    </a:p>
                    <a:p>
                      <a:pPr marL="67945" algn="ctr">
                        <a:spcBef>
                          <a:spcPts val="120"/>
                        </a:spcBef>
                        <a:spcAft>
                          <a:spcPts val="0"/>
                        </a:spcAft>
                      </a:pPr>
                      <a:r>
                        <a:rPr lang="en-US" sz="1200" b="1" dirty="0">
                          <a:solidFill>
                            <a:schemeClr val="tx1"/>
                          </a:solidFill>
                          <a:latin typeface="Arial"/>
                          <a:ea typeface="Arial"/>
                          <a:cs typeface="Times New Roman"/>
                        </a:rPr>
                        <a:t>Petites crèches</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gn="ctr">
                        <a:spcBef>
                          <a:spcPts val="120"/>
                        </a:spcBef>
                        <a:spcAft>
                          <a:spcPts val="0"/>
                        </a:spcAft>
                      </a:pPr>
                      <a:endParaRPr lang="en-US" sz="800" b="1" dirty="0">
                        <a:solidFill>
                          <a:schemeClr val="tx1"/>
                        </a:solidFill>
                        <a:latin typeface="Arial"/>
                        <a:ea typeface="Arial"/>
                        <a:cs typeface="Times New Roman"/>
                      </a:endParaRPr>
                    </a:p>
                    <a:p>
                      <a:pPr marL="67945" algn="ctr">
                        <a:spcBef>
                          <a:spcPts val="120"/>
                        </a:spcBef>
                        <a:spcAft>
                          <a:spcPts val="0"/>
                        </a:spcAft>
                      </a:pPr>
                      <a:r>
                        <a:rPr lang="en-US" sz="1200" b="1" dirty="0">
                          <a:solidFill>
                            <a:schemeClr val="tx1"/>
                          </a:solidFill>
                          <a:latin typeface="Arial"/>
                          <a:ea typeface="Arial"/>
                          <a:cs typeface="Times New Roman"/>
                        </a:rPr>
                        <a:t>entre 13 et</a:t>
                      </a:r>
                      <a:endParaRPr lang="fr-FR" sz="1200" b="1" dirty="0">
                        <a:solidFill>
                          <a:schemeClr val="tx1"/>
                        </a:solidFill>
                        <a:latin typeface="Arial"/>
                        <a:ea typeface="Arial"/>
                        <a:cs typeface="Times New Roman"/>
                      </a:endParaRPr>
                    </a:p>
                    <a:p>
                      <a:pPr marL="67945" algn="ctr">
                        <a:spcBef>
                          <a:spcPts val="5"/>
                        </a:spcBef>
                        <a:spcAft>
                          <a:spcPts val="0"/>
                        </a:spcAft>
                      </a:pPr>
                      <a:r>
                        <a:rPr lang="en-US" sz="1200" b="1" dirty="0">
                          <a:solidFill>
                            <a:schemeClr val="tx1"/>
                          </a:solidFill>
                          <a:latin typeface="Arial"/>
                          <a:ea typeface="Arial"/>
                          <a:cs typeface="Times New Roman"/>
                        </a:rPr>
                        <a:t>24 places</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gn="ctr">
                        <a:spcBef>
                          <a:spcPts val="755"/>
                        </a:spcBef>
                        <a:spcAft>
                          <a:spcPts val="0"/>
                        </a:spcAft>
                      </a:pPr>
                      <a:endParaRPr lang="en-US" sz="800" b="1" dirty="0">
                        <a:solidFill>
                          <a:schemeClr val="tx1"/>
                        </a:solidFill>
                        <a:latin typeface="Arial"/>
                        <a:ea typeface="Arial"/>
                        <a:cs typeface="Times New Roman"/>
                      </a:endParaRPr>
                    </a:p>
                    <a:p>
                      <a:pPr marL="67945" algn="ctr">
                        <a:spcBef>
                          <a:spcPts val="0"/>
                        </a:spcBef>
                        <a:spcAft>
                          <a:spcPts val="0"/>
                        </a:spcAft>
                      </a:pPr>
                      <a:r>
                        <a:rPr lang="en-US" sz="1200" b="1" dirty="0">
                          <a:solidFill>
                            <a:schemeClr val="tx1"/>
                          </a:solidFill>
                          <a:latin typeface="Arial"/>
                          <a:ea typeface="Arial"/>
                          <a:cs typeface="Times New Roman"/>
                        </a:rPr>
                        <a:t>0,5 </a:t>
                      </a:r>
                      <a:r>
                        <a:rPr lang="en-US" sz="1200" b="1" dirty="0" err="1">
                          <a:solidFill>
                            <a:schemeClr val="tx1"/>
                          </a:solidFill>
                          <a:latin typeface="Arial"/>
                          <a:ea typeface="Arial"/>
                          <a:cs typeface="Times New Roman"/>
                        </a:rPr>
                        <a:t>Etp</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310" algn="ctr">
                        <a:spcBef>
                          <a:spcPts val="755"/>
                        </a:spcBef>
                        <a:spcAft>
                          <a:spcPts val="0"/>
                        </a:spcAft>
                      </a:pPr>
                      <a:endParaRPr lang="en-US" sz="800" b="1" dirty="0">
                        <a:solidFill>
                          <a:schemeClr val="tx1"/>
                        </a:solidFill>
                        <a:latin typeface="Arial"/>
                        <a:ea typeface="Arial"/>
                        <a:cs typeface="Times New Roman"/>
                      </a:endParaRPr>
                    </a:p>
                    <a:p>
                      <a:pPr marL="67310" algn="ctr">
                        <a:spcBef>
                          <a:spcPts val="0"/>
                        </a:spcBef>
                        <a:spcAft>
                          <a:spcPts val="0"/>
                        </a:spcAft>
                      </a:pPr>
                      <a:r>
                        <a:rPr lang="en-US" sz="1200" b="1" dirty="0">
                          <a:solidFill>
                            <a:schemeClr val="tx1"/>
                          </a:solidFill>
                          <a:latin typeface="Arial"/>
                          <a:ea typeface="Arial"/>
                          <a:cs typeface="Times New Roman"/>
                        </a:rPr>
                        <a:t>0,5 </a:t>
                      </a:r>
                      <a:r>
                        <a:rPr lang="en-US" sz="1200" b="1" dirty="0" err="1">
                          <a:solidFill>
                            <a:schemeClr val="tx1"/>
                          </a:solidFill>
                          <a:latin typeface="Arial"/>
                          <a:ea typeface="Arial"/>
                          <a:cs typeface="Times New Roman"/>
                        </a:rPr>
                        <a:t>Etp</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254000">
                        <a:spcBef>
                          <a:spcPts val="120"/>
                        </a:spcBef>
                        <a:spcAft>
                          <a:spcPts val="0"/>
                        </a:spcAft>
                      </a:pPr>
                      <a:endParaRPr lang="en-US" sz="800" b="1" dirty="0">
                        <a:solidFill>
                          <a:schemeClr val="tx1"/>
                        </a:solidFill>
                        <a:latin typeface="Arial"/>
                        <a:ea typeface="Arial"/>
                        <a:cs typeface="Times New Roman"/>
                      </a:endParaRPr>
                    </a:p>
                    <a:p>
                      <a:pPr marL="67945" marR="254000">
                        <a:spcBef>
                          <a:spcPts val="120"/>
                        </a:spcBef>
                        <a:spcAft>
                          <a:spcPts val="0"/>
                        </a:spcAft>
                      </a:pPr>
                      <a:r>
                        <a:rPr lang="en-US" sz="1200" b="1" dirty="0">
                          <a:solidFill>
                            <a:schemeClr val="tx1"/>
                          </a:solidFill>
                          <a:latin typeface="Arial"/>
                          <a:ea typeface="Arial"/>
                          <a:cs typeface="Times New Roman"/>
                        </a:rPr>
                        <a:t>20 h/an, </a:t>
                      </a:r>
                      <a:r>
                        <a:rPr lang="en-US" sz="1200" b="1" dirty="0" err="1">
                          <a:solidFill>
                            <a:schemeClr val="tx1"/>
                          </a:solidFill>
                          <a:latin typeface="Arial"/>
                          <a:ea typeface="Arial"/>
                          <a:cs typeface="Times New Roman"/>
                        </a:rPr>
                        <a:t>dont</a:t>
                      </a:r>
                      <a:r>
                        <a:rPr lang="en-US" sz="1200" b="1" dirty="0">
                          <a:solidFill>
                            <a:schemeClr val="tx1"/>
                          </a:solidFill>
                          <a:latin typeface="Arial"/>
                          <a:ea typeface="Arial"/>
                          <a:cs typeface="Times New Roman"/>
                        </a:rPr>
                        <a:t> 4 h/</a:t>
                      </a:r>
                      <a:r>
                        <a:rPr lang="en-US" sz="1200" b="1" dirty="0" err="1">
                          <a:solidFill>
                            <a:schemeClr val="tx1"/>
                          </a:solidFill>
                          <a:latin typeface="Arial"/>
                          <a:ea typeface="Arial"/>
                          <a:cs typeface="Times New Roman"/>
                        </a:rPr>
                        <a:t>trimestre</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36377">
                <a:tc>
                  <a:txBody>
                    <a:bodyPr/>
                    <a:lstStyle/>
                    <a:p>
                      <a:pPr algn="ctr">
                        <a:spcAft>
                          <a:spcPts val="0"/>
                        </a:spcAft>
                      </a:pPr>
                      <a:endParaRPr lang="en-US" sz="800" b="1" dirty="0">
                        <a:solidFill>
                          <a:schemeClr val="tx1"/>
                        </a:solidFill>
                        <a:latin typeface="Arial"/>
                        <a:ea typeface="Arial"/>
                        <a:cs typeface="Times New Roman"/>
                      </a:endParaRPr>
                    </a:p>
                    <a:p>
                      <a:pPr algn="ctr">
                        <a:spcAft>
                          <a:spcPts val="0"/>
                        </a:spcAft>
                      </a:pPr>
                      <a:r>
                        <a:rPr lang="en-US" sz="1200" b="1" dirty="0">
                          <a:solidFill>
                            <a:schemeClr val="tx1"/>
                          </a:solidFill>
                          <a:latin typeface="Arial"/>
                          <a:ea typeface="Arial"/>
                          <a:cs typeface="Times New Roman"/>
                        </a:rPr>
                        <a:t>Crèches</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gn="ctr">
                        <a:lnSpc>
                          <a:spcPts val="1260"/>
                        </a:lnSpc>
                        <a:spcAft>
                          <a:spcPts val="0"/>
                        </a:spcAft>
                      </a:pPr>
                      <a:endParaRPr lang="en-US" sz="800" b="1" dirty="0">
                        <a:solidFill>
                          <a:schemeClr val="tx1"/>
                        </a:solidFill>
                        <a:latin typeface="Arial"/>
                        <a:ea typeface="Arial"/>
                        <a:cs typeface="Times New Roman"/>
                      </a:endParaRPr>
                    </a:p>
                    <a:p>
                      <a:pPr marL="67945" algn="ctr">
                        <a:lnSpc>
                          <a:spcPts val="1260"/>
                        </a:lnSpc>
                        <a:spcAft>
                          <a:spcPts val="0"/>
                        </a:spcAft>
                      </a:pPr>
                      <a:r>
                        <a:rPr lang="en-US" sz="1200" b="1" dirty="0">
                          <a:solidFill>
                            <a:schemeClr val="tx1"/>
                          </a:solidFill>
                          <a:latin typeface="Arial"/>
                          <a:ea typeface="Arial"/>
                          <a:cs typeface="Times New Roman"/>
                        </a:rPr>
                        <a:t>entre 25 et</a:t>
                      </a:r>
                      <a:endParaRPr lang="fr-FR" sz="1200" b="1" dirty="0">
                        <a:solidFill>
                          <a:schemeClr val="tx1"/>
                        </a:solidFill>
                        <a:latin typeface="Arial"/>
                        <a:ea typeface="Arial"/>
                        <a:cs typeface="Times New Roman"/>
                      </a:endParaRPr>
                    </a:p>
                    <a:p>
                      <a:pPr marL="67945" algn="ctr">
                        <a:lnSpc>
                          <a:spcPts val="1260"/>
                        </a:lnSpc>
                        <a:spcAft>
                          <a:spcPts val="0"/>
                        </a:spcAft>
                      </a:pPr>
                      <a:r>
                        <a:rPr lang="en-US" sz="1200" b="1" dirty="0">
                          <a:solidFill>
                            <a:schemeClr val="tx1"/>
                          </a:solidFill>
                          <a:latin typeface="Arial"/>
                          <a:ea typeface="Arial"/>
                          <a:cs typeface="Times New Roman"/>
                        </a:rPr>
                        <a:t>39 places</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800" b="1" dirty="0">
                        <a:solidFill>
                          <a:schemeClr val="tx1"/>
                        </a:solidFill>
                        <a:latin typeface="Arial"/>
                        <a:ea typeface="Arial"/>
                        <a:cs typeface="Times New Roman"/>
                      </a:endParaRPr>
                    </a:p>
                    <a:p>
                      <a:pPr algn="ctr">
                        <a:spcAft>
                          <a:spcPts val="0"/>
                        </a:spcAft>
                      </a:pPr>
                      <a:r>
                        <a:rPr lang="en-US" sz="1200" b="1" dirty="0">
                          <a:solidFill>
                            <a:schemeClr val="tx1"/>
                          </a:solidFill>
                          <a:latin typeface="Arial"/>
                          <a:ea typeface="Arial"/>
                          <a:cs typeface="Times New Roman"/>
                        </a:rPr>
                        <a:t>0,75 </a:t>
                      </a:r>
                      <a:r>
                        <a:rPr lang="en-US" sz="1200" b="1" dirty="0" err="1">
                          <a:solidFill>
                            <a:schemeClr val="tx1"/>
                          </a:solidFill>
                          <a:latin typeface="Arial"/>
                          <a:ea typeface="Arial"/>
                          <a:cs typeface="Times New Roman"/>
                        </a:rPr>
                        <a:t>Etp</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310" algn="ctr">
                        <a:spcAft>
                          <a:spcPts val="0"/>
                        </a:spcAft>
                      </a:pPr>
                      <a:endParaRPr lang="en-US" sz="800" b="1" dirty="0">
                        <a:solidFill>
                          <a:schemeClr val="tx1"/>
                        </a:solidFill>
                        <a:latin typeface="Arial"/>
                        <a:ea typeface="Arial"/>
                        <a:cs typeface="Times New Roman"/>
                      </a:endParaRPr>
                    </a:p>
                    <a:p>
                      <a:pPr marL="67310" algn="ctr">
                        <a:spcAft>
                          <a:spcPts val="0"/>
                        </a:spcAft>
                      </a:pPr>
                      <a:r>
                        <a:rPr lang="en-US" sz="1200" b="1" dirty="0">
                          <a:solidFill>
                            <a:schemeClr val="tx1"/>
                          </a:solidFill>
                          <a:latin typeface="Arial"/>
                          <a:ea typeface="Arial"/>
                          <a:cs typeface="Times New Roman"/>
                        </a:rPr>
                        <a:t>0,75 </a:t>
                      </a:r>
                      <a:r>
                        <a:rPr lang="en-US" sz="1200" b="1" dirty="0" err="1">
                          <a:solidFill>
                            <a:schemeClr val="tx1"/>
                          </a:solidFill>
                          <a:latin typeface="Arial"/>
                          <a:ea typeface="Arial"/>
                          <a:cs typeface="Times New Roman"/>
                        </a:rPr>
                        <a:t>Etp</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800" b="1" dirty="0">
                        <a:solidFill>
                          <a:schemeClr val="tx1"/>
                        </a:solidFill>
                        <a:latin typeface="Arial"/>
                        <a:ea typeface="Arial"/>
                        <a:cs typeface="Times New Roman"/>
                      </a:endParaRPr>
                    </a:p>
                    <a:p>
                      <a:pPr>
                        <a:spcAft>
                          <a:spcPts val="0"/>
                        </a:spcAft>
                      </a:pPr>
                      <a:r>
                        <a:rPr lang="en-US" sz="1200" b="1" dirty="0">
                          <a:solidFill>
                            <a:schemeClr val="tx1"/>
                          </a:solidFill>
                          <a:latin typeface="Arial"/>
                          <a:ea typeface="Arial"/>
                          <a:cs typeface="Times New Roman"/>
                        </a:rPr>
                        <a:t>   30 h/an, </a:t>
                      </a:r>
                      <a:r>
                        <a:rPr lang="en-US" sz="1200" b="1" dirty="0" err="1">
                          <a:solidFill>
                            <a:schemeClr val="tx1"/>
                          </a:solidFill>
                          <a:latin typeface="Arial"/>
                          <a:ea typeface="Arial"/>
                          <a:cs typeface="Times New Roman"/>
                        </a:rPr>
                        <a:t>dont</a:t>
                      </a:r>
                      <a:r>
                        <a:rPr lang="en-US" sz="1200" b="1" dirty="0">
                          <a:solidFill>
                            <a:schemeClr val="tx1"/>
                          </a:solidFill>
                          <a:latin typeface="Arial"/>
                          <a:ea typeface="Arial"/>
                          <a:cs typeface="Times New Roman"/>
                        </a:rPr>
                        <a:t> 6 h/</a:t>
                      </a:r>
                      <a:r>
                        <a:rPr lang="en-US" sz="1200" b="1" dirty="0" err="1">
                          <a:solidFill>
                            <a:schemeClr val="tx1"/>
                          </a:solidFill>
                          <a:latin typeface="Arial"/>
                          <a:ea typeface="Arial"/>
                          <a:cs typeface="Times New Roman"/>
                        </a:rPr>
                        <a:t>trimestre</a:t>
                      </a:r>
                      <a:endParaRPr lang="fr-FR" sz="1200" b="1" dirty="0">
                        <a:solidFill>
                          <a:schemeClr val="tx1"/>
                        </a:solidFill>
                        <a:latin typeface="Arial"/>
                        <a:ea typeface="Arial"/>
                        <a:cs typeface="Times New Roman"/>
                      </a:endParaRPr>
                    </a:p>
                    <a:p>
                      <a:pPr marL="67945" marR="203835">
                        <a:spcAft>
                          <a:spcPts val="0"/>
                        </a:spcAft>
                      </a:pPr>
                      <a:r>
                        <a:rPr lang="en-US" sz="1200" b="1" dirty="0">
                          <a:solidFill>
                            <a:schemeClr val="tx1"/>
                          </a:solidFill>
                          <a:latin typeface="Arial"/>
                          <a:ea typeface="Arial"/>
                          <a:cs typeface="Times New Roman"/>
                        </a:rPr>
                        <a:t>+ 0,20 </a:t>
                      </a:r>
                      <a:r>
                        <a:rPr lang="en-US" sz="1200" b="1" dirty="0" err="1">
                          <a:solidFill>
                            <a:schemeClr val="tx1"/>
                          </a:solidFill>
                          <a:latin typeface="Arial"/>
                          <a:ea typeface="Arial"/>
                          <a:cs typeface="Times New Roman"/>
                        </a:rPr>
                        <a:t>Etp</a:t>
                      </a:r>
                      <a:r>
                        <a:rPr lang="en-US" sz="1200" b="1" dirty="0">
                          <a:solidFill>
                            <a:schemeClr val="tx1"/>
                          </a:solidFill>
                          <a:latin typeface="Arial"/>
                          <a:ea typeface="Arial"/>
                          <a:cs typeface="Times New Roman"/>
                        </a:rPr>
                        <a:t> </a:t>
                      </a:r>
                      <a:r>
                        <a:rPr lang="en-US" sz="1200" b="1" dirty="0" err="1">
                          <a:solidFill>
                            <a:schemeClr val="tx1"/>
                          </a:solidFill>
                          <a:latin typeface="Arial"/>
                          <a:ea typeface="Arial"/>
                          <a:cs typeface="Times New Roman"/>
                        </a:rPr>
                        <a:t>infirmier</a:t>
                      </a:r>
                      <a:r>
                        <a:rPr lang="en-US" sz="1200" b="1" dirty="0">
                          <a:solidFill>
                            <a:schemeClr val="tx1"/>
                          </a:solidFill>
                          <a:latin typeface="Arial"/>
                          <a:ea typeface="Arial"/>
                          <a:cs typeface="Times New Roman"/>
                        </a:rPr>
                        <a:t> </a:t>
                      </a:r>
                      <a:r>
                        <a:rPr lang="en-US" sz="1200" b="1" dirty="0" err="1">
                          <a:solidFill>
                            <a:schemeClr val="tx1"/>
                          </a:solidFill>
                          <a:latin typeface="Arial"/>
                          <a:ea typeface="Arial"/>
                          <a:cs typeface="Times New Roman"/>
                        </a:rPr>
                        <a:t>ou</a:t>
                      </a:r>
                      <a:r>
                        <a:rPr lang="en-US" sz="1200" b="1" dirty="0">
                          <a:solidFill>
                            <a:schemeClr val="tx1"/>
                          </a:solidFill>
                          <a:latin typeface="Arial"/>
                          <a:ea typeface="Arial"/>
                          <a:cs typeface="Times New Roman"/>
                        </a:rPr>
                        <a:t> </a:t>
                      </a:r>
                      <a:r>
                        <a:rPr lang="en-US" sz="1200" b="1" dirty="0" err="1">
                          <a:solidFill>
                            <a:schemeClr val="tx1"/>
                          </a:solidFill>
                          <a:latin typeface="Arial"/>
                          <a:ea typeface="Arial"/>
                          <a:cs typeface="Times New Roman"/>
                        </a:rPr>
                        <a:t>puériculteur</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73587">
                <a:tc>
                  <a:txBody>
                    <a:bodyPr/>
                    <a:lstStyle/>
                    <a:p>
                      <a:pPr marL="67945" marR="274955" algn="ctr">
                        <a:spcAft>
                          <a:spcPts val="0"/>
                        </a:spcAft>
                      </a:pPr>
                      <a:endParaRPr lang="en-US" sz="800" b="1" dirty="0">
                        <a:solidFill>
                          <a:schemeClr val="tx1"/>
                        </a:solidFill>
                        <a:latin typeface="Arial"/>
                        <a:ea typeface="Arial"/>
                        <a:cs typeface="Times New Roman"/>
                      </a:endParaRPr>
                    </a:p>
                    <a:p>
                      <a:pPr marL="67945" algn="ctr">
                        <a:spcAft>
                          <a:spcPts val="0"/>
                        </a:spcAft>
                      </a:pPr>
                      <a:r>
                        <a:rPr lang="en-US" sz="1200" b="1" dirty="0" err="1">
                          <a:solidFill>
                            <a:schemeClr val="tx1"/>
                          </a:solidFill>
                          <a:latin typeface="Arial"/>
                          <a:ea typeface="Arial"/>
                          <a:cs typeface="Times New Roman"/>
                        </a:rPr>
                        <a:t>Grandes</a:t>
                      </a:r>
                      <a:r>
                        <a:rPr lang="en-US" sz="1200" b="1" dirty="0">
                          <a:solidFill>
                            <a:schemeClr val="tx1"/>
                          </a:solidFill>
                          <a:latin typeface="Arial"/>
                          <a:ea typeface="Arial"/>
                          <a:cs typeface="Times New Roman"/>
                        </a:rPr>
                        <a:t> crèches</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gn="ctr">
                        <a:spcAft>
                          <a:spcPts val="0"/>
                        </a:spcAft>
                      </a:pPr>
                      <a:endParaRPr lang="en-US" sz="800" b="1" dirty="0">
                        <a:solidFill>
                          <a:schemeClr val="tx1"/>
                        </a:solidFill>
                        <a:latin typeface="Arial"/>
                        <a:ea typeface="Arial"/>
                        <a:cs typeface="Times New Roman"/>
                      </a:endParaRPr>
                    </a:p>
                    <a:p>
                      <a:pPr marL="67945" algn="ctr">
                        <a:spcAft>
                          <a:spcPts val="0"/>
                        </a:spcAft>
                      </a:pPr>
                      <a:r>
                        <a:rPr lang="en-US" sz="1200" b="1" dirty="0">
                          <a:solidFill>
                            <a:schemeClr val="tx1"/>
                          </a:solidFill>
                          <a:latin typeface="Arial"/>
                          <a:ea typeface="Arial"/>
                          <a:cs typeface="Times New Roman"/>
                        </a:rPr>
                        <a:t>entre 40 et</a:t>
                      </a:r>
                      <a:endParaRPr lang="fr-FR" sz="1200" b="1" dirty="0">
                        <a:solidFill>
                          <a:schemeClr val="tx1"/>
                        </a:solidFill>
                        <a:latin typeface="Arial"/>
                        <a:ea typeface="Arial"/>
                        <a:cs typeface="Times New Roman"/>
                      </a:endParaRPr>
                    </a:p>
                    <a:p>
                      <a:pPr marL="67945" algn="ctr">
                        <a:spcBef>
                          <a:spcPts val="10"/>
                        </a:spcBef>
                        <a:spcAft>
                          <a:spcPts val="0"/>
                        </a:spcAft>
                      </a:pPr>
                      <a:r>
                        <a:rPr lang="en-US" sz="1200" b="1" dirty="0">
                          <a:solidFill>
                            <a:schemeClr val="tx1"/>
                          </a:solidFill>
                          <a:latin typeface="Arial"/>
                          <a:ea typeface="Arial"/>
                          <a:cs typeface="Times New Roman"/>
                        </a:rPr>
                        <a:t>59 places</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gn="ctr">
                        <a:spcBef>
                          <a:spcPts val="1030"/>
                        </a:spcBef>
                        <a:spcAft>
                          <a:spcPts val="0"/>
                        </a:spcAft>
                      </a:pPr>
                      <a:endParaRPr lang="en-US" sz="800" b="1" dirty="0">
                        <a:solidFill>
                          <a:schemeClr val="tx1"/>
                        </a:solidFill>
                        <a:latin typeface="Arial"/>
                        <a:ea typeface="Arial"/>
                        <a:cs typeface="Times New Roman"/>
                      </a:endParaRPr>
                    </a:p>
                    <a:p>
                      <a:pPr marL="67945" algn="ctr">
                        <a:spcBef>
                          <a:spcPts val="0"/>
                        </a:spcBef>
                        <a:spcAft>
                          <a:spcPts val="0"/>
                        </a:spcAft>
                      </a:pPr>
                      <a:r>
                        <a:rPr lang="en-US" sz="1200" b="1" dirty="0">
                          <a:solidFill>
                            <a:schemeClr val="tx1"/>
                          </a:solidFill>
                          <a:latin typeface="Arial"/>
                          <a:ea typeface="Arial"/>
                          <a:cs typeface="Times New Roman"/>
                        </a:rPr>
                        <a:t>1 </a:t>
                      </a:r>
                      <a:r>
                        <a:rPr lang="en-US" sz="1200" b="1" dirty="0" err="1">
                          <a:solidFill>
                            <a:schemeClr val="tx1"/>
                          </a:solidFill>
                          <a:latin typeface="Arial"/>
                          <a:ea typeface="Arial"/>
                          <a:cs typeface="Times New Roman"/>
                        </a:rPr>
                        <a:t>Etp</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310" algn="ctr">
                        <a:spcBef>
                          <a:spcPts val="1030"/>
                        </a:spcBef>
                        <a:spcAft>
                          <a:spcPts val="0"/>
                        </a:spcAft>
                      </a:pPr>
                      <a:endParaRPr lang="en-US" sz="800" b="1" dirty="0">
                        <a:solidFill>
                          <a:schemeClr val="tx1"/>
                        </a:solidFill>
                        <a:latin typeface="Arial"/>
                        <a:ea typeface="Arial"/>
                        <a:cs typeface="Times New Roman"/>
                      </a:endParaRPr>
                    </a:p>
                    <a:p>
                      <a:pPr marL="67310" algn="ctr">
                        <a:spcBef>
                          <a:spcPts val="0"/>
                        </a:spcBef>
                        <a:spcAft>
                          <a:spcPts val="0"/>
                        </a:spcAft>
                      </a:pPr>
                      <a:r>
                        <a:rPr lang="en-US" sz="1200" b="1" dirty="0">
                          <a:solidFill>
                            <a:schemeClr val="tx1"/>
                          </a:solidFill>
                          <a:latin typeface="Arial"/>
                          <a:ea typeface="Arial"/>
                          <a:cs typeface="Times New Roman"/>
                        </a:rPr>
                        <a:t>1 </a:t>
                      </a:r>
                      <a:r>
                        <a:rPr lang="en-US" sz="1200" b="1" dirty="0" err="1">
                          <a:solidFill>
                            <a:schemeClr val="tx1"/>
                          </a:solidFill>
                          <a:latin typeface="Arial"/>
                          <a:ea typeface="Arial"/>
                          <a:cs typeface="Times New Roman"/>
                        </a:rPr>
                        <a:t>Etp</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55"/>
                        </a:spcBef>
                        <a:spcAft>
                          <a:spcPts val="0"/>
                        </a:spcAft>
                      </a:pPr>
                      <a:endParaRPr lang="en-US" sz="800" b="1" dirty="0">
                        <a:solidFill>
                          <a:schemeClr val="tx1"/>
                        </a:solidFill>
                        <a:latin typeface="Arial"/>
                        <a:ea typeface="Arial"/>
                        <a:cs typeface="Times New Roman"/>
                      </a:endParaRPr>
                    </a:p>
                    <a:p>
                      <a:pPr>
                        <a:spcBef>
                          <a:spcPts val="55"/>
                        </a:spcBef>
                        <a:spcAft>
                          <a:spcPts val="0"/>
                        </a:spcAft>
                      </a:pPr>
                      <a:r>
                        <a:rPr lang="en-US" sz="1200" b="1" dirty="0">
                          <a:solidFill>
                            <a:schemeClr val="tx1"/>
                          </a:solidFill>
                          <a:latin typeface="Arial"/>
                          <a:ea typeface="Arial"/>
                          <a:cs typeface="Times New Roman"/>
                        </a:rPr>
                        <a:t>   40 h/an, </a:t>
                      </a:r>
                      <a:r>
                        <a:rPr lang="en-US" sz="1200" b="1" dirty="0" err="1">
                          <a:solidFill>
                            <a:schemeClr val="tx1"/>
                          </a:solidFill>
                          <a:latin typeface="Arial"/>
                          <a:ea typeface="Arial"/>
                          <a:cs typeface="Times New Roman"/>
                        </a:rPr>
                        <a:t>dont</a:t>
                      </a:r>
                      <a:r>
                        <a:rPr lang="en-US" sz="1200" b="1" dirty="0">
                          <a:solidFill>
                            <a:schemeClr val="tx1"/>
                          </a:solidFill>
                          <a:latin typeface="Arial"/>
                          <a:ea typeface="Arial"/>
                          <a:cs typeface="Times New Roman"/>
                        </a:rPr>
                        <a:t> 8 h/</a:t>
                      </a:r>
                      <a:r>
                        <a:rPr lang="en-US" sz="1200" b="1" dirty="0" err="1">
                          <a:solidFill>
                            <a:schemeClr val="tx1"/>
                          </a:solidFill>
                          <a:latin typeface="Arial"/>
                          <a:ea typeface="Arial"/>
                          <a:cs typeface="Times New Roman"/>
                        </a:rPr>
                        <a:t>trimestre</a:t>
                      </a:r>
                      <a:r>
                        <a:rPr lang="en-US" sz="1200" b="1" dirty="0">
                          <a:solidFill>
                            <a:schemeClr val="tx1"/>
                          </a:solidFill>
                          <a:latin typeface="Arial"/>
                          <a:ea typeface="Arial"/>
                          <a:cs typeface="Times New Roman"/>
                        </a:rPr>
                        <a:t> </a:t>
                      </a:r>
                      <a:endParaRPr lang="fr-FR" sz="1200" b="1" dirty="0">
                        <a:solidFill>
                          <a:schemeClr val="tx1"/>
                        </a:solidFill>
                        <a:latin typeface="Arial"/>
                        <a:ea typeface="Arial"/>
                        <a:cs typeface="Times New Roman"/>
                      </a:endParaRPr>
                    </a:p>
                    <a:p>
                      <a:pPr marL="67945" marR="203835">
                        <a:spcAft>
                          <a:spcPts val="0"/>
                        </a:spcAft>
                      </a:pPr>
                      <a:r>
                        <a:rPr lang="en-US" sz="1200" b="1" dirty="0">
                          <a:solidFill>
                            <a:schemeClr val="tx1"/>
                          </a:solidFill>
                          <a:latin typeface="Arial"/>
                          <a:ea typeface="Arial"/>
                          <a:cs typeface="Times New Roman"/>
                        </a:rPr>
                        <a:t>+ 0,30 </a:t>
                      </a:r>
                      <a:r>
                        <a:rPr lang="en-US" sz="1200" b="1" dirty="0" err="1">
                          <a:solidFill>
                            <a:schemeClr val="tx1"/>
                          </a:solidFill>
                          <a:latin typeface="Arial"/>
                          <a:ea typeface="Arial"/>
                          <a:cs typeface="Times New Roman"/>
                        </a:rPr>
                        <a:t>Etp</a:t>
                      </a:r>
                      <a:r>
                        <a:rPr lang="en-US" sz="1200" b="1" dirty="0">
                          <a:solidFill>
                            <a:schemeClr val="tx1"/>
                          </a:solidFill>
                          <a:latin typeface="Arial"/>
                          <a:ea typeface="Arial"/>
                          <a:cs typeface="Times New Roman"/>
                        </a:rPr>
                        <a:t> </a:t>
                      </a:r>
                      <a:r>
                        <a:rPr lang="en-US" sz="1200" b="1" dirty="0" err="1">
                          <a:solidFill>
                            <a:schemeClr val="tx1"/>
                          </a:solidFill>
                          <a:latin typeface="Arial"/>
                          <a:ea typeface="Arial"/>
                          <a:cs typeface="Times New Roman"/>
                        </a:rPr>
                        <a:t>infirmier</a:t>
                      </a:r>
                      <a:r>
                        <a:rPr lang="en-US" sz="1200" b="1" dirty="0">
                          <a:solidFill>
                            <a:schemeClr val="tx1"/>
                          </a:solidFill>
                          <a:latin typeface="Arial"/>
                          <a:ea typeface="Arial"/>
                          <a:cs typeface="Times New Roman"/>
                        </a:rPr>
                        <a:t> </a:t>
                      </a:r>
                      <a:r>
                        <a:rPr lang="en-US" sz="1200" b="1" dirty="0" err="1">
                          <a:solidFill>
                            <a:schemeClr val="tx1"/>
                          </a:solidFill>
                          <a:latin typeface="Arial"/>
                          <a:ea typeface="Arial"/>
                          <a:cs typeface="Times New Roman"/>
                        </a:rPr>
                        <a:t>ou</a:t>
                      </a:r>
                      <a:r>
                        <a:rPr lang="en-US" sz="1200" b="1" dirty="0">
                          <a:solidFill>
                            <a:schemeClr val="tx1"/>
                          </a:solidFill>
                          <a:latin typeface="Arial"/>
                          <a:ea typeface="Arial"/>
                          <a:cs typeface="Times New Roman"/>
                        </a:rPr>
                        <a:t> </a:t>
                      </a:r>
                      <a:r>
                        <a:rPr lang="en-US" sz="1200" b="1" dirty="0" err="1">
                          <a:solidFill>
                            <a:schemeClr val="tx1"/>
                          </a:solidFill>
                          <a:latin typeface="Arial"/>
                          <a:ea typeface="Arial"/>
                          <a:cs typeface="Times New Roman"/>
                        </a:rPr>
                        <a:t>puériculteur</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497894">
                <a:tc>
                  <a:txBody>
                    <a:bodyPr/>
                    <a:lstStyle/>
                    <a:p>
                      <a:pPr marL="67945" algn="ctr">
                        <a:lnSpc>
                          <a:spcPct val="100000"/>
                        </a:lnSpc>
                        <a:spcBef>
                          <a:spcPts val="1200"/>
                        </a:spcBef>
                        <a:spcAft>
                          <a:spcPts val="0"/>
                        </a:spcAft>
                      </a:pPr>
                      <a:endParaRPr lang="en-US" sz="1200" b="1" dirty="0">
                        <a:solidFill>
                          <a:schemeClr val="tx1"/>
                        </a:solidFill>
                        <a:latin typeface="Arial"/>
                        <a:ea typeface="Arial"/>
                        <a:cs typeface="Times New Roman"/>
                      </a:endParaRPr>
                    </a:p>
                    <a:p>
                      <a:pPr marL="67945" algn="ctr">
                        <a:lnSpc>
                          <a:spcPct val="100000"/>
                        </a:lnSpc>
                        <a:spcBef>
                          <a:spcPts val="0"/>
                        </a:spcBef>
                        <a:spcAft>
                          <a:spcPts val="0"/>
                        </a:spcAft>
                      </a:pPr>
                      <a:r>
                        <a:rPr lang="en-US" sz="1200" b="1" dirty="0" err="1">
                          <a:solidFill>
                            <a:schemeClr val="tx1"/>
                          </a:solidFill>
                          <a:latin typeface="Arial"/>
                          <a:ea typeface="Arial"/>
                          <a:cs typeface="Times New Roman"/>
                        </a:rPr>
                        <a:t>Très</a:t>
                      </a:r>
                      <a:r>
                        <a:rPr lang="en-US" sz="1200" b="1" dirty="0">
                          <a:solidFill>
                            <a:schemeClr val="tx1"/>
                          </a:solidFill>
                          <a:latin typeface="Arial"/>
                          <a:ea typeface="Arial"/>
                          <a:cs typeface="Times New Roman"/>
                        </a:rPr>
                        <a:t> </a:t>
                      </a:r>
                      <a:r>
                        <a:rPr lang="en-US" sz="1200" b="1" dirty="0" err="1">
                          <a:solidFill>
                            <a:schemeClr val="tx1"/>
                          </a:solidFill>
                          <a:latin typeface="Arial"/>
                          <a:ea typeface="Arial"/>
                          <a:cs typeface="Times New Roman"/>
                        </a:rPr>
                        <a:t>grandes</a:t>
                      </a:r>
                      <a:r>
                        <a:rPr lang="en-US" sz="1200" b="1" dirty="0">
                          <a:solidFill>
                            <a:schemeClr val="tx1"/>
                          </a:solidFill>
                          <a:latin typeface="Arial"/>
                          <a:ea typeface="Arial"/>
                          <a:cs typeface="Times New Roman"/>
                        </a:rPr>
                        <a:t> crèches</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105410" algn="ctr">
                        <a:spcBef>
                          <a:spcPts val="0"/>
                        </a:spcBef>
                        <a:spcAft>
                          <a:spcPts val="0"/>
                        </a:spcAft>
                      </a:pPr>
                      <a:endParaRPr lang="en-US" sz="1200" b="1" dirty="0">
                        <a:solidFill>
                          <a:schemeClr val="tx1"/>
                        </a:solidFill>
                        <a:latin typeface="Arial"/>
                        <a:ea typeface="Arial"/>
                        <a:cs typeface="Times New Roman"/>
                      </a:endParaRPr>
                    </a:p>
                    <a:p>
                      <a:pPr marL="67945" marR="105410" algn="ctr">
                        <a:spcBef>
                          <a:spcPts val="0"/>
                        </a:spcBef>
                        <a:spcAft>
                          <a:spcPts val="0"/>
                        </a:spcAft>
                      </a:pPr>
                      <a:r>
                        <a:rPr lang="en-US" sz="1200" b="1" dirty="0">
                          <a:solidFill>
                            <a:schemeClr val="tx1"/>
                          </a:solidFill>
                          <a:latin typeface="Arial"/>
                          <a:ea typeface="Arial"/>
                          <a:cs typeface="Times New Roman"/>
                        </a:rPr>
                        <a:t>&gt; à 60 places (unite </a:t>
                      </a:r>
                      <a:r>
                        <a:rPr lang="en-US" sz="1200" b="1" dirty="0" err="1">
                          <a:solidFill>
                            <a:schemeClr val="tx1"/>
                          </a:solidFill>
                          <a:latin typeface="Arial"/>
                          <a:ea typeface="Arial"/>
                          <a:cs typeface="Times New Roman"/>
                        </a:rPr>
                        <a:t>d’accueil</a:t>
                      </a:r>
                      <a:r>
                        <a:rPr lang="en-US" sz="1200" b="1" dirty="0">
                          <a:solidFill>
                            <a:schemeClr val="tx1"/>
                          </a:solidFill>
                          <a:latin typeface="Arial"/>
                          <a:ea typeface="Arial"/>
                          <a:cs typeface="Times New Roman"/>
                        </a:rPr>
                        <a:t> max de 60 places)</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910"/>
                        </a:spcBef>
                        <a:spcAft>
                          <a:spcPts val="0"/>
                        </a:spcAft>
                      </a:pPr>
                      <a:endParaRPr lang="en-US" sz="1200" b="1" dirty="0">
                        <a:solidFill>
                          <a:schemeClr val="tx1"/>
                        </a:solidFill>
                        <a:latin typeface="Arial"/>
                        <a:ea typeface="Arial"/>
                        <a:cs typeface="Times New Roman"/>
                      </a:endParaRPr>
                    </a:p>
                    <a:p>
                      <a:pPr algn="ctr">
                        <a:spcBef>
                          <a:spcPts val="0"/>
                        </a:spcBef>
                        <a:spcAft>
                          <a:spcPts val="0"/>
                        </a:spcAft>
                      </a:pPr>
                      <a:r>
                        <a:rPr lang="en-US" sz="1200" b="1" dirty="0">
                          <a:solidFill>
                            <a:schemeClr val="tx1"/>
                          </a:solidFill>
                          <a:latin typeface="Arial"/>
                          <a:ea typeface="Arial"/>
                          <a:cs typeface="Times New Roman"/>
                        </a:rPr>
                        <a:t>1 </a:t>
                      </a:r>
                      <a:r>
                        <a:rPr lang="en-US" sz="1200" b="1" dirty="0" err="1">
                          <a:solidFill>
                            <a:schemeClr val="tx1"/>
                          </a:solidFill>
                          <a:latin typeface="Arial"/>
                          <a:ea typeface="Arial"/>
                          <a:cs typeface="Times New Roman"/>
                        </a:rPr>
                        <a:t>Etp</a:t>
                      </a:r>
                      <a:r>
                        <a:rPr lang="en-US" sz="1200" b="1" dirty="0">
                          <a:solidFill>
                            <a:schemeClr val="tx1"/>
                          </a:solidFill>
                          <a:latin typeface="Arial"/>
                          <a:ea typeface="Arial"/>
                          <a:cs typeface="Times New Roman"/>
                        </a:rPr>
                        <a:t> pour</a:t>
                      </a:r>
                      <a:endParaRPr lang="fr-FR" sz="1200" b="1" dirty="0">
                        <a:solidFill>
                          <a:schemeClr val="tx1"/>
                        </a:solidFill>
                        <a:latin typeface="Arial"/>
                        <a:ea typeface="Arial"/>
                        <a:cs typeface="Times New Roman"/>
                      </a:endParaRPr>
                    </a:p>
                    <a:p>
                      <a:pPr marL="67945" algn="ctr">
                        <a:spcBef>
                          <a:spcPts val="0"/>
                        </a:spcBef>
                        <a:spcAft>
                          <a:spcPts val="0"/>
                        </a:spcAft>
                      </a:pPr>
                      <a:r>
                        <a:rPr lang="en-US" sz="1200" b="1" dirty="0" err="1">
                          <a:solidFill>
                            <a:schemeClr val="tx1"/>
                          </a:solidFill>
                          <a:latin typeface="Arial"/>
                          <a:ea typeface="Arial"/>
                          <a:cs typeface="Times New Roman"/>
                        </a:rPr>
                        <a:t>directrice</a:t>
                      </a:r>
                      <a:r>
                        <a:rPr lang="en-US" sz="1200" b="1" dirty="0">
                          <a:solidFill>
                            <a:schemeClr val="tx1"/>
                          </a:solidFill>
                          <a:latin typeface="Arial"/>
                          <a:ea typeface="Arial"/>
                          <a:cs typeface="Times New Roman"/>
                        </a:rPr>
                        <a:t> </a:t>
                      </a:r>
                    </a:p>
                    <a:p>
                      <a:pPr marL="67945" algn="ctr">
                        <a:spcBef>
                          <a:spcPts val="0"/>
                        </a:spcBef>
                        <a:spcAft>
                          <a:spcPts val="0"/>
                        </a:spcAft>
                      </a:pPr>
                      <a:endParaRPr lang="en-US" sz="1200" b="1" dirty="0">
                        <a:solidFill>
                          <a:schemeClr val="tx1"/>
                        </a:solidFill>
                        <a:latin typeface="Arial"/>
                        <a:ea typeface="Arial"/>
                        <a:cs typeface="Times New Roman"/>
                      </a:endParaRPr>
                    </a:p>
                    <a:p>
                      <a:pPr marL="67945" algn="ctr">
                        <a:spcBef>
                          <a:spcPts val="0"/>
                        </a:spcBef>
                        <a:spcAft>
                          <a:spcPts val="0"/>
                        </a:spcAft>
                      </a:pPr>
                      <a:r>
                        <a:rPr lang="en-US" sz="1200" b="1" dirty="0">
                          <a:solidFill>
                            <a:schemeClr val="tx1"/>
                          </a:solidFill>
                          <a:latin typeface="Arial"/>
                          <a:ea typeface="Arial"/>
                          <a:cs typeface="Times New Roman"/>
                        </a:rPr>
                        <a:t>+ 0,75 </a:t>
                      </a:r>
                      <a:r>
                        <a:rPr lang="en-US" sz="1200" b="1" dirty="0" err="1">
                          <a:solidFill>
                            <a:schemeClr val="tx1"/>
                          </a:solidFill>
                          <a:latin typeface="Arial"/>
                          <a:ea typeface="Arial"/>
                          <a:cs typeface="Times New Roman"/>
                        </a:rPr>
                        <a:t>Etp</a:t>
                      </a:r>
                      <a:r>
                        <a:rPr lang="en-US" sz="1200" b="1" dirty="0">
                          <a:solidFill>
                            <a:schemeClr val="tx1"/>
                          </a:solidFill>
                          <a:latin typeface="Arial"/>
                          <a:ea typeface="Arial"/>
                          <a:cs typeface="Times New Roman"/>
                        </a:rPr>
                        <a:t> pour </a:t>
                      </a:r>
                      <a:r>
                        <a:rPr lang="en-US" sz="1200" b="1" dirty="0" err="1">
                          <a:solidFill>
                            <a:schemeClr val="tx1"/>
                          </a:solidFill>
                          <a:latin typeface="Arial"/>
                          <a:ea typeface="Arial"/>
                          <a:cs typeface="Times New Roman"/>
                        </a:rPr>
                        <a:t>directrice</a:t>
                      </a:r>
                      <a:r>
                        <a:rPr lang="en-US" sz="1200" b="1" dirty="0">
                          <a:solidFill>
                            <a:schemeClr val="tx1"/>
                          </a:solidFill>
                          <a:latin typeface="Arial"/>
                          <a:ea typeface="Arial"/>
                          <a:cs typeface="Times New Roman"/>
                        </a:rPr>
                        <a:t> </a:t>
                      </a:r>
                      <a:r>
                        <a:rPr lang="en-US" sz="1200" b="1" dirty="0" err="1">
                          <a:solidFill>
                            <a:schemeClr val="tx1"/>
                          </a:solidFill>
                          <a:latin typeface="Arial"/>
                          <a:ea typeface="Arial"/>
                          <a:cs typeface="Times New Roman"/>
                        </a:rPr>
                        <a:t>adjointe</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310" algn="ctr">
                        <a:spcBef>
                          <a:spcPts val="0"/>
                        </a:spcBef>
                        <a:spcAft>
                          <a:spcPts val="0"/>
                        </a:spcAft>
                      </a:pPr>
                      <a:endParaRPr lang="en-US" sz="1200" b="1" dirty="0">
                        <a:solidFill>
                          <a:schemeClr val="tx1"/>
                        </a:solidFill>
                        <a:latin typeface="Arial"/>
                        <a:ea typeface="Arial"/>
                        <a:cs typeface="Times New Roman"/>
                      </a:endParaRPr>
                    </a:p>
                    <a:p>
                      <a:pPr marL="67310" algn="ctr">
                        <a:spcBef>
                          <a:spcPts val="0"/>
                        </a:spcBef>
                        <a:spcAft>
                          <a:spcPts val="0"/>
                        </a:spcAft>
                      </a:pPr>
                      <a:r>
                        <a:rPr lang="en-US" sz="1200" b="1" dirty="0">
                          <a:solidFill>
                            <a:schemeClr val="tx1"/>
                          </a:solidFill>
                          <a:latin typeface="Arial"/>
                          <a:ea typeface="Arial"/>
                          <a:cs typeface="Times New Roman"/>
                        </a:rPr>
                        <a:t>1 </a:t>
                      </a:r>
                      <a:r>
                        <a:rPr lang="en-US" sz="1200" b="1" dirty="0" err="1">
                          <a:solidFill>
                            <a:schemeClr val="tx1"/>
                          </a:solidFill>
                          <a:latin typeface="Arial"/>
                          <a:ea typeface="Arial"/>
                          <a:cs typeface="Times New Roman"/>
                        </a:rPr>
                        <a:t>Etp</a:t>
                      </a:r>
                      <a:r>
                        <a:rPr lang="en-US" sz="1200" b="1" dirty="0">
                          <a:solidFill>
                            <a:schemeClr val="tx1"/>
                          </a:solidFill>
                          <a:latin typeface="Arial"/>
                          <a:ea typeface="Arial"/>
                          <a:cs typeface="Times New Roman"/>
                        </a:rPr>
                        <a:t> + 0,5</a:t>
                      </a:r>
                      <a:endParaRPr lang="fr-FR" sz="1200" b="1" dirty="0">
                        <a:solidFill>
                          <a:schemeClr val="tx1"/>
                        </a:solidFill>
                        <a:latin typeface="Arial"/>
                        <a:ea typeface="Arial"/>
                        <a:cs typeface="Times New Roman"/>
                      </a:endParaRPr>
                    </a:p>
                    <a:p>
                      <a:pPr marL="67310" marR="129540" algn="ctr">
                        <a:spcBef>
                          <a:spcPts val="0"/>
                        </a:spcBef>
                        <a:spcAft>
                          <a:spcPts val="0"/>
                        </a:spcAft>
                      </a:pPr>
                      <a:r>
                        <a:rPr lang="en-US" sz="1200" b="1" dirty="0" err="1">
                          <a:solidFill>
                            <a:schemeClr val="tx1"/>
                          </a:solidFill>
                          <a:latin typeface="Arial"/>
                          <a:ea typeface="Arial"/>
                          <a:cs typeface="Times New Roman"/>
                        </a:rPr>
                        <a:t>Etp</a:t>
                      </a:r>
                      <a:r>
                        <a:rPr lang="en-US" sz="1200" b="1" dirty="0">
                          <a:solidFill>
                            <a:schemeClr val="tx1"/>
                          </a:solidFill>
                          <a:latin typeface="Arial"/>
                          <a:ea typeface="Arial"/>
                          <a:cs typeface="Times New Roman"/>
                        </a:rPr>
                        <a:t> par tranche </a:t>
                      </a:r>
                      <a:r>
                        <a:rPr lang="en-US" sz="1200" b="1" dirty="0" err="1">
                          <a:solidFill>
                            <a:schemeClr val="tx1"/>
                          </a:solidFill>
                          <a:latin typeface="Arial"/>
                          <a:ea typeface="Arial"/>
                          <a:cs typeface="Times New Roman"/>
                        </a:rPr>
                        <a:t>complète</a:t>
                      </a:r>
                      <a:r>
                        <a:rPr lang="en-US" sz="1200" b="1" dirty="0">
                          <a:solidFill>
                            <a:schemeClr val="tx1"/>
                          </a:solidFill>
                          <a:latin typeface="Arial"/>
                          <a:ea typeface="Arial"/>
                          <a:cs typeface="Times New Roman"/>
                        </a:rPr>
                        <a:t> de 20 places au-</a:t>
                      </a:r>
                      <a:r>
                        <a:rPr lang="en-US" sz="1200" b="1" dirty="0" err="1">
                          <a:solidFill>
                            <a:schemeClr val="tx1"/>
                          </a:solidFill>
                          <a:latin typeface="Arial"/>
                          <a:ea typeface="Arial"/>
                          <a:cs typeface="Times New Roman"/>
                        </a:rPr>
                        <a:t>delà</a:t>
                      </a:r>
                      <a:r>
                        <a:rPr lang="en-US" sz="1200" b="1" dirty="0">
                          <a:solidFill>
                            <a:schemeClr val="tx1"/>
                          </a:solidFill>
                          <a:latin typeface="Arial"/>
                          <a:ea typeface="Arial"/>
                          <a:cs typeface="Times New Roman"/>
                        </a:rPr>
                        <a:t> de 60 places</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137795">
                        <a:spcAft>
                          <a:spcPts val="0"/>
                        </a:spcAft>
                      </a:pPr>
                      <a:endParaRPr lang="en-US" sz="1200" b="1" dirty="0">
                        <a:solidFill>
                          <a:schemeClr val="tx1"/>
                        </a:solidFill>
                        <a:latin typeface="Arial"/>
                        <a:ea typeface="Arial"/>
                        <a:cs typeface="Times New Roman"/>
                      </a:endParaRPr>
                    </a:p>
                    <a:p>
                      <a:pPr marL="67945" marR="137795">
                        <a:spcAft>
                          <a:spcPts val="0"/>
                        </a:spcAft>
                      </a:pPr>
                      <a:r>
                        <a:rPr lang="en-US" sz="1200" b="1" dirty="0">
                          <a:solidFill>
                            <a:schemeClr val="tx1"/>
                          </a:solidFill>
                          <a:latin typeface="Arial"/>
                          <a:ea typeface="Arial"/>
                          <a:cs typeface="Times New Roman"/>
                        </a:rPr>
                        <a:t>50 h/an, </a:t>
                      </a:r>
                      <a:r>
                        <a:rPr lang="en-US" sz="1200" b="1" dirty="0" err="1">
                          <a:solidFill>
                            <a:schemeClr val="tx1"/>
                          </a:solidFill>
                          <a:latin typeface="Arial"/>
                          <a:ea typeface="Arial"/>
                          <a:cs typeface="Times New Roman"/>
                        </a:rPr>
                        <a:t>dont</a:t>
                      </a:r>
                      <a:r>
                        <a:rPr lang="en-US" sz="1200" b="1" dirty="0">
                          <a:solidFill>
                            <a:schemeClr val="tx1"/>
                          </a:solidFill>
                          <a:latin typeface="Arial"/>
                          <a:ea typeface="Arial"/>
                          <a:cs typeface="Times New Roman"/>
                        </a:rPr>
                        <a:t> 10 h/</a:t>
                      </a:r>
                      <a:r>
                        <a:rPr lang="en-US" sz="1200" b="1" dirty="0" err="1">
                          <a:solidFill>
                            <a:schemeClr val="tx1"/>
                          </a:solidFill>
                          <a:latin typeface="Arial"/>
                          <a:ea typeface="Arial"/>
                          <a:cs typeface="Times New Roman"/>
                        </a:rPr>
                        <a:t>trimestre</a:t>
                      </a:r>
                      <a:r>
                        <a:rPr lang="en-US" sz="1200" b="1" dirty="0">
                          <a:solidFill>
                            <a:schemeClr val="tx1"/>
                          </a:solidFill>
                          <a:latin typeface="Arial"/>
                          <a:ea typeface="Arial"/>
                          <a:cs typeface="Times New Roman"/>
                        </a:rPr>
                        <a:t>, + par 10 h/an par tranche </a:t>
                      </a:r>
                      <a:r>
                        <a:rPr lang="en-US" sz="1200" b="1" dirty="0" err="1">
                          <a:solidFill>
                            <a:schemeClr val="tx1"/>
                          </a:solidFill>
                          <a:latin typeface="Arial"/>
                          <a:ea typeface="Arial"/>
                          <a:cs typeface="Times New Roman"/>
                        </a:rPr>
                        <a:t>supplémentaire</a:t>
                      </a:r>
                      <a:r>
                        <a:rPr lang="en-US" sz="1200" b="1" dirty="0">
                          <a:solidFill>
                            <a:schemeClr val="tx1"/>
                          </a:solidFill>
                          <a:latin typeface="Arial"/>
                          <a:ea typeface="Arial"/>
                          <a:cs typeface="Times New Roman"/>
                        </a:rPr>
                        <a:t> de 20 </a:t>
                      </a:r>
                      <a:r>
                        <a:rPr lang="en-US" sz="1200" b="1" dirty="0" err="1">
                          <a:solidFill>
                            <a:schemeClr val="tx1"/>
                          </a:solidFill>
                          <a:latin typeface="Arial"/>
                          <a:ea typeface="Arial"/>
                          <a:cs typeface="Times New Roman"/>
                        </a:rPr>
                        <a:t>enfants</a:t>
                      </a:r>
                      <a:endParaRPr lang="en-US" sz="1200" b="1" dirty="0">
                        <a:solidFill>
                          <a:schemeClr val="tx1"/>
                        </a:solidFill>
                        <a:latin typeface="Arial"/>
                        <a:ea typeface="Arial"/>
                        <a:cs typeface="Times New Roman"/>
                      </a:endParaRPr>
                    </a:p>
                    <a:p>
                      <a:pPr marL="67945" marR="137795">
                        <a:spcAft>
                          <a:spcPts val="0"/>
                        </a:spcAft>
                      </a:pPr>
                      <a:endParaRPr lang="fr-FR" sz="1200" b="1" dirty="0">
                        <a:solidFill>
                          <a:schemeClr val="tx1"/>
                        </a:solidFill>
                        <a:latin typeface="Arial"/>
                        <a:ea typeface="Arial"/>
                        <a:cs typeface="Times New Roman"/>
                      </a:endParaRPr>
                    </a:p>
                    <a:p>
                      <a:pPr marL="67945" marR="153035">
                        <a:spcAft>
                          <a:spcPts val="0"/>
                        </a:spcAft>
                      </a:pPr>
                      <a:r>
                        <a:rPr lang="en-US" sz="1200" b="1" dirty="0">
                          <a:solidFill>
                            <a:schemeClr val="tx1"/>
                          </a:solidFill>
                          <a:latin typeface="Arial"/>
                          <a:ea typeface="Arial"/>
                          <a:cs typeface="Times New Roman"/>
                        </a:rPr>
                        <a:t>+ 0,40 </a:t>
                      </a:r>
                      <a:r>
                        <a:rPr lang="en-US" sz="1200" b="1" dirty="0" err="1">
                          <a:solidFill>
                            <a:schemeClr val="tx1"/>
                          </a:solidFill>
                          <a:latin typeface="Arial"/>
                          <a:ea typeface="Arial"/>
                          <a:cs typeface="Times New Roman"/>
                        </a:rPr>
                        <a:t>Etp</a:t>
                      </a:r>
                      <a:r>
                        <a:rPr lang="en-US" sz="1200" b="1" dirty="0">
                          <a:solidFill>
                            <a:schemeClr val="tx1"/>
                          </a:solidFill>
                          <a:latin typeface="Arial"/>
                          <a:ea typeface="Arial"/>
                          <a:cs typeface="Times New Roman"/>
                        </a:rPr>
                        <a:t> + 0,10 </a:t>
                      </a:r>
                      <a:r>
                        <a:rPr lang="en-US" sz="1200" b="1" dirty="0" err="1">
                          <a:solidFill>
                            <a:schemeClr val="tx1"/>
                          </a:solidFill>
                          <a:latin typeface="Arial"/>
                          <a:ea typeface="Arial"/>
                          <a:cs typeface="Times New Roman"/>
                        </a:rPr>
                        <a:t>Etp</a:t>
                      </a:r>
                      <a:r>
                        <a:rPr lang="en-US" sz="1200" b="1" dirty="0">
                          <a:solidFill>
                            <a:schemeClr val="tx1"/>
                          </a:solidFill>
                          <a:latin typeface="Arial"/>
                          <a:ea typeface="Arial"/>
                          <a:cs typeface="Times New Roman"/>
                        </a:rPr>
                        <a:t> par tranche </a:t>
                      </a:r>
                      <a:r>
                        <a:rPr lang="en-US" sz="1200" b="1" dirty="0" err="1">
                          <a:solidFill>
                            <a:schemeClr val="tx1"/>
                          </a:solidFill>
                          <a:latin typeface="Arial"/>
                          <a:ea typeface="Arial"/>
                          <a:cs typeface="Times New Roman"/>
                        </a:rPr>
                        <a:t>supplémentaire</a:t>
                      </a:r>
                      <a:r>
                        <a:rPr lang="en-US" sz="1200" b="1" dirty="0">
                          <a:solidFill>
                            <a:schemeClr val="tx1"/>
                          </a:solidFill>
                          <a:latin typeface="Arial"/>
                          <a:ea typeface="Arial"/>
                          <a:cs typeface="Times New Roman"/>
                        </a:rPr>
                        <a:t> de 20 places, </a:t>
                      </a:r>
                      <a:r>
                        <a:rPr lang="en-US" sz="1200" b="1" dirty="0" err="1">
                          <a:solidFill>
                            <a:schemeClr val="tx1"/>
                          </a:solidFill>
                          <a:latin typeface="Arial"/>
                          <a:ea typeface="Arial"/>
                          <a:cs typeface="Times New Roman"/>
                        </a:rPr>
                        <a:t>infirmier</a:t>
                      </a:r>
                      <a:r>
                        <a:rPr lang="en-US" sz="1200" b="1" dirty="0">
                          <a:solidFill>
                            <a:schemeClr val="tx1"/>
                          </a:solidFill>
                          <a:latin typeface="Arial"/>
                          <a:ea typeface="Arial"/>
                          <a:cs typeface="Times New Roman"/>
                        </a:rPr>
                        <a:t> </a:t>
                      </a:r>
                      <a:r>
                        <a:rPr lang="en-US" sz="1200" b="1" dirty="0" err="1">
                          <a:solidFill>
                            <a:schemeClr val="tx1"/>
                          </a:solidFill>
                          <a:latin typeface="Arial"/>
                          <a:ea typeface="Arial"/>
                          <a:cs typeface="Times New Roman"/>
                        </a:rPr>
                        <a:t>ou</a:t>
                      </a:r>
                      <a:r>
                        <a:rPr lang="en-US" sz="1200" b="1" dirty="0">
                          <a:solidFill>
                            <a:schemeClr val="tx1"/>
                          </a:solidFill>
                          <a:latin typeface="Arial"/>
                          <a:ea typeface="Arial"/>
                          <a:cs typeface="Times New Roman"/>
                        </a:rPr>
                        <a:t> </a:t>
                      </a:r>
                      <a:r>
                        <a:rPr lang="en-US" sz="1200" b="1" dirty="0" err="1">
                          <a:solidFill>
                            <a:schemeClr val="tx1"/>
                          </a:solidFill>
                          <a:latin typeface="Arial"/>
                          <a:ea typeface="Arial"/>
                          <a:cs typeface="Times New Roman"/>
                        </a:rPr>
                        <a:t>puériculteur</a:t>
                      </a:r>
                      <a:endParaRPr lang="fr-FR" sz="1200" b="1" dirty="0">
                        <a:solidFill>
                          <a:schemeClr val="tx1"/>
                        </a:solidFill>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a:t>Micro-crèche</a:t>
            </a:r>
          </a:p>
        </p:txBody>
      </p:sp>
      <p:sp>
        <p:nvSpPr>
          <p:cNvPr id="3" name="Espace réservé du contenu 2"/>
          <p:cNvSpPr>
            <a:spLocks noGrp="1"/>
          </p:cNvSpPr>
          <p:nvPr>
            <p:ph idx="1"/>
          </p:nvPr>
        </p:nvSpPr>
        <p:spPr>
          <a:xfrm>
            <a:off x="357158" y="1500174"/>
            <a:ext cx="8501122" cy="5072098"/>
          </a:xfrm>
        </p:spPr>
        <p:txBody>
          <a:bodyPr>
            <a:noAutofit/>
          </a:bodyPr>
          <a:lstStyle/>
          <a:p>
            <a:endParaRPr lang="fr-FR" sz="2000" dirty="0"/>
          </a:p>
          <a:p>
            <a:pPr marL="0" indent="0">
              <a:buNone/>
            </a:pPr>
            <a:r>
              <a:rPr lang="fr-FR" sz="2000" dirty="0"/>
              <a:t>Un référent technique peut l’être pour </a:t>
            </a:r>
            <a:r>
              <a:rPr lang="fr-FR" sz="2000" b="1" dirty="0"/>
              <a:t>maximum 3 micro-crèches</a:t>
            </a:r>
            <a:r>
              <a:rPr lang="fr-FR" sz="2000" dirty="0"/>
              <a:t>, y compris lorsque celles-ci sont gérées par des personnes physiques ou morales différentes.</a:t>
            </a:r>
          </a:p>
          <a:p>
            <a:pPr>
              <a:buNone/>
            </a:pPr>
            <a:endParaRPr lang="fr-FR" sz="2000" dirty="0"/>
          </a:p>
          <a:p>
            <a:pPr>
              <a:buNone/>
            </a:pPr>
            <a:r>
              <a:rPr lang="fr-FR" sz="2000" dirty="0"/>
              <a:t>Dans ce cas : </a:t>
            </a:r>
            <a:br>
              <a:rPr lang="fr-FR" sz="2000" dirty="0"/>
            </a:br>
            <a:r>
              <a:rPr lang="fr-FR" sz="2000" dirty="0"/>
              <a:t>- son temps de travail minimal est égal à la quotité de temps définie par le décret multipliée par le nombre de micro-crèches pour lesquelles elle assure les fonctions de référent technique ;</a:t>
            </a:r>
            <a:br>
              <a:rPr lang="fr-FR" sz="2000" dirty="0"/>
            </a:br>
            <a:r>
              <a:rPr lang="fr-FR" sz="2000" dirty="0"/>
              <a:t>- sa qualification répond aux exigences  de qualification définies par le décret dès lors qu'elle exerce les fonctions de référent technique dans trois micro-crèches.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42852"/>
            <a:ext cx="8229600" cy="1143000"/>
          </a:xfrm>
        </p:spPr>
        <p:txBody>
          <a:bodyPr>
            <a:normAutofit/>
          </a:bodyPr>
          <a:lstStyle/>
          <a:p>
            <a:r>
              <a:rPr lang="fr-FR" sz="4800" b="1" dirty="0"/>
              <a:t>Nouvelle nomenclature</a:t>
            </a:r>
          </a:p>
        </p:txBody>
      </p:sp>
      <p:sp>
        <p:nvSpPr>
          <p:cNvPr id="3" name="Espace réservé du contenu 2"/>
          <p:cNvSpPr>
            <a:spLocks noGrp="1"/>
          </p:cNvSpPr>
          <p:nvPr>
            <p:ph idx="1"/>
          </p:nvPr>
        </p:nvSpPr>
        <p:spPr>
          <a:xfrm>
            <a:off x="428596" y="1000108"/>
            <a:ext cx="8229600" cy="4811715"/>
          </a:xfrm>
        </p:spPr>
        <p:txBody>
          <a:bodyPr>
            <a:normAutofit/>
          </a:bodyPr>
          <a:lstStyle/>
          <a:p>
            <a:pPr algn="ctr">
              <a:buNone/>
            </a:pPr>
            <a:r>
              <a:rPr lang="fr-FR" dirty="0"/>
              <a:t>CRECHE FAMILIALE </a:t>
            </a:r>
            <a:r>
              <a:rPr lang="fr-FR" sz="2000" dirty="0"/>
              <a:t>(article 10)</a:t>
            </a:r>
          </a:p>
        </p:txBody>
      </p:sp>
      <p:graphicFrame>
        <p:nvGraphicFramePr>
          <p:cNvPr id="6" name="Tableau 5"/>
          <p:cNvGraphicFramePr>
            <a:graphicFrameLocks noGrp="1"/>
          </p:cNvGraphicFramePr>
          <p:nvPr/>
        </p:nvGraphicFramePr>
        <p:xfrm>
          <a:off x="428595" y="1643049"/>
          <a:ext cx="8501124" cy="4963503"/>
        </p:xfrm>
        <a:graphic>
          <a:graphicData uri="http://schemas.openxmlformats.org/drawingml/2006/table">
            <a:tbl>
              <a:tblPr/>
              <a:tblGrid>
                <a:gridCol w="1415864">
                  <a:extLst>
                    <a:ext uri="{9D8B030D-6E8A-4147-A177-3AD203B41FA5}">
                      <a16:colId xmlns:a16="http://schemas.microsoft.com/office/drawing/2014/main" val="20000"/>
                    </a:ext>
                  </a:extLst>
                </a:gridCol>
                <a:gridCol w="1325149">
                  <a:extLst>
                    <a:ext uri="{9D8B030D-6E8A-4147-A177-3AD203B41FA5}">
                      <a16:colId xmlns:a16="http://schemas.microsoft.com/office/drawing/2014/main" val="20001"/>
                    </a:ext>
                  </a:extLst>
                </a:gridCol>
                <a:gridCol w="1583733">
                  <a:extLst>
                    <a:ext uri="{9D8B030D-6E8A-4147-A177-3AD203B41FA5}">
                      <a16:colId xmlns:a16="http://schemas.microsoft.com/office/drawing/2014/main" val="20002"/>
                    </a:ext>
                  </a:extLst>
                </a:gridCol>
                <a:gridCol w="1418409">
                  <a:extLst>
                    <a:ext uri="{9D8B030D-6E8A-4147-A177-3AD203B41FA5}">
                      <a16:colId xmlns:a16="http://schemas.microsoft.com/office/drawing/2014/main" val="20003"/>
                    </a:ext>
                  </a:extLst>
                </a:gridCol>
                <a:gridCol w="2757969">
                  <a:extLst>
                    <a:ext uri="{9D8B030D-6E8A-4147-A177-3AD203B41FA5}">
                      <a16:colId xmlns:a16="http://schemas.microsoft.com/office/drawing/2014/main" val="20004"/>
                    </a:ext>
                  </a:extLst>
                </a:gridCol>
              </a:tblGrid>
              <a:tr h="795091">
                <a:tc>
                  <a:txBody>
                    <a:bodyPr/>
                    <a:lstStyle/>
                    <a:p>
                      <a:pPr marR="137160" algn="ctr">
                        <a:spcAft>
                          <a:spcPts val="0"/>
                        </a:spcAft>
                      </a:pPr>
                      <a:endParaRPr lang="en-US" sz="1200" b="1" dirty="0">
                        <a:latin typeface="Arial"/>
                        <a:ea typeface="Arial"/>
                        <a:cs typeface="Times New Roman"/>
                      </a:endParaRPr>
                    </a:p>
                    <a:p>
                      <a:pPr marR="137160" algn="ctr">
                        <a:spcAft>
                          <a:spcPts val="0"/>
                        </a:spcAft>
                      </a:pPr>
                      <a:r>
                        <a:rPr lang="en-US" sz="1200" b="1" dirty="0">
                          <a:latin typeface="Arial"/>
                          <a:ea typeface="Arial"/>
                          <a:cs typeface="Times New Roman"/>
                        </a:rPr>
                        <a:t>Types</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3"/>
                    </a:solidFill>
                  </a:tcPr>
                </a:tc>
                <a:tc>
                  <a:txBody>
                    <a:bodyPr/>
                    <a:lstStyle/>
                    <a:p>
                      <a:pPr algn="ctr">
                        <a:spcAft>
                          <a:spcPts val="0"/>
                        </a:spcAft>
                      </a:pPr>
                      <a:endParaRPr lang="en-US" sz="1200" b="1" dirty="0">
                        <a:latin typeface="Arial"/>
                        <a:ea typeface="Arial"/>
                        <a:cs typeface="Times New Roman"/>
                      </a:endParaRPr>
                    </a:p>
                    <a:p>
                      <a:pPr algn="ctr">
                        <a:spcAft>
                          <a:spcPts val="0"/>
                        </a:spcAft>
                      </a:pPr>
                      <a:r>
                        <a:rPr lang="en-US" sz="1200" b="1" dirty="0" err="1">
                          <a:latin typeface="Arial"/>
                          <a:ea typeface="Arial"/>
                          <a:cs typeface="Times New Roman"/>
                        </a:rPr>
                        <a:t>Capacité</a:t>
                      </a:r>
                      <a:endParaRPr lang="en-US" sz="1200" b="1" dirty="0">
                        <a:latin typeface="Arial"/>
                        <a:ea typeface="Arial"/>
                        <a:cs typeface="Times New Roman"/>
                      </a:endParaRPr>
                    </a:p>
                    <a:p>
                      <a:pPr algn="ctr">
                        <a:spcAft>
                          <a:spcPts val="0"/>
                        </a:spcAft>
                      </a:pPr>
                      <a:r>
                        <a:rPr lang="en-US" sz="1200" b="1" dirty="0" err="1">
                          <a:latin typeface="Arial"/>
                          <a:ea typeface="Arial"/>
                          <a:cs typeface="Times New Roman"/>
                        </a:rPr>
                        <a:t>d’accueil</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3"/>
                    </a:solidFill>
                  </a:tcPr>
                </a:tc>
                <a:tc>
                  <a:txBody>
                    <a:bodyPr/>
                    <a:lstStyle/>
                    <a:p>
                      <a:pPr marR="50800" algn="ctr">
                        <a:spcAft>
                          <a:spcPts val="0"/>
                        </a:spcAft>
                      </a:pPr>
                      <a:r>
                        <a:rPr lang="en-US" sz="1200" b="1" dirty="0">
                          <a:latin typeface="Arial"/>
                          <a:ea typeface="Arial"/>
                          <a:cs typeface="Times New Roman"/>
                        </a:rPr>
                        <a:t>Temps de travail minimum de la </a:t>
                      </a:r>
                      <a:r>
                        <a:rPr lang="en-US" sz="1200" b="1" dirty="0" err="1">
                          <a:latin typeface="Arial"/>
                          <a:ea typeface="Arial"/>
                          <a:cs typeface="Times New Roman"/>
                        </a:rPr>
                        <a:t>fonction</a:t>
                      </a:r>
                      <a:r>
                        <a:rPr lang="en-US" sz="1200" b="1" dirty="0">
                          <a:latin typeface="Arial"/>
                          <a:ea typeface="Arial"/>
                          <a:cs typeface="Times New Roman"/>
                        </a:rPr>
                        <a:t> de direction/</a:t>
                      </a:r>
                      <a:r>
                        <a:rPr lang="en-US" sz="1200" b="1" dirty="0" err="1">
                          <a:latin typeface="Arial"/>
                          <a:ea typeface="Arial"/>
                          <a:cs typeface="Times New Roman"/>
                        </a:rPr>
                        <a:t>référent</a:t>
                      </a:r>
                      <a:r>
                        <a:rPr lang="en-US" sz="1200" b="1" dirty="0">
                          <a:latin typeface="Arial"/>
                          <a:ea typeface="Arial"/>
                          <a:cs typeface="Times New Roman"/>
                        </a:rPr>
                        <a:t> technique</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3"/>
                    </a:solidFill>
                  </a:tcPr>
                </a:tc>
                <a:tc>
                  <a:txBody>
                    <a:bodyPr/>
                    <a:lstStyle/>
                    <a:p>
                      <a:pPr marL="67310" marR="51435" algn="ctr">
                        <a:spcAft>
                          <a:spcPts val="0"/>
                        </a:spcAft>
                      </a:pPr>
                      <a:r>
                        <a:rPr lang="en-US" sz="1200" b="1" dirty="0">
                          <a:latin typeface="Arial"/>
                          <a:ea typeface="Arial"/>
                          <a:cs typeface="Times New Roman"/>
                        </a:rPr>
                        <a:t>Temps de travail minimum </a:t>
                      </a:r>
                      <a:r>
                        <a:rPr lang="en-US" sz="1200" b="1" dirty="0" err="1">
                          <a:latin typeface="Arial"/>
                          <a:ea typeface="Arial"/>
                          <a:cs typeface="Times New Roman"/>
                        </a:rPr>
                        <a:t>d’éducateur</a:t>
                      </a:r>
                      <a:r>
                        <a:rPr lang="en-US" sz="1200" b="1" dirty="0">
                          <a:latin typeface="Arial"/>
                          <a:ea typeface="Arial"/>
                          <a:cs typeface="Times New Roman"/>
                        </a:rPr>
                        <a:t> de </a:t>
                      </a:r>
                      <a:r>
                        <a:rPr lang="en-US" sz="1200" b="1" dirty="0" err="1">
                          <a:latin typeface="Arial"/>
                          <a:ea typeface="Arial"/>
                          <a:cs typeface="Times New Roman"/>
                        </a:rPr>
                        <a:t>jeunes</a:t>
                      </a:r>
                      <a:r>
                        <a:rPr lang="en-US" sz="1200" b="1" dirty="0">
                          <a:latin typeface="Arial"/>
                          <a:ea typeface="Arial"/>
                          <a:cs typeface="Times New Roman"/>
                        </a:rPr>
                        <a:t> </a:t>
                      </a:r>
                      <a:r>
                        <a:rPr lang="en-US" sz="1200" b="1" dirty="0" err="1">
                          <a:latin typeface="Arial"/>
                          <a:ea typeface="Arial"/>
                          <a:cs typeface="Times New Roman"/>
                        </a:rPr>
                        <a:t>enfants</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3"/>
                    </a:solidFill>
                  </a:tcPr>
                </a:tc>
                <a:tc>
                  <a:txBody>
                    <a:bodyPr/>
                    <a:lstStyle/>
                    <a:p>
                      <a:pPr marL="67945" algn="ctr">
                        <a:spcAft>
                          <a:spcPts val="0"/>
                        </a:spcAft>
                      </a:pPr>
                      <a:r>
                        <a:rPr lang="en-US" sz="1200" b="1" dirty="0" err="1">
                          <a:latin typeface="Arial"/>
                          <a:ea typeface="Arial"/>
                          <a:cs typeface="Times New Roman"/>
                        </a:rPr>
                        <a:t>Nombre</a:t>
                      </a:r>
                      <a:r>
                        <a:rPr lang="en-US" sz="1200" b="1" dirty="0">
                          <a:latin typeface="Arial"/>
                          <a:ea typeface="Arial"/>
                          <a:cs typeface="Times New Roman"/>
                        </a:rPr>
                        <a:t> minimum </a:t>
                      </a:r>
                      <a:r>
                        <a:rPr lang="en-US" sz="1200" b="1" dirty="0" err="1">
                          <a:latin typeface="Arial"/>
                          <a:ea typeface="Arial"/>
                          <a:cs typeface="Times New Roman"/>
                        </a:rPr>
                        <a:t>d’heures</a:t>
                      </a:r>
                      <a:r>
                        <a:rPr lang="en-US" sz="1200" b="1" dirty="0">
                          <a:latin typeface="Arial"/>
                          <a:ea typeface="Arial"/>
                          <a:cs typeface="Times New Roman"/>
                        </a:rPr>
                        <a:t> </a:t>
                      </a:r>
                      <a:r>
                        <a:rPr lang="en-US" sz="1200" b="1" dirty="0" err="1">
                          <a:latin typeface="Arial"/>
                          <a:ea typeface="Arial"/>
                          <a:cs typeface="Times New Roman"/>
                        </a:rPr>
                        <a:t>d’intervention</a:t>
                      </a:r>
                      <a:r>
                        <a:rPr lang="en-US" sz="1200" b="1" dirty="0">
                          <a:latin typeface="Arial"/>
                          <a:ea typeface="Arial"/>
                          <a:cs typeface="Times New Roman"/>
                        </a:rPr>
                        <a:t> du </a:t>
                      </a:r>
                      <a:r>
                        <a:rPr lang="en-US" sz="1200" b="1" dirty="0" err="1">
                          <a:latin typeface="Arial"/>
                          <a:ea typeface="Arial"/>
                          <a:cs typeface="Times New Roman"/>
                        </a:rPr>
                        <a:t>référent</a:t>
                      </a:r>
                      <a:endParaRPr lang="fr-FR" sz="1200" b="1" dirty="0">
                        <a:latin typeface="Arial"/>
                        <a:ea typeface="Arial"/>
                        <a:cs typeface="Times New Roman"/>
                      </a:endParaRPr>
                    </a:p>
                    <a:p>
                      <a:pPr marL="67945" algn="ctr">
                        <a:lnSpc>
                          <a:spcPts val="1255"/>
                        </a:lnSpc>
                        <a:spcAft>
                          <a:spcPts val="0"/>
                        </a:spcAft>
                      </a:pPr>
                      <a:r>
                        <a:rPr lang="en-US" sz="1200" b="1" dirty="0">
                          <a:latin typeface="Arial"/>
                          <a:ea typeface="Arial"/>
                          <a:cs typeface="Times New Roman"/>
                        </a:rPr>
                        <a:t>« santé et accueil inclusif »</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3"/>
                    </a:solidFill>
                  </a:tcPr>
                </a:tc>
                <a:extLst>
                  <a:ext uri="{0D108BD9-81ED-4DB2-BD59-A6C34878D82A}">
                    <a16:rowId xmlns:a16="http://schemas.microsoft.com/office/drawing/2014/main" val="10000"/>
                  </a:ext>
                </a:extLst>
              </a:tr>
              <a:tr h="463706">
                <a:tc>
                  <a:txBody>
                    <a:bodyPr/>
                    <a:lstStyle/>
                    <a:p>
                      <a:pPr marL="67945" marR="321310" algn="ctr">
                        <a:spcAft>
                          <a:spcPts val="0"/>
                        </a:spcAft>
                      </a:pPr>
                      <a:endParaRPr lang="en-US" sz="1200" b="1" dirty="0">
                        <a:latin typeface="Arial"/>
                        <a:ea typeface="Arial"/>
                        <a:cs typeface="Times New Roman"/>
                      </a:endParaRPr>
                    </a:p>
                    <a:p>
                      <a:pPr marL="67945" marR="321310" algn="ctr">
                        <a:spcAft>
                          <a:spcPts val="0"/>
                        </a:spcAft>
                      </a:pPr>
                      <a:r>
                        <a:rPr lang="en-US" sz="1200" b="1" dirty="0">
                          <a:latin typeface="Arial"/>
                          <a:ea typeface="Arial"/>
                          <a:cs typeface="Times New Roman"/>
                        </a:rPr>
                        <a:t>Petites crèches </a:t>
                      </a:r>
                      <a:r>
                        <a:rPr lang="en-US" sz="1200" b="1" dirty="0" err="1">
                          <a:latin typeface="Arial"/>
                          <a:ea typeface="Arial"/>
                          <a:cs typeface="Times New Roman"/>
                        </a:rPr>
                        <a:t>familiales</a:t>
                      </a:r>
                      <a:endParaRPr lang="en-US" sz="1200" b="1" dirty="0">
                        <a:latin typeface="Arial"/>
                        <a:ea typeface="Arial"/>
                        <a:cs typeface="Times New Roman"/>
                      </a:endParaRPr>
                    </a:p>
                    <a:p>
                      <a:pPr marL="67945" marR="321310" algn="ctr">
                        <a:spcAft>
                          <a:spcPts val="0"/>
                        </a:spcAft>
                      </a:pP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120650" algn="ctr">
                        <a:spcAft>
                          <a:spcPts val="0"/>
                        </a:spcAft>
                      </a:pPr>
                      <a:endParaRPr lang="en-US" sz="1200" b="1" dirty="0">
                        <a:latin typeface="Arial"/>
                        <a:ea typeface="Arial"/>
                        <a:cs typeface="Times New Roman"/>
                      </a:endParaRPr>
                    </a:p>
                    <a:p>
                      <a:pPr marL="67945" marR="120650" algn="ctr">
                        <a:spcAft>
                          <a:spcPts val="0"/>
                        </a:spcAft>
                      </a:pPr>
                      <a:r>
                        <a:rPr lang="en-US" sz="1200" b="1" dirty="0" err="1">
                          <a:latin typeface="Arial"/>
                          <a:ea typeface="Arial"/>
                          <a:cs typeface="Times New Roman"/>
                        </a:rPr>
                        <a:t>Inférieure</a:t>
                      </a:r>
                      <a:r>
                        <a:rPr lang="en-US" sz="1200" b="1" dirty="0">
                          <a:latin typeface="Arial"/>
                          <a:ea typeface="Arial"/>
                          <a:cs typeface="Times New Roman"/>
                        </a:rPr>
                        <a:t> à 30 places</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gn="ctr">
                        <a:spcBef>
                          <a:spcPts val="5"/>
                        </a:spcBef>
                        <a:spcAft>
                          <a:spcPts val="0"/>
                        </a:spcAft>
                      </a:pPr>
                      <a:endParaRPr lang="en-US" sz="1200" b="1" dirty="0">
                        <a:latin typeface="Arial"/>
                        <a:ea typeface="Arial"/>
                        <a:cs typeface="Times New Roman"/>
                      </a:endParaRPr>
                    </a:p>
                    <a:p>
                      <a:pPr marL="67945" algn="ctr">
                        <a:spcBef>
                          <a:spcPts val="5"/>
                        </a:spcBef>
                        <a:spcAft>
                          <a:spcPts val="0"/>
                        </a:spcAft>
                      </a:pPr>
                      <a:r>
                        <a:rPr lang="en-US" sz="1200" b="1" dirty="0">
                          <a:latin typeface="Arial"/>
                          <a:ea typeface="Arial"/>
                          <a:cs typeface="Times New Roman"/>
                        </a:rPr>
                        <a:t>0,5Etp</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310" marR="268605" algn="ctr">
                        <a:spcBef>
                          <a:spcPts val="635"/>
                        </a:spcBef>
                        <a:spcAft>
                          <a:spcPts val="0"/>
                        </a:spcAft>
                      </a:pPr>
                      <a:endParaRPr lang="en-US" sz="1200" b="1" dirty="0">
                        <a:latin typeface="Arial"/>
                        <a:ea typeface="Arial"/>
                        <a:cs typeface="Times New Roman"/>
                      </a:endParaRPr>
                    </a:p>
                    <a:p>
                      <a:pPr marL="67310" marR="268605" algn="ctr">
                        <a:spcBef>
                          <a:spcPts val="0"/>
                        </a:spcBef>
                        <a:spcAft>
                          <a:spcPts val="0"/>
                        </a:spcAft>
                      </a:pPr>
                      <a:r>
                        <a:rPr lang="en-US" sz="1200" b="1" dirty="0">
                          <a:latin typeface="Arial"/>
                          <a:ea typeface="Arial"/>
                          <a:cs typeface="Times New Roman"/>
                        </a:rPr>
                        <a:t>pas </a:t>
                      </a:r>
                      <a:r>
                        <a:rPr lang="en-US" sz="1200" b="1" dirty="0" err="1">
                          <a:latin typeface="Arial"/>
                          <a:ea typeface="Arial"/>
                          <a:cs typeface="Times New Roman"/>
                        </a:rPr>
                        <a:t>d’obligation</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254000" algn="ctr">
                        <a:spcBef>
                          <a:spcPts val="635"/>
                        </a:spcBef>
                        <a:spcAft>
                          <a:spcPts val="0"/>
                        </a:spcAft>
                      </a:pPr>
                      <a:endParaRPr lang="en-US" sz="1200" b="1" dirty="0">
                        <a:latin typeface="Arial"/>
                        <a:ea typeface="Arial"/>
                        <a:cs typeface="Times New Roman"/>
                      </a:endParaRPr>
                    </a:p>
                    <a:p>
                      <a:pPr marL="67945" marR="254000" algn="ctr">
                        <a:spcBef>
                          <a:spcPts val="0"/>
                        </a:spcBef>
                        <a:spcAft>
                          <a:spcPts val="0"/>
                        </a:spcAft>
                      </a:pPr>
                      <a:r>
                        <a:rPr lang="en-US" sz="1200" b="1" dirty="0">
                          <a:latin typeface="Arial"/>
                          <a:ea typeface="Arial"/>
                          <a:cs typeface="Times New Roman"/>
                        </a:rPr>
                        <a:t>20 h/an, </a:t>
                      </a:r>
                      <a:r>
                        <a:rPr lang="en-US" sz="1200" b="1" dirty="0" err="1">
                          <a:latin typeface="Arial"/>
                          <a:ea typeface="Arial"/>
                          <a:cs typeface="Times New Roman"/>
                        </a:rPr>
                        <a:t>dont</a:t>
                      </a:r>
                      <a:r>
                        <a:rPr lang="en-US" sz="1200" b="1" dirty="0">
                          <a:latin typeface="Arial"/>
                          <a:ea typeface="Arial"/>
                          <a:cs typeface="Times New Roman"/>
                        </a:rPr>
                        <a:t> 4 h/</a:t>
                      </a:r>
                      <a:r>
                        <a:rPr lang="en-US" sz="1200" b="1" dirty="0" err="1">
                          <a:latin typeface="Arial"/>
                          <a:ea typeface="Arial"/>
                          <a:cs typeface="Times New Roman"/>
                        </a:rPr>
                        <a:t>trimestre</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84553">
                <a:tc>
                  <a:txBody>
                    <a:bodyPr/>
                    <a:lstStyle/>
                    <a:p>
                      <a:pPr marL="67945" marR="321310" algn="ctr">
                        <a:spcBef>
                          <a:spcPts val="120"/>
                        </a:spcBef>
                        <a:spcAft>
                          <a:spcPts val="0"/>
                        </a:spcAft>
                      </a:pPr>
                      <a:endParaRPr lang="en-US" sz="1200" b="1" dirty="0">
                        <a:latin typeface="Arial"/>
                        <a:ea typeface="Arial"/>
                        <a:cs typeface="Times New Roman"/>
                      </a:endParaRPr>
                    </a:p>
                    <a:p>
                      <a:pPr marL="67945" marR="321310" algn="ctr">
                        <a:spcBef>
                          <a:spcPts val="120"/>
                        </a:spcBef>
                        <a:spcAft>
                          <a:spcPts val="0"/>
                        </a:spcAft>
                      </a:pPr>
                      <a:r>
                        <a:rPr lang="en-US" sz="1200" b="1" dirty="0">
                          <a:latin typeface="Arial"/>
                          <a:ea typeface="Arial"/>
                          <a:cs typeface="Times New Roman"/>
                        </a:rPr>
                        <a:t>Crèches </a:t>
                      </a:r>
                      <a:r>
                        <a:rPr lang="en-US" sz="1200" b="1" dirty="0" err="1">
                          <a:latin typeface="Arial"/>
                          <a:ea typeface="Arial"/>
                          <a:cs typeface="Times New Roman"/>
                        </a:rPr>
                        <a:t>familiales</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gn="ctr">
                        <a:spcBef>
                          <a:spcPts val="120"/>
                        </a:spcBef>
                        <a:spcAft>
                          <a:spcPts val="0"/>
                        </a:spcAft>
                      </a:pPr>
                      <a:endParaRPr lang="en-US" sz="1200" b="1" dirty="0">
                        <a:latin typeface="Arial"/>
                        <a:ea typeface="Arial"/>
                        <a:cs typeface="Times New Roman"/>
                      </a:endParaRPr>
                    </a:p>
                    <a:p>
                      <a:pPr marL="67945" algn="ctr">
                        <a:spcBef>
                          <a:spcPts val="120"/>
                        </a:spcBef>
                        <a:spcAft>
                          <a:spcPts val="0"/>
                        </a:spcAft>
                      </a:pPr>
                      <a:r>
                        <a:rPr lang="en-US" sz="1200" b="1" dirty="0">
                          <a:latin typeface="Arial"/>
                          <a:ea typeface="Arial"/>
                          <a:cs typeface="Times New Roman"/>
                        </a:rPr>
                        <a:t>entre 30 et</a:t>
                      </a:r>
                      <a:endParaRPr lang="fr-FR" sz="1200" b="1" dirty="0">
                        <a:latin typeface="Arial"/>
                        <a:ea typeface="Arial"/>
                        <a:cs typeface="Times New Roman"/>
                      </a:endParaRPr>
                    </a:p>
                    <a:p>
                      <a:pPr marL="67945" algn="ctr">
                        <a:spcBef>
                          <a:spcPts val="5"/>
                        </a:spcBef>
                        <a:spcAft>
                          <a:spcPts val="0"/>
                        </a:spcAft>
                      </a:pPr>
                      <a:r>
                        <a:rPr lang="en-US" sz="1200" b="1" dirty="0">
                          <a:latin typeface="Arial"/>
                          <a:ea typeface="Arial"/>
                          <a:cs typeface="Times New Roman"/>
                        </a:rPr>
                        <a:t>59 places</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gn="ctr">
                        <a:spcBef>
                          <a:spcPts val="755"/>
                        </a:spcBef>
                        <a:spcAft>
                          <a:spcPts val="0"/>
                        </a:spcAft>
                      </a:pPr>
                      <a:endParaRPr lang="en-US" sz="1200" b="1" dirty="0">
                        <a:latin typeface="Arial"/>
                        <a:ea typeface="Arial"/>
                        <a:cs typeface="Times New Roman"/>
                      </a:endParaRPr>
                    </a:p>
                    <a:p>
                      <a:pPr marL="67945" algn="ctr">
                        <a:spcBef>
                          <a:spcPts val="0"/>
                        </a:spcBef>
                        <a:spcAft>
                          <a:spcPts val="0"/>
                        </a:spcAft>
                      </a:pPr>
                      <a:r>
                        <a:rPr lang="en-US" sz="1200" b="1" dirty="0">
                          <a:latin typeface="Arial"/>
                          <a:ea typeface="Arial"/>
                          <a:cs typeface="Times New Roman"/>
                        </a:rPr>
                        <a:t>0,75 </a:t>
                      </a:r>
                      <a:r>
                        <a:rPr lang="en-US" sz="1200" b="1" dirty="0" err="1">
                          <a:latin typeface="Arial"/>
                          <a:ea typeface="Arial"/>
                          <a:cs typeface="Times New Roman"/>
                        </a:rPr>
                        <a:t>Etp</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310" algn="ctr">
                        <a:spcBef>
                          <a:spcPts val="755"/>
                        </a:spcBef>
                        <a:spcAft>
                          <a:spcPts val="0"/>
                        </a:spcAft>
                      </a:pPr>
                      <a:endParaRPr lang="en-US" sz="1200" b="1" dirty="0">
                        <a:latin typeface="Arial"/>
                        <a:ea typeface="Arial"/>
                        <a:cs typeface="Times New Roman"/>
                      </a:endParaRPr>
                    </a:p>
                    <a:p>
                      <a:pPr marL="67310" algn="ctr">
                        <a:spcBef>
                          <a:spcPts val="0"/>
                        </a:spcBef>
                        <a:spcAft>
                          <a:spcPts val="0"/>
                        </a:spcAft>
                      </a:pPr>
                      <a:r>
                        <a:rPr lang="en-US" sz="1200" b="1" dirty="0">
                          <a:latin typeface="Arial"/>
                          <a:ea typeface="Arial"/>
                          <a:cs typeface="Times New Roman"/>
                        </a:rPr>
                        <a:t>0,5 </a:t>
                      </a:r>
                      <a:r>
                        <a:rPr lang="en-US" sz="1200" b="1" dirty="0" err="1">
                          <a:latin typeface="Arial"/>
                          <a:ea typeface="Arial"/>
                          <a:cs typeface="Times New Roman"/>
                        </a:rPr>
                        <a:t>Etp</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254000" algn="ctr">
                        <a:spcBef>
                          <a:spcPts val="120"/>
                        </a:spcBef>
                        <a:spcAft>
                          <a:spcPts val="0"/>
                        </a:spcAft>
                      </a:pPr>
                      <a:endParaRPr lang="en-US" sz="1200" b="1" dirty="0">
                        <a:latin typeface="Arial"/>
                        <a:ea typeface="Arial"/>
                        <a:cs typeface="Times New Roman"/>
                      </a:endParaRPr>
                    </a:p>
                    <a:p>
                      <a:pPr marL="67945" marR="254000" algn="ctr">
                        <a:spcBef>
                          <a:spcPts val="120"/>
                        </a:spcBef>
                        <a:spcAft>
                          <a:spcPts val="0"/>
                        </a:spcAft>
                      </a:pPr>
                      <a:r>
                        <a:rPr lang="en-US" sz="1200" b="1" dirty="0">
                          <a:latin typeface="Arial"/>
                          <a:ea typeface="Arial"/>
                          <a:cs typeface="Times New Roman"/>
                        </a:rPr>
                        <a:t>30 h/an, </a:t>
                      </a:r>
                      <a:r>
                        <a:rPr lang="en-US" sz="1200" b="1" dirty="0" err="1">
                          <a:latin typeface="Arial"/>
                          <a:ea typeface="Arial"/>
                          <a:cs typeface="Times New Roman"/>
                        </a:rPr>
                        <a:t>dont</a:t>
                      </a:r>
                      <a:r>
                        <a:rPr lang="en-US" sz="1200" b="1" dirty="0">
                          <a:latin typeface="Arial"/>
                          <a:ea typeface="Arial"/>
                          <a:cs typeface="Times New Roman"/>
                        </a:rPr>
                        <a:t> 6 h/</a:t>
                      </a:r>
                      <a:r>
                        <a:rPr lang="en-US" sz="1200" b="1" dirty="0" err="1">
                          <a:latin typeface="Arial"/>
                          <a:ea typeface="Arial"/>
                          <a:cs typeface="Times New Roman"/>
                        </a:rPr>
                        <a:t>trimestre</a:t>
                      </a:r>
                      <a:endParaRPr lang="en-US" sz="1200" b="1" dirty="0">
                        <a:latin typeface="Arial"/>
                        <a:ea typeface="Arial"/>
                        <a:cs typeface="Times New Roman"/>
                      </a:endParaRPr>
                    </a:p>
                    <a:p>
                      <a:pPr marL="67945" marR="254000" algn="ctr">
                        <a:spcBef>
                          <a:spcPts val="120"/>
                        </a:spcBef>
                        <a:spcAft>
                          <a:spcPts val="0"/>
                        </a:spcAft>
                      </a:pPr>
                      <a:r>
                        <a:rPr lang="en-US" sz="1200" b="1" dirty="0">
                          <a:latin typeface="Arial"/>
                          <a:ea typeface="Arial"/>
                          <a:cs typeface="Times New Roman"/>
                        </a:rPr>
                        <a:t>+ 0,20 </a:t>
                      </a:r>
                      <a:r>
                        <a:rPr lang="en-US" sz="1200" b="1" dirty="0" err="1">
                          <a:latin typeface="Arial"/>
                          <a:ea typeface="Arial"/>
                          <a:cs typeface="Times New Roman"/>
                        </a:rPr>
                        <a:t>Etp</a:t>
                      </a:r>
                      <a:r>
                        <a:rPr lang="en-US" sz="1200" b="1" dirty="0">
                          <a:latin typeface="Arial"/>
                          <a:ea typeface="Arial"/>
                          <a:cs typeface="Times New Roman"/>
                        </a:rPr>
                        <a:t> </a:t>
                      </a:r>
                      <a:r>
                        <a:rPr lang="en-US" sz="1200" b="1" dirty="0" err="1">
                          <a:latin typeface="Arial"/>
                          <a:ea typeface="Arial"/>
                          <a:cs typeface="Times New Roman"/>
                        </a:rPr>
                        <a:t>infirmier</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87110">
                <a:tc>
                  <a:txBody>
                    <a:bodyPr/>
                    <a:lstStyle/>
                    <a:p>
                      <a:pPr marL="67945" marR="274955" algn="ctr">
                        <a:spcAft>
                          <a:spcPts val="0"/>
                        </a:spcAft>
                      </a:pPr>
                      <a:endParaRPr lang="en-US" sz="1200" b="1" dirty="0">
                        <a:latin typeface="Arial"/>
                        <a:ea typeface="Arial"/>
                        <a:cs typeface="Times New Roman"/>
                      </a:endParaRPr>
                    </a:p>
                    <a:p>
                      <a:pPr marL="67945" marR="274955" algn="ctr">
                        <a:spcAft>
                          <a:spcPts val="0"/>
                        </a:spcAft>
                      </a:pPr>
                      <a:r>
                        <a:rPr lang="en-US" sz="1200" b="1" dirty="0" err="1">
                          <a:latin typeface="Arial"/>
                          <a:ea typeface="Arial"/>
                          <a:cs typeface="Times New Roman"/>
                        </a:rPr>
                        <a:t>Grandes</a:t>
                      </a:r>
                      <a:r>
                        <a:rPr lang="en-US" sz="1200" b="1" dirty="0">
                          <a:latin typeface="Arial"/>
                          <a:ea typeface="Arial"/>
                          <a:cs typeface="Times New Roman"/>
                        </a:rPr>
                        <a:t> crèches </a:t>
                      </a:r>
                      <a:r>
                        <a:rPr lang="en-US" sz="1200" b="1" dirty="0" err="1">
                          <a:latin typeface="Arial"/>
                          <a:ea typeface="Arial"/>
                          <a:cs typeface="Times New Roman"/>
                        </a:rPr>
                        <a:t>familiales</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gn="ctr">
                        <a:spcAft>
                          <a:spcPts val="0"/>
                        </a:spcAft>
                      </a:pPr>
                      <a:endParaRPr lang="en-US" sz="1200" b="1" dirty="0">
                        <a:latin typeface="Arial"/>
                        <a:ea typeface="Arial"/>
                        <a:cs typeface="Times New Roman"/>
                      </a:endParaRPr>
                    </a:p>
                    <a:p>
                      <a:pPr marL="67945" algn="ctr">
                        <a:spcAft>
                          <a:spcPts val="0"/>
                        </a:spcAft>
                      </a:pPr>
                      <a:r>
                        <a:rPr lang="en-US" sz="1200" b="1" dirty="0">
                          <a:latin typeface="Arial"/>
                          <a:ea typeface="Arial"/>
                          <a:cs typeface="Times New Roman"/>
                        </a:rPr>
                        <a:t>entre 60 et</a:t>
                      </a:r>
                      <a:endParaRPr lang="fr-FR" sz="1200" b="1" dirty="0">
                        <a:latin typeface="Arial"/>
                        <a:ea typeface="Arial"/>
                        <a:cs typeface="Times New Roman"/>
                      </a:endParaRPr>
                    </a:p>
                    <a:p>
                      <a:pPr marL="67945" algn="ctr">
                        <a:spcBef>
                          <a:spcPts val="10"/>
                        </a:spcBef>
                        <a:spcAft>
                          <a:spcPts val="0"/>
                        </a:spcAft>
                      </a:pPr>
                      <a:r>
                        <a:rPr lang="en-US" sz="1200" b="1" dirty="0">
                          <a:latin typeface="Arial"/>
                          <a:ea typeface="Arial"/>
                          <a:cs typeface="Times New Roman"/>
                        </a:rPr>
                        <a:t>89 places</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gn="ctr">
                        <a:spcAft>
                          <a:spcPts val="0"/>
                        </a:spcAft>
                      </a:pPr>
                      <a:endParaRPr lang="en-US" sz="1200" b="1" dirty="0">
                        <a:latin typeface="Arial"/>
                        <a:ea typeface="Arial"/>
                        <a:cs typeface="Times New Roman"/>
                      </a:endParaRPr>
                    </a:p>
                    <a:p>
                      <a:pPr marL="67945" algn="ctr">
                        <a:spcAft>
                          <a:spcPts val="0"/>
                        </a:spcAft>
                      </a:pPr>
                      <a:r>
                        <a:rPr lang="en-US" sz="1200" b="1" dirty="0">
                          <a:latin typeface="Arial"/>
                          <a:ea typeface="Arial"/>
                          <a:cs typeface="Times New Roman"/>
                        </a:rPr>
                        <a:t>1 </a:t>
                      </a:r>
                      <a:r>
                        <a:rPr lang="en-US" sz="1200" b="1" dirty="0" err="1">
                          <a:latin typeface="Arial"/>
                          <a:ea typeface="Arial"/>
                          <a:cs typeface="Times New Roman"/>
                        </a:rPr>
                        <a:t>Etp</a:t>
                      </a:r>
                      <a:r>
                        <a:rPr lang="en-US" sz="1200" b="1" dirty="0">
                          <a:latin typeface="Arial"/>
                          <a:ea typeface="Arial"/>
                          <a:cs typeface="Times New Roman"/>
                        </a:rPr>
                        <a:t> </a:t>
                      </a:r>
                      <a:r>
                        <a:rPr lang="en-US" sz="1200" b="1" dirty="0" err="1">
                          <a:latin typeface="Arial"/>
                          <a:ea typeface="Arial"/>
                          <a:cs typeface="Times New Roman"/>
                        </a:rPr>
                        <a:t>Directrice</a:t>
                      </a:r>
                      <a:r>
                        <a:rPr lang="en-US" sz="1200" b="1" dirty="0">
                          <a:latin typeface="Arial"/>
                          <a:ea typeface="Arial"/>
                          <a:cs typeface="Times New Roman"/>
                        </a:rPr>
                        <a:t> </a:t>
                      </a:r>
                    </a:p>
                    <a:p>
                      <a:pPr marL="67945" algn="ctr">
                        <a:spcAft>
                          <a:spcPts val="0"/>
                        </a:spcAft>
                      </a:pPr>
                      <a:r>
                        <a:rPr lang="en-US" sz="1200" b="1" dirty="0">
                          <a:latin typeface="Arial"/>
                          <a:ea typeface="Arial"/>
                          <a:cs typeface="Times New Roman"/>
                        </a:rPr>
                        <a:t>+ 0,5 </a:t>
                      </a:r>
                      <a:r>
                        <a:rPr lang="en-US" sz="1200" b="1" dirty="0" err="1">
                          <a:latin typeface="Arial"/>
                          <a:ea typeface="Arial"/>
                          <a:cs typeface="Times New Roman"/>
                        </a:rPr>
                        <a:t>Etp</a:t>
                      </a:r>
                      <a:r>
                        <a:rPr lang="en-US" sz="1200" b="1" dirty="0">
                          <a:latin typeface="Arial"/>
                          <a:ea typeface="Arial"/>
                          <a:cs typeface="Times New Roman"/>
                        </a:rPr>
                        <a:t> pour </a:t>
                      </a:r>
                      <a:r>
                        <a:rPr lang="en-US" sz="1200" b="1" dirty="0" err="1">
                          <a:latin typeface="Arial"/>
                          <a:ea typeface="Arial"/>
                          <a:cs typeface="Times New Roman"/>
                        </a:rPr>
                        <a:t>directrice</a:t>
                      </a:r>
                      <a:r>
                        <a:rPr lang="en-US" sz="1200" b="1" dirty="0">
                          <a:latin typeface="Arial"/>
                          <a:ea typeface="Arial"/>
                          <a:cs typeface="Times New Roman"/>
                        </a:rPr>
                        <a:t> </a:t>
                      </a:r>
                      <a:r>
                        <a:rPr lang="en-US" sz="1200" b="1" dirty="0" err="1">
                          <a:latin typeface="Arial"/>
                          <a:ea typeface="Arial"/>
                          <a:cs typeface="Times New Roman"/>
                        </a:rPr>
                        <a:t>adjointe</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b="1" dirty="0">
                        <a:latin typeface="Arial"/>
                        <a:ea typeface="Arial"/>
                        <a:cs typeface="Times New Roman"/>
                      </a:endParaRPr>
                    </a:p>
                    <a:p>
                      <a:pPr marL="67310" algn="ctr">
                        <a:spcBef>
                          <a:spcPts val="0"/>
                        </a:spcBef>
                        <a:spcAft>
                          <a:spcPts val="0"/>
                        </a:spcAft>
                      </a:pPr>
                      <a:r>
                        <a:rPr lang="en-US" sz="1200" b="1" dirty="0">
                          <a:latin typeface="Arial"/>
                          <a:ea typeface="Arial"/>
                          <a:cs typeface="Times New Roman"/>
                        </a:rPr>
                        <a:t>1 </a:t>
                      </a:r>
                      <a:r>
                        <a:rPr lang="en-US" sz="1200" b="1" dirty="0" err="1">
                          <a:latin typeface="Arial"/>
                          <a:ea typeface="Arial"/>
                          <a:cs typeface="Times New Roman"/>
                        </a:rPr>
                        <a:t>Etp</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254000" algn="ctr">
                        <a:spcAft>
                          <a:spcPts val="0"/>
                        </a:spcAft>
                      </a:pPr>
                      <a:endParaRPr lang="en-US" sz="1200" b="1" dirty="0">
                        <a:latin typeface="Arial"/>
                        <a:ea typeface="Arial"/>
                        <a:cs typeface="Times New Roman"/>
                      </a:endParaRPr>
                    </a:p>
                    <a:p>
                      <a:pPr marL="67945" marR="254000" algn="ctr">
                        <a:spcAft>
                          <a:spcPts val="0"/>
                        </a:spcAft>
                      </a:pPr>
                      <a:r>
                        <a:rPr lang="en-US" sz="1200" b="1" dirty="0">
                          <a:latin typeface="Arial"/>
                          <a:ea typeface="Arial"/>
                          <a:cs typeface="Times New Roman"/>
                        </a:rPr>
                        <a:t>40 h/an, </a:t>
                      </a:r>
                      <a:r>
                        <a:rPr lang="en-US" sz="1200" b="1" dirty="0" err="1">
                          <a:latin typeface="Arial"/>
                          <a:ea typeface="Arial"/>
                          <a:cs typeface="Times New Roman"/>
                        </a:rPr>
                        <a:t>dont</a:t>
                      </a:r>
                      <a:r>
                        <a:rPr lang="en-US" sz="1200" b="1" dirty="0">
                          <a:latin typeface="Arial"/>
                          <a:ea typeface="Arial"/>
                          <a:cs typeface="Times New Roman"/>
                        </a:rPr>
                        <a:t> 8 h/</a:t>
                      </a:r>
                      <a:r>
                        <a:rPr lang="en-US" sz="1200" b="1" dirty="0" err="1">
                          <a:latin typeface="Arial"/>
                          <a:ea typeface="Arial"/>
                          <a:cs typeface="Times New Roman"/>
                        </a:rPr>
                        <a:t>trimestre</a:t>
                      </a:r>
                      <a:endParaRPr lang="en-US" sz="1200" b="1" dirty="0">
                        <a:latin typeface="Arial"/>
                        <a:ea typeface="Arial"/>
                        <a:cs typeface="Times New Roman"/>
                      </a:endParaRPr>
                    </a:p>
                    <a:p>
                      <a:pPr marL="67945" marR="203835" algn="ctr">
                        <a:spcAft>
                          <a:spcPts val="0"/>
                        </a:spcAft>
                      </a:pPr>
                      <a:r>
                        <a:rPr lang="en-US" sz="1200" b="1" dirty="0">
                          <a:latin typeface="Arial"/>
                          <a:ea typeface="Arial"/>
                          <a:cs typeface="Times New Roman"/>
                        </a:rPr>
                        <a:t>+ 0,30 </a:t>
                      </a:r>
                      <a:r>
                        <a:rPr lang="en-US" sz="1200" b="1" dirty="0" err="1">
                          <a:latin typeface="Arial"/>
                          <a:ea typeface="Arial"/>
                          <a:cs typeface="Times New Roman"/>
                        </a:rPr>
                        <a:t>Etp</a:t>
                      </a:r>
                      <a:r>
                        <a:rPr lang="en-US" sz="1200" b="1" dirty="0">
                          <a:latin typeface="Arial"/>
                          <a:ea typeface="Arial"/>
                          <a:cs typeface="Times New Roman"/>
                        </a:rPr>
                        <a:t> </a:t>
                      </a:r>
                      <a:r>
                        <a:rPr lang="en-US" sz="1200" b="1" dirty="0" err="1">
                          <a:latin typeface="Arial"/>
                          <a:ea typeface="Arial"/>
                          <a:cs typeface="Times New Roman"/>
                        </a:rPr>
                        <a:t>infirmier</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451375">
                <a:tc>
                  <a:txBody>
                    <a:bodyPr/>
                    <a:lstStyle/>
                    <a:p>
                      <a:pPr marL="67945" marR="305435" algn="ctr">
                        <a:spcAft>
                          <a:spcPts val="0"/>
                        </a:spcAft>
                      </a:pPr>
                      <a:endParaRPr lang="en-US" sz="1200" b="1" dirty="0">
                        <a:latin typeface="Arial"/>
                        <a:ea typeface="Arial"/>
                        <a:cs typeface="Times New Roman"/>
                      </a:endParaRPr>
                    </a:p>
                    <a:p>
                      <a:pPr marL="67945" marR="305435" algn="ctr">
                        <a:spcAft>
                          <a:spcPts val="0"/>
                        </a:spcAft>
                      </a:pPr>
                      <a:r>
                        <a:rPr lang="en-US" sz="1200" b="1" dirty="0" err="1">
                          <a:latin typeface="Arial"/>
                          <a:ea typeface="Arial"/>
                          <a:cs typeface="Times New Roman"/>
                        </a:rPr>
                        <a:t>Très</a:t>
                      </a:r>
                      <a:r>
                        <a:rPr lang="en-US" sz="1200" b="1" dirty="0">
                          <a:latin typeface="Arial"/>
                          <a:ea typeface="Arial"/>
                          <a:cs typeface="Times New Roman"/>
                        </a:rPr>
                        <a:t> </a:t>
                      </a:r>
                      <a:r>
                        <a:rPr lang="en-US" sz="1200" b="1" dirty="0" err="1">
                          <a:latin typeface="Arial"/>
                          <a:ea typeface="Arial"/>
                          <a:cs typeface="Times New Roman"/>
                        </a:rPr>
                        <a:t>grandes</a:t>
                      </a:r>
                      <a:r>
                        <a:rPr lang="en-US" sz="1200" b="1" dirty="0">
                          <a:latin typeface="Arial"/>
                          <a:ea typeface="Arial"/>
                          <a:cs typeface="Times New Roman"/>
                        </a:rPr>
                        <a:t> crèches </a:t>
                      </a:r>
                      <a:r>
                        <a:rPr lang="en-US" sz="1200" b="1" dirty="0" err="1">
                          <a:latin typeface="Arial"/>
                          <a:ea typeface="Arial"/>
                          <a:cs typeface="Times New Roman"/>
                        </a:rPr>
                        <a:t>familiales</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105410" algn="ctr">
                        <a:spcBef>
                          <a:spcPts val="800"/>
                        </a:spcBef>
                        <a:spcAft>
                          <a:spcPts val="0"/>
                        </a:spcAft>
                      </a:pPr>
                      <a:endParaRPr lang="en-US" sz="1200" b="1" dirty="0">
                        <a:latin typeface="Arial"/>
                        <a:ea typeface="Arial"/>
                        <a:cs typeface="Times New Roman"/>
                      </a:endParaRPr>
                    </a:p>
                    <a:p>
                      <a:pPr marL="67945" marR="105410" algn="ctr">
                        <a:spcBef>
                          <a:spcPts val="0"/>
                        </a:spcBef>
                        <a:spcAft>
                          <a:spcPts val="0"/>
                        </a:spcAft>
                      </a:pPr>
                      <a:r>
                        <a:rPr lang="en-US" sz="1200" b="1" dirty="0" err="1">
                          <a:latin typeface="Arial"/>
                          <a:ea typeface="Arial"/>
                          <a:cs typeface="Times New Roman"/>
                        </a:rPr>
                        <a:t>Supérieure</a:t>
                      </a:r>
                      <a:r>
                        <a:rPr lang="en-US" sz="1200" b="1" dirty="0">
                          <a:latin typeface="Arial"/>
                          <a:ea typeface="Arial"/>
                          <a:cs typeface="Times New Roman"/>
                        </a:rPr>
                        <a:t> </a:t>
                      </a:r>
                      <a:r>
                        <a:rPr lang="en-US" sz="1200" b="1" dirty="0" err="1">
                          <a:latin typeface="Arial"/>
                          <a:ea typeface="Arial"/>
                          <a:cs typeface="Times New Roman"/>
                        </a:rPr>
                        <a:t>ou</a:t>
                      </a:r>
                      <a:r>
                        <a:rPr lang="en-US" sz="1200" b="1" dirty="0">
                          <a:latin typeface="Arial"/>
                          <a:ea typeface="Arial"/>
                          <a:cs typeface="Times New Roman"/>
                        </a:rPr>
                        <a:t> </a:t>
                      </a:r>
                      <a:r>
                        <a:rPr lang="en-US" sz="1200" b="1" dirty="0" err="1">
                          <a:latin typeface="Arial"/>
                          <a:ea typeface="Arial"/>
                          <a:cs typeface="Times New Roman"/>
                        </a:rPr>
                        <a:t>égale</a:t>
                      </a:r>
                      <a:r>
                        <a:rPr lang="en-US" sz="1200" b="1" dirty="0">
                          <a:latin typeface="Arial"/>
                          <a:ea typeface="Arial"/>
                          <a:cs typeface="Times New Roman"/>
                        </a:rPr>
                        <a:t> à 90 places</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gn="ctr">
                        <a:spcBef>
                          <a:spcPts val="910"/>
                        </a:spcBef>
                        <a:spcAft>
                          <a:spcPts val="0"/>
                        </a:spcAft>
                      </a:pPr>
                      <a:endParaRPr lang="en-US" sz="1200" b="1" dirty="0">
                        <a:latin typeface="Arial"/>
                        <a:ea typeface="Arial"/>
                        <a:cs typeface="Times New Roman"/>
                      </a:endParaRPr>
                    </a:p>
                    <a:p>
                      <a:pPr marL="67945" algn="ctr">
                        <a:spcBef>
                          <a:spcPts val="0"/>
                        </a:spcBef>
                        <a:spcAft>
                          <a:spcPts val="0"/>
                        </a:spcAft>
                      </a:pPr>
                      <a:r>
                        <a:rPr lang="en-US" sz="1200" b="1" dirty="0">
                          <a:latin typeface="Arial"/>
                          <a:ea typeface="Arial"/>
                          <a:cs typeface="Times New Roman"/>
                        </a:rPr>
                        <a:t>1 </a:t>
                      </a:r>
                      <a:r>
                        <a:rPr lang="en-US" sz="1200" b="1" dirty="0" err="1">
                          <a:latin typeface="Arial"/>
                          <a:ea typeface="Arial"/>
                          <a:cs typeface="Times New Roman"/>
                        </a:rPr>
                        <a:t>Etp</a:t>
                      </a:r>
                      <a:r>
                        <a:rPr lang="en-US" sz="1200" b="1" dirty="0">
                          <a:latin typeface="Arial"/>
                          <a:ea typeface="Arial"/>
                          <a:cs typeface="Times New Roman"/>
                        </a:rPr>
                        <a:t> pour</a:t>
                      </a:r>
                      <a:endParaRPr lang="fr-FR" sz="1200" b="1" dirty="0">
                        <a:latin typeface="Arial"/>
                        <a:ea typeface="Arial"/>
                        <a:cs typeface="Times New Roman"/>
                      </a:endParaRPr>
                    </a:p>
                    <a:p>
                      <a:pPr marL="67945" marR="66040" algn="ctr">
                        <a:spcBef>
                          <a:spcPts val="0"/>
                        </a:spcBef>
                        <a:spcAft>
                          <a:spcPts val="0"/>
                        </a:spcAft>
                      </a:pPr>
                      <a:r>
                        <a:rPr lang="en-US" sz="1200" b="1" dirty="0" err="1">
                          <a:latin typeface="Arial"/>
                          <a:ea typeface="Arial"/>
                          <a:cs typeface="Times New Roman"/>
                        </a:rPr>
                        <a:t>directrice</a:t>
                      </a:r>
                      <a:r>
                        <a:rPr lang="en-US" sz="1200" b="1" dirty="0">
                          <a:latin typeface="Arial"/>
                          <a:ea typeface="Arial"/>
                          <a:cs typeface="Times New Roman"/>
                        </a:rPr>
                        <a:t> </a:t>
                      </a:r>
                    </a:p>
                    <a:p>
                      <a:pPr marL="67945" marR="66040" algn="ctr">
                        <a:spcBef>
                          <a:spcPts val="5"/>
                        </a:spcBef>
                        <a:spcAft>
                          <a:spcPts val="0"/>
                        </a:spcAft>
                      </a:pPr>
                      <a:r>
                        <a:rPr lang="en-US" sz="1200" b="1" dirty="0">
                          <a:latin typeface="Arial"/>
                          <a:ea typeface="Arial"/>
                          <a:cs typeface="Times New Roman"/>
                        </a:rPr>
                        <a:t>+ 0,75 </a:t>
                      </a:r>
                      <a:r>
                        <a:rPr lang="en-US" sz="1200" b="1" dirty="0" err="1">
                          <a:latin typeface="Arial"/>
                          <a:ea typeface="Arial"/>
                          <a:cs typeface="Times New Roman"/>
                        </a:rPr>
                        <a:t>Etp</a:t>
                      </a:r>
                      <a:r>
                        <a:rPr lang="en-US" sz="1200" b="1" dirty="0">
                          <a:latin typeface="Arial"/>
                          <a:ea typeface="Arial"/>
                          <a:cs typeface="Times New Roman"/>
                        </a:rPr>
                        <a:t> pour </a:t>
                      </a:r>
                      <a:r>
                        <a:rPr lang="en-US" sz="1200" b="1" dirty="0" err="1">
                          <a:latin typeface="Arial"/>
                          <a:ea typeface="Arial"/>
                          <a:cs typeface="Times New Roman"/>
                        </a:rPr>
                        <a:t>directrice</a:t>
                      </a:r>
                      <a:r>
                        <a:rPr lang="en-US" sz="1200" b="1" dirty="0">
                          <a:latin typeface="Arial"/>
                          <a:ea typeface="Arial"/>
                          <a:cs typeface="Times New Roman"/>
                        </a:rPr>
                        <a:t> </a:t>
                      </a:r>
                      <a:r>
                        <a:rPr lang="en-US" sz="1200" b="1" dirty="0" err="1">
                          <a:latin typeface="Arial"/>
                          <a:ea typeface="Arial"/>
                          <a:cs typeface="Times New Roman"/>
                        </a:rPr>
                        <a:t>adjointe</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310" algn="ctr">
                        <a:spcAft>
                          <a:spcPts val="0"/>
                        </a:spcAft>
                      </a:pPr>
                      <a:endParaRPr lang="en-US" sz="1200" b="1" dirty="0">
                        <a:latin typeface="Arial"/>
                        <a:ea typeface="Arial"/>
                        <a:cs typeface="Times New Roman"/>
                      </a:endParaRPr>
                    </a:p>
                    <a:p>
                      <a:pPr marL="67310" algn="ctr">
                        <a:spcAft>
                          <a:spcPts val="0"/>
                        </a:spcAft>
                      </a:pPr>
                      <a:r>
                        <a:rPr lang="en-US" sz="1200" b="1" dirty="0">
                          <a:latin typeface="Arial"/>
                          <a:ea typeface="Arial"/>
                          <a:cs typeface="Times New Roman"/>
                        </a:rPr>
                        <a:t>1,5 </a:t>
                      </a:r>
                      <a:r>
                        <a:rPr lang="en-US" sz="1200" b="1" dirty="0" err="1">
                          <a:latin typeface="Arial"/>
                          <a:ea typeface="Arial"/>
                          <a:cs typeface="Times New Roman"/>
                        </a:rPr>
                        <a:t>Etp</a:t>
                      </a:r>
                      <a:r>
                        <a:rPr lang="en-US" sz="1200" b="1" dirty="0">
                          <a:latin typeface="Arial"/>
                          <a:ea typeface="Arial"/>
                          <a:cs typeface="Times New Roman"/>
                        </a:rPr>
                        <a:t> + 0,5</a:t>
                      </a:r>
                      <a:endParaRPr lang="fr-FR" sz="1200" b="1" dirty="0">
                        <a:latin typeface="Arial"/>
                        <a:ea typeface="Arial"/>
                        <a:cs typeface="Times New Roman"/>
                      </a:endParaRPr>
                    </a:p>
                    <a:p>
                      <a:pPr marL="67310" marR="129540" algn="ctr">
                        <a:spcBef>
                          <a:spcPts val="5"/>
                        </a:spcBef>
                        <a:spcAft>
                          <a:spcPts val="0"/>
                        </a:spcAft>
                      </a:pPr>
                      <a:r>
                        <a:rPr lang="en-US" sz="1200" b="1" dirty="0" err="1">
                          <a:latin typeface="Arial"/>
                          <a:ea typeface="Arial"/>
                          <a:cs typeface="Times New Roman"/>
                        </a:rPr>
                        <a:t>Etp</a:t>
                      </a:r>
                      <a:r>
                        <a:rPr lang="en-US" sz="1200" b="1" dirty="0">
                          <a:latin typeface="Arial"/>
                          <a:ea typeface="Arial"/>
                          <a:cs typeface="Times New Roman"/>
                        </a:rPr>
                        <a:t> par tranche </a:t>
                      </a:r>
                      <a:r>
                        <a:rPr lang="en-US" sz="1200" b="1" dirty="0" err="1">
                          <a:latin typeface="Arial"/>
                          <a:ea typeface="Arial"/>
                          <a:cs typeface="Times New Roman"/>
                        </a:rPr>
                        <a:t>complète</a:t>
                      </a:r>
                      <a:r>
                        <a:rPr lang="en-US" sz="1200" b="1" dirty="0">
                          <a:latin typeface="Arial"/>
                          <a:ea typeface="Arial"/>
                          <a:cs typeface="Times New Roman"/>
                        </a:rPr>
                        <a:t> de 20 places au-</a:t>
                      </a:r>
                      <a:r>
                        <a:rPr lang="en-US" sz="1200" b="1" dirty="0" err="1">
                          <a:latin typeface="Arial"/>
                          <a:ea typeface="Arial"/>
                          <a:cs typeface="Times New Roman"/>
                        </a:rPr>
                        <a:t>delà</a:t>
                      </a:r>
                      <a:r>
                        <a:rPr lang="en-US" sz="1200" b="1" dirty="0">
                          <a:latin typeface="Arial"/>
                          <a:ea typeface="Arial"/>
                          <a:cs typeface="Times New Roman"/>
                        </a:rPr>
                        <a:t> de 60 places</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137795" algn="ctr">
                        <a:spcAft>
                          <a:spcPts val="0"/>
                        </a:spcAft>
                      </a:pPr>
                      <a:endParaRPr lang="en-US" sz="1200" b="1" dirty="0">
                        <a:latin typeface="Arial"/>
                        <a:ea typeface="Arial"/>
                        <a:cs typeface="Times New Roman"/>
                      </a:endParaRPr>
                    </a:p>
                    <a:p>
                      <a:pPr marL="67945" marR="137795" algn="ctr">
                        <a:spcAft>
                          <a:spcPts val="0"/>
                        </a:spcAft>
                      </a:pPr>
                      <a:r>
                        <a:rPr lang="en-US" sz="1200" b="1" dirty="0">
                          <a:latin typeface="Arial"/>
                          <a:ea typeface="Arial"/>
                          <a:cs typeface="Times New Roman"/>
                        </a:rPr>
                        <a:t>50 h/an, </a:t>
                      </a:r>
                      <a:r>
                        <a:rPr lang="en-US" sz="1200" b="1" dirty="0" err="1">
                          <a:latin typeface="Arial"/>
                          <a:ea typeface="Arial"/>
                          <a:cs typeface="Times New Roman"/>
                        </a:rPr>
                        <a:t>dont</a:t>
                      </a:r>
                      <a:r>
                        <a:rPr lang="en-US" sz="1200" b="1" dirty="0">
                          <a:latin typeface="Arial"/>
                          <a:ea typeface="Arial"/>
                          <a:cs typeface="Times New Roman"/>
                        </a:rPr>
                        <a:t> 10 h/</a:t>
                      </a:r>
                      <a:r>
                        <a:rPr lang="en-US" sz="1200" b="1" dirty="0" err="1">
                          <a:latin typeface="Arial"/>
                          <a:ea typeface="Arial"/>
                          <a:cs typeface="Times New Roman"/>
                        </a:rPr>
                        <a:t>trimestre</a:t>
                      </a:r>
                      <a:r>
                        <a:rPr lang="en-US" sz="1200" b="1" dirty="0">
                          <a:latin typeface="Arial"/>
                          <a:ea typeface="Arial"/>
                          <a:cs typeface="Times New Roman"/>
                        </a:rPr>
                        <a:t>, </a:t>
                      </a:r>
                      <a:r>
                        <a:rPr lang="en-US" sz="1200" b="1" dirty="0" err="1">
                          <a:latin typeface="Arial"/>
                          <a:ea typeface="Arial"/>
                          <a:cs typeface="Times New Roman"/>
                        </a:rPr>
                        <a:t>complétées</a:t>
                      </a:r>
                      <a:r>
                        <a:rPr lang="en-US" sz="1200" b="1" dirty="0">
                          <a:latin typeface="Arial"/>
                          <a:ea typeface="Arial"/>
                          <a:cs typeface="Times New Roman"/>
                        </a:rPr>
                        <a:t> par 10 h/an par tranche </a:t>
                      </a:r>
                      <a:r>
                        <a:rPr lang="en-US" sz="1200" b="1" dirty="0" err="1">
                          <a:latin typeface="Arial"/>
                          <a:ea typeface="Arial"/>
                          <a:cs typeface="Times New Roman"/>
                        </a:rPr>
                        <a:t>supplémentaire</a:t>
                      </a:r>
                      <a:r>
                        <a:rPr lang="en-US" sz="1200" b="1" dirty="0">
                          <a:latin typeface="Arial"/>
                          <a:ea typeface="Arial"/>
                          <a:cs typeface="Times New Roman"/>
                        </a:rPr>
                        <a:t> de 20 </a:t>
                      </a:r>
                      <a:r>
                        <a:rPr lang="en-US" sz="1200" b="1" dirty="0" err="1">
                          <a:latin typeface="Arial"/>
                          <a:ea typeface="Arial"/>
                          <a:cs typeface="Times New Roman"/>
                        </a:rPr>
                        <a:t>enfants</a:t>
                      </a:r>
                      <a:endParaRPr lang="en-US" sz="1200" b="1" dirty="0">
                        <a:latin typeface="Arial"/>
                        <a:ea typeface="Arial"/>
                        <a:cs typeface="Times New Roman"/>
                      </a:endParaRPr>
                    </a:p>
                    <a:p>
                      <a:pPr marL="67945" marR="153035" algn="ctr">
                        <a:spcAft>
                          <a:spcPts val="0"/>
                        </a:spcAft>
                      </a:pPr>
                      <a:r>
                        <a:rPr lang="en-US" sz="1200" b="1" dirty="0">
                          <a:latin typeface="Arial"/>
                          <a:ea typeface="Arial"/>
                          <a:cs typeface="Times New Roman"/>
                        </a:rPr>
                        <a:t>+ 0,40 </a:t>
                      </a:r>
                      <a:r>
                        <a:rPr lang="en-US" sz="1200" b="1" dirty="0" err="1">
                          <a:latin typeface="Arial"/>
                          <a:ea typeface="Arial"/>
                          <a:cs typeface="Times New Roman"/>
                        </a:rPr>
                        <a:t>Etp</a:t>
                      </a:r>
                      <a:r>
                        <a:rPr lang="en-US" sz="1200" b="1" dirty="0">
                          <a:latin typeface="Arial"/>
                          <a:ea typeface="Arial"/>
                          <a:cs typeface="Times New Roman"/>
                        </a:rPr>
                        <a:t> </a:t>
                      </a:r>
                      <a:r>
                        <a:rPr lang="en-US" sz="1200" b="1" dirty="0" err="1">
                          <a:latin typeface="Arial"/>
                          <a:ea typeface="Arial"/>
                          <a:cs typeface="Times New Roman"/>
                        </a:rPr>
                        <a:t>infirmier</a:t>
                      </a:r>
                      <a:r>
                        <a:rPr lang="en-US" sz="1200" b="1" dirty="0">
                          <a:latin typeface="Arial"/>
                          <a:ea typeface="Arial"/>
                          <a:cs typeface="Times New Roman"/>
                        </a:rPr>
                        <a:t>, </a:t>
                      </a:r>
                      <a:r>
                        <a:rPr lang="en-US" sz="1200" b="1" dirty="0" err="1">
                          <a:latin typeface="Arial"/>
                          <a:ea typeface="Arial"/>
                          <a:cs typeface="Times New Roman"/>
                        </a:rPr>
                        <a:t>complété</a:t>
                      </a:r>
                      <a:r>
                        <a:rPr lang="en-US" sz="1200" b="1" dirty="0">
                          <a:latin typeface="Arial"/>
                          <a:ea typeface="Arial"/>
                          <a:cs typeface="Times New Roman"/>
                        </a:rPr>
                        <a:t> de 0,10 </a:t>
                      </a:r>
                      <a:r>
                        <a:rPr lang="en-US" sz="1200" b="1" dirty="0" err="1">
                          <a:latin typeface="Arial"/>
                          <a:ea typeface="Arial"/>
                          <a:cs typeface="Times New Roman"/>
                        </a:rPr>
                        <a:t>Etp</a:t>
                      </a:r>
                      <a:r>
                        <a:rPr lang="en-US" sz="1200" b="1" dirty="0">
                          <a:latin typeface="Arial"/>
                          <a:ea typeface="Arial"/>
                          <a:cs typeface="Times New Roman"/>
                        </a:rPr>
                        <a:t> par tranche </a:t>
                      </a:r>
                      <a:r>
                        <a:rPr lang="en-US" sz="1200" b="1" dirty="0" err="1">
                          <a:latin typeface="Arial"/>
                          <a:ea typeface="Arial"/>
                          <a:cs typeface="Times New Roman"/>
                        </a:rPr>
                        <a:t>complète</a:t>
                      </a:r>
                      <a:r>
                        <a:rPr lang="en-US" sz="1200" b="1" dirty="0">
                          <a:latin typeface="Arial"/>
                          <a:ea typeface="Arial"/>
                          <a:cs typeface="Times New Roman"/>
                        </a:rPr>
                        <a:t> </a:t>
                      </a:r>
                      <a:r>
                        <a:rPr lang="en-US" sz="1200" b="1" dirty="0" err="1">
                          <a:latin typeface="Arial"/>
                          <a:ea typeface="Arial"/>
                          <a:cs typeface="Times New Roman"/>
                        </a:rPr>
                        <a:t>supplémentaire</a:t>
                      </a:r>
                      <a:r>
                        <a:rPr lang="en-US" sz="1200" b="1" dirty="0">
                          <a:latin typeface="Arial"/>
                          <a:ea typeface="Arial"/>
                          <a:cs typeface="Times New Roman"/>
                        </a:rPr>
                        <a:t> de 20 places</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42852"/>
            <a:ext cx="8229600" cy="1143000"/>
          </a:xfrm>
        </p:spPr>
        <p:txBody>
          <a:bodyPr>
            <a:normAutofit/>
          </a:bodyPr>
          <a:lstStyle/>
          <a:p>
            <a:r>
              <a:rPr lang="fr-FR" sz="4800" b="1" dirty="0"/>
              <a:t>Nouvelle nomenclature</a:t>
            </a:r>
          </a:p>
        </p:txBody>
      </p:sp>
      <p:sp>
        <p:nvSpPr>
          <p:cNvPr id="3" name="Espace réservé du contenu 2"/>
          <p:cNvSpPr>
            <a:spLocks noGrp="1"/>
          </p:cNvSpPr>
          <p:nvPr>
            <p:ph idx="1"/>
          </p:nvPr>
        </p:nvSpPr>
        <p:spPr>
          <a:xfrm>
            <a:off x="428596" y="1000108"/>
            <a:ext cx="8229600" cy="4811715"/>
          </a:xfrm>
        </p:spPr>
        <p:txBody>
          <a:bodyPr>
            <a:normAutofit/>
          </a:bodyPr>
          <a:lstStyle/>
          <a:p>
            <a:pPr algn="ctr">
              <a:buNone/>
            </a:pPr>
            <a:r>
              <a:rPr lang="fr-FR" dirty="0"/>
              <a:t>ACCUEILS SAISONNIERS OU PONCTUELS</a:t>
            </a:r>
          </a:p>
          <a:p>
            <a:pPr algn="ctr">
              <a:buNone/>
            </a:pPr>
            <a:r>
              <a:rPr lang="fr-FR" sz="2000" dirty="0"/>
              <a:t>(article 11)</a:t>
            </a:r>
          </a:p>
          <a:p>
            <a:pPr algn="ctr">
              <a:buNone/>
            </a:pPr>
            <a:endParaRPr lang="fr-FR" sz="1600" dirty="0"/>
          </a:p>
          <a:p>
            <a:pPr algn="ctr">
              <a:buNone/>
            </a:pPr>
            <a:r>
              <a:rPr lang="fr-FR" sz="1600" dirty="0"/>
              <a:t>Un </a:t>
            </a:r>
            <a:r>
              <a:rPr lang="fr-FR" sz="1600" dirty="0" err="1"/>
              <a:t>Eaje</a:t>
            </a:r>
            <a:r>
              <a:rPr lang="fr-FR" sz="1600" dirty="0"/>
              <a:t> peut fonctionner de manière saisonnière ou ponctuelle,</a:t>
            </a:r>
          </a:p>
          <a:p>
            <a:pPr algn="ctr">
              <a:buNone/>
            </a:pPr>
            <a:r>
              <a:rPr lang="fr-FR" sz="1600" b="1" dirty="0"/>
              <a:t>dans la limite de 210 jours par an et 150 jours consécutifs</a:t>
            </a:r>
            <a:endParaRPr lang="fr-FR" sz="1600" dirty="0"/>
          </a:p>
        </p:txBody>
      </p:sp>
      <p:graphicFrame>
        <p:nvGraphicFramePr>
          <p:cNvPr id="5" name="Tableau 4"/>
          <p:cNvGraphicFramePr>
            <a:graphicFrameLocks noGrp="1"/>
          </p:cNvGraphicFramePr>
          <p:nvPr>
            <p:extLst>
              <p:ext uri="{D42A27DB-BD31-4B8C-83A1-F6EECF244321}">
                <p14:modId xmlns:p14="http://schemas.microsoft.com/office/powerpoint/2010/main" val="1543883456"/>
              </p:ext>
            </p:extLst>
          </p:nvPr>
        </p:nvGraphicFramePr>
        <p:xfrm>
          <a:off x="1169766" y="2924944"/>
          <a:ext cx="6786610" cy="3429024"/>
        </p:xfrm>
        <a:graphic>
          <a:graphicData uri="http://schemas.openxmlformats.org/drawingml/2006/table">
            <a:tbl>
              <a:tblPr/>
              <a:tblGrid>
                <a:gridCol w="1249596">
                  <a:extLst>
                    <a:ext uri="{9D8B030D-6E8A-4147-A177-3AD203B41FA5}">
                      <a16:colId xmlns:a16="http://schemas.microsoft.com/office/drawing/2014/main" val="20000"/>
                    </a:ext>
                  </a:extLst>
                </a:gridCol>
                <a:gridCol w="1588645">
                  <a:extLst>
                    <a:ext uri="{9D8B030D-6E8A-4147-A177-3AD203B41FA5}">
                      <a16:colId xmlns:a16="http://schemas.microsoft.com/office/drawing/2014/main" val="20001"/>
                    </a:ext>
                  </a:extLst>
                </a:gridCol>
                <a:gridCol w="1662353">
                  <a:extLst>
                    <a:ext uri="{9D8B030D-6E8A-4147-A177-3AD203B41FA5}">
                      <a16:colId xmlns:a16="http://schemas.microsoft.com/office/drawing/2014/main" val="20002"/>
                    </a:ext>
                  </a:extLst>
                </a:gridCol>
                <a:gridCol w="2286016">
                  <a:extLst>
                    <a:ext uri="{9D8B030D-6E8A-4147-A177-3AD203B41FA5}">
                      <a16:colId xmlns:a16="http://schemas.microsoft.com/office/drawing/2014/main" val="20003"/>
                    </a:ext>
                  </a:extLst>
                </a:gridCol>
              </a:tblGrid>
              <a:tr h="1538762">
                <a:tc>
                  <a:txBody>
                    <a:bodyPr/>
                    <a:lstStyle/>
                    <a:p>
                      <a:pPr>
                        <a:spcAft>
                          <a:spcPts val="0"/>
                        </a:spcAft>
                      </a:pPr>
                      <a:endParaRPr lang="fr-FR" sz="1200" b="1" dirty="0">
                        <a:latin typeface="Arial"/>
                        <a:ea typeface="Arial"/>
                        <a:cs typeface="Times New Roman"/>
                      </a:endParaRPr>
                    </a:p>
                    <a:p>
                      <a:pPr marL="67945" marR="353695">
                        <a:spcAft>
                          <a:spcPts val="0"/>
                        </a:spcAft>
                      </a:pPr>
                      <a:endParaRPr lang="en-US" sz="1200" b="1" dirty="0">
                        <a:latin typeface="Arial"/>
                        <a:ea typeface="Arial"/>
                        <a:cs typeface="Times New Roman"/>
                      </a:endParaRPr>
                    </a:p>
                    <a:p>
                      <a:pPr marL="67945" marR="353695">
                        <a:spcAft>
                          <a:spcPts val="0"/>
                        </a:spcAft>
                      </a:pPr>
                      <a:r>
                        <a:rPr lang="en-US" sz="1200" b="1" dirty="0" err="1">
                          <a:latin typeface="Arial"/>
                          <a:ea typeface="Arial"/>
                          <a:cs typeface="Times New Roman"/>
                        </a:rPr>
                        <a:t>Capacité</a:t>
                      </a:r>
                      <a:r>
                        <a:rPr lang="en-US" sz="1200" b="1" dirty="0">
                          <a:latin typeface="Arial"/>
                          <a:ea typeface="Arial"/>
                          <a:cs typeface="Times New Roman"/>
                        </a:rPr>
                        <a:t> </a:t>
                      </a:r>
                      <a:r>
                        <a:rPr lang="en-US" sz="1200" b="1" dirty="0" err="1">
                          <a:latin typeface="Arial"/>
                          <a:ea typeface="Arial"/>
                          <a:cs typeface="Times New Roman"/>
                        </a:rPr>
                        <a:t>d’accueil</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3"/>
                    </a:solidFill>
                  </a:tcPr>
                </a:tc>
                <a:tc>
                  <a:txBody>
                    <a:bodyPr/>
                    <a:lstStyle/>
                    <a:p>
                      <a:pPr marL="67945" marR="50800">
                        <a:spcBef>
                          <a:spcPts val="875"/>
                        </a:spcBef>
                        <a:spcAft>
                          <a:spcPts val="0"/>
                        </a:spcAft>
                      </a:pPr>
                      <a:endParaRPr lang="en-US" sz="1200" b="1" dirty="0">
                        <a:latin typeface="Arial"/>
                        <a:ea typeface="Arial"/>
                        <a:cs typeface="Times New Roman"/>
                      </a:endParaRPr>
                    </a:p>
                    <a:p>
                      <a:pPr marL="67945" marR="50800">
                        <a:spcBef>
                          <a:spcPts val="875"/>
                        </a:spcBef>
                        <a:spcAft>
                          <a:spcPts val="0"/>
                        </a:spcAft>
                      </a:pPr>
                      <a:r>
                        <a:rPr lang="en-US" sz="1200" b="1" dirty="0">
                          <a:latin typeface="Arial"/>
                          <a:ea typeface="Arial"/>
                          <a:cs typeface="Times New Roman"/>
                        </a:rPr>
                        <a:t>Temps de travail minimum de la </a:t>
                      </a:r>
                      <a:r>
                        <a:rPr lang="en-US" sz="1200" b="1" dirty="0" err="1">
                          <a:latin typeface="Arial"/>
                          <a:ea typeface="Arial"/>
                          <a:cs typeface="Times New Roman"/>
                        </a:rPr>
                        <a:t>fonction</a:t>
                      </a:r>
                      <a:r>
                        <a:rPr lang="en-US" sz="1200" b="1" dirty="0">
                          <a:latin typeface="Arial"/>
                          <a:ea typeface="Arial"/>
                          <a:cs typeface="Times New Roman"/>
                        </a:rPr>
                        <a:t> de direction</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3"/>
                    </a:solidFill>
                  </a:tcPr>
                </a:tc>
                <a:tc>
                  <a:txBody>
                    <a:bodyPr/>
                    <a:lstStyle/>
                    <a:p>
                      <a:pPr marL="67310" marR="51435">
                        <a:spcBef>
                          <a:spcPts val="875"/>
                        </a:spcBef>
                        <a:spcAft>
                          <a:spcPts val="0"/>
                        </a:spcAft>
                      </a:pPr>
                      <a:endParaRPr lang="en-US" sz="1200" b="1" dirty="0">
                        <a:latin typeface="Arial"/>
                        <a:ea typeface="Arial"/>
                        <a:cs typeface="Times New Roman"/>
                      </a:endParaRPr>
                    </a:p>
                    <a:p>
                      <a:pPr marL="67310" marR="51435">
                        <a:spcBef>
                          <a:spcPts val="875"/>
                        </a:spcBef>
                        <a:spcAft>
                          <a:spcPts val="0"/>
                        </a:spcAft>
                      </a:pPr>
                      <a:r>
                        <a:rPr lang="en-US" sz="1200" b="1" dirty="0">
                          <a:latin typeface="Arial"/>
                          <a:ea typeface="Arial"/>
                          <a:cs typeface="Times New Roman"/>
                        </a:rPr>
                        <a:t>Temps de travail minimum </a:t>
                      </a:r>
                      <a:r>
                        <a:rPr lang="en-US" sz="1200" b="1" dirty="0" err="1">
                          <a:latin typeface="Arial"/>
                          <a:ea typeface="Arial"/>
                          <a:cs typeface="Times New Roman"/>
                        </a:rPr>
                        <a:t>d’éducateur</a:t>
                      </a:r>
                      <a:r>
                        <a:rPr lang="en-US" sz="1200" b="1" dirty="0">
                          <a:latin typeface="Arial"/>
                          <a:ea typeface="Arial"/>
                          <a:cs typeface="Times New Roman"/>
                        </a:rPr>
                        <a:t> de </a:t>
                      </a:r>
                      <a:r>
                        <a:rPr lang="en-US" sz="1200" b="1" dirty="0" err="1">
                          <a:latin typeface="Arial"/>
                          <a:ea typeface="Arial"/>
                          <a:cs typeface="Times New Roman"/>
                        </a:rPr>
                        <a:t>jeunes</a:t>
                      </a:r>
                      <a:r>
                        <a:rPr lang="en-US" sz="1200" b="1" dirty="0">
                          <a:latin typeface="Arial"/>
                          <a:ea typeface="Arial"/>
                          <a:cs typeface="Times New Roman"/>
                        </a:rPr>
                        <a:t> </a:t>
                      </a:r>
                      <a:r>
                        <a:rPr lang="en-US" sz="1200" b="1" dirty="0" err="1">
                          <a:latin typeface="Arial"/>
                          <a:ea typeface="Arial"/>
                          <a:cs typeface="Times New Roman"/>
                        </a:rPr>
                        <a:t>enfants</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3"/>
                    </a:solidFill>
                  </a:tcPr>
                </a:tc>
                <a:tc>
                  <a:txBody>
                    <a:bodyPr/>
                    <a:lstStyle/>
                    <a:p>
                      <a:pPr>
                        <a:spcAft>
                          <a:spcPts val="0"/>
                        </a:spcAft>
                      </a:pPr>
                      <a:endParaRPr lang="fr-FR" sz="1200" b="1" dirty="0">
                        <a:latin typeface="Arial"/>
                        <a:ea typeface="Arial"/>
                        <a:cs typeface="Times New Roman"/>
                      </a:endParaRPr>
                    </a:p>
                    <a:p>
                      <a:pPr marL="67945" marR="301625">
                        <a:spcBef>
                          <a:spcPts val="765"/>
                        </a:spcBef>
                        <a:spcAft>
                          <a:spcPts val="0"/>
                        </a:spcAft>
                      </a:pPr>
                      <a:r>
                        <a:rPr lang="en-US" sz="1200" b="1" dirty="0" err="1">
                          <a:latin typeface="Arial"/>
                          <a:ea typeface="Arial"/>
                          <a:cs typeface="Times New Roman"/>
                        </a:rPr>
                        <a:t>Nombre</a:t>
                      </a:r>
                      <a:r>
                        <a:rPr lang="en-US" sz="1200" b="1" dirty="0">
                          <a:latin typeface="Arial"/>
                          <a:ea typeface="Arial"/>
                          <a:cs typeface="Times New Roman"/>
                        </a:rPr>
                        <a:t> minimum </a:t>
                      </a:r>
                      <a:r>
                        <a:rPr lang="en-US" sz="1200" b="1" dirty="0" err="1">
                          <a:latin typeface="Arial"/>
                          <a:ea typeface="Arial"/>
                          <a:cs typeface="Times New Roman"/>
                        </a:rPr>
                        <a:t>d’heures</a:t>
                      </a:r>
                      <a:r>
                        <a:rPr lang="en-US" sz="1200" b="1" dirty="0">
                          <a:latin typeface="Arial"/>
                          <a:ea typeface="Arial"/>
                          <a:cs typeface="Times New Roman"/>
                        </a:rPr>
                        <a:t> </a:t>
                      </a:r>
                      <a:r>
                        <a:rPr lang="en-US" sz="1200" b="1" dirty="0" err="1">
                          <a:latin typeface="Arial"/>
                          <a:ea typeface="Arial"/>
                          <a:cs typeface="Times New Roman"/>
                        </a:rPr>
                        <a:t>d’intervention</a:t>
                      </a:r>
                      <a:r>
                        <a:rPr lang="en-US" sz="1200" b="1" dirty="0">
                          <a:latin typeface="Arial"/>
                          <a:ea typeface="Arial"/>
                          <a:cs typeface="Times New Roman"/>
                        </a:rPr>
                        <a:t> du </a:t>
                      </a:r>
                      <a:r>
                        <a:rPr lang="en-US" sz="1200" b="1" dirty="0" err="1">
                          <a:latin typeface="Arial"/>
                          <a:ea typeface="Arial"/>
                          <a:cs typeface="Times New Roman"/>
                        </a:rPr>
                        <a:t>référent</a:t>
                      </a:r>
                      <a:endParaRPr lang="fr-FR" sz="1200" b="1" dirty="0">
                        <a:latin typeface="Arial"/>
                        <a:ea typeface="Arial"/>
                        <a:cs typeface="Times New Roman"/>
                      </a:endParaRPr>
                    </a:p>
                    <a:p>
                      <a:pPr marL="67945">
                        <a:lnSpc>
                          <a:spcPts val="1255"/>
                        </a:lnSpc>
                        <a:spcAft>
                          <a:spcPts val="0"/>
                        </a:spcAft>
                      </a:pPr>
                      <a:r>
                        <a:rPr lang="en-US" sz="1200" b="1" dirty="0">
                          <a:latin typeface="Arial"/>
                          <a:ea typeface="Arial"/>
                          <a:cs typeface="Times New Roman"/>
                        </a:rPr>
                        <a:t>« santé et accueil inclusif »  (</a:t>
                      </a:r>
                      <a:r>
                        <a:rPr lang="en-US" sz="1200" b="1" dirty="0" err="1">
                          <a:latin typeface="Arial"/>
                          <a:ea typeface="Arial"/>
                          <a:cs typeface="Times New Roman"/>
                        </a:rPr>
                        <a:t>cf</a:t>
                      </a:r>
                      <a:r>
                        <a:rPr lang="en-US" sz="1200" b="1" dirty="0">
                          <a:latin typeface="Arial"/>
                          <a:ea typeface="Arial"/>
                          <a:cs typeface="Times New Roman"/>
                        </a:rPr>
                        <a:t> </a:t>
                      </a:r>
                      <a:r>
                        <a:rPr lang="en-US" sz="1200" b="1" dirty="0" err="1">
                          <a:latin typeface="Arial"/>
                          <a:ea typeface="Arial"/>
                          <a:cs typeface="Times New Roman"/>
                        </a:rPr>
                        <a:t>profil</a:t>
                      </a:r>
                      <a:r>
                        <a:rPr lang="en-US" sz="1200" b="1" dirty="0">
                          <a:latin typeface="Arial"/>
                          <a:ea typeface="Arial"/>
                          <a:cs typeface="Times New Roman"/>
                        </a:rPr>
                        <a:t> crèche co)</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3"/>
                    </a:solidFill>
                  </a:tcPr>
                </a:tc>
                <a:extLst>
                  <a:ext uri="{0D108BD9-81ED-4DB2-BD59-A6C34878D82A}">
                    <a16:rowId xmlns:a16="http://schemas.microsoft.com/office/drawing/2014/main" val="10000"/>
                  </a:ext>
                </a:extLst>
              </a:tr>
              <a:tr h="702016">
                <a:tc>
                  <a:txBody>
                    <a:bodyPr/>
                    <a:lstStyle/>
                    <a:p>
                      <a:pPr marL="67945" marR="120650" algn="ctr">
                        <a:spcAft>
                          <a:spcPts val="0"/>
                        </a:spcAft>
                      </a:pPr>
                      <a:endParaRPr lang="en-US" sz="1200" b="1">
                        <a:latin typeface="Arial"/>
                        <a:ea typeface="Arial"/>
                        <a:cs typeface="Times New Roman"/>
                      </a:endParaRPr>
                    </a:p>
                    <a:p>
                      <a:pPr marL="67945" marR="120650" algn="ctr">
                        <a:spcAft>
                          <a:spcPts val="0"/>
                        </a:spcAft>
                      </a:pPr>
                      <a:r>
                        <a:rPr lang="en-US" sz="1200" b="1">
                          <a:latin typeface="Arial"/>
                          <a:ea typeface="Arial"/>
                          <a:cs typeface="Times New Roman"/>
                        </a:rPr>
                        <a:t>Inférieure à 25 places</a:t>
                      </a:r>
                      <a:endParaRPr lang="fr-FR" sz="1200" b="1">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marL="67310" marR="268605" algn="ctr">
                        <a:spcBef>
                          <a:spcPts val="635"/>
                        </a:spcBef>
                        <a:spcAft>
                          <a:spcPts val="0"/>
                        </a:spcAft>
                      </a:pPr>
                      <a:endParaRPr lang="en-US" sz="1200" b="1" dirty="0">
                        <a:latin typeface="Arial"/>
                        <a:ea typeface="Arial"/>
                        <a:cs typeface="Times New Roman"/>
                      </a:endParaRPr>
                    </a:p>
                    <a:p>
                      <a:pPr marL="67310" marR="268605" algn="ctr">
                        <a:spcBef>
                          <a:spcPts val="635"/>
                        </a:spcBef>
                        <a:spcAft>
                          <a:spcPts val="0"/>
                        </a:spcAft>
                      </a:pPr>
                      <a:r>
                        <a:rPr lang="en-US" sz="1200" b="1" dirty="0" err="1">
                          <a:latin typeface="Arial"/>
                          <a:ea typeface="Arial"/>
                          <a:cs typeface="Times New Roman"/>
                        </a:rPr>
                        <a:t>Est</a:t>
                      </a:r>
                      <a:r>
                        <a:rPr lang="en-US" sz="1200" b="1" dirty="0">
                          <a:latin typeface="Arial"/>
                          <a:ea typeface="Arial"/>
                          <a:cs typeface="Times New Roman"/>
                        </a:rPr>
                        <a:t> </a:t>
                      </a:r>
                      <a:r>
                        <a:rPr lang="en-US" sz="1200" b="1" dirty="0" err="1">
                          <a:latin typeface="Arial"/>
                          <a:ea typeface="Arial"/>
                          <a:cs typeface="Times New Roman"/>
                        </a:rPr>
                        <a:t>soumis</a:t>
                      </a:r>
                      <a:r>
                        <a:rPr lang="en-US" sz="1200" b="1" dirty="0">
                          <a:latin typeface="Arial"/>
                          <a:ea typeface="Arial"/>
                          <a:cs typeface="Times New Roman"/>
                        </a:rPr>
                        <a:t> </a:t>
                      </a:r>
                      <a:r>
                        <a:rPr lang="en-US" sz="1200" b="1" dirty="0" err="1">
                          <a:latin typeface="Arial"/>
                          <a:ea typeface="Arial"/>
                          <a:cs typeface="Times New Roman"/>
                        </a:rPr>
                        <a:t>selon</a:t>
                      </a:r>
                      <a:r>
                        <a:rPr lang="en-US" sz="1200" b="1" dirty="0">
                          <a:latin typeface="Arial"/>
                          <a:ea typeface="Arial"/>
                          <a:cs typeface="Times New Roman"/>
                        </a:rPr>
                        <a:t> le type </a:t>
                      </a:r>
                      <a:r>
                        <a:rPr lang="en-US" sz="1200" b="1" dirty="0" err="1">
                          <a:latin typeface="Arial"/>
                          <a:ea typeface="Arial"/>
                          <a:cs typeface="Times New Roman"/>
                        </a:rPr>
                        <a:t>d’Eaje</a:t>
                      </a:r>
                      <a:r>
                        <a:rPr lang="en-US" sz="1200" b="1" dirty="0">
                          <a:latin typeface="Arial"/>
                          <a:ea typeface="Arial"/>
                          <a:cs typeface="Times New Roman"/>
                        </a:rPr>
                        <a:t> </a:t>
                      </a:r>
                    </a:p>
                    <a:p>
                      <a:pPr marL="67310" marR="268605" algn="ctr">
                        <a:spcBef>
                          <a:spcPts val="635"/>
                        </a:spcBef>
                        <a:spcAft>
                          <a:spcPts val="0"/>
                        </a:spcAft>
                      </a:pPr>
                      <a:r>
                        <a:rPr lang="en-US" sz="1200" b="1" dirty="0" err="1">
                          <a:latin typeface="Arial"/>
                          <a:ea typeface="Arial"/>
                          <a:cs typeface="Times New Roman"/>
                        </a:rPr>
                        <a:t>dont</a:t>
                      </a:r>
                      <a:r>
                        <a:rPr lang="en-US" sz="1200" b="1" dirty="0">
                          <a:latin typeface="Arial"/>
                          <a:ea typeface="Arial"/>
                          <a:cs typeface="Times New Roman"/>
                        </a:rPr>
                        <a:t> </a:t>
                      </a:r>
                      <a:r>
                        <a:rPr lang="en-US" sz="1200" b="1" dirty="0" err="1">
                          <a:latin typeface="Arial"/>
                          <a:ea typeface="Arial"/>
                          <a:cs typeface="Times New Roman"/>
                        </a:rPr>
                        <a:t>il</a:t>
                      </a:r>
                      <a:r>
                        <a:rPr lang="en-US" sz="1200" b="1" dirty="0">
                          <a:latin typeface="Arial"/>
                          <a:ea typeface="Arial"/>
                          <a:cs typeface="Times New Roman"/>
                        </a:rPr>
                        <a:t> </a:t>
                      </a:r>
                      <a:r>
                        <a:rPr lang="en-US" sz="1200" b="1" dirty="0" err="1">
                          <a:latin typeface="Arial"/>
                          <a:ea typeface="Arial"/>
                          <a:cs typeface="Times New Roman"/>
                        </a:rPr>
                        <a:t>relève</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fr-FR"/>
                    </a:p>
                  </a:txBody>
                  <a:tcPr/>
                </a:tc>
                <a:tc rowSpan="2">
                  <a:txBody>
                    <a:bodyPr/>
                    <a:lstStyle/>
                    <a:p>
                      <a:pPr marL="67945" marR="254000" algn="ctr">
                        <a:spcBef>
                          <a:spcPts val="635"/>
                        </a:spcBef>
                        <a:spcAft>
                          <a:spcPts val="0"/>
                        </a:spcAft>
                      </a:pPr>
                      <a:endParaRPr lang="en-US" sz="1200" b="1" dirty="0">
                        <a:latin typeface="Arial"/>
                        <a:ea typeface="Arial"/>
                        <a:cs typeface="Times New Roman"/>
                      </a:endParaRPr>
                    </a:p>
                    <a:p>
                      <a:pPr marL="67945" marR="254000" algn="ctr">
                        <a:spcBef>
                          <a:spcPts val="635"/>
                        </a:spcBef>
                        <a:spcAft>
                          <a:spcPts val="0"/>
                        </a:spcAft>
                      </a:pPr>
                      <a:r>
                        <a:rPr lang="en-US" sz="1200" b="1" dirty="0">
                          <a:latin typeface="Arial"/>
                          <a:ea typeface="Arial"/>
                          <a:cs typeface="Times New Roman"/>
                        </a:rPr>
                        <a:t>Pas </a:t>
                      </a:r>
                      <a:r>
                        <a:rPr lang="en-US" sz="1200" b="1" dirty="0" err="1">
                          <a:latin typeface="Arial"/>
                          <a:ea typeface="Arial"/>
                          <a:cs typeface="Times New Roman"/>
                        </a:rPr>
                        <a:t>d’obligation</a:t>
                      </a:r>
                      <a:endParaRPr lang="en-US" sz="1200" b="1" dirty="0">
                        <a:latin typeface="Arial"/>
                        <a:ea typeface="Arial"/>
                        <a:cs typeface="Times New Roman"/>
                      </a:endParaRPr>
                    </a:p>
                    <a:p>
                      <a:pPr marL="67945" marR="254000" algn="ctr">
                        <a:spcBef>
                          <a:spcPts val="635"/>
                        </a:spcBef>
                        <a:spcAft>
                          <a:spcPts val="0"/>
                        </a:spcAft>
                      </a:pPr>
                      <a:endParaRPr lang="fr-FR" sz="1200" b="1" dirty="0">
                        <a:latin typeface="Arial"/>
                        <a:ea typeface="Arial"/>
                        <a:cs typeface="Times New Roman"/>
                      </a:endParaRPr>
                    </a:p>
                    <a:p>
                      <a:pPr marL="67945" marR="254000" algn="ctr">
                        <a:spcBef>
                          <a:spcPts val="635"/>
                        </a:spcBef>
                        <a:spcAft>
                          <a:spcPts val="0"/>
                        </a:spcAft>
                      </a:pPr>
                      <a:r>
                        <a:rPr lang="en-US" sz="1200" b="1" dirty="0" err="1">
                          <a:latin typeface="Arial"/>
                          <a:ea typeface="Arial"/>
                          <a:cs typeface="Times New Roman"/>
                        </a:rPr>
                        <a:t>Protocoles</a:t>
                      </a:r>
                      <a:r>
                        <a:rPr lang="en-US" sz="1200" b="1" dirty="0">
                          <a:latin typeface="Arial"/>
                          <a:ea typeface="Arial"/>
                          <a:cs typeface="Times New Roman"/>
                        </a:rPr>
                        <a:t> à la charge </a:t>
                      </a:r>
                    </a:p>
                    <a:p>
                      <a:pPr marL="67945" marR="254000" algn="ctr">
                        <a:spcBef>
                          <a:spcPts val="635"/>
                        </a:spcBef>
                        <a:spcAft>
                          <a:spcPts val="0"/>
                        </a:spcAft>
                      </a:pPr>
                      <a:r>
                        <a:rPr lang="en-US" sz="1200" b="1" dirty="0">
                          <a:latin typeface="Arial"/>
                          <a:ea typeface="Arial"/>
                          <a:cs typeface="Times New Roman"/>
                        </a:rPr>
                        <a:t>du </a:t>
                      </a:r>
                      <a:r>
                        <a:rPr lang="en-US" sz="1200" b="1" dirty="0" err="1">
                          <a:latin typeface="Arial"/>
                          <a:ea typeface="Arial"/>
                          <a:cs typeface="Times New Roman"/>
                        </a:rPr>
                        <a:t>directeur</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88246">
                <a:tc>
                  <a:txBody>
                    <a:bodyPr/>
                    <a:lstStyle/>
                    <a:p>
                      <a:pPr algn="ctr">
                        <a:spcAft>
                          <a:spcPts val="0"/>
                        </a:spcAft>
                      </a:pPr>
                      <a:endParaRPr lang="fr-FR" sz="1200" b="1" dirty="0">
                        <a:latin typeface="Arial"/>
                        <a:ea typeface="Arial"/>
                        <a:cs typeface="Times New Roman"/>
                      </a:endParaRPr>
                    </a:p>
                    <a:p>
                      <a:pPr marL="67945" marR="105410" algn="ctr">
                        <a:spcBef>
                          <a:spcPts val="800"/>
                        </a:spcBef>
                        <a:spcAft>
                          <a:spcPts val="0"/>
                        </a:spcAft>
                      </a:pPr>
                      <a:r>
                        <a:rPr lang="en-US" sz="1200" b="1" dirty="0" err="1">
                          <a:latin typeface="Arial"/>
                          <a:ea typeface="Arial"/>
                          <a:cs typeface="Times New Roman"/>
                        </a:rPr>
                        <a:t>Supérieure</a:t>
                      </a:r>
                      <a:r>
                        <a:rPr lang="en-US" sz="1200" b="1" dirty="0">
                          <a:latin typeface="Arial"/>
                          <a:ea typeface="Arial"/>
                          <a:cs typeface="Times New Roman"/>
                        </a:rPr>
                        <a:t> </a:t>
                      </a:r>
                      <a:r>
                        <a:rPr lang="en-US" sz="1200" b="1" dirty="0" err="1">
                          <a:latin typeface="Arial"/>
                          <a:ea typeface="Arial"/>
                          <a:cs typeface="Times New Roman"/>
                        </a:rPr>
                        <a:t>ou</a:t>
                      </a:r>
                      <a:r>
                        <a:rPr lang="en-US" sz="1200" b="1" dirty="0">
                          <a:latin typeface="Arial"/>
                          <a:ea typeface="Arial"/>
                          <a:cs typeface="Times New Roman"/>
                        </a:rPr>
                        <a:t> </a:t>
                      </a:r>
                    </a:p>
                    <a:p>
                      <a:pPr marL="67945" marR="105410" algn="ctr">
                        <a:spcBef>
                          <a:spcPts val="800"/>
                        </a:spcBef>
                        <a:spcAft>
                          <a:spcPts val="0"/>
                        </a:spcAft>
                      </a:pPr>
                      <a:r>
                        <a:rPr lang="en-US" sz="1200" b="1" dirty="0">
                          <a:latin typeface="Arial"/>
                          <a:ea typeface="Arial"/>
                          <a:cs typeface="Times New Roman"/>
                        </a:rPr>
                        <a:t>= à </a:t>
                      </a:r>
                    </a:p>
                    <a:p>
                      <a:pPr marL="67945" marR="105410" algn="ctr">
                        <a:spcBef>
                          <a:spcPts val="800"/>
                        </a:spcBef>
                        <a:spcAft>
                          <a:spcPts val="0"/>
                        </a:spcAft>
                      </a:pPr>
                      <a:r>
                        <a:rPr lang="en-US" sz="1200" b="1" dirty="0">
                          <a:latin typeface="Arial"/>
                          <a:ea typeface="Arial"/>
                          <a:cs typeface="Times New Roman"/>
                        </a:rPr>
                        <a:t>25 places </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fr-FR"/>
                    </a:p>
                  </a:txBody>
                  <a:tcPr/>
                </a:tc>
                <a:tc hMerge="1" vMerge="1">
                  <a:txBody>
                    <a:bodyPr/>
                    <a:lstStyle/>
                    <a:p>
                      <a:endParaRPr lang="fr-FR"/>
                    </a:p>
                  </a:txBody>
                  <a:tcPr/>
                </a:tc>
                <a:tc vMerge="1">
                  <a:txBody>
                    <a:bodyPr/>
                    <a:lstStyle/>
                    <a:p>
                      <a:endParaRPr lang="fr-FR"/>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42852"/>
            <a:ext cx="8229600" cy="1143000"/>
          </a:xfrm>
        </p:spPr>
        <p:txBody>
          <a:bodyPr>
            <a:normAutofit/>
          </a:bodyPr>
          <a:lstStyle/>
          <a:p>
            <a:r>
              <a:rPr lang="fr-FR" sz="4800" b="1" dirty="0"/>
              <a:t>Nouvelle nomenclature</a:t>
            </a:r>
          </a:p>
        </p:txBody>
      </p:sp>
      <p:sp>
        <p:nvSpPr>
          <p:cNvPr id="3" name="Espace réservé du contenu 2"/>
          <p:cNvSpPr>
            <a:spLocks noGrp="1"/>
          </p:cNvSpPr>
          <p:nvPr>
            <p:ph idx="1"/>
          </p:nvPr>
        </p:nvSpPr>
        <p:spPr>
          <a:xfrm>
            <a:off x="428596" y="1000108"/>
            <a:ext cx="8229600" cy="4811715"/>
          </a:xfrm>
        </p:spPr>
        <p:txBody>
          <a:bodyPr>
            <a:normAutofit/>
          </a:bodyPr>
          <a:lstStyle/>
          <a:p>
            <a:pPr algn="ctr">
              <a:buNone/>
            </a:pPr>
            <a:r>
              <a:rPr lang="fr-FR" dirty="0"/>
              <a:t>ETABLISSEMENTS A GESTION PARENTALE</a:t>
            </a:r>
          </a:p>
          <a:p>
            <a:pPr algn="ctr">
              <a:buNone/>
            </a:pPr>
            <a:r>
              <a:rPr lang="fr-FR" sz="2000" dirty="0"/>
              <a:t>(article 12)</a:t>
            </a:r>
          </a:p>
          <a:p>
            <a:pPr algn="ctr">
              <a:buNone/>
            </a:pPr>
            <a:endParaRPr lang="fr-FR" sz="1600" dirty="0"/>
          </a:p>
          <a:p>
            <a:pPr>
              <a:buNone/>
            </a:pPr>
            <a:r>
              <a:rPr lang="fr-FR" sz="1600" b="1" dirty="0"/>
              <a:t>Gestion associative rassemblant les parents des enfants accueillis et ayant pour objet l’accueil</a:t>
            </a:r>
          </a:p>
          <a:p>
            <a:pPr>
              <a:buNone/>
            </a:pPr>
            <a:r>
              <a:rPr lang="fr-FR" sz="1600" b="1" dirty="0"/>
              <a:t>non permanent de jeunes enfants à la qualité d’établissement ou service à gestion parental.</a:t>
            </a:r>
            <a:endParaRPr lang="fr-FR" sz="1600" dirty="0"/>
          </a:p>
        </p:txBody>
      </p:sp>
      <p:graphicFrame>
        <p:nvGraphicFramePr>
          <p:cNvPr id="6" name="Tableau 5"/>
          <p:cNvGraphicFramePr>
            <a:graphicFrameLocks noGrp="1"/>
          </p:cNvGraphicFramePr>
          <p:nvPr>
            <p:extLst>
              <p:ext uri="{D42A27DB-BD31-4B8C-83A1-F6EECF244321}">
                <p14:modId xmlns:p14="http://schemas.microsoft.com/office/powerpoint/2010/main" val="993519781"/>
              </p:ext>
            </p:extLst>
          </p:nvPr>
        </p:nvGraphicFramePr>
        <p:xfrm>
          <a:off x="755576" y="2924944"/>
          <a:ext cx="7239007" cy="3526974"/>
        </p:xfrm>
        <a:graphic>
          <a:graphicData uri="http://schemas.openxmlformats.org/drawingml/2006/table">
            <a:tbl>
              <a:tblPr/>
              <a:tblGrid>
                <a:gridCol w="1137318">
                  <a:extLst>
                    <a:ext uri="{9D8B030D-6E8A-4147-A177-3AD203B41FA5}">
                      <a16:colId xmlns:a16="http://schemas.microsoft.com/office/drawing/2014/main" val="20000"/>
                    </a:ext>
                  </a:extLst>
                </a:gridCol>
                <a:gridCol w="2068913">
                  <a:extLst>
                    <a:ext uri="{9D8B030D-6E8A-4147-A177-3AD203B41FA5}">
                      <a16:colId xmlns:a16="http://schemas.microsoft.com/office/drawing/2014/main" val="20001"/>
                    </a:ext>
                  </a:extLst>
                </a:gridCol>
                <a:gridCol w="1964593">
                  <a:extLst>
                    <a:ext uri="{9D8B030D-6E8A-4147-A177-3AD203B41FA5}">
                      <a16:colId xmlns:a16="http://schemas.microsoft.com/office/drawing/2014/main" val="20002"/>
                    </a:ext>
                  </a:extLst>
                </a:gridCol>
                <a:gridCol w="2068183">
                  <a:extLst>
                    <a:ext uri="{9D8B030D-6E8A-4147-A177-3AD203B41FA5}">
                      <a16:colId xmlns:a16="http://schemas.microsoft.com/office/drawing/2014/main" val="20003"/>
                    </a:ext>
                  </a:extLst>
                </a:gridCol>
              </a:tblGrid>
              <a:tr h="1285884">
                <a:tc>
                  <a:txBody>
                    <a:bodyPr/>
                    <a:lstStyle/>
                    <a:p>
                      <a:pPr algn="ctr">
                        <a:spcAft>
                          <a:spcPts val="0"/>
                        </a:spcAft>
                      </a:pPr>
                      <a:endParaRPr lang="fr-FR" sz="1200" b="1" dirty="0">
                        <a:latin typeface="Arial"/>
                        <a:ea typeface="Arial"/>
                        <a:cs typeface="Times New Roman"/>
                      </a:endParaRPr>
                    </a:p>
                    <a:p>
                      <a:pPr algn="ctr">
                        <a:spcAft>
                          <a:spcPts val="0"/>
                        </a:spcAft>
                      </a:pPr>
                      <a:endParaRPr lang="fr-FR" sz="1200" b="1" dirty="0">
                        <a:latin typeface="Arial"/>
                        <a:ea typeface="Arial"/>
                        <a:cs typeface="Times New Roman"/>
                      </a:endParaRPr>
                    </a:p>
                    <a:p>
                      <a:pPr marL="67945" algn="ctr">
                        <a:spcAft>
                          <a:spcPts val="0"/>
                        </a:spcAft>
                      </a:pPr>
                      <a:r>
                        <a:rPr lang="en-US" sz="1200" b="1" dirty="0" err="1">
                          <a:latin typeface="Arial"/>
                          <a:ea typeface="Arial"/>
                          <a:cs typeface="Times New Roman"/>
                        </a:rPr>
                        <a:t>Capacité</a:t>
                      </a:r>
                      <a:r>
                        <a:rPr lang="en-US" sz="1200" b="1" dirty="0">
                          <a:latin typeface="Arial"/>
                          <a:ea typeface="Arial"/>
                          <a:cs typeface="Times New Roman"/>
                        </a:rPr>
                        <a:t> </a:t>
                      </a:r>
                      <a:r>
                        <a:rPr lang="en-US" sz="1200" b="1" dirty="0" err="1">
                          <a:latin typeface="Arial"/>
                          <a:ea typeface="Arial"/>
                          <a:cs typeface="Times New Roman"/>
                        </a:rPr>
                        <a:t>d’accueil</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3"/>
                    </a:solidFill>
                  </a:tcPr>
                </a:tc>
                <a:tc>
                  <a:txBody>
                    <a:bodyPr/>
                    <a:lstStyle/>
                    <a:p>
                      <a:pPr marL="67945" marR="50800" algn="ctr">
                        <a:spcBef>
                          <a:spcPts val="875"/>
                        </a:spcBef>
                        <a:spcAft>
                          <a:spcPts val="0"/>
                        </a:spcAft>
                      </a:pPr>
                      <a:endParaRPr lang="en-US" sz="1200" b="1" dirty="0">
                        <a:latin typeface="Arial"/>
                        <a:ea typeface="Arial"/>
                        <a:cs typeface="Times New Roman"/>
                      </a:endParaRPr>
                    </a:p>
                    <a:p>
                      <a:pPr marL="67945" marR="50800" algn="ctr">
                        <a:spcBef>
                          <a:spcPts val="875"/>
                        </a:spcBef>
                        <a:spcAft>
                          <a:spcPts val="0"/>
                        </a:spcAft>
                      </a:pPr>
                      <a:r>
                        <a:rPr lang="en-US" sz="1200" b="1" dirty="0">
                          <a:latin typeface="Arial"/>
                          <a:ea typeface="Arial"/>
                          <a:cs typeface="Times New Roman"/>
                        </a:rPr>
                        <a:t>Temps de travail minimum de la </a:t>
                      </a:r>
                      <a:r>
                        <a:rPr lang="en-US" sz="1200" b="1" dirty="0" err="1">
                          <a:latin typeface="Arial"/>
                          <a:ea typeface="Arial"/>
                          <a:cs typeface="Times New Roman"/>
                        </a:rPr>
                        <a:t>fonction</a:t>
                      </a:r>
                      <a:r>
                        <a:rPr lang="en-US" sz="1200" b="1" dirty="0">
                          <a:latin typeface="Arial"/>
                          <a:ea typeface="Arial"/>
                          <a:cs typeface="Times New Roman"/>
                        </a:rPr>
                        <a:t> de </a:t>
                      </a:r>
                      <a:r>
                        <a:rPr lang="en-US" sz="1200" b="1" dirty="0" err="1">
                          <a:latin typeface="Arial"/>
                          <a:ea typeface="Arial"/>
                          <a:cs typeface="Times New Roman"/>
                        </a:rPr>
                        <a:t>responsable</a:t>
                      </a:r>
                      <a:r>
                        <a:rPr lang="en-US" sz="1200" b="1" dirty="0">
                          <a:latin typeface="Arial"/>
                          <a:ea typeface="Arial"/>
                          <a:cs typeface="Times New Roman"/>
                        </a:rPr>
                        <a:t> technique</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3"/>
                    </a:solidFill>
                  </a:tcPr>
                </a:tc>
                <a:tc>
                  <a:txBody>
                    <a:bodyPr/>
                    <a:lstStyle/>
                    <a:p>
                      <a:pPr marL="67310" marR="51435" algn="ctr">
                        <a:spcBef>
                          <a:spcPts val="875"/>
                        </a:spcBef>
                        <a:spcAft>
                          <a:spcPts val="0"/>
                        </a:spcAft>
                      </a:pPr>
                      <a:endParaRPr lang="en-US" sz="1200" b="1" dirty="0">
                        <a:latin typeface="Arial"/>
                        <a:ea typeface="Arial"/>
                        <a:cs typeface="Times New Roman"/>
                      </a:endParaRPr>
                    </a:p>
                    <a:p>
                      <a:pPr marL="67310" marR="51435" algn="ctr">
                        <a:spcBef>
                          <a:spcPts val="875"/>
                        </a:spcBef>
                        <a:spcAft>
                          <a:spcPts val="0"/>
                        </a:spcAft>
                      </a:pPr>
                      <a:r>
                        <a:rPr lang="en-US" sz="1200" b="1" dirty="0">
                          <a:latin typeface="Arial"/>
                          <a:ea typeface="Arial"/>
                          <a:cs typeface="Times New Roman"/>
                        </a:rPr>
                        <a:t>Temps de travail minimum </a:t>
                      </a:r>
                      <a:r>
                        <a:rPr lang="en-US" sz="1200" b="1" dirty="0" err="1">
                          <a:latin typeface="Arial"/>
                          <a:ea typeface="Arial"/>
                          <a:cs typeface="Times New Roman"/>
                        </a:rPr>
                        <a:t>d’éducateur</a:t>
                      </a:r>
                      <a:r>
                        <a:rPr lang="en-US" sz="1200" b="1" dirty="0">
                          <a:latin typeface="Arial"/>
                          <a:ea typeface="Arial"/>
                          <a:cs typeface="Times New Roman"/>
                        </a:rPr>
                        <a:t> de </a:t>
                      </a:r>
                      <a:r>
                        <a:rPr lang="en-US" sz="1200" b="1" dirty="0" err="1">
                          <a:latin typeface="Arial"/>
                          <a:ea typeface="Arial"/>
                          <a:cs typeface="Times New Roman"/>
                        </a:rPr>
                        <a:t>jeunes</a:t>
                      </a:r>
                      <a:r>
                        <a:rPr lang="en-US" sz="1200" b="1" dirty="0">
                          <a:latin typeface="Arial"/>
                          <a:ea typeface="Arial"/>
                          <a:cs typeface="Times New Roman"/>
                        </a:rPr>
                        <a:t> </a:t>
                      </a:r>
                      <a:r>
                        <a:rPr lang="en-US" sz="1200" b="1" dirty="0" err="1">
                          <a:latin typeface="Arial"/>
                          <a:ea typeface="Arial"/>
                          <a:cs typeface="Times New Roman"/>
                        </a:rPr>
                        <a:t>enfants</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3"/>
                    </a:solidFill>
                  </a:tcPr>
                </a:tc>
                <a:tc>
                  <a:txBody>
                    <a:bodyPr/>
                    <a:lstStyle/>
                    <a:p>
                      <a:pPr algn="ctr">
                        <a:spcAft>
                          <a:spcPts val="0"/>
                        </a:spcAft>
                      </a:pPr>
                      <a:endParaRPr lang="fr-FR" sz="1200" b="1" dirty="0">
                        <a:latin typeface="Arial"/>
                        <a:ea typeface="Arial"/>
                        <a:cs typeface="Times New Roman"/>
                      </a:endParaRPr>
                    </a:p>
                    <a:p>
                      <a:pPr marL="67945" marR="301625" algn="ctr">
                        <a:spcBef>
                          <a:spcPts val="765"/>
                        </a:spcBef>
                        <a:spcAft>
                          <a:spcPts val="0"/>
                        </a:spcAft>
                      </a:pPr>
                      <a:r>
                        <a:rPr lang="en-US" sz="1200" b="1" dirty="0" err="1">
                          <a:latin typeface="Arial"/>
                          <a:ea typeface="Arial"/>
                          <a:cs typeface="Times New Roman"/>
                        </a:rPr>
                        <a:t>Nombre</a:t>
                      </a:r>
                      <a:r>
                        <a:rPr lang="en-US" sz="1200" b="1" dirty="0">
                          <a:latin typeface="Arial"/>
                          <a:ea typeface="Arial"/>
                          <a:cs typeface="Times New Roman"/>
                        </a:rPr>
                        <a:t> minimum </a:t>
                      </a:r>
                      <a:r>
                        <a:rPr lang="en-US" sz="1200" b="1" dirty="0" err="1">
                          <a:latin typeface="Arial"/>
                          <a:ea typeface="Arial"/>
                          <a:cs typeface="Times New Roman"/>
                        </a:rPr>
                        <a:t>d’heures</a:t>
                      </a:r>
                      <a:r>
                        <a:rPr lang="en-US" sz="1200" b="1" dirty="0">
                          <a:latin typeface="Arial"/>
                          <a:ea typeface="Arial"/>
                          <a:cs typeface="Times New Roman"/>
                        </a:rPr>
                        <a:t> </a:t>
                      </a:r>
                      <a:r>
                        <a:rPr lang="en-US" sz="1200" b="1" dirty="0" err="1">
                          <a:latin typeface="Arial"/>
                          <a:ea typeface="Arial"/>
                          <a:cs typeface="Times New Roman"/>
                        </a:rPr>
                        <a:t>d’intervention</a:t>
                      </a:r>
                      <a:r>
                        <a:rPr lang="en-US" sz="1200" b="1" dirty="0">
                          <a:latin typeface="Arial"/>
                          <a:ea typeface="Arial"/>
                          <a:cs typeface="Times New Roman"/>
                        </a:rPr>
                        <a:t> du </a:t>
                      </a:r>
                      <a:r>
                        <a:rPr lang="en-US" sz="1200" b="1" dirty="0" err="1">
                          <a:latin typeface="Arial"/>
                          <a:ea typeface="Arial"/>
                          <a:cs typeface="Times New Roman"/>
                        </a:rPr>
                        <a:t>référent</a:t>
                      </a:r>
                      <a:endParaRPr lang="fr-FR" sz="1200" b="1" dirty="0">
                        <a:latin typeface="Arial"/>
                        <a:ea typeface="Arial"/>
                        <a:cs typeface="Times New Roman"/>
                      </a:endParaRPr>
                    </a:p>
                    <a:p>
                      <a:pPr marL="67945" algn="ctr">
                        <a:lnSpc>
                          <a:spcPts val="1255"/>
                        </a:lnSpc>
                        <a:spcAft>
                          <a:spcPts val="0"/>
                        </a:spcAft>
                      </a:pPr>
                      <a:r>
                        <a:rPr lang="en-US" sz="1200" b="1" dirty="0">
                          <a:latin typeface="Arial"/>
                          <a:ea typeface="Arial"/>
                          <a:cs typeface="Times New Roman"/>
                        </a:rPr>
                        <a:t>« santé et accueil inclusif »  (</a:t>
                      </a:r>
                      <a:r>
                        <a:rPr lang="en-US" sz="1200" b="1" dirty="0" err="1">
                          <a:latin typeface="Arial"/>
                          <a:ea typeface="Arial"/>
                          <a:cs typeface="Times New Roman"/>
                        </a:rPr>
                        <a:t>cf</a:t>
                      </a:r>
                      <a:r>
                        <a:rPr lang="en-US" sz="1200" b="1" dirty="0">
                          <a:latin typeface="Arial"/>
                          <a:ea typeface="Arial"/>
                          <a:cs typeface="Times New Roman"/>
                        </a:rPr>
                        <a:t> </a:t>
                      </a:r>
                      <a:r>
                        <a:rPr lang="en-US" sz="1200" b="1" dirty="0" err="1">
                          <a:latin typeface="Arial"/>
                          <a:ea typeface="Arial"/>
                          <a:cs typeface="Times New Roman"/>
                        </a:rPr>
                        <a:t>profil</a:t>
                      </a:r>
                      <a:r>
                        <a:rPr lang="en-US" sz="1200" b="1" dirty="0">
                          <a:latin typeface="Arial"/>
                          <a:ea typeface="Arial"/>
                          <a:cs typeface="Times New Roman"/>
                        </a:rPr>
                        <a:t> crèche co)</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3"/>
                    </a:solidFill>
                  </a:tcPr>
                </a:tc>
                <a:extLst>
                  <a:ext uri="{0D108BD9-81ED-4DB2-BD59-A6C34878D82A}">
                    <a16:rowId xmlns:a16="http://schemas.microsoft.com/office/drawing/2014/main" val="10000"/>
                  </a:ext>
                </a:extLst>
              </a:tr>
              <a:tr h="2241090">
                <a:tc>
                  <a:txBody>
                    <a:bodyPr/>
                    <a:lstStyle/>
                    <a:p>
                      <a:pPr marL="67945" marR="120650" algn="ctr">
                        <a:spcAft>
                          <a:spcPts val="0"/>
                        </a:spcAft>
                      </a:pPr>
                      <a:endParaRPr lang="en-US" sz="1200" b="1" dirty="0">
                        <a:latin typeface="Arial"/>
                        <a:ea typeface="Arial"/>
                        <a:cs typeface="Times New Roman"/>
                      </a:endParaRPr>
                    </a:p>
                    <a:p>
                      <a:pPr marL="67945" algn="ctr">
                        <a:spcAft>
                          <a:spcPts val="0"/>
                        </a:spcAft>
                      </a:pPr>
                      <a:r>
                        <a:rPr lang="en-US" sz="1200" b="1" dirty="0" err="1">
                          <a:latin typeface="Arial"/>
                          <a:ea typeface="Arial"/>
                          <a:cs typeface="Times New Roman"/>
                        </a:rPr>
                        <a:t>Inférieure</a:t>
                      </a:r>
                      <a:r>
                        <a:rPr lang="en-US" sz="1200" b="1" dirty="0">
                          <a:latin typeface="Arial"/>
                          <a:ea typeface="Arial"/>
                          <a:cs typeface="Times New Roman"/>
                        </a:rPr>
                        <a:t> </a:t>
                      </a:r>
                      <a:endParaRPr lang="fr-FR" sz="1200" b="1" dirty="0">
                        <a:latin typeface="Arial"/>
                        <a:ea typeface="Arial"/>
                        <a:cs typeface="Times New Roman"/>
                      </a:endParaRPr>
                    </a:p>
                    <a:p>
                      <a:pPr marL="67945" algn="ctr">
                        <a:spcAft>
                          <a:spcPts val="0"/>
                        </a:spcAft>
                      </a:pPr>
                      <a:r>
                        <a:rPr lang="en-US" sz="1200" b="1" dirty="0" err="1">
                          <a:latin typeface="Arial"/>
                          <a:ea typeface="Arial"/>
                          <a:cs typeface="Times New Roman"/>
                        </a:rPr>
                        <a:t>ou</a:t>
                      </a:r>
                      <a:r>
                        <a:rPr lang="en-US" sz="1200" b="1" dirty="0">
                          <a:latin typeface="Arial"/>
                          <a:ea typeface="Arial"/>
                          <a:cs typeface="Times New Roman"/>
                        </a:rPr>
                        <a:t> = à 24 places</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67945" marR="120650">
                        <a:spcAft>
                          <a:spcPts val="0"/>
                        </a:spcAft>
                      </a:pPr>
                      <a:endParaRPr lang="en-US" sz="1200" b="1" dirty="0">
                        <a:latin typeface="Arial"/>
                        <a:ea typeface="Arial"/>
                        <a:cs typeface="Times New Roman"/>
                      </a:endParaRPr>
                    </a:p>
                    <a:p>
                      <a:pPr marL="67945" marR="120650">
                        <a:spcAft>
                          <a:spcPts val="0"/>
                        </a:spcAft>
                      </a:pPr>
                      <a:r>
                        <a:rPr lang="en-US" sz="1200" b="1" dirty="0" err="1">
                          <a:latin typeface="Arial"/>
                          <a:ea typeface="Arial"/>
                          <a:cs typeface="Times New Roman"/>
                        </a:rPr>
                        <a:t>soumis</a:t>
                      </a:r>
                      <a:r>
                        <a:rPr lang="en-US" sz="1200" b="1" dirty="0">
                          <a:latin typeface="Arial"/>
                          <a:ea typeface="Arial"/>
                          <a:cs typeface="Times New Roman"/>
                        </a:rPr>
                        <a:t> aux </a:t>
                      </a:r>
                      <a:r>
                        <a:rPr lang="en-US" sz="1200" b="1" dirty="0" err="1">
                          <a:latin typeface="Arial"/>
                          <a:ea typeface="Arial"/>
                          <a:cs typeface="Times New Roman"/>
                        </a:rPr>
                        <a:t>mêmes</a:t>
                      </a:r>
                      <a:r>
                        <a:rPr lang="en-US" sz="1200" b="1" dirty="0">
                          <a:latin typeface="Arial"/>
                          <a:ea typeface="Arial"/>
                          <a:cs typeface="Times New Roman"/>
                        </a:rPr>
                        <a:t> </a:t>
                      </a:r>
                      <a:r>
                        <a:rPr lang="en-US" sz="1200" b="1" dirty="0" err="1">
                          <a:latin typeface="Arial"/>
                          <a:ea typeface="Arial"/>
                          <a:cs typeface="Times New Roman"/>
                        </a:rPr>
                        <a:t>exigences</a:t>
                      </a:r>
                      <a:r>
                        <a:rPr lang="en-US" sz="1200" b="1" dirty="0">
                          <a:latin typeface="Arial"/>
                          <a:ea typeface="Arial"/>
                          <a:cs typeface="Times New Roman"/>
                        </a:rPr>
                        <a:t> </a:t>
                      </a:r>
                      <a:r>
                        <a:rPr lang="en-US" sz="1200" b="1" dirty="0" err="1">
                          <a:latin typeface="Arial"/>
                          <a:ea typeface="Arial"/>
                          <a:cs typeface="Times New Roman"/>
                        </a:rPr>
                        <a:t>que</a:t>
                      </a:r>
                      <a:r>
                        <a:rPr lang="en-US" sz="1200" b="1" dirty="0">
                          <a:latin typeface="Arial"/>
                          <a:ea typeface="Arial"/>
                          <a:cs typeface="Times New Roman"/>
                        </a:rPr>
                        <a:t> les </a:t>
                      </a:r>
                      <a:r>
                        <a:rPr lang="en-US" sz="1200" b="1" dirty="0" err="1">
                          <a:latin typeface="Arial"/>
                          <a:ea typeface="Arial"/>
                          <a:cs typeface="Times New Roman"/>
                        </a:rPr>
                        <a:t>autres</a:t>
                      </a:r>
                      <a:r>
                        <a:rPr lang="en-US" sz="1200" b="1" dirty="0">
                          <a:latin typeface="Arial"/>
                          <a:ea typeface="Arial"/>
                          <a:cs typeface="Times New Roman"/>
                        </a:rPr>
                        <a:t> </a:t>
                      </a:r>
                      <a:r>
                        <a:rPr lang="en-US" sz="1200" b="1" dirty="0" err="1">
                          <a:latin typeface="Arial"/>
                          <a:ea typeface="Arial"/>
                          <a:cs typeface="Times New Roman"/>
                        </a:rPr>
                        <a:t>établissements</a:t>
                      </a:r>
                      <a:r>
                        <a:rPr lang="en-US" sz="1200" b="1" dirty="0">
                          <a:latin typeface="Arial"/>
                          <a:ea typeface="Arial"/>
                          <a:cs typeface="Times New Roman"/>
                        </a:rPr>
                        <a:t> </a:t>
                      </a:r>
                      <a:r>
                        <a:rPr lang="en-US" sz="1200" b="1" dirty="0" err="1">
                          <a:latin typeface="Arial"/>
                          <a:ea typeface="Arial"/>
                          <a:cs typeface="Times New Roman"/>
                        </a:rPr>
                        <a:t>ou</a:t>
                      </a:r>
                      <a:r>
                        <a:rPr lang="en-US" sz="1200" b="1" dirty="0">
                          <a:latin typeface="Arial"/>
                          <a:ea typeface="Arial"/>
                          <a:cs typeface="Times New Roman"/>
                        </a:rPr>
                        <a:t> services,</a:t>
                      </a:r>
                      <a:r>
                        <a:rPr lang="en-US" sz="1200" b="1" baseline="0" dirty="0">
                          <a:latin typeface="Arial"/>
                          <a:ea typeface="Arial"/>
                          <a:cs typeface="Times New Roman"/>
                        </a:rPr>
                        <a:t> </a:t>
                      </a:r>
                      <a:r>
                        <a:rPr lang="en-US" sz="1200" b="1" dirty="0" err="1">
                          <a:latin typeface="Arial"/>
                          <a:ea typeface="Arial"/>
                          <a:cs typeface="Times New Roman"/>
                        </a:rPr>
                        <a:t>selonleurcatégoried’appartenance</a:t>
                      </a:r>
                      <a:endParaRPr lang="en-US" sz="1200" b="1" dirty="0">
                        <a:latin typeface="Arial"/>
                        <a:ea typeface="Arial"/>
                        <a:cs typeface="Times New Roman"/>
                      </a:endParaRPr>
                    </a:p>
                    <a:p>
                      <a:pPr marL="67945" marR="120650">
                        <a:spcAft>
                          <a:spcPts val="0"/>
                        </a:spcAft>
                      </a:pPr>
                      <a:endParaRPr lang="fr-FR" sz="1200" b="1" dirty="0">
                        <a:latin typeface="Arial"/>
                        <a:ea typeface="Arial"/>
                        <a:cs typeface="Times New Roman"/>
                      </a:endParaRPr>
                    </a:p>
                    <a:p>
                      <a:pPr marL="67945" marR="120650">
                        <a:spcAft>
                          <a:spcPts val="0"/>
                        </a:spcAft>
                      </a:pPr>
                      <a:r>
                        <a:rPr lang="en-US" sz="1200" b="1" dirty="0">
                          <a:latin typeface="Arial"/>
                          <a:ea typeface="Arial"/>
                          <a:cs typeface="Times New Roman"/>
                        </a:rPr>
                        <a:t>+ les </a:t>
                      </a:r>
                      <a:r>
                        <a:rPr lang="en-US" sz="1200" b="1" dirty="0" err="1">
                          <a:latin typeface="Arial"/>
                          <a:ea typeface="Arial"/>
                          <a:cs typeface="Times New Roman"/>
                        </a:rPr>
                        <a:t>titulaires</a:t>
                      </a:r>
                      <a:r>
                        <a:rPr lang="en-US" sz="1200" b="1" dirty="0">
                          <a:latin typeface="Arial"/>
                          <a:ea typeface="Arial"/>
                          <a:cs typeface="Times New Roman"/>
                        </a:rPr>
                        <a:t> de </a:t>
                      </a:r>
                      <a:r>
                        <a:rPr lang="en-US" sz="1200" b="1" dirty="0" err="1">
                          <a:latin typeface="Arial"/>
                          <a:ea typeface="Arial"/>
                          <a:cs typeface="Times New Roman"/>
                        </a:rPr>
                        <a:t>l’autorité</a:t>
                      </a:r>
                      <a:r>
                        <a:rPr lang="en-US" sz="1200" b="1" dirty="0">
                          <a:latin typeface="Arial"/>
                          <a:ea typeface="Arial"/>
                          <a:cs typeface="Times New Roman"/>
                        </a:rPr>
                        <a:t> </a:t>
                      </a:r>
                      <a:r>
                        <a:rPr lang="en-US" sz="1200" b="1" dirty="0" err="1">
                          <a:latin typeface="Arial"/>
                          <a:ea typeface="Arial"/>
                          <a:cs typeface="Times New Roman"/>
                        </a:rPr>
                        <a:t>parentale</a:t>
                      </a:r>
                      <a:r>
                        <a:rPr lang="en-US" sz="1200" b="1" dirty="0">
                          <a:latin typeface="Arial"/>
                          <a:ea typeface="Arial"/>
                          <a:cs typeface="Times New Roman"/>
                        </a:rPr>
                        <a:t> </a:t>
                      </a:r>
                      <a:r>
                        <a:rPr lang="en-US" sz="1200" b="1" dirty="0" err="1">
                          <a:latin typeface="Arial"/>
                          <a:ea typeface="Arial"/>
                          <a:cs typeface="Times New Roman"/>
                        </a:rPr>
                        <a:t>ou</a:t>
                      </a:r>
                      <a:r>
                        <a:rPr lang="en-US" sz="1200" b="1" dirty="0">
                          <a:latin typeface="Arial"/>
                          <a:ea typeface="Arial"/>
                          <a:cs typeface="Times New Roman"/>
                        </a:rPr>
                        <a:t> </a:t>
                      </a:r>
                      <a:r>
                        <a:rPr lang="en-US" sz="1200" b="1" dirty="0" err="1">
                          <a:latin typeface="Arial"/>
                          <a:ea typeface="Arial"/>
                          <a:cs typeface="Times New Roman"/>
                        </a:rPr>
                        <a:t>représentants</a:t>
                      </a:r>
                      <a:r>
                        <a:rPr lang="en-US" sz="1200" b="1" dirty="0">
                          <a:latin typeface="Arial"/>
                          <a:ea typeface="Arial"/>
                          <a:cs typeface="Times New Roman"/>
                        </a:rPr>
                        <a:t> </a:t>
                      </a:r>
                      <a:r>
                        <a:rPr lang="en-US" sz="1200" b="1" dirty="0" err="1">
                          <a:latin typeface="Arial"/>
                          <a:ea typeface="Arial"/>
                          <a:cs typeface="Times New Roman"/>
                        </a:rPr>
                        <a:t>légaux</a:t>
                      </a:r>
                      <a:endParaRPr lang="en-US" sz="1200" b="1" dirty="0">
                        <a:latin typeface="Arial"/>
                        <a:ea typeface="Arial"/>
                        <a:cs typeface="Times New Roman"/>
                      </a:endParaRPr>
                    </a:p>
                    <a:p>
                      <a:pPr marL="67945" marR="120650">
                        <a:spcAft>
                          <a:spcPts val="0"/>
                        </a:spcAft>
                      </a:pPr>
                      <a:endParaRPr lang="fr-FR" sz="1200" b="1" dirty="0">
                        <a:latin typeface="Arial"/>
                        <a:ea typeface="Arial"/>
                        <a:cs typeface="Times New Roman"/>
                      </a:endParaRPr>
                    </a:p>
                    <a:p>
                      <a:pPr marL="67945" marR="120650">
                        <a:spcAft>
                          <a:spcPts val="0"/>
                        </a:spcAft>
                      </a:pPr>
                      <a:r>
                        <a:rPr lang="en-US" sz="1200" b="1" dirty="0" err="1">
                          <a:latin typeface="Arial"/>
                          <a:ea typeface="Arial"/>
                          <a:cs typeface="Times New Roman"/>
                        </a:rPr>
                        <a:t>Nb</a:t>
                      </a:r>
                      <a:r>
                        <a:rPr lang="en-US" sz="1200" b="1" dirty="0">
                          <a:latin typeface="Arial"/>
                          <a:ea typeface="Arial"/>
                          <a:cs typeface="Times New Roman"/>
                        </a:rPr>
                        <a:t> : </a:t>
                      </a:r>
                      <a:r>
                        <a:rPr lang="en-US" sz="1200" b="1" dirty="0" err="1">
                          <a:latin typeface="Arial"/>
                          <a:ea typeface="Arial"/>
                          <a:cs typeface="Times New Roman"/>
                        </a:rPr>
                        <a:t>l’un</a:t>
                      </a:r>
                      <a:r>
                        <a:rPr lang="en-US" sz="1200" b="1" dirty="0">
                          <a:latin typeface="Arial"/>
                          <a:ea typeface="Arial"/>
                          <a:cs typeface="Times New Roman"/>
                        </a:rPr>
                        <a:t> des </a:t>
                      </a:r>
                      <a:r>
                        <a:rPr lang="en-US" sz="1200" b="1" dirty="0" err="1">
                          <a:latin typeface="Arial"/>
                          <a:ea typeface="Arial"/>
                          <a:cs typeface="Times New Roman"/>
                        </a:rPr>
                        <a:t>deux</a:t>
                      </a:r>
                      <a:r>
                        <a:rPr lang="en-US" sz="1200" b="1" dirty="0">
                          <a:latin typeface="Arial"/>
                          <a:ea typeface="Arial"/>
                          <a:cs typeface="Times New Roman"/>
                        </a:rPr>
                        <a:t> </a:t>
                      </a:r>
                      <a:r>
                        <a:rPr lang="en-US" sz="1200" b="1" dirty="0" err="1">
                          <a:latin typeface="Arial"/>
                          <a:ea typeface="Arial"/>
                          <a:cs typeface="Times New Roman"/>
                        </a:rPr>
                        <a:t>professionnels</a:t>
                      </a:r>
                      <a:r>
                        <a:rPr lang="en-US" sz="1200" b="1" dirty="0">
                          <a:latin typeface="Arial"/>
                          <a:ea typeface="Arial"/>
                          <a:cs typeface="Times New Roman"/>
                        </a:rPr>
                        <a:t> </a:t>
                      </a:r>
                      <a:r>
                        <a:rPr lang="en-US" sz="1200" b="1" dirty="0" err="1">
                          <a:latin typeface="Arial"/>
                          <a:ea typeface="Arial"/>
                          <a:cs typeface="Times New Roman"/>
                        </a:rPr>
                        <a:t>requis</a:t>
                      </a:r>
                      <a:r>
                        <a:rPr lang="en-US" sz="1200" b="1" dirty="0">
                          <a:latin typeface="Arial"/>
                          <a:ea typeface="Arial"/>
                          <a:cs typeface="Times New Roman"/>
                        </a:rPr>
                        <a:t> </a:t>
                      </a:r>
                      <a:r>
                        <a:rPr lang="en-US" sz="1200" b="1" dirty="0" err="1">
                          <a:latin typeface="Arial"/>
                          <a:ea typeface="Arial"/>
                          <a:cs typeface="Times New Roman"/>
                        </a:rPr>
                        <a:t>peut</a:t>
                      </a:r>
                      <a:r>
                        <a:rPr lang="en-US" sz="1200" b="1" dirty="0">
                          <a:latin typeface="Arial"/>
                          <a:ea typeface="Arial"/>
                          <a:cs typeface="Times New Roman"/>
                        </a:rPr>
                        <a:t> </a:t>
                      </a:r>
                      <a:r>
                        <a:rPr lang="en-US" sz="1200" b="1" dirty="0" err="1">
                          <a:latin typeface="Arial"/>
                          <a:ea typeface="Arial"/>
                          <a:cs typeface="Times New Roman"/>
                        </a:rPr>
                        <a:t>être</a:t>
                      </a:r>
                      <a:r>
                        <a:rPr lang="en-US" sz="1200" b="1" dirty="0">
                          <a:latin typeface="Arial"/>
                          <a:ea typeface="Arial"/>
                          <a:cs typeface="Times New Roman"/>
                        </a:rPr>
                        <a:t> </a:t>
                      </a:r>
                      <a:r>
                        <a:rPr lang="en-US" sz="1200" b="1" dirty="0" err="1">
                          <a:latin typeface="Arial"/>
                          <a:ea typeface="Arial"/>
                          <a:cs typeface="Times New Roman"/>
                        </a:rPr>
                        <a:t>remplacé</a:t>
                      </a:r>
                      <a:r>
                        <a:rPr lang="en-US" sz="1200" b="1" dirty="0">
                          <a:latin typeface="Arial"/>
                          <a:ea typeface="Arial"/>
                          <a:cs typeface="Times New Roman"/>
                        </a:rPr>
                        <a:t> par un </a:t>
                      </a:r>
                      <a:r>
                        <a:rPr lang="en-US" sz="1200" b="1" dirty="0" err="1">
                          <a:latin typeface="Arial"/>
                          <a:ea typeface="Arial"/>
                          <a:cs typeface="Times New Roman"/>
                        </a:rPr>
                        <a:t>titulaire</a:t>
                      </a:r>
                      <a:r>
                        <a:rPr lang="en-US" sz="1200" b="1" dirty="0">
                          <a:latin typeface="Arial"/>
                          <a:ea typeface="Arial"/>
                          <a:cs typeface="Times New Roman"/>
                        </a:rPr>
                        <a:t> de </a:t>
                      </a:r>
                      <a:r>
                        <a:rPr lang="en-US" sz="1200" b="1" dirty="0" err="1">
                          <a:latin typeface="Arial"/>
                          <a:ea typeface="Arial"/>
                          <a:cs typeface="Times New Roman"/>
                        </a:rPr>
                        <a:t>l’autorité</a:t>
                      </a:r>
                      <a:r>
                        <a:rPr lang="en-US" sz="1200" b="1" dirty="0">
                          <a:latin typeface="Arial"/>
                          <a:ea typeface="Arial"/>
                          <a:cs typeface="Times New Roman"/>
                        </a:rPr>
                        <a:t> </a:t>
                      </a:r>
                      <a:r>
                        <a:rPr lang="en-US" sz="1200" b="1" dirty="0" err="1">
                          <a:latin typeface="Arial"/>
                          <a:ea typeface="Arial"/>
                          <a:cs typeface="Times New Roman"/>
                        </a:rPr>
                        <a:t>parentale</a:t>
                      </a:r>
                      <a:r>
                        <a:rPr lang="en-US" sz="1200" b="1" dirty="0">
                          <a:latin typeface="Arial"/>
                          <a:ea typeface="Arial"/>
                          <a:cs typeface="Times New Roman"/>
                        </a:rPr>
                        <a:t> </a:t>
                      </a:r>
                      <a:r>
                        <a:rPr lang="en-US" sz="1200" b="1" dirty="0" err="1">
                          <a:latin typeface="Arial"/>
                          <a:ea typeface="Arial"/>
                          <a:cs typeface="Times New Roman"/>
                        </a:rPr>
                        <a:t>ou</a:t>
                      </a:r>
                      <a:r>
                        <a:rPr lang="en-US" sz="1200" b="1" dirty="0">
                          <a:latin typeface="Arial"/>
                          <a:ea typeface="Arial"/>
                          <a:cs typeface="Times New Roman"/>
                        </a:rPr>
                        <a:t> </a:t>
                      </a:r>
                      <a:r>
                        <a:rPr lang="en-US" sz="1200" b="1" dirty="0" err="1">
                          <a:latin typeface="Arial"/>
                          <a:ea typeface="Arial"/>
                          <a:cs typeface="Times New Roman"/>
                        </a:rPr>
                        <a:t>représentant</a:t>
                      </a:r>
                      <a:r>
                        <a:rPr lang="en-US" sz="1200" b="1" dirty="0">
                          <a:latin typeface="Arial"/>
                          <a:ea typeface="Arial"/>
                          <a:cs typeface="Times New Roman"/>
                        </a:rPr>
                        <a:t> </a:t>
                      </a:r>
                      <a:r>
                        <a:rPr lang="en-US" sz="1200" b="1" dirty="0" err="1">
                          <a:latin typeface="Arial"/>
                          <a:ea typeface="Arial"/>
                          <a:cs typeface="Times New Roman"/>
                        </a:rPr>
                        <a:t>légal</a:t>
                      </a:r>
                      <a:r>
                        <a:rPr lang="en-US" sz="1200" b="1" dirty="0">
                          <a:latin typeface="Arial"/>
                          <a:ea typeface="Arial"/>
                          <a:cs typeface="Times New Roman"/>
                        </a:rPr>
                        <a:t> d’un enfant</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marL="67945" marR="254000">
                        <a:spcBef>
                          <a:spcPts val="635"/>
                        </a:spcBef>
                        <a:spcAft>
                          <a:spcPts val="0"/>
                        </a:spcAft>
                      </a:pPr>
                      <a:endParaRPr lang="en-US" sz="1200" b="1" dirty="0">
                        <a:latin typeface="Arial"/>
                        <a:ea typeface="Arial"/>
                        <a:cs typeface="Times New Roman"/>
                      </a:endParaRPr>
                    </a:p>
                    <a:p>
                      <a:pPr marL="67945" marR="254000">
                        <a:spcBef>
                          <a:spcPts val="635"/>
                        </a:spcBef>
                        <a:spcAft>
                          <a:spcPts val="0"/>
                        </a:spcAft>
                      </a:pPr>
                      <a:r>
                        <a:rPr lang="en-US" sz="1200" b="1" dirty="0">
                          <a:latin typeface="Arial"/>
                          <a:ea typeface="Arial"/>
                          <a:cs typeface="Times New Roman"/>
                        </a:rPr>
                        <a:t>Pas </a:t>
                      </a:r>
                      <a:r>
                        <a:rPr lang="en-US" sz="1200" b="1" dirty="0" err="1">
                          <a:latin typeface="Arial"/>
                          <a:ea typeface="Arial"/>
                          <a:cs typeface="Times New Roman"/>
                        </a:rPr>
                        <a:t>d’obligation</a:t>
                      </a:r>
                      <a:endParaRPr lang="fr-FR" sz="1200" b="1" dirty="0">
                        <a:latin typeface="Arial"/>
                        <a:ea typeface="Arial"/>
                        <a:cs typeface="Times New Roman"/>
                      </a:endParaRPr>
                    </a:p>
                    <a:p>
                      <a:pPr marL="67945" marR="254000">
                        <a:spcBef>
                          <a:spcPts val="635"/>
                        </a:spcBef>
                        <a:spcAft>
                          <a:spcPts val="0"/>
                        </a:spcAft>
                      </a:pPr>
                      <a:r>
                        <a:rPr lang="en-US" sz="1200" b="1" dirty="0" err="1">
                          <a:latin typeface="Arial"/>
                          <a:ea typeface="Arial"/>
                          <a:cs typeface="Times New Roman"/>
                        </a:rPr>
                        <a:t>Protocoles</a:t>
                      </a:r>
                      <a:r>
                        <a:rPr lang="en-US" sz="1200" b="1" dirty="0">
                          <a:latin typeface="Arial"/>
                          <a:ea typeface="Arial"/>
                          <a:cs typeface="Times New Roman"/>
                        </a:rPr>
                        <a:t> à la charge du </a:t>
                      </a:r>
                      <a:r>
                        <a:rPr lang="en-US" sz="1200" b="1" dirty="0" err="1">
                          <a:latin typeface="Arial"/>
                          <a:ea typeface="Arial"/>
                          <a:cs typeface="Times New Roman"/>
                        </a:rPr>
                        <a:t>directeur</a:t>
                      </a:r>
                      <a:endParaRPr lang="fr-FR" sz="1200" b="1" dirty="0">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42852"/>
            <a:ext cx="8229600" cy="1143000"/>
          </a:xfrm>
        </p:spPr>
        <p:txBody>
          <a:bodyPr>
            <a:normAutofit fontScale="90000"/>
          </a:bodyPr>
          <a:lstStyle/>
          <a:p>
            <a:r>
              <a:rPr lang="fr-FR" sz="4800" b="1" dirty="0"/>
              <a:t>Etablissements à gestion parentale</a:t>
            </a:r>
          </a:p>
        </p:txBody>
      </p:sp>
      <p:sp>
        <p:nvSpPr>
          <p:cNvPr id="3" name="Espace réservé du contenu 2"/>
          <p:cNvSpPr>
            <a:spLocks noGrp="1"/>
          </p:cNvSpPr>
          <p:nvPr>
            <p:ph idx="1"/>
          </p:nvPr>
        </p:nvSpPr>
        <p:spPr>
          <a:xfrm>
            <a:off x="142844" y="1429876"/>
            <a:ext cx="8715404" cy="5167476"/>
          </a:xfrm>
        </p:spPr>
        <p:txBody>
          <a:bodyPr>
            <a:normAutofit fontScale="25000" lnSpcReduction="20000"/>
          </a:bodyPr>
          <a:lstStyle/>
          <a:p>
            <a:pPr algn="ctr">
              <a:buNone/>
            </a:pPr>
            <a:endParaRPr lang="fr-FR" sz="6200" dirty="0"/>
          </a:p>
          <a:p>
            <a:r>
              <a:rPr lang="fr-FR" sz="8800" dirty="0"/>
              <a:t>La personne exerçant les fonctions de direction est appelée </a:t>
            </a:r>
            <a:r>
              <a:rPr lang="fr-FR" sz="8800" b="1" dirty="0"/>
              <a:t>“responsable technique”. </a:t>
            </a:r>
          </a:p>
          <a:p>
            <a:pPr>
              <a:buNone/>
            </a:pPr>
            <a:r>
              <a:rPr lang="fr-FR" sz="8800" dirty="0"/>
              <a:t>	La continuité de ces fonctions est assurée par une personne de l’équipe, et disposant d’une expérience professionnelle auprès de jeunes enfants. Exceptionnellement, ce professionnel peut être remplacé par un parent participant régulièrement à l’accueil des enfants, sous réserve que cette possibilité soit précisée dans le règlement de fonctionnement.</a:t>
            </a:r>
          </a:p>
          <a:p>
            <a:endParaRPr lang="fr-FR" sz="4800" dirty="0"/>
          </a:p>
          <a:p>
            <a:r>
              <a:rPr lang="fr-FR" sz="8800" dirty="0"/>
              <a:t>Le </a:t>
            </a:r>
            <a:r>
              <a:rPr lang="fr-FR" sz="8800" b="1" dirty="0"/>
              <a:t>règlement de fonctionnement  :</a:t>
            </a:r>
          </a:p>
          <a:p>
            <a:pPr>
              <a:buNone/>
            </a:pPr>
            <a:r>
              <a:rPr lang="fr-FR" sz="8800" b="1" dirty="0"/>
              <a:t>	</a:t>
            </a:r>
            <a:r>
              <a:rPr lang="fr-FR" sz="8800" dirty="0"/>
              <a:t>-précise les modalités de désignation du responsable technique et les conditions dans lesquelles sa suppléance est assurée;</a:t>
            </a:r>
          </a:p>
          <a:p>
            <a:pPr>
              <a:buNone/>
            </a:pPr>
            <a:r>
              <a:rPr lang="fr-FR" sz="8800" dirty="0"/>
              <a:t>	-définit les responsabilités respectives et les modalités de collaboration des parents et des professionnels assurant l’encadrement des enfants. </a:t>
            </a:r>
          </a:p>
          <a:p>
            <a:endParaRPr lang="fr-FR" sz="2900" dirty="0"/>
          </a:p>
          <a:p>
            <a:endParaRPr lang="fr-FR" sz="2900" dirty="0"/>
          </a:p>
          <a:p>
            <a:endParaRPr lang="fr-FR" sz="2900" dirty="0"/>
          </a:p>
          <a:p>
            <a:pPr>
              <a:buNone/>
            </a:pPr>
            <a:r>
              <a:rPr lang="fr-FR" sz="5500" dirty="0"/>
              <a:t>	</a:t>
            </a:r>
            <a:r>
              <a:rPr lang="fr-FR" sz="7200" u="sng" dirty="0"/>
              <a:t>Rappel</a:t>
            </a:r>
            <a:r>
              <a:rPr lang="fr-FR" sz="7200" dirty="0"/>
              <a:t> :  </a:t>
            </a:r>
          </a:p>
          <a:p>
            <a:pPr>
              <a:buNone/>
            </a:pPr>
            <a:r>
              <a:rPr lang="fr-FR" sz="7200" dirty="0"/>
              <a:t>		les obligations de contrôle des antécédents judiciaire s’appliquent aux parents 	participant à l’accueil de ces derniers ainsi qu’à l’encadrement du personnel.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714488"/>
            <a:ext cx="8229600" cy="2714644"/>
          </a:xfrm>
        </p:spPr>
        <p:txBody>
          <a:bodyPr>
            <a:normAutofit/>
          </a:bodyPr>
          <a:lstStyle/>
          <a:p>
            <a:r>
              <a:rPr lang="fr-FR" sz="3600" b="1" dirty="0"/>
              <a:t>Décret n° 2021-1131 du 30 août 2021</a:t>
            </a:r>
            <a:br>
              <a:rPr lang="fr-FR" sz="2700" b="1" dirty="0"/>
            </a:br>
            <a:r>
              <a:rPr lang="fr-FR" sz="2700" b="1" dirty="0"/>
              <a:t> </a:t>
            </a:r>
            <a:br>
              <a:rPr lang="fr-FR" sz="2700" b="1" dirty="0"/>
            </a:br>
            <a:r>
              <a:rPr lang="fr-FR" sz="3200" dirty="0"/>
              <a:t>relatif aux assistants maternels et aux établissements d'accueil de jeunes enfants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772816"/>
            <a:ext cx="8229600" cy="2714644"/>
          </a:xfrm>
        </p:spPr>
        <p:txBody>
          <a:bodyPr>
            <a:normAutofit fontScale="90000"/>
          </a:bodyPr>
          <a:lstStyle/>
          <a:p>
            <a:br>
              <a:rPr lang="fr-FR" sz="3600" b="1" dirty="0"/>
            </a:br>
            <a:r>
              <a:rPr lang="fr-FR" sz="3600" b="1" dirty="0"/>
              <a:t>Arrêté du 31 août 2021 </a:t>
            </a:r>
            <a:br>
              <a:rPr lang="fr-FR" sz="3600" b="1" dirty="0"/>
            </a:br>
            <a:br>
              <a:rPr lang="fr-FR" sz="3200" b="1" dirty="0"/>
            </a:br>
            <a:r>
              <a:rPr lang="fr-FR" sz="3200" dirty="0"/>
              <a:t>Référentiel national relatif aux exigences </a:t>
            </a:r>
            <a:br>
              <a:rPr lang="fr-FR" sz="3200" dirty="0"/>
            </a:br>
            <a:r>
              <a:rPr lang="fr-FR" sz="3200" dirty="0"/>
              <a:t>applicables aux établissements d'accueil </a:t>
            </a:r>
            <a:br>
              <a:rPr lang="fr-FR" sz="3200" dirty="0"/>
            </a:br>
            <a:r>
              <a:rPr lang="fr-FR" sz="3200" dirty="0"/>
              <a:t>du jeune enfant en matière de locaux, d'aménagement et d'affichage</a:t>
            </a:r>
            <a:br>
              <a:rPr lang="fr-FR" sz="3200" dirty="0"/>
            </a:br>
            <a:endParaRPr lang="fr-FR" sz="3200" dirty="0"/>
          </a:p>
        </p:txBody>
      </p:sp>
    </p:spTree>
    <p:extLst>
      <p:ext uri="{BB962C8B-B14F-4D97-AF65-F5344CB8AC3E}">
        <p14:creationId xmlns:p14="http://schemas.microsoft.com/office/powerpoint/2010/main" val="11046982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ENTREE EN VIGUEUR</a:t>
            </a:r>
          </a:p>
        </p:txBody>
      </p:sp>
      <p:sp>
        <p:nvSpPr>
          <p:cNvPr id="3" name="Espace réservé du contenu 2"/>
          <p:cNvSpPr>
            <a:spLocks noGrp="1"/>
          </p:cNvSpPr>
          <p:nvPr>
            <p:ph idx="1"/>
          </p:nvPr>
        </p:nvSpPr>
        <p:spPr>
          <a:xfrm>
            <a:off x="457200" y="1600200"/>
            <a:ext cx="8363272" cy="4525963"/>
          </a:xfrm>
        </p:spPr>
        <p:txBody>
          <a:bodyPr>
            <a:normAutofit/>
          </a:bodyPr>
          <a:lstStyle/>
          <a:p>
            <a:r>
              <a:rPr lang="fr-FR" sz="1800" b="1" dirty="0">
                <a:solidFill>
                  <a:srgbClr val="000000"/>
                </a:solidFill>
                <a:latin typeface="Times LT Std"/>
              </a:rPr>
              <a:t>Application de l’ensemble des dispositions</a:t>
            </a:r>
            <a:r>
              <a:rPr lang="fr-FR" sz="1800" dirty="0">
                <a:solidFill>
                  <a:srgbClr val="000000"/>
                </a:solidFill>
                <a:latin typeface="Times LT Std"/>
              </a:rPr>
              <a:t> de l’arrêté p</a:t>
            </a:r>
            <a:r>
              <a:rPr lang="fr-FR" sz="1800" b="0" u="none" strike="noStrike" baseline="0" dirty="0">
                <a:solidFill>
                  <a:srgbClr val="000000"/>
                </a:solidFill>
                <a:latin typeface="Times LT Std"/>
              </a:rPr>
              <a:t>our les établissements et services d’accueil du jeune enfant pour lesquels la demande complète d’autorisation ou d’avis de création est déposée à compter du </a:t>
            </a:r>
            <a:r>
              <a:rPr lang="fr-FR" sz="1800" b="1" u="none" strike="noStrike" baseline="0" dirty="0">
                <a:solidFill>
                  <a:srgbClr val="000000"/>
                </a:solidFill>
                <a:latin typeface="Times LT Std"/>
              </a:rPr>
              <a:t>1er septembre 2022 </a:t>
            </a:r>
            <a:r>
              <a:rPr lang="fr-FR" sz="1800" b="0" u="none" strike="noStrike" baseline="0" dirty="0">
                <a:solidFill>
                  <a:srgbClr val="000000"/>
                </a:solidFill>
                <a:latin typeface="Times LT Std"/>
              </a:rPr>
              <a:t>inclus, tels que :</a:t>
            </a:r>
          </a:p>
          <a:p>
            <a:pPr lvl="1">
              <a:buFont typeface="Wingdings" panose="05000000000000000000" pitchFamily="2" charset="2"/>
              <a:buChar char="Ø"/>
            </a:pPr>
            <a:r>
              <a:rPr lang="fr-FR" sz="1600" dirty="0">
                <a:solidFill>
                  <a:srgbClr val="000000"/>
                </a:solidFill>
                <a:latin typeface="Times LT Std"/>
              </a:rPr>
              <a:t>Espaces de sommeil : 7 m2 pour le 1er couchage puis 1 m2 par couchage au-delà</a:t>
            </a:r>
          </a:p>
          <a:p>
            <a:pPr lvl="1">
              <a:buFont typeface="Wingdings" panose="05000000000000000000" pitchFamily="2" charset="2"/>
              <a:buChar char="Ø"/>
            </a:pPr>
            <a:r>
              <a:rPr lang="fr-FR" sz="1600" dirty="0">
                <a:solidFill>
                  <a:srgbClr val="000000"/>
                </a:solidFill>
                <a:latin typeface="Times LT Std"/>
              </a:rPr>
              <a:t>Les « surfaces intérieures, à l’exclusion du bureau de direction, des locaux techniques et des locaux réservés au personnel (les halls et couloirs sont pris en considération sous certaines conditions de surface et d’aménagement) : </a:t>
            </a:r>
          </a:p>
          <a:p>
            <a:pPr marL="400050" lvl="1" indent="0">
              <a:buNone/>
            </a:pPr>
            <a:r>
              <a:rPr lang="fr-FR" sz="1600" dirty="0">
                <a:solidFill>
                  <a:srgbClr val="000000"/>
                </a:solidFill>
                <a:latin typeface="Times LT Std"/>
              </a:rPr>
              <a:t>	- Hors zone dense : 7 m2 par place minimum </a:t>
            </a:r>
          </a:p>
          <a:p>
            <a:pPr marL="400050" lvl="1" indent="0">
              <a:buNone/>
            </a:pPr>
            <a:r>
              <a:rPr lang="fr-FR" sz="1600" dirty="0">
                <a:solidFill>
                  <a:srgbClr val="000000"/>
                </a:solidFill>
                <a:latin typeface="Times LT Std"/>
              </a:rPr>
              <a:t>	- En zone dense : 5,5 m2 par place minimum </a:t>
            </a:r>
          </a:p>
          <a:p>
            <a:pPr marL="400050" lvl="1" indent="0">
              <a:buNone/>
            </a:pPr>
            <a:endParaRPr lang="fr-FR" sz="1600" dirty="0">
              <a:solidFill>
                <a:srgbClr val="000000"/>
              </a:solidFill>
              <a:latin typeface="Times LT Std"/>
            </a:endParaRPr>
          </a:p>
          <a:p>
            <a:pPr>
              <a:buFont typeface="Wingdings" panose="05000000000000000000" pitchFamily="2" charset="2"/>
              <a:buChar char="Ø"/>
            </a:pPr>
            <a:endParaRPr lang="fr-FR" sz="1800" b="0" u="none" strike="noStrike" baseline="0" dirty="0">
              <a:solidFill>
                <a:srgbClr val="000000"/>
              </a:solidFill>
              <a:latin typeface="Times LT Std"/>
            </a:endParaRPr>
          </a:p>
          <a:p>
            <a:r>
              <a:rPr lang="fr-FR" sz="1800" b="0" u="none" strike="noStrike" baseline="0" dirty="0">
                <a:solidFill>
                  <a:srgbClr val="000000"/>
                </a:solidFill>
                <a:latin typeface="Times LT Std"/>
              </a:rPr>
              <a:t>Pour les établissements et services d’accueil du jeune enfant existants avant le 1er septembre 2022, les dispositions s’appliquent en partie et à des échéances variables</a:t>
            </a:r>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9B6009-17D6-4934-9A5C-FD808E0F260F}"/>
              </a:ext>
            </a:extLst>
          </p:cNvPr>
          <p:cNvSpPr>
            <a:spLocks noGrp="1"/>
          </p:cNvSpPr>
          <p:nvPr>
            <p:ph type="title"/>
          </p:nvPr>
        </p:nvSpPr>
        <p:spPr/>
        <p:txBody>
          <a:bodyPr>
            <a:noAutofit/>
          </a:bodyPr>
          <a:lstStyle/>
          <a:p>
            <a:r>
              <a:rPr lang="fr-FR" sz="3600" b="1" dirty="0"/>
              <a:t>Les recommandations du référentiel applicables au 1er septembre 2021</a:t>
            </a:r>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8396" y="2276872"/>
            <a:ext cx="8794084" cy="3888432"/>
          </a:xfrm>
          <a:prstGeom prst="rect">
            <a:avLst/>
          </a:prstGeom>
          <a:noFill/>
          <a:ln w="9525">
            <a:solidFill>
              <a:schemeClr val="tx1">
                <a:alpha val="93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86802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D83E49-6EA3-414D-BDA7-8529BB58073E}"/>
              </a:ext>
            </a:extLst>
          </p:cNvPr>
          <p:cNvSpPr>
            <a:spLocks noGrp="1"/>
          </p:cNvSpPr>
          <p:nvPr>
            <p:ph type="title"/>
          </p:nvPr>
        </p:nvSpPr>
        <p:spPr>
          <a:xfrm>
            <a:off x="323528" y="274638"/>
            <a:ext cx="8568952" cy="1143000"/>
          </a:xfrm>
        </p:spPr>
        <p:txBody>
          <a:bodyPr>
            <a:normAutofit fontScale="90000"/>
          </a:bodyPr>
          <a:lstStyle/>
          <a:p>
            <a:r>
              <a:rPr lang="fr-FR" sz="3600" b="1" dirty="0"/>
              <a:t>Si non mises en œuvre, les obligations à appliquer avant le 1er septembre 2026</a:t>
            </a:r>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51520" y="2276872"/>
            <a:ext cx="8658546" cy="3816424"/>
          </a:xfrm>
          <a:prstGeom prst="rect">
            <a:avLst/>
          </a:prstGeom>
          <a:noFill/>
          <a:ln w="9525">
            <a:solidFill>
              <a:schemeClr val="tx1">
                <a:alpha val="9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70774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D83E49-6EA3-414D-BDA7-8529BB58073E}"/>
              </a:ext>
            </a:extLst>
          </p:cNvPr>
          <p:cNvSpPr>
            <a:spLocks noGrp="1"/>
          </p:cNvSpPr>
          <p:nvPr>
            <p:ph type="title"/>
          </p:nvPr>
        </p:nvSpPr>
        <p:spPr>
          <a:xfrm>
            <a:off x="323528" y="274638"/>
            <a:ext cx="8568952" cy="1143000"/>
          </a:xfrm>
        </p:spPr>
        <p:txBody>
          <a:bodyPr>
            <a:normAutofit fontScale="90000"/>
          </a:bodyPr>
          <a:lstStyle/>
          <a:p>
            <a:r>
              <a:rPr lang="fr-FR" sz="3600" b="1" dirty="0"/>
              <a:t>Si non mises en œuvre, les obligations à appliquer avant le 1er septembre 2026</a:t>
            </a:r>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37328" y="1772816"/>
            <a:ext cx="8167120" cy="4807685"/>
          </a:xfrm>
          <a:prstGeom prst="rect">
            <a:avLst/>
          </a:prstGeom>
          <a:noFill/>
          <a:ln w="9525">
            <a:solidFill>
              <a:schemeClr val="tx1">
                <a:alpha val="89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02633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D83E49-6EA3-414D-BDA7-8529BB58073E}"/>
              </a:ext>
            </a:extLst>
          </p:cNvPr>
          <p:cNvSpPr>
            <a:spLocks noGrp="1"/>
          </p:cNvSpPr>
          <p:nvPr>
            <p:ph type="title"/>
          </p:nvPr>
        </p:nvSpPr>
        <p:spPr>
          <a:xfrm>
            <a:off x="323528" y="274638"/>
            <a:ext cx="8568952" cy="1143000"/>
          </a:xfrm>
        </p:spPr>
        <p:txBody>
          <a:bodyPr>
            <a:normAutofit fontScale="90000"/>
          </a:bodyPr>
          <a:lstStyle/>
          <a:p>
            <a:r>
              <a:rPr lang="fr-FR" sz="3600" b="1" dirty="0"/>
              <a:t>Si non mises en œuvre, les obligations à appliquer avant le 1er septembre 2026</a:t>
            </a:r>
          </a:p>
        </p:txBody>
      </p:sp>
      <p:pic>
        <p:nvPicPr>
          <p:cNvPr id="4098"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19841" y="1764408"/>
            <a:ext cx="7840591" cy="4760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81748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Autres textes</a:t>
            </a:r>
          </a:p>
        </p:txBody>
      </p:sp>
      <p:sp>
        <p:nvSpPr>
          <p:cNvPr id="3" name="Espace réservé du contenu 2"/>
          <p:cNvSpPr>
            <a:spLocks noGrp="1"/>
          </p:cNvSpPr>
          <p:nvPr>
            <p:ph idx="1"/>
          </p:nvPr>
        </p:nvSpPr>
        <p:spPr>
          <a:xfrm>
            <a:off x="457200" y="1474805"/>
            <a:ext cx="8229600" cy="4525963"/>
          </a:xfrm>
        </p:spPr>
        <p:txBody>
          <a:bodyPr>
            <a:noAutofit/>
          </a:bodyPr>
          <a:lstStyle/>
          <a:p>
            <a:r>
              <a:rPr lang="fr-FR" sz="2000" b="1" u="sng" dirty="0"/>
              <a:t>Déjà diffusés :</a:t>
            </a:r>
          </a:p>
          <a:p>
            <a:endParaRPr lang="fr-FR" sz="1100" dirty="0"/>
          </a:p>
          <a:p>
            <a:pPr lvl="1">
              <a:buFont typeface="Wingdings" pitchFamily="2" charset="2"/>
              <a:buChar char="Ø"/>
            </a:pPr>
            <a:r>
              <a:rPr lang="fr-FR" sz="1900" dirty="0"/>
              <a:t>Décret n° 2021-1115 du 25 août 2021 relatif aux relais petite enfance et à l'information des familles sur les disponibilités d'accueil en établissements d'accueil du jeune enfant</a:t>
            </a:r>
          </a:p>
          <a:p>
            <a:pPr lvl="1">
              <a:buFont typeface="Wingdings" pitchFamily="2" charset="2"/>
              <a:buChar char="Ø"/>
            </a:pPr>
            <a:r>
              <a:rPr lang="fr-FR" sz="1900" dirty="0"/>
              <a:t>Arrêté du 31 août 2021 relatif aux modalités de transmission des disponibilités d'accueil des établissements d'accueil du jeune enfant à la Caisse nationale des allocations familiales (CNAF)</a:t>
            </a:r>
          </a:p>
          <a:p>
            <a:pPr lvl="1">
              <a:buNone/>
            </a:pPr>
            <a:endParaRPr lang="fr-FR" sz="1900" dirty="0"/>
          </a:p>
          <a:p>
            <a:pPr lvl="1">
              <a:spcBef>
                <a:spcPts val="0"/>
              </a:spcBef>
              <a:buNone/>
            </a:pPr>
            <a:r>
              <a:rPr lang="fr-FR" sz="2000" dirty="0"/>
              <a:t>Le gestionnaire communique les disponibilités d'accueil de son </a:t>
            </a:r>
            <a:r>
              <a:rPr lang="fr-FR" sz="2000" dirty="0" err="1"/>
              <a:t>Eaje</a:t>
            </a:r>
            <a:r>
              <a:rPr lang="fr-FR" sz="2000" dirty="0"/>
              <a:t> sur le</a:t>
            </a:r>
          </a:p>
          <a:p>
            <a:pPr lvl="1">
              <a:spcBef>
                <a:spcPts val="0"/>
              </a:spcBef>
              <a:buNone/>
            </a:pPr>
            <a:r>
              <a:rPr lang="fr-FR" sz="2000" dirty="0"/>
              <a:t>site monenfant.fr , via la</a:t>
            </a:r>
            <a:r>
              <a:rPr lang="fr-FR" sz="1800" dirty="0"/>
              <a:t> transmission de données informatisées en vue de leur</a:t>
            </a:r>
          </a:p>
          <a:p>
            <a:pPr lvl="1">
              <a:spcBef>
                <a:spcPts val="0"/>
              </a:spcBef>
              <a:buNone/>
            </a:pPr>
            <a:r>
              <a:rPr lang="fr-FR" sz="1800" dirty="0"/>
              <a:t>publication  ou s’il est référencé et habilité, sur son espace professionnel.</a:t>
            </a:r>
          </a:p>
          <a:p>
            <a:pPr lvl="1">
              <a:spcBef>
                <a:spcPts val="0"/>
              </a:spcBef>
              <a:buNone/>
            </a:pPr>
            <a:r>
              <a:rPr lang="fr-FR" sz="1800" u="sng" dirty="0"/>
              <a:t>Entrée en vigueur </a:t>
            </a:r>
            <a:r>
              <a:rPr lang="fr-FR" sz="1800" dirty="0"/>
              <a:t>: </a:t>
            </a:r>
            <a:r>
              <a:rPr lang="fr-FR" sz="1800" dirty="0" err="1"/>
              <a:t>Eaje</a:t>
            </a:r>
            <a:r>
              <a:rPr lang="fr-FR" sz="1800" dirty="0"/>
              <a:t> PSU dès 01/09/2021 et EAJE CMG dès 01/04/2022</a:t>
            </a:r>
            <a:endParaRPr lang="fr-FR" sz="1900" dirty="0"/>
          </a:p>
          <a:p>
            <a:endParaRPr lang="fr-FR" sz="2000" dirty="0"/>
          </a:p>
          <a:p>
            <a:r>
              <a:rPr lang="fr-FR" sz="2000" b="1" dirty="0"/>
              <a:t>Attention, d’autres restent à paraitre…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a:t>Plan Rebond </a:t>
            </a:r>
            <a:r>
              <a:rPr lang="fr-FR" sz="4800" b="1" dirty="0" err="1"/>
              <a:t>Cnaf</a:t>
            </a:r>
            <a:endParaRPr lang="fr-FR" sz="4800" b="1" dirty="0"/>
          </a:p>
        </p:txBody>
      </p:sp>
      <p:sp>
        <p:nvSpPr>
          <p:cNvPr id="3" name="Espace réservé du contenu 2"/>
          <p:cNvSpPr>
            <a:spLocks noGrp="1"/>
          </p:cNvSpPr>
          <p:nvPr>
            <p:ph idx="1"/>
          </p:nvPr>
        </p:nvSpPr>
        <p:spPr/>
        <p:txBody>
          <a:bodyPr>
            <a:normAutofit fontScale="70000" lnSpcReduction="20000"/>
          </a:bodyPr>
          <a:lstStyle/>
          <a:p>
            <a:r>
              <a:rPr lang="fr-FR" dirty="0"/>
              <a:t>Un plan rebond de 300 millions d’euros destinés aux établissements d’accueil du jeune enfant et aux Maisons d’assistants maternels. </a:t>
            </a:r>
          </a:p>
          <a:p>
            <a:pPr>
              <a:buNone/>
            </a:pPr>
            <a:r>
              <a:rPr lang="fr-FR" dirty="0"/>
              <a:t>	=&gt; </a:t>
            </a:r>
            <a:r>
              <a:rPr lang="fr-FR" b="1" dirty="0"/>
              <a:t>5 mesures </a:t>
            </a:r>
            <a:r>
              <a:rPr lang="fr-FR" dirty="0"/>
              <a:t>pour soutenir l’activité des structures d’accueil fragilisées par la crise sanitaire et encourager le développement de nouveaux projets.</a:t>
            </a:r>
          </a:p>
          <a:p>
            <a:endParaRPr lang="fr-FR" dirty="0"/>
          </a:p>
          <a:p>
            <a:r>
              <a:rPr lang="fr-FR" b="1" dirty="0"/>
              <a:t>La réforme des modes d’accueil du jeune enfant : </a:t>
            </a:r>
            <a:r>
              <a:rPr lang="fr-FR" dirty="0"/>
              <a:t>la Caf peut accompagner le développement de places, la mise à niveau en matière de locaux, d’aménagement  </a:t>
            </a:r>
          </a:p>
          <a:p>
            <a:pPr>
              <a:buNone/>
            </a:pPr>
            <a:endParaRPr lang="fr-FR" dirty="0"/>
          </a:p>
          <a:p>
            <a:pPr algn="ctr">
              <a:buNone/>
            </a:pPr>
            <a:r>
              <a:rPr lang="fr-FR" b="1" dirty="0"/>
              <a:t>Pour en savoir plus : </a:t>
            </a:r>
          </a:p>
          <a:p>
            <a:pPr algn="ctr">
              <a:buNone/>
            </a:pPr>
            <a:r>
              <a:rPr lang="fr-FR" b="1" dirty="0">
                <a:hlinkClick r:id="rId3"/>
              </a:rPr>
              <a:t>www.caf.fr/partenaires/famille-et-petite-enfance</a:t>
            </a:r>
            <a:endParaRPr lang="fr-FR" b="1" dirty="0"/>
          </a:p>
          <a:p>
            <a:pPr algn="ctr">
              <a:buNone/>
            </a:pPr>
            <a:r>
              <a:rPr lang="fr-FR" b="1" dirty="0"/>
              <a:t>Les conseillers techniques de la CAF sont à votre disposition</a:t>
            </a:r>
          </a:p>
          <a:p>
            <a:pPr algn="ctr">
              <a:buNone/>
            </a:pPr>
            <a:r>
              <a:rPr lang="fr-FR" b="1" dirty="0"/>
              <a:t>pour plus de renseignements</a:t>
            </a:r>
          </a:p>
          <a:p>
            <a:endParaRPr lang="fr-FR" dirty="0"/>
          </a:p>
          <a:p>
            <a:endParaRPr lang="fr-FR" dirty="0"/>
          </a:p>
          <a:p>
            <a:endParaRPr lang="fr-FR" dirty="0"/>
          </a:p>
        </p:txBody>
      </p:sp>
      <p:pic>
        <p:nvPicPr>
          <p:cNvPr id="5" name="Image 4">
            <a:extLst>
              <a:ext uri="{FF2B5EF4-FFF2-40B4-BE49-F238E27FC236}">
                <a16:creationId xmlns:a16="http://schemas.microsoft.com/office/drawing/2014/main" id="{0E5E30D0-6754-4975-A410-E5081DDE28B9}"/>
              </a:ext>
            </a:extLst>
          </p:cNvPr>
          <p:cNvPicPr>
            <a:picLocks noChangeAspect="1"/>
          </p:cNvPicPr>
          <p:nvPr/>
        </p:nvPicPr>
        <p:blipFill>
          <a:blip r:embed="rId4"/>
          <a:stretch>
            <a:fillRect/>
          </a:stretch>
        </p:blipFill>
        <p:spPr>
          <a:xfrm>
            <a:off x="436116" y="257746"/>
            <a:ext cx="762106" cy="1009791"/>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1"/>
            <a:ext cx="8229600" cy="3268960"/>
          </a:xfrm>
        </p:spPr>
        <p:txBody>
          <a:bodyPr>
            <a:normAutofit/>
          </a:bodyPr>
          <a:lstStyle/>
          <a:p>
            <a:pPr marL="0" indent="0" algn="ctr">
              <a:buNone/>
            </a:pPr>
            <a:r>
              <a:rPr lang="fr-FR" sz="8800" i="1" dirty="0">
                <a:latin typeface="Brush Script MT" panose="03060802040406070304" pitchFamily="66" charset="0"/>
              </a:rPr>
              <a:t>Merci </a:t>
            </a:r>
          </a:p>
          <a:p>
            <a:pPr marL="0" indent="0" algn="ctr">
              <a:buNone/>
            </a:pPr>
            <a:r>
              <a:rPr lang="fr-FR" sz="8800" i="1" dirty="0">
                <a:latin typeface="Brush Script MT" panose="03060802040406070304" pitchFamily="66" charset="0"/>
              </a:rPr>
              <a:t>de votre attention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Entrée en vigueur</a:t>
            </a:r>
          </a:p>
        </p:txBody>
      </p:sp>
      <p:sp>
        <p:nvSpPr>
          <p:cNvPr id="3" name="Espace réservé du contenu 2"/>
          <p:cNvSpPr>
            <a:spLocks noGrp="1"/>
          </p:cNvSpPr>
          <p:nvPr>
            <p:ph idx="1"/>
          </p:nvPr>
        </p:nvSpPr>
        <p:spPr>
          <a:xfrm>
            <a:off x="457200" y="1600200"/>
            <a:ext cx="8363272" cy="4972072"/>
          </a:xfrm>
        </p:spPr>
        <p:txBody>
          <a:bodyPr>
            <a:normAutofit/>
          </a:bodyPr>
          <a:lstStyle/>
          <a:p>
            <a:r>
              <a:rPr lang="fr-FR" dirty="0"/>
              <a:t>Le décret est </a:t>
            </a:r>
            <a:r>
              <a:rPr lang="fr-FR" b="1" dirty="0"/>
              <a:t>applicable à partir du 01/09/2021</a:t>
            </a:r>
          </a:p>
          <a:p>
            <a:endParaRPr lang="fr-FR" dirty="0"/>
          </a:p>
          <a:p>
            <a:r>
              <a:rPr lang="fr-FR" b="1" dirty="0"/>
              <a:t>Pour les </a:t>
            </a:r>
            <a:r>
              <a:rPr lang="fr-FR" b="1" dirty="0" err="1"/>
              <a:t>Eaje</a:t>
            </a:r>
            <a:r>
              <a:rPr lang="fr-FR" b="1" dirty="0"/>
              <a:t> ouverts avant 01/09/2021 </a:t>
            </a:r>
          </a:p>
          <a:p>
            <a:pPr>
              <a:buNone/>
            </a:pPr>
            <a:r>
              <a:rPr lang="fr-FR" b="1" dirty="0"/>
              <a:t>	=&gt; échéance : 01/09/2022</a:t>
            </a:r>
          </a:p>
          <a:p>
            <a:r>
              <a:rPr lang="fr-FR" b="1" dirty="0"/>
              <a:t>Pour les </a:t>
            </a:r>
            <a:r>
              <a:rPr lang="fr-FR" b="1" dirty="0" err="1"/>
              <a:t>Eaje</a:t>
            </a:r>
            <a:r>
              <a:rPr lang="fr-FR" b="1" dirty="0"/>
              <a:t> avec DSP/marché public en cours </a:t>
            </a:r>
          </a:p>
          <a:p>
            <a:pPr>
              <a:buNone/>
            </a:pPr>
            <a:r>
              <a:rPr lang="fr-FR" b="1" dirty="0"/>
              <a:t>	=&gt; jusqu’à la fin de la DSP et au plus tard le 31/08/2026</a:t>
            </a:r>
          </a:p>
          <a:p>
            <a:pPr>
              <a:buNone/>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42852"/>
            <a:ext cx="8229600" cy="1143000"/>
          </a:xfrm>
        </p:spPr>
        <p:txBody>
          <a:bodyPr>
            <a:normAutofit/>
          </a:bodyPr>
          <a:lstStyle/>
          <a:p>
            <a:r>
              <a:rPr lang="fr-FR" sz="4800" b="1" dirty="0"/>
              <a:t>Nouvelle nomenclature</a:t>
            </a:r>
          </a:p>
        </p:txBody>
      </p:sp>
      <p:sp>
        <p:nvSpPr>
          <p:cNvPr id="3" name="Espace réservé du contenu 2"/>
          <p:cNvSpPr>
            <a:spLocks noGrp="1"/>
          </p:cNvSpPr>
          <p:nvPr>
            <p:ph idx="1"/>
          </p:nvPr>
        </p:nvSpPr>
        <p:spPr>
          <a:xfrm>
            <a:off x="142844" y="1214422"/>
            <a:ext cx="4357718" cy="5143536"/>
          </a:xfrm>
        </p:spPr>
        <p:txBody>
          <a:bodyPr>
            <a:normAutofit/>
          </a:bodyPr>
          <a:lstStyle/>
          <a:p>
            <a:pPr>
              <a:buFontTx/>
              <a:buChar char="-"/>
            </a:pPr>
            <a:r>
              <a:rPr lang="fr-FR" dirty="0"/>
              <a:t>Crèche collective</a:t>
            </a:r>
          </a:p>
          <a:p>
            <a:pPr lvl="2">
              <a:buFont typeface="Wingdings" pitchFamily="2" charset="2"/>
              <a:buChar char="Ø"/>
            </a:pPr>
            <a:r>
              <a:rPr lang="en-US" sz="2000" dirty="0"/>
              <a:t>Micro - crèches</a:t>
            </a:r>
            <a:endParaRPr lang="fr-FR" sz="2000" dirty="0"/>
          </a:p>
          <a:p>
            <a:pPr lvl="2">
              <a:buFont typeface="Wingdings" pitchFamily="2" charset="2"/>
              <a:buChar char="Ø"/>
            </a:pPr>
            <a:r>
              <a:rPr lang="en-US" sz="2000" dirty="0"/>
              <a:t>Petites crèches</a:t>
            </a:r>
            <a:endParaRPr lang="fr-FR" sz="2000" dirty="0"/>
          </a:p>
          <a:p>
            <a:pPr lvl="2">
              <a:buFont typeface="Wingdings" pitchFamily="2" charset="2"/>
              <a:buChar char="Ø"/>
            </a:pPr>
            <a:r>
              <a:rPr lang="en-US" sz="2000" dirty="0"/>
              <a:t>Crèches</a:t>
            </a:r>
            <a:endParaRPr lang="fr-FR" sz="2000" dirty="0"/>
          </a:p>
          <a:p>
            <a:pPr lvl="2">
              <a:buFont typeface="Wingdings" pitchFamily="2" charset="2"/>
              <a:buChar char="Ø"/>
            </a:pPr>
            <a:r>
              <a:rPr lang="en-US" sz="2000" dirty="0" err="1"/>
              <a:t>Grandes</a:t>
            </a:r>
            <a:r>
              <a:rPr lang="en-US" sz="2000" dirty="0"/>
              <a:t> crèches</a:t>
            </a:r>
            <a:endParaRPr lang="fr-FR" sz="2000" dirty="0"/>
          </a:p>
          <a:p>
            <a:pPr lvl="2">
              <a:buFont typeface="Wingdings" pitchFamily="2" charset="2"/>
              <a:buChar char="Ø"/>
            </a:pPr>
            <a:r>
              <a:rPr lang="en-US" sz="2000" dirty="0" err="1"/>
              <a:t>Très</a:t>
            </a:r>
            <a:r>
              <a:rPr lang="en-US" sz="2000" dirty="0"/>
              <a:t> </a:t>
            </a:r>
            <a:r>
              <a:rPr lang="en-US" sz="2000" dirty="0" err="1"/>
              <a:t>grandes</a:t>
            </a:r>
            <a:r>
              <a:rPr lang="en-US" sz="2000" dirty="0"/>
              <a:t> crèches</a:t>
            </a:r>
          </a:p>
          <a:p>
            <a:pPr lvl="2">
              <a:buNone/>
            </a:pPr>
            <a:endParaRPr lang="fr-FR" dirty="0"/>
          </a:p>
          <a:p>
            <a:pPr>
              <a:buFontTx/>
              <a:buChar char="-"/>
            </a:pPr>
            <a:r>
              <a:rPr lang="fr-FR" dirty="0"/>
              <a:t>Jardins d’enfants</a:t>
            </a:r>
          </a:p>
          <a:p>
            <a:pPr lvl="2">
              <a:buFont typeface="Wingdings" pitchFamily="2" charset="2"/>
              <a:buChar char="Ø"/>
            </a:pPr>
            <a:r>
              <a:rPr lang="en-US" sz="2000" dirty="0" err="1"/>
              <a:t>Petits</a:t>
            </a:r>
            <a:r>
              <a:rPr lang="en-US" sz="2000" dirty="0"/>
              <a:t> </a:t>
            </a:r>
            <a:r>
              <a:rPr lang="en-US" sz="2000" dirty="0" err="1"/>
              <a:t>Jardins</a:t>
            </a:r>
            <a:r>
              <a:rPr lang="en-US" sz="2000" dirty="0"/>
              <a:t> </a:t>
            </a:r>
            <a:r>
              <a:rPr lang="en-US" sz="2000" dirty="0" err="1"/>
              <a:t>d’enfants</a:t>
            </a:r>
            <a:endParaRPr lang="fr-FR" sz="2000" dirty="0"/>
          </a:p>
          <a:p>
            <a:pPr lvl="2">
              <a:buFont typeface="Wingdings" pitchFamily="2" charset="2"/>
              <a:buChar char="Ø"/>
            </a:pPr>
            <a:r>
              <a:rPr lang="en-US" sz="2000" dirty="0" err="1"/>
              <a:t>Jardin</a:t>
            </a:r>
            <a:r>
              <a:rPr lang="en-US" sz="2000" dirty="0"/>
              <a:t> </a:t>
            </a:r>
            <a:r>
              <a:rPr lang="en-US" sz="2000" dirty="0" err="1"/>
              <a:t>d’enfants</a:t>
            </a:r>
            <a:endParaRPr lang="fr-FR" sz="2000" dirty="0"/>
          </a:p>
          <a:p>
            <a:pPr lvl="2">
              <a:buFont typeface="Wingdings" pitchFamily="2" charset="2"/>
              <a:buChar char="Ø"/>
            </a:pPr>
            <a:r>
              <a:rPr lang="en-US" sz="2000" dirty="0" err="1"/>
              <a:t>Grands</a:t>
            </a:r>
            <a:r>
              <a:rPr lang="en-US" sz="2000" dirty="0"/>
              <a:t> </a:t>
            </a:r>
            <a:r>
              <a:rPr lang="en-US" sz="2000" dirty="0" err="1"/>
              <a:t>Jardin</a:t>
            </a:r>
            <a:r>
              <a:rPr lang="en-US" sz="2000" dirty="0"/>
              <a:t> </a:t>
            </a:r>
            <a:r>
              <a:rPr lang="en-US" sz="2000" dirty="0" err="1"/>
              <a:t>d’enfants</a:t>
            </a:r>
            <a:endParaRPr lang="fr-FR" sz="2000" dirty="0"/>
          </a:p>
          <a:p>
            <a:pPr>
              <a:buFontTx/>
              <a:buChar char="-"/>
            </a:pPr>
            <a:endParaRPr lang="fr-FR" dirty="0"/>
          </a:p>
        </p:txBody>
      </p:sp>
      <p:sp>
        <p:nvSpPr>
          <p:cNvPr id="6" name="Espace réservé du contenu 2"/>
          <p:cNvSpPr txBox="1">
            <a:spLocks/>
          </p:cNvSpPr>
          <p:nvPr/>
        </p:nvSpPr>
        <p:spPr>
          <a:xfrm>
            <a:off x="4572000" y="1285860"/>
            <a:ext cx="4572000" cy="5143536"/>
          </a:xfrm>
          <a:prstGeom prst="rect">
            <a:avLst/>
          </a:prstGeom>
        </p:spPr>
        <p:txBody>
          <a:bodyPr vert="horz" lIns="91440" tIns="45720" rIns="91440" bIns="45720" rtlCol="0">
            <a:normAutofit fontScale="92500"/>
          </a:bodyPr>
          <a:lstStyle/>
          <a:p>
            <a:pPr marL="342900" marR="0" lvl="0" indent="-342900" algn="l" defTabSz="914400" rtl="0" eaLnBrk="1" fontAlgn="auto" latinLnBrk="0" hangingPunct="1">
              <a:lnSpc>
                <a:spcPct val="100000"/>
              </a:lnSpc>
              <a:spcBef>
                <a:spcPct val="20000"/>
              </a:spcBef>
              <a:spcAft>
                <a:spcPts val="0"/>
              </a:spcAft>
              <a:buClrTx/>
              <a:buSzTx/>
              <a:buFontTx/>
              <a:buChar char="-"/>
              <a:tabLst/>
              <a:defRPr/>
            </a:pPr>
            <a:r>
              <a:rPr kumimoji="0" lang="fr-FR" sz="3200" b="0" i="0" u="none" strike="noStrike" kern="1200" cap="none" spc="0" normalizeH="0" baseline="0" noProof="0" dirty="0">
                <a:ln>
                  <a:noFill/>
                </a:ln>
                <a:solidFill>
                  <a:schemeClr val="tx1"/>
                </a:solidFill>
                <a:effectLst/>
                <a:uLnTx/>
                <a:uFillTx/>
                <a:latin typeface="+mn-lt"/>
                <a:ea typeface="+mn-ea"/>
                <a:cs typeface="+mn-cs"/>
              </a:rPr>
              <a:t>Crèche familiale</a:t>
            </a:r>
          </a:p>
          <a:p>
            <a:pPr marL="1143000" lvl="2" indent="-228600">
              <a:spcBef>
                <a:spcPct val="20000"/>
              </a:spcBef>
              <a:buFont typeface="Wingdings" pitchFamily="2" charset="2"/>
              <a:buChar char="Ø"/>
            </a:pPr>
            <a:r>
              <a:rPr lang="en-US" sz="2200" dirty="0"/>
              <a:t>Petites crèches </a:t>
            </a:r>
            <a:r>
              <a:rPr lang="en-US" sz="2200" dirty="0" err="1"/>
              <a:t>familiales</a:t>
            </a:r>
            <a:endParaRPr lang="fr-FR" sz="2200" dirty="0"/>
          </a:p>
          <a:p>
            <a:pPr marL="1143000" lvl="2" indent="-228600">
              <a:spcBef>
                <a:spcPct val="20000"/>
              </a:spcBef>
              <a:buFont typeface="Wingdings" pitchFamily="2" charset="2"/>
              <a:buChar char="Ø"/>
            </a:pPr>
            <a:r>
              <a:rPr lang="en-US" sz="2200" dirty="0"/>
              <a:t>Crèches </a:t>
            </a:r>
            <a:r>
              <a:rPr lang="en-US" sz="2200" dirty="0" err="1"/>
              <a:t>familiales</a:t>
            </a:r>
            <a:endParaRPr lang="fr-FR" sz="2200" dirty="0"/>
          </a:p>
          <a:p>
            <a:pPr marL="1143000" lvl="2" indent="-228600">
              <a:spcBef>
                <a:spcPct val="20000"/>
              </a:spcBef>
              <a:buFont typeface="Wingdings" pitchFamily="2" charset="2"/>
              <a:buChar char="Ø"/>
            </a:pPr>
            <a:r>
              <a:rPr lang="en-US" sz="2200" dirty="0" err="1"/>
              <a:t>Grandes</a:t>
            </a:r>
            <a:r>
              <a:rPr lang="en-US" sz="2200" dirty="0"/>
              <a:t> crèches </a:t>
            </a:r>
            <a:r>
              <a:rPr lang="en-US" sz="2200" dirty="0" err="1"/>
              <a:t>familiales</a:t>
            </a:r>
            <a:endParaRPr lang="fr-FR" sz="2200" dirty="0"/>
          </a:p>
          <a:p>
            <a:pPr marL="1143000" lvl="2" indent="-228600">
              <a:spcBef>
                <a:spcPct val="20000"/>
              </a:spcBef>
              <a:buFont typeface="Wingdings" pitchFamily="2" charset="2"/>
              <a:buChar char="Ø"/>
            </a:pPr>
            <a:r>
              <a:rPr lang="en-US" sz="2200" dirty="0" err="1"/>
              <a:t>Très</a:t>
            </a:r>
            <a:r>
              <a:rPr lang="en-US" sz="2200" dirty="0"/>
              <a:t> </a:t>
            </a:r>
            <a:r>
              <a:rPr lang="en-US" sz="2200" dirty="0" err="1"/>
              <a:t>grandes</a:t>
            </a:r>
            <a:r>
              <a:rPr lang="en-US" sz="2200" dirty="0"/>
              <a:t> crèches </a:t>
            </a:r>
            <a:r>
              <a:rPr lang="en-US" sz="2200" dirty="0" err="1"/>
              <a:t>familiales</a:t>
            </a:r>
            <a:endParaRPr lang="en-US" sz="2200" dirty="0"/>
          </a:p>
          <a:p>
            <a:pPr marL="1143000" lvl="2" indent="-228600">
              <a:spcBef>
                <a:spcPct val="20000"/>
              </a:spcBef>
            </a:pPr>
            <a:endParaRPr lang="fr-FR" sz="2400" dirty="0"/>
          </a:p>
          <a:p>
            <a:pPr marL="342900" marR="0" lvl="0" indent="-342900" algn="l" defTabSz="914400" rtl="0" eaLnBrk="1" fontAlgn="auto" latinLnBrk="0" hangingPunct="1">
              <a:lnSpc>
                <a:spcPct val="100000"/>
              </a:lnSpc>
              <a:spcBef>
                <a:spcPct val="20000"/>
              </a:spcBef>
              <a:spcAft>
                <a:spcPts val="0"/>
              </a:spcAft>
              <a:buClrTx/>
              <a:buSzTx/>
              <a:buFontTx/>
              <a:buChar char="-"/>
              <a:tabLst/>
              <a:defRPr/>
            </a:pPr>
            <a:r>
              <a:rPr lang="fr-FR" sz="3200" dirty="0"/>
              <a:t>Accueils saisonniers ou ponctuels </a:t>
            </a:r>
          </a:p>
          <a:p>
            <a:pPr marL="342900" marR="0" lvl="0" indent="-342900" algn="l" defTabSz="914400" rtl="0" eaLnBrk="1" fontAlgn="auto" latinLnBrk="0" hangingPunct="1">
              <a:lnSpc>
                <a:spcPct val="100000"/>
              </a:lnSpc>
              <a:spcBef>
                <a:spcPct val="20000"/>
              </a:spcBef>
              <a:spcAft>
                <a:spcPts val="0"/>
              </a:spcAft>
              <a:buClrTx/>
              <a:buSzTx/>
              <a:tabLst/>
              <a:defRPr/>
            </a:pPr>
            <a:endParaRPr lang="fr-FR" sz="3200" dirty="0"/>
          </a:p>
          <a:p>
            <a:pPr marL="342900" indent="-342900">
              <a:spcBef>
                <a:spcPct val="20000"/>
              </a:spcBef>
              <a:buFontTx/>
              <a:buChar char="-"/>
            </a:pPr>
            <a:r>
              <a:rPr lang="fr-FR" sz="3200" dirty="0"/>
              <a:t>Etablissements à gestion parentale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800" b="1" dirty="0"/>
              <a:t>Autorisation ou d’a</a:t>
            </a:r>
            <a:r>
              <a:rPr lang="fr-FR" b="1" dirty="0"/>
              <a:t>vis</a:t>
            </a:r>
            <a:endParaRPr lang="fr-FR" dirty="0"/>
          </a:p>
        </p:txBody>
      </p:sp>
      <p:sp>
        <p:nvSpPr>
          <p:cNvPr id="3" name="Espace réservé du contenu 2"/>
          <p:cNvSpPr>
            <a:spLocks noGrp="1"/>
          </p:cNvSpPr>
          <p:nvPr>
            <p:ph idx="1"/>
          </p:nvPr>
        </p:nvSpPr>
        <p:spPr/>
        <p:txBody>
          <a:bodyPr>
            <a:normAutofit fontScale="85000" lnSpcReduction="20000"/>
          </a:bodyPr>
          <a:lstStyle/>
          <a:p>
            <a:r>
              <a:rPr lang="fr-FR" sz="3500" dirty="0"/>
              <a:t>A solliciter auprès du président du conseil départemental du département dans lequel est implanté l'établissement ou le service pour lequel l'autorisation ou l'avis est sollicité.</a:t>
            </a:r>
            <a:br>
              <a:rPr lang="fr-FR" dirty="0"/>
            </a:br>
            <a:endParaRPr lang="fr-FR" dirty="0"/>
          </a:p>
          <a:p>
            <a:r>
              <a:rPr lang="fr-FR" sz="3500" u="sng" dirty="0"/>
              <a:t>L’article 5 définit :</a:t>
            </a:r>
          </a:p>
          <a:p>
            <a:pPr lvl="1">
              <a:buFont typeface="Wingdings" pitchFamily="2" charset="2"/>
              <a:buChar char="Ø"/>
            </a:pPr>
            <a:r>
              <a:rPr lang="fr-FR" sz="3100" dirty="0"/>
              <a:t>les éléments que doit comporter le dossier de demande d'autorisation ou d'avis;</a:t>
            </a:r>
          </a:p>
          <a:p>
            <a:pPr lvl="1">
              <a:buFont typeface="Wingdings" pitchFamily="2" charset="2"/>
              <a:buChar char="Ø"/>
            </a:pPr>
            <a:r>
              <a:rPr lang="fr-FR" sz="3100" dirty="0"/>
              <a:t>les échéances à respecter, en cas de demande ou modification;</a:t>
            </a:r>
          </a:p>
          <a:p>
            <a:pPr lvl="1">
              <a:buFont typeface="Wingdings" pitchFamily="2" charset="2"/>
              <a:buChar char="Ø"/>
            </a:pPr>
            <a:r>
              <a:rPr lang="fr-FR" sz="3100" dirty="0"/>
              <a:t>le contenu de l’autorisation ou avis.</a:t>
            </a:r>
          </a:p>
          <a:p>
            <a:pPr>
              <a:buNone/>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a:t>Autorisation ou d’avis</a:t>
            </a:r>
          </a:p>
        </p:txBody>
      </p:sp>
      <p:sp>
        <p:nvSpPr>
          <p:cNvPr id="3" name="Espace réservé du contenu 2"/>
          <p:cNvSpPr>
            <a:spLocks noGrp="1"/>
          </p:cNvSpPr>
          <p:nvPr>
            <p:ph idx="1"/>
          </p:nvPr>
        </p:nvSpPr>
        <p:spPr>
          <a:xfrm>
            <a:off x="457200" y="1457324"/>
            <a:ext cx="8229600" cy="4329130"/>
          </a:xfrm>
        </p:spPr>
        <p:txBody>
          <a:bodyPr>
            <a:noAutofit/>
          </a:bodyPr>
          <a:lstStyle/>
          <a:p>
            <a:pPr>
              <a:buNone/>
            </a:pPr>
            <a:r>
              <a:rPr lang="fr-FR" sz="2400" dirty="0"/>
              <a:t>La PMI exerce une mission de contrôle  </a:t>
            </a:r>
          </a:p>
          <a:p>
            <a:pPr>
              <a:buNone/>
            </a:pPr>
            <a:r>
              <a:rPr lang="fr-FR" sz="2400" dirty="0"/>
              <a:t>=&gt; </a:t>
            </a:r>
            <a:r>
              <a:rPr lang="fr-FR" sz="2400" b="1" u="sng" dirty="0"/>
              <a:t>le gestionnaire doit</a:t>
            </a:r>
          </a:p>
          <a:p>
            <a:r>
              <a:rPr lang="fr-FR" sz="2400" dirty="0"/>
              <a:t>transmettre chaque année des informations relatives aux enfants accueillis ainsi qu'aux caractéristiques de l'accueil</a:t>
            </a:r>
          </a:p>
          <a:p>
            <a:r>
              <a:rPr lang="fr-FR" sz="2400" dirty="0"/>
              <a:t>informer sans délai de tout accident ou décès d'un enfant accueilli, et de tout changement de coordonnées.</a:t>
            </a:r>
          </a:p>
          <a:p>
            <a:r>
              <a:rPr lang="fr-FR" sz="2400" dirty="0"/>
              <a:t>transmettre un document actualisé présentant les modalités de mise en œuvre de l'accueil des enfants de parents ou représentants légaux en insertion sociale ou professionnelle. Et en informer le maire de la commune ou, le cas échéant, le président de l'établissement public de coopération intercommunale compétent.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a:t>Autorisation ou d’avis</a:t>
            </a:r>
            <a:endParaRPr lang="fr-FR" sz="4800" dirty="0"/>
          </a:p>
        </p:txBody>
      </p:sp>
      <p:sp>
        <p:nvSpPr>
          <p:cNvPr id="3" name="Espace réservé du contenu 2"/>
          <p:cNvSpPr>
            <a:spLocks noGrp="1"/>
          </p:cNvSpPr>
          <p:nvPr>
            <p:ph idx="1"/>
          </p:nvPr>
        </p:nvSpPr>
        <p:spPr>
          <a:xfrm>
            <a:off x="457200" y="1600200"/>
            <a:ext cx="8229600" cy="4900634"/>
          </a:xfrm>
        </p:spPr>
        <p:txBody>
          <a:bodyPr>
            <a:normAutofit fontScale="92500" lnSpcReduction="10000"/>
          </a:bodyPr>
          <a:lstStyle/>
          <a:p>
            <a:pPr>
              <a:buNone/>
            </a:pPr>
            <a:r>
              <a:rPr lang="fr-FR" sz="2600" dirty="0"/>
              <a:t>La PMI exerce une mission de contrôle </a:t>
            </a:r>
          </a:p>
          <a:p>
            <a:r>
              <a:rPr lang="fr-FR" sz="2600" b="1" dirty="0"/>
              <a:t>Nombre maximal d'enfants simultanément accueillis peut atteindre 115 % de la capacité d'accueil</a:t>
            </a:r>
            <a:r>
              <a:rPr lang="fr-FR" sz="2600" dirty="0"/>
              <a:t>, </a:t>
            </a:r>
            <a:r>
              <a:rPr lang="fr-FR" sz="2600" b="1" dirty="0"/>
              <a:t>si </a:t>
            </a:r>
            <a:r>
              <a:rPr lang="fr-FR" sz="2600" dirty="0"/>
              <a:t>:</a:t>
            </a:r>
            <a:br>
              <a:rPr lang="fr-FR" sz="2800" dirty="0"/>
            </a:br>
            <a:endParaRPr lang="fr-FR" sz="900" dirty="0"/>
          </a:p>
          <a:p>
            <a:pPr lvl="1">
              <a:buFont typeface="Wingdings" pitchFamily="2" charset="2"/>
              <a:buChar char="Ø"/>
            </a:pPr>
            <a:r>
              <a:rPr lang="fr-FR" sz="2400" u="sng" dirty="0"/>
              <a:t>Taux d'occupation hebdomadaire n'excède pas 100 % </a:t>
            </a:r>
            <a:r>
              <a:rPr lang="fr-FR" sz="2400" dirty="0"/>
              <a:t>de la capacité horaire hebdomadaire d'accueil calculée selon le nombre d'heures d'ouverture hebdomadaire</a:t>
            </a:r>
          </a:p>
          <a:p>
            <a:pPr lvl="1">
              <a:buFont typeface="Wingdings" pitchFamily="2" charset="2"/>
              <a:buChar char="Ø"/>
            </a:pPr>
            <a:r>
              <a:rPr lang="fr-FR" sz="2400" dirty="0"/>
              <a:t>Respect des règles d'encadrement au regard du nombre total d'enfants effectivement accueillis à tout instant ;</a:t>
            </a:r>
          </a:p>
          <a:p>
            <a:pPr lvl="1">
              <a:buFont typeface="Wingdings" pitchFamily="2" charset="2"/>
              <a:buChar char="Ø"/>
            </a:pPr>
            <a:r>
              <a:rPr lang="fr-FR" sz="2400" dirty="0"/>
              <a:t>Transmission, à la demande de la PMI, des informations nécessaires au contrôle du respect des dispositions ;</a:t>
            </a:r>
          </a:p>
          <a:p>
            <a:pPr lvl="1">
              <a:buFont typeface="Wingdings" pitchFamily="2" charset="2"/>
              <a:buChar char="Ø"/>
            </a:pPr>
            <a:r>
              <a:rPr lang="fr-FR" sz="2400" dirty="0"/>
              <a:t>Règlement de fonctionnement présente les modalités d'organisation de l'accueil en surnombre dans l'établissement et son articulation avec les projets éducatif et social.</a:t>
            </a:r>
            <a:endParaRPr lang="fr-FR" sz="2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5300" b="1" dirty="0"/>
              <a:t>Accueil en surnombre </a:t>
            </a:r>
            <a:br>
              <a:rPr lang="fr-FR" dirty="0"/>
            </a:br>
            <a:r>
              <a:rPr lang="fr-FR" sz="3100" b="1" dirty="0"/>
              <a:t>Arrêté du 8 octobre 2021 </a:t>
            </a:r>
            <a:endParaRPr lang="fr-FR" sz="3100" dirty="0"/>
          </a:p>
        </p:txBody>
      </p:sp>
      <p:sp>
        <p:nvSpPr>
          <p:cNvPr id="3" name="Espace réservé du contenu 2"/>
          <p:cNvSpPr>
            <a:spLocks noGrp="1"/>
          </p:cNvSpPr>
          <p:nvPr>
            <p:ph idx="1"/>
          </p:nvPr>
        </p:nvSpPr>
        <p:spPr>
          <a:xfrm>
            <a:off x="214282" y="1903433"/>
            <a:ext cx="8715436" cy="5240343"/>
          </a:xfrm>
        </p:spPr>
        <p:txBody>
          <a:bodyPr>
            <a:normAutofit fontScale="70000" lnSpcReduction="20000"/>
          </a:bodyPr>
          <a:lstStyle/>
          <a:p>
            <a:r>
              <a:rPr lang="fr-FR" dirty="0"/>
              <a:t>Les règles d'encadrement sont respectées à tout instant au regard du nombre total d'enfants effectivement accueillis.</a:t>
            </a:r>
          </a:p>
          <a:p>
            <a:endParaRPr lang="fr-FR" sz="1400" dirty="0"/>
          </a:p>
          <a:p>
            <a:r>
              <a:rPr lang="fr-FR" dirty="0"/>
              <a:t>Pas de surfaces supplémentaires pour l'accueil en surnombre</a:t>
            </a:r>
          </a:p>
          <a:p>
            <a:endParaRPr lang="fr-FR" sz="1600" dirty="0"/>
          </a:p>
          <a:p>
            <a:endParaRPr lang="fr-FR" sz="1600" dirty="0"/>
          </a:p>
          <a:p>
            <a:r>
              <a:rPr lang="fr-FR" dirty="0"/>
              <a:t>Taux d'occupation hebdomadaire &lt; à 100 % de la capacité horaire hebdomadaire à consigner dans un </a:t>
            </a:r>
            <a:r>
              <a:rPr lang="fr-FR" b="1" dirty="0"/>
              <a:t>tableau de bord</a:t>
            </a:r>
          </a:p>
          <a:p>
            <a:pPr algn="ctr">
              <a:buNone/>
            </a:pPr>
            <a:r>
              <a:rPr lang="fr-FR" dirty="0"/>
              <a:t>=  (100 x </a:t>
            </a:r>
            <a:r>
              <a:rPr lang="fr-FR" dirty="0" err="1"/>
              <a:t>nbre</a:t>
            </a:r>
            <a:r>
              <a:rPr lang="fr-FR" dirty="0"/>
              <a:t> d‘h réelles hebdomadaire) / CT horaire hebdomadaire</a:t>
            </a:r>
          </a:p>
          <a:p>
            <a:pPr>
              <a:buNone/>
            </a:pPr>
            <a:endParaRPr lang="fr-FR" sz="1400" dirty="0"/>
          </a:p>
          <a:p>
            <a:pPr>
              <a:buNone/>
            </a:pPr>
            <a:r>
              <a:rPr lang="fr-FR" dirty="0"/>
              <a:t>	Si capacité modulée, le taux d'occupation est calculé en considération des capacités différentes durant l'amplitude d'ouverture de l'EAJE</a:t>
            </a:r>
          </a:p>
          <a:p>
            <a:endParaRPr lang="fr-FR" sz="1800" dirty="0"/>
          </a:p>
          <a:p>
            <a:endParaRPr lang="fr-FR" sz="1800" dirty="0"/>
          </a:p>
          <a:p>
            <a:r>
              <a:rPr lang="fr-FR" dirty="0"/>
              <a:t>Le nombre maximal d'enfants pouvant être simultanément </a:t>
            </a:r>
            <a:r>
              <a:rPr lang="fr-FR" b="1" dirty="0"/>
              <a:t>accueillis peut atteindre 115 % de la capacité d'accueil  </a:t>
            </a:r>
          </a:p>
          <a:p>
            <a:pPr algn="ctr">
              <a:buNone/>
            </a:pPr>
            <a:r>
              <a:rPr lang="fr-FR" dirty="0"/>
              <a:t>= (115 × </a:t>
            </a:r>
            <a:r>
              <a:rPr lang="fr-FR" dirty="0" err="1"/>
              <a:t>nbre</a:t>
            </a:r>
            <a:r>
              <a:rPr lang="fr-FR" dirty="0"/>
              <a:t> de places d’accueil autorisé) / 100</a:t>
            </a:r>
            <a:br>
              <a:rPr lang="fr-FR" dirty="0"/>
            </a:b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944</TotalTime>
  <Words>5902</Words>
  <Application>Microsoft Office PowerPoint</Application>
  <PresentationFormat>Affichage à l'écran (4:3)</PresentationFormat>
  <Paragraphs>554</Paragraphs>
  <Slides>38</Slides>
  <Notes>33</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38</vt:i4>
      </vt:variant>
    </vt:vector>
  </HeadingPairs>
  <TitlesOfParts>
    <vt:vector size="44" baseType="lpstr">
      <vt:lpstr>Arial</vt:lpstr>
      <vt:lpstr>Brush Script MT</vt:lpstr>
      <vt:lpstr>Calibri</vt:lpstr>
      <vt:lpstr>Times LT Std</vt:lpstr>
      <vt:lpstr>Wingdings</vt:lpstr>
      <vt:lpstr>Thème Office</vt:lpstr>
      <vt:lpstr>Etablissements d’accueil du jeune enfant 09 et 14/12/2021</vt:lpstr>
      <vt:lpstr>SOMMAIRE</vt:lpstr>
      <vt:lpstr>Décret n° 2021-1131 du 30 août 2021   relatif aux assistants maternels et aux établissements d'accueil de jeunes enfants</vt:lpstr>
      <vt:lpstr>Entrée en vigueur</vt:lpstr>
      <vt:lpstr>Nouvelle nomenclature</vt:lpstr>
      <vt:lpstr>Autorisation ou d’avis</vt:lpstr>
      <vt:lpstr>Autorisation ou d’avis</vt:lpstr>
      <vt:lpstr>Autorisation ou d’avis</vt:lpstr>
      <vt:lpstr>Accueil en surnombre  Arrêté du 8 octobre 2021 </vt:lpstr>
      <vt:lpstr>Projet d'établissement</vt:lpstr>
      <vt:lpstr>Règlement de fonctionnement</vt:lpstr>
      <vt:lpstr>Projet d’établissement  Règlement de fonctionnement</vt:lpstr>
      <vt:lpstr>Présentation PowerPoint</vt:lpstr>
      <vt:lpstr>Postes de Direction (article 2324-34 et suivants)</vt:lpstr>
      <vt:lpstr>Postes de Direction (article 2324-34 et suivants)</vt:lpstr>
      <vt:lpstr>Référent Santé et Accueil inclusif (article 2324-39 et suivants)</vt:lpstr>
      <vt:lpstr>Référent Santé et Accueil inclusif (article 2324-39 et suivants)</vt:lpstr>
      <vt:lpstr>Référent Santé et Accueil inclusif (article 2324-39 et suivants)</vt:lpstr>
      <vt:lpstr>Le taux d’encadrement</vt:lpstr>
      <vt:lpstr>Le taux d’encadrement :  sorties extérieures</vt:lpstr>
      <vt:lpstr>Séance d'analyse de pratiques professionnelles </vt:lpstr>
      <vt:lpstr>Antécédents judicaires</vt:lpstr>
      <vt:lpstr>TRAITEMENTS ET SOINS MÉDICAUX DES ENFANTS</vt:lpstr>
      <vt:lpstr>Nouvelle nomenclature</vt:lpstr>
      <vt:lpstr>Micro-crèche</vt:lpstr>
      <vt:lpstr>Nouvelle nomenclature</vt:lpstr>
      <vt:lpstr>Nouvelle nomenclature</vt:lpstr>
      <vt:lpstr>Nouvelle nomenclature</vt:lpstr>
      <vt:lpstr>Etablissements à gestion parentale</vt:lpstr>
      <vt:lpstr> Arrêté du 31 août 2021   Référentiel national relatif aux exigences  applicables aux établissements d'accueil  du jeune enfant en matière de locaux, d'aménagement et d'affichage </vt:lpstr>
      <vt:lpstr>ENTREE EN VIGUEUR</vt:lpstr>
      <vt:lpstr>Les recommandations du référentiel applicables au 1er septembre 2021</vt:lpstr>
      <vt:lpstr>Si non mises en œuvre, les obligations à appliquer avant le 1er septembre 2026</vt:lpstr>
      <vt:lpstr>Si non mises en œuvre, les obligations à appliquer avant le 1er septembre 2026</vt:lpstr>
      <vt:lpstr>Si non mises en œuvre, les obligations à appliquer avant le 1er septembre 2026</vt:lpstr>
      <vt:lpstr>Autres textes</vt:lpstr>
      <vt:lpstr>Plan Rebond Cnaf</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Etablissements d’accueil du jeune enfant</dc:title>
  <dc:creator>Windows User</dc:creator>
  <cp:lastModifiedBy>Veronique CORDEIRO-PASPALI 631</cp:lastModifiedBy>
  <cp:revision>81</cp:revision>
  <dcterms:created xsi:type="dcterms:W3CDTF">2021-10-24T19:41:59Z</dcterms:created>
  <dcterms:modified xsi:type="dcterms:W3CDTF">2021-12-13T12:02:12Z</dcterms:modified>
</cp:coreProperties>
</file>