
<file path=[Content_Types].xml><?xml version="1.0" encoding="utf-8"?>
<Types xmlns="http://schemas.openxmlformats.org/package/2006/content-types">
  <Default Extension="docx" ContentType="application/vnd.openxmlformats-officedocument.wordprocessingml.document"/>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7" r:id="rId5"/>
    <p:sldId id="306" r:id="rId6"/>
    <p:sldId id="305" r:id="rId7"/>
    <p:sldId id="293" r:id="rId8"/>
    <p:sldId id="259" r:id="rId9"/>
    <p:sldId id="294" r:id="rId10"/>
    <p:sldId id="281" r:id="rId11"/>
    <p:sldId id="295" r:id="rId12"/>
    <p:sldId id="323" r:id="rId13"/>
    <p:sldId id="282" r:id="rId14"/>
    <p:sldId id="289" r:id="rId15"/>
    <p:sldId id="325" r:id="rId16"/>
    <p:sldId id="326" r:id="rId17"/>
    <p:sldId id="327" r:id="rId18"/>
    <p:sldId id="296" r:id="rId19"/>
    <p:sldId id="273" r:id="rId20"/>
    <p:sldId id="263" r:id="rId21"/>
    <p:sldId id="310" r:id="rId22"/>
    <p:sldId id="307" r:id="rId23"/>
    <p:sldId id="308" r:id="rId24"/>
    <p:sldId id="315" r:id="rId25"/>
    <p:sldId id="316" r:id="rId26"/>
    <p:sldId id="317" r:id="rId27"/>
    <p:sldId id="329" r:id="rId28"/>
    <p:sldId id="334" r:id="rId29"/>
    <p:sldId id="328" r:id="rId30"/>
    <p:sldId id="318" r:id="rId31"/>
    <p:sldId id="319" r:id="rId32"/>
    <p:sldId id="320" r:id="rId33"/>
    <p:sldId id="321" r:id="rId34"/>
    <p:sldId id="322" r:id="rId35"/>
  </p:sldIdLst>
  <p:sldSz cx="12192000" cy="6858000"/>
  <p:notesSz cx="6742113" cy="98742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Catherine RASTIER 755" initials="AR7" lastIdx="13" clrIdx="0"/>
  <p:cmAuthor id="2" name="Brice Petremann" initials="BP"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CAB8"/>
    <a:srgbClr val="70AD47"/>
    <a:srgbClr val="49BF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45452B-2A3E-4D5C-81B4-B118A3B1D773}" v="1" dt="2020-11-02T08:44:47.988"/>
    <p1510:client id="{810CA6C8-2E51-4C2A-91BC-3C109B4E0EB6}" v="1" dt="2020-11-02T08:41:18.05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54" y="11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298B7BD-5317-405F-8C1E-B44C021ED880}"/>
              </a:ext>
            </a:extLst>
          </p:cNvPr>
          <p:cNvSpPr txBox="1">
            <a:spLocks noGrp="1"/>
          </p:cNvSpPr>
          <p:nvPr>
            <p:ph type="hdr" sz="quarter"/>
          </p:nvPr>
        </p:nvSpPr>
        <p:spPr>
          <a:xfrm>
            <a:off x="0" y="0"/>
            <a:ext cx="2925887" cy="493382"/>
          </a:xfrm>
          <a:prstGeom prst="rect">
            <a:avLst/>
          </a:prstGeom>
          <a:noFill/>
          <a:ln>
            <a:noFill/>
          </a:ln>
        </p:spPr>
        <p:txBody>
          <a:bodyPr vert="horz" wrap="square" lIns="81939" tIns="40965" rIns="81939" bIns="40965" anchor="t" anchorCtr="0" compatLnSpc="0">
            <a:noAutofit/>
          </a:bodyPr>
          <a:lstStyle/>
          <a:p>
            <a:pPr marL="0" marR="0" lvl="0" indent="0" algn="l" defTabSz="832469"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300" b="0" i="0" u="none" strike="noStrike" kern="0" cap="none" spc="0" baseline="0">
              <a:solidFill>
                <a:srgbClr val="000000"/>
              </a:solidFill>
              <a:uFillTx/>
              <a:latin typeface="Arial" pitchFamily="18"/>
              <a:ea typeface="Microsoft YaHei" pitchFamily="2"/>
              <a:cs typeface="Mangal" pitchFamily="2"/>
            </a:endParaRPr>
          </a:p>
        </p:txBody>
      </p:sp>
      <p:sp>
        <p:nvSpPr>
          <p:cNvPr id="3" name="Espace réservé de la date 2">
            <a:extLst>
              <a:ext uri="{FF2B5EF4-FFF2-40B4-BE49-F238E27FC236}">
                <a16:creationId xmlns:a16="http://schemas.microsoft.com/office/drawing/2014/main" id="{427E0C0E-E13A-4F31-8091-67EDEF3EA985}"/>
              </a:ext>
            </a:extLst>
          </p:cNvPr>
          <p:cNvSpPr txBox="1">
            <a:spLocks noGrp="1"/>
          </p:cNvSpPr>
          <p:nvPr>
            <p:ph type="dt" sz="quarter" idx="1"/>
          </p:nvPr>
        </p:nvSpPr>
        <p:spPr>
          <a:xfrm>
            <a:off x="3816202" y="0"/>
            <a:ext cx="2925887" cy="493382"/>
          </a:xfrm>
          <a:prstGeom prst="rect">
            <a:avLst/>
          </a:prstGeom>
          <a:noFill/>
          <a:ln>
            <a:noFill/>
          </a:ln>
        </p:spPr>
        <p:txBody>
          <a:bodyPr vert="horz" wrap="square" lIns="81939" tIns="40965" rIns="81939" bIns="40965" anchor="t" anchorCtr="0" compatLnSpc="0">
            <a:noAutofit/>
          </a:bodyPr>
          <a:lstStyle/>
          <a:p>
            <a:pPr marL="0" marR="0" lvl="0" indent="0" algn="r" defTabSz="832469"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300" b="0" i="0" u="none" strike="noStrike" kern="0" cap="none" spc="0" baseline="0">
              <a:solidFill>
                <a:srgbClr val="000000"/>
              </a:solidFill>
              <a:uFillTx/>
              <a:latin typeface="Arial" pitchFamily="18"/>
              <a:ea typeface="Microsoft YaHei" pitchFamily="2"/>
              <a:cs typeface="Mangal" pitchFamily="2"/>
            </a:endParaRPr>
          </a:p>
        </p:txBody>
      </p:sp>
      <p:sp>
        <p:nvSpPr>
          <p:cNvPr id="4" name="Espace réservé du pied de page 3">
            <a:extLst>
              <a:ext uri="{FF2B5EF4-FFF2-40B4-BE49-F238E27FC236}">
                <a16:creationId xmlns:a16="http://schemas.microsoft.com/office/drawing/2014/main" id="{63D1AE7E-8DCB-4AA5-9321-56062330B4F3}"/>
              </a:ext>
            </a:extLst>
          </p:cNvPr>
          <p:cNvSpPr txBox="1">
            <a:spLocks noGrp="1"/>
          </p:cNvSpPr>
          <p:nvPr>
            <p:ph type="ftr" sz="quarter" idx="2"/>
          </p:nvPr>
        </p:nvSpPr>
        <p:spPr>
          <a:xfrm>
            <a:off x="0" y="9380701"/>
            <a:ext cx="2925887" cy="493382"/>
          </a:xfrm>
          <a:prstGeom prst="rect">
            <a:avLst/>
          </a:prstGeom>
          <a:noFill/>
          <a:ln>
            <a:noFill/>
          </a:ln>
        </p:spPr>
        <p:txBody>
          <a:bodyPr vert="horz" wrap="square" lIns="81939" tIns="40965" rIns="81939" bIns="40965" anchor="b" anchorCtr="0" compatLnSpc="0">
            <a:noAutofit/>
          </a:bodyPr>
          <a:lstStyle/>
          <a:p>
            <a:pPr marL="0" marR="0" lvl="0" indent="0" algn="l" defTabSz="832469"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300" b="0" i="0" u="none" strike="noStrike" kern="0" cap="none" spc="0" baseline="0">
              <a:solidFill>
                <a:srgbClr val="000000"/>
              </a:solidFill>
              <a:uFillTx/>
              <a:latin typeface="Arial" pitchFamily="18"/>
              <a:ea typeface="Microsoft YaHei" pitchFamily="2"/>
              <a:cs typeface="Mangal" pitchFamily="2"/>
            </a:endParaRPr>
          </a:p>
        </p:txBody>
      </p:sp>
      <p:sp>
        <p:nvSpPr>
          <p:cNvPr id="5" name="Espace réservé du numéro de diapositive 4">
            <a:extLst>
              <a:ext uri="{FF2B5EF4-FFF2-40B4-BE49-F238E27FC236}">
                <a16:creationId xmlns:a16="http://schemas.microsoft.com/office/drawing/2014/main" id="{A3192DB1-E068-405A-99A6-3C0902F12F78}"/>
              </a:ext>
            </a:extLst>
          </p:cNvPr>
          <p:cNvSpPr txBox="1">
            <a:spLocks noGrp="1"/>
          </p:cNvSpPr>
          <p:nvPr>
            <p:ph type="sldNum" sz="quarter" idx="3"/>
          </p:nvPr>
        </p:nvSpPr>
        <p:spPr>
          <a:xfrm>
            <a:off x="3816202" y="9380701"/>
            <a:ext cx="2925887" cy="493382"/>
          </a:xfrm>
          <a:prstGeom prst="rect">
            <a:avLst/>
          </a:prstGeom>
          <a:noFill/>
          <a:ln>
            <a:noFill/>
          </a:ln>
        </p:spPr>
        <p:txBody>
          <a:bodyPr vert="horz" wrap="square" lIns="81939" tIns="40965" rIns="81939" bIns="40965" anchor="b" anchorCtr="0" compatLnSpc="0">
            <a:noAutofit/>
          </a:bodyPr>
          <a:lstStyle/>
          <a:p>
            <a:pPr marL="0" marR="0" lvl="0" indent="0" algn="r" defTabSz="832469"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8EA02E07-4879-45F4-BC94-996301DFF1D7}" type="slidenum">
              <a:t>‹N°›</a:t>
            </a:fld>
            <a:endParaRPr lang="fr-FR" sz="1300" b="0" i="0" u="none" strike="noStrike" kern="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1851517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640993E-7853-46E1-B8FC-298BF3DBC2B5}"/>
              </a:ext>
            </a:extLst>
          </p:cNvPr>
          <p:cNvSpPr>
            <a:spLocks noGrp="1" noRot="1" noChangeAspect="1"/>
          </p:cNvSpPr>
          <p:nvPr>
            <p:ph type="sldImg" idx="2"/>
          </p:nvPr>
        </p:nvSpPr>
        <p:spPr>
          <a:xfrm>
            <a:off x="80960" y="750886"/>
            <a:ext cx="6580186" cy="3702048"/>
          </a:xfrm>
          <a:prstGeom prst="rect">
            <a:avLst/>
          </a:prstGeom>
          <a:noFill/>
          <a:ln>
            <a:noFill/>
            <a:prstDash val="solid"/>
          </a:ln>
        </p:spPr>
      </p:sp>
      <p:sp>
        <p:nvSpPr>
          <p:cNvPr id="3" name="Espace réservé des notes 2">
            <a:extLst>
              <a:ext uri="{FF2B5EF4-FFF2-40B4-BE49-F238E27FC236}">
                <a16:creationId xmlns:a16="http://schemas.microsoft.com/office/drawing/2014/main" id="{2BE4BFCC-ACF7-4BFC-AED9-CA0BAE49AEB6}"/>
              </a:ext>
            </a:extLst>
          </p:cNvPr>
          <p:cNvSpPr txBox="1">
            <a:spLocks noGrp="1"/>
          </p:cNvSpPr>
          <p:nvPr>
            <p:ph type="body" sz="quarter" idx="3"/>
          </p:nvPr>
        </p:nvSpPr>
        <p:spPr>
          <a:xfrm>
            <a:off x="674241" y="4690186"/>
            <a:ext cx="5393597" cy="4443161"/>
          </a:xfrm>
          <a:prstGeom prst="rect">
            <a:avLst/>
          </a:prstGeom>
          <a:noFill/>
          <a:ln>
            <a:noFill/>
          </a:ln>
        </p:spPr>
        <p:txBody>
          <a:bodyPr vert="horz" wrap="square" lIns="0" tIns="0" rIns="0" bIns="0" anchor="t" anchorCtr="0" compatLnSpc="1">
            <a:noAutofit/>
          </a:bodyPr>
          <a:lstStyle/>
          <a:p>
            <a:pPr lvl="0"/>
            <a:endParaRPr lang="fr-FR"/>
          </a:p>
        </p:txBody>
      </p:sp>
      <p:sp>
        <p:nvSpPr>
          <p:cNvPr id="4" name="Espace réservé de l'en-tête 3">
            <a:extLst>
              <a:ext uri="{FF2B5EF4-FFF2-40B4-BE49-F238E27FC236}">
                <a16:creationId xmlns:a16="http://schemas.microsoft.com/office/drawing/2014/main" id="{9D324C96-911C-45F2-BA8C-323463BD4424}"/>
              </a:ext>
            </a:extLst>
          </p:cNvPr>
          <p:cNvSpPr txBox="1">
            <a:spLocks noGrp="1"/>
          </p:cNvSpPr>
          <p:nvPr>
            <p:ph type="hdr" sz="quarter"/>
          </p:nvPr>
        </p:nvSpPr>
        <p:spPr>
          <a:xfrm>
            <a:off x="0" y="0"/>
            <a:ext cx="2925887" cy="493382"/>
          </a:xfrm>
          <a:prstGeom prst="rect">
            <a:avLst/>
          </a:prstGeom>
          <a:noFill/>
          <a:ln>
            <a:noFill/>
          </a:ln>
        </p:spPr>
        <p:txBody>
          <a:bodyPr vert="horz" wrap="square" lIns="0" tIns="0" rIns="0" bIns="0" anchor="t" anchorCtr="0" compatLnSpc="1">
            <a:noAutofit/>
          </a:bodyPr>
          <a:lstStyle>
            <a:lvl1pPr marL="0" marR="0" lvl="0" indent="0" algn="l" defTabSz="832469" rtl="0" fontAlgn="auto" hangingPunct="0">
              <a:lnSpc>
                <a:spcPct val="100000"/>
              </a:lnSpc>
              <a:spcBef>
                <a:spcPts val="0"/>
              </a:spcBef>
              <a:spcAft>
                <a:spcPts val="0"/>
              </a:spcAft>
              <a:buNone/>
              <a:tabLst/>
              <a:defRPr lang="fr-FR" sz="1300" b="0" i="0" u="none" strike="noStrike" kern="1200" cap="none" spc="0" baseline="0">
                <a:solidFill>
                  <a:srgbClr val="000000"/>
                </a:solidFill>
                <a:uFillTx/>
                <a:latin typeface="Times New Roman" pitchFamily="18"/>
                <a:ea typeface="Segoe UI" pitchFamily="2"/>
                <a:cs typeface="Tahoma" pitchFamily="2"/>
              </a:defRPr>
            </a:lvl1pPr>
          </a:lstStyle>
          <a:p>
            <a:pPr lvl="0"/>
            <a:endParaRPr lang="fr-FR"/>
          </a:p>
        </p:txBody>
      </p:sp>
      <p:sp>
        <p:nvSpPr>
          <p:cNvPr id="5" name="Espace réservé de la date 4">
            <a:extLst>
              <a:ext uri="{FF2B5EF4-FFF2-40B4-BE49-F238E27FC236}">
                <a16:creationId xmlns:a16="http://schemas.microsoft.com/office/drawing/2014/main" id="{64D6799E-2615-4A10-BD10-300377597CDF}"/>
              </a:ext>
            </a:extLst>
          </p:cNvPr>
          <p:cNvSpPr txBox="1">
            <a:spLocks noGrp="1"/>
          </p:cNvSpPr>
          <p:nvPr>
            <p:ph type="dt" idx="1"/>
          </p:nvPr>
        </p:nvSpPr>
        <p:spPr>
          <a:xfrm>
            <a:off x="3816202" y="0"/>
            <a:ext cx="2925887" cy="493382"/>
          </a:xfrm>
          <a:prstGeom prst="rect">
            <a:avLst/>
          </a:prstGeom>
          <a:noFill/>
          <a:ln>
            <a:noFill/>
          </a:ln>
        </p:spPr>
        <p:txBody>
          <a:bodyPr vert="horz" wrap="square" lIns="0" tIns="0" rIns="0" bIns="0" anchor="t" anchorCtr="0" compatLnSpc="1">
            <a:noAutofit/>
          </a:bodyPr>
          <a:lstStyle>
            <a:lvl1pPr marL="0" marR="0" lvl="0" indent="0" algn="r" defTabSz="832469" rtl="0" fontAlgn="auto" hangingPunct="0">
              <a:lnSpc>
                <a:spcPct val="100000"/>
              </a:lnSpc>
              <a:spcBef>
                <a:spcPts val="0"/>
              </a:spcBef>
              <a:spcAft>
                <a:spcPts val="0"/>
              </a:spcAft>
              <a:buNone/>
              <a:tabLst/>
              <a:defRPr lang="fr-FR" sz="1300" b="0" i="0" u="none" strike="noStrike" kern="1200" cap="none" spc="0" baseline="0">
                <a:solidFill>
                  <a:srgbClr val="000000"/>
                </a:solidFill>
                <a:uFillTx/>
                <a:latin typeface="Times New Roman" pitchFamily="18"/>
                <a:ea typeface="Segoe UI" pitchFamily="2"/>
                <a:cs typeface="Tahoma" pitchFamily="2"/>
              </a:defRPr>
            </a:lvl1pPr>
          </a:lstStyle>
          <a:p>
            <a:pPr lvl="0"/>
            <a:endParaRPr lang="fr-FR"/>
          </a:p>
        </p:txBody>
      </p:sp>
      <p:sp>
        <p:nvSpPr>
          <p:cNvPr id="6" name="Espace réservé du pied de page 5">
            <a:extLst>
              <a:ext uri="{FF2B5EF4-FFF2-40B4-BE49-F238E27FC236}">
                <a16:creationId xmlns:a16="http://schemas.microsoft.com/office/drawing/2014/main" id="{7B6451D8-56B2-4B89-B16A-476DE98A738B}"/>
              </a:ext>
            </a:extLst>
          </p:cNvPr>
          <p:cNvSpPr txBox="1">
            <a:spLocks noGrp="1"/>
          </p:cNvSpPr>
          <p:nvPr>
            <p:ph type="ftr" sz="quarter" idx="4"/>
          </p:nvPr>
        </p:nvSpPr>
        <p:spPr>
          <a:xfrm>
            <a:off x="0" y="9380701"/>
            <a:ext cx="2925887" cy="493382"/>
          </a:xfrm>
          <a:prstGeom prst="rect">
            <a:avLst/>
          </a:prstGeom>
          <a:noFill/>
          <a:ln>
            <a:noFill/>
          </a:ln>
        </p:spPr>
        <p:txBody>
          <a:bodyPr vert="horz" wrap="square" lIns="0" tIns="0" rIns="0" bIns="0" anchor="b" anchorCtr="0" compatLnSpc="1">
            <a:noAutofit/>
          </a:bodyPr>
          <a:lstStyle>
            <a:lvl1pPr marL="0" marR="0" lvl="0" indent="0" algn="l" defTabSz="832469" rtl="0" fontAlgn="auto" hangingPunct="0">
              <a:lnSpc>
                <a:spcPct val="100000"/>
              </a:lnSpc>
              <a:spcBef>
                <a:spcPts val="0"/>
              </a:spcBef>
              <a:spcAft>
                <a:spcPts val="0"/>
              </a:spcAft>
              <a:buNone/>
              <a:tabLst/>
              <a:defRPr lang="fr-FR" sz="1300" b="0" i="0" u="none" strike="noStrike" kern="1200" cap="none" spc="0" baseline="0">
                <a:solidFill>
                  <a:srgbClr val="000000"/>
                </a:solidFill>
                <a:uFillTx/>
                <a:latin typeface="Times New Roman" pitchFamily="18"/>
                <a:ea typeface="Segoe UI" pitchFamily="2"/>
                <a:cs typeface="Tahoma" pitchFamily="2"/>
              </a:defRPr>
            </a:lvl1pPr>
          </a:lstStyle>
          <a:p>
            <a:pPr lvl="0"/>
            <a:endParaRPr lang="fr-FR"/>
          </a:p>
        </p:txBody>
      </p:sp>
      <p:sp>
        <p:nvSpPr>
          <p:cNvPr id="7" name="Espace réservé du numéro de diapositive 6">
            <a:extLst>
              <a:ext uri="{FF2B5EF4-FFF2-40B4-BE49-F238E27FC236}">
                <a16:creationId xmlns:a16="http://schemas.microsoft.com/office/drawing/2014/main" id="{B3168AEA-B67E-40DE-9B2B-384B486CF457}"/>
              </a:ext>
            </a:extLst>
          </p:cNvPr>
          <p:cNvSpPr txBox="1">
            <a:spLocks noGrp="1"/>
          </p:cNvSpPr>
          <p:nvPr>
            <p:ph type="sldNum" sz="quarter" idx="5"/>
          </p:nvPr>
        </p:nvSpPr>
        <p:spPr>
          <a:xfrm>
            <a:off x="3816202" y="9380701"/>
            <a:ext cx="2925887" cy="493382"/>
          </a:xfrm>
          <a:prstGeom prst="rect">
            <a:avLst/>
          </a:prstGeom>
          <a:noFill/>
          <a:ln>
            <a:noFill/>
          </a:ln>
        </p:spPr>
        <p:txBody>
          <a:bodyPr vert="horz" wrap="square" lIns="0" tIns="0" rIns="0" bIns="0" anchor="b" anchorCtr="0" compatLnSpc="1">
            <a:noAutofit/>
          </a:bodyPr>
          <a:lstStyle>
            <a:lvl1pPr marL="0" marR="0" lvl="0" indent="0" algn="r" defTabSz="832469" rtl="0" fontAlgn="auto" hangingPunct="0">
              <a:lnSpc>
                <a:spcPct val="100000"/>
              </a:lnSpc>
              <a:spcBef>
                <a:spcPts val="0"/>
              </a:spcBef>
              <a:spcAft>
                <a:spcPts val="0"/>
              </a:spcAft>
              <a:buNone/>
              <a:tabLst/>
              <a:defRPr lang="fr-FR" sz="1300" b="0" i="0" u="none" strike="noStrike" kern="1200" cap="none" spc="0" baseline="0">
                <a:solidFill>
                  <a:srgbClr val="000000"/>
                </a:solidFill>
                <a:uFillTx/>
                <a:latin typeface="Times New Roman" pitchFamily="18"/>
                <a:ea typeface="Segoe UI" pitchFamily="2"/>
                <a:cs typeface="Tahoma" pitchFamily="2"/>
              </a:defRPr>
            </a:lvl1pPr>
          </a:lstStyle>
          <a:p>
            <a:pPr lvl="0"/>
            <a:fld id="{E97C2DC3-4231-454C-B9C7-99542DD263CE}" type="slidenum">
              <a:t>‹N°›</a:t>
            </a:fld>
            <a:endParaRPr lang="fr-FR"/>
          </a:p>
        </p:txBody>
      </p:sp>
    </p:spTree>
    <p:extLst>
      <p:ext uri="{BB962C8B-B14F-4D97-AF65-F5344CB8AC3E}">
        <p14:creationId xmlns:p14="http://schemas.microsoft.com/office/powerpoint/2010/main" val="2637159187"/>
      </p:ext>
    </p:extLst>
  </p:cSld>
  <p:clrMap bg1="lt1" tx1="dk1" bg2="lt2" tx2="dk2" accent1="accent1" accent2="accent2" accent3="accent3" accent4="accent4" accent5="accent5" accent6="accent6" hlink="hlink" folHlink="folHlink"/>
  <p:notesStyle>
    <a:lvl1pPr marL="215999" marR="0" lvl="0" indent="0" defTabSz="914400" rtl="0" fontAlgn="auto" hangingPunct="0">
      <a:lnSpc>
        <a:spcPct val="100000"/>
      </a:lnSpc>
      <a:spcBef>
        <a:spcPts val="0"/>
      </a:spcBef>
      <a:spcAft>
        <a:spcPts val="0"/>
      </a:spcAft>
      <a:buNone/>
      <a:tabLst/>
      <a:defRPr lang="fr-FR" sz="20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9FE300DB-B6F7-4385-8917-1C877AE23A94}"/>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D9A44BA-03EC-42C4-AB07-98200AA1D0E7}" type="slidenum">
              <a:t>1</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48664C1F-4EEB-4194-9EC7-6C8C76514472}"/>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CB8597BF-FB8D-40E7-A9D6-3B2D8F40F167}"/>
              </a:ext>
            </a:extLst>
          </p:cNvPr>
          <p:cNvSpPr txBox="1">
            <a:spLocks noGrp="1"/>
          </p:cNvSpPr>
          <p:nvPr>
            <p:ph type="body" sz="quarter" idx="1"/>
          </p:nvPr>
        </p:nvSpPr>
        <p:spPr>
          <a:xfrm>
            <a:off x="674241" y="4690186"/>
            <a:ext cx="5393597" cy="4443490"/>
          </a:xfrm>
        </p:spPr>
        <p:txBody>
          <a:bodyPr/>
          <a:lstStyle/>
          <a:p>
            <a:r>
              <a:rPr lang="fr-FR">
                <a:highlight>
                  <a:srgbClr val="FFFF00"/>
                </a:highlight>
              </a:rPr>
              <a:t>Présentation des évolutions Logement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6F71091-A2BF-45D3-87A8-D08D633A2AF2}"/>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ECA31FA-3122-45C3-BD70-D07F2CB83851}" type="slidenum">
              <a:t>11</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7A7E028F-A6EC-4F7C-BB7A-08513EBF3EF5}"/>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2798F68-2801-4781-BEDD-9E75FA6C4CEC}"/>
              </a:ext>
            </a:extLst>
          </p:cNvPr>
          <p:cNvSpPr txBox="1">
            <a:spLocks noGrp="1"/>
          </p:cNvSpPr>
          <p:nvPr>
            <p:ph type="body" sz="quarter" idx="1"/>
          </p:nvPr>
        </p:nvSpPr>
        <p:spPr>
          <a:xfrm>
            <a:off x="674241" y="4690186"/>
            <a:ext cx="5393597" cy="4443490"/>
          </a:xfrm>
        </p:spPr>
        <p:txBody>
          <a:bodyPr/>
          <a:lstStyle/>
          <a:p>
            <a:endParaRPr lang="fr-FR"/>
          </a:p>
        </p:txBody>
      </p:sp>
    </p:spTree>
    <p:extLst>
      <p:ext uri="{BB962C8B-B14F-4D97-AF65-F5344CB8AC3E}">
        <p14:creationId xmlns:p14="http://schemas.microsoft.com/office/powerpoint/2010/main" val="2858808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0963" y="750888"/>
            <a:ext cx="6580187" cy="3702050"/>
          </a:xfrm>
        </p:spPr>
      </p:sp>
      <p:sp>
        <p:nvSpPr>
          <p:cNvPr id="3" name="Espace réservé des notes 2"/>
          <p:cNvSpPr>
            <a:spLocks noGrp="1"/>
          </p:cNvSpPr>
          <p:nvPr>
            <p:ph type="body" idx="1"/>
          </p:nvPr>
        </p:nvSpPr>
        <p:spPr/>
        <p:txBody>
          <a:bodyPr/>
          <a:lstStyle/>
          <a:p>
            <a:r>
              <a:rPr lang="fr-FR"/>
              <a:t>idem</a:t>
            </a:r>
          </a:p>
        </p:txBody>
      </p:sp>
      <p:sp>
        <p:nvSpPr>
          <p:cNvPr id="4" name="Espace réservé du numéro de diapositive 3"/>
          <p:cNvSpPr>
            <a:spLocks noGrp="1"/>
          </p:cNvSpPr>
          <p:nvPr>
            <p:ph type="sldNum" sz="quarter" idx="5"/>
          </p:nvPr>
        </p:nvSpPr>
        <p:spPr/>
        <p:txBody>
          <a:bodyPr/>
          <a:lstStyle/>
          <a:p>
            <a:pPr lvl="0"/>
            <a:fld id="{E97C2DC3-4231-454C-B9C7-99542DD263CE}" type="slidenum">
              <a:rPr lang="fr-FR" smtClean="0"/>
              <a:t>15</a:t>
            </a:fld>
            <a:endParaRPr lang="fr-FR"/>
          </a:p>
        </p:txBody>
      </p:sp>
    </p:spTree>
    <p:extLst>
      <p:ext uri="{BB962C8B-B14F-4D97-AF65-F5344CB8AC3E}">
        <p14:creationId xmlns:p14="http://schemas.microsoft.com/office/powerpoint/2010/main" val="28803217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5B92D6A-A68D-465F-86C8-EEAB6BDEDA94}"/>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3D27F21-257C-4728-8205-0E4D40E558E7}" type="slidenum">
              <a:t>16</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DF17596C-6958-43F3-BB5D-0DFABD17FD9C}"/>
              </a:ext>
            </a:extLst>
          </p:cNvPr>
          <p:cNvSpPr>
            <a:spLocks noGrp="1" noRot="1" noChangeAspect="1"/>
          </p:cNvSpPr>
          <p:nvPr>
            <p:ph type="sldImg"/>
          </p:nvPr>
        </p:nvSpPr>
        <p:spPr>
          <a:xfrm>
            <a:off x="1588" y="0"/>
            <a:ext cx="0" cy="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65DEE66-4322-412A-9DDC-664115D9CCC5}"/>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2860677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EC59728F-BB64-4DFC-810E-B0962DE04574}"/>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5EB42F3-BDC8-4752-93FD-A7CADA973D56}" type="slidenum">
              <a:t>17</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D3F97E9F-E7D3-49A9-B895-3488FC6509A8}"/>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FE9DDAF8-BD22-41B0-8066-1A602BA9858A}"/>
              </a:ext>
            </a:extLst>
          </p:cNvPr>
          <p:cNvSpPr txBox="1">
            <a:spLocks noGrp="1"/>
          </p:cNvSpPr>
          <p:nvPr>
            <p:ph type="body" sz="quarter" idx="1"/>
          </p:nvPr>
        </p:nvSpPr>
        <p:spPr>
          <a:xfrm>
            <a:off x="674241" y="4690186"/>
            <a:ext cx="5393597" cy="4443490"/>
          </a:xfrm>
        </p:spPr>
        <p:txBody>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9C28DC39-A0DE-4EDF-AAB6-610EF2081D15}"/>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BBB40A8-8074-434F-ACF2-EDF4DDE1FE49}" type="slidenum">
              <a:t>18</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9F3BEE85-4973-485D-8E3A-A64B27914869}"/>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66768990-D0CE-4351-84A8-5B532A5A7A86}"/>
              </a:ext>
            </a:extLst>
          </p:cNvPr>
          <p:cNvSpPr txBox="1">
            <a:spLocks noGrp="1"/>
          </p:cNvSpPr>
          <p:nvPr>
            <p:ph type="body" sz="quarter" idx="1"/>
          </p:nvPr>
        </p:nvSpPr>
        <p:spPr>
          <a:xfrm>
            <a:off x="674241" y="4690186"/>
            <a:ext cx="5393597" cy="4443490"/>
          </a:xfrm>
        </p:spPr>
        <p:txBody>
          <a:bodyPr/>
          <a:lstStyle/>
          <a:p>
            <a:endParaRPr lang="fr-FR"/>
          </a:p>
        </p:txBody>
      </p:sp>
    </p:spTree>
    <p:extLst>
      <p:ext uri="{BB962C8B-B14F-4D97-AF65-F5344CB8AC3E}">
        <p14:creationId xmlns:p14="http://schemas.microsoft.com/office/powerpoint/2010/main" val="3842776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20</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endParaRPr lang="fr-FR"/>
          </a:p>
        </p:txBody>
      </p:sp>
    </p:spTree>
    <p:extLst>
      <p:ext uri="{BB962C8B-B14F-4D97-AF65-F5344CB8AC3E}">
        <p14:creationId xmlns:p14="http://schemas.microsoft.com/office/powerpoint/2010/main" val="37748470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21</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p>
          <a:p>
            <a:endParaRPr lang="fr-FR"/>
          </a:p>
        </p:txBody>
      </p:sp>
    </p:spTree>
    <p:extLst>
      <p:ext uri="{BB962C8B-B14F-4D97-AF65-F5344CB8AC3E}">
        <p14:creationId xmlns:p14="http://schemas.microsoft.com/office/powerpoint/2010/main" val="3049561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22</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4008282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24</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9531288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25</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3116969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0963" y="750888"/>
            <a:ext cx="6580187" cy="37020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lvl="0"/>
            <a:fld id="{E97C2DC3-4231-454C-B9C7-99542DD263CE}" type="slidenum">
              <a:rPr lang="fr-FR" smtClean="0"/>
              <a:t>2</a:t>
            </a:fld>
            <a:endParaRPr lang="fr-FR"/>
          </a:p>
        </p:txBody>
      </p:sp>
    </p:spTree>
    <p:extLst>
      <p:ext uri="{BB962C8B-B14F-4D97-AF65-F5344CB8AC3E}">
        <p14:creationId xmlns:p14="http://schemas.microsoft.com/office/powerpoint/2010/main" val="36301029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27</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2020362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28</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20063559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29</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1439365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F37A0FD8-EA24-4E06-BE8E-CE31CB6D6E7B}"/>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88FFFC5-E50D-475B-8B3E-DAD3661FB83F}" type="slidenum">
              <a:t>30</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6A2D06F0-DFE1-4BC5-A9C2-5465F75E5937}"/>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0E6BB15-7BE7-492C-B92F-F84461A4BEEA}"/>
              </a:ext>
            </a:extLst>
          </p:cNvPr>
          <p:cNvSpPr txBox="1">
            <a:spLocks noGrp="1"/>
          </p:cNvSpPr>
          <p:nvPr>
            <p:ph type="body" sz="quarter" idx="1"/>
          </p:nvPr>
        </p:nvSpPr>
        <p:spPr>
          <a:xfrm>
            <a:off x="674241" y="4690186"/>
            <a:ext cx="5393597" cy="4443490"/>
          </a:xfrm>
        </p:spPr>
        <p:txBody>
          <a:bodyPr/>
          <a:lstStyle/>
          <a:p>
            <a:r>
              <a:rPr lang="fr-FR" sz="2000" b="0" i="0" u="none" strike="noStrike" kern="1200" cap="none" spc="0" baseline="0">
                <a:solidFill>
                  <a:srgbClr val="000000"/>
                </a:solidFill>
                <a:effectLst/>
                <a:uFillTx/>
                <a:latin typeface="Arial" pitchFamily="18"/>
                <a:ea typeface="Microsoft YaHei" pitchFamily="2"/>
                <a:cs typeface="Mangal" pitchFamily="2"/>
              </a:rPr>
              <a:t> </a:t>
            </a:r>
          </a:p>
          <a:p>
            <a:r>
              <a:rPr lang="fr-FR" sz="2000" b="0" i="0" u="none" strike="noStrike" kern="1200" cap="none" spc="0" baseline="0">
                <a:solidFill>
                  <a:srgbClr val="000000"/>
                </a:solidFill>
                <a:effectLst/>
                <a:uFillTx/>
                <a:latin typeface="Arial" pitchFamily="18"/>
                <a:ea typeface="Microsoft YaHei" pitchFamily="2"/>
                <a:cs typeface="Mangal" pitchFamily="2"/>
              </a:rPr>
              <a:t> </a:t>
            </a:r>
            <a:endParaRPr lang="fr-FR"/>
          </a:p>
        </p:txBody>
      </p:sp>
    </p:spTree>
    <p:extLst>
      <p:ext uri="{BB962C8B-B14F-4D97-AF65-F5344CB8AC3E}">
        <p14:creationId xmlns:p14="http://schemas.microsoft.com/office/powerpoint/2010/main" val="503714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6F71091-A2BF-45D3-87A8-D08D633A2AF2}"/>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ECA31FA-3122-45C3-BD70-D07F2CB83851}" type="slidenum">
              <a:t>3</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7A7E028F-A6EC-4F7C-BB7A-08513EBF3EF5}"/>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2798F68-2801-4781-BEDD-9E75FA6C4CEC}"/>
              </a:ext>
            </a:extLst>
          </p:cNvPr>
          <p:cNvSpPr txBox="1">
            <a:spLocks noGrp="1"/>
          </p:cNvSpPr>
          <p:nvPr>
            <p:ph type="body" sz="quarter" idx="1"/>
          </p:nvPr>
        </p:nvSpPr>
        <p:spPr>
          <a:xfrm>
            <a:off x="674241" y="4690186"/>
            <a:ext cx="5393597" cy="4443490"/>
          </a:xfrm>
        </p:spPr>
        <p:txBody>
          <a:bodyPr/>
          <a:lstStyle/>
          <a:p>
            <a:pPr marL="673199" indent="-457200">
              <a:buAutoNum type="arabicPeriod"/>
            </a:pPr>
            <a:endParaRPr lang="fr-FR"/>
          </a:p>
        </p:txBody>
      </p:sp>
    </p:spTree>
    <p:extLst>
      <p:ext uri="{BB962C8B-B14F-4D97-AF65-F5344CB8AC3E}">
        <p14:creationId xmlns:p14="http://schemas.microsoft.com/office/powerpoint/2010/main" val="1529662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0963" y="750888"/>
            <a:ext cx="6580187" cy="37020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lvl="0"/>
            <a:fld id="{E97C2DC3-4231-454C-B9C7-99542DD263CE}" type="slidenum">
              <a:rPr lang="fr-FR" smtClean="0"/>
              <a:t>4</a:t>
            </a:fld>
            <a:endParaRPr lang="fr-FR"/>
          </a:p>
        </p:txBody>
      </p:sp>
    </p:spTree>
    <p:extLst>
      <p:ext uri="{BB962C8B-B14F-4D97-AF65-F5344CB8AC3E}">
        <p14:creationId xmlns:p14="http://schemas.microsoft.com/office/powerpoint/2010/main" val="2005079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6F71091-A2BF-45D3-87A8-D08D633A2AF2}"/>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ECA31FA-3122-45C3-BD70-D07F2CB83851}" type="slidenum">
              <a:t>5</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7A7E028F-A6EC-4F7C-BB7A-08513EBF3EF5}"/>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2798F68-2801-4781-BEDD-9E75FA6C4CEC}"/>
              </a:ext>
            </a:extLst>
          </p:cNvPr>
          <p:cNvSpPr txBox="1">
            <a:spLocks noGrp="1"/>
          </p:cNvSpPr>
          <p:nvPr>
            <p:ph type="body" sz="quarter" idx="1"/>
          </p:nvPr>
        </p:nvSpPr>
        <p:spPr>
          <a:xfrm>
            <a:off x="674241" y="4690186"/>
            <a:ext cx="5393597" cy="4443490"/>
          </a:xfrm>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0963" y="750888"/>
            <a:ext cx="6580187" cy="370205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lvl="0"/>
            <a:fld id="{E97C2DC3-4231-454C-B9C7-99542DD263CE}" type="slidenum">
              <a:rPr lang="fr-FR" smtClean="0"/>
              <a:t>6</a:t>
            </a:fld>
            <a:endParaRPr lang="fr-FR"/>
          </a:p>
        </p:txBody>
      </p:sp>
    </p:spTree>
    <p:extLst>
      <p:ext uri="{BB962C8B-B14F-4D97-AF65-F5344CB8AC3E}">
        <p14:creationId xmlns:p14="http://schemas.microsoft.com/office/powerpoint/2010/main" val="1763708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6F71091-A2BF-45D3-87A8-D08D633A2AF2}"/>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ECA31FA-3122-45C3-BD70-D07F2CB83851}" type="slidenum">
              <a:t>7</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7A7E028F-A6EC-4F7C-BB7A-08513EBF3EF5}"/>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2798F68-2801-4781-BEDD-9E75FA6C4CEC}"/>
              </a:ext>
            </a:extLst>
          </p:cNvPr>
          <p:cNvSpPr txBox="1">
            <a:spLocks noGrp="1"/>
          </p:cNvSpPr>
          <p:nvPr>
            <p:ph type="body" sz="quarter" idx="1"/>
          </p:nvPr>
        </p:nvSpPr>
        <p:spPr>
          <a:xfrm>
            <a:off x="674241" y="4690186"/>
            <a:ext cx="5393597" cy="4443490"/>
          </a:xfrm>
        </p:spPr>
        <p:txBody>
          <a:bodyPr/>
          <a:lstStyle/>
          <a:p>
            <a:endParaRPr lang="fr-FR"/>
          </a:p>
        </p:txBody>
      </p:sp>
    </p:spTree>
    <p:extLst>
      <p:ext uri="{BB962C8B-B14F-4D97-AF65-F5344CB8AC3E}">
        <p14:creationId xmlns:p14="http://schemas.microsoft.com/office/powerpoint/2010/main" val="575329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5B92D6A-A68D-465F-86C8-EEAB6BDEDA94}"/>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3D27F21-257C-4728-8205-0E4D40E558E7}" type="slidenum">
              <a:t>9</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DF17596C-6958-43F3-BB5D-0DFABD17FD9C}"/>
              </a:ext>
            </a:extLst>
          </p:cNvPr>
          <p:cNvSpPr>
            <a:spLocks noGrp="1" noRot="1" noChangeAspect="1"/>
          </p:cNvSpPr>
          <p:nvPr>
            <p:ph type="sldImg"/>
          </p:nvPr>
        </p:nvSpPr>
        <p:spPr>
          <a:xfrm>
            <a:off x="1588" y="0"/>
            <a:ext cx="0" cy="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65DEE66-4322-412A-9DDC-664115D9CCC5}"/>
              </a:ext>
            </a:extLst>
          </p:cNvPr>
          <p:cNvSpPr txBox="1">
            <a:spLocks noGrp="1"/>
          </p:cNvSpPr>
          <p:nvPr>
            <p:ph type="body" sz="quarter" idx="1"/>
          </p:nvPr>
        </p:nvSpPr>
        <p:spPr/>
        <p:txBody>
          <a:bodyPr/>
          <a:lstStyle/>
          <a:p>
            <a:endParaRPr lang="fr-FR"/>
          </a:p>
        </p:txBody>
      </p:sp>
    </p:spTree>
    <p:extLst>
      <p:ext uri="{BB962C8B-B14F-4D97-AF65-F5344CB8AC3E}">
        <p14:creationId xmlns:p14="http://schemas.microsoft.com/office/powerpoint/2010/main" val="2340671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6">
            <a:extLst>
              <a:ext uri="{FF2B5EF4-FFF2-40B4-BE49-F238E27FC236}">
                <a16:creationId xmlns:a16="http://schemas.microsoft.com/office/drawing/2014/main" id="{A6F71091-A2BF-45D3-87A8-D08D633A2AF2}"/>
              </a:ext>
            </a:extLst>
          </p:cNvPr>
          <p:cNvSpPr txBox="1"/>
          <p:nvPr/>
        </p:nvSpPr>
        <p:spPr>
          <a:xfrm>
            <a:off x="3816202" y="9380701"/>
            <a:ext cx="2925887" cy="493382"/>
          </a:xfrm>
          <a:prstGeom prst="rect">
            <a:avLst/>
          </a:prstGeom>
          <a:noFill/>
          <a:ln cap="flat">
            <a:noFill/>
          </a:ln>
        </p:spPr>
        <p:txBody>
          <a:bodyPr vert="horz" wrap="square" lIns="0" tIns="0" rIns="0" bIns="0" anchor="b" anchorCtr="0" compatLnSpc="1">
            <a:noAutofit/>
          </a:bodyPr>
          <a:lstStyle/>
          <a:p>
            <a:pPr marL="0" marR="0" lvl="0" indent="0" algn="r" defTabSz="832469"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ECA31FA-3122-45C3-BD70-D07F2CB83851}" type="slidenum">
              <a:t>10</a:t>
            </a:fld>
            <a:endParaRPr lang="fr-FR" sz="1300" b="0" i="0" u="none" strike="noStrike" kern="0" cap="none" spc="0" baseline="0">
              <a:solidFill>
                <a:srgbClr val="000000"/>
              </a:solidFill>
              <a:uFillTx/>
              <a:latin typeface="Times New Roman" pitchFamily="18"/>
              <a:ea typeface="Segoe UI" pitchFamily="2"/>
              <a:cs typeface="Tahoma" pitchFamily="2"/>
            </a:endParaRPr>
          </a:p>
        </p:txBody>
      </p:sp>
      <p:sp>
        <p:nvSpPr>
          <p:cNvPr id="3" name="Espace réservé de l'image des diapositives 1">
            <a:extLst>
              <a:ext uri="{FF2B5EF4-FFF2-40B4-BE49-F238E27FC236}">
                <a16:creationId xmlns:a16="http://schemas.microsoft.com/office/drawing/2014/main" id="{7A7E028F-A6EC-4F7C-BB7A-08513EBF3EF5}"/>
              </a:ext>
            </a:extLst>
          </p:cNvPr>
          <p:cNvSpPr>
            <a:spLocks noGrp="1" noRot="1" noChangeAspect="1"/>
          </p:cNvSpPr>
          <p:nvPr>
            <p:ph type="sldImg"/>
          </p:nvPr>
        </p:nvSpPr>
        <p:spPr>
          <a:xfrm>
            <a:off x="80963" y="750888"/>
            <a:ext cx="6580187" cy="3702050"/>
          </a:xfrm>
          <a:solidFill>
            <a:srgbClr val="4472C4"/>
          </a:solidFill>
          <a:ln w="12600" cap="flat">
            <a:solidFill>
              <a:srgbClr val="2F528F"/>
            </a:solidFill>
            <a:prstDash val="solid"/>
            <a:miter/>
          </a:ln>
        </p:spPr>
      </p:sp>
      <p:sp>
        <p:nvSpPr>
          <p:cNvPr id="4" name="Espace réservé des notes 2">
            <a:extLst>
              <a:ext uri="{FF2B5EF4-FFF2-40B4-BE49-F238E27FC236}">
                <a16:creationId xmlns:a16="http://schemas.microsoft.com/office/drawing/2014/main" id="{E2798F68-2801-4781-BEDD-9E75FA6C4CEC}"/>
              </a:ext>
            </a:extLst>
          </p:cNvPr>
          <p:cNvSpPr txBox="1">
            <a:spLocks noGrp="1"/>
          </p:cNvSpPr>
          <p:nvPr>
            <p:ph type="body" sz="quarter" idx="1"/>
          </p:nvPr>
        </p:nvSpPr>
        <p:spPr>
          <a:xfrm>
            <a:off x="674241" y="4690186"/>
            <a:ext cx="5393597" cy="4443490"/>
          </a:xfrm>
        </p:spPr>
        <p:txBody>
          <a:bodyPr/>
          <a:lstStyle/>
          <a:p>
            <a:endParaRPr lang="fr-FR"/>
          </a:p>
        </p:txBody>
      </p:sp>
    </p:spTree>
    <p:extLst>
      <p:ext uri="{BB962C8B-B14F-4D97-AF65-F5344CB8AC3E}">
        <p14:creationId xmlns:p14="http://schemas.microsoft.com/office/powerpoint/2010/main" val="6728566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8" name="Picture 2" descr="Interior, Indoor, White, Wall, Open, Door, Floor">
            <a:extLst>
              <a:ext uri="{FF2B5EF4-FFF2-40B4-BE49-F238E27FC236}">
                <a16:creationId xmlns:a16="http://schemas.microsoft.com/office/drawing/2014/main" id="{C5435031-C86B-4140-8139-6D5B76B2E7CB}"/>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1819" r="24210"/>
          <a:stretch/>
        </p:blipFill>
        <p:spPr bwMode="auto">
          <a:xfrm>
            <a:off x="0" y="-136448"/>
            <a:ext cx="514227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00D2569E-8361-4233-A058-7C99C6C334D5}"/>
              </a:ext>
            </a:extLst>
          </p:cNvPr>
          <p:cNvSpPr txBox="1">
            <a:spLocks noGrp="1"/>
          </p:cNvSpPr>
          <p:nvPr>
            <p:ph type="ctrTitle"/>
          </p:nvPr>
        </p:nvSpPr>
        <p:spPr>
          <a:xfrm>
            <a:off x="5532120" y="1275846"/>
            <a:ext cx="6287908" cy="3360162"/>
          </a:xfrm>
        </p:spPr>
        <p:txBody>
          <a:bodyPr anchor="b" anchorCtr="1"/>
          <a:lstStyle>
            <a:lvl1pPr algn="ctr">
              <a:defRPr sz="6000"/>
            </a:lvl1pPr>
          </a:lstStyle>
          <a:p>
            <a:pPr lvl="0"/>
            <a:r>
              <a:rPr lang="fr-FR"/>
              <a:t>Modifiez le style du titre</a:t>
            </a:r>
          </a:p>
        </p:txBody>
      </p:sp>
      <p:sp>
        <p:nvSpPr>
          <p:cNvPr id="4" name="Espace réservé de la date 3">
            <a:extLst>
              <a:ext uri="{FF2B5EF4-FFF2-40B4-BE49-F238E27FC236}">
                <a16:creationId xmlns:a16="http://schemas.microsoft.com/office/drawing/2014/main" id="{A64C43D9-99FB-4898-AF4C-EE204DCA3414}"/>
              </a:ext>
            </a:extLst>
          </p:cNvPr>
          <p:cNvSpPr txBox="1">
            <a:spLocks noGrp="1"/>
          </p:cNvSpPr>
          <p:nvPr>
            <p:ph type="dt" sz="half" idx="7"/>
          </p:nvPr>
        </p:nvSpPr>
        <p:spPr/>
        <p:txBody>
          <a:bodyPr/>
          <a:lstStyle>
            <a:lvl1pPr>
              <a:defRPr/>
            </a:lvl1pPr>
          </a:lstStyle>
          <a:p>
            <a:pPr lvl="0"/>
            <a:fld id="{6E2B4318-8E03-42D2-A4A5-E3CC20F66298}" type="datetime1">
              <a:rPr lang="fr-FR"/>
              <a:pPr lvl="0"/>
              <a:t>27/01/2021</a:t>
            </a:fld>
            <a:endParaRPr lang="fr-FR"/>
          </a:p>
        </p:txBody>
      </p:sp>
      <p:sp>
        <p:nvSpPr>
          <p:cNvPr id="6" name="Espace réservé du numéro de diapositive 5">
            <a:extLst>
              <a:ext uri="{FF2B5EF4-FFF2-40B4-BE49-F238E27FC236}">
                <a16:creationId xmlns:a16="http://schemas.microsoft.com/office/drawing/2014/main" id="{E3E3DF91-7B02-43C4-93CC-76BB19198888}"/>
              </a:ext>
            </a:extLst>
          </p:cNvPr>
          <p:cNvSpPr txBox="1">
            <a:spLocks noGrp="1"/>
          </p:cNvSpPr>
          <p:nvPr>
            <p:ph type="sldNum" sz="quarter" idx="8"/>
          </p:nvPr>
        </p:nvSpPr>
        <p:spPr/>
        <p:txBody>
          <a:bodyPr/>
          <a:lstStyle>
            <a:lvl1pPr>
              <a:defRPr/>
            </a:lvl1pPr>
          </a:lstStyle>
          <a:p>
            <a:pPr lvl="0"/>
            <a:fld id="{87DE6669-F529-4F56-A009-028982764943}" type="slidenum">
              <a:t>‹N°›</a:t>
            </a:fld>
            <a:endParaRPr lang="fr-FR"/>
          </a:p>
        </p:txBody>
      </p:sp>
      <p:pic>
        <p:nvPicPr>
          <p:cNvPr id="9" name="Image 8">
            <a:extLst>
              <a:ext uri="{FF2B5EF4-FFF2-40B4-BE49-F238E27FC236}">
                <a16:creationId xmlns:a16="http://schemas.microsoft.com/office/drawing/2014/main" id="{83B231A0-5D8C-435A-BB7E-3A7AC486FA5E}"/>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039721" y="2401474"/>
            <a:ext cx="1414682" cy="1637129"/>
          </a:xfrm>
          <a:prstGeom prst="rect">
            <a:avLst/>
          </a:prstGeom>
        </p:spPr>
      </p:pic>
    </p:spTree>
    <p:extLst>
      <p:ext uri="{BB962C8B-B14F-4D97-AF65-F5344CB8AC3E}">
        <p14:creationId xmlns:p14="http://schemas.microsoft.com/office/powerpoint/2010/main" val="1653534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74DB2D-6DF0-46ED-9F7E-247B10EF042B}"/>
              </a:ext>
            </a:extLst>
          </p:cNvPr>
          <p:cNvSpPr txBox="1">
            <a:spLocks noGrp="1"/>
          </p:cNvSpPr>
          <p:nvPr>
            <p:ph type="title"/>
          </p:nvPr>
        </p:nvSpPr>
        <p:spPr/>
        <p:txBody>
          <a:bodyPr/>
          <a:lstStyle>
            <a:lvl1pPr>
              <a:defRP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14078E9C-AB11-48F1-8E86-6B808C8D698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92FECAA-297C-4261-9D00-AE7279F134AA}"/>
              </a:ext>
            </a:extLst>
          </p:cNvPr>
          <p:cNvSpPr txBox="1">
            <a:spLocks noGrp="1"/>
          </p:cNvSpPr>
          <p:nvPr>
            <p:ph type="dt" sz="half" idx="7"/>
          </p:nvPr>
        </p:nvSpPr>
        <p:spPr/>
        <p:txBody>
          <a:bodyPr/>
          <a:lstStyle>
            <a:lvl1pPr>
              <a:defRPr/>
            </a:lvl1pPr>
          </a:lstStyle>
          <a:p>
            <a:pPr lvl="0"/>
            <a:fld id="{E97D5493-047D-461D-A9B2-3CC28EE31EFE}" type="datetime1">
              <a:rPr lang="fr-FR"/>
              <a:pPr lvl="0"/>
              <a:t>27/01/2021</a:t>
            </a:fld>
            <a:endParaRPr lang="fr-FR"/>
          </a:p>
        </p:txBody>
      </p:sp>
      <p:sp>
        <p:nvSpPr>
          <p:cNvPr id="5" name="Espace réservé du pied de page 4">
            <a:extLst>
              <a:ext uri="{FF2B5EF4-FFF2-40B4-BE49-F238E27FC236}">
                <a16:creationId xmlns:a16="http://schemas.microsoft.com/office/drawing/2014/main" id="{45921EC0-82D2-4603-8295-FF870C714614}"/>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F85E3FC0-5181-457A-BB34-39AB51BA9B09}"/>
              </a:ext>
            </a:extLst>
          </p:cNvPr>
          <p:cNvSpPr txBox="1">
            <a:spLocks noGrp="1"/>
          </p:cNvSpPr>
          <p:nvPr>
            <p:ph type="sldNum" sz="quarter" idx="8"/>
          </p:nvPr>
        </p:nvSpPr>
        <p:spPr/>
        <p:txBody>
          <a:bodyPr/>
          <a:lstStyle>
            <a:lvl1pPr>
              <a:defRPr/>
            </a:lvl1pPr>
          </a:lstStyle>
          <a:p>
            <a:pPr lvl="0"/>
            <a:fld id="{F01A258F-FCFE-4EA0-84F6-09F9EC1B8D6A}" type="slidenum">
              <a:t>‹N°›</a:t>
            </a:fld>
            <a:endParaRPr lang="fr-FR"/>
          </a:p>
        </p:txBody>
      </p:sp>
    </p:spTree>
    <p:extLst>
      <p:ext uri="{BB962C8B-B14F-4D97-AF65-F5344CB8AC3E}">
        <p14:creationId xmlns:p14="http://schemas.microsoft.com/office/powerpoint/2010/main" val="646691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5023B17-9B30-48C9-BE2E-6AB36150A887}"/>
              </a:ext>
            </a:extLst>
          </p:cNvPr>
          <p:cNvSpPr txBox="1">
            <a:spLocks noGrp="1"/>
          </p:cNvSpPr>
          <p:nvPr>
            <p:ph type="title" orient="vert"/>
          </p:nvPr>
        </p:nvSpPr>
        <p:spPr>
          <a:xfrm>
            <a:off x="8724957" y="365037"/>
            <a:ext cx="2628717" cy="5811844"/>
          </a:xfrm>
        </p:spPr>
        <p:txBody>
          <a:bodyPr vert="eaVert"/>
          <a:lstStyle>
            <a:lvl1pPr>
              <a:defRPr/>
            </a:lvl1pPr>
          </a:lstStyle>
          <a:p>
            <a:pPr lvl="0"/>
            <a:r>
              <a:rPr lang="fr-FR"/>
              <a:t>Modifiez le style du titre</a:t>
            </a:r>
          </a:p>
        </p:txBody>
      </p:sp>
      <p:sp>
        <p:nvSpPr>
          <p:cNvPr id="3" name="Espace réservé du texte vertical 2">
            <a:extLst>
              <a:ext uri="{FF2B5EF4-FFF2-40B4-BE49-F238E27FC236}">
                <a16:creationId xmlns:a16="http://schemas.microsoft.com/office/drawing/2014/main" id="{76174ED9-CA24-4FF8-8E1B-5A0D4194564B}"/>
              </a:ext>
            </a:extLst>
          </p:cNvPr>
          <p:cNvSpPr txBox="1">
            <a:spLocks noGrp="1"/>
          </p:cNvSpPr>
          <p:nvPr>
            <p:ph type="body" orient="vert" idx="1"/>
          </p:nvPr>
        </p:nvSpPr>
        <p:spPr>
          <a:xfrm>
            <a:off x="838084" y="365037"/>
            <a:ext cx="7734242" cy="5811844"/>
          </a:xfrm>
        </p:spPr>
        <p:txBody>
          <a:bodyPr vert="eaVert"/>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633C2D-3B53-49D5-BEB0-B4795CF08276}"/>
              </a:ext>
            </a:extLst>
          </p:cNvPr>
          <p:cNvSpPr txBox="1">
            <a:spLocks noGrp="1"/>
          </p:cNvSpPr>
          <p:nvPr>
            <p:ph type="dt" sz="half" idx="7"/>
          </p:nvPr>
        </p:nvSpPr>
        <p:spPr/>
        <p:txBody>
          <a:bodyPr/>
          <a:lstStyle>
            <a:lvl1pPr>
              <a:defRPr/>
            </a:lvl1pPr>
          </a:lstStyle>
          <a:p>
            <a:pPr lvl="0"/>
            <a:fld id="{10391627-27E8-4455-AAD5-4B6E67750CB8}" type="datetime1">
              <a:rPr lang="fr-FR"/>
              <a:pPr lvl="0"/>
              <a:t>27/01/2021</a:t>
            </a:fld>
            <a:endParaRPr lang="fr-FR"/>
          </a:p>
        </p:txBody>
      </p:sp>
      <p:sp>
        <p:nvSpPr>
          <p:cNvPr id="5" name="Espace réservé du pied de page 4">
            <a:extLst>
              <a:ext uri="{FF2B5EF4-FFF2-40B4-BE49-F238E27FC236}">
                <a16:creationId xmlns:a16="http://schemas.microsoft.com/office/drawing/2014/main" id="{296B39DD-4C63-4C81-AFD4-A34A0BDA2CC4}"/>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B75E855D-9899-4881-B988-2514DF684826}"/>
              </a:ext>
            </a:extLst>
          </p:cNvPr>
          <p:cNvSpPr txBox="1">
            <a:spLocks noGrp="1"/>
          </p:cNvSpPr>
          <p:nvPr>
            <p:ph type="sldNum" sz="quarter" idx="8"/>
          </p:nvPr>
        </p:nvSpPr>
        <p:spPr/>
        <p:txBody>
          <a:bodyPr/>
          <a:lstStyle>
            <a:lvl1pPr>
              <a:defRPr/>
            </a:lvl1pPr>
          </a:lstStyle>
          <a:p>
            <a:pPr lvl="0"/>
            <a:fld id="{B29E052F-30E3-48AF-8488-46987D554270}" type="slidenum">
              <a:t>‹N°›</a:t>
            </a:fld>
            <a:endParaRPr lang="fr-FR"/>
          </a:p>
        </p:txBody>
      </p:sp>
    </p:spTree>
    <p:extLst>
      <p:ext uri="{BB962C8B-B14F-4D97-AF65-F5344CB8AC3E}">
        <p14:creationId xmlns:p14="http://schemas.microsoft.com/office/powerpoint/2010/main" val="2867974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_2b_ Subtitle">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764214BA-AB6F-4BBD-85FE-A9A1B4DB5849}"/>
              </a:ext>
            </a:extLst>
          </p:cNvPr>
          <p:cNvSpPr txBox="1">
            <a:spLocks noGrp="1"/>
          </p:cNvSpPr>
          <p:nvPr>
            <p:ph type="dt" sz="half" idx="7"/>
          </p:nvPr>
        </p:nvSpPr>
        <p:spPr>
          <a:xfrm>
            <a:off x="520558" y="6356515"/>
            <a:ext cx="2603516" cy="365037"/>
          </a:xfrm>
        </p:spPr>
        <p:txBody>
          <a:bodyPr/>
          <a:lstStyle>
            <a:lvl1pPr hangingPunct="0">
              <a:defRPr sz="2400">
                <a:latin typeface="Times New Roman" pitchFamily="18"/>
              </a:defRPr>
            </a:lvl1pPr>
          </a:lstStyle>
          <a:p>
            <a:pPr lvl="0"/>
            <a:endParaRPr lang="fr-FR"/>
          </a:p>
        </p:txBody>
      </p:sp>
      <p:sp>
        <p:nvSpPr>
          <p:cNvPr id="4" name="Content Placeholder 6">
            <a:extLst>
              <a:ext uri="{FF2B5EF4-FFF2-40B4-BE49-F238E27FC236}">
                <a16:creationId xmlns:a16="http://schemas.microsoft.com/office/drawing/2014/main" id="{F73BF5E7-93FB-4387-99F9-38120B2C00BF}"/>
              </a:ext>
            </a:extLst>
          </p:cNvPr>
          <p:cNvSpPr txBox="1">
            <a:spLocks noGrp="1"/>
          </p:cNvSpPr>
          <p:nvPr>
            <p:ph type="title" idx="4294967295"/>
          </p:nvPr>
        </p:nvSpPr>
        <p:spPr>
          <a:xfrm>
            <a:off x="1968660" y="563397"/>
            <a:ext cx="6622890" cy="450360"/>
          </a:xfrm>
        </p:spPr>
        <p:txBody>
          <a:bodyPr anchor="t"/>
          <a:lstStyle>
            <a:lvl1pPr>
              <a:spcBef>
                <a:spcPts val="1000"/>
              </a:spcBef>
              <a:defRPr lang="en-US" sz="2400">
                <a:solidFill>
                  <a:srgbClr val="4472C4"/>
                </a:solidFill>
                <a:latin typeface="Graphik Semibold Italic" pitchFamily="34"/>
              </a:defRPr>
            </a:lvl1pPr>
          </a:lstStyle>
          <a:p>
            <a:pPr lvl="0"/>
            <a:r>
              <a:rPr lang="en-US"/>
              <a:t>Edit Master text styles</a:t>
            </a:r>
          </a:p>
        </p:txBody>
      </p:sp>
      <p:cxnSp>
        <p:nvCxnSpPr>
          <p:cNvPr id="5" name="Straight Connector 8">
            <a:extLst>
              <a:ext uri="{FF2B5EF4-FFF2-40B4-BE49-F238E27FC236}">
                <a16:creationId xmlns:a16="http://schemas.microsoft.com/office/drawing/2014/main" id="{0A3CB8AD-57D0-4761-990D-3AE04B6905A7}"/>
              </a:ext>
            </a:extLst>
          </p:cNvPr>
          <p:cNvCxnSpPr/>
          <p:nvPr/>
        </p:nvCxnSpPr>
        <p:spPr>
          <a:xfrm>
            <a:off x="1644508" y="311994"/>
            <a:ext cx="0" cy="955804"/>
          </a:xfrm>
          <a:prstGeom prst="straightConnector1">
            <a:avLst/>
          </a:prstGeom>
          <a:noFill/>
          <a:ln w="38157" cap="rnd">
            <a:solidFill>
              <a:srgbClr val="4472C4"/>
            </a:solidFill>
            <a:prstDash val="solid"/>
            <a:round/>
          </a:ln>
        </p:spPr>
      </p:cxnSp>
      <p:sp>
        <p:nvSpPr>
          <p:cNvPr id="6" name="Slide Number Placeholder 3">
            <a:extLst>
              <a:ext uri="{FF2B5EF4-FFF2-40B4-BE49-F238E27FC236}">
                <a16:creationId xmlns:a16="http://schemas.microsoft.com/office/drawing/2014/main" id="{FAB4A100-CF84-4915-B9C9-461773821404}"/>
              </a:ext>
            </a:extLst>
          </p:cNvPr>
          <p:cNvSpPr txBox="1">
            <a:spLocks noGrp="1"/>
          </p:cNvSpPr>
          <p:nvPr>
            <p:ph type="sldNum" sz="quarter" idx="8"/>
          </p:nvPr>
        </p:nvSpPr>
        <p:spPr>
          <a:xfrm>
            <a:off x="8978758" y="6356515"/>
            <a:ext cx="2743200" cy="365037"/>
          </a:xfrm>
        </p:spPr>
        <p:txBody>
          <a:bodyPr/>
          <a:lstStyle>
            <a:lvl1pPr>
              <a:defRPr/>
            </a:lvl1pPr>
          </a:lstStyle>
          <a:p>
            <a:pPr lvl="0"/>
            <a:fld id="{19E0B26D-2C58-417B-9B1F-F18E2CD1F540}" type="slidenum">
              <a:t>‹N°›</a:t>
            </a:fld>
            <a:endParaRPr lang="fr-FR"/>
          </a:p>
        </p:txBody>
      </p:sp>
      <p:sp>
        <p:nvSpPr>
          <p:cNvPr id="7" name="Espace réservé du texte 6">
            <a:extLst>
              <a:ext uri="{FF2B5EF4-FFF2-40B4-BE49-F238E27FC236}">
                <a16:creationId xmlns:a16="http://schemas.microsoft.com/office/drawing/2014/main" id="{92F36705-57A9-4BD3-80C2-0C1974BFFE9D}"/>
              </a:ext>
            </a:extLst>
          </p:cNvPr>
          <p:cNvSpPr txBox="1">
            <a:spLocks noGrp="1"/>
          </p:cNvSpPr>
          <p:nvPr>
            <p:ph type="body" idx="4294967295"/>
          </p:nvPr>
        </p:nvSpPr>
        <p:spPr>
          <a:xfrm>
            <a:off x="1644509" y="1440180"/>
            <a:ext cx="10306700" cy="3977639"/>
          </a:xfrm>
        </p:spPr>
        <p:txBody>
          <a:bodyPr lIns="0" tIns="0" rIns="0" bIns="0"/>
          <a:lstStyle>
            <a:lvl1pPr hangingPunct="0">
              <a:spcBef>
                <a:spcPts val="0"/>
              </a:spcBef>
              <a:spcAft>
                <a:spcPts val="1415"/>
              </a:spcAft>
              <a:defRPr sz="3200">
                <a:latin typeface="Arial" pitchFamily="18"/>
              </a:defRPr>
            </a:lvl1pPr>
          </a:lstStyle>
          <a:p>
            <a:pPr lvl="0"/>
            <a:endParaRPr lang="fr-FR"/>
          </a:p>
        </p:txBody>
      </p:sp>
    </p:spTree>
    <p:extLst>
      <p:ext uri="{BB962C8B-B14F-4D97-AF65-F5344CB8AC3E}">
        <p14:creationId xmlns:p14="http://schemas.microsoft.com/office/powerpoint/2010/main" val="19470566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30D7C3-3376-43DD-B617-F6F1CB6275FB}"/>
              </a:ext>
            </a:extLst>
          </p:cNvPr>
          <p:cNvSpPr txBox="1">
            <a:spLocks noGrp="1"/>
          </p:cNvSpPr>
          <p:nvPr>
            <p:ph type="title"/>
          </p:nvPr>
        </p:nvSpPr>
        <p:spPr/>
        <p:txBody>
          <a:bodyPr/>
          <a:lstStyle>
            <a:lvl1pPr>
              <a:defRPr/>
            </a:lvl1pPr>
          </a:lstStyle>
          <a:p>
            <a:pPr lvl="0"/>
            <a:r>
              <a:rPr lang="fr-FR"/>
              <a:t>Modifiez le style du titre</a:t>
            </a:r>
          </a:p>
        </p:txBody>
      </p:sp>
      <p:sp>
        <p:nvSpPr>
          <p:cNvPr id="3" name="Espace réservé du contenu 2">
            <a:extLst>
              <a:ext uri="{FF2B5EF4-FFF2-40B4-BE49-F238E27FC236}">
                <a16:creationId xmlns:a16="http://schemas.microsoft.com/office/drawing/2014/main" id="{84BB8F96-53F9-4725-98CE-5ACA1CCA3DDE}"/>
              </a:ext>
            </a:extLst>
          </p:cNvPr>
          <p:cNvSpPr txBox="1">
            <a:spLocks noGrp="1"/>
          </p:cNvSpPr>
          <p:nvPr>
            <p:ph type="title" idx="4294967295"/>
          </p:nvPr>
        </p:nvSpPr>
        <p:spPr>
          <a:xfrm>
            <a:off x="838084" y="1825563"/>
            <a:ext cx="10515600"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4" name="Espace réservé de la date 3">
            <a:extLst>
              <a:ext uri="{FF2B5EF4-FFF2-40B4-BE49-F238E27FC236}">
                <a16:creationId xmlns:a16="http://schemas.microsoft.com/office/drawing/2014/main" id="{888C8316-FDA2-4B40-A07C-DD3F60F58F5C}"/>
              </a:ext>
            </a:extLst>
          </p:cNvPr>
          <p:cNvSpPr txBox="1">
            <a:spLocks noGrp="1"/>
          </p:cNvSpPr>
          <p:nvPr>
            <p:ph type="dt" sz="half" idx="7"/>
          </p:nvPr>
        </p:nvSpPr>
        <p:spPr/>
        <p:txBody>
          <a:bodyPr/>
          <a:lstStyle>
            <a:lvl1pPr>
              <a:defRPr/>
            </a:lvl1pPr>
          </a:lstStyle>
          <a:p>
            <a:pPr lvl="0"/>
            <a:fld id="{AEFF0BC3-3C54-4190-89E4-4555F5D87374}" type="datetime1">
              <a:rPr lang="fr-FR"/>
              <a:pPr lvl="0"/>
              <a:t>27/01/2021</a:t>
            </a:fld>
            <a:endParaRPr lang="fr-FR"/>
          </a:p>
        </p:txBody>
      </p:sp>
      <p:sp>
        <p:nvSpPr>
          <p:cNvPr id="5" name="Espace réservé du pied de page 4">
            <a:extLst>
              <a:ext uri="{FF2B5EF4-FFF2-40B4-BE49-F238E27FC236}">
                <a16:creationId xmlns:a16="http://schemas.microsoft.com/office/drawing/2014/main" id="{75ED4DC2-49F6-4993-BD9B-4128159A8AB5}"/>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B1820D73-D0BD-4C26-8122-F84D459E663B}"/>
              </a:ext>
            </a:extLst>
          </p:cNvPr>
          <p:cNvSpPr txBox="1">
            <a:spLocks noGrp="1"/>
          </p:cNvSpPr>
          <p:nvPr>
            <p:ph type="sldNum" sz="quarter" idx="8"/>
          </p:nvPr>
        </p:nvSpPr>
        <p:spPr/>
        <p:txBody>
          <a:bodyPr/>
          <a:lstStyle>
            <a:lvl1pPr>
              <a:defRPr/>
            </a:lvl1pPr>
          </a:lstStyle>
          <a:p>
            <a:pPr lvl="0"/>
            <a:fld id="{A60CB3ED-75EC-480B-A212-C0C6ADC5F52B}" type="slidenum">
              <a:t>‹N°›</a:t>
            </a:fld>
            <a:endParaRPr lang="fr-FR"/>
          </a:p>
        </p:txBody>
      </p:sp>
    </p:spTree>
    <p:extLst>
      <p:ext uri="{BB962C8B-B14F-4D97-AF65-F5344CB8AC3E}">
        <p14:creationId xmlns:p14="http://schemas.microsoft.com/office/powerpoint/2010/main" val="3085625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A8259-707C-4E38-A2DC-9F4281603A10}"/>
              </a:ext>
            </a:extLst>
          </p:cNvPr>
          <p:cNvSpPr txBox="1">
            <a:spLocks noGrp="1"/>
          </p:cNvSpPr>
          <p:nvPr>
            <p:ph type="title"/>
          </p:nvPr>
        </p:nvSpPr>
        <p:spPr>
          <a:xfrm>
            <a:off x="831957" y="1709644"/>
            <a:ext cx="10515600" cy="2852644"/>
          </a:xfrm>
        </p:spPr>
        <p:txBody>
          <a:bodyPr anchor="b"/>
          <a:lstStyle>
            <a:lvl1pPr>
              <a:defRPr sz="6000"/>
            </a:lvl1pPr>
          </a:lstStyle>
          <a:p>
            <a:pPr lvl="0"/>
            <a:r>
              <a:rPr lang="fr-FR"/>
              <a:t>Modifiez le style du titre</a:t>
            </a:r>
          </a:p>
        </p:txBody>
      </p:sp>
      <p:sp>
        <p:nvSpPr>
          <p:cNvPr id="3" name="Espace réservé du texte 2">
            <a:extLst>
              <a:ext uri="{FF2B5EF4-FFF2-40B4-BE49-F238E27FC236}">
                <a16:creationId xmlns:a16="http://schemas.microsoft.com/office/drawing/2014/main" id="{8E970E81-318D-4063-A5ED-BA2A28BF2DE7}"/>
              </a:ext>
            </a:extLst>
          </p:cNvPr>
          <p:cNvSpPr txBox="1">
            <a:spLocks noGrp="1"/>
          </p:cNvSpPr>
          <p:nvPr>
            <p:ph type="body" idx="1"/>
          </p:nvPr>
        </p:nvSpPr>
        <p:spPr>
          <a:xfrm>
            <a:off x="831957" y="4589638"/>
            <a:ext cx="10515600" cy="1500118"/>
          </a:xfrm>
        </p:spPr>
        <p:txBody>
          <a:bodyPr/>
          <a:lstStyle>
            <a:lvl1pPr marL="0" indent="0">
              <a:buNone/>
              <a:defRPr sz="2400">
                <a:solidFill>
                  <a:srgbClr val="898989"/>
                </a:solidFill>
              </a:defRPr>
            </a:lvl1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67356238-22F7-4F68-9DF3-30998445343F}"/>
              </a:ext>
            </a:extLst>
          </p:cNvPr>
          <p:cNvSpPr txBox="1">
            <a:spLocks noGrp="1"/>
          </p:cNvSpPr>
          <p:nvPr>
            <p:ph type="dt" sz="half" idx="7"/>
          </p:nvPr>
        </p:nvSpPr>
        <p:spPr/>
        <p:txBody>
          <a:bodyPr/>
          <a:lstStyle>
            <a:lvl1pPr>
              <a:defRPr/>
            </a:lvl1pPr>
          </a:lstStyle>
          <a:p>
            <a:pPr lvl="0"/>
            <a:fld id="{2D41829E-C6DA-417C-9F3A-938D7EBA7DC2}" type="datetime1">
              <a:rPr lang="fr-FR"/>
              <a:pPr lvl="0"/>
              <a:t>27/01/2021</a:t>
            </a:fld>
            <a:endParaRPr lang="fr-FR"/>
          </a:p>
        </p:txBody>
      </p:sp>
      <p:sp>
        <p:nvSpPr>
          <p:cNvPr id="5" name="Espace réservé du pied de page 4">
            <a:extLst>
              <a:ext uri="{FF2B5EF4-FFF2-40B4-BE49-F238E27FC236}">
                <a16:creationId xmlns:a16="http://schemas.microsoft.com/office/drawing/2014/main" id="{B06276CD-E3C3-460A-A41F-2940CB5F8A64}"/>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C3AC3E0A-70B3-4502-A7DB-14FB4E1EB970}"/>
              </a:ext>
            </a:extLst>
          </p:cNvPr>
          <p:cNvSpPr txBox="1">
            <a:spLocks noGrp="1"/>
          </p:cNvSpPr>
          <p:nvPr>
            <p:ph type="sldNum" sz="quarter" idx="8"/>
          </p:nvPr>
        </p:nvSpPr>
        <p:spPr/>
        <p:txBody>
          <a:bodyPr/>
          <a:lstStyle>
            <a:lvl1pPr>
              <a:defRPr/>
            </a:lvl1pPr>
          </a:lstStyle>
          <a:p>
            <a:pPr lvl="0"/>
            <a:fld id="{E9FE8A60-374D-414E-B167-5DB6739DC7E1}" type="slidenum">
              <a:t>‹N°›</a:t>
            </a:fld>
            <a:endParaRPr lang="fr-FR"/>
          </a:p>
        </p:txBody>
      </p:sp>
    </p:spTree>
    <p:extLst>
      <p:ext uri="{BB962C8B-B14F-4D97-AF65-F5344CB8AC3E}">
        <p14:creationId xmlns:p14="http://schemas.microsoft.com/office/powerpoint/2010/main" val="425758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FA9C28-35DF-4F8F-B20D-CC6D2EC20E7E}"/>
              </a:ext>
            </a:extLst>
          </p:cNvPr>
          <p:cNvSpPr txBox="1">
            <a:spLocks noGrp="1"/>
          </p:cNvSpPr>
          <p:nvPr>
            <p:ph type="title"/>
          </p:nvPr>
        </p:nvSpPr>
        <p:spPr/>
        <p:txBody>
          <a:bodyPr/>
          <a:lstStyle>
            <a:lvl1pPr>
              <a:defRPr/>
            </a:lvl1pPr>
          </a:lstStyle>
          <a:p>
            <a:pPr lvl="0"/>
            <a:r>
              <a:rPr lang="fr-FR"/>
              <a:t>Modifiez le style du titre</a:t>
            </a:r>
          </a:p>
        </p:txBody>
      </p:sp>
      <p:sp>
        <p:nvSpPr>
          <p:cNvPr id="3" name="Espace réservé du contenu 2">
            <a:extLst>
              <a:ext uri="{FF2B5EF4-FFF2-40B4-BE49-F238E27FC236}">
                <a16:creationId xmlns:a16="http://schemas.microsoft.com/office/drawing/2014/main" id="{DD11F797-0CA1-4D2A-B019-65D62A13B0E0}"/>
              </a:ext>
            </a:extLst>
          </p:cNvPr>
          <p:cNvSpPr txBox="1">
            <a:spLocks noGrp="1"/>
          </p:cNvSpPr>
          <p:nvPr>
            <p:ph type="title" idx="4294967295"/>
          </p:nvPr>
        </p:nvSpPr>
        <p:spPr>
          <a:xfrm>
            <a:off x="838084" y="1825563"/>
            <a:ext cx="5181484"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4" name="Espace réservé du contenu 3">
            <a:extLst>
              <a:ext uri="{FF2B5EF4-FFF2-40B4-BE49-F238E27FC236}">
                <a16:creationId xmlns:a16="http://schemas.microsoft.com/office/drawing/2014/main" id="{32CF2A1B-1494-4708-91D3-AC9192EBDC74}"/>
              </a:ext>
            </a:extLst>
          </p:cNvPr>
          <p:cNvSpPr txBox="1">
            <a:spLocks noGrp="1"/>
          </p:cNvSpPr>
          <p:nvPr>
            <p:ph type="title" idx="4294967295"/>
          </p:nvPr>
        </p:nvSpPr>
        <p:spPr>
          <a:xfrm>
            <a:off x="6172200" y="1825563"/>
            <a:ext cx="5181484"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5" name="Espace réservé de la date 4">
            <a:extLst>
              <a:ext uri="{FF2B5EF4-FFF2-40B4-BE49-F238E27FC236}">
                <a16:creationId xmlns:a16="http://schemas.microsoft.com/office/drawing/2014/main" id="{19E55374-3DCB-478C-BA63-5E3755DBF767}"/>
              </a:ext>
            </a:extLst>
          </p:cNvPr>
          <p:cNvSpPr txBox="1">
            <a:spLocks noGrp="1"/>
          </p:cNvSpPr>
          <p:nvPr>
            <p:ph type="dt" sz="half" idx="7"/>
          </p:nvPr>
        </p:nvSpPr>
        <p:spPr/>
        <p:txBody>
          <a:bodyPr/>
          <a:lstStyle>
            <a:lvl1pPr>
              <a:defRPr/>
            </a:lvl1pPr>
          </a:lstStyle>
          <a:p>
            <a:pPr lvl="0"/>
            <a:fld id="{06181C0D-7F5B-4A97-9A8B-577C13C45224}" type="datetime1">
              <a:rPr lang="fr-FR"/>
              <a:pPr lvl="0"/>
              <a:t>27/01/2021</a:t>
            </a:fld>
            <a:endParaRPr lang="fr-FR"/>
          </a:p>
        </p:txBody>
      </p:sp>
      <p:sp>
        <p:nvSpPr>
          <p:cNvPr id="6" name="Espace réservé du pied de page 5">
            <a:extLst>
              <a:ext uri="{FF2B5EF4-FFF2-40B4-BE49-F238E27FC236}">
                <a16:creationId xmlns:a16="http://schemas.microsoft.com/office/drawing/2014/main" id="{DE608274-25C3-4061-B422-2A1BB75DCD3A}"/>
              </a:ext>
            </a:extLst>
          </p:cNvPr>
          <p:cNvSpPr txBox="1">
            <a:spLocks noGrp="1"/>
          </p:cNvSpPr>
          <p:nvPr>
            <p:ph type="ftr" sz="quarter" idx="9"/>
          </p:nvPr>
        </p:nvSpPr>
        <p:spPr/>
        <p:txBody>
          <a:bodyPr/>
          <a:lstStyle>
            <a:lvl1pPr>
              <a:defRPr/>
            </a:lvl1pPr>
          </a:lstStyle>
          <a:p>
            <a:pPr lvl="0"/>
            <a:endParaRPr lang="fr-FR"/>
          </a:p>
        </p:txBody>
      </p:sp>
      <p:sp>
        <p:nvSpPr>
          <p:cNvPr id="7" name="Espace réservé du numéro de diapositive 6">
            <a:extLst>
              <a:ext uri="{FF2B5EF4-FFF2-40B4-BE49-F238E27FC236}">
                <a16:creationId xmlns:a16="http://schemas.microsoft.com/office/drawing/2014/main" id="{D9E38232-1179-4246-8E44-6D3B86B7DB15}"/>
              </a:ext>
            </a:extLst>
          </p:cNvPr>
          <p:cNvSpPr txBox="1">
            <a:spLocks noGrp="1"/>
          </p:cNvSpPr>
          <p:nvPr>
            <p:ph type="sldNum" sz="quarter" idx="8"/>
          </p:nvPr>
        </p:nvSpPr>
        <p:spPr/>
        <p:txBody>
          <a:bodyPr/>
          <a:lstStyle>
            <a:lvl1pPr>
              <a:defRPr/>
            </a:lvl1pPr>
          </a:lstStyle>
          <a:p>
            <a:pPr lvl="0"/>
            <a:fld id="{42B89B6E-E6AC-409D-B9C9-9A06E069E6B2}" type="slidenum">
              <a:t>‹N°›</a:t>
            </a:fld>
            <a:endParaRPr lang="fr-FR"/>
          </a:p>
        </p:txBody>
      </p:sp>
    </p:spTree>
    <p:extLst>
      <p:ext uri="{BB962C8B-B14F-4D97-AF65-F5344CB8AC3E}">
        <p14:creationId xmlns:p14="http://schemas.microsoft.com/office/powerpoint/2010/main" val="1059206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4A143-5B11-4BA1-94A2-2C995098113D}"/>
              </a:ext>
            </a:extLst>
          </p:cNvPr>
          <p:cNvSpPr txBox="1">
            <a:spLocks noGrp="1"/>
          </p:cNvSpPr>
          <p:nvPr>
            <p:ph type="title"/>
          </p:nvPr>
        </p:nvSpPr>
        <p:spPr>
          <a:xfrm>
            <a:off x="839876" y="365037"/>
            <a:ext cx="10515600" cy="1325523"/>
          </a:xfrm>
        </p:spPr>
        <p:txBody>
          <a:bodyPr/>
          <a:lstStyle>
            <a:lvl1pPr>
              <a:defRPr/>
            </a:lvl1pPr>
          </a:lstStyle>
          <a:p>
            <a:pPr lvl="0"/>
            <a:r>
              <a:rPr lang="fr-FR"/>
              <a:t>Modifiez le style du titre</a:t>
            </a:r>
          </a:p>
        </p:txBody>
      </p:sp>
      <p:sp>
        <p:nvSpPr>
          <p:cNvPr id="3" name="Espace réservé du texte 2">
            <a:extLst>
              <a:ext uri="{FF2B5EF4-FFF2-40B4-BE49-F238E27FC236}">
                <a16:creationId xmlns:a16="http://schemas.microsoft.com/office/drawing/2014/main" id="{1634B2F7-538B-4139-957B-51942C1C9087}"/>
              </a:ext>
            </a:extLst>
          </p:cNvPr>
          <p:cNvSpPr txBox="1">
            <a:spLocks noGrp="1"/>
          </p:cNvSpPr>
          <p:nvPr>
            <p:ph type="body" idx="1"/>
          </p:nvPr>
        </p:nvSpPr>
        <p:spPr>
          <a:xfrm>
            <a:off x="839876" y="1681197"/>
            <a:ext cx="5157718" cy="824038"/>
          </a:xfrm>
        </p:spPr>
        <p:txBody>
          <a:bodyPr anchor="b"/>
          <a:lstStyle>
            <a:lvl1pPr marL="0" indent="0">
              <a:buNone/>
              <a:defRPr sz="2400" b="1"/>
            </a:lvl1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9564DC5C-31D3-4CCB-96B7-9BB2EC3F1B7A}"/>
              </a:ext>
            </a:extLst>
          </p:cNvPr>
          <p:cNvSpPr txBox="1">
            <a:spLocks noGrp="1"/>
          </p:cNvSpPr>
          <p:nvPr>
            <p:ph type="title" idx="4294967295"/>
          </p:nvPr>
        </p:nvSpPr>
        <p:spPr>
          <a:xfrm>
            <a:off x="839876" y="2505236"/>
            <a:ext cx="5157718" cy="3684602"/>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5" name="Espace réservé du texte 4">
            <a:extLst>
              <a:ext uri="{FF2B5EF4-FFF2-40B4-BE49-F238E27FC236}">
                <a16:creationId xmlns:a16="http://schemas.microsoft.com/office/drawing/2014/main" id="{A9DCCE9F-3060-4E41-B10D-307F1766886E}"/>
              </a:ext>
            </a:extLst>
          </p:cNvPr>
          <p:cNvSpPr txBox="1">
            <a:spLocks noGrp="1"/>
          </p:cNvSpPr>
          <p:nvPr>
            <p:ph type="body" idx="3"/>
          </p:nvPr>
        </p:nvSpPr>
        <p:spPr>
          <a:xfrm>
            <a:off x="6172200" y="1681197"/>
            <a:ext cx="5183276" cy="824038"/>
          </a:xfrm>
        </p:spPr>
        <p:txBody>
          <a:bodyPr anchor="b"/>
          <a:lstStyle>
            <a:lvl1pPr marL="0" indent="0">
              <a:buNone/>
              <a:defRPr sz="2400" b="1"/>
            </a:lvl1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03EA8B7F-6BA3-418F-B666-03B89DB2BB1B}"/>
              </a:ext>
            </a:extLst>
          </p:cNvPr>
          <p:cNvSpPr txBox="1">
            <a:spLocks noGrp="1"/>
          </p:cNvSpPr>
          <p:nvPr>
            <p:ph type="title" idx="4294967295"/>
          </p:nvPr>
        </p:nvSpPr>
        <p:spPr>
          <a:xfrm>
            <a:off x="6172200" y="2505236"/>
            <a:ext cx="5183276" cy="3684602"/>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7" name="Espace réservé de la date 6">
            <a:extLst>
              <a:ext uri="{FF2B5EF4-FFF2-40B4-BE49-F238E27FC236}">
                <a16:creationId xmlns:a16="http://schemas.microsoft.com/office/drawing/2014/main" id="{4199BCA7-B089-4E45-9B9D-002CBA1F0ECE}"/>
              </a:ext>
            </a:extLst>
          </p:cNvPr>
          <p:cNvSpPr txBox="1">
            <a:spLocks noGrp="1"/>
          </p:cNvSpPr>
          <p:nvPr>
            <p:ph type="dt" sz="half" idx="7"/>
          </p:nvPr>
        </p:nvSpPr>
        <p:spPr/>
        <p:txBody>
          <a:bodyPr/>
          <a:lstStyle>
            <a:lvl1pPr>
              <a:defRPr/>
            </a:lvl1pPr>
          </a:lstStyle>
          <a:p>
            <a:pPr lvl="0"/>
            <a:fld id="{D66A7479-776A-449D-B4F2-79FD19B5998D}" type="datetime1">
              <a:rPr lang="fr-FR"/>
              <a:pPr lvl="0"/>
              <a:t>27/01/2021</a:t>
            </a:fld>
            <a:endParaRPr lang="fr-FR"/>
          </a:p>
        </p:txBody>
      </p:sp>
      <p:sp>
        <p:nvSpPr>
          <p:cNvPr id="8" name="Espace réservé du pied de page 7">
            <a:extLst>
              <a:ext uri="{FF2B5EF4-FFF2-40B4-BE49-F238E27FC236}">
                <a16:creationId xmlns:a16="http://schemas.microsoft.com/office/drawing/2014/main" id="{A6814AA2-193B-47DF-9F18-0D2D892403C1}"/>
              </a:ext>
            </a:extLst>
          </p:cNvPr>
          <p:cNvSpPr txBox="1">
            <a:spLocks noGrp="1"/>
          </p:cNvSpPr>
          <p:nvPr>
            <p:ph type="ftr" sz="quarter" idx="9"/>
          </p:nvPr>
        </p:nvSpPr>
        <p:spPr/>
        <p:txBody>
          <a:bodyPr/>
          <a:lstStyle>
            <a:lvl1pPr>
              <a:defRPr/>
            </a:lvl1pPr>
          </a:lstStyle>
          <a:p>
            <a:pPr lvl="0"/>
            <a:endParaRPr lang="fr-FR"/>
          </a:p>
        </p:txBody>
      </p:sp>
      <p:sp>
        <p:nvSpPr>
          <p:cNvPr id="9" name="Espace réservé du numéro de diapositive 8">
            <a:extLst>
              <a:ext uri="{FF2B5EF4-FFF2-40B4-BE49-F238E27FC236}">
                <a16:creationId xmlns:a16="http://schemas.microsoft.com/office/drawing/2014/main" id="{DC07672C-FF96-4585-80E2-B9D38940884D}"/>
              </a:ext>
            </a:extLst>
          </p:cNvPr>
          <p:cNvSpPr txBox="1">
            <a:spLocks noGrp="1"/>
          </p:cNvSpPr>
          <p:nvPr>
            <p:ph type="sldNum" sz="quarter" idx="8"/>
          </p:nvPr>
        </p:nvSpPr>
        <p:spPr/>
        <p:txBody>
          <a:bodyPr/>
          <a:lstStyle>
            <a:lvl1pPr>
              <a:defRPr/>
            </a:lvl1pPr>
          </a:lstStyle>
          <a:p>
            <a:pPr lvl="0"/>
            <a:fld id="{93A8DC59-05ED-4430-9274-0460AA3BCF96}" type="slidenum">
              <a:t>‹N°›</a:t>
            </a:fld>
            <a:endParaRPr lang="fr-FR"/>
          </a:p>
        </p:txBody>
      </p:sp>
    </p:spTree>
    <p:extLst>
      <p:ext uri="{BB962C8B-B14F-4D97-AF65-F5344CB8AC3E}">
        <p14:creationId xmlns:p14="http://schemas.microsoft.com/office/powerpoint/2010/main" val="3355083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9F8B11-8B31-4ABA-86C2-BD0D43563C77}"/>
              </a:ext>
            </a:extLst>
          </p:cNvPr>
          <p:cNvSpPr txBox="1">
            <a:spLocks noGrp="1"/>
          </p:cNvSpPr>
          <p:nvPr>
            <p:ph type="title"/>
          </p:nvPr>
        </p:nvSpPr>
        <p:spPr/>
        <p:txBody>
          <a:bodyPr/>
          <a:lstStyle>
            <a:lvl1pPr>
              <a:defRPr/>
            </a:lvl1pPr>
          </a:lstStyle>
          <a:p>
            <a:pPr lvl="0"/>
            <a:r>
              <a:rPr lang="fr-FR"/>
              <a:t>Modifiez le style du titre</a:t>
            </a:r>
          </a:p>
        </p:txBody>
      </p:sp>
      <p:sp>
        <p:nvSpPr>
          <p:cNvPr id="3" name="Espace réservé de la date 2">
            <a:extLst>
              <a:ext uri="{FF2B5EF4-FFF2-40B4-BE49-F238E27FC236}">
                <a16:creationId xmlns:a16="http://schemas.microsoft.com/office/drawing/2014/main" id="{374A208A-C28B-4109-8CAD-067E7088B7FE}"/>
              </a:ext>
            </a:extLst>
          </p:cNvPr>
          <p:cNvSpPr txBox="1">
            <a:spLocks noGrp="1"/>
          </p:cNvSpPr>
          <p:nvPr>
            <p:ph type="dt" sz="half" idx="7"/>
          </p:nvPr>
        </p:nvSpPr>
        <p:spPr/>
        <p:txBody>
          <a:bodyPr/>
          <a:lstStyle>
            <a:lvl1pPr>
              <a:defRPr/>
            </a:lvl1pPr>
          </a:lstStyle>
          <a:p>
            <a:pPr lvl="0"/>
            <a:fld id="{7822B06C-B144-483C-8C84-0AC169C7D8B8}" type="datetime1">
              <a:rPr lang="fr-FR"/>
              <a:pPr lvl="0"/>
              <a:t>27/01/2021</a:t>
            </a:fld>
            <a:endParaRPr lang="fr-FR"/>
          </a:p>
        </p:txBody>
      </p:sp>
      <p:sp>
        <p:nvSpPr>
          <p:cNvPr id="4" name="Espace réservé du pied de page 3">
            <a:extLst>
              <a:ext uri="{FF2B5EF4-FFF2-40B4-BE49-F238E27FC236}">
                <a16:creationId xmlns:a16="http://schemas.microsoft.com/office/drawing/2014/main" id="{B45C35AF-05A8-431D-8C83-24AC469125A8}"/>
              </a:ext>
            </a:extLst>
          </p:cNvPr>
          <p:cNvSpPr txBox="1">
            <a:spLocks noGrp="1"/>
          </p:cNvSpPr>
          <p:nvPr>
            <p:ph type="ftr" sz="quarter" idx="9"/>
          </p:nvPr>
        </p:nvSpPr>
        <p:spPr/>
        <p:txBody>
          <a:bodyPr/>
          <a:lstStyle>
            <a:lvl1pPr>
              <a:defRPr/>
            </a:lvl1pPr>
          </a:lstStyle>
          <a:p>
            <a:pPr lvl="0"/>
            <a:endParaRPr lang="fr-FR"/>
          </a:p>
        </p:txBody>
      </p:sp>
      <p:sp>
        <p:nvSpPr>
          <p:cNvPr id="5" name="Espace réservé du numéro de diapositive 4">
            <a:extLst>
              <a:ext uri="{FF2B5EF4-FFF2-40B4-BE49-F238E27FC236}">
                <a16:creationId xmlns:a16="http://schemas.microsoft.com/office/drawing/2014/main" id="{F7F886F1-15C6-46FE-8573-609844EBF1E4}"/>
              </a:ext>
            </a:extLst>
          </p:cNvPr>
          <p:cNvSpPr txBox="1">
            <a:spLocks noGrp="1"/>
          </p:cNvSpPr>
          <p:nvPr>
            <p:ph type="sldNum" sz="quarter" idx="8"/>
          </p:nvPr>
        </p:nvSpPr>
        <p:spPr/>
        <p:txBody>
          <a:bodyPr/>
          <a:lstStyle>
            <a:lvl1pPr>
              <a:defRPr/>
            </a:lvl1pPr>
          </a:lstStyle>
          <a:p>
            <a:pPr lvl="0"/>
            <a:fld id="{3E77D6C5-39BF-4F08-BA71-5B4AA89140AE}" type="slidenum">
              <a:t>‹N°›</a:t>
            </a:fld>
            <a:endParaRPr lang="fr-FR"/>
          </a:p>
        </p:txBody>
      </p:sp>
    </p:spTree>
    <p:extLst>
      <p:ext uri="{BB962C8B-B14F-4D97-AF65-F5344CB8AC3E}">
        <p14:creationId xmlns:p14="http://schemas.microsoft.com/office/powerpoint/2010/main" val="282226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0FA93C8-DDCB-469A-9B4D-F189E4C2467B}"/>
              </a:ext>
            </a:extLst>
          </p:cNvPr>
          <p:cNvSpPr txBox="1">
            <a:spLocks noGrp="1"/>
          </p:cNvSpPr>
          <p:nvPr>
            <p:ph type="dt" sz="half" idx="7"/>
          </p:nvPr>
        </p:nvSpPr>
        <p:spPr/>
        <p:txBody>
          <a:bodyPr/>
          <a:lstStyle>
            <a:lvl1pPr>
              <a:defRPr/>
            </a:lvl1pPr>
          </a:lstStyle>
          <a:p>
            <a:pPr lvl="0"/>
            <a:fld id="{AAED596A-7B0C-48D6-80EB-F0A1A0A4FECC}" type="datetime1">
              <a:rPr lang="fr-FR"/>
              <a:pPr lvl="0"/>
              <a:t>27/01/2021</a:t>
            </a:fld>
            <a:endParaRPr lang="fr-FR"/>
          </a:p>
        </p:txBody>
      </p:sp>
      <p:sp>
        <p:nvSpPr>
          <p:cNvPr id="3" name="Espace réservé du pied de page 2">
            <a:extLst>
              <a:ext uri="{FF2B5EF4-FFF2-40B4-BE49-F238E27FC236}">
                <a16:creationId xmlns:a16="http://schemas.microsoft.com/office/drawing/2014/main" id="{D012A490-362F-4FBD-9529-A40AA047F12E}"/>
              </a:ext>
            </a:extLst>
          </p:cNvPr>
          <p:cNvSpPr txBox="1">
            <a:spLocks noGrp="1"/>
          </p:cNvSpPr>
          <p:nvPr>
            <p:ph type="ftr" sz="quarter" idx="9"/>
          </p:nvPr>
        </p:nvSpPr>
        <p:spPr/>
        <p:txBody>
          <a:bodyPr/>
          <a:lstStyle>
            <a:lvl1pPr>
              <a:defRPr/>
            </a:lvl1pPr>
          </a:lstStyle>
          <a:p>
            <a:pPr lvl="0"/>
            <a:endParaRPr lang="fr-FR"/>
          </a:p>
        </p:txBody>
      </p:sp>
      <p:sp>
        <p:nvSpPr>
          <p:cNvPr id="4" name="Espace réservé du numéro de diapositive 3">
            <a:extLst>
              <a:ext uri="{FF2B5EF4-FFF2-40B4-BE49-F238E27FC236}">
                <a16:creationId xmlns:a16="http://schemas.microsoft.com/office/drawing/2014/main" id="{75C43DE3-3480-4B02-A73B-A17FC1266ADC}"/>
              </a:ext>
            </a:extLst>
          </p:cNvPr>
          <p:cNvSpPr txBox="1">
            <a:spLocks noGrp="1"/>
          </p:cNvSpPr>
          <p:nvPr>
            <p:ph type="sldNum" sz="quarter" idx="8"/>
          </p:nvPr>
        </p:nvSpPr>
        <p:spPr/>
        <p:txBody>
          <a:bodyPr/>
          <a:lstStyle>
            <a:lvl1pPr>
              <a:defRPr/>
            </a:lvl1pPr>
          </a:lstStyle>
          <a:p>
            <a:pPr lvl="0"/>
            <a:fld id="{579F7E3F-90E7-411D-98DE-641BD6F9640E}" type="slidenum">
              <a:t>‹N°›</a:t>
            </a:fld>
            <a:endParaRPr lang="fr-FR"/>
          </a:p>
        </p:txBody>
      </p:sp>
    </p:spTree>
    <p:extLst>
      <p:ext uri="{BB962C8B-B14F-4D97-AF65-F5344CB8AC3E}">
        <p14:creationId xmlns:p14="http://schemas.microsoft.com/office/powerpoint/2010/main" val="1205184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014500-0C22-4769-9116-06F1555969C4}"/>
              </a:ext>
            </a:extLst>
          </p:cNvPr>
          <p:cNvSpPr txBox="1">
            <a:spLocks noGrp="1"/>
          </p:cNvSpPr>
          <p:nvPr>
            <p:ph type="title"/>
          </p:nvPr>
        </p:nvSpPr>
        <p:spPr>
          <a:xfrm>
            <a:off x="839876" y="457200"/>
            <a:ext cx="3932276" cy="1600200"/>
          </a:xfrm>
        </p:spPr>
        <p:txBody>
          <a:bodyPr anchor="b"/>
          <a:lstStyle>
            <a:lvl1pPr>
              <a:defRPr sz="3200"/>
            </a:lvl1pPr>
          </a:lstStyle>
          <a:p>
            <a:pPr lvl="0"/>
            <a:r>
              <a:rPr lang="fr-FR"/>
              <a:t>Modifiez le style du titre</a:t>
            </a:r>
          </a:p>
        </p:txBody>
      </p:sp>
      <p:sp>
        <p:nvSpPr>
          <p:cNvPr id="3" name="Espace réservé du contenu 2">
            <a:extLst>
              <a:ext uri="{FF2B5EF4-FFF2-40B4-BE49-F238E27FC236}">
                <a16:creationId xmlns:a16="http://schemas.microsoft.com/office/drawing/2014/main" id="{4D35E015-7226-445A-8A76-9DB5172162BF}"/>
              </a:ext>
            </a:extLst>
          </p:cNvPr>
          <p:cNvSpPr txBox="1">
            <a:spLocks noGrp="1"/>
          </p:cNvSpPr>
          <p:nvPr>
            <p:ph type="title" idx="4294967295"/>
          </p:nvPr>
        </p:nvSpPr>
        <p:spPr>
          <a:xfrm>
            <a:off x="5183276" y="987478"/>
            <a:ext cx="6172200" cy="4873678"/>
          </a:xfrm>
        </p:spPr>
        <p:txBody>
          <a:bodyPr anchor="t"/>
          <a:lstStyle>
            <a:lvl1pPr marL="228600" indent="-228600">
              <a:spcBef>
                <a:spcPts val="1000"/>
              </a:spcBef>
              <a:buSzPct val="100000"/>
              <a:buFont typeface="Arial" pitchFamily="34"/>
              <a:buChar char="•"/>
              <a:defRPr sz="3200">
                <a:latin typeface="Calibri" pitchFamily="18"/>
              </a:defRPr>
            </a:lvl1pPr>
          </a:lstStyle>
          <a:p>
            <a:pPr lvl="0"/>
            <a:r>
              <a:rPr lang="fr-FR"/>
              <a:t>Modifier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4" name="Espace réservé du texte 3">
            <a:extLst>
              <a:ext uri="{FF2B5EF4-FFF2-40B4-BE49-F238E27FC236}">
                <a16:creationId xmlns:a16="http://schemas.microsoft.com/office/drawing/2014/main" id="{CB3D77C9-59A9-4178-B243-6DB09B5AD002}"/>
              </a:ext>
            </a:extLst>
          </p:cNvPr>
          <p:cNvSpPr txBox="1">
            <a:spLocks noGrp="1"/>
          </p:cNvSpPr>
          <p:nvPr>
            <p:ph type="body" idx="2"/>
          </p:nvPr>
        </p:nvSpPr>
        <p:spPr>
          <a:xfrm>
            <a:off x="839876" y="2057400"/>
            <a:ext cx="3932276" cy="3811676"/>
          </a:xfrm>
        </p:spPr>
        <p:txBody>
          <a:bodyPr/>
          <a:lstStyle>
            <a:lvl1pPr marL="0" indent="0">
              <a:buNone/>
              <a:defRPr sz="1600"/>
            </a:lvl1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A2D6DEF-DB6C-404C-94AC-0735051B363D}"/>
              </a:ext>
            </a:extLst>
          </p:cNvPr>
          <p:cNvSpPr txBox="1">
            <a:spLocks noGrp="1"/>
          </p:cNvSpPr>
          <p:nvPr>
            <p:ph type="dt" sz="half" idx="7"/>
          </p:nvPr>
        </p:nvSpPr>
        <p:spPr/>
        <p:txBody>
          <a:bodyPr/>
          <a:lstStyle>
            <a:lvl1pPr>
              <a:defRPr/>
            </a:lvl1pPr>
          </a:lstStyle>
          <a:p>
            <a:pPr lvl="0"/>
            <a:fld id="{649CAB65-531D-4E33-920F-20646A3D6469}" type="datetime1">
              <a:rPr lang="fr-FR"/>
              <a:pPr lvl="0"/>
              <a:t>27/01/2021</a:t>
            </a:fld>
            <a:endParaRPr lang="fr-FR"/>
          </a:p>
        </p:txBody>
      </p:sp>
      <p:sp>
        <p:nvSpPr>
          <p:cNvPr id="6" name="Espace réservé du pied de page 5">
            <a:extLst>
              <a:ext uri="{FF2B5EF4-FFF2-40B4-BE49-F238E27FC236}">
                <a16:creationId xmlns:a16="http://schemas.microsoft.com/office/drawing/2014/main" id="{39F3321C-546C-456F-B890-37F43F55E333}"/>
              </a:ext>
            </a:extLst>
          </p:cNvPr>
          <p:cNvSpPr txBox="1">
            <a:spLocks noGrp="1"/>
          </p:cNvSpPr>
          <p:nvPr>
            <p:ph type="ftr" sz="quarter" idx="9"/>
          </p:nvPr>
        </p:nvSpPr>
        <p:spPr/>
        <p:txBody>
          <a:bodyPr/>
          <a:lstStyle>
            <a:lvl1pPr>
              <a:defRPr/>
            </a:lvl1pPr>
          </a:lstStyle>
          <a:p>
            <a:pPr lvl="0"/>
            <a:endParaRPr lang="fr-FR"/>
          </a:p>
        </p:txBody>
      </p:sp>
      <p:sp>
        <p:nvSpPr>
          <p:cNvPr id="7" name="Espace réservé du numéro de diapositive 6">
            <a:extLst>
              <a:ext uri="{FF2B5EF4-FFF2-40B4-BE49-F238E27FC236}">
                <a16:creationId xmlns:a16="http://schemas.microsoft.com/office/drawing/2014/main" id="{4314C0E3-A647-4B61-B4EB-12C0D9D029AA}"/>
              </a:ext>
            </a:extLst>
          </p:cNvPr>
          <p:cNvSpPr txBox="1">
            <a:spLocks noGrp="1"/>
          </p:cNvSpPr>
          <p:nvPr>
            <p:ph type="sldNum" sz="quarter" idx="8"/>
          </p:nvPr>
        </p:nvSpPr>
        <p:spPr/>
        <p:txBody>
          <a:bodyPr/>
          <a:lstStyle>
            <a:lvl1pPr>
              <a:defRPr/>
            </a:lvl1pPr>
          </a:lstStyle>
          <a:p>
            <a:pPr lvl="0"/>
            <a:fld id="{2069BEF5-4D8D-40B8-BCEE-F6BFB3BB0AB5}" type="slidenum">
              <a:t>‹N°›</a:t>
            </a:fld>
            <a:endParaRPr lang="fr-FR"/>
          </a:p>
        </p:txBody>
      </p:sp>
    </p:spTree>
    <p:extLst>
      <p:ext uri="{BB962C8B-B14F-4D97-AF65-F5344CB8AC3E}">
        <p14:creationId xmlns:p14="http://schemas.microsoft.com/office/powerpoint/2010/main" val="195630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2778E-A81F-465E-8C1D-12A1316128A9}"/>
              </a:ext>
            </a:extLst>
          </p:cNvPr>
          <p:cNvSpPr txBox="1">
            <a:spLocks noGrp="1"/>
          </p:cNvSpPr>
          <p:nvPr>
            <p:ph type="title"/>
          </p:nvPr>
        </p:nvSpPr>
        <p:spPr>
          <a:xfrm>
            <a:off x="839876" y="457200"/>
            <a:ext cx="3932276" cy="1600200"/>
          </a:xfrm>
        </p:spPr>
        <p:txBody>
          <a:bodyPr anchor="b"/>
          <a:lstStyle>
            <a:lvl1pPr>
              <a:defRP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51E1B261-E9A0-4EBD-A8AD-51458B0F9F83}"/>
              </a:ext>
            </a:extLst>
          </p:cNvPr>
          <p:cNvSpPr txBox="1">
            <a:spLocks noGrp="1"/>
          </p:cNvSpPr>
          <p:nvPr>
            <p:ph type="title" idx="4294967295"/>
          </p:nvPr>
        </p:nvSpPr>
        <p:spPr>
          <a:xfrm>
            <a:off x="5183276" y="987478"/>
            <a:ext cx="6172200" cy="4873678"/>
          </a:xfrm>
        </p:spPr>
        <p:txBody>
          <a:bodyPr anchor="t" anchorCtr="1"/>
          <a:lstStyle>
            <a:lvl1pPr algn="ctr" hangingPunct="0">
              <a:defRPr>
                <a:latin typeface="Arial" pitchFamily="18"/>
              </a:defRPr>
            </a:lvl1pPr>
          </a:lstStyle>
          <a:p>
            <a:pPr lvl="0"/>
            <a:endParaRPr lang="fr-FR"/>
          </a:p>
        </p:txBody>
      </p:sp>
      <p:sp>
        <p:nvSpPr>
          <p:cNvPr id="4" name="Espace réservé du texte 3">
            <a:extLst>
              <a:ext uri="{FF2B5EF4-FFF2-40B4-BE49-F238E27FC236}">
                <a16:creationId xmlns:a16="http://schemas.microsoft.com/office/drawing/2014/main" id="{F8E26F32-54F2-4B43-B70D-0C7CBFBDFC1F}"/>
              </a:ext>
            </a:extLst>
          </p:cNvPr>
          <p:cNvSpPr txBox="1">
            <a:spLocks noGrp="1"/>
          </p:cNvSpPr>
          <p:nvPr>
            <p:ph type="body" idx="2"/>
          </p:nvPr>
        </p:nvSpPr>
        <p:spPr>
          <a:xfrm>
            <a:off x="839876" y="2057400"/>
            <a:ext cx="3932276" cy="3811676"/>
          </a:xfrm>
        </p:spPr>
        <p:txBody>
          <a:bodyPr/>
          <a:lstStyle>
            <a:lvl1pPr marL="0" indent="0">
              <a:buNone/>
              <a:defRPr sz="1600"/>
            </a:lvl1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FAF839EE-4C45-4D3E-9B3C-C20CC592A6D4}"/>
              </a:ext>
            </a:extLst>
          </p:cNvPr>
          <p:cNvSpPr txBox="1">
            <a:spLocks noGrp="1"/>
          </p:cNvSpPr>
          <p:nvPr>
            <p:ph type="dt" sz="half" idx="7"/>
          </p:nvPr>
        </p:nvSpPr>
        <p:spPr/>
        <p:txBody>
          <a:bodyPr/>
          <a:lstStyle>
            <a:lvl1pPr>
              <a:defRPr/>
            </a:lvl1pPr>
          </a:lstStyle>
          <a:p>
            <a:pPr lvl="0"/>
            <a:fld id="{5C057BB5-00B9-48D1-BA78-A7CEDBC43F05}" type="datetime1">
              <a:rPr lang="fr-FR"/>
              <a:pPr lvl="0"/>
              <a:t>27/01/2021</a:t>
            </a:fld>
            <a:endParaRPr lang="fr-FR"/>
          </a:p>
        </p:txBody>
      </p:sp>
      <p:sp>
        <p:nvSpPr>
          <p:cNvPr id="6" name="Espace réservé du pied de page 5">
            <a:extLst>
              <a:ext uri="{FF2B5EF4-FFF2-40B4-BE49-F238E27FC236}">
                <a16:creationId xmlns:a16="http://schemas.microsoft.com/office/drawing/2014/main" id="{5E3B90C3-D9FD-473E-BA88-E620AD615DD2}"/>
              </a:ext>
            </a:extLst>
          </p:cNvPr>
          <p:cNvSpPr txBox="1">
            <a:spLocks noGrp="1"/>
          </p:cNvSpPr>
          <p:nvPr>
            <p:ph type="ftr" sz="quarter" idx="9"/>
          </p:nvPr>
        </p:nvSpPr>
        <p:spPr/>
        <p:txBody>
          <a:bodyPr/>
          <a:lstStyle>
            <a:lvl1pPr>
              <a:defRPr/>
            </a:lvl1pPr>
          </a:lstStyle>
          <a:p>
            <a:pPr lvl="0"/>
            <a:endParaRPr lang="fr-FR"/>
          </a:p>
        </p:txBody>
      </p:sp>
      <p:sp>
        <p:nvSpPr>
          <p:cNvPr id="7" name="Espace réservé du numéro de diapositive 6">
            <a:extLst>
              <a:ext uri="{FF2B5EF4-FFF2-40B4-BE49-F238E27FC236}">
                <a16:creationId xmlns:a16="http://schemas.microsoft.com/office/drawing/2014/main" id="{D4F328FA-C1D0-4C1E-9665-E94BBFEA8BE4}"/>
              </a:ext>
            </a:extLst>
          </p:cNvPr>
          <p:cNvSpPr txBox="1">
            <a:spLocks noGrp="1"/>
          </p:cNvSpPr>
          <p:nvPr>
            <p:ph type="sldNum" sz="quarter" idx="8"/>
          </p:nvPr>
        </p:nvSpPr>
        <p:spPr/>
        <p:txBody>
          <a:bodyPr/>
          <a:lstStyle>
            <a:lvl1pPr>
              <a:defRPr/>
            </a:lvl1pPr>
          </a:lstStyle>
          <a:p>
            <a:pPr lvl="0"/>
            <a:fld id="{857CB802-17EC-4B2B-ABC4-A8893870F96D}" type="slidenum">
              <a:t>‹N°›</a:t>
            </a:fld>
            <a:endParaRPr lang="fr-FR"/>
          </a:p>
        </p:txBody>
      </p:sp>
    </p:spTree>
    <p:extLst>
      <p:ext uri="{BB962C8B-B14F-4D97-AF65-F5344CB8AC3E}">
        <p14:creationId xmlns:p14="http://schemas.microsoft.com/office/powerpoint/2010/main" val="1153262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BEB5738-9663-4D5D-B48B-04D2991F0199}"/>
              </a:ext>
            </a:extLst>
          </p:cNvPr>
          <p:cNvSpPr txBox="1">
            <a:spLocks noGrp="1"/>
          </p:cNvSpPr>
          <p:nvPr>
            <p:ph type="title"/>
          </p:nvPr>
        </p:nvSpPr>
        <p:spPr>
          <a:xfrm>
            <a:off x="838084" y="365037"/>
            <a:ext cx="10515600" cy="1325523"/>
          </a:xfrm>
          <a:prstGeom prst="rect">
            <a:avLst/>
          </a:prstGeom>
          <a:noFill/>
          <a:ln>
            <a:noFill/>
          </a:ln>
        </p:spPr>
        <p:txBody>
          <a:bodyPr vert="horz" wrap="square" lIns="91440" tIns="45720" rIns="91440" bIns="45720" anchor="ctr" anchorCtr="0" compatLnSpc="1">
            <a:noAutofit/>
          </a:bodyPr>
          <a:lstStyle/>
          <a:p>
            <a:pPr lvl="0"/>
            <a:r>
              <a:rPr lang="fr-FR"/>
              <a:t>Modifiez le style du titre</a:t>
            </a:r>
          </a:p>
        </p:txBody>
      </p:sp>
      <p:sp>
        <p:nvSpPr>
          <p:cNvPr id="3" name="Espace réservé du texte 2">
            <a:extLst>
              <a:ext uri="{FF2B5EF4-FFF2-40B4-BE49-F238E27FC236}">
                <a16:creationId xmlns:a16="http://schemas.microsoft.com/office/drawing/2014/main" id="{953E3A8F-B562-47E9-B552-9E2969FE44F4}"/>
              </a:ext>
            </a:extLst>
          </p:cNvPr>
          <p:cNvSpPr txBox="1">
            <a:spLocks noGrp="1"/>
          </p:cNvSpPr>
          <p:nvPr>
            <p:ph type="body" idx="1"/>
          </p:nvPr>
        </p:nvSpPr>
        <p:spPr>
          <a:xfrm>
            <a:off x="838084" y="1825563"/>
            <a:ext cx="10515600" cy="4351318"/>
          </a:xfrm>
          <a:prstGeom prst="rect">
            <a:avLst/>
          </a:prstGeom>
          <a:noFill/>
          <a:ln>
            <a:noFill/>
          </a:ln>
        </p:spPr>
        <p:txBody>
          <a:bodyPr vert="horz" wrap="square" lIns="91440" tIns="45720" rIns="91440" bIns="4572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F2034AF-2341-475A-BB37-2E2578CB17C3}"/>
              </a:ext>
            </a:extLst>
          </p:cNvPr>
          <p:cNvSpPr txBox="1">
            <a:spLocks noGrp="1"/>
          </p:cNvSpPr>
          <p:nvPr>
            <p:ph type="dt" sz="half" idx="2"/>
          </p:nvPr>
        </p:nvSpPr>
        <p:spPr>
          <a:xfrm>
            <a:off x="838084" y="6356515"/>
            <a:ext cx="2743200" cy="365037"/>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pitchFamily="18"/>
                <a:ea typeface="Segoe UI" pitchFamily="2"/>
                <a:cs typeface="Tahoma" pitchFamily="2"/>
              </a:defRPr>
            </a:lvl1pPr>
          </a:lstStyle>
          <a:p>
            <a:pPr lvl="0"/>
            <a:fld id="{846DEDBD-A03B-4E15-806D-BC698AD992BB}" type="datetime1">
              <a:rPr lang="fr-FR"/>
              <a:pPr lvl="0"/>
              <a:t>27/01/2021</a:t>
            </a:fld>
            <a:endParaRPr lang="fr-FR"/>
          </a:p>
        </p:txBody>
      </p:sp>
      <p:sp>
        <p:nvSpPr>
          <p:cNvPr id="5" name="Espace réservé du pied de page 4">
            <a:extLst>
              <a:ext uri="{FF2B5EF4-FFF2-40B4-BE49-F238E27FC236}">
                <a16:creationId xmlns:a16="http://schemas.microsoft.com/office/drawing/2014/main" id="{D5ABAD74-8C39-46DB-BC2B-AE76861ADC79}"/>
              </a:ext>
            </a:extLst>
          </p:cNvPr>
          <p:cNvSpPr txBox="1">
            <a:spLocks noGrp="1"/>
          </p:cNvSpPr>
          <p:nvPr>
            <p:ph type="ftr" sz="quarter" idx="3"/>
          </p:nvPr>
        </p:nvSpPr>
        <p:spPr>
          <a:xfrm>
            <a:off x="4038475" y="6356515"/>
            <a:ext cx="4114800" cy="365037"/>
          </a:xfrm>
          <a:prstGeom prst="rect">
            <a:avLst/>
          </a:prstGeom>
          <a:noFill/>
          <a:ln>
            <a:noFill/>
          </a:ln>
        </p:spPr>
        <p:txBody>
          <a:bodyPr vert="horz" wrap="square" lIns="91440" tIns="45720" rIns="91440" bIns="45720" anchor="ctr" anchorCtr="1" compatLnSpc="1">
            <a:noAutofit/>
          </a:bodyPr>
          <a:lstStyle>
            <a:lvl1pPr marL="0" marR="0" lvl="0" indent="0" algn="l" defTabSz="914400" rtl="0" fontAlgn="auto" hangingPunct="0">
              <a:lnSpc>
                <a:spcPct val="100000"/>
              </a:lnSpc>
              <a:spcBef>
                <a:spcPts val="0"/>
              </a:spcBef>
              <a:spcAft>
                <a:spcPts val="0"/>
              </a:spcAft>
              <a:buNone/>
              <a:tabLst/>
              <a:defRPr lang="fr-FR" sz="2400" b="0" i="0" u="none" strike="noStrike" kern="1200" cap="none" spc="0" baseline="0">
                <a:solidFill>
                  <a:srgbClr val="000000"/>
                </a:solidFill>
                <a:uFillTx/>
                <a:latin typeface="Times New Roman" pitchFamily="18"/>
                <a:ea typeface="Segoe UI" pitchFamily="2"/>
                <a:cs typeface="Tahoma" pitchFamily="2"/>
              </a:defRPr>
            </a:lvl1pPr>
          </a:lstStyle>
          <a:p>
            <a:pPr lvl="0"/>
            <a:endParaRPr lang="fr-FR"/>
          </a:p>
        </p:txBody>
      </p:sp>
      <p:sp>
        <p:nvSpPr>
          <p:cNvPr id="6" name="Espace réservé du numéro de diapositive 5">
            <a:extLst>
              <a:ext uri="{FF2B5EF4-FFF2-40B4-BE49-F238E27FC236}">
                <a16:creationId xmlns:a16="http://schemas.microsoft.com/office/drawing/2014/main" id="{172C316B-3588-40F5-AA2F-8DF944551DE8}"/>
              </a:ext>
            </a:extLst>
          </p:cNvPr>
          <p:cNvSpPr txBox="1">
            <a:spLocks noGrp="1"/>
          </p:cNvSpPr>
          <p:nvPr>
            <p:ph type="sldNum" sz="quarter" idx="4"/>
          </p:nvPr>
        </p:nvSpPr>
        <p:spPr>
          <a:xfrm>
            <a:off x="8610484" y="6356515"/>
            <a:ext cx="2743200" cy="365037"/>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pitchFamily="18"/>
                <a:ea typeface="Segoe UI" pitchFamily="2"/>
                <a:cs typeface="Tahoma" pitchFamily="2"/>
              </a:defRPr>
            </a:lvl1pPr>
          </a:lstStyle>
          <a:p>
            <a:pPr lvl="0"/>
            <a:fld id="{C5ADA143-3AD4-40B7-949D-A68EFF2BC45E}" type="slidenum">
              <a:t>‹N°›</a:t>
            </a:fld>
            <a:endParaRPr lang="fr-FR"/>
          </a:p>
        </p:txBody>
      </p:sp>
      <p:sp>
        <p:nvSpPr>
          <p:cNvPr id="7" name="Rectangle 6">
            <a:extLst>
              <a:ext uri="{FF2B5EF4-FFF2-40B4-BE49-F238E27FC236}">
                <a16:creationId xmlns:a16="http://schemas.microsoft.com/office/drawing/2014/main" id="{3D4553BA-E611-4A66-B07D-64EFAEDBD669}"/>
              </a:ext>
            </a:extLst>
          </p:cNvPr>
          <p:cNvSpPr>
            <a:spLocks noChangeArrowheads="1"/>
          </p:cNvSpPr>
          <p:nvPr userDrawn="1"/>
        </p:nvSpPr>
        <p:spPr bwMode="auto">
          <a:xfrm>
            <a:off x="0" y="3454401"/>
            <a:ext cx="1344613" cy="3403600"/>
          </a:xfrm>
          <a:prstGeom prst="rect">
            <a:avLst/>
          </a:prstGeom>
          <a:solidFill>
            <a:srgbClr val="0070C0"/>
          </a:solidFill>
          <a:ln>
            <a:noFill/>
          </a:ln>
        </p:spPr>
        <p:txBody>
          <a:bodyPr wrap="none" anchor="ctr"/>
          <a:lstStyle>
            <a:lvl1pPr eaLnBrk="0" hangingPunct="0">
              <a:defRPr sz="2400">
                <a:solidFill>
                  <a:schemeClr val="tx1"/>
                </a:solidFill>
                <a:latin typeface="Calibri" pitchFamily="34" charset="0"/>
                <a:ea typeface="ＭＳ Ｐゴシック" pitchFamily="-84" charset="-128"/>
              </a:defRPr>
            </a:lvl1pPr>
            <a:lvl2pPr marL="742950" indent="-285750" eaLnBrk="0" hangingPunct="0">
              <a:defRPr sz="2400">
                <a:solidFill>
                  <a:schemeClr val="tx1"/>
                </a:solidFill>
                <a:latin typeface="Calibri" pitchFamily="34" charset="0"/>
                <a:ea typeface="ＭＳ Ｐゴシック" pitchFamily="-84" charset="-128"/>
              </a:defRPr>
            </a:lvl2pPr>
            <a:lvl3pPr marL="1143000" indent="-228600" eaLnBrk="0" hangingPunct="0">
              <a:defRPr sz="2400">
                <a:solidFill>
                  <a:schemeClr val="tx1"/>
                </a:solidFill>
                <a:latin typeface="Calibri" pitchFamily="34" charset="0"/>
                <a:ea typeface="ＭＳ Ｐゴシック" pitchFamily="-84" charset="-128"/>
              </a:defRPr>
            </a:lvl3pPr>
            <a:lvl4pPr marL="1600200" indent="-228600" eaLnBrk="0" hangingPunct="0">
              <a:defRPr sz="2400">
                <a:solidFill>
                  <a:schemeClr val="tx1"/>
                </a:solidFill>
                <a:latin typeface="Calibri" pitchFamily="34" charset="0"/>
                <a:ea typeface="ＭＳ Ｐゴシック" pitchFamily="-84" charset="-128"/>
              </a:defRPr>
            </a:lvl4pPr>
            <a:lvl5pPr marL="2057400" indent="-228600" eaLnBrk="0" hangingPunct="0">
              <a:defRPr sz="2400">
                <a:solidFill>
                  <a:schemeClr val="tx1"/>
                </a:solidFill>
                <a:latin typeface="Calibri" pitchFamily="34" charset="0"/>
                <a:ea typeface="ＭＳ Ｐゴシック" pitchFamily="-8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9pPr>
          </a:lstStyle>
          <a:p>
            <a:pPr algn="ctr" eaLnBrk="1" fontAlgn="auto" hangingPunct="1">
              <a:spcBef>
                <a:spcPts val="0"/>
              </a:spcBef>
              <a:spcAft>
                <a:spcPts val="0"/>
              </a:spcAft>
              <a:defRPr/>
            </a:pPr>
            <a:endParaRPr lang="fr-FR" altLang="fr-FR" sz="1800">
              <a:solidFill>
                <a:srgbClr val="4F81BD"/>
              </a:solidFill>
              <a:latin typeface="Times" pitchFamily="-84" charset="0"/>
              <a:cs typeface="Arial" pitchFamily="34" charset="0"/>
            </a:endParaRPr>
          </a:p>
        </p:txBody>
      </p:sp>
      <p:sp>
        <p:nvSpPr>
          <p:cNvPr id="8" name="Rectangle 7">
            <a:extLst>
              <a:ext uri="{FF2B5EF4-FFF2-40B4-BE49-F238E27FC236}">
                <a16:creationId xmlns:a16="http://schemas.microsoft.com/office/drawing/2014/main" id="{63200A5D-CC78-40D3-9317-643C62CD77D7}"/>
              </a:ext>
            </a:extLst>
          </p:cNvPr>
          <p:cNvSpPr>
            <a:spLocks noChangeArrowheads="1"/>
          </p:cNvSpPr>
          <p:nvPr userDrawn="1"/>
        </p:nvSpPr>
        <p:spPr bwMode="auto">
          <a:xfrm>
            <a:off x="0" y="0"/>
            <a:ext cx="1344613" cy="3454400"/>
          </a:xfrm>
          <a:prstGeom prst="rect">
            <a:avLst/>
          </a:prstGeom>
          <a:solidFill>
            <a:srgbClr val="3FBAE7"/>
          </a:solidFill>
          <a:ln>
            <a:noFill/>
          </a:ln>
        </p:spPr>
        <p:txBody>
          <a:bodyPr wrap="none" anchor="ctr"/>
          <a:lstStyle>
            <a:lvl1pPr eaLnBrk="0" hangingPunct="0">
              <a:defRPr sz="2400">
                <a:solidFill>
                  <a:schemeClr val="tx1"/>
                </a:solidFill>
                <a:latin typeface="Calibri" pitchFamily="34" charset="0"/>
                <a:ea typeface="ＭＳ Ｐゴシック" pitchFamily="-84" charset="-128"/>
              </a:defRPr>
            </a:lvl1pPr>
            <a:lvl2pPr marL="742950" indent="-285750" eaLnBrk="0" hangingPunct="0">
              <a:defRPr sz="2400">
                <a:solidFill>
                  <a:schemeClr val="tx1"/>
                </a:solidFill>
                <a:latin typeface="Calibri" pitchFamily="34" charset="0"/>
                <a:ea typeface="ＭＳ Ｐゴシック" pitchFamily="-84" charset="-128"/>
              </a:defRPr>
            </a:lvl2pPr>
            <a:lvl3pPr marL="1143000" indent="-228600" eaLnBrk="0" hangingPunct="0">
              <a:defRPr sz="2400">
                <a:solidFill>
                  <a:schemeClr val="tx1"/>
                </a:solidFill>
                <a:latin typeface="Calibri" pitchFamily="34" charset="0"/>
                <a:ea typeface="ＭＳ Ｐゴシック" pitchFamily="-84" charset="-128"/>
              </a:defRPr>
            </a:lvl3pPr>
            <a:lvl4pPr marL="1600200" indent="-228600" eaLnBrk="0" hangingPunct="0">
              <a:defRPr sz="2400">
                <a:solidFill>
                  <a:schemeClr val="tx1"/>
                </a:solidFill>
                <a:latin typeface="Calibri" pitchFamily="34" charset="0"/>
                <a:ea typeface="ＭＳ Ｐゴシック" pitchFamily="-84" charset="-128"/>
              </a:defRPr>
            </a:lvl4pPr>
            <a:lvl5pPr marL="2057400" indent="-228600" eaLnBrk="0" hangingPunct="0">
              <a:defRPr sz="2400">
                <a:solidFill>
                  <a:schemeClr val="tx1"/>
                </a:solidFill>
                <a:latin typeface="Calibri" pitchFamily="34" charset="0"/>
                <a:ea typeface="ＭＳ Ｐゴシック" pitchFamily="-8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ＭＳ Ｐゴシック" pitchFamily="-84" charset="-128"/>
              </a:defRPr>
            </a:lvl9pPr>
          </a:lstStyle>
          <a:p>
            <a:pPr algn="ctr" eaLnBrk="1" fontAlgn="auto" hangingPunct="1">
              <a:spcBef>
                <a:spcPts val="0"/>
              </a:spcBef>
              <a:spcAft>
                <a:spcPts val="0"/>
              </a:spcAft>
              <a:defRPr/>
            </a:pPr>
            <a:endParaRPr lang="fr-FR" altLang="fr-FR" sz="1800">
              <a:solidFill>
                <a:prstClr val="black"/>
              </a:solidFill>
              <a:latin typeface="Times" pitchFamily="-84" charset="0"/>
              <a:cs typeface="Arial" pitchFamily="34" charset="0"/>
            </a:endParaRPr>
          </a:p>
        </p:txBody>
      </p:sp>
      <p:pic>
        <p:nvPicPr>
          <p:cNvPr id="9" name="Picture 9" descr="C:\Users\atriccnf\Pictures\logo allocations familiales_fichiers\a_data\logo-caf-gnral.jpg">
            <a:extLst>
              <a:ext uri="{FF2B5EF4-FFF2-40B4-BE49-F238E27FC236}">
                <a16:creationId xmlns:a16="http://schemas.microsoft.com/office/drawing/2014/main" id="{370F8F73-48C8-45F5-AC59-5CB778468915}"/>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73038" y="3063875"/>
            <a:ext cx="97155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pitchFamily="18"/>
          <a:ea typeface="Microsoft YaHei" pitchFamily="2"/>
          <a:cs typeface="Mangal" pitchFamily="2"/>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fr-FR" sz="2800" b="0" i="0" u="none" strike="noStrike" kern="1200" cap="none" spc="0" baseline="0">
          <a:solidFill>
            <a:srgbClr val="000000"/>
          </a:solidFill>
          <a:uFillTx/>
          <a:latin typeface="Calibri"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pitchFamily="18"/>
          <a:ea typeface="Microsoft YaHei" pitchFamily="2"/>
          <a:cs typeface="Mangal" pitchFamily="2"/>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pitchFamily="18"/>
          <a:ea typeface="Microsoft YaHei" pitchFamily="2"/>
          <a:cs typeface="Mangal" pitchFamily="2"/>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pitchFamily="18"/>
          <a:ea typeface="Microsoft YaHei" pitchFamily="2"/>
          <a:cs typeface="Mangal" pitchFamily="2"/>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pitchFamily="18"/>
          <a:ea typeface="Microsoft YaHei" pitchFamily="2"/>
          <a:cs typeface="Mangal"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9.sv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Q%20R%20bailleur.docx" TargetMode="Externa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package" Target="../embeddings/Microsoft_Word_Document.docx"/><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130">
    <p:spTree>
      <p:nvGrpSpPr>
        <p:cNvPr id="1" name=""/>
        <p:cNvGrpSpPr/>
        <p:nvPr/>
      </p:nvGrpSpPr>
      <p:grpSpPr>
        <a:xfrm>
          <a:off x="0" y="0"/>
          <a:ext cx="0" cy="0"/>
          <a:chOff x="0" y="0"/>
          <a:chExt cx="0" cy="0"/>
        </a:xfrm>
      </p:grpSpPr>
      <p:sp>
        <p:nvSpPr>
          <p:cNvPr id="3" name="Espace réservé du numéro de diapositive 3">
            <a:extLst>
              <a:ext uri="{FF2B5EF4-FFF2-40B4-BE49-F238E27FC236}">
                <a16:creationId xmlns:a16="http://schemas.microsoft.com/office/drawing/2014/main" id="{B750E02F-BC32-4FFA-A6A6-04661539DE8A}"/>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4C46003-C93A-4C99-A23C-77A67A97F683}" type="slidenum">
              <a:t>1</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4" name="Titre 6">
            <a:extLst>
              <a:ext uri="{FF2B5EF4-FFF2-40B4-BE49-F238E27FC236}">
                <a16:creationId xmlns:a16="http://schemas.microsoft.com/office/drawing/2014/main" id="{C06D8207-82C5-4948-94B5-BB9F35D94A69}"/>
              </a:ext>
            </a:extLst>
          </p:cNvPr>
          <p:cNvSpPr txBox="1">
            <a:spLocks noGrp="1"/>
          </p:cNvSpPr>
          <p:nvPr>
            <p:ph type="title" idx="4294967295"/>
          </p:nvPr>
        </p:nvSpPr>
        <p:spPr>
          <a:xfrm>
            <a:off x="1874395" y="625465"/>
            <a:ext cx="9220325" cy="396721"/>
          </a:xfrm>
        </p:spPr>
        <p:txBody>
          <a:bodyPr/>
          <a:lstStyle/>
          <a:p>
            <a:pPr lvl="0"/>
            <a:r>
              <a:rPr lang="fr-FR" b="1">
                <a:solidFill>
                  <a:schemeClr val="accent1">
                    <a:lumMod val="75000"/>
                  </a:schemeClr>
                </a:solidFill>
              </a:rPr>
              <a:t>Evolutions AL 2021</a:t>
            </a:r>
          </a:p>
        </p:txBody>
      </p:sp>
      <p:sp>
        <p:nvSpPr>
          <p:cNvPr id="5" name="ZoneTexte 4">
            <a:extLst>
              <a:ext uri="{FF2B5EF4-FFF2-40B4-BE49-F238E27FC236}">
                <a16:creationId xmlns:a16="http://schemas.microsoft.com/office/drawing/2014/main" id="{A89122EA-D6A6-4F65-9468-D66E2DDB5669}"/>
              </a:ext>
            </a:extLst>
          </p:cNvPr>
          <p:cNvSpPr txBox="1"/>
          <p:nvPr/>
        </p:nvSpPr>
        <p:spPr>
          <a:xfrm>
            <a:off x="4163699" y="2543960"/>
            <a:ext cx="5203371" cy="968983"/>
          </a:xfrm>
          <a:prstGeom prst="rect">
            <a:avLst/>
          </a:prstGeom>
          <a:noFill/>
          <a:ln w="9363" cap="flat">
            <a:solidFill>
              <a:srgbClr val="4472C4"/>
            </a:solidFill>
            <a:prstDash val="solid"/>
            <a:round/>
          </a:ln>
        </p:spPr>
        <p:txBody>
          <a:bodyPr vert="horz" wrap="square" lIns="91440" tIns="45720" rIns="91440" bIns="45720" anchor="t" anchorCtr="0" compatLnSpc="0">
            <a:spAutoFit/>
          </a:bodyPr>
          <a:lstStyle/>
          <a:p>
            <a:pPr algn="ctr"/>
            <a:r>
              <a:rPr lang="fr-FR" sz="2800" b="1">
                <a:solidFill>
                  <a:schemeClr val="accent1">
                    <a:lumMod val="75000"/>
                  </a:schemeClr>
                </a:solidFill>
              </a:rPr>
              <a:t>Support de sensibilisation pour les partenaires</a:t>
            </a:r>
          </a:p>
        </p:txBody>
      </p:sp>
      <p:sp>
        <p:nvSpPr>
          <p:cNvPr id="6" name="Rectangle 5">
            <a:extLst>
              <a:ext uri="{FF2B5EF4-FFF2-40B4-BE49-F238E27FC236}">
                <a16:creationId xmlns:a16="http://schemas.microsoft.com/office/drawing/2014/main" id="{0EC3B24C-7794-4FB8-93D4-B88825739550}"/>
              </a:ext>
            </a:extLst>
          </p:cNvPr>
          <p:cNvSpPr/>
          <p:nvPr/>
        </p:nvSpPr>
        <p:spPr>
          <a:xfrm>
            <a:off x="2750676" y="5255209"/>
            <a:ext cx="8029415" cy="646331"/>
          </a:xfrm>
          <a:prstGeom prst="rect">
            <a:avLst/>
          </a:prstGeom>
          <a:ln w="28575">
            <a:solidFill>
              <a:schemeClr val="tx1"/>
            </a:solidFill>
          </a:ln>
        </p:spPr>
        <p:txBody>
          <a:bodyPr wrap="square">
            <a:spAutoFit/>
          </a:bodyPr>
          <a:lstStyle/>
          <a:p>
            <a:r>
              <a:rPr lang="fr-FR" b="1">
                <a:solidFill>
                  <a:srgbClr val="0070C0"/>
                </a:solidFill>
                <a:effectLst/>
              </a:rPr>
              <a:t>Attention : Alf Als et Apl sont désormais nommées Apl (Aides personnelles au logement)</a:t>
            </a:r>
            <a:endParaRPr lang="fr-FR" b="1">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D47900C-F777-40EA-8E59-44FBEF6342B8}"/>
              </a:ext>
            </a:extLst>
          </p:cNvPr>
          <p:cNvSpPr/>
          <p:nvPr/>
        </p:nvSpPr>
        <p:spPr>
          <a:xfrm>
            <a:off x="1667413" y="1427308"/>
            <a:ext cx="10267951" cy="1029256"/>
          </a:xfrm>
          <a:prstGeom prst="rect">
            <a:avLst/>
          </a:prstGeom>
        </p:spPr>
        <p:txBody>
          <a:bodyPr wrap="square">
            <a:spAutoFit/>
          </a:bodyPr>
          <a:lstStyle/>
          <a:p>
            <a:pPr>
              <a:lnSpc>
                <a:spcPct val="115000"/>
              </a:lnSpc>
              <a:spcAft>
                <a:spcPts val="0"/>
              </a:spcAft>
            </a:pPr>
            <a:r>
              <a:rPr lang="fr-FR" dirty="0"/>
              <a:t>Les aides personnelles au logement seront calculées « sur une base ressources » annuelle, lissée sur 12 mois glissants et </a:t>
            </a:r>
            <a:r>
              <a:rPr lang="fr-FR" b="1" dirty="0"/>
              <a:t>actualisée tous les trimestres</a:t>
            </a:r>
            <a:r>
              <a:rPr lang="fr-FR" dirty="0"/>
              <a:t>. Cette base ressources est déterminée en fonction des ressources perçues au cours :</a:t>
            </a:r>
          </a:p>
        </p:txBody>
      </p:sp>
      <p:pic>
        <p:nvPicPr>
          <p:cNvPr id="3" name="Image 2">
            <a:extLst>
              <a:ext uri="{FF2B5EF4-FFF2-40B4-BE49-F238E27FC236}">
                <a16:creationId xmlns:a16="http://schemas.microsoft.com/office/drawing/2014/main" id="{A61FA84E-E9C0-4336-AA57-4E5607DA2BFB}"/>
              </a:ext>
            </a:extLst>
          </p:cNvPr>
          <p:cNvPicPr>
            <a:picLocks noChangeAspect="1"/>
          </p:cNvPicPr>
          <p:nvPr/>
        </p:nvPicPr>
        <p:blipFill>
          <a:blip r:embed="rId3"/>
          <a:stretch>
            <a:fillRect/>
          </a:stretch>
        </p:blipFill>
        <p:spPr>
          <a:xfrm>
            <a:off x="1667414" y="2497662"/>
            <a:ext cx="10267950" cy="1066800"/>
          </a:xfrm>
          <a:prstGeom prst="rect">
            <a:avLst/>
          </a:prstGeom>
        </p:spPr>
      </p:pic>
      <p:sp>
        <p:nvSpPr>
          <p:cNvPr id="8" name="Rectangle 7">
            <a:extLst>
              <a:ext uri="{FF2B5EF4-FFF2-40B4-BE49-F238E27FC236}">
                <a16:creationId xmlns:a16="http://schemas.microsoft.com/office/drawing/2014/main" id="{4752A159-02AC-4246-9847-200EB4A753DB}"/>
              </a:ext>
            </a:extLst>
          </p:cNvPr>
          <p:cNvSpPr/>
          <p:nvPr/>
        </p:nvSpPr>
        <p:spPr>
          <a:xfrm>
            <a:off x="1865446" y="469863"/>
            <a:ext cx="9674914" cy="558743"/>
          </a:xfrm>
          <a:prstGeom prst="rect">
            <a:avLst/>
          </a:prstGeom>
        </p:spPr>
        <p:txBody>
          <a:bodyPr wrap="square">
            <a:spAutoFit/>
          </a:bodyPr>
          <a:lstStyle/>
          <a:p>
            <a:pPr>
              <a:lnSpc>
                <a:spcPct val="115000"/>
              </a:lnSpc>
              <a:spcAft>
                <a:spcPts val="0"/>
              </a:spcAft>
            </a:pPr>
            <a:r>
              <a:rPr lang="fr-FR" sz="28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Nouvelle période de droit et nouvelle période de référence</a:t>
            </a:r>
          </a:p>
        </p:txBody>
      </p:sp>
      <p:sp>
        <p:nvSpPr>
          <p:cNvPr id="7" name="Rectangle 6">
            <a:extLst>
              <a:ext uri="{FF2B5EF4-FFF2-40B4-BE49-F238E27FC236}">
                <a16:creationId xmlns:a16="http://schemas.microsoft.com/office/drawing/2014/main" id="{5D1BC823-8AE5-4D56-BFC3-2AB2ADFFBA17}"/>
              </a:ext>
            </a:extLst>
          </p:cNvPr>
          <p:cNvSpPr/>
          <p:nvPr/>
        </p:nvSpPr>
        <p:spPr>
          <a:xfrm>
            <a:off x="1667415" y="3678462"/>
            <a:ext cx="3083281" cy="1258308"/>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fr-FR" sz="2000">
                <a:solidFill>
                  <a:schemeClr val="accent1">
                    <a:lumMod val="50000"/>
                  </a:schemeClr>
                </a:solidFill>
              </a:rPr>
              <a:t>Salaires, revenus de substitution  : chômage, indemnités maladie,… </a:t>
            </a:r>
            <a:endParaRPr lang="fr-FR" sz="2000" b="1">
              <a:solidFill>
                <a:schemeClr val="accent1">
                  <a:lumMod val="50000"/>
                </a:schemeClr>
              </a:solidFill>
            </a:endParaRPr>
          </a:p>
        </p:txBody>
      </p:sp>
      <p:sp>
        <p:nvSpPr>
          <p:cNvPr id="9" name="Rectangle 8">
            <a:extLst>
              <a:ext uri="{FF2B5EF4-FFF2-40B4-BE49-F238E27FC236}">
                <a16:creationId xmlns:a16="http://schemas.microsoft.com/office/drawing/2014/main" id="{B7F34841-5562-4844-B600-EED33E889D57}"/>
              </a:ext>
            </a:extLst>
          </p:cNvPr>
          <p:cNvSpPr/>
          <p:nvPr/>
        </p:nvSpPr>
        <p:spPr>
          <a:xfrm>
            <a:off x="5259749" y="3646508"/>
            <a:ext cx="3083281" cy="1258309"/>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fr-FR" sz="2200">
                <a:solidFill>
                  <a:schemeClr val="accent1">
                    <a:lumMod val="50000"/>
                  </a:schemeClr>
                </a:solidFill>
              </a:rPr>
              <a:t>(PA versées ou reçues et frais réels, frais de tutelle, déclaration du patrimoine)</a:t>
            </a:r>
          </a:p>
        </p:txBody>
      </p:sp>
      <p:sp>
        <p:nvSpPr>
          <p:cNvPr id="10" name="Rectangle 9">
            <a:extLst>
              <a:ext uri="{FF2B5EF4-FFF2-40B4-BE49-F238E27FC236}">
                <a16:creationId xmlns:a16="http://schemas.microsoft.com/office/drawing/2014/main" id="{9BF410C2-772D-422E-A67F-5AA9E4514FA2}"/>
              </a:ext>
            </a:extLst>
          </p:cNvPr>
          <p:cNvSpPr/>
          <p:nvPr/>
        </p:nvSpPr>
        <p:spPr>
          <a:xfrm>
            <a:off x="8852083" y="3471152"/>
            <a:ext cx="3083281" cy="1319664"/>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fr-FR" sz="2400">
                <a:solidFill>
                  <a:schemeClr val="accent1">
                    <a:lumMod val="50000"/>
                  </a:schemeClr>
                </a:solidFill>
              </a:rPr>
              <a:t>(revenus TI, fonciers, dividendes…)</a:t>
            </a:r>
            <a:endParaRPr lang="fr-FR" sz="3200">
              <a:solidFill>
                <a:schemeClr val="accent1">
                  <a:lumMod val="50000"/>
                </a:schemeClr>
              </a:solidFill>
            </a:endParaRPr>
          </a:p>
        </p:txBody>
      </p:sp>
      <p:sp>
        <p:nvSpPr>
          <p:cNvPr id="11" name="Rectangle 10">
            <a:extLst>
              <a:ext uri="{FF2B5EF4-FFF2-40B4-BE49-F238E27FC236}">
                <a16:creationId xmlns:a16="http://schemas.microsoft.com/office/drawing/2014/main" id="{299D62FB-FF37-456C-A29F-6C0B37F86F89}"/>
              </a:ext>
            </a:extLst>
          </p:cNvPr>
          <p:cNvSpPr/>
          <p:nvPr/>
        </p:nvSpPr>
        <p:spPr>
          <a:xfrm>
            <a:off x="1488089" y="5107331"/>
            <a:ext cx="8611483" cy="1750669"/>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a:t>Pour les travailleurs non salariés (TNS ) y compris les micro-entrepreneurs 2 règles ont été définies pour la prise en compte de leurs revenus :</a:t>
            </a:r>
          </a:p>
          <a:p>
            <a:pPr marL="285750" indent="-285750">
              <a:buFont typeface="Wingdings" panose="05000000000000000000" pitchFamily="2" charset="2"/>
              <a:buChar char="Ø"/>
            </a:pPr>
            <a:r>
              <a:rPr lang="fr-FR"/>
              <a:t>Si l’allocataire et/ou son conjoint a débuté son activité au plus tard le 1er  jour de l’année N-2 prise en compte des revenus N-2</a:t>
            </a:r>
          </a:p>
          <a:p>
            <a:pPr marL="285750" indent="-285750">
              <a:buFont typeface="Wingdings" panose="05000000000000000000" pitchFamily="2" charset="2"/>
              <a:buChar char="Ø"/>
            </a:pPr>
            <a:r>
              <a:rPr lang="fr-FR"/>
              <a:t>Si l’allocataire et/ou son conjoint a débuté une activité à partir du 2</a:t>
            </a:r>
            <a:r>
              <a:rPr lang="fr-FR" baseline="30000"/>
              <a:t>ième</a:t>
            </a:r>
            <a:r>
              <a:rPr lang="fr-FR"/>
              <a:t> jour de l’année N-2 prise en compte du chiffre d’affaires déclaratif M-2 à M-13</a:t>
            </a:r>
          </a:p>
        </p:txBody>
      </p:sp>
    </p:spTree>
    <p:extLst>
      <p:ext uri="{BB962C8B-B14F-4D97-AF65-F5344CB8AC3E}">
        <p14:creationId xmlns:p14="http://schemas.microsoft.com/office/powerpoint/2010/main" val="4279826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109">
            <a:extLst>
              <a:ext uri="{FF2B5EF4-FFF2-40B4-BE49-F238E27FC236}">
                <a16:creationId xmlns:a16="http://schemas.microsoft.com/office/drawing/2014/main" id="{696AD870-D661-4F8A-B9D6-E91F306B5A34}"/>
              </a:ext>
            </a:extLst>
          </p:cNvPr>
          <p:cNvCxnSpPr/>
          <p:nvPr/>
        </p:nvCxnSpPr>
        <p:spPr>
          <a:xfrm flipV="1">
            <a:off x="14469840" y="4054678"/>
            <a:ext cx="0" cy="2088005"/>
          </a:xfrm>
          <a:prstGeom prst="straightConnector1">
            <a:avLst/>
          </a:prstGeom>
          <a:noFill/>
          <a:ln w="25557" cap="flat">
            <a:solidFill>
              <a:srgbClr val="4472C4"/>
            </a:solidFill>
            <a:prstDash val="solid"/>
            <a:miter/>
            <a:tailEnd type="arrow"/>
          </a:ln>
        </p:spPr>
      </p:cxnSp>
      <p:pic>
        <p:nvPicPr>
          <p:cNvPr id="3" name="Image 2">
            <a:extLst>
              <a:ext uri="{FF2B5EF4-FFF2-40B4-BE49-F238E27FC236}">
                <a16:creationId xmlns:a16="http://schemas.microsoft.com/office/drawing/2014/main" id="{A61FA84E-E9C0-4336-AA57-4E5607DA2BFB}"/>
              </a:ext>
            </a:extLst>
          </p:cNvPr>
          <p:cNvPicPr>
            <a:picLocks noChangeAspect="1"/>
          </p:cNvPicPr>
          <p:nvPr/>
        </p:nvPicPr>
        <p:blipFill>
          <a:blip r:embed="rId3"/>
          <a:stretch>
            <a:fillRect/>
          </a:stretch>
        </p:blipFill>
        <p:spPr>
          <a:xfrm>
            <a:off x="1615441" y="2024989"/>
            <a:ext cx="10267950" cy="1066800"/>
          </a:xfrm>
          <a:prstGeom prst="rect">
            <a:avLst/>
          </a:prstGeom>
        </p:spPr>
      </p:pic>
      <p:sp>
        <p:nvSpPr>
          <p:cNvPr id="11" name="Rectangle 10">
            <a:extLst>
              <a:ext uri="{FF2B5EF4-FFF2-40B4-BE49-F238E27FC236}">
                <a16:creationId xmlns:a16="http://schemas.microsoft.com/office/drawing/2014/main" id="{179531B4-C691-43AC-B4CF-E8D2B10E96F9}"/>
              </a:ext>
            </a:extLst>
          </p:cNvPr>
          <p:cNvSpPr/>
          <p:nvPr/>
        </p:nvSpPr>
        <p:spPr>
          <a:xfrm>
            <a:off x="1685475" y="3706086"/>
            <a:ext cx="3083281" cy="1624631"/>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lIns="91440" tIns="45720" rIns="91440" bIns="45720" rtlCol="0" anchor="ctr"/>
          <a:lstStyle/>
          <a:p>
            <a:r>
              <a:rPr lang="fr-FR" sz="2000">
                <a:solidFill>
                  <a:schemeClr val="accent1">
                    <a:lumMod val="50000"/>
                  </a:schemeClr>
                </a:solidFill>
              </a:rPr>
              <a:t>Base ressources 12 mois </a:t>
            </a:r>
            <a:r>
              <a:rPr lang="fr-FR" sz="2000" b="1">
                <a:solidFill>
                  <a:srgbClr val="002060"/>
                </a:solidFill>
              </a:rPr>
              <a:t>01.2020 – 12.2020</a:t>
            </a:r>
          </a:p>
          <a:p>
            <a:r>
              <a:rPr lang="fr-FR" sz="1600">
                <a:solidFill>
                  <a:schemeClr val="accent1">
                    <a:lumMod val="50000"/>
                  </a:schemeClr>
                </a:solidFill>
                <a:ea typeface="+mn-lt"/>
                <a:cs typeface="+mn-lt"/>
              </a:rPr>
              <a:t>(Salaires, revenus de substitution  : chômage, indemnités maladie,…)</a:t>
            </a:r>
            <a:endParaRPr lang="fr-FR" sz="1600">
              <a:solidFill>
                <a:schemeClr val="accent1">
                  <a:lumMod val="50000"/>
                </a:schemeClr>
              </a:solidFill>
              <a:cs typeface="Calibri"/>
            </a:endParaRPr>
          </a:p>
        </p:txBody>
      </p:sp>
      <p:sp>
        <p:nvSpPr>
          <p:cNvPr id="12" name="Rectangle 11">
            <a:extLst>
              <a:ext uri="{FF2B5EF4-FFF2-40B4-BE49-F238E27FC236}">
                <a16:creationId xmlns:a16="http://schemas.microsoft.com/office/drawing/2014/main" id="{C14E76DB-EAD4-4E73-91EE-868EAD5B725C}"/>
              </a:ext>
            </a:extLst>
          </p:cNvPr>
          <p:cNvSpPr/>
          <p:nvPr/>
        </p:nvSpPr>
        <p:spPr>
          <a:xfrm>
            <a:off x="5199975" y="3706086"/>
            <a:ext cx="3083281" cy="1624631"/>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lIns="91440" tIns="45720" rIns="91440" bIns="45720" rtlCol="0" anchor="ctr"/>
          <a:lstStyle/>
          <a:p>
            <a:pPr algn="just"/>
            <a:r>
              <a:rPr lang="fr-FR" sz="2200">
                <a:solidFill>
                  <a:schemeClr val="accent1">
                    <a:lumMod val="50000"/>
                  </a:schemeClr>
                </a:solidFill>
              </a:rPr>
              <a:t>Revenus </a:t>
            </a:r>
            <a:r>
              <a:rPr lang="fr-FR" sz="2200" b="1">
                <a:solidFill>
                  <a:schemeClr val="accent1">
                    <a:lumMod val="50000"/>
                  </a:schemeClr>
                </a:solidFill>
              </a:rPr>
              <a:t>2020</a:t>
            </a:r>
          </a:p>
          <a:p>
            <a:r>
              <a:rPr lang="fr-FR" sz="2200">
                <a:solidFill>
                  <a:schemeClr val="accent1">
                    <a:lumMod val="50000"/>
                  </a:schemeClr>
                </a:solidFill>
              </a:rPr>
              <a:t>(PA versées ou reçues et frais réels, frais de tutelle, déclaration du patrimoine)</a:t>
            </a:r>
            <a:endParaRPr lang="fr-FR" sz="2200">
              <a:solidFill>
                <a:schemeClr val="accent1">
                  <a:lumMod val="50000"/>
                </a:schemeClr>
              </a:solidFill>
              <a:cs typeface="Calibri"/>
            </a:endParaRPr>
          </a:p>
        </p:txBody>
      </p:sp>
      <p:sp>
        <p:nvSpPr>
          <p:cNvPr id="13" name="Rectangle 12">
            <a:extLst>
              <a:ext uri="{FF2B5EF4-FFF2-40B4-BE49-F238E27FC236}">
                <a16:creationId xmlns:a16="http://schemas.microsoft.com/office/drawing/2014/main" id="{06F8A500-593D-4F5E-B2D6-89D64ED6144A}"/>
              </a:ext>
            </a:extLst>
          </p:cNvPr>
          <p:cNvSpPr/>
          <p:nvPr/>
        </p:nvSpPr>
        <p:spPr>
          <a:xfrm>
            <a:off x="8714475" y="3708891"/>
            <a:ext cx="3083281" cy="1621826"/>
          </a:xfrm>
          <a:prstGeom prst="rect">
            <a:avLst/>
          </a:prstGeom>
          <a:solidFill>
            <a:schemeClr val="accent1">
              <a:lumMod val="20000"/>
              <a:lumOff val="8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t"/>
          <a:lstStyle/>
          <a:p>
            <a:r>
              <a:rPr lang="fr-FR" sz="2400">
                <a:solidFill>
                  <a:schemeClr val="accent1">
                    <a:lumMod val="50000"/>
                  </a:schemeClr>
                </a:solidFill>
              </a:rPr>
              <a:t>Revenus </a:t>
            </a:r>
            <a:r>
              <a:rPr lang="fr-FR" sz="2400" b="1">
                <a:solidFill>
                  <a:schemeClr val="accent1">
                    <a:lumMod val="50000"/>
                  </a:schemeClr>
                </a:solidFill>
              </a:rPr>
              <a:t>2019</a:t>
            </a:r>
            <a:endParaRPr lang="fr-FR" sz="2400">
              <a:solidFill>
                <a:schemeClr val="accent1">
                  <a:lumMod val="50000"/>
                </a:schemeClr>
              </a:solidFill>
            </a:endParaRPr>
          </a:p>
          <a:p>
            <a:r>
              <a:rPr lang="fr-FR" sz="2400">
                <a:solidFill>
                  <a:schemeClr val="accent1">
                    <a:lumMod val="50000"/>
                  </a:schemeClr>
                </a:solidFill>
              </a:rPr>
              <a:t>(revenus TI, fonciers, dividendes…)</a:t>
            </a:r>
            <a:endParaRPr lang="fr-FR" sz="3200">
              <a:solidFill>
                <a:schemeClr val="accent1">
                  <a:lumMod val="50000"/>
                </a:schemeClr>
              </a:solidFill>
            </a:endParaRPr>
          </a:p>
        </p:txBody>
      </p:sp>
      <p:pic>
        <p:nvPicPr>
          <p:cNvPr id="14" name="Graphique 13" descr="Ajouter">
            <a:extLst>
              <a:ext uri="{FF2B5EF4-FFF2-40B4-BE49-F238E27FC236}">
                <a16:creationId xmlns:a16="http://schemas.microsoft.com/office/drawing/2014/main" id="{029C0AB5-C5A9-41E5-A6DA-E9A28C641B7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17910" y="4369875"/>
            <a:ext cx="522514" cy="522514"/>
          </a:xfrm>
          <a:prstGeom prst="rect">
            <a:avLst/>
          </a:prstGeom>
        </p:spPr>
      </p:pic>
      <p:pic>
        <p:nvPicPr>
          <p:cNvPr id="15" name="Graphique 14" descr="Ajouter">
            <a:extLst>
              <a:ext uri="{FF2B5EF4-FFF2-40B4-BE49-F238E27FC236}">
                <a16:creationId xmlns:a16="http://schemas.microsoft.com/office/drawing/2014/main" id="{75B998D2-A7EB-4F77-9D54-C602B684956E}"/>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27518" y="4396702"/>
            <a:ext cx="522514" cy="522514"/>
          </a:xfrm>
          <a:prstGeom prst="rect">
            <a:avLst/>
          </a:prstGeom>
        </p:spPr>
      </p:pic>
      <p:sp>
        <p:nvSpPr>
          <p:cNvPr id="16" name="Rectangle 15">
            <a:extLst>
              <a:ext uri="{FF2B5EF4-FFF2-40B4-BE49-F238E27FC236}">
                <a16:creationId xmlns:a16="http://schemas.microsoft.com/office/drawing/2014/main" id="{85B79C66-4C0B-4CD1-BA3E-EC5B5CC31489}"/>
              </a:ext>
            </a:extLst>
          </p:cNvPr>
          <p:cNvSpPr/>
          <p:nvPr/>
        </p:nvSpPr>
        <p:spPr>
          <a:xfrm>
            <a:off x="1741570" y="483001"/>
            <a:ext cx="9578072" cy="916854"/>
          </a:xfrm>
          <a:prstGeom prst="rect">
            <a:avLst/>
          </a:prstGeom>
        </p:spPr>
        <p:txBody>
          <a:bodyPr wrap="square">
            <a:spAutoFit/>
          </a:bodyPr>
          <a:lstStyle/>
          <a:p>
            <a:pPr>
              <a:lnSpc>
                <a:spcPct val="115000"/>
              </a:lnSpc>
            </a:pPr>
            <a:r>
              <a:rPr lang="fr-FR" sz="2400" b="1" dirty="0">
                <a:solidFill>
                  <a:schemeClr val="accent5">
                    <a:lumMod val="75000"/>
                  </a:schemeClr>
                </a:solidFill>
              </a:rPr>
              <a:t>Exemple : </a:t>
            </a:r>
            <a:r>
              <a:rPr lang="fr-FR" sz="2400" b="1" dirty="0">
                <a:solidFill>
                  <a:schemeClr val="accent1">
                    <a:lumMod val="50000"/>
                  </a:schemeClr>
                </a:solidFill>
              </a:rPr>
              <a:t>Trimestre : TD </a:t>
            </a:r>
            <a:r>
              <a:rPr lang="fr-FR" sz="2400" b="1" dirty="0">
                <a:solidFill>
                  <a:srgbClr val="002060"/>
                </a:solidFill>
              </a:rPr>
              <a:t>02.03.04/2021</a:t>
            </a:r>
          </a:p>
          <a:p>
            <a:pPr>
              <a:lnSpc>
                <a:spcPct val="115000"/>
              </a:lnSpc>
              <a:spcAft>
                <a:spcPts val="0"/>
              </a:spcAft>
            </a:pPr>
            <a:endParaRPr lang="fr-FR" sz="2400" b="1" dirty="0">
              <a:solidFill>
                <a:schemeClr val="accent5">
                  <a:lumMod val="75000"/>
                </a:schemeClr>
              </a:solidFill>
            </a:endParaRPr>
          </a:p>
        </p:txBody>
      </p:sp>
    </p:spTree>
    <p:extLst>
      <p:ext uri="{BB962C8B-B14F-4D97-AF65-F5344CB8AC3E}">
        <p14:creationId xmlns:p14="http://schemas.microsoft.com/office/powerpoint/2010/main" val="3383866922"/>
      </p:ext>
    </p:extLst>
  </p:cSld>
  <p:clrMapOvr>
    <a:masterClrMapping/>
  </p:clrMapOvr>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rme 22">
            <a:extLst>
              <a:ext uri="{FF2B5EF4-FFF2-40B4-BE49-F238E27FC236}">
                <a16:creationId xmlns:a16="http://schemas.microsoft.com/office/drawing/2014/main" id="{978C012E-8C7E-4A55-8BB9-639BA282CAE6}"/>
              </a:ext>
            </a:extLst>
          </p:cNvPr>
          <p:cNvSpPr/>
          <p:nvPr/>
        </p:nvSpPr>
        <p:spPr>
          <a:xfrm>
            <a:off x="7675742" y="1623262"/>
            <a:ext cx="1278426" cy="1278426"/>
          </a:xfrm>
          <a:prstGeom prst="leftCircularArrow">
            <a:avLst>
              <a:gd name="adj1" fmla="val 2900"/>
              <a:gd name="adj2" fmla="val 354817"/>
              <a:gd name="adj3" fmla="val 2130328"/>
              <a:gd name="adj4" fmla="val 9024489"/>
              <a:gd name="adj5" fmla="val 3384"/>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
        <p:nvSpPr>
          <p:cNvPr id="2" name="Titre 1">
            <a:extLst>
              <a:ext uri="{FF2B5EF4-FFF2-40B4-BE49-F238E27FC236}">
                <a16:creationId xmlns:a16="http://schemas.microsoft.com/office/drawing/2014/main" id="{7CE8F97A-4AE0-4101-BFF1-49614EEE14CB}"/>
              </a:ext>
            </a:extLst>
          </p:cNvPr>
          <p:cNvSpPr>
            <a:spLocks noGrp="1"/>
          </p:cNvSpPr>
          <p:nvPr>
            <p:ph type="title" idx="4294967295"/>
          </p:nvPr>
        </p:nvSpPr>
        <p:spPr/>
        <p:txBody>
          <a:bodyPr/>
          <a:lstStyle/>
          <a:p>
            <a:r>
              <a:rPr lang="fr-FR" b="1" dirty="0">
                <a:solidFill>
                  <a:schemeClr val="accent5">
                    <a:lumMod val="75000"/>
                  </a:schemeClr>
                </a:solidFill>
              </a:rPr>
              <a:t>Exemple : </a:t>
            </a:r>
            <a:r>
              <a:rPr lang="fr-FR" b="1" dirty="0">
                <a:solidFill>
                  <a:schemeClr val="accent1">
                    <a:lumMod val="50000"/>
                  </a:schemeClr>
                </a:solidFill>
              </a:rPr>
              <a:t>Trimestre : TD </a:t>
            </a:r>
            <a:r>
              <a:rPr lang="fr-FR" b="1" dirty="0">
                <a:solidFill>
                  <a:srgbClr val="002060"/>
                </a:solidFill>
              </a:rPr>
              <a:t>05.06.07/2021</a:t>
            </a:r>
            <a:br>
              <a:rPr lang="fr-FR" b="1" dirty="0">
                <a:solidFill>
                  <a:srgbClr val="002060"/>
                </a:solidFill>
              </a:rPr>
            </a:br>
            <a:endParaRPr lang="fr-FR" dirty="0"/>
          </a:p>
        </p:txBody>
      </p:sp>
      <p:grpSp>
        <p:nvGrpSpPr>
          <p:cNvPr id="4" name="Groupe 3">
            <a:extLst>
              <a:ext uri="{FF2B5EF4-FFF2-40B4-BE49-F238E27FC236}">
                <a16:creationId xmlns:a16="http://schemas.microsoft.com/office/drawing/2014/main" id="{5C006B43-0AE2-4232-BAD4-D6EE44935253}"/>
              </a:ext>
            </a:extLst>
          </p:cNvPr>
          <p:cNvGrpSpPr/>
          <p:nvPr/>
        </p:nvGrpSpPr>
        <p:grpSpPr>
          <a:xfrm>
            <a:off x="6914626" y="1304466"/>
            <a:ext cx="1188878" cy="980575"/>
            <a:chOff x="2201" y="733848"/>
            <a:chExt cx="1188878" cy="980575"/>
          </a:xfrm>
        </p:grpSpPr>
        <p:sp>
          <p:nvSpPr>
            <p:cNvPr id="20" name="Rectangle : coins arrondis 19">
              <a:extLst>
                <a:ext uri="{FF2B5EF4-FFF2-40B4-BE49-F238E27FC236}">
                  <a16:creationId xmlns:a16="http://schemas.microsoft.com/office/drawing/2014/main" id="{E13025B1-551A-4172-A630-2BBCFC4E4A68}"/>
                </a:ext>
              </a:extLst>
            </p:cNvPr>
            <p:cNvSpPr/>
            <p:nvPr/>
          </p:nvSpPr>
          <p:spPr>
            <a:xfrm>
              <a:off x="2201"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ectangle : coins arrondis 4">
              <a:extLst>
                <a:ext uri="{FF2B5EF4-FFF2-40B4-BE49-F238E27FC236}">
                  <a16:creationId xmlns:a16="http://schemas.microsoft.com/office/drawing/2014/main" id="{802FB787-C584-4829-A908-82DD73DB8FCD}"/>
                </a:ext>
              </a:extLst>
            </p:cNvPr>
            <p:cNvSpPr txBox="1"/>
            <p:nvPr/>
          </p:nvSpPr>
          <p:spPr>
            <a:xfrm>
              <a:off x="24767" y="756414"/>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 tIns="24765" rIns="24765" bIns="24765" numCol="1" spcCol="1270" anchor="t" anchorCtr="0">
              <a:noAutofit/>
            </a:bodyPr>
            <a:lstStyle/>
            <a:p>
              <a:pPr marL="57150" lvl="1" indent="-57150" algn="ctr" defTabSz="444500">
                <a:lnSpc>
                  <a:spcPct val="90000"/>
                </a:lnSpc>
                <a:spcBef>
                  <a:spcPct val="0"/>
                </a:spcBef>
                <a:spcAft>
                  <a:spcPct val="15000"/>
                </a:spcAft>
                <a:buNone/>
              </a:pPr>
              <a:r>
                <a:rPr lang="fr-FR" sz="1000" kern="1200"/>
                <a:t>Base ressources 12 mois </a:t>
              </a:r>
              <a:r>
                <a:rPr lang="fr-FR" sz="1000" kern="1200">
                  <a:solidFill>
                    <a:srgbClr val="D2853D"/>
                  </a:solidFill>
                </a:rPr>
                <a:t>de</a:t>
              </a:r>
              <a:r>
                <a:rPr lang="fr-FR" sz="1000" b="1" kern="1200">
                  <a:solidFill>
                    <a:srgbClr val="D2853D"/>
                  </a:solidFill>
                </a:rPr>
                <a:t> </a:t>
              </a:r>
              <a:r>
                <a:rPr lang="fr-FR" sz="1100" b="1" kern="1200">
                  <a:solidFill>
                    <a:srgbClr val="D2853D"/>
                  </a:solidFill>
                </a:rPr>
                <a:t>04/2020 à 03/2021 </a:t>
              </a:r>
              <a:r>
                <a:rPr lang="fr-FR" sz="1000" kern="1200"/>
                <a:t>(Salaires, IJ cho…)</a:t>
              </a:r>
            </a:p>
          </p:txBody>
        </p:sp>
      </p:grpSp>
      <p:grpSp>
        <p:nvGrpSpPr>
          <p:cNvPr id="5" name="Groupe 4">
            <a:extLst>
              <a:ext uri="{FF2B5EF4-FFF2-40B4-BE49-F238E27FC236}">
                <a16:creationId xmlns:a16="http://schemas.microsoft.com/office/drawing/2014/main" id="{64E74D33-F703-4B29-807F-1600DA5F4EE3}"/>
              </a:ext>
            </a:extLst>
          </p:cNvPr>
          <p:cNvGrpSpPr/>
          <p:nvPr/>
        </p:nvGrpSpPr>
        <p:grpSpPr>
          <a:xfrm>
            <a:off x="7178822" y="2074918"/>
            <a:ext cx="1056780" cy="420246"/>
            <a:chOff x="266397" y="1504300"/>
            <a:chExt cx="1056780" cy="420246"/>
          </a:xfrm>
        </p:grpSpPr>
        <p:sp>
          <p:nvSpPr>
            <p:cNvPr id="18" name="Rectangle : coins arrondis 17">
              <a:extLst>
                <a:ext uri="{FF2B5EF4-FFF2-40B4-BE49-F238E27FC236}">
                  <a16:creationId xmlns:a16="http://schemas.microsoft.com/office/drawing/2014/main" id="{8C349BAD-789E-4BB0-9CD7-0D8F38D66999}"/>
                </a:ext>
              </a:extLst>
            </p:cNvPr>
            <p:cNvSpPr/>
            <p:nvPr/>
          </p:nvSpPr>
          <p:spPr>
            <a:xfrm>
              <a:off x="266397" y="1504300"/>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19" name="Rectangle : coins arrondis 6">
              <a:extLst>
                <a:ext uri="{FF2B5EF4-FFF2-40B4-BE49-F238E27FC236}">
                  <a16:creationId xmlns:a16="http://schemas.microsoft.com/office/drawing/2014/main" id="{5D440707-ECE7-4E7A-86A4-192452E34D15}"/>
                </a:ext>
              </a:extLst>
            </p:cNvPr>
            <p:cNvSpPr txBox="1"/>
            <p:nvPr/>
          </p:nvSpPr>
          <p:spPr>
            <a:xfrm>
              <a:off x="278706" y="1516609"/>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M-13 à </a:t>
              </a:r>
              <a:r>
                <a:rPr lang="fr-FR" sz="1600" kern="1200">
                  <a:latin typeface="Calibri"/>
                </a:rPr>
                <a:t>M-2</a:t>
              </a:r>
              <a:endParaRPr lang="fr-FR" sz="1600" kern="1200"/>
            </a:p>
          </p:txBody>
        </p:sp>
      </p:grpSp>
      <p:grpSp>
        <p:nvGrpSpPr>
          <p:cNvPr id="6" name="Groupe 5">
            <a:extLst>
              <a:ext uri="{FF2B5EF4-FFF2-40B4-BE49-F238E27FC236}">
                <a16:creationId xmlns:a16="http://schemas.microsoft.com/office/drawing/2014/main" id="{FC901731-8690-4B3A-9344-22F818C207DE}"/>
              </a:ext>
            </a:extLst>
          </p:cNvPr>
          <p:cNvGrpSpPr/>
          <p:nvPr/>
        </p:nvGrpSpPr>
        <p:grpSpPr>
          <a:xfrm>
            <a:off x="8412177" y="1304466"/>
            <a:ext cx="1188878" cy="980575"/>
            <a:chOff x="1499752" y="733848"/>
            <a:chExt cx="1188878" cy="980575"/>
          </a:xfrm>
        </p:grpSpPr>
        <p:sp>
          <p:nvSpPr>
            <p:cNvPr id="16" name="Rectangle : coins arrondis 15">
              <a:extLst>
                <a:ext uri="{FF2B5EF4-FFF2-40B4-BE49-F238E27FC236}">
                  <a16:creationId xmlns:a16="http://schemas.microsoft.com/office/drawing/2014/main" id="{20313013-78B9-43D0-ABAB-F29AAC0F5C3F}"/>
                </a:ext>
              </a:extLst>
            </p:cNvPr>
            <p:cNvSpPr/>
            <p:nvPr/>
          </p:nvSpPr>
          <p:spPr>
            <a:xfrm>
              <a:off x="1499752"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Rectangle : coins arrondis 8">
              <a:extLst>
                <a:ext uri="{FF2B5EF4-FFF2-40B4-BE49-F238E27FC236}">
                  <a16:creationId xmlns:a16="http://schemas.microsoft.com/office/drawing/2014/main" id="{707EE8E6-07B0-4CE6-9416-C3BF2961FA2F}"/>
                </a:ext>
              </a:extLst>
            </p:cNvPr>
            <p:cNvSpPr txBox="1"/>
            <p:nvPr/>
          </p:nvSpPr>
          <p:spPr>
            <a:xfrm>
              <a:off x="1522318" y="966537"/>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955" tIns="20955" rIns="20955" bIns="20955" numCol="1" spcCol="1270" anchor="t" anchorCtr="0">
              <a:noAutofit/>
            </a:bodyPr>
            <a:lstStyle/>
            <a:p>
              <a:pPr marL="57150" lvl="1" indent="-57150" algn="ctr" defTabSz="488950">
                <a:lnSpc>
                  <a:spcPct val="90000"/>
                </a:lnSpc>
                <a:spcBef>
                  <a:spcPct val="0"/>
                </a:spcBef>
                <a:spcAft>
                  <a:spcPct val="15000"/>
                </a:spcAft>
                <a:buNone/>
              </a:pPr>
              <a:r>
                <a:rPr lang="fr-FR" sz="1100" kern="1200"/>
                <a:t>Revenus </a:t>
              </a:r>
              <a:r>
                <a:rPr lang="fr-FR" sz="1100" b="1" kern="1200">
                  <a:solidFill>
                    <a:srgbClr val="D2853D"/>
                  </a:solidFill>
                </a:rPr>
                <a:t>2020 </a:t>
              </a:r>
              <a:r>
                <a:rPr lang="fr-FR" sz="1100" kern="1200"/>
                <a:t>(PA versées ou reçues, frais réels, </a:t>
              </a:r>
              <a:r>
                <a:rPr lang="fr-FR" sz="1100" kern="1200">
                  <a:solidFill>
                    <a:schemeClr val="accent2"/>
                  </a:solidFill>
                </a:rPr>
                <a:t>frais de tutelle</a:t>
              </a:r>
              <a:r>
                <a:rPr lang="fr-FR" sz="1100" kern="1200"/>
                <a:t>)</a:t>
              </a:r>
            </a:p>
          </p:txBody>
        </p:sp>
      </p:grpSp>
      <p:grpSp>
        <p:nvGrpSpPr>
          <p:cNvPr id="7" name="Groupe 6">
            <a:extLst>
              <a:ext uri="{FF2B5EF4-FFF2-40B4-BE49-F238E27FC236}">
                <a16:creationId xmlns:a16="http://schemas.microsoft.com/office/drawing/2014/main" id="{90B49A38-2FDD-43E0-92ED-EDE75327578F}"/>
              </a:ext>
            </a:extLst>
          </p:cNvPr>
          <p:cNvGrpSpPr/>
          <p:nvPr/>
        </p:nvGrpSpPr>
        <p:grpSpPr>
          <a:xfrm>
            <a:off x="8676372" y="1094342"/>
            <a:ext cx="1056780" cy="420246"/>
            <a:chOff x="1763947" y="523724"/>
            <a:chExt cx="1056780" cy="420246"/>
          </a:xfrm>
        </p:grpSpPr>
        <p:sp>
          <p:nvSpPr>
            <p:cNvPr id="14" name="Rectangle : coins arrondis 13">
              <a:extLst>
                <a:ext uri="{FF2B5EF4-FFF2-40B4-BE49-F238E27FC236}">
                  <a16:creationId xmlns:a16="http://schemas.microsoft.com/office/drawing/2014/main" id="{9F5052EF-1264-4C9D-A5CC-131832CF00A8}"/>
                </a:ext>
              </a:extLst>
            </p:cNvPr>
            <p:cNvSpPr/>
            <p:nvPr/>
          </p:nvSpPr>
          <p:spPr>
            <a:xfrm>
              <a:off x="1763947" y="523724"/>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15" name="Rectangle : coins arrondis 10">
              <a:extLst>
                <a:ext uri="{FF2B5EF4-FFF2-40B4-BE49-F238E27FC236}">
                  <a16:creationId xmlns:a16="http://schemas.microsoft.com/office/drawing/2014/main" id="{42662E1C-741A-48C3-91AA-6CDA5F3731BA}"/>
                </a:ext>
              </a:extLst>
            </p:cNvPr>
            <p:cNvSpPr txBox="1"/>
            <p:nvPr/>
          </p:nvSpPr>
          <p:spPr>
            <a:xfrm>
              <a:off x="1776256" y="536033"/>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N-1</a:t>
              </a:r>
            </a:p>
          </p:txBody>
        </p:sp>
      </p:grpSp>
      <p:grpSp>
        <p:nvGrpSpPr>
          <p:cNvPr id="8" name="Groupe 7">
            <a:extLst>
              <a:ext uri="{FF2B5EF4-FFF2-40B4-BE49-F238E27FC236}">
                <a16:creationId xmlns:a16="http://schemas.microsoft.com/office/drawing/2014/main" id="{0223F3FA-C6FA-435A-8334-F6CDD6240D4B}"/>
              </a:ext>
            </a:extLst>
          </p:cNvPr>
          <p:cNvGrpSpPr/>
          <p:nvPr/>
        </p:nvGrpSpPr>
        <p:grpSpPr>
          <a:xfrm>
            <a:off x="9909727" y="1304466"/>
            <a:ext cx="1188878" cy="980575"/>
            <a:chOff x="2997302" y="733848"/>
            <a:chExt cx="1188878" cy="980575"/>
          </a:xfrm>
        </p:grpSpPr>
        <p:sp>
          <p:nvSpPr>
            <p:cNvPr id="12" name="Rectangle : coins arrondis 11">
              <a:extLst>
                <a:ext uri="{FF2B5EF4-FFF2-40B4-BE49-F238E27FC236}">
                  <a16:creationId xmlns:a16="http://schemas.microsoft.com/office/drawing/2014/main" id="{77C2DF24-135F-43A4-B665-7DF7BC7F7F2B}"/>
                </a:ext>
              </a:extLst>
            </p:cNvPr>
            <p:cNvSpPr/>
            <p:nvPr/>
          </p:nvSpPr>
          <p:spPr>
            <a:xfrm>
              <a:off x="2997302"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Rectangle : coins arrondis 12">
              <a:extLst>
                <a:ext uri="{FF2B5EF4-FFF2-40B4-BE49-F238E27FC236}">
                  <a16:creationId xmlns:a16="http://schemas.microsoft.com/office/drawing/2014/main" id="{1DA86CF6-9B09-4269-8A3B-CAD0269640B2}"/>
                </a:ext>
              </a:extLst>
            </p:cNvPr>
            <p:cNvSpPr txBox="1"/>
            <p:nvPr/>
          </p:nvSpPr>
          <p:spPr>
            <a:xfrm>
              <a:off x="3019868" y="756414"/>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955" tIns="20955" rIns="20955" bIns="20955" numCol="1" spcCol="1270" anchor="t" anchorCtr="0">
              <a:noAutofit/>
            </a:bodyPr>
            <a:lstStyle/>
            <a:p>
              <a:pPr marL="57150" lvl="1" indent="-57150" algn="ctr" defTabSz="488950">
                <a:lnSpc>
                  <a:spcPct val="90000"/>
                </a:lnSpc>
                <a:spcBef>
                  <a:spcPct val="0"/>
                </a:spcBef>
                <a:spcAft>
                  <a:spcPct val="15000"/>
                </a:spcAft>
                <a:buNone/>
              </a:pPr>
              <a:r>
                <a:rPr lang="fr-FR" sz="1100" kern="1200"/>
                <a:t>Revenus</a:t>
              </a:r>
              <a:r>
                <a:rPr lang="fr-FR" sz="1100" b="1" kern="1200"/>
                <a:t> </a:t>
              </a:r>
              <a:r>
                <a:rPr lang="fr-FR" sz="1100" b="1" kern="1200">
                  <a:solidFill>
                    <a:srgbClr val="D2853D"/>
                  </a:solidFill>
                </a:rPr>
                <a:t>2019 </a:t>
              </a:r>
              <a:r>
                <a:rPr lang="fr-FR" sz="1100" kern="1200"/>
                <a:t>(revenus TI, fonciers, dividendes…)</a:t>
              </a:r>
            </a:p>
          </p:txBody>
        </p:sp>
      </p:grpSp>
      <p:grpSp>
        <p:nvGrpSpPr>
          <p:cNvPr id="9" name="Groupe 8">
            <a:extLst>
              <a:ext uri="{FF2B5EF4-FFF2-40B4-BE49-F238E27FC236}">
                <a16:creationId xmlns:a16="http://schemas.microsoft.com/office/drawing/2014/main" id="{EFA532EA-AE7A-4E60-9E30-939A3A702978}"/>
              </a:ext>
            </a:extLst>
          </p:cNvPr>
          <p:cNvGrpSpPr/>
          <p:nvPr/>
        </p:nvGrpSpPr>
        <p:grpSpPr>
          <a:xfrm>
            <a:off x="10173922" y="2074918"/>
            <a:ext cx="1056780" cy="420246"/>
            <a:chOff x="3261497" y="1504300"/>
            <a:chExt cx="1056780" cy="420246"/>
          </a:xfrm>
        </p:grpSpPr>
        <p:sp>
          <p:nvSpPr>
            <p:cNvPr id="10" name="Rectangle : coins arrondis 9">
              <a:extLst>
                <a:ext uri="{FF2B5EF4-FFF2-40B4-BE49-F238E27FC236}">
                  <a16:creationId xmlns:a16="http://schemas.microsoft.com/office/drawing/2014/main" id="{8687C097-A508-4533-9688-E4BA47563705}"/>
                </a:ext>
              </a:extLst>
            </p:cNvPr>
            <p:cNvSpPr/>
            <p:nvPr/>
          </p:nvSpPr>
          <p:spPr>
            <a:xfrm>
              <a:off x="3261497" y="1504300"/>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11" name="Rectangle : coins arrondis 14">
              <a:extLst>
                <a:ext uri="{FF2B5EF4-FFF2-40B4-BE49-F238E27FC236}">
                  <a16:creationId xmlns:a16="http://schemas.microsoft.com/office/drawing/2014/main" id="{C6254640-9689-4E5B-A3F1-26A287019D7E}"/>
                </a:ext>
              </a:extLst>
            </p:cNvPr>
            <p:cNvSpPr txBox="1"/>
            <p:nvPr/>
          </p:nvSpPr>
          <p:spPr>
            <a:xfrm>
              <a:off x="3273806" y="1516609"/>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N-2</a:t>
              </a:r>
            </a:p>
          </p:txBody>
        </p:sp>
      </p:grpSp>
      <p:sp>
        <p:nvSpPr>
          <p:cNvPr id="22" name="Plus 8">
            <a:extLst>
              <a:ext uri="{FF2B5EF4-FFF2-40B4-BE49-F238E27FC236}">
                <a16:creationId xmlns:a16="http://schemas.microsoft.com/office/drawing/2014/main" id="{844DBC91-104E-47CC-BA12-0A80DB3B4BB9}"/>
              </a:ext>
            </a:extLst>
          </p:cNvPr>
          <p:cNvSpPr/>
          <p:nvPr/>
        </p:nvSpPr>
        <p:spPr>
          <a:xfrm>
            <a:off x="8109374" y="2558705"/>
            <a:ext cx="411162" cy="533400"/>
          </a:xfrm>
          <a:prstGeom prst="mathPlus">
            <a:avLst/>
          </a:prstGeom>
          <a:solidFill>
            <a:srgbClr val="D285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endParaRPr lang="fr-FR"/>
          </a:p>
        </p:txBody>
      </p:sp>
      <p:sp>
        <p:nvSpPr>
          <p:cNvPr id="24" name="Flèche : en arc 23">
            <a:extLst>
              <a:ext uri="{FF2B5EF4-FFF2-40B4-BE49-F238E27FC236}">
                <a16:creationId xmlns:a16="http://schemas.microsoft.com/office/drawing/2014/main" id="{481E62AD-A3D3-4CBB-8309-2E6D5C9491F7}"/>
              </a:ext>
            </a:extLst>
          </p:cNvPr>
          <p:cNvSpPr/>
          <p:nvPr/>
        </p:nvSpPr>
        <p:spPr>
          <a:xfrm>
            <a:off x="9128836" y="726468"/>
            <a:ext cx="1430339" cy="1430339"/>
          </a:xfrm>
          <a:prstGeom prst="circularArrow">
            <a:avLst>
              <a:gd name="adj1" fmla="val 2592"/>
              <a:gd name="adj2" fmla="val 314860"/>
              <a:gd name="adj3" fmla="val 19509629"/>
              <a:gd name="adj4" fmla="val 12575511"/>
              <a:gd name="adj5" fmla="val 3025"/>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
        <p:nvSpPr>
          <p:cNvPr id="25" name="Plus 9">
            <a:extLst>
              <a:ext uri="{FF2B5EF4-FFF2-40B4-BE49-F238E27FC236}">
                <a16:creationId xmlns:a16="http://schemas.microsoft.com/office/drawing/2014/main" id="{5C84D9CA-DC19-4DD8-8831-0D5785F932FB}"/>
              </a:ext>
            </a:extLst>
          </p:cNvPr>
          <p:cNvSpPr/>
          <p:nvPr/>
        </p:nvSpPr>
        <p:spPr>
          <a:xfrm>
            <a:off x="9638424" y="511936"/>
            <a:ext cx="411162" cy="533400"/>
          </a:xfrm>
          <a:prstGeom prst="mathPlus">
            <a:avLst/>
          </a:prstGeom>
          <a:solidFill>
            <a:srgbClr val="D285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26" name="Titre 1">
            <a:extLst>
              <a:ext uri="{FF2B5EF4-FFF2-40B4-BE49-F238E27FC236}">
                <a16:creationId xmlns:a16="http://schemas.microsoft.com/office/drawing/2014/main" id="{89B22026-1DDD-427D-AA98-F7F6B5A558A3}"/>
              </a:ext>
            </a:extLst>
          </p:cNvPr>
          <p:cNvSpPr txBox="1">
            <a:spLocks/>
          </p:cNvSpPr>
          <p:nvPr/>
        </p:nvSpPr>
        <p:spPr>
          <a:xfrm>
            <a:off x="1968660" y="3655498"/>
            <a:ext cx="8438115" cy="533400"/>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pitchFamily="18"/>
                <a:ea typeface="Microsoft YaHei" pitchFamily="2"/>
                <a:cs typeface="Mangal" pitchFamily="2"/>
              </a:defRPr>
            </a:lvl1pPr>
          </a:lstStyle>
          <a:p>
            <a:r>
              <a:rPr lang="fr-FR" sz="2400" b="1" dirty="0">
                <a:solidFill>
                  <a:schemeClr val="accent5">
                    <a:lumMod val="75000"/>
                  </a:schemeClr>
                </a:solidFill>
                <a:latin typeface="Graphik Semibold Italic" pitchFamily="34"/>
              </a:rPr>
              <a:t>Exemple : </a:t>
            </a:r>
            <a:r>
              <a:rPr lang="fr-FR" sz="2400" b="1" dirty="0">
                <a:solidFill>
                  <a:schemeClr val="accent1">
                    <a:lumMod val="50000"/>
                  </a:schemeClr>
                </a:solidFill>
                <a:latin typeface="Graphik Semibold Italic" pitchFamily="34"/>
              </a:rPr>
              <a:t>Trimestre : TD 08.09.10/2021</a:t>
            </a:r>
          </a:p>
        </p:txBody>
      </p:sp>
      <p:sp>
        <p:nvSpPr>
          <p:cNvPr id="30" name="Forme 29">
            <a:extLst>
              <a:ext uri="{FF2B5EF4-FFF2-40B4-BE49-F238E27FC236}">
                <a16:creationId xmlns:a16="http://schemas.microsoft.com/office/drawing/2014/main" id="{D6444294-A66E-4938-9ABC-609D37D1705F}"/>
              </a:ext>
            </a:extLst>
          </p:cNvPr>
          <p:cNvSpPr/>
          <p:nvPr/>
        </p:nvSpPr>
        <p:spPr>
          <a:xfrm>
            <a:off x="7828142" y="4985587"/>
            <a:ext cx="1278426" cy="1278426"/>
          </a:xfrm>
          <a:prstGeom prst="leftCircularArrow">
            <a:avLst>
              <a:gd name="adj1" fmla="val 2900"/>
              <a:gd name="adj2" fmla="val 354817"/>
              <a:gd name="adj3" fmla="val 2130328"/>
              <a:gd name="adj4" fmla="val 9024489"/>
              <a:gd name="adj5" fmla="val 3384"/>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grpSp>
        <p:nvGrpSpPr>
          <p:cNvPr id="31" name="Groupe 30">
            <a:extLst>
              <a:ext uri="{FF2B5EF4-FFF2-40B4-BE49-F238E27FC236}">
                <a16:creationId xmlns:a16="http://schemas.microsoft.com/office/drawing/2014/main" id="{FFA03A40-B750-49C4-8E47-EBB2E2F9663F}"/>
              </a:ext>
            </a:extLst>
          </p:cNvPr>
          <p:cNvGrpSpPr/>
          <p:nvPr/>
        </p:nvGrpSpPr>
        <p:grpSpPr>
          <a:xfrm>
            <a:off x="7067026" y="4666791"/>
            <a:ext cx="1188878" cy="980575"/>
            <a:chOff x="2201" y="733848"/>
            <a:chExt cx="1188878" cy="980575"/>
          </a:xfrm>
        </p:grpSpPr>
        <p:sp>
          <p:nvSpPr>
            <p:cNvPr id="32" name="Rectangle : coins arrondis 31">
              <a:extLst>
                <a:ext uri="{FF2B5EF4-FFF2-40B4-BE49-F238E27FC236}">
                  <a16:creationId xmlns:a16="http://schemas.microsoft.com/office/drawing/2014/main" id="{41EBE2E3-0586-4B8A-9055-AF707F8785B9}"/>
                </a:ext>
              </a:extLst>
            </p:cNvPr>
            <p:cNvSpPr/>
            <p:nvPr/>
          </p:nvSpPr>
          <p:spPr>
            <a:xfrm>
              <a:off x="2201"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3" name="Rectangle : coins arrondis 4">
              <a:extLst>
                <a:ext uri="{FF2B5EF4-FFF2-40B4-BE49-F238E27FC236}">
                  <a16:creationId xmlns:a16="http://schemas.microsoft.com/office/drawing/2014/main" id="{93A5248C-4298-4337-BC4D-DEA6CCAF0F2B}"/>
                </a:ext>
              </a:extLst>
            </p:cNvPr>
            <p:cNvSpPr txBox="1"/>
            <p:nvPr/>
          </p:nvSpPr>
          <p:spPr>
            <a:xfrm>
              <a:off x="24767" y="756414"/>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 tIns="24765" rIns="24765" bIns="24765" numCol="1" spcCol="1270" anchor="t" anchorCtr="0">
              <a:noAutofit/>
            </a:bodyPr>
            <a:lstStyle/>
            <a:p>
              <a:pPr marL="57150" lvl="1" indent="-57150" algn="ctr" defTabSz="444500">
                <a:lnSpc>
                  <a:spcPct val="90000"/>
                </a:lnSpc>
                <a:spcBef>
                  <a:spcPct val="0"/>
                </a:spcBef>
                <a:spcAft>
                  <a:spcPct val="15000"/>
                </a:spcAft>
              </a:pPr>
              <a:r>
                <a:rPr lang="fr-FR" sz="1000" dirty="0"/>
                <a:t>Base ressources 12 mois de </a:t>
              </a:r>
              <a:r>
                <a:rPr lang="fr-FR" sz="1000" b="1" dirty="0">
                  <a:solidFill>
                    <a:srgbClr val="D2853D"/>
                  </a:solidFill>
                </a:rPr>
                <a:t>07/2020 à 06/2021 </a:t>
              </a:r>
              <a:endParaRPr lang="fr-FR" sz="1000" dirty="0"/>
            </a:p>
            <a:p>
              <a:pPr marL="57150" lvl="1" indent="-57150" algn="ctr" defTabSz="444500">
                <a:lnSpc>
                  <a:spcPct val="90000"/>
                </a:lnSpc>
                <a:spcBef>
                  <a:spcPct val="0"/>
                </a:spcBef>
                <a:spcAft>
                  <a:spcPct val="15000"/>
                </a:spcAft>
                <a:buNone/>
              </a:pPr>
              <a:r>
                <a:rPr lang="fr-FR" sz="1000" dirty="0"/>
                <a:t> (Salaires, IJ </a:t>
              </a:r>
              <a:r>
                <a:rPr lang="fr-FR" sz="1000" dirty="0" err="1"/>
                <a:t>cho</a:t>
              </a:r>
              <a:r>
                <a:rPr lang="fr-FR" sz="1000" dirty="0"/>
                <a:t>…)</a:t>
              </a:r>
            </a:p>
          </p:txBody>
        </p:sp>
      </p:grpSp>
      <p:grpSp>
        <p:nvGrpSpPr>
          <p:cNvPr id="34" name="Groupe 33">
            <a:extLst>
              <a:ext uri="{FF2B5EF4-FFF2-40B4-BE49-F238E27FC236}">
                <a16:creationId xmlns:a16="http://schemas.microsoft.com/office/drawing/2014/main" id="{F834CFCF-CF02-46F8-95F0-C749EF03E19E}"/>
              </a:ext>
            </a:extLst>
          </p:cNvPr>
          <p:cNvGrpSpPr/>
          <p:nvPr/>
        </p:nvGrpSpPr>
        <p:grpSpPr>
          <a:xfrm>
            <a:off x="7331222" y="5437243"/>
            <a:ext cx="1056780" cy="420246"/>
            <a:chOff x="266397" y="1504300"/>
            <a:chExt cx="1056780" cy="420246"/>
          </a:xfrm>
        </p:grpSpPr>
        <p:sp>
          <p:nvSpPr>
            <p:cNvPr id="35" name="Rectangle : coins arrondis 34">
              <a:extLst>
                <a:ext uri="{FF2B5EF4-FFF2-40B4-BE49-F238E27FC236}">
                  <a16:creationId xmlns:a16="http://schemas.microsoft.com/office/drawing/2014/main" id="{24FBD720-C391-4177-B54F-DFBE2BEC6944}"/>
                </a:ext>
              </a:extLst>
            </p:cNvPr>
            <p:cNvSpPr/>
            <p:nvPr/>
          </p:nvSpPr>
          <p:spPr>
            <a:xfrm>
              <a:off x="266397" y="1504300"/>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36" name="Rectangle : coins arrondis 6">
              <a:extLst>
                <a:ext uri="{FF2B5EF4-FFF2-40B4-BE49-F238E27FC236}">
                  <a16:creationId xmlns:a16="http://schemas.microsoft.com/office/drawing/2014/main" id="{471B84E1-7DBE-46B0-9832-31F122D98D8C}"/>
                </a:ext>
              </a:extLst>
            </p:cNvPr>
            <p:cNvSpPr txBox="1"/>
            <p:nvPr/>
          </p:nvSpPr>
          <p:spPr>
            <a:xfrm>
              <a:off x="278706" y="1516609"/>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M-13 à </a:t>
              </a:r>
              <a:r>
                <a:rPr lang="fr-FR" sz="1600" kern="1200">
                  <a:latin typeface="Calibri"/>
                </a:rPr>
                <a:t>M-2</a:t>
              </a:r>
              <a:endParaRPr lang="fr-FR" sz="1600" kern="1200"/>
            </a:p>
          </p:txBody>
        </p:sp>
      </p:grpSp>
      <p:grpSp>
        <p:nvGrpSpPr>
          <p:cNvPr id="37" name="Groupe 36">
            <a:extLst>
              <a:ext uri="{FF2B5EF4-FFF2-40B4-BE49-F238E27FC236}">
                <a16:creationId xmlns:a16="http://schemas.microsoft.com/office/drawing/2014/main" id="{4B8DB968-F376-40D8-8BD8-58B9C09A47D7}"/>
              </a:ext>
            </a:extLst>
          </p:cNvPr>
          <p:cNvGrpSpPr/>
          <p:nvPr/>
        </p:nvGrpSpPr>
        <p:grpSpPr>
          <a:xfrm>
            <a:off x="8564577" y="4666791"/>
            <a:ext cx="1188878" cy="980575"/>
            <a:chOff x="1499752" y="733848"/>
            <a:chExt cx="1188878" cy="980575"/>
          </a:xfrm>
        </p:grpSpPr>
        <p:sp>
          <p:nvSpPr>
            <p:cNvPr id="38" name="Rectangle : coins arrondis 37">
              <a:extLst>
                <a:ext uri="{FF2B5EF4-FFF2-40B4-BE49-F238E27FC236}">
                  <a16:creationId xmlns:a16="http://schemas.microsoft.com/office/drawing/2014/main" id="{7723DDDB-2943-4875-8B42-9A0C9AEAFE3D}"/>
                </a:ext>
              </a:extLst>
            </p:cNvPr>
            <p:cNvSpPr/>
            <p:nvPr/>
          </p:nvSpPr>
          <p:spPr>
            <a:xfrm>
              <a:off x="1499752"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9" name="Rectangle : coins arrondis 8">
              <a:extLst>
                <a:ext uri="{FF2B5EF4-FFF2-40B4-BE49-F238E27FC236}">
                  <a16:creationId xmlns:a16="http://schemas.microsoft.com/office/drawing/2014/main" id="{8AF07E31-7584-4828-84AB-4A8C26BB90DD}"/>
                </a:ext>
              </a:extLst>
            </p:cNvPr>
            <p:cNvSpPr txBox="1"/>
            <p:nvPr/>
          </p:nvSpPr>
          <p:spPr>
            <a:xfrm>
              <a:off x="1522318" y="966537"/>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955" tIns="20955" rIns="20955" bIns="20955" numCol="1" spcCol="1270" anchor="t" anchorCtr="0">
              <a:noAutofit/>
            </a:bodyPr>
            <a:lstStyle/>
            <a:p>
              <a:pPr marL="57150" lvl="1" indent="-57150" algn="ctr" defTabSz="488950">
                <a:lnSpc>
                  <a:spcPct val="90000"/>
                </a:lnSpc>
                <a:spcBef>
                  <a:spcPct val="0"/>
                </a:spcBef>
                <a:spcAft>
                  <a:spcPct val="15000"/>
                </a:spcAft>
                <a:buNone/>
              </a:pPr>
              <a:r>
                <a:rPr lang="fr-FR" sz="1100" kern="1200"/>
                <a:t>Revenus </a:t>
              </a:r>
              <a:r>
                <a:rPr lang="fr-FR" sz="1100" b="1" kern="1200">
                  <a:solidFill>
                    <a:srgbClr val="D2853D"/>
                  </a:solidFill>
                </a:rPr>
                <a:t>2020 </a:t>
              </a:r>
              <a:r>
                <a:rPr lang="fr-FR" sz="1100" kern="1200"/>
                <a:t>(PA versées ou reçues, frais réels, </a:t>
              </a:r>
              <a:r>
                <a:rPr lang="fr-FR" sz="1100" kern="1200">
                  <a:solidFill>
                    <a:schemeClr val="accent2"/>
                  </a:solidFill>
                </a:rPr>
                <a:t>frais de tutelle</a:t>
              </a:r>
              <a:r>
                <a:rPr lang="fr-FR" sz="1100" kern="1200"/>
                <a:t>)</a:t>
              </a:r>
            </a:p>
          </p:txBody>
        </p:sp>
      </p:grpSp>
      <p:grpSp>
        <p:nvGrpSpPr>
          <p:cNvPr id="40" name="Groupe 39">
            <a:extLst>
              <a:ext uri="{FF2B5EF4-FFF2-40B4-BE49-F238E27FC236}">
                <a16:creationId xmlns:a16="http://schemas.microsoft.com/office/drawing/2014/main" id="{0C0DF58D-95D2-448C-A16B-A00E7872EBCF}"/>
              </a:ext>
            </a:extLst>
          </p:cNvPr>
          <p:cNvGrpSpPr/>
          <p:nvPr/>
        </p:nvGrpSpPr>
        <p:grpSpPr>
          <a:xfrm>
            <a:off x="10062127" y="4666791"/>
            <a:ext cx="1188878" cy="980575"/>
            <a:chOff x="2997302" y="733848"/>
            <a:chExt cx="1188878" cy="980575"/>
          </a:xfrm>
        </p:grpSpPr>
        <p:sp>
          <p:nvSpPr>
            <p:cNvPr id="41" name="Rectangle : coins arrondis 40">
              <a:extLst>
                <a:ext uri="{FF2B5EF4-FFF2-40B4-BE49-F238E27FC236}">
                  <a16:creationId xmlns:a16="http://schemas.microsoft.com/office/drawing/2014/main" id="{FE529BE0-E4E0-415D-8FAE-BE4F784A5D4A}"/>
                </a:ext>
              </a:extLst>
            </p:cNvPr>
            <p:cNvSpPr/>
            <p:nvPr/>
          </p:nvSpPr>
          <p:spPr>
            <a:xfrm>
              <a:off x="2997302" y="733848"/>
              <a:ext cx="1188878" cy="980575"/>
            </a:xfrm>
            <a:prstGeom prst="roundRect">
              <a:avLst>
                <a:gd name="adj" fmla="val 10000"/>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2" name="Rectangle : coins arrondis 12">
              <a:extLst>
                <a:ext uri="{FF2B5EF4-FFF2-40B4-BE49-F238E27FC236}">
                  <a16:creationId xmlns:a16="http://schemas.microsoft.com/office/drawing/2014/main" id="{B554BA0A-EDE1-4378-BC58-C5D08E9FB98F}"/>
                </a:ext>
              </a:extLst>
            </p:cNvPr>
            <p:cNvSpPr txBox="1"/>
            <p:nvPr/>
          </p:nvSpPr>
          <p:spPr>
            <a:xfrm>
              <a:off x="3019868" y="756414"/>
              <a:ext cx="1143746" cy="7253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955" tIns="20955" rIns="20955" bIns="20955" numCol="1" spcCol="1270" anchor="t" anchorCtr="0">
              <a:noAutofit/>
            </a:bodyPr>
            <a:lstStyle/>
            <a:p>
              <a:pPr marL="57150" lvl="1" indent="-57150" algn="ctr" defTabSz="488950">
                <a:lnSpc>
                  <a:spcPct val="90000"/>
                </a:lnSpc>
                <a:spcBef>
                  <a:spcPct val="0"/>
                </a:spcBef>
                <a:spcAft>
                  <a:spcPct val="15000"/>
                </a:spcAft>
                <a:buNone/>
              </a:pPr>
              <a:r>
                <a:rPr lang="fr-FR" sz="1100" kern="1200"/>
                <a:t>Revenus</a:t>
              </a:r>
              <a:r>
                <a:rPr lang="fr-FR" sz="1100" b="1" kern="1200"/>
                <a:t> </a:t>
              </a:r>
              <a:r>
                <a:rPr lang="fr-FR" sz="1100" b="1" kern="1200">
                  <a:solidFill>
                    <a:srgbClr val="D2853D"/>
                  </a:solidFill>
                </a:rPr>
                <a:t>2019 </a:t>
              </a:r>
              <a:r>
                <a:rPr lang="fr-FR" sz="1100" kern="1200"/>
                <a:t>(revenus TI, fonciers, dividendes…)</a:t>
              </a:r>
            </a:p>
          </p:txBody>
        </p:sp>
      </p:grpSp>
      <p:grpSp>
        <p:nvGrpSpPr>
          <p:cNvPr id="43" name="Groupe 42">
            <a:extLst>
              <a:ext uri="{FF2B5EF4-FFF2-40B4-BE49-F238E27FC236}">
                <a16:creationId xmlns:a16="http://schemas.microsoft.com/office/drawing/2014/main" id="{49F64A9B-B686-4DB8-9C0A-9F30CDE42A9F}"/>
              </a:ext>
            </a:extLst>
          </p:cNvPr>
          <p:cNvGrpSpPr/>
          <p:nvPr/>
        </p:nvGrpSpPr>
        <p:grpSpPr>
          <a:xfrm>
            <a:off x="10326322" y="5437243"/>
            <a:ext cx="1056780" cy="420246"/>
            <a:chOff x="3261497" y="1504300"/>
            <a:chExt cx="1056780" cy="420246"/>
          </a:xfrm>
        </p:grpSpPr>
        <p:sp>
          <p:nvSpPr>
            <p:cNvPr id="44" name="Rectangle : coins arrondis 43">
              <a:extLst>
                <a:ext uri="{FF2B5EF4-FFF2-40B4-BE49-F238E27FC236}">
                  <a16:creationId xmlns:a16="http://schemas.microsoft.com/office/drawing/2014/main" id="{2A77CC6C-9FFF-40EE-B245-3A59913D3DAB}"/>
                </a:ext>
              </a:extLst>
            </p:cNvPr>
            <p:cNvSpPr/>
            <p:nvPr/>
          </p:nvSpPr>
          <p:spPr>
            <a:xfrm>
              <a:off x="3261497" y="1504300"/>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45" name="Rectangle : coins arrondis 14">
              <a:extLst>
                <a:ext uri="{FF2B5EF4-FFF2-40B4-BE49-F238E27FC236}">
                  <a16:creationId xmlns:a16="http://schemas.microsoft.com/office/drawing/2014/main" id="{B3E5E5EE-5C76-4DC0-9A10-27B759C53186}"/>
                </a:ext>
              </a:extLst>
            </p:cNvPr>
            <p:cNvSpPr txBox="1"/>
            <p:nvPr/>
          </p:nvSpPr>
          <p:spPr>
            <a:xfrm>
              <a:off x="3273806" y="1516609"/>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N-2</a:t>
              </a:r>
            </a:p>
          </p:txBody>
        </p:sp>
      </p:grpSp>
      <p:sp>
        <p:nvSpPr>
          <p:cNvPr id="46" name="Plus 8">
            <a:extLst>
              <a:ext uri="{FF2B5EF4-FFF2-40B4-BE49-F238E27FC236}">
                <a16:creationId xmlns:a16="http://schemas.microsoft.com/office/drawing/2014/main" id="{A2343652-DE26-4B85-965A-189BDD0FCF86}"/>
              </a:ext>
            </a:extLst>
          </p:cNvPr>
          <p:cNvSpPr/>
          <p:nvPr/>
        </p:nvSpPr>
        <p:spPr>
          <a:xfrm>
            <a:off x="8261774" y="5921030"/>
            <a:ext cx="411162" cy="533400"/>
          </a:xfrm>
          <a:prstGeom prst="mathPlus">
            <a:avLst/>
          </a:prstGeom>
          <a:solidFill>
            <a:srgbClr val="D285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endParaRPr lang="fr-FR"/>
          </a:p>
        </p:txBody>
      </p:sp>
      <p:sp>
        <p:nvSpPr>
          <p:cNvPr id="47" name="Flèche : en arc 46">
            <a:extLst>
              <a:ext uri="{FF2B5EF4-FFF2-40B4-BE49-F238E27FC236}">
                <a16:creationId xmlns:a16="http://schemas.microsoft.com/office/drawing/2014/main" id="{2AB450C0-445C-4971-B536-23325F6B8759}"/>
              </a:ext>
            </a:extLst>
          </p:cNvPr>
          <p:cNvSpPr/>
          <p:nvPr/>
        </p:nvSpPr>
        <p:spPr>
          <a:xfrm>
            <a:off x="9281236" y="4088793"/>
            <a:ext cx="1430339" cy="1430339"/>
          </a:xfrm>
          <a:prstGeom prst="circularArrow">
            <a:avLst>
              <a:gd name="adj1" fmla="val 2592"/>
              <a:gd name="adj2" fmla="val 314860"/>
              <a:gd name="adj3" fmla="val 19509629"/>
              <a:gd name="adj4" fmla="val 12575511"/>
              <a:gd name="adj5" fmla="val 3025"/>
            </a:avLst>
          </a:prstGeom>
        </p:spPr>
        <p:style>
          <a:lnRef idx="0">
            <a:schemeClr val="accent3">
              <a:tint val="60000"/>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lt1"/>
          </a:fontRef>
        </p:style>
      </p:sp>
      <p:sp>
        <p:nvSpPr>
          <p:cNvPr id="48" name="Plus 9">
            <a:extLst>
              <a:ext uri="{FF2B5EF4-FFF2-40B4-BE49-F238E27FC236}">
                <a16:creationId xmlns:a16="http://schemas.microsoft.com/office/drawing/2014/main" id="{B6DE78B7-E9D7-4243-BCCE-5C64162BD4F3}"/>
              </a:ext>
            </a:extLst>
          </p:cNvPr>
          <p:cNvSpPr/>
          <p:nvPr/>
        </p:nvSpPr>
        <p:spPr>
          <a:xfrm>
            <a:off x="9769067" y="3894445"/>
            <a:ext cx="411162" cy="533400"/>
          </a:xfrm>
          <a:prstGeom prst="mathPlus">
            <a:avLst/>
          </a:prstGeom>
          <a:solidFill>
            <a:srgbClr val="D285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nvGrpSpPr>
          <p:cNvPr id="49" name="Groupe 48">
            <a:extLst>
              <a:ext uri="{FF2B5EF4-FFF2-40B4-BE49-F238E27FC236}">
                <a16:creationId xmlns:a16="http://schemas.microsoft.com/office/drawing/2014/main" id="{F3E96056-D980-4C97-A059-0D1431451865}"/>
              </a:ext>
            </a:extLst>
          </p:cNvPr>
          <p:cNvGrpSpPr/>
          <p:nvPr/>
        </p:nvGrpSpPr>
        <p:grpSpPr>
          <a:xfrm>
            <a:off x="8851011" y="4390232"/>
            <a:ext cx="1056780" cy="420246"/>
            <a:chOff x="1763947" y="523724"/>
            <a:chExt cx="1056780" cy="420246"/>
          </a:xfrm>
        </p:grpSpPr>
        <p:sp>
          <p:nvSpPr>
            <p:cNvPr id="50" name="Rectangle : coins arrondis 49">
              <a:extLst>
                <a:ext uri="{FF2B5EF4-FFF2-40B4-BE49-F238E27FC236}">
                  <a16:creationId xmlns:a16="http://schemas.microsoft.com/office/drawing/2014/main" id="{C0FD110C-DFAB-467B-85B6-AC2353BE7DCF}"/>
                </a:ext>
              </a:extLst>
            </p:cNvPr>
            <p:cNvSpPr/>
            <p:nvPr/>
          </p:nvSpPr>
          <p:spPr>
            <a:xfrm>
              <a:off x="1763947" y="523724"/>
              <a:ext cx="1056780" cy="420246"/>
            </a:xfrm>
            <a:prstGeom prst="roundRect">
              <a:avLst>
                <a:gd name="adj" fmla="val 10000"/>
              </a:avLst>
            </a:prstGeom>
          </p:spPr>
          <p:style>
            <a:lnRef idx="0">
              <a:schemeClr val="accent5"/>
            </a:lnRef>
            <a:fillRef idx="3">
              <a:schemeClr val="accent5"/>
            </a:fillRef>
            <a:effectRef idx="3">
              <a:schemeClr val="accent5"/>
            </a:effectRef>
            <a:fontRef idx="minor">
              <a:schemeClr val="lt1"/>
            </a:fontRef>
          </p:style>
        </p:sp>
        <p:sp>
          <p:nvSpPr>
            <p:cNvPr id="51" name="Rectangle : coins arrondis 10">
              <a:extLst>
                <a:ext uri="{FF2B5EF4-FFF2-40B4-BE49-F238E27FC236}">
                  <a16:creationId xmlns:a16="http://schemas.microsoft.com/office/drawing/2014/main" id="{024F8EB1-0BF5-4249-AEF7-C8EF28BFA814}"/>
                </a:ext>
              </a:extLst>
            </p:cNvPr>
            <p:cNvSpPr txBox="1"/>
            <p:nvPr/>
          </p:nvSpPr>
          <p:spPr>
            <a:xfrm>
              <a:off x="1776256" y="536033"/>
              <a:ext cx="1032162" cy="395628"/>
            </a:xfrm>
            <a:prstGeom prst="rect">
              <a:avLst/>
            </a:prstGeom>
          </p:spPr>
          <p:style>
            <a:lnRef idx="0">
              <a:schemeClr val="accent5"/>
            </a:lnRef>
            <a:fillRef idx="3">
              <a:schemeClr val="accent5"/>
            </a:fillRef>
            <a:effectRef idx="3">
              <a:schemeClr val="accent5"/>
            </a:effectRef>
            <a:fontRef idx="minor">
              <a:schemeClr val="lt1"/>
            </a:fontRef>
          </p:style>
          <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a:t>N-1</a:t>
              </a:r>
            </a:p>
          </p:txBody>
        </p:sp>
      </p:grpSp>
    </p:spTree>
    <p:extLst>
      <p:ext uri="{BB962C8B-B14F-4D97-AF65-F5344CB8AC3E}">
        <p14:creationId xmlns:p14="http://schemas.microsoft.com/office/powerpoint/2010/main" val="3001348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382C77-E389-4646-AB71-332236F9085A}"/>
              </a:ext>
            </a:extLst>
          </p:cNvPr>
          <p:cNvSpPr>
            <a:spLocks noGrp="1"/>
          </p:cNvSpPr>
          <p:nvPr>
            <p:ph type="title" idx="4294967295"/>
          </p:nvPr>
        </p:nvSpPr>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Les ressources</a:t>
            </a:r>
          </a:p>
        </p:txBody>
      </p:sp>
      <p:sp>
        <p:nvSpPr>
          <p:cNvPr id="3" name="Espace réservé du texte 2">
            <a:extLst>
              <a:ext uri="{FF2B5EF4-FFF2-40B4-BE49-F238E27FC236}">
                <a16:creationId xmlns:a16="http://schemas.microsoft.com/office/drawing/2014/main" id="{4F686B37-501C-4D9D-ADB5-0C77419F82A4}"/>
              </a:ext>
            </a:extLst>
          </p:cNvPr>
          <p:cNvSpPr>
            <a:spLocks noGrp="1"/>
          </p:cNvSpPr>
          <p:nvPr>
            <p:ph type="body" idx="4294967295"/>
          </p:nvPr>
        </p:nvSpPr>
        <p:spPr>
          <a:xfrm>
            <a:off x="1968661" y="1351214"/>
            <a:ext cx="9760692" cy="706186"/>
          </a:xfrm>
        </p:spPr>
        <p:txBody>
          <a:bodyPr/>
          <a:lstStyle/>
          <a:p>
            <a:pPr marL="0" indent="0" algn="ctr">
              <a:buNone/>
            </a:pPr>
            <a:r>
              <a:rPr lang="fr-FR" sz="2000" b="1" dirty="0">
                <a:solidFill>
                  <a:srgbClr val="4472C4"/>
                </a:solidFill>
                <a:latin typeface="Calibri" panose="020F0502020204030204" pitchFamily="34" charset="0"/>
                <a:ea typeface="Microsoft YaHei" panose="020B0503020204020204" pitchFamily="34" charset="-122"/>
                <a:cs typeface="Calibri" panose="020F0502020204030204" pitchFamily="34" charset="0"/>
              </a:rPr>
              <a:t>Tableau récapitulatif des natures de revenus pris en compte par période de référence</a:t>
            </a:r>
          </a:p>
        </p:txBody>
      </p:sp>
      <p:graphicFrame>
        <p:nvGraphicFramePr>
          <p:cNvPr id="4" name="Tableau 3">
            <a:extLst>
              <a:ext uri="{FF2B5EF4-FFF2-40B4-BE49-F238E27FC236}">
                <a16:creationId xmlns:a16="http://schemas.microsoft.com/office/drawing/2014/main" id="{5D8B1D22-58CB-40F3-AD03-A4B524F6594C}"/>
              </a:ext>
            </a:extLst>
          </p:cNvPr>
          <p:cNvGraphicFramePr>
            <a:graphicFrameLocks noGrp="1"/>
          </p:cNvGraphicFramePr>
          <p:nvPr>
            <p:extLst>
              <p:ext uri="{D42A27DB-BD31-4B8C-83A1-F6EECF244321}">
                <p14:modId xmlns:p14="http://schemas.microsoft.com/office/powerpoint/2010/main" val="2475164864"/>
              </p:ext>
            </p:extLst>
          </p:nvPr>
        </p:nvGraphicFramePr>
        <p:xfrm>
          <a:off x="1968660" y="2139932"/>
          <a:ext cx="9760692" cy="4455575"/>
        </p:xfrm>
        <a:graphic>
          <a:graphicData uri="http://schemas.openxmlformats.org/drawingml/2006/table">
            <a:tbl>
              <a:tblPr firstRow="1" bandRow="1">
                <a:tableStyleId>{D7AC3CCA-C797-4891-BE02-D94E43425B78}</a:tableStyleId>
              </a:tblPr>
              <a:tblGrid>
                <a:gridCol w="1804498">
                  <a:extLst>
                    <a:ext uri="{9D8B030D-6E8A-4147-A177-3AD203B41FA5}">
                      <a16:colId xmlns:a16="http://schemas.microsoft.com/office/drawing/2014/main" val="20000"/>
                    </a:ext>
                  </a:extLst>
                </a:gridCol>
                <a:gridCol w="3075850">
                  <a:extLst>
                    <a:ext uri="{9D8B030D-6E8A-4147-A177-3AD203B41FA5}">
                      <a16:colId xmlns:a16="http://schemas.microsoft.com/office/drawing/2014/main" val="20001"/>
                    </a:ext>
                  </a:extLst>
                </a:gridCol>
                <a:gridCol w="2440172">
                  <a:extLst>
                    <a:ext uri="{9D8B030D-6E8A-4147-A177-3AD203B41FA5}">
                      <a16:colId xmlns:a16="http://schemas.microsoft.com/office/drawing/2014/main" val="20002"/>
                    </a:ext>
                  </a:extLst>
                </a:gridCol>
                <a:gridCol w="2440172">
                  <a:extLst>
                    <a:ext uri="{9D8B030D-6E8A-4147-A177-3AD203B41FA5}">
                      <a16:colId xmlns:a16="http://schemas.microsoft.com/office/drawing/2014/main" val="20003"/>
                    </a:ext>
                  </a:extLst>
                </a:gridCol>
              </a:tblGrid>
              <a:tr h="304084">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dirty="0">
                          <a:solidFill>
                            <a:schemeClr val="bg1"/>
                          </a:solidFill>
                        </a:rPr>
                        <a:t>Période de référence</a:t>
                      </a:r>
                    </a:p>
                  </a:txBody>
                  <a:tcPr marL="91444" marR="91444" marT="45660" marB="45660" anchor="ctr">
                    <a:solidFill>
                      <a:schemeClr val="tx2"/>
                    </a:solidFill>
                  </a:tcPr>
                </a:tc>
                <a:tc hMerge="1">
                  <a:txBody>
                    <a:bodyPr/>
                    <a:lstStyle/>
                    <a:p>
                      <a:endParaRPr lang="fr-F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a:p>
                  </a:txBody>
                  <a:tcPr/>
                </a:tc>
                <a:tc hMerge="1">
                  <a:txBody>
                    <a:bodyPr/>
                    <a:lstStyle/>
                    <a:p>
                      <a:endParaRPr lang="fr-FR"/>
                    </a:p>
                  </a:txBody>
                  <a:tcPr/>
                </a:tc>
                <a:extLst>
                  <a:ext uri="{0D108BD9-81ED-4DB2-BD59-A6C34878D82A}">
                    <a16:rowId xmlns:a16="http://schemas.microsoft.com/office/drawing/2014/main" val="10000"/>
                  </a:ext>
                </a:extLst>
              </a:tr>
              <a:tr h="304084">
                <a:tc>
                  <a:txBody>
                    <a:bodyPr/>
                    <a:lstStyle/>
                    <a:p>
                      <a:endParaRPr lang="fr-FR" sz="1100" b="1" dirty="0">
                        <a:solidFill>
                          <a:schemeClr val="bg1"/>
                        </a:solidFill>
                      </a:endParaRPr>
                    </a:p>
                  </a:txBody>
                  <a:tcPr marL="91444" marR="91444" marT="45660" marB="45660" anchor="ctr">
                    <a:solidFill>
                      <a:schemeClr val="accent1"/>
                    </a:solidFill>
                  </a:tcPr>
                </a:tc>
                <a:tc>
                  <a:txBody>
                    <a:bodyPr/>
                    <a:lstStyle/>
                    <a:p>
                      <a:pPr algn="ctr"/>
                      <a:r>
                        <a:rPr lang="fr-FR" sz="1100" b="1" dirty="0">
                          <a:solidFill>
                            <a:schemeClr val="bg1"/>
                          </a:solidFill>
                        </a:rPr>
                        <a:t>M -13 à M-2</a:t>
                      </a:r>
                    </a:p>
                  </a:txBody>
                  <a:tcPr marL="91444" marR="91444" marT="45660" marB="45660" anchor="ctr">
                    <a:solidFill>
                      <a:schemeClr val="accent1"/>
                    </a:solidFill>
                  </a:tcPr>
                </a:tc>
                <a:tc>
                  <a:txBody>
                    <a:bodyPr/>
                    <a:lstStyle/>
                    <a:p>
                      <a:pPr algn="ctr"/>
                      <a:r>
                        <a:rPr lang="fr-FR" sz="1100" b="1" dirty="0">
                          <a:solidFill>
                            <a:schemeClr val="bg1"/>
                          </a:solidFill>
                        </a:rPr>
                        <a:t>N-1</a:t>
                      </a:r>
                    </a:p>
                  </a:txBody>
                  <a:tcPr marL="91444" marR="91444" marT="45660" marB="45660" anchor="ctr">
                    <a:solidFill>
                      <a:schemeClr val="accent1"/>
                    </a:solidFill>
                  </a:tcPr>
                </a:tc>
                <a:tc>
                  <a:txBody>
                    <a:bodyPr/>
                    <a:lstStyle/>
                    <a:p>
                      <a:pPr algn="ctr"/>
                      <a:r>
                        <a:rPr lang="fr-FR" sz="1100" b="1" dirty="0">
                          <a:solidFill>
                            <a:schemeClr val="bg1"/>
                          </a:solidFill>
                        </a:rPr>
                        <a:t>N-2</a:t>
                      </a:r>
                    </a:p>
                  </a:txBody>
                  <a:tcPr marL="91444" marR="91444" marT="45660" marB="45660" anchor="ctr">
                    <a:solidFill>
                      <a:schemeClr val="accent1"/>
                    </a:solidFill>
                  </a:tcPr>
                </a:tc>
                <a:extLst>
                  <a:ext uri="{0D108BD9-81ED-4DB2-BD59-A6C34878D82A}">
                    <a16:rowId xmlns:a16="http://schemas.microsoft.com/office/drawing/2014/main" val="10001"/>
                  </a:ext>
                </a:extLst>
              </a:tr>
              <a:tr h="38474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solidFill>
                            <a:schemeClr val="accent5">
                              <a:lumMod val="50000"/>
                            </a:schemeClr>
                          </a:solidFill>
                        </a:rPr>
                        <a:t>Nature des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solidFill>
                            <a:schemeClr val="accent5">
                              <a:lumMod val="50000"/>
                            </a:schemeClr>
                          </a:solidFill>
                        </a:rPr>
                        <a:t>Revenus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a:solidFill>
                            <a:schemeClr val="accent5">
                              <a:lumMod val="50000"/>
                            </a:schemeClr>
                          </a:solidFill>
                        </a:rPr>
                        <a:t>pris en compte</a:t>
                      </a:r>
                    </a:p>
                    <a:p>
                      <a:endParaRPr lang="fr-FR" sz="1100" dirty="0"/>
                    </a:p>
                  </a:txBody>
                  <a:tcPr marL="91444" marR="91444" marT="45660" marB="45660" anchor="ctr"/>
                </a:tc>
                <a:tc>
                  <a:txBody>
                    <a:bodyPr/>
                    <a:lstStyle/>
                    <a:p>
                      <a:pPr marL="171450" indent="-171450">
                        <a:buFont typeface="Wingdings" pitchFamily="2" charset="2"/>
                        <a:buChar char="§"/>
                      </a:pPr>
                      <a:r>
                        <a:rPr lang="fr-FR" sz="1200" dirty="0">
                          <a:solidFill>
                            <a:schemeClr val="accent5">
                              <a:lumMod val="50000"/>
                            </a:schemeClr>
                          </a:solidFill>
                        </a:rPr>
                        <a:t>Salaires, indemnités journalières de sécurité sociale hors ATMP. </a:t>
                      </a:r>
                    </a:p>
                    <a:p>
                      <a:pPr marL="171450" indent="-171450">
                        <a:buFont typeface="Wingdings" pitchFamily="2" charset="2"/>
                        <a:buChar char="§"/>
                      </a:pPr>
                      <a:r>
                        <a:rPr lang="fr-FR" sz="1200" dirty="0">
                          <a:solidFill>
                            <a:schemeClr val="accent5">
                              <a:lumMod val="50000"/>
                            </a:schemeClr>
                          </a:solidFill>
                        </a:rPr>
                        <a:t>Indemnités journalières d’accident du travail ou maladie professionnelle imposable ou non imposable. </a:t>
                      </a:r>
                    </a:p>
                    <a:p>
                      <a:pPr marL="171450" indent="-171450">
                        <a:buFont typeface="Wingdings" pitchFamily="2" charset="2"/>
                        <a:buChar char="§"/>
                      </a:pPr>
                      <a:r>
                        <a:rPr lang="fr-FR" sz="1200" dirty="0">
                          <a:solidFill>
                            <a:schemeClr val="accent5">
                              <a:lumMod val="50000"/>
                            </a:schemeClr>
                          </a:solidFill>
                        </a:rPr>
                        <a:t>Chômage. </a:t>
                      </a:r>
                    </a:p>
                    <a:p>
                      <a:pPr marL="171450" indent="-171450">
                        <a:buFont typeface="Wingdings" pitchFamily="2" charset="2"/>
                        <a:buChar char="§"/>
                      </a:pPr>
                      <a:r>
                        <a:rPr lang="fr-FR" sz="1200" dirty="0">
                          <a:solidFill>
                            <a:schemeClr val="accent5">
                              <a:lumMod val="50000"/>
                            </a:schemeClr>
                          </a:solidFill>
                        </a:rPr>
                        <a:t>Pension de retraite. </a:t>
                      </a:r>
                    </a:p>
                    <a:p>
                      <a:pPr marL="171450" indent="-171450">
                        <a:buFont typeface="Wingdings" pitchFamily="2" charset="2"/>
                        <a:buChar char="§"/>
                      </a:pPr>
                      <a:r>
                        <a:rPr lang="fr-FR" sz="1200" dirty="0">
                          <a:solidFill>
                            <a:schemeClr val="accent5">
                              <a:lumMod val="50000"/>
                            </a:schemeClr>
                          </a:solidFill>
                        </a:rPr>
                        <a:t>Pension d’invalidité.</a:t>
                      </a:r>
                    </a:p>
                    <a:p>
                      <a:pPr marL="171450" indent="-171450">
                        <a:buFont typeface="Wingdings" pitchFamily="2" charset="2"/>
                        <a:buChar char="§"/>
                      </a:pPr>
                      <a:r>
                        <a:rPr lang="fr-FR" sz="1200" dirty="0">
                          <a:solidFill>
                            <a:schemeClr val="accent5">
                              <a:lumMod val="50000"/>
                            </a:schemeClr>
                          </a:solidFill>
                        </a:rPr>
                        <a:t>Pré-retraite. </a:t>
                      </a:r>
                    </a:p>
                    <a:p>
                      <a:pPr marL="171450" marR="0"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fr-FR" sz="1200" kern="1200" dirty="0">
                          <a:solidFill>
                            <a:schemeClr val="accent5">
                              <a:lumMod val="50000"/>
                            </a:schemeClr>
                          </a:solidFill>
                          <a:latin typeface="+mn-lt"/>
                          <a:ea typeface="+mn-ea"/>
                          <a:cs typeface="+mn-cs"/>
                        </a:rPr>
                        <a:t>Rentes </a:t>
                      </a:r>
                      <a:r>
                        <a:rPr lang="fr-FR" sz="1200" kern="1200" dirty="0" err="1">
                          <a:solidFill>
                            <a:schemeClr val="accent5">
                              <a:lumMod val="50000"/>
                            </a:schemeClr>
                          </a:solidFill>
                          <a:latin typeface="+mn-lt"/>
                          <a:ea typeface="+mn-ea"/>
                          <a:cs typeface="+mn-cs"/>
                        </a:rPr>
                        <a:t>Atexa</a:t>
                      </a:r>
                      <a:r>
                        <a:rPr lang="fr-FR" sz="1200" kern="1200" dirty="0">
                          <a:solidFill>
                            <a:schemeClr val="accent5">
                              <a:lumMod val="50000"/>
                            </a:schemeClr>
                          </a:solidFill>
                          <a:latin typeface="+mn-lt"/>
                          <a:ea typeface="+mn-ea"/>
                          <a:cs typeface="+mn-cs"/>
                        </a:rPr>
                        <a:t> (Msa).</a:t>
                      </a:r>
                    </a:p>
                    <a:p>
                      <a:pPr marL="171450" marR="0" indent="-171450" algn="l" defTabSz="914400" rtl="0" eaLnBrk="1" fontAlgn="auto" latinLnBrk="0" hangingPunct="1">
                        <a:lnSpc>
                          <a:spcPct val="100000"/>
                        </a:lnSpc>
                        <a:spcBef>
                          <a:spcPts val="0"/>
                        </a:spcBef>
                        <a:spcAft>
                          <a:spcPts val="0"/>
                        </a:spcAft>
                        <a:buClrTx/>
                        <a:buSzTx/>
                        <a:buFont typeface="Wingdings" pitchFamily="2" charset="2"/>
                        <a:buChar char="§"/>
                        <a:tabLst/>
                        <a:defRPr/>
                      </a:pPr>
                      <a:r>
                        <a:rPr lang="fr-FR" sz="1200" kern="1200" dirty="0">
                          <a:solidFill>
                            <a:schemeClr val="accent5">
                              <a:lumMod val="50000"/>
                            </a:schemeClr>
                          </a:solidFill>
                          <a:latin typeface="+mn-lt"/>
                          <a:ea typeface="+mn-ea"/>
                          <a:cs typeface="+mn-cs"/>
                        </a:rPr>
                        <a:t>Rémunération des associés et gérants (art.62 du code des impôts).</a:t>
                      </a:r>
                      <a:endParaRPr lang="fr-FR" sz="1200" dirty="0">
                        <a:solidFill>
                          <a:schemeClr val="accent5">
                            <a:lumMod val="50000"/>
                          </a:schemeClr>
                        </a:solidFill>
                      </a:endParaRPr>
                    </a:p>
                    <a:p>
                      <a:pPr marL="171450" indent="-171450">
                        <a:buFont typeface="Wingdings" pitchFamily="2" charset="2"/>
                        <a:buChar char="§"/>
                      </a:pPr>
                      <a:r>
                        <a:rPr lang="fr-FR" sz="1200" dirty="0">
                          <a:solidFill>
                            <a:schemeClr val="accent5">
                              <a:lumMod val="50000"/>
                            </a:schemeClr>
                          </a:solidFill>
                        </a:rPr>
                        <a:t>Les revenus des micro-entrepreneurs. </a:t>
                      </a:r>
                    </a:p>
                    <a:p>
                      <a:pPr marL="171450" indent="-171450">
                        <a:buFont typeface="Wingdings" pitchFamily="2" charset="2"/>
                        <a:buChar char="§"/>
                      </a:pPr>
                      <a:r>
                        <a:rPr lang="fr-FR" sz="1200" dirty="0">
                          <a:solidFill>
                            <a:schemeClr val="accent5">
                              <a:lumMod val="50000"/>
                            </a:schemeClr>
                          </a:solidFill>
                        </a:rPr>
                        <a:t>Les revenus de certains travailleurs indépendants (Voir cas particuliers). </a:t>
                      </a:r>
                    </a:p>
                    <a:p>
                      <a:pPr marL="171450" indent="-171450">
                        <a:buFont typeface="Wingdings" pitchFamily="2" charset="2"/>
                        <a:buChar char="§"/>
                      </a:pPr>
                      <a:r>
                        <a:rPr lang="fr-FR" sz="1200" kern="1200" dirty="0">
                          <a:solidFill>
                            <a:schemeClr val="accent5">
                              <a:lumMod val="50000"/>
                            </a:schemeClr>
                          </a:solidFill>
                          <a:latin typeface="+mn-lt"/>
                          <a:ea typeface="+mn-ea"/>
                          <a:cs typeface="+mn-cs"/>
                        </a:rPr>
                        <a:t>Salaires et assimilés perçus à l'étranger.</a:t>
                      </a:r>
                    </a:p>
                    <a:p>
                      <a:pPr marL="171450" indent="-171450">
                        <a:buFont typeface="Wingdings" pitchFamily="2" charset="2"/>
                        <a:buChar char="§"/>
                      </a:pPr>
                      <a:r>
                        <a:rPr lang="fr-FR" sz="1200" kern="1200" dirty="0">
                          <a:solidFill>
                            <a:schemeClr val="accent5">
                              <a:lumMod val="50000"/>
                            </a:schemeClr>
                          </a:solidFill>
                          <a:latin typeface="+mn-lt"/>
                          <a:ea typeface="+mn-ea"/>
                          <a:cs typeface="+mn-cs"/>
                        </a:rPr>
                        <a:t>AJPA</a:t>
                      </a:r>
                    </a:p>
                  </a:txBody>
                  <a:tcPr marL="91444" marR="91444" marT="45660" marB="45660"/>
                </a:tc>
                <a:tc>
                  <a:txBody>
                    <a:bodyPr/>
                    <a:lstStyle/>
                    <a:p>
                      <a:pPr marL="171450" indent="-171450">
                        <a:buFont typeface="Arial" pitchFamily="34" charset="0"/>
                        <a:buChar char="•"/>
                      </a:pPr>
                      <a:r>
                        <a:rPr lang="fr-FR" sz="1200" dirty="0">
                          <a:solidFill>
                            <a:schemeClr val="accent5">
                              <a:lumMod val="50000"/>
                            </a:schemeClr>
                          </a:solidFill>
                        </a:rPr>
                        <a:t>Les pensions alimentaires versées et perçues.</a:t>
                      </a:r>
                    </a:p>
                    <a:p>
                      <a:pPr marL="171450" indent="-171450">
                        <a:buFont typeface="Arial" pitchFamily="34" charset="0"/>
                        <a:buChar char="•"/>
                      </a:pPr>
                      <a:r>
                        <a:rPr lang="fr-FR" sz="1200" dirty="0">
                          <a:solidFill>
                            <a:schemeClr val="accent5">
                              <a:lumMod val="50000"/>
                            </a:schemeClr>
                          </a:solidFill>
                        </a:rPr>
                        <a:t>Les frais réels.</a:t>
                      </a:r>
                    </a:p>
                    <a:p>
                      <a:pPr marL="171450" indent="-171450">
                        <a:buFont typeface="Arial" pitchFamily="34" charset="0"/>
                        <a:buChar char="•"/>
                      </a:pPr>
                      <a:r>
                        <a:rPr lang="fr-FR" sz="1200" dirty="0">
                          <a:solidFill>
                            <a:schemeClr val="accent5">
                              <a:lumMod val="50000"/>
                            </a:schemeClr>
                          </a:solidFill>
                        </a:rPr>
                        <a:t>Les frais de tutelle.</a:t>
                      </a:r>
                    </a:p>
                    <a:p>
                      <a:endParaRPr lang="fr-FR" sz="1200" dirty="0"/>
                    </a:p>
                  </a:txBody>
                  <a:tcPr marL="91444" marR="91444" marT="45660" marB="45660"/>
                </a:tc>
                <a:tc>
                  <a:txBody>
                    <a:bodyPr/>
                    <a:lstStyle/>
                    <a:p>
                      <a:pPr marL="171450" indent="-171450">
                        <a:buFont typeface="Arial" pitchFamily="34" charset="0"/>
                        <a:buChar char="•"/>
                      </a:pPr>
                      <a:r>
                        <a:rPr lang="fr-FR" sz="1200" dirty="0">
                          <a:solidFill>
                            <a:schemeClr val="accent5">
                              <a:lumMod val="50000"/>
                            </a:schemeClr>
                          </a:solidFill>
                        </a:rPr>
                        <a:t>Les revenus de certains travailleurs indépendants et micro entrepreneurs (Voir cas particuliers).</a:t>
                      </a:r>
                    </a:p>
                    <a:p>
                      <a:pPr marL="171450" indent="-171450" algn="l" defTabSz="914400" rtl="0" eaLnBrk="1" latinLnBrk="0" hangingPunct="1">
                        <a:buFont typeface="Arial" pitchFamily="34" charset="0"/>
                        <a:buChar char="•"/>
                      </a:pPr>
                      <a:r>
                        <a:rPr lang="fr-FR" sz="1200" b="0" kern="1200" dirty="0">
                          <a:solidFill>
                            <a:schemeClr val="accent5">
                              <a:lumMod val="50000"/>
                            </a:schemeClr>
                          </a:solidFill>
                          <a:latin typeface="+mn-lt"/>
                          <a:ea typeface="+mn-ea"/>
                          <a:cs typeface="+mn-cs"/>
                        </a:rPr>
                        <a:t>Les revenus d'activité non salariés, non professionnels.</a:t>
                      </a:r>
                    </a:p>
                    <a:p>
                      <a:pPr marL="171450" indent="-171450" algn="l" defTabSz="914400" rtl="0" eaLnBrk="1" latinLnBrk="0" hangingPunct="1">
                        <a:buFont typeface="Arial" pitchFamily="34" charset="0"/>
                        <a:buChar char="•"/>
                      </a:pPr>
                      <a:r>
                        <a:rPr lang="fr-FR" sz="1200" b="0" kern="1200" dirty="0">
                          <a:solidFill>
                            <a:schemeClr val="accent5">
                              <a:lumMod val="50000"/>
                            </a:schemeClr>
                          </a:solidFill>
                          <a:latin typeface="+mn-lt"/>
                          <a:ea typeface="+mn-ea"/>
                          <a:cs typeface="+mn-cs"/>
                        </a:rPr>
                        <a:t>Autres revenus salariaux (gains et levées d'option, fraction supérieure à un million d'euros d'indemnités de préjudice moral).</a:t>
                      </a:r>
                    </a:p>
                    <a:p>
                      <a:pPr marL="171450" indent="-171450">
                        <a:buFont typeface="Arial" pitchFamily="34" charset="0"/>
                        <a:buChar char="•"/>
                      </a:pPr>
                      <a:r>
                        <a:rPr lang="fr-FR" sz="1200" dirty="0">
                          <a:solidFill>
                            <a:schemeClr val="accent5">
                              <a:lumMod val="50000"/>
                            </a:schemeClr>
                          </a:solidFill>
                        </a:rPr>
                        <a:t>Les revenus fonciers, micro fonciers.</a:t>
                      </a:r>
                    </a:p>
                    <a:p>
                      <a:pPr marL="171450" indent="-171450">
                        <a:buFont typeface="Arial" pitchFamily="34" charset="0"/>
                        <a:buChar char="•"/>
                      </a:pPr>
                      <a:r>
                        <a:rPr lang="fr-FR" sz="1200" dirty="0">
                          <a:solidFill>
                            <a:schemeClr val="accent5">
                              <a:lumMod val="50000"/>
                            </a:schemeClr>
                          </a:solidFill>
                        </a:rPr>
                        <a:t>Déficit professionnel ou foncier. </a:t>
                      </a:r>
                    </a:p>
                    <a:p>
                      <a:pPr marL="171450" indent="-171450">
                        <a:buFont typeface="Arial" pitchFamily="34" charset="0"/>
                        <a:buChar char="•"/>
                      </a:pPr>
                      <a:r>
                        <a:rPr lang="fr-FR" sz="1200" dirty="0">
                          <a:solidFill>
                            <a:schemeClr val="accent5">
                              <a:lumMod val="50000"/>
                            </a:schemeClr>
                          </a:solidFill>
                        </a:rPr>
                        <a:t>Charges déductibles : CSG déductible, etc. </a:t>
                      </a:r>
                    </a:p>
                    <a:p>
                      <a:pPr marL="171450" indent="-171450" algn="l" defTabSz="914400" rtl="0" eaLnBrk="1" latinLnBrk="0" hangingPunct="1">
                        <a:buFont typeface="Arial" pitchFamily="34" charset="0"/>
                        <a:buChar char="•"/>
                      </a:pPr>
                      <a:r>
                        <a:rPr lang="fr-FR" sz="1200" b="0" kern="1200" dirty="0">
                          <a:solidFill>
                            <a:schemeClr val="accent5">
                              <a:lumMod val="50000"/>
                            </a:schemeClr>
                          </a:solidFill>
                          <a:latin typeface="+mn-lt"/>
                          <a:ea typeface="+mn-ea"/>
                          <a:cs typeface="+mn-cs"/>
                        </a:rPr>
                        <a:t>Revenus des valeurs et capitaux mobiliers.</a:t>
                      </a:r>
                    </a:p>
                    <a:p>
                      <a:pPr marL="171450" indent="-171450" algn="l" defTabSz="914400" rtl="0" eaLnBrk="1" latinLnBrk="0" hangingPunct="1">
                        <a:buFont typeface="Arial" pitchFamily="34" charset="0"/>
                        <a:buChar char="•"/>
                      </a:pPr>
                      <a:r>
                        <a:rPr lang="fr-FR" sz="1200" b="0" kern="1200" dirty="0">
                          <a:solidFill>
                            <a:schemeClr val="accent5">
                              <a:lumMod val="50000"/>
                            </a:schemeClr>
                          </a:solidFill>
                          <a:latin typeface="+mn-lt"/>
                          <a:ea typeface="+mn-ea"/>
                          <a:cs typeface="+mn-cs"/>
                        </a:rPr>
                        <a:t>Rentes viagères à titre onéreux.</a:t>
                      </a:r>
                    </a:p>
                  </a:txBody>
                  <a:tcPr marL="91444" marR="91444" marT="45660" marB="4566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20461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58600C-82F4-4727-9228-2812C565DC9F}"/>
              </a:ext>
            </a:extLst>
          </p:cNvPr>
          <p:cNvSpPr>
            <a:spLocks noGrp="1"/>
          </p:cNvSpPr>
          <p:nvPr>
            <p:ph type="title" idx="4294967295"/>
          </p:nvPr>
        </p:nvSpPr>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Les ressources</a:t>
            </a:r>
          </a:p>
        </p:txBody>
      </p:sp>
      <p:sp>
        <p:nvSpPr>
          <p:cNvPr id="3" name="Espace réservé du texte 2">
            <a:extLst>
              <a:ext uri="{FF2B5EF4-FFF2-40B4-BE49-F238E27FC236}">
                <a16:creationId xmlns:a16="http://schemas.microsoft.com/office/drawing/2014/main" id="{8DE67675-67D3-4A87-A587-E6E762323E9E}"/>
              </a:ext>
            </a:extLst>
          </p:cNvPr>
          <p:cNvSpPr>
            <a:spLocks noGrp="1"/>
          </p:cNvSpPr>
          <p:nvPr>
            <p:ph type="body" idx="4294967295"/>
          </p:nvPr>
        </p:nvSpPr>
        <p:spPr>
          <a:xfrm>
            <a:off x="1644509" y="1887167"/>
            <a:ext cx="10306700" cy="1999034"/>
          </a:xfrm>
        </p:spPr>
        <p:txBody>
          <a:bodyPr/>
          <a:lstStyle/>
          <a:p>
            <a:pPr marL="0" indent="0">
              <a:buNone/>
            </a:pPr>
            <a:r>
              <a:rPr lang="fr-FR" sz="1800" b="1" dirty="0">
                <a:solidFill>
                  <a:srgbClr val="0070C0"/>
                </a:solidFill>
                <a:latin typeface="Calibri" panose="020F0502020204030204" pitchFamily="34" charset="0"/>
                <a:cs typeface="Times New Roman" panose="02020603050405020304" pitchFamily="18" charset="0"/>
              </a:rPr>
              <a:t>Abattement / Neutralisation</a:t>
            </a:r>
            <a:endParaRPr lang="fr-FR" sz="1800" dirty="0">
              <a:latin typeface="+mn-lt"/>
            </a:endParaRPr>
          </a:p>
          <a:p>
            <a:pPr marL="457200" lvl="1" indent="0">
              <a:buNone/>
            </a:pPr>
            <a:r>
              <a:rPr lang="fr-FR" sz="1800" dirty="0">
                <a:latin typeface="+mn-lt"/>
              </a:rPr>
              <a:t>Les mesures d’abattement et de neutralisation sont maintenues.</a:t>
            </a:r>
          </a:p>
          <a:p>
            <a:pPr marL="457200" lvl="1" indent="0">
              <a:buNone/>
            </a:pPr>
            <a:r>
              <a:rPr lang="fr-FR" sz="1800" dirty="0">
                <a:latin typeface="+mn-lt"/>
              </a:rPr>
              <a:t>Il n’y a aucun changement dans les dates d’effet.</a:t>
            </a:r>
          </a:p>
          <a:p>
            <a:pPr marL="457200" lvl="1" indent="0">
              <a:buNone/>
            </a:pPr>
            <a:r>
              <a:rPr lang="fr-FR" sz="1800" dirty="0">
                <a:latin typeface="+mn-lt"/>
              </a:rPr>
              <a:t>Le droit à l'aide personnelle au logement pourra être actualisé en cours de trimestre. </a:t>
            </a:r>
          </a:p>
          <a:p>
            <a:endParaRPr lang="fr-FR" dirty="0"/>
          </a:p>
        </p:txBody>
      </p:sp>
    </p:spTree>
    <p:extLst>
      <p:ext uri="{BB962C8B-B14F-4D97-AF65-F5344CB8AC3E}">
        <p14:creationId xmlns:p14="http://schemas.microsoft.com/office/powerpoint/2010/main" val="1552491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5. Acquisition des ressources</a:t>
            </a:r>
          </a:p>
        </p:txBody>
      </p:sp>
    </p:spTree>
    <p:extLst>
      <p:ext uri="{BB962C8B-B14F-4D97-AF65-F5344CB8AC3E}">
        <p14:creationId xmlns:p14="http://schemas.microsoft.com/office/powerpoint/2010/main" val="2610489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004635-C1FA-4FE4-9481-B6C5B147810E}"/>
              </a:ext>
            </a:extLst>
          </p:cNvPr>
          <p:cNvSpPr txBox="1">
            <a:spLocks noGrp="1"/>
          </p:cNvSpPr>
          <p:nvPr>
            <p:ph type="title" idx="4294967295"/>
          </p:nvPr>
        </p:nvSpPr>
        <p:spPr>
          <a:xfrm>
            <a:off x="1843924" y="575913"/>
            <a:ext cx="9870556" cy="907678"/>
          </a:xfrm>
        </p:spPr>
        <p:txBody>
          <a:bodyPr lIns="0" tIns="0" rIns="0" bIns="0"/>
          <a:lstStyle/>
          <a:p>
            <a:pPr lvl="0">
              <a:lnSpc>
                <a:spcPct val="115000"/>
              </a:lnSpc>
            </a:pPr>
            <a:r>
              <a:rPr lang="fr-FR" sz="2800" b="1" dirty="0">
                <a:solidFill>
                  <a:srgbClr val="0070C0"/>
                </a:solidFill>
                <a:latin typeface="Calibri" panose="020F0502020204030204" pitchFamily="34" charset="0"/>
                <a:cs typeface="Times New Roman" panose="02020603050405020304" pitchFamily="18" charset="0"/>
              </a:rPr>
              <a:t>Lexique pour comprendre l’origine des ressources récupérées </a:t>
            </a:r>
          </a:p>
        </p:txBody>
      </p:sp>
      <p:graphicFrame>
        <p:nvGraphicFramePr>
          <p:cNvPr id="3" name="Tableau 2">
            <a:extLst>
              <a:ext uri="{FF2B5EF4-FFF2-40B4-BE49-F238E27FC236}">
                <a16:creationId xmlns:a16="http://schemas.microsoft.com/office/drawing/2014/main" id="{2CB12860-A1DE-4B73-A375-992E839CD7E0}"/>
              </a:ext>
            </a:extLst>
          </p:cNvPr>
          <p:cNvGraphicFramePr>
            <a:graphicFrameLocks noGrp="1"/>
          </p:cNvGraphicFramePr>
          <p:nvPr>
            <p:extLst>
              <p:ext uri="{D42A27DB-BD31-4B8C-83A1-F6EECF244321}">
                <p14:modId xmlns:p14="http://schemas.microsoft.com/office/powerpoint/2010/main" val="4177554374"/>
              </p:ext>
            </p:extLst>
          </p:nvPr>
        </p:nvGraphicFramePr>
        <p:xfrm>
          <a:off x="1704975" y="2568437"/>
          <a:ext cx="10367159" cy="2893892"/>
        </p:xfrm>
        <a:graphic>
          <a:graphicData uri="http://schemas.openxmlformats.org/drawingml/2006/table">
            <a:tbl>
              <a:tblPr firstRow="1" bandRow="1">
                <a:effectLst/>
              </a:tblPr>
              <a:tblGrid>
                <a:gridCol w="10367159">
                  <a:extLst>
                    <a:ext uri="{9D8B030D-6E8A-4147-A177-3AD203B41FA5}">
                      <a16:colId xmlns:a16="http://schemas.microsoft.com/office/drawing/2014/main" val="4263134676"/>
                    </a:ext>
                  </a:extLst>
                </a:gridCol>
              </a:tblGrid>
              <a:tr h="517663">
                <a:tc>
                  <a:txBody>
                    <a:bodyPr/>
                    <a:lstStyle/>
                    <a:p>
                      <a:pPr marL="0" marR="0" lvl="0" indent="0" rtl="0" hangingPunct="0">
                        <a:lnSpc>
                          <a:spcPct val="100000"/>
                        </a:lnSpc>
                        <a:spcBef>
                          <a:spcPts val="0"/>
                        </a:spcBef>
                        <a:spcAft>
                          <a:spcPts val="0"/>
                        </a:spcAft>
                        <a:buNone/>
                        <a:tabLst/>
                      </a:pPr>
                      <a:r>
                        <a:rPr lang="fr-FR" sz="1800" b="1" u="none" kern="1200" dirty="0" err="1">
                          <a:solidFill>
                            <a:srgbClr val="4472C4"/>
                          </a:solidFill>
                          <a:effectLst/>
                          <a:latin typeface="+mn-lt"/>
                          <a:ea typeface="Microsoft YaHei" panose="020B0503020204020204" pitchFamily="34" charset="-122"/>
                          <a:cs typeface="Calibri" panose="020F0502020204030204" pitchFamily="34" charset="0"/>
                        </a:rPr>
                        <a:t>Dgfip</a:t>
                      </a: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 : </a:t>
                      </a:r>
                      <a:r>
                        <a:rPr lang="fr-FR" sz="1400" b="0" i="0" u="none" strike="noStrike" kern="1200" dirty="0">
                          <a:solidFill>
                            <a:schemeClr val="accent1">
                              <a:lumMod val="50000"/>
                            </a:schemeClr>
                          </a:solidFill>
                          <a:latin typeface="+mn-lt"/>
                          <a:ea typeface="Microsoft YaHei" pitchFamily="2"/>
                          <a:cs typeface="Mangal" pitchFamily="2"/>
                        </a:rPr>
                        <a:t>La Direction générale des Finances publiques</a:t>
                      </a:r>
                      <a:endParaRPr lang="fr-FR" sz="1800" b="0" i="0" u="none" strike="noStrike" kern="1200" dirty="0">
                        <a:solidFill>
                          <a:schemeClr val="accent1">
                            <a:lumMod val="50000"/>
                          </a:schemeClr>
                        </a:solidFill>
                        <a:latin typeface="+mn-lt"/>
                        <a:ea typeface="Microsoft YaHei" pitchFamily="2"/>
                        <a:cs typeface="Mangal" pitchFamily="2"/>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36655293"/>
                  </a:ext>
                </a:extLst>
              </a:tr>
              <a:tr h="809625">
                <a:tc>
                  <a:txBody>
                    <a:bodyPr/>
                    <a:lstStyle/>
                    <a:p>
                      <a:pPr marL="0" marR="0" lvl="0" indent="0" rtl="0" hangingPunct="0">
                        <a:lnSpc>
                          <a:spcPct val="100000"/>
                        </a:lnSpc>
                        <a:spcBef>
                          <a:spcPts val="0"/>
                        </a:spcBef>
                        <a:spcAft>
                          <a:spcPts val="0"/>
                        </a:spcAft>
                        <a:buNone/>
                        <a:tabLst/>
                      </a:pPr>
                      <a:r>
                        <a:rPr lang="fr-FR" sz="1800" b="1" u="none" kern="1200" dirty="0" err="1">
                          <a:solidFill>
                            <a:srgbClr val="4472C4"/>
                          </a:solidFill>
                          <a:effectLst/>
                          <a:latin typeface="+mn-lt"/>
                          <a:ea typeface="Microsoft YaHei" panose="020B0503020204020204" pitchFamily="34" charset="-122"/>
                          <a:cs typeface="Calibri" panose="020F0502020204030204" pitchFamily="34" charset="0"/>
                        </a:rPr>
                        <a:t>Dsn</a:t>
                      </a: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 </a:t>
                      </a:r>
                      <a:r>
                        <a:rPr lang="fr-FR" sz="1400" b="1" u="none" kern="1200" dirty="0">
                          <a:solidFill>
                            <a:srgbClr val="4472C4"/>
                          </a:solidFill>
                          <a:effectLst/>
                          <a:latin typeface="+mn-lt"/>
                          <a:ea typeface="Microsoft YaHei" panose="020B0503020204020204" pitchFamily="34" charset="-122"/>
                          <a:cs typeface="Calibri" panose="020F0502020204030204" pitchFamily="34" charset="0"/>
                        </a:rPr>
                        <a:t>(la déclaration sociale nominative) </a:t>
                      </a:r>
                      <a:r>
                        <a:rPr lang="fr-FR" sz="1800" b="0" i="0" u="none" strike="noStrike" kern="1200" dirty="0">
                          <a:solidFill>
                            <a:schemeClr val="accent1">
                              <a:lumMod val="75000"/>
                            </a:schemeClr>
                          </a:solidFill>
                          <a:latin typeface="+mn-lt"/>
                          <a:ea typeface="Microsoft YaHei" pitchFamily="2"/>
                          <a:cs typeface="Mangal" pitchFamily="2"/>
                        </a:rPr>
                        <a:t>: </a:t>
                      </a:r>
                      <a:r>
                        <a:rPr lang="fr-FR" sz="1400" b="0" i="0" u="none" strike="noStrike" kern="1200" dirty="0">
                          <a:solidFill>
                            <a:schemeClr val="accent1">
                              <a:lumMod val="50000"/>
                            </a:schemeClr>
                          </a:solidFill>
                          <a:latin typeface="+mn-lt"/>
                          <a:ea typeface="Microsoft YaHei" pitchFamily="2"/>
                          <a:cs typeface="Mangal" pitchFamily="2"/>
                        </a:rPr>
                        <a:t>fichier mensuel produit à partir des déclarations sociales que les employeurs doivent utiliser pour déclarer et payer les cotisations aux organismes sociaux</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26032852"/>
                  </a:ext>
                </a:extLst>
              </a:tr>
              <a:tr h="926684">
                <a:tc>
                  <a:txBody>
                    <a:bodyPr/>
                    <a:lstStyle/>
                    <a:p>
                      <a:pPr marL="0" marR="0" lvl="0" indent="0" rtl="0" hangingPunct="0">
                        <a:lnSpc>
                          <a:spcPct val="100000"/>
                        </a:lnSpc>
                        <a:spcBef>
                          <a:spcPts val="0"/>
                        </a:spcBef>
                        <a:spcAft>
                          <a:spcPts val="0"/>
                        </a:spcAft>
                        <a:buNone/>
                        <a:tabLst/>
                      </a:pPr>
                      <a:r>
                        <a:rPr lang="fr-FR" sz="1800" b="1" u="none" kern="1200" dirty="0" err="1">
                          <a:solidFill>
                            <a:srgbClr val="4472C4"/>
                          </a:solidFill>
                          <a:effectLst/>
                          <a:latin typeface="+mn-lt"/>
                          <a:ea typeface="Microsoft YaHei" panose="020B0503020204020204" pitchFamily="34" charset="-122"/>
                          <a:cs typeface="Calibri" panose="020F0502020204030204" pitchFamily="34" charset="0"/>
                        </a:rPr>
                        <a:t>Pasrau</a:t>
                      </a: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 </a:t>
                      </a:r>
                      <a:r>
                        <a:rPr lang="fr-FR" sz="1400" b="1" u="none" kern="1200" dirty="0">
                          <a:solidFill>
                            <a:srgbClr val="4472C4"/>
                          </a:solidFill>
                          <a:effectLst/>
                          <a:latin typeface="+mn-lt"/>
                          <a:ea typeface="Microsoft YaHei" panose="020B0503020204020204" pitchFamily="34" charset="-122"/>
                          <a:cs typeface="Calibri" panose="020F0502020204030204" pitchFamily="34" charset="0"/>
                        </a:rPr>
                        <a:t>(prélèvement à la source pour les revenus autres) </a:t>
                      </a:r>
                      <a:r>
                        <a:rPr lang="fr-FR" sz="1800" b="0" i="0" u="none" strike="noStrike" kern="1200" dirty="0">
                          <a:solidFill>
                            <a:schemeClr val="accent1">
                              <a:lumMod val="50000"/>
                            </a:schemeClr>
                          </a:solidFill>
                          <a:latin typeface="+mn-lt"/>
                          <a:ea typeface="Calibri" pitchFamily="34"/>
                          <a:cs typeface="Calibri" pitchFamily="34"/>
                        </a:rPr>
                        <a:t>: </a:t>
                      </a:r>
                      <a:r>
                        <a:rPr lang="fr-FR" sz="1400" b="0" i="0" u="none" strike="noStrike" kern="1200" dirty="0">
                          <a:solidFill>
                            <a:schemeClr val="accent1">
                              <a:lumMod val="50000"/>
                            </a:schemeClr>
                          </a:solidFill>
                          <a:latin typeface="+mn-lt"/>
                          <a:ea typeface="Microsoft YaHei" pitchFamily="2"/>
                          <a:cs typeface="Mangal" pitchFamily="2"/>
                        </a:rPr>
                        <a:t>fichiers rassemblant les revenus autres que les salaires assujettis à l’impôt sur le revenu : retraite, pôle emploi, indemnités maladie (CNAM et la MSA)…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99255486"/>
                  </a:ext>
                </a:extLst>
              </a:tr>
              <a:tr h="639920">
                <a:tc>
                  <a:txBody>
                    <a:bodyPr/>
                    <a:lstStyle/>
                    <a:p>
                      <a:pPr marL="0" marR="0" lvl="0" indent="0" rtl="0" hangingPunct="0">
                        <a:lnSpc>
                          <a:spcPct val="100000"/>
                        </a:lnSpc>
                        <a:spcBef>
                          <a:spcPts val="0"/>
                        </a:spcBef>
                        <a:spcAft>
                          <a:spcPts val="0"/>
                        </a:spcAft>
                        <a:buNone/>
                        <a:tabLst/>
                      </a:pPr>
                      <a:r>
                        <a:rPr lang="fr-FR" sz="1800" b="1" u="none" kern="1200" dirty="0" err="1">
                          <a:solidFill>
                            <a:srgbClr val="4472C4"/>
                          </a:solidFill>
                          <a:effectLst/>
                          <a:latin typeface="+mn-lt"/>
                          <a:ea typeface="Microsoft YaHei" panose="020B0503020204020204" pitchFamily="34" charset="-122"/>
                          <a:cs typeface="Calibri" panose="020F0502020204030204" pitchFamily="34" charset="0"/>
                        </a:rPr>
                        <a:t>Drm</a:t>
                      </a: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 </a:t>
                      </a:r>
                      <a:r>
                        <a:rPr lang="fr-FR" sz="1600" b="1" u="none" kern="1200" dirty="0">
                          <a:solidFill>
                            <a:srgbClr val="4472C4"/>
                          </a:solidFill>
                          <a:effectLst/>
                          <a:latin typeface="+mn-lt"/>
                          <a:ea typeface="Microsoft YaHei" panose="020B0503020204020204" pitchFamily="34" charset="-122"/>
                          <a:cs typeface="Calibri" panose="020F0502020204030204" pitchFamily="34" charset="0"/>
                        </a:rPr>
                        <a:t>(dispositif des revenus mutualisés) </a:t>
                      </a:r>
                      <a:r>
                        <a:rPr lang="fr-FR" sz="1800" b="0" i="0" u="none" strike="noStrike" kern="1200" dirty="0">
                          <a:solidFill>
                            <a:schemeClr val="accent1">
                              <a:lumMod val="50000"/>
                            </a:schemeClr>
                          </a:solidFill>
                          <a:latin typeface="+mn-lt"/>
                          <a:ea typeface="Microsoft YaHei" pitchFamily="2"/>
                          <a:cs typeface="Mangal" pitchFamily="2"/>
                        </a:rPr>
                        <a:t>: </a:t>
                      </a:r>
                      <a:r>
                        <a:rPr lang="fr-FR" sz="1400" b="0" i="0" u="none" strike="noStrike" kern="1200" dirty="0">
                          <a:solidFill>
                            <a:schemeClr val="accent1">
                              <a:lumMod val="50000"/>
                            </a:schemeClr>
                          </a:solidFill>
                          <a:latin typeface="+mn-lt"/>
                          <a:ea typeface="Microsoft YaHei" pitchFamily="2"/>
                          <a:cs typeface="Mangal" pitchFamily="2"/>
                        </a:rPr>
                        <a:t>fichier centralisé rassemblant une partie des revenus de l’allocataire (DSN + PASRAU)</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36894565"/>
                  </a:ext>
                </a:extLst>
              </a:tr>
            </a:tbl>
          </a:graphicData>
        </a:graphic>
      </p:graphicFrame>
    </p:spTree>
    <p:extLst>
      <p:ext uri="{BB962C8B-B14F-4D97-AF65-F5344CB8AC3E}">
        <p14:creationId xmlns:p14="http://schemas.microsoft.com/office/powerpoint/2010/main" val="576765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5D207EDF-12FA-4EEC-9C5B-7DEF8D827BEC}"/>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27A8627-85CF-4A39-B1E0-4DED06EC6ED6}" type="slidenum">
              <a:t>17</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65" name="Title 2">
            <a:extLst>
              <a:ext uri="{FF2B5EF4-FFF2-40B4-BE49-F238E27FC236}">
                <a16:creationId xmlns:a16="http://schemas.microsoft.com/office/drawing/2014/main" id="{36B14BBC-4F09-4442-A3E9-BBB221BF44FB}"/>
              </a:ext>
            </a:extLst>
          </p:cNvPr>
          <p:cNvSpPr txBox="1">
            <a:spLocks noGrp="1"/>
          </p:cNvSpPr>
          <p:nvPr>
            <p:ph type="title" idx="4294967295"/>
          </p:nvPr>
        </p:nvSpPr>
        <p:spPr>
          <a:xfrm>
            <a:off x="1651609" y="383245"/>
            <a:ext cx="10540391" cy="742967"/>
          </a:xfrm>
        </p:spPr>
        <p:txBody>
          <a:bodyPr/>
          <a:lstStyle/>
          <a:p>
            <a:r>
              <a:rPr lang="fr-FR" sz="2800">
                <a:solidFill>
                  <a:srgbClr val="4472C4"/>
                </a:solidFill>
                <a:latin typeface="Graphik Semibold Italic"/>
                <a:ea typeface="Microsoft YaHei"/>
                <a:cs typeface="Mangal"/>
              </a:rPr>
              <a:t>Il existe maintenant 3 sources différentes d'acquisition des ressources :</a:t>
            </a:r>
            <a:endParaRPr lang="fr-FR" sz="2800" spc="-150">
              <a:latin typeface="Graphik Semibold Italic"/>
              <a:ea typeface="Microsoft YaHei"/>
              <a:cs typeface="Mangal"/>
            </a:endParaRPr>
          </a:p>
        </p:txBody>
      </p:sp>
      <p:sp>
        <p:nvSpPr>
          <p:cNvPr id="7" name="Rectangle 6"/>
          <p:cNvSpPr/>
          <p:nvPr/>
        </p:nvSpPr>
        <p:spPr>
          <a:xfrm>
            <a:off x="2651752" y="1770907"/>
            <a:ext cx="2952328" cy="120593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6014498" y="1789658"/>
            <a:ext cx="1683695" cy="120593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9076580" y="1569563"/>
            <a:ext cx="1683695" cy="1425099"/>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6679487" y="3112932"/>
            <a:ext cx="484632" cy="1722521"/>
          </a:xfrm>
          <a:prstGeom prst="down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9672238" y="3112931"/>
            <a:ext cx="484632" cy="1722522"/>
          </a:xfrm>
          <a:prstGeom prst="down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3885600" y="3112933"/>
            <a:ext cx="484632" cy="1722521"/>
          </a:xfrm>
          <a:prstGeom prst="down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2903780" y="4948405"/>
            <a:ext cx="2448272" cy="1080119"/>
          </a:xfrm>
          <a:prstGeom prst="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bg1"/>
                </a:solidFill>
              </a:rPr>
              <a:t>Revenus mensuels </a:t>
            </a:r>
          </a:p>
          <a:p>
            <a:pPr algn="ctr"/>
            <a:r>
              <a:rPr lang="fr-FR" b="1">
                <a:solidFill>
                  <a:schemeClr val="bg1"/>
                </a:solidFill>
              </a:rPr>
              <a:t>M-13 à M-2</a:t>
            </a:r>
          </a:p>
        </p:txBody>
      </p:sp>
      <p:sp>
        <p:nvSpPr>
          <p:cNvPr id="14" name="Rectangle 13"/>
          <p:cNvSpPr/>
          <p:nvPr/>
        </p:nvSpPr>
        <p:spPr>
          <a:xfrm>
            <a:off x="8219278" y="4948405"/>
            <a:ext cx="3390552" cy="941407"/>
          </a:xfrm>
          <a:prstGeom prst="rect">
            <a:avLst/>
          </a:prstGeom>
          <a:ln/>
        </p:spPr>
        <p:style>
          <a:lnRef idx="0">
            <a:schemeClr val="accent5"/>
          </a:lnRef>
          <a:fillRef idx="3">
            <a:schemeClr val="accent5"/>
          </a:fillRef>
          <a:effectRef idx="3">
            <a:schemeClr val="accent5"/>
          </a:effectRef>
          <a:fontRef idx="minor">
            <a:schemeClr val="lt1"/>
          </a:fontRef>
        </p:style>
        <p:txBody>
          <a:bodyPr rtlCol="0" anchor="ctr"/>
          <a:lstStyle/>
          <a:p>
            <a:r>
              <a:rPr lang="fr-FR" b="1" dirty="0">
                <a:solidFill>
                  <a:schemeClr val="bg1"/>
                </a:solidFill>
              </a:rPr>
              <a:t>Ressources N-1</a:t>
            </a:r>
            <a:endParaRPr lang="fr-FR" b="1" dirty="0">
              <a:solidFill>
                <a:schemeClr val="bg1"/>
              </a:solidFill>
              <a:cs typeface="Calibri"/>
            </a:endParaRPr>
          </a:p>
          <a:p>
            <a:r>
              <a:rPr lang="fr-FR" b="1" dirty="0">
                <a:solidFill>
                  <a:schemeClr val="bg1"/>
                </a:solidFill>
              </a:rPr>
              <a:t>Ressources N-2 </a:t>
            </a:r>
            <a:r>
              <a:rPr lang="fr-FR" sz="1200" b="1" dirty="0">
                <a:solidFill>
                  <a:schemeClr val="bg1"/>
                </a:solidFill>
              </a:rPr>
              <a:t>si non trouvé DGFIP</a:t>
            </a:r>
            <a:endParaRPr lang="fr-FR" sz="1200" b="1" dirty="0">
              <a:solidFill>
                <a:schemeClr val="bg1"/>
              </a:solidFill>
              <a:cs typeface="Calibri"/>
            </a:endParaRPr>
          </a:p>
          <a:p>
            <a:r>
              <a:rPr lang="fr-FR" b="1" dirty="0">
                <a:solidFill>
                  <a:schemeClr val="bg1"/>
                </a:solidFill>
              </a:rPr>
              <a:t>Revenus M-13 à M-2 </a:t>
            </a:r>
            <a:r>
              <a:rPr lang="fr-FR" sz="1200" b="1" dirty="0">
                <a:solidFill>
                  <a:schemeClr val="bg1"/>
                </a:solidFill>
              </a:rPr>
              <a:t>si non trouvé DRM</a:t>
            </a:r>
            <a:endParaRPr lang="fr-FR" sz="1200" b="1" dirty="0">
              <a:solidFill>
                <a:schemeClr val="bg1"/>
              </a:solidFill>
              <a:cs typeface="Calibri"/>
            </a:endParaRPr>
          </a:p>
        </p:txBody>
      </p:sp>
      <p:sp>
        <p:nvSpPr>
          <p:cNvPr id="15" name="Rectangle 14"/>
          <p:cNvSpPr/>
          <p:nvPr/>
        </p:nvSpPr>
        <p:spPr>
          <a:xfrm>
            <a:off x="6079956" y="4948405"/>
            <a:ext cx="1683695" cy="488676"/>
          </a:xfrm>
          <a:prstGeom prst="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bg1"/>
                </a:solidFill>
              </a:rPr>
              <a:t>Ressources N-2</a:t>
            </a:r>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7517" y="2035690"/>
            <a:ext cx="7239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5600" y="2026164"/>
            <a:ext cx="61912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Plus 18"/>
          <p:cNvSpPr/>
          <p:nvPr/>
        </p:nvSpPr>
        <p:spPr>
          <a:xfrm>
            <a:off x="3365901" y="2142846"/>
            <a:ext cx="482352" cy="538162"/>
          </a:xfrm>
          <a:prstGeom prst="mathPlu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Égal 19"/>
          <p:cNvSpPr/>
          <p:nvPr/>
        </p:nvSpPr>
        <p:spPr>
          <a:xfrm>
            <a:off x="4455985" y="2239296"/>
            <a:ext cx="369764" cy="345262"/>
          </a:xfrm>
          <a:prstGeom prst="mathEqua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22"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57341" y="1616353"/>
            <a:ext cx="1114425" cy="984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ZoneTexte 22"/>
          <p:cNvSpPr txBox="1"/>
          <p:nvPr/>
        </p:nvSpPr>
        <p:spPr>
          <a:xfrm>
            <a:off x="6019350" y="2100012"/>
            <a:ext cx="1683694" cy="646331"/>
          </a:xfrm>
          <a:prstGeom prst="rect">
            <a:avLst/>
          </a:prstGeom>
          <a:noFill/>
        </p:spPr>
        <p:txBody>
          <a:bodyPr wrap="square" rtlCol="0">
            <a:spAutoFit/>
          </a:bodyPr>
          <a:lstStyle/>
          <a:p>
            <a:pPr algn="ctr"/>
            <a:r>
              <a:rPr lang="fr-FR" b="1" dirty="0" err="1">
                <a:solidFill>
                  <a:schemeClr val="accent1">
                    <a:lumMod val="50000"/>
                  </a:schemeClr>
                </a:solidFill>
              </a:rPr>
              <a:t>Dgfip</a:t>
            </a:r>
            <a:endParaRPr lang="fr-FR" b="1" dirty="0">
              <a:solidFill>
                <a:schemeClr val="accent1">
                  <a:lumMod val="50000"/>
                </a:schemeClr>
              </a:solidFill>
            </a:endParaRPr>
          </a:p>
          <a:p>
            <a:pPr algn="ctr"/>
            <a:r>
              <a:rPr lang="fr-FR" b="1" dirty="0">
                <a:solidFill>
                  <a:schemeClr val="accent1">
                    <a:lumMod val="50000"/>
                  </a:schemeClr>
                </a:solidFill>
              </a:rPr>
              <a:t>Les impôts </a:t>
            </a:r>
          </a:p>
        </p:txBody>
      </p:sp>
      <p:sp>
        <p:nvSpPr>
          <p:cNvPr id="24" name="ZoneTexte 23"/>
          <p:cNvSpPr txBox="1"/>
          <p:nvPr/>
        </p:nvSpPr>
        <p:spPr>
          <a:xfrm>
            <a:off x="9003491" y="2593973"/>
            <a:ext cx="1683695" cy="369332"/>
          </a:xfrm>
          <a:prstGeom prst="rect">
            <a:avLst/>
          </a:prstGeom>
          <a:noFill/>
        </p:spPr>
        <p:txBody>
          <a:bodyPr wrap="square" rtlCol="0">
            <a:spAutoFit/>
          </a:bodyPr>
          <a:lstStyle/>
          <a:p>
            <a:pPr algn="ctr"/>
            <a:r>
              <a:rPr lang="fr-FR" b="1" dirty="0">
                <a:solidFill>
                  <a:schemeClr val="accent1">
                    <a:lumMod val="50000"/>
                  </a:schemeClr>
                </a:solidFill>
              </a:rPr>
              <a:t>= Déclaratif</a:t>
            </a:r>
          </a:p>
        </p:txBody>
      </p:sp>
      <p:pic>
        <p:nvPicPr>
          <p:cNvPr id="2" name="Image 1">
            <a:extLst>
              <a:ext uri="{FF2B5EF4-FFF2-40B4-BE49-F238E27FC236}">
                <a16:creationId xmlns:a16="http://schemas.microsoft.com/office/drawing/2014/main" id="{0E64371E-9F8E-40DC-BC68-BD1A343F1DC9}"/>
              </a:ext>
            </a:extLst>
          </p:cNvPr>
          <p:cNvPicPr>
            <a:picLocks noChangeAspect="1"/>
          </p:cNvPicPr>
          <p:nvPr/>
        </p:nvPicPr>
        <p:blipFill>
          <a:blip r:embed="rId6"/>
          <a:stretch>
            <a:fillRect/>
          </a:stretch>
        </p:blipFill>
        <p:spPr>
          <a:xfrm>
            <a:off x="4834985" y="2026164"/>
            <a:ext cx="600159" cy="69542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282ABB76-803B-403F-9DD2-71510FAF5137}"/>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4CD447D-7B11-4B85-BF0D-4DC0EDFE2281}" type="slidenum">
              <a:t>18</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6" name="Titre 5">
            <a:extLst>
              <a:ext uri="{FF2B5EF4-FFF2-40B4-BE49-F238E27FC236}">
                <a16:creationId xmlns:a16="http://schemas.microsoft.com/office/drawing/2014/main" id="{418D39E7-6CF4-4373-9169-3F8F09EE1B73}"/>
              </a:ext>
            </a:extLst>
          </p:cNvPr>
          <p:cNvSpPr>
            <a:spLocks noGrp="1"/>
          </p:cNvSpPr>
          <p:nvPr>
            <p:ph type="title" idx="4294967295"/>
          </p:nvPr>
        </p:nvSpPr>
        <p:spPr>
          <a:xfrm>
            <a:off x="1803141" y="553322"/>
            <a:ext cx="10226300"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Cette évolution impliquera pour les allocataires :</a:t>
            </a:r>
          </a:p>
        </p:txBody>
      </p:sp>
      <p:sp>
        <p:nvSpPr>
          <p:cNvPr id="7" name="Rectangle : coins arrondis 6">
            <a:extLst>
              <a:ext uri="{FF2B5EF4-FFF2-40B4-BE49-F238E27FC236}">
                <a16:creationId xmlns:a16="http://schemas.microsoft.com/office/drawing/2014/main" id="{4E8391C9-07B5-4645-9473-A821F961C101}"/>
              </a:ext>
            </a:extLst>
          </p:cNvPr>
          <p:cNvSpPr/>
          <p:nvPr/>
        </p:nvSpPr>
        <p:spPr>
          <a:xfrm>
            <a:off x="1848290" y="1219200"/>
            <a:ext cx="9519550" cy="743712"/>
          </a:xfrm>
          <a:prstGeom prst="roundRect">
            <a:avLst/>
          </a:prstGeom>
          <a:ln w="25400">
            <a:prstDash val="sysDash"/>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dirty="0">
                <a:solidFill>
                  <a:srgbClr val="002060"/>
                </a:solidFill>
              </a:rPr>
              <a:t>Une meilleure adéquation entre la situation actuelle et le montant de l’aide personnelle au logement</a:t>
            </a:r>
          </a:p>
        </p:txBody>
      </p:sp>
      <p:sp>
        <p:nvSpPr>
          <p:cNvPr id="9" name="Rectangle : coins arrondis 8">
            <a:extLst>
              <a:ext uri="{FF2B5EF4-FFF2-40B4-BE49-F238E27FC236}">
                <a16:creationId xmlns:a16="http://schemas.microsoft.com/office/drawing/2014/main" id="{45DBAED8-238A-4CCC-94B1-58D51C06C987}"/>
              </a:ext>
            </a:extLst>
          </p:cNvPr>
          <p:cNvSpPr/>
          <p:nvPr/>
        </p:nvSpPr>
        <p:spPr>
          <a:xfrm>
            <a:off x="1848290" y="2071743"/>
            <a:ext cx="9519550" cy="709251"/>
          </a:xfrm>
          <a:prstGeom prst="roundRect">
            <a:avLst/>
          </a:prstGeom>
          <a:ln w="25400">
            <a:prstDash val="sysDash"/>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a:solidFill>
                  <a:srgbClr val="002060"/>
                </a:solidFill>
              </a:rPr>
              <a:t>Mais également, une révision du montant de la prestation possible tous les trimestres</a:t>
            </a:r>
          </a:p>
        </p:txBody>
      </p:sp>
      <p:sp>
        <p:nvSpPr>
          <p:cNvPr id="11" name="Rectangle : coins arrondis 10">
            <a:extLst>
              <a:ext uri="{FF2B5EF4-FFF2-40B4-BE49-F238E27FC236}">
                <a16:creationId xmlns:a16="http://schemas.microsoft.com/office/drawing/2014/main" id="{FED7AE2B-DA21-4F5C-A924-A188CFAAA410}"/>
              </a:ext>
            </a:extLst>
          </p:cNvPr>
          <p:cNvSpPr/>
          <p:nvPr/>
        </p:nvSpPr>
        <p:spPr>
          <a:xfrm>
            <a:off x="1848289" y="2893651"/>
            <a:ext cx="9519550" cy="1919022"/>
          </a:xfrm>
          <a:prstGeom prst="roundRect">
            <a:avLst/>
          </a:prstGeom>
          <a:ln w="25400">
            <a:prstDash val="sysDash"/>
          </a:ln>
        </p:spPr>
        <p:style>
          <a:lnRef idx="2">
            <a:schemeClr val="accent1"/>
          </a:lnRef>
          <a:fillRef idx="1">
            <a:schemeClr val="lt1"/>
          </a:fillRef>
          <a:effectRef idx="0">
            <a:schemeClr val="accent1"/>
          </a:effectRef>
          <a:fontRef idx="minor">
            <a:schemeClr val="dk1"/>
          </a:fontRef>
        </p:style>
        <p:txBody>
          <a:bodyPr rtlCol="0" anchor="ctr"/>
          <a:lstStyle/>
          <a:p>
            <a:pPr marL="0" lvl="1" algn="ctr">
              <a:lnSpc>
                <a:spcPct val="70000"/>
              </a:lnSpc>
            </a:pPr>
            <a:r>
              <a:rPr lang="fr-FR" sz="2000" b="1">
                <a:solidFill>
                  <a:srgbClr val="002060"/>
                </a:solidFill>
              </a:rPr>
              <a:t>Certaines natures de ressources  pourront ne pas être trouvées en Drm ou à la DGFIP</a:t>
            </a:r>
          </a:p>
          <a:p>
            <a:pPr marL="0" lvl="1" algn="ctr">
              <a:lnSpc>
                <a:spcPct val="70000"/>
              </a:lnSpc>
            </a:pPr>
            <a:r>
              <a:rPr lang="fr-FR" sz="2000" b="1">
                <a:solidFill>
                  <a:srgbClr val="002060"/>
                </a:solidFill>
              </a:rPr>
              <a:t> </a:t>
            </a:r>
          </a:p>
          <a:p>
            <a:pPr marL="0" lvl="1" algn="ctr">
              <a:lnSpc>
                <a:spcPct val="70000"/>
              </a:lnSpc>
            </a:pPr>
            <a:endParaRPr lang="fr-FR" sz="2000" b="1">
              <a:solidFill>
                <a:srgbClr val="002060"/>
              </a:solidFill>
            </a:endParaRPr>
          </a:p>
          <a:p>
            <a:pPr marL="0" lvl="1" algn="ctr">
              <a:lnSpc>
                <a:spcPct val="70000"/>
              </a:lnSpc>
            </a:pPr>
            <a:endParaRPr lang="fr-FR" sz="2000" b="1">
              <a:solidFill>
                <a:srgbClr val="002060"/>
              </a:solidFill>
            </a:endParaRPr>
          </a:p>
          <a:p>
            <a:pPr marL="0" lvl="1" algn="ctr">
              <a:lnSpc>
                <a:spcPct val="70000"/>
              </a:lnSpc>
            </a:pPr>
            <a:endParaRPr lang="fr-FR" sz="2000" b="1">
              <a:solidFill>
                <a:srgbClr val="002060"/>
              </a:solidFill>
            </a:endParaRPr>
          </a:p>
        </p:txBody>
      </p:sp>
      <p:sp>
        <p:nvSpPr>
          <p:cNvPr id="12" name="Rectangle : coins arrondis 11">
            <a:extLst>
              <a:ext uri="{FF2B5EF4-FFF2-40B4-BE49-F238E27FC236}">
                <a16:creationId xmlns:a16="http://schemas.microsoft.com/office/drawing/2014/main" id="{5C12CE41-A6BA-49E9-8C7F-DF3770FE2DFC}"/>
              </a:ext>
            </a:extLst>
          </p:cNvPr>
          <p:cNvSpPr/>
          <p:nvPr/>
        </p:nvSpPr>
        <p:spPr>
          <a:xfrm>
            <a:off x="2072882" y="3488314"/>
            <a:ext cx="4643795" cy="1286203"/>
          </a:xfrm>
          <a:prstGeom prst="roundRect">
            <a:avLst/>
          </a:prstGeom>
          <a:solidFill>
            <a:schemeClr val="accent5">
              <a:lumMod val="20000"/>
              <a:lumOff val="80000"/>
            </a:schemeClr>
          </a:solidFill>
          <a:ln w="25400">
            <a:noFill/>
            <a:prstDash val="sysDash"/>
          </a:ln>
        </p:spPr>
        <p:style>
          <a:lnRef idx="2">
            <a:schemeClr val="accent1"/>
          </a:lnRef>
          <a:fillRef idx="1">
            <a:schemeClr val="lt1"/>
          </a:fillRef>
          <a:effectRef idx="0">
            <a:schemeClr val="accent1"/>
          </a:effectRef>
          <a:fontRef idx="minor">
            <a:schemeClr val="dk1"/>
          </a:fontRef>
        </p:style>
        <p:txBody>
          <a:bodyPr lIns="0" tIns="0" rIns="0" bIns="0" rtlCol="0" anchor="ctr"/>
          <a:lstStyle/>
          <a:p>
            <a:pPr marL="0" lvl="2">
              <a:lnSpc>
                <a:spcPct val="70000"/>
              </a:lnSpc>
              <a:tabLst>
                <a:tab pos="1341438" algn="l"/>
                <a:tab pos="1524000" algn="l"/>
              </a:tabLst>
            </a:pPr>
            <a:r>
              <a:rPr lang="fr-FR" sz="1600" b="1">
                <a:solidFill>
                  <a:schemeClr val="accent1">
                    <a:lumMod val="75000"/>
                  </a:schemeClr>
                </a:solidFill>
              </a:rPr>
              <a:t>-Les frais réels,  les pensions alimentaires, les frais de tutelle. </a:t>
            </a:r>
          </a:p>
          <a:p>
            <a:pPr marL="0" lvl="2">
              <a:lnSpc>
                <a:spcPct val="70000"/>
              </a:lnSpc>
              <a:tabLst>
                <a:tab pos="1341438" algn="l"/>
                <a:tab pos="1524000" algn="l"/>
              </a:tabLst>
            </a:pPr>
            <a:r>
              <a:rPr lang="fr-FR" sz="1600" b="1">
                <a:solidFill>
                  <a:schemeClr val="accent1">
                    <a:lumMod val="75000"/>
                  </a:schemeClr>
                </a:solidFill>
              </a:rPr>
              <a:t>-Le chiffre d’affaires pour les  ETI et micro entrepreneurs depuis le 02/01/19</a:t>
            </a:r>
            <a:endParaRPr lang="fr-FR" sz="1600" b="1">
              <a:solidFill>
                <a:schemeClr val="accent1">
                  <a:lumMod val="75000"/>
                </a:schemeClr>
              </a:solidFill>
              <a:cs typeface="Calibri"/>
            </a:endParaRPr>
          </a:p>
          <a:p>
            <a:pPr marL="0" lvl="2">
              <a:lnSpc>
                <a:spcPct val="70000"/>
              </a:lnSpc>
              <a:tabLst>
                <a:tab pos="1341438" algn="l"/>
                <a:tab pos="1524000" algn="l"/>
              </a:tabLst>
            </a:pPr>
            <a:r>
              <a:rPr lang="fr-FR" sz="1600" b="1">
                <a:solidFill>
                  <a:schemeClr val="accent1">
                    <a:lumMod val="75000"/>
                  </a:schemeClr>
                </a:solidFill>
              </a:rPr>
              <a:t>-les salaires ou rémunérations pour les GSA, les MOA, -les revenus perçus à l'étranger et pour les personnes dont le NIR est absent du Sngi</a:t>
            </a:r>
            <a:endParaRPr lang="fr-FR" sz="1600" b="1">
              <a:solidFill>
                <a:schemeClr val="accent1">
                  <a:lumMod val="75000"/>
                </a:schemeClr>
              </a:solidFill>
              <a:cs typeface="Calibri"/>
            </a:endParaRPr>
          </a:p>
        </p:txBody>
      </p:sp>
      <p:sp>
        <p:nvSpPr>
          <p:cNvPr id="13" name="Rectangle : coins arrondis 12">
            <a:extLst>
              <a:ext uri="{FF2B5EF4-FFF2-40B4-BE49-F238E27FC236}">
                <a16:creationId xmlns:a16="http://schemas.microsoft.com/office/drawing/2014/main" id="{1A046C4D-41BC-42BE-B76C-BBF4147CDFDE}"/>
              </a:ext>
            </a:extLst>
          </p:cNvPr>
          <p:cNvSpPr/>
          <p:nvPr/>
        </p:nvSpPr>
        <p:spPr>
          <a:xfrm>
            <a:off x="7561050" y="3761047"/>
            <a:ext cx="3684728" cy="901137"/>
          </a:xfrm>
          <a:prstGeom prst="roundRect">
            <a:avLst/>
          </a:prstGeom>
          <a:solidFill>
            <a:schemeClr val="accent5">
              <a:lumMod val="20000"/>
              <a:lumOff val="80000"/>
            </a:schemeClr>
          </a:solidFill>
          <a:ln w="25400">
            <a:noFill/>
            <a:prstDash val="sysDash"/>
          </a:ln>
        </p:spPr>
        <p:style>
          <a:lnRef idx="2">
            <a:schemeClr val="accent1"/>
          </a:lnRef>
          <a:fillRef idx="1">
            <a:schemeClr val="lt1"/>
          </a:fillRef>
          <a:effectRef idx="0">
            <a:schemeClr val="accent1"/>
          </a:effectRef>
          <a:fontRef idx="minor">
            <a:schemeClr val="dk1"/>
          </a:fontRef>
        </p:style>
        <p:txBody>
          <a:bodyPr lIns="0" tIns="0" rIns="0" bIns="0" rtlCol="0" anchor="ctr"/>
          <a:lstStyle/>
          <a:p>
            <a:pPr marL="0" lvl="2" algn="ctr">
              <a:lnSpc>
                <a:spcPct val="70000"/>
              </a:lnSpc>
            </a:pPr>
            <a:r>
              <a:rPr lang="fr-FR" b="1">
                <a:solidFill>
                  <a:schemeClr val="accent1">
                    <a:lumMod val="75000"/>
                  </a:schemeClr>
                </a:solidFill>
              </a:rPr>
              <a:t>Dans ce cas, l’allocataire sera invité à se rendre sur le caf.fr pour déclarer les ressources manquantes.</a:t>
            </a:r>
          </a:p>
        </p:txBody>
      </p:sp>
      <p:sp>
        <p:nvSpPr>
          <p:cNvPr id="14" name="Rectangle : coins arrondis 13">
            <a:extLst>
              <a:ext uri="{FF2B5EF4-FFF2-40B4-BE49-F238E27FC236}">
                <a16:creationId xmlns:a16="http://schemas.microsoft.com/office/drawing/2014/main" id="{B4C201C3-7472-4AC1-98FC-48B6E8A9901E}"/>
              </a:ext>
            </a:extLst>
          </p:cNvPr>
          <p:cNvSpPr/>
          <p:nvPr/>
        </p:nvSpPr>
        <p:spPr>
          <a:xfrm>
            <a:off x="1848289" y="4925330"/>
            <a:ext cx="9519550" cy="1364788"/>
          </a:xfrm>
          <a:prstGeom prst="roundRect">
            <a:avLst/>
          </a:prstGeom>
          <a:ln w="25400">
            <a:prstDash val="sysDash"/>
          </a:ln>
        </p:spPr>
        <p:style>
          <a:lnRef idx="2">
            <a:schemeClr val="accent1"/>
          </a:lnRef>
          <a:fillRef idx="1">
            <a:schemeClr val="lt1"/>
          </a:fillRef>
          <a:effectRef idx="0">
            <a:schemeClr val="accent1"/>
          </a:effectRef>
          <a:fontRef idx="minor">
            <a:schemeClr val="dk1"/>
          </a:fontRef>
        </p:style>
        <p:txBody>
          <a:bodyPr rtlCol="0" anchor="ctr"/>
          <a:lstStyle/>
          <a:p>
            <a:pPr marL="0" lvl="1" algn="ctr">
              <a:lnSpc>
                <a:spcPct val="70000"/>
              </a:lnSpc>
            </a:pPr>
            <a:r>
              <a:rPr lang="fr-FR" sz="2000" b="1">
                <a:solidFill>
                  <a:srgbClr val="002060"/>
                </a:solidFill>
              </a:rPr>
              <a:t>Par ailleurs, ces évolutions ont également des impacts pour les bailleurs en tiers payant</a:t>
            </a:r>
            <a:r>
              <a:rPr lang="fr-FR" sz="2000"/>
              <a:t> </a:t>
            </a:r>
          </a:p>
          <a:p>
            <a:pPr marL="0" lvl="1" algn="just">
              <a:lnSpc>
                <a:spcPct val="70000"/>
              </a:lnSpc>
            </a:pPr>
            <a:r>
              <a:rPr lang="fr-FR" sz="2000" b="1">
                <a:solidFill>
                  <a:srgbClr val="002060"/>
                </a:solidFill>
              </a:rPr>
              <a:t> </a:t>
            </a:r>
          </a:p>
          <a:p>
            <a:pPr marL="0" lvl="1" algn="ctr">
              <a:lnSpc>
                <a:spcPct val="70000"/>
              </a:lnSpc>
            </a:pPr>
            <a:endParaRPr lang="fr-FR" sz="2000" b="1">
              <a:solidFill>
                <a:srgbClr val="002060"/>
              </a:solidFill>
            </a:endParaRPr>
          </a:p>
          <a:p>
            <a:pPr marL="0" lvl="1" algn="ctr">
              <a:lnSpc>
                <a:spcPct val="70000"/>
              </a:lnSpc>
            </a:pPr>
            <a:endParaRPr lang="fr-FR" sz="2000" b="1">
              <a:solidFill>
                <a:srgbClr val="002060"/>
              </a:solidFill>
            </a:endParaRPr>
          </a:p>
          <a:p>
            <a:pPr marL="0" lvl="1" algn="ctr">
              <a:lnSpc>
                <a:spcPct val="70000"/>
              </a:lnSpc>
            </a:pPr>
            <a:endParaRPr lang="fr-FR" sz="2000" b="1">
              <a:solidFill>
                <a:srgbClr val="002060"/>
              </a:solidFill>
            </a:endParaRPr>
          </a:p>
        </p:txBody>
      </p:sp>
      <p:sp>
        <p:nvSpPr>
          <p:cNvPr id="15" name="Rectangle : coins arrondis 14">
            <a:extLst>
              <a:ext uri="{FF2B5EF4-FFF2-40B4-BE49-F238E27FC236}">
                <a16:creationId xmlns:a16="http://schemas.microsoft.com/office/drawing/2014/main" id="{EF6FFF67-7B02-49A6-9726-AAB1CD81DEFE}"/>
              </a:ext>
            </a:extLst>
          </p:cNvPr>
          <p:cNvSpPr/>
          <p:nvPr/>
        </p:nvSpPr>
        <p:spPr>
          <a:xfrm>
            <a:off x="2072882" y="5407336"/>
            <a:ext cx="9165200" cy="649524"/>
          </a:xfrm>
          <a:prstGeom prst="roundRect">
            <a:avLst/>
          </a:prstGeom>
          <a:solidFill>
            <a:schemeClr val="accent5">
              <a:lumMod val="20000"/>
              <a:lumOff val="80000"/>
            </a:schemeClr>
          </a:solidFill>
          <a:ln w="25400">
            <a:noFill/>
            <a:prstDash val="sysDash"/>
          </a:ln>
        </p:spPr>
        <p:style>
          <a:lnRef idx="2">
            <a:schemeClr val="accent1"/>
          </a:lnRef>
          <a:fillRef idx="1">
            <a:schemeClr val="lt1"/>
          </a:fillRef>
          <a:effectRef idx="0">
            <a:schemeClr val="accent1"/>
          </a:effectRef>
          <a:fontRef idx="minor">
            <a:schemeClr val="dk1"/>
          </a:fontRef>
        </p:style>
        <p:txBody>
          <a:bodyPr lIns="0" tIns="0" rIns="0" bIns="0" rtlCol="0" anchor="ctr"/>
          <a:lstStyle/>
          <a:p>
            <a:pPr marL="0" lvl="2" algn="ctr">
              <a:lnSpc>
                <a:spcPct val="70000"/>
              </a:lnSpc>
            </a:pPr>
            <a:r>
              <a:rPr lang="fr-FR" b="1" dirty="0">
                <a:solidFill>
                  <a:schemeClr val="accent1">
                    <a:lumMod val="75000"/>
                  </a:schemeClr>
                </a:solidFill>
              </a:rPr>
              <a:t>En effet, le reste à charge de l’allocataire, calculé par le bailleur,  sera susceptible d’être différent tous les trimestres.</a:t>
            </a:r>
          </a:p>
        </p:txBody>
      </p:sp>
      <p:sp>
        <p:nvSpPr>
          <p:cNvPr id="2" name="Flèche : droite 1">
            <a:extLst>
              <a:ext uri="{FF2B5EF4-FFF2-40B4-BE49-F238E27FC236}">
                <a16:creationId xmlns:a16="http://schemas.microsoft.com/office/drawing/2014/main" id="{6F72075A-9981-40FA-BF65-E9A22047795A}"/>
              </a:ext>
            </a:extLst>
          </p:cNvPr>
          <p:cNvSpPr/>
          <p:nvPr/>
        </p:nvSpPr>
        <p:spPr>
          <a:xfrm>
            <a:off x="6718046" y="3932808"/>
            <a:ext cx="722312" cy="484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8942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2" grpId="0" animBg="1"/>
      <p:bldP spid="13" grpId="0" animBg="1"/>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10. Communication allocataires</a:t>
            </a:r>
          </a:p>
        </p:txBody>
      </p:sp>
    </p:spTree>
    <p:extLst>
      <p:ext uri="{BB962C8B-B14F-4D97-AF65-F5344CB8AC3E}">
        <p14:creationId xmlns:p14="http://schemas.microsoft.com/office/powerpoint/2010/main" val="2452506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1. Les objectifs des évolutions</a:t>
            </a:r>
          </a:p>
        </p:txBody>
      </p:sp>
    </p:spTree>
    <p:extLst>
      <p:ext uri="{BB962C8B-B14F-4D97-AF65-F5344CB8AC3E}">
        <p14:creationId xmlns:p14="http://schemas.microsoft.com/office/powerpoint/2010/main" val="3069994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 coins arrondis 53">
            <a:extLst>
              <a:ext uri="{FF2B5EF4-FFF2-40B4-BE49-F238E27FC236}">
                <a16:creationId xmlns:a16="http://schemas.microsoft.com/office/drawing/2014/main" id="{625796D6-E1E0-4174-A2FD-78A3739DB44C}"/>
              </a:ext>
            </a:extLst>
          </p:cNvPr>
          <p:cNvSpPr/>
          <p:nvPr/>
        </p:nvSpPr>
        <p:spPr>
          <a:xfrm>
            <a:off x="2759175" y="5202349"/>
            <a:ext cx="8587144" cy="1131246"/>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a:solidFill>
                  <a:schemeClr val="accent1"/>
                </a:solidFill>
              </a:rPr>
              <a:t>Information sur le nouveau montant du droit dans Mon Compte</a:t>
            </a:r>
          </a:p>
        </p:txBody>
      </p:sp>
      <p:sp>
        <p:nvSpPr>
          <p:cNvPr id="53" name="Rectangle : coins arrondis 52">
            <a:extLst>
              <a:ext uri="{FF2B5EF4-FFF2-40B4-BE49-F238E27FC236}">
                <a16:creationId xmlns:a16="http://schemas.microsoft.com/office/drawing/2014/main" id="{D9B2F0B9-2824-42DD-989C-38991BD6A65D}"/>
              </a:ext>
            </a:extLst>
          </p:cNvPr>
          <p:cNvSpPr/>
          <p:nvPr/>
        </p:nvSpPr>
        <p:spPr>
          <a:xfrm>
            <a:off x="2759175" y="3765101"/>
            <a:ext cx="8587144" cy="1131246"/>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a:solidFill>
                  <a:schemeClr val="accent1"/>
                </a:solidFill>
              </a:rPr>
              <a:t>Appel des ressources </a:t>
            </a:r>
          </a:p>
        </p:txBody>
      </p:sp>
      <p:sp>
        <p:nvSpPr>
          <p:cNvPr id="32" name="Rectangle : coins arrondis 31">
            <a:extLst>
              <a:ext uri="{FF2B5EF4-FFF2-40B4-BE49-F238E27FC236}">
                <a16:creationId xmlns:a16="http://schemas.microsoft.com/office/drawing/2014/main" id="{9DA92064-95B1-4A4F-9FEA-5FCB8A3D0F39}"/>
              </a:ext>
            </a:extLst>
          </p:cNvPr>
          <p:cNvSpPr/>
          <p:nvPr/>
        </p:nvSpPr>
        <p:spPr>
          <a:xfrm>
            <a:off x="2759175" y="885200"/>
            <a:ext cx="8587145" cy="1276782"/>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marL="536575" indent="-85725" algn="ctr"/>
            <a:r>
              <a:rPr lang="fr-FR" b="1">
                <a:solidFill>
                  <a:schemeClr val="accent1"/>
                </a:solidFill>
              </a:rPr>
              <a:t>Courriel ou courrier d’information adressé aux bénéficiaires des aides personnelles au logement. </a:t>
            </a:r>
            <a:endParaRPr lang="fr-FR" b="1">
              <a:solidFill>
                <a:srgbClr val="FF0000"/>
              </a:solidFill>
            </a:endParaRPr>
          </a:p>
        </p:txBody>
      </p:sp>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400" b="1" dirty="0">
                <a:solidFill>
                  <a:srgbClr val="0070C0"/>
                </a:solidFill>
                <a:latin typeface="Calibri" panose="020F0502020204030204" pitchFamily="34" charset="0"/>
                <a:cs typeface="Times New Roman" panose="02020603050405020304" pitchFamily="18" charset="0"/>
              </a:rPr>
              <a:t>Communications préalables à la mise en œuvre des évolutions de l’AL</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20</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33" name="Rectangle : coins arrondis 32">
            <a:extLst>
              <a:ext uri="{FF2B5EF4-FFF2-40B4-BE49-F238E27FC236}">
                <a16:creationId xmlns:a16="http://schemas.microsoft.com/office/drawing/2014/main" id="{C3087B08-9BAC-4DA1-A095-E88154B0BCA5}"/>
              </a:ext>
            </a:extLst>
          </p:cNvPr>
          <p:cNvSpPr/>
          <p:nvPr/>
        </p:nvSpPr>
        <p:spPr>
          <a:xfrm>
            <a:off x="2759175" y="2606172"/>
            <a:ext cx="1672280" cy="993058"/>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fr-FR" b="1">
                <a:solidFill>
                  <a:schemeClr val="accent1"/>
                </a:solidFill>
              </a:rPr>
              <a:t>1</a:t>
            </a:r>
            <a:r>
              <a:rPr lang="fr-FR" b="1" baseline="30000">
                <a:solidFill>
                  <a:schemeClr val="accent1"/>
                </a:solidFill>
              </a:rPr>
              <a:t>er</a:t>
            </a:r>
            <a:r>
              <a:rPr lang="fr-FR" b="1">
                <a:solidFill>
                  <a:schemeClr val="accent1"/>
                </a:solidFill>
              </a:rPr>
              <a:t> message SVI</a:t>
            </a:r>
          </a:p>
        </p:txBody>
      </p:sp>
      <p:sp>
        <p:nvSpPr>
          <p:cNvPr id="34" name="Rectangle : coins arrondis 33">
            <a:extLst>
              <a:ext uri="{FF2B5EF4-FFF2-40B4-BE49-F238E27FC236}">
                <a16:creationId xmlns:a16="http://schemas.microsoft.com/office/drawing/2014/main" id="{A5DD8151-672F-4A8E-9759-B265E74F6B23}"/>
              </a:ext>
            </a:extLst>
          </p:cNvPr>
          <p:cNvSpPr/>
          <p:nvPr/>
        </p:nvSpPr>
        <p:spPr>
          <a:xfrm>
            <a:off x="4896234" y="2480285"/>
            <a:ext cx="3711814" cy="1185284"/>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fr-FR" b="1">
                <a:solidFill>
                  <a:schemeClr val="accent1"/>
                </a:solidFill>
              </a:rPr>
              <a:t>Le chatbot sur Caf.fr permettra de répondre aux questions sur les évolutions Al  </a:t>
            </a:r>
          </a:p>
        </p:txBody>
      </p:sp>
      <p:sp>
        <p:nvSpPr>
          <p:cNvPr id="3" name="Rectangle 2">
            <a:extLst>
              <a:ext uri="{FF2B5EF4-FFF2-40B4-BE49-F238E27FC236}">
                <a16:creationId xmlns:a16="http://schemas.microsoft.com/office/drawing/2014/main" id="{C180DF10-340F-4BCE-96A4-043DD0CDB75B}"/>
              </a:ext>
            </a:extLst>
          </p:cNvPr>
          <p:cNvSpPr/>
          <p:nvPr/>
        </p:nvSpPr>
        <p:spPr>
          <a:xfrm>
            <a:off x="1777459" y="564051"/>
            <a:ext cx="5357685" cy="369332"/>
          </a:xfrm>
          <a:prstGeom prst="rect">
            <a:avLst/>
          </a:prstGeom>
        </p:spPr>
        <p:txBody>
          <a:bodyPr wrap="none">
            <a:spAutoFit/>
          </a:bodyPr>
          <a:lstStyle/>
          <a:p>
            <a:r>
              <a:rPr lang="fr-FR">
                <a:solidFill>
                  <a:srgbClr val="002060"/>
                </a:solidFill>
                <a:latin typeface="Calibri" panose="020F0502020204030204" pitchFamily="34" charset="0"/>
                <a:ea typeface="Calibri" panose="020F0502020204030204" pitchFamily="34" charset="0"/>
                <a:cs typeface="Calibri" panose="020F0502020204030204" pitchFamily="34" charset="0"/>
              </a:rPr>
              <a:t>Calendrier prévisionnel sous réserve de confirmation </a:t>
            </a:r>
            <a:r>
              <a:rPr lang="fr-FR">
                <a:solidFill>
                  <a:srgbClr val="FF0000"/>
                </a:solidFill>
                <a:latin typeface="Calibri" panose="020F0502020204030204" pitchFamily="34" charset="0"/>
                <a:ea typeface="Calibri" panose="020F0502020204030204" pitchFamily="34" charset="0"/>
                <a:cs typeface="Calibri" panose="020F0502020204030204" pitchFamily="34" charset="0"/>
              </a:rPr>
              <a:t> </a:t>
            </a:r>
            <a:endParaRPr lang="fr-FR">
              <a:solidFill>
                <a:srgbClr val="FF0000"/>
              </a:solidFill>
            </a:endParaRPr>
          </a:p>
        </p:txBody>
      </p:sp>
      <p:sp>
        <p:nvSpPr>
          <p:cNvPr id="14" name="Rectangle : coins arrondis 13">
            <a:extLst>
              <a:ext uri="{FF2B5EF4-FFF2-40B4-BE49-F238E27FC236}">
                <a16:creationId xmlns:a16="http://schemas.microsoft.com/office/drawing/2014/main" id="{C3D02E68-B8D5-4413-94EE-AE122749DDBF}"/>
              </a:ext>
            </a:extLst>
          </p:cNvPr>
          <p:cNvSpPr/>
          <p:nvPr/>
        </p:nvSpPr>
        <p:spPr>
          <a:xfrm>
            <a:off x="9137482" y="2460013"/>
            <a:ext cx="2208838" cy="1139217"/>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fr-FR" b="1">
                <a:solidFill>
                  <a:schemeClr val="accent1"/>
                </a:solidFill>
              </a:rPr>
              <a:t>Orientation vers la page dédiée du caf.fr</a:t>
            </a:r>
          </a:p>
        </p:txBody>
      </p:sp>
      <p:sp>
        <p:nvSpPr>
          <p:cNvPr id="5" name="Rectangle : coins arrondis 4">
            <a:extLst>
              <a:ext uri="{FF2B5EF4-FFF2-40B4-BE49-F238E27FC236}">
                <a16:creationId xmlns:a16="http://schemas.microsoft.com/office/drawing/2014/main" id="{5635DDD6-0DB5-4A20-B082-DD252034378D}"/>
              </a:ext>
            </a:extLst>
          </p:cNvPr>
          <p:cNvSpPr/>
          <p:nvPr/>
        </p:nvSpPr>
        <p:spPr>
          <a:xfrm>
            <a:off x="1273709" y="1788911"/>
            <a:ext cx="1672281" cy="460268"/>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1400" b="1" dirty="0">
                <a:solidFill>
                  <a:schemeClr val="bg1"/>
                </a:solidFill>
              </a:rPr>
              <a:t>A partir du 25 novembre </a:t>
            </a:r>
          </a:p>
        </p:txBody>
      </p:sp>
      <p:sp>
        <p:nvSpPr>
          <p:cNvPr id="17" name="Rectangle : coins arrondis 16">
            <a:extLst>
              <a:ext uri="{FF2B5EF4-FFF2-40B4-BE49-F238E27FC236}">
                <a16:creationId xmlns:a16="http://schemas.microsoft.com/office/drawing/2014/main" id="{FC538957-39FB-4A70-A704-A11157818A4C}"/>
              </a:ext>
            </a:extLst>
          </p:cNvPr>
          <p:cNvSpPr/>
          <p:nvPr/>
        </p:nvSpPr>
        <p:spPr>
          <a:xfrm>
            <a:off x="1273709" y="3408108"/>
            <a:ext cx="1672281" cy="460268"/>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1400" b="1" dirty="0">
                <a:solidFill>
                  <a:schemeClr val="bg1"/>
                </a:solidFill>
              </a:rPr>
              <a:t>A partir du 4 janvier</a:t>
            </a:r>
          </a:p>
        </p:txBody>
      </p:sp>
      <p:sp>
        <p:nvSpPr>
          <p:cNvPr id="18" name="Rectangle : coins arrondis 17">
            <a:extLst>
              <a:ext uri="{FF2B5EF4-FFF2-40B4-BE49-F238E27FC236}">
                <a16:creationId xmlns:a16="http://schemas.microsoft.com/office/drawing/2014/main" id="{D73C67FD-C02C-4F14-8E59-D5E70D35F0FD}"/>
              </a:ext>
            </a:extLst>
          </p:cNvPr>
          <p:cNvSpPr/>
          <p:nvPr/>
        </p:nvSpPr>
        <p:spPr>
          <a:xfrm>
            <a:off x="1273709" y="5962998"/>
            <a:ext cx="1672281" cy="460268"/>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1400" b="1" dirty="0">
                <a:solidFill>
                  <a:schemeClr val="bg1"/>
                </a:solidFill>
              </a:rPr>
              <a:t>Début février</a:t>
            </a:r>
          </a:p>
        </p:txBody>
      </p:sp>
    </p:spTree>
    <p:extLst>
      <p:ext uri="{BB962C8B-B14F-4D97-AF65-F5344CB8AC3E}">
        <p14:creationId xmlns:p14="http://schemas.microsoft.com/office/powerpoint/2010/main" val="3717784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500"/>
                                        <p:tgtEl>
                                          <p:spTgt spid="3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fade">
                                      <p:cBhvr>
                                        <p:cTn id="16" dur="500"/>
                                        <p:tgtEl>
                                          <p:spTgt spid="5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4"/>
                                        </p:tgtEl>
                                        <p:attrNameLst>
                                          <p:attrName>style.visibility</p:attrName>
                                        </p:attrNameLst>
                                      </p:cBhvr>
                                      <p:to>
                                        <p:strVal val="visible"/>
                                      </p:to>
                                    </p:set>
                                    <p:animEffect transition="in" filter="fade">
                                      <p:cBhvr>
                                        <p:cTn id="19" dur="500"/>
                                        <p:tgtEl>
                                          <p:spTgt spid="5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3" grpId="0" animBg="1"/>
      <p:bldP spid="32" grpId="0" animBg="1"/>
      <p:bldP spid="33" grpId="0" animBg="1"/>
      <p:bldP spid="34"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 coins arrondis 31">
            <a:extLst>
              <a:ext uri="{FF2B5EF4-FFF2-40B4-BE49-F238E27FC236}">
                <a16:creationId xmlns:a16="http://schemas.microsoft.com/office/drawing/2014/main" id="{9DA92064-95B1-4A4F-9FEA-5FCB8A3D0F39}"/>
              </a:ext>
            </a:extLst>
          </p:cNvPr>
          <p:cNvSpPr/>
          <p:nvPr/>
        </p:nvSpPr>
        <p:spPr>
          <a:xfrm>
            <a:off x="1696278" y="1201297"/>
            <a:ext cx="9573230" cy="4875653"/>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marL="450850"/>
            <a:endParaRPr lang="fr-FR" b="1" dirty="0">
              <a:solidFill>
                <a:schemeClr val="accent1"/>
              </a:solidFill>
            </a:endParaRPr>
          </a:p>
          <a:p>
            <a:pPr marL="450850"/>
            <a:endParaRPr lang="fr-FR" b="1" dirty="0">
              <a:solidFill>
                <a:schemeClr val="accent1"/>
              </a:solidFill>
            </a:endParaRPr>
          </a:p>
          <a:p>
            <a:pPr marL="450850"/>
            <a:endParaRPr lang="fr-FR" b="1" dirty="0">
              <a:solidFill>
                <a:schemeClr val="accent1"/>
              </a:solidFill>
            </a:endParaRPr>
          </a:p>
          <a:p>
            <a:pPr marL="450850"/>
            <a:endParaRPr lang="fr-FR" b="1" dirty="0">
              <a:solidFill>
                <a:schemeClr val="accent1"/>
              </a:solidFill>
            </a:endParaRPr>
          </a:p>
          <a:p>
            <a:pPr marL="450850"/>
            <a:r>
              <a:rPr lang="fr-FR" b="1" dirty="0">
                <a:solidFill>
                  <a:schemeClr val="accent1"/>
                </a:solidFill>
              </a:rPr>
              <a:t>Pour la déclaration de leurs revenus, des alertes spécifiques dans mon compte sont prévues pour les :</a:t>
            </a:r>
          </a:p>
          <a:p>
            <a:pPr marL="450850"/>
            <a:endParaRPr lang="fr-FR" b="1" dirty="0">
              <a:solidFill>
                <a:schemeClr val="accent1"/>
              </a:solidFill>
              <a:cs typeface="Calibri"/>
            </a:endParaRPr>
          </a:p>
          <a:p>
            <a:pPr marL="736600" indent="-285750">
              <a:buFont typeface="Arial" panose="020B0604020202020204" pitchFamily="34" charset="0"/>
              <a:buChar char="•"/>
            </a:pPr>
            <a:r>
              <a:rPr lang="fr-FR" dirty="0"/>
              <a:t>Tr</a:t>
            </a:r>
            <a:r>
              <a:rPr lang="fr-FR" dirty="0">
                <a:solidFill>
                  <a:schemeClr val="tx1"/>
                </a:solidFill>
              </a:rPr>
              <a:t>availleurs indépendants depuis  le 02/01/2019 afin de déclarer leur chiffre d’affaires mensuel.</a:t>
            </a:r>
            <a:endParaRPr lang="fr-FR" dirty="0">
              <a:solidFill>
                <a:schemeClr val="tx1"/>
              </a:solidFill>
              <a:cs typeface="Calibri"/>
            </a:endParaRPr>
          </a:p>
          <a:p>
            <a:pPr marL="736600" indent="-285750">
              <a:buFont typeface="Arial" panose="020B0604020202020204" pitchFamily="34" charset="0"/>
              <a:buChar char="•"/>
            </a:pPr>
            <a:r>
              <a:rPr lang="fr-FR" dirty="0">
                <a:solidFill>
                  <a:schemeClr val="tx1"/>
                </a:solidFill>
              </a:rPr>
              <a:t>Les transfrontaliers – Allocataires résidant en France et travaillant à l’étranger. </a:t>
            </a:r>
          </a:p>
          <a:p>
            <a:pPr marL="736600" indent="-285750">
              <a:buFont typeface="Arial" panose="020B0604020202020204" pitchFamily="34" charset="0"/>
              <a:buChar char="•"/>
            </a:pPr>
            <a:r>
              <a:rPr lang="fr-FR" dirty="0">
                <a:solidFill>
                  <a:schemeClr val="tx1"/>
                </a:solidFill>
              </a:rPr>
              <a:t>Allocataires ayant </a:t>
            </a:r>
            <a:r>
              <a:rPr lang="fr-FR" dirty="0"/>
              <a:t>versé ou perçu des pensions </a:t>
            </a:r>
            <a:r>
              <a:rPr lang="fr-FR" dirty="0">
                <a:solidFill>
                  <a:schemeClr val="tx1"/>
                </a:solidFill>
              </a:rPr>
              <a:t>alimentaires en 2019.</a:t>
            </a:r>
          </a:p>
          <a:p>
            <a:pPr marL="736600" indent="-285750">
              <a:buFont typeface="Arial" panose="020B0604020202020204" pitchFamily="34" charset="0"/>
              <a:buChar char="•"/>
            </a:pPr>
            <a:r>
              <a:rPr lang="fr-FR" dirty="0">
                <a:solidFill>
                  <a:schemeClr val="tx1"/>
                </a:solidFill>
              </a:rPr>
              <a:t>Allocataires qui ont eu, en 2019, un montant de frais réels supérieur à l’abattement fiscal de 10%.</a:t>
            </a:r>
          </a:p>
          <a:p>
            <a:pPr marL="736600" indent="-285750">
              <a:buFont typeface="Arial" panose="020B0604020202020204" pitchFamily="34" charset="0"/>
              <a:buChar char="•"/>
            </a:pPr>
            <a:r>
              <a:rPr lang="fr-FR" dirty="0">
                <a:solidFill>
                  <a:schemeClr val="tx1"/>
                </a:solidFill>
              </a:rPr>
              <a:t>Dossiers avec une tutelle en 2019. </a:t>
            </a:r>
          </a:p>
          <a:p>
            <a:pPr marL="736600" indent="-285750">
              <a:buFont typeface="Arial" panose="020B0604020202020204" pitchFamily="34" charset="0"/>
              <a:buChar char="•"/>
            </a:pPr>
            <a:r>
              <a:rPr lang="fr-FR" dirty="0">
                <a:solidFill>
                  <a:schemeClr val="tx1"/>
                </a:solidFill>
              </a:rPr>
              <a:t>Gérants salariés.</a:t>
            </a:r>
          </a:p>
          <a:p>
            <a:pPr marL="736600" indent="-285750">
              <a:buFont typeface="Arial" panose="020B0604020202020204" pitchFamily="34" charset="0"/>
              <a:buChar char="•"/>
            </a:pPr>
            <a:r>
              <a:rPr lang="fr-FR" dirty="0">
                <a:solidFill>
                  <a:schemeClr val="tx1"/>
                </a:solidFill>
              </a:rPr>
              <a:t>Allocataires avec un numéro de sécurité sociale inconnu.</a:t>
            </a:r>
          </a:p>
          <a:p>
            <a:pPr marL="736600" indent="-285750">
              <a:buFont typeface="Arial" panose="020B0604020202020204" pitchFamily="34" charset="0"/>
              <a:buChar char="•"/>
            </a:pPr>
            <a:r>
              <a:rPr lang="fr-FR" dirty="0"/>
              <a:t>Membres de congrégation, association, communauté, collectivité religieuse en activité.</a:t>
            </a:r>
          </a:p>
          <a:p>
            <a:pPr marL="736600" indent="-285750">
              <a:buFont typeface="Arial" panose="020B0604020202020204" pitchFamily="34" charset="0"/>
              <a:buChar char="•"/>
            </a:pPr>
            <a:endParaRPr lang="fr-FR" dirty="0"/>
          </a:p>
          <a:p>
            <a:pPr marL="736600" indent="-285750">
              <a:buFont typeface="Arial" panose="020B0604020202020204" pitchFamily="34" charset="0"/>
              <a:buChar char="•"/>
            </a:pPr>
            <a:endParaRPr lang="fr-FR" dirty="0">
              <a:solidFill>
                <a:schemeClr val="tx1"/>
              </a:solidFill>
            </a:endParaRPr>
          </a:p>
          <a:p>
            <a:pPr marL="450850"/>
            <a:endParaRPr lang="fr-FR" b="1" dirty="0">
              <a:solidFill>
                <a:schemeClr val="tx1"/>
              </a:solidFill>
            </a:endParaRPr>
          </a:p>
          <a:p>
            <a:pPr marL="736600" indent="-285750">
              <a:buFont typeface="Arial" panose="020B0604020202020204" pitchFamily="34" charset="0"/>
              <a:buChar char="•"/>
            </a:pPr>
            <a:endParaRPr lang="fr-FR" b="1" dirty="0">
              <a:solidFill>
                <a:schemeClr val="accent1"/>
              </a:solidFill>
            </a:endParaRPr>
          </a:p>
          <a:p>
            <a:pPr marL="736600" indent="-285750">
              <a:buFont typeface="Arial" panose="020B0604020202020204" pitchFamily="34" charset="0"/>
              <a:buChar char="•"/>
            </a:pPr>
            <a:endParaRPr lang="fr-FR" b="1" dirty="0">
              <a:solidFill>
                <a:schemeClr val="accent1"/>
              </a:solidFill>
            </a:endParaRPr>
          </a:p>
        </p:txBody>
      </p:sp>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Les alertes dans mon compte à partir de la bascule</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21</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Tree>
    <p:extLst>
      <p:ext uri="{BB962C8B-B14F-4D97-AF65-F5344CB8AC3E}">
        <p14:creationId xmlns:p14="http://schemas.microsoft.com/office/powerpoint/2010/main" val="292923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Pour les autres situations</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22</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15" name="Rectangle : coins arrondis 14">
            <a:extLst>
              <a:ext uri="{FF2B5EF4-FFF2-40B4-BE49-F238E27FC236}">
                <a16:creationId xmlns:a16="http://schemas.microsoft.com/office/drawing/2014/main" id="{68B17895-F4B4-44B5-926D-D630C437B2B9}"/>
              </a:ext>
            </a:extLst>
          </p:cNvPr>
          <p:cNvSpPr/>
          <p:nvPr/>
        </p:nvSpPr>
        <p:spPr>
          <a:xfrm>
            <a:off x="1597835" y="4333734"/>
            <a:ext cx="10124123" cy="1729939"/>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marL="450850"/>
            <a:endParaRPr lang="fr-FR" b="1" dirty="0">
              <a:solidFill>
                <a:schemeClr val="accent1"/>
              </a:solidFill>
            </a:endParaRPr>
          </a:p>
          <a:p>
            <a:pPr marL="450850"/>
            <a:r>
              <a:rPr lang="fr-FR" b="1" dirty="0">
                <a:solidFill>
                  <a:schemeClr val="accent1"/>
                </a:solidFill>
              </a:rPr>
              <a:t>De manière générale, le message à transmettre aux allocataires est :</a:t>
            </a:r>
          </a:p>
          <a:p>
            <a:pPr marL="450850"/>
            <a:endParaRPr lang="fr-FR" b="1" dirty="0">
              <a:solidFill>
                <a:schemeClr val="accent1"/>
              </a:solidFill>
            </a:endParaRPr>
          </a:p>
          <a:p>
            <a:pPr marL="450850"/>
            <a:r>
              <a:rPr lang="fr-FR" dirty="0"/>
              <a:t>«</a:t>
            </a:r>
            <a:r>
              <a:rPr lang="fr-FR" dirty="0">
                <a:solidFill>
                  <a:srgbClr val="FF0000"/>
                </a:solidFill>
              </a:rPr>
              <a:t> </a:t>
            </a:r>
            <a:r>
              <a:rPr lang="fr-FR" dirty="0">
                <a:solidFill>
                  <a:schemeClr val="tx1"/>
                </a:solidFill>
              </a:rPr>
              <a:t>Jusqu’en janvier 2021 vous </a:t>
            </a:r>
            <a:r>
              <a:rPr lang="fr-FR" dirty="0"/>
              <a:t>n’avez à rien faire.</a:t>
            </a:r>
          </a:p>
          <a:p>
            <a:pPr marL="450850"/>
            <a:r>
              <a:rPr lang="fr-FR" dirty="0">
                <a:solidFill>
                  <a:schemeClr val="tx1"/>
                </a:solidFill>
              </a:rPr>
              <a:t>A compter de janvier </a:t>
            </a:r>
            <a:r>
              <a:rPr lang="fr-FR" dirty="0"/>
              <a:t>vous pourrez consulter les ressources récupérées. Si des ressources sont manquantes, vous devrez les déclarer en ligne ».</a:t>
            </a:r>
          </a:p>
          <a:p>
            <a:r>
              <a:rPr lang="fr-FR" dirty="0"/>
              <a:t> </a:t>
            </a:r>
          </a:p>
          <a:p>
            <a:pPr marL="736600" indent="-285750">
              <a:buFont typeface="Arial" panose="020B0604020202020204" pitchFamily="34" charset="0"/>
              <a:buChar char="•"/>
            </a:pPr>
            <a:endParaRPr lang="fr-FR" b="1" dirty="0">
              <a:solidFill>
                <a:schemeClr val="accent1"/>
              </a:solidFill>
            </a:endParaRPr>
          </a:p>
        </p:txBody>
      </p:sp>
      <p:sp>
        <p:nvSpPr>
          <p:cNvPr id="16" name="Rectangle : coins arrondis 15">
            <a:extLst>
              <a:ext uri="{FF2B5EF4-FFF2-40B4-BE49-F238E27FC236}">
                <a16:creationId xmlns:a16="http://schemas.microsoft.com/office/drawing/2014/main" id="{3BCE1EE6-292C-4094-9A0D-CF0CF1B64D25}"/>
              </a:ext>
            </a:extLst>
          </p:cNvPr>
          <p:cNvSpPr/>
          <p:nvPr/>
        </p:nvSpPr>
        <p:spPr>
          <a:xfrm>
            <a:off x="1725868" y="911370"/>
            <a:ext cx="9868056" cy="2574427"/>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marL="450850"/>
            <a:endParaRPr lang="fr-FR" b="1">
              <a:solidFill>
                <a:schemeClr val="accent1"/>
              </a:solidFill>
            </a:endParaRPr>
          </a:p>
          <a:p>
            <a:pPr marL="450850"/>
            <a:endParaRPr lang="fr-FR" b="1">
              <a:solidFill>
                <a:schemeClr val="accent1"/>
              </a:solidFill>
            </a:endParaRPr>
          </a:p>
          <a:p>
            <a:pPr marL="450850"/>
            <a:endParaRPr lang="fr-FR" b="1">
              <a:solidFill>
                <a:schemeClr val="accent1"/>
              </a:solidFill>
            </a:endParaRPr>
          </a:p>
          <a:p>
            <a:pPr marL="450850"/>
            <a:r>
              <a:rPr lang="fr-FR" b="1">
                <a:solidFill>
                  <a:schemeClr val="accent1"/>
                </a:solidFill>
              </a:rPr>
              <a:t>Du déclaratif </a:t>
            </a:r>
            <a:r>
              <a:rPr lang="fr-FR" b="1" i="1">
                <a:solidFill>
                  <a:schemeClr val="accent1"/>
                </a:solidFill>
              </a:rPr>
              <a:t>(sans alerte dans mon compte</a:t>
            </a:r>
            <a:r>
              <a:rPr lang="fr-FR" b="1">
                <a:solidFill>
                  <a:schemeClr val="accent1"/>
                </a:solidFill>
              </a:rPr>
              <a:t>) est à prévoir pour </a:t>
            </a:r>
            <a:endParaRPr lang="fr-FR" b="1">
              <a:solidFill>
                <a:schemeClr val="accent1"/>
              </a:solidFill>
              <a:cs typeface="Calibri"/>
            </a:endParaRPr>
          </a:p>
          <a:p>
            <a:endParaRPr lang="fr-FR">
              <a:solidFill>
                <a:schemeClr val="tx1"/>
              </a:solidFill>
            </a:endParaRPr>
          </a:p>
          <a:p>
            <a:pPr marL="285750" indent="-285750">
              <a:buFont typeface="Arial" panose="020B0604020202020204" pitchFamily="34" charset="0"/>
              <a:buChar char="•"/>
            </a:pPr>
            <a:r>
              <a:rPr lang="fr-FR">
                <a:solidFill>
                  <a:schemeClr val="tx1"/>
                </a:solidFill>
              </a:rPr>
              <a:t>Les salariés </a:t>
            </a:r>
            <a:r>
              <a:rPr lang="fr-FR"/>
              <a:t>ayant en plus une activité (Ti ou micro) devront venir déclarer spontanément leur chiffre d’affaires.</a:t>
            </a:r>
          </a:p>
          <a:p>
            <a:pPr marL="285750" indent="-285750">
              <a:buFont typeface="Arial" panose="020B0604020202020204" pitchFamily="34" charset="0"/>
              <a:buChar char="•"/>
            </a:pPr>
            <a:r>
              <a:rPr lang="fr-FR">
                <a:solidFill>
                  <a:schemeClr val="tx1"/>
                </a:solidFill>
              </a:rPr>
              <a:t>Les pensions alimentaires, les frais réels et de tutelle si non connus en N-2 (2019). </a:t>
            </a:r>
          </a:p>
          <a:p>
            <a:endParaRPr lang="fr-FR">
              <a:solidFill>
                <a:schemeClr val="tx1"/>
              </a:solidFill>
              <a:cs typeface="Calibri"/>
            </a:endParaRPr>
          </a:p>
          <a:p>
            <a:pPr marL="736600" indent="-285750">
              <a:buFont typeface="Arial" panose="020B0604020202020204" pitchFamily="34" charset="0"/>
              <a:buChar char="•"/>
            </a:pPr>
            <a:endParaRPr lang="fr-FR">
              <a:solidFill>
                <a:srgbClr val="000000"/>
              </a:solidFill>
              <a:cs typeface="Calibri"/>
            </a:endParaRPr>
          </a:p>
          <a:p>
            <a:pPr marL="736600" indent="-285750">
              <a:buFont typeface="Arial" panose="020B0604020202020204" pitchFamily="34" charset="0"/>
              <a:buChar char="•"/>
            </a:pPr>
            <a:endParaRPr lang="fr-FR" b="1">
              <a:solidFill>
                <a:srgbClr val="000000"/>
              </a:solidFill>
              <a:cs typeface="Calibri"/>
            </a:endParaRPr>
          </a:p>
          <a:p>
            <a:pPr marL="736600" indent="-285750">
              <a:buFont typeface="Arial" panose="020B0604020202020204" pitchFamily="34" charset="0"/>
              <a:buChar char="•"/>
            </a:pPr>
            <a:endParaRPr lang="fr-FR" b="1">
              <a:solidFill>
                <a:schemeClr val="accent1"/>
              </a:solidFill>
              <a:cs typeface="Calibri"/>
            </a:endParaRPr>
          </a:p>
          <a:p>
            <a:pPr marL="736600" indent="-285750">
              <a:buFont typeface="Arial" panose="020B0604020202020204" pitchFamily="34" charset="0"/>
              <a:buChar char="•"/>
            </a:pPr>
            <a:endParaRPr lang="fr-FR" b="1">
              <a:solidFill>
                <a:schemeClr val="accent1"/>
              </a:solidFill>
              <a:cs typeface="Calibri"/>
            </a:endParaRPr>
          </a:p>
        </p:txBody>
      </p:sp>
    </p:spTree>
    <p:extLst>
      <p:ext uri="{BB962C8B-B14F-4D97-AF65-F5344CB8AC3E}">
        <p14:creationId xmlns:p14="http://schemas.microsoft.com/office/powerpoint/2010/main" val="427271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2965626" y="2505073"/>
            <a:ext cx="6969483" cy="11136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dirty="0">
                <a:solidFill>
                  <a:schemeClr val="bg1"/>
                </a:solidFill>
              </a:rPr>
              <a:t>11. Les nouveaux services en ligne </a:t>
            </a:r>
          </a:p>
        </p:txBody>
      </p:sp>
    </p:spTree>
    <p:extLst>
      <p:ext uri="{BB962C8B-B14F-4D97-AF65-F5344CB8AC3E}">
        <p14:creationId xmlns:p14="http://schemas.microsoft.com/office/powerpoint/2010/main" val="257889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Les nouveaux services en ligne </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24</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6" name="Espace réservé du texte 2">
            <a:extLst>
              <a:ext uri="{FF2B5EF4-FFF2-40B4-BE49-F238E27FC236}">
                <a16:creationId xmlns:a16="http://schemas.microsoft.com/office/drawing/2014/main" id="{607C7BB6-38B3-4837-8056-5B56C1582985}"/>
              </a:ext>
            </a:extLst>
          </p:cNvPr>
          <p:cNvSpPr>
            <a:spLocks noGrp="1"/>
          </p:cNvSpPr>
          <p:nvPr>
            <p:ph type="body" idx="4294967295"/>
          </p:nvPr>
        </p:nvSpPr>
        <p:spPr>
          <a:xfrm>
            <a:off x="1789207" y="1556142"/>
            <a:ext cx="10306700" cy="4533374"/>
          </a:xfrm>
        </p:spPr>
        <p:txBody>
          <a:bodyPr/>
          <a:lstStyle/>
          <a:p>
            <a:pPr marL="0" indent="0">
              <a:lnSpc>
                <a:spcPct val="100000"/>
              </a:lnSpc>
              <a:buNone/>
            </a:pPr>
            <a:r>
              <a:rPr lang="fr-FR" sz="2400" b="1" dirty="0">
                <a:solidFill>
                  <a:srgbClr val="4472C4"/>
                </a:solidFill>
                <a:ea typeface="Microsoft YaHei" panose="020B0503020204020204" pitchFamily="34" charset="-122"/>
                <a:cs typeface="Calibri" panose="020F0502020204030204" pitchFamily="34" charset="0"/>
              </a:rPr>
              <a:t>Simulateur AL </a:t>
            </a:r>
            <a:endParaRPr lang="fr-FR" sz="1800" b="1" dirty="0">
              <a:solidFill>
                <a:schemeClr val="accent5">
                  <a:lumMod val="50000"/>
                </a:schemeClr>
              </a:solidFill>
              <a:cs typeface="Arial" charset="0"/>
            </a:endParaRPr>
          </a:p>
          <a:p>
            <a:pPr marL="0" indent="0">
              <a:lnSpc>
                <a:spcPct val="100000"/>
              </a:lnSpc>
              <a:buNone/>
              <a:defRPr/>
            </a:pPr>
            <a:r>
              <a:rPr lang="fr-FR" sz="1800" b="1" dirty="0">
                <a:solidFill>
                  <a:schemeClr val="accent5">
                    <a:lumMod val="50000"/>
                  </a:schemeClr>
                </a:solidFill>
                <a:cs typeface="Arial" charset="0"/>
              </a:rPr>
              <a:t>Simple, rapide, 100 % déclaratif, non connecté et non engageant​. </a:t>
            </a:r>
          </a:p>
          <a:p>
            <a:pPr marL="0" indent="0">
              <a:lnSpc>
                <a:spcPct val="100000"/>
              </a:lnSpc>
              <a:buNone/>
              <a:defRPr/>
            </a:pPr>
            <a:r>
              <a:rPr lang="fr-FR" sz="1800" b="1" dirty="0">
                <a:solidFill>
                  <a:schemeClr val="accent5">
                    <a:lumMod val="50000"/>
                  </a:schemeClr>
                </a:solidFill>
                <a:cs typeface="Arial" charset="0"/>
              </a:rPr>
              <a:t>Il sera à disposition à compter du mois de janvier 2021.</a:t>
            </a:r>
          </a:p>
          <a:p>
            <a:pPr marL="0" indent="0">
              <a:lnSpc>
                <a:spcPct val="100000"/>
              </a:lnSpc>
              <a:buNone/>
              <a:defRPr/>
            </a:pPr>
            <a:r>
              <a:rPr lang="fr-FR" sz="1800" b="1" dirty="0">
                <a:solidFill>
                  <a:schemeClr val="accent5">
                    <a:lumMod val="50000"/>
                  </a:schemeClr>
                </a:solidFill>
                <a:cs typeface="Arial" charset="0"/>
              </a:rPr>
              <a:t>Un internaute accède à la calculette pour réaliser une simulation rapide de l’aide personnelle au logement.</a:t>
            </a:r>
          </a:p>
          <a:p>
            <a:pPr marL="0" indent="0">
              <a:lnSpc>
                <a:spcPct val="100000"/>
              </a:lnSpc>
              <a:buNone/>
              <a:defRPr/>
            </a:pPr>
            <a:endParaRPr lang="fr-FR" sz="1800" b="1" dirty="0">
              <a:solidFill>
                <a:schemeClr val="accent5">
                  <a:lumMod val="50000"/>
                </a:schemeClr>
              </a:solidFill>
              <a:latin typeface="+mn-lt"/>
              <a:ea typeface="Microsoft YaHei" panose="020B0503020204020204" pitchFamily="34" charset="-122"/>
              <a:cs typeface="Arial" charset="0"/>
            </a:endParaRPr>
          </a:p>
          <a:p>
            <a:pPr marL="0" indent="0">
              <a:lnSpc>
                <a:spcPct val="100000"/>
              </a:lnSpc>
              <a:buNone/>
              <a:defRPr/>
            </a:pPr>
            <a:endParaRPr lang="fr-FR" sz="1800" b="1" dirty="0">
              <a:solidFill>
                <a:srgbClr val="4472C4"/>
              </a:solidFill>
              <a:latin typeface="+mn-lt"/>
              <a:ea typeface="Microsoft YaHei" panose="020B0503020204020204" pitchFamily="34" charset="-122"/>
              <a:cs typeface="Calibri" panose="020F0502020204030204" pitchFamily="34" charset="0"/>
            </a:endParaRPr>
          </a:p>
          <a:p>
            <a:pPr marL="0" indent="0">
              <a:lnSpc>
                <a:spcPct val="100000"/>
              </a:lnSpc>
              <a:buNone/>
            </a:pPr>
            <a:r>
              <a:rPr lang="fr-FR" sz="2400" b="1" dirty="0">
                <a:solidFill>
                  <a:srgbClr val="4472C4"/>
                </a:solidFill>
                <a:ea typeface="Microsoft YaHei" panose="020B0503020204020204" pitchFamily="34" charset="-122"/>
                <a:cs typeface="Calibri" panose="020F0502020204030204" pitchFamily="34" charset="0"/>
              </a:rPr>
              <a:t>La nouvelle demande d’AL</a:t>
            </a:r>
          </a:p>
          <a:p>
            <a:pPr marL="0" indent="0">
              <a:lnSpc>
                <a:spcPct val="100000"/>
              </a:lnSpc>
              <a:buNone/>
            </a:pPr>
            <a:r>
              <a:rPr lang="fr-FR" sz="1800" b="1" dirty="0">
                <a:solidFill>
                  <a:schemeClr val="accent5">
                    <a:lumMod val="50000"/>
                  </a:schemeClr>
                </a:solidFill>
                <a:cs typeface="Arial" charset="0"/>
              </a:rPr>
              <a:t>La nouvelle demande d’allocation logement sera mise en ligne.         </a:t>
            </a:r>
          </a:p>
          <a:p>
            <a:pPr marL="0" indent="0">
              <a:lnSpc>
                <a:spcPct val="100000"/>
              </a:lnSpc>
              <a:buNone/>
            </a:pPr>
            <a:r>
              <a:rPr lang="fr-FR" sz="1800" b="1" dirty="0">
                <a:solidFill>
                  <a:schemeClr val="accent5">
                    <a:lumMod val="50000"/>
                  </a:schemeClr>
                </a:solidFill>
                <a:cs typeface="Arial" charset="0"/>
              </a:rPr>
              <a:t>Elle sera disponible pour les allocataires ou pour les primo demandeurs sans enfant à partir </a:t>
            </a:r>
          </a:p>
          <a:p>
            <a:pPr marL="0" indent="0">
              <a:lnSpc>
                <a:spcPct val="100000"/>
              </a:lnSpc>
              <a:buNone/>
            </a:pPr>
            <a:r>
              <a:rPr lang="fr-FR" sz="1800" b="1" dirty="0">
                <a:solidFill>
                  <a:schemeClr val="accent5">
                    <a:lumMod val="50000"/>
                  </a:schemeClr>
                </a:solidFill>
                <a:cs typeface="Arial" charset="0"/>
              </a:rPr>
              <a:t>du 4 janvier, excepté les foyers (hors étudiant)</a:t>
            </a:r>
          </a:p>
          <a:p>
            <a:pPr marL="0" indent="0">
              <a:lnSpc>
                <a:spcPct val="100000"/>
              </a:lnSpc>
              <a:buNone/>
            </a:pPr>
            <a:r>
              <a:rPr lang="fr-FR" sz="2400" b="1" dirty="0">
                <a:solidFill>
                  <a:srgbClr val="4472C4"/>
                </a:solidFill>
                <a:ea typeface="Microsoft YaHei" panose="020B0503020204020204" pitchFamily="34" charset="-122"/>
                <a:cs typeface="Calibri" panose="020F0502020204030204" pitchFamily="34" charset="0"/>
              </a:rPr>
              <a:t> </a:t>
            </a:r>
          </a:p>
        </p:txBody>
      </p:sp>
    </p:spTree>
    <p:extLst>
      <p:ext uri="{BB962C8B-B14F-4D97-AF65-F5344CB8AC3E}">
        <p14:creationId xmlns:p14="http://schemas.microsoft.com/office/powerpoint/2010/main" val="3485301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Les nouveaux services en ligne </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25</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6" name="Espace réservé du texte 2">
            <a:extLst>
              <a:ext uri="{FF2B5EF4-FFF2-40B4-BE49-F238E27FC236}">
                <a16:creationId xmlns:a16="http://schemas.microsoft.com/office/drawing/2014/main" id="{607C7BB6-38B3-4837-8056-5B56C1582985}"/>
              </a:ext>
            </a:extLst>
          </p:cNvPr>
          <p:cNvSpPr>
            <a:spLocks noGrp="1"/>
          </p:cNvSpPr>
          <p:nvPr>
            <p:ph type="body" idx="4294967295"/>
          </p:nvPr>
        </p:nvSpPr>
        <p:spPr>
          <a:xfrm>
            <a:off x="1798621" y="1847970"/>
            <a:ext cx="10306700" cy="5749071"/>
          </a:xfrm>
        </p:spPr>
        <p:txBody>
          <a:bodyPr/>
          <a:lstStyle/>
          <a:p>
            <a:pPr marL="0" indent="0">
              <a:lnSpc>
                <a:spcPct val="100000"/>
              </a:lnSpc>
              <a:buNone/>
            </a:pPr>
            <a:r>
              <a:rPr lang="fr-FR" altLang="fr-FR" sz="2400" b="1" dirty="0">
                <a:solidFill>
                  <a:srgbClr val="4472C4"/>
                </a:solidFill>
                <a:ea typeface="Microsoft YaHei" panose="020B0503020204020204" pitchFamily="34" charset="-122"/>
                <a:cs typeface="Calibri" panose="020F0502020204030204" pitchFamily="34" charset="0"/>
              </a:rPr>
              <a:t>Le module déclaratif/ DR autonome</a:t>
            </a:r>
          </a:p>
          <a:p>
            <a:pPr marL="0" indent="0">
              <a:lnSpc>
                <a:spcPct val="100000"/>
              </a:lnSpc>
              <a:buNone/>
            </a:pPr>
            <a:endParaRPr lang="fr-FR" altLang="fr-FR" sz="2400" b="1" dirty="0">
              <a:solidFill>
                <a:srgbClr val="4472C4"/>
              </a:solidFill>
              <a:ea typeface="Microsoft YaHei" panose="020B0503020204020204" pitchFamily="34" charset="-122"/>
              <a:cs typeface="Calibri" panose="020F0502020204030204" pitchFamily="34" charset="0"/>
            </a:endParaRPr>
          </a:p>
          <a:p>
            <a:pPr marL="0" indent="0">
              <a:lnSpc>
                <a:spcPct val="100000"/>
              </a:lnSpc>
              <a:buNone/>
              <a:defRPr/>
            </a:pPr>
            <a:r>
              <a:rPr lang="fr-FR" sz="1800" b="1" dirty="0">
                <a:solidFill>
                  <a:schemeClr val="accent5">
                    <a:lumMod val="50000"/>
                  </a:schemeClr>
                </a:solidFill>
                <a:cs typeface="Arial" charset="0"/>
              </a:rPr>
              <a:t>Cette déclaration permet :</a:t>
            </a:r>
          </a:p>
          <a:p>
            <a:pPr marL="742950" lvl="1" indent="-285750">
              <a:lnSpc>
                <a:spcPct val="100000"/>
              </a:lnSpc>
              <a:buFont typeface="Wingdings" panose="05000000000000000000" pitchFamily="2" charset="2"/>
              <a:buChar char="Ø"/>
              <a:defRPr/>
            </a:pPr>
            <a:r>
              <a:rPr lang="fr-FR" sz="1800" b="1" dirty="0">
                <a:solidFill>
                  <a:schemeClr val="accent5">
                    <a:lumMod val="50000"/>
                  </a:schemeClr>
                </a:solidFill>
                <a:cs typeface="Arial" charset="0"/>
              </a:rPr>
              <a:t>De compléter les ressources manquantes : </a:t>
            </a:r>
          </a:p>
          <a:p>
            <a:pPr marL="1200150" lvl="2" indent="-285750">
              <a:lnSpc>
                <a:spcPct val="100000"/>
              </a:lnSpc>
              <a:buFont typeface="Wingdings" panose="05000000000000000000" pitchFamily="2" charset="2"/>
              <a:buChar char="§"/>
              <a:defRPr/>
            </a:pPr>
            <a:r>
              <a:rPr lang="fr-FR" sz="1800" b="1" dirty="0">
                <a:solidFill>
                  <a:schemeClr val="accent5">
                    <a:lumMod val="50000"/>
                  </a:schemeClr>
                </a:solidFill>
                <a:cs typeface="Arial" charset="0"/>
              </a:rPr>
              <a:t>à la suite d'une alerte car le Si a détecté une ressource manquante, </a:t>
            </a:r>
          </a:p>
          <a:p>
            <a:pPr marL="1200150" lvl="2" indent="-285750">
              <a:lnSpc>
                <a:spcPct val="100000"/>
              </a:lnSpc>
              <a:buFont typeface="Wingdings" panose="05000000000000000000" pitchFamily="2" charset="2"/>
              <a:buChar char="§"/>
              <a:defRPr/>
            </a:pPr>
            <a:r>
              <a:rPr lang="fr-FR" sz="1800" b="1" dirty="0">
                <a:solidFill>
                  <a:schemeClr val="accent5">
                    <a:lumMod val="50000"/>
                  </a:schemeClr>
                </a:solidFill>
                <a:cs typeface="Arial" charset="0"/>
              </a:rPr>
              <a:t>de manière spontanée par l'allocataire s'il constate des ressources non prises en compte.</a:t>
            </a:r>
          </a:p>
          <a:p>
            <a:pPr marL="742950" lvl="1" indent="-285750">
              <a:lnSpc>
                <a:spcPct val="100000"/>
              </a:lnSpc>
              <a:buFont typeface="Wingdings" panose="05000000000000000000" pitchFamily="2" charset="2"/>
              <a:buChar char="Ø"/>
              <a:defRPr/>
            </a:pPr>
            <a:r>
              <a:rPr lang="fr-FR" sz="1800" b="1" dirty="0">
                <a:solidFill>
                  <a:schemeClr val="accent5">
                    <a:lumMod val="50000"/>
                  </a:schemeClr>
                </a:solidFill>
                <a:cs typeface="Arial" charset="0"/>
              </a:rPr>
              <a:t>De déclarer leurs ressources N-1, N-2 ou mensuelles si elles n'ont pas été retrouvées au </a:t>
            </a:r>
            <a:r>
              <a:rPr lang="fr-FR" sz="1800" b="1" dirty="0" err="1">
                <a:solidFill>
                  <a:schemeClr val="accent5">
                    <a:lumMod val="50000"/>
                  </a:schemeClr>
                </a:solidFill>
                <a:cs typeface="Arial" charset="0"/>
              </a:rPr>
              <a:t>Drm</a:t>
            </a:r>
            <a:r>
              <a:rPr lang="fr-FR" sz="1800" b="1" dirty="0">
                <a:solidFill>
                  <a:schemeClr val="accent5">
                    <a:lumMod val="50000"/>
                  </a:schemeClr>
                </a:solidFill>
                <a:cs typeface="Arial" charset="0"/>
              </a:rPr>
              <a:t>.</a:t>
            </a:r>
          </a:p>
          <a:p>
            <a:pPr marL="285750" indent="-285750">
              <a:lnSpc>
                <a:spcPct val="100000"/>
              </a:lnSpc>
              <a:buFont typeface="Wingdings" panose="05000000000000000000" pitchFamily="2" charset="2"/>
              <a:buChar char="Ø"/>
              <a:defRPr/>
            </a:pPr>
            <a:endParaRPr lang="fr-FR" sz="1800" b="1" dirty="0">
              <a:solidFill>
                <a:schemeClr val="accent5">
                  <a:lumMod val="50000"/>
                </a:schemeClr>
              </a:solidFill>
              <a:cs typeface="Arial" charset="0"/>
            </a:endParaRPr>
          </a:p>
          <a:p>
            <a:pPr marL="0" indent="0">
              <a:lnSpc>
                <a:spcPct val="100000"/>
              </a:lnSpc>
              <a:buNone/>
            </a:pPr>
            <a:endParaRPr lang="fr-FR" sz="1800" b="1" dirty="0">
              <a:solidFill>
                <a:schemeClr val="accent5">
                  <a:lumMod val="50000"/>
                </a:schemeClr>
              </a:solidFill>
              <a:cs typeface="Arial" charset="0"/>
            </a:endParaRPr>
          </a:p>
          <a:p>
            <a:pPr marL="0" indent="0">
              <a:lnSpc>
                <a:spcPct val="100000"/>
              </a:lnSpc>
              <a:buNone/>
            </a:pPr>
            <a:r>
              <a:rPr lang="fr-FR" sz="2400" b="1" dirty="0">
                <a:solidFill>
                  <a:srgbClr val="4472C4"/>
                </a:solidFill>
                <a:ea typeface="Microsoft YaHei" panose="020B0503020204020204" pitchFamily="34" charset="-122"/>
                <a:cs typeface="Calibri" panose="020F0502020204030204" pitchFamily="34" charset="0"/>
              </a:rPr>
              <a:t> </a:t>
            </a:r>
          </a:p>
        </p:txBody>
      </p:sp>
    </p:spTree>
    <p:extLst>
      <p:ext uri="{BB962C8B-B14F-4D97-AF65-F5344CB8AC3E}">
        <p14:creationId xmlns:p14="http://schemas.microsoft.com/office/powerpoint/2010/main" val="2096942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2965626" y="2505075"/>
            <a:ext cx="6969483" cy="25498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dirty="0">
                <a:solidFill>
                  <a:schemeClr val="bg1"/>
                </a:solidFill>
              </a:rPr>
              <a:t>12. Quelques éléments de langage</a:t>
            </a:r>
          </a:p>
          <a:p>
            <a:pPr algn="ctr"/>
            <a:r>
              <a:rPr lang="fr-FR" sz="3200" spc="-150" dirty="0">
                <a:solidFill>
                  <a:schemeClr val="bg1"/>
                </a:solidFill>
              </a:rPr>
              <a:t> </a:t>
            </a:r>
          </a:p>
          <a:p>
            <a:pPr marL="457200" indent="-457200">
              <a:buFont typeface="Arial" panose="020B0604020202020204" pitchFamily="34" charset="0"/>
              <a:buChar char="•"/>
            </a:pPr>
            <a:r>
              <a:rPr lang="fr-FR" sz="3200" spc="-150" dirty="0">
                <a:solidFill>
                  <a:schemeClr val="bg1"/>
                </a:solidFill>
              </a:rPr>
              <a:t>Questions/réponses allocataires</a:t>
            </a:r>
          </a:p>
          <a:p>
            <a:pPr marL="457200" indent="-457200">
              <a:buFont typeface="Arial" panose="020B0604020202020204" pitchFamily="34" charset="0"/>
              <a:buChar char="•"/>
            </a:pPr>
            <a:r>
              <a:rPr lang="fr-FR" sz="3200" spc="-150" dirty="0">
                <a:solidFill>
                  <a:schemeClr val="bg1"/>
                </a:solidFill>
              </a:rPr>
              <a:t>Vos questions/réponses </a:t>
            </a:r>
          </a:p>
        </p:txBody>
      </p:sp>
    </p:spTree>
    <p:extLst>
      <p:ext uri="{BB962C8B-B14F-4D97-AF65-F5344CB8AC3E}">
        <p14:creationId xmlns:p14="http://schemas.microsoft.com/office/powerpoint/2010/main" val="2758242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Questions /réponses allocataires</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27</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16" name="Rectangle : coins arrondis 15">
            <a:extLst>
              <a:ext uri="{FF2B5EF4-FFF2-40B4-BE49-F238E27FC236}">
                <a16:creationId xmlns:a16="http://schemas.microsoft.com/office/drawing/2014/main" id="{3BCE1EE6-292C-4094-9A0D-CF0CF1B64D25}"/>
              </a:ext>
            </a:extLst>
          </p:cNvPr>
          <p:cNvSpPr/>
          <p:nvPr/>
        </p:nvSpPr>
        <p:spPr>
          <a:xfrm>
            <a:off x="1527286" y="1123915"/>
            <a:ext cx="9856532" cy="5232600"/>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marL="450850"/>
            <a:endParaRPr lang="fr-FR" b="1">
              <a:solidFill>
                <a:schemeClr val="accent1"/>
              </a:solidFill>
            </a:endParaRPr>
          </a:p>
          <a:p>
            <a:pPr marL="450850"/>
            <a:endParaRPr lang="fr-FR" b="1">
              <a:solidFill>
                <a:schemeClr val="accent1"/>
              </a:solidFill>
            </a:endParaRPr>
          </a:p>
          <a:p>
            <a:pPr marL="450850"/>
            <a:endParaRPr lang="fr-FR" b="1">
              <a:solidFill>
                <a:schemeClr val="accent1"/>
              </a:solidFill>
            </a:endParaRPr>
          </a:p>
          <a:p>
            <a:pPr fontAlgn="base"/>
            <a:endParaRPr lang="fr-FR" b="1">
              <a:solidFill>
                <a:schemeClr val="accent1"/>
              </a:solidFill>
            </a:endParaRPr>
          </a:p>
          <a:p>
            <a:pPr fontAlgn="base"/>
            <a:r>
              <a:rPr lang="fr-FR" b="1">
                <a:solidFill>
                  <a:schemeClr val="accent1"/>
                </a:solidFill>
              </a:rPr>
              <a:t>Pourquoi ces évolutions ? Qu'est ce qui change avec les évolutions ? Pourquoi changer le mode de calcul de l'AL?</a:t>
            </a:r>
          </a:p>
          <a:p>
            <a:endParaRPr lang="fr-FR">
              <a:solidFill>
                <a:schemeClr val="tx1"/>
              </a:solidFill>
            </a:endParaRPr>
          </a:p>
          <a:p>
            <a:pPr fontAlgn="base"/>
            <a:r>
              <a:rPr lang="fr-FR"/>
              <a:t>A compter </a:t>
            </a:r>
            <a:r>
              <a:rPr lang="fr-FR">
                <a:solidFill>
                  <a:schemeClr val="tx1"/>
                </a:solidFill>
              </a:rPr>
              <a:t>de janvier 2021</a:t>
            </a:r>
            <a:r>
              <a:rPr lang="fr-FR"/>
              <a:t>, les ressources utilisées pour le calcul des aides personnelles au logement sont actualisées. La Caf prendra en compte vos ressources connues les plus récentes (vos salaires et les prestations sociales dont vous bénéficiez, telles que les allocations chômage, la retraite…). Ainsi, pour calculer votre droit en </a:t>
            </a:r>
            <a:r>
              <a:rPr lang="fr-FR">
                <a:solidFill>
                  <a:schemeClr val="tx1"/>
                </a:solidFill>
              </a:rPr>
              <a:t>janvier 2021</a:t>
            </a:r>
            <a:r>
              <a:rPr lang="fr-FR"/>
              <a:t>, ce sont les ressources de décembre 2019 à novembre 2020 qui seront prises en compte au lieu des revenus 2019. Cette évolution permettra d’ajuster le montant de votre aide à votre situation financière. </a:t>
            </a:r>
          </a:p>
          <a:p>
            <a:pPr fontAlgn="base"/>
            <a:endParaRPr lang="fr-FR"/>
          </a:p>
          <a:p>
            <a:r>
              <a:rPr lang="fr-FR"/>
              <a:t>Pour mieux s’adapter à votre situation financière, le montant de votre aide personnelle au logement sera actualisé tous les trimestres avec vos derniers revenus. Si vos revenus baissent, votre aide augmentera et inversement.</a:t>
            </a:r>
          </a:p>
          <a:p>
            <a:endParaRPr lang="fr-FR"/>
          </a:p>
          <a:p>
            <a:r>
              <a:rPr lang="fr-FR"/>
              <a:t>Votre aide personnelle au logement sera toujours versée le 5 de chaque mois. Pour votre droit du mois de janvier, vous recevrez votre versement le </a:t>
            </a:r>
            <a:r>
              <a:rPr lang="fr-FR">
                <a:solidFill>
                  <a:schemeClr val="tx1"/>
                </a:solidFill>
              </a:rPr>
              <a:t>5 février.</a:t>
            </a:r>
          </a:p>
          <a:p>
            <a:r>
              <a:rPr lang="fr-FR"/>
              <a:t>Si votre bailleur perçoit directement l’ aide personnelle au logement, il déduira le montant sur votre quittance de loyer.</a:t>
            </a:r>
          </a:p>
          <a:p>
            <a:pPr fontAlgn="base"/>
            <a:endParaRPr lang="fr-FR"/>
          </a:p>
          <a:p>
            <a:pPr marL="736600" indent="-285750">
              <a:buFont typeface="Arial" panose="020B0604020202020204" pitchFamily="34" charset="0"/>
              <a:buChar char="•"/>
            </a:pPr>
            <a:endParaRPr lang="fr-FR" b="1">
              <a:solidFill>
                <a:schemeClr val="tx1"/>
              </a:solidFill>
            </a:endParaRPr>
          </a:p>
          <a:p>
            <a:pPr marL="736600" indent="-285750">
              <a:buFont typeface="Arial" panose="020B0604020202020204" pitchFamily="34" charset="0"/>
              <a:buChar char="•"/>
            </a:pPr>
            <a:endParaRPr lang="fr-FR" b="1">
              <a:solidFill>
                <a:schemeClr val="accent1"/>
              </a:solidFill>
            </a:endParaRPr>
          </a:p>
          <a:p>
            <a:pPr marL="736600" indent="-285750">
              <a:buFont typeface="Arial" panose="020B0604020202020204" pitchFamily="34" charset="0"/>
              <a:buChar char="•"/>
            </a:pPr>
            <a:endParaRPr lang="fr-FR" b="1">
              <a:solidFill>
                <a:schemeClr val="accent1"/>
              </a:solidFill>
            </a:endParaRPr>
          </a:p>
        </p:txBody>
      </p:sp>
    </p:spTree>
    <p:extLst>
      <p:ext uri="{BB962C8B-B14F-4D97-AF65-F5344CB8AC3E}">
        <p14:creationId xmlns:p14="http://schemas.microsoft.com/office/powerpoint/2010/main" val="27114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Questions /réponses allocataires</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28</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16" name="Rectangle : coins arrondis 15">
            <a:extLst>
              <a:ext uri="{FF2B5EF4-FFF2-40B4-BE49-F238E27FC236}">
                <a16:creationId xmlns:a16="http://schemas.microsoft.com/office/drawing/2014/main" id="{3BCE1EE6-292C-4094-9A0D-CF0CF1B64D25}"/>
              </a:ext>
            </a:extLst>
          </p:cNvPr>
          <p:cNvSpPr/>
          <p:nvPr/>
        </p:nvSpPr>
        <p:spPr>
          <a:xfrm>
            <a:off x="1679686" y="1205145"/>
            <a:ext cx="9856532" cy="1842855"/>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r>
              <a:rPr lang="fr-FR" b="1">
                <a:solidFill>
                  <a:schemeClr val="accent1"/>
                </a:solidFill>
              </a:rPr>
              <a:t>Qui a décidé ces évolutions? </a:t>
            </a:r>
          </a:p>
          <a:p>
            <a:endParaRPr lang="fr-FR">
              <a:solidFill>
                <a:schemeClr val="tx1"/>
              </a:solidFill>
            </a:endParaRPr>
          </a:p>
          <a:p>
            <a:pPr fontAlgn="base"/>
            <a:r>
              <a:rPr lang="fr-FR"/>
              <a:t>Ces évolutions ont été décidées par le gouvernement et sont mises en œuvre par les Caf. Elles s’inscrivent dans le cadre de la modernisation des services publics pour simplifier et rendre plus juste les prestations sociales.</a:t>
            </a:r>
          </a:p>
          <a:p>
            <a:pPr marL="736600" indent="-285750">
              <a:buFont typeface="Arial" panose="020B0604020202020204" pitchFamily="34" charset="0"/>
              <a:buChar char="•"/>
            </a:pPr>
            <a:endParaRPr lang="fr-FR" b="1">
              <a:solidFill>
                <a:schemeClr val="tx1"/>
              </a:solidFill>
            </a:endParaRPr>
          </a:p>
          <a:p>
            <a:pPr marL="450850"/>
            <a:endParaRPr lang="fr-FR" b="1">
              <a:solidFill>
                <a:schemeClr val="accent1"/>
              </a:solidFill>
            </a:endParaRPr>
          </a:p>
        </p:txBody>
      </p:sp>
      <p:sp>
        <p:nvSpPr>
          <p:cNvPr id="5" name="Rectangle : coins arrondis 4">
            <a:extLst>
              <a:ext uri="{FF2B5EF4-FFF2-40B4-BE49-F238E27FC236}">
                <a16:creationId xmlns:a16="http://schemas.microsoft.com/office/drawing/2014/main" id="{86A0653C-CBDB-4BAC-9869-98586E19F35D}"/>
              </a:ext>
            </a:extLst>
          </p:cNvPr>
          <p:cNvSpPr/>
          <p:nvPr/>
        </p:nvSpPr>
        <p:spPr>
          <a:xfrm>
            <a:off x="1546336" y="3638065"/>
            <a:ext cx="9856532" cy="1842855"/>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r>
              <a:rPr lang="fr-FR" b="1">
                <a:solidFill>
                  <a:schemeClr val="accent1"/>
                </a:solidFill>
              </a:rPr>
              <a:t>Suis-je concerné par ces évolutions ?</a:t>
            </a:r>
          </a:p>
          <a:p>
            <a:pPr fontAlgn="base"/>
            <a:r>
              <a:rPr lang="fr-FR"/>
              <a:t>L’évolution des aides personnelles au logement </a:t>
            </a:r>
            <a:r>
              <a:rPr lang="fr-FR">
                <a:solidFill>
                  <a:schemeClr val="tx1"/>
                </a:solidFill>
              </a:rPr>
              <a:t>en janvier 2021 </a:t>
            </a:r>
            <a:r>
              <a:rPr lang="fr-FR"/>
              <a:t>concerne toutes les personnes qui bénéficient d’une aide personnelle au logement location ou qui vont en faire la demande. </a:t>
            </a:r>
          </a:p>
          <a:p>
            <a:pPr fontAlgn="base"/>
            <a:endParaRPr lang="fr-FR" b="1">
              <a:solidFill>
                <a:schemeClr val="tx1"/>
              </a:solidFill>
            </a:endParaRPr>
          </a:p>
          <a:p>
            <a:pPr marL="450850"/>
            <a:endParaRPr lang="fr-FR" b="1">
              <a:solidFill>
                <a:schemeClr val="accent1"/>
              </a:solidFill>
            </a:endParaRPr>
          </a:p>
        </p:txBody>
      </p:sp>
      <p:sp>
        <p:nvSpPr>
          <p:cNvPr id="7" name="Rectangle 3">
            <a:extLst>
              <a:ext uri="{FF2B5EF4-FFF2-40B4-BE49-F238E27FC236}">
                <a16:creationId xmlns:a16="http://schemas.microsoft.com/office/drawing/2014/main" id="{724E1569-AC57-4837-8FA7-6BA749A4FF39}"/>
              </a:ext>
            </a:extLst>
          </p:cNvPr>
          <p:cNvSpPr>
            <a:spLocks noChangeArrowheads="1"/>
          </p:cNvSpPr>
          <p:nvPr/>
        </p:nvSpPr>
        <p:spPr bwMode="auto">
          <a:xfrm>
            <a:off x="378602" y="1302321"/>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100" b="0" i="0" u="none" strike="noStrike" cap="none" normalizeH="0" baseline="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5846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Questions /réponses allocataires</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29</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5" name="Rectangle : coins arrondis 4">
            <a:extLst>
              <a:ext uri="{FF2B5EF4-FFF2-40B4-BE49-F238E27FC236}">
                <a16:creationId xmlns:a16="http://schemas.microsoft.com/office/drawing/2014/main" id="{86A0653C-CBDB-4BAC-9869-98586E19F35D}"/>
              </a:ext>
            </a:extLst>
          </p:cNvPr>
          <p:cNvSpPr/>
          <p:nvPr/>
        </p:nvSpPr>
        <p:spPr>
          <a:xfrm>
            <a:off x="1537100" y="1586145"/>
            <a:ext cx="9856532" cy="2451283"/>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endParaRPr lang="fr-FR" b="1">
              <a:solidFill>
                <a:schemeClr val="accent1"/>
              </a:solidFill>
            </a:endParaRPr>
          </a:p>
          <a:p>
            <a:pPr fontAlgn="base"/>
            <a:endParaRPr lang="fr-FR" b="1">
              <a:solidFill>
                <a:schemeClr val="accent1"/>
              </a:solidFill>
            </a:endParaRPr>
          </a:p>
          <a:p>
            <a:pPr fontAlgn="base"/>
            <a:endParaRPr lang="fr-FR" b="1">
              <a:solidFill>
                <a:schemeClr val="accent1"/>
              </a:solidFill>
            </a:endParaRPr>
          </a:p>
          <a:p>
            <a:pPr fontAlgn="base"/>
            <a:r>
              <a:rPr lang="fr-FR" b="1">
                <a:solidFill>
                  <a:schemeClr val="accent1"/>
                </a:solidFill>
              </a:rPr>
              <a:t>Quel est le lien avec le prélèvement à la source ?</a:t>
            </a:r>
          </a:p>
          <a:p>
            <a:pPr fontAlgn="base"/>
            <a:r>
              <a:rPr lang="fr-FR"/>
              <a:t>La mise en place du prélèvement à la source permet à la Caf de récupérer automatiquement les ressources que vous avez perçues auprès des organismes partenaires. Ces ressources sont vos salaires et les prestations sociales dont vous bénéficiez telles que les allocations chômage, la retraite, les indemnités journalières…A compter </a:t>
            </a:r>
            <a:r>
              <a:rPr lang="fr-FR">
                <a:solidFill>
                  <a:schemeClr val="tx1"/>
                </a:solidFill>
              </a:rPr>
              <a:t>de janvier 2021</a:t>
            </a:r>
            <a:r>
              <a:rPr lang="fr-FR"/>
              <a:t>, ces ressources seront utilisées par la Caf pour le calcul de votre aide personnelle au logement. Elles seront consultables dans la rubrique « Mes ressources » dans Mon compte. </a:t>
            </a:r>
          </a:p>
          <a:p>
            <a:pPr fontAlgn="base"/>
            <a:r>
              <a:rPr lang="fr-FR"/>
              <a:t>.  </a:t>
            </a:r>
          </a:p>
          <a:p>
            <a:pPr fontAlgn="base"/>
            <a:endParaRPr lang="fr-FR"/>
          </a:p>
          <a:p>
            <a:pPr fontAlgn="base"/>
            <a:endParaRPr lang="fr-FR" b="1">
              <a:solidFill>
                <a:schemeClr val="tx1"/>
              </a:solidFill>
            </a:endParaRPr>
          </a:p>
          <a:p>
            <a:pPr marL="450850"/>
            <a:endParaRPr lang="fr-FR" b="1">
              <a:solidFill>
                <a:schemeClr val="accent1"/>
              </a:solidFill>
            </a:endParaRPr>
          </a:p>
        </p:txBody>
      </p:sp>
      <p:sp>
        <p:nvSpPr>
          <p:cNvPr id="7" name="Rectangle 3">
            <a:extLst>
              <a:ext uri="{FF2B5EF4-FFF2-40B4-BE49-F238E27FC236}">
                <a16:creationId xmlns:a16="http://schemas.microsoft.com/office/drawing/2014/main" id="{724E1569-AC57-4837-8FA7-6BA749A4FF39}"/>
              </a:ext>
            </a:extLst>
          </p:cNvPr>
          <p:cNvSpPr>
            <a:spLocks noChangeArrowheads="1"/>
          </p:cNvSpPr>
          <p:nvPr/>
        </p:nvSpPr>
        <p:spPr bwMode="auto">
          <a:xfrm>
            <a:off x="378602" y="1302321"/>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100" b="0" i="0" u="none" strike="noStrike" cap="none" normalizeH="0" baseline="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Rectangle 7">
            <a:extLst>
              <a:ext uri="{FF2B5EF4-FFF2-40B4-BE49-F238E27FC236}">
                <a16:creationId xmlns:a16="http://schemas.microsoft.com/office/drawing/2014/main" id="{49D8A207-8265-49FF-9781-F47CACA51C12}"/>
              </a:ext>
            </a:extLst>
          </p:cNvPr>
          <p:cNvSpPr>
            <a:spLocks noChangeArrowheads="1"/>
          </p:cNvSpPr>
          <p:nvPr/>
        </p:nvSpPr>
        <p:spPr bwMode="auto">
          <a:xfrm>
            <a:off x="5898860" y="164498"/>
            <a:ext cx="1847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 coins arrondis 18">
            <a:extLst>
              <a:ext uri="{FF2B5EF4-FFF2-40B4-BE49-F238E27FC236}">
                <a16:creationId xmlns:a16="http://schemas.microsoft.com/office/drawing/2014/main" id="{8236D430-0EBD-4493-AC0C-1C31F74E9DA4}"/>
              </a:ext>
            </a:extLst>
          </p:cNvPr>
          <p:cNvSpPr/>
          <p:nvPr/>
        </p:nvSpPr>
        <p:spPr>
          <a:xfrm>
            <a:off x="1672937" y="4523948"/>
            <a:ext cx="9856532" cy="2115693"/>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r>
              <a:rPr lang="fr-FR" b="1">
                <a:solidFill>
                  <a:schemeClr val="accent1"/>
                </a:solidFill>
              </a:rPr>
              <a:t>Mon propriétaire va-t-il  être informé des évolutions ? </a:t>
            </a:r>
          </a:p>
          <a:p>
            <a:pPr fontAlgn="base"/>
            <a:r>
              <a:rPr lang="fr-FR"/>
              <a:t>Si votre aide personnelle au logement est versé directement à votre propriétaire, il sera informé des évolutions et de son nouveau montant. Il ajustera votre loyer en conséquence.</a:t>
            </a:r>
          </a:p>
          <a:p>
            <a:pPr fontAlgn="base"/>
            <a:endParaRPr lang="fr-FR"/>
          </a:p>
          <a:p>
            <a:pPr fontAlgn="base"/>
            <a:endParaRPr lang="fr-FR" b="1">
              <a:solidFill>
                <a:schemeClr val="tx1"/>
              </a:solidFill>
            </a:endParaRPr>
          </a:p>
          <a:p>
            <a:pPr marL="450850"/>
            <a:endParaRPr lang="fr-FR" b="1">
              <a:solidFill>
                <a:schemeClr val="accent1"/>
              </a:solidFill>
            </a:endParaRPr>
          </a:p>
        </p:txBody>
      </p:sp>
    </p:spTree>
    <p:extLst>
      <p:ext uri="{BB962C8B-B14F-4D97-AF65-F5344CB8AC3E}">
        <p14:creationId xmlns:p14="http://schemas.microsoft.com/office/powerpoint/2010/main" val="2549954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61">
            <a:extLst>
              <a:ext uri="{FF2B5EF4-FFF2-40B4-BE49-F238E27FC236}">
                <a16:creationId xmlns:a16="http://schemas.microsoft.com/office/drawing/2014/main" id="{F426A399-6818-44E6-BAB2-D3BA6E8D22D2}"/>
              </a:ext>
            </a:extLst>
          </p:cNvPr>
          <p:cNvSpPr/>
          <p:nvPr/>
        </p:nvSpPr>
        <p:spPr>
          <a:xfrm>
            <a:off x="8593141" y="5543100"/>
            <a:ext cx="1289430" cy="1103959"/>
          </a:xfrm>
          <a:prstGeom prst="round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solidFill>
                <a:schemeClr val="tx1"/>
              </a:solidFill>
              <a:latin typeface="Graphik" panose="020B0503030202060203" pitchFamily="34" charset="0"/>
            </a:endParaRPr>
          </a:p>
        </p:txBody>
      </p:sp>
      <p:grpSp>
        <p:nvGrpSpPr>
          <p:cNvPr id="5" name="Group 39">
            <a:extLst>
              <a:ext uri="{FF2B5EF4-FFF2-40B4-BE49-F238E27FC236}">
                <a16:creationId xmlns:a16="http://schemas.microsoft.com/office/drawing/2014/main" id="{2A5D4207-FEBE-4584-A3CA-82FC880B562A}"/>
              </a:ext>
            </a:extLst>
          </p:cNvPr>
          <p:cNvGrpSpPr/>
          <p:nvPr/>
        </p:nvGrpSpPr>
        <p:grpSpPr>
          <a:xfrm>
            <a:off x="1402587" y="5550119"/>
            <a:ext cx="3514471" cy="1103959"/>
            <a:chOff x="6178170" y="4553177"/>
            <a:chExt cx="3514471" cy="1103959"/>
          </a:xfrm>
        </p:grpSpPr>
        <p:sp>
          <p:nvSpPr>
            <p:cNvPr id="7" name="Rectangle: Rounded Corners 40">
              <a:extLst>
                <a:ext uri="{FF2B5EF4-FFF2-40B4-BE49-F238E27FC236}">
                  <a16:creationId xmlns:a16="http://schemas.microsoft.com/office/drawing/2014/main" id="{B1E6C21F-D38B-47FA-8AB3-3274A1847317}"/>
                </a:ext>
              </a:extLst>
            </p:cNvPr>
            <p:cNvSpPr/>
            <p:nvPr/>
          </p:nvSpPr>
          <p:spPr>
            <a:xfrm>
              <a:off x="6178170" y="4553177"/>
              <a:ext cx="1289430" cy="1103959"/>
            </a:xfrm>
            <a:prstGeom prst="round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solidFill>
                  <a:schemeClr val="tx1"/>
                </a:solidFill>
                <a:latin typeface="Graphik" panose="020B0503030202060203" pitchFamily="34" charset="0"/>
              </a:endParaRPr>
            </a:p>
          </p:txBody>
        </p:sp>
        <p:sp>
          <p:nvSpPr>
            <p:cNvPr id="8" name="Flowchart: Connector 41">
              <a:extLst>
                <a:ext uri="{FF2B5EF4-FFF2-40B4-BE49-F238E27FC236}">
                  <a16:creationId xmlns:a16="http://schemas.microsoft.com/office/drawing/2014/main" id="{2241B538-D7BC-4630-9419-68603ECC9619}"/>
                </a:ext>
              </a:extLst>
            </p:cNvPr>
            <p:cNvSpPr/>
            <p:nvPr/>
          </p:nvSpPr>
          <p:spPr>
            <a:xfrm>
              <a:off x="6280150" y="4659504"/>
              <a:ext cx="900000" cy="900000"/>
            </a:xfrm>
            <a:prstGeom prst="flowChartConnector">
              <a:avLst/>
            </a:prstGeom>
            <a:solidFill>
              <a:schemeClr val="bg1"/>
            </a:solidFill>
            <a:ln w="107950" cmpd="dbl">
              <a:solidFill>
                <a:srgbClr val="4472C4"/>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endParaRPr lang="fr-FR" sz="1400">
                <a:solidFill>
                  <a:schemeClr val="tx1"/>
                </a:solidFill>
                <a:latin typeface="Graphik" panose="020B0503030202060203" pitchFamily="34" charset="0"/>
              </a:endParaRPr>
            </a:p>
          </p:txBody>
        </p:sp>
        <p:sp>
          <p:nvSpPr>
            <p:cNvPr id="9" name="Rectangle: Top Corners Rounded 42">
              <a:extLst>
                <a:ext uri="{FF2B5EF4-FFF2-40B4-BE49-F238E27FC236}">
                  <a16:creationId xmlns:a16="http://schemas.microsoft.com/office/drawing/2014/main" id="{E07D9F4C-5193-4AB4-B07D-5366E7C95C70}"/>
                </a:ext>
              </a:extLst>
            </p:cNvPr>
            <p:cNvSpPr/>
            <p:nvPr/>
          </p:nvSpPr>
          <p:spPr>
            <a:xfrm rot="5400000">
              <a:off x="7935406" y="3899901"/>
              <a:ext cx="1103959" cy="2410511"/>
            </a:xfrm>
            <a:prstGeom prst="round2Same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fr-FR" sz="1400" b="1">
                  <a:solidFill>
                    <a:srgbClr val="4472C4"/>
                  </a:solidFill>
                  <a:latin typeface="Graphik" panose="020B0503030202060203" pitchFamily="34" charset="0"/>
                </a:rPr>
                <a:t>Fiabiliser le calcul </a:t>
              </a:r>
              <a:r>
                <a:rPr lang="fr-FR" sz="1400" b="1">
                  <a:solidFill>
                    <a:schemeClr val="tx1"/>
                  </a:solidFill>
                  <a:latin typeface="Graphik" panose="020B0503030202060203" pitchFamily="34" charset="0"/>
                </a:rPr>
                <a:t>et la construction des prestations &amp; augmenter les traitements automatiques</a:t>
              </a:r>
            </a:p>
          </p:txBody>
        </p:sp>
        <p:pic>
          <p:nvPicPr>
            <p:cNvPr id="10" name="Picture 6" descr="https://d30y9cdsu7xlg0.cloudfront.net/png/475221-200.png">
              <a:extLst>
                <a:ext uri="{FF2B5EF4-FFF2-40B4-BE49-F238E27FC236}">
                  <a16:creationId xmlns:a16="http://schemas.microsoft.com/office/drawing/2014/main" id="{8AB8D11C-377C-4C9C-B2F0-108E12E20075}"/>
                </a:ext>
              </a:extLst>
            </p:cNvPr>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17835" y="4790730"/>
              <a:ext cx="628851" cy="62885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44">
            <a:extLst>
              <a:ext uri="{FF2B5EF4-FFF2-40B4-BE49-F238E27FC236}">
                <a16:creationId xmlns:a16="http://schemas.microsoft.com/office/drawing/2014/main" id="{B97273A8-441F-41C7-AEC2-6ECDA950B836}"/>
              </a:ext>
            </a:extLst>
          </p:cNvPr>
          <p:cNvGrpSpPr/>
          <p:nvPr/>
        </p:nvGrpSpPr>
        <p:grpSpPr>
          <a:xfrm>
            <a:off x="5019038" y="5550120"/>
            <a:ext cx="3514471" cy="1103959"/>
            <a:chOff x="1559739" y="4771344"/>
            <a:chExt cx="3514471" cy="1103959"/>
          </a:xfrm>
        </p:grpSpPr>
        <p:sp>
          <p:nvSpPr>
            <p:cNvPr id="12" name="Rectangle: Rounded Corners 45">
              <a:extLst>
                <a:ext uri="{FF2B5EF4-FFF2-40B4-BE49-F238E27FC236}">
                  <a16:creationId xmlns:a16="http://schemas.microsoft.com/office/drawing/2014/main" id="{0DBB4F9C-AEA0-4F77-881F-D40FF6A2013A}"/>
                </a:ext>
              </a:extLst>
            </p:cNvPr>
            <p:cNvSpPr/>
            <p:nvPr/>
          </p:nvSpPr>
          <p:spPr>
            <a:xfrm>
              <a:off x="1559739" y="4771344"/>
              <a:ext cx="1289430" cy="1103959"/>
            </a:xfrm>
            <a:prstGeom prst="round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solidFill>
                  <a:schemeClr val="tx1"/>
                </a:solidFill>
                <a:latin typeface="Graphik" panose="020B0503030202060203" pitchFamily="34" charset="0"/>
              </a:endParaRPr>
            </a:p>
          </p:txBody>
        </p:sp>
        <p:sp>
          <p:nvSpPr>
            <p:cNvPr id="13" name="Flowchart: Connector 46">
              <a:extLst>
                <a:ext uri="{FF2B5EF4-FFF2-40B4-BE49-F238E27FC236}">
                  <a16:creationId xmlns:a16="http://schemas.microsoft.com/office/drawing/2014/main" id="{4675893F-CB11-48E8-B61F-304BFDE5D176}"/>
                </a:ext>
              </a:extLst>
            </p:cNvPr>
            <p:cNvSpPr/>
            <p:nvPr/>
          </p:nvSpPr>
          <p:spPr>
            <a:xfrm>
              <a:off x="1661719" y="4877671"/>
              <a:ext cx="900000" cy="900000"/>
            </a:xfrm>
            <a:prstGeom prst="flowChartConnector">
              <a:avLst/>
            </a:prstGeom>
            <a:solidFill>
              <a:schemeClr val="bg1"/>
            </a:solidFill>
            <a:ln w="107950" cmpd="dbl">
              <a:solidFill>
                <a:srgbClr val="4472C4"/>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endParaRPr lang="fr-FR" sz="1400">
                <a:solidFill>
                  <a:schemeClr val="tx1"/>
                </a:solidFill>
                <a:latin typeface="Graphik" panose="020B0503030202060203" pitchFamily="34" charset="0"/>
              </a:endParaRPr>
            </a:p>
          </p:txBody>
        </p:sp>
        <p:sp>
          <p:nvSpPr>
            <p:cNvPr id="14" name="Rectangle: Top Corners Rounded 47">
              <a:extLst>
                <a:ext uri="{FF2B5EF4-FFF2-40B4-BE49-F238E27FC236}">
                  <a16:creationId xmlns:a16="http://schemas.microsoft.com/office/drawing/2014/main" id="{1EC269D6-D1DA-47F3-A25D-3BD747FEE2C6}"/>
                </a:ext>
              </a:extLst>
            </p:cNvPr>
            <p:cNvSpPr/>
            <p:nvPr/>
          </p:nvSpPr>
          <p:spPr>
            <a:xfrm rot="5400000">
              <a:off x="3316975" y="4118068"/>
              <a:ext cx="1103959" cy="2410511"/>
            </a:xfrm>
            <a:prstGeom prst="round2Same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fr-FR" sz="1400" b="1">
                  <a:solidFill>
                    <a:srgbClr val="4472C4"/>
                  </a:solidFill>
                  <a:latin typeface="Graphik" panose="020B0503030202060203" pitchFamily="34" charset="0"/>
                </a:rPr>
                <a:t>Optimiser l’expérience usager </a:t>
              </a:r>
              <a:r>
                <a:rPr lang="fr-FR" sz="1400" b="1">
                  <a:solidFill>
                    <a:schemeClr val="tx1"/>
                  </a:solidFill>
                  <a:latin typeface="Graphik" panose="020B0503030202060203" pitchFamily="34" charset="0"/>
                </a:rPr>
                <a:t>afin de leur délivrer un droit juste et un parcours simplifié</a:t>
              </a:r>
            </a:p>
          </p:txBody>
        </p:sp>
        <p:pic>
          <p:nvPicPr>
            <p:cNvPr id="15" name="Picture 4" descr="https://d30y9cdsu7xlg0.cloudfront.net/png/1568698-200.png">
              <a:extLst>
                <a:ext uri="{FF2B5EF4-FFF2-40B4-BE49-F238E27FC236}">
                  <a16:creationId xmlns:a16="http://schemas.microsoft.com/office/drawing/2014/main" id="{279D462A-4E89-4BD2-AF7A-6A724E2122A8}"/>
                </a:ext>
              </a:extLst>
            </p:cNvPr>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8809" y="5000413"/>
              <a:ext cx="645820" cy="645820"/>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ZoneTexte 2">
            <a:extLst>
              <a:ext uri="{FF2B5EF4-FFF2-40B4-BE49-F238E27FC236}">
                <a16:creationId xmlns:a16="http://schemas.microsoft.com/office/drawing/2014/main" id="{1B8A4B7F-EDDC-4CF5-8D3A-E59736887FFA}"/>
              </a:ext>
            </a:extLst>
          </p:cNvPr>
          <p:cNvSpPr txBox="1"/>
          <p:nvPr/>
        </p:nvSpPr>
        <p:spPr>
          <a:xfrm>
            <a:off x="1724294" y="297313"/>
            <a:ext cx="10254440" cy="1015663"/>
          </a:xfrm>
          <a:prstGeom prst="rect">
            <a:avLst/>
          </a:prstGeom>
          <a:noFill/>
        </p:spPr>
        <p:txBody>
          <a:bodyPr wrap="square" rtlCol="0">
            <a:spAutoFit/>
          </a:bodyPr>
          <a:lstStyle/>
          <a:p>
            <a:pPr algn="just"/>
            <a:r>
              <a:rPr lang="fr-FR" sz="2000" b="1" dirty="0">
                <a:solidFill>
                  <a:schemeClr val="accent1">
                    <a:lumMod val="75000"/>
                  </a:schemeClr>
                </a:solidFill>
              </a:rPr>
              <a:t>Les actuels bénéficiaires des aides personnelles au logement perçoivent ces aides en fonction de leurs revenus perçus de 2018, soit un décalage de 2 ans. Les ressources sont récupérées chaque année auprès de la DGFIP. 6,3 millions d’allocataires sont concernés par ces évolutions.</a:t>
            </a:r>
          </a:p>
        </p:txBody>
      </p:sp>
      <p:sp>
        <p:nvSpPr>
          <p:cNvPr id="21" name="Rectangle 20">
            <a:extLst>
              <a:ext uri="{FF2B5EF4-FFF2-40B4-BE49-F238E27FC236}">
                <a16:creationId xmlns:a16="http://schemas.microsoft.com/office/drawing/2014/main" id="{6ACFE331-A836-4766-8F9D-FB6E39428DC1}"/>
              </a:ext>
            </a:extLst>
          </p:cNvPr>
          <p:cNvSpPr/>
          <p:nvPr/>
        </p:nvSpPr>
        <p:spPr>
          <a:xfrm>
            <a:off x="1692765" y="1780224"/>
            <a:ext cx="10467706" cy="3093154"/>
          </a:xfrm>
          <a:prstGeom prst="rect">
            <a:avLst/>
          </a:prstGeom>
        </p:spPr>
        <p:txBody>
          <a:bodyPr wrap="square">
            <a:spAutoFit/>
          </a:bodyPr>
          <a:lstStyle/>
          <a:p>
            <a:pPr>
              <a:lnSpc>
                <a:spcPct val="90000"/>
              </a:lnSpc>
              <a:spcBef>
                <a:spcPts val="1000"/>
              </a:spcBef>
              <a:spcAft>
                <a:spcPts val="0"/>
              </a:spcAft>
            </a:pPr>
            <a:r>
              <a:rPr lang="fr-FR" sz="2000" b="1" u="sng" dirty="0">
                <a:solidFill>
                  <a:srgbClr val="4472C4"/>
                </a:solidFill>
                <a:latin typeface="Calibri" panose="020F0502020204030204" pitchFamily="34" charset="0"/>
                <a:ea typeface="Microsoft YaHei" panose="020B0503020204020204" pitchFamily="34" charset="-122"/>
                <a:cs typeface="Calibri" panose="020F0502020204030204" pitchFamily="34" charset="0"/>
              </a:rPr>
              <a:t>Les objectifs des évolutions:</a:t>
            </a:r>
          </a:p>
          <a:p>
            <a:pPr>
              <a:lnSpc>
                <a:spcPct val="90000"/>
              </a:lnSpc>
              <a:spcAft>
                <a:spcPts val="0"/>
              </a:spcAft>
            </a:pPr>
            <a:endParaRPr lang="fr-FR" dirty="0">
              <a:latin typeface="Times New Roman" panose="02020603050405020304" pitchFamily="18" charset="0"/>
              <a:ea typeface="Times New Roman" panose="02020603050405020304" pitchFamily="18" charset="0"/>
            </a:endParaRPr>
          </a:p>
          <a:p>
            <a:pPr>
              <a:lnSpc>
                <a:spcPct val="90000"/>
              </a:lnSpc>
            </a:pPr>
            <a:r>
              <a:rPr lang="fr-FR" b="1" dirty="0">
                <a:solidFill>
                  <a:srgbClr val="4472C4"/>
                </a:solidFill>
                <a:latin typeface="Calibri" panose="020F0502020204030204" pitchFamily="34" charset="0"/>
                <a:ea typeface="Microsoft YaHei" panose="020B0503020204020204" pitchFamily="34" charset="-122"/>
                <a:cs typeface="Calibri" panose="020F0502020204030204" pitchFamily="34" charset="0"/>
              </a:rPr>
              <a:t>Calculer le montant de la prestation au plus près de la situation de vie des allocataires </a:t>
            </a:r>
          </a:p>
          <a:p>
            <a:pPr indent="-285750">
              <a:lnSpc>
                <a:spcPct val="90000"/>
              </a:lnSpc>
              <a:spcBef>
                <a:spcPts val="300"/>
              </a:spcBef>
              <a:buFontTx/>
              <a:buChar char="-"/>
            </a:pPr>
            <a:r>
              <a:rPr lang="fr-FR" dirty="0">
                <a:latin typeface="Calibri" panose="020F0502020204030204" pitchFamily="34" charset="0"/>
                <a:ea typeface="Microsoft YaHei" panose="020B0503020204020204" pitchFamily="34" charset="-122"/>
                <a:cs typeface="Calibri" panose="020F0502020204030204" pitchFamily="34" charset="0"/>
              </a:rPr>
              <a:t>Meilleure </a:t>
            </a:r>
            <a:r>
              <a:rPr lang="fr-FR" dirty="0"/>
              <a:t>prise en charge des personnes dont les revenus ont diminué </a:t>
            </a:r>
            <a:r>
              <a:rPr lang="fr-FR" dirty="0">
                <a:latin typeface="Calibri" panose="020F0502020204030204" pitchFamily="34" charset="0"/>
                <a:ea typeface="Microsoft YaHei" panose="020B0503020204020204" pitchFamily="34" charset="-122"/>
                <a:cs typeface="Calibri" panose="020F0502020204030204" pitchFamily="34" charset="0"/>
              </a:rPr>
              <a:t>Une réactivité qui vaudra également en cas de hausse des revenus	</a:t>
            </a:r>
          </a:p>
          <a:p>
            <a:pPr>
              <a:lnSpc>
                <a:spcPct val="90000"/>
              </a:lnSpc>
              <a:spcBef>
                <a:spcPts val="600"/>
              </a:spcBef>
            </a:pPr>
            <a:r>
              <a:rPr lang="fr-FR" dirty="0">
                <a:latin typeface="Calibri" panose="020F0502020204030204" pitchFamily="34" charset="0"/>
                <a:ea typeface="Microsoft YaHei" panose="020B0503020204020204" pitchFamily="34" charset="-122"/>
                <a:cs typeface="Calibri" panose="020F0502020204030204" pitchFamily="34" charset="0"/>
              </a:rPr>
              <a:t>Il s’agira de calculer le montant de l’aide personnelle au logement à partir des revenus actuels du bénéficiaire.</a:t>
            </a:r>
          </a:p>
          <a:p>
            <a:pPr lvl="0">
              <a:lnSpc>
                <a:spcPct val="90000"/>
              </a:lnSpc>
              <a:tabLst>
                <a:tab pos="90170" algn="l"/>
              </a:tabLst>
            </a:pPr>
            <a:endParaRPr lang="fr-FR" dirty="0">
              <a:latin typeface="Times New Roman" panose="02020603050405020304" pitchFamily="18" charset="0"/>
              <a:ea typeface="Microsoft YaHei" panose="020B0503020204020204" pitchFamily="34" charset="-122"/>
            </a:endParaRPr>
          </a:p>
          <a:p>
            <a:pPr lvl="0">
              <a:lnSpc>
                <a:spcPct val="90000"/>
              </a:lnSpc>
              <a:tabLst>
                <a:tab pos="90170" algn="l"/>
              </a:tabLst>
            </a:pPr>
            <a:r>
              <a:rPr lang="fr-FR" b="1" dirty="0">
                <a:solidFill>
                  <a:srgbClr val="4472C4"/>
                </a:solidFill>
                <a:latin typeface="Calibri" panose="020F0502020204030204" pitchFamily="34" charset="0"/>
                <a:ea typeface="Microsoft YaHei" panose="020B0503020204020204" pitchFamily="34" charset="-122"/>
                <a:cs typeface="Calibri" panose="020F0502020204030204" pitchFamily="34" charset="0"/>
              </a:rPr>
              <a:t>Offrir un parcours usagers simplifié et plus fiable</a:t>
            </a:r>
            <a:endParaRPr lang="fr-FR" dirty="0">
              <a:latin typeface="Times New Roman" panose="02020603050405020304" pitchFamily="18" charset="0"/>
              <a:ea typeface="Times New Roman" panose="02020603050405020304" pitchFamily="18" charset="0"/>
            </a:endParaRPr>
          </a:p>
          <a:p>
            <a:pPr indent="-285750">
              <a:lnSpc>
                <a:spcPct val="90000"/>
              </a:lnSpc>
              <a:spcBef>
                <a:spcPts val="300"/>
              </a:spcBef>
              <a:buFontTx/>
              <a:buChar char="-"/>
            </a:pPr>
            <a:r>
              <a:rPr lang="fr-FR" dirty="0">
                <a:latin typeface="Calibri" panose="020F0502020204030204" pitchFamily="34" charset="0"/>
                <a:ea typeface="Microsoft YaHei" panose="020B0503020204020204" pitchFamily="34" charset="-122"/>
                <a:cs typeface="Calibri" panose="020F0502020204030204" pitchFamily="34" charset="0"/>
              </a:rPr>
              <a:t>Récupération des données à la source grâce à de nouveaux services comme la Déclaration sociale nominative.</a:t>
            </a:r>
          </a:p>
          <a:p>
            <a:pPr indent="-285750">
              <a:lnSpc>
                <a:spcPct val="90000"/>
              </a:lnSpc>
              <a:spcBef>
                <a:spcPts val="300"/>
              </a:spcBef>
              <a:buFontTx/>
              <a:buChar char="-"/>
            </a:pPr>
            <a:r>
              <a:rPr lang="fr-FR" dirty="0">
                <a:latin typeface="Calibri" panose="020F0502020204030204" pitchFamily="34" charset="0"/>
                <a:ea typeface="Microsoft YaHei" panose="020B0503020204020204" pitchFamily="34" charset="-122"/>
                <a:cs typeface="Calibri" panose="020F0502020204030204" pitchFamily="34" charset="0"/>
              </a:rPr>
              <a:t>Développement de services en ligne permettant des traitements automatiques.</a:t>
            </a:r>
            <a:endParaRPr lang="fr-FR" dirty="0">
              <a:latin typeface="Times New Roman" panose="02020603050405020304" pitchFamily="18" charset="0"/>
              <a:ea typeface="Times New Roman" panose="02020603050405020304" pitchFamily="18" charset="0"/>
            </a:endParaRPr>
          </a:p>
        </p:txBody>
      </p:sp>
      <p:sp>
        <p:nvSpPr>
          <p:cNvPr id="23" name="Rectangle: Top Corners Rounded 62">
            <a:extLst>
              <a:ext uri="{FF2B5EF4-FFF2-40B4-BE49-F238E27FC236}">
                <a16:creationId xmlns:a16="http://schemas.microsoft.com/office/drawing/2014/main" id="{BBA6114B-2D71-4BAD-B862-17F6775693F8}"/>
              </a:ext>
            </a:extLst>
          </p:cNvPr>
          <p:cNvSpPr/>
          <p:nvPr/>
        </p:nvSpPr>
        <p:spPr>
          <a:xfrm rot="5400000">
            <a:off x="10389982" y="4889824"/>
            <a:ext cx="1103959" cy="2410511"/>
          </a:xfrm>
          <a:prstGeom prst="round2Same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fr-FR" sz="1400" b="1">
                <a:solidFill>
                  <a:srgbClr val="4472C4"/>
                </a:solidFill>
                <a:latin typeface="Graphik" panose="020B0503030202060203" pitchFamily="34" charset="0"/>
              </a:rPr>
              <a:t>Transformer le modèle de relation de service </a:t>
            </a:r>
            <a:r>
              <a:rPr lang="fr-FR" sz="1400" b="1">
                <a:solidFill>
                  <a:schemeClr val="tx1"/>
                </a:solidFill>
                <a:latin typeface="Graphik" panose="020B0503030202060203" pitchFamily="34" charset="0"/>
              </a:rPr>
              <a:t>vers le renforcement du numérique</a:t>
            </a:r>
          </a:p>
        </p:txBody>
      </p:sp>
      <p:sp>
        <p:nvSpPr>
          <p:cNvPr id="24" name="Flowchart: Connector 64">
            <a:extLst>
              <a:ext uri="{FF2B5EF4-FFF2-40B4-BE49-F238E27FC236}">
                <a16:creationId xmlns:a16="http://schemas.microsoft.com/office/drawing/2014/main" id="{707D8E19-D119-486C-AB7C-9E63ECDBC3D1}"/>
              </a:ext>
            </a:extLst>
          </p:cNvPr>
          <p:cNvSpPr/>
          <p:nvPr/>
        </p:nvSpPr>
        <p:spPr>
          <a:xfrm>
            <a:off x="8778051" y="5645080"/>
            <a:ext cx="900000" cy="900000"/>
          </a:xfrm>
          <a:prstGeom prst="flowChartConnector">
            <a:avLst/>
          </a:prstGeom>
          <a:solidFill>
            <a:schemeClr val="bg1"/>
          </a:solidFill>
          <a:ln w="107950" cmpd="dbl">
            <a:solidFill>
              <a:srgbClr val="4472C4"/>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endParaRPr lang="fr-FR" sz="1400">
              <a:solidFill>
                <a:schemeClr val="tx1"/>
              </a:solidFill>
              <a:latin typeface="Graphik" panose="020B0503030202060203" pitchFamily="34" charset="0"/>
            </a:endParaRPr>
          </a:p>
        </p:txBody>
      </p:sp>
      <p:pic>
        <p:nvPicPr>
          <p:cNvPr id="25" name="Picture 8" descr="https://d30y9cdsu7xlg0.cloudfront.net/png/986454-200.png">
            <a:extLst>
              <a:ext uri="{FF2B5EF4-FFF2-40B4-BE49-F238E27FC236}">
                <a16:creationId xmlns:a16="http://schemas.microsoft.com/office/drawing/2014/main" id="{6AFCA761-9305-459B-A41E-D8D96D2DAEA8}"/>
              </a:ext>
            </a:extLst>
          </p:cNvPr>
          <p:cNvPicPr>
            <a:picLocks noChangeAspect="1" noChangeArrowheads="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98486" y="5765515"/>
            <a:ext cx="659130" cy="65913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755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585FB982-6865-46E7-86EE-BF267ED006F4}"/>
              </a:ext>
            </a:extLst>
          </p:cNvPr>
          <p:cNvSpPr txBox="1">
            <a:spLocks noGrp="1"/>
          </p:cNvSpPr>
          <p:nvPr>
            <p:ph type="title" idx="4294967295"/>
          </p:nvPr>
        </p:nvSpPr>
        <p:spPr>
          <a:xfrm>
            <a:off x="1798621" y="218359"/>
            <a:ext cx="10297286" cy="396721"/>
          </a:xfrm>
        </p:spPr>
        <p:txBody>
          <a:bodyPr/>
          <a:lstStyle/>
          <a:p>
            <a:pPr>
              <a:lnSpc>
                <a:spcPct val="115000"/>
              </a:lnSpc>
            </a:pPr>
            <a:r>
              <a:rPr lang="fr-FR" sz="2800" b="1" dirty="0">
                <a:solidFill>
                  <a:srgbClr val="0070C0"/>
                </a:solidFill>
                <a:latin typeface="Calibri" panose="020F0502020204030204" pitchFamily="34" charset="0"/>
                <a:cs typeface="Times New Roman" panose="02020603050405020304" pitchFamily="18" charset="0"/>
              </a:rPr>
              <a:t>Questions /réponses allocataires</a:t>
            </a:r>
          </a:p>
        </p:txBody>
      </p:sp>
      <p:sp>
        <p:nvSpPr>
          <p:cNvPr id="4" name="Slide Number Placeholder 1">
            <a:extLst>
              <a:ext uri="{FF2B5EF4-FFF2-40B4-BE49-F238E27FC236}">
                <a16:creationId xmlns:a16="http://schemas.microsoft.com/office/drawing/2014/main" id="{929C7895-5765-481B-A6E6-AF03277BC585}"/>
              </a:ext>
            </a:extLst>
          </p:cNvPr>
          <p:cNvSpPr txBox="1"/>
          <p:nvPr/>
        </p:nvSpPr>
        <p:spPr>
          <a:xfrm>
            <a:off x="8978758" y="6356515"/>
            <a:ext cx="2743200" cy="365037"/>
          </a:xfrm>
          <a:prstGeom prst="rect">
            <a:avLst/>
          </a:prstGeom>
          <a:noFill/>
          <a:ln cap="flat">
            <a:noFill/>
          </a:ln>
        </p:spPr>
        <p:txBody>
          <a:bodyPr vert="horz" wrap="square" lIns="91440" tIns="45720" rIns="91440" bIns="45720" anchor="ctr" anchorCtr="0" compatLnSpc="0">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75D1DD-DAAE-45AA-8D3A-D9C05534EC5F}" type="slidenum">
              <a:t>30</a:t>
            </a:fld>
            <a:endParaRPr lang="fr-FR" sz="1200" b="0" i="0" u="none" strike="noStrike" kern="1200" cap="none" spc="0" baseline="0">
              <a:solidFill>
                <a:srgbClr val="898989"/>
              </a:solidFill>
              <a:uFillTx/>
              <a:latin typeface="Calibri" pitchFamily="18"/>
              <a:ea typeface="Microsoft YaHei" pitchFamily="2"/>
              <a:cs typeface="Mangal" pitchFamily="2"/>
            </a:endParaRPr>
          </a:p>
        </p:txBody>
      </p:sp>
      <p:sp>
        <p:nvSpPr>
          <p:cNvPr id="5" name="Rectangle : coins arrondis 4">
            <a:extLst>
              <a:ext uri="{FF2B5EF4-FFF2-40B4-BE49-F238E27FC236}">
                <a16:creationId xmlns:a16="http://schemas.microsoft.com/office/drawing/2014/main" id="{86A0653C-CBDB-4BAC-9869-98586E19F35D}"/>
              </a:ext>
            </a:extLst>
          </p:cNvPr>
          <p:cNvSpPr/>
          <p:nvPr/>
        </p:nvSpPr>
        <p:spPr>
          <a:xfrm>
            <a:off x="1561812" y="1103337"/>
            <a:ext cx="9856532" cy="1842854"/>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endParaRPr lang="fr-FR" b="1">
              <a:solidFill>
                <a:schemeClr val="accent1"/>
              </a:solidFill>
            </a:endParaRPr>
          </a:p>
          <a:p>
            <a:pPr fontAlgn="base"/>
            <a:endParaRPr lang="fr-FR" b="1">
              <a:solidFill>
                <a:schemeClr val="accent1"/>
              </a:solidFill>
            </a:endParaRPr>
          </a:p>
          <a:p>
            <a:pPr fontAlgn="base"/>
            <a:r>
              <a:rPr lang="fr-FR" b="1">
                <a:solidFill>
                  <a:schemeClr val="accent1"/>
                </a:solidFill>
              </a:rPr>
              <a:t>Les autres prestations sont-elles concernées par ces évolutions ?</a:t>
            </a:r>
          </a:p>
          <a:p>
            <a:pPr fontAlgn="base"/>
            <a:r>
              <a:rPr lang="fr-FR"/>
              <a:t>Les évolutions ne concernent que l’aide personnelle au logement location. Rien ne change dans les ressources prises en compte pour vos autres prestations. </a:t>
            </a:r>
          </a:p>
          <a:p>
            <a:pPr fontAlgn="base"/>
            <a:r>
              <a:rPr lang="fr-FR"/>
              <a:t> </a:t>
            </a:r>
          </a:p>
          <a:p>
            <a:pPr fontAlgn="base"/>
            <a:endParaRPr lang="fr-FR"/>
          </a:p>
          <a:p>
            <a:pPr fontAlgn="base"/>
            <a:endParaRPr lang="fr-FR"/>
          </a:p>
          <a:p>
            <a:pPr fontAlgn="base"/>
            <a:endParaRPr lang="fr-FR" b="1">
              <a:solidFill>
                <a:schemeClr val="tx1"/>
              </a:solidFill>
            </a:endParaRPr>
          </a:p>
          <a:p>
            <a:pPr marL="450850"/>
            <a:endParaRPr lang="fr-FR" b="1">
              <a:solidFill>
                <a:schemeClr val="accent1"/>
              </a:solidFill>
            </a:endParaRPr>
          </a:p>
        </p:txBody>
      </p:sp>
      <p:sp>
        <p:nvSpPr>
          <p:cNvPr id="7" name="Rectangle 3">
            <a:extLst>
              <a:ext uri="{FF2B5EF4-FFF2-40B4-BE49-F238E27FC236}">
                <a16:creationId xmlns:a16="http://schemas.microsoft.com/office/drawing/2014/main" id="{724E1569-AC57-4837-8FA7-6BA749A4FF39}"/>
              </a:ext>
            </a:extLst>
          </p:cNvPr>
          <p:cNvSpPr>
            <a:spLocks noChangeArrowheads="1"/>
          </p:cNvSpPr>
          <p:nvPr/>
        </p:nvSpPr>
        <p:spPr bwMode="auto">
          <a:xfrm>
            <a:off x="378602" y="1302321"/>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100" b="0" i="0" u="none" strike="noStrike" cap="none" normalizeH="0" baseline="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Rectangle 7">
            <a:extLst>
              <a:ext uri="{FF2B5EF4-FFF2-40B4-BE49-F238E27FC236}">
                <a16:creationId xmlns:a16="http://schemas.microsoft.com/office/drawing/2014/main" id="{49D8A207-8265-49FF-9781-F47CACA51C12}"/>
              </a:ext>
            </a:extLst>
          </p:cNvPr>
          <p:cNvSpPr>
            <a:spLocks noChangeArrowheads="1"/>
          </p:cNvSpPr>
          <p:nvPr/>
        </p:nvSpPr>
        <p:spPr bwMode="auto">
          <a:xfrm>
            <a:off x="5898860" y="164498"/>
            <a:ext cx="1847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 coins arrondis 18">
            <a:extLst>
              <a:ext uri="{FF2B5EF4-FFF2-40B4-BE49-F238E27FC236}">
                <a16:creationId xmlns:a16="http://schemas.microsoft.com/office/drawing/2014/main" id="{8236D430-0EBD-4493-AC0C-1C31F74E9DA4}"/>
              </a:ext>
            </a:extLst>
          </p:cNvPr>
          <p:cNvSpPr/>
          <p:nvPr/>
        </p:nvSpPr>
        <p:spPr>
          <a:xfrm>
            <a:off x="1538000" y="5022942"/>
            <a:ext cx="9856532" cy="1642865"/>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r>
              <a:rPr lang="fr-FR" b="1">
                <a:solidFill>
                  <a:schemeClr val="accent1"/>
                </a:solidFill>
              </a:rPr>
              <a:t>Comment vais-je voir les ressources que vous avez récupérées ? </a:t>
            </a:r>
          </a:p>
          <a:p>
            <a:pPr fontAlgn="base"/>
            <a:r>
              <a:rPr lang="fr-FR"/>
              <a:t>A compter </a:t>
            </a:r>
            <a:r>
              <a:rPr lang="fr-FR">
                <a:solidFill>
                  <a:schemeClr val="tx1"/>
                </a:solidFill>
              </a:rPr>
              <a:t>de janvier 2021</a:t>
            </a:r>
            <a:r>
              <a:rPr lang="fr-FR"/>
              <a:t>, les ressources récupérées seront consultables dans la rubrique « Mes ressources » dans Mon compte. Si des ressources sont manquantes, vous pourrez les déclarer en ligne.</a:t>
            </a:r>
          </a:p>
          <a:p>
            <a:pPr fontAlgn="base"/>
            <a:endParaRPr lang="fr-FR"/>
          </a:p>
          <a:p>
            <a:pPr fontAlgn="base"/>
            <a:endParaRPr lang="fr-FR" b="1">
              <a:solidFill>
                <a:schemeClr val="tx1"/>
              </a:solidFill>
            </a:endParaRPr>
          </a:p>
          <a:p>
            <a:pPr marL="450850"/>
            <a:endParaRPr lang="fr-FR" b="1">
              <a:solidFill>
                <a:schemeClr val="accent1"/>
              </a:solidFill>
            </a:endParaRPr>
          </a:p>
        </p:txBody>
      </p:sp>
      <p:sp>
        <p:nvSpPr>
          <p:cNvPr id="13" name="Rectangle : coins arrondis 12">
            <a:extLst>
              <a:ext uri="{FF2B5EF4-FFF2-40B4-BE49-F238E27FC236}">
                <a16:creationId xmlns:a16="http://schemas.microsoft.com/office/drawing/2014/main" id="{DA0C3E57-56DB-448F-956D-00E0224506E5}"/>
              </a:ext>
            </a:extLst>
          </p:cNvPr>
          <p:cNvSpPr/>
          <p:nvPr/>
        </p:nvSpPr>
        <p:spPr>
          <a:xfrm>
            <a:off x="1538000" y="3063140"/>
            <a:ext cx="9856532" cy="1842854"/>
          </a:xfrm>
          <a:prstGeom prst="roundRect">
            <a:avLst/>
          </a:prstGeom>
          <a:ln>
            <a:no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fontAlgn="base"/>
            <a:endParaRPr lang="fr-FR" b="1">
              <a:solidFill>
                <a:schemeClr val="accent1"/>
              </a:solidFill>
            </a:endParaRPr>
          </a:p>
          <a:p>
            <a:pPr fontAlgn="base"/>
            <a:endParaRPr lang="fr-FR" b="1">
              <a:solidFill>
                <a:schemeClr val="accent1"/>
              </a:solidFill>
            </a:endParaRPr>
          </a:p>
          <a:p>
            <a:pPr fontAlgn="base"/>
            <a:endParaRPr lang="fr-FR" b="1">
              <a:solidFill>
                <a:schemeClr val="accent1"/>
              </a:solidFill>
            </a:endParaRPr>
          </a:p>
          <a:p>
            <a:pPr fontAlgn="base"/>
            <a:r>
              <a:rPr lang="fr-FR" b="1">
                <a:solidFill>
                  <a:schemeClr val="accent1"/>
                </a:solidFill>
              </a:rPr>
              <a:t>Dois-je faire quelque chose ?</a:t>
            </a:r>
          </a:p>
          <a:p>
            <a:pPr fontAlgn="base"/>
            <a:r>
              <a:rPr lang="fr-FR"/>
              <a:t>Vous n’avez rien à faire.</a:t>
            </a:r>
          </a:p>
          <a:p>
            <a:pPr fontAlgn="base"/>
            <a:r>
              <a:rPr lang="fr-FR"/>
              <a:t>A compter </a:t>
            </a:r>
            <a:r>
              <a:rPr lang="fr-FR">
                <a:solidFill>
                  <a:schemeClr val="tx1"/>
                </a:solidFill>
              </a:rPr>
              <a:t>de janvier 2021</a:t>
            </a:r>
            <a:r>
              <a:rPr lang="fr-FR"/>
              <a:t>, les ressources récupérées seront consultables dans la rubrique « Mes ressources » dans Mon compte. Si des ressources sont manquantes, vous pourrez les déclarer en ligne.</a:t>
            </a:r>
          </a:p>
          <a:p>
            <a:pPr fontAlgn="base"/>
            <a:endParaRPr lang="fr-FR"/>
          </a:p>
          <a:p>
            <a:pPr fontAlgn="base"/>
            <a:endParaRPr lang="fr-FR"/>
          </a:p>
          <a:p>
            <a:pPr fontAlgn="base"/>
            <a:endParaRPr lang="fr-FR" b="1">
              <a:solidFill>
                <a:schemeClr val="tx1"/>
              </a:solidFill>
            </a:endParaRPr>
          </a:p>
          <a:p>
            <a:pPr marL="450850"/>
            <a:endParaRPr lang="fr-FR" b="1">
              <a:solidFill>
                <a:schemeClr val="accent1"/>
              </a:solidFill>
            </a:endParaRPr>
          </a:p>
        </p:txBody>
      </p:sp>
    </p:spTree>
    <p:extLst>
      <p:ext uri="{BB962C8B-B14F-4D97-AF65-F5344CB8AC3E}">
        <p14:creationId xmlns:p14="http://schemas.microsoft.com/office/powerpoint/2010/main" val="148622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animBg="1"/>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CBFBF3A-F333-41D9-98F6-5F27D4707945}"/>
              </a:ext>
            </a:extLst>
          </p:cNvPr>
          <p:cNvSpPr txBox="1">
            <a:spLocks noGrp="1"/>
          </p:cNvSpPr>
          <p:nvPr>
            <p:ph type="title" idx="4294967295"/>
          </p:nvPr>
        </p:nvSpPr>
        <p:spPr>
          <a:xfrm>
            <a:off x="1968500" y="363795"/>
            <a:ext cx="6623050" cy="444142"/>
          </a:xfrm>
        </p:spPr>
        <p:txBody>
          <a:bodyPr/>
          <a:lstStyle/>
          <a:p>
            <a:r>
              <a:rPr lang="fr-FR" sz="2800" spc="-150">
                <a:solidFill>
                  <a:schemeClr val="accent1">
                    <a:lumMod val="75000"/>
                  </a:schemeClr>
                </a:solidFill>
                <a:latin typeface="+mn-lt"/>
              </a:rPr>
              <a:t>Vos questions /réponses</a:t>
            </a:r>
          </a:p>
        </p:txBody>
      </p:sp>
      <p:pic>
        <p:nvPicPr>
          <p:cNvPr id="5" name="Image 4">
            <a:hlinkClick r:id="rId3" action="ppaction://hlinkfile"/>
            <a:extLst>
              <a:ext uri="{FF2B5EF4-FFF2-40B4-BE49-F238E27FC236}">
                <a16:creationId xmlns:a16="http://schemas.microsoft.com/office/drawing/2014/main" id="{F159D27B-9008-4DFB-86DA-5522CAD845CD}"/>
              </a:ext>
            </a:extLst>
          </p:cNvPr>
          <p:cNvPicPr/>
          <p:nvPr/>
        </p:nvPicPr>
        <p:blipFill>
          <a:blip r:embed="rId4">
            <a:extLst>
              <a:ext uri="{28A0092B-C50C-407E-A947-70E740481C1C}">
                <a14:useLocalDpi xmlns:a14="http://schemas.microsoft.com/office/drawing/2010/main" val="0"/>
              </a:ext>
            </a:extLst>
          </a:blip>
          <a:stretch>
            <a:fillRect/>
          </a:stretch>
        </p:blipFill>
        <p:spPr>
          <a:xfrm>
            <a:off x="5557837" y="2756535"/>
            <a:ext cx="1076325" cy="1390650"/>
          </a:xfrm>
          <a:prstGeom prst="rect">
            <a:avLst/>
          </a:prstGeom>
        </p:spPr>
      </p:pic>
      <p:sp>
        <p:nvSpPr>
          <p:cNvPr id="6" name="ZoneTexte 5">
            <a:extLst>
              <a:ext uri="{FF2B5EF4-FFF2-40B4-BE49-F238E27FC236}">
                <a16:creationId xmlns:a16="http://schemas.microsoft.com/office/drawing/2014/main" id="{55047714-3186-4329-B975-4ACA23E2BF75}"/>
              </a:ext>
            </a:extLst>
          </p:cNvPr>
          <p:cNvSpPr txBox="1"/>
          <p:nvPr/>
        </p:nvSpPr>
        <p:spPr>
          <a:xfrm>
            <a:off x="2772697" y="1563329"/>
            <a:ext cx="6371681" cy="369332"/>
          </a:xfrm>
          <a:prstGeom prst="rect">
            <a:avLst/>
          </a:prstGeom>
          <a:noFill/>
        </p:spPr>
        <p:txBody>
          <a:bodyPr wrap="none" rtlCol="0">
            <a:spAutoFit/>
          </a:bodyPr>
          <a:lstStyle/>
          <a:p>
            <a:r>
              <a:rPr lang="fr-FR">
                <a:solidFill>
                  <a:schemeClr val="accent1">
                    <a:lumMod val="50000"/>
                  </a:schemeClr>
                </a:solidFill>
              </a:rPr>
              <a:t>Pour les consulter cliquez sur le document ci-dessous (double clic)</a:t>
            </a:r>
          </a:p>
        </p:txBody>
      </p:sp>
      <p:graphicFrame>
        <p:nvGraphicFramePr>
          <p:cNvPr id="7" name="Objet 6">
            <a:extLst>
              <a:ext uri="{FF2B5EF4-FFF2-40B4-BE49-F238E27FC236}">
                <a16:creationId xmlns:a16="http://schemas.microsoft.com/office/drawing/2014/main" id="{00C43736-49B2-4795-A534-CC91A22A7B75}"/>
              </a:ext>
            </a:extLst>
          </p:cNvPr>
          <p:cNvGraphicFramePr>
            <a:graphicFrameLocks noChangeAspect="1"/>
          </p:cNvGraphicFramePr>
          <p:nvPr>
            <p:extLst>
              <p:ext uri="{D42A27DB-BD31-4B8C-83A1-F6EECF244321}">
                <p14:modId xmlns:p14="http://schemas.microsoft.com/office/powerpoint/2010/main" val="436065970"/>
              </p:ext>
            </p:extLst>
          </p:nvPr>
        </p:nvGraphicFramePr>
        <p:xfrm>
          <a:off x="7025148" y="3066097"/>
          <a:ext cx="914400" cy="771525"/>
        </p:xfrm>
        <a:graphic>
          <a:graphicData uri="http://schemas.openxmlformats.org/presentationml/2006/ole">
            <mc:AlternateContent xmlns:mc="http://schemas.openxmlformats.org/markup-compatibility/2006">
              <mc:Choice xmlns:v="urn:schemas-microsoft-com:vml" Requires="v">
                <p:oleObj spid="_x0000_s3086" name="Document" showAsIcon="1" r:id="rId5" imgW="914400" imgH="771480" progId="Word.Document.12">
                  <p:embed/>
                </p:oleObj>
              </mc:Choice>
              <mc:Fallback>
                <p:oleObj name="Document" showAsIcon="1" r:id="rId5" imgW="914400" imgH="771480" progId="Word.Document.12">
                  <p:embed/>
                  <p:pic>
                    <p:nvPicPr>
                      <p:cNvPr id="7" name="Objet 6">
                        <a:extLst>
                          <a:ext uri="{FF2B5EF4-FFF2-40B4-BE49-F238E27FC236}">
                            <a16:creationId xmlns:a16="http://schemas.microsoft.com/office/drawing/2014/main" id="{00C43736-49B2-4795-A534-CC91A22A7B75}"/>
                          </a:ext>
                        </a:extLst>
                      </p:cNvPr>
                      <p:cNvPicPr/>
                      <p:nvPr/>
                    </p:nvPicPr>
                    <p:blipFill>
                      <a:blip r:embed="rId6"/>
                      <a:stretch>
                        <a:fillRect/>
                      </a:stretch>
                    </p:blipFill>
                    <p:spPr>
                      <a:xfrm>
                        <a:off x="7025148" y="3066097"/>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412135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2. Ce qui change, ce qui ne change pas</a:t>
            </a:r>
          </a:p>
        </p:txBody>
      </p:sp>
    </p:spTree>
    <p:extLst>
      <p:ext uri="{BB962C8B-B14F-4D97-AF65-F5344CB8AC3E}">
        <p14:creationId xmlns:p14="http://schemas.microsoft.com/office/powerpoint/2010/main" val="237046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04">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E8A8E516-A6F2-44C2-871A-B0A2D81F0F57}"/>
              </a:ext>
            </a:extLst>
          </p:cNvPr>
          <p:cNvSpPr txBox="1">
            <a:spLocks noGrp="1"/>
          </p:cNvSpPr>
          <p:nvPr>
            <p:ph type="title" idx="4294967295"/>
          </p:nvPr>
        </p:nvSpPr>
        <p:spPr>
          <a:xfrm>
            <a:off x="1762995" y="543713"/>
            <a:ext cx="10071654" cy="396721"/>
          </a:xfrm>
        </p:spPr>
        <p:txBody>
          <a:bodyPr/>
          <a:lstStyle/>
          <a:p>
            <a:pPr lvl="0"/>
            <a:r>
              <a:rPr lang="fr-FR" sz="2800" b="1" dirty="0">
                <a:solidFill>
                  <a:srgbClr val="0070C0"/>
                </a:solidFill>
                <a:latin typeface="Calibri" panose="020F0502020204030204" pitchFamily="34" charset="0"/>
                <a:cs typeface="Times New Roman" panose="02020603050405020304" pitchFamily="18" charset="0"/>
              </a:rPr>
              <a:t>Ce qui change, ce qui ne change pas</a:t>
            </a:r>
          </a:p>
        </p:txBody>
      </p:sp>
      <p:graphicFrame>
        <p:nvGraphicFramePr>
          <p:cNvPr id="6" name="Tableau 5">
            <a:extLst>
              <a:ext uri="{FF2B5EF4-FFF2-40B4-BE49-F238E27FC236}">
                <a16:creationId xmlns:a16="http://schemas.microsoft.com/office/drawing/2014/main" id="{8A7A04F9-1DBF-4651-B2B0-F9585A08D2EC}"/>
              </a:ext>
            </a:extLst>
          </p:cNvPr>
          <p:cNvGraphicFramePr>
            <a:graphicFrameLocks noGrp="1"/>
          </p:cNvGraphicFramePr>
          <p:nvPr>
            <p:extLst>
              <p:ext uri="{D42A27DB-BD31-4B8C-83A1-F6EECF244321}">
                <p14:modId xmlns:p14="http://schemas.microsoft.com/office/powerpoint/2010/main" val="2276541147"/>
              </p:ext>
            </p:extLst>
          </p:nvPr>
        </p:nvGraphicFramePr>
        <p:xfrm>
          <a:off x="1421454" y="1388108"/>
          <a:ext cx="10618146" cy="4978472"/>
        </p:xfrm>
        <a:graphic>
          <a:graphicData uri="http://schemas.openxmlformats.org/drawingml/2006/table">
            <a:tbl>
              <a:tblPr firstRow="1" firstCol="1" bandRow="1">
                <a:tableStyleId>{5A111915-BE36-4E01-A7E5-04B1672EAD32}</a:tableStyleId>
              </a:tblPr>
              <a:tblGrid>
                <a:gridCol w="5207946">
                  <a:extLst>
                    <a:ext uri="{9D8B030D-6E8A-4147-A177-3AD203B41FA5}">
                      <a16:colId xmlns:a16="http://schemas.microsoft.com/office/drawing/2014/main" val="340735726"/>
                    </a:ext>
                  </a:extLst>
                </a:gridCol>
                <a:gridCol w="5410200">
                  <a:extLst>
                    <a:ext uri="{9D8B030D-6E8A-4147-A177-3AD203B41FA5}">
                      <a16:colId xmlns:a16="http://schemas.microsoft.com/office/drawing/2014/main" val="2868280154"/>
                    </a:ext>
                  </a:extLst>
                </a:gridCol>
              </a:tblGrid>
              <a:tr h="650242">
                <a:tc>
                  <a:txBody>
                    <a:bodyPr/>
                    <a:lstStyle/>
                    <a:p>
                      <a:pPr marL="0" lvl="0" indent="0" algn="ctr">
                        <a:lnSpc>
                          <a:spcPct val="90000"/>
                        </a:lnSpc>
                        <a:spcAft>
                          <a:spcPts val="0"/>
                        </a:spcAft>
                        <a:buFont typeface="Symbol" panose="05050102010706020507" pitchFamily="18" charset="2"/>
                        <a:buNone/>
                      </a:pPr>
                      <a:r>
                        <a:rPr lang="fr-FR" sz="2400" dirty="0">
                          <a:effectLst/>
                        </a:rPr>
                        <a:t>Ce qui change</a:t>
                      </a:r>
                      <a:endParaRPr lang="fr-FR" sz="2400" dirty="0">
                        <a:effectLst/>
                        <a:latin typeface="Calibri" panose="020F0502020204030204" pitchFamily="34" charset="0"/>
                        <a:ea typeface="Times New Roman" panose="02020603050405020304" pitchFamily="18" charset="0"/>
                      </a:endParaRPr>
                    </a:p>
                  </a:txBody>
                  <a:tcPr marL="68580" marR="68580" marT="0" marB="0" anchor="ctr">
                    <a:lnR w="28575" cap="flat" cmpd="sng" algn="ctr">
                      <a:solidFill>
                        <a:schemeClr val="bg1"/>
                      </a:solidFill>
                      <a:prstDash val="solid"/>
                      <a:round/>
                      <a:headEnd type="none" w="med" len="med"/>
                      <a:tailEnd type="none" w="med" len="med"/>
                    </a:lnR>
                  </a:tcPr>
                </a:tc>
                <a:tc>
                  <a:txBody>
                    <a:bodyPr/>
                    <a:lstStyle/>
                    <a:p>
                      <a:pPr marL="457200" algn="ctr">
                        <a:lnSpc>
                          <a:spcPct val="90000"/>
                        </a:lnSpc>
                        <a:spcBef>
                          <a:spcPts val="1000"/>
                        </a:spcBef>
                        <a:spcAft>
                          <a:spcPts val="0"/>
                        </a:spcAft>
                      </a:pPr>
                      <a:r>
                        <a:rPr lang="fr-FR" sz="2400" kern="1200">
                          <a:effectLst/>
                        </a:rPr>
                        <a:t>Ce qui ne change pas</a:t>
                      </a:r>
                      <a:r>
                        <a:rPr lang="fr-FR" sz="2400">
                          <a:effectLst/>
                        </a:rPr>
                        <a:t> </a:t>
                      </a:r>
                      <a:endParaRPr lang="fr-FR" sz="2400">
                        <a:effectLst/>
                        <a:latin typeface="Calibri" panose="020F0502020204030204" pitchFamily="34" charset="0"/>
                        <a:ea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616381008"/>
                  </a:ext>
                </a:extLst>
              </a:tr>
              <a:tr h="4328230">
                <a:tc>
                  <a:txBody>
                    <a:bodyPr/>
                    <a:lstStyle/>
                    <a:p>
                      <a:pPr marL="342900" indent="-342900" algn="l">
                        <a:lnSpc>
                          <a:spcPct val="90000"/>
                        </a:lnSpc>
                        <a:spcAft>
                          <a:spcPts val="0"/>
                        </a:spcAft>
                        <a:buFontTx/>
                        <a:buChar char="-"/>
                      </a:pPr>
                      <a:endParaRPr lang="fr-FR" sz="1800" b="0" kern="1200" dirty="0">
                        <a:solidFill>
                          <a:srgbClr val="002060"/>
                        </a:solidFill>
                        <a:effectLst/>
                      </a:endParaRPr>
                    </a:p>
                    <a:p>
                      <a:pPr marL="342900" indent="-342900" algn="just">
                        <a:lnSpc>
                          <a:spcPct val="90000"/>
                        </a:lnSpc>
                        <a:spcAft>
                          <a:spcPts val="0"/>
                        </a:spcAft>
                        <a:buFontTx/>
                        <a:buChar char="-"/>
                        <a:tabLst>
                          <a:tab pos="4933950" algn="l"/>
                        </a:tabLst>
                      </a:pPr>
                      <a:r>
                        <a:rPr lang="fr-FR" sz="1800" b="0" kern="1200" dirty="0">
                          <a:solidFill>
                            <a:srgbClr val="002060"/>
                          </a:solidFill>
                          <a:effectLst/>
                        </a:rPr>
                        <a:t>Ces évolutions consistent à élargir le système d’acquisition automatique des ressources.</a:t>
                      </a:r>
                    </a:p>
                    <a:p>
                      <a:pPr marL="342900" indent="-342900" algn="just">
                        <a:lnSpc>
                          <a:spcPct val="90000"/>
                        </a:lnSpc>
                        <a:spcAft>
                          <a:spcPts val="0"/>
                        </a:spcAft>
                        <a:buFontTx/>
                        <a:buChar char="-"/>
                        <a:tabLst/>
                      </a:pPr>
                      <a:endParaRPr lang="fr-FR" sz="1800" b="0" kern="1200" dirty="0">
                        <a:solidFill>
                          <a:srgbClr val="002060"/>
                        </a:solidFill>
                        <a:effectLst/>
                      </a:endParaRPr>
                    </a:p>
                    <a:p>
                      <a:pPr marL="342900" indent="-342900" algn="just">
                        <a:lnSpc>
                          <a:spcPct val="90000"/>
                        </a:lnSpc>
                        <a:spcAft>
                          <a:spcPts val="0"/>
                        </a:spcAft>
                        <a:buFontTx/>
                        <a:buChar char="-"/>
                        <a:tabLst/>
                      </a:pPr>
                      <a:r>
                        <a:rPr lang="fr-FR" sz="1800" b="0" kern="1200" dirty="0">
                          <a:solidFill>
                            <a:srgbClr val="002060"/>
                          </a:solidFill>
                          <a:effectLst/>
                        </a:rPr>
                        <a:t>La base ressources aide personnelle au logement est déterminée avec une nouvelle période de référence.</a:t>
                      </a:r>
                    </a:p>
                    <a:p>
                      <a:pPr marL="342900" indent="-342900" algn="just">
                        <a:lnSpc>
                          <a:spcPct val="90000"/>
                        </a:lnSpc>
                        <a:spcAft>
                          <a:spcPts val="0"/>
                        </a:spcAft>
                        <a:buFontTx/>
                        <a:buChar char="-"/>
                        <a:tabLst/>
                      </a:pPr>
                      <a:endParaRPr lang="fr-FR" sz="1800" b="0" kern="1200" dirty="0">
                        <a:solidFill>
                          <a:srgbClr val="002060"/>
                        </a:solidFill>
                        <a:effectLst/>
                        <a:latin typeface="+mn-lt"/>
                        <a:ea typeface="+mn-ea"/>
                        <a:cs typeface="+mn-cs"/>
                      </a:endParaRPr>
                    </a:p>
                    <a:p>
                      <a:pPr marL="342900" indent="-342900" algn="just">
                        <a:lnSpc>
                          <a:spcPct val="90000"/>
                        </a:lnSpc>
                        <a:spcAft>
                          <a:spcPts val="0"/>
                        </a:spcAft>
                        <a:buFontTx/>
                        <a:buChar char="-"/>
                        <a:tabLst/>
                      </a:pPr>
                      <a:r>
                        <a:rPr lang="fr-FR" sz="1800" b="0" kern="1200" dirty="0">
                          <a:solidFill>
                            <a:srgbClr val="002060"/>
                          </a:solidFill>
                          <a:effectLst/>
                          <a:latin typeface="+mn-lt"/>
                          <a:ea typeface="+mn-ea"/>
                          <a:cs typeface="+mn-cs"/>
                        </a:rPr>
                        <a:t>Le montant de l’aide personnelle au logement s’adapte tous les trois mois à la situation de l’allocataire.</a:t>
                      </a:r>
                    </a:p>
                    <a:p>
                      <a:pPr marL="342900" indent="-342900" algn="just">
                        <a:lnSpc>
                          <a:spcPct val="90000"/>
                        </a:lnSpc>
                        <a:spcAft>
                          <a:spcPts val="0"/>
                        </a:spcAft>
                        <a:buFontTx/>
                        <a:buChar char="-"/>
                        <a:tabLst/>
                      </a:pPr>
                      <a:endParaRPr lang="fr-FR" sz="1800" b="0" kern="1200" dirty="0">
                        <a:solidFill>
                          <a:srgbClr val="002060"/>
                        </a:solidFill>
                        <a:effectLst/>
                        <a:latin typeface="+mn-lt"/>
                        <a:ea typeface="+mn-ea"/>
                        <a:cs typeface="+mn-cs"/>
                      </a:endParaRPr>
                    </a:p>
                    <a:p>
                      <a:pPr marL="342900" indent="-342900" algn="just">
                        <a:lnSpc>
                          <a:spcPct val="90000"/>
                        </a:lnSpc>
                        <a:spcAft>
                          <a:spcPts val="0"/>
                        </a:spcAft>
                        <a:buFontTx/>
                        <a:buChar char="-"/>
                        <a:tabLst/>
                      </a:pPr>
                      <a:r>
                        <a:rPr lang="fr-FR" sz="1800" b="0" kern="1200" dirty="0">
                          <a:solidFill>
                            <a:srgbClr val="002060"/>
                          </a:solidFill>
                          <a:effectLst/>
                          <a:latin typeface="+mn-lt"/>
                          <a:ea typeface="+mn-ea"/>
                          <a:cs typeface="+mn-cs"/>
                        </a:rPr>
                        <a:t>La définition du statut étudiant – Il y a désormais une notion d’âge (moins de 28 ans) pour être considéré comme étudiant. </a:t>
                      </a:r>
                    </a:p>
                  </a:txBody>
                  <a:tcPr marL="68580" marR="68580" marT="0" marB="0">
                    <a:lnR w="28575" cap="flat" cmpd="sng" algn="ctr">
                      <a:solidFill>
                        <a:schemeClr val="accent1"/>
                      </a:solidFill>
                      <a:prstDash val="solid"/>
                      <a:round/>
                      <a:headEnd type="none" w="med" len="med"/>
                      <a:tailEnd type="none" w="med" len="med"/>
                    </a:lnR>
                  </a:tcPr>
                </a:tc>
                <a:tc>
                  <a:txBody>
                    <a:bodyPr/>
                    <a:lstStyle/>
                    <a:p>
                      <a:pPr marL="342900" indent="-342900" algn="l">
                        <a:spcAft>
                          <a:spcPts val="0"/>
                        </a:spcAft>
                        <a:buFontTx/>
                        <a:buChar char="-"/>
                      </a:pPr>
                      <a:endParaRPr lang="fr-FR" sz="1800" b="0" kern="1200" dirty="0">
                        <a:solidFill>
                          <a:srgbClr val="002060"/>
                        </a:solidFill>
                        <a:effectLst/>
                      </a:endParaRPr>
                    </a:p>
                    <a:p>
                      <a:pPr marL="342900" indent="-342900" algn="just">
                        <a:spcAft>
                          <a:spcPts val="0"/>
                        </a:spcAft>
                        <a:buFontTx/>
                        <a:buChar char="-"/>
                      </a:pPr>
                      <a:r>
                        <a:rPr lang="fr-FR" sz="1800" b="0" kern="1200" dirty="0">
                          <a:solidFill>
                            <a:srgbClr val="002060"/>
                          </a:solidFill>
                          <a:effectLst/>
                        </a:rPr>
                        <a:t>Les conditions d’attribution, la formule de calcul, le loyer de référence et les plafonds de ressources.</a:t>
                      </a:r>
                    </a:p>
                    <a:p>
                      <a:pPr marL="342900" indent="-342900" algn="just">
                        <a:spcAft>
                          <a:spcPts val="0"/>
                        </a:spcAft>
                        <a:buFontTx/>
                        <a:buChar char="-"/>
                      </a:pPr>
                      <a:endParaRPr lang="fr-FR" sz="1800" b="0" kern="1200" dirty="0">
                        <a:solidFill>
                          <a:srgbClr val="002060"/>
                        </a:solidFill>
                        <a:effectLst/>
                      </a:endParaRPr>
                    </a:p>
                    <a:p>
                      <a:pPr marL="342900" indent="-342900" algn="just">
                        <a:spcAft>
                          <a:spcPts val="0"/>
                        </a:spcAft>
                        <a:buFontTx/>
                        <a:buChar char="-"/>
                      </a:pPr>
                      <a:r>
                        <a:rPr lang="fr-FR" sz="1800" b="0" kern="1200" dirty="0">
                          <a:solidFill>
                            <a:srgbClr val="002060"/>
                          </a:solidFill>
                          <a:effectLst/>
                        </a:rPr>
                        <a:t>Le montant pris en compte pour la détermination de la base ressources aide personnelle au logement reste le net imposable.</a:t>
                      </a:r>
                    </a:p>
                  </a:txBody>
                  <a:tcPr marL="68580" marR="68580" marT="0" marB="0">
                    <a:lnL w="28575"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81474545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3. Date de mise en œuvre</a:t>
            </a:r>
          </a:p>
        </p:txBody>
      </p:sp>
    </p:spTree>
    <p:extLst>
      <p:ext uri="{BB962C8B-B14F-4D97-AF65-F5344CB8AC3E}">
        <p14:creationId xmlns:p14="http://schemas.microsoft.com/office/powerpoint/2010/main" val="293681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109">
            <a:extLst>
              <a:ext uri="{FF2B5EF4-FFF2-40B4-BE49-F238E27FC236}">
                <a16:creationId xmlns:a16="http://schemas.microsoft.com/office/drawing/2014/main" id="{696AD870-D661-4F8A-B9D6-E91F306B5A34}"/>
              </a:ext>
            </a:extLst>
          </p:cNvPr>
          <p:cNvCxnSpPr/>
          <p:nvPr/>
        </p:nvCxnSpPr>
        <p:spPr>
          <a:xfrm flipV="1">
            <a:off x="14469840" y="4054678"/>
            <a:ext cx="0" cy="2088005"/>
          </a:xfrm>
          <a:prstGeom prst="straightConnector1">
            <a:avLst/>
          </a:prstGeom>
          <a:noFill/>
          <a:ln w="25557" cap="flat">
            <a:solidFill>
              <a:srgbClr val="4472C4"/>
            </a:solidFill>
            <a:prstDash val="solid"/>
            <a:miter/>
            <a:tailEnd type="arrow"/>
          </a:ln>
        </p:spPr>
      </p:cxnSp>
      <p:graphicFrame>
        <p:nvGraphicFramePr>
          <p:cNvPr id="5" name="Tableau 4">
            <a:extLst>
              <a:ext uri="{FF2B5EF4-FFF2-40B4-BE49-F238E27FC236}">
                <a16:creationId xmlns:a16="http://schemas.microsoft.com/office/drawing/2014/main" id="{B5A97913-BA05-42EF-B905-3BE846ACC755}"/>
              </a:ext>
            </a:extLst>
          </p:cNvPr>
          <p:cNvGraphicFramePr>
            <a:graphicFrameLocks noGrp="1"/>
          </p:cNvGraphicFramePr>
          <p:nvPr>
            <p:extLst>
              <p:ext uri="{D42A27DB-BD31-4B8C-83A1-F6EECF244321}">
                <p14:modId xmlns:p14="http://schemas.microsoft.com/office/powerpoint/2010/main" val="1277020177"/>
              </p:ext>
            </p:extLst>
          </p:nvPr>
        </p:nvGraphicFramePr>
        <p:xfrm>
          <a:off x="2602778" y="2351154"/>
          <a:ext cx="8138137" cy="2747526"/>
        </p:xfrm>
        <a:graphic>
          <a:graphicData uri="http://schemas.openxmlformats.org/drawingml/2006/table">
            <a:tbl>
              <a:tblPr firstRow="1" bandRow="1">
                <a:tableStyleId>{7DF18680-E054-41AD-8BC1-D1AEF772440D}</a:tableStyleId>
              </a:tblPr>
              <a:tblGrid>
                <a:gridCol w="4068631">
                  <a:extLst>
                    <a:ext uri="{9D8B030D-6E8A-4147-A177-3AD203B41FA5}">
                      <a16:colId xmlns:a16="http://schemas.microsoft.com/office/drawing/2014/main" val="2627688545"/>
                    </a:ext>
                  </a:extLst>
                </a:gridCol>
                <a:gridCol w="4069506">
                  <a:extLst>
                    <a:ext uri="{9D8B030D-6E8A-4147-A177-3AD203B41FA5}">
                      <a16:colId xmlns:a16="http://schemas.microsoft.com/office/drawing/2014/main" val="2592841976"/>
                    </a:ext>
                  </a:extLst>
                </a:gridCol>
              </a:tblGrid>
              <a:tr h="899802">
                <a:tc>
                  <a:txBody>
                    <a:bodyPr/>
                    <a:lstStyle/>
                    <a:p>
                      <a:pPr marL="457200" algn="ctr">
                        <a:spcAft>
                          <a:spcPts val="0"/>
                        </a:spcAft>
                      </a:pPr>
                      <a:r>
                        <a:rPr lang="fr-FR" sz="2000" kern="1200">
                          <a:solidFill>
                            <a:schemeClr val="bg1"/>
                          </a:solidFill>
                          <a:effectLst/>
                          <a:latin typeface="+mn-lt"/>
                          <a:ea typeface="Times New Roman" panose="02020603050405020304" pitchFamily="18" charset="0"/>
                        </a:rPr>
                        <a:t>De janvier 2021</a:t>
                      </a:r>
                      <a:endParaRPr lang="fr-FR" sz="2000">
                        <a:solidFill>
                          <a:schemeClr val="bg1"/>
                        </a:solidFill>
                        <a:effectLst/>
                        <a:latin typeface="+mn-lt"/>
                        <a:ea typeface="Times New Roman" panose="02020603050405020304" pitchFamily="18" charset="0"/>
                      </a:endParaRPr>
                    </a:p>
                  </a:txBody>
                  <a:tcPr marL="68580" marR="68580" marT="0" marB="0" anchor="ctr"/>
                </a:tc>
                <a:tc>
                  <a:txBody>
                    <a:bodyPr/>
                    <a:lstStyle/>
                    <a:p>
                      <a:pPr marL="457200" algn="ctr">
                        <a:spcAft>
                          <a:spcPts val="0"/>
                        </a:spcAft>
                      </a:pPr>
                      <a:r>
                        <a:rPr lang="fr-FR" sz="2000">
                          <a:solidFill>
                            <a:schemeClr val="bg1"/>
                          </a:solidFill>
                          <a:effectLst/>
                          <a:latin typeface="+mn-lt"/>
                          <a:ea typeface="Times New Roman" panose="02020603050405020304" pitchFamily="18" charset="0"/>
                        </a:rPr>
                        <a:t>À une date ultérieure</a:t>
                      </a:r>
                    </a:p>
                  </a:txBody>
                  <a:tcPr marL="68580" marR="68580" marT="0" marB="0" anchor="ctr"/>
                </a:tc>
                <a:extLst>
                  <a:ext uri="{0D108BD9-81ED-4DB2-BD59-A6C34878D82A}">
                    <a16:rowId xmlns:a16="http://schemas.microsoft.com/office/drawing/2014/main" val="3197297068"/>
                  </a:ext>
                </a:extLst>
              </a:tr>
              <a:tr h="1847724">
                <a:tc>
                  <a:txBody>
                    <a:bodyPr/>
                    <a:lstStyle/>
                    <a:p>
                      <a:pPr marL="457200" algn="ctr">
                        <a:spcAft>
                          <a:spcPts val="0"/>
                        </a:spcAft>
                      </a:pPr>
                      <a:r>
                        <a:rPr lang="fr-FR" sz="2000" b="1" kern="1200">
                          <a:solidFill>
                            <a:srgbClr val="002060"/>
                          </a:solidFill>
                          <a:effectLst/>
                        </a:rPr>
                        <a:t>AL location et accession</a:t>
                      </a:r>
                      <a:endParaRPr lang="fr-FR" sz="2000" b="1">
                        <a:solidFill>
                          <a:srgbClr val="002060"/>
                        </a:solidFill>
                        <a:effectLst/>
                      </a:endParaRPr>
                    </a:p>
                    <a:p>
                      <a:pPr marL="457200" algn="ctr">
                        <a:spcAft>
                          <a:spcPts val="0"/>
                        </a:spcAft>
                      </a:pPr>
                      <a:r>
                        <a:rPr lang="fr-FR" sz="2000" b="1" kern="1200">
                          <a:solidFill>
                            <a:srgbClr val="002060"/>
                          </a:solidFill>
                          <a:effectLst/>
                        </a:rPr>
                        <a:t>(paiement le 5 février,</a:t>
                      </a:r>
                      <a:endParaRPr lang="fr-FR" sz="2000" b="1">
                        <a:solidFill>
                          <a:srgbClr val="002060"/>
                        </a:solidFill>
                        <a:effectLst/>
                      </a:endParaRPr>
                    </a:p>
                    <a:p>
                      <a:pPr marL="457200" algn="ctr">
                        <a:spcAft>
                          <a:spcPts val="0"/>
                        </a:spcAft>
                      </a:pPr>
                      <a:r>
                        <a:rPr lang="fr-FR" sz="2000" b="1" kern="1200">
                          <a:solidFill>
                            <a:srgbClr val="002060"/>
                          </a:solidFill>
                          <a:effectLst/>
                        </a:rPr>
                        <a:t>APL Location</a:t>
                      </a:r>
                      <a:endParaRPr lang="fr-FR" sz="2000" b="1">
                        <a:solidFill>
                          <a:srgbClr val="002060"/>
                        </a:solidFill>
                        <a:effectLst/>
                      </a:endParaRPr>
                    </a:p>
                    <a:p>
                      <a:pPr marL="457200" algn="ctr">
                        <a:spcAft>
                          <a:spcPts val="0"/>
                        </a:spcAft>
                      </a:pPr>
                      <a:r>
                        <a:rPr lang="fr-FR" sz="2000" b="1" kern="1200">
                          <a:solidFill>
                            <a:srgbClr val="002060"/>
                          </a:solidFill>
                          <a:effectLst/>
                        </a:rPr>
                        <a:t>(paiement le 25 janvier)</a:t>
                      </a:r>
                      <a:endParaRPr lang="fr-FR" sz="2000" b="1">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457200" algn="ctr">
                        <a:spcAft>
                          <a:spcPts val="0"/>
                        </a:spcAft>
                      </a:pPr>
                      <a:r>
                        <a:rPr lang="fr-FR" sz="2000" b="1">
                          <a:solidFill>
                            <a:srgbClr val="002060"/>
                          </a:solidFill>
                          <a:effectLst/>
                        </a:rPr>
                        <a:t>APL accession</a:t>
                      </a:r>
                      <a:endParaRPr lang="fr-FR" sz="2000" b="1">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48065582"/>
                  </a:ext>
                </a:extLst>
              </a:tr>
            </a:tbl>
          </a:graphicData>
        </a:graphic>
      </p:graphicFrame>
      <p:sp>
        <p:nvSpPr>
          <p:cNvPr id="6" name="Titre 5">
            <a:extLst>
              <a:ext uri="{FF2B5EF4-FFF2-40B4-BE49-F238E27FC236}">
                <a16:creationId xmlns:a16="http://schemas.microsoft.com/office/drawing/2014/main" id="{B9DB1A14-4601-4C00-8C82-CF1C29154571}"/>
              </a:ext>
            </a:extLst>
          </p:cNvPr>
          <p:cNvSpPr>
            <a:spLocks noGrp="1"/>
          </p:cNvSpPr>
          <p:nvPr>
            <p:ph type="title" idx="4294967295"/>
          </p:nvPr>
        </p:nvSpPr>
        <p:spPr>
          <a:xfrm>
            <a:off x="1825013" y="232214"/>
            <a:ext cx="10051677" cy="1095176"/>
          </a:xfrm>
        </p:spPr>
        <p:txBody>
          <a:bodyPr/>
          <a:lstStyle/>
          <a:p>
            <a:r>
              <a:rPr lang="fr-FR" sz="2800" b="1" dirty="0">
                <a:solidFill>
                  <a:srgbClr val="0070C0"/>
                </a:solidFill>
                <a:latin typeface="Calibri" panose="020F0502020204030204" pitchFamily="34" charset="0"/>
                <a:cs typeface="Times New Roman" panose="02020603050405020304" pitchFamily="18" charset="0"/>
              </a:rPr>
              <a:t>Une entrée en vigueur des évolutions est prévue pour l’ensemble des bénéficiaires à compter des droits :</a:t>
            </a:r>
          </a:p>
        </p:txBody>
      </p:sp>
    </p:spTree>
    <p:extLst>
      <p:ext uri="{BB962C8B-B14F-4D97-AF65-F5344CB8AC3E}">
        <p14:creationId xmlns:p14="http://schemas.microsoft.com/office/powerpoint/2010/main" val="3072766804"/>
      </p:ext>
    </p:extLst>
  </p:cSld>
  <p:clrMapOvr>
    <a:masterClrMapping/>
  </p:clrMapOvr>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95E89AF-7277-4B2C-B620-0E780484ADA0}"/>
              </a:ext>
            </a:extLst>
          </p:cNvPr>
          <p:cNvSpPr txBox="1">
            <a:spLocks/>
          </p:cNvSpPr>
          <p:nvPr/>
        </p:nvSpPr>
        <p:spPr>
          <a:xfrm>
            <a:off x="3190875" y="2505075"/>
            <a:ext cx="5810250" cy="12763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anchor="ctr" anchorCtr="0" compatLnSpc="1">
            <a:noAutofit/>
          </a:bodyPr>
          <a:lst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Mangal" pitchFamily="2"/>
              </a:defRPr>
            </a:lvl1pPr>
          </a:lstStyle>
          <a:p>
            <a:pPr algn="ctr"/>
            <a:r>
              <a:rPr lang="fr-FR" sz="3200" spc="-150">
                <a:solidFill>
                  <a:schemeClr val="bg1"/>
                </a:solidFill>
              </a:rPr>
              <a:t>4. Nouvelle période de référence</a:t>
            </a:r>
          </a:p>
        </p:txBody>
      </p:sp>
    </p:spTree>
    <p:extLst>
      <p:ext uri="{BB962C8B-B14F-4D97-AF65-F5344CB8AC3E}">
        <p14:creationId xmlns:p14="http://schemas.microsoft.com/office/powerpoint/2010/main" val="3078080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004635-C1FA-4FE4-9481-B6C5B147810E}"/>
              </a:ext>
            </a:extLst>
          </p:cNvPr>
          <p:cNvSpPr txBox="1">
            <a:spLocks noGrp="1"/>
          </p:cNvSpPr>
          <p:nvPr>
            <p:ph type="title" idx="4294967295"/>
          </p:nvPr>
        </p:nvSpPr>
        <p:spPr>
          <a:xfrm>
            <a:off x="1706880" y="441165"/>
            <a:ext cx="9870556" cy="907678"/>
          </a:xfrm>
        </p:spPr>
        <p:txBody>
          <a:bodyPr lIns="0" tIns="0" rIns="0" bIns="0"/>
          <a:lstStyle/>
          <a:p>
            <a:pPr lvl="0" hangingPunct="0"/>
            <a:r>
              <a:rPr lang="fr-FR" sz="2800" b="1" dirty="0">
                <a:solidFill>
                  <a:srgbClr val="0070C0"/>
                </a:solidFill>
                <a:latin typeface="Calibri" panose="020F0502020204030204" pitchFamily="34" charset="0"/>
                <a:cs typeface="Times New Roman" panose="02020603050405020304" pitchFamily="18" charset="0"/>
              </a:rPr>
              <a:t>Lexique pour comprendre le nouveau calendrier de calcul des droits </a:t>
            </a:r>
          </a:p>
        </p:txBody>
      </p:sp>
      <p:graphicFrame>
        <p:nvGraphicFramePr>
          <p:cNvPr id="3" name="Tableau 2">
            <a:extLst>
              <a:ext uri="{FF2B5EF4-FFF2-40B4-BE49-F238E27FC236}">
                <a16:creationId xmlns:a16="http://schemas.microsoft.com/office/drawing/2014/main" id="{2CB12860-A1DE-4B73-A375-992E839CD7E0}"/>
              </a:ext>
            </a:extLst>
          </p:cNvPr>
          <p:cNvGraphicFramePr>
            <a:graphicFrameLocks noGrp="1"/>
          </p:cNvGraphicFramePr>
          <p:nvPr>
            <p:extLst>
              <p:ext uri="{D42A27DB-BD31-4B8C-83A1-F6EECF244321}">
                <p14:modId xmlns:p14="http://schemas.microsoft.com/office/powerpoint/2010/main" val="4117013421"/>
              </p:ext>
            </p:extLst>
          </p:nvPr>
        </p:nvGraphicFramePr>
        <p:xfrm>
          <a:off x="1706880" y="2178121"/>
          <a:ext cx="10365254" cy="1172065"/>
        </p:xfrm>
        <a:graphic>
          <a:graphicData uri="http://schemas.openxmlformats.org/drawingml/2006/table">
            <a:tbl>
              <a:tblPr firstRow="1" bandRow="1">
                <a:effectLst/>
              </a:tblPr>
              <a:tblGrid>
                <a:gridCol w="10365254">
                  <a:extLst>
                    <a:ext uri="{9D8B030D-6E8A-4147-A177-3AD203B41FA5}">
                      <a16:colId xmlns:a16="http://schemas.microsoft.com/office/drawing/2014/main" val="4263134676"/>
                    </a:ext>
                  </a:extLst>
                </a:gridCol>
              </a:tblGrid>
              <a:tr h="559024">
                <a:tc>
                  <a:txBody>
                    <a:bodyPr/>
                    <a:lstStyle/>
                    <a:p>
                      <a:pPr marL="0" marR="0" lvl="0" indent="0" rtl="0" hangingPunct="0">
                        <a:lnSpc>
                          <a:spcPct val="100000"/>
                        </a:lnSpc>
                        <a:spcBef>
                          <a:spcPts val="0"/>
                        </a:spcBef>
                        <a:spcAft>
                          <a:spcPts val="0"/>
                        </a:spcAft>
                        <a:buNone/>
                        <a:tabLst/>
                      </a:pP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Période de référence : </a:t>
                      </a:r>
                      <a:r>
                        <a:rPr lang="fr-FR" sz="1800" b="0" i="0" u="none" strike="noStrike" kern="1200" dirty="0">
                          <a:solidFill>
                            <a:schemeClr val="accent1">
                              <a:lumMod val="50000"/>
                            </a:schemeClr>
                          </a:solidFill>
                          <a:effectLst/>
                          <a:latin typeface="+mn-lt"/>
                          <a:ea typeface="Calibri" pitchFamily="34"/>
                          <a:cs typeface="Calibri" pitchFamily="34"/>
                        </a:rPr>
                        <a:t>Période de prise en compte des ressources pour le calcul des droits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96297"/>
                  </a:ext>
                </a:extLst>
              </a:tr>
              <a:tr h="613041">
                <a:tc>
                  <a:txBody>
                    <a:bodyPr/>
                    <a:lstStyle/>
                    <a:p>
                      <a:pPr marL="0" marR="0" lvl="0" indent="0" rtl="0" hangingPunct="0">
                        <a:lnSpc>
                          <a:spcPct val="100000"/>
                        </a:lnSpc>
                        <a:spcBef>
                          <a:spcPts val="0"/>
                        </a:spcBef>
                        <a:spcAft>
                          <a:spcPts val="0"/>
                        </a:spcAft>
                        <a:buNone/>
                        <a:tabLst/>
                      </a:pPr>
                      <a:r>
                        <a:rPr lang="fr-FR" sz="1800" b="1" u="none" kern="1200" dirty="0">
                          <a:solidFill>
                            <a:srgbClr val="4472C4"/>
                          </a:solidFill>
                          <a:effectLst/>
                          <a:latin typeface="+mn-lt"/>
                          <a:ea typeface="Microsoft YaHei" panose="020B0503020204020204" pitchFamily="34" charset="-122"/>
                          <a:cs typeface="Calibri" panose="020F0502020204030204" pitchFamily="34" charset="0"/>
                        </a:rPr>
                        <a:t>Trimestre de droit : </a:t>
                      </a:r>
                      <a:r>
                        <a:rPr lang="fr-FR" sz="1800" b="0" i="0" u="none" strike="noStrike" kern="1200" dirty="0">
                          <a:solidFill>
                            <a:schemeClr val="accent1">
                              <a:lumMod val="50000"/>
                            </a:schemeClr>
                          </a:solidFill>
                          <a:effectLst/>
                          <a:latin typeface="+mn-lt"/>
                          <a:ea typeface="Microsoft YaHei" pitchFamily="2"/>
                          <a:cs typeface="Mangal" pitchFamily="2"/>
                        </a:rPr>
                        <a:t>période pour laquelle le droit est calculé</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6254226"/>
                  </a:ext>
                </a:extLst>
              </a:tr>
            </a:tbl>
          </a:graphicData>
        </a:graphic>
      </p:graphicFrame>
    </p:spTree>
    <p:extLst>
      <p:ext uri="{BB962C8B-B14F-4D97-AF65-F5344CB8AC3E}">
        <p14:creationId xmlns:p14="http://schemas.microsoft.com/office/powerpoint/2010/main" val="1997790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00E41E30F3D7E42852936BF3A27222E" ma:contentTypeVersion="4" ma:contentTypeDescription="Crée un document." ma:contentTypeScope="" ma:versionID="33cdd763f89a93a93ee349571e3da970">
  <xsd:schema xmlns:xsd="http://www.w3.org/2001/XMLSchema" xmlns:xs="http://www.w3.org/2001/XMLSchema" xmlns:p="http://schemas.microsoft.com/office/2006/metadata/properties" xmlns:ns2="5dc08ad9-2d9f-42ce-a04a-d5a46f62cc1c" targetNamespace="http://schemas.microsoft.com/office/2006/metadata/properties" ma:root="true" ma:fieldsID="20d98c652abc5d645feb1304ef86e7d2" ns2:_="">
    <xsd:import namespace="5dc08ad9-2d9f-42ce-a04a-d5a46f62cc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c08ad9-2d9f-42ce-a04a-d5a46f62cc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9F6093-F6D9-4E52-A0A2-0F35E24D9280}">
  <ds:schemaRefs>
    <ds:schemaRef ds:uri="http://schemas.microsoft.com/sharepoint/v3/contenttype/forms"/>
  </ds:schemaRefs>
</ds:datastoreItem>
</file>

<file path=customXml/itemProps2.xml><?xml version="1.0" encoding="utf-8"?>
<ds:datastoreItem xmlns:ds="http://schemas.openxmlformats.org/officeDocument/2006/customXml" ds:itemID="{1CCAD34B-EEDD-4574-BFB5-AB23E65059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c08ad9-2d9f-42ce-a04a-d5a46f62cc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0685E2-209A-4A92-B599-2184D61384F7}">
  <ds:schemaRefs>
    <ds:schemaRef ds:uri="http://www.w3.org/XML/1998/namespace"/>
    <ds:schemaRef ds:uri="31f7ba75-9750-4918-868d-34a86808ba41"/>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4fbe0ee7-72ec-43f9-a1ba-ba24e8e2a0cc"/>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137</TotalTime>
  <Words>2454</Words>
  <Application>Microsoft Office PowerPoint</Application>
  <PresentationFormat>Grand écran</PresentationFormat>
  <Paragraphs>333</Paragraphs>
  <Slides>31</Slides>
  <Notes>23</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1</vt:i4>
      </vt:variant>
      <vt:variant>
        <vt:lpstr>Titres des diapositives</vt:lpstr>
      </vt:variant>
      <vt:variant>
        <vt:i4>31</vt:i4>
      </vt:variant>
    </vt:vector>
  </HeadingPairs>
  <TitlesOfParts>
    <vt:vector size="42" baseType="lpstr">
      <vt:lpstr>Arial</vt:lpstr>
      <vt:lpstr>Calibri</vt:lpstr>
      <vt:lpstr>Calibri Light</vt:lpstr>
      <vt:lpstr>Graphik</vt:lpstr>
      <vt:lpstr>Graphik Semibold Italic</vt:lpstr>
      <vt:lpstr>Symbol</vt:lpstr>
      <vt:lpstr>Times</vt:lpstr>
      <vt:lpstr>Times New Roman</vt:lpstr>
      <vt:lpstr>Wingdings</vt:lpstr>
      <vt:lpstr>Thème Office</vt:lpstr>
      <vt:lpstr>Document</vt:lpstr>
      <vt:lpstr>Evolutions AL 2021</vt:lpstr>
      <vt:lpstr>Présentation PowerPoint</vt:lpstr>
      <vt:lpstr>Présentation PowerPoint</vt:lpstr>
      <vt:lpstr>Présentation PowerPoint</vt:lpstr>
      <vt:lpstr>Ce qui change, ce qui ne change pas</vt:lpstr>
      <vt:lpstr>Présentation PowerPoint</vt:lpstr>
      <vt:lpstr>Une entrée en vigueur des évolutions est prévue pour l’ensemble des bénéficiaires à compter des droits :</vt:lpstr>
      <vt:lpstr>Présentation PowerPoint</vt:lpstr>
      <vt:lpstr>Lexique pour comprendre le nouveau calendrier de calcul des droits </vt:lpstr>
      <vt:lpstr>Présentation PowerPoint</vt:lpstr>
      <vt:lpstr>Présentation PowerPoint</vt:lpstr>
      <vt:lpstr>Exemple : Trimestre : TD 05.06.07/2021 </vt:lpstr>
      <vt:lpstr>Les ressources</vt:lpstr>
      <vt:lpstr>Les ressources</vt:lpstr>
      <vt:lpstr>Présentation PowerPoint</vt:lpstr>
      <vt:lpstr>Lexique pour comprendre l’origine des ressources récupérées </vt:lpstr>
      <vt:lpstr>Il existe maintenant 3 sources différentes d'acquisition des ressources :</vt:lpstr>
      <vt:lpstr>Cette évolution impliquera pour les allocataires :</vt:lpstr>
      <vt:lpstr>Présentation PowerPoint</vt:lpstr>
      <vt:lpstr>Communications préalables à la mise en œuvre des évolutions de l’AL</vt:lpstr>
      <vt:lpstr>Les alertes dans mon compte à partir de la bascule</vt:lpstr>
      <vt:lpstr>Pour les autres situations</vt:lpstr>
      <vt:lpstr>Présentation PowerPoint</vt:lpstr>
      <vt:lpstr>Les nouveaux services en ligne </vt:lpstr>
      <vt:lpstr>Les nouveaux services en ligne </vt:lpstr>
      <vt:lpstr>Présentation PowerPoint</vt:lpstr>
      <vt:lpstr>Questions /réponses allocataires</vt:lpstr>
      <vt:lpstr>Questions /réponses allocataires</vt:lpstr>
      <vt:lpstr>Questions /réponses allocataires</vt:lpstr>
      <vt:lpstr>Questions /réponses allocataires</vt:lpstr>
      <vt:lpstr>Vos questions /réponses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Alexandra COUTON 755</dc:creator>
  <cp:lastModifiedBy>Melanie LE-GUILLOUS 608</cp:lastModifiedBy>
  <cp:revision>16</cp:revision>
  <cp:lastPrinted>2019-07-26T12:55:26Z</cp:lastPrinted>
  <dcterms:created xsi:type="dcterms:W3CDTF">2018-11-22T12:40:47Z</dcterms:created>
  <dcterms:modified xsi:type="dcterms:W3CDTF">2021-01-27T15:35:12Z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0x010100000E41E30F3D7E42852936BF3A27222E</vt:lpwstr>
  </property>
</Properties>
</file>