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700" r:id="rId2"/>
    <p:sldMasterId id="2147483713" r:id="rId3"/>
    <p:sldMasterId id="2147483726" r:id="rId4"/>
    <p:sldMasterId id="2147483739" r:id="rId5"/>
  </p:sldMasterIdLst>
  <p:notesMasterIdLst>
    <p:notesMasterId r:id="rId17"/>
  </p:notesMasterIdLst>
  <p:sldIdLst>
    <p:sldId id="293" r:id="rId6"/>
    <p:sldId id="294" r:id="rId7"/>
    <p:sldId id="295" r:id="rId8"/>
    <p:sldId id="296" r:id="rId9"/>
    <p:sldId id="271" r:id="rId10"/>
    <p:sldId id="298" r:id="rId11"/>
    <p:sldId id="299" r:id="rId12"/>
    <p:sldId id="300" r:id="rId13"/>
    <p:sldId id="301" r:id="rId14"/>
    <p:sldId id="302" r:id="rId15"/>
    <p:sldId id="30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5A341-2BCF-43A0-A1D7-8075A31A9D00}" v="2" dt="2026-10-07T07:03:50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78" d="100"/>
          <a:sy n="78" d="100"/>
        </p:scale>
        <p:origin x="8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>
                <a:latin typeface="Arial"/>
              </a:rPr>
              <a:t>Cliquez pour modifier le format des notes</a:t>
            </a:r>
            <a:endParaRPr/>
          </a:p>
        </p:txBody>
      </p:sp>
      <p:sp>
        <p:nvSpPr>
          <p:cNvPr id="29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400">
                <a:latin typeface="Times New Roman"/>
              </a:rPr>
              <a:t>&lt;en-tête&gt;</a:t>
            </a:r>
            <a:endParaRPr/>
          </a:p>
        </p:txBody>
      </p:sp>
      <p:sp>
        <p:nvSpPr>
          <p:cNvPr id="29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fr-FR" sz="1400">
                <a:latin typeface="Times New Roman"/>
              </a:rPr>
              <a:t>&lt;date/heure&gt;</a:t>
            </a:r>
            <a:endParaRPr/>
          </a:p>
        </p:txBody>
      </p:sp>
      <p:sp>
        <p:nvSpPr>
          <p:cNvPr id="29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 sz="1400">
                <a:latin typeface="Times New Roman"/>
              </a:rPr>
              <a:t>&lt;pied de page&gt;</a:t>
            </a:r>
            <a:endParaRPr/>
          </a:p>
        </p:txBody>
      </p:sp>
      <p:sp>
        <p:nvSpPr>
          <p:cNvPr id="29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2EA05BC-625E-4762-A20C-677DFEA1493E}" type="slidenum">
              <a:rPr lang="fr-FR" sz="1400">
                <a:latin typeface="Times New Roman"/>
              </a:rPr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Je dois vérifier auprès de ma mutuelle ou d’autres organismes d’assurance s’ils peuvent me faire bénéficier d’une prestation d’aide à domicile avant de demander l’aide financée par la Caf.</a:t>
            </a:r>
            <a:endParaRPr/>
          </a:p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Je dois attendre mon premier enfant ou avoir déjà au moins un enfant à charge de moins de 18 ans ;</a:t>
            </a:r>
            <a:endParaRPr/>
          </a:p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Je peux en bénéficier si :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je vis une situation qui bouleverse l’équilibre familial comme une grossesse, une naissance ou une adoption, une séparation, une maladie, un décès…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j’élève seul mon enfant et que je suis engagé dans une démarche d’insertion socio-professionnelle ;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000" strike="noStrike">
                <a:solidFill>
                  <a:srgbClr val="2A2F30"/>
                </a:solidFill>
                <a:latin typeface="Roboto"/>
              </a:rPr>
              <a:t>je suis parent d’un enfant porteur de handicap. 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76" name="CustomShape 2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6DCE0BCC-AF61-492A-ADC9-52771F345A48}" type="slidenum">
              <a:rPr lang="fr-FR" sz="1400" strike="noStrike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Pour l’agent CAF: </a:t>
            </a:r>
            <a:endParaRPr/>
          </a:p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- Se connecter au caf.fr et/ou monenfant.fr et montrer comment faire sa simulation</a:t>
            </a:r>
            <a:endParaRPr/>
          </a:p>
          <a:p>
            <a:endParaRPr/>
          </a:p>
        </p:txBody>
      </p:sp>
      <p:sp>
        <p:nvSpPr>
          <p:cNvPr id="674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Pour l’agent CAF: </a:t>
            </a:r>
            <a:endParaRPr/>
          </a:p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- Se connecter au caf.fr et/ou monenfant.fr et montrer comment faire sa simulation</a:t>
            </a:r>
            <a:endParaRPr/>
          </a:p>
          <a:p>
            <a:endParaRPr/>
          </a:p>
        </p:txBody>
      </p:sp>
      <p:sp>
        <p:nvSpPr>
          <p:cNvPr id="676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8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1464-7DC4-745B-C47F-CDD1C4BE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1BD0E-AF55-BE72-B320-6BC1B84FE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686D0-E038-779F-0D0C-2C6425CE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A628-CD98-50BF-7775-4933FFBE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B2BBE-308D-F335-BB83-B41D589A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4161D-E062-A2D6-2B35-8B1ACA92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5A635-E32C-DC90-5957-F81EC62EE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78575-DE29-A968-1E7C-3329964DD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B1CF9-9F12-C0B5-6CC8-24574954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46270-38A6-A2F7-AA3E-B23752AD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68FAA-0041-147F-BEA5-D4C51CAE1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3E47D-8640-95B7-80EB-0FAA468F5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DB9EB-A064-980F-F683-BEA12281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4FAFA-2BD2-20D0-881A-3299CD8FF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A628D-81B8-88D8-729E-2B22D1E9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F5E8-1D5E-067F-C59A-1DF02536B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6A57B-033A-04F6-D5A3-6DCC017E3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22292-7A43-B2EE-F136-F8F91765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941DE-128F-0394-3047-4D7D1771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3FC8C-3496-289F-FF7C-72302A7C1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FB1-8C41-F8AD-BFB7-D5F8DE972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E5680-6E86-031B-2AD8-A4C04990C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E7F41-8809-78E1-DDAA-4715795B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15A23-DFAA-B20F-F231-615F9BE6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09B43-3C5B-1D26-931D-B3F3B99F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E134A-C201-1F3F-C7BE-9A7494CD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19611-B761-3323-F066-361034307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BC815-5AA2-8AF1-6C74-F330B210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B29FE-5B70-BF92-4F92-12897555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D9F1-B655-427C-CACA-A53EC4B3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802D6-41B0-3547-71EC-1A326329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015B6-5537-A85F-5071-9F665B919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31D46-A89E-C450-C4D8-08E20FEFA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4A860-472B-4527-A158-DBF95738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B45B1-A4C1-F790-BB29-955579E2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E55A-DAE7-13D1-6B09-5443EAFB6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3F8EB-EFF5-AEA1-AAAE-58CE4EBCC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79187-91F3-37EE-D76A-80CE16087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00E36-76DA-B435-75B9-33767C90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CA088-1A37-1CDD-45D7-AE0C93F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9F54-8B7A-08A0-4AED-0B1ECBCC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F4847-B1F2-32A2-CCEA-87E418E9E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BE82C-734C-6489-FB7A-924DD4E90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16800-B711-0E74-D18D-918C84CF3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0AB2A-2D72-2031-6753-F275479B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F3D3B-CCD3-3026-204E-52039DEA2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F3076-2123-5006-10C5-4012EE554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51464-3D03-4ED0-65E4-6D51E48B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8BDAE-4C81-343A-3E00-D519F2905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3D5E3-B207-F5B3-79ED-905E0C13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B94B-AD6C-28FD-395C-85BA1E7C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0AD97-4953-D49E-A5E2-C37745A16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3764-851B-9175-9ABA-DDC4C72B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7E88C-115B-871F-485E-242EA61C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AB6AF-207C-C2F8-166C-783B6FE5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6439-B108-E035-0C26-C4BA7FE6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1F18A-E7F0-F1EC-741C-EFE730B0C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85B14-C599-98E6-552B-5295003B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49C53-C45C-2043-642A-B3F35564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293B8-4287-3760-6115-F839E2ED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79" name="Image 178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180" name="Image 179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15" name="Image 214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16" name="Image 215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51" name="Image 250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52" name="Image 251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87" name="Image 286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88" name="Image 287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DB10D51-516C-8F69-8674-FA5E7728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1F253-4443-756B-6859-49CA02A42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F76691-302B-2C5D-AB89-B0C6EE8B1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1EE975-AADB-11D5-CEB7-37FC5CFF8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727B25-0960-97C9-02A1-0C777A641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hyperlink" Target="https://youtu.be/vrtFYIIzAHU?si=mDGKxBTuK1EQHdOJ" TargetMode="External"/><Relationship Id="rId4" Type="http://schemas.openxmlformats.org/officeDocument/2006/relationships/hyperlink" Target="https://youtu.be/RiE-HB1agzs?si=2VIfk-OIbZLHn_N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CustomShape 1"/>
          <p:cNvSpPr/>
          <p:nvPr/>
        </p:nvSpPr>
        <p:spPr>
          <a:xfrm>
            <a:off x="2449440" y="1076760"/>
            <a:ext cx="7291800" cy="82980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0EBEC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400" b="1" strike="noStrike">
                <a:solidFill>
                  <a:srgbClr val="0EBECE"/>
                </a:solidFill>
                <a:latin typeface="Calibri"/>
                <a:ea typeface="DejaVu Sans"/>
              </a:rPr>
              <a:t>Complément de libre choix du mode de garde (Cmg) : 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1400" b="1" strike="noStrike">
                <a:solidFill>
                  <a:srgbClr val="828282"/>
                </a:solidFill>
                <a:latin typeface="Calibri"/>
                <a:ea typeface="DejaVu Sans"/>
              </a:rPr>
              <a:t>Je souhaite faire garder mon enfant par un professionnel</a:t>
            </a:r>
            <a:endParaRPr/>
          </a:p>
        </p:txBody>
      </p:sp>
      <p:sp>
        <p:nvSpPr>
          <p:cNvPr id="575" name="CustomShape 2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Prestations caf</a:t>
            </a:r>
            <a:endParaRPr/>
          </a:p>
        </p:txBody>
      </p:sp>
      <p:sp>
        <p:nvSpPr>
          <p:cNvPr id="576" name="CustomShape 3"/>
          <p:cNvSpPr/>
          <p:nvPr/>
        </p:nvSpPr>
        <p:spPr>
          <a:xfrm>
            <a:off x="2166840" y="2023560"/>
            <a:ext cx="7857000" cy="411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Calibri"/>
                <a:ea typeface="segoe ui emoji"/>
              </a:rPr>
              <a:t>✔ </a:t>
            </a:r>
            <a:r>
              <a:rPr lang="fr-FR" strike="noStrike">
                <a:solidFill>
                  <a:srgbClr val="646D77"/>
                </a:solidFill>
                <a:latin typeface="Calibri"/>
                <a:ea typeface="segoe ui emoji"/>
              </a:rPr>
              <a:t>Versé lorsque le ou les enfants sont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segoe ui emoji"/>
              </a:rPr>
              <a:t>accueillis par un(e) assistant(e) maternel(e), une garde à domicile,  une structure d’assistantes maternelles, une structure de garde à domicile ou encore une micro-crèche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(si non subventionnées par la CAF).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Calibri"/>
                <a:ea typeface="segoe ui emoji"/>
              </a:rPr>
              <a:t>✔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Pour les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segoe ui emoji"/>
              </a:rPr>
              <a:t>enfants de 0 à 6 ans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pour les couples, et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segoe ui emoji"/>
              </a:rPr>
              <a:t>jusqu’à 12 ans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pour les familles monoparentales.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Calibri"/>
                <a:ea typeface="segoe ui emoji"/>
              </a:rPr>
              <a:t>✔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Les cotisations salariales sont prises en charge en fonction de l’âge de l’enfant et des ressources :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DejaVu Sans"/>
              </a:rPr>
              <a:t>100%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 pour les assistantes maternelles et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DejaVu Sans"/>
              </a:rPr>
              <a:t>50%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 pour les gardes à domicile.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Calibri"/>
                <a:ea typeface="segoe ui emoji"/>
              </a:rPr>
              <a:t>✔ </a:t>
            </a:r>
            <a:r>
              <a:rPr lang="fr-FR" strike="noStrike">
                <a:solidFill>
                  <a:srgbClr val="4E5B6F"/>
                </a:solidFill>
                <a:latin typeface="Calibri"/>
                <a:ea typeface="DejaVu Sans"/>
              </a:rPr>
              <a:t>Une condition d’activité minimale est exigée (avoir une activité professionnelle effective sur le mois précédent ou le mois même de la demande).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r>
              <a:rPr lang="fr-FR" b="1">
                <a:solidFill>
                  <a:srgbClr val="666666"/>
                </a:solidFill>
                <a:latin typeface="Calibri"/>
                <a:ea typeface="Calibri"/>
              </a:rPr>
              <a:t> </a:t>
            </a:r>
            <a:r>
              <a:rPr lang="fr-FR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>
                <a:solidFill>
                  <a:srgbClr val="0EBECE"/>
                </a:solidFill>
                <a:latin typeface="Calibri"/>
                <a:ea typeface="segoe ui emoji"/>
              </a:rPr>
              <a:t>Chacun</a:t>
            </a:r>
            <a:r>
              <a:rPr lang="fr-FR" b="1" strike="noStrike" dirty="0">
                <a:solidFill>
                  <a:srgbClr val="666666"/>
                </a:solidFill>
                <a:latin typeface="Calibri"/>
                <a:ea typeface="DejaVu Sans"/>
              </a:rPr>
              <a:t> </a:t>
            </a:r>
            <a:r>
              <a:rPr lang="fr-FR" dirty="0">
                <a:solidFill>
                  <a:srgbClr val="0EBECE"/>
                </a:solidFill>
                <a:latin typeface="Calibri"/>
                <a:ea typeface="segoe ui emoji"/>
              </a:rPr>
              <a:t>des 2 parents peut en bénéficier</a:t>
            </a:r>
            <a:r>
              <a:rPr lang="fr-FR" strike="noStrike" dirty="0">
                <a:solidFill>
                  <a:srgbClr val="666666"/>
                </a:solidFill>
                <a:latin typeface="Calibri"/>
                <a:ea typeface="DejaVu Sans"/>
              </a:rPr>
              <a:t> lors des périodes de garde de l'enfant en résidence alternée sous condition du partage des allocations familiales.</a:t>
            </a:r>
            <a:endParaRPr dirty="0"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5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577" name="Picture 2"/>
          <p:cNvPicPr/>
          <p:nvPr/>
        </p:nvPicPr>
        <p:blipFill>
          <a:blip r:embed="rId4"/>
          <a:stretch/>
        </p:blipFill>
        <p:spPr>
          <a:xfrm>
            <a:off x="11142720" y="32472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78" name="CustomShape 4"/>
          <p:cNvSpPr/>
          <p:nvPr/>
        </p:nvSpPr>
        <p:spPr>
          <a:xfrm>
            <a:off x="10281960" y="1908720"/>
            <a:ext cx="1232280" cy="1166400"/>
          </a:xfrm>
          <a:prstGeom prst="ellipse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1100" strike="noStrike">
                <a:solidFill>
                  <a:srgbClr val="FFFFFF"/>
                </a:solidFill>
                <a:latin typeface="Arial"/>
                <a:ea typeface="DejaVu Sans"/>
              </a:rPr>
              <a:t>Simulateur CMG</a:t>
            </a:r>
            <a:endParaRPr/>
          </a:p>
        </p:txBody>
      </p:sp>
      <p:pic>
        <p:nvPicPr>
          <p:cNvPr id="2" name="slide 38">
            <a:hlinkClick r:id="" action="ppaction://media"/>
            <a:extLst>
              <a:ext uri="{FF2B5EF4-FFF2-40B4-BE49-F238E27FC236}">
                <a16:creationId xmlns:a16="http://schemas.microsoft.com/office/drawing/2014/main" id="{ABE2F884-C2E9-5320-2CC5-B4D561DC9F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10225" y="3247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Prestations caf</a:t>
            </a:r>
            <a:endParaRPr/>
          </a:p>
        </p:txBody>
      </p:sp>
      <p:pic>
        <p:nvPicPr>
          <p:cNvPr id="580" name="Picture 2"/>
          <p:cNvPicPr/>
          <p:nvPr/>
        </p:nvPicPr>
        <p:blipFill>
          <a:blip r:embed="rId4"/>
          <a:stretch/>
        </p:blipFill>
        <p:spPr>
          <a:xfrm>
            <a:off x="11142720" y="32472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81" name="CustomShape 2"/>
          <p:cNvSpPr/>
          <p:nvPr/>
        </p:nvSpPr>
        <p:spPr>
          <a:xfrm>
            <a:off x="1697400" y="1701000"/>
            <a:ext cx="8696520" cy="472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En tant qu’employeur direct d’une assistante maternelle ou d’une garde à domicile, vous devez effectuer votre demande sur le site Caf.fr afin de faire valoir vos droits au Complément Mode de Garde (CMG).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A réception de la demande, la Caf transmettra directement les informations au </a:t>
            </a:r>
            <a:r>
              <a:rPr lang="fr-FR" b="1" strike="noStrike">
                <a:solidFill>
                  <a:srgbClr val="0EBECE"/>
                </a:solidFill>
                <a:latin typeface="Calibri"/>
                <a:ea typeface="DejaVu Sans"/>
              </a:rPr>
              <a:t>Centre Pajemploi</a:t>
            </a:r>
            <a:r>
              <a:rPr lang="fr-FR" b="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qui vous attribuera un numéro employeur.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Ce dernier vous permettra de déclarer vos </a:t>
            </a:r>
            <a:r>
              <a:rPr lang="fr-FR" b="1" strike="noStrike">
                <a:solidFill>
                  <a:srgbClr val="0EBECE"/>
                </a:solidFill>
                <a:latin typeface="Calibri"/>
                <a:ea typeface="DejaVu Sans"/>
              </a:rPr>
              <a:t>volets sociaux mensuels </a:t>
            </a: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: salaires de votre employé(e) sur le site de Pajemploi.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Calibri"/>
                <a:ea typeface="DejaVu Sans"/>
              </a:rPr>
              <a:t>A réception du volet social, Pajemploi enverra les éléments à la Caf afin d’étudier vos droits au CMG et établira les bulletins de salaire.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2A2A2A"/>
                </a:solidFill>
                <a:latin typeface="Calibri"/>
                <a:ea typeface="DejaVu Sans"/>
              </a:rPr>
              <a:t>Le service </a:t>
            </a:r>
            <a:r>
              <a:rPr lang="fr-FR" b="1" strike="noStrike">
                <a:solidFill>
                  <a:srgbClr val="0EBECE"/>
                </a:solidFill>
                <a:latin typeface="Calibri"/>
                <a:ea typeface="DejaVu Sans"/>
              </a:rPr>
              <a:t>Pajemploi+ </a:t>
            </a:r>
            <a:r>
              <a:rPr lang="fr-FR" strike="noStrike">
                <a:solidFill>
                  <a:srgbClr val="2A2A2A"/>
                </a:solidFill>
                <a:latin typeface="Calibri"/>
                <a:ea typeface="DejaVu Sans"/>
              </a:rPr>
              <a:t>permet au parent employeur de confier à l'Urssaf service Pajemploi l’intégralité du processus de rémunération de son salarié et de bénéficier immédiatement des prestations familiales auxquelles il a droit.</a:t>
            </a:r>
            <a:r>
              <a:rPr lang="fr-FR" u="sng" strike="noStrike">
                <a:solidFill>
                  <a:srgbClr val="0563C1"/>
                </a:solidFill>
                <a:latin typeface="Calibri"/>
                <a:ea typeface="DejaVu Sans"/>
              </a:rPr>
              <a:t> Pajemploi+|Pajemploi (urssaf.fr)</a:t>
            </a:r>
            <a:endParaRPr/>
          </a:p>
        </p:txBody>
      </p:sp>
      <p:pic>
        <p:nvPicPr>
          <p:cNvPr id="2" name="slide 39">
            <a:hlinkClick r:id="" action="ppaction://media"/>
            <a:extLst>
              <a:ext uri="{FF2B5EF4-FFF2-40B4-BE49-F238E27FC236}">
                <a16:creationId xmlns:a16="http://schemas.microsoft.com/office/drawing/2014/main" id="{1D5E375B-2CE1-A384-C17F-64E2A00AA3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36060" y="214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CustomShape 1"/>
          <p:cNvSpPr/>
          <p:nvPr/>
        </p:nvSpPr>
        <p:spPr>
          <a:xfrm>
            <a:off x="0" y="1080"/>
            <a:ext cx="12189240" cy="9507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Accueil du jeune enfant</a:t>
            </a:r>
            <a:endParaRPr/>
          </a:p>
        </p:txBody>
      </p:sp>
      <p:sp>
        <p:nvSpPr>
          <p:cNvPr id="583" name="CustomShape 2"/>
          <p:cNvSpPr/>
          <p:nvPr/>
        </p:nvSpPr>
        <p:spPr>
          <a:xfrm>
            <a:off x="3050280" y="1454400"/>
            <a:ext cx="8685720" cy="425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7000"/>
              </a:lnSpc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Le Lieu d’accueil enfants-parents 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(Laep)  :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La courte échelle 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(</a:t>
            </a:r>
            <a:r>
              <a:rPr lang="fr-FR" sz="2000" b="1" strike="noStrike">
                <a:solidFill>
                  <a:srgbClr val="808080"/>
                </a:solidFill>
                <a:latin typeface="Calibri"/>
                <a:ea typeface="Calibri"/>
              </a:rPr>
              <a:t>centre social vertpré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)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est un lieu de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rencontres, d’écoute 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et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d’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échanges</a:t>
            </a:r>
            <a:r>
              <a:rPr lang="fr-FR" sz="2000" strike="noStrike">
                <a:solidFill>
                  <a:srgbClr val="808080"/>
                </a:solidFill>
                <a:latin typeface="Calibri"/>
                <a:ea typeface="Calibri"/>
              </a:rPr>
              <a:t>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pour les parents accompagnés de leurs jeunes enfants, âgés de 0 à 6 ans.</a:t>
            </a:r>
            <a:endParaRPr/>
          </a:p>
          <a:p>
            <a:pPr algn="just">
              <a:lnSpc>
                <a:spcPct val="107000"/>
              </a:lnSpc>
            </a:pPr>
            <a:endParaRPr/>
          </a:p>
          <a:p>
            <a:pPr algn="just">
              <a:lnSpc>
                <a:spcPct val="107000"/>
              </a:lnSpc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Le Laep accueille les familles de manière anonyme et sans inscription.</a:t>
            </a:r>
            <a:endParaRPr/>
          </a:p>
          <a:p>
            <a:pPr algn="just">
              <a:lnSpc>
                <a:spcPct val="107000"/>
              </a:lnSpc>
            </a:pPr>
            <a:endParaRPr/>
          </a:p>
          <a:p>
            <a:pPr algn="just">
              <a:lnSpc>
                <a:spcPct val="107000"/>
              </a:lnSpc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Le Laep permet de : </a:t>
            </a:r>
            <a:endParaRPr/>
          </a:p>
          <a:p>
            <a:pPr algn="just">
              <a:lnSpc>
                <a:spcPct val="107000"/>
              </a:lnSpc>
              <a:buFont typeface="Calibri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 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Mettre à disposition des jeux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constituant des supports destinés à favoriser la</a:t>
            </a:r>
            <a:endParaRPr/>
          </a:p>
          <a:p>
            <a:pPr algn="just">
              <a:lnSpc>
                <a:spcPct val="107000"/>
              </a:lnSpc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  relation parent-enfant ;</a:t>
            </a:r>
            <a:endParaRPr/>
          </a:p>
          <a:p>
            <a:pPr algn="just">
              <a:lnSpc>
                <a:spcPct val="107000"/>
              </a:lnSpc>
              <a:buFont typeface="Calibri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 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Proposer un espace de socialisation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pour l’enfant afin qu’il se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prépare à la vie en collectivité</a:t>
            </a:r>
            <a:r>
              <a:rPr lang="fr-FR" sz="2000" strike="noStrike">
                <a:solidFill>
                  <a:srgbClr val="00B050"/>
                </a:solidFill>
                <a:latin typeface="Calibri"/>
                <a:ea typeface="Calibri"/>
              </a:rPr>
              <a:t>,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notamment avant son entrée à l’école</a:t>
            </a:r>
            <a:endParaRPr/>
          </a:p>
          <a:p>
            <a:pPr algn="just">
              <a:lnSpc>
                <a:spcPct val="107000"/>
              </a:lnSpc>
              <a:buFont typeface="Calibri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 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Favoriser les échanges </a:t>
            </a: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entre parents et/ou avec des professionnels</a:t>
            </a:r>
            <a:endParaRPr/>
          </a:p>
          <a:p>
            <a:pPr algn="just">
              <a:lnSpc>
                <a:spcPct val="107000"/>
              </a:lnSpc>
            </a:pPr>
            <a:endParaRPr/>
          </a:p>
          <a:p>
            <a:pPr algn="just">
              <a:lnSpc>
                <a:spcPct val="107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</p:txBody>
      </p:sp>
      <p:pic>
        <p:nvPicPr>
          <p:cNvPr id="584" name="Image 1"/>
          <p:cNvPicPr/>
          <p:nvPr/>
        </p:nvPicPr>
        <p:blipFill>
          <a:blip r:embed="rId4"/>
          <a:stretch/>
        </p:blipFill>
        <p:spPr>
          <a:xfrm>
            <a:off x="307800" y="2454120"/>
            <a:ext cx="2421360" cy="2515320"/>
          </a:xfrm>
          <a:prstGeom prst="rect">
            <a:avLst/>
          </a:prstGeom>
          <a:ln>
            <a:noFill/>
          </a:ln>
        </p:spPr>
      </p:pic>
      <p:pic>
        <p:nvPicPr>
          <p:cNvPr id="2" name="slide 40">
            <a:hlinkClick r:id="" action="ppaction://media"/>
            <a:extLst>
              <a:ext uri="{FF2B5EF4-FFF2-40B4-BE49-F238E27FC236}">
                <a16:creationId xmlns:a16="http://schemas.microsoft.com/office/drawing/2014/main" id="{CF2B28E0-A830-E5CF-9864-A8E0D2C19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19750" y="1716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CustomShape 1"/>
          <p:cNvSpPr/>
          <p:nvPr/>
        </p:nvSpPr>
        <p:spPr>
          <a:xfrm>
            <a:off x="0" y="1080"/>
            <a:ext cx="12189240" cy="9507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Accueil du jeune enfant</a:t>
            </a:r>
            <a:endParaRPr/>
          </a:p>
        </p:txBody>
      </p:sp>
      <p:pic>
        <p:nvPicPr>
          <p:cNvPr id="586" name="Image 1"/>
          <p:cNvPicPr/>
          <p:nvPr/>
        </p:nvPicPr>
        <p:blipFill>
          <a:blip r:embed="rId4"/>
          <a:stretch/>
        </p:blipFill>
        <p:spPr>
          <a:xfrm>
            <a:off x="434880" y="2238480"/>
            <a:ext cx="2421360" cy="2515320"/>
          </a:xfrm>
          <a:prstGeom prst="rect">
            <a:avLst/>
          </a:prstGeom>
          <a:ln>
            <a:noFill/>
          </a:ln>
        </p:spPr>
      </p:pic>
      <p:pic>
        <p:nvPicPr>
          <p:cNvPr id="587" name="Image 2"/>
          <p:cNvPicPr/>
          <p:nvPr/>
        </p:nvPicPr>
        <p:blipFill>
          <a:blip r:embed="rId5"/>
          <a:srcRect b="13775"/>
          <a:stretch/>
        </p:blipFill>
        <p:spPr>
          <a:xfrm>
            <a:off x="5278680" y="-33120"/>
            <a:ext cx="6908400" cy="6890400"/>
          </a:xfrm>
          <a:prstGeom prst="rect">
            <a:avLst/>
          </a:prstGeom>
          <a:ln>
            <a:noFill/>
          </a:ln>
        </p:spPr>
      </p:pic>
      <p:pic>
        <p:nvPicPr>
          <p:cNvPr id="588" name="Image 3"/>
          <p:cNvPicPr/>
          <p:nvPr/>
        </p:nvPicPr>
        <p:blipFill>
          <a:blip r:embed="rId5"/>
          <a:srcRect t="92160" r="71844" b="-329"/>
          <a:stretch/>
        </p:blipFill>
        <p:spPr>
          <a:xfrm>
            <a:off x="2859120" y="1501200"/>
            <a:ext cx="2171160" cy="728640"/>
          </a:xfrm>
          <a:prstGeom prst="rect">
            <a:avLst/>
          </a:prstGeom>
          <a:ln>
            <a:noFill/>
          </a:ln>
        </p:spPr>
      </p:pic>
      <p:pic>
        <p:nvPicPr>
          <p:cNvPr id="2" name="slide 41">
            <a:hlinkClick r:id="" action="ppaction://media"/>
            <a:extLst>
              <a:ext uri="{FF2B5EF4-FFF2-40B4-BE49-F238E27FC236}">
                <a16:creationId xmlns:a16="http://schemas.microsoft.com/office/drawing/2014/main" id="{DB9C04BA-6A17-F2D8-7177-DC25D9E8C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25480" y="1716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0" y="1080"/>
            <a:ext cx="12187800" cy="94932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Service d’aide et d’accompagnement à domicile</a:t>
            </a:r>
            <a:endParaRPr/>
          </a:p>
        </p:txBody>
      </p:sp>
      <p:sp>
        <p:nvSpPr>
          <p:cNvPr id="229" name="CustomShape 2"/>
          <p:cNvSpPr/>
          <p:nvPr/>
        </p:nvSpPr>
        <p:spPr>
          <a:xfrm>
            <a:off x="254160" y="1041120"/>
            <a:ext cx="5865120" cy="133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7000"/>
              </a:lnSpc>
            </a:pPr>
            <a:r>
              <a:rPr lang="fr-FR" sz="2000" strike="noStrike">
                <a:solidFill>
                  <a:srgbClr val="0EBECE"/>
                </a:solidFill>
                <a:latin typeface="Calibri"/>
                <a:ea typeface="Calibri"/>
              </a:rPr>
              <a:t>Principes : </a:t>
            </a:r>
            <a:endParaRPr/>
          </a:p>
          <a:p>
            <a:pPr algn="just">
              <a:lnSpc>
                <a:spcPct val="107000"/>
              </a:lnSpc>
              <a:buFont typeface="StarSymbol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Anticiper une dégradation de la situation</a:t>
            </a:r>
            <a:endParaRPr/>
          </a:p>
          <a:p>
            <a:pPr algn="just">
              <a:lnSpc>
                <a:spcPct val="107000"/>
              </a:lnSpc>
              <a:buFont typeface="StarSymbol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Travailler avec la famille sur des objectifs courts</a:t>
            </a:r>
            <a:endParaRPr/>
          </a:p>
          <a:p>
            <a:pPr algn="just">
              <a:lnSpc>
                <a:spcPct val="107000"/>
              </a:lnSpc>
              <a:buFont typeface="StarSymbol"/>
              <a:buChar char="-"/>
            </a:pPr>
            <a:r>
              <a:rPr lang="fr-FR" sz="2000" strike="noStrike">
                <a:solidFill>
                  <a:srgbClr val="767171"/>
                </a:solidFill>
                <a:latin typeface="Calibri"/>
                <a:ea typeface="Calibri"/>
              </a:rPr>
              <a:t>Répondre à des difficultés momentanées</a:t>
            </a:r>
            <a:endParaRPr/>
          </a:p>
          <a:p>
            <a:pPr algn="just">
              <a:lnSpc>
                <a:spcPct val="107000"/>
              </a:lnSpc>
            </a:pPr>
            <a:endParaRPr/>
          </a:p>
        </p:txBody>
      </p:sp>
      <p:sp>
        <p:nvSpPr>
          <p:cNvPr id="230" name="CustomShape 3"/>
          <p:cNvSpPr/>
          <p:nvPr/>
        </p:nvSpPr>
        <p:spPr>
          <a:xfrm>
            <a:off x="6984000" y="1152000"/>
            <a:ext cx="4546800" cy="147564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trike="noStrike">
                <a:solidFill>
                  <a:srgbClr val="FFFFFF"/>
                </a:solidFill>
                <a:latin typeface="Gotham-Medium"/>
                <a:ea typeface="DejaVu Sans"/>
              </a:rPr>
              <a:t>Le financement par la Caf d’un professionnel à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trike="noStrike">
                <a:solidFill>
                  <a:srgbClr val="FFFFFF"/>
                </a:solidFill>
                <a:latin typeface="Gotham-Medium"/>
                <a:ea typeface="DejaVu Sans"/>
              </a:rPr>
              <a:t>domicile intervient à défaut de toute autre solution de type solidarité familiale ou sociale ou de financement par d’autres organismes.</a:t>
            </a:r>
            <a:endParaRPr/>
          </a:p>
        </p:txBody>
      </p:sp>
      <p:pic>
        <p:nvPicPr>
          <p:cNvPr id="231" name="Image 230"/>
          <p:cNvPicPr/>
          <p:nvPr/>
        </p:nvPicPr>
        <p:blipFill>
          <a:blip r:embed="rId5"/>
          <a:stretch/>
        </p:blipFill>
        <p:spPr>
          <a:xfrm>
            <a:off x="276480" y="2555640"/>
            <a:ext cx="11530800" cy="4290480"/>
          </a:xfrm>
          <a:prstGeom prst="rect">
            <a:avLst/>
          </a:prstGeom>
          <a:ln>
            <a:noFill/>
          </a:ln>
        </p:spPr>
      </p:pic>
      <p:pic>
        <p:nvPicPr>
          <p:cNvPr id="232" name="Image 231"/>
          <p:cNvPicPr/>
          <p:nvPr/>
        </p:nvPicPr>
        <p:blipFill>
          <a:blip r:embed="rId6"/>
          <a:stretch/>
        </p:blipFill>
        <p:spPr>
          <a:xfrm>
            <a:off x="360000" y="2520000"/>
            <a:ext cx="3743640" cy="2154600"/>
          </a:xfrm>
          <a:prstGeom prst="rect">
            <a:avLst/>
          </a:prstGeom>
          <a:ln>
            <a:noFill/>
          </a:ln>
        </p:spPr>
      </p:pic>
      <p:pic>
        <p:nvPicPr>
          <p:cNvPr id="2" name="slide 42">
            <a:hlinkClick r:id="" action="ppaction://media"/>
            <a:extLst>
              <a:ext uri="{FF2B5EF4-FFF2-40B4-BE49-F238E27FC236}">
                <a16:creationId xmlns:a16="http://schemas.microsoft.com/office/drawing/2014/main" id="{72F8F2A0-CEB4-9008-7084-05AEF375B1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82125" y="18873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 Programme 1000 jours, c'est quoi ?</a:t>
            </a:r>
            <a:endParaRPr/>
          </a:p>
        </p:txBody>
      </p:sp>
      <p:sp>
        <p:nvSpPr>
          <p:cNvPr id="594" name="CustomShape 2"/>
          <p:cNvSpPr/>
          <p:nvPr/>
        </p:nvSpPr>
        <p:spPr>
          <a:xfrm>
            <a:off x="386280" y="1235160"/>
            <a:ext cx="8925840" cy="33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b="1" strike="noStrike" cap="all">
                <a:solidFill>
                  <a:srgbClr val="000000"/>
                </a:solidFill>
                <a:latin typeface="Maax"/>
                <a:ea typeface="DejaVu Sans"/>
              </a:rPr>
              <a:t>LES 1000 PREMIERS JOURS, LÀ OÙ TOUT COMMENCE…</a:t>
            </a:r>
            <a:endParaRPr/>
          </a:p>
        </p:txBody>
      </p:sp>
      <p:pic>
        <p:nvPicPr>
          <p:cNvPr id="595" name="Image 2"/>
          <p:cNvPicPr/>
          <p:nvPr/>
        </p:nvPicPr>
        <p:blipFill>
          <a:blip r:embed="rId5"/>
          <a:stretch/>
        </p:blipFill>
        <p:spPr>
          <a:xfrm>
            <a:off x="10061280" y="1144080"/>
            <a:ext cx="1693080" cy="1483920"/>
          </a:xfrm>
          <a:prstGeom prst="rect">
            <a:avLst/>
          </a:prstGeom>
          <a:ln>
            <a:noFill/>
          </a:ln>
        </p:spPr>
      </p:pic>
      <p:sp>
        <p:nvSpPr>
          <p:cNvPr id="596" name="CustomShape 3"/>
          <p:cNvSpPr/>
          <p:nvPr/>
        </p:nvSpPr>
        <p:spPr>
          <a:xfrm>
            <a:off x="386280" y="1751760"/>
            <a:ext cx="7515360" cy="173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Pour vous accompagner au quotidien dans votre nouveau rôle de parent, vous pouvez consulter le </a:t>
            </a:r>
            <a:r>
              <a:rPr lang="fr-FR" strike="noStrike">
                <a:solidFill>
                  <a:srgbClr val="0563C1"/>
                </a:solidFill>
                <a:latin typeface="Roboto"/>
                <a:ea typeface="DejaVu Sans"/>
              </a:rPr>
              <a:t>livret des 1000 premiers jours</a:t>
            </a: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. 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L’arrivée d’un bébé est aussi un grand bouleversement et peut parfois provoquer une dépression du post-partum.</a:t>
            </a: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Pensez à </a:t>
            </a:r>
            <a:r>
              <a:rPr lang="fr-FR" strike="noStrike">
                <a:solidFill>
                  <a:srgbClr val="0563C1"/>
                </a:solidFill>
                <a:latin typeface="Roboto"/>
                <a:ea typeface="DejaVu Sans"/>
              </a:rPr>
              <a:t>évaluer votre bien-être émotionnel</a:t>
            </a: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 en quelques minutes.</a:t>
            </a:r>
            <a:endParaRPr/>
          </a:p>
        </p:txBody>
      </p:sp>
      <p:pic>
        <p:nvPicPr>
          <p:cNvPr id="597" name="Image 7"/>
          <p:cNvPicPr/>
          <p:nvPr/>
        </p:nvPicPr>
        <p:blipFill>
          <a:blip r:embed="rId6"/>
          <a:stretch/>
        </p:blipFill>
        <p:spPr>
          <a:xfrm>
            <a:off x="4332600" y="3683880"/>
            <a:ext cx="6574680" cy="2966760"/>
          </a:xfrm>
          <a:prstGeom prst="rect">
            <a:avLst/>
          </a:prstGeom>
          <a:ln>
            <a:noFill/>
          </a:ln>
        </p:spPr>
      </p:pic>
      <p:sp>
        <p:nvSpPr>
          <p:cNvPr id="598" name="CustomShape 4"/>
          <p:cNvSpPr/>
          <p:nvPr/>
        </p:nvSpPr>
        <p:spPr>
          <a:xfrm>
            <a:off x="395640" y="4395960"/>
            <a:ext cx="3751200" cy="77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2A2F30"/>
                </a:solidFill>
                <a:latin typeface="Roboto"/>
                <a:ea typeface="DejaVu Sans"/>
              </a:rPr>
              <a:t>Envoi du livret par mail 1 mois après la déclaration de grossesse</a:t>
            </a:r>
            <a:endParaRPr/>
          </a:p>
        </p:txBody>
      </p:sp>
      <p:pic>
        <p:nvPicPr>
          <p:cNvPr id="2" name="slide 43">
            <a:hlinkClick r:id="" action="ppaction://media"/>
            <a:extLst>
              <a:ext uri="{FF2B5EF4-FFF2-40B4-BE49-F238E27FC236}">
                <a16:creationId xmlns:a16="http://schemas.microsoft.com/office/drawing/2014/main" id="{4A0DD4A5-5369-299F-27FE-0EBB31276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58040" y="18898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 Programme Malin, c'est quoi ?</a:t>
            </a:r>
            <a:endParaRPr/>
          </a:p>
        </p:txBody>
      </p:sp>
      <p:pic>
        <p:nvPicPr>
          <p:cNvPr id="600" name="Image 4"/>
          <p:cNvPicPr/>
          <p:nvPr/>
        </p:nvPicPr>
        <p:blipFill>
          <a:blip r:embed="rId5"/>
          <a:stretch/>
        </p:blipFill>
        <p:spPr>
          <a:xfrm>
            <a:off x="10027440" y="953640"/>
            <a:ext cx="2095560" cy="1944360"/>
          </a:xfrm>
          <a:prstGeom prst="rect">
            <a:avLst/>
          </a:prstGeom>
          <a:ln>
            <a:noFill/>
          </a:ln>
        </p:spPr>
      </p:pic>
      <p:sp>
        <p:nvSpPr>
          <p:cNvPr id="601" name="CustomShape 2"/>
          <p:cNvSpPr/>
          <p:nvPr/>
        </p:nvSpPr>
        <p:spPr>
          <a:xfrm>
            <a:off x="562680" y="1356480"/>
            <a:ext cx="9531720" cy="7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A369CD"/>
                </a:solidFill>
                <a:latin typeface="Calibri"/>
                <a:ea typeface="DejaVu Sans"/>
              </a:rPr>
              <a:t>Des conseils sur la nutrition de votre bébé et de la famille</a:t>
            </a:r>
            <a:endParaRPr/>
          </a:p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A369CD"/>
                </a:solidFill>
                <a:latin typeface="Calibri"/>
                <a:ea typeface="DejaVu Sans"/>
              </a:rPr>
              <a:t>Un coup de pouce budgétaire</a:t>
            </a:r>
            <a:endParaRPr/>
          </a:p>
        </p:txBody>
      </p:sp>
      <p:sp>
        <p:nvSpPr>
          <p:cNvPr id="602" name="CustomShape 3"/>
          <p:cNvSpPr/>
          <p:nvPr/>
        </p:nvSpPr>
        <p:spPr>
          <a:xfrm>
            <a:off x="562680" y="2175480"/>
            <a:ext cx="953172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767171"/>
                </a:solidFill>
                <a:latin typeface="Calibri"/>
                <a:ea typeface="DejaVu Sans"/>
              </a:rPr>
              <a:t>Bientôt parent ou déjà parent d’un enfant de moins de 3 ans ?</a:t>
            </a: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767171"/>
                </a:solidFill>
                <a:latin typeface="Calibri"/>
                <a:ea typeface="DejaVu Sans"/>
              </a:rPr>
              <a:t>Ce n’est pas toujours facile de donner à votre enfant ce qu’il y a de mieux… Jongler avec les besoins de votre enfant et les contraintes du quotidien peut être difficile notamment sur les questions d’alimentation.</a:t>
            </a:r>
            <a:endParaRPr/>
          </a:p>
        </p:txBody>
      </p:sp>
      <p:sp>
        <p:nvSpPr>
          <p:cNvPr id="603" name="CustomShape 4"/>
          <p:cNvSpPr/>
          <p:nvPr/>
        </p:nvSpPr>
        <p:spPr>
          <a:xfrm>
            <a:off x="562680" y="3154320"/>
            <a:ext cx="9833400" cy="324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Le</a:t>
            </a:r>
            <a:r>
              <a:rPr lang="fr-FR" sz="1600" i="1" strike="noStrike" dirty="0">
                <a:solidFill>
                  <a:srgbClr val="333333"/>
                </a:solidFill>
                <a:latin typeface="LiberationSans-Italic"/>
                <a:ea typeface="DejaVu Sans"/>
              </a:rPr>
              <a:t> </a:t>
            </a:r>
            <a:r>
              <a:rPr lang="fr-FR" sz="1600" strike="noStrike" dirty="0">
                <a:solidFill>
                  <a:srgbClr val="00CDA2"/>
                </a:solidFill>
                <a:latin typeface="Calibri"/>
                <a:ea typeface="DejaVu Sans"/>
              </a:rPr>
              <a:t>Programme Malin</a:t>
            </a: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 comprend et vous propose 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z="1600" b="1" strike="noStrike" dirty="0">
                <a:solidFill>
                  <a:srgbClr val="A369CD"/>
                </a:solidFill>
                <a:latin typeface="Calibri"/>
                <a:ea typeface="DejaVu Sans"/>
              </a:rPr>
              <a:t>- </a:t>
            </a:r>
            <a:r>
              <a:rPr lang="fr-FR" sz="1600" strike="noStrike" dirty="0">
                <a:solidFill>
                  <a:srgbClr val="A369CD"/>
                </a:solidFill>
                <a:latin typeface="Calibri"/>
                <a:ea typeface="DejaVu Sans"/>
              </a:rPr>
              <a:t>Des Conseils Pratiques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Des </a:t>
            </a:r>
            <a:r>
              <a:rPr lang="fr-FR" sz="1600" strike="noStrike" dirty="0">
                <a:solidFill>
                  <a:srgbClr val="00CDA2"/>
                </a:solidFill>
                <a:latin typeface="Calibri"/>
                <a:ea typeface="DejaVu Sans"/>
              </a:rPr>
              <a:t>Recettes </a:t>
            </a: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simples, rapides et pas chères adaptées à l’âge de votre enfant et de toute la famille. Des</a:t>
            </a:r>
            <a:r>
              <a:rPr lang="fr-FR" sz="1600" strike="noStrike" dirty="0">
                <a:solidFill>
                  <a:srgbClr val="2C3B4B"/>
                </a:solidFill>
                <a:latin typeface="Calibri"/>
                <a:ea typeface="DejaVu Sans"/>
              </a:rPr>
              <a:t> </a:t>
            </a:r>
            <a:r>
              <a:rPr lang="fr-FR" sz="1600" strike="noStrike" dirty="0">
                <a:solidFill>
                  <a:srgbClr val="00CDA2"/>
                </a:solidFill>
                <a:latin typeface="Calibri"/>
                <a:ea typeface="DejaVu Sans"/>
              </a:rPr>
              <a:t>Astuces </a:t>
            </a: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sur l’alimentation de votre enfant mais aussi sur les écrans, son sommeil, son activité physique…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z="1600" b="1" strike="noStrike" dirty="0">
                <a:solidFill>
                  <a:srgbClr val="A369CD"/>
                </a:solidFill>
                <a:latin typeface="Calibri"/>
                <a:ea typeface="DejaVu Sans"/>
              </a:rPr>
              <a:t>- </a:t>
            </a:r>
            <a:r>
              <a:rPr lang="fr-FR" sz="1600" strike="noStrike" dirty="0">
                <a:solidFill>
                  <a:srgbClr val="A369CD"/>
                </a:solidFill>
                <a:latin typeface="Calibri"/>
                <a:ea typeface="DejaVu Sans"/>
              </a:rPr>
              <a:t>Des Bons de Réduction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Des bons de réduction sur </a:t>
            </a:r>
            <a:r>
              <a:rPr lang="fr-FR" sz="1600" strike="noStrike" dirty="0">
                <a:solidFill>
                  <a:srgbClr val="00CDA2"/>
                </a:solidFill>
                <a:latin typeface="Calibri"/>
                <a:ea typeface="DejaVu Sans"/>
              </a:rPr>
              <a:t>des produits adaptés à l’âge de votre enfant et de votre famille, </a:t>
            </a: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validés par les sociétés savantes de pédiatrie. Des</a:t>
            </a:r>
            <a:r>
              <a:rPr lang="fr-FR" sz="1600" strike="noStrike" dirty="0">
                <a:solidFill>
                  <a:srgbClr val="2C3B4B"/>
                </a:solidFill>
                <a:latin typeface="Calibri"/>
                <a:ea typeface="DejaVu Sans"/>
              </a:rPr>
              <a:t> </a:t>
            </a:r>
            <a:r>
              <a:rPr lang="fr-FR" sz="1600" strike="noStrike" dirty="0">
                <a:solidFill>
                  <a:srgbClr val="00BA8B"/>
                </a:solidFill>
                <a:latin typeface="Calibri"/>
                <a:ea typeface="DejaVu Sans"/>
              </a:rPr>
              <a:t>v</a:t>
            </a:r>
            <a:r>
              <a:rPr lang="fr-FR" sz="1600" strike="noStrike" dirty="0">
                <a:solidFill>
                  <a:srgbClr val="00CDA2"/>
                </a:solidFill>
                <a:latin typeface="Calibri"/>
                <a:ea typeface="DejaVu Sans"/>
              </a:rPr>
              <a:t>entes privilèges </a:t>
            </a: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sur des ustensiles de cuisine à prix réduit.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z="1600" strike="noStrike" dirty="0">
                <a:solidFill>
                  <a:srgbClr val="767171"/>
                </a:solidFill>
                <a:latin typeface="Calibri"/>
                <a:ea typeface="DejaVu Sans"/>
              </a:rPr>
              <a:t>Pour en bénéficier – rendez-vous sur</a:t>
            </a:r>
            <a:r>
              <a:rPr lang="fr-FR" sz="1600" strike="noStrike" dirty="0">
                <a:solidFill>
                  <a:srgbClr val="808080"/>
                </a:solidFill>
                <a:latin typeface="Calibri"/>
                <a:ea typeface="DejaVu Sans"/>
              </a:rPr>
              <a:t> </a:t>
            </a:r>
            <a:endParaRPr dirty="0"/>
          </a:p>
          <a:p>
            <a:pPr>
              <a:lnSpc>
                <a:spcPct val="100000"/>
              </a:lnSpc>
            </a:pPr>
            <a:r>
              <a:rPr lang="fr-FR" sz="1600" u="sng" strike="noStrike" dirty="0">
                <a:solidFill>
                  <a:srgbClr val="0563C1"/>
                </a:solidFill>
                <a:latin typeface="Calibri"/>
                <a:ea typeface="DejaVu Sans"/>
              </a:rPr>
              <a:t>Le Programme MALIN - L'essentiel sur l'alimentation de bébé (programme-malin.com)</a:t>
            </a:r>
            <a:endParaRPr dirty="0"/>
          </a:p>
        </p:txBody>
      </p:sp>
      <p:pic>
        <p:nvPicPr>
          <p:cNvPr id="2" name="slide 44">
            <a:hlinkClick r:id="" action="ppaction://media"/>
            <a:extLst>
              <a:ext uri="{FF2B5EF4-FFF2-40B4-BE49-F238E27FC236}">
                <a16:creationId xmlns:a16="http://schemas.microsoft.com/office/drawing/2014/main" id="{632766D6-69A3-E2DC-7279-32FFA866F0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62750" y="2401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Démarches complémentaires</a:t>
            </a:r>
            <a:endParaRPr/>
          </a:p>
        </p:txBody>
      </p:sp>
      <p:sp>
        <p:nvSpPr>
          <p:cNvPr id="605" name="CustomShape 2"/>
          <p:cNvSpPr/>
          <p:nvPr/>
        </p:nvSpPr>
        <p:spPr>
          <a:xfrm>
            <a:off x="390600" y="1581120"/>
            <a:ext cx="11021040" cy="365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Suite à l'arrivée de votre enfant vous pouvez bénéficier d'avantages auprès d'autres organismes 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Calibri"/>
              <a:buChar char="-"/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Prime à la naissance avec votre mutuelle personnelle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Calibri"/>
              <a:buChar char="-"/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Demie-part supplémentaire sur l'avis d'imposition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Calibri"/>
              <a:buChar char="-"/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Avantages avec votre employeur (Cse...)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Calibri"/>
              <a:buChar char="-"/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Ouverture de nouveaux droits : aide au logement, prime d'activité...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Calibri"/>
              <a:buChar char="-"/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Carte famille nombreuse à partir du 3ème enfant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" name="slide 45">
            <a:hlinkClick r:id="" action="ppaction://media"/>
            <a:extLst>
              <a:ext uri="{FF2B5EF4-FFF2-40B4-BE49-F238E27FC236}">
                <a16:creationId xmlns:a16="http://schemas.microsoft.com/office/drawing/2014/main" id="{4924DB6D-5C1A-FD49-C781-ACFDB1EAB4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5520" y="1714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Devenir parents…se faciliter les démarches administratives</a:t>
            </a:r>
            <a:endParaRPr/>
          </a:p>
        </p:txBody>
      </p:sp>
      <p:sp>
        <p:nvSpPr>
          <p:cNvPr id="607" name="CustomShape 2"/>
          <p:cNvSpPr/>
          <p:nvPr/>
        </p:nvSpPr>
        <p:spPr>
          <a:xfrm>
            <a:off x="1598400" y="382320"/>
            <a:ext cx="822852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/>
          <a:lstStyle/>
          <a:p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r>
              <a:rPr lang="fr-FR" sz="3200" b="1" strike="noStrike">
                <a:solidFill>
                  <a:srgbClr val="953735"/>
                </a:solidFill>
                <a:latin typeface="Trebuchet MS"/>
                <a:ea typeface="DejaVu Sans"/>
              </a:rPr>
              <a:t>Echanger avec des agents CAF</a:t>
            </a:r>
            <a:endParaRPr/>
          </a:p>
        </p:txBody>
      </p:sp>
      <p:sp>
        <p:nvSpPr>
          <p:cNvPr id="608" name="CustomShape 3"/>
          <p:cNvSpPr/>
          <p:nvPr/>
        </p:nvSpPr>
        <p:spPr>
          <a:xfrm>
            <a:off x="1367640" y="1717920"/>
            <a:ext cx="4131720" cy="67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Ctr="1"/>
          <a:lstStyle/>
          <a:p>
            <a:pPr algn="ctr">
              <a:lnSpc>
                <a:spcPct val="100000"/>
              </a:lnSpc>
            </a:pPr>
            <a:r>
              <a:rPr lang="fr-FR" sz="1400" strike="noStrike">
                <a:solidFill>
                  <a:srgbClr val="222222"/>
                </a:solidFill>
                <a:latin typeface="segoe ui emoji"/>
                <a:ea typeface="DejaVu Sans"/>
              </a:rPr>
              <a:t> </a:t>
            </a:r>
            <a:r>
              <a:rPr lang="fr-FR" sz="2000" strike="noStrike">
                <a:solidFill>
                  <a:srgbClr val="953735"/>
                </a:solidFill>
                <a:latin typeface="Trebuchet MS"/>
                <a:ea typeface="DejaVu Sans"/>
              </a:rPr>
              <a:t>En Accueil</a:t>
            </a:r>
            <a:endParaRPr/>
          </a:p>
        </p:txBody>
      </p:sp>
      <p:sp>
        <p:nvSpPr>
          <p:cNvPr id="609" name="CustomShape 4"/>
          <p:cNvSpPr/>
          <p:nvPr/>
        </p:nvSpPr>
        <p:spPr>
          <a:xfrm>
            <a:off x="4799520" y="1535040"/>
            <a:ext cx="404064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Ctr="1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610" name="CustomShape 5"/>
          <p:cNvSpPr/>
          <p:nvPr/>
        </p:nvSpPr>
        <p:spPr>
          <a:xfrm>
            <a:off x="6443640" y="1774800"/>
            <a:ext cx="41317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segoe ui emoji"/>
                <a:ea typeface="DejaVu Sans"/>
              </a:rPr>
              <a:t> </a:t>
            </a:r>
            <a:r>
              <a:rPr lang="fr-FR" sz="2000" strike="noStrike">
                <a:solidFill>
                  <a:srgbClr val="953735"/>
                </a:solidFill>
                <a:latin typeface="Trebuchet MS"/>
                <a:ea typeface="DejaVu Sans"/>
              </a:rPr>
              <a:t>Par téléphone</a:t>
            </a:r>
            <a:endParaRPr/>
          </a:p>
        </p:txBody>
      </p:sp>
      <p:pic>
        <p:nvPicPr>
          <p:cNvPr id="611" name="Picture 2"/>
          <p:cNvPicPr/>
          <p:nvPr/>
        </p:nvPicPr>
        <p:blipFill>
          <a:blip r:embed="rId5"/>
          <a:stretch/>
        </p:blipFill>
        <p:spPr>
          <a:xfrm>
            <a:off x="655560" y="217080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612" name="CustomShape 6"/>
          <p:cNvSpPr/>
          <p:nvPr/>
        </p:nvSpPr>
        <p:spPr>
          <a:xfrm>
            <a:off x="1690560" y="2236320"/>
            <a:ext cx="10075680" cy="17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trike="noStrike" dirty="0">
                <a:solidFill>
                  <a:srgbClr val="000000"/>
                </a:solidFill>
                <a:latin typeface="Calibri"/>
                <a:ea typeface="DejaVu Sans"/>
              </a:rPr>
              <a:t>CAF : 83 rue des </a:t>
            </a:r>
            <a:r>
              <a:rPr lang="fr-FR" strike="noStrike" dirty="0" err="1">
                <a:solidFill>
                  <a:srgbClr val="000000"/>
                </a:solidFill>
                <a:latin typeface="Calibri"/>
                <a:ea typeface="DejaVu Sans"/>
              </a:rPr>
              <a:t>Chauvelles</a:t>
            </a:r>
            <a:r>
              <a:rPr lang="fr-FR" strike="noStrike" dirty="0">
                <a:solidFill>
                  <a:srgbClr val="000000"/>
                </a:solidFill>
                <a:latin typeface="Calibri"/>
                <a:ea typeface="DejaVu Sans"/>
              </a:rPr>
              <a:t> 58000 NEVERS			CAF : 3230		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trike="noStrike" dirty="0">
                <a:solidFill>
                  <a:srgbClr val="000000"/>
                </a:solidFill>
                <a:latin typeface="Arial"/>
                <a:ea typeface="DejaVu Sans"/>
              </a:rPr>
              <a:t>8h30 – 16h30 sans RDV du lundi au vendredi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trike="noStrike" dirty="0">
                <a:solidFill>
                  <a:srgbClr val="000000"/>
                </a:solidFill>
                <a:latin typeface="Arial"/>
                <a:ea typeface="DejaVu Sans"/>
              </a:rPr>
              <a:t>RDV entre 8h30-12h30 et 13h30-16h30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strike="noStrike" dirty="0">
                <a:solidFill>
                  <a:srgbClr val="000000"/>
                </a:solidFill>
                <a:latin typeface="Calibri"/>
                <a:ea typeface="DejaVu Sans"/>
              </a:rPr>
              <a:t>				</a:t>
            </a:r>
            <a:endParaRPr dirty="0"/>
          </a:p>
        </p:txBody>
      </p:sp>
      <p:pic>
        <p:nvPicPr>
          <p:cNvPr id="613" name="Picture 2"/>
          <p:cNvPicPr/>
          <p:nvPr/>
        </p:nvPicPr>
        <p:blipFill>
          <a:blip r:embed="rId6"/>
          <a:stretch/>
        </p:blipFill>
        <p:spPr>
          <a:xfrm>
            <a:off x="4329720" y="4192200"/>
            <a:ext cx="3960720" cy="2664720"/>
          </a:xfrm>
          <a:prstGeom prst="rect">
            <a:avLst/>
          </a:prstGeom>
          <a:ln>
            <a:noFill/>
          </a:ln>
        </p:spPr>
      </p:pic>
      <p:pic>
        <p:nvPicPr>
          <p:cNvPr id="2" name="slide 46">
            <a:hlinkClick r:id="" action="ppaction://media"/>
            <a:extLst>
              <a:ext uri="{FF2B5EF4-FFF2-40B4-BE49-F238E27FC236}">
                <a16:creationId xmlns:a16="http://schemas.microsoft.com/office/drawing/2014/main" id="{974C9EC9-2E13-0090-E1FD-4144B6C9A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8075" y="1714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CustomShape 1"/>
          <p:cNvSpPr/>
          <p:nvPr/>
        </p:nvSpPr>
        <p:spPr>
          <a:xfrm>
            <a:off x="201600" y="1117440"/>
            <a:ext cx="11724840" cy="535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Les 1000 premiers jours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www.mille-premiers-jours.fr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Droits et démarches CAF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www.caf.fr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www.monenfant.fr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Droits et démarches CPAM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www.ameli.fr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Programme MALIN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www.programme-malin.com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Lieux d'Accueil Enfants Parents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www.monenfant.fr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Modes d’accueil : Points relais petite enfance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www.monenfant.fr/les-relais-petite-enfance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15" name="CustomShape 2"/>
          <p:cNvSpPr/>
          <p:nvPr/>
        </p:nvSpPr>
        <p:spPr>
          <a:xfrm>
            <a:off x="0" y="-72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trike="noStrike">
                <a:solidFill>
                  <a:srgbClr val="FFFFFF"/>
                </a:solidFill>
                <a:latin typeface="Calibri"/>
                <a:ea typeface="DejaVu Sans"/>
              </a:rPr>
              <a:t>Les sites « ressources » - Contacts</a:t>
            </a:r>
            <a:endParaRPr/>
          </a:p>
        </p:txBody>
      </p:sp>
      <p:sp>
        <p:nvSpPr>
          <p:cNvPr id="616" name="CustomShape 3"/>
          <p:cNvSpPr/>
          <p:nvPr/>
        </p:nvSpPr>
        <p:spPr>
          <a:xfrm>
            <a:off x="4715280" y="1117837"/>
            <a:ext cx="7216506" cy="41791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Fédération Jumeaux et Plus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www.jumeaux-et-plus.fr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Groupes d'échange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b="1" u="sng" strike="noStrike">
                <a:solidFill>
                  <a:srgbClr val="0563C1"/>
                </a:solidFill>
                <a:latin typeface="Calibri"/>
                <a:ea typeface="Calibri"/>
              </a:rPr>
              <a:t>www.caf.fr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400" b="1" strike="noStrike">
                <a:solidFill>
                  <a:srgbClr val="000000"/>
                </a:solidFill>
                <a:latin typeface="Calibri"/>
                <a:ea typeface="Calibri"/>
              </a:rPr>
              <a:t>Mes droits sociaux</a:t>
            </a:r>
            <a:endParaRPr/>
          </a:p>
          <a:p>
            <a:pPr algn="just">
              <a:lnSpc>
                <a:spcPct val="100000"/>
              </a:lnSpc>
            </a:pPr>
            <a:r>
              <a:rPr lang="fr-FR" sz="1400" u="sng" strike="noStrike">
                <a:solidFill>
                  <a:schemeClr val="tx2"/>
                </a:solidFill>
                <a:latin typeface="Calibri"/>
                <a:ea typeface="Calibri"/>
              </a:rPr>
              <a:t>Accueil (mesdroitssociaux.gouv.fr)</a:t>
            </a:r>
            <a:endParaRPr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/>
          </a:p>
          <a:p>
            <a:pPr algn="just"/>
            <a:r>
              <a:rPr lang="fr-FR" sz="1400" b="1" dirty="0">
                <a:latin typeface="Calibri"/>
                <a:ea typeface="Calibri"/>
                <a:cs typeface="Calibri"/>
              </a:rPr>
              <a:t>3 </a:t>
            </a:r>
            <a:r>
              <a:rPr lang="fr-FR" sz="1400" b="1">
                <a:latin typeface="Calibri"/>
                <a:ea typeface="Calibri"/>
                <a:cs typeface="Calibri"/>
              </a:rPr>
              <a:t>bonnes raisons de faire appel à une assistante maternelle</a:t>
            </a:r>
            <a:endParaRPr lang="en-US" sz="1400">
              <a:latin typeface="Calibri"/>
              <a:ea typeface="Calibri"/>
              <a:cs typeface="Calibri"/>
            </a:endParaRPr>
          </a:p>
          <a:p>
            <a:r>
              <a:rPr lang="fr-FR" dirty="0">
                <a:solidFill>
                  <a:srgbClr val="558ED5"/>
                </a:solidFill>
                <a:latin typeface="Arial"/>
                <a:ea typeface="Calibri"/>
                <a:cs typeface="Arial"/>
                <a:hlinkClick r:id="rId4"/>
              </a:rPr>
              <a:t>https://youtu.be/RiE-HB1agzs?si=2VIfk-OIbZLHn_NU</a:t>
            </a:r>
            <a:endParaRPr lang="en-US">
              <a:hlinkClick r:id="rId4"/>
            </a:endParaRPr>
          </a:p>
          <a:p>
            <a:endParaRPr lang="fr-FR" sz="1400" b="1" dirty="0">
              <a:latin typeface="Calibri"/>
              <a:ea typeface="Calibri"/>
              <a:cs typeface="Calibri"/>
            </a:endParaRPr>
          </a:p>
          <a:p>
            <a:r>
              <a:rPr lang="fr-FR" sz="1400" b="1">
                <a:latin typeface="Calibri"/>
                <a:ea typeface="Calibri"/>
                <a:cs typeface="Calibri"/>
              </a:rPr>
              <a:t>3 bonnes raisons d'employer à une assistante maternelle</a:t>
            </a:r>
            <a:endParaRPr lang="en-US"/>
          </a:p>
          <a:p>
            <a:r>
              <a:rPr lang="fr-FR" dirty="0">
                <a:solidFill>
                  <a:srgbClr val="6666FF"/>
                </a:solidFill>
                <a:cs typeface="Arial"/>
                <a:hlinkClick r:id="rId5"/>
              </a:rPr>
              <a:t>https://youtu.be/vrtFYIIzAHU?si=mDGKxBTuK1EQHdOJ</a:t>
            </a:r>
            <a:endParaRPr lang="en-US"/>
          </a:p>
        </p:txBody>
      </p:sp>
      <p:pic>
        <p:nvPicPr>
          <p:cNvPr id="2" name="slide 47">
            <a:hlinkClick r:id="" action="ppaction://media"/>
            <a:extLst>
              <a:ext uri="{FF2B5EF4-FFF2-40B4-BE49-F238E27FC236}">
                <a16:creationId xmlns:a16="http://schemas.microsoft.com/office/drawing/2014/main" id="{07AF599A-83D7-2433-3617-7A6637CF4C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29475" y="1752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CustomShape 1"/>
          <p:cNvSpPr/>
          <p:nvPr/>
        </p:nvSpPr>
        <p:spPr>
          <a:xfrm>
            <a:off x="0" y="0"/>
            <a:ext cx="12191040" cy="685692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618" name="CustomShape 2"/>
          <p:cNvSpPr/>
          <p:nvPr/>
        </p:nvSpPr>
        <p:spPr>
          <a:xfrm>
            <a:off x="1258920" y="2567520"/>
            <a:ext cx="9672840" cy="1721520"/>
          </a:xfrm>
          <a:prstGeom prst="roundRect">
            <a:avLst>
              <a:gd name="adj" fmla="val 14141"/>
            </a:avLst>
          </a:prstGeom>
          <a:noFill/>
          <a:ln w="57240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6000" b="1" strike="noStrike">
                <a:solidFill>
                  <a:srgbClr val="FFFFFF"/>
                </a:solidFill>
                <a:latin typeface="Calibri"/>
                <a:ea typeface="DejaVu Sans"/>
              </a:rPr>
              <a:t>Vos questions</a:t>
            </a:r>
            <a:endParaRPr/>
          </a:p>
        </p:txBody>
      </p:sp>
      <p:pic>
        <p:nvPicPr>
          <p:cNvPr id="2" name="slide 48">
            <a:hlinkClick r:id="" action="ppaction://media"/>
            <a:extLst>
              <a:ext uri="{FF2B5EF4-FFF2-40B4-BE49-F238E27FC236}">
                <a16:creationId xmlns:a16="http://schemas.microsoft.com/office/drawing/2014/main" id="{C6BB9101-3AEA-703D-EBF5-A2548581E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1225" y="15144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1187</Words>
  <Application>Microsoft Office PowerPoint</Application>
  <PresentationFormat>Grand écran</PresentationFormat>
  <Paragraphs>145</Paragraphs>
  <Slides>11</Slides>
  <Notes>4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11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Gotham-Medium</vt:lpstr>
      <vt:lpstr>LiberationSans-Italic</vt:lpstr>
      <vt:lpstr>Maax</vt:lpstr>
      <vt:lpstr>Roboto</vt:lpstr>
      <vt:lpstr>segoe ui emoji</vt:lpstr>
      <vt:lpstr>StarSymbol</vt:lpstr>
      <vt:lpstr>Times New Roman</vt:lpstr>
      <vt:lpstr>Trebuchet MS</vt:lpstr>
      <vt:lpstr>Thème Office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Brunissen GINCOURT 755</dc:creator>
  <cp:lastModifiedBy>Elsa VAISSIERE 581</cp:lastModifiedBy>
  <cp:revision>113</cp:revision>
  <dcterms:created xsi:type="dcterms:W3CDTF">2021-06-02T14:45:49Z</dcterms:created>
  <dcterms:modified xsi:type="dcterms:W3CDTF">2026-10-14T12:54:59Z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0x010100C82473F4F5924646B2A24828D81150D1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30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48</vt:i4>
  </property>
</Properties>
</file>