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  <p:sldMasterId id="2147483700" r:id="rId2"/>
    <p:sldMasterId id="2147483713" r:id="rId3"/>
    <p:sldMasterId id="2147483726" r:id="rId4"/>
    <p:sldMasterId id="2147483739" r:id="rId5"/>
  </p:sldMasterIdLst>
  <p:notesMasterIdLst>
    <p:notesMasterId r:id="rId17"/>
  </p:notesMasterIdLst>
  <p:sldIdLst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C5A341-2BCF-43A0-A1D7-8075A31A9D00}" v="2" dt="2026-10-07T07:03:50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78" d="100"/>
          <a:sy n="78" d="100"/>
        </p:scale>
        <p:origin x="81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000">
                <a:latin typeface="Arial"/>
              </a:rPr>
              <a:t>Cliquez pour modifier le format des notes</a:t>
            </a:r>
            <a:endParaRPr/>
          </a:p>
        </p:txBody>
      </p:sp>
      <p:sp>
        <p:nvSpPr>
          <p:cNvPr id="29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400">
                <a:latin typeface="Times New Roman"/>
              </a:rPr>
              <a:t>&lt;en-tête&gt;</a:t>
            </a:r>
            <a:endParaRPr/>
          </a:p>
        </p:txBody>
      </p:sp>
      <p:sp>
        <p:nvSpPr>
          <p:cNvPr id="29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fr-FR" sz="1400">
                <a:latin typeface="Times New Roman"/>
              </a:rPr>
              <a:t>&lt;date/heure&gt;</a:t>
            </a:r>
            <a:endParaRPr/>
          </a:p>
        </p:txBody>
      </p:sp>
      <p:sp>
        <p:nvSpPr>
          <p:cNvPr id="29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fr-FR" sz="1400">
                <a:latin typeface="Times New Roman"/>
              </a:rPr>
              <a:t>&lt;pied de page&gt;</a:t>
            </a:r>
            <a:endParaRPr/>
          </a:p>
        </p:txBody>
      </p:sp>
      <p:sp>
        <p:nvSpPr>
          <p:cNvPr id="29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2EA05BC-625E-4762-A20C-677DFEA1493E}" type="slidenum">
              <a:rPr lang="fr-FR" sz="1400">
                <a:latin typeface="Times New Roman"/>
              </a:rPr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000" strike="noStrike">
                <a:latin typeface="Arial"/>
              </a:rPr>
              <a:t>Remarques Cnam : Il faudrait faire la même chose pour l’AM </a:t>
            </a:r>
            <a:endParaRPr/>
          </a:p>
        </p:txBody>
      </p:sp>
      <p:sp>
        <p:nvSpPr>
          <p:cNvPr id="656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PlaceHolder 1"/>
          <p:cNvSpPr>
            <a:spLocks noGrp="1"/>
          </p:cNvSpPr>
          <p:nvPr>
            <p:ph type="body"/>
          </p:nvPr>
        </p:nvSpPr>
        <p:spPr>
          <a:xfrm>
            <a:off x="674280" y="4751280"/>
            <a:ext cx="5391000" cy="38844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000" strike="noStrike">
                <a:latin typeface="Arial"/>
              </a:rPr>
              <a:t>Remarques Cnam : </a:t>
            </a:r>
            <a:endParaRPr/>
          </a:p>
          <a:p>
            <a:r>
              <a:rPr lang="fr-FR" sz="2000" strike="noStrike">
                <a:latin typeface="Arial"/>
              </a:rPr>
              <a:t>Ajouter une slide déclaration de naissance à l’assurance maladie</a:t>
            </a:r>
            <a:endParaRPr/>
          </a:p>
        </p:txBody>
      </p:sp>
      <p:sp>
        <p:nvSpPr>
          <p:cNvPr id="658" name="CustomShape 2"/>
          <p:cNvSpPr/>
          <p:nvPr/>
        </p:nvSpPr>
        <p:spPr>
          <a:xfrm>
            <a:off x="3819240" y="9377640"/>
            <a:ext cx="2918880" cy="49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200" strike="noStrike">
                <a:solidFill>
                  <a:srgbClr val="FF0000"/>
                </a:solidFill>
                <a:latin typeface="Arial"/>
              </a:rPr>
              <a:t>Pour l’agent CAF: expliquer la différence entre taux plein/taux partiel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660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200" strike="noStrike">
                <a:solidFill>
                  <a:srgbClr val="FF0000"/>
                </a:solidFill>
                <a:latin typeface="Arial"/>
              </a:rPr>
              <a:t>Pour l’agent CAF: </a:t>
            </a:r>
            <a:endParaRPr/>
          </a:p>
          <a:p>
            <a:r>
              <a:rPr lang="fr-FR" sz="1200" strike="noStrike">
                <a:solidFill>
                  <a:srgbClr val="FF0000"/>
                </a:solidFill>
                <a:latin typeface="Arial"/>
              </a:rPr>
              <a:t>- Se connecter au caf.fr et/ou monenfant.fr et montrer comment faire sa simulation</a:t>
            </a:r>
            <a:endParaRPr/>
          </a:p>
          <a:p>
            <a:endParaRPr/>
          </a:p>
        </p:txBody>
      </p:sp>
      <p:sp>
        <p:nvSpPr>
          <p:cNvPr id="662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000" strike="noStrike">
                <a:latin typeface="Arial"/>
              </a:rPr>
              <a:t>PREPARE + 1 enfant : 24 mois – les mois de congés maternité post naissance pour la maman </a:t>
            </a:r>
            <a:endParaRPr/>
          </a:p>
          <a:p>
            <a:r>
              <a:rPr lang="fr-FR" sz="2000" strike="noStrike">
                <a:latin typeface="Arial"/>
              </a:rPr>
              <a:t>8 trimestres de cotisations</a:t>
            </a:r>
            <a:endParaRPr/>
          </a:p>
        </p:txBody>
      </p:sp>
      <p:sp>
        <p:nvSpPr>
          <p:cNvPr id="664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000" b="1" strike="noStrike">
                <a:latin typeface="Arial"/>
              </a:rPr>
              <a:t>Collectif : aide versée directement aux structures par la CAF</a:t>
            </a:r>
            <a:endParaRPr/>
          </a:p>
        </p:txBody>
      </p:sp>
      <p:sp>
        <p:nvSpPr>
          <p:cNvPr id="666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000" strike="noStrike">
                <a:latin typeface="Arial"/>
              </a:rPr>
              <a:t>https://youtu.be/E2veoLsuwE0 </a:t>
            </a:r>
            <a:endParaRPr/>
          </a:p>
          <a:p>
            <a:r>
              <a:rPr lang="fr-FR" sz="2000" strike="noStrike">
                <a:latin typeface="Arial"/>
              </a:rPr>
              <a:t>Présentation du RPE</a:t>
            </a:r>
            <a:endParaRPr/>
          </a:p>
          <a:p>
            <a:endParaRPr/>
          </a:p>
          <a:p>
            <a:r>
              <a:rPr lang="fr-FR" sz="2000" strike="noStrike">
                <a:latin typeface="Arial"/>
              </a:rPr>
              <a:t>20 RPE dans la Nièvre ? </a:t>
            </a:r>
            <a:endParaRPr/>
          </a:p>
        </p:txBody>
      </p:sp>
      <p:sp>
        <p:nvSpPr>
          <p:cNvPr id="668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0" name="CustomShape 2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51464-7DC4-745B-C47F-CDD1C4BE6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1BD0E-AF55-BE72-B320-6BC1B84FE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686D0-E038-779F-0D0C-2C6425CEA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EA628-CD98-50BF-7775-4933FFBE1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B2BBE-308D-F335-BB83-B41D589A3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4161D-E062-A2D6-2B35-8B1ACA920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5A635-E32C-DC90-5957-F81EC62EE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78575-DE29-A968-1E7C-3329964DD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B1CF9-9F12-C0B5-6CC8-245749542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46270-38A6-A2F7-AA3E-B23752AD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68FAA-0041-147F-BEA5-D4C51CAE1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3E47D-8640-95B7-80EB-0FAA468F5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DB9EB-A064-980F-F683-BEA12281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4FAFA-2BD2-20D0-881A-3299CD8FF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A628D-81B8-88D8-729E-2B22D1E9E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BF5E8-1D5E-067F-C59A-1DF02536B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6A57B-033A-04F6-D5A3-6DCC017E3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22292-7A43-B2EE-F136-F8F91765D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941DE-128F-0394-3047-4D7D1771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3FC8C-3496-289F-FF7C-72302A7C1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1FB1-8C41-F8AD-BFB7-D5F8DE972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E5680-6E86-031B-2AD8-A4C04990C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E7F41-8809-78E1-DDAA-4715795B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15A23-DFAA-B20F-F231-615F9BE6E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09B43-3C5B-1D26-931D-B3F3B99F0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E134A-C201-1F3F-C7BE-9A7494CD8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19611-B761-3323-F066-361034307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BC815-5AA2-8AF1-6C74-F330B210D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B29FE-5B70-BF92-4F92-128975550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9D9F1-B655-427C-CACA-A53EC4B3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802D6-41B0-3547-71EC-1A326329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9015B6-5537-A85F-5071-9F665B919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31D46-A89E-C450-C4D8-08E20FEFA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4A860-472B-4527-A158-DBF957389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B45B1-A4C1-F790-BB29-955579E2E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E55A-DAE7-13D1-6B09-5443EAFB6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B3F8EB-EFF5-AEA1-AAAE-58CE4EBCC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79187-91F3-37EE-D76A-80CE16087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00E36-76DA-B435-75B9-33767C90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CA088-1A37-1CDD-45D7-AE0C93F78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09F54-8B7A-08A0-4AED-0B1ECBCCD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F4847-B1F2-32A2-CCEA-87E418E9E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BE82C-734C-6489-FB7A-924DD4E90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16800-B711-0E74-D18D-918C84CF3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0AB2A-2D72-2031-6753-F275479BA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F3D3B-CCD3-3026-204E-52039DEA2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F3076-2123-5006-10C5-4012EE554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51464-3D03-4ED0-65E4-6D51E48B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8BDAE-4C81-343A-3E00-D519F2905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3D5E3-B207-F5B3-79ED-905E0C13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1B94B-AD6C-28FD-395C-85BA1E7CE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0AD97-4953-D49E-A5E2-C37745A16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63764-851B-9175-9ABA-DDC4C72BF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7E88C-115B-871F-485E-242EA61CA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AB6AF-207C-C2F8-166C-783B6FE5E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6439-B108-E035-0C26-C4BA7FE65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1F18A-E7F0-F1EC-741C-EFE730B0C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85B14-C599-98E6-552B-5295003B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49C53-C45C-2043-642A-B3F35564B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293B8-4287-3760-6115-F839E2ED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79" name="Image 178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180" name="Image 179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15" name="Image 214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216" name="Image 215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1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51" name="Image 250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252" name="Image 251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7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287" name="Image 286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288" name="Image 287"/>
          <p:cNvPicPr/>
          <p:nvPr/>
        </p:nvPicPr>
        <p:blipFill>
          <a:blip r:embed="rId2"/>
          <a:stretch/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DB10D51-516C-8F69-8674-FA5E77283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E1F253-4443-756B-6859-49CA02A42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F76691-302B-2C5D-AB89-B0C6EE8B1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80A1BB-0004-4405-81C0-A69C22E58D0A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1EE975-AADB-11D5-CEB7-37FC5CFF8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727B25-0960-97C9-02A1-0C777A641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770D3C-3E02-4D2C-B38A-59711B9F568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>
                <a:latin typeface="Arial"/>
              </a:rPr>
              <a:t>Cliquez pour éditer le format du texte-titre</a:t>
            </a:r>
            <a:endParaRPr/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 sz="3200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800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400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000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 sz="4400">
                <a:latin typeface="Arial"/>
              </a:rPr>
              <a:t>Cliquez pour éditer le format du texte-titre</a:t>
            </a:r>
            <a:endParaRPr/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 sz="3200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800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400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000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>
                <a:latin typeface="Arial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>
                <a:latin typeface="Arial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jpe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18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7.xml"/><Relationship Id="rId7" Type="http://schemas.openxmlformats.org/officeDocument/2006/relationships/hyperlink" Target="https://youtu.be/vrtFYIIzAHU?si=mDGKxBTuK1EQHdOJ" TargetMode="Externa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s://youtu.be/RiE-HB1agzs?si=2VIfk-OIbZLHn_NU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CustomShape 1"/>
          <p:cNvSpPr/>
          <p:nvPr/>
        </p:nvSpPr>
        <p:spPr>
          <a:xfrm>
            <a:off x="84240" y="0"/>
            <a:ext cx="12191040" cy="685692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1" name="CustomShape 2"/>
          <p:cNvSpPr/>
          <p:nvPr/>
        </p:nvSpPr>
        <p:spPr>
          <a:xfrm>
            <a:off x="956880" y="1107360"/>
            <a:ext cx="10291320" cy="3670560"/>
          </a:xfrm>
          <a:prstGeom prst="roundRect">
            <a:avLst>
              <a:gd name="adj" fmla="val 14141"/>
            </a:avLst>
          </a:prstGeom>
          <a:noFill/>
          <a:ln w="57240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6000" b="1" strike="noStrike">
                <a:solidFill>
                  <a:srgbClr val="FFFFFF"/>
                </a:solidFill>
                <a:latin typeface="Calibri"/>
                <a:ea typeface="DejaVu Sans"/>
              </a:rPr>
              <a:t>L’offre de service de la Caf</a:t>
            </a:r>
            <a:endParaRPr/>
          </a:p>
          <a:p>
            <a:pPr algn="ctr">
              <a:lnSpc>
                <a:spcPct val="100000"/>
              </a:lnSpc>
            </a:pPr>
            <a:r>
              <a:rPr lang="fr-FR" sz="6000" b="1" strike="noStrike">
                <a:solidFill>
                  <a:srgbClr val="FFFFFF"/>
                </a:solidFill>
                <a:latin typeface="Calibri"/>
                <a:ea typeface="DejaVu Sans"/>
              </a:rPr>
              <a:t>Pour les parents d’enfants</a:t>
            </a:r>
            <a:endParaRPr/>
          </a:p>
          <a:p>
            <a:pPr algn="ctr">
              <a:lnSpc>
                <a:spcPct val="100000"/>
              </a:lnSpc>
            </a:pPr>
            <a:r>
              <a:rPr lang="fr-FR" sz="6000" b="1" strike="noStrike">
                <a:solidFill>
                  <a:srgbClr val="FFFFFF"/>
                </a:solidFill>
                <a:latin typeface="Calibri"/>
                <a:ea typeface="DejaVu Sans"/>
              </a:rPr>
              <a:t>0-3 ans  </a:t>
            </a:r>
            <a:endParaRPr/>
          </a:p>
        </p:txBody>
      </p:sp>
      <p:pic>
        <p:nvPicPr>
          <p:cNvPr id="512" name="Picture 2"/>
          <p:cNvPicPr/>
          <p:nvPr/>
        </p:nvPicPr>
        <p:blipFill>
          <a:blip r:embed="rId5"/>
          <a:stretch/>
        </p:blipFill>
        <p:spPr>
          <a:xfrm>
            <a:off x="10725120" y="151920"/>
            <a:ext cx="1254960" cy="1254960"/>
          </a:xfrm>
          <a:prstGeom prst="rect">
            <a:avLst/>
          </a:prstGeom>
          <a:ln>
            <a:noFill/>
          </a:ln>
        </p:spPr>
      </p:pic>
      <p:pic>
        <p:nvPicPr>
          <p:cNvPr id="2" name="slide 27">
            <a:hlinkClick r:id="" action="ppaction://media"/>
            <a:extLst>
              <a:ext uri="{FF2B5EF4-FFF2-40B4-BE49-F238E27FC236}">
                <a16:creationId xmlns:a16="http://schemas.microsoft.com/office/drawing/2014/main" id="{44D91F05-D738-145D-FA9C-FAE69C0AF5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7740" y="22030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CustomShape 1"/>
          <p:cNvSpPr/>
          <p:nvPr/>
        </p:nvSpPr>
        <p:spPr>
          <a:xfrm>
            <a:off x="0" y="-3240"/>
            <a:ext cx="12189240" cy="9507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    Démarches administratives auprès de la Caf</a:t>
            </a:r>
            <a:endParaRPr/>
          </a:p>
        </p:txBody>
      </p:sp>
      <p:sp>
        <p:nvSpPr>
          <p:cNvPr id="514" name="CustomShape 2"/>
          <p:cNvSpPr/>
          <p:nvPr/>
        </p:nvSpPr>
        <p:spPr>
          <a:xfrm>
            <a:off x="4451400" y="2504520"/>
            <a:ext cx="7453440" cy="185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 strike="noStrike">
                <a:solidFill>
                  <a:srgbClr val="646D77"/>
                </a:solidFill>
                <a:latin typeface="Calibri"/>
                <a:ea typeface="DejaVu Sans"/>
              </a:rPr>
              <a:t>Je déclare la grossesse de mon enfant dans mon Espace Mon Compte ou sur l’application Caf – Mon Compte, rubrique 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DejaVu Sans"/>
              </a:rPr>
              <a:t>Mon profil &gt; Consulter ou modifier 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Arial"/>
              </a:rPr>
              <a:t> </a:t>
            </a:r>
            <a:endParaRPr/>
          </a:p>
        </p:txBody>
      </p:sp>
      <p:sp>
        <p:nvSpPr>
          <p:cNvPr id="515" name="CustomShape 3"/>
          <p:cNvSpPr/>
          <p:nvPr/>
        </p:nvSpPr>
        <p:spPr>
          <a:xfrm>
            <a:off x="8372160" y="3059640"/>
            <a:ext cx="27421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16" name="CustomShape 4"/>
          <p:cNvSpPr/>
          <p:nvPr/>
        </p:nvSpPr>
        <p:spPr>
          <a:xfrm>
            <a:off x="5009760" y="1526040"/>
            <a:ext cx="5373720" cy="666360"/>
          </a:xfrm>
          <a:prstGeom prst="roundRect">
            <a:avLst>
              <a:gd name="adj" fmla="val 14141"/>
            </a:avLst>
          </a:prstGeom>
          <a:noFill/>
          <a:ln w="28440">
            <a:solidFill>
              <a:srgbClr val="31B557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2400" b="1" strike="noStrike">
                <a:solidFill>
                  <a:srgbClr val="0EBECE"/>
                </a:solidFill>
                <a:latin typeface="Calibri"/>
                <a:ea typeface="DejaVu Sans"/>
              </a:rPr>
              <a:t>Je déclare la grossesse de mon enfant</a:t>
            </a:r>
            <a:endParaRPr/>
          </a:p>
        </p:txBody>
      </p:sp>
      <p:pic>
        <p:nvPicPr>
          <p:cNvPr id="517" name="Picture 2"/>
          <p:cNvPicPr/>
          <p:nvPr/>
        </p:nvPicPr>
        <p:blipFill>
          <a:blip r:embed="rId5"/>
          <a:stretch/>
        </p:blipFill>
        <p:spPr>
          <a:xfrm>
            <a:off x="11095200" y="212040"/>
            <a:ext cx="941760" cy="941760"/>
          </a:xfrm>
          <a:prstGeom prst="rect">
            <a:avLst/>
          </a:prstGeom>
          <a:ln>
            <a:noFill/>
          </a:ln>
        </p:spPr>
      </p:pic>
      <p:pic>
        <p:nvPicPr>
          <p:cNvPr id="518" name="Image 2"/>
          <p:cNvPicPr/>
          <p:nvPr/>
        </p:nvPicPr>
        <p:blipFill>
          <a:blip r:embed="rId6"/>
          <a:srcRect b="4285"/>
          <a:stretch/>
        </p:blipFill>
        <p:spPr>
          <a:xfrm>
            <a:off x="304920" y="1861560"/>
            <a:ext cx="3197160" cy="4589640"/>
          </a:xfrm>
          <a:prstGeom prst="rect">
            <a:avLst/>
          </a:prstGeom>
          <a:ln w="50760">
            <a:solidFill>
              <a:srgbClr val="FFFFFF"/>
            </a:solidFill>
            <a:miter/>
          </a:ln>
          <a:effectLst>
            <a:outerShdw blurRad="381000" dist="38100" dir="10800000" sx="102000" sy="102000" algn="br" rotWithShape="0">
              <a:srgbClr val="000000">
                <a:alpha val="36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9" name="CustomShape 5"/>
          <p:cNvSpPr/>
          <p:nvPr/>
        </p:nvSpPr>
        <p:spPr>
          <a:xfrm>
            <a:off x="5009760" y="4028400"/>
            <a:ext cx="5373720" cy="666360"/>
          </a:xfrm>
          <a:prstGeom prst="roundRect">
            <a:avLst>
              <a:gd name="adj" fmla="val 14141"/>
            </a:avLst>
          </a:prstGeom>
          <a:noFill/>
          <a:ln w="28440">
            <a:solidFill>
              <a:srgbClr val="31B557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2400" b="1" strike="noStrike">
                <a:solidFill>
                  <a:srgbClr val="0EBECE"/>
                </a:solidFill>
                <a:latin typeface="Calibri"/>
                <a:ea typeface="DejaVu Sans"/>
              </a:rPr>
              <a:t>Je déclare la naissance de mon enfant</a:t>
            </a:r>
            <a:endParaRPr/>
          </a:p>
        </p:txBody>
      </p:sp>
      <p:sp>
        <p:nvSpPr>
          <p:cNvPr id="520" name="CustomShape 6"/>
          <p:cNvSpPr/>
          <p:nvPr/>
        </p:nvSpPr>
        <p:spPr>
          <a:xfrm>
            <a:off x="4451400" y="5006880"/>
            <a:ext cx="7453440" cy="185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 strike="noStrike">
                <a:solidFill>
                  <a:srgbClr val="646D77"/>
                </a:solidFill>
                <a:latin typeface="Calibri"/>
                <a:ea typeface="DejaVu Sans"/>
              </a:rPr>
              <a:t>Je déclare la naissance de mon enfant dans mon Espace Mon Compte ou sur l’application Caf – Mon Compte, rubrique </a:t>
            </a:r>
            <a:r>
              <a:rPr lang="fr-FR" sz="2000" strike="noStrike">
                <a:solidFill>
                  <a:srgbClr val="0EBECE"/>
                </a:solidFill>
                <a:latin typeface="Calibri"/>
                <a:ea typeface="DejaVu Sans"/>
              </a:rPr>
              <a:t>Mon profil &gt; Consulter ou modifier </a:t>
            </a:r>
            <a:endParaRPr/>
          </a:p>
        </p:txBody>
      </p:sp>
      <p:pic>
        <p:nvPicPr>
          <p:cNvPr id="2" name="slide 28">
            <a:hlinkClick r:id="" action="ppaction://media"/>
            <a:extLst>
              <a:ext uri="{FF2B5EF4-FFF2-40B4-BE49-F238E27FC236}">
                <a16:creationId xmlns:a16="http://schemas.microsoft.com/office/drawing/2014/main" id="{27167249-6B36-D6BC-320A-9E428C946B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67775" y="18918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252360" y="2639880"/>
            <a:ext cx="5077080" cy="282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z="1600" strike="noStrike">
                <a:solidFill>
                  <a:srgbClr val="646D77"/>
                </a:solidFill>
                <a:latin typeface="Calibri"/>
                <a:ea typeface="segoe ui emoji"/>
              </a:rPr>
              <a:t>Versée au cours du 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7</a:t>
            </a:r>
            <a:r>
              <a:rPr lang="fr-FR" sz="1600" strike="noStrike" baseline="30000">
                <a:solidFill>
                  <a:srgbClr val="0EBECE"/>
                </a:solidFill>
                <a:latin typeface="Calibri"/>
                <a:ea typeface="segoe ui emoji"/>
              </a:rPr>
              <a:t>ème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 mois de grossesse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z="1600" strike="noStrike">
                <a:solidFill>
                  <a:srgbClr val="646D77"/>
                </a:solidFill>
                <a:latin typeface="Calibri"/>
                <a:ea typeface="segoe ui emoji"/>
              </a:rPr>
              <a:t>Pour les grossesses ou adoptions multiples, la prime est 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versée pour chaque enfant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Soumis à condition de ressources</a:t>
            </a:r>
            <a:endParaRPr/>
          </a:p>
          <a:p>
            <a:pPr>
              <a:lnSpc>
                <a:spcPct val="100000"/>
              </a:lnSpc>
            </a:pPr>
            <a:endParaRPr lang="fr-FR" sz="1600" dirty="0">
              <a:solidFill>
                <a:srgbClr val="0EBECE"/>
              </a:solidFill>
              <a:latin typeface="Calibri"/>
              <a:ea typeface="segoe ui emoji"/>
            </a:endParaRPr>
          </a:p>
          <a:p>
            <a:r>
              <a:rPr lang="fr-FR" sz="1600">
                <a:solidFill>
                  <a:srgbClr val="222222"/>
                </a:solidFill>
                <a:latin typeface="Segoe UI Emoji"/>
                <a:ea typeface="Segoe UI Emoji"/>
              </a:rPr>
              <a:t>→</a:t>
            </a:r>
            <a:r>
              <a:rPr lang="fr-FR" sz="1600" dirty="0">
                <a:solidFill>
                  <a:srgbClr val="222222"/>
                </a:solidFill>
                <a:latin typeface="Segoe UI Emoji"/>
                <a:ea typeface="Segoe UI Emoji"/>
                <a:cs typeface="Calibri"/>
              </a:rPr>
              <a:t> </a:t>
            </a:r>
            <a:r>
              <a:rPr lang="fr-FR" sz="1600">
                <a:solidFill>
                  <a:srgbClr val="646D77"/>
                </a:solidFill>
                <a:latin typeface="Calibri"/>
                <a:ea typeface="Calibri"/>
                <a:cs typeface="Calibri"/>
              </a:rPr>
              <a:t>Montant : </a:t>
            </a:r>
            <a:r>
              <a:rPr lang="fr-FR" sz="1600">
                <a:solidFill>
                  <a:srgbClr val="00CCCC"/>
                </a:solidFill>
                <a:latin typeface="Calibri"/>
                <a:ea typeface="Calibri"/>
                <a:cs typeface="Calibri"/>
              </a:rPr>
              <a:t>1093,08€</a:t>
            </a:r>
            <a:r>
              <a:rPr lang="fr-FR" sz="1600">
                <a:solidFill>
                  <a:srgbClr val="0EBECE"/>
                </a:solidFill>
                <a:latin typeface="Calibri"/>
                <a:ea typeface="Calibri"/>
                <a:cs typeface="Calibri"/>
              </a:rPr>
              <a:t> par enfant</a:t>
            </a:r>
            <a:endParaRPr lang="fr-FR"/>
          </a:p>
          <a:p>
            <a:pPr>
              <a:lnSpc>
                <a:spcPct val="100000"/>
              </a:lnSpc>
            </a:pPr>
            <a:endParaRPr/>
          </a:p>
          <a:p>
            <a:endParaRPr lang="fr-FR">
              <a:solidFill>
                <a:srgbClr val="000000"/>
              </a:solidFill>
              <a:latin typeface="Arial"/>
              <a:ea typeface="segoe ui emoji"/>
            </a:endParaRPr>
          </a:p>
          <a:p>
            <a:endParaRPr lang="fr-FR">
              <a:solidFill>
                <a:srgbClr val="000000"/>
              </a:solidFill>
              <a:latin typeface="Arial"/>
              <a:ea typeface="segoe ui emoji"/>
            </a:endParaRPr>
          </a:p>
          <a:p>
            <a:pPr>
              <a:lnSpc>
                <a:spcPct val="100000"/>
              </a:lnSpc>
            </a:pPr>
            <a:r>
              <a:rPr lang="fr-FR" sz="2000" strike="noStrike" dirty="0">
                <a:solidFill>
                  <a:srgbClr val="646D77"/>
                </a:solidFill>
                <a:latin typeface="Calibri"/>
                <a:ea typeface="segoe ui emoji"/>
              </a:rPr>
              <a:t>	</a:t>
            </a:r>
            <a:endParaRPr dirty="0"/>
          </a:p>
        </p:txBody>
      </p:sp>
      <p:sp>
        <p:nvSpPr>
          <p:cNvPr id="522" name="CustomShape 2"/>
          <p:cNvSpPr/>
          <p:nvPr/>
        </p:nvSpPr>
        <p:spPr>
          <a:xfrm>
            <a:off x="5868000" y="2288880"/>
            <a:ext cx="5794200" cy="371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z="1600" strike="noStrike">
                <a:solidFill>
                  <a:srgbClr val="646D77"/>
                </a:solidFill>
                <a:latin typeface="Calibri"/>
                <a:ea typeface="segoe ui emoji"/>
              </a:rPr>
              <a:t>Versée mensuellement 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dès le mois suivant la naissance jusqu’au mois précédent le 3</a:t>
            </a:r>
            <a:r>
              <a:rPr lang="fr-FR" sz="1600" strike="noStrike" baseline="30000">
                <a:solidFill>
                  <a:srgbClr val="0EBECE"/>
                </a:solidFill>
                <a:latin typeface="Calibri"/>
                <a:ea typeface="segoe ui emoji"/>
              </a:rPr>
              <a:t>ème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 anniversaire de l’enfant.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z="1600" strike="noStrike">
                <a:solidFill>
                  <a:srgbClr val="646D77"/>
                </a:solidFill>
                <a:latin typeface="Calibri"/>
                <a:ea typeface="segoe ui emoji"/>
              </a:rPr>
              <a:t>Un seul droit peut être ouvert par famille (pas de cumul si plusieurs enfants de moins de 3 ans, sauf s’il s’agit de naissance multiple)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Soumis à condition de ressources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1600" strike="noStrike" dirty="0">
                <a:solidFill>
                  <a:srgbClr val="222222"/>
                </a:solidFill>
                <a:latin typeface="segoe ui emoji"/>
                <a:ea typeface="segoe ui emoji"/>
              </a:rPr>
              <a:t>→ </a:t>
            </a:r>
            <a:r>
              <a:rPr lang="fr-FR" sz="1600" strike="noStrike" dirty="0">
                <a:solidFill>
                  <a:srgbClr val="0EBECE"/>
                </a:solidFill>
                <a:latin typeface="Calibri"/>
                <a:ea typeface="segoe ui emoji"/>
              </a:rPr>
              <a:t>Taux plein : </a:t>
            </a:r>
            <a:r>
              <a:rPr lang="fr-FR" sz="1600" dirty="0">
                <a:solidFill>
                  <a:srgbClr val="0EBECE"/>
                </a:solidFill>
                <a:latin typeface="Calibri"/>
                <a:ea typeface="segoe ui emoji"/>
              </a:rPr>
              <a:t>198,16</a:t>
            </a:r>
            <a:r>
              <a:rPr lang="fr-FR" sz="1600" strike="noStrike" dirty="0">
                <a:solidFill>
                  <a:srgbClr val="0EBECE"/>
                </a:solidFill>
                <a:latin typeface="Calibri"/>
                <a:ea typeface="segoe ui emoji"/>
              </a:rPr>
              <a:t>€                     </a:t>
            </a:r>
            <a:r>
              <a:rPr lang="fr-FR" sz="1600" strike="noStrike" dirty="0">
                <a:solidFill>
                  <a:srgbClr val="222222"/>
                </a:solidFill>
                <a:latin typeface="segoe ui emoji"/>
                <a:ea typeface="segoe ui emoji"/>
              </a:rPr>
              <a:t> →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   Taux partiel : </a:t>
            </a:r>
            <a:r>
              <a:rPr lang="fr-FR" sz="1600">
                <a:solidFill>
                  <a:srgbClr val="0EBECE"/>
                </a:solidFill>
                <a:latin typeface="Calibri"/>
                <a:ea typeface="segoe ui emoji"/>
              </a:rPr>
              <a:t>99,09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€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523" name="CustomShape 3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    Prestations de la Caf</a:t>
            </a:r>
            <a:endParaRPr/>
          </a:p>
        </p:txBody>
      </p:sp>
      <p:sp>
        <p:nvSpPr>
          <p:cNvPr id="524" name="Line 4"/>
          <p:cNvSpPr/>
          <p:nvPr/>
        </p:nvSpPr>
        <p:spPr>
          <a:xfrm>
            <a:off x="5603760" y="1242000"/>
            <a:ext cx="0" cy="4589640"/>
          </a:xfrm>
          <a:prstGeom prst="line">
            <a:avLst/>
          </a:prstGeom>
          <a:ln w="28440">
            <a:solidFill>
              <a:srgbClr val="FB7579"/>
            </a:solidFill>
            <a:round/>
          </a:ln>
        </p:spPr>
        <p:txBody>
          <a:bodyPr/>
          <a:lstStyle/>
          <a:p>
            <a:endParaRPr lang="fr-FR"/>
          </a:p>
        </p:txBody>
      </p:sp>
      <p:sp>
        <p:nvSpPr>
          <p:cNvPr id="525" name="CustomShape 5"/>
          <p:cNvSpPr/>
          <p:nvPr/>
        </p:nvSpPr>
        <p:spPr>
          <a:xfrm>
            <a:off x="2470320" y="6411600"/>
            <a:ext cx="10277280" cy="27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200" strike="noStrike">
                <a:solidFill>
                  <a:srgbClr val="646D77"/>
                </a:solidFill>
                <a:latin typeface="Calibri"/>
                <a:ea typeface="DejaVu Sans"/>
              </a:rPr>
              <a:t>Pour plus d’information, rendez-vous sur caf.fr, rubrique </a:t>
            </a:r>
            <a:r>
              <a:rPr lang="fr-FR" sz="1200" u="sng" strike="noStrike">
                <a:solidFill>
                  <a:srgbClr val="0563C1"/>
                </a:solidFill>
                <a:latin typeface="Calibri"/>
                <a:ea typeface="DejaVu Sans"/>
              </a:rPr>
              <a:t>« S’informer sur les aides – Petite enfance »</a:t>
            </a:r>
            <a:endParaRPr/>
          </a:p>
        </p:txBody>
      </p:sp>
      <p:pic>
        <p:nvPicPr>
          <p:cNvPr id="526" name="Picture 2"/>
          <p:cNvPicPr/>
          <p:nvPr/>
        </p:nvPicPr>
        <p:blipFill>
          <a:blip r:embed="rId5"/>
          <a:stretch/>
        </p:blipFill>
        <p:spPr>
          <a:xfrm>
            <a:off x="11086200" y="319320"/>
            <a:ext cx="941760" cy="941760"/>
          </a:xfrm>
          <a:prstGeom prst="rect">
            <a:avLst/>
          </a:prstGeom>
          <a:ln>
            <a:noFill/>
          </a:ln>
        </p:spPr>
      </p:pic>
      <p:sp>
        <p:nvSpPr>
          <p:cNvPr id="527" name="CustomShape 6"/>
          <p:cNvSpPr/>
          <p:nvPr/>
        </p:nvSpPr>
        <p:spPr>
          <a:xfrm>
            <a:off x="163800" y="1400040"/>
            <a:ext cx="5051520" cy="713520"/>
          </a:xfrm>
          <a:prstGeom prst="roundRect">
            <a:avLst>
              <a:gd name="adj" fmla="val 14141"/>
            </a:avLst>
          </a:prstGeom>
          <a:noFill/>
          <a:ln w="28440">
            <a:solidFill>
              <a:srgbClr val="0EBEC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b="1" strike="noStrike">
                <a:solidFill>
                  <a:srgbClr val="0EBECE"/>
                </a:solidFill>
                <a:latin typeface="Calibri"/>
                <a:ea typeface="Calibri"/>
              </a:rPr>
              <a:t>Prime à la naissance : j’attends un enfant</a:t>
            </a:r>
            <a:endParaRPr/>
          </a:p>
        </p:txBody>
      </p:sp>
      <p:sp>
        <p:nvSpPr>
          <p:cNvPr id="528" name="CustomShape 7"/>
          <p:cNvSpPr/>
          <p:nvPr/>
        </p:nvSpPr>
        <p:spPr>
          <a:xfrm>
            <a:off x="6096600" y="1354680"/>
            <a:ext cx="5051520" cy="713520"/>
          </a:xfrm>
          <a:prstGeom prst="roundRect">
            <a:avLst>
              <a:gd name="adj" fmla="val 14141"/>
            </a:avLst>
          </a:prstGeom>
          <a:noFill/>
          <a:ln w="28440">
            <a:solidFill>
              <a:srgbClr val="0EBEC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b="1" strike="noStrike">
                <a:solidFill>
                  <a:srgbClr val="0EBECE"/>
                </a:solidFill>
                <a:latin typeface="Calibri"/>
                <a:ea typeface="Calibri"/>
              </a:rPr>
              <a:t>Allocation de base : mon enfant est né</a:t>
            </a:r>
            <a:endParaRPr/>
          </a:p>
        </p:txBody>
      </p:sp>
      <p:pic>
        <p:nvPicPr>
          <p:cNvPr id="2" name="slide 29">
            <a:hlinkClick r:id="" action="ppaction://media"/>
            <a:extLst>
              <a:ext uri="{FF2B5EF4-FFF2-40B4-BE49-F238E27FC236}">
                <a16:creationId xmlns:a16="http://schemas.microsoft.com/office/drawing/2014/main" id="{05BE663F-172A-BC3F-66EA-99D70354C9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29370" y="16134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CustomShape 1"/>
          <p:cNvSpPr/>
          <p:nvPr/>
        </p:nvSpPr>
        <p:spPr>
          <a:xfrm>
            <a:off x="308520" y="2959560"/>
            <a:ext cx="5336640" cy="173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Calibri"/>
              </a:rPr>
              <a:t>Si vous attendez votre 2</a:t>
            </a:r>
            <a:r>
              <a:rPr lang="fr-FR" strike="noStrike" baseline="30000">
                <a:solidFill>
                  <a:srgbClr val="0EBECE"/>
                </a:solidFill>
                <a:latin typeface="Calibri"/>
                <a:ea typeface="Calibri"/>
              </a:rPr>
              <a:t>ème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Calibri"/>
              </a:rPr>
              <a:t> enfant</a:t>
            </a:r>
            <a:r>
              <a:rPr lang="fr-FR" strike="noStrike">
                <a:solidFill>
                  <a:srgbClr val="646D77"/>
                </a:solidFill>
                <a:latin typeface="Calibri"/>
                <a:ea typeface="Calibri"/>
              </a:rPr>
              <a:t>, vous ouvrez peut-être droit aux 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Calibri"/>
              </a:rPr>
              <a:t>allocations familiales </a:t>
            </a:r>
            <a:r>
              <a:rPr lang="fr-FR" strike="noStrike">
                <a:solidFill>
                  <a:srgbClr val="646D77"/>
                </a:solidFill>
                <a:latin typeface="Calibri"/>
                <a:ea typeface="Calibri"/>
              </a:rPr>
              <a:t>(sous condition de ressources). Un simulateur est disponible sur le Caf.fr.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sp>
        <p:nvSpPr>
          <p:cNvPr id="530" name="CustomShape 2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    Prestations de la Caf</a:t>
            </a:r>
            <a:endParaRPr/>
          </a:p>
        </p:txBody>
      </p:sp>
      <p:sp>
        <p:nvSpPr>
          <p:cNvPr id="531" name="CustomShape 3"/>
          <p:cNvSpPr/>
          <p:nvPr/>
        </p:nvSpPr>
        <p:spPr>
          <a:xfrm>
            <a:off x="517680" y="1599480"/>
            <a:ext cx="5051520" cy="713520"/>
          </a:xfrm>
          <a:prstGeom prst="roundRect">
            <a:avLst>
              <a:gd name="adj" fmla="val 14141"/>
            </a:avLst>
          </a:prstGeom>
          <a:noFill/>
          <a:ln w="28440">
            <a:solidFill>
              <a:srgbClr val="0EBEC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2400" b="1" strike="noStrike">
                <a:solidFill>
                  <a:srgbClr val="0EBECE"/>
                </a:solidFill>
                <a:latin typeface="Calibri"/>
                <a:ea typeface="DejaVu Sans"/>
              </a:rPr>
              <a:t>Allocations familiales </a:t>
            </a:r>
            <a:endParaRPr/>
          </a:p>
        </p:txBody>
      </p:sp>
      <p:pic>
        <p:nvPicPr>
          <p:cNvPr id="532" name="Picture 2"/>
          <p:cNvPicPr/>
          <p:nvPr/>
        </p:nvPicPr>
        <p:blipFill>
          <a:blip r:embed="rId5"/>
          <a:stretch/>
        </p:blipFill>
        <p:spPr>
          <a:xfrm>
            <a:off x="11037960" y="290160"/>
            <a:ext cx="941760" cy="941760"/>
          </a:xfrm>
          <a:prstGeom prst="rect">
            <a:avLst/>
          </a:prstGeom>
          <a:ln>
            <a:noFill/>
          </a:ln>
        </p:spPr>
      </p:pic>
      <p:sp>
        <p:nvSpPr>
          <p:cNvPr id="533" name="CustomShape 4"/>
          <p:cNvSpPr/>
          <p:nvPr/>
        </p:nvSpPr>
        <p:spPr>
          <a:xfrm>
            <a:off x="6094080" y="1599480"/>
            <a:ext cx="5051520" cy="713520"/>
          </a:xfrm>
          <a:prstGeom prst="roundRect">
            <a:avLst>
              <a:gd name="adj" fmla="val 14141"/>
            </a:avLst>
          </a:prstGeom>
          <a:noFill/>
          <a:ln w="28440">
            <a:solidFill>
              <a:srgbClr val="0EBEC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2400" b="1" strike="noStrike">
                <a:solidFill>
                  <a:srgbClr val="0EBECE"/>
                </a:solidFill>
                <a:latin typeface="Calibri"/>
                <a:ea typeface="DejaVu Sans"/>
              </a:rPr>
              <a:t>Complément familial</a:t>
            </a:r>
            <a:endParaRPr/>
          </a:p>
        </p:txBody>
      </p:sp>
      <p:sp>
        <p:nvSpPr>
          <p:cNvPr id="534" name="CustomShape 5"/>
          <p:cNvSpPr/>
          <p:nvPr/>
        </p:nvSpPr>
        <p:spPr>
          <a:xfrm>
            <a:off x="5842800" y="2974320"/>
            <a:ext cx="5336640" cy="173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Calibri"/>
              </a:rPr>
              <a:t>Si vous attendez votre 3</a:t>
            </a:r>
            <a:r>
              <a:rPr lang="fr-FR" strike="noStrike" baseline="30000">
                <a:solidFill>
                  <a:srgbClr val="0EBECE"/>
                </a:solidFill>
                <a:latin typeface="Calibri"/>
                <a:ea typeface="Calibri"/>
              </a:rPr>
              <a:t>ème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Calibri"/>
              </a:rPr>
              <a:t> enfant</a:t>
            </a:r>
            <a:r>
              <a:rPr lang="fr-FR" strike="noStrike">
                <a:solidFill>
                  <a:srgbClr val="646D77"/>
                </a:solidFill>
                <a:latin typeface="Calibri"/>
                <a:ea typeface="Calibri"/>
              </a:rPr>
              <a:t>, vous ouvrez peut-être droit au </a:t>
            </a:r>
            <a:r>
              <a:rPr lang="fr-FR" strike="noStrike">
                <a:solidFill>
                  <a:srgbClr val="0EBECE"/>
                </a:solidFill>
                <a:latin typeface="Calibri"/>
                <a:ea typeface="Calibri"/>
              </a:rPr>
              <a:t>complément familial </a:t>
            </a:r>
            <a:r>
              <a:rPr lang="fr-FR" strike="noStrike">
                <a:solidFill>
                  <a:srgbClr val="646D77"/>
                </a:solidFill>
                <a:latin typeface="Calibri"/>
                <a:ea typeface="Calibri"/>
              </a:rPr>
              <a:t>(sous condition de ressources). Un simulateur est disponible sur le Caf.fr.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sp>
        <p:nvSpPr>
          <p:cNvPr id="535" name="Line 6"/>
          <p:cNvSpPr/>
          <p:nvPr/>
        </p:nvSpPr>
        <p:spPr>
          <a:xfrm>
            <a:off x="5842800" y="1322280"/>
            <a:ext cx="0" cy="4589640"/>
          </a:xfrm>
          <a:prstGeom prst="line">
            <a:avLst/>
          </a:prstGeom>
          <a:ln w="28440">
            <a:solidFill>
              <a:srgbClr val="FB7579"/>
            </a:solidFill>
            <a:round/>
          </a:ln>
        </p:spPr>
        <p:txBody>
          <a:bodyPr/>
          <a:lstStyle/>
          <a:p>
            <a:endParaRPr lang="fr-FR"/>
          </a:p>
        </p:txBody>
      </p:sp>
      <p:pic>
        <p:nvPicPr>
          <p:cNvPr id="2" name="slide 30">
            <a:hlinkClick r:id="" action="ppaction://media"/>
            <a:extLst>
              <a:ext uri="{FF2B5EF4-FFF2-40B4-BE49-F238E27FC236}">
                <a16:creationId xmlns:a16="http://schemas.microsoft.com/office/drawing/2014/main" id="{BC9285EA-6C37-2BD7-DCDC-3E1EC3633F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40360" y="31873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CustomShape 1"/>
          <p:cNvSpPr/>
          <p:nvPr/>
        </p:nvSpPr>
        <p:spPr>
          <a:xfrm>
            <a:off x="119520" y="2127600"/>
            <a:ext cx="5784840" cy="3924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z="1600" strike="noStrike">
                <a:solidFill>
                  <a:srgbClr val="646D77"/>
                </a:solidFill>
                <a:latin typeface="Calibri"/>
                <a:ea typeface="segoe ui emoji"/>
              </a:rPr>
              <a:t>Dans le cas d’une </a:t>
            </a:r>
            <a:r>
              <a:rPr lang="fr-FR" sz="1600" strike="noStrike">
                <a:solidFill>
                  <a:srgbClr val="0EBECE"/>
                </a:solidFill>
                <a:latin typeface="Calibri"/>
                <a:ea typeface="segoe ui emoji"/>
              </a:rPr>
              <a:t>réduction ou de l’arrêt de l’activité professionnelle </a:t>
            </a:r>
            <a:r>
              <a:rPr lang="fr-FR" sz="1600" strike="noStrike">
                <a:solidFill>
                  <a:srgbClr val="646D77"/>
                </a:solidFill>
                <a:latin typeface="Calibri"/>
                <a:ea typeface="segoe ui emoji"/>
              </a:rPr>
              <a:t>pour s’occuper du ou des enfants de moins de 3 ans 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646D77"/>
                </a:solidFill>
                <a:latin typeface="Calibri"/>
                <a:ea typeface="segoe ui emoji"/>
              </a:rPr>
              <a:t>✔️Les deux parents peuvent en bénéficier sous condition d’avoir cotisé pendant 8 trimestres.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✔️ </a:t>
            </a:r>
            <a:r>
              <a:rPr lang="fr-FR" sz="1600" strike="noStrike">
                <a:solidFill>
                  <a:srgbClr val="646D77"/>
                </a:solidFill>
                <a:latin typeface="Calibri"/>
                <a:ea typeface="segoe ui emoji"/>
              </a:rPr>
              <a:t>Cette prestation n’est pas soumise à condition de ressources.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→</a:t>
            </a:r>
            <a:r>
              <a:rPr lang="fr-FR" sz="1200" strike="noStrike" dirty="0">
                <a:solidFill>
                  <a:srgbClr val="222222"/>
                </a:solidFill>
                <a:latin typeface="segoe ui emoji"/>
                <a:ea typeface="segoe ui emoji"/>
              </a:rPr>
              <a:t> </a:t>
            </a:r>
            <a:r>
              <a:rPr lang="fr-FR" sz="1600" strike="noStrike">
                <a:solidFill>
                  <a:srgbClr val="222222"/>
                </a:solidFill>
                <a:latin typeface="segoe ui emoji"/>
                <a:ea typeface="segoe ui emoji"/>
              </a:rPr>
              <a:t>️</a:t>
            </a:r>
            <a:r>
              <a:rPr lang="fr-FR" sz="1600" strike="noStrike">
                <a:solidFill>
                  <a:srgbClr val="646D77"/>
                </a:solidFill>
                <a:latin typeface="Calibri"/>
                <a:ea typeface="segoe ui emoji"/>
              </a:rPr>
              <a:t>Montant : </a:t>
            </a:r>
            <a:endParaRPr/>
          </a:p>
          <a:p>
            <a:pPr lvl="1" algn="just">
              <a:lnSpc>
                <a:spcPct val="100000"/>
              </a:lnSpc>
              <a:buFont typeface="Arial"/>
              <a:buChar char="•"/>
            </a:pPr>
            <a:r>
              <a:rPr lang="fr-FR" sz="1400" strike="noStrike">
                <a:solidFill>
                  <a:srgbClr val="000000"/>
                </a:solidFill>
                <a:latin typeface="Calibri"/>
                <a:ea typeface="segoe ui emoji"/>
              </a:rPr>
              <a:t> Si vous cessez </a:t>
            </a:r>
            <a:r>
              <a:rPr lang="fr-FR" sz="1400" b="1" strike="noStrike">
                <a:solidFill>
                  <a:srgbClr val="000000"/>
                </a:solidFill>
                <a:latin typeface="Calibri"/>
                <a:ea typeface="segoe ui emoji"/>
              </a:rPr>
              <a:t>totalement</a:t>
            </a:r>
            <a:r>
              <a:rPr lang="fr-FR" sz="1400" strike="noStrike">
                <a:solidFill>
                  <a:srgbClr val="000000"/>
                </a:solidFill>
                <a:latin typeface="Calibri"/>
                <a:ea typeface="segoe ui emoji"/>
              </a:rPr>
              <a:t> de travailler </a:t>
            </a:r>
            <a:r>
              <a:rPr lang="fr-FR" sz="1400" strike="noStrike">
                <a:solidFill>
                  <a:srgbClr val="00BA8B"/>
                </a:solidFill>
                <a:latin typeface="Calibri"/>
                <a:ea typeface="segoe ui emoji"/>
              </a:rPr>
              <a:t>: </a:t>
            </a:r>
            <a:r>
              <a:rPr lang="fr-FR" sz="1400">
                <a:solidFill>
                  <a:srgbClr val="0EBECE"/>
                </a:solidFill>
                <a:latin typeface="Calibri"/>
                <a:ea typeface="segoe ui emoji"/>
              </a:rPr>
              <a:t>459,69</a:t>
            </a:r>
            <a:r>
              <a:rPr lang="fr-FR" sz="1400" strike="noStrike">
                <a:solidFill>
                  <a:srgbClr val="0EBECE"/>
                </a:solidFill>
                <a:latin typeface="Calibri"/>
                <a:ea typeface="segoe ui emoji"/>
              </a:rPr>
              <a:t>€ /mois  </a:t>
            </a:r>
            <a:endParaRPr/>
          </a:p>
          <a:p>
            <a:pPr lvl="1" algn="just">
              <a:lnSpc>
                <a:spcPct val="100000"/>
              </a:lnSpc>
              <a:buFont typeface="Arial"/>
              <a:buChar char="•"/>
            </a:pPr>
            <a:r>
              <a:rPr lang="fr-FR" sz="1400" strike="noStrike">
                <a:solidFill>
                  <a:srgbClr val="000000"/>
                </a:solidFill>
                <a:latin typeface="Calibri"/>
                <a:ea typeface="segoe ui emoji"/>
              </a:rPr>
              <a:t> Si vous travaillez entre </a:t>
            </a:r>
            <a:r>
              <a:rPr lang="fr-FR" sz="1400" b="1" strike="noStrike">
                <a:solidFill>
                  <a:srgbClr val="000000"/>
                </a:solidFill>
                <a:latin typeface="Calibri"/>
                <a:ea typeface="segoe ui emoji"/>
              </a:rPr>
              <a:t>50% et 80% </a:t>
            </a:r>
            <a:r>
              <a:rPr lang="fr-FR" sz="1400" strike="noStrike">
                <a:solidFill>
                  <a:srgbClr val="00BA8B"/>
                </a:solidFill>
                <a:latin typeface="Calibri"/>
                <a:ea typeface="segoe ui emoji"/>
              </a:rPr>
              <a:t>: </a:t>
            </a:r>
            <a:r>
              <a:rPr lang="fr-FR" sz="1400">
                <a:solidFill>
                  <a:srgbClr val="0EBECE"/>
                </a:solidFill>
                <a:latin typeface="Calibri"/>
                <a:ea typeface="Calibri"/>
              </a:rPr>
              <a:t>171,42</a:t>
            </a:r>
            <a:r>
              <a:rPr lang="fr-FR" sz="1400" strike="noStrike">
                <a:solidFill>
                  <a:srgbClr val="0EBECE"/>
                </a:solidFill>
                <a:latin typeface="Calibri"/>
                <a:ea typeface="segoe ui emoji"/>
              </a:rPr>
              <a:t>€ /mois</a:t>
            </a:r>
            <a:endParaRPr/>
          </a:p>
          <a:p>
            <a:pPr lvl="1" algn="just">
              <a:lnSpc>
                <a:spcPct val="100000"/>
              </a:lnSpc>
              <a:buFont typeface="Arial"/>
              <a:buChar char="•"/>
            </a:pPr>
            <a:r>
              <a:rPr lang="fr-FR" sz="1400" strike="noStrike">
                <a:solidFill>
                  <a:srgbClr val="000000"/>
                </a:solidFill>
                <a:latin typeface="Calibri"/>
                <a:ea typeface="segoe ui emoji"/>
              </a:rPr>
              <a:t> Si vous travaillez à </a:t>
            </a:r>
            <a:r>
              <a:rPr lang="fr-FR" sz="1400" b="1" strike="noStrike">
                <a:solidFill>
                  <a:srgbClr val="000000"/>
                </a:solidFill>
                <a:latin typeface="Calibri"/>
                <a:ea typeface="segoe ui emoji"/>
              </a:rPr>
              <a:t>mi-temps ou moins </a:t>
            </a:r>
            <a:r>
              <a:rPr lang="fr-FR" sz="1400" strike="noStrike">
                <a:solidFill>
                  <a:srgbClr val="000000"/>
                </a:solidFill>
                <a:latin typeface="Calibri"/>
                <a:ea typeface="segoe ui emoji"/>
              </a:rPr>
              <a:t>: </a:t>
            </a:r>
            <a:r>
              <a:rPr lang="fr-FR" sz="1400">
                <a:solidFill>
                  <a:srgbClr val="0EBECE"/>
                </a:solidFill>
                <a:latin typeface="Calibri"/>
                <a:ea typeface="Calibri"/>
              </a:rPr>
              <a:t>297,17</a:t>
            </a:r>
            <a:r>
              <a:rPr lang="fr-FR" sz="1400" strike="noStrike">
                <a:solidFill>
                  <a:srgbClr val="0EBECE"/>
                </a:solidFill>
                <a:latin typeface="Calibri"/>
                <a:ea typeface="segoe ui emoji"/>
              </a:rPr>
              <a:t>€ /mois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sp>
        <p:nvSpPr>
          <p:cNvPr id="537" name="CustomShape 2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    Prestations de la Caf</a:t>
            </a:r>
            <a:endParaRPr/>
          </a:p>
        </p:txBody>
      </p:sp>
      <p:sp>
        <p:nvSpPr>
          <p:cNvPr id="538" name="CustomShape 3"/>
          <p:cNvSpPr/>
          <p:nvPr/>
        </p:nvSpPr>
        <p:spPr>
          <a:xfrm>
            <a:off x="463320" y="1054080"/>
            <a:ext cx="4843080" cy="829800"/>
          </a:xfrm>
          <a:prstGeom prst="roundRect">
            <a:avLst>
              <a:gd name="adj" fmla="val 14141"/>
            </a:avLst>
          </a:prstGeom>
          <a:noFill/>
          <a:ln w="28440">
            <a:solidFill>
              <a:srgbClr val="E3733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b="1" strike="noStrike">
                <a:solidFill>
                  <a:srgbClr val="0EBECE"/>
                </a:solidFill>
                <a:latin typeface="Calibri"/>
                <a:ea typeface="DejaVu Sans"/>
              </a:rPr>
              <a:t>Prestation partagée d’éducation de l’enfant (PreParE) : </a:t>
            </a:r>
            <a:r>
              <a:rPr lang="fr-FR" sz="1400" b="1" strike="noStrike">
                <a:solidFill>
                  <a:srgbClr val="0EBECE"/>
                </a:solidFill>
                <a:latin typeface="Calibri"/>
                <a:ea typeface="DejaVu Sans"/>
              </a:rPr>
              <a:t>Je souhaite cesser ou réduire mon activité professionnelle pour m’occuper de mon enfant</a:t>
            </a:r>
            <a:endParaRPr/>
          </a:p>
        </p:txBody>
      </p:sp>
      <p:sp>
        <p:nvSpPr>
          <p:cNvPr id="539" name="Line 4"/>
          <p:cNvSpPr/>
          <p:nvPr/>
        </p:nvSpPr>
        <p:spPr>
          <a:xfrm>
            <a:off x="5905440" y="1257120"/>
            <a:ext cx="0" cy="4907880"/>
          </a:xfrm>
          <a:prstGeom prst="line">
            <a:avLst/>
          </a:prstGeom>
          <a:ln w="28440">
            <a:solidFill>
              <a:srgbClr val="FB7579"/>
            </a:solidFill>
            <a:round/>
          </a:ln>
        </p:spPr>
        <p:txBody>
          <a:bodyPr/>
          <a:lstStyle/>
          <a:p>
            <a:endParaRPr lang="fr-FR"/>
          </a:p>
        </p:txBody>
      </p:sp>
      <p:pic>
        <p:nvPicPr>
          <p:cNvPr id="540" name="Picture 5"/>
          <p:cNvPicPr/>
          <p:nvPr/>
        </p:nvPicPr>
        <p:blipFill>
          <a:blip r:embed="rId5"/>
          <a:stretch/>
        </p:blipFill>
        <p:spPr>
          <a:xfrm>
            <a:off x="6095880" y="3007080"/>
            <a:ext cx="5867640" cy="1963800"/>
          </a:xfrm>
          <a:prstGeom prst="rect">
            <a:avLst/>
          </a:prstGeom>
          <a:ln>
            <a:noFill/>
          </a:ln>
        </p:spPr>
      </p:pic>
      <p:pic>
        <p:nvPicPr>
          <p:cNvPr id="541" name="Picture 2"/>
          <p:cNvPicPr/>
          <p:nvPr/>
        </p:nvPicPr>
        <p:blipFill>
          <a:blip r:embed="rId6"/>
          <a:stretch/>
        </p:blipFill>
        <p:spPr>
          <a:xfrm>
            <a:off x="11076480" y="208080"/>
            <a:ext cx="941760" cy="941760"/>
          </a:xfrm>
          <a:prstGeom prst="rect">
            <a:avLst/>
          </a:prstGeom>
          <a:ln>
            <a:noFill/>
          </a:ln>
        </p:spPr>
      </p:pic>
      <p:sp>
        <p:nvSpPr>
          <p:cNvPr id="542" name="CustomShape 5"/>
          <p:cNvSpPr/>
          <p:nvPr/>
        </p:nvSpPr>
        <p:spPr>
          <a:xfrm>
            <a:off x="6276960" y="5031360"/>
            <a:ext cx="5263920" cy="57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600" strike="noStrike">
                <a:solidFill>
                  <a:srgbClr val="000000"/>
                </a:solidFill>
                <a:latin typeface="Arial"/>
                <a:ea typeface="DejaVu Sans"/>
              </a:rPr>
              <a:t>Les mois non utilisés par l'un des parents ne peuvent être transmis à l'autre parent</a:t>
            </a:r>
            <a:endParaRPr/>
          </a:p>
        </p:txBody>
      </p:sp>
      <p:pic>
        <p:nvPicPr>
          <p:cNvPr id="2" name="slide 31">
            <a:hlinkClick r:id="" action="ppaction://media"/>
            <a:extLst>
              <a:ext uri="{FF2B5EF4-FFF2-40B4-BE49-F238E27FC236}">
                <a16:creationId xmlns:a16="http://schemas.microsoft.com/office/drawing/2014/main" id="{A074B2E3-4822-8909-750E-BCD1489CC9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6290" y="18594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1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CustomShape 1"/>
          <p:cNvSpPr/>
          <p:nvPr/>
        </p:nvSpPr>
        <p:spPr>
          <a:xfrm>
            <a:off x="0" y="108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Les modes d’accueil</a:t>
            </a:r>
            <a:endParaRPr/>
          </a:p>
        </p:txBody>
      </p:sp>
      <p:pic>
        <p:nvPicPr>
          <p:cNvPr id="544" name="Image 9"/>
          <p:cNvPicPr/>
          <p:nvPr/>
        </p:nvPicPr>
        <p:blipFill>
          <a:blip r:embed="rId5"/>
          <a:stretch/>
        </p:blipFill>
        <p:spPr>
          <a:xfrm>
            <a:off x="205560" y="2165760"/>
            <a:ext cx="4459680" cy="3088440"/>
          </a:xfrm>
          <a:prstGeom prst="rect">
            <a:avLst/>
          </a:prstGeom>
          <a:ln>
            <a:noFill/>
          </a:ln>
        </p:spPr>
      </p:pic>
      <p:pic>
        <p:nvPicPr>
          <p:cNvPr id="545" name="Picture 1"/>
          <p:cNvPicPr/>
          <p:nvPr/>
        </p:nvPicPr>
        <p:blipFill>
          <a:blip r:embed="rId6"/>
          <a:stretch/>
        </p:blipFill>
        <p:spPr>
          <a:xfrm>
            <a:off x="5143680" y="1233720"/>
            <a:ext cx="6557400" cy="5169960"/>
          </a:xfrm>
          <a:prstGeom prst="rect">
            <a:avLst/>
          </a:prstGeom>
          <a:ln>
            <a:noFill/>
          </a:ln>
        </p:spPr>
      </p:pic>
      <p:pic>
        <p:nvPicPr>
          <p:cNvPr id="2" name="slide 32">
            <a:hlinkClick r:id="" action="ppaction://media"/>
            <a:extLst>
              <a:ext uri="{FF2B5EF4-FFF2-40B4-BE49-F238E27FC236}">
                <a16:creationId xmlns:a16="http://schemas.microsoft.com/office/drawing/2014/main" id="{A5A8AFF5-376F-8DEE-EC87-075F2B41F8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00830" y="17256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CustomShape 1"/>
          <p:cNvSpPr/>
          <p:nvPr/>
        </p:nvSpPr>
        <p:spPr>
          <a:xfrm>
            <a:off x="0" y="108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Les modes d’accueil</a:t>
            </a:r>
            <a:endParaRPr/>
          </a:p>
        </p:txBody>
      </p:sp>
      <p:pic>
        <p:nvPicPr>
          <p:cNvPr id="547" name="Picture 5"/>
          <p:cNvPicPr/>
          <p:nvPr/>
        </p:nvPicPr>
        <p:blipFill>
          <a:blip r:embed="rId5"/>
          <a:srcRect l="1509" t="10245" r="11810" b="21606"/>
          <a:stretch/>
        </p:blipFill>
        <p:spPr>
          <a:xfrm>
            <a:off x="83520" y="1468800"/>
            <a:ext cx="3069000" cy="2581200"/>
          </a:xfrm>
          <a:prstGeom prst="rect">
            <a:avLst/>
          </a:prstGeom>
          <a:ln>
            <a:noFill/>
          </a:ln>
        </p:spPr>
      </p:pic>
      <p:pic>
        <p:nvPicPr>
          <p:cNvPr id="548" name="Picture 1"/>
          <p:cNvPicPr/>
          <p:nvPr/>
        </p:nvPicPr>
        <p:blipFill>
          <a:blip r:embed="rId6"/>
          <a:stretch/>
        </p:blipFill>
        <p:spPr>
          <a:xfrm>
            <a:off x="4192920" y="1610280"/>
            <a:ext cx="6599520" cy="951840"/>
          </a:xfrm>
          <a:prstGeom prst="rect">
            <a:avLst/>
          </a:prstGeom>
          <a:ln>
            <a:noFill/>
          </a:ln>
        </p:spPr>
      </p:pic>
      <p:pic>
        <p:nvPicPr>
          <p:cNvPr id="549" name="Picture 2"/>
          <p:cNvPicPr/>
          <p:nvPr/>
        </p:nvPicPr>
        <p:blipFill>
          <a:blip r:embed="rId7"/>
          <a:stretch/>
        </p:blipFill>
        <p:spPr>
          <a:xfrm>
            <a:off x="3342600" y="2687400"/>
            <a:ext cx="8617680" cy="3850200"/>
          </a:xfrm>
          <a:prstGeom prst="rect">
            <a:avLst/>
          </a:prstGeom>
          <a:ln>
            <a:noFill/>
          </a:ln>
        </p:spPr>
      </p:pic>
      <p:pic>
        <p:nvPicPr>
          <p:cNvPr id="550" name="Picture 3"/>
          <p:cNvPicPr/>
          <p:nvPr/>
        </p:nvPicPr>
        <p:blipFill>
          <a:blip r:embed="rId8"/>
          <a:stretch/>
        </p:blipFill>
        <p:spPr>
          <a:xfrm>
            <a:off x="3557880" y="955080"/>
            <a:ext cx="7342920" cy="646920"/>
          </a:xfrm>
          <a:prstGeom prst="rect">
            <a:avLst/>
          </a:prstGeom>
          <a:ln>
            <a:noFill/>
          </a:ln>
        </p:spPr>
      </p:pic>
      <p:pic>
        <p:nvPicPr>
          <p:cNvPr id="2" name="slide 33">
            <a:hlinkClick r:id="" action="ppaction://media"/>
            <a:extLst>
              <a:ext uri="{FF2B5EF4-FFF2-40B4-BE49-F238E27FC236}">
                <a16:creationId xmlns:a16="http://schemas.microsoft.com/office/drawing/2014/main" id="{9285E172-6512-1F32-70EB-27FA563E45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581650" y="29682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Picture 3"/>
          <p:cNvPicPr/>
          <p:nvPr/>
        </p:nvPicPr>
        <p:blipFill>
          <a:blip r:embed="rId4"/>
          <a:stretch/>
        </p:blipFill>
        <p:spPr>
          <a:xfrm>
            <a:off x="0" y="4680"/>
            <a:ext cx="12191400" cy="951840"/>
          </a:xfrm>
          <a:prstGeom prst="rect">
            <a:avLst/>
          </a:prstGeom>
          <a:ln>
            <a:noFill/>
          </a:ln>
        </p:spPr>
      </p:pic>
      <p:pic>
        <p:nvPicPr>
          <p:cNvPr id="552" name="Picture 4"/>
          <p:cNvPicPr/>
          <p:nvPr/>
        </p:nvPicPr>
        <p:blipFill>
          <a:blip r:embed="rId5"/>
          <a:stretch/>
        </p:blipFill>
        <p:spPr>
          <a:xfrm>
            <a:off x="5267160" y="3960"/>
            <a:ext cx="6927480" cy="6831000"/>
          </a:xfrm>
          <a:prstGeom prst="rect">
            <a:avLst/>
          </a:prstGeom>
          <a:ln>
            <a:noFill/>
          </a:ln>
        </p:spPr>
      </p:pic>
      <p:pic>
        <p:nvPicPr>
          <p:cNvPr id="553" name="Picture 5"/>
          <p:cNvPicPr/>
          <p:nvPr/>
        </p:nvPicPr>
        <p:blipFill>
          <a:blip r:embed="rId6"/>
          <a:stretch/>
        </p:blipFill>
        <p:spPr>
          <a:xfrm>
            <a:off x="816840" y="1896480"/>
            <a:ext cx="3345840" cy="1367640"/>
          </a:xfrm>
          <a:prstGeom prst="rect">
            <a:avLst/>
          </a:prstGeom>
          <a:ln>
            <a:noFill/>
          </a:ln>
        </p:spPr>
      </p:pic>
      <p:sp>
        <p:nvSpPr>
          <p:cNvPr id="554" name="CustomShape 1"/>
          <p:cNvSpPr/>
          <p:nvPr/>
        </p:nvSpPr>
        <p:spPr>
          <a:xfrm>
            <a:off x="879840" y="1243440"/>
            <a:ext cx="3226320" cy="36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RELAIS PETITE ENFANCE</a:t>
            </a:r>
            <a:endParaRPr/>
          </a:p>
        </p:txBody>
      </p:sp>
      <p:pic>
        <p:nvPicPr>
          <p:cNvPr id="2" name="slide 34">
            <a:hlinkClick r:id="" action="ppaction://media"/>
            <a:extLst>
              <a:ext uri="{FF2B5EF4-FFF2-40B4-BE49-F238E27FC236}">
                <a16:creationId xmlns:a16="http://schemas.microsoft.com/office/drawing/2014/main" id="{6BC0A812-14A9-14BA-0B85-61E5E90E39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95800" y="29929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CustomShape 1"/>
          <p:cNvSpPr/>
          <p:nvPr/>
        </p:nvSpPr>
        <p:spPr>
          <a:xfrm>
            <a:off x="0" y="108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Les modes d’accueil</a:t>
            </a:r>
            <a:endParaRPr/>
          </a:p>
        </p:txBody>
      </p:sp>
      <p:sp>
        <p:nvSpPr>
          <p:cNvPr id="556" name="CustomShape 2"/>
          <p:cNvSpPr/>
          <p:nvPr/>
        </p:nvSpPr>
        <p:spPr>
          <a:xfrm>
            <a:off x="4089240" y="1126800"/>
            <a:ext cx="4456800" cy="44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 b="1" strike="noStrike">
                <a:solidFill>
                  <a:srgbClr val="0EBECE"/>
                </a:solidFill>
                <a:latin typeface="Georgia"/>
                <a:ea typeface="DejaVu Sans"/>
              </a:rPr>
              <a:t>Le site mon-enfant.fr </a:t>
            </a:r>
            <a:endParaRPr/>
          </a:p>
        </p:txBody>
      </p:sp>
      <p:sp>
        <p:nvSpPr>
          <p:cNvPr id="557" name="CustomShape 3"/>
          <p:cNvSpPr/>
          <p:nvPr/>
        </p:nvSpPr>
        <p:spPr>
          <a:xfrm>
            <a:off x="2993400" y="1574640"/>
            <a:ext cx="7918560" cy="66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buFont typeface="Wingdings" charset="2"/>
              <a:buChar char=""/>
            </a:pPr>
            <a:r>
              <a:rPr lang="fr-FR" strike="noStrike">
                <a:solidFill>
                  <a:srgbClr val="4E5B6F"/>
                </a:solidFill>
                <a:latin typeface="Arial"/>
                <a:ea typeface="Arial"/>
              </a:rPr>
              <a:t>Vous aidera à y voir plus clair et à trouver votre mode de garde</a:t>
            </a:r>
            <a:r>
              <a:rPr lang="fr-FR" strike="noStrike">
                <a:solidFill>
                  <a:srgbClr val="4E5B6F"/>
                </a:solidFill>
                <a:latin typeface="Georgia"/>
                <a:ea typeface="Arial"/>
              </a:rPr>
              <a:t>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558" name="Picture 2"/>
          <p:cNvPicPr/>
          <p:nvPr/>
        </p:nvPicPr>
        <p:blipFill>
          <a:blip r:embed="rId5"/>
          <a:stretch/>
        </p:blipFill>
        <p:spPr>
          <a:xfrm>
            <a:off x="2654280" y="1995120"/>
            <a:ext cx="7326720" cy="4242240"/>
          </a:xfrm>
          <a:prstGeom prst="rect">
            <a:avLst/>
          </a:prstGeom>
          <a:ln>
            <a:noFill/>
          </a:ln>
        </p:spPr>
      </p:pic>
      <p:sp>
        <p:nvSpPr>
          <p:cNvPr id="559" name="CustomShape 4"/>
          <p:cNvSpPr/>
          <p:nvPr/>
        </p:nvSpPr>
        <p:spPr>
          <a:xfrm>
            <a:off x="4089240" y="6316920"/>
            <a:ext cx="61441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u="sng" strike="noStrike">
                <a:solidFill>
                  <a:srgbClr val="0563C1"/>
                </a:solidFill>
                <a:latin typeface="Calibri"/>
                <a:ea typeface="DejaVu Sans"/>
              </a:rPr>
              <a:t>Je suis un parent - monenfant.fr</a:t>
            </a:r>
            <a:endParaRPr/>
          </a:p>
        </p:txBody>
      </p:sp>
      <p:pic>
        <p:nvPicPr>
          <p:cNvPr id="2" name="slide 35">
            <a:hlinkClick r:id="" action="ppaction://media"/>
            <a:extLst>
              <a:ext uri="{FF2B5EF4-FFF2-40B4-BE49-F238E27FC236}">
                <a16:creationId xmlns:a16="http://schemas.microsoft.com/office/drawing/2014/main" id="{2C860666-2DD0-B8B6-96F2-E45F483885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6800" y="17256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Picture 4"/>
          <p:cNvPicPr/>
          <p:nvPr/>
        </p:nvPicPr>
        <p:blipFill>
          <a:blip r:embed="rId4"/>
          <a:stretch/>
        </p:blipFill>
        <p:spPr>
          <a:xfrm>
            <a:off x="0" y="4680"/>
            <a:ext cx="12191400" cy="951840"/>
          </a:xfrm>
          <a:prstGeom prst="rect">
            <a:avLst/>
          </a:prstGeom>
          <a:ln>
            <a:noFill/>
          </a:ln>
        </p:spPr>
      </p:pic>
      <p:pic>
        <p:nvPicPr>
          <p:cNvPr id="561" name="Picture 5"/>
          <p:cNvPicPr/>
          <p:nvPr/>
        </p:nvPicPr>
        <p:blipFill>
          <a:blip r:embed="rId5"/>
          <a:stretch/>
        </p:blipFill>
        <p:spPr>
          <a:xfrm>
            <a:off x="1267560" y="1972440"/>
            <a:ext cx="2761560" cy="1170720"/>
          </a:xfrm>
          <a:prstGeom prst="rect">
            <a:avLst/>
          </a:prstGeom>
          <a:ln>
            <a:noFill/>
          </a:ln>
        </p:spPr>
      </p:pic>
      <p:pic>
        <p:nvPicPr>
          <p:cNvPr id="562" name="Picture 6"/>
          <p:cNvPicPr/>
          <p:nvPr/>
        </p:nvPicPr>
        <p:blipFill>
          <a:blip r:embed="rId6"/>
          <a:stretch/>
        </p:blipFill>
        <p:spPr>
          <a:xfrm>
            <a:off x="5821560" y="7560"/>
            <a:ext cx="6453720" cy="6851520"/>
          </a:xfrm>
          <a:prstGeom prst="rect">
            <a:avLst/>
          </a:prstGeom>
          <a:ln>
            <a:noFill/>
          </a:ln>
        </p:spPr>
      </p:pic>
      <p:pic>
        <p:nvPicPr>
          <p:cNvPr id="563" name="Picture 7"/>
          <p:cNvPicPr/>
          <p:nvPr/>
        </p:nvPicPr>
        <p:blipFill>
          <a:blip r:embed="rId7"/>
          <a:stretch/>
        </p:blipFill>
        <p:spPr>
          <a:xfrm>
            <a:off x="190440" y="3361320"/>
            <a:ext cx="5523840" cy="2719800"/>
          </a:xfrm>
          <a:prstGeom prst="rect">
            <a:avLst/>
          </a:prstGeom>
          <a:ln>
            <a:noFill/>
          </a:ln>
        </p:spPr>
      </p:pic>
      <p:sp>
        <p:nvSpPr>
          <p:cNvPr id="564" name="CustomShape 1"/>
          <p:cNvSpPr/>
          <p:nvPr/>
        </p:nvSpPr>
        <p:spPr>
          <a:xfrm>
            <a:off x="335520" y="1116720"/>
            <a:ext cx="4822920" cy="64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ETABLISSEMENT D'ACCUEIL DU JEUNE ENFANT</a:t>
            </a:r>
            <a:endParaRPr/>
          </a:p>
        </p:txBody>
      </p:sp>
      <p:pic>
        <p:nvPicPr>
          <p:cNvPr id="2" name="slide 36">
            <a:hlinkClick r:id="" action="ppaction://media"/>
            <a:extLst>
              <a:ext uri="{FF2B5EF4-FFF2-40B4-BE49-F238E27FC236}">
                <a16:creationId xmlns:a16="http://schemas.microsoft.com/office/drawing/2014/main" id="{DDC87866-5DA0-B772-A62A-48F62FE80F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86940" y="25338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CustomShape 1"/>
          <p:cNvSpPr/>
          <p:nvPr/>
        </p:nvSpPr>
        <p:spPr>
          <a:xfrm>
            <a:off x="0" y="0"/>
            <a:ext cx="12191040" cy="952560"/>
          </a:xfrm>
          <a:prstGeom prst="rect">
            <a:avLst/>
          </a:prstGeom>
          <a:solidFill>
            <a:srgbClr val="FB7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strike="noStrike">
                <a:solidFill>
                  <a:srgbClr val="FFFFFF"/>
                </a:solidFill>
                <a:latin typeface="Calibri"/>
                <a:ea typeface="DejaVu Sans"/>
              </a:rPr>
              <a:t>Les modes d’accueil</a:t>
            </a:r>
            <a:endParaRPr/>
          </a:p>
        </p:txBody>
      </p:sp>
      <p:pic>
        <p:nvPicPr>
          <p:cNvPr id="566" name="Picture 2"/>
          <p:cNvPicPr/>
          <p:nvPr/>
        </p:nvPicPr>
        <p:blipFill>
          <a:blip r:embed="rId4"/>
          <a:stretch/>
        </p:blipFill>
        <p:spPr>
          <a:xfrm>
            <a:off x="11142720" y="324720"/>
            <a:ext cx="941760" cy="941760"/>
          </a:xfrm>
          <a:prstGeom prst="rect">
            <a:avLst/>
          </a:prstGeom>
          <a:ln>
            <a:noFill/>
          </a:ln>
        </p:spPr>
      </p:pic>
      <p:sp>
        <p:nvSpPr>
          <p:cNvPr id="567" name="CustomShape 2"/>
          <p:cNvSpPr/>
          <p:nvPr/>
        </p:nvSpPr>
        <p:spPr>
          <a:xfrm>
            <a:off x="831600" y="1241640"/>
            <a:ext cx="3815640" cy="351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 b="1" strike="noStrike">
                <a:solidFill>
                  <a:srgbClr val="0EBECE"/>
                </a:solidFill>
                <a:latin typeface="Georgia"/>
                <a:ea typeface="DejaVu Sans"/>
              </a:rPr>
              <a:t>Les assistant(e)s maternel(le)s</a:t>
            </a:r>
            <a:endParaRPr/>
          </a:p>
        </p:txBody>
      </p:sp>
      <p:sp>
        <p:nvSpPr>
          <p:cNvPr id="568" name="CustomShape 3"/>
          <p:cNvSpPr/>
          <p:nvPr/>
        </p:nvSpPr>
        <p:spPr>
          <a:xfrm>
            <a:off x="524520" y="2899440"/>
            <a:ext cx="6350400" cy="64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u="sng" strike="noStrike">
                <a:solidFill>
                  <a:srgbClr val="254061"/>
                </a:solidFill>
                <a:latin typeface="Georgia"/>
                <a:ea typeface="DejaVu Sans"/>
              </a:rPr>
              <a:t>3 bonnes raisons d’employer une assistante maternelle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569" name="CustomShape 4"/>
          <p:cNvSpPr/>
          <p:nvPr/>
        </p:nvSpPr>
        <p:spPr>
          <a:xfrm>
            <a:off x="831600" y="3888000"/>
            <a:ext cx="3815640" cy="41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000" b="1" strike="noStrike">
                <a:solidFill>
                  <a:srgbClr val="0EBECE"/>
                </a:solidFill>
                <a:latin typeface="Georgia"/>
                <a:ea typeface="DejaVu Sans"/>
              </a:rPr>
              <a:t>La garde d’enfant à domicile</a:t>
            </a:r>
            <a:endParaRPr/>
          </a:p>
        </p:txBody>
      </p:sp>
      <p:sp>
        <p:nvSpPr>
          <p:cNvPr id="570" name="CustomShape 5"/>
          <p:cNvSpPr/>
          <p:nvPr/>
        </p:nvSpPr>
        <p:spPr>
          <a:xfrm>
            <a:off x="648000" y="4608000"/>
            <a:ext cx="7486560" cy="12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La garde doit intervenir au domicile des parents pour les enfants âgés de moins de 6 ans.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trike="noStrike">
                <a:solidFill>
                  <a:srgbClr val="000000"/>
                </a:solidFill>
                <a:latin typeface="Arial"/>
                <a:ea typeface="DejaVu Sans"/>
              </a:rPr>
              <a:t>Le salarié doit être une autre personne que vous-même ou le conjoint.</a:t>
            </a:r>
            <a:endParaRPr/>
          </a:p>
        </p:txBody>
      </p:sp>
      <p:pic>
        <p:nvPicPr>
          <p:cNvPr id="571" name="Picture 2"/>
          <p:cNvPicPr/>
          <p:nvPr/>
        </p:nvPicPr>
        <p:blipFill>
          <a:blip r:embed="rId5"/>
          <a:stretch/>
        </p:blipFill>
        <p:spPr>
          <a:xfrm>
            <a:off x="7401240" y="1493280"/>
            <a:ext cx="4198680" cy="2813040"/>
          </a:xfrm>
          <a:prstGeom prst="rect">
            <a:avLst/>
          </a:prstGeom>
          <a:ln>
            <a:noFill/>
          </a:ln>
        </p:spPr>
      </p:pic>
      <p:sp>
        <p:nvSpPr>
          <p:cNvPr id="572" name="CustomShape 6"/>
          <p:cNvSpPr/>
          <p:nvPr/>
        </p:nvSpPr>
        <p:spPr>
          <a:xfrm>
            <a:off x="523800" y="1714680"/>
            <a:ext cx="6199920" cy="91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</a:pPr>
            <a:r>
              <a:rPr lang="fr-FR" u="sng" strike="noStrike">
                <a:solidFill>
                  <a:srgbClr val="254061"/>
                </a:solidFill>
                <a:latin typeface="Georgia"/>
                <a:ea typeface="DejaVu Sans"/>
              </a:rPr>
              <a:t>3 bonnes raisons de faire appel à une assistante maternelle 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trike="noStrike" dirty="0">
                <a:solidFill>
                  <a:srgbClr val="558ED5"/>
                </a:solidFill>
                <a:latin typeface="Arial"/>
                <a:ea typeface="Arial"/>
                <a:hlinkClick r:id="rId6"/>
              </a:rPr>
              <a:t>https://youtu.be/RiE-HB1agzs?si=2VIfk-OIbZLHn_NU</a:t>
            </a:r>
            <a:endParaRPr/>
          </a:p>
        </p:txBody>
      </p:sp>
      <p:sp>
        <p:nvSpPr>
          <p:cNvPr id="573" name="CustomShape 7"/>
          <p:cNvSpPr/>
          <p:nvPr/>
        </p:nvSpPr>
        <p:spPr>
          <a:xfrm>
            <a:off x="524520" y="2899440"/>
            <a:ext cx="6350760" cy="64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lnSpc>
                <a:spcPct val="100000"/>
              </a:lnSpc>
            </a:pPr>
            <a:r>
              <a:rPr lang="fr-FR" u="sng" strike="noStrike">
                <a:solidFill>
                  <a:srgbClr val="254061"/>
                </a:solidFill>
                <a:latin typeface="Georgia"/>
                <a:ea typeface="DejaVu Sans"/>
              </a:rPr>
              <a:t>3 bonnes raisons d’employer une assistante maternelle</a:t>
            </a:r>
            <a:endParaRPr/>
          </a:p>
          <a:p>
            <a:pPr>
              <a:lnSpc>
                <a:spcPct val="100000"/>
              </a:lnSpc>
            </a:pPr>
            <a:r>
              <a:rPr lang="fr-FR" u="sng" strike="noStrike" dirty="0">
                <a:solidFill>
                  <a:srgbClr val="6666FF"/>
                </a:solidFill>
                <a:latin typeface="Arial"/>
                <a:ea typeface="Arial"/>
                <a:hlinkClick r:id="rId7"/>
              </a:rPr>
              <a:t>https://youtu.be/vrtFYIIzAHU?si=mDGKxBTuK1EQHdOJ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" name="slide 37">
            <a:hlinkClick r:id="" action="ppaction://media"/>
            <a:extLst>
              <a:ext uri="{FF2B5EF4-FFF2-40B4-BE49-F238E27FC236}">
                <a16:creationId xmlns:a16="http://schemas.microsoft.com/office/drawing/2014/main" id="{CDADD951-D592-F4D9-4D34-919C302095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15000" y="20898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686</Words>
  <Application>Microsoft Office PowerPoint</Application>
  <PresentationFormat>Grand écran</PresentationFormat>
  <Paragraphs>87</Paragraphs>
  <Slides>11</Slides>
  <Notes>8</Notes>
  <HiddenSlides>0</HiddenSlides>
  <MMClips>11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11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Georgia</vt:lpstr>
      <vt:lpstr>Segoe UI Emoji</vt:lpstr>
      <vt:lpstr>Segoe UI Emoji</vt:lpstr>
      <vt:lpstr>StarSymbol</vt:lpstr>
      <vt:lpstr>Times New Roman</vt:lpstr>
      <vt:lpstr>Wingdings</vt:lpstr>
      <vt:lpstr>Thème Office</vt:lpstr>
      <vt:lpstr>Office Theme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Brunissen GINCOURT 755</dc:creator>
  <cp:lastModifiedBy>Elsa VAISSIERE 581</cp:lastModifiedBy>
  <cp:revision>113</cp:revision>
  <dcterms:created xsi:type="dcterms:W3CDTF">2021-06-02T14:45:49Z</dcterms:created>
  <dcterms:modified xsi:type="dcterms:W3CDTF">2026-10-14T12:54:08Z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0x010100C82473F4F5924646B2A24828D81150D1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30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48</vt:i4>
  </property>
</Properties>
</file>