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9" r:id="rId4"/>
  </p:sldMasterIdLst>
  <p:notesMasterIdLst>
    <p:notesMasterId r:id="rId16"/>
  </p:notesMasterIdLst>
  <p:sldIdLst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8C6DB-E540-4BDB-9616-7052644E337C}" type="datetimeFigureOut">
              <a:rPr lang="fr-FR" smtClean="0"/>
              <a:t>04/06/2026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B0103-95D7-4166-9F2D-FA5C5B6D27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2526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920" cy="48103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fr-FR" sz="2000" strike="noStrike">
                <a:solidFill>
                  <a:srgbClr val="2A2F30"/>
                </a:solidFill>
                <a:latin typeface="Roboto"/>
              </a:rPr>
              <a:t>Je dois vérifier auprès de ma mutuelle ou d’autres organismes d’assurance s’ils peuvent me faire bénéficier d’une prestation d’aide à domicile avant de demander l’aide financée par la Caf.</a:t>
            </a:r>
            <a:endParaRPr/>
          </a:p>
          <a:p>
            <a:pPr>
              <a:lnSpc>
                <a:spcPct val="100000"/>
              </a:lnSpc>
            </a:pPr>
            <a:r>
              <a:rPr lang="fr-FR" sz="2000" strike="noStrike">
                <a:solidFill>
                  <a:srgbClr val="2A2F30"/>
                </a:solidFill>
                <a:latin typeface="Roboto"/>
              </a:rPr>
              <a:t>Je dois attendre mon premier enfant ou avoir déjà au moins un enfant à charge de moins de 18 ans ;</a:t>
            </a:r>
            <a:endParaRPr/>
          </a:p>
          <a:p>
            <a:pPr>
              <a:lnSpc>
                <a:spcPct val="100000"/>
              </a:lnSpc>
            </a:pPr>
            <a:r>
              <a:rPr lang="fr-FR" sz="2000" strike="noStrike">
                <a:solidFill>
                  <a:srgbClr val="2A2F30"/>
                </a:solidFill>
                <a:latin typeface="Roboto"/>
              </a:rPr>
              <a:t>Je peux en bénéficier si :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2000" strike="noStrike">
                <a:solidFill>
                  <a:srgbClr val="2A2F30"/>
                </a:solidFill>
                <a:latin typeface="Roboto"/>
              </a:rPr>
              <a:t>je vis une situation qui bouleverse l’équilibre familial comme une grossesse, une naissance ou une adoption, une séparation, une maladie, un décès…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2000" strike="noStrike">
                <a:solidFill>
                  <a:srgbClr val="2A2F30"/>
                </a:solidFill>
                <a:latin typeface="Roboto"/>
              </a:rPr>
              <a:t>j’élève seul mon enfant et que je suis engagé dans une démarche d’insertion socio-professionnelle ;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2000" strike="noStrike">
                <a:solidFill>
                  <a:srgbClr val="2A2F30"/>
                </a:solidFill>
                <a:latin typeface="Roboto"/>
              </a:rPr>
              <a:t>je suis parent d’un enfant porteur de handicap. 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672" name="CustomShape 2"/>
          <p:cNvSpPr/>
          <p:nvPr/>
        </p:nvSpPr>
        <p:spPr>
          <a:xfrm>
            <a:off x="4278960" y="10157400"/>
            <a:ext cx="3279960" cy="533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F508-0A70-4854-B050-4F85B308ABD7}" type="slidenum"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1200" strike="noStrike">
                <a:solidFill>
                  <a:srgbClr val="FF0000"/>
                </a:solidFill>
                <a:latin typeface="Arial"/>
              </a:rPr>
              <a:t>Pour l’agent CAF: </a:t>
            </a:r>
            <a:endParaRPr/>
          </a:p>
          <a:p>
            <a:r>
              <a:rPr lang="fr-FR" sz="1200" strike="noStrike">
                <a:solidFill>
                  <a:srgbClr val="FF0000"/>
                </a:solidFill>
                <a:latin typeface="Arial"/>
              </a:rPr>
              <a:t>- Se connecter au caf.fr et/ou monenfant.fr et montrer comment faire sa simulation</a:t>
            </a:r>
            <a:endParaRPr/>
          </a:p>
          <a:p>
            <a:endParaRPr/>
          </a:p>
        </p:txBody>
      </p:sp>
      <p:sp>
        <p:nvSpPr>
          <p:cNvPr id="674" name="CustomShape 2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1200" strike="noStrike">
                <a:solidFill>
                  <a:srgbClr val="FF0000"/>
                </a:solidFill>
                <a:latin typeface="Arial"/>
              </a:rPr>
              <a:t>Pour l’agent CAF: </a:t>
            </a:r>
            <a:endParaRPr/>
          </a:p>
          <a:p>
            <a:r>
              <a:rPr lang="fr-FR" sz="1200" strike="noStrike">
                <a:solidFill>
                  <a:srgbClr val="FF0000"/>
                </a:solidFill>
                <a:latin typeface="Arial"/>
              </a:rPr>
              <a:t>- Se connecter au caf.fr et/ou monenfant.fr et montrer comment faire sa simulation</a:t>
            </a:r>
            <a:endParaRPr/>
          </a:p>
          <a:p>
            <a:endParaRPr/>
          </a:p>
        </p:txBody>
      </p:sp>
      <p:sp>
        <p:nvSpPr>
          <p:cNvPr id="676" name="CustomShape 2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78" name="CustomShape 2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998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6602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0761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79" name="Image 178"/>
          <p:cNvPicPr/>
          <p:nvPr/>
        </p:nvPicPr>
        <p:blipFill>
          <a:blip r:embed="rId2"/>
          <a:stretch/>
        </p:blipFill>
        <p:spPr>
          <a:xfrm>
            <a:off x="3603240" y="1604160"/>
            <a:ext cx="4984200" cy="3976920"/>
          </a:xfrm>
          <a:prstGeom prst="rect">
            <a:avLst/>
          </a:prstGeom>
          <a:ln>
            <a:noFill/>
          </a:ln>
        </p:spPr>
      </p:pic>
      <p:pic>
        <p:nvPicPr>
          <p:cNvPr id="180" name="Image 179"/>
          <p:cNvPicPr/>
          <p:nvPr/>
        </p:nvPicPr>
        <p:blipFill>
          <a:blip r:embed="rId2"/>
          <a:stretch/>
        </p:blipFill>
        <p:spPr>
          <a:xfrm>
            <a:off x="3603240" y="1604160"/>
            <a:ext cx="4984200" cy="3976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1947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2925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8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455796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5924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44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273180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080" cy="5306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36572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5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8140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724670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8384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71712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04543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8716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4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215" name="Image 214"/>
          <p:cNvPicPr/>
          <p:nvPr/>
        </p:nvPicPr>
        <p:blipFill>
          <a:blip r:embed="rId2"/>
          <a:stretch/>
        </p:blipFill>
        <p:spPr>
          <a:xfrm>
            <a:off x="3603240" y="1604160"/>
            <a:ext cx="4984200" cy="3976920"/>
          </a:xfrm>
          <a:prstGeom prst="rect">
            <a:avLst/>
          </a:prstGeom>
          <a:ln>
            <a:noFill/>
          </a:ln>
        </p:spPr>
      </p:pic>
      <p:pic>
        <p:nvPicPr>
          <p:cNvPr id="216" name="Image 215"/>
          <p:cNvPicPr/>
          <p:nvPr/>
        </p:nvPicPr>
        <p:blipFill>
          <a:blip r:embed="rId2"/>
          <a:stretch/>
        </p:blipFill>
        <p:spPr>
          <a:xfrm>
            <a:off x="3603240" y="1604160"/>
            <a:ext cx="4984200" cy="3976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80044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95782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2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0114048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65457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05975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132237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65194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080" cy="5306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856880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1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30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8783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43579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44944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83557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0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251" name="Image 250"/>
          <p:cNvPicPr/>
          <p:nvPr/>
        </p:nvPicPr>
        <p:blipFill>
          <a:blip r:embed="rId2"/>
          <a:stretch/>
        </p:blipFill>
        <p:spPr>
          <a:xfrm>
            <a:off x="3603240" y="1604160"/>
            <a:ext cx="4984200" cy="3976920"/>
          </a:xfrm>
          <a:prstGeom prst="rect">
            <a:avLst/>
          </a:prstGeom>
          <a:ln>
            <a:noFill/>
          </a:ln>
        </p:spPr>
      </p:pic>
      <p:pic>
        <p:nvPicPr>
          <p:cNvPr id="252" name="Image 251"/>
          <p:cNvPicPr/>
          <p:nvPr/>
        </p:nvPicPr>
        <p:blipFill>
          <a:blip r:embed="rId2"/>
          <a:stretch/>
        </p:blipFill>
        <p:spPr>
          <a:xfrm>
            <a:off x="3603240" y="1604160"/>
            <a:ext cx="4984200" cy="3976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83850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49456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5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0012973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5224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48092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45637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6420288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080" cy="5306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0435986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7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56508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26387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78795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42916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86111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287" name="Image 286"/>
          <p:cNvPicPr/>
          <p:nvPr/>
        </p:nvPicPr>
        <p:blipFill>
          <a:blip r:embed="rId2"/>
          <a:stretch/>
        </p:blipFill>
        <p:spPr>
          <a:xfrm>
            <a:off x="3603240" y="1604160"/>
            <a:ext cx="4984200" cy="3976920"/>
          </a:xfrm>
          <a:prstGeom prst="rect">
            <a:avLst/>
          </a:prstGeom>
          <a:ln>
            <a:noFill/>
          </a:ln>
        </p:spPr>
      </p:pic>
      <p:pic>
        <p:nvPicPr>
          <p:cNvPr id="288" name="Image 287"/>
          <p:cNvPicPr/>
          <p:nvPr/>
        </p:nvPicPr>
        <p:blipFill>
          <a:blip r:embed="rId2"/>
          <a:stretch/>
        </p:blipFill>
        <p:spPr>
          <a:xfrm>
            <a:off x="3603240" y="1604160"/>
            <a:ext cx="4984200" cy="3976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4510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001937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080" cy="5306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691241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4496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2363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435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fr-FR">
                <a:latin typeface="Arial"/>
              </a:rPr>
              <a:t>Cliquez pour éditer le format du plan de texte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fr-FR">
                <a:latin typeface="Arial"/>
              </a:rPr>
              <a:t>Second niveau de plan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fr-FR">
                <a:latin typeface="Arial"/>
              </a:rPr>
              <a:t>Troisième niveau de plan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fr-FR">
                <a:latin typeface="Arial"/>
              </a:rPr>
              <a:t>Quatrième niveau de plan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fr-FR">
                <a:latin typeface="Arial"/>
              </a:rPr>
              <a:t>Cinquième niveau de plan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fr-FR">
                <a:latin typeface="Arial"/>
              </a:rPr>
              <a:t>Sixième niveau de plan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fr-FR">
                <a:latin typeface="Arial"/>
              </a:rPr>
              <a:t>Septième niveau de plan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4222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z="4400">
                <a:latin typeface="Arial"/>
              </a:rPr>
              <a:t>Cliquez pour éditer le format du texte-titre</a:t>
            </a:r>
            <a:endParaRPr/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fr-FR" sz="3200">
                <a:latin typeface="Arial"/>
              </a:rPr>
              <a:t>Cliquez pour éditer le format du plan de texte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fr-FR" sz="2800">
                <a:latin typeface="Arial"/>
              </a:rPr>
              <a:t>Second niveau de plan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fr-FR" sz="2400">
                <a:latin typeface="Arial"/>
              </a:rPr>
              <a:t>Troisième niveau de plan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fr-FR" sz="2000">
                <a:latin typeface="Arial"/>
              </a:rPr>
              <a:t>Quatrième niveau de plan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fr-FR" sz="2000">
                <a:latin typeface="Arial"/>
              </a:rPr>
              <a:t>Cinquième niveau de plan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fr-FR" sz="2000">
                <a:latin typeface="Arial"/>
              </a:rPr>
              <a:t>Sixième niveau de plan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fr-FR" sz="2000">
                <a:latin typeface="Arial"/>
              </a:rPr>
              <a:t>Septième niveau de plan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34023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z="4400">
                <a:latin typeface="Arial"/>
              </a:rPr>
              <a:t>Cliquez pour éditer le format du texte-titre</a:t>
            </a:r>
            <a:endParaRPr/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fr-FR" sz="3200">
                <a:latin typeface="Arial"/>
              </a:rPr>
              <a:t>Cliquez pour éditer le format du plan de texte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fr-FR" sz="2800">
                <a:latin typeface="Arial"/>
              </a:rPr>
              <a:t>Second niveau de plan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fr-FR" sz="2400">
                <a:latin typeface="Arial"/>
              </a:rPr>
              <a:t>Troisième niveau de plan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fr-FR" sz="2000">
                <a:latin typeface="Arial"/>
              </a:rPr>
              <a:t>Quatrième niveau de plan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fr-FR" sz="2000">
                <a:latin typeface="Arial"/>
              </a:rPr>
              <a:t>Cinquième niveau de plan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fr-FR" sz="2000">
                <a:latin typeface="Arial"/>
              </a:rPr>
              <a:t>Sixième niveau de plan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fr-FR" sz="2000">
                <a:latin typeface="Arial"/>
              </a:rPr>
              <a:t>Septième niveau de plan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1052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fr-FR">
                <a:latin typeface="Arial"/>
              </a:rPr>
              <a:t>Cliquez pour éditer le format du plan de texte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fr-FR">
                <a:latin typeface="Arial"/>
              </a:rPr>
              <a:t>Second niveau de plan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fr-FR">
                <a:latin typeface="Arial"/>
              </a:rPr>
              <a:t>Troisième niveau de plan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fr-FR">
                <a:latin typeface="Arial"/>
              </a:rPr>
              <a:t>Quatrième niveau de plan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fr-FR">
                <a:latin typeface="Arial"/>
              </a:rPr>
              <a:t>Cinquième niveau de plan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fr-FR">
                <a:latin typeface="Arial"/>
              </a:rPr>
              <a:t>Sixième niveau de plan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fr-FR">
                <a:latin typeface="Arial"/>
              </a:rPr>
              <a:t>Septième niveau de plan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25369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hyperlink" Target="https://youtu.be/RiE-HB1agzs?si=2VIfk-OIbZLHn_NU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CustomShape 1"/>
          <p:cNvSpPr/>
          <p:nvPr/>
        </p:nvSpPr>
        <p:spPr>
          <a:xfrm>
            <a:off x="2449440" y="1076760"/>
            <a:ext cx="7291800" cy="829800"/>
          </a:xfrm>
          <a:prstGeom prst="roundRect">
            <a:avLst>
              <a:gd name="adj" fmla="val 14141"/>
            </a:avLst>
          </a:prstGeom>
          <a:noFill/>
          <a:ln w="28440">
            <a:solidFill>
              <a:srgbClr val="0EBEC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0EBECE"/>
                </a:solidFill>
                <a:effectLst/>
                <a:uLnTx/>
                <a:uFillTx/>
                <a:latin typeface="Calibri"/>
                <a:ea typeface="DejaVu Sans"/>
              </a:rPr>
              <a:t>Complément de libre choix du mode de garde (Cmg) :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828282"/>
                </a:solidFill>
                <a:effectLst/>
                <a:uLnTx/>
                <a:uFillTx/>
                <a:latin typeface="Calibri"/>
                <a:ea typeface="DejaVu Sans"/>
              </a:rPr>
              <a:t>Je souhaite faire garder mon enfant par un professionnel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75" name="CustomShape 2"/>
          <p:cNvSpPr/>
          <p:nvPr/>
        </p:nvSpPr>
        <p:spPr>
          <a:xfrm>
            <a:off x="0" y="0"/>
            <a:ext cx="12191040" cy="952560"/>
          </a:xfrm>
          <a:prstGeom prst="rect">
            <a:avLst/>
          </a:prstGeom>
          <a:solidFill>
            <a:srgbClr val="FB7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DejaVu Sans"/>
              </a:rPr>
              <a:t>Prestations caf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76" name="CustomShape 3"/>
          <p:cNvSpPr/>
          <p:nvPr/>
        </p:nvSpPr>
        <p:spPr>
          <a:xfrm>
            <a:off x="2166840" y="2023560"/>
            <a:ext cx="7857000" cy="411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segoe ui emoji"/>
              </a:rPr>
              <a:t>✔ 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646D77"/>
                </a:solidFill>
                <a:effectLst/>
                <a:uLnTx/>
                <a:uFillTx/>
                <a:latin typeface="Calibri"/>
                <a:ea typeface="segoe ui emoji"/>
              </a:rPr>
              <a:t>Versé lorsque le ou les enfants sont 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EBECE"/>
                </a:solidFill>
                <a:effectLst/>
                <a:uLnTx/>
                <a:uFillTx/>
                <a:latin typeface="Calibri"/>
                <a:ea typeface="segoe ui emoji"/>
              </a:rPr>
              <a:t>accueillis par un(e) assistant(e) maternel(e), une garde à domicile,  une structure d’assistantes maternelles, une structure de garde à domicile ou encore une micro-crèche 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libri"/>
                <a:ea typeface="DejaVu Sans"/>
              </a:rPr>
              <a:t>(si non subventionnées par la CAF).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segoe ui emoji"/>
              </a:rPr>
              <a:t>✔ 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libri"/>
                <a:ea typeface="DejaVu Sans"/>
              </a:rPr>
              <a:t>Pour les 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EBECE"/>
                </a:solidFill>
                <a:effectLst/>
                <a:uLnTx/>
                <a:uFillTx/>
                <a:latin typeface="Calibri"/>
                <a:ea typeface="segoe ui emoji"/>
              </a:rPr>
              <a:t>enfants de 0 à 6 ans 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libri"/>
                <a:ea typeface="DejaVu Sans"/>
              </a:rPr>
              <a:t>pour les couples, et 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EBECE"/>
                </a:solidFill>
                <a:effectLst/>
                <a:uLnTx/>
                <a:uFillTx/>
                <a:latin typeface="Calibri"/>
                <a:ea typeface="segoe ui emoji"/>
              </a:rPr>
              <a:t>jusqu’à 12 ans 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libri"/>
                <a:ea typeface="DejaVu Sans"/>
              </a:rPr>
              <a:t>pour les familles monoparentales.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segoe ui emoji"/>
              </a:rPr>
              <a:t>✔ 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libri"/>
                <a:ea typeface="DejaVu Sans"/>
              </a:rPr>
              <a:t>Les cotisations salariales sont prises en charge en fonction de l’âge de l’enfant et des ressources : 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EBECE"/>
                </a:solidFill>
                <a:effectLst/>
                <a:uLnTx/>
                <a:uFillTx/>
                <a:latin typeface="Calibri"/>
                <a:ea typeface="DejaVu Sans"/>
              </a:rPr>
              <a:t>100%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libri"/>
                <a:ea typeface="DejaVu Sans"/>
              </a:rPr>
              <a:t> pour les assistantes maternelles et 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EBECE"/>
                </a:solidFill>
                <a:effectLst/>
                <a:uLnTx/>
                <a:uFillTx/>
                <a:latin typeface="Calibri"/>
                <a:ea typeface="DejaVu Sans"/>
              </a:rPr>
              <a:t>50%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libri"/>
                <a:ea typeface="DejaVu Sans"/>
              </a:rPr>
              <a:t> pour les gardes à domicile.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segoe ui emoji"/>
              </a:rPr>
              <a:t>✔ 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4E5B6F"/>
                </a:solidFill>
                <a:effectLst/>
                <a:uLnTx/>
                <a:uFillTx/>
                <a:latin typeface="Calibri"/>
                <a:ea typeface="DejaVu Sans"/>
              </a:rPr>
              <a:t>Une condition d’activité minimale est exigée (avoir une activité professionnelle effective sur le mois précédent ou le mois même de la demande).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tarSymbol"/>
              <a:buChar char=""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ea typeface="DejaVu Sans"/>
              </a:rPr>
              <a:t> 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EBECE"/>
                </a:solidFill>
                <a:effectLst/>
                <a:uLnTx/>
                <a:uFillTx/>
                <a:latin typeface="Calibri"/>
                <a:ea typeface="segoe ui emoji"/>
              </a:rPr>
              <a:t>Chacun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ea typeface="DejaVu Sans"/>
              </a:rPr>
              <a:t> 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EBECE"/>
                </a:solidFill>
                <a:effectLst/>
                <a:uLnTx/>
                <a:uFillTx/>
                <a:latin typeface="Calibri"/>
                <a:ea typeface="segoe ui emoji"/>
              </a:rPr>
              <a:t>des 2 parents peut en bénéficier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ea typeface="DejaVu Sans"/>
              </a:rPr>
              <a:t> lors des périodes de garde de l'enfant en résidence alternée sous condition du partage des allocations familiales.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77" name="Picture 2"/>
          <p:cNvPicPr/>
          <p:nvPr/>
        </p:nvPicPr>
        <p:blipFill>
          <a:blip r:embed="rId4"/>
          <a:stretch/>
        </p:blipFill>
        <p:spPr>
          <a:xfrm>
            <a:off x="11142720" y="324720"/>
            <a:ext cx="941760" cy="941760"/>
          </a:xfrm>
          <a:prstGeom prst="rect">
            <a:avLst/>
          </a:prstGeom>
          <a:ln>
            <a:noFill/>
          </a:ln>
        </p:spPr>
      </p:pic>
      <p:sp>
        <p:nvSpPr>
          <p:cNvPr id="578" name="CustomShape 4"/>
          <p:cNvSpPr/>
          <p:nvPr/>
        </p:nvSpPr>
        <p:spPr>
          <a:xfrm>
            <a:off x="10281960" y="1908720"/>
            <a:ext cx="1232280" cy="1166400"/>
          </a:xfrm>
          <a:prstGeom prst="ellipse">
            <a:avLst/>
          </a:prstGeom>
          <a:solidFill>
            <a:srgbClr val="FB75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</a:rPr>
              <a:t>Simulateur CMG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" name="slide 38">
            <a:hlinkClick r:id="" action="ppaction://media"/>
            <a:extLst>
              <a:ext uri="{FF2B5EF4-FFF2-40B4-BE49-F238E27FC236}">
                <a16:creationId xmlns:a16="http://schemas.microsoft.com/office/drawing/2014/main" id="{ABE2F884-C2E9-5320-2CC5-B4D561DC9F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0225" y="324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CustomShape 1"/>
          <p:cNvSpPr/>
          <p:nvPr/>
        </p:nvSpPr>
        <p:spPr>
          <a:xfrm>
            <a:off x="201600" y="1117440"/>
            <a:ext cx="11724840" cy="5354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Les 1000 premiers jours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sng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/>
                <a:ea typeface="Calibri"/>
              </a:rPr>
              <a:t>www.mille-premiers-jours.fr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Droits et démarches CAF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sng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/>
                <a:ea typeface="Calibri"/>
              </a:rPr>
              <a:t>www.caf.fr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sng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/>
                <a:ea typeface="Calibri"/>
              </a:rPr>
              <a:t>www.monenfant.fr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Droits et démarches CPAM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sng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/>
                <a:ea typeface="Calibri"/>
              </a:rPr>
              <a:t>www.ameli.fr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Programme MALIN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sng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/>
                <a:ea typeface="Calibri"/>
              </a:rPr>
              <a:t>www.programme-malin.com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Lieux d'Accueil Enfants Parents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sng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/>
                <a:ea typeface="Calibri"/>
              </a:rPr>
              <a:t>www.monenfant.fr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Modes d’accueil : Points relais petite enfance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sng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/>
                <a:ea typeface="Calibri"/>
              </a:rPr>
              <a:t>www.monenfant.fr/les-relais-petite-enfance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15" name="CustomShape 2"/>
          <p:cNvSpPr/>
          <p:nvPr/>
        </p:nvSpPr>
        <p:spPr>
          <a:xfrm>
            <a:off x="0" y="-720"/>
            <a:ext cx="12191040" cy="952560"/>
          </a:xfrm>
          <a:prstGeom prst="rect">
            <a:avLst/>
          </a:prstGeom>
          <a:solidFill>
            <a:srgbClr val="FB7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DejaVu Sans"/>
              </a:rPr>
              <a:t>Les sites « ressources » - Contacts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16" name="CustomShape 3"/>
          <p:cNvSpPr/>
          <p:nvPr/>
        </p:nvSpPr>
        <p:spPr>
          <a:xfrm>
            <a:off x="4715280" y="1057680"/>
            <a:ext cx="7206480" cy="43334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Fédération Jumeaux et Plus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/>
                <a:ea typeface="Calibri"/>
              </a:rPr>
              <a:t>www.jumeaux-et-plus.fr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Groupes d'échange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/>
                <a:ea typeface="Calibri"/>
              </a:rPr>
              <a:t>www.caf.fr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Mes droits sociaux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/>
                <a:ea typeface="Calibri"/>
              </a:rPr>
              <a:t>Accueil (mesdroitssociaux.gouv.fr)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fr-FR" sz="1400" b="1" dirty="0">
                <a:solidFill>
                  <a:srgbClr val="000000"/>
                </a:solidFill>
                <a:latin typeface="Calibri"/>
                <a:ea typeface="Calibri"/>
              </a:rPr>
              <a:t>3 bonnes raisons de faire appel à une assistante maternelle </a:t>
            </a:r>
          </a:p>
          <a:p>
            <a:pPr lvl="0">
              <a:defRPr/>
            </a:pPr>
            <a:r>
              <a:rPr lang="fr-FR" sz="1400" dirty="0">
                <a:solidFill>
                  <a:srgbClr val="558ED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https://youtu.be/RiE-HB1agzs?si=2VIfk-OIbZLHn_NU</a:t>
            </a:r>
            <a:endParaRPr lang="fr-FR" sz="1400" dirty="0">
              <a:solidFill>
                <a:srgbClr val="558ED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endParaRPr lang="fr-FR" sz="1400" dirty="0">
              <a:solidFill>
                <a:srgbClr val="558ED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fr-FR" sz="1400" b="1" dirty="0">
                <a:solidFill>
                  <a:srgbClr val="000000"/>
                </a:solidFill>
                <a:latin typeface="Calibri"/>
                <a:ea typeface="Calibri"/>
              </a:rPr>
              <a:t>3 bonnes raisons d’employer une assistante maternelle</a:t>
            </a:r>
          </a:p>
          <a:p>
            <a:pPr lvl="0">
              <a:defRPr/>
            </a:pPr>
            <a:r>
              <a:rPr lang="fr-FR" sz="1400" u="sng" dirty="0">
                <a:solidFill>
                  <a:srgbClr val="6666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https://youtu.be/vrtFYIIzAHU?si=mDGKxBTuK1EQHdOJ</a:t>
            </a:r>
            <a:endParaRPr lang="fr-FR" sz="1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endParaRPr lang="fr-FR" sz="1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" name="slide 47">
            <a:hlinkClick r:id="" action="ppaction://media"/>
            <a:extLst>
              <a:ext uri="{FF2B5EF4-FFF2-40B4-BE49-F238E27FC236}">
                <a16:creationId xmlns:a16="http://schemas.microsoft.com/office/drawing/2014/main" id="{07AF599A-83D7-2433-3617-7A6637CF4C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29475" y="17529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CustomShape 1"/>
          <p:cNvSpPr/>
          <p:nvPr/>
        </p:nvSpPr>
        <p:spPr>
          <a:xfrm>
            <a:off x="0" y="0"/>
            <a:ext cx="12191040" cy="6856920"/>
          </a:xfrm>
          <a:prstGeom prst="rect">
            <a:avLst/>
          </a:prstGeom>
          <a:solidFill>
            <a:srgbClr val="FB7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18" name="CustomShape 2"/>
          <p:cNvSpPr/>
          <p:nvPr/>
        </p:nvSpPr>
        <p:spPr>
          <a:xfrm>
            <a:off x="1258920" y="2567520"/>
            <a:ext cx="9672840" cy="1721520"/>
          </a:xfrm>
          <a:prstGeom prst="roundRect">
            <a:avLst>
              <a:gd name="adj" fmla="val 14141"/>
            </a:avLst>
          </a:prstGeom>
          <a:noFill/>
          <a:ln w="57240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DejaVu Sans"/>
              </a:rPr>
              <a:t>Vos questions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" name="slide 48">
            <a:hlinkClick r:id="" action="ppaction://media"/>
            <a:extLst>
              <a:ext uri="{FF2B5EF4-FFF2-40B4-BE49-F238E27FC236}">
                <a16:creationId xmlns:a16="http://schemas.microsoft.com/office/drawing/2014/main" id="{C6BB9101-3AEA-703D-EBF5-A2548581EC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91225" y="15144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CustomShape 1"/>
          <p:cNvSpPr/>
          <p:nvPr/>
        </p:nvSpPr>
        <p:spPr>
          <a:xfrm>
            <a:off x="0" y="0"/>
            <a:ext cx="12191040" cy="952560"/>
          </a:xfrm>
          <a:prstGeom prst="rect">
            <a:avLst/>
          </a:prstGeom>
          <a:solidFill>
            <a:srgbClr val="FB7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DejaVu Sans"/>
              </a:rPr>
              <a:t>Prestations caf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80" name="Picture 2"/>
          <p:cNvPicPr/>
          <p:nvPr/>
        </p:nvPicPr>
        <p:blipFill>
          <a:blip r:embed="rId4"/>
          <a:stretch/>
        </p:blipFill>
        <p:spPr>
          <a:xfrm>
            <a:off x="11142720" y="324720"/>
            <a:ext cx="941760" cy="941760"/>
          </a:xfrm>
          <a:prstGeom prst="rect">
            <a:avLst/>
          </a:prstGeom>
          <a:ln>
            <a:noFill/>
          </a:ln>
        </p:spPr>
      </p:pic>
      <p:sp>
        <p:nvSpPr>
          <p:cNvPr id="581" name="CustomShape 2"/>
          <p:cNvSpPr/>
          <p:nvPr/>
        </p:nvSpPr>
        <p:spPr>
          <a:xfrm>
            <a:off x="1697400" y="1701000"/>
            <a:ext cx="8696520" cy="472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</a:rPr>
              <a:t>En tant qu’employeur direct d’une assistante maternelle ou d’une garde à domicile, vous devez effectuer votre demande sur le site Caf.fr afin de faire valoir vos droits au Complément Mode de Garde (CMG).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</a:rPr>
              <a:t>A réception de la demande, la Caf transmettra directement les informations au 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0EBECE"/>
                </a:solidFill>
                <a:effectLst/>
                <a:uLnTx/>
                <a:uFillTx/>
                <a:latin typeface="Calibri"/>
                <a:ea typeface="DejaVu Sans"/>
              </a:rPr>
              <a:t>Centre Pajemploi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</a:rPr>
              <a:t> 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</a:rPr>
              <a:t>qui vous attribuera un numéro employeur.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</a:rPr>
              <a:t>Ce dernier vous permettra de déclarer vos 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0EBECE"/>
                </a:solidFill>
                <a:effectLst/>
                <a:uLnTx/>
                <a:uFillTx/>
                <a:latin typeface="Calibri"/>
                <a:ea typeface="DejaVu Sans"/>
              </a:rPr>
              <a:t>volets sociaux mensuels 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</a:rPr>
              <a:t>: salaires de votre employé(e) sur le site de Pajemploi.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</a:rPr>
              <a:t>A réception du volet social, Pajemploi enverra les éléments à la Caf afin d’étudier vos droits au CMG et établira les bulletins de salaire.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Calibri"/>
                <a:ea typeface="DejaVu Sans"/>
              </a:rPr>
              <a:t>Le service 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0EBECE"/>
                </a:solidFill>
                <a:effectLst/>
                <a:uLnTx/>
                <a:uFillTx/>
                <a:latin typeface="Calibri"/>
                <a:ea typeface="DejaVu Sans"/>
              </a:rPr>
              <a:t>Pajemploi+ 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Calibri"/>
                <a:ea typeface="DejaVu Sans"/>
              </a:rPr>
              <a:t>permet au parent employeur de confier à l'Urssaf service Pajemploi l’intégralité du processus de rémunération de son salarié et de bénéficier immédiatement des prestations familiales auxquelles il a droit.</a:t>
            </a:r>
            <a:r>
              <a:rPr kumimoji="0" lang="fr-FR" sz="1800" b="0" i="0" u="sng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/>
                <a:ea typeface="DejaVu Sans"/>
              </a:rPr>
              <a:t> Pajemploi+|Pajemploi (urssaf.fr)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" name="slide 39">
            <a:hlinkClick r:id="" action="ppaction://media"/>
            <a:extLst>
              <a:ext uri="{FF2B5EF4-FFF2-40B4-BE49-F238E27FC236}">
                <a16:creationId xmlns:a16="http://schemas.microsoft.com/office/drawing/2014/main" id="{1D5E375B-2CE1-A384-C17F-64E2A00AA3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6060" y="2145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CustomShape 1"/>
          <p:cNvSpPr/>
          <p:nvPr/>
        </p:nvSpPr>
        <p:spPr>
          <a:xfrm>
            <a:off x="0" y="1080"/>
            <a:ext cx="12189240" cy="950760"/>
          </a:xfrm>
          <a:prstGeom prst="rect">
            <a:avLst/>
          </a:prstGeom>
          <a:solidFill>
            <a:srgbClr val="FB7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DejaVu Sans"/>
              </a:rPr>
              <a:t> Accueil du jeune enfant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83" name="CustomShape 2"/>
          <p:cNvSpPr/>
          <p:nvPr/>
        </p:nvSpPr>
        <p:spPr>
          <a:xfrm>
            <a:off x="3050280" y="1454400"/>
            <a:ext cx="8685720" cy="425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Calibri"/>
              </a:rPr>
              <a:t>Le Lieu d’accueil enfants-parents 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Calibri"/>
              </a:rPr>
              <a:t>(Laep)  : 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EBECE"/>
                </a:solidFill>
                <a:effectLst/>
                <a:uLnTx/>
                <a:uFillTx/>
                <a:latin typeface="Calibri"/>
                <a:ea typeface="Calibri"/>
              </a:rPr>
              <a:t>La courte échelle 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Calibri"/>
              </a:rPr>
              <a:t>(</a:t>
            </a: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Calibri"/>
              </a:rPr>
              <a:t>centre social vertpré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Calibri"/>
              </a:rPr>
              <a:t>) 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Calibri"/>
              </a:rPr>
              <a:t>est un lieu de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Calibri"/>
              </a:rPr>
              <a:t> 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EBECE"/>
                </a:solidFill>
                <a:effectLst/>
                <a:uLnTx/>
                <a:uFillTx/>
                <a:latin typeface="Calibri"/>
                <a:ea typeface="Calibri"/>
              </a:rPr>
              <a:t>rencontres, d’écoute 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Calibri"/>
              </a:rPr>
              <a:t>et 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Calibri"/>
              </a:rPr>
              <a:t>d’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EBECE"/>
                </a:solidFill>
                <a:effectLst/>
                <a:uLnTx/>
                <a:uFillTx/>
                <a:latin typeface="Calibri"/>
                <a:ea typeface="Calibri"/>
              </a:rPr>
              <a:t>échanges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Calibri"/>
              </a:rPr>
              <a:t> 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Calibri"/>
              </a:rPr>
              <a:t>pour les parents accompagnés de leurs jeunes enfants, âgés de 0 à 6 ans.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Calibri"/>
              </a:rPr>
              <a:t>Le Laep accueille les familles de manière anonyme et sans inscription.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Calibri"/>
              </a:rPr>
              <a:t>Le Laep permet de : 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-"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Calibri"/>
              </a:rPr>
              <a:t> 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EBECE"/>
                </a:solidFill>
                <a:effectLst/>
                <a:uLnTx/>
                <a:uFillTx/>
                <a:latin typeface="Calibri"/>
                <a:ea typeface="Calibri"/>
              </a:rPr>
              <a:t>Mettre à disposition des jeux 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Calibri"/>
              </a:rPr>
              <a:t>constituant des supports destinés à favoriser la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Calibri"/>
              </a:rPr>
              <a:t>  relation parent-enfant ;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-"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Calibri"/>
              </a:rPr>
              <a:t> 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EBECE"/>
                </a:solidFill>
                <a:effectLst/>
                <a:uLnTx/>
                <a:uFillTx/>
                <a:latin typeface="Calibri"/>
                <a:ea typeface="Calibri"/>
              </a:rPr>
              <a:t>Proposer un espace de socialisation 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Calibri"/>
              </a:rPr>
              <a:t>pour l’enfant afin qu’il se 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EBECE"/>
                </a:solidFill>
                <a:effectLst/>
                <a:uLnTx/>
                <a:uFillTx/>
                <a:latin typeface="Calibri"/>
                <a:ea typeface="Calibri"/>
              </a:rPr>
              <a:t>prépare à la vie en collectivité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</a:rPr>
              <a:t>, 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Calibri"/>
              </a:rPr>
              <a:t>notamment avant son entrée à l’école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-"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Calibri"/>
              </a:rPr>
              <a:t> 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EBECE"/>
                </a:solidFill>
                <a:effectLst/>
                <a:uLnTx/>
                <a:uFillTx/>
                <a:latin typeface="Calibri"/>
                <a:ea typeface="Calibri"/>
              </a:rPr>
              <a:t>Favoriser les échanges 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Calibri"/>
              </a:rPr>
              <a:t>entre parents et/ou avec des professionnels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84" name="Image 1"/>
          <p:cNvPicPr/>
          <p:nvPr/>
        </p:nvPicPr>
        <p:blipFill>
          <a:blip r:embed="rId4"/>
          <a:stretch/>
        </p:blipFill>
        <p:spPr>
          <a:xfrm>
            <a:off x="307800" y="2454120"/>
            <a:ext cx="2421360" cy="2515320"/>
          </a:xfrm>
          <a:prstGeom prst="rect">
            <a:avLst/>
          </a:prstGeom>
          <a:ln>
            <a:noFill/>
          </a:ln>
        </p:spPr>
      </p:pic>
      <p:pic>
        <p:nvPicPr>
          <p:cNvPr id="2" name="slide 40">
            <a:hlinkClick r:id="" action="ppaction://media"/>
            <a:extLst>
              <a:ext uri="{FF2B5EF4-FFF2-40B4-BE49-F238E27FC236}">
                <a16:creationId xmlns:a16="http://schemas.microsoft.com/office/drawing/2014/main" id="{CF2B28E0-A830-E5CF-9864-A8E0D2C19B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9750" y="1716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CustomShape 1"/>
          <p:cNvSpPr/>
          <p:nvPr/>
        </p:nvSpPr>
        <p:spPr>
          <a:xfrm>
            <a:off x="0" y="1080"/>
            <a:ext cx="12189240" cy="950760"/>
          </a:xfrm>
          <a:prstGeom prst="rect">
            <a:avLst/>
          </a:prstGeom>
          <a:solidFill>
            <a:srgbClr val="FB7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DejaVu Sans"/>
              </a:rPr>
              <a:t> Accueil du jeune enfant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86" name="Image 1"/>
          <p:cNvPicPr/>
          <p:nvPr/>
        </p:nvPicPr>
        <p:blipFill>
          <a:blip r:embed="rId4"/>
          <a:stretch/>
        </p:blipFill>
        <p:spPr>
          <a:xfrm>
            <a:off x="434880" y="2238480"/>
            <a:ext cx="2421360" cy="2515320"/>
          </a:xfrm>
          <a:prstGeom prst="rect">
            <a:avLst/>
          </a:prstGeom>
          <a:ln>
            <a:noFill/>
          </a:ln>
        </p:spPr>
      </p:pic>
      <p:pic>
        <p:nvPicPr>
          <p:cNvPr id="587" name="Image 2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8680" y="-33120"/>
            <a:ext cx="6908400" cy="6890400"/>
          </a:xfrm>
          <a:prstGeom prst="rect">
            <a:avLst/>
          </a:prstGeom>
          <a:ln>
            <a:noFill/>
          </a:ln>
        </p:spPr>
      </p:pic>
      <p:pic>
        <p:nvPicPr>
          <p:cNvPr id="588" name="Image 3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6"/>
          <a:stretch/>
        </p:blipFill>
        <p:spPr>
          <a:xfrm>
            <a:off x="2859120" y="1501200"/>
            <a:ext cx="2171160" cy="728640"/>
          </a:xfrm>
          <a:prstGeom prst="rect">
            <a:avLst/>
          </a:prstGeom>
          <a:ln>
            <a:noFill/>
          </a:ln>
        </p:spPr>
      </p:pic>
      <p:pic>
        <p:nvPicPr>
          <p:cNvPr id="2" name="slide 41">
            <a:hlinkClick r:id="" action="ppaction://media"/>
            <a:extLst>
              <a:ext uri="{FF2B5EF4-FFF2-40B4-BE49-F238E27FC236}">
                <a16:creationId xmlns:a16="http://schemas.microsoft.com/office/drawing/2014/main" id="{DB9C04BA-6A17-F2D8-7177-DC25D9E8C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25480" y="1716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CustomShape 1"/>
          <p:cNvSpPr/>
          <p:nvPr/>
        </p:nvSpPr>
        <p:spPr>
          <a:xfrm>
            <a:off x="0" y="1080"/>
            <a:ext cx="12189240" cy="950760"/>
          </a:xfrm>
          <a:prstGeom prst="rect">
            <a:avLst/>
          </a:prstGeom>
          <a:solidFill>
            <a:srgbClr val="FB7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DejaVu Sans"/>
              </a:rPr>
              <a:t> Service d’aide et d’accompagnement à domicile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90" name="CustomShape 2"/>
          <p:cNvSpPr/>
          <p:nvPr/>
        </p:nvSpPr>
        <p:spPr>
          <a:xfrm>
            <a:off x="253800" y="1112760"/>
            <a:ext cx="6537960" cy="1520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EBECE"/>
                </a:solidFill>
                <a:effectLst/>
                <a:uLnTx/>
                <a:uFillTx/>
                <a:latin typeface="Calibri"/>
                <a:ea typeface="Calibri"/>
              </a:rPr>
              <a:t>Principes :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tarSymbol"/>
              <a:buChar char="-"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Calibri"/>
              </a:rPr>
              <a:t>Anticiper une dégradation de la situation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tarSymbol"/>
              <a:buChar char="-"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Calibri"/>
              </a:rPr>
              <a:t>Travailler avec la famille sur des objectifs courts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tarSymbol"/>
              <a:buChar char="-"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Calibri"/>
              </a:rPr>
              <a:t>Répondre à des difficultés momentanées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91" name="Image 2"/>
          <p:cNvPicPr/>
          <p:nvPr/>
        </p:nvPicPr>
        <p:blipFill>
          <a:blip r:embed="rId5"/>
          <a:stretch/>
        </p:blipFill>
        <p:spPr>
          <a:xfrm>
            <a:off x="0" y="2990880"/>
            <a:ext cx="11973240" cy="3865320"/>
          </a:xfrm>
          <a:prstGeom prst="rect">
            <a:avLst/>
          </a:prstGeom>
          <a:ln>
            <a:noFill/>
          </a:ln>
        </p:spPr>
      </p:pic>
      <p:sp>
        <p:nvSpPr>
          <p:cNvPr id="592" name="CustomShape 3"/>
          <p:cNvSpPr/>
          <p:nvPr/>
        </p:nvSpPr>
        <p:spPr>
          <a:xfrm>
            <a:off x="7180920" y="1115280"/>
            <a:ext cx="4783320" cy="1737000"/>
          </a:xfrm>
          <a:prstGeom prst="rect">
            <a:avLst/>
          </a:prstGeom>
          <a:solidFill>
            <a:srgbClr val="FB757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Medium"/>
                <a:ea typeface="DejaVu Sans"/>
              </a:rPr>
              <a:t>Le financement par la Caf d’un professionnel à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Medium"/>
                <a:ea typeface="DejaVu Sans"/>
              </a:rPr>
              <a:t>domicile intervient à défaut de toute autre solution de type solidarité familiale ou sociale ou de financement par d’autres organismes.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" name="slide 42">
            <a:hlinkClick r:id="" action="ppaction://media"/>
            <a:extLst>
              <a:ext uri="{FF2B5EF4-FFF2-40B4-BE49-F238E27FC236}">
                <a16:creationId xmlns:a16="http://schemas.microsoft.com/office/drawing/2014/main" id="{A4D9C356-6FF3-FD77-3234-EFABB08237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82125" y="18873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CustomShape 1"/>
          <p:cNvSpPr/>
          <p:nvPr/>
        </p:nvSpPr>
        <p:spPr>
          <a:xfrm>
            <a:off x="0" y="0"/>
            <a:ext cx="12191040" cy="952560"/>
          </a:xfrm>
          <a:prstGeom prst="rect">
            <a:avLst/>
          </a:prstGeom>
          <a:solidFill>
            <a:srgbClr val="FB7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DejaVu Sans"/>
              </a:rPr>
              <a:t>Le Programme 1000 jours, c'est quoi 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94" name="CustomShape 2"/>
          <p:cNvSpPr/>
          <p:nvPr/>
        </p:nvSpPr>
        <p:spPr>
          <a:xfrm>
            <a:off x="386280" y="1235160"/>
            <a:ext cx="8925840" cy="33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ax"/>
                <a:ea typeface="DejaVu Sans"/>
              </a:rPr>
              <a:t>LES 1000 PREMIERS JOURS, LÀ OÙ TOUT COMMENCE…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95" name="Image 2"/>
          <p:cNvPicPr/>
          <p:nvPr/>
        </p:nvPicPr>
        <p:blipFill>
          <a:blip r:embed="rId5"/>
          <a:stretch/>
        </p:blipFill>
        <p:spPr>
          <a:xfrm>
            <a:off x="10061280" y="1144080"/>
            <a:ext cx="1693080" cy="1483920"/>
          </a:xfrm>
          <a:prstGeom prst="rect">
            <a:avLst/>
          </a:prstGeom>
          <a:ln>
            <a:noFill/>
          </a:ln>
        </p:spPr>
      </p:pic>
      <p:sp>
        <p:nvSpPr>
          <p:cNvPr id="596" name="CustomShape 3"/>
          <p:cNvSpPr/>
          <p:nvPr/>
        </p:nvSpPr>
        <p:spPr>
          <a:xfrm>
            <a:off x="386280" y="1751760"/>
            <a:ext cx="7515360" cy="173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A2F30"/>
                </a:solidFill>
                <a:effectLst/>
                <a:uLnTx/>
                <a:uFillTx/>
                <a:latin typeface="Roboto"/>
                <a:ea typeface="DejaVu Sans"/>
              </a:rPr>
              <a:t>Pour vous accompagner au quotidien dans votre nouveau rôle de parent, vous pouvez consulter le 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Roboto"/>
                <a:ea typeface="DejaVu Sans"/>
              </a:rPr>
              <a:t>livret des 1000 premiers jours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A2F30"/>
                </a:solidFill>
                <a:effectLst/>
                <a:uLnTx/>
                <a:uFillTx/>
                <a:latin typeface="Roboto"/>
                <a:ea typeface="DejaVu Sans"/>
              </a:rPr>
              <a:t>. 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A2F30"/>
                </a:solidFill>
                <a:effectLst/>
                <a:uLnTx/>
                <a:uFillTx/>
                <a:latin typeface="Roboto"/>
                <a:ea typeface="DejaVu Sans"/>
              </a:rPr>
              <a:t>L’arrivée d’un bébé est aussi un grand bouleversement et peut parfois provoquer une dépression du post-partum.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A2F30"/>
                </a:solidFill>
                <a:effectLst/>
                <a:uLnTx/>
                <a:uFillTx/>
                <a:latin typeface="Roboto"/>
                <a:ea typeface="DejaVu Sans"/>
              </a:rPr>
              <a:t>Pensez à 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Roboto"/>
                <a:ea typeface="DejaVu Sans"/>
              </a:rPr>
              <a:t>évaluer votre bien-être émotionnel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A2F30"/>
                </a:solidFill>
                <a:effectLst/>
                <a:uLnTx/>
                <a:uFillTx/>
                <a:latin typeface="Roboto"/>
                <a:ea typeface="DejaVu Sans"/>
              </a:rPr>
              <a:t> en quelques minutes.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97" name="Image 7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332600" y="3683880"/>
            <a:ext cx="6574680" cy="2966760"/>
          </a:xfrm>
          <a:prstGeom prst="rect">
            <a:avLst/>
          </a:prstGeom>
          <a:ln>
            <a:noFill/>
          </a:ln>
        </p:spPr>
      </p:pic>
      <p:sp>
        <p:nvSpPr>
          <p:cNvPr id="598" name="CustomShape 4"/>
          <p:cNvSpPr/>
          <p:nvPr/>
        </p:nvSpPr>
        <p:spPr>
          <a:xfrm>
            <a:off x="395640" y="4395960"/>
            <a:ext cx="3751200" cy="77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A2F30"/>
                </a:solidFill>
                <a:effectLst/>
                <a:uLnTx/>
                <a:uFillTx/>
                <a:latin typeface="Roboto"/>
                <a:ea typeface="DejaVu Sans"/>
              </a:rPr>
              <a:t>Envoi du livret par mail 1 mois après la déclaration de grossesse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" name="slide 43">
            <a:hlinkClick r:id="" action="ppaction://media"/>
            <a:extLst>
              <a:ext uri="{FF2B5EF4-FFF2-40B4-BE49-F238E27FC236}">
                <a16:creationId xmlns:a16="http://schemas.microsoft.com/office/drawing/2014/main" id="{4A0DD4A5-5369-299F-27FE-0EBB31276C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58040" y="18898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CustomShape 1"/>
          <p:cNvSpPr/>
          <p:nvPr/>
        </p:nvSpPr>
        <p:spPr>
          <a:xfrm>
            <a:off x="0" y="0"/>
            <a:ext cx="12191040" cy="952560"/>
          </a:xfrm>
          <a:prstGeom prst="rect">
            <a:avLst/>
          </a:prstGeom>
          <a:solidFill>
            <a:srgbClr val="FB7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DejaVu Sans"/>
              </a:rPr>
              <a:t>Le Programme Malin, c'est quoi 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00" name="Image 4"/>
          <p:cNvPicPr/>
          <p:nvPr/>
        </p:nvPicPr>
        <p:blipFill>
          <a:blip r:embed="rId5"/>
          <a:stretch/>
        </p:blipFill>
        <p:spPr>
          <a:xfrm>
            <a:off x="10027440" y="953640"/>
            <a:ext cx="2095560" cy="1944360"/>
          </a:xfrm>
          <a:prstGeom prst="rect">
            <a:avLst/>
          </a:prstGeom>
          <a:ln>
            <a:noFill/>
          </a:ln>
        </p:spPr>
      </p:pic>
      <p:sp>
        <p:nvSpPr>
          <p:cNvPr id="601" name="CustomShape 2"/>
          <p:cNvSpPr/>
          <p:nvPr/>
        </p:nvSpPr>
        <p:spPr>
          <a:xfrm>
            <a:off x="562680" y="1356480"/>
            <a:ext cx="9531720" cy="70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A369CD"/>
                </a:solidFill>
                <a:effectLst/>
                <a:uLnTx/>
                <a:uFillTx/>
                <a:latin typeface="Calibri"/>
                <a:ea typeface="DejaVu Sans"/>
              </a:rPr>
              <a:t>Des conseils sur la nutrition de votre bébé et de la famille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A369CD"/>
                </a:solidFill>
                <a:effectLst/>
                <a:uLnTx/>
                <a:uFillTx/>
                <a:latin typeface="Calibri"/>
                <a:ea typeface="DejaVu Sans"/>
              </a:rPr>
              <a:t>Un coup de pouce budgétaire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02" name="CustomShape 3"/>
          <p:cNvSpPr/>
          <p:nvPr/>
        </p:nvSpPr>
        <p:spPr>
          <a:xfrm>
            <a:off x="562680" y="2175480"/>
            <a:ext cx="9531720" cy="82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DejaVu Sans"/>
              </a:rPr>
              <a:t>Bientôt parent ou déjà parent d’un enfant de moins de 3 ans 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DejaVu Sans"/>
              </a:rPr>
              <a:t>Ce n’est pas toujours facile de donner à votre enfant ce qu’il y a de mieux… Jongler avec les besoins de votre enfant et les contraintes du quotidien peut être difficile notamment sur les questions d’alimentation.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03" name="CustomShape 4"/>
          <p:cNvSpPr/>
          <p:nvPr/>
        </p:nvSpPr>
        <p:spPr>
          <a:xfrm>
            <a:off x="562680" y="3154320"/>
            <a:ext cx="9833400" cy="324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DejaVu Sans"/>
              </a:rPr>
              <a:t>Le</a:t>
            </a: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LiberationSans-Italic"/>
                <a:ea typeface="DejaVu Sans"/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CDA2"/>
                </a:solidFill>
                <a:effectLst/>
                <a:uLnTx/>
                <a:uFillTx/>
                <a:latin typeface="Calibri"/>
                <a:ea typeface="DejaVu Sans"/>
              </a:rPr>
              <a:t>Programme Malin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DejaVu Sans"/>
              </a:rPr>
              <a:t> comprend et vous propose 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A369CD"/>
                </a:solidFill>
                <a:effectLst/>
                <a:uLnTx/>
                <a:uFillTx/>
                <a:latin typeface="Calibri"/>
                <a:ea typeface="DejaVu Sans"/>
              </a:rPr>
              <a:t>-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A369CD"/>
                </a:solidFill>
                <a:effectLst/>
                <a:uLnTx/>
                <a:uFillTx/>
                <a:latin typeface="Calibri"/>
                <a:ea typeface="DejaVu Sans"/>
              </a:rPr>
              <a:t>Des Conseils Pratiques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DejaVu Sans"/>
              </a:rPr>
              <a:t>Des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CDA2"/>
                </a:solidFill>
                <a:effectLst/>
                <a:uLnTx/>
                <a:uFillTx/>
                <a:latin typeface="Calibri"/>
                <a:ea typeface="DejaVu Sans"/>
              </a:rPr>
              <a:t>Recettes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DejaVu Sans"/>
              </a:rPr>
              <a:t>simples, rapides et pas chères adaptées à l’âge de votre enfant et de toute la famille. Des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2C3B4B"/>
                </a:solidFill>
                <a:effectLst/>
                <a:uLnTx/>
                <a:uFillTx/>
                <a:latin typeface="Calibri"/>
                <a:ea typeface="DejaVu Sans"/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CDA2"/>
                </a:solidFill>
                <a:effectLst/>
                <a:uLnTx/>
                <a:uFillTx/>
                <a:latin typeface="Calibri"/>
                <a:ea typeface="DejaVu Sans"/>
              </a:rPr>
              <a:t>Astuces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DejaVu Sans"/>
              </a:rPr>
              <a:t>sur l’alimentation de votre enfant mais aussi sur les écrans, son sommeil, son activité physique…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A369CD"/>
                </a:solidFill>
                <a:effectLst/>
                <a:uLnTx/>
                <a:uFillTx/>
                <a:latin typeface="Calibri"/>
                <a:ea typeface="DejaVu Sans"/>
              </a:rPr>
              <a:t>-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A369CD"/>
                </a:solidFill>
                <a:effectLst/>
                <a:uLnTx/>
                <a:uFillTx/>
                <a:latin typeface="Calibri"/>
                <a:ea typeface="DejaVu Sans"/>
              </a:rPr>
              <a:t>Des Bons de Réduction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DejaVu Sans"/>
              </a:rPr>
              <a:t>Des bons de réduction sur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CDA2"/>
                </a:solidFill>
                <a:effectLst/>
                <a:uLnTx/>
                <a:uFillTx/>
                <a:latin typeface="Calibri"/>
                <a:ea typeface="DejaVu Sans"/>
              </a:rPr>
              <a:t>des produits adaptés à l’âge de votre enfant et de votre famille,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DejaVu Sans"/>
              </a:rPr>
              <a:t>validés par les sociétés savantes de pédiatrie. Des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2C3B4B"/>
                </a:solidFill>
                <a:effectLst/>
                <a:uLnTx/>
                <a:uFillTx/>
                <a:latin typeface="Calibri"/>
                <a:ea typeface="DejaVu Sans"/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BA8B"/>
                </a:solidFill>
                <a:effectLst/>
                <a:uLnTx/>
                <a:uFillTx/>
                <a:latin typeface="Calibri"/>
                <a:ea typeface="DejaVu Sans"/>
              </a:rPr>
              <a:t>v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CDA2"/>
                </a:solidFill>
                <a:effectLst/>
                <a:uLnTx/>
                <a:uFillTx/>
                <a:latin typeface="Calibri"/>
                <a:ea typeface="DejaVu Sans"/>
              </a:rPr>
              <a:t>entes privilèges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DejaVu Sans"/>
              </a:rPr>
              <a:t>sur des ustensiles de cuisine à prix réduit.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/>
                <a:ea typeface="DejaVu Sans"/>
              </a:rPr>
              <a:t>Pour en bénéficier – rendez-vous sur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  <a:ea typeface="DejaVu Sans"/>
              </a:rPr>
              <a:t> 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/>
                <a:ea typeface="DejaVu Sans"/>
              </a:rPr>
              <a:t>Le Programme MALIN - L'essentiel sur l'alimentation de bébé (programme-malin.com)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" name="slide 44">
            <a:hlinkClick r:id="" action="ppaction://media"/>
            <a:extLst>
              <a:ext uri="{FF2B5EF4-FFF2-40B4-BE49-F238E27FC236}">
                <a16:creationId xmlns:a16="http://schemas.microsoft.com/office/drawing/2014/main" id="{632766D6-69A3-E2DC-7279-32FFA866F0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62750" y="2401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CustomShape 1"/>
          <p:cNvSpPr/>
          <p:nvPr/>
        </p:nvSpPr>
        <p:spPr>
          <a:xfrm>
            <a:off x="0" y="0"/>
            <a:ext cx="12191040" cy="952560"/>
          </a:xfrm>
          <a:prstGeom prst="rect">
            <a:avLst/>
          </a:prstGeom>
          <a:solidFill>
            <a:srgbClr val="FB7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DejaVu Sans"/>
              </a:rPr>
              <a:t>Démarches complémentaires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05" name="CustomShape 2"/>
          <p:cNvSpPr/>
          <p:nvPr/>
        </p:nvSpPr>
        <p:spPr>
          <a:xfrm>
            <a:off x="390600" y="1581120"/>
            <a:ext cx="11021040" cy="365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Suite à l'arrivée de votre enfant vous pouvez bénéficier d'avantages auprès d'autres organismes 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Prime à la naissance avec votre mutuelle personnelle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Demie-part supplémentaire sur l'avis d'imposition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Avantages avec votre employeur (Cse...)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Ouverture de nouveaux droits : aide au logement, prime d'activité...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Carte famille nombreuse à partir du 3ème enfant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" name="slide 45">
            <a:hlinkClick r:id="" action="ppaction://media"/>
            <a:extLst>
              <a:ext uri="{FF2B5EF4-FFF2-40B4-BE49-F238E27FC236}">
                <a16:creationId xmlns:a16="http://schemas.microsoft.com/office/drawing/2014/main" id="{4924DB6D-5C1A-FD49-C781-ACFDB1EAB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5520" y="1714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CustomShape 1"/>
          <p:cNvSpPr/>
          <p:nvPr/>
        </p:nvSpPr>
        <p:spPr>
          <a:xfrm>
            <a:off x="0" y="0"/>
            <a:ext cx="12191040" cy="952560"/>
          </a:xfrm>
          <a:prstGeom prst="rect">
            <a:avLst/>
          </a:prstGeom>
          <a:solidFill>
            <a:srgbClr val="FB7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DejaVu Sans"/>
              </a:rPr>
              <a:t>Devenir parents…se faciliter les démarches administratives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07" name="CustomShape 2"/>
          <p:cNvSpPr/>
          <p:nvPr/>
        </p:nvSpPr>
        <p:spPr>
          <a:xfrm>
            <a:off x="1598400" y="38232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>
                <a:ln>
                  <a:noFill/>
                </a:ln>
                <a:solidFill>
                  <a:srgbClr val="953735"/>
                </a:solidFill>
                <a:effectLst/>
                <a:uLnTx/>
                <a:uFillTx/>
                <a:latin typeface="Trebuchet MS"/>
                <a:ea typeface="DejaVu Sans"/>
              </a:rPr>
              <a:t>Echanger avec des agents CAF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08" name="CustomShape 3"/>
          <p:cNvSpPr/>
          <p:nvPr/>
        </p:nvSpPr>
        <p:spPr>
          <a:xfrm>
            <a:off x="1367640" y="1717920"/>
            <a:ext cx="4131720" cy="67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segoe ui emoji"/>
                <a:ea typeface="DejaVu Sans"/>
              </a:rPr>
              <a:t> 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953735"/>
                </a:solidFill>
                <a:effectLst/>
                <a:uLnTx/>
                <a:uFillTx/>
                <a:latin typeface="Trebuchet MS"/>
                <a:ea typeface="DejaVu Sans"/>
              </a:rPr>
              <a:t>En Accueil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09" name="CustomShape 4"/>
          <p:cNvSpPr/>
          <p:nvPr/>
        </p:nvSpPr>
        <p:spPr>
          <a:xfrm>
            <a:off x="4799520" y="1535040"/>
            <a:ext cx="40406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10" name="CustomShape 5"/>
          <p:cNvSpPr/>
          <p:nvPr/>
        </p:nvSpPr>
        <p:spPr>
          <a:xfrm>
            <a:off x="6443640" y="1774800"/>
            <a:ext cx="413172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segoe ui emoji"/>
                <a:ea typeface="DejaVu Sans"/>
              </a:rPr>
              <a:t> 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953735"/>
                </a:solidFill>
                <a:effectLst/>
                <a:uLnTx/>
                <a:uFillTx/>
                <a:latin typeface="Trebuchet MS"/>
                <a:ea typeface="DejaVu Sans"/>
              </a:rPr>
              <a:t>Par téléphone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11" name="Picture 2"/>
          <p:cNvPicPr/>
          <p:nvPr/>
        </p:nvPicPr>
        <p:blipFill>
          <a:blip r:embed="rId5"/>
          <a:stretch/>
        </p:blipFill>
        <p:spPr>
          <a:xfrm>
            <a:off x="655560" y="2170800"/>
            <a:ext cx="941760" cy="941760"/>
          </a:xfrm>
          <a:prstGeom prst="rect">
            <a:avLst/>
          </a:prstGeom>
          <a:ln>
            <a:noFill/>
          </a:ln>
        </p:spPr>
      </p:pic>
      <p:sp>
        <p:nvSpPr>
          <p:cNvPr id="612" name="CustomShape 6"/>
          <p:cNvSpPr/>
          <p:nvPr/>
        </p:nvSpPr>
        <p:spPr>
          <a:xfrm>
            <a:off x="1690560" y="2236320"/>
            <a:ext cx="10075680" cy="173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</a:rPr>
              <a:t>CAF : 83 rue des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</a:rPr>
              <a:t>Chauvelles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</a:rPr>
              <a:t> 58000 NEVERS			CAF : 3230		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8h30 – 16h30 sans RDV du lundi au vendredi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RDV entre 8h30-12h30 et 13h30-16h30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</a:rPr>
              <a:t>				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13" name="Picture 2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329720" y="4192200"/>
            <a:ext cx="3960720" cy="2664720"/>
          </a:xfrm>
          <a:prstGeom prst="rect">
            <a:avLst/>
          </a:prstGeom>
          <a:ln>
            <a:noFill/>
          </a:ln>
        </p:spPr>
      </p:pic>
      <p:pic>
        <p:nvPicPr>
          <p:cNvPr id="2" name="slide 46">
            <a:hlinkClick r:id="" action="ppaction://media"/>
            <a:extLst>
              <a:ext uri="{FF2B5EF4-FFF2-40B4-BE49-F238E27FC236}">
                <a16:creationId xmlns:a16="http://schemas.microsoft.com/office/drawing/2014/main" id="{974C9EC9-2E13-0090-E1FD-4144B6C9AF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68075" y="1714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1186</Words>
  <Application>Microsoft Office PowerPoint</Application>
  <PresentationFormat>Grand écran</PresentationFormat>
  <Paragraphs>146</Paragraphs>
  <Slides>11</Slides>
  <Notes>4</Notes>
  <HiddenSlides>0</HiddenSlides>
  <MMClips>11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11</vt:i4>
      </vt:variant>
    </vt:vector>
  </HeadingPairs>
  <TitlesOfParts>
    <vt:vector size="26" baseType="lpstr">
      <vt:lpstr>Aptos</vt:lpstr>
      <vt:lpstr>Arial</vt:lpstr>
      <vt:lpstr>Calibri</vt:lpstr>
      <vt:lpstr>Gotham-Medium</vt:lpstr>
      <vt:lpstr>LiberationSans-Italic</vt:lpstr>
      <vt:lpstr>Maax</vt:lpstr>
      <vt:lpstr>Roboto</vt:lpstr>
      <vt:lpstr>segoe ui emoji</vt:lpstr>
      <vt:lpstr>StarSymbol</vt:lpstr>
      <vt:lpstr>Times New Roman</vt:lpstr>
      <vt:lpstr>Trebuchet MS</vt:lpstr>
      <vt:lpstr>Office Theme</vt:lpstr>
      <vt:lpstr>1_Office Theme</vt:lpstr>
      <vt:lpstr>2_Office Theme</vt:lpstr>
      <vt:lpstr>3_Office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Anais LACROIX 581</dc:creator>
  <cp:lastModifiedBy>Elsa VAISSIERE 581</cp:lastModifiedBy>
  <cp:revision>4</cp:revision>
  <dcterms:created xsi:type="dcterms:W3CDTF">2026-03-23T08:57:46Z</dcterms:created>
  <dcterms:modified xsi:type="dcterms:W3CDTF">2026-06-04T07:15:09Z</dcterms:modified>
</cp:coreProperties>
</file>