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</p:sldMasterIdLst>
  <p:notesMasterIdLst>
    <p:notesMasterId r:id="rId16"/>
  </p:notesMasterIdLst>
  <p:sldIdLst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8C6DB-E540-4BDB-9616-7052644E337C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0103-95D7-4166-9F2D-FA5C5B6D2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52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>
                <a:latin typeface="Arial"/>
              </a:rPr>
              <a:t>Remarques Cnam : Il faudrait faire la même chose pour l’AM </a:t>
            </a:r>
            <a:endParaRPr/>
          </a:p>
        </p:txBody>
      </p:sp>
      <p:sp>
        <p:nvSpPr>
          <p:cNvPr id="656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body"/>
          </p:nvPr>
        </p:nvSpPr>
        <p:spPr>
          <a:xfrm>
            <a:off x="674280" y="4751280"/>
            <a:ext cx="5391000" cy="38844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>
                <a:latin typeface="Arial"/>
              </a:rPr>
              <a:t>Remarques Cnam : </a:t>
            </a:r>
            <a:endParaRPr/>
          </a:p>
          <a:p>
            <a:r>
              <a:rPr lang="fr-FR" sz="2000" strike="noStrike">
                <a:latin typeface="Arial"/>
              </a:rPr>
              <a:t>Ajouter une slide déclaration de naissance à l’assurance maladie</a:t>
            </a:r>
            <a:endParaRPr/>
          </a:p>
        </p:txBody>
      </p:sp>
      <p:sp>
        <p:nvSpPr>
          <p:cNvPr id="658" name="CustomShape 2"/>
          <p:cNvSpPr/>
          <p:nvPr/>
        </p:nvSpPr>
        <p:spPr>
          <a:xfrm>
            <a:off x="3819240" y="9377640"/>
            <a:ext cx="2918880" cy="49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200" strike="noStrike">
                <a:solidFill>
                  <a:srgbClr val="FF0000"/>
                </a:solidFill>
                <a:latin typeface="Arial"/>
              </a:rPr>
              <a:t>Pour l’agent CAF: expliquer la différence entre taux plein/taux partiel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660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200" strike="noStrike">
                <a:solidFill>
                  <a:srgbClr val="FF0000"/>
                </a:solidFill>
                <a:latin typeface="Arial"/>
              </a:rPr>
              <a:t>Pour l’agent CAF: </a:t>
            </a:r>
            <a:endParaRPr/>
          </a:p>
          <a:p>
            <a:r>
              <a:rPr lang="fr-FR" sz="1200" strike="noStrike">
                <a:solidFill>
                  <a:srgbClr val="FF0000"/>
                </a:solidFill>
                <a:latin typeface="Arial"/>
              </a:rPr>
              <a:t>- Se connecter au caf.fr et/ou monenfant.fr et montrer comment faire sa simulation</a:t>
            </a:r>
            <a:endParaRPr/>
          </a:p>
          <a:p>
            <a:endParaRPr/>
          </a:p>
        </p:txBody>
      </p:sp>
      <p:sp>
        <p:nvSpPr>
          <p:cNvPr id="662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>
                <a:latin typeface="Arial"/>
              </a:rPr>
              <a:t>PREPARE + 1 enfant : 24 mois – les mois de congés maternité post naissance pour la maman </a:t>
            </a:r>
            <a:endParaRPr/>
          </a:p>
          <a:p>
            <a:r>
              <a:rPr lang="fr-FR" sz="2000" strike="noStrike">
                <a:latin typeface="Arial"/>
              </a:rPr>
              <a:t>8 trimestres de cotisations</a:t>
            </a:r>
            <a:endParaRPr/>
          </a:p>
        </p:txBody>
      </p:sp>
      <p:sp>
        <p:nvSpPr>
          <p:cNvPr id="664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b="1" strike="noStrike">
                <a:latin typeface="Arial"/>
              </a:rPr>
              <a:t>Collectif : aide versée directement aux structures par la CAF</a:t>
            </a:r>
            <a:endParaRPr/>
          </a:p>
        </p:txBody>
      </p:sp>
      <p:sp>
        <p:nvSpPr>
          <p:cNvPr id="666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>
                <a:latin typeface="Arial"/>
              </a:rPr>
              <a:t>https://youtu.be/E2veoLsuwE0 </a:t>
            </a:r>
            <a:endParaRPr/>
          </a:p>
          <a:p>
            <a:r>
              <a:rPr lang="fr-FR" sz="2000" strike="noStrike">
                <a:latin typeface="Arial"/>
              </a:rPr>
              <a:t>Présentation du RPE</a:t>
            </a:r>
            <a:endParaRPr/>
          </a:p>
          <a:p>
            <a:endParaRPr/>
          </a:p>
          <a:p>
            <a:r>
              <a:rPr lang="fr-FR" sz="2000" strike="noStrike">
                <a:latin typeface="Arial"/>
              </a:rPr>
              <a:t>20 RPE dans la Nièvre ? </a:t>
            </a:r>
            <a:endParaRPr/>
          </a:p>
        </p:txBody>
      </p:sp>
      <p:sp>
        <p:nvSpPr>
          <p:cNvPr id="668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0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99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60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761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9" name="Image 178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180" name="Image 179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947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925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45579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924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44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273180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6572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14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24670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38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171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454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871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15" name="Image 214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216" name="Image 215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004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578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11404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545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597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13223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519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85688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78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357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494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355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51" name="Image 250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252" name="Image 251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385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945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01297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22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809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563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42028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43598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650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638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879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291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611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87" name="Image 286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288" name="Image 287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51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0193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124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49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36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3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222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402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052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536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ustomShape 1"/>
          <p:cNvSpPr/>
          <p:nvPr/>
        </p:nvSpPr>
        <p:spPr>
          <a:xfrm>
            <a:off x="84240" y="0"/>
            <a:ext cx="12191040" cy="685692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1" name="CustomShape 2"/>
          <p:cNvSpPr/>
          <p:nvPr/>
        </p:nvSpPr>
        <p:spPr>
          <a:xfrm>
            <a:off x="956880" y="1107360"/>
            <a:ext cx="10291320" cy="3670560"/>
          </a:xfrm>
          <a:prstGeom prst="roundRect">
            <a:avLst>
              <a:gd name="adj" fmla="val 14141"/>
            </a:avLst>
          </a:prstGeom>
          <a:noFill/>
          <a:ln w="57240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L’offre de service de la Caf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Pour les parents d’enfants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0-3 ans  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12" name="Picture 2"/>
          <p:cNvPicPr/>
          <p:nvPr/>
        </p:nvPicPr>
        <p:blipFill>
          <a:blip r:embed="rId5"/>
          <a:stretch/>
        </p:blipFill>
        <p:spPr>
          <a:xfrm>
            <a:off x="10725120" y="151920"/>
            <a:ext cx="1254960" cy="1254960"/>
          </a:xfrm>
          <a:prstGeom prst="rect">
            <a:avLst/>
          </a:prstGeom>
          <a:ln>
            <a:noFill/>
          </a:ln>
        </p:spPr>
      </p:pic>
      <p:pic>
        <p:nvPicPr>
          <p:cNvPr id="2" name="slide 27">
            <a:hlinkClick r:id="" action="ppaction://media"/>
            <a:extLst>
              <a:ext uri="{FF2B5EF4-FFF2-40B4-BE49-F238E27FC236}">
                <a16:creationId xmlns:a16="http://schemas.microsoft.com/office/drawing/2014/main" id="{44D91F05-D738-145D-FA9C-FAE69C0AF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7740" y="2203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Picture 4"/>
          <p:cNvPicPr/>
          <p:nvPr/>
        </p:nvPicPr>
        <p:blipFill>
          <a:blip r:embed="rId4"/>
          <a:stretch/>
        </p:blipFill>
        <p:spPr>
          <a:xfrm>
            <a:off x="0" y="4680"/>
            <a:ext cx="12191400" cy="951840"/>
          </a:xfrm>
          <a:prstGeom prst="rect">
            <a:avLst/>
          </a:prstGeom>
          <a:ln>
            <a:noFill/>
          </a:ln>
        </p:spPr>
      </p:pic>
      <p:pic>
        <p:nvPicPr>
          <p:cNvPr id="561" name="Picture 5"/>
          <p:cNvPicPr/>
          <p:nvPr/>
        </p:nvPicPr>
        <p:blipFill>
          <a:blip r:embed="rId5"/>
          <a:stretch/>
        </p:blipFill>
        <p:spPr>
          <a:xfrm>
            <a:off x="1267560" y="1972440"/>
            <a:ext cx="2761560" cy="1170720"/>
          </a:xfrm>
          <a:prstGeom prst="rect">
            <a:avLst/>
          </a:prstGeom>
          <a:ln>
            <a:noFill/>
          </a:ln>
        </p:spPr>
      </p:pic>
      <p:pic>
        <p:nvPicPr>
          <p:cNvPr id="562" name="Picture 6"/>
          <p:cNvPicPr/>
          <p:nvPr/>
        </p:nvPicPr>
        <p:blipFill>
          <a:blip r:embed="rId6"/>
          <a:stretch/>
        </p:blipFill>
        <p:spPr>
          <a:xfrm>
            <a:off x="5821560" y="7560"/>
            <a:ext cx="6453720" cy="6851520"/>
          </a:xfrm>
          <a:prstGeom prst="rect">
            <a:avLst/>
          </a:prstGeom>
          <a:ln>
            <a:noFill/>
          </a:ln>
        </p:spPr>
      </p:pic>
      <p:pic>
        <p:nvPicPr>
          <p:cNvPr id="563" name="Picture 7"/>
          <p:cNvPicPr/>
          <p:nvPr/>
        </p:nvPicPr>
        <p:blipFill>
          <a:blip r:embed="rId7"/>
          <a:stretch/>
        </p:blipFill>
        <p:spPr>
          <a:xfrm>
            <a:off x="190440" y="3361320"/>
            <a:ext cx="5523840" cy="2719800"/>
          </a:xfrm>
          <a:prstGeom prst="rect">
            <a:avLst/>
          </a:prstGeom>
          <a:ln>
            <a:noFill/>
          </a:ln>
        </p:spPr>
      </p:pic>
      <p:sp>
        <p:nvSpPr>
          <p:cNvPr id="564" name="CustomShape 1"/>
          <p:cNvSpPr/>
          <p:nvPr/>
        </p:nvSpPr>
        <p:spPr>
          <a:xfrm>
            <a:off x="335520" y="1116720"/>
            <a:ext cx="482292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ETABLISSEMENT D'ACCUEIL DU JEUNE ENFANT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36">
            <a:hlinkClick r:id="" action="ppaction://media"/>
            <a:extLst>
              <a:ext uri="{FF2B5EF4-FFF2-40B4-BE49-F238E27FC236}">
                <a16:creationId xmlns:a16="http://schemas.microsoft.com/office/drawing/2014/main" id="{DDC87866-5DA0-B772-A62A-48F62FE80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6940" y="2533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Les modes d’accueil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66" name="Picture 2"/>
          <p:cNvPicPr/>
          <p:nvPr/>
        </p:nvPicPr>
        <p:blipFill>
          <a:blip r:embed="rId4"/>
          <a:stretch/>
        </p:blipFill>
        <p:spPr>
          <a:xfrm>
            <a:off x="11142720" y="324720"/>
            <a:ext cx="941760" cy="941760"/>
          </a:xfrm>
          <a:prstGeom prst="rect">
            <a:avLst/>
          </a:prstGeom>
          <a:ln>
            <a:noFill/>
          </a:ln>
        </p:spPr>
      </p:pic>
      <p:sp>
        <p:nvSpPr>
          <p:cNvPr id="567" name="CustomShape 2"/>
          <p:cNvSpPr/>
          <p:nvPr/>
        </p:nvSpPr>
        <p:spPr>
          <a:xfrm>
            <a:off x="831600" y="1241640"/>
            <a:ext cx="3815640" cy="35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Georgia"/>
                <a:ea typeface="DejaVu Sans"/>
              </a:rPr>
              <a:t>Les assistant(e)s maternel(le)s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8" name="CustomShape 3"/>
          <p:cNvSpPr/>
          <p:nvPr/>
        </p:nvSpPr>
        <p:spPr>
          <a:xfrm>
            <a:off x="524520" y="2899440"/>
            <a:ext cx="6350400" cy="64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eorgia"/>
                <a:ea typeface="DejaVu Sans"/>
              </a:rPr>
              <a:t>3 bonnes raisons d’employer une assistante maternelle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9" name="CustomShape 4"/>
          <p:cNvSpPr/>
          <p:nvPr/>
        </p:nvSpPr>
        <p:spPr>
          <a:xfrm>
            <a:off x="831600" y="3888000"/>
            <a:ext cx="3815640" cy="41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Georgia"/>
                <a:ea typeface="DejaVu Sans"/>
              </a:rPr>
              <a:t>La garde d’enfant à domicile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0" name="CustomShape 5"/>
          <p:cNvSpPr/>
          <p:nvPr/>
        </p:nvSpPr>
        <p:spPr>
          <a:xfrm>
            <a:off x="648000" y="4608000"/>
            <a:ext cx="7486560" cy="12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La garde doit intervenir au domicile des parents pour les enfants âgés de moins de 6 ans.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Le salarié doit être une autre personne que vous-même ou le conjoint.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71" name="Picture 2"/>
          <p:cNvPicPr/>
          <p:nvPr/>
        </p:nvPicPr>
        <p:blipFill>
          <a:blip r:embed="rId5"/>
          <a:stretch/>
        </p:blipFill>
        <p:spPr>
          <a:xfrm>
            <a:off x="7401240" y="1493280"/>
            <a:ext cx="4198680" cy="2813040"/>
          </a:xfrm>
          <a:prstGeom prst="rect">
            <a:avLst/>
          </a:prstGeom>
          <a:ln>
            <a:noFill/>
          </a:ln>
        </p:spPr>
      </p:pic>
      <p:sp>
        <p:nvSpPr>
          <p:cNvPr id="572" name="CustomShape 6"/>
          <p:cNvSpPr/>
          <p:nvPr/>
        </p:nvSpPr>
        <p:spPr>
          <a:xfrm>
            <a:off x="523800" y="1714680"/>
            <a:ext cx="6199920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eorgia"/>
                <a:ea typeface="DejaVu Sans"/>
              </a:rPr>
              <a:t>3 bonnes raisons de faire appel à une assistante maternelle 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Arial"/>
              </a:rPr>
              <a:t>https://youtu.be/RiE-HB1agzs?si=2VIfk-OIbZLHn_NU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3" name="CustomShape 7"/>
          <p:cNvSpPr/>
          <p:nvPr/>
        </p:nvSpPr>
        <p:spPr>
          <a:xfrm>
            <a:off x="524520" y="2899440"/>
            <a:ext cx="6350760" cy="6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eorgia"/>
                <a:ea typeface="DejaVu Sans"/>
              </a:rPr>
              <a:t>3 bonnes raisons d’employer une assistante maternelle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/>
                <a:ea typeface="Arial"/>
              </a:rPr>
              <a:t>https://youtu.be/vrtFYIIzAHU?si=mDGKxBTuK1EQHdOJ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37">
            <a:hlinkClick r:id="" action="ppaction://media"/>
            <a:extLst>
              <a:ext uri="{FF2B5EF4-FFF2-40B4-BE49-F238E27FC236}">
                <a16:creationId xmlns:a16="http://schemas.microsoft.com/office/drawing/2014/main" id="{CDADD951-D592-F4D9-4D34-919C30209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208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0" y="-3240"/>
            <a:ext cx="12189240" cy="9507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    Démarches administratives auprès de la Caf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4" name="CustomShape 2"/>
          <p:cNvSpPr/>
          <p:nvPr/>
        </p:nvSpPr>
        <p:spPr>
          <a:xfrm>
            <a:off x="4451400" y="2504520"/>
            <a:ext cx="7453440" cy="185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646D77"/>
                </a:solidFill>
                <a:effectLst/>
                <a:uLnTx/>
                <a:uFillTx/>
                <a:latin typeface="Calibri"/>
                <a:ea typeface="DejaVu Sans"/>
              </a:rPr>
              <a:t>Je déclare la grossesse de mon enfant dans mon Espace Mon Compte ou sur l’application Caf – Mon Compte, rubrique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Mon profil &gt; Consulter ou modifier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5" name="CustomShape 3"/>
          <p:cNvSpPr/>
          <p:nvPr/>
        </p:nvSpPr>
        <p:spPr>
          <a:xfrm>
            <a:off x="8372160" y="3059640"/>
            <a:ext cx="27421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6" name="CustomShape 4"/>
          <p:cNvSpPr/>
          <p:nvPr/>
        </p:nvSpPr>
        <p:spPr>
          <a:xfrm>
            <a:off x="5009760" y="1526040"/>
            <a:ext cx="5373720" cy="666360"/>
          </a:xfrm>
          <a:prstGeom prst="roundRect">
            <a:avLst>
              <a:gd name="adj" fmla="val 14141"/>
            </a:avLst>
          </a:prstGeom>
          <a:noFill/>
          <a:ln w="28440">
            <a:solidFill>
              <a:srgbClr val="31B5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Je déclare la grossesse de mon enfant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17" name="Picture 2"/>
          <p:cNvPicPr/>
          <p:nvPr/>
        </p:nvPicPr>
        <p:blipFill>
          <a:blip r:embed="rId5"/>
          <a:stretch/>
        </p:blipFill>
        <p:spPr>
          <a:xfrm>
            <a:off x="11095200" y="212040"/>
            <a:ext cx="941760" cy="941760"/>
          </a:xfrm>
          <a:prstGeom prst="rect">
            <a:avLst/>
          </a:prstGeom>
          <a:ln>
            <a:noFill/>
          </a:ln>
        </p:spPr>
      </p:pic>
      <p:pic>
        <p:nvPicPr>
          <p:cNvPr id="518" name="Image 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0" y="1861560"/>
            <a:ext cx="3197160" cy="4589640"/>
          </a:xfrm>
          <a:prstGeom prst="rect">
            <a:avLst/>
          </a:prstGeom>
          <a:ln w="50760">
            <a:solidFill>
              <a:srgbClr val="FFFFFF"/>
            </a:solidFill>
            <a:miter/>
          </a:ln>
          <a:effectLst>
            <a:outerShdw blurRad="381000" dist="38100" dir="10800000" sx="102000" sy="102000" algn="br" rotWithShape="0">
              <a:srgbClr val="000000">
                <a:alpha val="36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9" name="CustomShape 5"/>
          <p:cNvSpPr/>
          <p:nvPr/>
        </p:nvSpPr>
        <p:spPr>
          <a:xfrm>
            <a:off x="5009760" y="4028400"/>
            <a:ext cx="5373720" cy="666360"/>
          </a:xfrm>
          <a:prstGeom prst="roundRect">
            <a:avLst>
              <a:gd name="adj" fmla="val 14141"/>
            </a:avLst>
          </a:prstGeom>
          <a:noFill/>
          <a:ln w="28440">
            <a:solidFill>
              <a:srgbClr val="31B5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Je déclare la naissance de mon enfant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0" name="CustomShape 6"/>
          <p:cNvSpPr/>
          <p:nvPr/>
        </p:nvSpPr>
        <p:spPr>
          <a:xfrm>
            <a:off x="4451400" y="5006880"/>
            <a:ext cx="7453440" cy="185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646D77"/>
                </a:solidFill>
                <a:effectLst/>
                <a:uLnTx/>
                <a:uFillTx/>
                <a:latin typeface="Calibri"/>
                <a:ea typeface="DejaVu Sans"/>
              </a:rPr>
              <a:t>Je déclare la naissance de mon enfant dans mon Espace Mon Compte ou sur l’application Caf – Mon Compte, rubrique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Mon profil &gt; Consulter ou modifier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28">
            <a:hlinkClick r:id="" action="ppaction://media"/>
            <a:extLst>
              <a:ext uri="{FF2B5EF4-FFF2-40B4-BE49-F238E27FC236}">
                <a16:creationId xmlns:a16="http://schemas.microsoft.com/office/drawing/2014/main" id="{27167249-6B36-D6BC-320A-9E428C946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775" y="1891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252360" y="2639880"/>
            <a:ext cx="5077080" cy="282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✔️ </a:t>
            </a: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Versée au cours du 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7</a:t>
            </a:r>
            <a:r>
              <a:rPr lang="fr-FR" sz="1600" strike="noStrike" baseline="30000">
                <a:solidFill>
                  <a:srgbClr val="0EBECE"/>
                </a:solidFill>
                <a:latin typeface="Calibri"/>
                <a:ea typeface="segoe ui emoji"/>
              </a:rPr>
              <a:t>ème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 mois de grossesse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✔️ </a:t>
            </a: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Pour les grossesses ou adoptions multiples, la prime est 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versée pour chaque enfant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✔️ 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Soumis à condition de ressources</a:t>
            </a:r>
            <a:endParaRPr/>
          </a:p>
          <a:p>
            <a:pPr>
              <a:lnSpc>
                <a:spcPct val="100000"/>
              </a:lnSpc>
            </a:pPr>
            <a:endParaRPr lang="fr-FR" sz="1600" dirty="0">
              <a:solidFill>
                <a:srgbClr val="0EBECE"/>
              </a:solidFill>
              <a:latin typeface="Calibri"/>
              <a:ea typeface="segoe ui emoji"/>
            </a:endParaRPr>
          </a:p>
          <a:p>
            <a:r>
              <a:rPr lang="fr-FR" sz="1600">
                <a:solidFill>
                  <a:srgbClr val="222222"/>
                </a:solidFill>
                <a:latin typeface="Segoe UI Emoji"/>
                <a:ea typeface="Segoe UI Emoji"/>
              </a:rPr>
              <a:t>→</a:t>
            </a:r>
            <a:r>
              <a:rPr lang="fr-FR" sz="1600" dirty="0">
                <a:solidFill>
                  <a:srgbClr val="222222"/>
                </a:solidFill>
                <a:latin typeface="Segoe UI Emoji"/>
                <a:ea typeface="Segoe UI Emoji"/>
                <a:cs typeface="Calibri"/>
              </a:rPr>
              <a:t> </a:t>
            </a:r>
            <a:r>
              <a:rPr lang="fr-FR" sz="1600">
                <a:solidFill>
                  <a:srgbClr val="646D77"/>
                </a:solidFill>
                <a:latin typeface="Calibri"/>
                <a:ea typeface="Calibri"/>
                <a:cs typeface="Calibri"/>
              </a:rPr>
              <a:t>Montant : </a:t>
            </a:r>
            <a:r>
              <a:rPr lang="fr-FR" sz="1600">
                <a:solidFill>
                  <a:srgbClr val="00CCCC"/>
                </a:solidFill>
                <a:latin typeface="Calibri"/>
                <a:ea typeface="Calibri"/>
                <a:cs typeface="Calibri"/>
              </a:rPr>
              <a:t>1093,08€</a:t>
            </a:r>
            <a:r>
              <a:rPr lang="fr-FR" sz="1600">
                <a:solidFill>
                  <a:srgbClr val="0EBECE"/>
                </a:solidFill>
                <a:latin typeface="Calibri"/>
                <a:ea typeface="Calibri"/>
                <a:cs typeface="Calibri"/>
              </a:rPr>
              <a:t> par enfant</a:t>
            </a:r>
            <a:endParaRPr lang="fr-FR"/>
          </a:p>
          <a:p>
            <a:pPr>
              <a:lnSpc>
                <a:spcPct val="100000"/>
              </a:lnSpc>
            </a:pPr>
            <a:endParaRPr/>
          </a:p>
          <a:p>
            <a:endParaRPr lang="fr-FR">
              <a:solidFill>
                <a:srgbClr val="000000"/>
              </a:solidFill>
              <a:latin typeface="Arial"/>
              <a:ea typeface="segoe ui emoji"/>
            </a:endParaRPr>
          </a:p>
          <a:p>
            <a:endParaRPr lang="fr-FR">
              <a:solidFill>
                <a:srgbClr val="000000"/>
              </a:solidFill>
              <a:latin typeface="Arial"/>
              <a:ea typeface="segoe ui emoji"/>
            </a:endParaRPr>
          </a:p>
          <a:p>
            <a:pPr>
              <a:lnSpc>
                <a:spcPct val="100000"/>
              </a:lnSpc>
            </a:pPr>
            <a:r>
              <a:rPr lang="fr-FR" sz="2000" strike="noStrike" dirty="0">
                <a:solidFill>
                  <a:srgbClr val="646D77"/>
                </a:solidFill>
                <a:latin typeface="Calibri"/>
                <a:ea typeface="segoe ui emoji"/>
              </a:rPr>
              <a:t>	</a:t>
            </a:r>
            <a:endParaRPr dirty="0"/>
          </a:p>
        </p:txBody>
      </p:sp>
      <p:sp>
        <p:nvSpPr>
          <p:cNvPr id="522" name="CustomShape 2"/>
          <p:cNvSpPr/>
          <p:nvPr/>
        </p:nvSpPr>
        <p:spPr>
          <a:xfrm>
            <a:off x="5868000" y="2288880"/>
            <a:ext cx="5794200" cy="371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✔️ </a:t>
            </a: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Versée mensuellement 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dès le mois suivant la naissance jusqu’au mois précédent le 3</a:t>
            </a:r>
            <a:r>
              <a:rPr lang="fr-FR" sz="1600" strike="noStrike" baseline="30000">
                <a:solidFill>
                  <a:srgbClr val="0EBECE"/>
                </a:solidFill>
                <a:latin typeface="Calibri"/>
                <a:ea typeface="segoe ui emoji"/>
              </a:rPr>
              <a:t>ème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 anniversaire de l’enfant.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✔️ </a:t>
            </a: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Un seul droit peut être ouvert par famille (pas de cumul si plusieurs enfants de moins de 3 ans, sauf s’il s’agit de naissance multiple)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✔️ 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Soumis à condition de ressources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1600" strike="noStrike" dirty="0">
                <a:solidFill>
                  <a:srgbClr val="222222"/>
                </a:solidFill>
                <a:latin typeface="segoe ui emoji"/>
                <a:ea typeface="segoe ui emoji"/>
              </a:rPr>
              <a:t>→ </a:t>
            </a:r>
            <a:r>
              <a:rPr lang="fr-FR" sz="1600" strike="noStrike" dirty="0">
                <a:solidFill>
                  <a:srgbClr val="0EBECE"/>
                </a:solidFill>
                <a:latin typeface="Calibri"/>
                <a:ea typeface="segoe ui emoji"/>
              </a:rPr>
              <a:t>Taux plein : </a:t>
            </a:r>
            <a:r>
              <a:rPr lang="fr-FR" sz="1600" dirty="0">
                <a:solidFill>
                  <a:srgbClr val="0EBECE"/>
                </a:solidFill>
                <a:latin typeface="Calibri"/>
                <a:ea typeface="segoe ui emoji"/>
              </a:rPr>
              <a:t>198,16</a:t>
            </a:r>
            <a:r>
              <a:rPr lang="fr-FR" sz="1600" strike="noStrike" dirty="0">
                <a:solidFill>
                  <a:srgbClr val="0EBECE"/>
                </a:solidFill>
                <a:latin typeface="Calibri"/>
                <a:ea typeface="segoe ui emoji"/>
              </a:rPr>
              <a:t>€                     </a:t>
            </a:r>
            <a:r>
              <a:rPr lang="fr-FR" sz="1600" strike="noStrike" dirty="0">
                <a:solidFill>
                  <a:srgbClr val="222222"/>
                </a:solidFill>
                <a:latin typeface="segoe ui emoji"/>
                <a:ea typeface="segoe ui emoji"/>
              </a:rPr>
              <a:t> →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   Taux partiel : </a:t>
            </a:r>
            <a:r>
              <a:rPr lang="fr-FR" sz="1600">
                <a:solidFill>
                  <a:srgbClr val="0EBECE"/>
                </a:solidFill>
                <a:latin typeface="Calibri"/>
                <a:ea typeface="segoe ui emoji"/>
              </a:rPr>
              <a:t>99,09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€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23" name="CustomShape 3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3600" strike="noStrike">
                <a:solidFill>
                  <a:srgbClr val="FFFFFF"/>
                </a:solidFill>
                <a:latin typeface="Calibri"/>
                <a:ea typeface="DejaVu Sans"/>
              </a:rPr>
              <a:t>    Prestations de la Caf</a:t>
            </a:r>
            <a:endParaRPr/>
          </a:p>
        </p:txBody>
      </p:sp>
      <p:sp>
        <p:nvSpPr>
          <p:cNvPr id="524" name="Line 4"/>
          <p:cNvSpPr/>
          <p:nvPr/>
        </p:nvSpPr>
        <p:spPr>
          <a:xfrm>
            <a:off x="5603760" y="1242000"/>
            <a:ext cx="0" cy="4589640"/>
          </a:xfrm>
          <a:prstGeom prst="line">
            <a:avLst/>
          </a:prstGeom>
          <a:ln w="28440">
            <a:solidFill>
              <a:srgbClr val="FB7579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525" name="CustomShape 5"/>
          <p:cNvSpPr/>
          <p:nvPr/>
        </p:nvSpPr>
        <p:spPr>
          <a:xfrm>
            <a:off x="2470320" y="6411600"/>
            <a:ext cx="10277280" cy="27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strike="noStrike">
                <a:solidFill>
                  <a:srgbClr val="646D77"/>
                </a:solidFill>
                <a:latin typeface="Calibri"/>
                <a:ea typeface="DejaVu Sans"/>
              </a:rPr>
              <a:t>Pour plus d’information, rendez-vous sur caf.fr, rubrique </a:t>
            </a:r>
            <a:r>
              <a:rPr lang="fr-FR" sz="1200" u="sng" strike="noStrike">
                <a:solidFill>
                  <a:srgbClr val="0563C1"/>
                </a:solidFill>
                <a:latin typeface="Calibri"/>
                <a:ea typeface="DejaVu Sans"/>
              </a:rPr>
              <a:t>« S’informer sur les aides – Petite enfance »</a:t>
            </a:r>
            <a:endParaRPr/>
          </a:p>
        </p:txBody>
      </p:sp>
      <p:pic>
        <p:nvPicPr>
          <p:cNvPr id="526" name="Picture 2"/>
          <p:cNvPicPr/>
          <p:nvPr/>
        </p:nvPicPr>
        <p:blipFill>
          <a:blip r:embed="rId5"/>
          <a:stretch/>
        </p:blipFill>
        <p:spPr>
          <a:xfrm>
            <a:off x="11086200" y="319320"/>
            <a:ext cx="941760" cy="941760"/>
          </a:xfrm>
          <a:prstGeom prst="rect">
            <a:avLst/>
          </a:prstGeom>
          <a:ln>
            <a:noFill/>
          </a:ln>
        </p:spPr>
      </p:pic>
      <p:sp>
        <p:nvSpPr>
          <p:cNvPr id="527" name="CustomShape 6"/>
          <p:cNvSpPr/>
          <p:nvPr/>
        </p:nvSpPr>
        <p:spPr>
          <a:xfrm>
            <a:off x="163800" y="1400040"/>
            <a:ext cx="5051520" cy="713520"/>
          </a:xfrm>
          <a:prstGeom prst="roundRect">
            <a:avLst>
              <a:gd name="adj" fmla="val 14141"/>
            </a:avLst>
          </a:prstGeom>
          <a:noFill/>
          <a:ln w="28440">
            <a:solidFill>
              <a:srgbClr val="0EBEC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b="1" strike="noStrike">
                <a:solidFill>
                  <a:srgbClr val="0EBECE"/>
                </a:solidFill>
                <a:latin typeface="Calibri"/>
                <a:ea typeface="Calibri"/>
              </a:rPr>
              <a:t>Prime à la naissance : j’attends un enfant</a:t>
            </a:r>
            <a:endParaRPr/>
          </a:p>
        </p:txBody>
      </p:sp>
      <p:sp>
        <p:nvSpPr>
          <p:cNvPr id="528" name="CustomShape 7"/>
          <p:cNvSpPr/>
          <p:nvPr/>
        </p:nvSpPr>
        <p:spPr>
          <a:xfrm>
            <a:off x="6096600" y="1354680"/>
            <a:ext cx="5051520" cy="713520"/>
          </a:xfrm>
          <a:prstGeom prst="roundRect">
            <a:avLst>
              <a:gd name="adj" fmla="val 14141"/>
            </a:avLst>
          </a:prstGeom>
          <a:noFill/>
          <a:ln w="28440">
            <a:solidFill>
              <a:srgbClr val="0EBEC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b="1" strike="noStrike">
                <a:solidFill>
                  <a:srgbClr val="0EBECE"/>
                </a:solidFill>
                <a:latin typeface="Calibri"/>
                <a:ea typeface="Calibri"/>
              </a:rPr>
              <a:t>Allocation de base : mon enfant est né</a:t>
            </a:r>
            <a:endParaRPr/>
          </a:p>
        </p:txBody>
      </p:sp>
      <p:pic>
        <p:nvPicPr>
          <p:cNvPr id="3" name="slide 3 pn ab">
            <a:hlinkClick r:id="" action="ppaction://media"/>
            <a:extLst>
              <a:ext uri="{FF2B5EF4-FFF2-40B4-BE49-F238E27FC236}">
                <a16:creationId xmlns:a16="http://schemas.microsoft.com/office/drawing/2014/main" id="{0C53C318-2947-94CA-ACF0-2CEE3B2D4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3760" y="192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308520" y="2959560"/>
            <a:ext cx="533664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segoe ui emoji"/>
                <a:ea typeface="segoe ui emoji"/>
              </a:rPr>
              <a:t>✔️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Si vous attendez votre 2</a:t>
            </a:r>
            <a:r>
              <a:rPr kumimoji="0" lang="fr-FR" sz="1800" b="0" i="0" u="none" strike="noStrike" kern="1200" cap="none" spc="0" normalizeH="0" baseline="3000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ème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 enfant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646D77"/>
                </a:solidFill>
                <a:effectLst/>
                <a:uLnTx/>
                <a:uFillTx/>
                <a:latin typeface="Calibri"/>
                <a:ea typeface="Calibri"/>
              </a:rPr>
              <a:t>, vous ouvrez peut-être droit aux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allocations familiales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646D77"/>
                </a:solidFill>
                <a:effectLst/>
                <a:uLnTx/>
                <a:uFillTx/>
                <a:latin typeface="Calibri"/>
                <a:ea typeface="Calibri"/>
              </a:rPr>
              <a:t>(sous condition de ressources). Un simulateur est disponible sur le Caf.fr.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0" name="CustomShape 2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    Prestations de la Caf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1" name="CustomShape 3"/>
          <p:cNvSpPr/>
          <p:nvPr/>
        </p:nvSpPr>
        <p:spPr>
          <a:xfrm>
            <a:off x="517680" y="1599480"/>
            <a:ext cx="5051520" cy="713520"/>
          </a:xfrm>
          <a:prstGeom prst="roundRect">
            <a:avLst>
              <a:gd name="adj" fmla="val 14141"/>
            </a:avLst>
          </a:prstGeom>
          <a:noFill/>
          <a:ln w="28440">
            <a:solidFill>
              <a:srgbClr val="0EBEC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Allocations familiales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32" name="Picture 2"/>
          <p:cNvPicPr/>
          <p:nvPr/>
        </p:nvPicPr>
        <p:blipFill>
          <a:blip r:embed="rId5"/>
          <a:stretch/>
        </p:blipFill>
        <p:spPr>
          <a:xfrm>
            <a:off x="11037960" y="290160"/>
            <a:ext cx="941760" cy="941760"/>
          </a:xfrm>
          <a:prstGeom prst="rect">
            <a:avLst/>
          </a:prstGeom>
          <a:ln>
            <a:noFill/>
          </a:ln>
        </p:spPr>
      </p:pic>
      <p:sp>
        <p:nvSpPr>
          <p:cNvPr id="533" name="CustomShape 4"/>
          <p:cNvSpPr/>
          <p:nvPr/>
        </p:nvSpPr>
        <p:spPr>
          <a:xfrm>
            <a:off x="6094080" y="1599480"/>
            <a:ext cx="5051520" cy="713520"/>
          </a:xfrm>
          <a:prstGeom prst="roundRect">
            <a:avLst>
              <a:gd name="adj" fmla="val 14141"/>
            </a:avLst>
          </a:prstGeom>
          <a:noFill/>
          <a:ln w="28440">
            <a:solidFill>
              <a:srgbClr val="0EBEC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Complément familial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4" name="CustomShape 5"/>
          <p:cNvSpPr/>
          <p:nvPr/>
        </p:nvSpPr>
        <p:spPr>
          <a:xfrm>
            <a:off x="5842800" y="2974320"/>
            <a:ext cx="533664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segoe ui emoji"/>
                <a:ea typeface="segoe ui emoji"/>
              </a:rPr>
              <a:t>✔️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Si vous attendez votre 3</a:t>
            </a:r>
            <a:r>
              <a:rPr kumimoji="0" lang="fr-FR" sz="1800" b="0" i="0" u="none" strike="noStrike" kern="1200" cap="none" spc="0" normalizeH="0" baseline="3000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ème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 enfant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646D77"/>
                </a:solidFill>
                <a:effectLst/>
                <a:uLnTx/>
                <a:uFillTx/>
                <a:latin typeface="Calibri"/>
                <a:ea typeface="Calibri"/>
              </a:rPr>
              <a:t>, vous ouvrez peut-être droit au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complément familial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646D77"/>
                </a:solidFill>
                <a:effectLst/>
                <a:uLnTx/>
                <a:uFillTx/>
                <a:latin typeface="Calibri"/>
                <a:ea typeface="Calibri"/>
              </a:rPr>
              <a:t>(sous condition de ressources). Un simulateur est disponible sur le Caf.fr.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5" name="Line 6"/>
          <p:cNvSpPr/>
          <p:nvPr/>
        </p:nvSpPr>
        <p:spPr>
          <a:xfrm>
            <a:off x="5842800" y="1322280"/>
            <a:ext cx="0" cy="4589640"/>
          </a:xfrm>
          <a:prstGeom prst="line">
            <a:avLst/>
          </a:prstGeom>
          <a:ln w="28440">
            <a:solidFill>
              <a:srgbClr val="FB7579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30">
            <a:hlinkClick r:id="" action="ppaction://media"/>
            <a:extLst>
              <a:ext uri="{FF2B5EF4-FFF2-40B4-BE49-F238E27FC236}">
                <a16:creationId xmlns:a16="http://schemas.microsoft.com/office/drawing/2014/main" id="{BC9285EA-6C37-2BD7-DCDC-3E1EC3633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0360" y="3187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CustomShape 1"/>
          <p:cNvSpPr/>
          <p:nvPr/>
        </p:nvSpPr>
        <p:spPr>
          <a:xfrm>
            <a:off x="119520" y="2127600"/>
            <a:ext cx="5784840" cy="392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✔️ </a:t>
            </a: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Dans le cas d’une </a:t>
            </a:r>
            <a:r>
              <a:rPr lang="fr-FR" sz="1600" strike="noStrike">
                <a:solidFill>
                  <a:srgbClr val="0EBECE"/>
                </a:solidFill>
                <a:latin typeface="Calibri"/>
                <a:ea typeface="segoe ui emoji"/>
              </a:rPr>
              <a:t>réduction ou de l’arrêt de l’activité professionnelle </a:t>
            </a: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pour s’occuper du ou des enfants de moins de 3 ans 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✔️Les deux parents peuvent en bénéficier sous condition d’avoir cotisé pendant 8 trimestres.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✔️ </a:t>
            </a: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Cette prestation n’est pas soumise à condition de ressources.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→</a:t>
            </a:r>
            <a:r>
              <a:rPr lang="fr-FR" sz="1200" strike="noStrike" dirty="0">
                <a:solidFill>
                  <a:srgbClr val="222222"/>
                </a:solidFill>
                <a:latin typeface="segoe ui emoji"/>
                <a:ea typeface="segoe ui emoji"/>
              </a:rPr>
              <a:t> </a:t>
            </a:r>
            <a:r>
              <a:rPr lang="fr-FR" sz="1600" strike="noStrike">
                <a:solidFill>
                  <a:srgbClr val="222222"/>
                </a:solidFill>
                <a:latin typeface="segoe ui emoji"/>
                <a:ea typeface="segoe ui emoji"/>
              </a:rPr>
              <a:t>️</a:t>
            </a:r>
            <a:r>
              <a:rPr lang="fr-FR" sz="1600" strike="noStrike">
                <a:solidFill>
                  <a:srgbClr val="646D77"/>
                </a:solidFill>
                <a:latin typeface="Calibri"/>
                <a:ea typeface="segoe ui emoji"/>
              </a:rPr>
              <a:t>Montant : </a:t>
            </a: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fr-FR" sz="1400" strike="noStrike">
                <a:solidFill>
                  <a:srgbClr val="000000"/>
                </a:solidFill>
                <a:latin typeface="Calibri"/>
                <a:ea typeface="segoe ui emoji"/>
              </a:rPr>
              <a:t> Si vous cessez </a:t>
            </a:r>
            <a:r>
              <a:rPr lang="fr-FR" sz="1400" b="1" strike="noStrike">
                <a:solidFill>
                  <a:srgbClr val="000000"/>
                </a:solidFill>
                <a:latin typeface="Calibri"/>
                <a:ea typeface="segoe ui emoji"/>
              </a:rPr>
              <a:t>totalement</a:t>
            </a:r>
            <a:r>
              <a:rPr lang="fr-FR" sz="1400" strike="noStrike">
                <a:solidFill>
                  <a:srgbClr val="000000"/>
                </a:solidFill>
                <a:latin typeface="Calibri"/>
                <a:ea typeface="segoe ui emoji"/>
              </a:rPr>
              <a:t> de travailler </a:t>
            </a:r>
            <a:r>
              <a:rPr lang="fr-FR" sz="1400" strike="noStrike">
                <a:solidFill>
                  <a:srgbClr val="00BA8B"/>
                </a:solidFill>
                <a:latin typeface="Calibri"/>
                <a:ea typeface="segoe ui emoji"/>
              </a:rPr>
              <a:t>: </a:t>
            </a:r>
            <a:r>
              <a:rPr lang="fr-FR" sz="1400">
                <a:solidFill>
                  <a:srgbClr val="0EBECE"/>
                </a:solidFill>
                <a:latin typeface="Calibri"/>
                <a:ea typeface="segoe ui emoji"/>
              </a:rPr>
              <a:t>459,69</a:t>
            </a:r>
            <a:r>
              <a:rPr lang="fr-FR" sz="1400" strike="noStrike">
                <a:solidFill>
                  <a:srgbClr val="0EBECE"/>
                </a:solidFill>
                <a:latin typeface="Calibri"/>
                <a:ea typeface="segoe ui emoji"/>
              </a:rPr>
              <a:t>€ /mois  </a:t>
            </a: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fr-FR" sz="1400" strike="noStrike">
                <a:solidFill>
                  <a:srgbClr val="000000"/>
                </a:solidFill>
                <a:latin typeface="Calibri"/>
                <a:ea typeface="segoe ui emoji"/>
              </a:rPr>
              <a:t> Si vous travaillez entre </a:t>
            </a:r>
            <a:r>
              <a:rPr lang="fr-FR" sz="1400" b="1" strike="noStrike">
                <a:solidFill>
                  <a:srgbClr val="000000"/>
                </a:solidFill>
                <a:latin typeface="Calibri"/>
                <a:ea typeface="segoe ui emoji"/>
              </a:rPr>
              <a:t>50% et 80% </a:t>
            </a:r>
            <a:r>
              <a:rPr lang="fr-FR" sz="1400" strike="noStrike">
                <a:solidFill>
                  <a:srgbClr val="00BA8B"/>
                </a:solidFill>
                <a:latin typeface="Calibri"/>
                <a:ea typeface="segoe ui emoji"/>
              </a:rPr>
              <a:t>: </a:t>
            </a:r>
            <a:r>
              <a:rPr lang="fr-FR" sz="1400">
                <a:solidFill>
                  <a:srgbClr val="0EBECE"/>
                </a:solidFill>
                <a:latin typeface="Calibri"/>
                <a:ea typeface="Calibri"/>
              </a:rPr>
              <a:t>171,42</a:t>
            </a:r>
            <a:r>
              <a:rPr lang="fr-FR" sz="1400" strike="noStrike">
                <a:solidFill>
                  <a:srgbClr val="0EBECE"/>
                </a:solidFill>
                <a:latin typeface="Calibri"/>
                <a:ea typeface="segoe ui emoji"/>
              </a:rPr>
              <a:t>€ /mois</a:t>
            </a: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fr-FR" sz="1400" strike="noStrike">
                <a:solidFill>
                  <a:srgbClr val="000000"/>
                </a:solidFill>
                <a:latin typeface="Calibri"/>
                <a:ea typeface="segoe ui emoji"/>
              </a:rPr>
              <a:t> Si vous travaillez à </a:t>
            </a:r>
            <a:r>
              <a:rPr lang="fr-FR" sz="1400" b="1" strike="noStrike">
                <a:solidFill>
                  <a:srgbClr val="000000"/>
                </a:solidFill>
                <a:latin typeface="Calibri"/>
                <a:ea typeface="segoe ui emoji"/>
              </a:rPr>
              <a:t>mi-temps ou moins </a:t>
            </a:r>
            <a:r>
              <a:rPr lang="fr-FR" sz="1400" strike="noStrike">
                <a:solidFill>
                  <a:srgbClr val="000000"/>
                </a:solidFill>
                <a:latin typeface="Calibri"/>
                <a:ea typeface="segoe ui emoji"/>
              </a:rPr>
              <a:t>: </a:t>
            </a:r>
            <a:r>
              <a:rPr lang="fr-FR" sz="1400">
                <a:solidFill>
                  <a:srgbClr val="0EBECE"/>
                </a:solidFill>
                <a:latin typeface="Calibri"/>
                <a:ea typeface="Calibri"/>
              </a:rPr>
              <a:t>297,17</a:t>
            </a:r>
            <a:r>
              <a:rPr lang="fr-FR" sz="1400" strike="noStrike">
                <a:solidFill>
                  <a:srgbClr val="0EBECE"/>
                </a:solidFill>
                <a:latin typeface="Calibri"/>
                <a:ea typeface="segoe ui emoji"/>
              </a:rPr>
              <a:t>€ /mois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537" name="CustomShape 2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3600" strike="noStrike">
                <a:solidFill>
                  <a:srgbClr val="FFFFFF"/>
                </a:solidFill>
                <a:latin typeface="Calibri"/>
                <a:ea typeface="DejaVu Sans"/>
              </a:rPr>
              <a:t>    Prestations de la Caf</a:t>
            </a:r>
            <a:endParaRPr/>
          </a:p>
        </p:txBody>
      </p:sp>
      <p:sp>
        <p:nvSpPr>
          <p:cNvPr id="538" name="CustomShape 3"/>
          <p:cNvSpPr/>
          <p:nvPr/>
        </p:nvSpPr>
        <p:spPr>
          <a:xfrm>
            <a:off x="463320" y="1054080"/>
            <a:ext cx="4843080" cy="829800"/>
          </a:xfrm>
          <a:prstGeom prst="roundRect">
            <a:avLst>
              <a:gd name="adj" fmla="val 14141"/>
            </a:avLst>
          </a:prstGeom>
          <a:noFill/>
          <a:ln w="28440">
            <a:solidFill>
              <a:srgbClr val="E3733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b="1" strike="noStrike">
                <a:solidFill>
                  <a:srgbClr val="0EBECE"/>
                </a:solidFill>
                <a:latin typeface="Calibri"/>
                <a:ea typeface="DejaVu Sans"/>
              </a:rPr>
              <a:t>Prestation partagée d’éducation de l’enfant (PreParE) : </a:t>
            </a:r>
            <a:r>
              <a:rPr lang="fr-FR" sz="1400" b="1" strike="noStrike">
                <a:solidFill>
                  <a:srgbClr val="0EBECE"/>
                </a:solidFill>
                <a:latin typeface="Calibri"/>
                <a:ea typeface="DejaVu Sans"/>
              </a:rPr>
              <a:t>Je souhaite cesser ou réduire mon activité professionnelle pour m’occuper de mon enfant</a:t>
            </a:r>
            <a:endParaRPr/>
          </a:p>
        </p:txBody>
      </p:sp>
      <p:sp>
        <p:nvSpPr>
          <p:cNvPr id="539" name="Line 4"/>
          <p:cNvSpPr/>
          <p:nvPr/>
        </p:nvSpPr>
        <p:spPr>
          <a:xfrm>
            <a:off x="5905440" y="1257120"/>
            <a:ext cx="0" cy="4907880"/>
          </a:xfrm>
          <a:prstGeom prst="line">
            <a:avLst/>
          </a:prstGeom>
          <a:ln w="28440">
            <a:solidFill>
              <a:srgbClr val="FB7579"/>
            </a:solidFill>
            <a:round/>
          </a:ln>
        </p:spPr>
        <p:txBody>
          <a:bodyPr/>
          <a:lstStyle/>
          <a:p>
            <a:endParaRPr lang="fr-FR"/>
          </a:p>
        </p:txBody>
      </p:sp>
      <p:pic>
        <p:nvPicPr>
          <p:cNvPr id="540" name="Picture 5"/>
          <p:cNvPicPr/>
          <p:nvPr/>
        </p:nvPicPr>
        <p:blipFill>
          <a:blip r:embed="rId5"/>
          <a:stretch/>
        </p:blipFill>
        <p:spPr>
          <a:xfrm>
            <a:off x="6095880" y="3007080"/>
            <a:ext cx="5867640" cy="1963800"/>
          </a:xfrm>
          <a:prstGeom prst="rect">
            <a:avLst/>
          </a:prstGeom>
          <a:ln>
            <a:noFill/>
          </a:ln>
        </p:spPr>
      </p:pic>
      <p:pic>
        <p:nvPicPr>
          <p:cNvPr id="541" name="Picture 2"/>
          <p:cNvPicPr/>
          <p:nvPr/>
        </p:nvPicPr>
        <p:blipFill>
          <a:blip r:embed="rId6"/>
          <a:stretch/>
        </p:blipFill>
        <p:spPr>
          <a:xfrm>
            <a:off x="11076480" y="208080"/>
            <a:ext cx="941760" cy="941760"/>
          </a:xfrm>
          <a:prstGeom prst="rect">
            <a:avLst/>
          </a:prstGeom>
          <a:ln>
            <a:noFill/>
          </a:ln>
        </p:spPr>
      </p:pic>
      <p:sp>
        <p:nvSpPr>
          <p:cNvPr id="542" name="CustomShape 5"/>
          <p:cNvSpPr/>
          <p:nvPr/>
        </p:nvSpPr>
        <p:spPr>
          <a:xfrm>
            <a:off x="6276960" y="5031360"/>
            <a:ext cx="526392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strike="noStrike">
                <a:solidFill>
                  <a:srgbClr val="000000"/>
                </a:solidFill>
                <a:latin typeface="Arial"/>
                <a:ea typeface="DejaVu Sans"/>
              </a:rPr>
              <a:t>Les mois non utilisés par l'un des parents ne peuvent être transmis à l'autre parent</a:t>
            </a:r>
            <a:endParaRPr/>
          </a:p>
        </p:txBody>
      </p:sp>
      <p:pic>
        <p:nvPicPr>
          <p:cNvPr id="3" name="slide 5 prepare">
            <a:hlinkClick r:id="" action="ppaction://media"/>
            <a:extLst>
              <a:ext uri="{FF2B5EF4-FFF2-40B4-BE49-F238E27FC236}">
                <a16:creationId xmlns:a16="http://schemas.microsoft.com/office/drawing/2014/main" id="{79BB9EFB-83F5-A683-398B-F0C0BE11A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4360" y="196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0" y="108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Les modes d’accueil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44" name="Image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5560" y="2165760"/>
            <a:ext cx="4459680" cy="3088440"/>
          </a:xfrm>
          <a:prstGeom prst="rect">
            <a:avLst/>
          </a:prstGeom>
          <a:ln>
            <a:noFill/>
          </a:ln>
        </p:spPr>
      </p:pic>
      <p:pic>
        <p:nvPicPr>
          <p:cNvPr id="545" name="Picture 1"/>
          <p:cNvPicPr/>
          <p:nvPr/>
        </p:nvPicPr>
        <p:blipFill>
          <a:blip r:embed="rId6"/>
          <a:stretch/>
        </p:blipFill>
        <p:spPr>
          <a:xfrm>
            <a:off x="5143680" y="1233720"/>
            <a:ext cx="6557400" cy="5169960"/>
          </a:xfrm>
          <a:prstGeom prst="rect">
            <a:avLst/>
          </a:prstGeom>
          <a:ln>
            <a:noFill/>
          </a:ln>
        </p:spPr>
      </p:pic>
      <p:pic>
        <p:nvPicPr>
          <p:cNvPr id="2" name="slide 32">
            <a:hlinkClick r:id="" action="ppaction://media"/>
            <a:extLst>
              <a:ext uri="{FF2B5EF4-FFF2-40B4-BE49-F238E27FC236}">
                <a16:creationId xmlns:a16="http://schemas.microsoft.com/office/drawing/2014/main" id="{A5A8AFF5-376F-8DEE-EC87-075F2B41F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0830" y="172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0" y="108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Les modes d’accueil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47" name="Picture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0" y="1468800"/>
            <a:ext cx="3069000" cy="2581200"/>
          </a:xfrm>
          <a:prstGeom prst="rect">
            <a:avLst/>
          </a:prstGeom>
          <a:ln>
            <a:noFill/>
          </a:ln>
        </p:spPr>
      </p:pic>
      <p:pic>
        <p:nvPicPr>
          <p:cNvPr id="548" name="Picture 1"/>
          <p:cNvPicPr/>
          <p:nvPr/>
        </p:nvPicPr>
        <p:blipFill>
          <a:blip r:embed="rId6"/>
          <a:stretch/>
        </p:blipFill>
        <p:spPr>
          <a:xfrm>
            <a:off x="4192920" y="1610280"/>
            <a:ext cx="6599520" cy="951840"/>
          </a:xfrm>
          <a:prstGeom prst="rect">
            <a:avLst/>
          </a:prstGeom>
          <a:ln>
            <a:noFill/>
          </a:ln>
        </p:spPr>
      </p:pic>
      <p:pic>
        <p:nvPicPr>
          <p:cNvPr id="549" name="Picture 2"/>
          <p:cNvPicPr/>
          <p:nvPr/>
        </p:nvPicPr>
        <p:blipFill>
          <a:blip r:embed="rId7"/>
          <a:stretch/>
        </p:blipFill>
        <p:spPr>
          <a:xfrm>
            <a:off x="3342600" y="2687400"/>
            <a:ext cx="8617680" cy="3850200"/>
          </a:xfrm>
          <a:prstGeom prst="rect">
            <a:avLst/>
          </a:prstGeom>
          <a:ln>
            <a:noFill/>
          </a:ln>
        </p:spPr>
      </p:pic>
      <p:pic>
        <p:nvPicPr>
          <p:cNvPr id="550" name="Picture 3"/>
          <p:cNvPicPr/>
          <p:nvPr/>
        </p:nvPicPr>
        <p:blipFill>
          <a:blip r:embed="rId8"/>
          <a:stretch/>
        </p:blipFill>
        <p:spPr>
          <a:xfrm>
            <a:off x="3557880" y="955080"/>
            <a:ext cx="7342920" cy="646920"/>
          </a:xfrm>
          <a:prstGeom prst="rect">
            <a:avLst/>
          </a:prstGeom>
          <a:ln>
            <a:noFill/>
          </a:ln>
        </p:spPr>
      </p:pic>
      <p:pic>
        <p:nvPicPr>
          <p:cNvPr id="2" name="slide 33">
            <a:hlinkClick r:id="" action="ppaction://media"/>
            <a:extLst>
              <a:ext uri="{FF2B5EF4-FFF2-40B4-BE49-F238E27FC236}">
                <a16:creationId xmlns:a16="http://schemas.microsoft.com/office/drawing/2014/main" id="{9285E172-6512-1F32-70EB-27FA563E4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1650" y="296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Picture 3"/>
          <p:cNvPicPr/>
          <p:nvPr/>
        </p:nvPicPr>
        <p:blipFill>
          <a:blip r:embed="rId4"/>
          <a:stretch/>
        </p:blipFill>
        <p:spPr>
          <a:xfrm>
            <a:off x="0" y="4680"/>
            <a:ext cx="12191400" cy="951840"/>
          </a:xfrm>
          <a:prstGeom prst="rect">
            <a:avLst/>
          </a:prstGeom>
          <a:ln>
            <a:noFill/>
          </a:ln>
        </p:spPr>
      </p:pic>
      <p:pic>
        <p:nvPicPr>
          <p:cNvPr id="552" name="Picture 4"/>
          <p:cNvPicPr/>
          <p:nvPr/>
        </p:nvPicPr>
        <p:blipFill>
          <a:blip r:embed="rId5"/>
          <a:stretch/>
        </p:blipFill>
        <p:spPr>
          <a:xfrm>
            <a:off x="5267160" y="3960"/>
            <a:ext cx="6927480" cy="6831000"/>
          </a:xfrm>
          <a:prstGeom prst="rect">
            <a:avLst/>
          </a:prstGeom>
          <a:ln>
            <a:noFill/>
          </a:ln>
        </p:spPr>
      </p:pic>
      <p:pic>
        <p:nvPicPr>
          <p:cNvPr id="553" name="Picture 5"/>
          <p:cNvPicPr/>
          <p:nvPr/>
        </p:nvPicPr>
        <p:blipFill>
          <a:blip r:embed="rId6"/>
          <a:stretch/>
        </p:blipFill>
        <p:spPr>
          <a:xfrm>
            <a:off x="816840" y="1896480"/>
            <a:ext cx="3345840" cy="1367640"/>
          </a:xfrm>
          <a:prstGeom prst="rect">
            <a:avLst/>
          </a:prstGeom>
          <a:ln>
            <a:noFill/>
          </a:ln>
        </p:spPr>
      </p:pic>
      <p:sp>
        <p:nvSpPr>
          <p:cNvPr id="554" name="CustomShape 1"/>
          <p:cNvSpPr/>
          <p:nvPr/>
        </p:nvSpPr>
        <p:spPr>
          <a:xfrm>
            <a:off x="879840" y="1243440"/>
            <a:ext cx="322632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RELAIS PETITE ENFANCE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34">
            <a:hlinkClick r:id="" action="ppaction://media"/>
            <a:extLst>
              <a:ext uri="{FF2B5EF4-FFF2-40B4-BE49-F238E27FC236}">
                <a16:creationId xmlns:a16="http://schemas.microsoft.com/office/drawing/2014/main" id="{6BC0A812-14A9-14BA-0B85-61E5E90E3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2992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ustomShape 1"/>
          <p:cNvSpPr/>
          <p:nvPr/>
        </p:nvSpPr>
        <p:spPr>
          <a:xfrm>
            <a:off x="0" y="108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Les modes d’accueil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6" name="CustomShape 2"/>
          <p:cNvSpPr/>
          <p:nvPr/>
        </p:nvSpPr>
        <p:spPr>
          <a:xfrm>
            <a:off x="4089240" y="1126800"/>
            <a:ext cx="4456800" cy="44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Georgia"/>
                <a:ea typeface="DejaVu Sans"/>
              </a:rPr>
              <a:t>Le site mon-enfant.fr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7" name="CustomShape 3"/>
          <p:cNvSpPr/>
          <p:nvPr/>
        </p:nvSpPr>
        <p:spPr>
          <a:xfrm>
            <a:off x="2993400" y="1574640"/>
            <a:ext cx="7918560" cy="66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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Arial"/>
                <a:ea typeface="Arial"/>
              </a:rPr>
              <a:t>Vous aidera à y voir plus clair et à trouver votre mode de garde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Georgia"/>
                <a:ea typeface="Arial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58" name="Picture 2"/>
          <p:cNvPicPr/>
          <p:nvPr/>
        </p:nvPicPr>
        <p:blipFill>
          <a:blip r:embed="rId5"/>
          <a:stretch/>
        </p:blipFill>
        <p:spPr>
          <a:xfrm>
            <a:off x="2654280" y="1995120"/>
            <a:ext cx="7326720" cy="4242240"/>
          </a:xfrm>
          <a:prstGeom prst="rect">
            <a:avLst/>
          </a:prstGeom>
          <a:ln>
            <a:noFill/>
          </a:ln>
        </p:spPr>
      </p:pic>
      <p:sp>
        <p:nvSpPr>
          <p:cNvPr id="559" name="CustomShape 4"/>
          <p:cNvSpPr/>
          <p:nvPr/>
        </p:nvSpPr>
        <p:spPr>
          <a:xfrm>
            <a:off x="4089240" y="6316920"/>
            <a:ext cx="61441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DejaVu Sans"/>
              </a:rPr>
              <a:t>Je suis un parent - monenfant.fr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35">
            <a:hlinkClick r:id="" action="ppaction://media"/>
            <a:extLst>
              <a:ext uri="{FF2B5EF4-FFF2-40B4-BE49-F238E27FC236}">
                <a16:creationId xmlns:a16="http://schemas.microsoft.com/office/drawing/2014/main" id="{2C860666-2DD0-B8B6-96F2-E45F48388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172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686</Words>
  <Application>Microsoft Office PowerPoint</Application>
  <PresentationFormat>Grand écran</PresentationFormat>
  <Paragraphs>87</Paragraphs>
  <Slides>11</Slides>
  <Notes>8</Notes>
  <HiddenSlides>0</HiddenSlides>
  <MMClips>11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11</vt:i4>
      </vt:variant>
    </vt:vector>
  </HeadingPairs>
  <TitlesOfParts>
    <vt:vector size="23" baseType="lpstr">
      <vt:lpstr>Aptos</vt:lpstr>
      <vt:lpstr>Arial</vt:lpstr>
      <vt:lpstr>Calibri</vt:lpstr>
      <vt:lpstr>Georgia</vt:lpstr>
      <vt:lpstr>segoe ui emoji</vt:lpstr>
      <vt:lpstr>segoe ui emoji</vt:lpstr>
      <vt:lpstr>StarSymbol</vt:lpstr>
      <vt:lpstr>Wingdings</vt:lpstr>
      <vt:lpstr>Office Theme</vt:lpstr>
      <vt:lpstr>1_Office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Anais LACROIX 581</dc:creator>
  <cp:lastModifiedBy>Elsa VAISSIERE 581</cp:lastModifiedBy>
  <cp:revision>3</cp:revision>
  <dcterms:created xsi:type="dcterms:W3CDTF">2026-03-23T08:57:46Z</dcterms:created>
  <dcterms:modified xsi:type="dcterms:W3CDTF">2026-06-04T07:14:44Z</dcterms:modified>
</cp:coreProperties>
</file>