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9" r:id="rId3"/>
    <p:sldId id="263" r:id="rId4"/>
    <p:sldId id="267" r:id="rId5"/>
    <p:sldId id="265" r:id="rId6"/>
    <p:sldId id="264" r:id="rId7"/>
    <p:sldId id="266" r:id="rId8"/>
    <p:sldId id="268" r:id="rId9"/>
    <p:sldId id="269" r:id="rId10"/>
    <p:sldId id="271" r:id="rId11"/>
    <p:sldId id="270" r:id="rId12"/>
    <p:sldId id="272" r:id="rId13"/>
    <p:sldId id="273" r:id="rId14"/>
    <p:sldId id="274" r:id="rId15"/>
    <p:sldId id="275" r:id="rId16"/>
    <p:sldId id="276" r:id="rId17"/>
    <p:sldId id="260" r:id="rId18"/>
    <p:sldId id="261" r:id="rId19"/>
    <p:sldId id="262" r:id="rId20"/>
    <p:sldId id="277" r:id="rId21"/>
    <p:sldId id="280" r:id="rId22"/>
    <p:sldId id="278" r:id="rId23"/>
    <p:sldId id="281"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120" d="100"/>
          <a:sy n="120" d="100"/>
        </p:scale>
        <p:origin x="102"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AA47AF0-C4CA-4278-8537-A959843FD50F}" type="datetimeFigureOut">
              <a:rPr lang="fr-FR" smtClean="0"/>
              <a:t>11/03/2024</a:t>
            </a:fld>
            <a:endParaRPr lang="fr-F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fr-F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BB48052-99A9-4E54-957F-2A2AD4DA448F}" type="slidenum">
              <a:rPr lang="fr-FR" smtClean="0"/>
              <a:t>‹N°›</a:t>
            </a:fld>
            <a:endParaRPr lang="fr-FR"/>
          </a:p>
        </p:txBody>
      </p:sp>
    </p:spTree>
    <p:extLst>
      <p:ext uri="{BB962C8B-B14F-4D97-AF65-F5344CB8AC3E}">
        <p14:creationId xmlns:p14="http://schemas.microsoft.com/office/powerpoint/2010/main" val="30470369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AA47AF0-C4CA-4278-8537-A959843FD50F}" type="datetimeFigureOut">
              <a:rPr lang="fr-FR" smtClean="0"/>
              <a:t>11/03/2024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25394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AA47AF0-C4CA-4278-8537-A959843FD50F}" type="datetimeFigureOut">
              <a:rPr lang="fr-FR" smtClean="0"/>
              <a:t>11/03/2024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250300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AA47AF0-C4CA-4278-8537-A959843FD50F}" type="datetimeFigureOut">
              <a:rPr lang="fr-FR" smtClean="0"/>
              <a:t>11/03/2024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301319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r-FR"/>
              <a:t>Modifiez le style du titre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AA47AF0-C4CA-4278-8537-A959843FD50F}" type="datetimeFigureOut">
              <a:rPr lang="fr-FR" smtClean="0"/>
              <a:t>11/03/2024</a:t>
            </a:fld>
            <a:endParaRPr lang="fr-F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fr-FR"/>
          </a:p>
        </p:txBody>
      </p:sp>
      <p:sp>
        <p:nvSpPr>
          <p:cNvPr id="6" name="Slide Number Placeholder 5"/>
          <p:cNvSpPr>
            <a:spLocks noGrp="1"/>
          </p:cNvSpPr>
          <p:nvPr>
            <p:ph type="sldNum" sz="quarter" idx="12"/>
          </p:nvPr>
        </p:nvSpPr>
        <p:spPr>
          <a:xfrm>
            <a:off x="8604504" y="5211060"/>
            <a:ext cx="2112264" cy="228600"/>
          </a:xfrm>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327910950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AA47AF0-C4CA-4278-8537-A959843FD50F}" type="datetimeFigureOut">
              <a:rPr lang="fr-FR" smtClean="0"/>
              <a:t>11/03/2024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224032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AA47AF0-C4CA-4278-8537-A959843FD50F}" type="datetimeFigureOut">
              <a:rPr lang="fr-FR" smtClean="0"/>
              <a:t>11/03/2024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229184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AA47AF0-C4CA-4278-8537-A959843FD50F}" type="datetimeFigureOut">
              <a:rPr lang="fr-FR" smtClean="0"/>
              <a:t>11/03/2024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266223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47AF0-C4CA-4278-8537-A959843FD50F}" type="datetimeFigureOut">
              <a:rPr lang="fr-FR" smtClean="0"/>
              <a:t>11/03/2024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BB48052-99A9-4E54-957F-2A2AD4DA448F}" type="slidenum">
              <a:rPr lang="fr-FR" smtClean="0"/>
              <a:t>‹N°›</a:t>
            </a:fld>
            <a:endParaRPr lang="fr-FR"/>
          </a:p>
        </p:txBody>
      </p:sp>
    </p:spTree>
    <p:extLst>
      <p:ext uri="{BB962C8B-B14F-4D97-AF65-F5344CB8AC3E}">
        <p14:creationId xmlns:p14="http://schemas.microsoft.com/office/powerpoint/2010/main" val="406511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r-FR"/>
              <a:t>Modifiez le style du titre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4AA47AF0-C4CA-4278-8537-A959843FD50F}" type="datetimeFigureOut">
              <a:rPr lang="fr-FR" smtClean="0"/>
              <a:t>11/03/2024</a:t>
            </a:fld>
            <a:endParaRPr lang="fr-FR"/>
          </a:p>
        </p:txBody>
      </p:sp>
      <p:sp>
        <p:nvSpPr>
          <p:cNvPr id="9" name="Footer Placeholder 8"/>
          <p:cNvSpPr>
            <a:spLocks noGrp="1"/>
          </p:cNvSpPr>
          <p:nvPr>
            <p:ph type="ftr" sz="quarter" idx="11"/>
          </p:nvPr>
        </p:nvSpPr>
        <p:spPr/>
        <p:txBody>
          <a:bodyPr/>
          <a:lstStyle>
            <a:lvl1pPr algn="r">
              <a:defRPr/>
            </a:lvl1pPr>
          </a:lstStyle>
          <a:p>
            <a:endParaRPr lang="fr-F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7BB48052-99A9-4E54-957F-2A2AD4DA448F}" type="slidenum">
              <a:rPr lang="fr-FR" smtClean="0"/>
              <a:t>‹N°›</a:t>
            </a:fld>
            <a:endParaRPr lang="fr-F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1867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r-FR"/>
              <a:t>Modifiez le style du titre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AA47AF0-C4CA-4278-8537-A959843FD50F}" type="datetimeFigureOut">
              <a:rPr lang="fr-FR" smtClean="0"/>
              <a:t>11/03/2024</a:t>
            </a:fld>
            <a:endParaRPr lang="fr-F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fr-F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7BB48052-99A9-4E54-957F-2A2AD4DA448F}" type="slidenum">
              <a:rPr lang="fr-FR" smtClean="0"/>
              <a:t>‹N°›</a:t>
            </a:fld>
            <a:endParaRPr lang="fr-F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469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AA47AF0-C4CA-4278-8537-A959843FD50F}" type="datetimeFigureOut">
              <a:rPr lang="fr-FR" smtClean="0"/>
              <a:t>11/03/2024</a:t>
            </a:fld>
            <a:endParaRPr lang="fr-F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fr-F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BB48052-99A9-4E54-957F-2A2AD4DA448F}" type="slidenum">
              <a:rPr lang="fr-FR" smtClean="0"/>
              <a:t>‹N°›</a:t>
            </a:fld>
            <a:endParaRPr lang="fr-FR"/>
          </a:p>
        </p:txBody>
      </p:sp>
    </p:spTree>
    <p:extLst>
      <p:ext uri="{BB962C8B-B14F-4D97-AF65-F5344CB8AC3E}">
        <p14:creationId xmlns:p14="http://schemas.microsoft.com/office/powerpoint/2010/main" val="222231142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vacaf.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340C02-0830-E6C0-DB62-3682AA5A7C2C}"/>
              </a:ext>
            </a:extLst>
          </p:cNvPr>
          <p:cNvSpPr>
            <a:spLocks noGrp="1"/>
          </p:cNvSpPr>
          <p:nvPr>
            <p:ph type="ctrTitle"/>
          </p:nvPr>
        </p:nvSpPr>
        <p:spPr/>
        <p:txBody>
          <a:bodyPr/>
          <a:lstStyle/>
          <a:p>
            <a:r>
              <a:rPr lang="fr-FR" sz="11500" dirty="0"/>
              <a:t>VACAF</a:t>
            </a:r>
          </a:p>
        </p:txBody>
      </p:sp>
      <p:sp>
        <p:nvSpPr>
          <p:cNvPr id="3" name="Sous-titre 2">
            <a:extLst>
              <a:ext uri="{FF2B5EF4-FFF2-40B4-BE49-F238E27FC236}">
                <a16:creationId xmlns:a16="http://schemas.microsoft.com/office/drawing/2014/main" id="{D83022E0-ACA8-CDCC-EF74-47872996B19D}"/>
              </a:ext>
            </a:extLst>
          </p:cNvPr>
          <p:cNvSpPr>
            <a:spLocks noGrp="1"/>
          </p:cNvSpPr>
          <p:nvPr>
            <p:ph type="subTitle" idx="1"/>
          </p:nvPr>
        </p:nvSpPr>
        <p:spPr/>
        <p:txBody>
          <a:bodyPr>
            <a:normAutofit fontScale="92500" lnSpcReduction="10000"/>
          </a:bodyPr>
          <a:lstStyle/>
          <a:p>
            <a:r>
              <a:rPr lang="fr-FR" sz="2800" dirty="0"/>
              <a:t>- Caf de la Nièvre -</a:t>
            </a:r>
          </a:p>
        </p:txBody>
      </p:sp>
    </p:spTree>
    <p:extLst>
      <p:ext uri="{BB962C8B-B14F-4D97-AF65-F5344CB8AC3E}">
        <p14:creationId xmlns:p14="http://schemas.microsoft.com/office/powerpoint/2010/main" val="855876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AAT</a:t>
            </a:r>
            <a:br>
              <a:rPr lang="fr-FR" dirty="0"/>
            </a:br>
            <a:r>
              <a:rPr lang="fr-FR" sz="1800" dirty="0"/>
              <a:t>(Aide Au Transport) – en lien avec l’AVF</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r>
              <a:rPr lang="fr-FR" sz="1400" dirty="0">
                <a:solidFill>
                  <a:srgbClr val="212529"/>
                </a:solidFill>
                <a:latin typeface="Roboto" panose="02000000000000000000" pitchFamily="2" charset="0"/>
              </a:rPr>
              <a:t>L’AAT a pour particularité d’être versée automatiquement aux familles dans le mois qui précède leur départ, sur la base des réservations AVF confirmées et éligibles (+ 200 ou 400 km).</a:t>
            </a:r>
          </a:p>
          <a:p>
            <a:pPr marL="57150" defTabSz="914400">
              <a:lnSpc>
                <a:spcPct val="110000"/>
              </a:lnSpc>
              <a:spcAft>
                <a:spcPts val="600"/>
              </a:spcAft>
              <a:buClr>
                <a:schemeClr val="accent1"/>
              </a:buClr>
              <a:buSzPct val="100000"/>
            </a:pPr>
            <a:r>
              <a:rPr lang="fr-FR" sz="1400" dirty="0">
                <a:solidFill>
                  <a:srgbClr val="212529"/>
                </a:solidFill>
                <a:latin typeface="Roboto" panose="02000000000000000000" pitchFamily="2" charset="0"/>
              </a:rPr>
              <a:t>L’AAT est valable uniquement pour les vacances d’été.</a:t>
            </a:r>
          </a:p>
          <a:p>
            <a:pPr marL="57150" defTabSz="914400">
              <a:lnSpc>
                <a:spcPct val="110000"/>
              </a:lnSpc>
              <a:spcAft>
                <a:spcPts val="600"/>
              </a:spcAft>
              <a:buClr>
                <a:schemeClr val="accent1"/>
              </a:buClr>
              <a:buSzPct val="100000"/>
            </a:pPr>
            <a:r>
              <a:rPr lang="fr-FR" sz="1400" dirty="0">
                <a:solidFill>
                  <a:srgbClr val="212529"/>
                </a:solidFill>
                <a:latin typeface="Roboto" panose="02000000000000000000" pitchFamily="2" charset="0"/>
              </a:rPr>
              <a:t>Les familles n’ont rien à faire.</a:t>
            </a:r>
          </a:p>
          <a:p>
            <a:pPr marL="57150" defTabSz="914400">
              <a:lnSpc>
                <a:spcPct val="110000"/>
              </a:lnSpc>
              <a:spcAft>
                <a:spcPts val="600"/>
              </a:spcAft>
              <a:buClr>
                <a:schemeClr val="accent1"/>
              </a:buClr>
              <a:buSzPct val="100000"/>
            </a:pPr>
            <a:endParaRPr lang="fr-FR" sz="1400" dirty="0">
              <a:solidFill>
                <a:srgbClr val="212529"/>
              </a:solidFill>
              <a:latin typeface="Roboto" panose="02000000000000000000" pitchFamily="2" charset="0"/>
            </a:endParaRPr>
          </a:p>
          <a:p>
            <a:pPr marL="57150" defTabSz="914400">
              <a:lnSpc>
                <a:spcPct val="110000"/>
              </a:lnSpc>
              <a:spcAft>
                <a:spcPts val="600"/>
              </a:spcAft>
              <a:buClr>
                <a:schemeClr val="accent1"/>
              </a:buClr>
              <a:buSzPct val="100000"/>
            </a:pPr>
            <a:r>
              <a:rPr lang="fr-FR" sz="1400" b="1" dirty="0">
                <a:solidFill>
                  <a:srgbClr val="C00000"/>
                </a:solidFill>
                <a:latin typeface="Roboto" panose="02000000000000000000" pitchFamily="2" charset="0"/>
              </a:rPr>
              <a:t>Point de vigilance : </a:t>
            </a:r>
            <a:r>
              <a:rPr lang="fr-FR" sz="1400" dirty="0">
                <a:solidFill>
                  <a:srgbClr val="212529"/>
                </a:solidFill>
                <a:latin typeface="Roboto" panose="02000000000000000000" pitchFamily="2" charset="0"/>
              </a:rPr>
              <a:t>Si la famille annule son séjour AVF alors que l’AAT est déjà versée, la somme sera récupérée sur les prochaines prestations versées par la Caf.</a:t>
            </a:r>
          </a:p>
          <a:p>
            <a:pPr marL="57150" defTabSz="914400">
              <a:lnSpc>
                <a:spcPct val="110000"/>
              </a:lnSpc>
              <a:spcAft>
                <a:spcPts val="600"/>
              </a:spcAft>
              <a:buClr>
                <a:schemeClr val="accent1"/>
              </a:buClr>
              <a:buSzPct val="100000"/>
            </a:pPr>
            <a:endParaRPr lang="fr-FR" sz="1400" dirty="0"/>
          </a:p>
        </p:txBody>
      </p:sp>
    </p:spTree>
    <p:extLst>
      <p:ext uri="{BB962C8B-B14F-4D97-AF65-F5344CB8AC3E}">
        <p14:creationId xmlns:p14="http://schemas.microsoft.com/office/powerpoint/2010/main" val="3620746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AVS</a:t>
            </a:r>
            <a:br>
              <a:rPr lang="fr-FR" dirty="0"/>
            </a:br>
            <a:r>
              <a:rPr lang="fr-FR" sz="1800" dirty="0"/>
              <a:t>(Aide aux Vacances Sociales)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298747"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
        <p:nvSpPr>
          <p:cNvPr id="3" name="ZoneTexte 2">
            <a:extLst>
              <a:ext uri="{FF2B5EF4-FFF2-40B4-BE49-F238E27FC236}">
                <a16:creationId xmlns:a16="http://schemas.microsoft.com/office/drawing/2014/main" id="{DA93B55E-FC7D-D1D6-F212-38CBBC7D0483}"/>
              </a:ext>
            </a:extLst>
          </p:cNvPr>
          <p:cNvSpPr txBox="1"/>
          <p:nvPr/>
        </p:nvSpPr>
        <p:spPr>
          <a:xfrm>
            <a:off x="441470" y="1646512"/>
            <a:ext cx="11232859" cy="4185761"/>
          </a:xfrm>
          <a:prstGeom prst="rect">
            <a:avLst/>
          </a:prstGeom>
          <a:noFill/>
        </p:spPr>
        <p:txBody>
          <a:bodyPr wrap="square" rtlCol="0">
            <a:spAutoFit/>
          </a:bodyPr>
          <a:lstStyle/>
          <a:p>
            <a:pPr algn="just"/>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Les séjours AVS s’adressent à des familles fragilisées par un évènement de vie, généralement peu autonomes, nécessitant un accompagnement pour concrétiser leur projet de </a:t>
            </a:r>
            <a:r>
              <a:rPr lang="fr-FR" sz="1400" b="1" i="0" dirty="0">
                <a:solidFill>
                  <a:srgbClr val="212529"/>
                </a:solidFill>
                <a:effectLst/>
                <a:latin typeface="Roboto" panose="02000000000000000000" pitchFamily="2" charset="0"/>
                <a:ea typeface="Roboto" panose="02000000000000000000" pitchFamily="2" charset="0"/>
                <a:cs typeface="Roboto" panose="02000000000000000000" pitchFamily="2" charset="0"/>
              </a:rPr>
              <a:t>1er départ </a:t>
            </a: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en vacances.</a:t>
            </a:r>
          </a:p>
          <a:p>
            <a:pPr algn="just"/>
            <a:endParaRPr lang="fr-FR" sz="1400" dirty="0">
              <a:solidFill>
                <a:srgbClr val="212529"/>
              </a:solidFill>
              <a:latin typeface="Roboto" panose="02000000000000000000" pitchFamily="2" charset="0"/>
              <a:ea typeface="Roboto" panose="02000000000000000000" pitchFamily="2" charset="0"/>
              <a:cs typeface="Roboto" panose="02000000000000000000" pitchFamily="2" charset="0"/>
            </a:endParaRPr>
          </a:p>
          <a:p>
            <a:pPr algn="just"/>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Cet accompagnement est assuré par un porteur de projet (travailleur social, association, référent famille, …) qui coconstruit avec la famille le projet de vacances.</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Plusieurs étapes sont nécessaires à la réservation d’un séjour AVS impliquant le porteur de projet, la Caf, l’équipe Vacaf ainsi que la structure de vacances.</a:t>
            </a:r>
          </a:p>
          <a:p>
            <a:pPr algn="just"/>
            <a:r>
              <a:rPr lang="fr-FR" sz="1400" dirty="0">
                <a:latin typeface="Roboto" panose="02000000000000000000" pitchFamily="2" charset="0"/>
                <a:ea typeface="Roboto" panose="02000000000000000000" pitchFamily="2" charset="0"/>
                <a:cs typeface="Roboto" panose="02000000000000000000" pitchFamily="2" charset="0"/>
              </a:rPr>
              <a:t>La procédure est accessible par tous les acteurs sur le site 2024.vacaf.org.</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Le porteur de projet s’engage à faire le lien entre la famille et la structure de vacances pour s’assurer du règlement du reste à charge de la famille et de l’envoi des documents (contrat de séjour, …).</a:t>
            </a:r>
          </a:p>
          <a:p>
            <a:pPr algn="just"/>
            <a:r>
              <a:rPr lang="fr-FR" sz="1400" dirty="0">
                <a:latin typeface="Roboto" panose="02000000000000000000" pitchFamily="2" charset="0"/>
                <a:ea typeface="Roboto" panose="02000000000000000000" pitchFamily="2" charset="0"/>
                <a:cs typeface="Roboto" panose="02000000000000000000" pitchFamily="2" charset="0"/>
              </a:rPr>
              <a:t>Il doit avoir connaissance du RIAS de la Caf pour un meilleur accompagnement des familles.</a:t>
            </a:r>
          </a:p>
          <a:p>
            <a:pPr algn="just"/>
            <a:r>
              <a:rPr lang="fr-FR" sz="1400" dirty="0">
                <a:latin typeface="Roboto" panose="02000000000000000000" pitchFamily="2" charset="0"/>
                <a:ea typeface="Roboto" panose="02000000000000000000" pitchFamily="2" charset="0"/>
                <a:cs typeface="Roboto" panose="02000000000000000000" pitchFamily="2" charset="0"/>
              </a:rPr>
              <a:t>Pour déposer une demande de séjour AVS, le porteur de projet doit demander un accès spécifique auprès des référents de la Caf.</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Pour faciliter la recherche du séjour, la liste des partenaires labellisés AVS est accessible sur le site vacaf.org dans le critère « Accessibilité » en cliquant sur « Séjours accompagnés AVS ».</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b="1" dirty="0">
                <a:solidFill>
                  <a:srgbClr val="C00000"/>
                </a:solidFill>
                <a:latin typeface="Roboto" panose="02000000000000000000" pitchFamily="2" charset="0"/>
                <a:ea typeface="Roboto" panose="02000000000000000000" pitchFamily="2" charset="0"/>
                <a:cs typeface="Roboto" panose="02000000000000000000" pitchFamily="2" charset="0"/>
              </a:rPr>
              <a:t>Attention ! </a:t>
            </a:r>
            <a:r>
              <a:rPr lang="fr-FR" sz="1400" dirty="0">
                <a:latin typeface="Roboto" panose="02000000000000000000" pitchFamily="2" charset="0"/>
                <a:ea typeface="Roboto" panose="02000000000000000000" pitchFamily="2" charset="0"/>
                <a:cs typeface="Roboto" panose="02000000000000000000" pitchFamily="2" charset="0"/>
              </a:rPr>
              <a:t>Il n’y a pas de droit à l’AAT pour l’AVS.</a:t>
            </a:r>
          </a:p>
        </p:txBody>
      </p:sp>
    </p:spTree>
    <p:extLst>
      <p:ext uri="{BB962C8B-B14F-4D97-AF65-F5344CB8AC3E}">
        <p14:creationId xmlns:p14="http://schemas.microsoft.com/office/powerpoint/2010/main" val="419537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AVE</a:t>
            </a:r>
            <a:br>
              <a:rPr lang="fr-FR" dirty="0"/>
            </a:br>
            <a:r>
              <a:rPr lang="fr-FR" sz="1800" dirty="0"/>
              <a:t>(Aide aux Vacances Enfants)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298747"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
        <p:nvSpPr>
          <p:cNvPr id="3" name="ZoneTexte 2">
            <a:extLst>
              <a:ext uri="{FF2B5EF4-FFF2-40B4-BE49-F238E27FC236}">
                <a16:creationId xmlns:a16="http://schemas.microsoft.com/office/drawing/2014/main" id="{DA93B55E-FC7D-D1D6-F212-38CBBC7D0483}"/>
              </a:ext>
            </a:extLst>
          </p:cNvPr>
          <p:cNvSpPr txBox="1"/>
          <p:nvPr/>
        </p:nvSpPr>
        <p:spPr>
          <a:xfrm>
            <a:off x="479570" y="1588650"/>
            <a:ext cx="11232859" cy="3323987"/>
          </a:xfrm>
          <a:prstGeom prst="rect">
            <a:avLst/>
          </a:prstGeom>
          <a:noFill/>
        </p:spPr>
        <p:txBody>
          <a:bodyPr wrap="square" rtlCol="0">
            <a:spAutoFit/>
          </a:bodyPr>
          <a:lstStyle/>
          <a:p>
            <a:pPr algn="just"/>
            <a:r>
              <a:rPr lang="fr-FR" sz="1400" dirty="0">
                <a:latin typeface="Roboto" panose="02000000000000000000" pitchFamily="2" charset="0"/>
                <a:ea typeface="Roboto" panose="02000000000000000000" pitchFamily="2" charset="0"/>
                <a:cs typeface="Roboto" panose="02000000000000000000" pitchFamily="2" charset="0"/>
              </a:rPr>
              <a:t>Véritable coup de pouce pour favoriser les départs, l’aide AVE est versée selon le principe du tiers payant, c’est-à-dire que la famille n’effectue pas l’avance des frais auprès de l’organisateur du séjour.</a:t>
            </a:r>
          </a:p>
          <a:p>
            <a:pPr algn="just"/>
            <a:r>
              <a:rPr lang="fr-FR" sz="1400" dirty="0">
                <a:latin typeface="Roboto" panose="02000000000000000000" pitchFamily="2" charset="0"/>
                <a:ea typeface="Roboto" panose="02000000000000000000" pitchFamily="2" charset="0"/>
                <a:cs typeface="Roboto" panose="02000000000000000000" pitchFamily="2" charset="0"/>
              </a:rPr>
              <a:t>L’AVE est déduite du coût du séjour et la famille ne paye que le reste à charge.</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Les conditions pour utiliser l’aide aux vacances sont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Réserver le séjour auprès d’un organisateur de séjours labellisé VACAF (Cf. Rubrique « Rechercher un séjour pour les vacances de votre enfant »)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Réaliser ce séjour pendant les vacances scolaires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Respecter les conditions particulières de la Caf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Régler votre reste à charge au plus tard un mois avant le départ de votre enfant.</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Autres informations importantes à prendre en compte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Prendre connaissance du règlement intérieur du séjour choisi avant le départ de l’enfant et le sensibiliser sur l’importance de le respecter.</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Consulter également les Conditions Générales de Vente ! Elles précisent les conditions d’annulation.</a:t>
            </a:r>
          </a:p>
        </p:txBody>
      </p:sp>
    </p:spTree>
    <p:extLst>
      <p:ext uri="{BB962C8B-B14F-4D97-AF65-F5344CB8AC3E}">
        <p14:creationId xmlns:p14="http://schemas.microsoft.com/office/powerpoint/2010/main" val="2956165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Rectangle 97">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00" name="Rectangle 99">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2" name="Rectangle 101">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4" name="Group 103">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05" name="Straight Connector 104">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9" name="Rectangle 108">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1" name="Rectangle 110">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Rectangle 112">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5" name="Rectangle 114">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259347" y="2055152"/>
            <a:ext cx="9673306" cy="2733106"/>
          </a:xfrm>
        </p:spPr>
        <p:txBody>
          <a:bodyPr vert="horz" lIns="91440" tIns="45720" rIns="91440" bIns="45720" rtlCol="0" anchor="ctr">
            <a:normAutofit/>
          </a:bodyPr>
          <a:lstStyle/>
          <a:p>
            <a:pPr algn="ctr">
              <a:lnSpc>
                <a:spcPct val="83000"/>
              </a:lnSpc>
            </a:pPr>
            <a:r>
              <a:rPr lang="fr-FR" b="1" cap="all" spc="-100" dirty="0"/>
              <a:t>Labellisation des partenaires</a:t>
            </a:r>
          </a:p>
        </p:txBody>
      </p:sp>
      <p:sp>
        <p:nvSpPr>
          <p:cNvPr id="117" name="Rectangle 116">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9" name="Straight Connector 118">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Tree>
    <p:extLst>
      <p:ext uri="{BB962C8B-B14F-4D97-AF65-F5344CB8AC3E}">
        <p14:creationId xmlns:p14="http://schemas.microsoft.com/office/powerpoint/2010/main" val="266598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AVF</a:t>
            </a:r>
            <a:br>
              <a:rPr lang="fr-FR" dirty="0"/>
            </a:br>
            <a:r>
              <a:rPr lang="fr-FR" sz="1800" dirty="0"/>
              <a:t>(Aide aux Vacances Familles)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298747"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
        <p:nvSpPr>
          <p:cNvPr id="3" name="ZoneTexte 2">
            <a:extLst>
              <a:ext uri="{FF2B5EF4-FFF2-40B4-BE49-F238E27FC236}">
                <a16:creationId xmlns:a16="http://schemas.microsoft.com/office/drawing/2014/main" id="{DA93B55E-FC7D-D1D6-F212-38CBBC7D0483}"/>
              </a:ext>
            </a:extLst>
          </p:cNvPr>
          <p:cNvSpPr txBox="1"/>
          <p:nvPr/>
        </p:nvSpPr>
        <p:spPr>
          <a:xfrm>
            <a:off x="479570" y="1301948"/>
            <a:ext cx="11232859" cy="5447645"/>
          </a:xfrm>
          <a:prstGeom prst="rect">
            <a:avLst/>
          </a:prstGeom>
          <a:noFill/>
        </p:spPr>
        <p:txBody>
          <a:bodyPr wrap="square" rtlCol="0">
            <a:spAutoFit/>
          </a:bodyPr>
          <a:lstStyle/>
          <a:p>
            <a:pPr algn="just"/>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Les partenaires familles AVF sont labellisés comme suit :</a:t>
            </a:r>
          </a:p>
          <a:p>
            <a:pPr algn="just"/>
            <a:endParaRPr lang="fr-FR" sz="1400" dirty="0">
              <a:solidFill>
                <a:srgbClr val="212529"/>
              </a:solidFill>
              <a:latin typeface="Roboto" panose="02000000000000000000" pitchFamily="2" charset="0"/>
              <a:ea typeface="Roboto" panose="02000000000000000000" pitchFamily="2" charset="0"/>
              <a:cs typeface="Roboto" panose="02000000000000000000" pitchFamily="2" charset="0"/>
            </a:endParaRPr>
          </a:p>
          <a:p>
            <a:pPr algn="just"/>
            <a:r>
              <a:rPr lang="fr-FR" sz="2000" b="1" dirty="0">
                <a:solidFill>
                  <a:srgbClr val="CC3399"/>
                </a:solidFill>
                <a:latin typeface="Roboto" panose="02000000000000000000" pitchFamily="2" charset="0"/>
                <a:ea typeface="Roboto" panose="02000000000000000000" pitchFamily="2" charset="0"/>
                <a:cs typeface="Roboto" panose="02000000000000000000" pitchFamily="2" charset="0"/>
              </a:rPr>
              <a:t>Les typologies d’établissements éligibles</a:t>
            </a:r>
          </a:p>
          <a:p>
            <a:pPr algn="just"/>
            <a:endParaRPr lang="fr-FR" sz="900" b="0" i="0" dirty="0">
              <a:solidFill>
                <a:srgbClr val="212529"/>
              </a:solidFill>
              <a:effectLst/>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Les structures de vacances suivantes, situées sur le territoire français, répondant aux critères ci-dessous peuvent être labellisées VACAF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Les villages vacances classés 2 à 4* par Atout France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Les établissements de l’hôtellerie de plein air classés 2 à 4* par Atout France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Les résidences de tourisme 2, 3 et 4 * par Atout France.</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Les demandes d’établissements sans classement, 1* et 5 * ainsi que tout centre de vacances portant un projet spécifique d’accueil des familles, sont étudiées dans le cadre d’une commission de labellisation.</a:t>
            </a:r>
            <a:endPar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endParaRPr>
          </a:p>
          <a:p>
            <a:pPr algn="just"/>
            <a:endParaRPr lang="fr-FR" sz="1400" dirty="0"/>
          </a:p>
          <a:p>
            <a:pPr algn="just"/>
            <a:endParaRPr lang="fr-FR" sz="1400" dirty="0"/>
          </a:p>
          <a:p>
            <a:pPr algn="just"/>
            <a:r>
              <a:rPr lang="fr-FR" sz="2000" b="1" dirty="0">
                <a:solidFill>
                  <a:srgbClr val="CC3399"/>
                </a:solidFill>
                <a:latin typeface="Roboto" panose="02000000000000000000" pitchFamily="2" charset="0"/>
                <a:ea typeface="Roboto" panose="02000000000000000000" pitchFamily="2" charset="0"/>
                <a:cs typeface="Roboto" panose="02000000000000000000" pitchFamily="2" charset="0"/>
              </a:rPr>
              <a:t>Les conditions d’éligibilité</a:t>
            </a:r>
          </a:p>
          <a:p>
            <a:pPr algn="just"/>
            <a:endParaRPr lang="fr-FR" sz="900" dirty="0">
              <a:latin typeface="Roboto" panose="02000000000000000000" pitchFamily="2" charset="0"/>
              <a:ea typeface="Roboto" panose="02000000000000000000" pitchFamily="2" charset="0"/>
              <a:cs typeface="Roboto" panose="02000000000000000000" pitchFamily="2" charset="0"/>
            </a:endParaRP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Un site internet en français détaillant les offres de séjours et les tarifs de l’année en cours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Une ouverture pendant les vacances scolaires et a minima les 2 mois d’été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Un accueil ouvert en journée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Un accueil individualisé des familles à leur arrivée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Des espaces collectifs de rencontre et d’animation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Et / ou des animations pour les familles (adultes et/ou enfants)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Et / ou un club enfant/ados ouvert gratuitement au minimum pendant les vacances d’été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L’accueil des familles bénéficiaires originaires de tout le territoire (sans restriction) ;</a:t>
            </a:r>
          </a:p>
          <a:p>
            <a:pPr marL="285750"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Le respect des principes de la charte de la laïcité de la branche Famille. </a:t>
            </a:r>
          </a:p>
        </p:txBody>
      </p:sp>
    </p:spTree>
    <p:extLst>
      <p:ext uri="{BB962C8B-B14F-4D97-AF65-F5344CB8AC3E}">
        <p14:creationId xmlns:p14="http://schemas.microsoft.com/office/powerpoint/2010/main" val="3385297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AVS</a:t>
            </a:r>
            <a:br>
              <a:rPr lang="fr-FR" dirty="0"/>
            </a:br>
            <a:r>
              <a:rPr lang="fr-FR" sz="1800" dirty="0"/>
              <a:t>(Aide aux Vacances Sociales)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298747"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
        <p:nvSpPr>
          <p:cNvPr id="3" name="ZoneTexte 2">
            <a:extLst>
              <a:ext uri="{FF2B5EF4-FFF2-40B4-BE49-F238E27FC236}">
                <a16:creationId xmlns:a16="http://schemas.microsoft.com/office/drawing/2014/main" id="{DA93B55E-FC7D-D1D6-F212-38CBBC7D0483}"/>
              </a:ext>
            </a:extLst>
          </p:cNvPr>
          <p:cNvSpPr txBox="1"/>
          <p:nvPr/>
        </p:nvSpPr>
        <p:spPr>
          <a:xfrm>
            <a:off x="441470" y="1646512"/>
            <a:ext cx="11232859" cy="3108543"/>
          </a:xfrm>
          <a:prstGeom prst="rect">
            <a:avLst/>
          </a:prstGeom>
          <a:noFill/>
        </p:spPr>
        <p:txBody>
          <a:bodyPr wrap="square" rtlCol="0">
            <a:spAutoFit/>
          </a:bodyPr>
          <a:lstStyle/>
          <a:p>
            <a:pPr algn="just"/>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Lors de l’étude de la demande de labellisation AVS, les critères retenus sont similaires à ceux de labellisation AVF à l’exception </a:t>
            </a:r>
          </a:p>
          <a:p>
            <a:pPr algn="just"/>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des résidences de tourisme 2, 3 et 4 * par Atout France étudiées en commission.</a:t>
            </a:r>
          </a:p>
          <a:p>
            <a:pPr algn="just"/>
            <a:endPar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endParaRPr>
          </a:p>
          <a:p>
            <a:pPr algn="just"/>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De plus une attention particulière est portée sur les points suivants :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Une accessibilité de la structure en transport en commun ;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Des infrastructures adaptées aux familles nombreuses et/ou avec un membre porteur de handicap (logement,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encadrement, matériel mis à disposition, terrain clos/ouvert) ;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La proximité de commerces de première nécessité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Un contact privilégié pour répondre aux questions des travailleurs sociaux et porteurs de projet qui accompagnent des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familles en amont de leur séjour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Une durée d’options plus longue sur les séjours AVS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Des facilités de paiement : paiements en plusieurs fois, versement à l’arrivée, versement de mandat, liquidités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Un accueil individualisé des familles à leur arrivée et contact privilégié pendant le séjour pour favoriser l’inclusion de la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ea typeface="Roboto" panose="02000000000000000000" pitchFamily="2" charset="0"/>
                <a:cs typeface="Roboto" panose="02000000000000000000" pitchFamily="2" charset="0"/>
              </a:rPr>
              <a:t>famille.</a:t>
            </a:r>
            <a:endParaRPr lang="fr-FR"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883209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AVE</a:t>
            </a:r>
            <a:br>
              <a:rPr lang="fr-FR" dirty="0"/>
            </a:br>
            <a:r>
              <a:rPr lang="fr-FR" sz="1800" dirty="0"/>
              <a:t>(Aide aux Vacances Enfants)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298747"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
        <p:nvSpPr>
          <p:cNvPr id="3" name="ZoneTexte 2">
            <a:extLst>
              <a:ext uri="{FF2B5EF4-FFF2-40B4-BE49-F238E27FC236}">
                <a16:creationId xmlns:a16="http://schemas.microsoft.com/office/drawing/2014/main" id="{DA93B55E-FC7D-D1D6-F212-38CBBC7D0483}"/>
              </a:ext>
            </a:extLst>
          </p:cNvPr>
          <p:cNvSpPr txBox="1"/>
          <p:nvPr/>
        </p:nvSpPr>
        <p:spPr>
          <a:xfrm>
            <a:off x="533399" y="1514476"/>
            <a:ext cx="11232859" cy="523220"/>
          </a:xfrm>
          <a:prstGeom prst="rect">
            <a:avLst/>
          </a:prstGeom>
          <a:noFill/>
        </p:spPr>
        <p:txBody>
          <a:bodyPr wrap="square" rtlCol="0">
            <a:spAutoFit/>
          </a:bodyPr>
          <a:lstStyle/>
          <a:p>
            <a:pPr algn="just"/>
            <a:r>
              <a:rPr lang="fr-FR" sz="1400" b="1" dirty="0">
                <a:latin typeface="Roboto" panose="02000000000000000000" pitchFamily="2" charset="0"/>
                <a:ea typeface="Roboto" panose="02000000000000000000" pitchFamily="2" charset="0"/>
                <a:cs typeface="Roboto" panose="02000000000000000000" pitchFamily="2" charset="0"/>
              </a:rPr>
              <a:t>Les démarches de labellisation sont identiques pour l’ensemble des partenaires enfants, peu importe que le partenaire soit labellisé par les CAF ou par VACAF.</a:t>
            </a:r>
          </a:p>
        </p:txBody>
      </p:sp>
      <p:sp>
        <p:nvSpPr>
          <p:cNvPr id="5" name="ZoneTexte 4">
            <a:extLst>
              <a:ext uri="{FF2B5EF4-FFF2-40B4-BE49-F238E27FC236}">
                <a16:creationId xmlns:a16="http://schemas.microsoft.com/office/drawing/2014/main" id="{80FB2963-24D8-DBE6-1DF3-73F9E3B05448}"/>
              </a:ext>
            </a:extLst>
          </p:cNvPr>
          <p:cNvSpPr txBox="1"/>
          <p:nvPr/>
        </p:nvSpPr>
        <p:spPr>
          <a:xfrm>
            <a:off x="533399" y="2275822"/>
            <a:ext cx="11125200" cy="4247317"/>
          </a:xfrm>
          <a:prstGeom prst="rect">
            <a:avLst/>
          </a:prstGeom>
          <a:noFill/>
        </p:spPr>
        <p:txBody>
          <a:bodyPr wrap="square" numCol="1" rtlCol="0">
            <a:spAutoFit/>
          </a:bodyPr>
          <a:lstStyle/>
          <a:p>
            <a:pPr algn="just"/>
            <a:r>
              <a:rPr lang="fr-FR" sz="2000" b="1" dirty="0">
                <a:solidFill>
                  <a:srgbClr val="CC3399"/>
                </a:solidFill>
                <a:latin typeface="Roboto" panose="02000000000000000000" pitchFamily="2" charset="0"/>
                <a:ea typeface="Roboto" panose="02000000000000000000" pitchFamily="2" charset="0"/>
                <a:cs typeface="Roboto" panose="02000000000000000000" pitchFamily="2" charset="0"/>
              </a:rPr>
              <a:t>Labellisation par VACAF</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La labellisation par VACAF permet aux partenaires, avec une seule convention, d’accueillir des enfants de toutes les CAF.</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b="1" dirty="0">
                <a:solidFill>
                  <a:schemeClr val="accent3">
                    <a:lumMod val="75000"/>
                  </a:schemeClr>
                </a:solidFill>
                <a:latin typeface="Roboto" panose="02000000000000000000" pitchFamily="2" charset="0"/>
                <a:ea typeface="Roboto" panose="02000000000000000000" pitchFamily="2" charset="0"/>
                <a:cs typeface="Roboto" panose="02000000000000000000" pitchFamily="2" charset="0"/>
              </a:rPr>
              <a:t>6 conditions d’éligibilité à respecter pour bénéficier de la labellisation VACAF :</a:t>
            </a:r>
          </a:p>
          <a:p>
            <a:pPr algn="just"/>
            <a:r>
              <a:rPr lang="fr-FR" sz="1400" dirty="0">
                <a:latin typeface="Roboto" panose="02000000000000000000" pitchFamily="2" charset="0"/>
                <a:ea typeface="Roboto" panose="02000000000000000000" pitchFamily="2" charset="0"/>
                <a:cs typeface="Roboto" panose="02000000000000000000" pitchFamily="2" charset="0"/>
              </a:rPr>
              <a:t>• Proposer un catalogue d’au moins 8 séjours par an pendant les vacances scolaires ;</a:t>
            </a:r>
          </a:p>
          <a:p>
            <a:pPr algn="just"/>
            <a:r>
              <a:rPr lang="fr-FR" sz="1400" dirty="0">
                <a:latin typeface="Roboto" panose="02000000000000000000" pitchFamily="2" charset="0"/>
                <a:ea typeface="Roboto" panose="02000000000000000000" pitchFamily="2" charset="0"/>
                <a:cs typeface="Roboto" panose="02000000000000000000" pitchFamily="2" charset="0"/>
              </a:rPr>
              <a:t>• Accueillir des enfants des CAF adhérentes à l’AVE de tout le territoire ;</a:t>
            </a:r>
          </a:p>
          <a:p>
            <a:pPr algn="just"/>
            <a:r>
              <a:rPr lang="fr-FR" sz="1400" dirty="0">
                <a:latin typeface="Roboto" panose="02000000000000000000" pitchFamily="2" charset="0"/>
                <a:ea typeface="Roboto" panose="02000000000000000000" pitchFamily="2" charset="0"/>
                <a:cs typeface="Roboto" panose="02000000000000000000" pitchFamily="2" charset="0"/>
              </a:rPr>
              <a:t>• Avoir son siège social en France ;</a:t>
            </a:r>
          </a:p>
          <a:p>
            <a:pPr algn="just"/>
            <a:r>
              <a:rPr lang="fr-FR" sz="1400" dirty="0">
                <a:latin typeface="Roboto" panose="02000000000000000000" pitchFamily="2" charset="0"/>
                <a:ea typeface="Roboto" panose="02000000000000000000" pitchFamily="2" charset="0"/>
                <a:cs typeface="Roboto" panose="02000000000000000000" pitchFamily="2" charset="0"/>
              </a:rPr>
              <a:t>• Disposer d’un site internet pour la diffusion de l’offre permettant aux familles de choisir les vacances de leurs enfants ;</a:t>
            </a:r>
          </a:p>
          <a:p>
            <a:pPr algn="just"/>
            <a:r>
              <a:rPr lang="fr-FR" sz="1400" dirty="0">
                <a:latin typeface="Roboto" panose="02000000000000000000" pitchFamily="2" charset="0"/>
                <a:ea typeface="Roboto" panose="02000000000000000000" pitchFamily="2" charset="0"/>
                <a:cs typeface="Roboto" panose="02000000000000000000" pitchFamily="2" charset="0"/>
              </a:rPr>
              <a:t>• Proposer des séjours répondant aux différents types d’accueil collectif de mineurs avec hébergement (SDJES) suivants : séjours de vacances, séjours courts, séjours spécifiques sportifs, séjours spécifiques artistiques, séjours linguistiques ;</a:t>
            </a:r>
          </a:p>
          <a:p>
            <a:pPr algn="just"/>
            <a:r>
              <a:rPr lang="fr-FR" sz="1400" dirty="0">
                <a:latin typeface="Roboto" panose="02000000000000000000" pitchFamily="2" charset="0"/>
                <a:ea typeface="Roboto" panose="02000000000000000000" pitchFamily="2" charset="0"/>
                <a:cs typeface="Roboto" panose="02000000000000000000" pitchFamily="2" charset="0"/>
              </a:rPr>
              <a:t>• Respecter les principes de la charte de la laïcité.</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b="1" dirty="0">
                <a:solidFill>
                  <a:schemeClr val="accent3">
                    <a:lumMod val="75000"/>
                  </a:schemeClr>
                </a:solidFill>
                <a:latin typeface="Roboto" panose="02000000000000000000" pitchFamily="2" charset="0"/>
                <a:ea typeface="Roboto" panose="02000000000000000000" pitchFamily="2" charset="0"/>
                <a:cs typeface="Roboto" panose="02000000000000000000" pitchFamily="2" charset="0"/>
              </a:rPr>
              <a:t>VACAF ne labellisera pas des partenaires proposant exclusivement des séjours de typologies suivantes : </a:t>
            </a:r>
          </a:p>
          <a:p>
            <a:pPr algn="just"/>
            <a:r>
              <a:rPr lang="fr-FR" sz="1400" b="1" dirty="0">
                <a:solidFill>
                  <a:schemeClr val="accent3">
                    <a:lumMod val="75000"/>
                  </a:schemeClr>
                </a:solidFill>
                <a:latin typeface="Roboto" panose="02000000000000000000" pitchFamily="2" charset="0"/>
                <a:ea typeface="Roboto" panose="02000000000000000000" pitchFamily="2" charset="0"/>
                <a:cs typeface="Roboto" panose="02000000000000000000" pitchFamily="2" charset="0"/>
              </a:rPr>
              <a:t>séjours à l’étranger, rencontres européennes de jeunes, rencontres de jeunes OFAJ, chantiers de bénévoles, séjours dans une famille, séjours accessoires à un ALSH.</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Les demandes des partenaires ne répondant pas à ces critères, mais proposant un projet spécifique (en lien avec le handicap, accueil d’un nombre important d’enfants sur peu de séjours...), pourront être étudiées en commission de labellisation.</a:t>
            </a:r>
          </a:p>
        </p:txBody>
      </p:sp>
    </p:spTree>
    <p:extLst>
      <p:ext uri="{BB962C8B-B14F-4D97-AF65-F5344CB8AC3E}">
        <p14:creationId xmlns:p14="http://schemas.microsoft.com/office/powerpoint/2010/main" val="386634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6415DF5-69D7-F7A9-1B43-EF03CC2BACD9}"/>
              </a:ext>
            </a:extLst>
          </p:cNvPr>
          <p:cNvSpPr txBox="1"/>
          <p:nvPr/>
        </p:nvSpPr>
        <p:spPr>
          <a:xfrm>
            <a:off x="533400" y="522522"/>
            <a:ext cx="11125200" cy="2339102"/>
          </a:xfrm>
          <a:prstGeom prst="rect">
            <a:avLst/>
          </a:prstGeom>
          <a:noFill/>
        </p:spPr>
        <p:txBody>
          <a:bodyPr wrap="square" numCol="1" rtlCol="0">
            <a:spAutoFit/>
          </a:bodyPr>
          <a:lstStyle/>
          <a:p>
            <a:pPr algn="just"/>
            <a:r>
              <a:rPr lang="fr-FR" sz="2000" b="1" dirty="0">
                <a:solidFill>
                  <a:srgbClr val="CC3399"/>
                </a:solidFill>
                <a:latin typeface="Roboto" panose="02000000000000000000" pitchFamily="2" charset="0"/>
                <a:ea typeface="Roboto" panose="02000000000000000000" pitchFamily="2" charset="0"/>
                <a:cs typeface="Roboto" panose="02000000000000000000" pitchFamily="2" charset="0"/>
              </a:rPr>
              <a:t>Labellisation par les Caf</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Il s’agit :</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Des partenaires départementaux des CAF de type collectivités territoriales, associations locales, ALSH, antennes ou groupes locaux (par exemple Ligue de l’Enseignement Départementale, Familles rurales, scouts...).</a:t>
            </a:r>
          </a:p>
          <a:p>
            <a:pPr marL="742950" lvl="1" indent="-285750" algn="just">
              <a:buFont typeface="Arial" panose="020B0604020202020204" pitchFamily="34" charset="0"/>
              <a:buChar char="•"/>
            </a:pPr>
            <a:r>
              <a:rPr lang="fr-FR" sz="1400" dirty="0">
                <a:latin typeface="Roboto" panose="02000000000000000000" pitchFamily="2" charset="0"/>
                <a:ea typeface="Roboto" panose="02000000000000000000" pitchFamily="2" charset="0"/>
                <a:cs typeface="Roboto" panose="02000000000000000000" pitchFamily="2" charset="0"/>
              </a:rPr>
              <a:t>Des partenaires ne remplissant pas les conditions d’éligibilité de la labellisation VACAF car proposant :</a:t>
            </a:r>
          </a:p>
          <a:p>
            <a:pPr marL="1200150" lvl="2" indent="-285750" algn="just">
              <a:buFont typeface="Wingdings 3" panose="05040102010807070707" pitchFamily="18" charset="2"/>
              <a:buChar char=""/>
            </a:pPr>
            <a:r>
              <a:rPr lang="fr-FR" sz="1400" dirty="0">
                <a:latin typeface="Roboto" panose="02000000000000000000" pitchFamily="2" charset="0"/>
                <a:ea typeface="Roboto" panose="02000000000000000000" pitchFamily="2" charset="0"/>
                <a:cs typeface="Roboto" panose="02000000000000000000" pitchFamily="2" charset="0"/>
              </a:rPr>
              <a:t>Une offre de séjours limitée à une zone géographique, une commune, un ou plusieurs départements ;</a:t>
            </a:r>
          </a:p>
          <a:p>
            <a:pPr marL="1200150" lvl="2" indent="-285750" algn="just">
              <a:buFont typeface="Wingdings 3" panose="05040102010807070707" pitchFamily="18" charset="2"/>
              <a:buChar char=""/>
            </a:pPr>
            <a:r>
              <a:rPr lang="fr-FR" sz="1400" dirty="0">
                <a:latin typeface="Roboto" panose="02000000000000000000" pitchFamily="2" charset="0"/>
                <a:ea typeface="Roboto" panose="02000000000000000000" pitchFamily="2" charset="0"/>
                <a:cs typeface="Roboto" panose="02000000000000000000" pitchFamily="2" charset="0"/>
              </a:rPr>
              <a:t>Un catalogue inférieur à 8 séjours par an pendant les vacances scolaires ;</a:t>
            </a:r>
          </a:p>
          <a:p>
            <a:pPr marL="1200150" lvl="2" indent="-285750" algn="just">
              <a:buFont typeface="Wingdings 3" panose="05040102010807070707" pitchFamily="18" charset="2"/>
              <a:buChar char=""/>
            </a:pPr>
            <a:r>
              <a:rPr lang="fr-FR" sz="1400" dirty="0">
                <a:latin typeface="Roboto" panose="02000000000000000000" pitchFamily="2" charset="0"/>
                <a:ea typeface="Roboto" panose="02000000000000000000" pitchFamily="2" charset="0"/>
                <a:cs typeface="Roboto" panose="02000000000000000000" pitchFamily="2" charset="0"/>
              </a:rPr>
              <a:t>Exclusivement des séjours à l’étranger, des rencontres européennes de jeunes, des rencontres de jeunes OFAJ, des chantiers de bénévoles, des séjours dans une famille.</a:t>
            </a:r>
          </a:p>
        </p:txBody>
      </p:sp>
    </p:spTree>
    <p:extLst>
      <p:ext uri="{BB962C8B-B14F-4D97-AF65-F5344CB8AC3E}">
        <p14:creationId xmlns:p14="http://schemas.microsoft.com/office/powerpoint/2010/main" val="852854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8E3B569-F18A-80E5-0CF0-AFCB0667F8C9}"/>
              </a:ext>
            </a:extLst>
          </p:cNvPr>
          <p:cNvSpPr txBox="1"/>
          <p:nvPr/>
        </p:nvSpPr>
        <p:spPr>
          <a:xfrm>
            <a:off x="533400" y="522522"/>
            <a:ext cx="11125200" cy="1046440"/>
          </a:xfrm>
          <a:prstGeom prst="rect">
            <a:avLst/>
          </a:prstGeom>
          <a:noFill/>
        </p:spPr>
        <p:txBody>
          <a:bodyPr wrap="square" numCol="1" rtlCol="0">
            <a:spAutoFit/>
          </a:bodyPr>
          <a:lstStyle/>
          <a:p>
            <a:pPr algn="ctr"/>
            <a:r>
              <a:rPr lang="fr-FR" sz="2000" b="1" dirty="0">
                <a:solidFill>
                  <a:srgbClr val="CC3399"/>
                </a:solidFill>
                <a:latin typeface="Roboto" panose="02000000000000000000" pitchFamily="2" charset="0"/>
                <a:ea typeface="Roboto" panose="02000000000000000000" pitchFamily="2" charset="0"/>
                <a:cs typeface="Roboto" panose="02000000000000000000" pitchFamily="2" charset="0"/>
              </a:rPr>
              <a:t>Les étapes de labellisation du partenaire AVE</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Seul le responsable légal de la structure peut effectuer les opérations de labellisation (Demande de conventionnement ou de renouvellement), la mise à jour des informations administratives (SIRET, IBAN, …) ou d’octroi des accès à ses collaborateurs.</a:t>
            </a:r>
          </a:p>
        </p:txBody>
      </p:sp>
      <p:sp>
        <p:nvSpPr>
          <p:cNvPr id="3" name="ZoneTexte 2">
            <a:extLst>
              <a:ext uri="{FF2B5EF4-FFF2-40B4-BE49-F238E27FC236}">
                <a16:creationId xmlns:a16="http://schemas.microsoft.com/office/drawing/2014/main" id="{31C34A31-E078-D386-E69B-59A5A44BF1F2}"/>
              </a:ext>
            </a:extLst>
          </p:cNvPr>
          <p:cNvSpPr txBox="1"/>
          <p:nvPr/>
        </p:nvSpPr>
        <p:spPr>
          <a:xfrm>
            <a:off x="771787" y="1946246"/>
            <a:ext cx="10159068" cy="3385542"/>
          </a:xfrm>
          <a:prstGeom prst="rect">
            <a:avLst/>
          </a:prstGeom>
          <a:noFill/>
        </p:spPr>
        <p:txBody>
          <a:bodyPr wrap="square" rtlCol="0">
            <a:spAutoFit/>
          </a:bodyPr>
          <a:lstStyle/>
          <a:p>
            <a:r>
              <a:rPr lang="fr-FR" b="1" dirty="0">
                <a:solidFill>
                  <a:schemeClr val="accent3">
                    <a:lumMod val="75000"/>
                  </a:schemeClr>
                </a:solidFill>
                <a:latin typeface="Roboto" panose="02000000000000000000" pitchFamily="2" charset="0"/>
                <a:ea typeface="Roboto" panose="02000000000000000000" pitchFamily="2" charset="0"/>
                <a:cs typeface="Roboto" panose="02000000000000000000" pitchFamily="2" charset="0"/>
              </a:rPr>
              <a:t>PREMIÈRE DEMANDE DE LABELLISATION</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Les étapes à suivre par le partenaire pour une première demande de labellisation en ligne :</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1. Connexion au site partenaires.vacaf.org.</a:t>
            </a:r>
          </a:p>
          <a:p>
            <a:r>
              <a:rPr lang="fr-FR" sz="1400" dirty="0">
                <a:latin typeface="Roboto" panose="02000000000000000000" pitchFamily="2" charset="0"/>
                <a:ea typeface="Roboto" panose="02000000000000000000" pitchFamily="2" charset="0"/>
                <a:cs typeface="Roboto" panose="02000000000000000000" pitchFamily="2" charset="0"/>
              </a:rPr>
              <a:t>Pour créer un accès au site de gestion 2024.vacaf.org, cliquer sur le pavé « Demander une labellisation AVE » </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2. Une fois l’accès activé sur le site de gestion 2024.vacaf.org.</a:t>
            </a:r>
          </a:p>
          <a:p>
            <a:r>
              <a:rPr lang="fr-FR" sz="1400" dirty="0">
                <a:latin typeface="Roboto" panose="02000000000000000000" pitchFamily="2" charset="0"/>
                <a:ea typeface="Roboto" panose="02000000000000000000" pitchFamily="2" charset="0"/>
                <a:cs typeface="Roboto" panose="02000000000000000000" pitchFamily="2" charset="0"/>
              </a:rPr>
              <a:t>Création d’une fiche de renseignements via les fiches structures en cliquant sur le tableau de bord des structures. Cette étape n’est pas nécessaire pour les structures déjà connues, (fiche déjà existante). </a:t>
            </a:r>
          </a:p>
          <a:p>
            <a:r>
              <a:rPr lang="fr-FR" sz="1400" dirty="0">
                <a:latin typeface="Roboto" panose="02000000000000000000" pitchFamily="2" charset="0"/>
                <a:ea typeface="Roboto" panose="02000000000000000000" pitchFamily="2" charset="0"/>
                <a:cs typeface="Roboto" panose="02000000000000000000" pitchFamily="2" charset="0"/>
              </a:rPr>
              <a:t>Demande de labellisation auprès de la CAF et/ou auprès de VACAF en cliquant sur le bouton « Demander une labellisation ».</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3. Traitement de la demande par la CAF ou VACAF : instruction et décision.</a:t>
            </a:r>
          </a:p>
          <a:p>
            <a:r>
              <a:rPr lang="fr-FR" sz="1400" dirty="0">
                <a:latin typeface="Roboto" panose="02000000000000000000" pitchFamily="2" charset="0"/>
                <a:ea typeface="Roboto" panose="02000000000000000000" pitchFamily="2" charset="0"/>
                <a:cs typeface="Roboto" panose="02000000000000000000" pitchFamily="2" charset="0"/>
              </a:rPr>
              <a:t>En cas d’accord, transmission de la convention pour signature électronique et validation de la labellisation sur le site pour un accès à toutes les fonctionnalités du site.</a:t>
            </a:r>
          </a:p>
        </p:txBody>
      </p:sp>
    </p:spTree>
    <p:extLst>
      <p:ext uri="{BB962C8B-B14F-4D97-AF65-F5344CB8AC3E}">
        <p14:creationId xmlns:p14="http://schemas.microsoft.com/office/powerpoint/2010/main" val="102232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3680F9D-F99E-4A08-E76F-8756BB9F82F0}"/>
              </a:ext>
            </a:extLst>
          </p:cNvPr>
          <p:cNvSpPr txBox="1"/>
          <p:nvPr/>
        </p:nvSpPr>
        <p:spPr>
          <a:xfrm>
            <a:off x="704675" y="654341"/>
            <a:ext cx="10159068" cy="2523768"/>
          </a:xfrm>
          <a:prstGeom prst="rect">
            <a:avLst/>
          </a:prstGeom>
          <a:noFill/>
        </p:spPr>
        <p:txBody>
          <a:bodyPr wrap="square" rtlCol="0">
            <a:spAutoFit/>
          </a:bodyPr>
          <a:lstStyle/>
          <a:p>
            <a:r>
              <a:rPr lang="fr-FR" b="1" dirty="0">
                <a:solidFill>
                  <a:schemeClr val="accent3">
                    <a:lumMod val="75000"/>
                  </a:schemeClr>
                </a:solidFill>
                <a:latin typeface="Roboto" panose="02000000000000000000" pitchFamily="2" charset="0"/>
                <a:ea typeface="Roboto" panose="02000000000000000000" pitchFamily="2" charset="0"/>
                <a:cs typeface="Roboto" panose="02000000000000000000" pitchFamily="2" charset="0"/>
              </a:rPr>
              <a:t>DEMANDE DE RENOUVELLEMENT POUR LES CONVENTIONS ARRIVÉES À TERME</a:t>
            </a:r>
            <a:endParaRPr lang="fr-FR" sz="1400" dirty="0">
              <a:latin typeface="Roboto" panose="02000000000000000000" pitchFamily="2" charset="0"/>
              <a:ea typeface="Roboto" panose="02000000000000000000" pitchFamily="2" charset="0"/>
              <a:cs typeface="Roboto" panose="02000000000000000000" pitchFamily="2" charset="0"/>
            </a:endParaRP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Les partenaires labellisés se connectent directement au site 2024.vacaf.org avec leurs identifiants 2023 et suivent les instructions apparaissant à l’écran.</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Mise à jour et validation des informations administratives via la fiche structure existante accessible depuis le tableau de bord.</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Renouvellement en cliquant sur le bouton « Demander la labellisation ou la renouveler ».</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Le dossier sera instruit par la CAF ou VACAF puis, en cas d’acceptation, le partenaire pourra signer sa nouvelle convention en ligne via une signature électronique.</a:t>
            </a:r>
          </a:p>
        </p:txBody>
      </p:sp>
      <p:sp>
        <p:nvSpPr>
          <p:cNvPr id="3" name="ZoneTexte 2">
            <a:extLst>
              <a:ext uri="{FF2B5EF4-FFF2-40B4-BE49-F238E27FC236}">
                <a16:creationId xmlns:a16="http://schemas.microsoft.com/office/drawing/2014/main" id="{0CAC9836-13B0-481A-BDA1-2EF2D7A0F1C3}"/>
              </a:ext>
            </a:extLst>
          </p:cNvPr>
          <p:cNvSpPr txBox="1"/>
          <p:nvPr/>
        </p:nvSpPr>
        <p:spPr>
          <a:xfrm>
            <a:off x="704675" y="3679892"/>
            <a:ext cx="10159068" cy="1508105"/>
          </a:xfrm>
          <a:prstGeom prst="rect">
            <a:avLst/>
          </a:prstGeom>
          <a:noFill/>
        </p:spPr>
        <p:txBody>
          <a:bodyPr wrap="square" rtlCol="0">
            <a:spAutoFit/>
          </a:bodyPr>
          <a:lstStyle/>
          <a:p>
            <a:r>
              <a:rPr lang="fr-FR" b="1" dirty="0">
                <a:solidFill>
                  <a:schemeClr val="accent3">
                    <a:lumMod val="75000"/>
                  </a:schemeClr>
                </a:solidFill>
                <a:latin typeface="Roboto" panose="02000000000000000000" pitchFamily="2" charset="0"/>
                <a:ea typeface="Roboto" panose="02000000000000000000" pitchFamily="2" charset="0"/>
                <a:cs typeface="Roboto" panose="02000000000000000000" pitchFamily="2" charset="0"/>
              </a:rPr>
              <a:t>MISE À JOUR DES INFORMATIONS ADMINISTRATIVES POUR LES CONVENTIONS EN COURS DE VALIDITÉ EN 2024</a:t>
            </a:r>
            <a:endParaRPr lang="fr-FR" sz="1400" dirty="0">
              <a:latin typeface="Roboto" panose="02000000000000000000" pitchFamily="2" charset="0"/>
              <a:ea typeface="Roboto" panose="02000000000000000000" pitchFamily="2" charset="0"/>
              <a:cs typeface="Roboto" panose="02000000000000000000" pitchFamily="2" charset="0"/>
            </a:endParaRP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Les partenaires se connectent au site 2024.vacaf.org avec leurs identifiants 2023.</a:t>
            </a:r>
          </a:p>
          <a:p>
            <a:endParaRPr lang="fr-FR" sz="1400" dirty="0">
              <a:latin typeface="Roboto" panose="02000000000000000000" pitchFamily="2" charset="0"/>
              <a:ea typeface="Roboto" panose="02000000000000000000" pitchFamily="2" charset="0"/>
              <a:cs typeface="Roboto" panose="02000000000000000000" pitchFamily="2" charset="0"/>
            </a:endParaRPr>
          </a:p>
          <a:p>
            <a:r>
              <a:rPr lang="fr-FR" sz="1400" dirty="0">
                <a:latin typeface="Roboto" panose="02000000000000000000" pitchFamily="2" charset="0"/>
                <a:ea typeface="Roboto" panose="02000000000000000000" pitchFamily="2" charset="0"/>
                <a:cs typeface="Roboto" panose="02000000000000000000" pitchFamily="2" charset="0"/>
              </a:rPr>
              <a:t>Après avoir mis à jour et validé leurs informations administratives, les partenaires peuvent saisir les séjours 2024.</a:t>
            </a:r>
          </a:p>
        </p:txBody>
      </p:sp>
    </p:spTree>
    <p:extLst>
      <p:ext uri="{BB962C8B-B14F-4D97-AF65-F5344CB8AC3E}">
        <p14:creationId xmlns:p14="http://schemas.microsoft.com/office/powerpoint/2010/main" val="397060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A2812A0-329F-AE06-1891-AB879E3E65C8}"/>
              </a:ext>
            </a:extLst>
          </p:cNvPr>
          <p:cNvSpPr txBox="1"/>
          <p:nvPr/>
        </p:nvSpPr>
        <p:spPr>
          <a:xfrm>
            <a:off x="792759" y="340297"/>
            <a:ext cx="10606481" cy="6401753"/>
          </a:xfrm>
          <a:prstGeom prst="rect">
            <a:avLst/>
          </a:prstGeom>
          <a:noFill/>
        </p:spPr>
        <p:txBody>
          <a:bodyPr wrap="square" rtlCol="0">
            <a:spAutoFit/>
          </a:bodyPr>
          <a:lstStyle/>
          <a:p>
            <a:pPr algn="ctr"/>
            <a:r>
              <a:rPr lang="fr-FR" sz="1600" b="1" kern="0" dirty="0">
                <a:solidFill>
                  <a:srgbClr val="005A9E"/>
                </a:solidFill>
                <a:effectLst/>
                <a:latin typeface="Segoe UI" panose="020B0502040204020203" pitchFamily="34" charset="0"/>
                <a:ea typeface="Times New Roman" panose="02020603050405020304" pitchFamily="18" charset="0"/>
                <a:cs typeface="Times New Roman" panose="02020603050405020304" pitchFamily="18" charset="0"/>
              </a:rPr>
              <a:t>Les Caisses d’allocations familiales (Caf) se mobilisent chaque année pour aider les familles </a:t>
            </a:r>
            <a:r>
              <a:rPr lang="fr-FR" sz="1600" kern="0" dirty="0">
                <a:solidFill>
                  <a:srgbClr val="2A2F30"/>
                </a:solidFill>
                <a:effectLst/>
                <a:latin typeface="Segoe UI Emoji" panose="020B0502040204020203" pitchFamily="34" charset="0"/>
                <a:ea typeface="Times New Roman" panose="02020603050405020304" pitchFamily="18" charset="0"/>
                <a:cs typeface="Segoe UI Emoji" panose="020B0502040204020203" pitchFamily="34" charset="0"/>
              </a:rPr>
              <a:t>👨</a:t>
            </a:r>
            <a:r>
              <a:rPr lang="fr-FR" sz="16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a:t>
            </a:r>
            <a:r>
              <a:rPr lang="fr-FR" sz="1600" kern="0" dirty="0">
                <a:solidFill>
                  <a:srgbClr val="2A2F30"/>
                </a:solidFill>
                <a:effectLst/>
                <a:latin typeface="Segoe UI Emoji" panose="020B0502040204020203" pitchFamily="34" charset="0"/>
                <a:ea typeface="Times New Roman" panose="02020603050405020304" pitchFamily="18" charset="0"/>
                <a:cs typeface="Segoe UI Emoji" panose="020B0502040204020203" pitchFamily="34" charset="0"/>
              </a:rPr>
              <a:t>👩</a:t>
            </a:r>
            <a:r>
              <a:rPr lang="fr-FR" sz="16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a:t>
            </a:r>
            <a:r>
              <a:rPr lang="fr-FR" sz="1600" kern="0" dirty="0">
                <a:solidFill>
                  <a:srgbClr val="2A2F30"/>
                </a:solidFill>
                <a:effectLst/>
                <a:latin typeface="Segoe UI Emoji" panose="020B0502040204020203" pitchFamily="34" charset="0"/>
                <a:ea typeface="Times New Roman" panose="02020603050405020304" pitchFamily="18" charset="0"/>
                <a:cs typeface="Segoe UI Emoji" panose="020B0502040204020203" pitchFamily="34" charset="0"/>
              </a:rPr>
              <a:t>👧</a:t>
            </a:r>
            <a:r>
              <a:rPr lang="fr-FR" sz="16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a:t>
            </a:r>
            <a:r>
              <a:rPr lang="fr-FR" sz="1600" kern="0" dirty="0">
                <a:solidFill>
                  <a:srgbClr val="2A2F30"/>
                </a:solidFill>
                <a:effectLst/>
                <a:latin typeface="Segoe UI Emoji" panose="020B0502040204020203" pitchFamily="34" charset="0"/>
                <a:ea typeface="Times New Roman" panose="02020603050405020304" pitchFamily="18" charset="0"/>
                <a:cs typeface="Segoe UI Emoji" panose="020B0502040204020203" pitchFamily="34" charset="0"/>
              </a:rPr>
              <a:t>👦</a:t>
            </a:r>
            <a:r>
              <a:rPr lang="fr-FR" sz="1600" b="1" kern="0" dirty="0">
                <a:solidFill>
                  <a:srgbClr val="005A9E"/>
                </a:solidFill>
                <a:effectLst/>
                <a:latin typeface="Segoe UI" panose="020B0502040204020203" pitchFamily="34" charset="0"/>
                <a:ea typeface="Times New Roman" panose="02020603050405020304" pitchFamily="18" charset="0"/>
                <a:cs typeface="Times New Roman" panose="02020603050405020304" pitchFamily="18" charset="0"/>
              </a:rPr>
              <a:t>, notamment les plus fragiles, à financer et ainsi à concrétiser leur projet de vacances. </a:t>
            </a:r>
            <a:r>
              <a:rPr lang="fr-FR" sz="1600" kern="0" dirty="0">
                <a:solidFill>
                  <a:srgbClr val="2A2F30"/>
                </a:solidFill>
                <a:effectLst/>
                <a:latin typeface="Segoe UI Symbol" panose="020B0502040204020203" pitchFamily="34" charset="0"/>
                <a:ea typeface="Times New Roman" panose="02020603050405020304" pitchFamily="18" charset="0"/>
                <a:cs typeface="Segoe UI Symbol" panose="020B0502040204020203" pitchFamily="34" charset="0"/>
              </a:rPr>
              <a:t>🏖️</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 </a:t>
            </a:r>
          </a:p>
          <a:p>
            <a:pPr algn="just"/>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0" dirty="0">
                <a:solidFill>
                  <a:srgbClr val="2A2F30"/>
                </a:solidFill>
                <a:effectLst/>
                <a:latin typeface="Segoe UI Emoji" panose="020B0502040204020203" pitchFamily="34" charset="0"/>
                <a:ea typeface="Times New Roman" panose="02020603050405020304" pitchFamily="18" charset="0"/>
                <a:cs typeface="Segoe UI Emoji" panose="020B0502040204020203" pitchFamily="34" charset="0"/>
              </a:rPr>
              <a:t>🤝</a:t>
            </a:r>
            <a:r>
              <a:rPr lang="fr-FR" sz="1400" b="1"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La Caf de la Nièvre adhère aux 3 offres de service proposées par VACAF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buFont typeface="Wingdings" panose="05000000000000000000" pitchFamily="2" charset="2"/>
              <a:buChar char="Ø"/>
            </a:pPr>
            <a:r>
              <a:rPr lang="fr-FR" sz="1400" b="1"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L’Aide aux Vacances Famille (AVF),</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buFont typeface="Wingdings" panose="05000000000000000000" pitchFamily="2" charset="2"/>
              <a:buChar char="Ø"/>
            </a:pPr>
            <a:r>
              <a:rPr lang="fr-FR" sz="1400" b="1"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L’aide aux Vacances Sociales (AVS),</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0" lvl="3" indent="-342900">
              <a:buFont typeface="Wingdings" panose="05000000000000000000" pitchFamily="2" charset="2"/>
              <a:buChar char="Ø"/>
            </a:pPr>
            <a:r>
              <a:rPr lang="fr-FR" sz="1400" b="1"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L’Aide aux Vacances Enfants (AVE).</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 </a:t>
            </a:r>
          </a:p>
          <a:p>
            <a:pPr algn="just"/>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VACAF est un service mutualisé à disposition des Caf et un interlocuteur privilégié des structures de vacances et organisateurs de séjours labellisés.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Chaque début d’année, les familles qui remplissent les conditions d’éligibilité aux aides aux vacances sont informées par leur CAF.</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Elles sont destinataires d’une notification précisant : le pourcentage et/ou le montant journalier et/ou le plafond d’aide, le nombre de séjours autorisé, la durée du séjour, etc.</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Ces informations sont également disponibles sur Caf.fr dans leur espace personnel « Mon Compte ».</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Pour les familles qui n’ont pas créé de compte sur Caf.fr, un courrier leur est adressé par La Poste.</a:t>
            </a: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Un site internet Vacaf est accessible aux familles afin qu'elles réalisent leurs demandes en ligne.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Pour la campagne VACAF 2024, le nouveau site </a:t>
            </a:r>
            <a:r>
              <a:rPr lang="fr-FR" sz="1400" u="sng" kern="0" dirty="0">
                <a:solidFill>
                  <a:srgbClr val="0064AF"/>
                </a:solidFill>
                <a:effectLst/>
                <a:latin typeface="Segoe UI" panose="020B0502040204020203" pitchFamily="34" charset="0"/>
                <a:ea typeface="Times New Roman" panose="02020603050405020304" pitchFamily="18" charset="0"/>
                <a:cs typeface="Times New Roman" panose="02020603050405020304" pitchFamily="18" charset="0"/>
                <a:hlinkClick r:id="rId2"/>
              </a:rPr>
              <a:t>www.vacaf.org</a:t>
            </a:r>
            <a:r>
              <a:rPr lang="fr-FR" sz="1400" kern="0" dirty="0">
                <a:solidFill>
                  <a:srgbClr val="2A2F30"/>
                </a:solidFill>
                <a:effectLst/>
                <a:latin typeface="Segoe UI" panose="020B0502040204020203" pitchFamily="34" charset="0"/>
                <a:ea typeface="Times New Roman" panose="02020603050405020304" pitchFamily="18" charset="0"/>
                <a:cs typeface="Times New Roman" panose="02020603050405020304" pitchFamily="18" charset="0"/>
              </a:rPr>
              <a:t> est ouvert depuis vendredi 26 janvier (voir notice de présentation en pièce jointe). Vous trouverez sur ce site les conditions d’utilisations de chacune des aides ainsi que des simulateurs.</a:t>
            </a:r>
          </a:p>
          <a:p>
            <a:pPr algn="just"/>
            <a:endParaRPr lang="fr-FR" sz="1400" kern="0" dirty="0">
              <a:solidFill>
                <a:srgbClr val="2A2F30"/>
              </a:solidFill>
              <a:latin typeface="Segoe UI" panose="020B0502040204020203" pitchFamily="34" charset="0"/>
              <a:ea typeface="Calibri" panose="020F0502020204030204" pitchFamily="34" charset="0"/>
              <a:cs typeface="Times New Roman" panose="02020603050405020304" pitchFamily="18" charset="0"/>
            </a:endParaRPr>
          </a:p>
          <a:p>
            <a:pPr algn="just"/>
            <a:r>
              <a:rPr lang="fr-FR" sz="1400" kern="0" dirty="0">
                <a:solidFill>
                  <a:srgbClr val="2A2F30"/>
                </a:solidFill>
                <a:latin typeface="Segoe UI" panose="020B0502040204020203" pitchFamily="34" charset="0"/>
                <a:cs typeface="Times New Roman" panose="02020603050405020304" pitchFamily="18" charset="0"/>
              </a:rPr>
              <a:t>Les aides Vacaf sont soumises à périodes de vacances scolaires pour les séjours qui incluent des enfants en obligation scolaire.</a:t>
            </a:r>
          </a:p>
          <a:p>
            <a:pPr algn="just"/>
            <a:endParaRPr lang="fr-FR" sz="1400" kern="0" dirty="0">
              <a:solidFill>
                <a:srgbClr val="2A2F30"/>
              </a:solidFill>
              <a:latin typeface="Segoe UI" panose="020B0502040204020203" pitchFamily="34" charset="0"/>
              <a:cs typeface="Times New Roman" panose="02020603050405020304" pitchFamily="18" charset="0"/>
            </a:endParaRPr>
          </a:p>
          <a:p>
            <a:pPr algn="just"/>
            <a:r>
              <a:rPr lang="fr-FR" sz="1400" kern="0" dirty="0">
                <a:solidFill>
                  <a:srgbClr val="2A2F30"/>
                </a:solidFill>
                <a:latin typeface="Segoe UI" panose="020B0502040204020203" pitchFamily="34" charset="0"/>
                <a:cs typeface="Times New Roman" panose="02020603050405020304" pitchFamily="18" charset="0"/>
              </a:rPr>
              <a:t>Tous les dispositifs ont un budget limité, les aides seront </a:t>
            </a:r>
            <a:r>
              <a:rPr lang="fr-FR" sz="1400" kern="0" dirty="0">
                <a:latin typeface="Segoe UI" panose="020B0502040204020203" pitchFamily="34" charset="0"/>
                <a:cs typeface="Times New Roman" panose="02020603050405020304" pitchFamily="18" charset="0"/>
              </a:rPr>
              <a:t>donc</a:t>
            </a:r>
            <a:r>
              <a:rPr lang="fr-FR" sz="1400" kern="0" dirty="0">
                <a:solidFill>
                  <a:srgbClr val="2A2F30"/>
                </a:solidFill>
                <a:latin typeface="Segoe UI" panose="020B0502040204020203" pitchFamily="34" charset="0"/>
                <a:cs typeface="Times New Roman" panose="02020603050405020304" pitchFamily="18" charset="0"/>
              </a:rPr>
              <a:t> accordées dans la limite des fonds disponibles.</a:t>
            </a:r>
            <a:endParaRPr lang="fr-FR" sz="1400" dirty="0"/>
          </a:p>
        </p:txBody>
      </p:sp>
    </p:spTree>
    <p:extLst>
      <p:ext uri="{BB962C8B-B14F-4D97-AF65-F5344CB8AC3E}">
        <p14:creationId xmlns:p14="http://schemas.microsoft.com/office/powerpoint/2010/main" val="4236524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C15FA2A-2E78-1F85-A969-E43026F3DC60}"/>
              </a:ext>
            </a:extLst>
          </p:cNvPr>
          <p:cNvSpPr txBox="1"/>
          <p:nvPr/>
        </p:nvSpPr>
        <p:spPr>
          <a:xfrm>
            <a:off x="533400" y="522522"/>
            <a:ext cx="11125200" cy="2769989"/>
          </a:xfrm>
          <a:prstGeom prst="rect">
            <a:avLst/>
          </a:prstGeom>
          <a:noFill/>
        </p:spPr>
        <p:txBody>
          <a:bodyPr wrap="square" numCol="1" rtlCol="0">
            <a:spAutoFit/>
          </a:bodyPr>
          <a:lstStyle/>
          <a:p>
            <a:pPr algn="ctr"/>
            <a:r>
              <a:rPr lang="fr-FR" sz="2000" b="1" dirty="0">
                <a:solidFill>
                  <a:srgbClr val="CC3399"/>
                </a:solidFill>
                <a:latin typeface="Roboto" panose="02000000000000000000" pitchFamily="2" charset="0"/>
                <a:ea typeface="Roboto" panose="02000000000000000000" pitchFamily="2" charset="0"/>
                <a:cs typeface="Roboto" panose="02000000000000000000" pitchFamily="2" charset="0"/>
              </a:rPr>
              <a:t>La Charte de laïcité : le traitement des dossiers par Vacaf</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Dans le cadre de la labellisation des organisateurs de séjours enfants (AVE) et des structures de vacances (AVF-AVS), VACAF réalise une instruction des demandes et des pièces justificatives transmises. </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Ces demandes peuvent nécessiter une étude approfondie en lien avec le respect des principes de la Charte de la laïcité, à partir du référentiel des indices communiqués par la CNAF dans l’IT 2021-037.</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VACAF peut ainsi être amené à saisir le Comité de suivi de la Charte de la laïcité pour avis.</a:t>
            </a:r>
          </a:p>
          <a:p>
            <a:pPr algn="just"/>
            <a:endParaRPr lang="fr-FR" sz="1400" dirty="0">
              <a:latin typeface="Roboto" panose="02000000000000000000" pitchFamily="2" charset="0"/>
              <a:ea typeface="Roboto" panose="02000000000000000000" pitchFamily="2" charset="0"/>
              <a:cs typeface="Roboto" panose="02000000000000000000" pitchFamily="2" charset="0"/>
            </a:endParaRPr>
          </a:p>
          <a:p>
            <a:pPr algn="just"/>
            <a:r>
              <a:rPr lang="fr-FR" sz="1400" dirty="0">
                <a:latin typeface="Roboto" panose="02000000000000000000" pitchFamily="2" charset="0"/>
                <a:ea typeface="Roboto" panose="02000000000000000000" pitchFamily="2" charset="0"/>
                <a:cs typeface="Roboto" panose="02000000000000000000" pitchFamily="2" charset="0"/>
              </a:rPr>
              <a:t>La décision de labellisation est alors prise par VACAF en tenant compte de l’avis du Comité de la Charte de la laïcité et du contenu du dossier d’instruction.</a:t>
            </a:r>
          </a:p>
        </p:txBody>
      </p:sp>
    </p:spTree>
    <p:extLst>
      <p:ext uri="{BB962C8B-B14F-4D97-AF65-F5344CB8AC3E}">
        <p14:creationId xmlns:p14="http://schemas.microsoft.com/office/powerpoint/2010/main" val="2708129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Rectangle 97">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00" name="Rectangle 99">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2" name="Rectangle 101">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4" name="Group 103">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05" name="Straight Connector 104">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9" name="Rectangle 108">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1" name="Rectangle 110">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Rectangle 112">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5" name="Rectangle 114">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259347" y="2055152"/>
            <a:ext cx="9673306" cy="2733106"/>
          </a:xfrm>
        </p:spPr>
        <p:txBody>
          <a:bodyPr vert="horz" lIns="91440" tIns="45720" rIns="91440" bIns="45720" rtlCol="0" anchor="ctr">
            <a:normAutofit/>
          </a:bodyPr>
          <a:lstStyle/>
          <a:p>
            <a:pPr algn="ctr">
              <a:lnSpc>
                <a:spcPct val="83000"/>
              </a:lnSpc>
            </a:pPr>
            <a:r>
              <a:rPr lang="fr-FR" b="1" cap="all" spc="-100" dirty="0"/>
              <a:t>CALENDRIER</a:t>
            </a:r>
          </a:p>
        </p:txBody>
      </p:sp>
      <p:sp>
        <p:nvSpPr>
          <p:cNvPr id="117" name="Rectangle 116">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9" name="Straight Connector 118">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Tree>
    <p:extLst>
      <p:ext uri="{BB962C8B-B14F-4D97-AF65-F5344CB8AC3E}">
        <p14:creationId xmlns:p14="http://schemas.microsoft.com/office/powerpoint/2010/main" val="84869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0E26231-218C-3065-0019-1C3BAA3C5BE4}"/>
              </a:ext>
            </a:extLst>
          </p:cNvPr>
          <p:cNvSpPr txBox="1"/>
          <p:nvPr/>
        </p:nvSpPr>
        <p:spPr>
          <a:xfrm>
            <a:off x="1414944" y="1413063"/>
            <a:ext cx="9362112" cy="4031873"/>
          </a:xfrm>
          <a:prstGeom prst="rect">
            <a:avLst/>
          </a:prstGeom>
          <a:noFill/>
        </p:spPr>
        <p:txBody>
          <a:bodyPr wrap="square" rtlCol="0">
            <a:spAutoFit/>
          </a:bodyPr>
          <a:lstStyle/>
          <a:p>
            <a:r>
              <a:rPr lang="fr-FR" sz="2000" b="1" dirty="0">
                <a:solidFill>
                  <a:schemeClr val="accent3">
                    <a:lumMod val="75000"/>
                  </a:schemeClr>
                </a:solidFill>
              </a:rPr>
              <a:t>Fin février :</a:t>
            </a:r>
          </a:p>
          <a:p>
            <a:r>
              <a:rPr lang="fr-FR" dirty="0"/>
              <a:t>- Etude </a:t>
            </a:r>
            <a:r>
              <a:rPr lang="fr-FR"/>
              <a:t>des droits </a:t>
            </a:r>
            <a:r>
              <a:rPr lang="fr-FR" dirty="0"/>
              <a:t>allocataires et envoi des notifications de droit aux allocataires sur Moncompte ou courrier.</a:t>
            </a:r>
          </a:p>
          <a:p>
            <a:endParaRPr lang="fr-FR" dirty="0"/>
          </a:p>
          <a:p>
            <a:r>
              <a:rPr lang="fr-FR" sz="2000" b="1" dirty="0">
                <a:solidFill>
                  <a:schemeClr val="accent3">
                    <a:lumMod val="75000"/>
                  </a:schemeClr>
                </a:solidFill>
              </a:rPr>
              <a:t>Début mars :</a:t>
            </a:r>
          </a:p>
          <a:p>
            <a:r>
              <a:rPr lang="fr-FR" dirty="0"/>
              <a:t>- Intégration des droits allocataires dans la base de données Vacaf.</a:t>
            </a:r>
          </a:p>
          <a:p>
            <a:r>
              <a:rPr lang="fr-FR" dirty="0"/>
              <a:t>- Les  partenaires AVE peuvent commencer à créer leurs séjours.</a:t>
            </a:r>
          </a:p>
          <a:p>
            <a:r>
              <a:rPr lang="fr-FR" dirty="0"/>
              <a:t>- Les allocataires peuvent commencer à réserver leur séjour AVF ou AVE.</a:t>
            </a:r>
          </a:p>
          <a:p>
            <a:endParaRPr lang="fr-FR" dirty="0"/>
          </a:p>
          <a:p>
            <a:r>
              <a:rPr lang="fr-FR" sz="1800" b="1" dirty="0">
                <a:solidFill>
                  <a:schemeClr val="accent3">
                    <a:lumMod val="75000"/>
                  </a:schemeClr>
                </a:solidFill>
              </a:rPr>
              <a:t>Au fur et à mesure que les séjours sont terminés :</a:t>
            </a:r>
          </a:p>
          <a:p>
            <a:r>
              <a:rPr lang="fr-FR" dirty="0"/>
              <a:t>- Enregistrer la fin de séjours pour un paiement par Vacaf au fil de l’eau.</a:t>
            </a:r>
          </a:p>
          <a:p>
            <a:endParaRPr lang="fr-FR" dirty="0"/>
          </a:p>
          <a:p>
            <a:r>
              <a:rPr lang="fr-FR" b="1" dirty="0">
                <a:solidFill>
                  <a:schemeClr val="accent3">
                    <a:lumMod val="75000"/>
                  </a:schemeClr>
                </a:solidFill>
              </a:rPr>
              <a:t>Mi-décembre :</a:t>
            </a:r>
          </a:p>
          <a:p>
            <a:r>
              <a:rPr lang="fr-FR" dirty="0"/>
              <a:t>- Date limite de pose et facturation des séjours AVE.</a:t>
            </a:r>
          </a:p>
        </p:txBody>
      </p:sp>
    </p:spTree>
    <p:extLst>
      <p:ext uri="{BB962C8B-B14F-4D97-AF65-F5344CB8AC3E}">
        <p14:creationId xmlns:p14="http://schemas.microsoft.com/office/powerpoint/2010/main" val="3629804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Rectangle 97">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00" name="Rectangle 99">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2" name="Rectangle 101">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4" name="Group 103">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05" name="Straight Connector 104">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9" name="Rectangle 108">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1" name="Rectangle 110">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Rectangle 112">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5" name="Rectangle 114">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259347" y="2055152"/>
            <a:ext cx="9673306" cy="2733106"/>
          </a:xfrm>
        </p:spPr>
        <p:txBody>
          <a:bodyPr vert="horz" lIns="91440" tIns="45720" rIns="91440" bIns="45720" rtlCol="0" anchor="ctr">
            <a:normAutofit/>
          </a:bodyPr>
          <a:lstStyle/>
          <a:p>
            <a:pPr algn="ctr">
              <a:lnSpc>
                <a:spcPct val="83000"/>
              </a:lnSpc>
            </a:pPr>
            <a:r>
              <a:rPr lang="fr-FR" b="1" cap="all" spc="-100" dirty="0"/>
              <a:t>Contacts</a:t>
            </a:r>
          </a:p>
        </p:txBody>
      </p:sp>
      <p:sp>
        <p:nvSpPr>
          <p:cNvPr id="117" name="Rectangle 116">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9" name="Straight Connector 118">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Tree>
    <p:extLst>
      <p:ext uri="{BB962C8B-B14F-4D97-AF65-F5344CB8AC3E}">
        <p14:creationId xmlns:p14="http://schemas.microsoft.com/office/powerpoint/2010/main" val="178440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4" name="Rectangle 6">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45" name="Rectangle 8">
            <a:extLst>
              <a:ext uri="{FF2B5EF4-FFF2-40B4-BE49-F238E27FC236}">
                <a16:creationId xmlns:a16="http://schemas.microsoft.com/office/drawing/2014/main" id="{3E340A62-2AB4-4600-96C6-0B60B6E965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useBgFill="1">
        <p:nvSpPr>
          <p:cNvPr id="46" name="Rectangle 10">
            <a:extLst>
              <a:ext uri="{FF2B5EF4-FFF2-40B4-BE49-F238E27FC236}">
                <a16:creationId xmlns:a16="http://schemas.microsoft.com/office/drawing/2014/main" id="{BDC681C0-91A4-49F5-8158-CF3ECB854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55" cy="6858000"/>
          </a:xfrm>
          <a:prstGeom prst="rect">
            <a:avLst/>
          </a:prstGeom>
          <a:ln w="6350" cap="sq" cmpd="sng" algn="ctr">
            <a:noFill/>
            <a:prstDash val="solid"/>
            <a:miter lim="800000"/>
          </a:ln>
          <a:effectLst/>
        </p:spPr>
        <p:style>
          <a:lnRef idx="0">
            <a:scrgbClr r="0" g="0" b="0"/>
          </a:lnRef>
          <a:fillRef idx="1002">
            <a:schemeClr val="lt1"/>
          </a:fillRef>
          <a:effectRef idx="0">
            <a:scrgbClr r="0" g="0" b="0"/>
          </a:effectRef>
          <a:fontRef idx="major"/>
        </p:style>
      </p:sp>
      <p:sp>
        <p:nvSpPr>
          <p:cNvPr id="47" name="Rectangle 12">
            <a:extLst>
              <a:ext uri="{FF2B5EF4-FFF2-40B4-BE49-F238E27FC236}">
                <a16:creationId xmlns:a16="http://schemas.microsoft.com/office/drawing/2014/main" id="{D102F34D-849F-4CF9-98E2-E57EC330D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0"/>
            <a:ext cx="4657345" cy="6858000"/>
          </a:xfrm>
          <a:prstGeom prst="rect">
            <a:avLst/>
          </a:prstGeom>
          <a:blipFill dpi="0" rotWithShape="1">
            <a:blip r:embed="rId2">
              <a:alphaModFix amt="6000"/>
              <a:duotone>
                <a:schemeClr val="bg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ZoneTexte 1">
            <a:extLst>
              <a:ext uri="{FF2B5EF4-FFF2-40B4-BE49-F238E27FC236}">
                <a16:creationId xmlns:a16="http://schemas.microsoft.com/office/drawing/2014/main" id="{E80981E8-3255-424A-F7BD-46D4D59120AC}"/>
              </a:ext>
            </a:extLst>
          </p:cNvPr>
          <p:cNvSpPr txBox="1"/>
          <p:nvPr/>
        </p:nvSpPr>
        <p:spPr>
          <a:xfrm>
            <a:off x="643337" y="1168400"/>
            <a:ext cx="6326423" cy="4521200"/>
          </a:xfrm>
          <a:prstGeom prst="rect">
            <a:avLst/>
          </a:prstGeom>
        </p:spPr>
        <p:txBody>
          <a:bodyPr vert="horz" lIns="91440" tIns="45720" rIns="91440" bIns="45720" rtlCol="0" anchor="ctr">
            <a:normAutofit/>
          </a:bodyPr>
          <a:lstStyle/>
          <a:p>
            <a:pPr indent="-182880" defTabSz="914400">
              <a:spcAft>
                <a:spcPts val="600"/>
              </a:spcAft>
              <a:buClr>
                <a:schemeClr val="tx1">
                  <a:lumMod val="85000"/>
                  <a:lumOff val="15000"/>
                </a:schemeClr>
              </a:buClr>
              <a:buFont typeface="Garamond" pitchFamily="18" charset="0"/>
              <a:buChar char="◦"/>
            </a:pPr>
            <a:r>
              <a:rPr lang="en-US" b="1"/>
              <a:t>Alexandra JEANDOT </a:t>
            </a:r>
            <a:r>
              <a:rPr lang="en-US"/>
              <a:t>– Expert Métier et Budgétaire</a:t>
            </a:r>
          </a:p>
          <a:p>
            <a:pPr indent="-182880" defTabSz="914400">
              <a:spcAft>
                <a:spcPts val="600"/>
              </a:spcAft>
              <a:buClr>
                <a:schemeClr val="tx1">
                  <a:lumMod val="85000"/>
                  <a:lumOff val="15000"/>
                </a:schemeClr>
              </a:buClr>
              <a:buFont typeface="Garamond" pitchFamily="18" charset="0"/>
              <a:buChar char="◦"/>
            </a:pPr>
            <a:r>
              <a:rPr lang="en-US"/>
              <a:t>03-86-71-42-09</a:t>
            </a:r>
          </a:p>
          <a:p>
            <a:pPr indent="-182880" defTabSz="914400">
              <a:spcAft>
                <a:spcPts val="600"/>
              </a:spcAft>
              <a:buClr>
                <a:schemeClr val="tx1">
                  <a:lumMod val="85000"/>
                  <a:lumOff val="15000"/>
                </a:schemeClr>
              </a:buClr>
              <a:buFont typeface="Garamond" pitchFamily="18" charset="0"/>
              <a:buChar char="◦"/>
            </a:pPr>
            <a:endParaRPr lang="en-US"/>
          </a:p>
          <a:p>
            <a:pPr indent="-182880" defTabSz="914400">
              <a:spcAft>
                <a:spcPts val="600"/>
              </a:spcAft>
              <a:buClr>
                <a:schemeClr val="tx1">
                  <a:lumMod val="85000"/>
                  <a:lumOff val="15000"/>
                </a:schemeClr>
              </a:buClr>
              <a:buFont typeface="Garamond" pitchFamily="18" charset="0"/>
              <a:buChar char="◦"/>
            </a:pPr>
            <a:endParaRPr lang="en-US"/>
          </a:p>
          <a:p>
            <a:pPr indent="-182880" defTabSz="914400">
              <a:spcAft>
                <a:spcPts val="600"/>
              </a:spcAft>
              <a:buClr>
                <a:schemeClr val="tx1">
                  <a:lumMod val="85000"/>
                  <a:lumOff val="15000"/>
                </a:schemeClr>
              </a:buClr>
              <a:buFont typeface="Garamond" pitchFamily="18" charset="0"/>
              <a:buChar char="◦"/>
            </a:pPr>
            <a:r>
              <a:rPr lang="en-US" b="1"/>
              <a:t>Nathalie BARROSO </a:t>
            </a:r>
            <a:r>
              <a:rPr lang="en-US"/>
              <a:t>– Technicien Conseil Expert</a:t>
            </a:r>
          </a:p>
          <a:p>
            <a:pPr indent="-182880" defTabSz="914400">
              <a:spcAft>
                <a:spcPts val="600"/>
              </a:spcAft>
              <a:buClr>
                <a:schemeClr val="tx1">
                  <a:lumMod val="85000"/>
                  <a:lumOff val="15000"/>
                </a:schemeClr>
              </a:buClr>
              <a:buFont typeface="Garamond" pitchFamily="18" charset="0"/>
              <a:buChar char="◦"/>
            </a:pPr>
            <a:r>
              <a:rPr lang="en-US"/>
              <a:t>03-86-71-42-11</a:t>
            </a:r>
          </a:p>
          <a:p>
            <a:pPr indent="-182880" defTabSz="914400">
              <a:spcAft>
                <a:spcPts val="600"/>
              </a:spcAft>
              <a:buClr>
                <a:schemeClr val="tx1">
                  <a:lumMod val="85000"/>
                  <a:lumOff val="15000"/>
                </a:schemeClr>
              </a:buClr>
              <a:buFont typeface="Garamond" pitchFamily="18" charset="0"/>
              <a:buChar char="◦"/>
            </a:pPr>
            <a:endParaRPr lang="en-US"/>
          </a:p>
          <a:p>
            <a:pPr indent="-182880" defTabSz="914400">
              <a:spcAft>
                <a:spcPts val="600"/>
              </a:spcAft>
              <a:buClr>
                <a:schemeClr val="tx1">
                  <a:lumMod val="85000"/>
                  <a:lumOff val="15000"/>
                </a:schemeClr>
              </a:buClr>
              <a:buFont typeface="Garamond" pitchFamily="18" charset="0"/>
              <a:buChar char="◦"/>
            </a:pPr>
            <a:endParaRPr lang="en-US"/>
          </a:p>
          <a:p>
            <a:pPr indent="-182880" defTabSz="914400">
              <a:spcAft>
                <a:spcPts val="600"/>
              </a:spcAft>
              <a:buClr>
                <a:schemeClr val="tx1">
                  <a:lumMod val="85000"/>
                  <a:lumOff val="15000"/>
                </a:schemeClr>
              </a:buClr>
              <a:buFont typeface="Garamond" pitchFamily="18" charset="0"/>
              <a:buChar char="◦"/>
            </a:pPr>
            <a:r>
              <a:rPr lang="en-US"/>
              <a:t>Ligne partenaires : </a:t>
            </a:r>
            <a:r>
              <a:rPr lang="en-US" b="1"/>
              <a:t>03-86-71-42-05</a:t>
            </a:r>
          </a:p>
          <a:p>
            <a:pPr indent="-182880" defTabSz="914400">
              <a:spcAft>
                <a:spcPts val="600"/>
              </a:spcAft>
              <a:buClr>
                <a:schemeClr val="tx1">
                  <a:lumMod val="85000"/>
                  <a:lumOff val="15000"/>
                </a:schemeClr>
              </a:buClr>
              <a:buFont typeface="Garamond" pitchFamily="18" charset="0"/>
              <a:buChar char="◦"/>
            </a:pPr>
            <a:endParaRPr lang="en-US"/>
          </a:p>
          <a:p>
            <a:pPr indent="-182880" defTabSz="914400">
              <a:spcAft>
                <a:spcPts val="600"/>
              </a:spcAft>
              <a:buClr>
                <a:schemeClr val="tx1">
                  <a:lumMod val="85000"/>
                  <a:lumOff val="15000"/>
                </a:schemeClr>
              </a:buClr>
              <a:buFont typeface="Garamond" pitchFamily="18" charset="0"/>
              <a:buChar char="◦"/>
            </a:pPr>
            <a:endParaRPr lang="en-US"/>
          </a:p>
          <a:p>
            <a:pPr indent="-182880" defTabSz="914400">
              <a:spcAft>
                <a:spcPts val="600"/>
              </a:spcAft>
              <a:buClr>
                <a:schemeClr val="tx1">
                  <a:lumMod val="85000"/>
                  <a:lumOff val="15000"/>
                </a:schemeClr>
              </a:buClr>
              <a:buFont typeface="Garamond" pitchFamily="18" charset="0"/>
              <a:buChar char="◦"/>
            </a:pPr>
            <a:r>
              <a:rPr lang="en-US"/>
              <a:t>Par Mail : </a:t>
            </a:r>
            <a:r>
              <a:rPr lang="en-US" b="1"/>
              <a:t>action-sociale-partenaires@caf58.caf.fr</a:t>
            </a:r>
          </a:p>
        </p:txBody>
      </p:sp>
    </p:spTree>
    <p:extLst>
      <p:ext uri="{BB962C8B-B14F-4D97-AF65-F5344CB8AC3E}">
        <p14:creationId xmlns:p14="http://schemas.microsoft.com/office/powerpoint/2010/main" val="183580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Rectangle 97">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00" name="Rectangle 99">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2" name="Rectangle 101">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4" name="Group 103">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05" name="Straight Connector 104">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9" name="Rectangle 108">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1" name="Rectangle 110">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Rectangle 112">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5" name="Rectangle 114">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259347" y="2055152"/>
            <a:ext cx="9673306" cy="2733106"/>
          </a:xfrm>
        </p:spPr>
        <p:txBody>
          <a:bodyPr vert="horz" lIns="91440" tIns="45720" rIns="91440" bIns="45720" rtlCol="0" anchor="ctr">
            <a:normAutofit/>
          </a:bodyPr>
          <a:lstStyle/>
          <a:p>
            <a:pPr algn="ctr">
              <a:lnSpc>
                <a:spcPct val="83000"/>
              </a:lnSpc>
            </a:pPr>
            <a:r>
              <a:rPr lang="fr-FR" b="1" cap="all" spc="-100" dirty="0"/>
              <a:t>CRITERES D’ELIGIBILITE</a:t>
            </a:r>
            <a:br>
              <a:rPr lang="fr-FR" b="1" cap="all" spc="-100" dirty="0"/>
            </a:br>
            <a:r>
              <a:rPr lang="fr-FR" b="1" cap="all" spc="-100" dirty="0"/>
              <a:t>&amp;</a:t>
            </a:r>
            <a:br>
              <a:rPr lang="fr-FR" b="1" cap="all" spc="-100" dirty="0"/>
            </a:br>
            <a:r>
              <a:rPr lang="fr-FR" b="1" cap="all" spc="-100" dirty="0"/>
              <a:t>Conditions d’attribution</a:t>
            </a:r>
          </a:p>
        </p:txBody>
      </p:sp>
      <p:sp>
        <p:nvSpPr>
          <p:cNvPr id="117" name="Rectangle 116">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9" name="Straight Connector 118">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Tree>
    <p:extLst>
      <p:ext uri="{BB962C8B-B14F-4D97-AF65-F5344CB8AC3E}">
        <p14:creationId xmlns:p14="http://schemas.microsoft.com/office/powerpoint/2010/main" val="285084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AVF</a:t>
            </a:r>
            <a:br>
              <a:rPr lang="fr-FR" dirty="0"/>
            </a:br>
            <a:r>
              <a:rPr lang="fr-FR" sz="1800" dirty="0"/>
              <a:t>(Aide aux Vacances Familles)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lnSpcReduction="10000"/>
          </a:bodyPr>
          <a:lstStyle/>
          <a:p>
            <a:pPr marL="57150" defTabSz="914400">
              <a:lnSpc>
                <a:spcPct val="110000"/>
              </a:lnSpc>
              <a:spcAft>
                <a:spcPts val="600"/>
              </a:spcAft>
              <a:buClr>
                <a:schemeClr val="accent1"/>
              </a:buClr>
              <a:buSzPct val="100000"/>
            </a:pPr>
            <a:r>
              <a:rPr lang="fr-FR" sz="1600" b="1" dirty="0"/>
              <a:t>Critères d’éligibilité :</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Être bénéficiaire de prestations familiales à la Caf58 en octobre N-1(hors Bafa et Prime de naissance)</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Avoir un quotient familial qui n’excède pas 700€ en janvier de l’année N</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Avoir au moins un enfant à charge âgé de moins de 20 ans au 31 décembre N-1</a:t>
            </a:r>
          </a:p>
          <a:p>
            <a:pPr marL="285750" indent="-228600" defTabSz="914400">
              <a:lnSpc>
                <a:spcPct val="110000"/>
              </a:lnSpc>
              <a:spcAft>
                <a:spcPts val="600"/>
              </a:spcAft>
              <a:buClr>
                <a:schemeClr val="accent1"/>
              </a:buClr>
              <a:buSzPct val="100000"/>
              <a:buFont typeface="Arial" panose="020B0604020202020204" pitchFamily="34" charset="0"/>
              <a:buChar char="•"/>
            </a:pPr>
            <a:endParaRPr lang="fr-FR" sz="1400" dirty="0"/>
          </a:p>
          <a:p>
            <a:pPr defTabSz="914400">
              <a:lnSpc>
                <a:spcPct val="110000"/>
              </a:lnSpc>
              <a:spcAft>
                <a:spcPts val="600"/>
              </a:spcAft>
              <a:buClr>
                <a:schemeClr val="accent1"/>
              </a:buClr>
              <a:buSzPct val="100000"/>
            </a:pPr>
            <a:r>
              <a:rPr lang="fr-FR" sz="1600" b="1" dirty="0"/>
              <a:t>Conditions d’attribution:</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L’AVF est versée pour un seul séjour par an d’une durée maximum de 8 jours (7 nuits).</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Le montant accordé varie selon le quotient et la situation familiale. Le droit Avf correspond à un pourcentage du coût du séjour variant de 50 % à 75 %. </a:t>
            </a:r>
          </a:p>
          <a:p>
            <a:pPr marL="628650" lvl="1" indent="-171450" defTabSz="914400">
              <a:lnSpc>
                <a:spcPct val="110000"/>
              </a:lnSpc>
              <a:spcAft>
                <a:spcPts val="600"/>
              </a:spcAft>
              <a:buClr>
                <a:schemeClr val="accent1"/>
              </a:buClr>
              <a:buSzPct val="100000"/>
              <a:buFont typeface="Gill Sans MT" panose="020B0502020104020203" pitchFamily="34" charset="0"/>
              <a:buChar char="-"/>
            </a:pPr>
            <a:r>
              <a:rPr lang="fr-FR" sz="1400" dirty="0"/>
              <a:t>QF ≤ 450 € : 60 %</a:t>
            </a:r>
          </a:p>
          <a:p>
            <a:pPr marL="628650" lvl="1" indent="-171450" defTabSz="914400">
              <a:lnSpc>
                <a:spcPct val="110000"/>
              </a:lnSpc>
              <a:spcAft>
                <a:spcPts val="600"/>
              </a:spcAft>
              <a:buClr>
                <a:schemeClr val="accent1"/>
              </a:buClr>
              <a:buSzPct val="100000"/>
              <a:buFont typeface="Gill Sans MT" panose="020B0502020104020203" pitchFamily="34" charset="0"/>
              <a:buChar char="-"/>
            </a:pPr>
            <a:r>
              <a:rPr lang="fr-FR" sz="1400" dirty="0"/>
              <a:t>450 € &lt; QF ≤ 700 € : 50 %</a:t>
            </a:r>
          </a:p>
          <a:p>
            <a:pPr marL="628650" lvl="1" indent="-171450" defTabSz="914400">
              <a:lnSpc>
                <a:spcPct val="110000"/>
              </a:lnSpc>
              <a:spcAft>
                <a:spcPts val="600"/>
              </a:spcAft>
              <a:buClr>
                <a:schemeClr val="accent1"/>
              </a:buClr>
              <a:buSzPct val="100000"/>
              <a:buFont typeface="Gill Sans MT" panose="020B0502020104020203" pitchFamily="34" charset="0"/>
              <a:buChar char="-"/>
            </a:pPr>
            <a:r>
              <a:rPr lang="fr-FR" sz="1400" dirty="0"/>
              <a:t>Majoration + 5 % si parent isolé</a:t>
            </a:r>
          </a:p>
          <a:p>
            <a:pPr marL="628650" lvl="1" indent="-171450" defTabSz="914400">
              <a:lnSpc>
                <a:spcPct val="110000"/>
              </a:lnSpc>
              <a:spcAft>
                <a:spcPts val="600"/>
              </a:spcAft>
              <a:buClr>
                <a:schemeClr val="accent1"/>
              </a:buClr>
              <a:buSzPct val="100000"/>
              <a:buFont typeface="Gill Sans MT" panose="020B0502020104020203" pitchFamily="34" charset="0"/>
              <a:buChar char="-"/>
            </a:pPr>
            <a:r>
              <a:rPr lang="fr-FR" sz="1400" dirty="0"/>
              <a:t>Majoration + 5 % si un enfant est bénéficiaire de l’AEEH</a:t>
            </a:r>
          </a:p>
          <a:p>
            <a:pPr marL="628650" lvl="1" indent="-171450" defTabSz="914400">
              <a:lnSpc>
                <a:spcPct val="110000"/>
              </a:lnSpc>
              <a:spcAft>
                <a:spcPts val="600"/>
              </a:spcAft>
              <a:buClr>
                <a:schemeClr val="accent1"/>
              </a:buClr>
              <a:buSzPct val="100000"/>
              <a:buFont typeface="Gill Sans MT" panose="020B0502020104020203" pitchFamily="34" charset="0"/>
              <a:buChar char="-"/>
            </a:pPr>
            <a:r>
              <a:rPr lang="fr-FR" sz="1400" dirty="0"/>
              <a:t>Majoration + 2 % par enfant à partir du 2ème enfant à charge</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L’aide est plafonnée à 75 % du coût du séjour et, est limitée à 800 € pour les quotients compris entre 0 € et 450 €, limitée à 600 € pour QF compris entre 451 € et 700 €.</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Pas de cumul autorisé avec l’AVS.</a:t>
            </a:r>
          </a:p>
        </p:txBody>
      </p:sp>
    </p:spTree>
    <p:extLst>
      <p:ext uri="{BB962C8B-B14F-4D97-AF65-F5344CB8AC3E}">
        <p14:creationId xmlns:p14="http://schemas.microsoft.com/office/powerpoint/2010/main" val="305568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AAT</a:t>
            </a:r>
            <a:br>
              <a:rPr lang="fr-FR" dirty="0"/>
            </a:br>
            <a:r>
              <a:rPr lang="fr-FR" sz="1800" dirty="0"/>
              <a:t>(Aide Au Transport) – en lien avec l’AVF</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r>
              <a:rPr lang="fr-FR" sz="1600" b="1" dirty="0"/>
              <a:t>Les familles éligibles à l’AVF sont éligibles à l’AAT.</a:t>
            </a:r>
            <a:endParaRPr lang="fr-FR" sz="1400" dirty="0"/>
          </a:p>
          <a:p>
            <a:pPr marL="285750" indent="-228600" defTabSz="914400">
              <a:lnSpc>
                <a:spcPct val="110000"/>
              </a:lnSpc>
              <a:spcAft>
                <a:spcPts val="600"/>
              </a:spcAft>
              <a:buClr>
                <a:schemeClr val="accent1"/>
              </a:buClr>
              <a:buSzPct val="100000"/>
              <a:buFont typeface="Arial" panose="020B0604020202020204" pitchFamily="34" charset="0"/>
              <a:buChar char="•"/>
            </a:pPr>
            <a:endParaRPr lang="fr-FR" sz="1400" dirty="0"/>
          </a:p>
          <a:p>
            <a:pPr defTabSz="914400">
              <a:lnSpc>
                <a:spcPct val="110000"/>
              </a:lnSpc>
              <a:spcAft>
                <a:spcPts val="600"/>
              </a:spcAft>
              <a:buClr>
                <a:schemeClr val="accent1"/>
              </a:buClr>
              <a:buSzPct val="100000"/>
            </a:pPr>
            <a:r>
              <a:rPr lang="fr-FR" sz="1600" b="1" dirty="0"/>
              <a:t>Conditions d’attribution:</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Le séjour AVF doit être confirmé par un acompte dans une structure labellisée VACAF sur la période des vacances scolaires d’été (pour 2024 : du 6 juillet au 1</a:t>
            </a:r>
            <a:r>
              <a:rPr lang="fr-FR" sz="1400" baseline="30000" dirty="0"/>
              <a:t>er</a:t>
            </a:r>
            <a:r>
              <a:rPr lang="fr-FR" sz="1400" dirty="0"/>
              <a:t> septembre).</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Parcourir une distance (aller) supérieure à 200 km entre domicile de la famille et son lieu de séjour.</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1 seul départ sur la période par famille allocataire.</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L’aide est forfaitaire et fixe pour un séjour.</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L’aide est modulée en fonction de la distance (aller) entre les lieux de résidence et de vacances des allocataires :</a:t>
            </a:r>
          </a:p>
          <a:p>
            <a:pPr marL="800100" lvl="1" indent="-285750" defTabSz="914400">
              <a:lnSpc>
                <a:spcPct val="110000"/>
              </a:lnSpc>
              <a:spcAft>
                <a:spcPts val="600"/>
              </a:spcAft>
              <a:buClr>
                <a:schemeClr val="accent1"/>
              </a:buClr>
              <a:buSzPct val="100000"/>
              <a:buFont typeface="Gill Sans MT" panose="020B0502020104020203" pitchFamily="34" charset="0"/>
              <a:buChar char="-"/>
            </a:pPr>
            <a:r>
              <a:rPr lang="fr-FR" sz="1400" dirty="0"/>
              <a:t>Entre 200 et 400 km </a:t>
            </a:r>
            <a:r>
              <a:rPr lang="fr-FR" sz="1400" dirty="0">
                <a:sym typeface="Wingdings" panose="05000000000000000000" pitchFamily="2" charset="2"/>
              </a:rPr>
              <a:t></a:t>
            </a:r>
            <a:r>
              <a:rPr lang="fr-FR" sz="1400" dirty="0"/>
              <a:t> 100 €</a:t>
            </a:r>
          </a:p>
          <a:p>
            <a:pPr marL="800100" lvl="1" indent="-285750" defTabSz="914400">
              <a:lnSpc>
                <a:spcPct val="110000"/>
              </a:lnSpc>
              <a:spcAft>
                <a:spcPts val="600"/>
              </a:spcAft>
              <a:buClr>
                <a:schemeClr val="accent1"/>
              </a:buClr>
              <a:buSzPct val="100000"/>
              <a:buFont typeface="Gill Sans MT" panose="020B0502020104020203" pitchFamily="34" charset="0"/>
              <a:buChar char="-"/>
            </a:pPr>
            <a:r>
              <a:rPr lang="fr-FR" sz="1400" dirty="0"/>
              <a:t>Au-delà de 400 km </a:t>
            </a:r>
            <a:r>
              <a:rPr lang="fr-FR" sz="1400" dirty="0">
                <a:sym typeface="Wingdings" panose="05000000000000000000" pitchFamily="2" charset="2"/>
              </a:rPr>
              <a:t></a:t>
            </a:r>
            <a:r>
              <a:rPr lang="fr-FR" sz="1400" dirty="0"/>
              <a:t> 200 €</a:t>
            </a:r>
          </a:p>
        </p:txBody>
      </p:sp>
    </p:spTree>
    <p:extLst>
      <p:ext uri="{BB962C8B-B14F-4D97-AF65-F5344CB8AC3E}">
        <p14:creationId xmlns:p14="http://schemas.microsoft.com/office/powerpoint/2010/main" val="3018144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AVS</a:t>
            </a:r>
            <a:br>
              <a:rPr lang="fr-FR" dirty="0"/>
            </a:br>
            <a:r>
              <a:rPr lang="fr-FR" sz="1800" dirty="0"/>
              <a:t>(Aide aux Vacances Sociales)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r>
              <a:rPr lang="fr-FR" sz="1600" b="1" dirty="0"/>
              <a:t>Critères d’éligibilité :</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Être bénéficiaire de prestations familiales à la Caf58 en octobre N-1 (hors Bafa et Prime de naissance)</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Avoir un quotient familial qui n’excède pas 450 € en janvier de l’année N</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Avoir au moins un enfant à charge âgé de moins de 20 ans au 31 décembre N-1</a:t>
            </a:r>
          </a:p>
          <a:p>
            <a:pPr marL="285750" indent="-228600" defTabSz="914400">
              <a:lnSpc>
                <a:spcPct val="110000"/>
              </a:lnSpc>
              <a:spcAft>
                <a:spcPts val="600"/>
              </a:spcAft>
              <a:buClr>
                <a:schemeClr val="accent1"/>
              </a:buClr>
              <a:buSzPct val="100000"/>
              <a:buFont typeface="Arial" panose="020B0604020202020204" pitchFamily="34" charset="0"/>
              <a:buChar char="•"/>
            </a:pPr>
            <a:endParaRPr lang="fr-FR" sz="1400" dirty="0"/>
          </a:p>
          <a:p>
            <a:pPr defTabSz="914400">
              <a:lnSpc>
                <a:spcPct val="110000"/>
              </a:lnSpc>
              <a:spcAft>
                <a:spcPts val="600"/>
              </a:spcAft>
              <a:buClr>
                <a:schemeClr val="accent1"/>
              </a:buClr>
              <a:buSzPct val="100000"/>
            </a:pPr>
            <a:r>
              <a:rPr lang="fr-FR" sz="1600" b="1" dirty="0"/>
              <a:t>Conditions d’attribution:</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L’AVS est versée pour un seul séjour par an d’une durée maximum de 8 jours (7 nuits).</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Montant accordé selon le quotient et la situation familiale, le droit Avf correspond à 80 % du coût du séjour. </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Pas de cumul autorisé avec l’AVF.</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L’aide n’est accordée que pour un 1</a:t>
            </a:r>
            <a:r>
              <a:rPr lang="fr-FR" sz="1400" baseline="30000" dirty="0"/>
              <a:t>er</a:t>
            </a:r>
            <a:r>
              <a:rPr lang="fr-FR" sz="1400" dirty="0"/>
              <a:t> départ, c’est-à-dire qu’il ne faut pas avoir déjà bénéficié de l’AVF ou de l’AVS par le passé.</a:t>
            </a:r>
          </a:p>
        </p:txBody>
      </p:sp>
    </p:spTree>
    <p:extLst>
      <p:ext uri="{BB962C8B-B14F-4D97-AF65-F5344CB8AC3E}">
        <p14:creationId xmlns:p14="http://schemas.microsoft.com/office/powerpoint/2010/main" val="149533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AVE</a:t>
            </a:r>
            <a:br>
              <a:rPr lang="fr-FR" dirty="0"/>
            </a:br>
            <a:r>
              <a:rPr lang="fr-FR" sz="1800" dirty="0"/>
              <a:t>(Aide aux Vacances Enfants)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495299" y="1514476"/>
            <a:ext cx="11180885"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r>
              <a:rPr lang="fr-FR" sz="1600" b="1" dirty="0"/>
              <a:t>Critères d’éligibilité :</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Être bénéficiaire de prestations familiales à la Caf58 en octobre N-1 (hors Bafa et Prime de naissance)</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Avoir un quotient familial qui n’excède pas 700 € en janvier de l’année N</a:t>
            </a:r>
          </a:p>
          <a:p>
            <a:pPr marL="285750" indent="-228600" defTabSz="914400">
              <a:lnSpc>
                <a:spcPct val="110000"/>
              </a:lnSpc>
              <a:spcAft>
                <a:spcPts val="600"/>
              </a:spcAft>
              <a:buClr>
                <a:schemeClr val="accent1"/>
              </a:buClr>
              <a:buSzPct val="100000"/>
              <a:buFont typeface="Arial" panose="020B0604020202020204" pitchFamily="34" charset="0"/>
              <a:buChar char="•"/>
            </a:pPr>
            <a:r>
              <a:rPr lang="fr-FR" sz="1400" dirty="0"/>
              <a:t>Avoir au moins un enfant à charge âgé de 2 ans à 20 ans au 31 décembre N-1</a:t>
            </a:r>
          </a:p>
          <a:p>
            <a:pPr marL="285750" indent="-228600" defTabSz="914400">
              <a:lnSpc>
                <a:spcPct val="110000"/>
              </a:lnSpc>
              <a:spcAft>
                <a:spcPts val="600"/>
              </a:spcAft>
              <a:buClr>
                <a:schemeClr val="accent1"/>
              </a:buClr>
              <a:buSzPct val="100000"/>
              <a:buFont typeface="Arial" panose="020B0604020202020204" pitchFamily="34" charset="0"/>
              <a:buChar char="•"/>
            </a:pPr>
            <a:endParaRPr lang="fr-FR" sz="1400" dirty="0"/>
          </a:p>
          <a:p>
            <a:pPr defTabSz="914400">
              <a:lnSpc>
                <a:spcPct val="110000"/>
              </a:lnSpc>
              <a:spcAft>
                <a:spcPts val="600"/>
              </a:spcAft>
              <a:buClr>
                <a:schemeClr val="accent1"/>
              </a:buClr>
              <a:buSzPct val="100000"/>
            </a:pPr>
            <a:r>
              <a:rPr lang="fr-FR" sz="1600" b="1" dirty="0"/>
              <a:t>Conditions d’attribution:</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L’AVE est versée pour un ou plusieurs séjours par an (séjour de 5 jours minimum) avec un plafonnement annuel de 21 jours.</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L’AVE est accordé uniquement dans le cadre de </a:t>
            </a:r>
            <a:r>
              <a:rPr lang="fr-FR" sz="1400" b="1" dirty="0"/>
              <a:t>« Séjours de vacances » </a:t>
            </a:r>
            <a:r>
              <a:rPr lang="fr-FR" sz="1400" dirty="0"/>
              <a:t>(agrément SDJES).</a:t>
            </a:r>
          </a:p>
          <a:p>
            <a:pPr marL="171450" indent="-171450" defTabSz="914400">
              <a:lnSpc>
                <a:spcPct val="110000"/>
              </a:lnSpc>
              <a:spcAft>
                <a:spcPts val="600"/>
              </a:spcAft>
              <a:buClr>
                <a:schemeClr val="accent1"/>
              </a:buClr>
              <a:buSzPct val="100000"/>
              <a:buFont typeface="Arial" panose="020B0604020202020204" pitchFamily="34" charset="0"/>
              <a:buChar char="•"/>
            </a:pPr>
            <a:r>
              <a:rPr lang="fr-FR" sz="1400" dirty="0"/>
              <a:t>Montant forfaitaire journalier accordé selon le quotient et la situation familiale :</a:t>
            </a:r>
          </a:p>
          <a:p>
            <a:pPr marL="628650" lvl="1" indent="-171450" defTabSz="914400">
              <a:lnSpc>
                <a:spcPct val="110000"/>
              </a:lnSpc>
              <a:spcAft>
                <a:spcPts val="600"/>
              </a:spcAft>
              <a:buClr>
                <a:schemeClr val="accent1"/>
              </a:buClr>
              <a:buSzPct val="100000"/>
              <a:buFont typeface="Gill Sans MT" panose="020B0502020104020203" pitchFamily="34" charset="0"/>
              <a:buChar char="-"/>
            </a:pPr>
            <a:r>
              <a:rPr lang="fr-FR" sz="1400" dirty="0"/>
              <a:t>QF ≤ 450 € : 16 €</a:t>
            </a:r>
          </a:p>
          <a:p>
            <a:pPr marL="628650" lvl="1" indent="-171450" defTabSz="914400">
              <a:lnSpc>
                <a:spcPct val="110000"/>
              </a:lnSpc>
              <a:spcAft>
                <a:spcPts val="600"/>
              </a:spcAft>
              <a:buClr>
                <a:schemeClr val="accent1"/>
              </a:buClr>
              <a:buSzPct val="100000"/>
              <a:buFont typeface="Gill Sans MT" panose="020B0502020104020203" pitchFamily="34" charset="0"/>
              <a:buChar char="-"/>
            </a:pPr>
            <a:r>
              <a:rPr lang="fr-FR" sz="1400" dirty="0"/>
              <a:t>450 € &lt; QF ≤ 700 € : 8 €</a:t>
            </a:r>
          </a:p>
        </p:txBody>
      </p:sp>
    </p:spTree>
    <p:extLst>
      <p:ext uri="{BB962C8B-B14F-4D97-AF65-F5344CB8AC3E}">
        <p14:creationId xmlns:p14="http://schemas.microsoft.com/office/powerpoint/2010/main" val="73097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96" name="Rectangle 95">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Rectangle 97">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00" name="Rectangle 99">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02" name="Rectangle 101">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4" name="Group 103">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05" name="Straight Connector 104">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9" name="Rectangle 108">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1" name="Rectangle 110">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Rectangle 112">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5" name="Rectangle 114">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259347" y="2055152"/>
            <a:ext cx="9673306" cy="2733106"/>
          </a:xfrm>
        </p:spPr>
        <p:txBody>
          <a:bodyPr vert="horz" lIns="91440" tIns="45720" rIns="91440" bIns="45720" rtlCol="0" anchor="ctr">
            <a:normAutofit/>
          </a:bodyPr>
          <a:lstStyle/>
          <a:p>
            <a:pPr algn="ctr">
              <a:lnSpc>
                <a:spcPct val="83000"/>
              </a:lnSpc>
            </a:pPr>
            <a:r>
              <a:rPr lang="fr-FR" b="1" cap="all" spc="-100" dirty="0"/>
              <a:t>Conditions d’utilisation</a:t>
            </a:r>
          </a:p>
        </p:txBody>
      </p:sp>
      <p:sp>
        <p:nvSpPr>
          <p:cNvPr id="117" name="Rectangle 116">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9" name="Straight Connector 118">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367DCE1E-AF7D-DB84-0692-3AB54982B3FE}"/>
              </a:ext>
            </a:extLst>
          </p:cNvPr>
          <p:cNvSpPr txBox="1"/>
          <p:nvPr/>
        </p:nvSpPr>
        <p:spPr>
          <a:xfrm>
            <a:off x="495300"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Tree>
    <p:extLst>
      <p:ext uri="{BB962C8B-B14F-4D97-AF65-F5344CB8AC3E}">
        <p14:creationId xmlns:p14="http://schemas.microsoft.com/office/powerpoint/2010/main" val="144345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5D93FB-FACF-5D71-3509-1D1FFEFD879A}"/>
              </a:ext>
            </a:extLst>
          </p:cNvPr>
          <p:cNvSpPr>
            <a:spLocks noGrp="1"/>
          </p:cNvSpPr>
          <p:nvPr>
            <p:ph type="title"/>
          </p:nvPr>
        </p:nvSpPr>
        <p:spPr>
          <a:xfrm>
            <a:off x="1057275" y="404469"/>
            <a:ext cx="10001250" cy="871881"/>
          </a:xfrm>
        </p:spPr>
        <p:txBody>
          <a:bodyPr>
            <a:normAutofit/>
          </a:bodyPr>
          <a:lstStyle/>
          <a:p>
            <a:pPr algn="ctr"/>
            <a:r>
              <a:rPr lang="fr-FR" sz="3600" b="1" dirty="0"/>
              <a:t>AVF</a:t>
            </a:r>
            <a:br>
              <a:rPr lang="fr-FR" dirty="0"/>
            </a:br>
            <a:r>
              <a:rPr lang="fr-FR" sz="1800" dirty="0"/>
              <a:t>(Aide aux Vacances Familles)</a:t>
            </a:r>
            <a:endParaRPr lang="fr-FR" dirty="0"/>
          </a:p>
        </p:txBody>
      </p:sp>
      <p:sp>
        <p:nvSpPr>
          <p:cNvPr id="4" name="ZoneTexte 3">
            <a:extLst>
              <a:ext uri="{FF2B5EF4-FFF2-40B4-BE49-F238E27FC236}">
                <a16:creationId xmlns:a16="http://schemas.microsoft.com/office/drawing/2014/main" id="{367DCE1E-AF7D-DB84-0692-3AB54982B3FE}"/>
              </a:ext>
            </a:extLst>
          </p:cNvPr>
          <p:cNvSpPr txBox="1"/>
          <p:nvPr/>
        </p:nvSpPr>
        <p:spPr>
          <a:xfrm>
            <a:off x="298747" y="1514476"/>
            <a:ext cx="11125200" cy="5019674"/>
          </a:xfrm>
          <a:prstGeom prst="rect">
            <a:avLst/>
          </a:prstGeom>
        </p:spPr>
        <p:txBody>
          <a:bodyPr vert="horz" lIns="91440" tIns="45720" rIns="91440" bIns="45720" rtlCol="0" anchor="ctr">
            <a:normAutofit/>
          </a:bodyPr>
          <a:lstStyle/>
          <a:p>
            <a:pPr marL="57150" defTabSz="914400">
              <a:lnSpc>
                <a:spcPct val="110000"/>
              </a:lnSpc>
              <a:spcAft>
                <a:spcPts val="600"/>
              </a:spcAft>
              <a:buClr>
                <a:schemeClr val="accent1"/>
              </a:buClr>
              <a:buSzPct val="100000"/>
            </a:pPr>
            <a:endParaRPr lang="fr-FR" sz="1400" dirty="0"/>
          </a:p>
        </p:txBody>
      </p:sp>
      <p:sp>
        <p:nvSpPr>
          <p:cNvPr id="3" name="ZoneTexte 2">
            <a:extLst>
              <a:ext uri="{FF2B5EF4-FFF2-40B4-BE49-F238E27FC236}">
                <a16:creationId xmlns:a16="http://schemas.microsoft.com/office/drawing/2014/main" id="{DA93B55E-FC7D-D1D6-F212-38CBBC7D0483}"/>
              </a:ext>
            </a:extLst>
          </p:cNvPr>
          <p:cNvSpPr txBox="1"/>
          <p:nvPr/>
        </p:nvSpPr>
        <p:spPr>
          <a:xfrm>
            <a:off x="479570" y="1621439"/>
            <a:ext cx="11232859" cy="4616648"/>
          </a:xfrm>
          <a:prstGeom prst="rect">
            <a:avLst/>
          </a:prstGeom>
          <a:noFill/>
        </p:spPr>
        <p:txBody>
          <a:bodyPr wrap="square" rtlCol="0">
            <a:spAutoFit/>
          </a:bodyPr>
          <a:lstStyle/>
          <a:p>
            <a:pPr algn="just"/>
            <a:r>
              <a:rPr lang="fr-FR" sz="1400" b="0" i="0" dirty="0">
                <a:solidFill>
                  <a:srgbClr val="212529"/>
                </a:solidFill>
                <a:effectLst/>
                <a:latin typeface="Roboto" panose="02000000000000000000" pitchFamily="2" charset="0"/>
              </a:rPr>
              <a:t>Véritable coup de pouce pour favoriser les départs, l’aide AVF est versée selon le principe du tiers payant, c’est-à-dire que la famille n’effectue pas l’avance de l'aide à la structure de vacances.</a:t>
            </a:r>
          </a:p>
          <a:p>
            <a:pPr algn="just"/>
            <a:endParaRPr lang="fr-FR" sz="1400" dirty="0">
              <a:solidFill>
                <a:srgbClr val="212529"/>
              </a:solidFill>
              <a:latin typeface="Roboto" panose="02000000000000000000" pitchFamily="2" charset="0"/>
            </a:endParaRPr>
          </a:p>
          <a:p>
            <a:pPr algn="just"/>
            <a:r>
              <a:rPr lang="fr-FR" sz="1400" b="0" i="0" dirty="0">
                <a:solidFill>
                  <a:srgbClr val="212529"/>
                </a:solidFill>
                <a:effectLst/>
                <a:latin typeface="Roboto" panose="02000000000000000000" pitchFamily="2" charset="0"/>
              </a:rPr>
              <a:t>L’AVF est déduite du coût du séjour et la famille ne paye que le reste à charge.</a:t>
            </a:r>
          </a:p>
          <a:p>
            <a:pPr algn="just"/>
            <a:endParaRPr lang="fr-FR" sz="1400" b="0" i="0" dirty="0">
              <a:solidFill>
                <a:srgbClr val="212529"/>
              </a:solidFill>
              <a:effectLst/>
              <a:latin typeface="Roboto" panose="02000000000000000000" pitchFamily="2" charset="0"/>
            </a:endParaRPr>
          </a:p>
          <a:p>
            <a:pPr algn="just"/>
            <a:r>
              <a:rPr lang="fr-FR" sz="1400" b="0" i="0" dirty="0">
                <a:effectLst/>
                <a:latin typeface="Roboto" panose="02000000000000000000" pitchFamily="2" charset="0"/>
              </a:rPr>
              <a:t>L'AVF est nominative et réservée aux seuls ayants droit.</a:t>
            </a:r>
          </a:p>
          <a:p>
            <a:pPr algn="just"/>
            <a:r>
              <a:rPr lang="fr-FR" sz="1400" b="0" i="0" dirty="0">
                <a:effectLst/>
                <a:latin typeface="Roboto" panose="02000000000000000000" pitchFamily="2" charset="0"/>
              </a:rPr>
              <a:t>Ainsi, si </a:t>
            </a:r>
            <a:r>
              <a:rPr lang="fr-FR" sz="1400" b="0" i="0" dirty="0">
                <a:solidFill>
                  <a:srgbClr val="212529"/>
                </a:solidFill>
                <a:effectLst/>
                <a:latin typeface="Roboto" panose="02000000000000000000" pitchFamily="2" charset="0"/>
              </a:rPr>
              <a:t>la famille part avec des amis ou des personnes supplémentaires, ces derniers devront eux-mêmes régler les frais liés à leur séjour. Le calcul de l’aide sera proratisé en fonction du nombre d’ayants droit présents ou basé sur un logement plus petit.</a:t>
            </a:r>
          </a:p>
          <a:p>
            <a:pPr algn="just"/>
            <a:endParaRPr lang="fr-FR" sz="1400" b="0" i="0" dirty="0">
              <a:solidFill>
                <a:srgbClr val="212529"/>
              </a:solidFill>
              <a:effectLst/>
              <a:latin typeface="Roboto" panose="02000000000000000000" pitchFamily="2" charset="0"/>
            </a:endParaRPr>
          </a:p>
          <a:p>
            <a:pPr algn="just"/>
            <a:r>
              <a:rPr lang="fr-FR" sz="1400" b="0" i="0" dirty="0">
                <a:solidFill>
                  <a:srgbClr val="212529"/>
                </a:solidFill>
                <a:effectLst/>
                <a:latin typeface="Roboto" panose="02000000000000000000" pitchFamily="2" charset="0"/>
              </a:rPr>
              <a:t>Les conditions à respecter pour utiliser </a:t>
            </a:r>
            <a:r>
              <a:rPr lang="fr-FR" sz="1400" dirty="0">
                <a:solidFill>
                  <a:srgbClr val="212529"/>
                </a:solidFill>
                <a:latin typeface="Roboto" panose="02000000000000000000" pitchFamily="2" charset="0"/>
              </a:rPr>
              <a:t>l’</a:t>
            </a:r>
            <a:r>
              <a:rPr lang="fr-FR" sz="1400" b="0" i="0" dirty="0">
                <a:solidFill>
                  <a:srgbClr val="212529"/>
                </a:solidFill>
                <a:effectLst/>
                <a:latin typeface="Roboto" panose="02000000000000000000" pitchFamily="2" charset="0"/>
              </a:rPr>
              <a:t>aide aux vacances sont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rPr>
              <a:t>Réserver le séjour auprès d’une structure labellisée VACAF (Cf. Rubrique « Rechercher un séjour pour des vacances en famille »)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rPr>
              <a:t>Réaliser le séjour pendant les vacances scolaires si les enfants sont scolarisés (3 à 16 ans) ;</a:t>
            </a:r>
          </a:p>
          <a:p>
            <a:pPr marL="742950" lvl="1" indent="-285750" algn="just">
              <a:buFont typeface="Arial" panose="020B0604020202020204" pitchFamily="34" charset="0"/>
              <a:buChar char="•"/>
            </a:pPr>
            <a:r>
              <a:rPr lang="fr-FR" sz="1400" dirty="0">
                <a:solidFill>
                  <a:srgbClr val="212529"/>
                </a:solidFill>
                <a:latin typeface="Roboto" panose="02000000000000000000" pitchFamily="2" charset="0"/>
              </a:rPr>
              <a:t>Se p</a:t>
            </a:r>
            <a:r>
              <a:rPr lang="fr-FR" sz="1400" b="0" i="0" dirty="0">
                <a:solidFill>
                  <a:srgbClr val="212529"/>
                </a:solidFill>
                <a:effectLst/>
                <a:latin typeface="Roboto" panose="02000000000000000000" pitchFamily="2" charset="0"/>
              </a:rPr>
              <a:t>résenter au séjour, a minima, avec un adulte et un enfant ayants droit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rPr>
              <a:t>Respecter les conditions particulières de sa Caf : la durée minimale de séjour, la période d’utilisation, …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rPr>
              <a:t>Régler le reste à charge au plus tard un mois avant le départ.</a:t>
            </a:r>
          </a:p>
          <a:p>
            <a:pPr algn="just"/>
            <a:br>
              <a:rPr lang="fr-FR" sz="1400" b="0" i="0" dirty="0">
                <a:solidFill>
                  <a:srgbClr val="212529"/>
                </a:solidFill>
                <a:effectLst/>
                <a:latin typeface="Roboto" panose="02000000000000000000" pitchFamily="2" charset="0"/>
              </a:rPr>
            </a:br>
            <a:r>
              <a:rPr lang="fr-FR" sz="1400" b="0" i="0" dirty="0">
                <a:solidFill>
                  <a:srgbClr val="212529"/>
                </a:solidFill>
                <a:effectLst/>
                <a:latin typeface="Roboto" panose="02000000000000000000" pitchFamily="2" charset="0"/>
              </a:rPr>
              <a:t>Autres informations importantes à prendre en compte :</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rPr>
              <a:t>Avant le départ, prendre connaissance du règlement intérieur du camping ou du centre de vacances choisi et veiller à son respect pendant </a:t>
            </a:r>
            <a:r>
              <a:rPr lang="fr-FR" sz="1400" b="0" i="0" dirty="0">
                <a:effectLst/>
                <a:latin typeface="Roboto" panose="02000000000000000000" pitchFamily="2" charset="0"/>
              </a:rPr>
              <a:t>le séjour</a:t>
            </a:r>
            <a:r>
              <a:rPr lang="fr-FR" sz="1400" b="0" i="0" dirty="0">
                <a:solidFill>
                  <a:srgbClr val="212529"/>
                </a:solidFill>
                <a:effectLst/>
                <a:latin typeface="Roboto" panose="02000000000000000000" pitchFamily="2" charset="0"/>
              </a:rPr>
              <a:t>.</a:t>
            </a:r>
          </a:p>
          <a:p>
            <a:pPr marL="742950" lvl="1" indent="-285750" algn="just">
              <a:buFont typeface="Arial" panose="020B0604020202020204" pitchFamily="34" charset="0"/>
              <a:buChar char="•"/>
            </a:pPr>
            <a:r>
              <a:rPr lang="fr-FR" sz="1400" b="0" i="0" dirty="0">
                <a:solidFill>
                  <a:srgbClr val="212529"/>
                </a:solidFill>
                <a:effectLst/>
                <a:latin typeface="Roboto" panose="02000000000000000000" pitchFamily="2" charset="0"/>
              </a:rPr>
              <a:t>Consulter également les Conditions Générales de Vente ! Elles précisent notamment les conditions d’annulation.</a:t>
            </a:r>
          </a:p>
          <a:p>
            <a:pPr algn="just"/>
            <a:endParaRPr lang="fr-FR" sz="1400" dirty="0"/>
          </a:p>
        </p:txBody>
      </p:sp>
    </p:spTree>
    <p:extLst>
      <p:ext uri="{BB962C8B-B14F-4D97-AF65-F5344CB8AC3E}">
        <p14:creationId xmlns:p14="http://schemas.microsoft.com/office/powerpoint/2010/main" val="247344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745F1A0F806246AD96F698DF3CF645" ma:contentTypeVersion="17" ma:contentTypeDescription="Crée un document." ma:contentTypeScope="" ma:versionID="967c36b7f966523c26e9be8818614de6">
  <xsd:schema xmlns:xsd="http://www.w3.org/2001/XMLSchema" xmlns:xs="http://www.w3.org/2001/XMLSchema" xmlns:p="http://schemas.microsoft.com/office/2006/metadata/properties" xmlns:ns2="ed5c424c-6a44-4317-a67f-87b04bf4706a" xmlns:ns3="e4bc9e84-c9a2-46f8-a185-78cfc7fccf41" targetNamespace="http://schemas.microsoft.com/office/2006/metadata/properties" ma:root="true" ma:fieldsID="990ae1f22a115e0d4a818cddcdab9f21" ns2:_="" ns3:_="">
    <xsd:import namespace="ed5c424c-6a44-4317-a67f-87b04bf4706a"/>
    <xsd:import namespace="e4bc9e84-c9a2-46f8-a185-78cfc7fccf41"/>
    <xsd:element name="properties">
      <xsd:complexType>
        <xsd:sequence>
          <xsd:element name="documentManagement">
            <xsd:complexType>
              <xsd:all>
                <xsd:element ref="ns2:MediaServiceMetadata" minOccurs="0"/>
                <xsd:element ref="ns2:MediaServiceFastMetadata" minOccurs="0"/>
                <xsd:element ref="ns2:_Flow_SignoffStatus"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5c424c-6a44-4317-a67f-87b04bf470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Flow_SignoffStatus" ma:index="10" nillable="true" ma:displayName="État de validation" ma:internalName="_x0024_Resources_x003a_core_x002c_Signoff_Status_x003b_">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6d3a89c3-dfa8-4892-b639-3079eaac7cb9"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4bc9e84-c9a2-46f8-a185-78cfc7fccf41"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75e53a08-d696-4a1f-ba09-9f089d279faa}" ma:internalName="TaxCatchAll" ma:showField="CatchAllData" ma:web="e4bc9e84-c9a2-46f8-a185-78cfc7fccf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742FA0-E8C6-4875-BD49-FF64F68F579F}"/>
</file>

<file path=customXml/itemProps2.xml><?xml version="1.0" encoding="utf-8"?>
<ds:datastoreItem xmlns:ds="http://schemas.openxmlformats.org/officeDocument/2006/customXml" ds:itemID="{97DBDAD2-3C43-4B03-A19D-CDE2000F2B4C}"/>
</file>

<file path=docProps/app.xml><?xml version="1.0" encoding="utf-8"?>
<Properties xmlns="http://schemas.openxmlformats.org/officeDocument/2006/extended-properties" xmlns:vt="http://schemas.openxmlformats.org/officeDocument/2006/docPropsVTypes">
  <Template>Savon</Template>
  <TotalTime>284</TotalTime>
  <Words>3138</Words>
  <Application>Microsoft Office PowerPoint</Application>
  <PresentationFormat>Grand écran</PresentationFormat>
  <Paragraphs>260</Paragraphs>
  <Slides>24</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24</vt:i4>
      </vt:variant>
    </vt:vector>
  </HeadingPairs>
  <TitlesOfParts>
    <vt:vector size="36" baseType="lpstr">
      <vt:lpstr>Arial</vt:lpstr>
      <vt:lpstr>Calibri</vt:lpstr>
      <vt:lpstr>Century Gothic</vt:lpstr>
      <vt:lpstr>Garamond</vt:lpstr>
      <vt:lpstr>Gill Sans MT</vt:lpstr>
      <vt:lpstr>Roboto</vt:lpstr>
      <vt:lpstr>Segoe UI</vt:lpstr>
      <vt:lpstr>Segoe UI Emoji</vt:lpstr>
      <vt:lpstr>Segoe UI Symbol</vt:lpstr>
      <vt:lpstr>Wingdings</vt:lpstr>
      <vt:lpstr>Wingdings 3</vt:lpstr>
      <vt:lpstr>Savon</vt:lpstr>
      <vt:lpstr>VACAF</vt:lpstr>
      <vt:lpstr>Présentation PowerPoint</vt:lpstr>
      <vt:lpstr>CRITERES D’ELIGIBILITE &amp; Conditions d’attribution</vt:lpstr>
      <vt:lpstr>AVF (Aide aux Vacances Familles)</vt:lpstr>
      <vt:lpstr>AAT (Aide Au Transport) – en lien avec l’AVF</vt:lpstr>
      <vt:lpstr>AVS (Aide aux Vacances Sociales)</vt:lpstr>
      <vt:lpstr>AVE (Aide aux Vacances Enfants)</vt:lpstr>
      <vt:lpstr>Conditions d’utilisation</vt:lpstr>
      <vt:lpstr>AVF (Aide aux Vacances Familles)</vt:lpstr>
      <vt:lpstr>AAT (Aide Au Transport) – en lien avec l’AVF</vt:lpstr>
      <vt:lpstr>AVS (Aide aux Vacances Sociales)</vt:lpstr>
      <vt:lpstr>AVE (Aide aux Vacances Enfants)</vt:lpstr>
      <vt:lpstr>Labellisation des partenaires</vt:lpstr>
      <vt:lpstr>AVF (Aide aux Vacances Familles)</vt:lpstr>
      <vt:lpstr>AVS (Aide aux Vacances Sociales)</vt:lpstr>
      <vt:lpstr>AVE (Aide aux Vacances Enfants)</vt:lpstr>
      <vt:lpstr>Présentation PowerPoint</vt:lpstr>
      <vt:lpstr>Présentation PowerPoint</vt:lpstr>
      <vt:lpstr>Présentation PowerPoint</vt:lpstr>
      <vt:lpstr>Présentation PowerPoint</vt:lpstr>
      <vt:lpstr>CALENDRIER</vt:lpstr>
      <vt:lpstr>Présentation PowerPoint</vt:lpstr>
      <vt:lpstr>Contacts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VACAF</dc:title>
  <dc:creator>Alexandra JEANDOT 581</dc:creator>
  <cp:lastModifiedBy>Alexandra JEANDOT 581</cp:lastModifiedBy>
  <cp:revision>13</cp:revision>
  <dcterms:created xsi:type="dcterms:W3CDTF">2024-02-28T13:16:44Z</dcterms:created>
  <dcterms:modified xsi:type="dcterms:W3CDTF">2024-03-11T07:17:27Z</dcterms:modified>
</cp:coreProperties>
</file>