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0" r:id="rId4"/>
  </p:sldMasterIdLst>
  <p:sldIdLst>
    <p:sldId id="256" r:id="rId5"/>
    <p:sldId id="259" r:id="rId6"/>
    <p:sldId id="263" r:id="rId7"/>
    <p:sldId id="267" r:id="rId8"/>
    <p:sldId id="265" r:id="rId9"/>
    <p:sldId id="264" r:id="rId10"/>
    <p:sldId id="266" r:id="rId11"/>
    <p:sldId id="282" r:id="rId12"/>
    <p:sldId id="268" r:id="rId13"/>
    <p:sldId id="269" r:id="rId14"/>
    <p:sldId id="271" r:id="rId15"/>
    <p:sldId id="270" r:id="rId16"/>
    <p:sldId id="272" r:id="rId17"/>
    <p:sldId id="283" r:id="rId18"/>
    <p:sldId id="273" r:id="rId19"/>
    <p:sldId id="274" r:id="rId20"/>
    <p:sldId id="275" r:id="rId21"/>
    <p:sldId id="276" r:id="rId22"/>
    <p:sldId id="261" r:id="rId23"/>
    <p:sldId id="262" r:id="rId24"/>
    <p:sldId id="277" r:id="rId25"/>
    <p:sldId id="284" r:id="rId26"/>
    <p:sldId id="280" r:id="rId27"/>
    <p:sldId id="278" r:id="rId28"/>
    <p:sldId id="281" r:id="rId29"/>
    <p:sldId id="279" r:id="rId3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61414"/>
    <a:srgbClr val="CC3399"/>
    <a:srgbClr val="FF66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A2A8DA1-D5E8-471C-B388-7770EE2FABB3}" v="7" dt="2026-04-21T06:26:44.09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77" autoAdjust="0"/>
    <p:restoredTop sz="94660"/>
  </p:normalViewPr>
  <p:slideViewPr>
    <p:cSldViewPr snapToGrid="0">
      <p:cViewPr varScale="1">
        <p:scale>
          <a:sx n="111" d="100"/>
          <a:sy n="111" d="100"/>
        </p:scale>
        <p:origin x="462" y="9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lexandra JEANDOT 581" userId="ac6ba174-5537-4955-8760-a9d3f8c526cb" providerId="ADAL" clId="{B1AC7B60-17A6-4FFC-AF7B-5F1D5A6AE248}"/>
    <pc:docChg chg="undo custSel delSld modSld">
      <pc:chgData name="Alexandra JEANDOT 581" userId="ac6ba174-5537-4955-8760-a9d3f8c526cb" providerId="ADAL" clId="{B1AC7B60-17A6-4FFC-AF7B-5F1D5A6AE248}" dt="2026-04-21T06:26:53.760" v="354" actId="6549"/>
      <pc:docMkLst>
        <pc:docMk/>
      </pc:docMkLst>
      <pc:sldChg chg="modSp mod">
        <pc:chgData name="Alexandra JEANDOT 581" userId="ac6ba174-5537-4955-8760-a9d3f8c526cb" providerId="ADAL" clId="{B1AC7B60-17A6-4FFC-AF7B-5F1D5A6AE248}" dt="2026-04-21T06:07:37.318" v="1" actId="20577"/>
        <pc:sldMkLst>
          <pc:docMk/>
          <pc:sldMk cId="4236524263" sldId="259"/>
        </pc:sldMkLst>
        <pc:spChg chg="mod">
          <ac:chgData name="Alexandra JEANDOT 581" userId="ac6ba174-5537-4955-8760-a9d3f8c526cb" providerId="ADAL" clId="{B1AC7B60-17A6-4FFC-AF7B-5F1D5A6AE248}" dt="2026-04-21T06:07:37.318" v="1" actId="20577"/>
          <ac:spMkLst>
            <pc:docMk/>
            <pc:sldMk cId="4236524263" sldId="259"/>
            <ac:spMk id="2" creationId="{FA2812A0-329F-AE06-1891-AB879E3E65C8}"/>
          </ac:spMkLst>
        </pc:spChg>
      </pc:sldChg>
      <pc:sldChg chg="modSp del mod">
        <pc:chgData name="Alexandra JEANDOT 581" userId="ac6ba174-5537-4955-8760-a9d3f8c526cb" providerId="ADAL" clId="{B1AC7B60-17A6-4FFC-AF7B-5F1D5A6AE248}" dt="2026-04-21T06:25:27.862" v="329" actId="2696"/>
        <pc:sldMkLst>
          <pc:docMk/>
          <pc:sldMk cId="852854666" sldId="260"/>
        </pc:sldMkLst>
        <pc:spChg chg="mod">
          <ac:chgData name="Alexandra JEANDOT 581" userId="ac6ba174-5537-4955-8760-a9d3f8c526cb" providerId="ADAL" clId="{B1AC7B60-17A6-4FFC-AF7B-5F1D5A6AE248}" dt="2026-04-21T06:25:13.613" v="328" actId="6549"/>
          <ac:spMkLst>
            <pc:docMk/>
            <pc:sldMk cId="852854666" sldId="260"/>
            <ac:spMk id="4" creationId="{36415DF5-69D7-F7A9-1B43-EF03CC2BACD9}"/>
          </ac:spMkLst>
        </pc:spChg>
      </pc:sldChg>
      <pc:sldChg chg="modSp mod">
        <pc:chgData name="Alexandra JEANDOT 581" userId="ac6ba174-5537-4955-8760-a9d3f8c526cb" providerId="ADAL" clId="{B1AC7B60-17A6-4FFC-AF7B-5F1D5A6AE248}" dt="2026-04-21T06:25:45.509" v="333" actId="20577"/>
        <pc:sldMkLst>
          <pc:docMk/>
          <pc:sldMk cId="102232189" sldId="261"/>
        </pc:sldMkLst>
        <pc:spChg chg="mod">
          <ac:chgData name="Alexandra JEANDOT 581" userId="ac6ba174-5537-4955-8760-a9d3f8c526cb" providerId="ADAL" clId="{B1AC7B60-17A6-4FFC-AF7B-5F1D5A6AE248}" dt="2026-04-21T06:25:45.509" v="333" actId="20577"/>
          <ac:spMkLst>
            <pc:docMk/>
            <pc:sldMk cId="102232189" sldId="261"/>
            <ac:spMk id="3" creationId="{31C34A31-E078-D386-E69B-59A5A44BF1F2}"/>
          </ac:spMkLst>
        </pc:spChg>
      </pc:sldChg>
      <pc:sldChg chg="modSp mod">
        <pc:chgData name="Alexandra JEANDOT 581" userId="ac6ba174-5537-4955-8760-a9d3f8c526cb" providerId="ADAL" clId="{B1AC7B60-17A6-4FFC-AF7B-5F1D5A6AE248}" dt="2026-04-21T06:26:11.502" v="345" actId="20577"/>
        <pc:sldMkLst>
          <pc:docMk/>
          <pc:sldMk cId="3970608448" sldId="262"/>
        </pc:sldMkLst>
        <pc:spChg chg="mod">
          <ac:chgData name="Alexandra JEANDOT 581" userId="ac6ba174-5537-4955-8760-a9d3f8c526cb" providerId="ADAL" clId="{B1AC7B60-17A6-4FFC-AF7B-5F1D5A6AE248}" dt="2026-04-21T06:25:57.761" v="337" actId="20577"/>
          <ac:spMkLst>
            <pc:docMk/>
            <pc:sldMk cId="3970608448" sldId="262"/>
            <ac:spMk id="2" creationId="{43680F9D-F99E-4A08-E76F-8756BB9F82F0}"/>
          </ac:spMkLst>
        </pc:spChg>
        <pc:spChg chg="mod">
          <ac:chgData name="Alexandra JEANDOT 581" userId="ac6ba174-5537-4955-8760-a9d3f8c526cb" providerId="ADAL" clId="{B1AC7B60-17A6-4FFC-AF7B-5F1D5A6AE248}" dt="2026-04-21T06:26:11.502" v="345" actId="20577"/>
          <ac:spMkLst>
            <pc:docMk/>
            <pc:sldMk cId="3970608448" sldId="262"/>
            <ac:spMk id="3" creationId="{0CAC9836-13B0-481A-BDA1-2EF2D7A0F1C3}"/>
          </ac:spMkLst>
        </pc:spChg>
      </pc:sldChg>
      <pc:sldChg chg="modSp mod">
        <pc:chgData name="Alexandra JEANDOT 581" userId="ac6ba174-5537-4955-8760-a9d3f8c526cb" providerId="ADAL" clId="{B1AC7B60-17A6-4FFC-AF7B-5F1D5A6AE248}" dt="2026-04-21T06:08:32.083" v="4" actId="20577"/>
        <pc:sldMkLst>
          <pc:docMk/>
          <pc:sldMk cId="3018144712" sldId="265"/>
        </pc:sldMkLst>
        <pc:spChg chg="mod">
          <ac:chgData name="Alexandra JEANDOT 581" userId="ac6ba174-5537-4955-8760-a9d3f8c526cb" providerId="ADAL" clId="{B1AC7B60-17A6-4FFC-AF7B-5F1D5A6AE248}" dt="2026-04-21T06:08:32.083" v="4" actId="20577"/>
          <ac:spMkLst>
            <pc:docMk/>
            <pc:sldMk cId="3018144712" sldId="265"/>
            <ac:spMk id="4" creationId="{367DCE1E-AF7D-DB84-0692-3AB54982B3FE}"/>
          </ac:spMkLst>
        </pc:spChg>
      </pc:sldChg>
      <pc:sldChg chg="addSp modSp mod">
        <pc:chgData name="Alexandra JEANDOT 581" userId="ac6ba174-5537-4955-8760-a9d3f8c526cb" providerId="ADAL" clId="{B1AC7B60-17A6-4FFC-AF7B-5F1D5A6AE248}" dt="2026-04-21T06:22:29.889" v="313" actId="6549"/>
        <pc:sldMkLst>
          <pc:docMk/>
          <pc:sldMk cId="730974935" sldId="266"/>
        </pc:sldMkLst>
        <pc:spChg chg="add mod">
          <ac:chgData name="Alexandra JEANDOT 581" userId="ac6ba174-5537-4955-8760-a9d3f8c526cb" providerId="ADAL" clId="{B1AC7B60-17A6-4FFC-AF7B-5F1D5A6AE248}" dt="2026-04-21T06:22:29.889" v="313" actId="6549"/>
          <ac:spMkLst>
            <pc:docMk/>
            <pc:sldMk cId="730974935" sldId="266"/>
            <ac:spMk id="3" creationId="{56F9D4ED-B484-9D10-0F21-13649C8A0D8D}"/>
          </ac:spMkLst>
        </pc:spChg>
        <pc:spChg chg="mod">
          <ac:chgData name="Alexandra JEANDOT 581" userId="ac6ba174-5537-4955-8760-a9d3f8c526cb" providerId="ADAL" clId="{B1AC7B60-17A6-4FFC-AF7B-5F1D5A6AE248}" dt="2026-04-21T06:22:13.765" v="312" actId="242"/>
          <ac:spMkLst>
            <pc:docMk/>
            <pc:sldMk cId="730974935" sldId="266"/>
            <ac:spMk id="4" creationId="{367DCE1E-AF7D-DB84-0692-3AB54982B3FE}"/>
          </ac:spMkLst>
        </pc:spChg>
      </pc:sldChg>
      <pc:sldChg chg="modSp mod">
        <pc:chgData name="Alexandra JEANDOT 581" userId="ac6ba174-5537-4955-8760-a9d3f8c526cb" providerId="ADAL" clId="{B1AC7B60-17A6-4FFC-AF7B-5F1D5A6AE248}" dt="2026-04-21T06:23:10.353" v="319" actId="20577"/>
        <pc:sldMkLst>
          <pc:docMk/>
          <pc:sldMk cId="4195372060" sldId="270"/>
        </pc:sldMkLst>
        <pc:spChg chg="mod">
          <ac:chgData name="Alexandra JEANDOT 581" userId="ac6ba174-5537-4955-8760-a9d3f8c526cb" providerId="ADAL" clId="{B1AC7B60-17A6-4FFC-AF7B-5F1D5A6AE248}" dt="2026-04-21T06:23:10.353" v="319" actId="20577"/>
          <ac:spMkLst>
            <pc:docMk/>
            <pc:sldMk cId="4195372060" sldId="270"/>
            <ac:spMk id="3" creationId="{DA93B55E-FC7D-D1D6-F212-38CBBC7D0483}"/>
          </ac:spMkLst>
        </pc:spChg>
      </pc:sldChg>
      <pc:sldChg chg="modSp mod">
        <pc:chgData name="Alexandra JEANDOT 581" userId="ac6ba174-5537-4955-8760-a9d3f8c526cb" providerId="ADAL" clId="{B1AC7B60-17A6-4FFC-AF7B-5F1D5A6AE248}" dt="2026-04-21T06:26:53.760" v="354" actId="6549"/>
        <pc:sldMkLst>
          <pc:docMk/>
          <pc:sldMk cId="1835803267" sldId="279"/>
        </pc:sldMkLst>
        <pc:spChg chg="mod">
          <ac:chgData name="Alexandra JEANDOT 581" userId="ac6ba174-5537-4955-8760-a9d3f8c526cb" providerId="ADAL" clId="{B1AC7B60-17A6-4FFC-AF7B-5F1D5A6AE248}" dt="2026-04-21T06:26:53.760" v="354" actId="6549"/>
          <ac:spMkLst>
            <pc:docMk/>
            <pc:sldMk cId="1835803267" sldId="279"/>
            <ac:spMk id="48" creationId="{E80981E8-3255-424A-F7BD-46D4D59120AC}"/>
          </ac:spMkLst>
        </pc:spChg>
      </pc:sldChg>
      <pc:sldChg chg="modSp mod">
        <pc:chgData name="Alexandra JEANDOT 581" userId="ac6ba174-5537-4955-8760-a9d3f8c526cb" providerId="ADAL" clId="{B1AC7B60-17A6-4FFC-AF7B-5F1D5A6AE248}" dt="2026-04-21T06:22:56.243" v="317" actId="20577"/>
        <pc:sldMkLst>
          <pc:docMk/>
          <pc:sldMk cId="1285786264" sldId="282"/>
        </pc:sldMkLst>
        <pc:spChg chg="mod">
          <ac:chgData name="Alexandra JEANDOT 581" userId="ac6ba174-5537-4955-8760-a9d3f8c526cb" providerId="ADAL" clId="{B1AC7B60-17A6-4FFC-AF7B-5F1D5A6AE248}" dt="2026-04-21T06:22:56.243" v="317" actId="20577"/>
          <ac:spMkLst>
            <pc:docMk/>
            <pc:sldMk cId="1285786264" sldId="282"/>
            <ac:spMk id="3" creationId="{5827C951-69F3-A993-AF8B-4B132F923E15}"/>
          </ac:spMkLst>
        </pc:spChg>
      </pc:sldChg>
      <pc:sldChg chg="modSp mod">
        <pc:chgData name="Alexandra JEANDOT 581" userId="ac6ba174-5537-4955-8760-a9d3f8c526cb" providerId="ADAL" clId="{B1AC7B60-17A6-4FFC-AF7B-5F1D5A6AE248}" dt="2026-04-21T06:23:36.283" v="325" actId="20577"/>
        <pc:sldMkLst>
          <pc:docMk/>
          <pc:sldMk cId="3684157297" sldId="283"/>
        </pc:sldMkLst>
        <pc:spChg chg="mod">
          <ac:chgData name="Alexandra JEANDOT 581" userId="ac6ba174-5537-4955-8760-a9d3f8c526cb" providerId="ADAL" clId="{B1AC7B60-17A6-4FFC-AF7B-5F1D5A6AE248}" dt="2026-04-21T06:23:36.283" v="325" actId="20577"/>
          <ac:spMkLst>
            <pc:docMk/>
            <pc:sldMk cId="3684157297" sldId="283"/>
            <ac:spMk id="3" creationId="{FB6727C7-8CD3-09E0-1AAC-7F2A2C821D0E}"/>
          </ac:spMkLst>
        </pc:spChg>
      </pc:sldChg>
    </pc:docChg>
  </pc:docChgLst>
</pc:chgInfo>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fr-FR"/>
              <a:t>Modifiez le style du titre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4AA47AF0-C4CA-4278-8537-A959843FD50F}" type="datetimeFigureOut">
              <a:rPr lang="fr-FR" smtClean="0"/>
              <a:t>21/04/2026</a:t>
            </a:fld>
            <a:endParaRPr lang="fr-FR"/>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fr-FR"/>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7BB48052-99A9-4E54-957F-2A2AD4DA448F}" type="slidenum">
              <a:rPr lang="fr-FR" smtClean="0"/>
              <a:t>‹N°›</a:t>
            </a:fld>
            <a:endParaRPr lang="fr-FR"/>
          </a:p>
        </p:txBody>
      </p:sp>
    </p:spTree>
    <p:extLst>
      <p:ext uri="{BB962C8B-B14F-4D97-AF65-F5344CB8AC3E}">
        <p14:creationId xmlns:p14="http://schemas.microsoft.com/office/powerpoint/2010/main" val="3047036936"/>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4AA47AF0-C4CA-4278-8537-A959843FD50F}" type="datetimeFigureOut">
              <a:rPr lang="fr-FR" smtClean="0"/>
              <a:t>21/04/2026</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7BB48052-99A9-4E54-957F-2A2AD4DA448F}" type="slidenum">
              <a:rPr lang="fr-FR" smtClean="0"/>
              <a:t>‹N°›</a:t>
            </a:fld>
            <a:endParaRPr lang="fr-FR"/>
          </a:p>
        </p:txBody>
      </p:sp>
    </p:spTree>
    <p:extLst>
      <p:ext uri="{BB962C8B-B14F-4D97-AF65-F5344CB8AC3E}">
        <p14:creationId xmlns:p14="http://schemas.microsoft.com/office/powerpoint/2010/main" val="2539424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fr-FR"/>
              <a:t>Modifiez le style du titre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4AA47AF0-C4CA-4278-8537-A959843FD50F}" type="datetimeFigureOut">
              <a:rPr lang="fr-FR" smtClean="0"/>
              <a:t>21/04/2026</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7BB48052-99A9-4E54-957F-2A2AD4DA448F}" type="slidenum">
              <a:rPr lang="fr-FR" smtClean="0"/>
              <a:t>‹N°›</a:t>
            </a:fld>
            <a:endParaRPr lang="fr-FR"/>
          </a:p>
        </p:txBody>
      </p:sp>
    </p:spTree>
    <p:extLst>
      <p:ext uri="{BB962C8B-B14F-4D97-AF65-F5344CB8AC3E}">
        <p14:creationId xmlns:p14="http://schemas.microsoft.com/office/powerpoint/2010/main" val="25030008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4AA47AF0-C4CA-4278-8537-A959843FD50F}" type="datetimeFigureOut">
              <a:rPr lang="fr-FR" smtClean="0"/>
              <a:t>21/04/2026</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7BB48052-99A9-4E54-957F-2A2AD4DA448F}" type="slidenum">
              <a:rPr lang="fr-FR" smtClean="0"/>
              <a:t>‹N°›</a:t>
            </a:fld>
            <a:endParaRPr lang="fr-FR"/>
          </a:p>
        </p:txBody>
      </p:sp>
    </p:spTree>
    <p:extLst>
      <p:ext uri="{BB962C8B-B14F-4D97-AF65-F5344CB8AC3E}">
        <p14:creationId xmlns:p14="http://schemas.microsoft.com/office/powerpoint/2010/main" val="30131950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fr-FR"/>
              <a:t>Modifiez le style du titre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4AA47AF0-C4CA-4278-8537-A959843FD50F}" type="datetimeFigureOut">
              <a:rPr lang="fr-FR" smtClean="0"/>
              <a:t>21/04/2026</a:t>
            </a:fld>
            <a:endParaRPr lang="fr-FR"/>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fr-FR"/>
          </a:p>
        </p:txBody>
      </p:sp>
      <p:sp>
        <p:nvSpPr>
          <p:cNvPr id="6" name="Slide Number Placeholder 5"/>
          <p:cNvSpPr>
            <a:spLocks noGrp="1"/>
          </p:cNvSpPr>
          <p:nvPr>
            <p:ph type="sldNum" sz="quarter" idx="12"/>
          </p:nvPr>
        </p:nvSpPr>
        <p:spPr>
          <a:xfrm>
            <a:off x="8604504" y="5211060"/>
            <a:ext cx="2112264" cy="228600"/>
          </a:xfrm>
        </p:spPr>
        <p:txBody>
          <a:bodyPr/>
          <a:lstStyle/>
          <a:p>
            <a:fld id="{7BB48052-99A9-4E54-957F-2A2AD4DA448F}" type="slidenum">
              <a:rPr lang="fr-FR" smtClean="0"/>
              <a:t>‹N°›</a:t>
            </a:fld>
            <a:endParaRPr lang="fr-FR"/>
          </a:p>
        </p:txBody>
      </p:sp>
    </p:spTree>
    <p:extLst>
      <p:ext uri="{BB962C8B-B14F-4D97-AF65-F5344CB8AC3E}">
        <p14:creationId xmlns:p14="http://schemas.microsoft.com/office/powerpoint/2010/main" val="3279109507"/>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4AA47AF0-C4CA-4278-8537-A959843FD50F}" type="datetimeFigureOut">
              <a:rPr lang="fr-FR" smtClean="0"/>
              <a:t>21/04/2026</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7BB48052-99A9-4E54-957F-2A2AD4DA448F}" type="slidenum">
              <a:rPr lang="fr-FR" smtClean="0"/>
              <a:t>‹N°›</a:t>
            </a:fld>
            <a:endParaRPr lang="fr-FR"/>
          </a:p>
        </p:txBody>
      </p:sp>
    </p:spTree>
    <p:extLst>
      <p:ext uri="{BB962C8B-B14F-4D97-AF65-F5344CB8AC3E}">
        <p14:creationId xmlns:p14="http://schemas.microsoft.com/office/powerpoint/2010/main" val="2240320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4AA47AF0-C4CA-4278-8537-A959843FD50F}" type="datetimeFigureOut">
              <a:rPr lang="fr-FR" smtClean="0"/>
              <a:t>21/04/2026</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7BB48052-99A9-4E54-957F-2A2AD4DA448F}" type="slidenum">
              <a:rPr lang="fr-FR" smtClean="0"/>
              <a:t>‹N°›</a:t>
            </a:fld>
            <a:endParaRPr lang="fr-FR"/>
          </a:p>
        </p:txBody>
      </p:sp>
    </p:spTree>
    <p:extLst>
      <p:ext uri="{BB962C8B-B14F-4D97-AF65-F5344CB8AC3E}">
        <p14:creationId xmlns:p14="http://schemas.microsoft.com/office/powerpoint/2010/main" val="22918492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4AA47AF0-C4CA-4278-8537-A959843FD50F}" type="datetimeFigureOut">
              <a:rPr lang="fr-FR" smtClean="0"/>
              <a:t>21/04/2026</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7BB48052-99A9-4E54-957F-2A2AD4DA448F}" type="slidenum">
              <a:rPr lang="fr-FR" smtClean="0"/>
              <a:t>‹N°›</a:t>
            </a:fld>
            <a:endParaRPr lang="fr-FR"/>
          </a:p>
        </p:txBody>
      </p:sp>
    </p:spTree>
    <p:extLst>
      <p:ext uri="{BB962C8B-B14F-4D97-AF65-F5344CB8AC3E}">
        <p14:creationId xmlns:p14="http://schemas.microsoft.com/office/powerpoint/2010/main" val="26622337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AA47AF0-C4CA-4278-8537-A959843FD50F}" type="datetimeFigureOut">
              <a:rPr lang="fr-FR" smtClean="0"/>
              <a:t>21/04/2026</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7BB48052-99A9-4E54-957F-2A2AD4DA448F}" type="slidenum">
              <a:rPr lang="fr-FR" smtClean="0"/>
              <a:t>‹N°›</a:t>
            </a:fld>
            <a:endParaRPr lang="fr-FR"/>
          </a:p>
        </p:txBody>
      </p:sp>
    </p:spTree>
    <p:extLst>
      <p:ext uri="{BB962C8B-B14F-4D97-AF65-F5344CB8AC3E}">
        <p14:creationId xmlns:p14="http://schemas.microsoft.com/office/powerpoint/2010/main" val="40651121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fr-FR"/>
              <a:t>Modifiez le style du titre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8" name="Date Placeholder 7"/>
          <p:cNvSpPr>
            <a:spLocks noGrp="1"/>
          </p:cNvSpPr>
          <p:nvPr>
            <p:ph type="dt" sz="half" idx="10"/>
          </p:nvPr>
        </p:nvSpPr>
        <p:spPr/>
        <p:txBody>
          <a:bodyPr/>
          <a:lstStyle/>
          <a:p>
            <a:fld id="{4AA47AF0-C4CA-4278-8537-A959843FD50F}" type="datetimeFigureOut">
              <a:rPr lang="fr-FR" smtClean="0"/>
              <a:t>21/04/2026</a:t>
            </a:fld>
            <a:endParaRPr lang="fr-FR"/>
          </a:p>
        </p:txBody>
      </p:sp>
      <p:sp>
        <p:nvSpPr>
          <p:cNvPr id="9" name="Footer Placeholder 8"/>
          <p:cNvSpPr>
            <a:spLocks noGrp="1"/>
          </p:cNvSpPr>
          <p:nvPr>
            <p:ph type="ftr" sz="quarter" idx="11"/>
          </p:nvPr>
        </p:nvSpPr>
        <p:spPr/>
        <p:txBody>
          <a:bodyPr/>
          <a:lstStyle>
            <a:lvl1pPr algn="r">
              <a:defRPr/>
            </a:lvl1pPr>
          </a:lstStyle>
          <a:p>
            <a:endParaRPr lang="fr-FR"/>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7BB48052-99A9-4E54-957F-2A2AD4DA448F}" type="slidenum">
              <a:rPr lang="fr-FR" smtClean="0"/>
              <a:t>‹N°›</a:t>
            </a:fld>
            <a:endParaRPr lang="fr-FR"/>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9186726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fr-FR"/>
              <a:t>Modifiez le style du titre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Cliquez sur l'icône pour ajouter une image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4AA47AF0-C4CA-4278-8537-A959843FD50F}" type="datetimeFigureOut">
              <a:rPr lang="fr-FR" smtClean="0"/>
              <a:t>21/04/2026</a:t>
            </a:fld>
            <a:endParaRPr lang="fr-FR"/>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fr-FR"/>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7BB48052-99A9-4E54-957F-2A2AD4DA448F}" type="slidenum">
              <a:rPr lang="fr-FR" smtClean="0"/>
              <a:t>‹N°›</a:t>
            </a:fld>
            <a:endParaRPr lang="fr-FR"/>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4346950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fr-FR"/>
              <a:t>Modifiez le style du titre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4AA47AF0-C4CA-4278-8537-A959843FD50F}" type="datetimeFigureOut">
              <a:rPr lang="fr-FR" smtClean="0"/>
              <a:t>21/04/2026</a:t>
            </a:fld>
            <a:endParaRPr lang="fr-FR"/>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fr-FR"/>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7BB48052-99A9-4E54-957F-2A2AD4DA448F}" type="slidenum">
              <a:rPr lang="fr-FR" smtClean="0"/>
              <a:t>‹N°›</a:t>
            </a:fld>
            <a:endParaRPr lang="fr-FR"/>
          </a:p>
        </p:txBody>
      </p:sp>
    </p:spTree>
    <p:extLst>
      <p:ext uri="{BB962C8B-B14F-4D97-AF65-F5344CB8AC3E}">
        <p14:creationId xmlns:p14="http://schemas.microsoft.com/office/powerpoint/2010/main" val="2222311423"/>
      </p:ext>
    </p:extLst>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hyperlink" Target="http://www.vacaf.org/" TargetMode="Externa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8340C02-0830-E6C0-DB62-3682AA5A7C2C}"/>
              </a:ext>
            </a:extLst>
          </p:cNvPr>
          <p:cNvSpPr>
            <a:spLocks noGrp="1"/>
          </p:cNvSpPr>
          <p:nvPr>
            <p:ph type="ctrTitle"/>
          </p:nvPr>
        </p:nvSpPr>
        <p:spPr/>
        <p:txBody>
          <a:bodyPr/>
          <a:lstStyle/>
          <a:p>
            <a:r>
              <a:rPr lang="fr-FR" sz="11500" dirty="0"/>
              <a:t>VACAF</a:t>
            </a:r>
          </a:p>
        </p:txBody>
      </p:sp>
      <p:sp>
        <p:nvSpPr>
          <p:cNvPr id="3" name="Sous-titre 2">
            <a:extLst>
              <a:ext uri="{FF2B5EF4-FFF2-40B4-BE49-F238E27FC236}">
                <a16:creationId xmlns:a16="http://schemas.microsoft.com/office/drawing/2014/main" id="{D83022E0-ACA8-CDCC-EF74-47872996B19D}"/>
              </a:ext>
            </a:extLst>
          </p:cNvPr>
          <p:cNvSpPr>
            <a:spLocks noGrp="1"/>
          </p:cNvSpPr>
          <p:nvPr>
            <p:ph type="subTitle" idx="1"/>
          </p:nvPr>
        </p:nvSpPr>
        <p:spPr/>
        <p:txBody>
          <a:bodyPr>
            <a:normAutofit fontScale="92500" lnSpcReduction="10000"/>
          </a:bodyPr>
          <a:lstStyle/>
          <a:p>
            <a:r>
              <a:rPr lang="fr-FR" sz="2800" dirty="0"/>
              <a:t>- Caf de la Nièvre -</a:t>
            </a:r>
          </a:p>
        </p:txBody>
      </p:sp>
    </p:spTree>
    <p:extLst>
      <p:ext uri="{BB962C8B-B14F-4D97-AF65-F5344CB8AC3E}">
        <p14:creationId xmlns:p14="http://schemas.microsoft.com/office/powerpoint/2010/main" val="85587661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05D93FB-FACF-5D71-3509-1D1FFEFD879A}"/>
              </a:ext>
            </a:extLst>
          </p:cNvPr>
          <p:cNvSpPr>
            <a:spLocks noGrp="1"/>
          </p:cNvSpPr>
          <p:nvPr>
            <p:ph type="title"/>
          </p:nvPr>
        </p:nvSpPr>
        <p:spPr>
          <a:xfrm>
            <a:off x="1057275" y="404469"/>
            <a:ext cx="10001250" cy="871881"/>
          </a:xfrm>
        </p:spPr>
        <p:txBody>
          <a:bodyPr>
            <a:normAutofit/>
          </a:bodyPr>
          <a:lstStyle/>
          <a:p>
            <a:pPr algn="ctr"/>
            <a:r>
              <a:rPr lang="fr-FR" sz="3600" b="1" dirty="0">
                <a:solidFill>
                  <a:srgbClr val="7030A0"/>
                </a:solidFill>
              </a:rPr>
              <a:t>AVF</a:t>
            </a:r>
            <a:br>
              <a:rPr lang="fr-FR" dirty="0">
                <a:solidFill>
                  <a:srgbClr val="7030A0"/>
                </a:solidFill>
              </a:rPr>
            </a:br>
            <a:r>
              <a:rPr lang="fr-FR" sz="1800" dirty="0">
                <a:solidFill>
                  <a:srgbClr val="7030A0"/>
                </a:solidFill>
              </a:rPr>
              <a:t>(Aide aux Vacances Familles)</a:t>
            </a:r>
            <a:endParaRPr lang="fr-FR">
              <a:solidFill>
                <a:srgbClr val="7030A0"/>
              </a:solidFill>
            </a:endParaRPr>
          </a:p>
        </p:txBody>
      </p:sp>
      <p:sp>
        <p:nvSpPr>
          <p:cNvPr id="4" name="ZoneTexte 3">
            <a:extLst>
              <a:ext uri="{FF2B5EF4-FFF2-40B4-BE49-F238E27FC236}">
                <a16:creationId xmlns:a16="http://schemas.microsoft.com/office/drawing/2014/main" id="{367DCE1E-AF7D-DB84-0692-3AB54982B3FE}"/>
              </a:ext>
            </a:extLst>
          </p:cNvPr>
          <p:cNvSpPr txBox="1"/>
          <p:nvPr/>
        </p:nvSpPr>
        <p:spPr>
          <a:xfrm>
            <a:off x="298747" y="1514476"/>
            <a:ext cx="11125200" cy="5019674"/>
          </a:xfrm>
          <a:prstGeom prst="rect">
            <a:avLst/>
          </a:prstGeom>
        </p:spPr>
        <p:txBody>
          <a:bodyPr vert="horz" lIns="91440" tIns="45720" rIns="91440" bIns="45720" rtlCol="0" anchor="ctr">
            <a:normAutofit/>
          </a:bodyPr>
          <a:lstStyle/>
          <a:p>
            <a:pPr marL="57150" defTabSz="914400">
              <a:lnSpc>
                <a:spcPct val="110000"/>
              </a:lnSpc>
              <a:spcAft>
                <a:spcPts val="600"/>
              </a:spcAft>
              <a:buClr>
                <a:schemeClr val="accent1"/>
              </a:buClr>
              <a:buSzPct val="100000"/>
            </a:pPr>
            <a:endParaRPr lang="fr-FR" sz="1400" dirty="0"/>
          </a:p>
        </p:txBody>
      </p:sp>
      <p:sp>
        <p:nvSpPr>
          <p:cNvPr id="3" name="ZoneTexte 2">
            <a:extLst>
              <a:ext uri="{FF2B5EF4-FFF2-40B4-BE49-F238E27FC236}">
                <a16:creationId xmlns:a16="http://schemas.microsoft.com/office/drawing/2014/main" id="{DA93B55E-FC7D-D1D6-F212-38CBBC7D0483}"/>
              </a:ext>
            </a:extLst>
          </p:cNvPr>
          <p:cNvSpPr txBox="1"/>
          <p:nvPr/>
        </p:nvSpPr>
        <p:spPr>
          <a:xfrm>
            <a:off x="479570" y="1621439"/>
            <a:ext cx="11232859" cy="4616648"/>
          </a:xfrm>
          <a:prstGeom prst="rect">
            <a:avLst/>
          </a:prstGeom>
          <a:noFill/>
        </p:spPr>
        <p:txBody>
          <a:bodyPr wrap="square" rtlCol="0">
            <a:spAutoFit/>
          </a:bodyPr>
          <a:lstStyle/>
          <a:p>
            <a:pPr algn="just"/>
            <a:r>
              <a:rPr lang="fr-FR" sz="1400" b="0" i="0" dirty="0">
                <a:solidFill>
                  <a:srgbClr val="212529"/>
                </a:solidFill>
                <a:effectLst/>
                <a:latin typeface="Roboto" panose="02000000000000000000" pitchFamily="2" charset="0"/>
              </a:rPr>
              <a:t>Véritable coup de pouce pour favoriser les départs, l’aide AVF est versée selon le principe du tiers payant, c’est-à-dire que la famille n’effectue pas l’avance de l'aide à la structure de vacances.</a:t>
            </a:r>
          </a:p>
          <a:p>
            <a:pPr algn="just"/>
            <a:endParaRPr lang="fr-FR" sz="1400" dirty="0">
              <a:solidFill>
                <a:srgbClr val="212529"/>
              </a:solidFill>
              <a:latin typeface="Roboto" panose="02000000000000000000" pitchFamily="2" charset="0"/>
            </a:endParaRPr>
          </a:p>
          <a:p>
            <a:pPr algn="just"/>
            <a:r>
              <a:rPr lang="fr-FR" sz="1400" b="0" i="0" dirty="0">
                <a:solidFill>
                  <a:srgbClr val="212529"/>
                </a:solidFill>
                <a:effectLst/>
                <a:latin typeface="Roboto" panose="02000000000000000000" pitchFamily="2" charset="0"/>
              </a:rPr>
              <a:t>L’AVF est déduite du coût du séjour et la famille ne paye que le reste à charge.</a:t>
            </a:r>
          </a:p>
          <a:p>
            <a:pPr algn="just"/>
            <a:endParaRPr lang="fr-FR" sz="1400" b="0" i="0" dirty="0">
              <a:solidFill>
                <a:srgbClr val="212529"/>
              </a:solidFill>
              <a:effectLst/>
              <a:latin typeface="Roboto" panose="02000000000000000000" pitchFamily="2" charset="0"/>
            </a:endParaRPr>
          </a:p>
          <a:p>
            <a:pPr algn="just"/>
            <a:r>
              <a:rPr lang="fr-FR" sz="1400" b="0" i="0" dirty="0">
                <a:effectLst/>
                <a:latin typeface="Roboto" panose="02000000000000000000" pitchFamily="2" charset="0"/>
              </a:rPr>
              <a:t>L'AVF est nominative et réservée aux seuls ayants droit.</a:t>
            </a:r>
          </a:p>
          <a:p>
            <a:pPr algn="just"/>
            <a:r>
              <a:rPr lang="fr-FR" sz="1400" b="0" i="0" dirty="0">
                <a:effectLst/>
                <a:latin typeface="Roboto" panose="02000000000000000000" pitchFamily="2" charset="0"/>
              </a:rPr>
              <a:t>Ainsi, si </a:t>
            </a:r>
            <a:r>
              <a:rPr lang="fr-FR" sz="1400" b="0" i="0" dirty="0">
                <a:solidFill>
                  <a:srgbClr val="212529"/>
                </a:solidFill>
                <a:effectLst/>
                <a:latin typeface="Roboto" panose="02000000000000000000" pitchFamily="2" charset="0"/>
              </a:rPr>
              <a:t>la famille part avec des amis ou des personnes supplémentaires, ces derniers devront eux-mêmes régler les frais liés à leur séjour. Le calcul de l’aide sera proratisé en fonction du nombre d’ayants droit présents ou basé sur un logement plus petit.</a:t>
            </a:r>
          </a:p>
          <a:p>
            <a:pPr algn="just"/>
            <a:endParaRPr lang="fr-FR" sz="1400" b="0" i="0" dirty="0">
              <a:solidFill>
                <a:srgbClr val="212529"/>
              </a:solidFill>
              <a:effectLst/>
              <a:latin typeface="Roboto" panose="02000000000000000000" pitchFamily="2" charset="0"/>
            </a:endParaRPr>
          </a:p>
          <a:p>
            <a:pPr algn="just"/>
            <a:r>
              <a:rPr lang="fr-FR" sz="1400" b="0" i="0" dirty="0">
                <a:solidFill>
                  <a:srgbClr val="212529"/>
                </a:solidFill>
                <a:effectLst/>
                <a:latin typeface="Roboto" panose="02000000000000000000" pitchFamily="2" charset="0"/>
              </a:rPr>
              <a:t>Les conditions à respecter pour utiliser </a:t>
            </a:r>
            <a:r>
              <a:rPr lang="fr-FR" sz="1400" dirty="0">
                <a:solidFill>
                  <a:srgbClr val="212529"/>
                </a:solidFill>
                <a:latin typeface="Roboto" panose="02000000000000000000" pitchFamily="2" charset="0"/>
              </a:rPr>
              <a:t>l’</a:t>
            </a:r>
            <a:r>
              <a:rPr lang="fr-FR" sz="1400" b="0" i="0" dirty="0">
                <a:solidFill>
                  <a:srgbClr val="212529"/>
                </a:solidFill>
                <a:effectLst/>
                <a:latin typeface="Roboto" panose="02000000000000000000" pitchFamily="2" charset="0"/>
              </a:rPr>
              <a:t>aide aux vacances sont :</a:t>
            </a:r>
          </a:p>
          <a:p>
            <a:pPr marL="742950" lvl="1" indent="-285750" algn="just">
              <a:buFont typeface="Arial" panose="020B0604020202020204" pitchFamily="34" charset="0"/>
              <a:buChar char="•"/>
            </a:pPr>
            <a:r>
              <a:rPr lang="fr-FR" sz="1400" b="0" i="0" dirty="0">
                <a:solidFill>
                  <a:srgbClr val="212529"/>
                </a:solidFill>
                <a:effectLst/>
                <a:latin typeface="Roboto" panose="02000000000000000000" pitchFamily="2" charset="0"/>
              </a:rPr>
              <a:t>Réserver le séjour auprès d’une structure labellisée VACAF (Cf. Rubrique « Rechercher un séjour pour des vacances en famille ») ;</a:t>
            </a:r>
          </a:p>
          <a:p>
            <a:pPr marL="742950" lvl="1" indent="-285750" algn="just">
              <a:buFont typeface="Arial" panose="020B0604020202020204" pitchFamily="34" charset="0"/>
              <a:buChar char="•"/>
            </a:pPr>
            <a:r>
              <a:rPr lang="fr-FR" sz="1400" b="0" i="0" dirty="0">
                <a:solidFill>
                  <a:srgbClr val="212529"/>
                </a:solidFill>
                <a:effectLst/>
                <a:latin typeface="Roboto" panose="02000000000000000000" pitchFamily="2" charset="0"/>
              </a:rPr>
              <a:t>Réaliser le séjour pendant les vacances scolaires si les enfants sont scolarisés (3 à 16 ans) ;</a:t>
            </a:r>
          </a:p>
          <a:p>
            <a:pPr marL="742950" lvl="1" indent="-285750" algn="just">
              <a:buFont typeface="Arial" panose="020B0604020202020204" pitchFamily="34" charset="0"/>
              <a:buChar char="•"/>
            </a:pPr>
            <a:r>
              <a:rPr lang="fr-FR" sz="1400" dirty="0">
                <a:solidFill>
                  <a:srgbClr val="212529"/>
                </a:solidFill>
                <a:latin typeface="Roboto" panose="02000000000000000000" pitchFamily="2" charset="0"/>
              </a:rPr>
              <a:t>Se p</a:t>
            </a:r>
            <a:r>
              <a:rPr lang="fr-FR" sz="1400" b="0" i="0" dirty="0">
                <a:solidFill>
                  <a:srgbClr val="212529"/>
                </a:solidFill>
                <a:effectLst/>
                <a:latin typeface="Roboto" panose="02000000000000000000" pitchFamily="2" charset="0"/>
              </a:rPr>
              <a:t>résenter au séjour, a minima, avec un adulte et un enfant ayants droit ;</a:t>
            </a:r>
          </a:p>
          <a:p>
            <a:pPr marL="742950" lvl="1" indent="-285750" algn="just">
              <a:buFont typeface="Arial" panose="020B0604020202020204" pitchFamily="34" charset="0"/>
              <a:buChar char="•"/>
            </a:pPr>
            <a:r>
              <a:rPr lang="fr-FR" sz="1400" b="0" i="0" dirty="0">
                <a:solidFill>
                  <a:srgbClr val="212529"/>
                </a:solidFill>
                <a:effectLst/>
                <a:latin typeface="Roboto" panose="02000000000000000000" pitchFamily="2" charset="0"/>
              </a:rPr>
              <a:t>Respecter les conditions particulières de sa Caf : la durée minimale de séjour, la période d’utilisation, … ;</a:t>
            </a:r>
          </a:p>
          <a:p>
            <a:pPr marL="742950" lvl="1" indent="-285750" algn="just">
              <a:buFont typeface="Arial" panose="020B0604020202020204" pitchFamily="34" charset="0"/>
              <a:buChar char="•"/>
            </a:pPr>
            <a:r>
              <a:rPr lang="fr-FR" sz="1400" b="0" i="0" dirty="0">
                <a:solidFill>
                  <a:srgbClr val="212529"/>
                </a:solidFill>
                <a:effectLst/>
                <a:latin typeface="Roboto" panose="02000000000000000000" pitchFamily="2" charset="0"/>
              </a:rPr>
              <a:t>Régler le reste à charge au plus tard un mois avant le départ.</a:t>
            </a:r>
          </a:p>
          <a:p>
            <a:pPr algn="just"/>
            <a:br>
              <a:rPr lang="fr-FR" sz="1400" b="0" i="0" dirty="0">
                <a:solidFill>
                  <a:srgbClr val="212529"/>
                </a:solidFill>
                <a:effectLst/>
                <a:latin typeface="Roboto" panose="02000000000000000000" pitchFamily="2" charset="0"/>
              </a:rPr>
            </a:br>
            <a:r>
              <a:rPr lang="fr-FR" sz="1400" b="0" i="0" dirty="0">
                <a:solidFill>
                  <a:srgbClr val="212529"/>
                </a:solidFill>
                <a:effectLst/>
                <a:latin typeface="Roboto" panose="02000000000000000000" pitchFamily="2" charset="0"/>
              </a:rPr>
              <a:t>Autres informations importantes à prendre en compte :</a:t>
            </a:r>
          </a:p>
          <a:p>
            <a:pPr marL="742950" lvl="1" indent="-285750" algn="just">
              <a:buFont typeface="Arial" panose="020B0604020202020204" pitchFamily="34" charset="0"/>
              <a:buChar char="•"/>
            </a:pPr>
            <a:r>
              <a:rPr lang="fr-FR" sz="1400" b="0" i="0" dirty="0">
                <a:solidFill>
                  <a:srgbClr val="212529"/>
                </a:solidFill>
                <a:effectLst/>
                <a:latin typeface="Roboto" panose="02000000000000000000" pitchFamily="2" charset="0"/>
              </a:rPr>
              <a:t>Avant le départ, prendre connaissance du règlement intérieur du camping ou du centre de vacances choisi et veiller à son respect pendant </a:t>
            </a:r>
            <a:r>
              <a:rPr lang="fr-FR" sz="1400" b="0" i="0" dirty="0">
                <a:effectLst/>
                <a:latin typeface="Roboto" panose="02000000000000000000" pitchFamily="2" charset="0"/>
              </a:rPr>
              <a:t>le séjour</a:t>
            </a:r>
            <a:r>
              <a:rPr lang="fr-FR" sz="1400" b="0" i="0" dirty="0">
                <a:solidFill>
                  <a:srgbClr val="212529"/>
                </a:solidFill>
                <a:effectLst/>
                <a:latin typeface="Roboto" panose="02000000000000000000" pitchFamily="2" charset="0"/>
              </a:rPr>
              <a:t>.</a:t>
            </a:r>
          </a:p>
          <a:p>
            <a:pPr marL="742950" lvl="1" indent="-285750" algn="just">
              <a:buFont typeface="Arial" panose="020B0604020202020204" pitchFamily="34" charset="0"/>
              <a:buChar char="•"/>
            </a:pPr>
            <a:r>
              <a:rPr lang="fr-FR" sz="1400" b="0" i="0" dirty="0">
                <a:solidFill>
                  <a:srgbClr val="212529"/>
                </a:solidFill>
                <a:effectLst/>
                <a:latin typeface="Roboto" panose="02000000000000000000" pitchFamily="2" charset="0"/>
              </a:rPr>
              <a:t>Consulter également les Conditions Générales de Vente ! Elles précisent notamment les conditions d’annulation.</a:t>
            </a:r>
          </a:p>
          <a:p>
            <a:pPr algn="just"/>
            <a:endParaRPr lang="fr-FR" sz="1400" dirty="0"/>
          </a:p>
        </p:txBody>
      </p:sp>
    </p:spTree>
    <p:extLst>
      <p:ext uri="{BB962C8B-B14F-4D97-AF65-F5344CB8AC3E}">
        <p14:creationId xmlns:p14="http://schemas.microsoft.com/office/powerpoint/2010/main" val="24734482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05D93FB-FACF-5D71-3509-1D1FFEFD879A}"/>
              </a:ext>
            </a:extLst>
          </p:cNvPr>
          <p:cNvSpPr>
            <a:spLocks noGrp="1"/>
          </p:cNvSpPr>
          <p:nvPr>
            <p:ph type="title"/>
          </p:nvPr>
        </p:nvSpPr>
        <p:spPr>
          <a:xfrm>
            <a:off x="1057275" y="404469"/>
            <a:ext cx="10001250" cy="871881"/>
          </a:xfrm>
        </p:spPr>
        <p:txBody>
          <a:bodyPr>
            <a:normAutofit/>
          </a:bodyPr>
          <a:lstStyle/>
          <a:p>
            <a:pPr algn="ctr"/>
            <a:r>
              <a:rPr lang="fr-FR" sz="3600" b="1" dirty="0">
                <a:solidFill>
                  <a:schemeClr val="accent6"/>
                </a:solidFill>
              </a:rPr>
              <a:t>AAT</a:t>
            </a:r>
            <a:br>
              <a:rPr lang="fr-FR" dirty="0">
                <a:solidFill>
                  <a:schemeClr val="accent6"/>
                </a:solidFill>
              </a:rPr>
            </a:br>
            <a:r>
              <a:rPr lang="fr-FR" sz="1800" dirty="0">
                <a:solidFill>
                  <a:schemeClr val="accent6"/>
                </a:solidFill>
              </a:rPr>
              <a:t>(Aide Au Transport) – en lien avec l’AVF</a:t>
            </a:r>
            <a:endParaRPr lang="fr-FR">
              <a:solidFill>
                <a:schemeClr val="accent6"/>
              </a:solidFill>
            </a:endParaRPr>
          </a:p>
        </p:txBody>
      </p:sp>
      <p:sp>
        <p:nvSpPr>
          <p:cNvPr id="4" name="ZoneTexte 3">
            <a:extLst>
              <a:ext uri="{FF2B5EF4-FFF2-40B4-BE49-F238E27FC236}">
                <a16:creationId xmlns:a16="http://schemas.microsoft.com/office/drawing/2014/main" id="{367DCE1E-AF7D-DB84-0692-3AB54982B3FE}"/>
              </a:ext>
            </a:extLst>
          </p:cNvPr>
          <p:cNvSpPr txBox="1"/>
          <p:nvPr/>
        </p:nvSpPr>
        <p:spPr>
          <a:xfrm>
            <a:off x="495300" y="1514476"/>
            <a:ext cx="11125200" cy="5019674"/>
          </a:xfrm>
          <a:prstGeom prst="rect">
            <a:avLst/>
          </a:prstGeom>
        </p:spPr>
        <p:txBody>
          <a:bodyPr vert="horz" lIns="91440" tIns="45720" rIns="91440" bIns="45720" rtlCol="0" anchor="ctr">
            <a:normAutofit/>
          </a:bodyPr>
          <a:lstStyle/>
          <a:p>
            <a:pPr marL="57150" algn="just" defTabSz="914400">
              <a:lnSpc>
                <a:spcPct val="110000"/>
              </a:lnSpc>
              <a:spcAft>
                <a:spcPts val="600"/>
              </a:spcAft>
              <a:buClr>
                <a:schemeClr val="accent1"/>
              </a:buClr>
              <a:buSzPct val="100000"/>
            </a:pPr>
            <a:r>
              <a:rPr lang="fr-FR" sz="1400" dirty="0">
                <a:solidFill>
                  <a:srgbClr val="212529"/>
                </a:solidFill>
                <a:latin typeface="Roboto" panose="02000000000000000000" pitchFamily="2" charset="0"/>
              </a:rPr>
              <a:t>L’AAT a pour particularité d’être versée automatiquement aux familles dans le mois qui précède leur départ, sur la base des réservations AVF confirmées et éligibles (+ 200 ou 400 km).</a:t>
            </a:r>
          </a:p>
          <a:p>
            <a:pPr marL="57150" algn="just" defTabSz="914400">
              <a:lnSpc>
                <a:spcPct val="110000"/>
              </a:lnSpc>
              <a:spcAft>
                <a:spcPts val="600"/>
              </a:spcAft>
              <a:buClr>
                <a:schemeClr val="accent1"/>
              </a:buClr>
              <a:buSzPct val="100000"/>
            </a:pPr>
            <a:r>
              <a:rPr lang="fr-FR" sz="1400" dirty="0">
                <a:solidFill>
                  <a:srgbClr val="212529"/>
                </a:solidFill>
                <a:latin typeface="Roboto" panose="02000000000000000000" pitchFamily="2" charset="0"/>
              </a:rPr>
              <a:t>Les familles n’ont rien à faire.</a:t>
            </a:r>
          </a:p>
          <a:p>
            <a:pPr marL="57150" algn="just" defTabSz="914400">
              <a:lnSpc>
                <a:spcPct val="110000"/>
              </a:lnSpc>
              <a:spcAft>
                <a:spcPts val="600"/>
              </a:spcAft>
              <a:buClr>
                <a:schemeClr val="accent1"/>
              </a:buClr>
              <a:buSzPct val="100000"/>
            </a:pPr>
            <a:endParaRPr lang="fr-FR" sz="1400" dirty="0">
              <a:solidFill>
                <a:srgbClr val="212529"/>
              </a:solidFill>
              <a:latin typeface="Roboto" panose="02000000000000000000" pitchFamily="2" charset="0"/>
            </a:endParaRPr>
          </a:p>
          <a:p>
            <a:pPr marL="57150" algn="just" defTabSz="914400">
              <a:lnSpc>
                <a:spcPct val="110000"/>
              </a:lnSpc>
              <a:spcAft>
                <a:spcPts val="600"/>
              </a:spcAft>
              <a:buClr>
                <a:schemeClr val="accent1"/>
              </a:buClr>
              <a:buSzPct val="100000"/>
            </a:pPr>
            <a:r>
              <a:rPr lang="fr-FR" sz="1400" b="1" dirty="0">
                <a:solidFill>
                  <a:srgbClr val="C00000"/>
                </a:solidFill>
                <a:latin typeface="Roboto" panose="02000000000000000000" pitchFamily="2" charset="0"/>
              </a:rPr>
              <a:t>Point de vigilance : </a:t>
            </a:r>
            <a:r>
              <a:rPr lang="fr-FR" sz="1400" dirty="0">
                <a:solidFill>
                  <a:srgbClr val="212529"/>
                </a:solidFill>
                <a:latin typeface="Roboto" panose="02000000000000000000" pitchFamily="2" charset="0"/>
              </a:rPr>
              <a:t>Si la famille annule son séjour AVF alors que l’AAT est déjà versée, la somme sera récupérée sur les prochaines prestations versées par la Caf.</a:t>
            </a:r>
          </a:p>
          <a:p>
            <a:pPr marL="57150" defTabSz="914400">
              <a:lnSpc>
                <a:spcPct val="110000"/>
              </a:lnSpc>
              <a:spcAft>
                <a:spcPts val="600"/>
              </a:spcAft>
              <a:buClr>
                <a:schemeClr val="accent1"/>
              </a:buClr>
              <a:buSzPct val="100000"/>
            </a:pPr>
            <a:endParaRPr lang="fr-FR" sz="1400" dirty="0"/>
          </a:p>
        </p:txBody>
      </p:sp>
    </p:spTree>
    <p:extLst>
      <p:ext uri="{BB962C8B-B14F-4D97-AF65-F5344CB8AC3E}">
        <p14:creationId xmlns:p14="http://schemas.microsoft.com/office/powerpoint/2010/main" val="362074624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05D93FB-FACF-5D71-3509-1D1FFEFD879A}"/>
              </a:ext>
            </a:extLst>
          </p:cNvPr>
          <p:cNvSpPr>
            <a:spLocks noGrp="1"/>
          </p:cNvSpPr>
          <p:nvPr>
            <p:ph type="title"/>
          </p:nvPr>
        </p:nvSpPr>
        <p:spPr>
          <a:xfrm>
            <a:off x="1057275" y="404469"/>
            <a:ext cx="10001250" cy="871881"/>
          </a:xfrm>
        </p:spPr>
        <p:txBody>
          <a:bodyPr>
            <a:normAutofit/>
          </a:bodyPr>
          <a:lstStyle/>
          <a:p>
            <a:pPr algn="ctr"/>
            <a:r>
              <a:rPr lang="fr-FR" sz="3600" b="1" dirty="0">
                <a:solidFill>
                  <a:srgbClr val="FFC000"/>
                </a:solidFill>
              </a:rPr>
              <a:t>AVS</a:t>
            </a:r>
            <a:br>
              <a:rPr lang="fr-FR" dirty="0">
                <a:solidFill>
                  <a:srgbClr val="FFC000"/>
                </a:solidFill>
              </a:rPr>
            </a:br>
            <a:r>
              <a:rPr lang="fr-FR" sz="1800" dirty="0">
                <a:solidFill>
                  <a:srgbClr val="FFC000"/>
                </a:solidFill>
              </a:rPr>
              <a:t>(Aide aux Vacances Sociales)</a:t>
            </a:r>
            <a:endParaRPr lang="fr-FR">
              <a:solidFill>
                <a:srgbClr val="FFC000"/>
              </a:solidFill>
            </a:endParaRPr>
          </a:p>
        </p:txBody>
      </p:sp>
      <p:sp>
        <p:nvSpPr>
          <p:cNvPr id="4" name="ZoneTexte 3">
            <a:extLst>
              <a:ext uri="{FF2B5EF4-FFF2-40B4-BE49-F238E27FC236}">
                <a16:creationId xmlns:a16="http://schemas.microsoft.com/office/drawing/2014/main" id="{367DCE1E-AF7D-DB84-0692-3AB54982B3FE}"/>
              </a:ext>
            </a:extLst>
          </p:cNvPr>
          <p:cNvSpPr txBox="1"/>
          <p:nvPr/>
        </p:nvSpPr>
        <p:spPr>
          <a:xfrm>
            <a:off x="298747" y="1514476"/>
            <a:ext cx="11125200" cy="5019674"/>
          </a:xfrm>
          <a:prstGeom prst="rect">
            <a:avLst/>
          </a:prstGeom>
        </p:spPr>
        <p:txBody>
          <a:bodyPr vert="horz" lIns="91440" tIns="45720" rIns="91440" bIns="45720" rtlCol="0" anchor="ctr">
            <a:normAutofit/>
          </a:bodyPr>
          <a:lstStyle/>
          <a:p>
            <a:pPr marL="57150" defTabSz="914400">
              <a:lnSpc>
                <a:spcPct val="110000"/>
              </a:lnSpc>
              <a:spcAft>
                <a:spcPts val="600"/>
              </a:spcAft>
              <a:buClr>
                <a:schemeClr val="accent1"/>
              </a:buClr>
              <a:buSzPct val="100000"/>
            </a:pPr>
            <a:endParaRPr lang="fr-FR" sz="1400" dirty="0"/>
          </a:p>
        </p:txBody>
      </p:sp>
      <p:sp>
        <p:nvSpPr>
          <p:cNvPr id="3" name="ZoneTexte 2">
            <a:extLst>
              <a:ext uri="{FF2B5EF4-FFF2-40B4-BE49-F238E27FC236}">
                <a16:creationId xmlns:a16="http://schemas.microsoft.com/office/drawing/2014/main" id="{DA93B55E-FC7D-D1D6-F212-38CBBC7D0483}"/>
              </a:ext>
            </a:extLst>
          </p:cNvPr>
          <p:cNvSpPr txBox="1"/>
          <p:nvPr/>
        </p:nvSpPr>
        <p:spPr>
          <a:xfrm>
            <a:off x="441470" y="1646512"/>
            <a:ext cx="11232859" cy="4185761"/>
          </a:xfrm>
          <a:prstGeom prst="rect">
            <a:avLst/>
          </a:prstGeom>
          <a:noFill/>
        </p:spPr>
        <p:txBody>
          <a:bodyPr wrap="square" lIns="91440" tIns="45720" rIns="91440" bIns="45720" rtlCol="0" anchor="t">
            <a:spAutoFit/>
          </a:bodyPr>
          <a:lstStyle/>
          <a:p>
            <a:pPr algn="just"/>
            <a:r>
              <a:rPr lang="fr-FR" sz="1400" b="0" i="0" dirty="0">
                <a:solidFill>
                  <a:srgbClr val="212529"/>
                </a:solidFill>
                <a:effectLst/>
                <a:latin typeface="Roboto" panose="02000000000000000000" pitchFamily="2" charset="0"/>
                <a:ea typeface="Roboto" panose="02000000000000000000" pitchFamily="2" charset="0"/>
                <a:cs typeface="Roboto" panose="02000000000000000000" pitchFamily="2" charset="0"/>
              </a:rPr>
              <a:t>Les séjours AVS s’adressent à des familles fragilisées par un évènement de vie, généralement peu autonomes, nécessitant un accompagnement pour concrétiser leur projet de </a:t>
            </a:r>
            <a:r>
              <a:rPr lang="fr-FR" sz="1400" b="1" i="0" dirty="0">
                <a:solidFill>
                  <a:srgbClr val="212529"/>
                </a:solidFill>
                <a:effectLst/>
                <a:latin typeface="Roboto" panose="02000000000000000000" pitchFamily="2" charset="0"/>
                <a:ea typeface="Roboto" panose="02000000000000000000" pitchFamily="2" charset="0"/>
                <a:cs typeface="Roboto" panose="02000000000000000000" pitchFamily="2" charset="0"/>
              </a:rPr>
              <a:t>1er départ </a:t>
            </a:r>
            <a:r>
              <a:rPr lang="fr-FR" sz="1400" b="0" i="0" dirty="0">
                <a:solidFill>
                  <a:srgbClr val="212529"/>
                </a:solidFill>
                <a:effectLst/>
                <a:latin typeface="Roboto" panose="02000000000000000000" pitchFamily="2" charset="0"/>
                <a:ea typeface="Roboto" panose="02000000000000000000" pitchFamily="2" charset="0"/>
                <a:cs typeface="Roboto" panose="02000000000000000000" pitchFamily="2" charset="0"/>
              </a:rPr>
              <a:t>en vacances.</a:t>
            </a:r>
          </a:p>
          <a:p>
            <a:pPr algn="just"/>
            <a:endParaRPr lang="fr-FR" sz="1400" dirty="0">
              <a:solidFill>
                <a:srgbClr val="212529"/>
              </a:solidFill>
              <a:latin typeface="Roboto" panose="02000000000000000000" pitchFamily="2" charset="0"/>
              <a:ea typeface="Roboto" panose="02000000000000000000" pitchFamily="2" charset="0"/>
              <a:cs typeface="Roboto" panose="02000000000000000000" pitchFamily="2" charset="0"/>
            </a:endParaRPr>
          </a:p>
          <a:p>
            <a:pPr algn="just"/>
            <a:r>
              <a:rPr lang="fr-FR" sz="1400" b="0" i="0" dirty="0">
                <a:solidFill>
                  <a:srgbClr val="212529"/>
                </a:solidFill>
                <a:effectLst/>
                <a:latin typeface="Roboto" panose="02000000000000000000" pitchFamily="2" charset="0"/>
                <a:ea typeface="Roboto" panose="02000000000000000000" pitchFamily="2" charset="0"/>
                <a:cs typeface="Roboto" panose="02000000000000000000" pitchFamily="2" charset="0"/>
              </a:rPr>
              <a:t>Cet accompagnement est assuré par un porteur de projet (travailleur social, association, référent famille, …) qui coconstruit avec la famille le projet de vacances.</a:t>
            </a:r>
          </a:p>
          <a:p>
            <a:pPr algn="just"/>
            <a:endParaRPr lang="fr-FR" sz="1400" dirty="0">
              <a:latin typeface="Roboto" panose="02000000000000000000" pitchFamily="2" charset="0"/>
              <a:ea typeface="Roboto" panose="02000000000000000000" pitchFamily="2" charset="0"/>
              <a:cs typeface="Roboto" panose="02000000000000000000" pitchFamily="2" charset="0"/>
            </a:endParaRPr>
          </a:p>
          <a:p>
            <a:pPr algn="just"/>
            <a:r>
              <a:rPr lang="fr-FR" sz="1400" dirty="0">
                <a:latin typeface="Roboto" panose="02000000000000000000" pitchFamily="2" charset="0"/>
                <a:ea typeface="Roboto" panose="02000000000000000000" pitchFamily="2" charset="0"/>
                <a:cs typeface="Roboto" panose="02000000000000000000" pitchFamily="2" charset="0"/>
              </a:rPr>
              <a:t>Plusieurs étapes sont nécessaires à la réservation d’un séjour AVS impliquant le porteur de projet, la Caf, l’équipe Vacaf ainsi que la structure de vacances.</a:t>
            </a:r>
          </a:p>
          <a:p>
            <a:pPr algn="just"/>
            <a:r>
              <a:rPr lang="fr-FR" sz="1400" dirty="0">
                <a:latin typeface="Roboto"/>
                <a:ea typeface="Roboto"/>
                <a:cs typeface="Roboto"/>
              </a:rPr>
              <a:t>La procédure est accessible par tous les acteurs sur le site 2026.vacaf.org.</a:t>
            </a:r>
          </a:p>
          <a:p>
            <a:pPr algn="just"/>
            <a:endParaRPr lang="fr-FR" sz="1400" dirty="0">
              <a:latin typeface="Roboto" panose="02000000000000000000" pitchFamily="2" charset="0"/>
              <a:ea typeface="Roboto" panose="02000000000000000000" pitchFamily="2" charset="0"/>
              <a:cs typeface="Roboto" panose="02000000000000000000" pitchFamily="2" charset="0"/>
            </a:endParaRPr>
          </a:p>
          <a:p>
            <a:pPr algn="just"/>
            <a:r>
              <a:rPr lang="fr-FR" sz="1400" dirty="0">
                <a:latin typeface="Roboto" panose="02000000000000000000" pitchFamily="2" charset="0"/>
                <a:ea typeface="Roboto" panose="02000000000000000000" pitchFamily="2" charset="0"/>
                <a:cs typeface="Roboto" panose="02000000000000000000" pitchFamily="2" charset="0"/>
              </a:rPr>
              <a:t>Le porteur de projet s’engage à faire le lien entre la famille et la structure de vacances pour s’assurer du règlement du reste à charge de la famille et de l’envoi des documents (contrat de séjour, …).</a:t>
            </a:r>
          </a:p>
          <a:p>
            <a:pPr algn="just"/>
            <a:r>
              <a:rPr lang="fr-FR" sz="1400" dirty="0">
                <a:latin typeface="Roboto" panose="02000000000000000000" pitchFamily="2" charset="0"/>
                <a:ea typeface="Roboto" panose="02000000000000000000" pitchFamily="2" charset="0"/>
                <a:cs typeface="Roboto" panose="02000000000000000000" pitchFamily="2" charset="0"/>
              </a:rPr>
              <a:t>Il doit avoir connaissance du RIAS de la Caf pour un meilleur accompagnement des familles.</a:t>
            </a:r>
          </a:p>
          <a:p>
            <a:pPr algn="just"/>
            <a:r>
              <a:rPr lang="fr-FR" sz="1400" dirty="0">
                <a:latin typeface="Roboto" panose="02000000000000000000" pitchFamily="2" charset="0"/>
                <a:ea typeface="Roboto" panose="02000000000000000000" pitchFamily="2" charset="0"/>
                <a:cs typeface="Roboto" panose="02000000000000000000" pitchFamily="2" charset="0"/>
              </a:rPr>
              <a:t>Pour déposer une demande de séjour AVS, le porteur de projet doit demander un accès spécifique auprès des référents de la Caf.</a:t>
            </a:r>
          </a:p>
          <a:p>
            <a:pPr algn="just"/>
            <a:endParaRPr lang="fr-FR" sz="1400" dirty="0">
              <a:latin typeface="Roboto" panose="02000000000000000000" pitchFamily="2" charset="0"/>
              <a:ea typeface="Roboto" panose="02000000000000000000" pitchFamily="2" charset="0"/>
              <a:cs typeface="Roboto" panose="02000000000000000000" pitchFamily="2" charset="0"/>
            </a:endParaRPr>
          </a:p>
          <a:p>
            <a:pPr algn="just"/>
            <a:r>
              <a:rPr lang="fr-FR" sz="1400" dirty="0">
                <a:latin typeface="Roboto" panose="02000000000000000000" pitchFamily="2" charset="0"/>
                <a:ea typeface="Roboto" panose="02000000000000000000" pitchFamily="2" charset="0"/>
                <a:cs typeface="Roboto" panose="02000000000000000000" pitchFamily="2" charset="0"/>
              </a:rPr>
              <a:t>Pour faciliter la recherche du séjour, la liste des partenaires labellisés AVS est accessible sur le site vacaf.org dans le critère « Accessibilité » en cliquant sur « Séjours accompagnés AVS ».</a:t>
            </a:r>
          </a:p>
          <a:p>
            <a:pPr algn="just"/>
            <a:endParaRPr lang="fr-FR" sz="1400" dirty="0">
              <a:latin typeface="Roboto" panose="02000000000000000000" pitchFamily="2" charset="0"/>
              <a:ea typeface="Roboto" panose="02000000000000000000" pitchFamily="2" charset="0"/>
              <a:cs typeface="Roboto" panose="02000000000000000000" pitchFamily="2" charset="0"/>
            </a:endParaRPr>
          </a:p>
          <a:p>
            <a:pPr algn="just"/>
            <a:r>
              <a:rPr lang="fr-FR" sz="1400" b="1" dirty="0">
                <a:solidFill>
                  <a:srgbClr val="C00000"/>
                </a:solidFill>
                <a:latin typeface="Roboto" panose="02000000000000000000" pitchFamily="2" charset="0"/>
                <a:ea typeface="Roboto" panose="02000000000000000000" pitchFamily="2" charset="0"/>
                <a:cs typeface="Roboto" panose="02000000000000000000" pitchFamily="2" charset="0"/>
              </a:rPr>
              <a:t>Attention ! </a:t>
            </a:r>
            <a:r>
              <a:rPr lang="fr-FR" sz="1400" dirty="0">
                <a:latin typeface="Roboto" panose="02000000000000000000" pitchFamily="2" charset="0"/>
                <a:ea typeface="Roboto" panose="02000000000000000000" pitchFamily="2" charset="0"/>
                <a:cs typeface="Roboto" panose="02000000000000000000" pitchFamily="2" charset="0"/>
              </a:rPr>
              <a:t>Il n’y a pas de droit à l’AAT pour l’AVS.</a:t>
            </a:r>
          </a:p>
        </p:txBody>
      </p:sp>
    </p:spTree>
    <p:extLst>
      <p:ext uri="{BB962C8B-B14F-4D97-AF65-F5344CB8AC3E}">
        <p14:creationId xmlns:p14="http://schemas.microsoft.com/office/powerpoint/2010/main" val="419537206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05D93FB-FACF-5D71-3509-1D1FFEFD879A}"/>
              </a:ext>
            </a:extLst>
          </p:cNvPr>
          <p:cNvSpPr>
            <a:spLocks noGrp="1"/>
          </p:cNvSpPr>
          <p:nvPr>
            <p:ph type="title"/>
          </p:nvPr>
        </p:nvSpPr>
        <p:spPr>
          <a:xfrm>
            <a:off x="1057275" y="404469"/>
            <a:ext cx="10001250" cy="871881"/>
          </a:xfrm>
        </p:spPr>
        <p:txBody>
          <a:bodyPr>
            <a:normAutofit/>
          </a:bodyPr>
          <a:lstStyle/>
          <a:p>
            <a:pPr algn="ctr"/>
            <a:r>
              <a:rPr lang="fr-FR" sz="3600" b="1" dirty="0">
                <a:solidFill>
                  <a:srgbClr val="0070C0"/>
                </a:solidFill>
              </a:rPr>
              <a:t>AVE</a:t>
            </a:r>
            <a:br>
              <a:rPr lang="fr-FR" dirty="0">
                <a:solidFill>
                  <a:srgbClr val="0070C0"/>
                </a:solidFill>
              </a:rPr>
            </a:br>
            <a:r>
              <a:rPr lang="fr-FR" sz="1800" dirty="0">
                <a:solidFill>
                  <a:srgbClr val="0070C0"/>
                </a:solidFill>
              </a:rPr>
              <a:t>(Aide aux Vacances Enfants)</a:t>
            </a:r>
            <a:endParaRPr lang="fr-FR">
              <a:solidFill>
                <a:srgbClr val="0070C0"/>
              </a:solidFill>
            </a:endParaRPr>
          </a:p>
        </p:txBody>
      </p:sp>
      <p:sp>
        <p:nvSpPr>
          <p:cNvPr id="4" name="ZoneTexte 3">
            <a:extLst>
              <a:ext uri="{FF2B5EF4-FFF2-40B4-BE49-F238E27FC236}">
                <a16:creationId xmlns:a16="http://schemas.microsoft.com/office/drawing/2014/main" id="{367DCE1E-AF7D-DB84-0692-3AB54982B3FE}"/>
              </a:ext>
            </a:extLst>
          </p:cNvPr>
          <p:cNvSpPr txBox="1"/>
          <p:nvPr/>
        </p:nvSpPr>
        <p:spPr>
          <a:xfrm>
            <a:off x="298747" y="1514476"/>
            <a:ext cx="11125200" cy="5019674"/>
          </a:xfrm>
          <a:prstGeom prst="rect">
            <a:avLst/>
          </a:prstGeom>
        </p:spPr>
        <p:txBody>
          <a:bodyPr vert="horz" lIns="91440" tIns="45720" rIns="91440" bIns="45720" rtlCol="0" anchor="ctr">
            <a:normAutofit/>
          </a:bodyPr>
          <a:lstStyle/>
          <a:p>
            <a:pPr marL="57150" defTabSz="914400">
              <a:lnSpc>
                <a:spcPct val="110000"/>
              </a:lnSpc>
              <a:spcAft>
                <a:spcPts val="600"/>
              </a:spcAft>
              <a:buClr>
                <a:schemeClr val="accent1"/>
              </a:buClr>
              <a:buSzPct val="100000"/>
            </a:pPr>
            <a:endParaRPr lang="fr-FR" sz="1400" dirty="0"/>
          </a:p>
        </p:txBody>
      </p:sp>
      <p:sp>
        <p:nvSpPr>
          <p:cNvPr id="3" name="ZoneTexte 2">
            <a:extLst>
              <a:ext uri="{FF2B5EF4-FFF2-40B4-BE49-F238E27FC236}">
                <a16:creationId xmlns:a16="http://schemas.microsoft.com/office/drawing/2014/main" id="{DA93B55E-FC7D-D1D6-F212-38CBBC7D0483}"/>
              </a:ext>
            </a:extLst>
          </p:cNvPr>
          <p:cNvSpPr txBox="1"/>
          <p:nvPr/>
        </p:nvSpPr>
        <p:spPr>
          <a:xfrm>
            <a:off x="479570" y="1588650"/>
            <a:ext cx="11232859" cy="3323987"/>
          </a:xfrm>
          <a:prstGeom prst="rect">
            <a:avLst/>
          </a:prstGeom>
          <a:noFill/>
        </p:spPr>
        <p:txBody>
          <a:bodyPr wrap="square" lIns="91440" tIns="45720" rIns="91440" bIns="45720" rtlCol="0" anchor="t">
            <a:spAutoFit/>
          </a:bodyPr>
          <a:lstStyle/>
          <a:p>
            <a:pPr algn="just"/>
            <a:r>
              <a:rPr lang="fr-FR" sz="1400" dirty="0">
                <a:latin typeface="Roboto" panose="02000000000000000000" pitchFamily="2" charset="0"/>
                <a:ea typeface="Roboto" panose="02000000000000000000" pitchFamily="2" charset="0"/>
                <a:cs typeface="Roboto" panose="02000000000000000000" pitchFamily="2" charset="0"/>
              </a:rPr>
              <a:t>Véritable coup de pouce pour favoriser les départs, l’aide AVE est versée selon le principe du tiers payant, c’est-à-dire que la famille n’effectue pas l’avance des frais auprès de l’organisateur du séjour.</a:t>
            </a:r>
          </a:p>
          <a:p>
            <a:pPr algn="just"/>
            <a:r>
              <a:rPr lang="fr-FR" sz="1400" dirty="0">
                <a:latin typeface="Roboto"/>
                <a:ea typeface="Roboto"/>
                <a:cs typeface="Roboto"/>
              </a:rPr>
              <a:t>L’ AVE est déduite du coût du séjour et la famille ne paye que le reste à charge.</a:t>
            </a:r>
            <a:endParaRPr lang="fr-FR" sz="1400">
              <a:latin typeface="Roboto"/>
              <a:ea typeface="Roboto"/>
              <a:cs typeface="Roboto"/>
            </a:endParaRPr>
          </a:p>
          <a:p>
            <a:pPr algn="just"/>
            <a:endParaRPr lang="fr-FR" sz="1400">
              <a:latin typeface="Roboto" panose="02000000000000000000" pitchFamily="2" charset="0"/>
              <a:ea typeface="Roboto" panose="02000000000000000000" pitchFamily="2" charset="0"/>
              <a:cs typeface="Roboto" panose="02000000000000000000" pitchFamily="2" charset="0"/>
            </a:endParaRPr>
          </a:p>
          <a:p>
            <a:pPr algn="just"/>
            <a:r>
              <a:rPr lang="fr-FR" sz="1400" dirty="0">
                <a:latin typeface="Roboto" panose="02000000000000000000" pitchFamily="2" charset="0"/>
                <a:ea typeface="Roboto" panose="02000000000000000000" pitchFamily="2" charset="0"/>
                <a:cs typeface="Roboto" panose="02000000000000000000" pitchFamily="2" charset="0"/>
              </a:rPr>
              <a:t>Les conditions pour utiliser l’aide aux vacances sont :</a:t>
            </a:r>
            <a:endParaRPr lang="fr-FR" sz="1400">
              <a:latin typeface="Roboto" panose="02000000000000000000" pitchFamily="2" charset="0"/>
              <a:ea typeface="Roboto" panose="02000000000000000000" pitchFamily="2" charset="0"/>
              <a:cs typeface="Roboto" panose="02000000000000000000" pitchFamily="2" charset="0"/>
            </a:endParaRPr>
          </a:p>
          <a:p>
            <a:pPr marL="742950" lvl="1" indent="-285750" algn="just">
              <a:buFont typeface="Arial" panose="020B0604020202020204" pitchFamily="34" charset="0"/>
              <a:buChar char="•"/>
            </a:pPr>
            <a:r>
              <a:rPr lang="fr-FR" sz="1400" dirty="0">
                <a:latin typeface="Roboto" panose="02000000000000000000" pitchFamily="2" charset="0"/>
                <a:ea typeface="Roboto" panose="02000000000000000000" pitchFamily="2" charset="0"/>
                <a:cs typeface="Roboto" panose="02000000000000000000" pitchFamily="2" charset="0"/>
              </a:rPr>
              <a:t>Réserver le séjour auprès d’un organisateur de séjours labellisé VACAF (Cf. Rubrique « Rechercher un séjour pour les vacances de votre enfant ») ;</a:t>
            </a:r>
            <a:endParaRPr lang="fr-FR" sz="1400">
              <a:latin typeface="Roboto" panose="02000000000000000000" pitchFamily="2" charset="0"/>
              <a:ea typeface="Roboto" panose="02000000000000000000" pitchFamily="2" charset="0"/>
              <a:cs typeface="Roboto" panose="02000000000000000000" pitchFamily="2" charset="0"/>
            </a:endParaRPr>
          </a:p>
          <a:p>
            <a:pPr marL="742950" lvl="1" indent="-285750" algn="just">
              <a:buFont typeface="Arial" panose="020B0604020202020204" pitchFamily="34" charset="0"/>
              <a:buChar char="•"/>
            </a:pPr>
            <a:r>
              <a:rPr lang="fr-FR" sz="1400" dirty="0">
                <a:latin typeface="Roboto" panose="02000000000000000000" pitchFamily="2" charset="0"/>
                <a:ea typeface="Roboto" panose="02000000000000000000" pitchFamily="2" charset="0"/>
                <a:cs typeface="Roboto" panose="02000000000000000000" pitchFamily="2" charset="0"/>
              </a:rPr>
              <a:t>Réaliser ce séjour pendant les vacances scolaires ;</a:t>
            </a:r>
            <a:endParaRPr lang="fr-FR" sz="1400">
              <a:latin typeface="Roboto" panose="02000000000000000000" pitchFamily="2" charset="0"/>
              <a:ea typeface="Roboto" panose="02000000000000000000" pitchFamily="2" charset="0"/>
              <a:cs typeface="Roboto" panose="02000000000000000000" pitchFamily="2" charset="0"/>
            </a:endParaRPr>
          </a:p>
          <a:p>
            <a:pPr marL="742950" lvl="1" indent="-285750" algn="just">
              <a:buFont typeface="Arial" panose="020B0604020202020204" pitchFamily="34" charset="0"/>
              <a:buChar char="•"/>
            </a:pPr>
            <a:r>
              <a:rPr lang="fr-FR" sz="1400" dirty="0">
                <a:latin typeface="Roboto" panose="02000000000000000000" pitchFamily="2" charset="0"/>
                <a:ea typeface="Roboto" panose="02000000000000000000" pitchFamily="2" charset="0"/>
                <a:cs typeface="Roboto" panose="02000000000000000000" pitchFamily="2" charset="0"/>
              </a:rPr>
              <a:t>Respecter les conditions particulières de la Caf ;</a:t>
            </a:r>
            <a:endParaRPr lang="fr-FR" sz="1400">
              <a:latin typeface="Roboto" panose="02000000000000000000" pitchFamily="2" charset="0"/>
              <a:ea typeface="Roboto" panose="02000000000000000000" pitchFamily="2" charset="0"/>
              <a:cs typeface="Roboto" panose="02000000000000000000" pitchFamily="2" charset="0"/>
            </a:endParaRPr>
          </a:p>
          <a:p>
            <a:pPr marL="742950" lvl="1" indent="-285750" algn="just">
              <a:buFont typeface="Arial" panose="020B0604020202020204" pitchFamily="34" charset="0"/>
              <a:buChar char="•"/>
            </a:pPr>
            <a:r>
              <a:rPr lang="fr-FR" sz="1400" dirty="0">
                <a:latin typeface="Roboto" panose="02000000000000000000" pitchFamily="2" charset="0"/>
                <a:ea typeface="Roboto" panose="02000000000000000000" pitchFamily="2" charset="0"/>
                <a:cs typeface="Roboto" panose="02000000000000000000" pitchFamily="2" charset="0"/>
              </a:rPr>
              <a:t>Régler votre reste à charge au plus tard un mois avant le départ de votre enfant.</a:t>
            </a:r>
            <a:endParaRPr lang="fr-FR" sz="1400">
              <a:latin typeface="Roboto" panose="02000000000000000000" pitchFamily="2" charset="0"/>
              <a:ea typeface="Roboto" panose="02000000000000000000" pitchFamily="2" charset="0"/>
              <a:cs typeface="Roboto" panose="02000000000000000000" pitchFamily="2" charset="0"/>
            </a:endParaRPr>
          </a:p>
          <a:p>
            <a:pPr algn="just"/>
            <a:endParaRPr lang="fr-FR" sz="1400">
              <a:latin typeface="Roboto" panose="02000000000000000000" pitchFamily="2" charset="0"/>
              <a:ea typeface="Roboto" panose="02000000000000000000" pitchFamily="2" charset="0"/>
              <a:cs typeface="Roboto" panose="02000000000000000000" pitchFamily="2" charset="0"/>
            </a:endParaRPr>
          </a:p>
          <a:p>
            <a:pPr algn="just"/>
            <a:r>
              <a:rPr lang="fr-FR" sz="1400" dirty="0">
                <a:latin typeface="Roboto" panose="02000000000000000000" pitchFamily="2" charset="0"/>
                <a:ea typeface="Roboto" panose="02000000000000000000" pitchFamily="2" charset="0"/>
                <a:cs typeface="Roboto" panose="02000000000000000000" pitchFamily="2" charset="0"/>
              </a:rPr>
              <a:t>Autres informations importantes à prendre en compte :</a:t>
            </a:r>
            <a:endParaRPr lang="fr-FR" sz="1400">
              <a:latin typeface="Roboto" panose="02000000000000000000" pitchFamily="2" charset="0"/>
              <a:ea typeface="Roboto" panose="02000000000000000000" pitchFamily="2" charset="0"/>
              <a:cs typeface="Roboto" panose="02000000000000000000" pitchFamily="2" charset="0"/>
            </a:endParaRPr>
          </a:p>
          <a:p>
            <a:pPr marL="742950" lvl="1" indent="-285750" algn="just">
              <a:buFont typeface="Arial" panose="020B0604020202020204" pitchFamily="34" charset="0"/>
              <a:buChar char="•"/>
            </a:pPr>
            <a:r>
              <a:rPr lang="fr-FR" sz="1400" dirty="0">
                <a:latin typeface="Roboto" panose="02000000000000000000" pitchFamily="2" charset="0"/>
                <a:ea typeface="Roboto" panose="02000000000000000000" pitchFamily="2" charset="0"/>
                <a:cs typeface="Roboto" panose="02000000000000000000" pitchFamily="2" charset="0"/>
              </a:rPr>
              <a:t>Prendre connaissance du règlement intérieur du séjour choisi avant le départ de l’enfant et le sensibiliser sur l’importance de le respecter.</a:t>
            </a:r>
            <a:endParaRPr lang="fr-FR" sz="1400">
              <a:latin typeface="Roboto" panose="02000000000000000000" pitchFamily="2" charset="0"/>
              <a:ea typeface="Roboto" panose="02000000000000000000" pitchFamily="2" charset="0"/>
              <a:cs typeface="Roboto" panose="02000000000000000000" pitchFamily="2" charset="0"/>
            </a:endParaRPr>
          </a:p>
          <a:p>
            <a:pPr marL="742950" lvl="1" indent="-285750" algn="just">
              <a:buFont typeface="Arial" panose="020B0604020202020204" pitchFamily="34" charset="0"/>
              <a:buChar char="•"/>
            </a:pPr>
            <a:r>
              <a:rPr lang="fr-FR" sz="1400" dirty="0">
                <a:latin typeface="Roboto" panose="02000000000000000000" pitchFamily="2" charset="0"/>
                <a:ea typeface="Roboto" panose="02000000000000000000" pitchFamily="2" charset="0"/>
                <a:cs typeface="Roboto" panose="02000000000000000000" pitchFamily="2" charset="0"/>
              </a:rPr>
              <a:t>Consulter également les Conditions Générales de Vente ! Elles précisent les conditions d’annulation.</a:t>
            </a:r>
            <a:endParaRPr lang="fr-FR" sz="1400">
              <a:latin typeface="Roboto" panose="02000000000000000000" pitchFamily="2" charset="0"/>
              <a:ea typeface="Roboto" panose="02000000000000000000" pitchFamily="2" charset="0"/>
              <a:cs typeface="Roboto" panose="02000000000000000000" pitchFamily="2" charset="0"/>
            </a:endParaRPr>
          </a:p>
        </p:txBody>
      </p:sp>
    </p:spTree>
    <p:extLst>
      <p:ext uri="{BB962C8B-B14F-4D97-AF65-F5344CB8AC3E}">
        <p14:creationId xmlns:p14="http://schemas.microsoft.com/office/powerpoint/2010/main" val="295616566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65F642-3165-1CAD-D285-27B4F6EC586A}"/>
              </a:ext>
            </a:extLst>
          </p:cNvPr>
          <p:cNvSpPr>
            <a:spLocks noGrp="1"/>
          </p:cNvSpPr>
          <p:nvPr>
            <p:ph type="title"/>
          </p:nvPr>
        </p:nvSpPr>
        <p:spPr/>
        <p:txBody>
          <a:bodyPr/>
          <a:lstStyle/>
          <a:p>
            <a:pPr algn="ctr"/>
            <a:r>
              <a:rPr lang="en-US" sz="3600" b="1">
                <a:solidFill>
                  <a:srgbClr val="961414"/>
                </a:solidFill>
              </a:rPr>
              <a:t>Dispositif PASS COLO</a:t>
            </a:r>
            <a:endParaRPr lang="en-US"/>
          </a:p>
        </p:txBody>
      </p:sp>
      <p:sp>
        <p:nvSpPr>
          <p:cNvPr id="3" name="Content Placeholder 2">
            <a:extLst>
              <a:ext uri="{FF2B5EF4-FFF2-40B4-BE49-F238E27FC236}">
                <a16:creationId xmlns:a16="http://schemas.microsoft.com/office/drawing/2014/main" id="{FB6727C7-8CD3-09E0-1AAC-7F2A2C821D0E}"/>
              </a:ext>
            </a:extLst>
          </p:cNvPr>
          <p:cNvSpPr>
            <a:spLocks noGrp="1"/>
          </p:cNvSpPr>
          <p:nvPr>
            <p:ph idx="1"/>
          </p:nvPr>
        </p:nvSpPr>
        <p:spPr>
          <a:xfrm>
            <a:off x="1066800" y="2103120"/>
            <a:ext cx="10058400" cy="2909944"/>
          </a:xfrm>
        </p:spPr>
        <p:txBody>
          <a:bodyPr vert="horz" lIns="91440" tIns="45720" rIns="91440" bIns="45720" rtlCol="0" anchor="t">
            <a:normAutofit/>
          </a:bodyPr>
          <a:lstStyle/>
          <a:p>
            <a:pPr marL="0" indent="0">
              <a:buNone/>
            </a:pPr>
            <a:endParaRPr lang="fr-FR" sz="1400" b="1" dirty="0">
              <a:solidFill>
                <a:srgbClr val="961414"/>
              </a:solidFill>
              <a:latin typeface="Roboto"/>
              <a:ea typeface="Roboto"/>
              <a:cs typeface="Roboto"/>
            </a:endParaRPr>
          </a:p>
          <a:p>
            <a:pPr>
              <a:buClr>
                <a:srgbClr val="262626"/>
              </a:buClr>
              <a:buFont typeface="Arial" pitchFamily="18" charset="0"/>
              <a:buChar char="•"/>
            </a:pPr>
            <a:r>
              <a:rPr lang="fr-FR" sz="1400" dirty="0">
                <a:latin typeface="Roboto"/>
                <a:ea typeface="Roboto"/>
                <a:cs typeface="Roboto"/>
              </a:rPr>
              <a:t>Réalisation effective du séjour organisé par un partenaire conventionné Pass colo ; </a:t>
            </a:r>
          </a:p>
          <a:p>
            <a:pPr>
              <a:buClr>
                <a:srgbClr val="262626"/>
              </a:buClr>
              <a:buFont typeface="Arial" pitchFamily="18" charset="0"/>
              <a:buChar char="•"/>
            </a:pPr>
            <a:r>
              <a:rPr lang="fr-FR" sz="1400" dirty="0">
                <a:latin typeface="Roboto"/>
                <a:ea typeface="Roboto"/>
                <a:cs typeface="Roboto"/>
              </a:rPr>
              <a:t>Respect de l’obligation scolaire (aucune dérogation ne sera acceptée) ; </a:t>
            </a:r>
          </a:p>
          <a:p>
            <a:pPr>
              <a:buClr>
                <a:srgbClr val="262626"/>
              </a:buClr>
              <a:buFont typeface="Arial" pitchFamily="18" charset="0"/>
              <a:buChar char="•"/>
            </a:pPr>
            <a:r>
              <a:rPr lang="fr-FR" sz="1400" dirty="0">
                <a:latin typeface="Roboto"/>
                <a:ea typeface="Roboto"/>
                <a:cs typeface="Roboto"/>
              </a:rPr>
              <a:t>Respect d'une durée minimale (4 nuits/5 jours) et des typologies de séjour (séjours de vacances, spécifiques sportifs, artistiques ou culturels, linguistiques, accueils de scoutisme, accueils de loisirs ou de jeunes (accessoires à un ALSH))</a:t>
            </a:r>
          </a:p>
          <a:p>
            <a:pPr>
              <a:buClr>
                <a:srgbClr val="262626"/>
              </a:buClr>
              <a:buFont typeface="Arial" pitchFamily="18" charset="0"/>
              <a:buChar char="•"/>
            </a:pPr>
            <a:endParaRPr lang="fr-FR" sz="1400" dirty="0">
              <a:latin typeface="Roboto"/>
              <a:ea typeface="Roboto"/>
              <a:cs typeface="Roboto"/>
            </a:endParaRPr>
          </a:p>
          <a:p>
            <a:pPr>
              <a:buClr>
                <a:srgbClr val="262626"/>
              </a:buClr>
              <a:buFont typeface="Arial" pitchFamily="18" charset="0"/>
              <a:buChar char="•"/>
            </a:pPr>
            <a:r>
              <a:rPr lang="fr-FR" sz="1400" dirty="0">
                <a:latin typeface="Roboto"/>
                <a:ea typeface="+mn-lt"/>
                <a:cs typeface="+mn-lt"/>
              </a:rPr>
              <a:t>Création d'une notification Pass colo pour tous les allocataires éligibles.</a:t>
            </a:r>
            <a:endParaRPr lang="fr-FR" sz="1400" dirty="0">
              <a:latin typeface="Roboto"/>
            </a:endParaRPr>
          </a:p>
          <a:p>
            <a:pPr>
              <a:buClr>
                <a:srgbClr val="262626"/>
              </a:buClr>
              <a:buFont typeface="Arial" pitchFamily="18" charset="0"/>
              <a:buChar char="•"/>
            </a:pPr>
            <a:endParaRPr lang="fr-FR" dirty="0"/>
          </a:p>
        </p:txBody>
      </p:sp>
    </p:spTree>
    <p:extLst>
      <p:ext uri="{BB962C8B-B14F-4D97-AF65-F5344CB8AC3E}">
        <p14:creationId xmlns:p14="http://schemas.microsoft.com/office/powerpoint/2010/main" val="368415729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hade val="92000"/>
                <a:satMod val="160000"/>
              </a:schemeClr>
            </a:gs>
            <a:gs pos="77000">
              <a:schemeClr val="bg2">
                <a:tint val="100000"/>
                <a:shade val="73000"/>
                <a:satMod val="155000"/>
              </a:schemeClr>
            </a:gs>
            <a:gs pos="100000">
              <a:schemeClr val="bg2">
                <a:tint val="100000"/>
                <a:shade val="67000"/>
                <a:satMod val="145000"/>
              </a:schemeClr>
            </a:gs>
          </a:gsLst>
          <a:lin ang="5400000" scaled="0"/>
        </a:gradFill>
        <a:effectLst/>
      </p:bgPr>
    </p:bg>
    <p:spTree>
      <p:nvGrpSpPr>
        <p:cNvPr id="1" name=""/>
        <p:cNvGrpSpPr/>
        <p:nvPr/>
      </p:nvGrpSpPr>
      <p:grpSpPr>
        <a:xfrm>
          <a:off x="0" y="0"/>
          <a:ext cx="0" cy="0"/>
          <a:chOff x="0" y="0"/>
          <a:chExt cx="0" cy="0"/>
        </a:xfrm>
      </p:grpSpPr>
      <p:sp>
        <p:nvSpPr>
          <p:cNvPr id="96" name="Rectangle 95">
            <a:extLst>
              <a:ext uri="{FF2B5EF4-FFF2-40B4-BE49-F238E27FC236}">
                <a16:creationId xmlns:a16="http://schemas.microsoft.com/office/drawing/2014/main" id="{B32F73EB-B46F-4F77-B3DC-7C374906F3B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fr-FR"/>
          </a:p>
        </p:txBody>
      </p:sp>
      <p:sp>
        <p:nvSpPr>
          <p:cNvPr id="98" name="Rectangle 97">
            <a:extLst>
              <a:ext uri="{FF2B5EF4-FFF2-40B4-BE49-F238E27FC236}">
                <a16:creationId xmlns:a16="http://schemas.microsoft.com/office/drawing/2014/main" id="{ADDB10B3-CF45-4294-8994-0E8AD1FC6E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txBody>
          <a:bodyPr/>
          <a:lstStyle/>
          <a:p>
            <a:endParaRPr lang="fr-FR"/>
          </a:p>
        </p:txBody>
      </p:sp>
      <p:sp>
        <p:nvSpPr>
          <p:cNvPr id="100" name="Rectangle 99">
            <a:extLst>
              <a:ext uri="{FF2B5EF4-FFF2-40B4-BE49-F238E27FC236}">
                <a16:creationId xmlns:a16="http://schemas.microsoft.com/office/drawing/2014/main" id="{5145417F-1D1B-48A7-B4DA-BAD73B02C81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txBody>
          <a:bodyPr/>
          <a:lstStyle/>
          <a:p>
            <a:endParaRPr lang="fr-FR"/>
          </a:p>
        </p:txBody>
      </p:sp>
      <p:sp>
        <p:nvSpPr>
          <p:cNvPr id="102" name="Rectangle 101">
            <a:extLst>
              <a:ext uri="{FF2B5EF4-FFF2-40B4-BE49-F238E27FC236}">
                <a16:creationId xmlns:a16="http://schemas.microsoft.com/office/drawing/2014/main" id="{13CF9D9F-1672-4D0C-934E-CD9EE1BE54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fr-FR"/>
          </a:p>
        </p:txBody>
      </p:sp>
      <p:grpSp>
        <p:nvGrpSpPr>
          <p:cNvPr id="104" name="Group 103">
            <a:extLst>
              <a:ext uri="{FF2B5EF4-FFF2-40B4-BE49-F238E27FC236}">
                <a16:creationId xmlns:a16="http://schemas.microsoft.com/office/drawing/2014/main" id="{1558C702-CA14-4264-B8FC-A5120F75DE0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828372" y="1267730"/>
            <a:ext cx="1567331" cy="645295"/>
            <a:chOff x="5318306" y="1386268"/>
            <a:chExt cx="1567331" cy="645295"/>
          </a:xfrm>
        </p:grpSpPr>
        <p:cxnSp>
          <p:nvCxnSpPr>
            <p:cNvPr id="105" name="Straight Connector 104">
              <a:extLst>
                <a:ext uri="{FF2B5EF4-FFF2-40B4-BE49-F238E27FC236}">
                  <a16:creationId xmlns:a16="http://schemas.microsoft.com/office/drawing/2014/main" id="{6621A72C-7343-4A22-8700-696C5860A21A}"/>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06" name="Straight Connector 105">
              <a:extLst>
                <a:ext uri="{FF2B5EF4-FFF2-40B4-BE49-F238E27FC236}">
                  <a16:creationId xmlns:a16="http://schemas.microsoft.com/office/drawing/2014/main" id="{BB44A4DC-7861-4DCC-9931-5A075855D656}"/>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07" name="Straight Connector 106">
              <a:extLst>
                <a:ext uri="{FF2B5EF4-FFF2-40B4-BE49-F238E27FC236}">
                  <a16:creationId xmlns:a16="http://schemas.microsoft.com/office/drawing/2014/main" id="{E16C316F-BFB5-424F-A951-E962A3B745C2}"/>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109" name="Rectangle 108">
            <a:extLst>
              <a:ext uri="{FF2B5EF4-FFF2-40B4-BE49-F238E27FC236}">
                <a16:creationId xmlns:a16="http://schemas.microsoft.com/office/drawing/2014/main" id="{6995F625-BE4F-4433-8290-5DF0E8589F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1" cy="6858000"/>
          </a:xfrm>
          <a:prstGeom prst="rect">
            <a:avLst/>
          </a:prstGeom>
          <a:gradFill>
            <a:gsLst>
              <a:gs pos="0">
                <a:schemeClr val="bg2">
                  <a:tint val="90000"/>
                  <a:shade val="92000"/>
                  <a:satMod val="160000"/>
                </a:schemeClr>
              </a:gs>
              <a:gs pos="77000">
                <a:schemeClr val="bg2">
                  <a:tint val="100000"/>
                  <a:shade val="73000"/>
                  <a:satMod val="155000"/>
                </a:schemeClr>
              </a:gs>
              <a:gs pos="100000">
                <a:schemeClr val="bg2">
                  <a:tint val="100000"/>
                  <a:shade val="67000"/>
                  <a:satMod val="145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11" name="Rectangle 110">
            <a:extLst>
              <a:ext uri="{FF2B5EF4-FFF2-40B4-BE49-F238E27FC236}">
                <a16:creationId xmlns:a16="http://schemas.microsoft.com/office/drawing/2014/main" id="{80102662-1FA4-4C7A-B144-19699DF435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fr-FR"/>
          </a:p>
        </p:txBody>
      </p:sp>
      <p:sp>
        <p:nvSpPr>
          <p:cNvPr id="113" name="Rectangle 112">
            <a:extLst>
              <a:ext uri="{FF2B5EF4-FFF2-40B4-BE49-F238E27FC236}">
                <a16:creationId xmlns:a16="http://schemas.microsoft.com/office/drawing/2014/main" id="{655E224A-5F26-423E-949C-07A720F39A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32108" y="610955"/>
            <a:ext cx="10927784" cy="563609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txBody>
          <a:bodyPr/>
          <a:lstStyle/>
          <a:p>
            <a:endParaRPr lang="fr-FR"/>
          </a:p>
        </p:txBody>
      </p:sp>
      <p:sp>
        <p:nvSpPr>
          <p:cNvPr id="115" name="Rectangle 114">
            <a:extLst>
              <a:ext uri="{FF2B5EF4-FFF2-40B4-BE49-F238E27FC236}">
                <a16:creationId xmlns:a16="http://schemas.microsoft.com/office/drawing/2014/main" id="{A6F1DA18-4CA4-40CF-9ACA-105D8373B67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97052" y="777240"/>
            <a:ext cx="10597896" cy="5303520"/>
          </a:xfrm>
          <a:prstGeom prst="rect">
            <a:avLst/>
          </a:prstGeom>
          <a:solidFill>
            <a:schemeClr val="bg1"/>
          </a:solidFill>
          <a:ln w="6350" cap="sq" cmpd="sng" algn="ctr">
            <a:solidFill>
              <a:schemeClr val="tx1">
                <a:lumMod val="75000"/>
                <a:lumOff val="25000"/>
              </a:schemeClr>
            </a:solidFill>
            <a:prstDash val="solid"/>
            <a:miter lim="800000"/>
          </a:ln>
          <a:effectLst/>
        </p:spPr>
        <p:txBody>
          <a:bodyPr/>
          <a:lstStyle/>
          <a:p>
            <a:endParaRPr lang="fr-FR"/>
          </a:p>
        </p:txBody>
      </p:sp>
      <p:sp>
        <p:nvSpPr>
          <p:cNvPr id="2" name="Titre 1">
            <a:extLst>
              <a:ext uri="{FF2B5EF4-FFF2-40B4-BE49-F238E27FC236}">
                <a16:creationId xmlns:a16="http://schemas.microsoft.com/office/drawing/2014/main" id="{605D93FB-FACF-5D71-3509-1D1FFEFD879A}"/>
              </a:ext>
            </a:extLst>
          </p:cNvPr>
          <p:cNvSpPr>
            <a:spLocks noGrp="1"/>
          </p:cNvSpPr>
          <p:nvPr>
            <p:ph type="title"/>
          </p:nvPr>
        </p:nvSpPr>
        <p:spPr>
          <a:xfrm>
            <a:off x="1259347" y="2055152"/>
            <a:ext cx="9673306" cy="2733106"/>
          </a:xfrm>
        </p:spPr>
        <p:txBody>
          <a:bodyPr vert="horz" lIns="91440" tIns="45720" rIns="91440" bIns="45720" rtlCol="0" anchor="ctr">
            <a:normAutofit/>
          </a:bodyPr>
          <a:lstStyle/>
          <a:p>
            <a:pPr algn="ctr">
              <a:lnSpc>
                <a:spcPct val="83000"/>
              </a:lnSpc>
            </a:pPr>
            <a:r>
              <a:rPr lang="fr-FR" b="1" cap="all" spc="-100" dirty="0"/>
              <a:t>Labellisation des partenaires</a:t>
            </a:r>
          </a:p>
        </p:txBody>
      </p:sp>
      <p:sp>
        <p:nvSpPr>
          <p:cNvPr id="117" name="Rectangle 116">
            <a:extLst>
              <a:ext uri="{FF2B5EF4-FFF2-40B4-BE49-F238E27FC236}">
                <a16:creationId xmlns:a16="http://schemas.microsoft.com/office/drawing/2014/main" id="{7C6D1B74-744B-4231-97DB-86B4C9C5E2D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35880" y="610955"/>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fr-FR"/>
          </a:p>
        </p:txBody>
      </p:sp>
      <p:cxnSp>
        <p:nvCxnSpPr>
          <p:cNvPr id="119" name="Straight Connector 118">
            <a:extLst>
              <a:ext uri="{FF2B5EF4-FFF2-40B4-BE49-F238E27FC236}">
                <a16:creationId xmlns:a16="http://schemas.microsoft.com/office/drawing/2014/main" id="{ABC98C72-9EDD-4426-B45A-84E06A7CD22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250180" y="611442"/>
            <a:ext cx="0" cy="640080"/>
          </a:xfrm>
          <a:prstGeom prst="line">
            <a:avLst/>
          </a:prstGeom>
          <a:solidFill>
            <a:schemeClr val="tx1">
              <a:lumMod val="85000"/>
              <a:lumOff val="15000"/>
            </a:schemeClr>
          </a:solidFill>
          <a:ln>
            <a:solidFill>
              <a:schemeClr val="tx1">
                <a:lumMod val="75000"/>
                <a:lumOff val="25000"/>
              </a:schemeClr>
            </a:solidFill>
            <a:miter lim="800000"/>
          </a:ln>
        </p:spPr>
        <p:style>
          <a:lnRef idx="1">
            <a:schemeClr val="accent1"/>
          </a:lnRef>
          <a:fillRef idx="0">
            <a:schemeClr val="accent1"/>
          </a:fillRef>
          <a:effectRef idx="0">
            <a:schemeClr val="accent1"/>
          </a:effectRef>
          <a:fontRef idx="minor">
            <a:schemeClr val="tx1"/>
          </a:fontRef>
        </p:style>
      </p:cxnSp>
      <p:cxnSp>
        <p:nvCxnSpPr>
          <p:cNvPr id="121" name="Straight Connector 120">
            <a:extLst>
              <a:ext uri="{FF2B5EF4-FFF2-40B4-BE49-F238E27FC236}">
                <a16:creationId xmlns:a16="http://schemas.microsoft.com/office/drawing/2014/main" id="{44887186-EE44-4AD3-BEFE-3478B4537191}"/>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6941820" y="611442"/>
            <a:ext cx="0" cy="640080"/>
          </a:xfrm>
          <a:prstGeom prst="line">
            <a:avLst/>
          </a:prstGeom>
          <a:solidFill>
            <a:schemeClr val="tx1">
              <a:lumMod val="85000"/>
              <a:lumOff val="15000"/>
            </a:schemeClr>
          </a:solidFill>
          <a:ln>
            <a:solidFill>
              <a:schemeClr val="tx1">
                <a:lumMod val="75000"/>
                <a:lumOff val="25000"/>
              </a:schemeClr>
            </a:solidFill>
            <a:miter lim="800000"/>
          </a:ln>
        </p:spPr>
        <p:style>
          <a:lnRef idx="1">
            <a:schemeClr val="accent1"/>
          </a:lnRef>
          <a:fillRef idx="0">
            <a:schemeClr val="accent1"/>
          </a:fillRef>
          <a:effectRef idx="0">
            <a:schemeClr val="accent1"/>
          </a:effectRef>
          <a:fontRef idx="minor">
            <a:schemeClr val="tx1"/>
          </a:fontRef>
        </p:style>
      </p:cxnSp>
      <p:cxnSp>
        <p:nvCxnSpPr>
          <p:cNvPr id="123" name="Straight Connector 122">
            <a:extLst>
              <a:ext uri="{FF2B5EF4-FFF2-40B4-BE49-F238E27FC236}">
                <a16:creationId xmlns:a16="http://schemas.microsoft.com/office/drawing/2014/main" id="{58EECC4E-F1C0-4C09-A7FD-4D623DACCC4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250180" y="1244380"/>
            <a:ext cx="1691640" cy="0"/>
          </a:xfrm>
          <a:prstGeom prst="line">
            <a:avLst/>
          </a:prstGeom>
          <a:solidFill>
            <a:schemeClr val="tx1">
              <a:lumMod val="85000"/>
              <a:lumOff val="15000"/>
            </a:schemeClr>
          </a:solidFill>
          <a:ln>
            <a:solidFill>
              <a:schemeClr val="tx1">
                <a:lumMod val="75000"/>
                <a:lumOff val="25000"/>
              </a:schemeClr>
            </a:solidFill>
            <a:miter lim="800000"/>
          </a:ln>
        </p:spPr>
        <p:style>
          <a:lnRef idx="1">
            <a:schemeClr val="accent1"/>
          </a:lnRef>
          <a:fillRef idx="0">
            <a:schemeClr val="accent1"/>
          </a:fillRef>
          <a:effectRef idx="0">
            <a:schemeClr val="accent1"/>
          </a:effectRef>
          <a:fontRef idx="minor">
            <a:schemeClr val="tx1"/>
          </a:fontRef>
        </p:style>
      </p:cxnSp>
      <p:sp>
        <p:nvSpPr>
          <p:cNvPr id="4" name="ZoneTexte 3">
            <a:extLst>
              <a:ext uri="{FF2B5EF4-FFF2-40B4-BE49-F238E27FC236}">
                <a16:creationId xmlns:a16="http://schemas.microsoft.com/office/drawing/2014/main" id="{367DCE1E-AF7D-DB84-0692-3AB54982B3FE}"/>
              </a:ext>
            </a:extLst>
          </p:cNvPr>
          <p:cNvSpPr txBox="1"/>
          <p:nvPr/>
        </p:nvSpPr>
        <p:spPr>
          <a:xfrm>
            <a:off x="495300" y="1514476"/>
            <a:ext cx="11125200" cy="5019674"/>
          </a:xfrm>
          <a:prstGeom prst="rect">
            <a:avLst/>
          </a:prstGeom>
        </p:spPr>
        <p:txBody>
          <a:bodyPr vert="horz" lIns="91440" tIns="45720" rIns="91440" bIns="45720" rtlCol="0" anchor="ctr">
            <a:normAutofit/>
          </a:bodyPr>
          <a:lstStyle/>
          <a:p>
            <a:pPr marL="57150" defTabSz="914400">
              <a:lnSpc>
                <a:spcPct val="110000"/>
              </a:lnSpc>
              <a:spcAft>
                <a:spcPts val="600"/>
              </a:spcAft>
              <a:buClr>
                <a:schemeClr val="accent1"/>
              </a:buClr>
              <a:buSzPct val="100000"/>
            </a:pPr>
            <a:endParaRPr lang="fr-FR" sz="1400" dirty="0"/>
          </a:p>
        </p:txBody>
      </p:sp>
    </p:spTree>
    <p:extLst>
      <p:ext uri="{BB962C8B-B14F-4D97-AF65-F5344CB8AC3E}">
        <p14:creationId xmlns:p14="http://schemas.microsoft.com/office/powerpoint/2010/main" val="26659808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wd">
                                    <p:tmPct val="15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05D93FB-FACF-5D71-3509-1D1FFEFD879A}"/>
              </a:ext>
            </a:extLst>
          </p:cNvPr>
          <p:cNvSpPr>
            <a:spLocks noGrp="1"/>
          </p:cNvSpPr>
          <p:nvPr>
            <p:ph type="title"/>
          </p:nvPr>
        </p:nvSpPr>
        <p:spPr>
          <a:xfrm>
            <a:off x="1057275" y="404469"/>
            <a:ext cx="10001250" cy="871881"/>
          </a:xfrm>
        </p:spPr>
        <p:txBody>
          <a:bodyPr>
            <a:normAutofit/>
          </a:bodyPr>
          <a:lstStyle/>
          <a:p>
            <a:pPr algn="ctr"/>
            <a:r>
              <a:rPr lang="fr-FR" sz="3600" b="1" dirty="0">
                <a:solidFill>
                  <a:srgbClr val="7030A0"/>
                </a:solidFill>
              </a:rPr>
              <a:t>AVF</a:t>
            </a:r>
            <a:br>
              <a:rPr lang="fr-FR" dirty="0">
                <a:solidFill>
                  <a:srgbClr val="7030A0"/>
                </a:solidFill>
              </a:rPr>
            </a:br>
            <a:r>
              <a:rPr lang="fr-FR" sz="1800" dirty="0">
                <a:solidFill>
                  <a:srgbClr val="7030A0"/>
                </a:solidFill>
              </a:rPr>
              <a:t>(Aide aux Vacances Familles)</a:t>
            </a:r>
            <a:endParaRPr lang="fr-FR">
              <a:solidFill>
                <a:srgbClr val="7030A0"/>
              </a:solidFill>
            </a:endParaRPr>
          </a:p>
        </p:txBody>
      </p:sp>
      <p:sp>
        <p:nvSpPr>
          <p:cNvPr id="4" name="ZoneTexte 3">
            <a:extLst>
              <a:ext uri="{FF2B5EF4-FFF2-40B4-BE49-F238E27FC236}">
                <a16:creationId xmlns:a16="http://schemas.microsoft.com/office/drawing/2014/main" id="{367DCE1E-AF7D-DB84-0692-3AB54982B3FE}"/>
              </a:ext>
            </a:extLst>
          </p:cNvPr>
          <p:cNvSpPr txBox="1"/>
          <p:nvPr/>
        </p:nvSpPr>
        <p:spPr>
          <a:xfrm>
            <a:off x="298747" y="1514476"/>
            <a:ext cx="11125200" cy="5019674"/>
          </a:xfrm>
          <a:prstGeom prst="rect">
            <a:avLst/>
          </a:prstGeom>
        </p:spPr>
        <p:txBody>
          <a:bodyPr vert="horz" lIns="91440" tIns="45720" rIns="91440" bIns="45720" rtlCol="0" anchor="ctr">
            <a:normAutofit/>
          </a:bodyPr>
          <a:lstStyle/>
          <a:p>
            <a:pPr marL="57150" defTabSz="914400">
              <a:lnSpc>
                <a:spcPct val="110000"/>
              </a:lnSpc>
              <a:spcAft>
                <a:spcPts val="600"/>
              </a:spcAft>
              <a:buClr>
                <a:schemeClr val="accent1"/>
              </a:buClr>
              <a:buSzPct val="100000"/>
            </a:pPr>
            <a:endParaRPr lang="fr-FR" sz="1400" dirty="0"/>
          </a:p>
        </p:txBody>
      </p:sp>
      <p:sp>
        <p:nvSpPr>
          <p:cNvPr id="3" name="ZoneTexte 2">
            <a:extLst>
              <a:ext uri="{FF2B5EF4-FFF2-40B4-BE49-F238E27FC236}">
                <a16:creationId xmlns:a16="http://schemas.microsoft.com/office/drawing/2014/main" id="{DA93B55E-FC7D-D1D6-F212-38CBBC7D0483}"/>
              </a:ext>
            </a:extLst>
          </p:cNvPr>
          <p:cNvSpPr txBox="1"/>
          <p:nvPr/>
        </p:nvSpPr>
        <p:spPr>
          <a:xfrm>
            <a:off x="479570" y="1301948"/>
            <a:ext cx="11232859" cy="5078313"/>
          </a:xfrm>
          <a:prstGeom prst="rect">
            <a:avLst/>
          </a:prstGeom>
          <a:noFill/>
        </p:spPr>
        <p:txBody>
          <a:bodyPr wrap="square" lIns="91440" tIns="45720" rIns="91440" bIns="45720" rtlCol="0" anchor="t">
            <a:spAutoFit/>
          </a:bodyPr>
          <a:lstStyle/>
          <a:p>
            <a:pPr algn="just"/>
            <a:r>
              <a:rPr lang="fr-FR" sz="1400" b="0" i="0" dirty="0">
                <a:solidFill>
                  <a:srgbClr val="212529"/>
                </a:solidFill>
                <a:effectLst/>
                <a:latin typeface="Roboto" panose="02000000000000000000" pitchFamily="2" charset="0"/>
                <a:ea typeface="Roboto" panose="02000000000000000000" pitchFamily="2" charset="0"/>
                <a:cs typeface="Roboto" panose="02000000000000000000" pitchFamily="2" charset="0"/>
              </a:rPr>
              <a:t>Les partenaires familles AVF sont labellisés comme suit :</a:t>
            </a:r>
          </a:p>
          <a:p>
            <a:pPr algn="just"/>
            <a:endParaRPr lang="fr-FR" sz="1400" dirty="0">
              <a:solidFill>
                <a:srgbClr val="212529"/>
              </a:solidFill>
              <a:latin typeface="Roboto" panose="02000000000000000000" pitchFamily="2" charset="0"/>
              <a:ea typeface="Roboto" panose="02000000000000000000" pitchFamily="2" charset="0"/>
              <a:cs typeface="Roboto" panose="02000000000000000000" pitchFamily="2" charset="0"/>
            </a:endParaRPr>
          </a:p>
          <a:p>
            <a:pPr algn="just"/>
            <a:r>
              <a:rPr lang="fr-FR" sz="2000" b="1" dirty="0">
                <a:solidFill>
                  <a:srgbClr val="7030A0"/>
                </a:solidFill>
                <a:latin typeface="Roboto"/>
                <a:ea typeface="Roboto"/>
                <a:cs typeface="Roboto"/>
              </a:rPr>
              <a:t>Les typologies d’établissements éligibles</a:t>
            </a:r>
          </a:p>
          <a:p>
            <a:pPr algn="just"/>
            <a:endParaRPr lang="fr-FR" sz="900" b="0" i="0" dirty="0">
              <a:solidFill>
                <a:srgbClr val="212529"/>
              </a:solidFill>
              <a:effectLst/>
              <a:latin typeface="Roboto" panose="02000000000000000000" pitchFamily="2" charset="0"/>
              <a:ea typeface="Roboto" panose="02000000000000000000" pitchFamily="2" charset="0"/>
              <a:cs typeface="Roboto" panose="02000000000000000000" pitchFamily="2" charset="0"/>
            </a:endParaRPr>
          </a:p>
          <a:p>
            <a:pPr algn="just"/>
            <a:r>
              <a:rPr lang="fr-FR" sz="1400" dirty="0">
                <a:latin typeface="Roboto" panose="02000000000000000000" pitchFamily="2" charset="0"/>
                <a:ea typeface="Roboto" panose="02000000000000000000" pitchFamily="2" charset="0"/>
                <a:cs typeface="Roboto" panose="02000000000000000000" pitchFamily="2" charset="0"/>
              </a:rPr>
              <a:t>Les structures de vacances suivantes, situées sur le territoire français, répondant aux critères ci-dessous peuvent être labellisées VACAF :</a:t>
            </a:r>
          </a:p>
          <a:p>
            <a:pPr marL="742950" lvl="1" indent="-285750" algn="just">
              <a:buFont typeface="Arial" panose="020B0604020202020204" pitchFamily="34" charset="0"/>
              <a:buChar char="•"/>
            </a:pPr>
            <a:r>
              <a:rPr lang="fr-FR" sz="1400" dirty="0">
                <a:latin typeface="Roboto" panose="02000000000000000000" pitchFamily="2" charset="0"/>
                <a:ea typeface="Roboto" panose="02000000000000000000" pitchFamily="2" charset="0"/>
                <a:cs typeface="Roboto" panose="02000000000000000000" pitchFamily="2" charset="0"/>
              </a:rPr>
              <a:t>Les villages vacances classés 2 à 4* par Atout France ;</a:t>
            </a:r>
          </a:p>
          <a:p>
            <a:pPr marL="742950" lvl="1" indent="-285750" algn="just">
              <a:buFont typeface="Arial" panose="020B0604020202020204" pitchFamily="34" charset="0"/>
              <a:buChar char="•"/>
            </a:pPr>
            <a:r>
              <a:rPr lang="fr-FR" sz="1400" dirty="0">
                <a:latin typeface="Roboto" panose="02000000000000000000" pitchFamily="2" charset="0"/>
                <a:ea typeface="Roboto" panose="02000000000000000000" pitchFamily="2" charset="0"/>
                <a:cs typeface="Roboto" panose="02000000000000000000" pitchFamily="2" charset="0"/>
              </a:rPr>
              <a:t>Les établissements de l’hôtellerie de plein air classés 2 à 4* par Atout France ;</a:t>
            </a:r>
          </a:p>
          <a:p>
            <a:pPr marL="742950" lvl="1" indent="-285750" algn="just">
              <a:buFont typeface="Arial" panose="020B0604020202020204" pitchFamily="34" charset="0"/>
              <a:buChar char="•"/>
            </a:pPr>
            <a:r>
              <a:rPr lang="fr-FR" sz="1400" dirty="0">
                <a:latin typeface="Roboto" panose="02000000000000000000" pitchFamily="2" charset="0"/>
                <a:ea typeface="Roboto" panose="02000000000000000000" pitchFamily="2" charset="0"/>
                <a:cs typeface="Roboto" panose="02000000000000000000" pitchFamily="2" charset="0"/>
              </a:rPr>
              <a:t>Les résidences de tourisme 2, 3 et 4 * par Atout France.</a:t>
            </a:r>
          </a:p>
          <a:p>
            <a:pPr algn="just"/>
            <a:endParaRPr lang="fr-FR" sz="1400" dirty="0">
              <a:latin typeface="Roboto" panose="02000000000000000000" pitchFamily="2" charset="0"/>
              <a:ea typeface="Roboto" panose="02000000000000000000" pitchFamily="2" charset="0"/>
              <a:cs typeface="Roboto" panose="02000000000000000000" pitchFamily="2" charset="0"/>
            </a:endParaRPr>
          </a:p>
          <a:p>
            <a:pPr algn="just"/>
            <a:r>
              <a:rPr lang="fr-FR" sz="1400" dirty="0">
                <a:latin typeface="Roboto" panose="02000000000000000000" pitchFamily="2" charset="0"/>
                <a:ea typeface="Roboto" panose="02000000000000000000" pitchFamily="2" charset="0"/>
                <a:cs typeface="Roboto" panose="02000000000000000000" pitchFamily="2" charset="0"/>
              </a:rPr>
              <a:t>Les demandes d’établissements sans classement, 1* et 5 * ainsi que tout centre de vacances portant un projet spécifique d’accueil des familles, sont étudiées dans le cadre d’une commission de labellisation.</a:t>
            </a:r>
            <a:endParaRPr lang="fr-FR" sz="1400" b="0" i="0" dirty="0">
              <a:solidFill>
                <a:srgbClr val="212529"/>
              </a:solidFill>
              <a:effectLst/>
              <a:latin typeface="Roboto" panose="02000000000000000000" pitchFamily="2" charset="0"/>
              <a:ea typeface="Roboto" panose="02000000000000000000" pitchFamily="2" charset="0"/>
              <a:cs typeface="Roboto" panose="02000000000000000000" pitchFamily="2" charset="0"/>
            </a:endParaRPr>
          </a:p>
          <a:p>
            <a:pPr algn="just"/>
            <a:endParaRPr lang="fr-FR" sz="1400" dirty="0"/>
          </a:p>
          <a:p>
            <a:pPr algn="just"/>
            <a:r>
              <a:rPr lang="fr-FR" sz="2000" b="1" dirty="0">
                <a:solidFill>
                  <a:srgbClr val="7030A0"/>
                </a:solidFill>
                <a:latin typeface="Roboto"/>
                <a:ea typeface="Roboto"/>
                <a:cs typeface="Roboto"/>
              </a:rPr>
              <a:t>Les conditions d’éligibilité</a:t>
            </a:r>
          </a:p>
          <a:p>
            <a:pPr algn="just"/>
            <a:endParaRPr lang="fr-FR" sz="900" dirty="0">
              <a:latin typeface="Roboto" panose="02000000000000000000" pitchFamily="2" charset="0"/>
              <a:ea typeface="Roboto" panose="02000000000000000000" pitchFamily="2" charset="0"/>
              <a:cs typeface="Roboto" panose="02000000000000000000" pitchFamily="2" charset="0"/>
            </a:endParaRPr>
          </a:p>
          <a:p>
            <a:pPr marL="285750" indent="-285750" algn="just">
              <a:buFont typeface="Arial" panose="020B0604020202020204" pitchFamily="34" charset="0"/>
              <a:buChar char="•"/>
            </a:pPr>
            <a:r>
              <a:rPr lang="fr-FR" sz="1400" dirty="0">
                <a:latin typeface="Roboto" panose="02000000000000000000" pitchFamily="2" charset="0"/>
                <a:ea typeface="Roboto" panose="02000000000000000000" pitchFamily="2" charset="0"/>
                <a:cs typeface="Roboto" panose="02000000000000000000" pitchFamily="2" charset="0"/>
              </a:rPr>
              <a:t>Un site internet en français détaillant les offres de séjours et les tarifs de l’année en cours ;</a:t>
            </a:r>
          </a:p>
          <a:p>
            <a:pPr marL="285750" indent="-285750" algn="just">
              <a:buFont typeface="Arial" panose="020B0604020202020204" pitchFamily="34" charset="0"/>
              <a:buChar char="•"/>
            </a:pPr>
            <a:r>
              <a:rPr lang="fr-FR" sz="1400" dirty="0">
                <a:latin typeface="Roboto" panose="02000000000000000000" pitchFamily="2" charset="0"/>
                <a:ea typeface="Roboto" panose="02000000000000000000" pitchFamily="2" charset="0"/>
                <a:cs typeface="Roboto" panose="02000000000000000000" pitchFamily="2" charset="0"/>
              </a:rPr>
              <a:t>Une ouverture pendant les vacances scolaires et a minima les 2 mois d’été ;</a:t>
            </a:r>
          </a:p>
          <a:p>
            <a:pPr marL="285750" indent="-285750" algn="just">
              <a:buFont typeface="Arial" panose="020B0604020202020204" pitchFamily="34" charset="0"/>
              <a:buChar char="•"/>
            </a:pPr>
            <a:r>
              <a:rPr lang="fr-FR" sz="1400" dirty="0">
                <a:latin typeface="Roboto" panose="02000000000000000000" pitchFamily="2" charset="0"/>
                <a:ea typeface="Roboto" panose="02000000000000000000" pitchFamily="2" charset="0"/>
                <a:cs typeface="Roboto" panose="02000000000000000000" pitchFamily="2" charset="0"/>
              </a:rPr>
              <a:t>Un accueil ouvert en journée ;</a:t>
            </a:r>
          </a:p>
          <a:p>
            <a:pPr marL="285750" indent="-285750" algn="just">
              <a:buFont typeface="Arial" panose="020B0604020202020204" pitchFamily="34" charset="0"/>
              <a:buChar char="•"/>
            </a:pPr>
            <a:r>
              <a:rPr lang="fr-FR" sz="1400" dirty="0">
                <a:latin typeface="Roboto" panose="02000000000000000000" pitchFamily="2" charset="0"/>
                <a:ea typeface="Roboto" panose="02000000000000000000" pitchFamily="2" charset="0"/>
                <a:cs typeface="Roboto" panose="02000000000000000000" pitchFamily="2" charset="0"/>
              </a:rPr>
              <a:t>Un accueil individualisé des familles à leur arrivée ;</a:t>
            </a:r>
          </a:p>
          <a:p>
            <a:pPr marL="285750" indent="-285750" algn="just">
              <a:buFont typeface="Arial" panose="020B0604020202020204" pitchFamily="34" charset="0"/>
              <a:buChar char="•"/>
            </a:pPr>
            <a:r>
              <a:rPr lang="fr-FR" sz="1400" dirty="0">
                <a:latin typeface="Roboto" panose="02000000000000000000" pitchFamily="2" charset="0"/>
                <a:ea typeface="Roboto" panose="02000000000000000000" pitchFamily="2" charset="0"/>
                <a:cs typeface="Roboto" panose="02000000000000000000" pitchFamily="2" charset="0"/>
              </a:rPr>
              <a:t>Des espaces collectifs de rencontre et d’animation ;</a:t>
            </a:r>
          </a:p>
          <a:p>
            <a:pPr marL="285750" indent="-285750" algn="just">
              <a:buFont typeface="Arial" panose="020B0604020202020204" pitchFamily="34" charset="0"/>
              <a:buChar char="•"/>
            </a:pPr>
            <a:r>
              <a:rPr lang="fr-FR" sz="1400" dirty="0">
                <a:latin typeface="Roboto" panose="02000000000000000000" pitchFamily="2" charset="0"/>
                <a:ea typeface="Roboto" panose="02000000000000000000" pitchFamily="2" charset="0"/>
                <a:cs typeface="Roboto" panose="02000000000000000000" pitchFamily="2" charset="0"/>
              </a:rPr>
              <a:t>Et / ou des animations pour les familles (adultes et/ou enfants) ;</a:t>
            </a:r>
          </a:p>
          <a:p>
            <a:pPr marL="285750" indent="-285750" algn="just">
              <a:buFont typeface="Arial" panose="020B0604020202020204" pitchFamily="34" charset="0"/>
              <a:buChar char="•"/>
            </a:pPr>
            <a:r>
              <a:rPr lang="fr-FR" sz="1400" dirty="0">
                <a:latin typeface="Roboto" panose="02000000000000000000" pitchFamily="2" charset="0"/>
                <a:ea typeface="Roboto" panose="02000000000000000000" pitchFamily="2" charset="0"/>
                <a:cs typeface="Roboto" panose="02000000000000000000" pitchFamily="2" charset="0"/>
              </a:rPr>
              <a:t>Et / ou un club enfant/ados ouvert gratuitement au minimum pendant les vacances d’été ;</a:t>
            </a:r>
          </a:p>
          <a:p>
            <a:pPr marL="285750" indent="-285750" algn="just">
              <a:buFont typeface="Arial" panose="020B0604020202020204" pitchFamily="34" charset="0"/>
              <a:buChar char="•"/>
            </a:pPr>
            <a:r>
              <a:rPr lang="fr-FR" sz="1400" dirty="0">
                <a:latin typeface="Roboto" panose="02000000000000000000" pitchFamily="2" charset="0"/>
                <a:ea typeface="Roboto" panose="02000000000000000000" pitchFamily="2" charset="0"/>
                <a:cs typeface="Roboto" panose="02000000000000000000" pitchFamily="2" charset="0"/>
              </a:rPr>
              <a:t>L’accueil des familles bénéficiaires originaires de tout le territoire (sans restriction) ;</a:t>
            </a:r>
          </a:p>
          <a:p>
            <a:pPr marL="285750" indent="-285750" algn="just">
              <a:buFont typeface="Arial" panose="020B0604020202020204" pitchFamily="34" charset="0"/>
              <a:buChar char="•"/>
            </a:pPr>
            <a:r>
              <a:rPr lang="fr-FR" sz="1400" dirty="0">
                <a:latin typeface="Roboto" panose="02000000000000000000" pitchFamily="2" charset="0"/>
                <a:ea typeface="Roboto" panose="02000000000000000000" pitchFamily="2" charset="0"/>
                <a:cs typeface="Roboto" panose="02000000000000000000" pitchFamily="2" charset="0"/>
              </a:rPr>
              <a:t>Le respect des principes de la charte de la laïcité de la branche Famille. </a:t>
            </a:r>
          </a:p>
        </p:txBody>
      </p:sp>
    </p:spTree>
    <p:extLst>
      <p:ext uri="{BB962C8B-B14F-4D97-AF65-F5344CB8AC3E}">
        <p14:creationId xmlns:p14="http://schemas.microsoft.com/office/powerpoint/2010/main" val="338529769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05D93FB-FACF-5D71-3509-1D1FFEFD879A}"/>
              </a:ext>
            </a:extLst>
          </p:cNvPr>
          <p:cNvSpPr>
            <a:spLocks noGrp="1"/>
          </p:cNvSpPr>
          <p:nvPr>
            <p:ph type="title"/>
          </p:nvPr>
        </p:nvSpPr>
        <p:spPr>
          <a:xfrm>
            <a:off x="1057275" y="404469"/>
            <a:ext cx="10001250" cy="871881"/>
          </a:xfrm>
        </p:spPr>
        <p:txBody>
          <a:bodyPr>
            <a:normAutofit/>
          </a:bodyPr>
          <a:lstStyle/>
          <a:p>
            <a:pPr algn="ctr"/>
            <a:r>
              <a:rPr lang="fr-FR" sz="3600" b="1" dirty="0">
                <a:solidFill>
                  <a:srgbClr val="FFC000"/>
                </a:solidFill>
              </a:rPr>
              <a:t>AVS</a:t>
            </a:r>
            <a:br>
              <a:rPr lang="fr-FR" dirty="0">
                <a:solidFill>
                  <a:srgbClr val="FFC000"/>
                </a:solidFill>
              </a:rPr>
            </a:br>
            <a:r>
              <a:rPr lang="fr-FR" sz="1800" dirty="0">
                <a:solidFill>
                  <a:srgbClr val="FFC000"/>
                </a:solidFill>
              </a:rPr>
              <a:t>(Aide aux Vacances Sociales)</a:t>
            </a:r>
            <a:endParaRPr lang="fr-FR">
              <a:solidFill>
                <a:srgbClr val="FFC000"/>
              </a:solidFill>
            </a:endParaRPr>
          </a:p>
        </p:txBody>
      </p:sp>
      <p:sp>
        <p:nvSpPr>
          <p:cNvPr id="4" name="ZoneTexte 3">
            <a:extLst>
              <a:ext uri="{FF2B5EF4-FFF2-40B4-BE49-F238E27FC236}">
                <a16:creationId xmlns:a16="http://schemas.microsoft.com/office/drawing/2014/main" id="{367DCE1E-AF7D-DB84-0692-3AB54982B3FE}"/>
              </a:ext>
            </a:extLst>
          </p:cNvPr>
          <p:cNvSpPr txBox="1"/>
          <p:nvPr/>
        </p:nvSpPr>
        <p:spPr>
          <a:xfrm>
            <a:off x="298747" y="1514476"/>
            <a:ext cx="11125200" cy="5019674"/>
          </a:xfrm>
          <a:prstGeom prst="rect">
            <a:avLst/>
          </a:prstGeom>
        </p:spPr>
        <p:txBody>
          <a:bodyPr vert="horz" lIns="91440" tIns="45720" rIns="91440" bIns="45720" rtlCol="0" anchor="ctr">
            <a:normAutofit/>
          </a:bodyPr>
          <a:lstStyle/>
          <a:p>
            <a:pPr marL="57150" defTabSz="914400">
              <a:lnSpc>
                <a:spcPct val="110000"/>
              </a:lnSpc>
              <a:spcAft>
                <a:spcPts val="600"/>
              </a:spcAft>
              <a:buClr>
                <a:schemeClr val="accent1"/>
              </a:buClr>
              <a:buSzPct val="100000"/>
            </a:pPr>
            <a:endParaRPr lang="fr-FR" sz="1400" dirty="0"/>
          </a:p>
        </p:txBody>
      </p:sp>
      <p:sp>
        <p:nvSpPr>
          <p:cNvPr id="3" name="ZoneTexte 2">
            <a:extLst>
              <a:ext uri="{FF2B5EF4-FFF2-40B4-BE49-F238E27FC236}">
                <a16:creationId xmlns:a16="http://schemas.microsoft.com/office/drawing/2014/main" id="{DA93B55E-FC7D-D1D6-F212-38CBBC7D0483}"/>
              </a:ext>
            </a:extLst>
          </p:cNvPr>
          <p:cNvSpPr txBox="1"/>
          <p:nvPr/>
        </p:nvSpPr>
        <p:spPr>
          <a:xfrm>
            <a:off x="441470" y="1646512"/>
            <a:ext cx="11232859" cy="3108543"/>
          </a:xfrm>
          <a:prstGeom prst="rect">
            <a:avLst/>
          </a:prstGeom>
          <a:noFill/>
        </p:spPr>
        <p:txBody>
          <a:bodyPr wrap="square" rtlCol="0">
            <a:spAutoFit/>
          </a:bodyPr>
          <a:lstStyle/>
          <a:p>
            <a:pPr algn="just"/>
            <a:r>
              <a:rPr lang="fr-FR" sz="1400" b="0" i="0" dirty="0">
                <a:solidFill>
                  <a:srgbClr val="212529"/>
                </a:solidFill>
                <a:effectLst/>
                <a:latin typeface="Roboto" panose="02000000000000000000" pitchFamily="2" charset="0"/>
                <a:ea typeface="Roboto" panose="02000000000000000000" pitchFamily="2" charset="0"/>
                <a:cs typeface="Roboto" panose="02000000000000000000" pitchFamily="2" charset="0"/>
              </a:rPr>
              <a:t>Lors de l’étude de la demande de labellisation AVS, les critères retenus sont similaires à ceux de labellisation AVF à l’exception </a:t>
            </a:r>
          </a:p>
          <a:p>
            <a:pPr algn="just"/>
            <a:r>
              <a:rPr lang="fr-FR" sz="1400" b="0" i="0" dirty="0">
                <a:solidFill>
                  <a:srgbClr val="212529"/>
                </a:solidFill>
                <a:effectLst/>
                <a:latin typeface="Roboto" panose="02000000000000000000" pitchFamily="2" charset="0"/>
                <a:ea typeface="Roboto" panose="02000000000000000000" pitchFamily="2" charset="0"/>
                <a:cs typeface="Roboto" panose="02000000000000000000" pitchFamily="2" charset="0"/>
              </a:rPr>
              <a:t>des résidences de tourisme 2, 3 et 4 * par Atout France étudiées en commission.</a:t>
            </a:r>
          </a:p>
          <a:p>
            <a:pPr algn="just"/>
            <a:endParaRPr lang="fr-FR" sz="1400" b="0" i="0" dirty="0">
              <a:solidFill>
                <a:srgbClr val="212529"/>
              </a:solidFill>
              <a:effectLst/>
              <a:latin typeface="Roboto" panose="02000000000000000000" pitchFamily="2" charset="0"/>
              <a:ea typeface="Roboto" panose="02000000000000000000" pitchFamily="2" charset="0"/>
              <a:cs typeface="Roboto" panose="02000000000000000000" pitchFamily="2" charset="0"/>
            </a:endParaRPr>
          </a:p>
          <a:p>
            <a:pPr algn="just"/>
            <a:r>
              <a:rPr lang="fr-FR" sz="1400" b="0" i="0" dirty="0">
                <a:solidFill>
                  <a:srgbClr val="212529"/>
                </a:solidFill>
                <a:effectLst/>
                <a:latin typeface="Roboto" panose="02000000000000000000" pitchFamily="2" charset="0"/>
                <a:ea typeface="Roboto" panose="02000000000000000000" pitchFamily="2" charset="0"/>
                <a:cs typeface="Roboto" panose="02000000000000000000" pitchFamily="2" charset="0"/>
              </a:rPr>
              <a:t>De plus une attention particulière est portée sur les points suivants : </a:t>
            </a:r>
          </a:p>
          <a:p>
            <a:pPr marL="742950" lvl="1" indent="-285750" algn="just">
              <a:buFont typeface="Arial" panose="020B0604020202020204" pitchFamily="34" charset="0"/>
              <a:buChar char="•"/>
            </a:pPr>
            <a:r>
              <a:rPr lang="fr-FR" sz="1400" b="0" i="0" dirty="0">
                <a:solidFill>
                  <a:srgbClr val="212529"/>
                </a:solidFill>
                <a:effectLst/>
                <a:latin typeface="Roboto" panose="02000000000000000000" pitchFamily="2" charset="0"/>
                <a:ea typeface="Roboto" panose="02000000000000000000" pitchFamily="2" charset="0"/>
                <a:cs typeface="Roboto" panose="02000000000000000000" pitchFamily="2" charset="0"/>
              </a:rPr>
              <a:t>Une accessibilité de la structure en transport en commun ; </a:t>
            </a:r>
          </a:p>
          <a:p>
            <a:pPr marL="742950" lvl="1" indent="-285750" algn="just">
              <a:buFont typeface="Arial" panose="020B0604020202020204" pitchFamily="34" charset="0"/>
              <a:buChar char="•"/>
            </a:pPr>
            <a:r>
              <a:rPr lang="fr-FR" sz="1400" b="0" i="0" dirty="0">
                <a:solidFill>
                  <a:srgbClr val="212529"/>
                </a:solidFill>
                <a:effectLst/>
                <a:latin typeface="Roboto" panose="02000000000000000000" pitchFamily="2" charset="0"/>
                <a:ea typeface="Roboto" panose="02000000000000000000" pitchFamily="2" charset="0"/>
                <a:cs typeface="Roboto" panose="02000000000000000000" pitchFamily="2" charset="0"/>
              </a:rPr>
              <a:t>Des infrastructures adaptées aux familles nombreuses et/ou avec un membre porteur de handicap (logement, </a:t>
            </a:r>
          </a:p>
          <a:p>
            <a:pPr marL="742950" lvl="1" indent="-285750" algn="just">
              <a:buFont typeface="Arial" panose="020B0604020202020204" pitchFamily="34" charset="0"/>
              <a:buChar char="•"/>
            </a:pPr>
            <a:r>
              <a:rPr lang="fr-FR" sz="1400" b="0" i="0" dirty="0">
                <a:solidFill>
                  <a:srgbClr val="212529"/>
                </a:solidFill>
                <a:effectLst/>
                <a:latin typeface="Roboto" panose="02000000000000000000" pitchFamily="2" charset="0"/>
                <a:ea typeface="Roboto" panose="02000000000000000000" pitchFamily="2" charset="0"/>
                <a:cs typeface="Roboto" panose="02000000000000000000" pitchFamily="2" charset="0"/>
              </a:rPr>
              <a:t>encadrement, matériel mis à disposition, terrain clos/ouvert) ; </a:t>
            </a:r>
          </a:p>
          <a:p>
            <a:pPr marL="742950" lvl="1" indent="-285750" algn="just">
              <a:buFont typeface="Arial" panose="020B0604020202020204" pitchFamily="34" charset="0"/>
              <a:buChar char="•"/>
            </a:pPr>
            <a:r>
              <a:rPr lang="fr-FR" sz="1400" b="0" i="0" dirty="0">
                <a:solidFill>
                  <a:srgbClr val="212529"/>
                </a:solidFill>
                <a:effectLst/>
                <a:latin typeface="Roboto" panose="02000000000000000000" pitchFamily="2" charset="0"/>
                <a:ea typeface="Roboto" panose="02000000000000000000" pitchFamily="2" charset="0"/>
                <a:cs typeface="Roboto" panose="02000000000000000000" pitchFamily="2" charset="0"/>
              </a:rPr>
              <a:t>La proximité de commerces de première nécessité ;</a:t>
            </a:r>
          </a:p>
          <a:p>
            <a:pPr marL="742950" lvl="1" indent="-285750" algn="just">
              <a:buFont typeface="Arial" panose="020B0604020202020204" pitchFamily="34" charset="0"/>
              <a:buChar char="•"/>
            </a:pPr>
            <a:r>
              <a:rPr lang="fr-FR" sz="1400" b="0" i="0" dirty="0">
                <a:solidFill>
                  <a:srgbClr val="212529"/>
                </a:solidFill>
                <a:effectLst/>
                <a:latin typeface="Roboto" panose="02000000000000000000" pitchFamily="2" charset="0"/>
                <a:ea typeface="Roboto" panose="02000000000000000000" pitchFamily="2" charset="0"/>
                <a:cs typeface="Roboto" panose="02000000000000000000" pitchFamily="2" charset="0"/>
              </a:rPr>
              <a:t>Un contact privilégié pour répondre aux questions des travailleurs sociaux et porteurs de projet qui accompagnent des </a:t>
            </a:r>
          </a:p>
          <a:p>
            <a:pPr marL="742950" lvl="1" indent="-285750" algn="just">
              <a:buFont typeface="Arial" panose="020B0604020202020204" pitchFamily="34" charset="0"/>
              <a:buChar char="•"/>
            </a:pPr>
            <a:r>
              <a:rPr lang="fr-FR" sz="1400" b="0" i="0" dirty="0">
                <a:solidFill>
                  <a:srgbClr val="212529"/>
                </a:solidFill>
                <a:effectLst/>
                <a:latin typeface="Roboto" panose="02000000000000000000" pitchFamily="2" charset="0"/>
                <a:ea typeface="Roboto" panose="02000000000000000000" pitchFamily="2" charset="0"/>
                <a:cs typeface="Roboto" panose="02000000000000000000" pitchFamily="2" charset="0"/>
              </a:rPr>
              <a:t>familles en amont de leur séjour ;</a:t>
            </a:r>
          </a:p>
          <a:p>
            <a:pPr marL="742950" lvl="1" indent="-285750" algn="just">
              <a:buFont typeface="Arial" panose="020B0604020202020204" pitchFamily="34" charset="0"/>
              <a:buChar char="•"/>
            </a:pPr>
            <a:r>
              <a:rPr lang="fr-FR" sz="1400" b="0" i="0" dirty="0">
                <a:solidFill>
                  <a:srgbClr val="212529"/>
                </a:solidFill>
                <a:effectLst/>
                <a:latin typeface="Roboto" panose="02000000000000000000" pitchFamily="2" charset="0"/>
                <a:ea typeface="Roboto" panose="02000000000000000000" pitchFamily="2" charset="0"/>
                <a:cs typeface="Roboto" panose="02000000000000000000" pitchFamily="2" charset="0"/>
              </a:rPr>
              <a:t>Une durée d’options plus longue sur les séjours AVS ;</a:t>
            </a:r>
          </a:p>
          <a:p>
            <a:pPr marL="742950" lvl="1" indent="-285750" algn="just">
              <a:buFont typeface="Arial" panose="020B0604020202020204" pitchFamily="34" charset="0"/>
              <a:buChar char="•"/>
            </a:pPr>
            <a:r>
              <a:rPr lang="fr-FR" sz="1400" b="0" i="0" dirty="0">
                <a:solidFill>
                  <a:srgbClr val="212529"/>
                </a:solidFill>
                <a:effectLst/>
                <a:latin typeface="Roboto" panose="02000000000000000000" pitchFamily="2" charset="0"/>
                <a:ea typeface="Roboto" panose="02000000000000000000" pitchFamily="2" charset="0"/>
                <a:cs typeface="Roboto" panose="02000000000000000000" pitchFamily="2" charset="0"/>
              </a:rPr>
              <a:t>Des facilités de paiement : paiements en plusieurs fois, versement à l’arrivée, versement de mandat, liquidités ;</a:t>
            </a:r>
          </a:p>
          <a:p>
            <a:pPr marL="742950" lvl="1" indent="-285750" algn="just">
              <a:buFont typeface="Arial" panose="020B0604020202020204" pitchFamily="34" charset="0"/>
              <a:buChar char="•"/>
            </a:pPr>
            <a:r>
              <a:rPr lang="fr-FR" sz="1400" b="0" i="0" dirty="0">
                <a:solidFill>
                  <a:srgbClr val="212529"/>
                </a:solidFill>
                <a:effectLst/>
                <a:latin typeface="Roboto" panose="02000000000000000000" pitchFamily="2" charset="0"/>
                <a:ea typeface="Roboto" panose="02000000000000000000" pitchFamily="2" charset="0"/>
                <a:cs typeface="Roboto" panose="02000000000000000000" pitchFamily="2" charset="0"/>
              </a:rPr>
              <a:t>Un accueil individualisé des familles à leur arrivée et contact privilégié pendant le séjour pour favoriser l’inclusion de la </a:t>
            </a:r>
          </a:p>
          <a:p>
            <a:pPr marL="742950" lvl="1" indent="-285750" algn="just">
              <a:buFont typeface="Arial" panose="020B0604020202020204" pitchFamily="34" charset="0"/>
              <a:buChar char="•"/>
            </a:pPr>
            <a:r>
              <a:rPr lang="fr-FR" sz="1400" b="0" i="0" dirty="0">
                <a:solidFill>
                  <a:srgbClr val="212529"/>
                </a:solidFill>
                <a:effectLst/>
                <a:latin typeface="Roboto" panose="02000000000000000000" pitchFamily="2" charset="0"/>
                <a:ea typeface="Roboto" panose="02000000000000000000" pitchFamily="2" charset="0"/>
                <a:cs typeface="Roboto" panose="02000000000000000000" pitchFamily="2" charset="0"/>
              </a:rPr>
              <a:t>famille.</a:t>
            </a:r>
            <a:endParaRPr lang="fr-FR" sz="1400" dirty="0">
              <a:latin typeface="Roboto" panose="02000000000000000000" pitchFamily="2" charset="0"/>
              <a:ea typeface="Roboto" panose="02000000000000000000" pitchFamily="2" charset="0"/>
              <a:cs typeface="Roboto" panose="02000000000000000000" pitchFamily="2" charset="0"/>
            </a:endParaRPr>
          </a:p>
        </p:txBody>
      </p:sp>
    </p:spTree>
    <p:extLst>
      <p:ext uri="{BB962C8B-B14F-4D97-AF65-F5344CB8AC3E}">
        <p14:creationId xmlns:p14="http://schemas.microsoft.com/office/powerpoint/2010/main" val="288320985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05D93FB-FACF-5D71-3509-1D1FFEFD879A}"/>
              </a:ext>
            </a:extLst>
          </p:cNvPr>
          <p:cNvSpPr>
            <a:spLocks noGrp="1"/>
          </p:cNvSpPr>
          <p:nvPr>
            <p:ph type="title"/>
          </p:nvPr>
        </p:nvSpPr>
        <p:spPr>
          <a:xfrm>
            <a:off x="1057275" y="404469"/>
            <a:ext cx="10001250" cy="871881"/>
          </a:xfrm>
        </p:spPr>
        <p:txBody>
          <a:bodyPr>
            <a:normAutofit/>
          </a:bodyPr>
          <a:lstStyle/>
          <a:p>
            <a:pPr algn="ctr"/>
            <a:r>
              <a:rPr lang="fr-FR" sz="3600" b="1" dirty="0">
                <a:solidFill>
                  <a:srgbClr val="0070C0"/>
                </a:solidFill>
              </a:rPr>
              <a:t>AVE</a:t>
            </a:r>
            <a:br>
              <a:rPr lang="fr-FR" dirty="0">
                <a:solidFill>
                  <a:srgbClr val="0070C0"/>
                </a:solidFill>
              </a:rPr>
            </a:br>
            <a:r>
              <a:rPr lang="fr-FR" sz="1800" dirty="0">
                <a:solidFill>
                  <a:srgbClr val="0070C0"/>
                </a:solidFill>
              </a:rPr>
              <a:t>(Aide aux Vacances Enfants)</a:t>
            </a:r>
            <a:endParaRPr lang="fr-FR">
              <a:solidFill>
                <a:srgbClr val="0070C0"/>
              </a:solidFill>
            </a:endParaRPr>
          </a:p>
        </p:txBody>
      </p:sp>
      <p:sp>
        <p:nvSpPr>
          <p:cNvPr id="4" name="ZoneTexte 3">
            <a:extLst>
              <a:ext uri="{FF2B5EF4-FFF2-40B4-BE49-F238E27FC236}">
                <a16:creationId xmlns:a16="http://schemas.microsoft.com/office/drawing/2014/main" id="{367DCE1E-AF7D-DB84-0692-3AB54982B3FE}"/>
              </a:ext>
            </a:extLst>
          </p:cNvPr>
          <p:cNvSpPr txBox="1"/>
          <p:nvPr/>
        </p:nvSpPr>
        <p:spPr>
          <a:xfrm>
            <a:off x="298747" y="1514476"/>
            <a:ext cx="11125200" cy="5019674"/>
          </a:xfrm>
          <a:prstGeom prst="rect">
            <a:avLst/>
          </a:prstGeom>
        </p:spPr>
        <p:txBody>
          <a:bodyPr vert="horz" lIns="91440" tIns="45720" rIns="91440" bIns="45720" rtlCol="0" anchor="ctr">
            <a:normAutofit/>
          </a:bodyPr>
          <a:lstStyle/>
          <a:p>
            <a:pPr marL="57150" defTabSz="914400">
              <a:lnSpc>
                <a:spcPct val="110000"/>
              </a:lnSpc>
              <a:spcAft>
                <a:spcPts val="600"/>
              </a:spcAft>
              <a:buClr>
                <a:schemeClr val="accent1"/>
              </a:buClr>
              <a:buSzPct val="100000"/>
            </a:pPr>
            <a:endParaRPr lang="fr-FR" sz="1400" dirty="0"/>
          </a:p>
        </p:txBody>
      </p:sp>
      <p:sp>
        <p:nvSpPr>
          <p:cNvPr id="3" name="ZoneTexte 2">
            <a:extLst>
              <a:ext uri="{FF2B5EF4-FFF2-40B4-BE49-F238E27FC236}">
                <a16:creationId xmlns:a16="http://schemas.microsoft.com/office/drawing/2014/main" id="{DA93B55E-FC7D-D1D6-F212-38CBBC7D0483}"/>
              </a:ext>
            </a:extLst>
          </p:cNvPr>
          <p:cNvSpPr txBox="1"/>
          <p:nvPr/>
        </p:nvSpPr>
        <p:spPr>
          <a:xfrm>
            <a:off x="533399" y="1514476"/>
            <a:ext cx="11232859" cy="523220"/>
          </a:xfrm>
          <a:prstGeom prst="rect">
            <a:avLst/>
          </a:prstGeom>
          <a:noFill/>
        </p:spPr>
        <p:txBody>
          <a:bodyPr wrap="square" rtlCol="0">
            <a:spAutoFit/>
          </a:bodyPr>
          <a:lstStyle/>
          <a:p>
            <a:pPr algn="just"/>
            <a:r>
              <a:rPr lang="fr-FR" sz="1400" b="1" dirty="0">
                <a:latin typeface="Roboto" panose="02000000000000000000" pitchFamily="2" charset="0"/>
                <a:ea typeface="Roboto" panose="02000000000000000000" pitchFamily="2" charset="0"/>
                <a:cs typeface="Roboto" panose="02000000000000000000" pitchFamily="2" charset="0"/>
              </a:rPr>
              <a:t>Les démarches de labellisation sont identiques pour l’ensemble des partenaires enfants, peu importe que le partenaire soit labellisé par les CAF ou par VACAF.</a:t>
            </a:r>
          </a:p>
        </p:txBody>
      </p:sp>
      <p:sp>
        <p:nvSpPr>
          <p:cNvPr id="5" name="ZoneTexte 4">
            <a:extLst>
              <a:ext uri="{FF2B5EF4-FFF2-40B4-BE49-F238E27FC236}">
                <a16:creationId xmlns:a16="http://schemas.microsoft.com/office/drawing/2014/main" id="{80FB2963-24D8-DBE6-1DF3-73F9E3B05448}"/>
              </a:ext>
            </a:extLst>
          </p:cNvPr>
          <p:cNvSpPr txBox="1"/>
          <p:nvPr/>
        </p:nvSpPr>
        <p:spPr>
          <a:xfrm>
            <a:off x="533399" y="2275822"/>
            <a:ext cx="11125200" cy="4247317"/>
          </a:xfrm>
          <a:prstGeom prst="rect">
            <a:avLst/>
          </a:prstGeom>
          <a:noFill/>
        </p:spPr>
        <p:txBody>
          <a:bodyPr wrap="square" lIns="91440" tIns="45720" rIns="91440" bIns="45720" numCol="1" rtlCol="0" anchor="t">
            <a:spAutoFit/>
          </a:bodyPr>
          <a:lstStyle/>
          <a:p>
            <a:pPr algn="just"/>
            <a:r>
              <a:rPr lang="fr-FR" sz="2000" b="1" dirty="0">
                <a:solidFill>
                  <a:srgbClr val="0070C0"/>
                </a:solidFill>
                <a:latin typeface="Roboto"/>
                <a:ea typeface="Roboto"/>
                <a:cs typeface="Roboto"/>
              </a:rPr>
              <a:t>Labellisation par VACAF</a:t>
            </a:r>
          </a:p>
          <a:p>
            <a:pPr algn="just"/>
            <a:endParaRPr lang="fr-FR" sz="1400" dirty="0">
              <a:latin typeface="Roboto" panose="02000000000000000000" pitchFamily="2" charset="0"/>
              <a:ea typeface="Roboto" panose="02000000000000000000" pitchFamily="2" charset="0"/>
              <a:cs typeface="Roboto" panose="02000000000000000000" pitchFamily="2" charset="0"/>
            </a:endParaRPr>
          </a:p>
          <a:p>
            <a:pPr algn="just"/>
            <a:r>
              <a:rPr lang="fr-FR" sz="1400" dirty="0">
                <a:latin typeface="Roboto" panose="02000000000000000000" pitchFamily="2" charset="0"/>
                <a:ea typeface="Roboto" panose="02000000000000000000" pitchFamily="2" charset="0"/>
                <a:cs typeface="Roboto" panose="02000000000000000000" pitchFamily="2" charset="0"/>
              </a:rPr>
              <a:t>La labellisation par VACAF permet aux partenaires, avec une seule convention, d’accueillir des enfants de toutes les CAF.</a:t>
            </a:r>
          </a:p>
          <a:p>
            <a:pPr algn="just"/>
            <a:endParaRPr lang="fr-FR" sz="1400" dirty="0">
              <a:latin typeface="Roboto" panose="02000000000000000000" pitchFamily="2" charset="0"/>
              <a:ea typeface="Roboto" panose="02000000000000000000" pitchFamily="2" charset="0"/>
              <a:cs typeface="Roboto" panose="02000000000000000000" pitchFamily="2" charset="0"/>
            </a:endParaRPr>
          </a:p>
          <a:p>
            <a:pPr algn="just"/>
            <a:r>
              <a:rPr lang="fr-FR" sz="1400" b="1" dirty="0">
                <a:solidFill>
                  <a:srgbClr val="0070C0"/>
                </a:solidFill>
                <a:latin typeface="Roboto"/>
                <a:ea typeface="Roboto"/>
                <a:cs typeface="Roboto"/>
              </a:rPr>
              <a:t>6 conditions d’éligibilité à respecter pour bénéficier de la labellisation VACAF :</a:t>
            </a:r>
          </a:p>
          <a:p>
            <a:pPr algn="just"/>
            <a:r>
              <a:rPr lang="fr-FR" sz="1400" dirty="0">
                <a:latin typeface="Roboto" panose="02000000000000000000" pitchFamily="2" charset="0"/>
                <a:ea typeface="Roboto" panose="02000000000000000000" pitchFamily="2" charset="0"/>
                <a:cs typeface="Roboto" panose="02000000000000000000" pitchFamily="2" charset="0"/>
              </a:rPr>
              <a:t>• Proposer un catalogue d’au moins 8 séjours par an pendant les vacances scolaires ;</a:t>
            </a:r>
          </a:p>
          <a:p>
            <a:pPr algn="just"/>
            <a:r>
              <a:rPr lang="fr-FR" sz="1400" dirty="0">
                <a:latin typeface="Roboto" panose="02000000000000000000" pitchFamily="2" charset="0"/>
                <a:ea typeface="Roboto" panose="02000000000000000000" pitchFamily="2" charset="0"/>
                <a:cs typeface="Roboto" panose="02000000000000000000" pitchFamily="2" charset="0"/>
              </a:rPr>
              <a:t>• Accueillir des enfants des CAF adhérentes à l’AVE de tout le territoire ;</a:t>
            </a:r>
          </a:p>
          <a:p>
            <a:pPr algn="just"/>
            <a:r>
              <a:rPr lang="fr-FR" sz="1400" dirty="0">
                <a:latin typeface="Roboto" panose="02000000000000000000" pitchFamily="2" charset="0"/>
                <a:ea typeface="Roboto" panose="02000000000000000000" pitchFamily="2" charset="0"/>
                <a:cs typeface="Roboto" panose="02000000000000000000" pitchFamily="2" charset="0"/>
              </a:rPr>
              <a:t>• Avoir son siège social en France ;</a:t>
            </a:r>
          </a:p>
          <a:p>
            <a:pPr algn="just"/>
            <a:r>
              <a:rPr lang="fr-FR" sz="1400" dirty="0">
                <a:latin typeface="Roboto" panose="02000000000000000000" pitchFamily="2" charset="0"/>
                <a:ea typeface="Roboto" panose="02000000000000000000" pitchFamily="2" charset="0"/>
                <a:cs typeface="Roboto" panose="02000000000000000000" pitchFamily="2" charset="0"/>
              </a:rPr>
              <a:t>• Disposer d’un site internet pour la diffusion de l’offre permettant aux familles de choisir les vacances de leurs enfants ;</a:t>
            </a:r>
          </a:p>
          <a:p>
            <a:pPr algn="just"/>
            <a:r>
              <a:rPr lang="fr-FR" sz="1400" dirty="0">
                <a:latin typeface="Roboto" panose="02000000000000000000" pitchFamily="2" charset="0"/>
                <a:ea typeface="Roboto" panose="02000000000000000000" pitchFamily="2" charset="0"/>
                <a:cs typeface="Roboto" panose="02000000000000000000" pitchFamily="2" charset="0"/>
              </a:rPr>
              <a:t>• Proposer des séjours répondant aux différents types d’accueil collectif de mineurs avec hébergement (SDJES) suivants : séjours de vacances, séjours courts, séjours spécifiques sportifs, séjours spécifiques artistiques, séjours linguistiques ;</a:t>
            </a:r>
          </a:p>
          <a:p>
            <a:pPr algn="just"/>
            <a:r>
              <a:rPr lang="fr-FR" sz="1400" dirty="0">
                <a:latin typeface="Roboto" panose="02000000000000000000" pitchFamily="2" charset="0"/>
                <a:ea typeface="Roboto" panose="02000000000000000000" pitchFamily="2" charset="0"/>
                <a:cs typeface="Roboto" panose="02000000000000000000" pitchFamily="2" charset="0"/>
              </a:rPr>
              <a:t>• Respecter les principes de la charte de la laïcité.</a:t>
            </a:r>
          </a:p>
          <a:p>
            <a:pPr algn="just"/>
            <a:endParaRPr lang="fr-FR" sz="1400" dirty="0">
              <a:latin typeface="Roboto" panose="02000000000000000000" pitchFamily="2" charset="0"/>
              <a:ea typeface="Roboto" panose="02000000000000000000" pitchFamily="2" charset="0"/>
              <a:cs typeface="Roboto" panose="02000000000000000000" pitchFamily="2" charset="0"/>
            </a:endParaRPr>
          </a:p>
          <a:p>
            <a:pPr algn="just"/>
            <a:r>
              <a:rPr lang="fr-FR" sz="1400" b="1" dirty="0">
                <a:solidFill>
                  <a:srgbClr val="0070C0"/>
                </a:solidFill>
                <a:latin typeface="Roboto"/>
                <a:ea typeface="Roboto"/>
                <a:cs typeface="Roboto"/>
              </a:rPr>
              <a:t>VACAF ne labellisera pas des partenaires proposant exclusivement des séjours de typologies suivantes : </a:t>
            </a:r>
          </a:p>
          <a:p>
            <a:pPr algn="just"/>
            <a:r>
              <a:rPr lang="fr-FR" sz="1400" b="1" dirty="0">
                <a:solidFill>
                  <a:srgbClr val="0070C0"/>
                </a:solidFill>
                <a:latin typeface="Roboto"/>
                <a:ea typeface="Roboto"/>
                <a:cs typeface="Roboto"/>
              </a:rPr>
              <a:t>séjours à l’étranger, rencontres européennes de jeunes, rencontres de jeunes OFAJ, chantiers de bénévoles, séjours dans une famille, séjours accessoires à un ALSH.</a:t>
            </a:r>
          </a:p>
          <a:p>
            <a:pPr algn="just"/>
            <a:endParaRPr lang="fr-FR" sz="1400" dirty="0">
              <a:latin typeface="Roboto" panose="02000000000000000000" pitchFamily="2" charset="0"/>
              <a:ea typeface="Roboto" panose="02000000000000000000" pitchFamily="2" charset="0"/>
              <a:cs typeface="Roboto" panose="02000000000000000000" pitchFamily="2" charset="0"/>
            </a:endParaRPr>
          </a:p>
          <a:p>
            <a:pPr algn="just"/>
            <a:r>
              <a:rPr lang="fr-FR" sz="1400" dirty="0">
                <a:latin typeface="Roboto" panose="02000000000000000000" pitchFamily="2" charset="0"/>
                <a:ea typeface="Roboto" panose="02000000000000000000" pitchFamily="2" charset="0"/>
                <a:cs typeface="Roboto" panose="02000000000000000000" pitchFamily="2" charset="0"/>
              </a:rPr>
              <a:t>Les demandes des partenaires ne répondant pas à ces critères, mais proposant un projet spécifique (en lien avec le handicap, accueil d’un nombre important d’enfants sur peu de séjours...), pourront être étudiées en commission de labellisation.</a:t>
            </a:r>
          </a:p>
        </p:txBody>
      </p:sp>
    </p:spTree>
    <p:extLst>
      <p:ext uri="{BB962C8B-B14F-4D97-AF65-F5344CB8AC3E}">
        <p14:creationId xmlns:p14="http://schemas.microsoft.com/office/powerpoint/2010/main" val="386634501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a:extLst>
              <a:ext uri="{FF2B5EF4-FFF2-40B4-BE49-F238E27FC236}">
                <a16:creationId xmlns:a16="http://schemas.microsoft.com/office/drawing/2014/main" id="{B8E3B569-F18A-80E5-0CF0-AFCB0667F8C9}"/>
              </a:ext>
            </a:extLst>
          </p:cNvPr>
          <p:cNvSpPr txBox="1"/>
          <p:nvPr/>
        </p:nvSpPr>
        <p:spPr>
          <a:xfrm>
            <a:off x="533400" y="522522"/>
            <a:ext cx="11125200" cy="1046440"/>
          </a:xfrm>
          <a:prstGeom prst="rect">
            <a:avLst/>
          </a:prstGeom>
          <a:noFill/>
        </p:spPr>
        <p:txBody>
          <a:bodyPr wrap="square" lIns="91440" tIns="45720" rIns="91440" bIns="45720" numCol="1" rtlCol="0" anchor="t">
            <a:spAutoFit/>
          </a:bodyPr>
          <a:lstStyle/>
          <a:p>
            <a:pPr algn="ctr"/>
            <a:r>
              <a:rPr lang="fr-FR" sz="2000" b="1" dirty="0">
                <a:solidFill>
                  <a:srgbClr val="0070C0"/>
                </a:solidFill>
                <a:latin typeface="Roboto"/>
                <a:ea typeface="Roboto"/>
                <a:cs typeface="Roboto"/>
              </a:rPr>
              <a:t>Les étapes de labellisation du partenaire AVE</a:t>
            </a:r>
          </a:p>
          <a:p>
            <a:pPr algn="just"/>
            <a:endParaRPr lang="fr-FR" sz="1400" dirty="0">
              <a:latin typeface="Roboto" panose="02000000000000000000" pitchFamily="2" charset="0"/>
              <a:ea typeface="Roboto" panose="02000000000000000000" pitchFamily="2" charset="0"/>
              <a:cs typeface="Roboto" panose="02000000000000000000" pitchFamily="2" charset="0"/>
            </a:endParaRPr>
          </a:p>
          <a:p>
            <a:pPr algn="just"/>
            <a:r>
              <a:rPr lang="fr-FR" sz="1400" dirty="0">
                <a:latin typeface="Roboto" panose="02000000000000000000" pitchFamily="2" charset="0"/>
                <a:ea typeface="Roboto" panose="02000000000000000000" pitchFamily="2" charset="0"/>
                <a:cs typeface="Roboto" panose="02000000000000000000" pitchFamily="2" charset="0"/>
              </a:rPr>
              <a:t>Seul le responsable légal de la structure peut effectuer les opérations de labellisation (Demande de conventionnement ou de renouvellement), la mise à jour des informations administratives (SIRET, IBAN, …) ou d’octroi des accès à ses collaborateurs.</a:t>
            </a:r>
          </a:p>
        </p:txBody>
      </p:sp>
      <p:sp>
        <p:nvSpPr>
          <p:cNvPr id="3" name="ZoneTexte 2">
            <a:extLst>
              <a:ext uri="{FF2B5EF4-FFF2-40B4-BE49-F238E27FC236}">
                <a16:creationId xmlns:a16="http://schemas.microsoft.com/office/drawing/2014/main" id="{31C34A31-E078-D386-E69B-59A5A44BF1F2}"/>
              </a:ext>
            </a:extLst>
          </p:cNvPr>
          <p:cNvSpPr txBox="1"/>
          <p:nvPr/>
        </p:nvSpPr>
        <p:spPr>
          <a:xfrm>
            <a:off x="771787" y="1946246"/>
            <a:ext cx="10159068" cy="3385542"/>
          </a:xfrm>
          <a:prstGeom prst="rect">
            <a:avLst/>
          </a:prstGeom>
          <a:noFill/>
        </p:spPr>
        <p:txBody>
          <a:bodyPr wrap="square" lIns="91440" tIns="45720" rIns="91440" bIns="45720" rtlCol="0" anchor="t">
            <a:spAutoFit/>
          </a:bodyPr>
          <a:lstStyle/>
          <a:p>
            <a:r>
              <a:rPr lang="fr-FR" b="1" dirty="0">
                <a:solidFill>
                  <a:schemeClr val="accent3">
                    <a:lumMod val="75000"/>
                  </a:schemeClr>
                </a:solidFill>
                <a:latin typeface="Roboto" panose="02000000000000000000" pitchFamily="2" charset="0"/>
                <a:ea typeface="Roboto" panose="02000000000000000000" pitchFamily="2" charset="0"/>
                <a:cs typeface="Roboto" panose="02000000000000000000" pitchFamily="2" charset="0"/>
              </a:rPr>
              <a:t>PREMIÈRE DEMANDE DE LABELLISATION</a:t>
            </a:r>
          </a:p>
          <a:p>
            <a:endParaRPr lang="fr-FR" sz="1400" dirty="0">
              <a:latin typeface="Roboto" panose="02000000000000000000" pitchFamily="2" charset="0"/>
              <a:ea typeface="Roboto" panose="02000000000000000000" pitchFamily="2" charset="0"/>
              <a:cs typeface="Roboto" panose="02000000000000000000" pitchFamily="2" charset="0"/>
            </a:endParaRPr>
          </a:p>
          <a:p>
            <a:r>
              <a:rPr lang="fr-FR" sz="1400" dirty="0">
                <a:latin typeface="Roboto" panose="02000000000000000000" pitchFamily="2" charset="0"/>
                <a:ea typeface="Roboto" panose="02000000000000000000" pitchFamily="2" charset="0"/>
                <a:cs typeface="Roboto" panose="02000000000000000000" pitchFamily="2" charset="0"/>
              </a:rPr>
              <a:t>Les étapes à suivre par le partenaire pour une première demande de labellisation en ligne :</a:t>
            </a:r>
          </a:p>
          <a:p>
            <a:endParaRPr lang="fr-FR" sz="1400" dirty="0">
              <a:latin typeface="Roboto" panose="02000000000000000000" pitchFamily="2" charset="0"/>
              <a:ea typeface="Roboto" panose="02000000000000000000" pitchFamily="2" charset="0"/>
              <a:cs typeface="Roboto" panose="02000000000000000000" pitchFamily="2" charset="0"/>
            </a:endParaRPr>
          </a:p>
          <a:p>
            <a:r>
              <a:rPr lang="fr-FR" sz="1400" dirty="0">
                <a:latin typeface="Roboto" panose="02000000000000000000" pitchFamily="2" charset="0"/>
                <a:ea typeface="Roboto" panose="02000000000000000000" pitchFamily="2" charset="0"/>
                <a:cs typeface="Roboto" panose="02000000000000000000" pitchFamily="2" charset="0"/>
              </a:rPr>
              <a:t>1. Connexion au site partenaires.vacaf.org.</a:t>
            </a:r>
          </a:p>
          <a:p>
            <a:r>
              <a:rPr lang="fr-FR" sz="1400" dirty="0">
                <a:latin typeface="Roboto"/>
                <a:ea typeface="Roboto"/>
                <a:cs typeface="Roboto"/>
              </a:rPr>
              <a:t>Pour créer un accès au site de gestion 2026.vacaf.org, cliquer sur le pavé « Demander une labellisation AVE » </a:t>
            </a:r>
          </a:p>
          <a:p>
            <a:endParaRPr lang="fr-FR" sz="1400" dirty="0">
              <a:latin typeface="Roboto" panose="02000000000000000000" pitchFamily="2" charset="0"/>
              <a:ea typeface="Roboto" panose="02000000000000000000" pitchFamily="2" charset="0"/>
              <a:cs typeface="Roboto" panose="02000000000000000000" pitchFamily="2" charset="0"/>
            </a:endParaRPr>
          </a:p>
          <a:p>
            <a:r>
              <a:rPr lang="fr-FR" sz="1400" dirty="0">
                <a:latin typeface="Roboto"/>
                <a:ea typeface="Roboto"/>
                <a:cs typeface="Roboto"/>
              </a:rPr>
              <a:t>2. Une fois l’accès activé sur le site de gestion 2026.vacaf.org.</a:t>
            </a:r>
          </a:p>
          <a:p>
            <a:r>
              <a:rPr lang="fr-FR" sz="1400" dirty="0">
                <a:latin typeface="Roboto" panose="02000000000000000000" pitchFamily="2" charset="0"/>
                <a:ea typeface="Roboto" panose="02000000000000000000" pitchFamily="2" charset="0"/>
                <a:cs typeface="Roboto" panose="02000000000000000000" pitchFamily="2" charset="0"/>
              </a:rPr>
              <a:t>Création d’une fiche de renseignements via les fiches structures en cliquant sur le tableau de bord des structures. Cette étape n’est pas nécessaire pour les structures déjà connues, (fiche déjà existante). </a:t>
            </a:r>
          </a:p>
          <a:p>
            <a:r>
              <a:rPr lang="fr-FR" sz="1400" dirty="0">
                <a:latin typeface="Roboto" panose="02000000000000000000" pitchFamily="2" charset="0"/>
                <a:ea typeface="Roboto" panose="02000000000000000000" pitchFamily="2" charset="0"/>
                <a:cs typeface="Roboto" panose="02000000000000000000" pitchFamily="2" charset="0"/>
              </a:rPr>
              <a:t>Demande de labellisation auprès de la CAF et/ou auprès de VACAF en cliquant sur le bouton « Demander une labellisation ».</a:t>
            </a:r>
          </a:p>
          <a:p>
            <a:endParaRPr lang="fr-FR" sz="1400" dirty="0">
              <a:latin typeface="Roboto" panose="02000000000000000000" pitchFamily="2" charset="0"/>
              <a:ea typeface="Roboto" panose="02000000000000000000" pitchFamily="2" charset="0"/>
              <a:cs typeface="Roboto" panose="02000000000000000000" pitchFamily="2" charset="0"/>
            </a:endParaRPr>
          </a:p>
          <a:p>
            <a:r>
              <a:rPr lang="fr-FR" sz="1400" dirty="0">
                <a:latin typeface="Roboto" panose="02000000000000000000" pitchFamily="2" charset="0"/>
                <a:ea typeface="Roboto" panose="02000000000000000000" pitchFamily="2" charset="0"/>
                <a:cs typeface="Roboto" panose="02000000000000000000" pitchFamily="2" charset="0"/>
              </a:rPr>
              <a:t>3. Traitement de la demande par la CAF ou VACAF : instruction et décision.</a:t>
            </a:r>
          </a:p>
          <a:p>
            <a:r>
              <a:rPr lang="fr-FR" sz="1400" dirty="0">
                <a:latin typeface="Roboto" panose="02000000000000000000" pitchFamily="2" charset="0"/>
                <a:ea typeface="Roboto" panose="02000000000000000000" pitchFamily="2" charset="0"/>
                <a:cs typeface="Roboto" panose="02000000000000000000" pitchFamily="2" charset="0"/>
              </a:rPr>
              <a:t>En cas d’accord, transmission de la convention pour signature électronique et validation de la labellisation sur le site pour un accès à toutes les fonctionnalités du site.</a:t>
            </a:r>
          </a:p>
        </p:txBody>
      </p:sp>
    </p:spTree>
    <p:extLst>
      <p:ext uri="{BB962C8B-B14F-4D97-AF65-F5344CB8AC3E}">
        <p14:creationId xmlns:p14="http://schemas.microsoft.com/office/powerpoint/2010/main" val="1022321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a:extLst>
              <a:ext uri="{FF2B5EF4-FFF2-40B4-BE49-F238E27FC236}">
                <a16:creationId xmlns:a16="http://schemas.microsoft.com/office/drawing/2014/main" id="{FA2812A0-329F-AE06-1891-AB879E3E65C8}"/>
              </a:ext>
            </a:extLst>
          </p:cNvPr>
          <p:cNvSpPr txBox="1"/>
          <p:nvPr/>
        </p:nvSpPr>
        <p:spPr>
          <a:xfrm>
            <a:off x="792759" y="340297"/>
            <a:ext cx="10606481" cy="6401753"/>
          </a:xfrm>
          <a:prstGeom prst="rect">
            <a:avLst/>
          </a:prstGeom>
          <a:noFill/>
        </p:spPr>
        <p:txBody>
          <a:bodyPr wrap="square" lIns="91440" tIns="45720" rIns="91440" bIns="45720" rtlCol="0" anchor="t">
            <a:spAutoFit/>
          </a:bodyPr>
          <a:lstStyle/>
          <a:p>
            <a:pPr algn="ctr"/>
            <a:r>
              <a:rPr lang="fr-FR" sz="1600" b="1" kern="0" dirty="0">
                <a:solidFill>
                  <a:srgbClr val="005A9E"/>
                </a:solidFill>
                <a:effectLst/>
                <a:latin typeface="Roboto"/>
                <a:ea typeface="Times New Roman" panose="02020603050405020304" pitchFamily="18" charset="0"/>
                <a:cs typeface="Times New Roman"/>
              </a:rPr>
              <a:t>Les Caisses d’allocations familiales (Caf) se mobilisent chaque année pour aider les familles </a:t>
            </a:r>
            <a:r>
              <a:rPr lang="fr-FR" sz="1600" kern="0" dirty="0">
                <a:solidFill>
                  <a:srgbClr val="2A2F30"/>
                </a:solidFill>
                <a:effectLst/>
                <a:latin typeface="Roboto"/>
                <a:ea typeface="Times New Roman" panose="02020603050405020304" pitchFamily="18" charset="0"/>
                <a:cs typeface="Segoe UI Emoji" panose="020B0502040204020203" pitchFamily="34" charset="0"/>
              </a:rPr>
              <a:t>👨</a:t>
            </a:r>
            <a:r>
              <a:rPr lang="fr-FR" sz="1600" kern="0" dirty="0">
                <a:solidFill>
                  <a:srgbClr val="2A2F30"/>
                </a:solidFill>
                <a:effectLst/>
                <a:latin typeface="Roboto"/>
                <a:ea typeface="Times New Roman" panose="02020603050405020304" pitchFamily="18" charset="0"/>
                <a:cs typeface="Times New Roman"/>
              </a:rPr>
              <a:t>‍</a:t>
            </a:r>
            <a:r>
              <a:rPr lang="fr-FR" sz="1600" kern="0" dirty="0">
                <a:solidFill>
                  <a:srgbClr val="2A2F30"/>
                </a:solidFill>
                <a:effectLst/>
                <a:latin typeface="Roboto"/>
                <a:ea typeface="Times New Roman" panose="02020603050405020304" pitchFamily="18" charset="0"/>
                <a:cs typeface="Segoe UI Emoji" panose="020B0502040204020203" pitchFamily="34" charset="0"/>
              </a:rPr>
              <a:t>👩</a:t>
            </a:r>
            <a:r>
              <a:rPr lang="fr-FR" sz="1600" kern="0" dirty="0">
                <a:solidFill>
                  <a:srgbClr val="2A2F30"/>
                </a:solidFill>
                <a:effectLst/>
                <a:latin typeface="Roboto"/>
                <a:ea typeface="Times New Roman" panose="02020603050405020304" pitchFamily="18" charset="0"/>
                <a:cs typeface="Times New Roman"/>
              </a:rPr>
              <a:t>‍</a:t>
            </a:r>
            <a:r>
              <a:rPr lang="fr-FR" sz="1600" kern="0" dirty="0">
                <a:solidFill>
                  <a:srgbClr val="2A2F30"/>
                </a:solidFill>
                <a:effectLst/>
                <a:latin typeface="Roboto"/>
                <a:ea typeface="Times New Roman" panose="02020603050405020304" pitchFamily="18" charset="0"/>
                <a:cs typeface="Segoe UI Emoji" panose="020B0502040204020203" pitchFamily="34" charset="0"/>
              </a:rPr>
              <a:t>👧</a:t>
            </a:r>
            <a:r>
              <a:rPr lang="fr-FR" sz="1600" kern="0" dirty="0">
                <a:solidFill>
                  <a:srgbClr val="2A2F30"/>
                </a:solidFill>
                <a:effectLst/>
                <a:latin typeface="Roboto"/>
                <a:ea typeface="Times New Roman" panose="02020603050405020304" pitchFamily="18" charset="0"/>
                <a:cs typeface="Times New Roman"/>
              </a:rPr>
              <a:t>‍</a:t>
            </a:r>
            <a:r>
              <a:rPr lang="fr-FR" sz="1600" kern="0" dirty="0">
                <a:solidFill>
                  <a:srgbClr val="2A2F30"/>
                </a:solidFill>
                <a:effectLst/>
                <a:latin typeface="Roboto"/>
                <a:ea typeface="Times New Roman" panose="02020603050405020304" pitchFamily="18" charset="0"/>
                <a:cs typeface="Segoe UI Emoji" panose="020B0502040204020203" pitchFamily="34" charset="0"/>
              </a:rPr>
              <a:t>👦</a:t>
            </a:r>
            <a:r>
              <a:rPr lang="fr-FR" sz="1600" b="1" kern="0" dirty="0">
                <a:solidFill>
                  <a:srgbClr val="005A9E"/>
                </a:solidFill>
                <a:effectLst/>
                <a:latin typeface="Roboto"/>
                <a:ea typeface="Times New Roman" panose="02020603050405020304" pitchFamily="18" charset="0"/>
                <a:cs typeface="Times New Roman"/>
              </a:rPr>
              <a:t>, notamment les plus fragiles, à financer et ainsi à concrétiser leur projet de vacances. </a:t>
            </a:r>
            <a:r>
              <a:rPr lang="fr-FR" sz="1600" kern="0" dirty="0">
                <a:solidFill>
                  <a:srgbClr val="2A2F30"/>
                </a:solidFill>
                <a:effectLst/>
                <a:latin typeface="Roboto"/>
                <a:ea typeface="Times New Roman" panose="02020603050405020304" pitchFamily="18" charset="0"/>
                <a:cs typeface="Segoe UI Symbol" panose="020B0502040204020203" pitchFamily="34" charset="0"/>
              </a:rPr>
              <a:t>🏖️</a:t>
            </a:r>
            <a:endParaRPr lang="fr-FR" sz="1600" kern="100" dirty="0">
              <a:effectLst/>
              <a:latin typeface="Roboto"/>
              <a:ea typeface="Calibri" panose="020F0502020204030204" pitchFamily="34" charset="0"/>
              <a:cs typeface="Times New Roman" panose="02020603050405020304" pitchFamily="18" charset="0"/>
            </a:endParaRPr>
          </a:p>
          <a:p>
            <a:pPr algn="just"/>
            <a:endParaRPr lang="fr-FR" sz="1400" kern="0" dirty="0">
              <a:solidFill>
                <a:srgbClr val="2A2F30"/>
              </a:solidFill>
              <a:effectLst/>
              <a:latin typeface="Roboto"/>
              <a:ea typeface="Times New Roman" panose="02020603050405020304" pitchFamily="18" charset="0"/>
              <a:cs typeface="Times New Roman" panose="02020603050405020304" pitchFamily="18" charset="0"/>
            </a:endParaRPr>
          </a:p>
          <a:p>
            <a:pPr algn="just"/>
            <a:endParaRPr lang="fr-FR" sz="1400" kern="100" dirty="0">
              <a:effectLst/>
              <a:latin typeface="Roboto"/>
              <a:ea typeface="Calibri" panose="020F0502020204030204" pitchFamily="34" charset="0"/>
              <a:cs typeface="Times New Roman" panose="02020603050405020304" pitchFamily="18" charset="0"/>
            </a:endParaRPr>
          </a:p>
          <a:p>
            <a:pPr algn="just"/>
            <a:endParaRPr lang="fr-FR" sz="1400" kern="100" dirty="0">
              <a:effectLst/>
              <a:latin typeface="Roboto"/>
              <a:ea typeface="Calibri" panose="020F0502020204030204" pitchFamily="34" charset="0"/>
              <a:cs typeface="Times New Roman" panose="02020603050405020304" pitchFamily="18" charset="0"/>
            </a:endParaRPr>
          </a:p>
          <a:p>
            <a:r>
              <a:rPr lang="fr-FR" sz="1400" kern="0" dirty="0">
                <a:solidFill>
                  <a:srgbClr val="2A2F30"/>
                </a:solidFill>
                <a:effectLst/>
                <a:latin typeface="Roboto"/>
                <a:ea typeface="Times New Roman" panose="02020603050405020304" pitchFamily="18" charset="0"/>
                <a:cs typeface="Segoe UI Emoji" panose="020B0502040204020203" pitchFamily="34" charset="0"/>
              </a:rPr>
              <a:t>🤝</a:t>
            </a:r>
            <a:r>
              <a:rPr lang="fr-FR" sz="1400" b="1" kern="0" dirty="0">
                <a:solidFill>
                  <a:srgbClr val="2A2F30"/>
                </a:solidFill>
                <a:effectLst/>
                <a:latin typeface="Roboto"/>
                <a:ea typeface="Times New Roman" panose="02020603050405020304" pitchFamily="18" charset="0"/>
                <a:cs typeface="Times New Roman"/>
              </a:rPr>
              <a:t>La Caf de la Nièvre adhère aux 3 offres de service proposées par VACAF :</a:t>
            </a:r>
            <a:endParaRPr lang="fr-FR" sz="1400" kern="100" dirty="0">
              <a:effectLst/>
              <a:latin typeface="Roboto"/>
              <a:ea typeface="Calibri" panose="020F0502020204030204" pitchFamily="34" charset="0"/>
              <a:cs typeface="Times New Roman"/>
            </a:endParaRPr>
          </a:p>
          <a:p>
            <a:pPr marL="1714500" lvl="3" indent="-342900">
              <a:buFont typeface="Wingdings" panose="05000000000000000000" pitchFamily="2" charset="2"/>
              <a:buChar char="Ø"/>
            </a:pPr>
            <a:r>
              <a:rPr lang="fr-FR" sz="1400" b="1" kern="0" dirty="0">
                <a:solidFill>
                  <a:srgbClr val="2A2F30"/>
                </a:solidFill>
                <a:effectLst/>
                <a:latin typeface="Roboto"/>
                <a:ea typeface="Times New Roman" panose="02020603050405020304" pitchFamily="18" charset="0"/>
                <a:cs typeface="Times New Roman"/>
              </a:rPr>
              <a:t>L’Aide aux Vacances Famille (AVF),</a:t>
            </a:r>
            <a:endParaRPr lang="fr-FR" sz="1400" kern="100" dirty="0">
              <a:effectLst/>
              <a:latin typeface="Roboto"/>
              <a:ea typeface="Calibri" panose="020F0502020204030204" pitchFamily="34" charset="0"/>
              <a:cs typeface="Times New Roman"/>
            </a:endParaRPr>
          </a:p>
          <a:p>
            <a:pPr marL="1714500" lvl="3" indent="-342900">
              <a:buFont typeface="Wingdings" panose="05000000000000000000" pitchFamily="2" charset="2"/>
              <a:buChar char="Ø"/>
            </a:pPr>
            <a:r>
              <a:rPr lang="fr-FR" sz="1400" b="1" kern="0" dirty="0">
                <a:solidFill>
                  <a:srgbClr val="2A2F30"/>
                </a:solidFill>
                <a:effectLst/>
                <a:latin typeface="Roboto"/>
                <a:ea typeface="Times New Roman" panose="02020603050405020304" pitchFamily="18" charset="0"/>
                <a:cs typeface="Times New Roman"/>
              </a:rPr>
              <a:t>L’aide aux Vacances Sociales (AVS),</a:t>
            </a:r>
            <a:endParaRPr lang="fr-FR" sz="1400" kern="100" dirty="0">
              <a:effectLst/>
              <a:latin typeface="Roboto"/>
              <a:ea typeface="Calibri" panose="020F0502020204030204" pitchFamily="34" charset="0"/>
              <a:cs typeface="Times New Roman"/>
            </a:endParaRPr>
          </a:p>
          <a:p>
            <a:pPr marL="1714500" lvl="3" indent="-342900">
              <a:buFont typeface="Wingdings" panose="05000000000000000000" pitchFamily="2" charset="2"/>
              <a:buChar char="Ø"/>
            </a:pPr>
            <a:r>
              <a:rPr lang="fr-FR" sz="1400" b="1" kern="0" dirty="0">
                <a:solidFill>
                  <a:srgbClr val="2A2F30"/>
                </a:solidFill>
                <a:effectLst/>
                <a:latin typeface="Roboto"/>
                <a:ea typeface="Times New Roman" panose="02020603050405020304" pitchFamily="18" charset="0"/>
                <a:cs typeface="Times New Roman"/>
              </a:rPr>
              <a:t>L’Aide aux Vacances Enfants (AVE).</a:t>
            </a:r>
            <a:endParaRPr lang="fr-FR" sz="1400" kern="100" dirty="0">
              <a:effectLst/>
              <a:latin typeface="Roboto"/>
              <a:ea typeface="Calibri" panose="020F0502020204030204" pitchFamily="34" charset="0"/>
              <a:cs typeface="Times New Roman"/>
            </a:endParaRPr>
          </a:p>
          <a:p>
            <a:pPr algn="just"/>
            <a:endParaRPr lang="fr-FR" sz="1400" kern="0" dirty="0">
              <a:solidFill>
                <a:srgbClr val="2A2F30"/>
              </a:solidFill>
              <a:effectLst/>
              <a:latin typeface="Roboto"/>
              <a:ea typeface="Times New Roman" panose="02020603050405020304" pitchFamily="18" charset="0"/>
              <a:cs typeface="Times New Roman" panose="02020603050405020304" pitchFamily="18" charset="0"/>
            </a:endParaRPr>
          </a:p>
          <a:p>
            <a:pPr algn="just"/>
            <a:endParaRPr lang="fr-FR" sz="1400" kern="100" dirty="0">
              <a:effectLst/>
              <a:latin typeface="Roboto"/>
              <a:ea typeface="Calibri" panose="020F0502020204030204" pitchFamily="34" charset="0"/>
              <a:cs typeface="Times New Roman" panose="02020603050405020304" pitchFamily="18" charset="0"/>
            </a:endParaRPr>
          </a:p>
          <a:p>
            <a:pPr algn="just"/>
            <a:r>
              <a:rPr lang="fr-FR" sz="1400" kern="0" dirty="0">
                <a:solidFill>
                  <a:srgbClr val="2A2F30"/>
                </a:solidFill>
                <a:effectLst/>
                <a:latin typeface="Roboto"/>
                <a:ea typeface="Times New Roman" panose="02020603050405020304" pitchFamily="18" charset="0"/>
                <a:cs typeface="Times New Roman"/>
              </a:rPr>
              <a:t>VACAF est un service mutualisé à disposition des Caf et un interlocuteur privilégié des structures de vacances et organisateurs de séjours labellisés. </a:t>
            </a:r>
            <a:endParaRPr lang="fr-FR" sz="1400" kern="100" dirty="0">
              <a:effectLst/>
              <a:latin typeface="Roboto"/>
              <a:ea typeface="Calibri" panose="020F0502020204030204" pitchFamily="34" charset="0"/>
              <a:cs typeface="Times New Roman"/>
            </a:endParaRPr>
          </a:p>
          <a:p>
            <a:pPr algn="just"/>
            <a:endParaRPr lang="fr-FR" sz="1400" kern="100" dirty="0">
              <a:effectLst/>
              <a:latin typeface="Roboto"/>
              <a:ea typeface="Calibri" panose="020F0502020204030204" pitchFamily="34" charset="0"/>
              <a:cs typeface="Times New Roman" panose="02020603050405020304" pitchFamily="18" charset="0"/>
            </a:endParaRPr>
          </a:p>
          <a:p>
            <a:pPr algn="just"/>
            <a:r>
              <a:rPr lang="fr-FR" sz="1400" kern="0" dirty="0">
                <a:solidFill>
                  <a:srgbClr val="2A2F30"/>
                </a:solidFill>
                <a:effectLst/>
                <a:latin typeface="Roboto"/>
                <a:ea typeface="Times New Roman" panose="02020603050405020304" pitchFamily="18" charset="0"/>
                <a:cs typeface="Times New Roman"/>
              </a:rPr>
              <a:t>Chaque début d’année, les familles qui remplissent les conditions d’éligibilité aux aides aux vacances sont informées par leur CAF.</a:t>
            </a:r>
            <a:endParaRPr lang="fr-FR" sz="1400" kern="100" dirty="0">
              <a:effectLst/>
              <a:latin typeface="Roboto"/>
              <a:ea typeface="Calibri" panose="020F0502020204030204" pitchFamily="34" charset="0"/>
              <a:cs typeface="Times New Roman"/>
            </a:endParaRPr>
          </a:p>
          <a:p>
            <a:pPr algn="just"/>
            <a:r>
              <a:rPr lang="fr-FR" sz="1400" kern="0" dirty="0">
                <a:solidFill>
                  <a:srgbClr val="2A2F30"/>
                </a:solidFill>
                <a:effectLst/>
                <a:latin typeface="Roboto"/>
                <a:ea typeface="Times New Roman" panose="02020603050405020304" pitchFamily="18" charset="0"/>
                <a:cs typeface="Times New Roman"/>
              </a:rPr>
              <a:t>Elles sont destinataires d’une notification précisant : le pourcentage et/ou le montant journalier et/ou le plafond d’aide, le nombre de séjours autorisé, la durée du séjour, etc.</a:t>
            </a:r>
            <a:endParaRPr lang="fr-FR" sz="1400" kern="100" dirty="0">
              <a:effectLst/>
              <a:latin typeface="Roboto"/>
              <a:ea typeface="Calibri" panose="020F0502020204030204" pitchFamily="34" charset="0"/>
              <a:cs typeface="Times New Roman"/>
            </a:endParaRPr>
          </a:p>
          <a:p>
            <a:pPr algn="just"/>
            <a:r>
              <a:rPr lang="fr-FR" sz="1400" kern="0" dirty="0">
                <a:solidFill>
                  <a:srgbClr val="2A2F30"/>
                </a:solidFill>
                <a:effectLst/>
                <a:latin typeface="Roboto"/>
                <a:ea typeface="Times New Roman" panose="02020603050405020304" pitchFamily="18" charset="0"/>
                <a:cs typeface="Times New Roman"/>
              </a:rPr>
              <a:t>Ces informations sont également disponibles sur Caf.fr dans leur espace personnel « Mon Compte ».</a:t>
            </a:r>
            <a:r>
              <a:rPr lang="fr-FR" sz="1400" kern="100" dirty="0">
                <a:effectLst/>
                <a:latin typeface="Roboto"/>
                <a:ea typeface="Calibri"/>
                <a:cs typeface="Times New Roman"/>
              </a:rPr>
              <a:t> Pour les familles qui n’ont pas créé de compte sur Caf.fr, un courrier leur est adressé par La Poste.</a:t>
            </a:r>
          </a:p>
          <a:p>
            <a:pPr algn="just"/>
            <a:endParaRPr lang="fr-FR" sz="1400" kern="100" dirty="0">
              <a:effectLst/>
              <a:latin typeface="Roboto"/>
              <a:ea typeface="Calibri" panose="020F0502020204030204" pitchFamily="34" charset="0"/>
              <a:cs typeface="Times New Roman" panose="02020603050405020304" pitchFamily="18" charset="0"/>
            </a:endParaRPr>
          </a:p>
          <a:p>
            <a:pPr algn="just"/>
            <a:r>
              <a:rPr lang="fr-FR" sz="1400" kern="0" dirty="0">
                <a:solidFill>
                  <a:srgbClr val="2A2F30"/>
                </a:solidFill>
                <a:effectLst/>
                <a:latin typeface="Roboto"/>
                <a:ea typeface="Times New Roman" panose="02020603050405020304" pitchFamily="18" charset="0"/>
                <a:cs typeface="Times New Roman"/>
              </a:rPr>
              <a:t>Un site internet Vacaf est accessible aux familles afin qu'elles réalisent leurs demandes en ligne. </a:t>
            </a:r>
            <a:endParaRPr lang="fr-FR" sz="1400" kern="100" dirty="0">
              <a:effectLst/>
              <a:latin typeface="Roboto"/>
              <a:ea typeface="Calibri" panose="020F0502020204030204" pitchFamily="34" charset="0"/>
              <a:cs typeface="Times New Roman"/>
            </a:endParaRPr>
          </a:p>
          <a:p>
            <a:pPr algn="just"/>
            <a:endParaRPr lang="fr-FR" sz="1400" kern="100" dirty="0">
              <a:effectLst/>
              <a:latin typeface="Roboto"/>
              <a:ea typeface="Calibri" panose="020F0502020204030204" pitchFamily="34" charset="0"/>
              <a:cs typeface="Times New Roman" panose="02020603050405020304" pitchFamily="18" charset="0"/>
            </a:endParaRPr>
          </a:p>
          <a:p>
            <a:pPr algn="just"/>
            <a:r>
              <a:rPr lang="fr-FR" sz="1400" kern="0" dirty="0">
                <a:solidFill>
                  <a:srgbClr val="2A2F30"/>
                </a:solidFill>
                <a:effectLst/>
                <a:latin typeface="Roboto"/>
                <a:ea typeface="Times New Roman" panose="02020603050405020304" pitchFamily="18" charset="0"/>
                <a:cs typeface="Times New Roman"/>
              </a:rPr>
              <a:t>Pour la campagne VACAF </a:t>
            </a:r>
            <a:r>
              <a:rPr lang="fr-FR" sz="1400" kern="0" dirty="0">
                <a:solidFill>
                  <a:srgbClr val="2A2F30"/>
                </a:solidFill>
                <a:latin typeface="Roboto"/>
                <a:ea typeface="Times New Roman" panose="02020603050405020304" pitchFamily="18" charset="0"/>
                <a:cs typeface="Times New Roman"/>
              </a:rPr>
              <a:t>2026</a:t>
            </a:r>
            <a:r>
              <a:rPr lang="fr-FR" sz="1400" kern="0" dirty="0">
                <a:solidFill>
                  <a:srgbClr val="2A2F30"/>
                </a:solidFill>
                <a:effectLst/>
                <a:latin typeface="Roboto"/>
                <a:ea typeface="Times New Roman" panose="02020603050405020304" pitchFamily="18" charset="0"/>
                <a:cs typeface="Times New Roman"/>
              </a:rPr>
              <a:t>, le</a:t>
            </a:r>
            <a:r>
              <a:rPr lang="fr-FR" sz="1400" kern="0" dirty="0">
                <a:solidFill>
                  <a:srgbClr val="2A2F30"/>
                </a:solidFill>
                <a:latin typeface="Roboto"/>
                <a:ea typeface="Times New Roman" panose="02020603050405020304" pitchFamily="18" charset="0"/>
                <a:cs typeface="Times New Roman"/>
              </a:rPr>
              <a:t> </a:t>
            </a:r>
            <a:r>
              <a:rPr lang="fr-FR" sz="1400" kern="0" dirty="0">
                <a:solidFill>
                  <a:srgbClr val="2A2F30"/>
                </a:solidFill>
                <a:effectLst/>
                <a:latin typeface="Roboto"/>
                <a:ea typeface="Times New Roman" panose="02020603050405020304" pitchFamily="18" charset="0"/>
                <a:cs typeface="Times New Roman"/>
              </a:rPr>
              <a:t>site </a:t>
            </a:r>
            <a:r>
              <a:rPr lang="fr-FR" sz="1400" u="sng" kern="0" dirty="0">
                <a:solidFill>
                  <a:srgbClr val="0064AF"/>
                </a:solidFill>
                <a:effectLst/>
                <a:latin typeface="Roboto"/>
                <a:ea typeface="Times New Roman" panose="02020603050405020304" pitchFamily="18" charset="0"/>
                <a:cs typeface="Times New Roman"/>
                <a:hlinkClick r:id="rId2"/>
              </a:rPr>
              <a:t>www.vacaf.org</a:t>
            </a:r>
            <a:r>
              <a:rPr lang="fr-FR" sz="1400" kern="0" dirty="0">
                <a:solidFill>
                  <a:srgbClr val="2A2F30"/>
                </a:solidFill>
                <a:effectLst/>
                <a:latin typeface="Roboto"/>
                <a:ea typeface="Times New Roman" panose="02020603050405020304" pitchFamily="18" charset="0"/>
                <a:cs typeface="Times New Roman"/>
              </a:rPr>
              <a:t> est ouvert</a:t>
            </a:r>
            <a:r>
              <a:rPr lang="fr-FR" sz="1400" kern="0" dirty="0">
                <a:solidFill>
                  <a:srgbClr val="2A2F30"/>
                </a:solidFill>
                <a:latin typeface="Roboto"/>
                <a:ea typeface="Times New Roman" panose="02020603050405020304" pitchFamily="18" charset="0"/>
                <a:cs typeface="Times New Roman"/>
              </a:rPr>
              <a:t>.</a:t>
            </a:r>
            <a:r>
              <a:rPr lang="fr-FR" sz="1400" kern="0" dirty="0">
                <a:solidFill>
                  <a:srgbClr val="2A2F30"/>
                </a:solidFill>
                <a:effectLst/>
                <a:latin typeface="Roboto"/>
                <a:ea typeface="Times New Roman" panose="02020603050405020304" pitchFamily="18" charset="0"/>
                <a:cs typeface="Times New Roman"/>
              </a:rPr>
              <a:t> Vous trouverez sur ce site les conditions d’utilisations de chacune des aides.</a:t>
            </a:r>
          </a:p>
          <a:p>
            <a:pPr algn="just"/>
            <a:endParaRPr lang="fr-FR" sz="1400" kern="0" dirty="0">
              <a:solidFill>
                <a:srgbClr val="2A2F30"/>
              </a:solidFill>
              <a:latin typeface="Roboto"/>
              <a:ea typeface="Calibri" panose="020F0502020204030204" pitchFamily="34" charset="0"/>
              <a:cs typeface="Times New Roman" panose="02020603050405020304" pitchFamily="18" charset="0"/>
            </a:endParaRPr>
          </a:p>
          <a:p>
            <a:pPr algn="just"/>
            <a:r>
              <a:rPr lang="fr-FR" sz="1400" kern="0" dirty="0">
                <a:solidFill>
                  <a:srgbClr val="2A2F30"/>
                </a:solidFill>
                <a:latin typeface="Roboto"/>
                <a:ea typeface="Roboto"/>
                <a:cs typeface="Times New Roman"/>
              </a:rPr>
              <a:t>Les aides Vacaf sont soumises à périodes de vacances scolaires pour les séjours qui incluent des enfants en obligation scolaire.</a:t>
            </a:r>
          </a:p>
          <a:p>
            <a:pPr algn="just"/>
            <a:endParaRPr lang="fr-FR" sz="1400" kern="0" dirty="0">
              <a:solidFill>
                <a:srgbClr val="2A2F30"/>
              </a:solidFill>
              <a:latin typeface="Roboto"/>
              <a:ea typeface="Roboto"/>
              <a:cs typeface="Times New Roman" panose="02020603050405020304" pitchFamily="18" charset="0"/>
            </a:endParaRPr>
          </a:p>
          <a:p>
            <a:pPr algn="just"/>
            <a:r>
              <a:rPr lang="fr-FR" sz="1400" kern="0" dirty="0">
                <a:solidFill>
                  <a:srgbClr val="2A2F30"/>
                </a:solidFill>
                <a:latin typeface="Roboto"/>
                <a:ea typeface="Roboto"/>
                <a:cs typeface="Times New Roman"/>
              </a:rPr>
              <a:t>Tous les dispositifs ont un budget limité, les aides seront </a:t>
            </a:r>
            <a:r>
              <a:rPr lang="fr-FR" sz="1400" kern="0" dirty="0">
                <a:latin typeface="Roboto"/>
                <a:ea typeface="Roboto"/>
                <a:cs typeface="Times New Roman"/>
              </a:rPr>
              <a:t>donc</a:t>
            </a:r>
            <a:r>
              <a:rPr lang="fr-FR" sz="1400" kern="0" dirty="0">
                <a:solidFill>
                  <a:srgbClr val="2A2F30"/>
                </a:solidFill>
                <a:latin typeface="Roboto"/>
                <a:ea typeface="Roboto"/>
                <a:cs typeface="Times New Roman"/>
              </a:rPr>
              <a:t> accordées dans la limite des fonds disponibles.</a:t>
            </a:r>
            <a:endParaRPr lang="fr-FR" sz="1400" dirty="0">
              <a:latin typeface="Roboto"/>
              <a:ea typeface="Roboto"/>
              <a:cs typeface="Times New Roman"/>
            </a:endParaRPr>
          </a:p>
        </p:txBody>
      </p:sp>
    </p:spTree>
    <p:extLst>
      <p:ext uri="{BB962C8B-B14F-4D97-AF65-F5344CB8AC3E}">
        <p14:creationId xmlns:p14="http://schemas.microsoft.com/office/powerpoint/2010/main" val="423652426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a:extLst>
              <a:ext uri="{FF2B5EF4-FFF2-40B4-BE49-F238E27FC236}">
                <a16:creationId xmlns:a16="http://schemas.microsoft.com/office/drawing/2014/main" id="{43680F9D-F99E-4A08-E76F-8756BB9F82F0}"/>
              </a:ext>
            </a:extLst>
          </p:cNvPr>
          <p:cNvSpPr txBox="1"/>
          <p:nvPr/>
        </p:nvSpPr>
        <p:spPr>
          <a:xfrm>
            <a:off x="704675" y="654341"/>
            <a:ext cx="10159068" cy="2523768"/>
          </a:xfrm>
          <a:prstGeom prst="rect">
            <a:avLst/>
          </a:prstGeom>
          <a:noFill/>
        </p:spPr>
        <p:txBody>
          <a:bodyPr wrap="square" lIns="91440" tIns="45720" rIns="91440" bIns="45720" rtlCol="0" anchor="t">
            <a:spAutoFit/>
          </a:bodyPr>
          <a:lstStyle/>
          <a:p>
            <a:r>
              <a:rPr lang="fr-FR" b="1" dirty="0">
                <a:solidFill>
                  <a:schemeClr val="accent3">
                    <a:lumMod val="75000"/>
                  </a:schemeClr>
                </a:solidFill>
                <a:latin typeface="Roboto" panose="02000000000000000000" pitchFamily="2" charset="0"/>
                <a:ea typeface="Roboto" panose="02000000000000000000" pitchFamily="2" charset="0"/>
                <a:cs typeface="Roboto" panose="02000000000000000000" pitchFamily="2" charset="0"/>
              </a:rPr>
              <a:t>DEMANDE DE RENOUVELLEMENT POUR LES CONVENTIONS ARRIVÉES À TERME</a:t>
            </a:r>
            <a:endParaRPr lang="fr-FR" sz="1400" dirty="0">
              <a:latin typeface="Roboto" panose="02000000000000000000" pitchFamily="2" charset="0"/>
              <a:ea typeface="Roboto" panose="02000000000000000000" pitchFamily="2" charset="0"/>
              <a:cs typeface="Roboto" panose="02000000000000000000" pitchFamily="2" charset="0"/>
            </a:endParaRPr>
          </a:p>
          <a:p>
            <a:endParaRPr lang="fr-FR" sz="1400" dirty="0">
              <a:latin typeface="Roboto" panose="02000000000000000000" pitchFamily="2" charset="0"/>
              <a:ea typeface="Roboto" panose="02000000000000000000" pitchFamily="2" charset="0"/>
              <a:cs typeface="Roboto" panose="02000000000000000000" pitchFamily="2" charset="0"/>
            </a:endParaRPr>
          </a:p>
          <a:p>
            <a:r>
              <a:rPr lang="fr-FR" sz="1400" dirty="0">
                <a:latin typeface="Roboto"/>
                <a:ea typeface="Roboto"/>
                <a:cs typeface="Roboto"/>
              </a:rPr>
              <a:t>Les partenaires labellisés se connectent directement au site 2026.vacaf.org avec leurs identifiants 2025 et suivent les instructions apparaissant à l’écran.</a:t>
            </a:r>
          </a:p>
          <a:p>
            <a:endParaRPr lang="fr-FR" sz="1400" dirty="0">
              <a:latin typeface="Roboto" panose="02000000000000000000" pitchFamily="2" charset="0"/>
              <a:ea typeface="Roboto" panose="02000000000000000000" pitchFamily="2" charset="0"/>
              <a:cs typeface="Roboto" panose="02000000000000000000" pitchFamily="2" charset="0"/>
            </a:endParaRPr>
          </a:p>
          <a:p>
            <a:r>
              <a:rPr lang="fr-FR" sz="1400" dirty="0">
                <a:latin typeface="Roboto" panose="02000000000000000000" pitchFamily="2" charset="0"/>
                <a:ea typeface="Roboto" panose="02000000000000000000" pitchFamily="2" charset="0"/>
                <a:cs typeface="Roboto" panose="02000000000000000000" pitchFamily="2" charset="0"/>
              </a:rPr>
              <a:t>Mise à jour et validation des informations administratives via la fiche structure existante accessible depuis le tableau de bord.</a:t>
            </a:r>
          </a:p>
          <a:p>
            <a:endParaRPr lang="fr-FR" sz="1400" dirty="0">
              <a:latin typeface="Roboto" panose="02000000000000000000" pitchFamily="2" charset="0"/>
              <a:ea typeface="Roboto" panose="02000000000000000000" pitchFamily="2" charset="0"/>
              <a:cs typeface="Roboto" panose="02000000000000000000" pitchFamily="2" charset="0"/>
            </a:endParaRPr>
          </a:p>
          <a:p>
            <a:r>
              <a:rPr lang="fr-FR" sz="1400" dirty="0">
                <a:latin typeface="Roboto" panose="02000000000000000000" pitchFamily="2" charset="0"/>
                <a:ea typeface="Roboto" panose="02000000000000000000" pitchFamily="2" charset="0"/>
                <a:cs typeface="Roboto" panose="02000000000000000000" pitchFamily="2" charset="0"/>
              </a:rPr>
              <a:t>Renouvellement en cliquant sur le bouton « Demander la labellisation ou la renouveler ».</a:t>
            </a:r>
          </a:p>
          <a:p>
            <a:endParaRPr lang="fr-FR" sz="1400" dirty="0">
              <a:latin typeface="Roboto" panose="02000000000000000000" pitchFamily="2" charset="0"/>
              <a:ea typeface="Roboto" panose="02000000000000000000" pitchFamily="2" charset="0"/>
              <a:cs typeface="Roboto" panose="02000000000000000000" pitchFamily="2" charset="0"/>
            </a:endParaRPr>
          </a:p>
          <a:p>
            <a:r>
              <a:rPr lang="fr-FR" sz="1400" dirty="0">
                <a:latin typeface="Roboto" panose="02000000000000000000" pitchFamily="2" charset="0"/>
                <a:ea typeface="Roboto" panose="02000000000000000000" pitchFamily="2" charset="0"/>
                <a:cs typeface="Roboto" panose="02000000000000000000" pitchFamily="2" charset="0"/>
              </a:rPr>
              <a:t>Le dossier sera instruit par la CAF ou VACAF puis, en cas d’acceptation, le partenaire pourra signer sa nouvelle convention en ligne via une signature électronique.</a:t>
            </a:r>
          </a:p>
        </p:txBody>
      </p:sp>
      <p:sp>
        <p:nvSpPr>
          <p:cNvPr id="3" name="ZoneTexte 2">
            <a:extLst>
              <a:ext uri="{FF2B5EF4-FFF2-40B4-BE49-F238E27FC236}">
                <a16:creationId xmlns:a16="http://schemas.microsoft.com/office/drawing/2014/main" id="{0CAC9836-13B0-481A-BDA1-2EF2D7A0F1C3}"/>
              </a:ext>
            </a:extLst>
          </p:cNvPr>
          <p:cNvSpPr txBox="1"/>
          <p:nvPr/>
        </p:nvSpPr>
        <p:spPr>
          <a:xfrm>
            <a:off x="704675" y="3679892"/>
            <a:ext cx="10159068" cy="1508105"/>
          </a:xfrm>
          <a:prstGeom prst="rect">
            <a:avLst/>
          </a:prstGeom>
          <a:noFill/>
        </p:spPr>
        <p:txBody>
          <a:bodyPr wrap="square" lIns="91440" tIns="45720" rIns="91440" bIns="45720" rtlCol="0" anchor="t">
            <a:spAutoFit/>
          </a:bodyPr>
          <a:lstStyle/>
          <a:p>
            <a:r>
              <a:rPr lang="fr-FR" b="1" dirty="0">
                <a:solidFill>
                  <a:schemeClr val="accent3">
                    <a:lumMod val="75000"/>
                  </a:schemeClr>
                </a:solidFill>
                <a:latin typeface="Roboto"/>
                <a:ea typeface="Roboto"/>
                <a:cs typeface="Roboto"/>
              </a:rPr>
              <a:t>MISE À JOUR DES INFORMATIONS ADMINISTRATIVES POUR LES CONVENTIONS EN COURS DE VALIDITÉ EN 2026</a:t>
            </a:r>
            <a:endParaRPr lang="fr-FR" sz="1400" dirty="0">
              <a:latin typeface="Roboto" panose="02000000000000000000" pitchFamily="2" charset="0"/>
              <a:ea typeface="Roboto" panose="02000000000000000000" pitchFamily="2" charset="0"/>
              <a:cs typeface="Roboto" panose="02000000000000000000" pitchFamily="2" charset="0"/>
            </a:endParaRPr>
          </a:p>
          <a:p>
            <a:endParaRPr lang="fr-FR" sz="1400" dirty="0">
              <a:latin typeface="Roboto" panose="02000000000000000000" pitchFamily="2" charset="0"/>
              <a:ea typeface="Roboto" panose="02000000000000000000" pitchFamily="2" charset="0"/>
              <a:cs typeface="Roboto" panose="02000000000000000000" pitchFamily="2" charset="0"/>
            </a:endParaRPr>
          </a:p>
          <a:p>
            <a:r>
              <a:rPr lang="fr-FR" sz="1400" dirty="0">
                <a:latin typeface="Roboto"/>
                <a:ea typeface="Roboto"/>
                <a:cs typeface="Roboto"/>
              </a:rPr>
              <a:t>Les partenaires se connectent au site 2026.vacaf.org avec leurs identifiants 2025.</a:t>
            </a:r>
          </a:p>
          <a:p>
            <a:endParaRPr lang="fr-FR" sz="1400" dirty="0">
              <a:latin typeface="Roboto" panose="02000000000000000000" pitchFamily="2" charset="0"/>
              <a:ea typeface="Roboto" panose="02000000000000000000" pitchFamily="2" charset="0"/>
              <a:cs typeface="Roboto" panose="02000000000000000000" pitchFamily="2" charset="0"/>
            </a:endParaRPr>
          </a:p>
          <a:p>
            <a:r>
              <a:rPr lang="fr-FR" sz="1400" dirty="0">
                <a:latin typeface="Roboto"/>
                <a:ea typeface="Roboto"/>
                <a:cs typeface="Roboto"/>
              </a:rPr>
              <a:t>Après avoir mis à jour et validé leurs informations administratives, les partenaires peuvent saisir les séjours 2026.</a:t>
            </a:r>
          </a:p>
        </p:txBody>
      </p:sp>
    </p:spTree>
    <p:extLst>
      <p:ext uri="{BB962C8B-B14F-4D97-AF65-F5344CB8AC3E}">
        <p14:creationId xmlns:p14="http://schemas.microsoft.com/office/powerpoint/2010/main" val="397060844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a:extLst>
              <a:ext uri="{FF2B5EF4-FFF2-40B4-BE49-F238E27FC236}">
                <a16:creationId xmlns:a16="http://schemas.microsoft.com/office/drawing/2014/main" id="{FC15FA2A-2E78-1F85-A969-E43026F3DC60}"/>
              </a:ext>
            </a:extLst>
          </p:cNvPr>
          <p:cNvSpPr txBox="1"/>
          <p:nvPr/>
        </p:nvSpPr>
        <p:spPr>
          <a:xfrm>
            <a:off x="533400" y="522522"/>
            <a:ext cx="11125200" cy="2769989"/>
          </a:xfrm>
          <a:prstGeom prst="rect">
            <a:avLst/>
          </a:prstGeom>
          <a:noFill/>
        </p:spPr>
        <p:txBody>
          <a:bodyPr wrap="square" numCol="1" rtlCol="0">
            <a:spAutoFit/>
          </a:bodyPr>
          <a:lstStyle/>
          <a:p>
            <a:pPr algn="ctr"/>
            <a:r>
              <a:rPr lang="fr-FR" sz="2000" b="1" dirty="0">
                <a:solidFill>
                  <a:srgbClr val="CC3399"/>
                </a:solidFill>
                <a:latin typeface="Roboto" panose="02000000000000000000" pitchFamily="2" charset="0"/>
                <a:ea typeface="Roboto" panose="02000000000000000000" pitchFamily="2" charset="0"/>
                <a:cs typeface="Roboto" panose="02000000000000000000" pitchFamily="2" charset="0"/>
              </a:rPr>
              <a:t>La Charte de laïcité : le traitement des dossiers par Vacaf</a:t>
            </a:r>
          </a:p>
          <a:p>
            <a:pPr algn="just"/>
            <a:endParaRPr lang="fr-FR" sz="1400" dirty="0">
              <a:latin typeface="Roboto" panose="02000000000000000000" pitchFamily="2" charset="0"/>
              <a:ea typeface="Roboto" panose="02000000000000000000" pitchFamily="2" charset="0"/>
              <a:cs typeface="Roboto" panose="02000000000000000000" pitchFamily="2" charset="0"/>
            </a:endParaRPr>
          </a:p>
          <a:p>
            <a:pPr algn="just"/>
            <a:r>
              <a:rPr lang="fr-FR" sz="1400" dirty="0">
                <a:latin typeface="Roboto" panose="02000000000000000000" pitchFamily="2" charset="0"/>
                <a:ea typeface="Roboto" panose="02000000000000000000" pitchFamily="2" charset="0"/>
                <a:cs typeface="Roboto" panose="02000000000000000000" pitchFamily="2" charset="0"/>
              </a:rPr>
              <a:t>Dans le cadre de la labellisation des organisateurs de séjours enfants (AVE) et des structures de vacances (AVF-AVS), VACAF réalise une instruction des demandes et des pièces justificatives transmises. </a:t>
            </a:r>
          </a:p>
          <a:p>
            <a:pPr algn="just"/>
            <a:endParaRPr lang="fr-FR" sz="1400" dirty="0">
              <a:latin typeface="Roboto" panose="02000000000000000000" pitchFamily="2" charset="0"/>
              <a:ea typeface="Roboto" panose="02000000000000000000" pitchFamily="2" charset="0"/>
              <a:cs typeface="Roboto" panose="02000000000000000000" pitchFamily="2" charset="0"/>
            </a:endParaRPr>
          </a:p>
          <a:p>
            <a:pPr algn="just"/>
            <a:r>
              <a:rPr lang="fr-FR" sz="1400" dirty="0">
                <a:latin typeface="Roboto" panose="02000000000000000000" pitchFamily="2" charset="0"/>
                <a:ea typeface="Roboto" panose="02000000000000000000" pitchFamily="2" charset="0"/>
                <a:cs typeface="Roboto" panose="02000000000000000000" pitchFamily="2" charset="0"/>
              </a:rPr>
              <a:t>Ces demandes peuvent nécessiter une étude approfondie en lien avec le respect des principes de la Charte de la laïcité, à partir du référentiel des indices communiqués par la CNAF dans l’IT 2021-037.</a:t>
            </a:r>
          </a:p>
          <a:p>
            <a:pPr algn="just"/>
            <a:endParaRPr lang="fr-FR" sz="1400" dirty="0">
              <a:latin typeface="Roboto" panose="02000000000000000000" pitchFamily="2" charset="0"/>
              <a:ea typeface="Roboto" panose="02000000000000000000" pitchFamily="2" charset="0"/>
              <a:cs typeface="Roboto" panose="02000000000000000000" pitchFamily="2" charset="0"/>
            </a:endParaRPr>
          </a:p>
          <a:p>
            <a:pPr algn="just"/>
            <a:r>
              <a:rPr lang="fr-FR" sz="1400" dirty="0">
                <a:latin typeface="Roboto" panose="02000000000000000000" pitchFamily="2" charset="0"/>
                <a:ea typeface="Roboto" panose="02000000000000000000" pitchFamily="2" charset="0"/>
                <a:cs typeface="Roboto" panose="02000000000000000000" pitchFamily="2" charset="0"/>
              </a:rPr>
              <a:t>VACAF peut ainsi être amené à saisir le Comité de suivi de la Charte de la laïcité pour avis.</a:t>
            </a:r>
          </a:p>
          <a:p>
            <a:pPr algn="just"/>
            <a:endParaRPr lang="fr-FR" sz="1400" dirty="0">
              <a:latin typeface="Roboto" panose="02000000000000000000" pitchFamily="2" charset="0"/>
              <a:ea typeface="Roboto" panose="02000000000000000000" pitchFamily="2" charset="0"/>
              <a:cs typeface="Roboto" panose="02000000000000000000" pitchFamily="2" charset="0"/>
            </a:endParaRPr>
          </a:p>
          <a:p>
            <a:pPr algn="just"/>
            <a:r>
              <a:rPr lang="fr-FR" sz="1400" dirty="0">
                <a:latin typeface="Roboto" panose="02000000000000000000" pitchFamily="2" charset="0"/>
                <a:ea typeface="Roboto" panose="02000000000000000000" pitchFamily="2" charset="0"/>
                <a:cs typeface="Roboto" panose="02000000000000000000" pitchFamily="2" charset="0"/>
              </a:rPr>
              <a:t>La décision de labellisation est alors prise par VACAF en tenant compte de l’avis du Comité de la Charte de la laïcité et du contenu du dossier d’instruction.</a:t>
            </a:r>
          </a:p>
        </p:txBody>
      </p:sp>
    </p:spTree>
    <p:extLst>
      <p:ext uri="{BB962C8B-B14F-4D97-AF65-F5344CB8AC3E}">
        <p14:creationId xmlns:p14="http://schemas.microsoft.com/office/powerpoint/2010/main" val="270812998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FA82C117-7CF0-F9E6-3CCE-3B5111A31AD7}"/>
              </a:ext>
            </a:extLst>
          </p:cNvPr>
          <p:cNvSpPr txBox="1"/>
          <p:nvPr/>
        </p:nvSpPr>
        <p:spPr>
          <a:xfrm>
            <a:off x="1927412" y="905435"/>
            <a:ext cx="7100046" cy="64633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fr-FR" sz="3600" b="1">
                <a:solidFill>
                  <a:srgbClr val="961414"/>
                </a:solidFill>
              </a:rPr>
              <a:t>Dispositif PASS COLO</a:t>
            </a:r>
            <a:r>
              <a:rPr lang="fr-FR" sz="3600"/>
              <a:t>​</a:t>
            </a:r>
            <a:endParaRPr lang="fr-FR"/>
          </a:p>
        </p:txBody>
      </p:sp>
      <p:sp>
        <p:nvSpPr>
          <p:cNvPr id="3" name="TextBox 2">
            <a:extLst>
              <a:ext uri="{FF2B5EF4-FFF2-40B4-BE49-F238E27FC236}">
                <a16:creationId xmlns:a16="http://schemas.microsoft.com/office/drawing/2014/main" id="{2C0C91B0-8F29-5EFC-F2E4-7820120F1CC1}"/>
              </a:ext>
            </a:extLst>
          </p:cNvPr>
          <p:cNvSpPr txBox="1"/>
          <p:nvPr/>
        </p:nvSpPr>
        <p:spPr>
          <a:xfrm>
            <a:off x="1030941" y="1801905"/>
            <a:ext cx="10318376" cy="163121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fr-FR" sz="1600" b="1" dirty="0">
                <a:solidFill>
                  <a:srgbClr val="961414"/>
                </a:solidFill>
                <a:latin typeface="Roboto"/>
                <a:ea typeface="Roboto"/>
                <a:cs typeface="Roboto"/>
              </a:rPr>
              <a:t>Le conventionnement Pass colo par VACAF </a:t>
            </a:r>
          </a:p>
          <a:p>
            <a:endParaRPr lang="fr-FR" sz="1400" dirty="0">
              <a:latin typeface="Roboto"/>
              <a:ea typeface="Roboto"/>
              <a:cs typeface="Roboto"/>
            </a:endParaRPr>
          </a:p>
          <a:p>
            <a:r>
              <a:rPr lang="fr-FR" sz="1400" dirty="0">
                <a:latin typeface="Roboto"/>
                <a:ea typeface="Roboto"/>
                <a:cs typeface="Roboto"/>
              </a:rPr>
              <a:t>→ Une campagne d'information à destination des partenaires AVE non conventionnés Pass colo est menée en début d'année pour les inciter au conventionnement. </a:t>
            </a:r>
          </a:p>
          <a:p>
            <a:endParaRPr lang="fr-FR" sz="1400" dirty="0">
              <a:latin typeface="Roboto"/>
              <a:ea typeface="Roboto"/>
              <a:cs typeface="Roboto"/>
            </a:endParaRPr>
          </a:p>
          <a:p>
            <a:pPr algn="l"/>
            <a:r>
              <a:rPr lang="fr-FR" sz="1400" dirty="0">
                <a:latin typeface="Roboto"/>
                <a:ea typeface="Roboto"/>
                <a:cs typeface="Roboto"/>
              </a:rPr>
              <a:t>→ Les Caf non adhérentes à l'AVE sont invités à informer les partenaires de leur département de l'existence du Pass colo et des modalités de conventionnement</a:t>
            </a:r>
          </a:p>
        </p:txBody>
      </p:sp>
    </p:spTree>
    <p:extLst>
      <p:ext uri="{BB962C8B-B14F-4D97-AF65-F5344CB8AC3E}">
        <p14:creationId xmlns:p14="http://schemas.microsoft.com/office/powerpoint/2010/main" val="321273783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hade val="92000"/>
                <a:satMod val="160000"/>
              </a:schemeClr>
            </a:gs>
            <a:gs pos="77000">
              <a:schemeClr val="bg2">
                <a:tint val="100000"/>
                <a:shade val="73000"/>
                <a:satMod val="155000"/>
              </a:schemeClr>
            </a:gs>
            <a:gs pos="100000">
              <a:schemeClr val="bg2">
                <a:tint val="100000"/>
                <a:shade val="67000"/>
                <a:satMod val="145000"/>
              </a:schemeClr>
            </a:gs>
          </a:gsLst>
          <a:lin ang="5400000" scaled="0"/>
        </a:gradFill>
        <a:effectLst/>
      </p:bgPr>
    </p:bg>
    <p:spTree>
      <p:nvGrpSpPr>
        <p:cNvPr id="1" name=""/>
        <p:cNvGrpSpPr/>
        <p:nvPr/>
      </p:nvGrpSpPr>
      <p:grpSpPr>
        <a:xfrm>
          <a:off x="0" y="0"/>
          <a:ext cx="0" cy="0"/>
          <a:chOff x="0" y="0"/>
          <a:chExt cx="0" cy="0"/>
        </a:xfrm>
      </p:grpSpPr>
      <p:sp>
        <p:nvSpPr>
          <p:cNvPr id="96" name="Rectangle 95">
            <a:extLst>
              <a:ext uri="{FF2B5EF4-FFF2-40B4-BE49-F238E27FC236}">
                <a16:creationId xmlns:a16="http://schemas.microsoft.com/office/drawing/2014/main" id="{B32F73EB-B46F-4F77-B3DC-7C374906F3B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fr-FR"/>
          </a:p>
        </p:txBody>
      </p:sp>
      <p:sp>
        <p:nvSpPr>
          <p:cNvPr id="98" name="Rectangle 97">
            <a:extLst>
              <a:ext uri="{FF2B5EF4-FFF2-40B4-BE49-F238E27FC236}">
                <a16:creationId xmlns:a16="http://schemas.microsoft.com/office/drawing/2014/main" id="{ADDB10B3-CF45-4294-8994-0E8AD1FC6E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txBody>
          <a:bodyPr/>
          <a:lstStyle/>
          <a:p>
            <a:endParaRPr lang="fr-FR"/>
          </a:p>
        </p:txBody>
      </p:sp>
      <p:sp>
        <p:nvSpPr>
          <p:cNvPr id="100" name="Rectangle 99">
            <a:extLst>
              <a:ext uri="{FF2B5EF4-FFF2-40B4-BE49-F238E27FC236}">
                <a16:creationId xmlns:a16="http://schemas.microsoft.com/office/drawing/2014/main" id="{5145417F-1D1B-48A7-B4DA-BAD73B02C81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txBody>
          <a:bodyPr/>
          <a:lstStyle/>
          <a:p>
            <a:endParaRPr lang="fr-FR"/>
          </a:p>
        </p:txBody>
      </p:sp>
      <p:sp>
        <p:nvSpPr>
          <p:cNvPr id="102" name="Rectangle 101">
            <a:extLst>
              <a:ext uri="{FF2B5EF4-FFF2-40B4-BE49-F238E27FC236}">
                <a16:creationId xmlns:a16="http://schemas.microsoft.com/office/drawing/2014/main" id="{13CF9D9F-1672-4D0C-934E-CD9EE1BE54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fr-FR"/>
          </a:p>
        </p:txBody>
      </p:sp>
      <p:grpSp>
        <p:nvGrpSpPr>
          <p:cNvPr id="104" name="Group 103">
            <a:extLst>
              <a:ext uri="{FF2B5EF4-FFF2-40B4-BE49-F238E27FC236}">
                <a16:creationId xmlns:a16="http://schemas.microsoft.com/office/drawing/2014/main" id="{1558C702-CA14-4264-B8FC-A5120F75DE0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828372" y="1267730"/>
            <a:ext cx="1567331" cy="645295"/>
            <a:chOff x="5318306" y="1386268"/>
            <a:chExt cx="1567331" cy="645295"/>
          </a:xfrm>
        </p:grpSpPr>
        <p:cxnSp>
          <p:nvCxnSpPr>
            <p:cNvPr id="105" name="Straight Connector 104">
              <a:extLst>
                <a:ext uri="{FF2B5EF4-FFF2-40B4-BE49-F238E27FC236}">
                  <a16:creationId xmlns:a16="http://schemas.microsoft.com/office/drawing/2014/main" id="{6621A72C-7343-4A22-8700-696C5860A21A}"/>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06" name="Straight Connector 105">
              <a:extLst>
                <a:ext uri="{FF2B5EF4-FFF2-40B4-BE49-F238E27FC236}">
                  <a16:creationId xmlns:a16="http://schemas.microsoft.com/office/drawing/2014/main" id="{BB44A4DC-7861-4DCC-9931-5A075855D656}"/>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07" name="Straight Connector 106">
              <a:extLst>
                <a:ext uri="{FF2B5EF4-FFF2-40B4-BE49-F238E27FC236}">
                  <a16:creationId xmlns:a16="http://schemas.microsoft.com/office/drawing/2014/main" id="{E16C316F-BFB5-424F-A951-E962A3B745C2}"/>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109" name="Rectangle 108">
            <a:extLst>
              <a:ext uri="{FF2B5EF4-FFF2-40B4-BE49-F238E27FC236}">
                <a16:creationId xmlns:a16="http://schemas.microsoft.com/office/drawing/2014/main" id="{6995F625-BE4F-4433-8290-5DF0E8589F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1" cy="6858000"/>
          </a:xfrm>
          <a:prstGeom prst="rect">
            <a:avLst/>
          </a:prstGeom>
          <a:gradFill>
            <a:gsLst>
              <a:gs pos="0">
                <a:schemeClr val="bg2">
                  <a:tint val="90000"/>
                  <a:shade val="92000"/>
                  <a:satMod val="160000"/>
                </a:schemeClr>
              </a:gs>
              <a:gs pos="77000">
                <a:schemeClr val="bg2">
                  <a:tint val="100000"/>
                  <a:shade val="73000"/>
                  <a:satMod val="155000"/>
                </a:schemeClr>
              </a:gs>
              <a:gs pos="100000">
                <a:schemeClr val="bg2">
                  <a:tint val="100000"/>
                  <a:shade val="67000"/>
                  <a:satMod val="145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11" name="Rectangle 110">
            <a:extLst>
              <a:ext uri="{FF2B5EF4-FFF2-40B4-BE49-F238E27FC236}">
                <a16:creationId xmlns:a16="http://schemas.microsoft.com/office/drawing/2014/main" id="{80102662-1FA4-4C7A-B144-19699DF435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fr-FR"/>
          </a:p>
        </p:txBody>
      </p:sp>
      <p:sp>
        <p:nvSpPr>
          <p:cNvPr id="113" name="Rectangle 112">
            <a:extLst>
              <a:ext uri="{FF2B5EF4-FFF2-40B4-BE49-F238E27FC236}">
                <a16:creationId xmlns:a16="http://schemas.microsoft.com/office/drawing/2014/main" id="{655E224A-5F26-423E-949C-07A720F39A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32108" y="610955"/>
            <a:ext cx="10927784" cy="563609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txBody>
          <a:bodyPr/>
          <a:lstStyle/>
          <a:p>
            <a:endParaRPr lang="fr-FR"/>
          </a:p>
        </p:txBody>
      </p:sp>
      <p:sp>
        <p:nvSpPr>
          <p:cNvPr id="115" name="Rectangle 114">
            <a:extLst>
              <a:ext uri="{FF2B5EF4-FFF2-40B4-BE49-F238E27FC236}">
                <a16:creationId xmlns:a16="http://schemas.microsoft.com/office/drawing/2014/main" id="{A6F1DA18-4CA4-40CF-9ACA-105D8373B67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97052" y="777240"/>
            <a:ext cx="10597896" cy="5303520"/>
          </a:xfrm>
          <a:prstGeom prst="rect">
            <a:avLst/>
          </a:prstGeom>
          <a:solidFill>
            <a:schemeClr val="bg1"/>
          </a:solidFill>
          <a:ln w="6350" cap="sq" cmpd="sng" algn="ctr">
            <a:solidFill>
              <a:schemeClr val="tx1">
                <a:lumMod val="75000"/>
                <a:lumOff val="25000"/>
              </a:schemeClr>
            </a:solidFill>
            <a:prstDash val="solid"/>
            <a:miter lim="800000"/>
          </a:ln>
          <a:effectLst/>
        </p:spPr>
        <p:txBody>
          <a:bodyPr/>
          <a:lstStyle/>
          <a:p>
            <a:endParaRPr lang="fr-FR"/>
          </a:p>
        </p:txBody>
      </p:sp>
      <p:sp>
        <p:nvSpPr>
          <p:cNvPr id="2" name="Titre 1">
            <a:extLst>
              <a:ext uri="{FF2B5EF4-FFF2-40B4-BE49-F238E27FC236}">
                <a16:creationId xmlns:a16="http://schemas.microsoft.com/office/drawing/2014/main" id="{605D93FB-FACF-5D71-3509-1D1FFEFD879A}"/>
              </a:ext>
            </a:extLst>
          </p:cNvPr>
          <p:cNvSpPr>
            <a:spLocks noGrp="1"/>
          </p:cNvSpPr>
          <p:nvPr>
            <p:ph type="title"/>
          </p:nvPr>
        </p:nvSpPr>
        <p:spPr>
          <a:xfrm>
            <a:off x="1259347" y="2055152"/>
            <a:ext cx="9673306" cy="2733106"/>
          </a:xfrm>
        </p:spPr>
        <p:txBody>
          <a:bodyPr vert="horz" lIns="91440" tIns="45720" rIns="91440" bIns="45720" rtlCol="0" anchor="ctr">
            <a:normAutofit/>
          </a:bodyPr>
          <a:lstStyle/>
          <a:p>
            <a:pPr algn="ctr">
              <a:lnSpc>
                <a:spcPct val="83000"/>
              </a:lnSpc>
            </a:pPr>
            <a:r>
              <a:rPr lang="fr-FR" b="1" cap="all" spc="-100" dirty="0"/>
              <a:t>CALENDRIER</a:t>
            </a:r>
          </a:p>
        </p:txBody>
      </p:sp>
      <p:sp>
        <p:nvSpPr>
          <p:cNvPr id="117" name="Rectangle 116">
            <a:extLst>
              <a:ext uri="{FF2B5EF4-FFF2-40B4-BE49-F238E27FC236}">
                <a16:creationId xmlns:a16="http://schemas.microsoft.com/office/drawing/2014/main" id="{7C6D1B74-744B-4231-97DB-86B4C9C5E2D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35880" y="610955"/>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fr-FR"/>
          </a:p>
        </p:txBody>
      </p:sp>
      <p:cxnSp>
        <p:nvCxnSpPr>
          <p:cNvPr id="119" name="Straight Connector 118">
            <a:extLst>
              <a:ext uri="{FF2B5EF4-FFF2-40B4-BE49-F238E27FC236}">
                <a16:creationId xmlns:a16="http://schemas.microsoft.com/office/drawing/2014/main" id="{ABC98C72-9EDD-4426-B45A-84E06A7CD22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250180" y="611442"/>
            <a:ext cx="0" cy="640080"/>
          </a:xfrm>
          <a:prstGeom prst="line">
            <a:avLst/>
          </a:prstGeom>
          <a:solidFill>
            <a:schemeClr val="tx1">
              <a:lumMod val="85000"/>
              <a:lumOff val="15000"/>
            </a:schemeClr>
          </a:solidFill>
          <a:ln>
            <a:solidFill>
              <a:schemeClr val="tx1">
                <a:lumMod val="75000"/>
                <a:lumOff val="25000"/>
              </a:schemeClr>
            </a:solidFill>
            <a:miter lim="800000"/>
          </a:ln>
        </p:spPr>
        <p:style>
          <a:lnRef idx="1">
            <a:schemeClr val="accent1"/>
          </a:lnRef>
          <a:fillRef idx="0">
            <a:schemeClr val="accent1"/>
          </a:fillRef>
          <a:effectRef idx="0">
            <a:schemeClr val="accent1"/>
          </a:effectRef>
          <a:fontRef idx="minor">
            <a:schemeClr val="tx1"/>
          </a:fontRef>
        </p:style>
      </p:cxnSp>
      <p:cxnSp>
        <p:nvCxnSpPr>
          <p:cNvPr id="121" name="Straight Connector 120">
            <a:extLst>
              <a:ext uri="{FF2B5EF4-FFF2-40B4-BE49-F238E27FC236}">
                <a16:creationId xmlns:a16="http://schemas.microsoft.com/office/drawing/2014/main" id="{44887186-EE44-4AD3-BEFE-3478B4537191}"/>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6941820" y="611442"/>
            <a:ext cx="0" cy="640080"/>
          </a:xfrm>
          <a:prstGeom prst="line">
            <a:avLst/>
          </a:prstGeom>
          <a:solidFill>
            <a:schemeClr val="tx1">
              <a:lumMod val="85000"/>
              <a:lumOff val="15000"/>
            </a:schemeClr>
          </a:solidFill>
          <a:ln>
            <a:solidFill>
              <a:schemeClr val="tx1">
                <a:lumMod val="75000"/>
                <a:lumOff val="25000"/>
              </a:schemeClr>
            </a:solidFill>
            <a:miter lim="800000"/>
          </a:ln>
        </p:spPr>
        <p:style>
          <a:lnRef idx="1">
            <a:schemeClr val="accent1"/>
          </a:lnRef>
          <a:fillRef idx="0">
            <a:schemeClr val="accent1"/>
          </a:fillRef>
          <a:effectRef idx="0">
            <a:schemeClr val="accent1"/>
          </a:effectRef>
          <a:fontRef idx="minor">
            <a:schemeClr val="tx1"/>
          </a:fontRef>
        </p:style>
      </p:cxnSp>
      <p:cxnSp>
        <p:nvCxnSpPr>
          <p:cNvPr id="123" name="Straight Connector 122">
            <a:extLst>
              <a:ext uri="{FF2B5EF4-FFF2-40B4-BE49-F238E27FC236}">
                <a16:creationId xmlns:a16="http://schemas.microsoft.com/office/drawing/2014/main" id="{58EECC4E-F1C0-4C09-A7FD-4D623DACCC4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250180" y="1244380"/>
            <a:ext cx="1691640" cy="0"/>
          </a:xfrm>
          <a:prstGeom prst="line">
            <a:avLst/>
          </a:prstGeom>
          <a:solidFill>
            <a:schemeClr val="tx1">
              <a:lumMod val="85000"/>
              <a:lumOff val="15000"/>
            </a:schemeClr>
          </a:solidFill>
          <a:ln>
            <a:solidFill>
              <a:schemeClr val="tx1">
                <a:lumMod val="75000"/>
                <a:lumOff val="25000"/>
              </a:schemeClr>
            </a:solidFill>
            <a:miter lim="800000"/>
          </a:ln>
        </p:spPr>
        <p:style>
          <a:lnRef idx="1">
            <a:schemeClr val="accent1"/>
          </a:lnRef>
          <a:fillRef idx="0">
            <a:schemeClr val="accent1"/>
          </a:fillRef>
          <a:effectRef idx="0">
            <a:schemeClr val="accent1"/>
          </a:effectRef>
          <a:fontRef idx="minor">
            <a:schemeClr val="tx1"/>
          </a:fontRef>
        </p:style>
      </p:cxnSp>
      <p:sp>
        <p:nvSpPr>
          <p:cNvPr id="4" name="ZoneTexte 3">
            <a:extLst>
              <a:ext uri="{FF2B5EF4-FFF2-40B4-BE49-F238E27FC236}">
                <a16:creationId xmlns:a16="http://schemas.microsoft.com/office/drawing/2014/main" id="{367DCE1E-AF7D-DB84-0692-3AB54982B3FE}"/>
              </a:ext>
            </a:extLst>
          </p:cNvPr>
          <p:cNvSpPr txBox="1"/>
          <p:nvPr/>
        </p:nvSpPr>
        <p:spPr>
          <a:xfrm>
            <a:off x="495300" y="1514476"/>
            <a:ext cx="11125200" cy="5019674"/>
          </a:xfrm>
          <a:prstGeom prst="rect">
            <a:avLst/>
          </a:prstGeom>
        </p:spPr>
        <p:txBody>
          <a:bodyPr vert="horz" lIns="91440" tIns="45720" rIns="91440" bIns="45720" rtlCol="0" anchor="ctr">
            <a:normAutofit/>
          </a:bodyPr>
          <a:lstStyle/>
          <a:p>
            <a:pPr marL="57150" defTabSz="914400">
              <a:lnSpc>
                <a:spcPct val="110000"/>
              </a:lnSpc>
              <a:spcAft>
                <a:spcPts val="600"/>
              </a:spcAft>
              <a:buClr>
                <a:schemeClr val="accent1"/>
              </a:buClr>
              <a:buSzPct val="100000"/>
            </a:pPr>
            <a:endParaRPr lang="fr-FR" sz="1400" dirty="0"/>
          </a:p>
        </p:txBody>
      </p:sp>
    </p:spTree>
    <p:extLst>
      <p:ext uri="{BB962C8B-B14F-4D97-AF65-F5344CB8AC3E}">
        <p14:creationId xmlns:p14="http://schemas.microsoft.com/office/powerpoint/2010/main" val="8486999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wd">
                                    <p:tmPct val="15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a:extLst>
              <a:ext uri="{FF2B5EF4-FFF2-40B4-BE49-F238E27FC236}">
                <a16:creationId xmlns:a16="http://schemas.microsoft.com/office/drawing/2014/main" id="{90E26231-218C-3065-0019-1C3BAA3C5BE4}"/>
              </a:ext>
            </a:extLst>
          </p:cNvPr>
          <p:cNvSpPr txBox="1"/>
          <p:nvPr/>
        </p:nvSpPr>
        <p:spPr>
          <a:xfrm>
            <a:off x="1414944" y="1413063"/>
            <a:ext cx="9362112" cy="4031873"/>
          </a:xfrm>
          <a:prstGeom prst="rect">
            <a:avLst/>
          </a:prstGeom>
          <a:noFill/>
        </p:spPr>
        <p:txBody>
          <a:bodyPr wrap="square" lIns="91440" tIns="45720" rIns="91440" bIns="45720" rtlCol="0" anchor="t">
            <a:spAutoFit/>
          </a:bodyPr>
          <a:lstStyle/>
          <a:p>
            <a:r>
              <a:rPr lang="fr-FR" sz="2000" b="1" dirty="0">
                <a:solidFill>
                  <a:schemeClr val="accent3">
                    <a:lumMod val="75000"/>
                  </a:schemeClr>
                </a:solidFill>
                <a:latin typeface="Roboto"/>
                <a:ea typeface="Roboto"/>
                <a:cs typeface="Roboto"/>
              </a:rPr>
              <a:t>Fin février :</a:t>
            </a:r>
          </a:p>
          <a:p>
            <a:r>
              <a:rPr lang="fr-FR" dirty="0">
                <a:latin typeface="Roboto"/>
                <a:ea typeface="Roboto"/>
                <a:cs typeface="Roboto"/>
              </a:rPr>
              <a:t>- Etude des droits allocataires et envoi des notifications de droit aux allocataires sur Moncompte ou courrier.</a:t>
            </a:r>
          </a:p>
          <a:p>
            <a:endParaRPr lang="fr-FR" dirty="0">
              <a:latin typeface="Roboto"/>
              <a:ea typeface="Roboto"/>
              <a:cs typeface="Roboto"/>
            </a:endParaRPr>
          </a:p>
          <a:p>
            <a:r>
              <a:rPr lang="fr-FR" sz="2000" b="1" dirty="0">
                <a:solidFill>
                  <a:schemeClr val="accent3">
                    <a:lumMod val="75000"/>
                  </a:schemeClr>
                </a:solidFill>
                <a:latin typeface="Roboto"/>
                <a:ea typeface="Roboto"/>
                <a:cs typeface="Roboto"/>
              </a:rPr>
              <a:t>Début mars :</a:t>
            </a:r>
          </a:p>
          <a:p>
            <a:r>
              <a:rPr lang="fr-FR" dirty="0">
                <a:latin typeface="Roboto"/>
                <a:ea typeface="Roboto"/>
                <a:cs typeface="Roboto"/>
              </a:rPr>
              <a:t>- Intégration des droits allocataires dans la base de données Vacaf.</a:t>
            </a:r>
          </a:p>
          <a:p>
            <a:r>
              <a:rPr lang="fr-FR" dirty="0">
                <a:latin typeface="Roboto"/>
                <a:ea typeface="Roboto"/>
                <a:cs typeface="Roboto"/>
              </a:rPr>
              <a:t>- Les  partenaires AVE peuvent commencer à créer leurs séjours.</a:t>
            </a:r>
          </a:p>
          <a:p>
            <a:r>
              <a:rPr lang="fr-FR" dirty="0">
                <a:latin typeface="Roboto"/>
                <a:ea typeface="Roboto"/>
                <a:cs typeface="Roboto"/>
              </a:rPr>
              <a:t>- Les allocataires peuvent commencer à réserver leur séjour AVF ou AVE.</a:t>
            </a:r>
          </a:p>
          <a:p>
            <a:endParaRPr lang="fr-FR" dirty="0">
              <a:latin typeface="Roboto"/>
              <a:ea typeface="Roboto"/>
              <a:cs typeface="Roboto"/>
            </a:endParaRPr>
          </a:p>
          <a:p>
            <a:r>
              <a:rPr lang="fr-FR" sz="1800" b="1" dirty="0">
                <a:solidFill>
                  <a:schemeClr val="accent3">
                    <a:lumMod val="75000"/>
                  </a:schemeClr>
                </a:solidFill>
                <a:latin typeface="Roboto"/>
                <a:ea typeface="Roboto"/>
                <a:cs typeface="Roboto"/>
              </a:rPr>
              <a:t>Au fur et à mesure que les séjours sont terminés :</a:t>
            </a:r>
          </a:p>
          <a:p>
            <a:r>
              <a:rPr lang="fr-FR" dirty="0">
                <a:latin typeface="Roboto"/>
                <a:ea typeface="Roboto"/>
                <a:cs typeface="Roboto"/>
              </a:rPr>
              <a:t>- Enregistrer la fin de séjours pour un paiement par Vacaf au fil de l’eau.</a:t>
            </a:r>
          </a:p>
          <a:p>
            <a:endParaRPr lang="fr-FR" dirty="0">
              <a:latin typeface="Roboto"/>
              <a:ea typeface="Roboto"/>
              <a:cs typeface="Roboto"/>
            </a:endParaRPr>
          </a:p>
          <a:p>
            <a:r>
              <a:rPr lang="fr-FR" b="1" dirty="0">
                <a:solidFill>
                  <a:schemeClr val="accent3">
                    <a:lumMod val="75000"/>
                  </a:schemeClr>
                </a:solidFill>
                <a:latin typeface="Roboto"/>
                <a:ea typeface="Roboto"/>
                <a:cs typeface="Roboto"/>
              </a:rPr>
              <a:t>Mi-décembre :</a:t>
            </a:r>
          </a:p>
          <a:p>
            <a:r>
              <a:rPr lang="fr-FR" dirty="0">
                <a:latin typeface="Roboto"/>
                <a:ea typeface="Roboto"/>
                <a:cs typeface="Roboto"/>
              </a:rPr>
              <a:t>- Date limite de pose et facturation des séjours AVE.</a:t>
            </a:r>
          </a:p>
        </p:txBody>
      </p:sp>
    </p:spTree>
    <p:extLst>
      <p:ext uri="{BB962C8B-B14F-4D97-AF65-F5344CB8AC3E}">
        <p14:creationId xmlns:p14="http://schemas.microsoft.com/office/powerpoint/2010/main" val="362980405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hade val="92000"/>
                <a:satMod val="160000"/>
              </a:schemeClr>
            </a:gs>
            <a:gs pos="77000">
              <a:schemeClr val="bg2">
                <a:tint val="100000"/>
                <a:shade val="73000"/>
                <a:satMod val="155000"/>
              </a:schemeClr>
            </a:gs>
            <a:gs pos="100000">
              <a:schemeClr val="bg2">
                <a:tint val="100000"/>
                <a:shade val="67000"/>
                <a:satMod val="145000"/>
              </a:schemeClr>
            </a:gs>
          </a:gsLst>
          <a:lin ang="5400000" scaled="0"/>
        </a:gradFill>
        <a:effectLst/>
      </p:bgPr>
    </p:bg>
    <p:spTree>
      <p:nvGrpSpPr>
        <p:cNvPr id="1" name=""/>
        <p:cNvGrpSpPr/>
        <p:nvPr/>
      </p:nvGrpSpPr>
      <p:grpSpPr>
        <a:xfrm>
          <a:off x="0" y="0"/>
          <a:ext cx="0" cy="0"/>
          <a:chOff x="0" y="0"/>
          <a:chExt cx="0" cy="0"/>
        </a:xfrm>
      </p:grpSpPr>
      <p:sp>
        <p:nvSpPr>
          <p:cNvPr id="96" name="Rectangle 95">
            <a:extLst>
              <a:ext uri="{FF2B5EF4-FFF2-40B4-BE49-F238E27FC236}">
                <a16:creationId xmlns:a16="http://schemas.microsoft.com/office/drawing/2014/main" id="{B32F73EB-B46F-4F77-B3DC-7C374906F3B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fr-FR"/>
          </a:p>
        </p:txBody>
      </p:sp>
      <p:sp>
        <p:nvSpPr>
          <p:cNvPr id="98" name="Rectangle 97">
            <a:extLst>
              <a:ext uri="{FF2B5EF4-FFF2-40B4-BE49-F238E27FC236}">
                <a16:creationId xmlns:a16="http://schemas.microsoft.com/office/drawing/2014/main" id="{ADDB10B3-CF45-4294-8994-0E8AD1FC6E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txBody>
          <a:bodyPr/>
          <a:lstStyle/>
          <a:p>
            <a:endParaRPr lang="fr-FR"/>
          </a:p>
        </p:txBody>
      </p:sp>
      <p:sp>
        <p:nvSpPr>
          <p:cNvPr id="100" name="Rectangle 99">
            <a:extLst>
              <a:ext uri="{FF2B5EF4-FFF2-40B4-BE49-F238E27FC236}">
                <a16:creationId xmlns:a16="http://schemas.microsoft.com/office/drawing/2014/main" id="{5145417F-1D1B-48A7-B4DA-BAD73B02C81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txBody>
          <a:bodyPr/>
          <a:lstStyle/>
          <a:p>
            <a:endParaRPr lang="fr-FR"/>
          </a:p>
        </p:txBody>
      </p:sp>
      <p:sp>
        <p:nvSpPr>
          <p:cNvPr id="102" name="Rectangle 101">
            <a:extLst>
              <a:ext uri="{FF2B5EF4-FFF2-40B4-BE49-F238E27FC236}">
                <a16:creationId xmlns:a16="http://schemas.microsoft.com/office/drawing/2014/main" id="{13CF9D9F-1672-4D0C-934E-CD9EE1BE54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fr-FR"/>
          </a:p>
        </p:txBody>
      </p:sp>
      <p:grpSp>
        <p:nvGrpSpPr>
          <p:cNvPr id="104" name="Group 103">
            <a:extLst>
              <a:ext uri="{FF2B5EF4-FFF2-40B4-BE49-F238E27FC236}">
                <a16:creationId xmlns:a16="http://schemas.microsoft.com/office/drawing/2014/main" id="{1558C702-CA14-4264-B8FC-A5120F75DE0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828372" y="1267730"/>
            <a:ext cx="1567331" cy="645295"/>
            <a:chOff x="5318306" y="1386268"/>
            <a:chExt cx="1567331" cy="645295"/>
          </a:xfrm>
        </p:grpSpPr>
        <p:cxnSp>
          <p:nvCxnSpPr>
            <p:cNvPr id="105" name="Straight Connector 104">
              <a:extLst>
                <a:ext uri="{FF2B5EF4-FFF2-40B4-BE49-F238E27FC236}">
                  <a16:creationId xmlns:a16="http://schemas.microsoft.com/office/drawing/2014/main" id="{6621A72C-7343-4A22-8700-696C5860A21A}"/>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06" name="Straight Connector 105">
              <a:extLst>
                <a:ext uri="{FF2B5EF4-FFF2-40B4-BE49-F238E27FC236}">
                  <a16:creationId xmlns:a16="http://schemas.microsoft.com/office/drawing/2014/main" id="{BB44A4DC-7861-4DCC-9931-5A075855D656}"/>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07" name="Straight Connector 106">
              <a:extLst>
                <a:ext uri="{FF2B5EF4-FFF2-40B4-BE49-F238E27FC236}">
                  <a16:creationId xmlns:a16="http://schemas.microsoft.com/office/drawing/2014/main" id="{E16C316F-BFB5-424F-A951-E962A3B745C2}"/>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109" name="Rectangle 108">
            <a:extLst>
              <a:ext uri="{FF2B5EF4-FFF2-40B4-BE49-F238E27FC236}">
                <a16:creationId xmlns:a16="http://schemas.microsoft.com/office/drawing/2014/main" id="{6995F625-BE4F-4433-8290-5DF0E8589F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1" cy="6858000"/>
          </a:xfrm>
          <a:prstGeom prst="rect">
            <a:avLst/>
          </a:prstGeom>
          <a:gradFill>
            <a:gsLst>
              <a:gs pos="0">
                <a:schemeClr val="bg2">
                  <a:tint val="90000"/>
                  <a:shade val="92000"/>
                  <a:satMod val="160000"/>
                </a:schemeClr>
              </a:gs>
              <a:gs pos="77000">
                <a:schemeClr val="bg2">
                  <a:tint val="100000"/>
                  <a:shade val="73000"/>
                  <a:satMod val="155000"/>
                </a:schemeClr>
              </a:gs>
              <a:gs pos="100000">
                <a:schemeClr val="bg2">
                  <a:tint val="100000"/>
                  <a:shade val="67000"/>
                  <a:satMod val="145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11" name="Rectangle 110">
            <a:extLst>
              <a:ext uri="{FF2B5EF4-FFF2-40B4-BE49-F238E27FC236}">
                <a16:creationId xmlns:a16="http://schemas.microsoft.com/office/drawing/2014/main" id="{80102662-1FA4-4C7A-B144-19699DF435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fr-FR"/>
          </a:p>
        </p:txBody>
      </p:sp>
      <p:sp>
        <p:nvSpPr>
          <p:cNvPr id="113" name="Rectangle 112">
            <a:extLst>
              <a:ext uri="{FF2B5EF4-FFF2-40B4-BE49-F238E27FC236}">
                <a16:creationId xmlns:a16="http://schemas.microsoft.com/office/drawing/2014/main" id="{655E224A-5F26-423E-949C-07A720F39A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32108" y="610955"/>
            <a:ext cx="10927784" cy="563609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txBody>
          <a:bodyPr/>
          <a:lstStyle/>
          <a:p>
            <a:endParaRPr lang="fr-FR"/>
          </a:p>
        </p:txBody>
      </p:sp>
      <p:sp>
        <p:nvSpPr>
          <p:cNvPr id="115" name="Rectangle 114">
            <a:extLst>
              <a:ext uri="{FF2B5EF4-FFF2-40B4-BE49-F238E27FC236}">
                <a16:creationId xmlns:a16="http://schemas.microsoft.com/office/drawing/2014/main" id="{A6F1DA18-4CA4-40CF-9ACA-105D8373B67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97052" y="777240"/>
            <a:ext cx="10597896" cy="5303520"/>
          </a:xfrm>
          <a:prstGeom prst="rect">
            <a:avLst/>
          </a:prstGeom>
          <a:solidFill>
            <a:schemeClr val="bg1"/>
          </a:solidFill>
          <a:ln w="6350" cap="sq" cmpd="sng" algn="ctr">
            <a:solidFill>
              <a:schemeClr val="tx1">
                <a:lumMod val="75000"/>
                <a:lumOff val="25000"/>
              </a:schemeClr>
            </a:solidFill>
            <a:prstDash val="solid"/>
            <a:miter lim="800000"/>
          </a:ln>
          <a:effectLst/>
        </p:spPr>
        <p:txBody>
          <a:bodyPr/>
          <a:lstStyle/>
          <a:p>
            <a:endParaRPr lang="fr-FR"/>
          </a:p>
        </p:txBody>
      </p:sp>
      <p:sp>
        <p:nvSpPr>
          <p:cNvPr id="2" name="Titre 1">
            <a:extLst>
              <a:ext uri="{FF2B5EF4-FFF2-40B4-BE49-F238E27FC236}">
                <a16:creationId xmlns:a16="http://schemas.microsoft.com/office/drawing/2014/main" id="{605D93FB-FACF-5D71-3509-1D1FFEFD879A}"/>
              </a:ext>
            </a:extLst>
          </p:cNvPr>
          <p:cNvSpPr>
            <a:spLocks noGrp="1"/>
          </p:cNvSpPr>
          <p:nvPr>
            <p:ph type="title"/>
          </p:nvPr>
        </p:nvSpPr>
        <p:spPr>
          <a:xfrm>
            <a:off x="1259347" y="2055152"/>
            <a:ext cx="9673306" cy="2733106"/>
          </a:xfrm>
        </p:spPr>
        <p:txBody>
          <a:bodyPr vert="horz" lIns="91440" tIns="45720" rIns="91440" bIns="45720" rtlCol="0" anchor="ctr">
            <a:normAutofit/>
          </a:bodyPr>
          <a:lstStyle/>
          <a:p>
            <a:pPr algn="ctr">
              <a:lnSpc>
                <a:spcPct val="83000"/>
              </a:lnSpc>
            </a:pPr>
            <a:r>
              <a:rPr lang="fr-FR" b="1" cap="all" spc="-100" dirty="0"/>
              <a:t>Contacts</a:t>
            </a:r>
          </a:p>
        </p:txBody>
      </p:sp>
      <p:sp>
        <p:nvSpPr>
          <p:cNvPr id="117" name="Rectangle 116">
            <a:extLst>
              <a:ext uri="{FF2B5EF4-FFF2-40B4-BE49-F238E27FC236}">
                <a16:creationId xmlns:a16="http://schemas.microsoft.com/office/drawing/2014/main" id="{7C6D1B74-744B-4231-97DB-86B4C9C5E2D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35880" y="610955"/>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fr-FR"/>
          </a:p>
        </p:txBody>
      </p:sp>
      <p:cxnSp>
        <p:nvCxnSpPr>
          <p:cNvPr id="119" name="Straight Connector 118">
            <a:extLst>
              <a:ext uri="{FF2B5EF4-FFF2-40B4-BE49-F238E27FC236}">
                <a16:creationId xmlns:a16="http://schemas.microsoft.com/office/drawing/2014/main" id="{ABC98C72-9EDD-4426-B45A-84E06A7CD22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250180" y="611442"/>
            <a:ext cx="0" cy="640080"/>
          </a:xfrm>
          <a:prstGeom prst="line">
            <a:avLst/>
          </a:prstGeom>
          <a:solidFill>
            <a:schemeClr val="tx1">
              <a:lumMod val="85000"/>
              <a:lumOff val="15000"/>
            </a:schemeClr>
          </a:solidFill>
          <a:ln>
            <a:solidFill>
              <a:schemeClr val="tx1">
                <a:lumMod val="75000"/>
                <a:lumOff val="25000"/>
              </a:schemeClr>
            </a:solidFill>
            <a:miter lim="800000"/>
          </a:ln>
        </p:spPr>
        <p:style>
          <a:lnRef idx="1">
            <a:schemeClr val="accent1"/>
          </a:lnRef>
          <a:fillRef idx="0">
            <a:schemeClr val="accent1"/>
          </a:fillRef>
          <a:effectRef idx="0">
            <a:schemeClr val="accent1"/>
          </a:effectRef>
          <a:fontRef idx="minor">
            <a:schemeClr val="tx1"/>
          </a:fontRef>
        </p:style>
      </p:cxnSp>
      <p:cxnSp>
        <p:nvCxnSpPr>
          <p:cNvPr id="121" name="Straight Connector 120">
            <a:extLst>
              <a:ext uri="{FF2B5EF4-FFF2-40B4-BE49-F238E27FC236}">
                <a16:creationId xmlns:a16="http://schemas.microsoft.com/office/drawing/2014/main" id="{44887186-EE44-4AD3-BEFE-3478B4537191}"/>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6941820" y="611442"/>
            <a:ext cx="0" cy="640080"/>
          </a:xfrm>
          <a:prstGeom prst="line">
            <a:avLst/>
          </a:prstGeom>
          <a:solidFill>
            <a:schemeClr val="tx1">
              <a:lumMod val="85000"/>
              <a:lumOff val="15000"/>
            </a:schemeClr>
          </a:solidFill>
          <a:ln>
            <a:solidFill>
              <a:schemeClr val="tx1">
                <a:lumMod val="75000"/>
                <a:lumOff val="25000"/>
              </a:schemeClr>
            </a:solidFill>
            <a:miter lim="800000"/>
          </a:ln>
        </p:spPr>
        <p:style>
          <a:lnRef idx="1">
            <a:schemeClr val="accent1"/>
          </a:lnRef>
          <a:fillRef idx="0">
            <a:schemeClr val="accent1"/>
          </a:fillRef>
          <a:effectRef idx="0">
            <a:schemeClr val="accent1"/>
          </a:effectRef>
          <a:fontRef idx="minor">
            <a:schemeClr val="tx1"/>
          </a:fontRef>
        </p:style>
      </p:cxnSp>
      <p:cxnSp>
        <p:nvCxnSpPr>
          <p:cNvPr id="123" name="Straight Connector 122">
            <a:extLst>
              <a:ext uri="{FF2B5EF4-FFF2-40B4-BE49-F238E27FC236}">
                <a16:creationId xmlns:a16="http://schemas.microsoft.com/office/drawing/2014/main" id="{58EECC4E-F1C0-4C09-A7FD-4D623DACCC4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250180" y="1244380"/>
            <a:ext cx="1691640" cy="0"/>
          </a:xfrm>
          <a:prstGeom prst="line">
            <a:avLst/>
          </a:prstGeom>
          <a:solidFill>
            <a:schemeClr val="tx1">
              <a:lumMod val="85000"/>
              <a:lumOff val="15000"/>
            </a:schemeClr>
          </a:solidFill>
          <a:ln>
            <a:solidFill>
              <a:schemeClr val="tx1">
                <a:lumMod val="75000"/>
                <a:lumOff val="25000"/>
              </a:schemeClr>
            </a:solidFill>
            <a:miter lim="800000"/>
          </a:ln>
        </p:spPr>
        <p:style>
          <a:lnRef idx="1">
            <a:schemeClr val="accent1"/>
          </a:lnRef>
          <a:fillRef idx="0">
            <a:schemeClr val="accent1"/>
          </a:fillRef>
          <a:effectRef idx="0">
            <a:schemeClr val="accent1"/>
          </a:effectRef>
          <a:fontRef idx="minor">
            <a:schemeClr val="tx1"/>
          </a:fontRef>
        </p:style>
      </p:cxnSp>
      <p:sp>
        <p:nvSpPr>
          <p:cNvPr id="4" name="ZoneTexte 3">
            <a:extLst>
              <a:ext uri="{FF2B5EF4-FFF2-40B4-BE49-F238E27FC236}">
                <a16:creationId xmlns:a16="http://schemas.microsoft.com/office/drawing/2014/main" id="{367DCE1E-AF7D-DB84-0692-3AB54982B3FE}"/>
              </a:ext>
            </a:extLst>
          </p:cNvPr>
          <p:cNvSpPr txBox="1"/>
          <p:nvPr/>
        </p:nvSpPr>
        <p:spPr>
          <a:xfrm>
            <a:off x="495300" y="1514476"/>
            <a:ext cx="11125200" cy="5019674"/>
          </a:xfrm>
          <a:prstGeom prst="rect">
            <a:avLst/>
          </a:prstGeom>
        </p:spPr>
        <p:txBody>
          <a:bodyPr vert="horz" lIns="91440" tIns="45720" rIns="91440" bIns="45720" rtlCol="0" anchor="ctr">
            <a:normAutofit/>
          </a:bodyPr>
          <a:lstStyle/>
          <a:p>
            <a:pPr marL="57150" defTabSz="914400">
              <a:lnSpc>
                <a:spcPct val="110000"/>
              </a:lnSpc>
              <a:spcAft>
                <a:spcPts val="600"/>
              </a:spcAft>
              <a:buClr>
                <a:schemeClr val="accent1"/>
              </a:buClr>
              <a:buSzPct val="100000"/>
            </a:pPr>
            <a:endParaRPr lang="fr-FR" sz="1400" dirty="0"/>
          </a:p>
        </p:txBody>
      </p:sp>
    </p:spTree>
    <p:extLst>
      <p:ext uri="{BB962C8B-B14F-4D97-AF65-F5344CB8AC3E}">
        <p14:creationId xmlns:p14="http://schemas.microsoft.com/office/powerpoint/2010/main" val="17844043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wd">
                                    <p:tmPct val="15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6.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1">
                <a:tint val="90000"/>
                <a:shade val="92000"/>
                <a:satMod val="160000"/>
              </a:schemeClr>
            </a:gs>
            <a:gs pos="77000">
              <a:schemeClr val="bg1">
                <a:tint val="100000"/>
                <a:shade val="73000"/>
                <a:satMod val="155000"/>
              </a:schemeClr>
            </a:gs>
            <a:gs pos="100000">
              <a:schemeClr val="bg1">
                <a:tint val="100000"/>
                <a:shade val="67000"/>
                <a:satMod val="145000"/>
              </a:schemeClr>
            </a:gs>
          </a:gsLst>
          <a:lin ang="5400000" scaled="0"/>
        </a:gradFill>
        <a:effectLst/>
      </p:bgPr>
    </p:bg>
    <p:spTree>
      <p:nvGrpSpPr>
        <p:cNvPr id="1" name=""/>
        <p:cNvGrpSpPr/>
        <p:nvPr/>
      </p:nvGrpSpPr>
      <p:grpSpPr>
        <a:xfrm>
          <a:off x="0" y="0"/>
          <a:ext cx="0" cy="0"/>
          <a:chOff x="0" y="0"/>
          <a:chExt cx="0" cy="0"/>
        </a:xfrm>
      </p:grpSpPr>
      <p:sp>
        <p:nvSpPr>
          <p:cNvPr id="44" name="Rectangle 6">
            <a:extLst>
              <a:ext uri="{FF2B5EF4-FFF2-40B4-BE49-F238E27FC236}">
                <a16:creationId xmlns:a16="http://schemas.microsoft.com/office/drawing/2014/main" id="{A0D70C8A-A50E-4B41-86A2-E2F85581247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34696" y="237744"/>
            <a:ext cx="11722608" cy="6382512"/>
          </a:xfrm>
          <a:prstGeom prst="rect">
            <a:avLst/>
          </a:prstGeom>
          <a:solidFill>
            <a:schemeClr val="bg2"/>
          </a:solidFill>
          <a:ln w="6350" cap="flat" cmpd="sng" algn="ctr">
            <a:noFill/>
            <a:prstDash val="solid"/>
          </a:ln>
          <a:effectLst>
            <a:softEdge rad="0"/>
          </a:effectLst>
        </p:spPr>
        <p:txBody>
          <a:bodyPr/>
          <a:lstStyle/>
          <a:p>
            <a:endParaRPr lang="fr-FR"/>
          </a:p>
        </p:txBody>
      </p:sp>
      <p:sp>
        <p:nvSpPr>
          <p:cNvPr id="45" name="Rectangle 8">
            <a:extLst>
              <a:ext uri="{FF2B5EF4-FFF2-40B4-BE49-F238E27FC236}">
                <a16:creationId xmlns:a16="http://schemas.microsoft.com/office/drawing/2014/main" id="{3E340A62-2AB4-4600-96C6-0B60B6E9654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1">
              <a:lumMod val="75000"/>
            </a:schemeClr>
          </a:solidFill>
          <a:ln>
            <a:noFill/>
          </a:ln>
        </p:spPr>
        <p:style>
          <a:lnRef idx="2">
            <a:schemeClr val="accent1">
              <a:shade val="50000"/>
            </a:schemeClr>
          </a:lnRef>
          <a:fillRef idx="1002">
            <a:schemeClr val="lt2"/>
          </a:fillRef>
          <a:effectRef idx="0">
            <a:schemeClr val="accent1"/>
          </a:effectRef>
          <a:fontRef idx="minor">
            <a:schemeClr val="lt1"/>
          </a:fontRef>
        </p:style>
        <p:txBody>
          <a:bodyPr rtlCol="0" anchor="ctr"/>
          <a:lstStyle/>
          <a:p>
            <a:pPr algn="ctr"/>
            <a:endParaRPr lang="en-US"/>
          </a:p>
        </p:txBody>
      </p:sp>
      <p:sp useBgFill="1">
        <p:nvSpPr>
          <p:cNvPr id="46" name="Rectangle 10">
            <a:extLst>
              <a:ext uri="{FF2B5EF4-FFF2-40B4-BE49-F238E27FC236}">
                <a16:creationId xmlns:a16="http://schemas.microsoft.com/office/drawing/2014/main" id="{BDC681C0-91A4-49F5-8158-CF3ECB854C2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7534655" cy="6858000"/>
          </a:xfrm>
          <a:prstGeom prst="rect">
            <a:avLst/>
          </a:prstGeom>
          <a:ln w="6350" cap="sq" cmpd="sng" algn="ctr">
            <a:noFill/>
            <a:prstDash val="solid"/>
            <a:miter lim="800000"/>
          </a:ln>
          <a:effectLst/>
        </p:spPr>
        <p:style>
          <a:lnRef idx="0">
            <a:scrgbClr r="0" g="0" b="0"/>
          </a:lnRef>
          <a:fillRef idx="1002">
            <a:schemeClr val="lt1"/>
          </a:fillRef>
          <a:effectRef idx="0">
            <a:scrgbClr r="0" g="0" b="0"/>
          </a:effectRef>
          <a:fontRef idx="major"/>
        </p:style>
        <p:txBody>
          <a:bodyPr/>
          <a:lstStyle/>
          <a:p>
            <a:endParaRPr lang="fr-FR"/>
          </a:p>
        </p:txBody>
      </p:sp>
      <p:sp>
        <p:nvSpPr>
          <p:cNvPr id="47" name="Rectangle 12">
            <a:extLst>
              <a:ext uri="{FF2B5EF4-FFF2-40B4-BE49-F238E27FC236}">
                <a16:creationId xmlns:a16="http://schemas.microsoft.com/office/drawing/2014/main" id="{D102F34D-849F-4CF9-98E2-E57EC330D44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534655" y="0"/>
            <a:ext cx="4657345" cy="6858000"/>
          </a:xfrm>
          <a:prstGeom prst="rect">
            <a:avLst/>
          </a:prstGeom>
          <a:blipFill dpi="0" rotWithShape="1">
            <a:blip r:embed="rId2">
              <a:alphaModFix amt="6000"/>
              <a:duotone>
                <a:schemeClr val="bg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fr-FR"/>
          </a:p>
        </p:txBody>
      </p:sp>
      <p:sp>
        <p:nvSpPr>
          <p:cNvPr id="48" name="ZoneTexte 1">
            <a:extLst>
              <a:ext uri="{FF2B5EF4-FFF2-40B4-BE49-F238E27FC236}">
                <a16:creationId xmlns:a16="http://schemas.microsoft.com/office/drawing/2014/main" id="{E80981E8-3255-424A-F7BD-46D4D59120AC}"/>
              </a:ext>
            </a:extLst>
          </p:cNvPr>
          <p:cNvSpPr txBox="1"/>
          <p:nvPr/>
        </p:nvSpPr>
        <p:spPr>
          <a:xfrm>
            <a:off x="643337" y="1168400"/>
            <a:ext cx="6326423" cy="4521200"/>
          </a:xfrm>
          <a:prstGeom prst="rect">
            <a:avLst/>
          </a:prstGeom>
        </p:spPr>
        <p:txBody>
          <a:bodyPr vert="horz" lIns="91440" tIns="45720" rIns="91440" bIns="45720" rtlCol="0" anchor="ctr">
            <a:normAutofit/>
          </a:bodyPr>
          <a:lstStyle/>
          <a:p>
            <a:pPr indent="-182880" defTabSz="914400">
              <a:spcAft>
                <a:spcPts val="600"/>
              </a:spcAft>
              <a:buClr>
                <a:schemeClr val="tx1">
                  <a:lumMod val="85000"/>
                  <a:lumOff val="15000"/>
                </a:schemeClr>
              </a:buClr>
              <a:buFont typeface="Garamond" pitchFamily="18" charset="0"/>
              <a:buChar char="◦"/>
            </a:pPr>
            <a:r>
              <a:rPr lang="fr-FR" b="1" dirty="0">
                <a:latin typeface="Roboto"/>
                <a:ea typeface="Roboto"/>
                <a:cs typeface="Roboto"/>
              </a:rPr>
              <a:t>Nathalie BARROSO </a:t>
            </a:r>
            <a:r>
              <a:rPr lang="fr-FR" dirty="0">
                <a:latin typeface="Roboto"/>
                <a:ea typeface="Roboto"/>
                <a:cs typeface="Roboto"/>
              </a:rPr>
              <a:t>– Technicien Conseil Expert</a:t>
            </a:r>
          </a:p>
          <a:p>
            <a:pPr defTabSz="914400">
              <a:spcAft>
                <a:spcPts val="600"/>
              </a:spcAft>
              <a:buClr>
                <a:schemeClr val="tx1">
                  <a:lumMod val="85000"/>
                  <a:lumOff val="15000"/>
                </a:schemeClr>
              </a:buClr>
            </a:pPr>
            <a:r>
              <a:rPr lang="fr-FR" dirty="0">
                <a:latin typeface="Roboto"/>
                <a:ea typeface="Roboto"/>
                <a:cs typeface="Roboto"/>
              </a:rPr>
              <a:t>   03-86-71-42-10</a:t>
            </a:r>
          </a:p>
          <a:p>
            <a:pPr indent="-182880" defTabSz="914400">
              <a:spcAft>
                <a:spcPts val="600"/>
              </a:spcAft>
              <a:buClr>
                <a:schemeClr val="tx1">
                  <a:lumMod val="85000"/>
                  <a:lumOff val="15000"/>
                </a:schemeClr>
              </a:buClr>
              <a:buFont typeface="Garamond" pitchFamily="18" charset="0"/>
              <a:buChar char="◦"/>
            </a:pPr>
            <a:endParaRPr lang="fr-FR" b="1" dirty="0">
              <a:latin typeface="Roboto"/>
              <a:ea typeface="Roboto"/>
              <a:cs typeface="Roboto"/>
            </a:endParaRPr>
          </a:p>
          <a:p>
            <a:pPr indent="-182880" defTabSz="914400">
              <a:spcAft>
                <a:spcPts val="600"/>
              </a:spcAft>
              <a:buClr>
                <a:schemeClr val="tx1">
                  <a:lumMod val="85000"/>
                  <a:lumOff val="15000"/>
                </a:schemeClr>
              </a:buClr>
              <a:buFont typeface="Garamond" pitchFamily="18" charset="0"/>
              <a:buChar char="◦"/>
            </a:pPr>
            <a:r>
              <a:rPr lang="fr-FR" b="1" dirty="0">
                <a:latin typeface="Roboto"/>
                <a:ea typeface="Roboto"/>
                <a:cs typeface="Roboto"/>
              </a:rPr>
              <a:t>Alexandra JEANDOT </a:t>
            </a:r>
            <a:r>
              <a:rPr lang="fr-FR" dirty="0">
                <a:latin typeface="Roboto"/>
                <a:ea typeface="Roboto"/>
                <a:cs typeface="Roboto"/>
              </a:rPr>
              <a:t>– Expert Métier et Budgétaire</a:t>
            </a:r>
          </a:p>
          <a:p>
            <a:pPr defTabSz="914400">
              <a:spcAft>
                <a:spcPts val="600"/>
              </a:spcAft>
              <a:buClr>
                <a:schemeClr val="tx1">
                  <a:lumMod val="85000"/>
                  <a:lumOff val="15000"/>
                </a:schemeClr>
              </a:buClr>
            </a:pPr>
            <a:r>
              <a:rPr lang="fr-FR" dirty="0">
                <a:latin typeface="Roboto"/>
                <a:ea typeface="Roboto"/>
                <a:cs typeface="Roboto"/>
              </a:rPr>
              <a:t>    03-86-71-42-09</a:t>
            </a:r>
          </a:p>
          <a:p>
            <a:pPr indent="-182880" defTabSz="914400">
              <a:spcAft>
                <a:spcPts val="600"/>
              </a:spcAft>
              <a:buClr>
                <a:schemeClr val="tx1">
                  <a:lumMod val="85000"/>
                  <a:lumOff val="15000"/>
                </a:schemeClr>
              </a:buClr>
              <a:buFont typeface="Garamond" pitchFamily="18" charset="0"/>
              <a:buChar char="◦"/>
            </a:pPr>
            <a:endParaRPr lang="fr-FR" dirty="0">
              <a:latin typeface="Roboto"/>
              <a:ea typeface="Roboto"/>
              <a:cs typeface="Roboto"/>
            </a:endParaRPr>
          </a:p>
          <a:p>
            <a:pPr indent="-182880" defTabSz="914400">
              <a:spcAft>
                <a:spcPts val="600"/>
              </a:spcAft>
              <a:buClr>
                <a:schemeClr val="tx1">
                  <a:lumMod val="85000"/>
                  <a:lumOff val="15000"/>
                </a:schemeClr>
              </a:buClr>
              <a:buFont typeface="Garamond" pitchFamily="18" charset="0"/>
              <a:buChar char="◦"/>
            </a:pPr>
            <a:r>
              <a:rPr lang="fr-FR" dirty="0">
                <a:latin typeface="Roboto"/>
                <a:ea typeface="Roboto"/>
                <a:cs typeface="Roboto"/>
              </a:rPr>
              <a:t>Ligne partenaires : </a:t>
            </a:r>
            <a:r>
              <a:rPr lang="fr-FR" b="1" dirty="0">
                <a:latin typeface="Roboto"/>
                <a:ea typeface="Roboto"/>
                <a:cs typeface="Roboto"/>
              </a:rPr>
              <a:t>03-86-71-42-05</a:t>
            </a:r>
          </a:p>
          <a:p>
            <a:pPr indent="-182880" defTabSz="914400">
              <a:spcAft>
                <a:spcPts val="600"/>
              </a:spcAft>
              <a:buClr>
                <a:schemeClr val="tx1">
                  <a:lumMod val="85000"/>
                  <a:lumOff val="15000"/>
                </a:schemeClr>
              </a:buClr>
              <a:buFont typeface="Garamond" pitchFamily="18" charset="0"/>
              <a:buChar char="◦"/>
            </a:pPr>
            <a:endParaRPr lang="fr-FR" dirty="0">
              <a:latin typeface="Roboto"/>
              <a:ea typeface="Roboto"/>
              <a:cs typeface="Roboto"/>
            </a:endParaRPr>
          </a:p>
          <a:p>
            <a:pPr indent="-182880" defTabSz="914400">
              <a:spcAft>
                <a:spcPts val="600"/>
              </a:spcAft>
              <a:buClr>
                <a:schemeClr val="tx1">
                  <a:lumMod val="85000"/>
                  <a:lumOff val="15000"/>
                </a:schemeClr>
              </a:buClr>
              <a:buFont typeface="Garamond" pitchFamily="18" charset="0"/>
              <a:buChar char="◦"/>
            </a:pPr>
            <a:r>
              <a:rPr lang="fr-FR" dirty="0">
                <a:latin typeface="Roboto"/>
                <a:ea typeface="Roboto"/>
                <a:cs typeface="Roboto"/>
              </a:rPr>
              <a:t>Par Mail : </a:t>
            </a:r>
            <a:r>
              <a:rPr lang="fr-FR" b="1" dirty="0">
                <a:latin typeface="Roboto"/>
                <a:ea typeface="Roboto"/>
                <a:cs typeface="Roboto"/>
              </a:rPr>
              <a:t>action-sociale-partenaires@caf58.caf.fr</a:t>
            </a:r>
          </a:p>
        </p:txBody>
      </p:sp>
    </p:spTree>
    <p:extLst>
      <p:ext uri="{BB962C8B-B14F-4D97-AF65-F5344CB8AC3E}">
        <p14:creationId xmlns:p14="http://schemas.microsoft.com/office/powerpoint/2010/main" val="18358032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hade val="92000"/>
                <a:satMod val="160000"/>
              </a:schemeClr>
            </a:gs>
            <a:gs pos="77000">
              <a:schemeClr val="bg2">
                <a:tint val="100000"/>
                <a:shade val="73000"/>
                <a:satMod val="155000"/>
              </a:schemeClr>
            </a:gs>
            <a:gs pos="100000">
              <a:schemeClr val="bg2">
                <a:tint val="100000"/>
                <a:shade val="67000"/>
                <a:satMod val="145000"/>
              </a:schemeClr>
            </a:gs>
          </a:gsLst>
          <a:lin ang="5400000" scaled="0"/>
        </a:gradFill>
        <a:effectLst/>
      </p:bgPr>
    </p:bg>
    <p:spTree>
      <p:nvGrpSpPr>
        <p:cNvPr id="1" name=""/>
        <p:cNvGrpSpPr/>
        <p:nvPr/>
      </p:nvGrpSpPr>
      <p:grpSpPr>
        <a:xfrm>
          <a:off x="0" y="0"/>
          <a:ext cx="0" cy="0"/>
          <a:chOff x="0" y="0"/>
          <a:chExt cx="0" cy="0"/>
        </a:xfrm>
      </p:grpSpPr>
      <p:sp>
        <p:nvSpPr>
          <p:cNvPr id="96" name="Rectangle 95">
            <a:extLst>
              <a:ext uri="{FF2B5EF4-FFF2-40B4-BE49-F238E27FC236}">
                <a16:creationId xmlns:a16="http://schemas.microsoft.com/office/drawing/2014/main" id="{B32F73EB-B46F-4F77-B3DC-7C374906F3B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fr-FR"/>
          </a:p>
        </p:txBody>
      </p:sp>
      <p:sp>
        <p:nvSpPr>
          <p:cNvPr id="98" name="Rectangle 97">
            <a:extLst>
              <a:ext uri="{FF2B5EF4-FFF2-40B4-BE49-F238E27FC236}">
                <a16:creationId xmlns:a16="http://schemas.microsoft.com/office/drawing/2014/main" id="{ADDB10B3-CF45-4294-8994-0E8AD1FC6E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txBody>
          <a:bodyPr/>
          <a:lstStyle/>
          <a:p>
            <a:endParaRPr lang="fr-FR"/>
          </a:p>
        </p:txBody>
      </p:sp>
      <p:sp>
        <p:nvSpPr>
          <p:cNvPr id="100" name="Rectangle 99">
            <a:extLst>
              <a:ext uri="{FF2B5EF4-FFF2-40B4-BE49-F238E27FC236}">
                <a16:creationId xmlns:a16="http://schemas.microsoft.com/office/drawing/2014/main" id="{5145417F-1D1B-48A7-B4DA-BAD73B02C81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txBody>
          <a:bodyPr/>
          <a:lstStyle/>
          <a:p>
            <a:endParaRPr lang="fr-FR"/>
          </a:p>
        </p:txBody>
      </p:sp>
      <p:sp>
        <p:nvSpPr>
          <p:cNvPr id="102" name="Rectangle 101">
            <a:extLst>
              <a:ext uri="{FF2B5EF4-FFF2-40B4-BE49-F238E27FC236}">
                <a16:creationId xmlns:a16="http://schemas.microsoft.com/office/drawing/2014/main" id="{13CF9D9F-1672-4D0C-934E-CD9EE1BE54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fr-FR"/>
          </a:p>
        </p:txBody>
      </p:sp>
      <p:grpSp>
        <p:nvGrpSpPr>
          <p:cNvPr id="104" name="Group 103">
            <a:extLst>
              <a:ext uri="{FF2B5EF4-FFF2-40B4-BE49-F238E27FC236}">
                <a16:creationId xmlns:a16="http://schemas.microsoft.com/office/drawing/2014/main" id="{1558C702-CA14-4264-B8FC-A5120F75DE0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828372" y="1267730"/>
            <a:ext cx="1567331" cy="645295"/>
            <a:chOff x="5318306" y="1386268"/>
            <a:chExt cx="1567331" cy="645295"/>
          </a:xfrm>
        </p:grpSpPr>
        <p:cxnSp>
          <p:nvCxnSpPr>
            <p:cNvPr id="105" name="Straight Connector 104">
              <a:extLst>
                <a:ext uri="{FF2B5EF4-FFF2-40B4-BE49-F238E27FC236}">
                  <a16:creationId xmlns:a16="http://schemas.microsoft.com/office/drawing/2014/main" id="{6621A72C-7343-4A22-8700-696C5860A21A}"/>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06" name="Straight Connector 105">
              <a:extLst>
                <a:ext uri="{FF2B5EF4-FFF2-40B4-BE49-F238E27FC236}">
                  <a16:creationId xmlns:a16="http://schemas.microsoft.com/office/drawing/2014/main" id="{BB44A4DC-7861-4DCC-9931-5A075855D656}"/>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07" name="Straight Connector 106">
              <a:extLst>
                <a:ext uri="{FF2B5EF4-FFF2-40B4-BE49-F238E27FC236}">
                  <a16:creationId xmlns:a16="http://schemas.microsoft.com/office/drawing/2014/main" id="{E16C316F-BFB5-424F-A951-E962A3B745C2}"/>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109" name="Rectangle 108">
            <a:extLst>
              <a:ext uri="{FF2B5EF4-FFF2-40B4-BE49-F238E27FC236}">
                <a16:creationId xmlns:a16="http://schemas.microsoft.com/office/drawing/2014/main" id="{6995F625-BE4F-4433-8290-5DF0E8589F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1" cy="6858000"/>
          </a:xfrm>
          <a:prstGeom prst="rect">
            <a:avLst/>
          </a:prstGeom>
          <a:gradFill>
            <a:gsLst>
              <a:gs pos="0">
                <a:schemeClr val="bg2">
                  <a:tint val="90000"/>
                  <a:shade val="92000"/>
                  <a:satMod val="160000"/>
                </a:schemeClr>
              </a:gs>
              <a:gs pos="77000">
                <a:schemeClr val="bg2">
                  <a:tint val="100000"/>
                  <a:shade val="73000"/>
                  <a:satMod val="155000"/>
                </a:schemeClr>
              </a:gs>
              <a:gs pos="100000">
                <a:schemeClr val="bg2">
                  <a:tint val="100000"/>
                  <a:shade val="67000"/>
                  <a:satMod val="145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11" name="Rectangle 110">
            <a:extLst>
              <a:ext uri="{FF2B5EF4-FFF2-40B4-BE49-F238E27FC236}">
                <a16:creationId xmlns:a16="http://schemas.microsoft.com/office/drawing/2014/main" id="{80102662-1FA4-4C7A-B144-19699DF435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fr-FR"/>
          </a:p>
        </p:txBody>
      </p:sp>
      <p:sp>
        <p:nvSpPr>
          <p:cNvPr id="113" name="Rectangle 112">
            <a:extLst>
              <a:ext uri="{FF2B5EF4-FFF2-40B4-BE49-F238E27FC236}">
                <a16:creationId xmlns:a16="http://schemas.microsoft.com/office/drawing/2014/main" id="{655E224A-5F26-423E-949C-07A720F39A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32108" y="610955"/>
            <a:ext cx="10927784" cy="563609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txBody>
          <a:bodyPr/>
          <a:lstStyle/>
          <a:p>
            <a:endParaRPr lang="fr-FR"/>
          </a:p>
        </p:txBody>
      </p:sp>
      <p:sp>
        <p:nvSpPr>
          <p:cNvPr id="115" name="Rectangle 114">
            <a:extLst>
              <a:ext uri="{FF2B5EF4-FFF2-40B4-BE49-F238E27FC236}">
                <a16:creationId xmlns:a16="http://schemas.microsoft.com/office/drawing/2014/main" id="{A6F1DA18-4CA4-40CF-9ACA-105D8373B67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97052" y="777240"/>
            <a:ext cx="10597896" cy="5303520"/>
          </a:xfrm>
          <a:prstGeom prst="rect">
            <a:avLst/>
          </a:prstGeom>
          <a:solidFill>
            <a:schemeClr val="bg1"/>
          </a:solidFill>
          <a:ln w="6350" cap="sq" cmpd="sng" algn="ctr">
            <a:solidFill>
              <a:schemeClr val="tx1">
                <a:lumMod val="75000"/>
                <a:lumOff val="25000"/>
              </a:schemeClr>
            </a:solidFill>
            <a:prstDash val="solid"/>
            <a:miter lim="800000"/>
          </a:ln>
          <a:effectLst/>
        </p:spPr>
        <p:txBody>
          <a:bodyPr/>
          <a:lstStyle/>
          <a:p>
            <a:endParaRPr lang="fr-FR"/>
          </a:p>
        </p:txBody>
      </p:sp>
      <p:sp>
        <p:nvSpPr>
          <p:cNvPr id="2" name="Titre 1">
            <a:extLst>
              <a:ext uri="{FF2B5EF4-FFF2-40B4-BE49-F238E27FC236}">
                <a16:creationId xmlns:a16="http://schemas.microsoft.com/office/drawing/2014/main" id="{605D93FB-FACF-5D71-3509-1D1FFEFD879A}"/>
              </a:ext>
            </a:extLst>
          </p:cNvPr>
          <p:cNvSpPr>
            <a:spLocks noGrp="1"/>
          </p:cNvSpPr>
          <p:nvPr>
            <p:ph type="title"/>
          </p:nvPr>
        </p:nvSpPr>
        <p:spPr>
          <a:xfrm>
            <a:off x="1259347" y="2055152"/>
            <a:ext cx="9673306" cy="2733106"/>
          </a:xfrm>
        </p:spPr>
        <p:txBody>
          <a:bodyPr vert="horz" lIns="91440" tIns="45720" rIns="91440" bIns="45720" rtlCol="0" anchor="ctr">
            <a:normAutofit/>
          </a:bodyPr>
          <a:lstStyle/>
          <a:p>
            <a:pPr algn="ctr">
              <a:lnSpc>
                <a:spcPct val="83000"/>
              </a:lnSpc>
            </a:pPr>
            <a:r>
              <a:rPr lang="fr-FR" b="1" cap="all" spc="-100" dirty="0"/>
              <a:t>CRITERES D’ELIGIBILITE</a:t>
            </a:r>
            <a:br>
              <a:rPr lang="fr-FR" b="1" cap="all" spc="-100" dirty="0"/>
            </a:br>
            <a:r>
              <a:rPr lang="fr-FR" b="1" cap="all" spc="-100" dirty="0"/>
              <a:t>&amp;</a:t>
            </a:r>
            <a:br>
              <a:rPr lang="fr-FR" b="1" cap="all" spc="-100" dirty="0"/>
            </a:br>
            <a:r>
              <a:rPr lang="fr-FR" b="1" cap="all" spc="-100" dirty="0"/>
              <a:t>Conditions d’attribution</a:t>
            </a:r>
          </a:p>
        </p:txBody>
      </p:sp>
      <p:sp>
        <p:nvSpPr>
          <p:cNvPr id="117" name="Rectangle 116">
            <a:extLst>
              <a:ext uri="{FF2B5EF4-FFF2-40B4-BE49-F238E27FC236}">
                <a16:creationId xmlns:a16="http://schemas.microsoft.com/office/drawing/2014/main" id="{7C6D1B74-744B-4231-97DB-86B4C9C5E2D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35880" y="610955"/>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fr-FR"/>
          </a:p>
        </p:txBody>
      </p:sp>
      <p:cxnSp>
        <p:nvCxnSpPr>
          <p:cNvPr id="119" name="Straight Connector 118">
            <a:extLst>
              <a:ext uri="{FF2B5EF4-FFF2-40B4-BE49-F238E27FC236}">
                <a16:creationId xmlns:a16="http://schemas.microsoft.com/office/drawing/2014/main" id="{ABC98C72-9EDD-4426-B45A-84E06A7CD22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250180" y="611442"/>
            <a:ext cx="0" cy="640080"/>
          </a:xfrm>
          <a:prstGeom prst="line">
            <a:avLst/>
          </a:prstGeom>
          <a:solidFill>
            <a:schemeClr val="tx1">
              <a:lumMod val="85000"/>
              <a:lumOff val="15000"/>
            </a:schemeClr>
          </a:solidFill>
          <a:ln>
            <a:solidFill>
              <a:schemeClr val="tx1">
                <a:lumMod val="75000"/>
                <a:lumOff val="25000"/>
              </a:schemeClr>
            </a:solidFill>
            <a:miter lim="800000"/>
          </a:ln>
        </p:spPr>
        <p:style>
          <a:lnRef idx="1">
            <a:schemeClr val="accent1"/>
          </a:lnRef>
          <a:fillRef idx="0">
            <a:schemeClr val="accent1"/>
          </a:fillRef>
          <a:effectRef idx="0">
            <a:schemeClr val="accent1"/>
          </a:effectRef>
          <a:fontRef idx="minor">
            <a:schemeClr val="tx1"/>
          </a:fontRef>
        </p:style>
      </p:cxnSp>
      <p:cxnSp>
        <p:nvCxnSpPr>
          <p:cNvPr id="121" name="Straight Connector 120">
            <a:extLst>
              <a:ext uri="{FF2B5EF4-FFF2-40B4-BE49-F238E27FC236}">
                <a16:creationId xmlns:a16="http://schemas.microsoft.com/office/drawing/2014/main" id="{44887186-EE44-4AD3-BEFE-3478B4537191}"/>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6941820" y="611442"/>
            <a:ext cx="0" cy="640080"/>
          </a:xfrm>
          <a:prstGeom prst="line">
            <a:avLst/>
          </a:prstGeom>
          <a:solidFill>
            <a:schemeClr val="tx1">
              <a:lumMod val="85000"/>
              <a:lumOff val="15000"/>
            </a:schemeClr>
          </a:solidFill>
          <a:ln>
            <a:solidFill>
              <a:schemeClr val="tx1">
                <a:lumMod val="75000"/>
                <a:lumOff val="25000"/>
              </a:schemeClr>
            </a:solidFill>
            <a:miter lim="800000"/>
          </a:ln>
        </p:spPr>
        <p:style>
          <a:lnRef idx="1">
            <a:schemeClr val="accent1"/>
          </a:lnRef>
          <a:fillRef idx="0">
            <a:schemeClr val="accent1"/>
          </a:fillRef>
          <a:effectRef idx="0">
            <a:schemeClr val="accent1"/>
          </a:effectRef>
          <a:fontRef idx="minor">
            <a:schemeClr val="tx1"/>
          </a:fontRef>
        </p:style>
      </p:cxnSp>
      <p:cxnSp>
        <p:nvCxnSpPr>
          <p:cNvPr id="123" name="Straight Connector 122">
            <a:extLst>
              <a:ext uri="{FF2B5EF4-FFF2-40B4-BE49-F238E27FC236}">
                <a16:creationId xmlns:a16="http://schemas.microsoft.com/office/drawing/2014/main" id="{58EECC4E-F1C0-4C09-A7FD-4D623DACCC4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250180" y="1244380"/>
            <a:ext cx="1691640" cy="0"/>
          </a:xfrm>
          <a:prstGeom prst="line">
            <a:avLst/>
          </a:prstGeom>
          <a:solidFill>
            <a:schemeClr val="tx1">
              <a:lumMod val="85000"/>
              <a:lumOff val="15000"/>
            </a:schemeClr>
          </a:solidFill>
          <a:ln>
            <a:solidFill>
              <a:schemeClr val="tx1">
                <a:lumMod val="75000"/>
                <a:lumOff val="25000"/>
              </a:schemeClr>
            </a:solidFill>
            <a:miter lim="800000"/>
          </a:ln>
        </p:spPr>
        <p:style>
          <a:lnRef idx="1">
            <a:schemeClr val="accent1"/>
          </a:lnRef>
          <a:fillRef idx="0">
            <a:schemeClr val="accent1"/>
          </a:fillRef>
          <a:effectRef idx="0">
            <a:schemeClr val="accent1"/>
          </a:effectRef>
          <a:fontRef idx="minor">
            <a:schemeClr val="tx1"/>
          </a:fontRef>
        </p:style>
      </p:cxnSp>
      <p:sp>
        <p:nvSpPr>
          <p:cNvPr id="4" name="ZoneTexte 3">
            <a:extLst>
              <a:ext uri="{FF2B5EF4-FFF2-40B4-BE49-F238E27FC236}">
                <a16:creationId xmlns:a16="http://schemas.microsoft.com/office/drawing/2014/main" id="{367DCE1E-AF7D-DB84-0692-3AB54982B3FE}"/>
              </a:ext>
            </a:extLst>
          </p:cNvPr>
          <p:cNvSpPr txBox="1"/>
          <p:nvPr/>
        </p:nvSpPr>
        <p:spPr>
          <a:xfrm>
            <a:off x="495300" y="1514476"/>
            <a:ext cx="11125200" cy="5019674"/>
          </a:xfrm>
          <a:prstGeom prst="rect">
            <a:avLst/>
          </a:prstGeom>
        </p:spPr>
        <p:txBody>
          <a:bodyPr vert="horz" lIns="91440" tIns="45720" rIns="91440" bIns="45720" rtlCol="0" anchor="ctr">
            <a:normAutofit/>
          </a:bodyPr>
          <a:lstStyle/>
          <a:p>
            <a:pPr marL="57150" defTabSz="914400">
              <a:lnSpc>
                <a:spcPct val="110000"/>
              </a:lnSpc>
              <a:spcAft>
                <a:spcPts val="600"/>
              </a:spcAft>
              <a:buClr>
                <a:schemeClr val="accent1"/>
              </a:buClr>
              <a:buSzPct val="100000"/>
            </a:pPr>
            <a:endParaRPr lang="fr-FR" sz="1400" dirty="0"/>
          </a:p>
        </p:txBody>
      </p:sp>
    </p:spTree>
    <p:extLst>
      <p:ext uri="{BB962C8B-B14F-4D97-AF65-F5344CB8AC3E}">
        <p14:creationId xmlns:p14="http://schemas.microsoft.com/office/powerpoint/2010/main" val="28508439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wd">
                                    <p:tmPct val="15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05D93FB-FACF-5D71-3509-1D1FFEFD879A}"/>
              </a:ext>
            </a:extLst>
          </p:cNvPr>
          <p:cNvSpPr>
            <a:spLocks noGrp="1"/>
          </p:cNvSpPr>
          <p:nvPr>
            <p:ph type="title"/>
          </p:nvPr>
        </p:nvSpPr>
        <p:spPr>
          <a:xfrm>
            <a:off x="1057275" y="404469"/>
            <a:ext cx="10001250" cy="871881"/>
          </a:xfrm>
        </p:spPr>
        <p:txBody>
          <a:bodyPr>
            <a:normAutofit/>
          </a:bodyPr>
          <a:lstStyle/>
          <a:p>
            <a:pPr algn="ctr"/>
            <a:r>
              <a:rPr lang="fr-FR" sz="3600" b="1" dirty="0">
                <a:solidFill>
                  <a:srgbClr val="7030A0"/>
                </a:solidFill>
              </a:rPr>
              <a:t>AVF</a:t>
            </a:r>
            <a:br>
              <a:rPr lang="fr-FR" dirty="0">
                <a:solidFill>
                  <a:srgbClr val="7030A0"/>
                </a:solidFill>
              </a:rPr>
            </a:br>
            <a:r>
              <a:rPr lang="fr-FR" sz="1800" dirty="0">
                <a:solidFill>
                  <a:srgbClr val="7030A0"/>
                </a:solidFill>
              </a:rPr>
              <a:t>(Aide aux Vacances Familles)</a:t>
            </a:r>
            <a:endParaRPr lang="fr-FR">
              <a:solidFill>
                <a:srgbClr val="7030A0"/>
              </a:solidFill>
            </a:endParaRPr>
          </a:p>
        </p:txBody>
      </p:sp>
      <p:sp>
        <p:nvSpPr>
          <p:cNvPr id="4" name="ZoneTexte 3">
            <a:extLst>
              <a:ext uri="{FF2B5EF4-FFF2-40B4-BE49-F238E27FC236}">
                <a16:creationId xmlns:a16="http://schemas.microsoft.com/office/drawing/2014/main" id="{367DCE1E-AF7D-DB84-0692-3AB54982B3FE}"/>
              </a:ext>
            </a:extLst>
          </p:cNvPr>
          <p:cNvSpPr txBox="1"/>
          <p:nvPr/>
        </p:nvSpPr>
        <p:spPr>
          <a:xfrm>
            <a:off x="495300" y="1514476"/>
            <a:ext cx="11125200" cy="5019674"/>
          </a:xfrm>
          <a:prstGeom prst="rect">
            <a:avLst/>
          </a:prstGeom>
        </p:spPr>
        <p:txBody>
          <a:bodyPr vert="horz" lIns="91440" tIns="45720" rIns="91440" bIns="45720" rtlCol="0" anchor="ctr">
            <a:normAutofit lnSpcReduction="10000"/>
          </a:bodyPr>
          <a:lstStyle/>
          <a:p>
            <a:pPr marL="57150" defTabSz="914400">
              <a:lnSpc>
                <a:spcPct val="110000"/>
              </a:lnSpc>
              <a:spcAft>
                <a:spcPts val="600"/>
              </a:spcAft>
              <a:buClr>
                <a:schemeClr val="accent1"/>
              </a:buClr>
              <a:buSzPct val="100000"/>
            </a:pPr>
            <a:r>
              <a:rPr lang="fr-FR" sz="1600" b="1" dirty="0">
                <a:solidFill>
                  <a:srgbClr val="7030A0"/>
                </a:solidFill>
                <a:latin typeface="Roboto"/>
                <a:ea typeface="Roboto"/>
                <a:cs typeface="Roboto"/>
              </a:rPr>
              <a:t>Critères d’éligibilité :</a:t>
            </a:r>
          </a:p>
          <a:p>
            <a:pPr marL="285750" indent="-228600" defTabSz="914400">
              <a:lnSpc>
                <a:spcPct val="110000"/>
              </a:lnSpc>
              <a:spcAft>
                <a:spcPts val="600"/>
              </a:spcAft>
              <a:buClr>
                <a:schemeClr val="accent1"/>
              </a:buClr>
              <a:buSzPct val="100000"/>
              <a:buFont typeface="Arial" panose="020B0604020202020204" pitchFamily="34" charset="0"/>
              <a:buChar char="•"/>
            </a:pPr>
            <a:r>
              <a:rPr lang="fr-FR" sz="1400" dirty="0">
                <a:latin typeface="Roboto"/>
                <a:ea typeface="Roboto"/>
                <a:cs typeface="Roboto"/>
              </a:rPr>
              <a:t>Être bénéficiaire de prestations familiales à la Caf58 en octobre N-1(hors Bafa et Prime de naissance)</a:t>
            </a:r>
          </a:p>
          <a:p>
            <a:pPr marL="285750" indent="-228600" defTabSz="914400">
              <a:lnSpc>
                <a:spcPct val="110000"/>
              </a:lnSpc>
              <a:spcAft>
                <a:spcPts val="600"/>
              </a:spcAft>
              <a:buClr>
                <a:schemeClr val="accent1"/>
              </a:buClr>
              <a:buSzPct val="100000"/>
              <a:buFont typeface="Arial" panose="020B0604020202020204" pitchFamily="34" charset="0"/>
              <a:buChar char="•"/>
            </a:pPr>
            <a:r>
              <a:rPr lang="fr-FR" sz="1400" dirty="0">
                <a:latin typeface="Roboto"/>
                <a:ea typeface="Roboto"/>
                <a:cs typeface="Roboto"/>
              </a:rPr>
              <a:t>Avoir un quotient familial qui n’excède pas 700€ en janvier de l’année N</a:t>
            </a:r>
          </a:p>
          <a:p>
            <a:pPr marL="285750" indent="-228600" defTabSz="914400">
              <a:lnSpc>
                <a:spcPct val="110000"/>
              </a:lnSpc>
              <a:spcAft>
                <a:spcPts val="600"/>
              </a:spcAft>
              <a:buClr>
                <a:schemeClr val="accent1"/>
              </a:buClr>
              <a:buSzPct val="100000"/>
              <a:buFont typeface="Arial" panose="020B0604020202020204" pitchFamily="34" charset="0"/>
              <a:buChar char="•"/>
            </a:pPr>
            <a:r>
              <a:rPr lang="fr-FR" sz="1400" dirty="0">
                <a:latin typeface="Roboto"/>
                <a:ea typeface="Roboto"/>
                <a:cs typeface="Roboto"/>
              </a:rPr>
              <a:t>Avoir au moins un enfant à charge âgé de moins de 20 ans au 31 décembre N-1</a:t>
            </a:r>
          </a:p>
          <a:p>
            <a:pPr marL="285750" indent="-228600" defTabSz="914400">
              <a:lnSpc>
                <a:spcPct val="110000"/>
              </a:lnSpc>
              <a:spcAft>
                <a:spcPts val="600"/>
              </a:spcAft>
              <a:buClr>
                <a:schemeClr val="accent1"/>
              </a:buClr>
              <a:buSzPct val="100000"/>
              <a:buFont typeface="Arial" panose="020B0604020202020204" pitchFamily="34" charset="0"/>
              <a:buChar char="•"/>
            </a:pPr>
            <a:endParaRPr lang="fr-FR" sz="1400" dirty="0">
              <a:latin typeface="Roboto"/>
              <a:ea typeface="Roboto"/>
              <a:cs typeface="Roboto"/>
            </a:endParaRPr>
          </a:p>
          <a:p>
            <a:pPr defTabSz="914400">
              <a:lnSpc>
                <a:spcPct val="110000"/>
              </a:lnSpc>
              <a:spcAft>
                <a:spcPts val="600"/>
              </a:spcAft>
              <a:buClr>
                <a:schemeClr val="accent1"/>
              </a:buClr>
              <a:buSzPct val="100000"/>
            </a:pPr>
            <a:r>
              <a:rPr lang="fr-FR" sz="1600" b="1" dirty="0">
                <a:solidFill>
                  <a:srgbClr val="7030A0"/>
                </a:solidFill>
                <a:latin typeface="Roboto"/>
                <a:ea typeface="Roboto"/>
                <a:cs typeface="Roboto"/>
              </a:rPr>
              <a:t>Conditions d’attribution:</a:t>
            </a:r>
          </a:p>
          <a:p>
            <a:pPr marL="171450" indent="-171450" defTabSz="914400">
              <a:lnSpc>
                <a:spcPct val="110000"/>
              </a:lnSpc>
              <a:spcAft>
                <a:spcPts val="600"/>
              </a:spcAft>
              <a:buClr>
                <a:schemeClr val="accent1"/>
              </a:buClr>
              <a:buSzPct val="100000"/>
              <a:buFont typeface="Arial" panose="020B0604020202020204" pitchFamily="34" charset="0"/>
              <a:buChar char="•"/>
            </a:pPr>
            <a:r>
              <a:rPr lang="fr-FR" sz="1400" dirty="0">
                <a:latin typeface="Roboto"/>
                <a:ea typeface="Roboto"/>
                <a:cs typeface="Roboto"/>
              </a:rPr>
              <a:t>L’AVF est versée pour un seul séjour par an d’une durée maximum de 8 jours (7 nuits).</a:t>
            </a:r>
          </a:p>
          <a:p>
            <a:pPr marL="171450" indent="-171450" defTabSz="914400">
              <a:lnSpc>
                <a:spcPct val="110000"/>
              </a:lnSpc>
              <a:spcAft>
                <a:spcPts val="600"/>
              </a:spcAft>
              <a:buClr>
                <a:schemeClr val="accent1"/>
              </a:buClr>
              <a:buSzPct val="100000"/>
              <a:buFont typeface="Arial" panose="020B0604020202020204" pitchFamily="34" charset="0"/>
              <a:buChar char="•"/>
            </a:pPr>
            <a:r>
              <a:rPr lang="fr-FR" sz="1400" dirty="0">
                <a:latin typeface="Roboto"/>
                <a:ea typeface="Roboto"/>
                <a:cs typeface="Roboto"/>
              </a:rPr>
              <a:t>Le montant accordé varie selon le quotient et la situation familiale. Le droit Avf correspond à un pourcentage du coût du séjour variant de 50 % à 75 %. </a:t>
            </a:r>
          </a:p>
          <a:p>
            <a:pPr marL="628650" lvl="1" indent="-171450" defTabSz="914400">
              <a:lnSpc>
                <a:spcPct val="110000"/>
              </a:lnSpc>
              <a:spcAft>
                <a:spcPts val="600"/>
              </a:spcAft>
              <a:buClr>
                <a:schemeClr val="accent1"/>
              </a:buClr>
              <a:buSzPct val="100000"/>
              <a:buFont typeface="Gill Sans MT" panose="020B0502020104020203" pitchFamily="34" charset="0"/>
              <a:buChar char="-"/>
            </a:pPr>
            <a:r>
              <a:rPr lang="fr-FR" sz="1400" dirty="0">
                <a:latin typeface="Roboto"/>
                <a:ea typeface="Roboto"/>
                <a:cs typeface="Roboto"/>
              </a:rPr>
              <a:t>QF ≤ 450 € : 60 %</a:t>
            </a:r>
          </a:p>
          <a:p>
            <a:pPr marL="628650" lvl="1" indent="-171450" defTabSz="914400">
              <a:lnSpc>
                <a:spcPct val="110000"/>
              </a:lnSpc>
              <a:spcAft>
                <a:spcPts val="600"/>
              </a:spcAft>
              <a:buClr>
                <a:schemeClr val="accent1"/>
              </a:buClr>
              <a:buSzPct val="100000"/>
              <a:buFont typeface="Gill Sans MT" panose="020B0502020104020203" pitchFamily="34" charset="0"/>
              <a:buChar char="-"/>
            </a:pPr>
            <a:r>
              <a:rPr lang="fr-FR" sz="1400" dirty="0">
                <a:latin typeface="Roboto"/>
                <a:ea typeface="Roboto"/>
                <a:cs typeface="Roboto"/>
              </a:rPr>
              <a:t>450 € &lt; QF ≤ 700 € : 50 %</a:t>
            </a:r>
          </a:p>
          <a:p>
            <a:pPr marL="628650" lvl="1" indent="-171450" defTabSz="914400">
              <a:lnSpc>
                <a:spcPct val="110000"/>
              </a:lnSpc>
              <a:spcAft>
                <a:spcPts val="600"/>
              </a:spcAft>
              <a:buClr>
                <a:schemeClr val="accent1"/>
              </a:buClr>
              <a:buSzPct val="100000"/>
              <a:buFont typeface="Gill Sans MT" panose="020B0502020104020203" pitchFamily="34" charset="0"/>
              <a:buChar char="-"/>
            </a:pPr>
            <a:r>
              <a:rPr lang="fr-FR" sz="1400" dirty="0">
                <a:latin typeface="Roboto"/>
                <a:ea typeface="Roboto"/>
                <a:cs typeface="Roboto"/>
              </a:rPr>
              <a:t>Majoration + 5 % si parent isolé</a:t>
            </a:r>
          </a:p>
          <a:p>
            <a:pPr marL="628650" lvl="1" indent="-171450" defTabSz="914400">
              <a:lnSpc>
                <a:spcPct val="110000"/>
              </a:lnSpc>
              <a:spcAft>
                <a:spcPts val="600"/>
              </a:spcAft>
              <a:buClr>
                <a:schemeClr val="accent1"/>
              </a:buClr>
              <a:buSzPct val="100000"/>
              <a:buFont typeface="Gill Sans MT" panose="020B0502020104020203" pitchFamily="34" charset="0"/>
              <a:buChar char="-"/>
            </a:pPr>
            <a:r>
              <a:rPr lang="fr-FR" sz="1400" dirty="0">
                <a:latin typeface="Roboto"/>
                <a:ea typeface="Roboto"/>
                <a:cs typeface="Roboto"/>
              </a:rPr>
              <a:t>Majoration + 5 % si un enfant est bénéficiaire de l’AEEH</a:t>
            </a:r>
          </a:p>
          <a:p>
            <a:pPr marL="628650" lvl="1" indent="-171450" defTabSz="914400">
              <a:lnSpc>
                <a:spcPct val="110000"/>
              </a:lnSpc>
              <a:spcAft>
                <a:spcPts val="600"/>
              </a:spcAft>
              <a:buClr>
                <a:schemeClr val="accent1"/>
              </a:buClr>
              <a:buSzPct val="100000"/>
              <a:buFont typeface="Gill Sans MT" panose="020B0502020104020203" pitchFamily="34" charset="0"/>
              <a:buChar char="-"/>
            </a:pPr>
            <a:r>
              <a:rPr lang="fr-FR" sz="1400" dirty="0">
                <a:latin typeface="Roboto"/>
                <a:ea typeface="Roboto"/>
                <a:cs typeface="Roboto"/>
              </a:rPr>
              <a:t>Majoration + 2 % par enfant à partir du 2ème enfant à charge</a:t>
            </a:r>
          </a:p>
          <a:p>
            <a:pPr marL="171450" indent="-171450" defTabSz="914400">
              <a:lnSpc>
                <a:spcPct val="110000"/>
              </a:lnSpc>
              <a:spcAft>
                <a:spcPts val="600"/>
              </a:spcAft>
              <a:buClr>
                <a:schemeClr val="accent1"/>
              </a:buClr>
              <a:buSzPct val="100000"/>
              <a:buFont typeface="Arial" panose="020B0604020202020204" pitchFamily="34" charset="0"/>
              <a:buChar char="•"/>
            </a:pPr>
            <a:r>
              <a:rPr lang="fr-FR" sz="1400" dirty="0">
                <a:latin typeface="Roboto"/>
                <a:ea typeface="Roboto"/>
                <a:cs typeface="Roboto"/>
              </a:rPr>
              <a:t>L’aide est plafonnée à 75 % du coût du séjour et, est limitée à 800 € pour les quotients compris entre 0 € et 450 €, limitée à 600 € pour QF compris entre 451 € et 700 €.</a:t>
            </a:r>
          </a:p>
          <a:p>
            <a:pPr marL="171450" indent="-171450" defTabSz="914400">
              <a:lnSpc>
                <a:spcPct val="110000"/>
              </a:lnSpc>
              <a:spcAft>
                <a:spcPts val="600"/>
              </a:spcAft>
              <a:buClr>
                <a:schemeClr val="accent1"/>
              </a:buClr>
              <a:buSzPct val="100000"/>
              <a:buFont typeface="Arial" panose="020B0604020202020204" pitchFamily="34" charset="0"/>
              <a:buChar char="•"/>
            </a:pPr>
            <a:r>
              <a:rPr lang="fr-FR" sz="1400" dirty="0">
                <a:latin typeface="Roboto"/>
                <a:ea typeface="Roboto"/>
                <a:cs typeface="Roboto"/>
              </a:rPr>
              <a:t>Pas de cumul autorisé avec l’AVS.</a:t>
            </a:r>
          </a:p>
        </p:txBody>
      </p:sp>
    </p:spTree>
    <p:extLst>
      <p:ext uri="{BB962C8B-B14F-4D97-AF65-F5344CB8AC3E}">
        <p14:creationId xmlns:p14="http://schemas.microsoft.com/office/powerpoint/2010/main" val="30556860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05D93FB-FACF-5D71-3509-1D1FFEFD879A}"/>
              </a:ext>
            </a:extLst>
          </p:cNvPr>
          <p:cNvSpPr>
            <a:spLocks noGrp="1"/>
          </p:cNvSpPr>
          <p:nvPr>
            <p:ph type="title"/>
          </p:nvPr>
        </p:nvSpPr>
        <p:spPr>
          <a:xfrm>
            <a:off x="1057275" y="404469"/>
            <a:ext cx="10001250" cy="871881"/>
          </a:xfrm>
        </p:spPr>
        <p:txBody>
          <a:bodyPr>
            <a:normAutofit/>
          </a:bodyPr>
          <a:lstStyle/>
          <a:p>
            <a:pPr algn="ctr"/>
            <a:r>
              <a:rPr lang="fr-FR" sz="3600" b="1" dirty="0">
                <a:solidFill>
                  <a:schemeClr val="accent6"/>
                </a:solidFill>
              </a:rPr>
              <a:t>AAT</a:t>
            </a:r>
            <a:br>
              <a:rPr lang="fr-FR" dirty="0">
                <a:solidFill>
                  <a:schemeClr val="accent6"/>
                </a:solidFill>
              </a:rPr>
            </a:br>
            <a:r>
              <a:rPr lang="fr-FR" sz="1800" dirty="0">
                <a:solidFill>
                  <a:schemeClr val="accent6"/>
                </a:solidFill>
              </a:rPr>
              <a:t>(Aide Au Transport) – en lien avec l’AVF</a:t>
            </a:r>
            <a:endParaRPr lang="fr-FR">
              <a:solidFill>
                <a:schemeClr val="accent6"/>
              </a:solidFill>
            </a:endParaRPr>
          </a:p>
        </p:txBody>
      </p:sp>
      <p:sp>
        <p:nvSpPr>
          <p:cNvPr id="4" name="ZoneTexte 3">
            <a:extLst>
              <a:ext uri="{FF2B5EF4-FFF2-40B4-BE49-F238E27FC236}">
                <a16:creationId xmlns:a16="http://schemas.microsoft.com/office/drawing/2014/main" id="{367DCE1E-AF7D-DB84-0692-3AB54982B3FE}"/>
              </a:ext>
            </a:extLst>
          </p:cNvPr>
          <p:cNvSpPr txBox="1"/>
          <p:nvPr/>
        </p:nvSpPr>
        <p:spPr>
          <a:xfrm>
            <a:off x="495300" y="1514476"/>
            <a:ext cx="11125200" cy="5019674"/>
          </a:xfrm>
          <a:prstGeom prst="rect">
            <a:avLst/>
          </a:prstGeom>
        </p:spPr>
        <p:txBody>
          <a:bodyPr vert="horz" lIns="91440" tIns="45720" rIns="91440" bIns="45720" rtlCol="0" anchor="ctr">
            <a:normAutofit/>
          </a:bodyPr>
          <a:lstStyle/>
          <a:p>
            <a:pPr marL="57150" defTabSz="914400">
              <a:lnSpc>
                <a:spcPct val="110000"/>
              </a:lnSpc>
              <a:spcAft>
                <a:spcPts val="600"/>
              </a:spcAft>
              <a:buClr>
                <a:schemeClr val="accent1"/>
              </a:buClr>
              <a:buSzPct val="100000"/>
            </a:pPr>
            <a:r>
              <a:rPr lang="fr-FR" sz="1600" b="1" dirty="0">
                <a:latin typeface="Roboto"/>
                <a:ea typeface="Roboto"/>
                <a:cs typeface="Roboto"/>
              </a:rPr>
              <a:t>Les familles éligibles à l’AVF sont éligibles à l’AAT.</a:t>
            </a:r>
            <a:endParaRPr lang="fr-FR" sz="1400" dirty="0">
              <a:latin typeface="Roboto"/>
              <a:ea typeface="Roboto"/>
              <a:cs typeface="Roboto"/>
            </a:endParaRPr>
          </a:p>
          <a:p>
            <a:pPr marL="285750" indent="-228600" defTabSz="914400">
              <a:lnSpc>
                <a:spcPct val="110000"/>
              </a:lnSpc>
              <a:spcAft>
                <a:spcPts val="600"/>
              </a:spcAft>
              <a:buClr>
                <a:schemeClr val="accent1"/>
              </a:buClr>
              <a:buSzPct val="100000"/>
              <a:buFont typeface="Arial" panose="020B0604020202020204" pitchFamily="34" charset="0"/>
              <a:buChar char="•"/>
            </a:pPr>
            <a:endParaRPr lang="fr-FR" sz="1400" dirty="0">
              <a:latin typeface="Roboto"/>
              <a:ea typeface="Roboto"/>
              <a:cs typeface="Roboto"/>
            </a:endParaRPr>
          </a:p>
          <a:p>
            <a:pPr defTabSz="914400">
              <a:lnSpc>
                <a:spcPct val="110000"/>
              </a:lnSpc>
              <a:spcAft>
                <a:spcPts val="600"/>
              </a:spcAft>
              <a:buClr>
                <a:schemeClr val="accent1"/>
              </a:buClr>
              <a:buSzPct val="100000"/>
            </a:pPr>
            <a:r>
              <a:rPr lang="fr-FR" sz="1600" b="1" dirty="0">
                <a:solidFill>
                  <a:schemeClr val="accent6"/>
                </a:solidFill>
                <a:latin typeface="Roboto"/>
                <a:ea typeface="Roboto"/>
                <a:cs typeface="Roboto"/>
              </a:rPr>
              <a:t>Conditions d’attribution:</a:t>
            </a:r>
          </a:p>
          <a:p>
            <a:pPr marL="285750" indent="-228600" defTabSz="914400">
              <a:lnSpc>
                <a:spcPct val="110000"/>
              </a:lnSpc>
              <a:spcAft>
                <a:spcPts val="600"/>
              </a:spcAft>
              <a:buClr>
                <a:schemeClr val="accent1"/>
              </a:buClr>
              <a:buSzPct val="100000"/>
              <a:buFont typeface="Arial" panose="020B0604020202020204" pitchFamily="34" charset="0"/>
              <a:buChar char="•"/>
            </a:pPr>
            <a:r>
              <a:rPr lang="fr-FR" sz="1400" dirty="0">
                <a:latin typeface="Roboto"/>
                <a:ea typeface="Roboto"/>
                <a:cs typeface="Roboto"/>
              </a:rPr>
              <a:t>Le séjour AVF doit être confirmé par un acompte dans une structure labellisée VACAF sur la période des vacances scolaires d’été (pour 2026 : du 4 juillet au 31 août).</a:t>
            </a:r>
          </a:p>
          <a:p>
            <a:pPr marL="285750" indent="-228600" defTabSz="914400">
              <a:lnSpc>
                <a:spcPct val="110000"/>
              </a:lnSpc>
              <a:spcAft>
                <a:spcPts val="600"/>
              </a:spcAft>
              <a:buClr>
                <a:schemeClr val="accent1"/>
              </a:buClr>
              <a:buSzPct val="100000"/>
              <a:buFont typeface="Arial" panose="020B0604020202020204" pitchFamily="34" charset="0"/>
              <a:buChar char="•"/>
            </a:pPr>
            <a:r>
              <a:rPr lang="fr-FR" sz="1400" dirty="0">
                <a:latin typeface="Roboto"/>
                <a:ea typeface="Roboto"/>
                <a:cs typeface="Roboto"/>
              </a:rPr>
              <a:t>Parcourir une distance (aller) supérieure à 200 km entre domicile de la famille et son lieu de séjour.</a:t>
            </a:r>
          </a:p>
          <a:p>
            <a:pPr marL="285750" indent="-228600" defTabSz="914400">
              <a:lnSpc>
                <a:spcPct val="110000"/>
              </a:lnSpc>
              <a:spcAft>
                <a:spcPts val="600"/>
              </a:spcAft>
              <a:buClr>
                <a:schemeClr val="accent1"/>
              </a:buClr>
              <a:buSzPct val="100000"/>
              <a:buFont typeface="Arial" panose="020B0604020202020204" pitchFamily="34" charset="0"/>
              <a:buChar char="•"/>
            </a:pPr>
            <a:r>
              <a:rPr lang="fr-FR" sz="1400" dirty="0">
                <a:latin typeface="Roboto"/>
                <a:ea typeface="Roboto"/>
                <a:cs typeface="Roboto"/>
              </a:rPr>
              <a:t>1 seul départ sur la période par famille allocataire.</a:t>
            </a:r>
          </a:p>
          <a:p>
            <a:pPr marL="285750" indent="-228600" defTabSz="914400">
              <a:lnSpc>
                <a:spcPct val="110000"/>
              </a:lnSpc>
              <a:spcAft>
                <a:spcPts val="600"/>
              </a:spcAft>
              <a:buClr>
                <a:schemeClr val="accent1"/>
              </a:buClr>
              <a:buSzPct val="100000"/>
              <a:buFont typeface="Arial" panose="020B0604020202020204" pitchFamily="34" charset="0"/>
              <a:buChar char="•"/>
            </a:pPr>
            <a:r>
              <a:rPr lang="fr-FR" sz="1400" dirty="0">
                <a:latin typeface="Roboto"/>
                <a:ea typeface="Roboto"/>
                <a:cs typeface="Roboto"/>
              </a:rPr>
              <a:t>L’aide est forfaitaire et fixe pour un séjour.</a:t>
            </a:r>
          </a:p>
          <a:p>
            <a:pPr marL="285750" indent="-228600" defTabSz="914400">
              <a:lnSpc>
                <a:spcPct val="110000"/>
              </a:lnSpc>
              <a:spcAft>
                <a:spcPts val="600"/>
              </a:spcAft>
              <a:buClr>
                <a:schemeClr val="accent1"/>
              </a:buClr>
              <a:buSzPct val="100000"/>
              <a:buFont typeface="Arial" panose="020B0604020202020204" pitchFamily="34" charset="0"/>
              <a:buChar char="•"/>
            </a:pPr>
            <a:r>
              <a:rPr lang="fr-FR" sz="1400" dirty="0">
                <a:latin typeface="Roboto"/>
                <a:ea typeface="Roboto"/>
                <a:cs typeface="Roboto"/>
              </a:rPr>
              <a:t>L’aide est modulée en fonction de la distance (aller) entre les lieux de résidence et de vacances des allocataires :</a:t>
            </a:r>
          </a:p>
          <a:p>
            <a:pPr marL="800100" lvl="1" indent="-285750" defTabSz="914400">
              <a:lnSpc>
                <a:spcPct val="110000"/>
              </a:lnSpc>
              <a:spcAft>
                <a:spcPts val="600"/>
              </a:spcAft>
              <a:buClr>
                <a:schemeClr val="accent1"/>
              </a:buClr>
              <a:buSzPct val="100000"/>
              <a:buFont typeface="Gill Sans MT" panose="020B0502020104020203" pitchFamily="34" charset="0"/>
              <a:buChar char="-"/>
            </a:pPr>
            <a:r>
              <a:rPr lang="fr-FR" sz="1400" dirty="0">
                <a:latin typeface="Roboto"/>
                <a:ea typeface="Roboto"/>
                <a:cs typeface="Roboto"/>
              </a:rPr>
              <a:t>Entre 200 et 400 km </a:t>
            </a:r>
            <a:r>
              <a:rPr lang="fr-FR" sz="1400" dirty="0">
                <a:latin typeface="Roboto"/>
                <a:ea typeface="Roboto"/>
                <a:cs typeface="Roboto"/>
                <a:sym typeface="Wingdings" panose="05000000000000000000" pitchFamily="2" charset="2"/>
              </a:rPr>
              <a:t></a:t>
            </a:r>
            <a:r>
              <a:rPr lang="fr-FR" sz="1400" dirty="0">
                <a:latin typeface="Roboto"/>
                <a:ea typeface="Roboto"/>
                <a:cs typeface="Roboto"/>
              </a:rPr>
              <a:t> 100 €</a:t>
            </a:r>
          </a:p>
          <a:p>
            <a:pPr marL="800100" lvl="1" indent="-285750" defTabSz="914400">
              <a:lnSpc>
                <a:spcPct val="110000"/>
              </a:lnSpc>
              <a:spcAft>
                <a:spcPts val="600"/>
              </a:spcAft>
              <a:buClr>
                <a:schemeClr val="accent1"/>
              </a:buClr>
              <a:buSzPct val="100000"/>
              <a:buFont typeface="Gill Sans MT" panose="020B0502020104020203" pitchFamily="34" charset="0"/>
              <a:buChar char="-"/>
            </a:pPr>
            <a:r>
              <a:rPr lang="fr-FR" sz="1400" dirty="0">
                <a:latin typeface="Roboto"/>
                <a:ea typeface="Roboto"/>
                <a:cs typeface="Roboto"/>
              </a:rPr>
              <a:t>Au-delà de 400 km </a:t>
            </a:r>
            <a:r>
              <a:rPr lang="fr-FR" sz="1400" dirty="0">
                <a:latin typeface="Roboto"/>
                <a:ea typeface="Roboto"/>
                <a:cs typeface="Roboto"/>
                <a:sym typeface="Wingdings" panose="05000000000000000000" pitchFamily="2" charset="2"/>
              </a:rPr>
              <a:t></a:t>
            </a:r>
            <a:r>
              <a:rPr lang="fr-FR" sz="1400" dirty="0">
                <a:latin typeface="Roboto"/>
                <a:ea typeface="Roboto"/>
                <a:cs typeface="Roboto"/>
              </a:rPr>
              <a:t> 200 €</a:t>
            </a:r>
          </a:p>
        </p:txBody>
      </p:sp>
      <p:sp>
        <p:nvSpPr>
          <p:cNvPr id="3" name="ZoneTexte 2">
            <a:extLst>
              <a:ext uri="{FF2B5EF4-FFF2-40B4-BE49-F238E27FC236}">
                <a16:creationId xmlns:a16="http://schemas.microsoft.com/office/drawing/2014/main" id="{98A76484-34C7-1BD5-7983-8753572138EB}"/>
              </a:ext>
            </a:extLst>
          </p:cNvPr>
          <p:cNvSpPr txBox="1"/>
          <p:nvPr/>
        </p:nvSpPr>
        <p:spPr>
          <a:xfrm>
            <a:off x="495300" y="5960854"/>
            <a:ext cx="11322889" cy="369332"/>
          </a:xfrm>
          <a:prstGeom prst="rect">
            <a:avLst/>
          </a:prstGeom>
          <a:gradFill flip="none" rotWithShape="1">
            <a:gsLst>
              <a:gs pos="0">
                <a:schemeClr val="accent6">
                  <a:lumMod val="67000"/>
                </a:schemeClr>
              </a:gs>
              <a:gs pos="48000">
                <a:schemeClr val="accent6">
                  <a:lumMod val="97000"/>
                  <a:lumOff val="3000"/>
                </a:schemeClr>
              </a:gs>
              <a:gs pos="100000">
                <a:schemeClr val="accent6">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wrap="square" rtlCol="0">
            <a:spAutoFit/>
          </a:bodyPr>
          <a:lstStyle/>
          <a:p>
            <a:r>
              <a:rPr lang="fr-FR" b="1" dirty="0">
                <a:solidFill>
                  <a:srgbClr val="C00000"/>
                </a:solidFill>
              </a:rPr>
              <a:t>Alerte : </a:t>
            </a:r>
            <a:r>
              <a:rPr lang="fr-FR" dirty="0"/>
              <a:t>Si l’AVF se transforme en AVS avant le départ =&gt; l’AAT versée sera réclamée à l’allocataire.</a:t>
            </a:r>
          </a:p>
        </p:txBody>
      </p:sp>
    </p:spTree>
    <p:extLst>
      <p:ext uri="{BB962C8B-B14F-4D97-AF65-F5344CB8AC3E}">
        <p14:creationId xmlns:p14="http://schemas.microsoft.com/office/powerpoint/2010/main" val="30181447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05D93FB-FACF-5D71-3509-1D1FFEFD879A}"/>
              </a:ext>
            </a:extLst>
          </p:cNvPr>
          <p:cNvSpPr>
            <a:spLocks noGrp="1"/>
          </p:cNvSpPr>
          <p:nvPr>
            <p:ph type="title"/>
          </p:nvPr>
        </p:nvSpPr>
        <p:spPr>
          <a:xfrm>
            <a:off x="1057275" y="404469"/>
            <a:ext cx="10001250" cy="871881"/>
          </a:xfrm>
        </p:spPr>
        <p:txBody>
          <a:bodyPr>
            <a:normAutofit/>
          </a:bodyPr>
          <a:lstStyle/>
          <a:p>
            <a:pPr algn="ctr"/>
            <a:r>
              <a:rPr lang="fr-FR" sz="3600" b="1" dirty="0">
                <a:solidFill>
                  <a:srgbClr val="FFC000"/>
                </a:solidFill>
              </a:rPr>
              <a:t>AVS</a:t>
            </a:r>
            <a:br>
              <a:rPr lang="fr-FR" dirty="0">
                <a:solidFill>
                  <a:srgbClr val="FFC000"/>
                </a:solidFill>
              </a:rPr>
            </a:br>
            <a:r>
              <a:rPr lang="fr-FR" sz="1800" dirty="0">
                <a:solidFill>
                  <a:srgbClr val="FFC000"/>
                </a:solidFill>
              </a:rPr>
              <a:t>(Aide aux Vacances Sociales)</a:t>
            </a:r>
            <a:endParaRPr lang="fr-FR">
              <a:solidFill>
                <a:srgbClr val="FFC000"/>
              </a:solidFill>
            </a:endParaRPr>
          </a:p>
        </p:txBody>
      </p:sp>
      <p:sp>
        <p:nvSpPr>
          <p:cNvPr id="4" name="ZoneTexte 3">
            <a:extLst>
              <a:ext uri="{FF2B5EF4-FFF2-40B4-BE49-F238E27FC236}">
                <a16:creationId xmlns:a16="http://schemas.microsoft.com/office/drawing/2014/main" id="{367DCE1E-AF7D-DB84-0692-3AB54982B3FE}"/>
              </a:ext>
            </a:extLst>
          </p:cNvPr>
          <p:cNvSpPr txBox="1"/>
          <p:nvPr/>
        </p:nvSpPr>
        <p:spPr>
          <a:xfrm>
            <a:off x="495300" y="1514476"/>
            <a:ext cx="11125200" cy="5019674"/>
          </a:xfrm>
          <a:prstGeom prst="rect">
            <a:avLst/>
          </a:prstGeom>
        </p:spPr>
        <p:txBody>
          <a:bodyPr vert="horz" lIns="91440" tIns="45720" rIns="91440" bIns="45720" rtlCol="0" anchor="ctr">
            <a:normAutofit/>
          </a:bodyPr>
          <a:lstStyle/>
          <a:p>
            <a:pPr marL="57150" defTabSz="914400">
              <a:lnSpc>
                <a:spcPct val="110000"/>
              </a:lnSpc>
              <a:spcAft>
                <a:spcPts val="600"/>
              </a:spcAft>
              <a:buClr>
                <a:schemeClr val="accent1"/>
              </a:buClr>
              <a:buSzPct val="100000"/>
            </a:pPr>
            <a:r>
              <a:rPr lang="fr-FR" sz="1600" b="1" dirty="0">
                <a:solidFill>
                  <a:srgbClr val="FFC000"/>
                </a:solidFill>
                <a:latin typeface="Roboto"/>
                <a:ea typeface="Roboto"/>
                <a:cs typeface="Roboto"/>
              </a:rPr>
              <a:t>Critères d’éligibilité :</a:t>
            </a:r>
          </a:p>
          <a:p>
            <a:pPr marL="285750" indent="-228600" defTabSz="914400">
              <a:lnSpc>
                <a:spcPct val="110000"/>
              </a:lnSpc>
              <a:spcAft>
                <a:spcPts val="600"/>
              </a:spcAft>
              <a:buClr>
                <a:schemeClr val="accent1"/>
              </a:buClr>
              <a:buSzPct val="100000"/>
              <a:buFont typeface="Arial" panose="020B0604020202020204" pitchFamily="34" charset="0"/>
              <a:buChar char="•"/>
            </a:pPr>
            <a:r>
              <a:rPr lang="fr-FR" sz="1400" dirty="0">
                <a:latin typeface="Roboto"/>
                <a:ea typeface="Roboto"/>
                <a:cs typeface="Roboto"/>
              </a:rPr>
              <a:t>Être bénéficiaire de prestations familiales à la Caf58 en octobre N-1 (hors Bafa et Prime de naissance)</a:t>
            </a:r>
          </a:p>
          <a:p>
            <a:pPr marL="285750" indent="-228600" defTabSz="914400">
              <a:lnSpc>
                <a:spcPct val="110000"/>
              </a:lnSpc>
              <a:spcAft>
                <a:spcPts val="600"/>
              </a:spcAft>
              <a:buClr>
                <a:schemeClr val="accent1"/>
              </a:buClr>
              <a:buSzPct val="100000"/>
              <a:buFont typeface="Arial" panose="020B0604020202020204" pitchFamily="34" charset="0"/>
              <a:buChar char="•"/>
            </a:pPr>
            <a:r>
              <a:rPr lang="fr-FR" sz="1400" dirty="0">
                <a:latin typeface="Roboto"/>
                <a:ea typeface="Roboto"/>
                <a:cs typeface="Roboto"/>
              </a:rPr>
              <a:t>Avoir un quotient familial qui n’excède pas 450 € en janvier de l’année N</a:t>
            </a:r>
          </a:p>
          <a:p>
            <a:pPr marL="285750" indent="-228600" defTabSz="914400">
              <a:lnSpc>
                <a:spcPct val="110000"/>
              </a:lnSpc>
              <a:spcAft>
                <a:spcPts val="600"/>
              </a:spcAft>
              <a:buClr>
                <a:schemeClr val="accent1"/>
              </a:buClr>
              <a:buSzPct val="100000"/>
              <a:buFont typeface="Arial" panose="020B0604020202020204" pitchFamily="34" charset="0"/>
              <a:buChar char="•"/>
            </a:pPr>
            <a:r>
              <a:rPr lang="fr-FR" sz="1400" dirty="0">
                <a:latin typeface="Roboto"/>
                <a:ea typeface="Roboto"/>
                <a:cs typeface="Roboto"/>
              </a:rPr>
              <a:t>Avoir au moins un enfant à charge âgé de moins de 20 ans au 31 décembre N-1</a:t>
            </a:r>
          </a:p>
          <a:p>
            <a:pPr marL="285750" indent="-228600" defTabSz="914400">
              <a:lnSpc>
                <a:spcPct val="110000"/>
              </a:lnSpc>
              <a:spcAft>
                <a:spcPts val="600"/>
              </a:spcAft>
              <a:buClr>
                <a:schemeClr val="accent1"/>
              </a:buClr>
              <a:buSzPct val="100000"/>
              <a:buFont typeface="Arial" panose="020B0604020202020204" pitchFamily="34" charset="0"/>
              <a:buChar char="•"/>
            </a:pPr>
            <a:endParaRPr lang="fr-FR" sz="1400" dirty="0">
              <a:latin typeface="Roboto"/>
              <a:ea typeface="Roboto"/>
              <a:cs typeface="Roboto"/>
            </a:endParaRPr>
          </a:p>
          <a:p>
            <a:pPr defTabSz="914400">
              <a:lnSpc>
                <a:spcPct val="110000"/>
              </a:lnSpc>
              <a:spcAft>
                <a:spcPts val="600"/>
              </a:spcAft>
              <a:buClr>
                <a:schemeClr val="accent1"/>
              </a:buClr>
              <a:buSzPct val="100000"/>
            </a:pPr>
            <a:r>
              <a:rPr lang="fr-FR" sz="1600" b="1" dirty="0">
                <a:solidFill>
                  <a:srgbClr val="FFC000"/>
                </a:solidFill>
                <a:latin typeface="Roboto"/>
                <a:ea typeface="Roboto"/>
                <a:cs typeface="Roboto"/>
              </a:rPr>
              <a:t>Conditions d’attribution:</a:t>
            </a:r>
          </a:p>
          <a:p>
            <a:pPr marL="171450" indent="-171450" defTabSz="914400">
              <a:lnSpc>
                <a:spcPct val="110000"/>
              </a:lnSpc>
              <a:spcAft>
                <a:spcPts val="600"/>
              </a:spcAft>
              <a:buClr>
                <a:schemeClr val="accent1"/>
              </a:buClr>
              <a:buSzPct val="100000"/>
              <a:buFont typeface="Arial" panose="020B0604020202020204" pitchFamily="34" charset="0"/>
              <a:buChar char="•"/>
            </a:pPr>
            <a:r>
              <a:rPr lang="fr-FR" sz="1400" dirty="0">
                <a:latin typeface="Roboto"/>
                <a:ea typeface="Roboto"/>
                <a:cs typeface="Roboto"/>
              </a:rPr>
              <a:t>L’AVS est versée pour un seul séjour par an d’une durée maximum de 8 jours (7 nuits).</a:t>
            </a:r>
          </a:p>
          <a:p>
            <a:pPr marL="171450" indent="-171450" defTabSz="914400">
              <a:lnSpc>
                <a:spcPct val="110000"/>
              </a:lnSpc>
              <a:spcAft>
                <a:spcPts val="600"/>
              </a:spcAft>
              <a:buClr>
                <a:schemeClr val="accent1"/>
              </a:buClr>
              <a:buSzPct val="100000"/>
              <a:buFont typeface="Arial" panose="020B0604020202020204" pitchFamily="34" charset="0"/>
              <a:buChar char="•"/>
            </a:pPr>
            <a:r>
              <a:rPr lang="fr-FR" sz="1400" dirty="0">
                <a:latin typeface="Roboto"/>
                <a:ea typeface="Roboto"/>
                <a:cs typeface="Roboto"/>
              </a:rPr>
              <a:t>Montant accordé selon le quotient et la situation familiale, le droit Avf correspond à 80 % du coût du séjour. </a:t>
            </a:r>
          </a:p>
          <a:p>
            <a:pPr marL="171450" indent="-171450" defTabSz="914400">
              <a:lnSpc>
                <a:spcPct val="110000"/>
              </a:lnSpc>
              <a:spcAft>
                <a:spcPts val="600"/>
              </a:spcAft>
              <a:buClr>
                <a:schemeClr val="accent1"/>
              </a:buClr>
              <a:buSzPct val="100000"/>
              <a:buFont typeface="Arial" panose="020B0604020202020204" pitchFamily="34" charset="0"/>
              <a:buChar char="•"/>
            </a:pPr>
            <a:r>
              <a:rPr lang="fr-FR" sz="1400" dirty="0">
                <a:latin typeface="Roboto"/>
                <a:ea typeface="Roboto"/>
                <a:cs typeface="Roboto"/>
              </a:rPr>
              <a:t>Pas de cumul autorisé avec l’AVF.</a:t>
            </a:r>
          </a:p>
          <a:p>
            <a:pPr marL="171450" indent="-171450" defTabSz="914400">
              <a:lnSpc>
                <a:spcPct val="110000"/>
              </a:lnSpc>
              <a:spcAft>
                <a:spcPts val="600"/>
              </a:spcAft>
              <a:buClr>
                <a:schemeClr val="accent1"/>
              </a:buClr>
              <a:buSzPct val="100000"/>
              <a:buFont typeface="Arial" panose="020B0604020202020204" pitchFamily="34" charset="0"/>
              <a:buChar char="•"/>
            </a:pPr>
            <a:r>
              <a:rPr lang="fr-FR" sz="1400" dirty="0">
                <a:latin typeface="Roboto"/>
                <a:ea typeface="Roboto"/>
                <a:cs typeface="Roboto"/>
              </a:rPr>
              <a:t>L’aide n’est accordée que pour un 1</a:t>
            </a:r>
            <a:r>
              <a:rPr lang="fr-FR" sz="1400" baseline="30000" dirty="0">
                <a:latin typeface="Roboto"/>
                <a:ea typeface="Roboto"/>
                <a:cs typeface="Roboto"/>
              </a:rPr>
              <a:t>er</a:t>
            </a:r>
            <a:r>
              <a:rPr lang="fr-FR" sz="1400" dirty="0">
                <a:latin typeface="Roboto"/>
                <a:ea typeface="Roboto"/>
                <a:cs typeface="Roboto"/>
              </a:rPr>
              <a:t> départ, c’est-à-dire qu’il ne faut pas avoir déjà bénéficié de l’AVF ou de l’AVS par le passé.</a:t>
            </a:r>
          </a:p>
        </p:txBody>
      </p:sp>
    </p:spTree>
    <p:extLst>
      <p:ext uri="{BB962C8B-B14F-4D97-AF65-F5344CB8AC3E}">
        <p14:creationId xmlns:p14="http://schemas.microsoft.com/office/powerpoint/2010/main" val="1495338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05D93FB-FACF-5D71-3509-1D1FFEFD879A}"/>
              </a:ext>
            </a:extLst>
          </p:cNvPr>
          <p:cNvSpPr>
            <a:spLocks noGrp="1"/>
          </p:cNvSpPr>
          <p:nvPr>
            <p:ph type="title"/>
          </p:nvPr>
        </p:nvSpPr>
        <p:spPr>
          <a:xfrm>
            <a:off x="1057275" y="404469"/>
            <a:ext cx="10001250" cy="871881"/>
          </a:xfrm>
        </p:spPr>
        <p:txBody>
          <a:bodyPr>
            <a:normAutofit/>
          </a:bodyPr>
          <a:lstStyle/>
          <a:p>
            <a:pPr algn="ctr"/>
            <a:r>
              <a:rPr lang="fr-FR" sz="3600" b="1" dirty="0">
                <a:solidFill>
                  <a:srgbClr val="0070C0"/>
                </a:solidFill>
              </a:rPr>
              <a:t>AVE</a:t>
            </a:r>
            <a:br>
              <a:rPr lang="fr-FR" dirty="0">
                <a:solidFill>
                  <a:srgbClr val="0070C0"/>
                </a:solidFill>
              </a:rPr>
            </a:br>
            <a:r>
              <a:rPr lang="fr-FR" sz="1800" dirty="0">
                <a:solidFill>
                  <a:srgbClr val="0070C0"/>
                </a:solidFill>
              </a:rPr>
              <a:t>(Aide aux Vacances Enfants)</a:t>
            </a:r>
            <a:endParaRPr lang="fr-FR">
              <a:solidFill>
                <a:srgbClr val="0070C0"/>
              </a:solidFill>
            </a:endParaRPr>
          </a:p>
        </p:txBody>
      </p:sp>
      <p:sp>
        <p:nvSpPr>
          <p:cNvPr id="4" name="ZoneTexte 3">
            <a:extLst>
              <a:ext uri="{FF2B5EF4-FFF2-40B4-BE49-F238E27FC236}">
                <a16:creationId xmlns:a16="http://schemas.microsoft.com/office/drawing/2014/main" id="{367DCE1E-AF7D-DB84-0692-3AB54982B3FE}"/>
              </a:ext>
            </a:extLst>
          </p:cNvPr>
          <p:cNvSpPr txBox="1"/>
          <p:nvPr/>
        </p:nvSpPr>
        <p:spPr>
          <a:xfrm>
            <a:off x="325650" y="1514476"/>
            <a:ext cx="5471302" cy="5019674"/>
          </a:xfrm>
          <a:prstGeom prst="rect">
            <a:avLst/>
          </a:prstGeom>
        </p:spPr>
        <p:style>
          <a:lnRef idx="1">
            <a:schemeClr val="accent2"/>
          </a:lnRef>
          <a:fillRef idx="2">
            <a:schemeClr val="accent2"/>
          </a:fillRef>
          <a:effectRef idx="1">
            <a:schemeClr val="accent2"/>
          </a:effectRef>
          <a:fontRef idx="minor">
            <a:schemeClr val="dk1"/>
          </a:fontRef>
        </p:style>
        <p:txBody>
          <a:bodyPr vert="horz" lIns="91440" tIns="45720" rIns="91440" bIns="45720" rtlCol="0" anchor="t">
            <a:normAutofit fontScale="85000" lnSpcReduction="10000"/>
          </a:bodyPr>
          <a:lstStyle/>
          <a:p>
            <a:pPr marL="57150" algn="ctr" defTabSz="914400">
              <a:lnSpc>
                <a:spcPct val="110000"/>
              </a:lnSpc>
              <a:spcAft>
                <a:spcPts val="600"/>
              </a:spcAft>
              <a:buClr>
                <a:schemeClr val="accent1"/>
              </a:buClr>
              <a:buSzPct val="100000"/>
            </a:pPr>
            <a:r>
              <a:rPr lang="fr-FR" sz="1900" b="1" dirty="0">
                <a:solidFill>
                  <a:srgbClr val="002060"/>
                </a:solidFill>
                <a:latin typeface="Roboto"/>
                <a:ea typeface="Roboto"/>
                <a:cs typeface="Roboto"/>
              </a:rPr>
              <a:t>Pour les enfants de 2 ans à 5 ans et/ou de 18 à 20 ans</a:t>
            </a:r>
          </a:p>
          <a:p>
            <a:pPr marL="57150" algn="ctr" defTabSz="914400">
              <a:lnSpc>
                <a:spcPct val="110000"/>
              </a:lnSpc>
              <a:spcAft>
                <a:spcPts val="600"/>
              </a:spcAft>
              <a:buClr>
                <a:schemeClr val="accent1"/>
              </a:buClr>
              <a:buSzPct val="100000"/>
            </a:pPr>
            <a:r>
              <a:rPr lang="fr-FR" sz="1900" b="1" dirty="0">
                <a:solidFill>
                  <a:srgbClr val="002060"/>
                </a:solidFill>
                <a:latin typeface="Roboto"/>
                <a:ea typeface="Roboto"/>
                <a:cs typeface="Roboto"/>
              </a:rPr>
              <a:t>au 31 décembre N-1</a:t>
            </a:r>
          </a:p>
          <a:p>
            <a:pPr marL="57150" defTabSz="914400">
              <a:lnSpc>
                <a:spcPct val="110000"/>
              </a:lnSpc>
              <a:spcAft>
                <a:spcPts val="600"/>
              </a:spcAft>
              <a:buClr>
                <a:schemeClr val="accent1"/>
              </a:buClr>
              <a:buSzPct val="100000"/>
            </a:pPr>
            <a:endParaRPr lang="fr-FR" sz="1600" b="1" dirty="0">
              <a:solidFill>
                <a:srgbClr val="0070C0"/>
              </a:solidFill>
              <a:latin typeface="Roboto"/>
              <a:ea typeface="Roboto"/>
              <a:cs typeface="Roboto"/>
            </a:endParaRPr>
          </a:p>
          <a:p>
            <a:pPr marL="57150" defTabSz="914400">
              <a:lnSpc>
                <a:spcPct val="110000"/>
              </a:lnSpc>
              <a:spcAft>
                <a:spcPts val="600"/>
              </a:spcAft>
              <a:buClr>
                <a:schemeClr val="accent1"/>
              </a:buClr>
              <a:buSzPct val="100000"/>
            </a:pPr>
            <a:r>
              <a:rPr lang="fr-FR" sz="1600" b="1" dirty="0">
                <a:solidFill>
                  <a:srgbClr val="0070C0"/>
                </a:solidFill>
                <a:latin typeface="Roboto"/>
                <a:ea typeface="Roboto"/>
                <a:cs typeface="Roboto"/>
              </a:rPr>
              <a:t>Critères d’éligibilité :</a:t>
            </a:r>
          </a:p>
          <a:p>
            <a:pPr marL="285750" indent="-228600" defTabSz="914400">
              <a:lnSpc>
                <a:spcPct val="110000"/>
              </a:lnSpc>
              <a:spcAft>
                <a:spcPts val="600"/>
              </a:spcAft>
              <a:buClr>
                <a:schemeClr val="accent1"/>
              </a:buClr>
              <a:buSzPct val="100000"/>
              <a:buFont typeface="Arial" panose="020B0604020202020204" pitchFamily="34" charset="0"/>
              <a:buChar char="•"/>
            </a:pPr>
            <a:r>
              <a:rPr lang="fr-FR" sz="1400" dirty="0">
                <a:latin typeface="Roboto"/>
                <a:ea typeface="Roboto"/>
                <a:cs typeface="Roboto"/>
              </a:rPr>
              <a:t>Être bénéficiaire de prestations familiales à la Caf58 en octobre N-1 (hors Bafa et Prime de naissance)</a:t>
            </a:r>
          </a:p>
          <a:p>
            <a:pPr marL="285750" indent="-228600" defTabSz="914400">
              <a:lnSpc>
                <a:spcPct val="110000"/>
              </a:lnSpc>
              <a:spcAft>
                <a:spcPts val="600"/>
              </a:spcAft>
              <a:buClr>
                <a:schemeClr val="accent1"/>
              </a:buClr>
              <a:buSzPct val="100000"/>
              <a:buFont typeface="Arial" panose="020B0604020202020204" pitchFamily="34" charset="0"/>
              <a:buChar char="•"/>
            </a:pPr>
            <a:r>
              <a:rPr lang="fr-FR" sz="1400" dirty="0">
                <a:latin typeface="Roboto"/>
                <a:ea typeface="Roboto"/>
                <a:cs typeface="Roboto"/>
              </a:rPr>
              <a:t>Avoir un quotient familial qui n’excède pas 700 € en janvier de l’année N</a:t>
            </a:r>
          </a:p>
          <a:p>
            <a:pPr marL="285750" indent="-228600" defTabSz="914400">
              <a:lnSpc>
                <a:spcPct val="110000"/>
              </a:lnSpc>
              <a:spcAft>
                <a:spcPts val="600"/>
              </a:spcAft>
              <a:buClr>
                <a:schemeClr val="accent1"/>
              </a:buClr>
              <a:buSzPct val="100000"/>
              <a:buFont typeface="Arial" panose="020B0604020202020204" pitchFamily="34" charset="0"/>
              <a:buChar char="•"/>
            </a:pPr>
            <a:r>
              <a:rPr lang="fr-FR" sz="1400" dirty="0">
                <a:latin typeface="Roboto"/>
                <a:ea typeface="Roboto"/>
                <a:cs typeface="Roboto"/>
              </a:rPr>
              <a:t>Avoir au moins un enfant à charge âgé de 2 ans à 5 ans et/ou de 18 à 20 ans au 31 décembre N-1</a:t>
            </a:r>
          </a:p>
          <a:p>
            <a:pPr marL="285750" indent="-228600" defTabSz="914400">
              <a:lnSpc>
                <a:spcPct val="110000"/>
              </a:lnSpc>
              <a:spcAft>
                <a:spcPts val="600"/>
              </a:spcAft>
              <a:buClr>
                <a:schemeClr val="accent1"/>
              </a:buClr>
              <a:buSzPct val="100000"/>
              <a:buFont typeface="Arial" panose="020B0604020202020204" pitchFamily="34" charset="0"/>
              <a:buChar char="•"/>
            </a:pPr>
            <a:endParaRPr lang="fr-FR" sz="1400" dirty="0">
              <a:latin typeface="Roboto"/>
              <a:ea typeface="Roboto"/>
              <a:cs typeface="Roboto"/>
            </a:endParaRPr>
          </a:p>
          <a:p>
            <a:pPr defTabSz="914400">
              <a:lnSpc>
                <a:spcPct val="110000"/>
              </a:lnSpc>
              <a:spcAft>
                <a:spcPts val="600"/>
              </a:spcAft>
              <a:buClr>
                <a:schemeClr val="accent1"/>
              </a:buClr>
              <a:buSzPct val="100000"/>
            </a:pPr>
            <a:r>
              <a:rPr lang="fr-FR" sz="1600" b="1" dirty="0">
                <a:solidFill>
                  <a:srgbClr val="0070C0"/>
                </a:solidFill>
                <a:latin typeface="Roboto"/>
                <a:ea typeface="Roboto"/>
                <a:cs typeface="Roboto"/>
              </a:rPr>
              <a:t>Conditions d’attribution:</a:t>
            </a:r>
          </a:p>
          <a:p>
            <a:pPr marL="171450" indent="-171450" defTabSz="914400">
              <a:lnSpc>
                <a:spcPct val="110000"/>
              </a:lnSpc>
              <a:spcAft>
                <a:spcPts val="600"/>
              </a:spcAft>
              <a:buClr>
                <a:schemeClr val="accent1"/>
              </a:buClr>
              <a:buSzPct val="100000"/>
              <a:buFont typeface="Arial" panose="020B0604020202020204" pitchFamily="34" charset="0"/>
              <a:buChar char="•"/>
            </a:pPr>
            <a:r>
              <a:rPr lang="fr-FR" sz="1400" dirty="0">
                <a:latin typeface="Roboto"/>
                <a:ea typeface="Roboto"/>
                <a:cs typeface="Roboto"/>
              </a:rPr>
              <a:t>L’AVE est versée pour un ou plusieurs séjours par an (séjour de 5 jours minimum) avec un plafonnement annuel de 21 jours.</a:t>
            </a:r>
          </a:p>
          <a:p>
            <a:pPr marL="171450" indent="-171450" defTabSz="914400">
              <a:lnSpc>
                <a:spcPct val="110000"/>
              </a:lnSpc>
              <a:spcAft>
                <a:spcPts val="600"/>
              </a:spcAft>
              <a:buClr>
                <a:schemeClr val="accent1"/>
              </a:buClr>
              <a:buSzPct val="100000"/>
              <a:buFont typeface="Arial" panose="020B0604020202020204" pitchFamily="34" charset="0"/>
              <a:buChar char="•"/>
            </a:pPr>
            <a:r>
              <a:rPr lang="fr-FR" sz="1400" dirty="0">
                <a:latin typeface="Roboto"/>
                <a:ea typeface="Roboto"/>
                <a:cs typeface="Roboto"/>
              </a:rPr>
              <a:t>L’AVE est accordé uniquement dans le cadre de </a:t>
            </a:r>
            <a:r>
              <a:rPr lang="fr-FR" sz="1400" b="1" dirty="0">
                <a:latin typeface="Roboto"/>
                <a:ea typeface="Roboto"/>
                <a:cs typeface="Roboto"/>
              </a:rPr>
              <a:t>Séjours (hors rencontres européennes de jeunes et rencontres de jeunes OFAJ) </a:t>
            </a:r>
            <a:r>
              <a:rPr lang="fr-FR" sz="1400" dirty="0">
                <a:latin typeface="Roboto"/>
                <a:ea typeface="Roboto"/>
                <a:cs typeface="Roboto"/>
              </a:rPr>
              <a:t>(agrément SDJES).</a:t>
            </a:r>
          </a:p>
          <a:p>
            <a:pPr marL="171450" indent="-171450" defTabSz="914400">
              <a:lnSpc>
                <a:spcPct val="110000"/>
              </a:lnSpc>
              <a:spcAft>
                <a:spcPts val="600"/>
              </a:spcAft>
              <a:buClr>
                <a:schemeClr val="accent1"/>
              </a:buClr>
              <a:buSzPct val="100000"/>
              <a:buFont typeface="Arial" panose="020B0604020202020204" pitchFamily="34" charset="0"/>
              <a:buChar char="•"/>
            </a:pPr>
            <a:r>
              <a:rPr lang="fr-FR" sz="1400" dirty="0">
                <a:latin typeface="Roboto"/>
                <a:ea typeface="Roboto"/>
                <a:cs typeface="Roboto"/>
              </a:rPr>
              <a:t>Montant forfaitaire journalier accordé selon le quotient et la situation familiale :</a:t>
            </a:r>
          </a:p>
          <a:p>
            <a:pPr marL="628650" lvl="1" indent="-171450" defTabSz="914400">
              <a:lnSpc>
                <a:spcPct val="110000"/>
              </a:lnSpc>
              <a:spcAft>
                <a:spcPts val="600"/>
              </a:spcAft>
              <a:buClr>
                <a:schemeClr val="accent1"/>
              </a:buClr>
              <a:buSzPct val="100000"/>
              <a:buFont typeface="Gill Sans MT" panose="020B0502020104020203" pitchFamily="34" charset="0"/>
              <a:buChar char="-"/>
            </a:pPr>
            <a:r>
              <a:rPr lang="fr-FR" sz="1400" dirty="0">
                <a:latin typeface="Roboto"/>
                <a:ea typeface="Roboto"/>
                <a:cs typeface="Roboto"/>
              </a:rPr>
              <a:t>QF ≤ 450 € : 16 €</a:t>
            </a:r>
          </a:p>
          <a:p>
            <a:pPr marL="628650" lvl="1" indent="-171450" defTabSz="914400">
              <a:lnSpc>
                <a:spcPct val="110000"/>
              </a:lnSpc>
              <a:spcAft>
                <a:spcPts val="600"/>
              </a:spcAft>
              <a:buClr>
                <a:schemeClr val="accent1"/>
              </a:buClr>
              <a:buSzPct val="100000"/>
              <a:buFont typeface="Gill Sans MT" panose="020B0502020104020203" pitchFamily="34" charset="0"/>
              <a:buChar char="-"/>
            </a:pPr>
            <a:r>
              <a:rPr lang="fr-FR" sz="1400" dirty="0">
                <a:latin typeface="Roboto"/>
                <a:ea typeface="Roboto"/>
                <a:cs typeface="Roboto"/>
              </a:rPr>
              <a:t>450 € &lt; QF ≤ 700 € : 8 €</a:t>
            </a:r>
          </a:p>
        </p:txBody>
      </p:sp>
      <p:sp>
        <p:nvSpPr>
          <p:cNvPr id="3" name="ZoneTexte 2">
            <a:extLst>
              <a:ext uri="{FF2B5EF4-FFF2-40B4-BE49-F238E27FC236}">
                <a16:creationId xmlns:a16="http://schemas.microsoft.com/office/drawing/2014/main" id="{56F9D4ED-B484-9D10-0F21-13649C8A0D8D}"/>
              </a:ext>
            </a:extLst>
          </p:cNvPr>
          <p:cNvSpPr txBox="1"/>
          <p:nvPr/>
        </p:nvSpPr>
        <p:spPr>
          <a:xfrm>
            <a:off x="6259904" y="1514475"/>
            <a:ext cx="5471302" cy="5019674"/>
          </a:xfrm>
          <a:prstGeom prst="rect">
            <a:avLst/>
          </a:prstGeom>
        </p:spPr>
        <p:style>
          <a:lnRef idx="1">
            <a:schemeClr val="accent1"/>
          </a:lnRef>
          <a:fillRef idx="2">
            <a:schemeClr val="accent1"/>
          </a:fillRef>
          <a:effectRef idx="1">
            <a:schemeClr val="accent1"/>
          </a:effectRef>
          <a:fontRef idx="minor">
            <a:schemeClr val="dk1"/>
          </a:fontRef>
        </p:style>
        <p:txBody>
          <a:bodyPr vert="horz" lIns="91440" tIns="45720" rIns="91440" bIns="45720" rtlCol="0" anchor="t">
            <a:normAutofit/>
          </a:bodyPr>
          <a:lstStyle/>
          <a:p>
            <a:pPr marL="57150" algn="ctr" defTabSz="914400">
              <a:spcAft>
                <a:spcPts val="600"/>
              </a:spcAft>
              <a:buClr>
                <a:schemeClr val="accent1"/>
              </a:buClr>
              <a:buSzPct val="100000"/>
            </a:pPr>
            <a:r>
              <a:rPr lang="fr-FR" sz="1600" b="1" dirty="0">
                <a:solidFill>
                  <a:srgbClr val="002060"/>
                </a:solidFill>
                <a:latin typeface="Roboto"/>
                <a:ea typeface="Roboto"/>
                <a:cs typeface="Roboto"/>
              </a:rPr>
              <a:t>Pour les enfants de 6 à 17 ans</a:t>
            </a:r>
          </a:p>
          <a:p>
            <a:pPr marL="57150" algn="ctr" defTabSz="914400">
              <a:spcAft>
                <a:spcPts val="600"/>
              </a:spcAft>
              <a:buClr>
                <a:schemeClr val="accent1"/>
              </a:buClr>
              <a:buSzPct val="100000"/>
            </a:pPr>
            <a:r>
              <a:rPr lang="fr-FR" sz="1600" b="1" dirty="0">
                <a:solidFill>
                  <a:srgbClr val="002060"/>
                </a:solidFill>
                <a:latin typeface="Roboto"/>
                <a:ea typeface="Roboto"/>
                <a:cs typeface="Roboto"/>
              </a:rPr>
              <a:t>au 31 décembre N-1</a:t>
            </a:r>
          </a:p>
          <a:p>
            <a:pPr marL="57150" defTabSz="914400">
              <a:spcAft>
                <a:spcPts val="600"/>
              </a:spcAft>
              <a:buClr>
                <a:schemeClr val="accent1"/>
              </a:buClr>
              <a:buSzPct val="100000"/>
            </a:pPr>
            <a:endParaRPr lang="fr-FR" sz="1400" b="1" dirty="0">
              <a:solidFill>
                <a:srgbClr val="0070C0"/>
              </a:solidFill>
              <a:latin typeface="Roboto"/>
              <a:ea typeface="Roboto"/>
              <a:cs typeface="Roboto"/>
            </a:endParaRPr>
          </a:p>
          <a:p>
            <a:pPr marL="57150" defTabSz="914400">
              <a:spcAft>
                <a:spcPts val="600"/>
              </a:spcAft>
              <a:buClr>
                <a:schemeClr val="accent1"/>
              </a:buClr>
              <a:buSzPct val="100000"/>
            </a:pPr>
            <a:r>
              <a:rPr lang="fr-FR" sz="1400" b="1" dirty="0">
                <a:solidFill>
                  <a:srgbClr val="0070C0"/>
                </a:solidFill>
                <a:latin typeface="Roboto"/>
                <a:ea typeface="Roboto"/>
                <a:cs typeface="Roboto"/>
              </a:rPr>
              <a:t>Critères d’éligibilité :</a:t>
            </a:r>
          </a:p>
          <a:p>
            <a:pPr marL="285750" indent="-228600" defTabSz="914400">
              <a:spcAft>
                <a:spcPts val="600"/>
              </a:spcAft>
              <a:buClr>
                <a:schemeClr val="accent1"/>
              </a:buClr>
              <a:buSzPct val="100000"/>
              <a:buFont typeface="Arial" panose="020B0604020202020204" pitchFamily="34" charset="0"/>
              <a:buChar char="•"/>
            </a:pPr>
            <a:r>
              <a:rPr lang="fr-FR" sz="1200" dirty="0">
                <a:latin typeface="Roboto"/>
                <a:ea typeface="Roboto"/>
                <a:cs typeface="Roboto"/>
              </a:rPr>
              <a:t>Être bénéficiaire de prestations familiales à la Caf58 en octobre N-1 (hors Bafa et Prime de naissance) </a:t>
            </a:r>
          </a:p>
          <a:p>
            <a:pPr marL="285750" indent="-228600" defTabSz="914400">
              <a:spcAft>
                <a:spcPts val="600"/>
              </a:spcAft>
              <a:buClr>
                <a:schemeClr val="accent1"/>
              </a:buClr>
              <a:buSzPct val="100000"/>
              <a:buFont typeface="Arial" panose="020B0604020202020204" pitchFamily="34" charset="0"/>
              <a:buChar char="•"/>
            </a:pPr>
            <a:r>
              <a:rPr lang="fr-FR" sz="1200" dirty="0">
                <a:latin typeface="Roboto"/>
                <a:ea typeface="Roboto"/>
                <a:cs typeface="Roboto"/>
              </a:rPr>
              <a:t>Avoir un quotient familial qui n’excède pas 950€ en janvier de l’année N</a:t>
            </a:r>
          </a:p>
          <a:p>
            <a:pPr marL="285750" indent="-228600" defTabSz="914400">
              <a:spcAft>
                <a:spcPts val="600"/>
              </a:spcAft>
              <a:buClr>
                <a:schemeClr val="accent1"/>
              </a:buClr>
              <a:buSzPct val="100000"/>
              <a:buFont typeface="Arial" panose="020B0604020202020204" pitchFamily="34" charset="0"/>
              <a:buChar char="•"/>
            </a:pPr>
            <a:r>
              <a:rPr lang="fr-FR" sz="1200" dirty="0">
                <a:latin typeface="Roboto"/>
                <a:ea typeface="Roboto"/>
                <a:cs typeface="Roboto"/>
              </a:rPr>
              <a:t>Avoir au moins un enfant à charge âgé de 6 à 17 ans au 31 décembre N-1</a:t>
            </a:r>
          </a:p>
          <a:p>
            <a:pPr marL="285750" indent="-228600" defTabSz="914400">
              <a:spcAft>
                <a:spcPts val="600"/>
              </a:spcAft>
              <a:buClr>
                <a:schemeClr val="accent1"/>
              </a:buClr>
              <a:buSzPct val="100000"/>
              <a:buFont typeface="Arial" panose="020B0604020202020204" pitchFamily="34" charset="0"/>
              <a:buChar char="•"/>
            </a:pPr>
            <a:endParaRPr lang="fr-FR" sz="1200" dirty="0">
              <a:latin typeface="Roboto"/>
              <a:ea typeface="Roboto"/>
              <a:cs typeface="Roboto"/>
            </a:endParaRPr>
          </a:p>
          <a:p>
            <a:pPr marL="285750" indent="-228600" defTabSz="914400">
              <a:spcAft>
                <a:spcPts val="600"/>
              </a:spcAft>
              <a:buClr>
                <a:schemeClr val="accent1"/>
              </a:buClr>
              <a:buSzPct val="100000"/>
              <a:buFont typeface="Arial" panose="020B0604020202020204" pitchFamily="34" charset="0"/>
              <a:buChar char="•"/>
            </a:pPr>
            <a:endParaRPr lang="fr-FR" sz="1200" dirty="0">
              <a:latin typeface="Roboto"/>
              <a:ea typeface="Roboto"/>
              <a:cs typeface="Roboto"/>
            </a:endParaRPr>
          </a:p>
          <a:p>
            <a:pPr defTabSz="914400">
              <a:spcAft>
                <a:spcPts val="600"/>
              </a:spcAft>
              <a:buClr>
                <a:schemeClr val="accent1"/>
              </a:buClr>
              <a:buSzPct val="100000"/>
            </a:pPr>
            <a:r>
              <a:rPr lang="fr-FR" sz="1400" b="1" dirty="0">
                <a:solidFill>
                  <a:srgbClr val="0070C0"/>
                </a:solidFill>
                <a:latin typeface="Roboto"/>
                <a:ea typeface="Roboto"/>
                <a:cs typeface="Roboto"/>
              </a:rPr>
              <a:t>Conditions d’attribution:</a:t>
            </a:r>
          </a:p>
          <a:p>
            <a:pPr marL="171450" indent="-171450" defTabSz="914400">
              <a:spcAft>
                <a:spcPts val="600"/>
              </a:spcAft>
              <a:buClr>
                <a:schemeClr val="accent1"/>
              </a:buClr>
              <a:buSzPct val="100000"/>
              <a:buFont typeface="Arial" panose="020B0604020202020204" pitchFamily="34" charset="0"/>
              <a:buChar char="•"/>
            </a:pPr>
            <a:r>
              <a:rPr lang="fr-FR" sz="1200" dirty="0">
                <a:latin typeface="Roboto"/>
                <a:ea typeface="Roboto"/>
                <a:cs typeface="Roboto"/>
              </a:rPr>
              <a:t>L’AVE est versée pour un ou plusieurs séjours par an (séjour de 5 jours minimum) avec un plafonnement annuel de 21 jours.</a:t>
            </a:r>
          </a:p>
          <a:p>
            <a:pPr marL="171450" indent="-171450" defTabSz="914400">
              <a:spcAft>
                <a:spcPts val="600"/>
              </a:spcAft>
              <a:buClr>
                <a:schemeClr val="accent1"/>
              </a:buClr>
              <a:buSzPct val="100000"/>
              <a:buFont typeface="Arial" panose="020B0604020202020204" pitchFamily="34" charset="0"/>
              <a:buChar char="•"/>
            </a:pPr>
            <a:r>
              <a:rPr lang="fr-FR" sz="1200" dirty="0">
                <a:latin typeface="Roboto"/>
                <a:ea typeface="Roboto"/>
                <a:cs typeface="Roboto"/>
              </a:rPr>
              <a:t>L’AVE est accordé uniquement dans le cadre de </a:t>
            </a:r>
            <a:r>
              <a:rPr lang="fr-FR" sz="1200" b="1" dirty="0">
                <a:latin typeface="Roboto"/>
                <a:ea typeface="Roboto"/>
                <a:cs typeface="Roboto"/>
              </a:rPr>
              <a:t>Séjours (hors rencontres européennes de jeunes et rencontres de jeunes OFAJ) </a:t>
            </a:r>
            <a:r>
              <a:rPr lang="fr-FR" sz="1200" dirty="0">
                <a:latin typeface="Roboto"/>
                <a:ea typeface="Roboto"/>
                <a:cs typeface="Roboto"/>
              </a:rPr>
              <a:t>(agrément SDJES).</a:t>
            </a:r>
          </a:p>
          <a:p>
            <a:pPr marL="171450" indent="-171450" defTabSz="914400">
              <a:spcAft>
                <a:spcPts val="600"/>
              </a:spcAft>
              <a:buClr>
                <a:schemeClr val="accent1"/>
              </a:buClr>
              <a:buSzPct val="100000"/>
              <a:buFont typeface="Arial" panose="020B0604020202020204" pitchFamily="34" charset="0"/>
              <a:buChar char="•"/>
            </a:pPr>
            <a:r>
              <a:rPr lang="fr-FR" sz="1200" dirty="0">
                <a:latin typeface="Roboto"/>
                <a:ea typeface="Roboto"/>
                <a:cs typeface="Roboto"/>
              </a:rPr>
              <a:t>Montant journalier accordé :</a:t>
            </a:r>
          </a:p>
          <a:p>
            <a:pPr marL="628650" lvl="1" indent="-171450" defTabSz="914400">
              <a:spcAft>
                <a:spcPts val="600"/>
              </a:spcAft>
              <a:buClr>
                <a:schemeClr val="accent1"/>
              </a:buClr>
              <a:buSzPct val="100000"/>
              <a:buFont typeface="Gill Sans MT" panose="020B0502020104020203" pitchFamily="34" charset="0"/>
              <a:buChar char="-"/>
            </a:pPr>
            <a:r>
              <a:rPr lang="fr-FR" sz="1200" dirty="0">
                <a:latin typeface="Roboto"/>
                <a:ea typeface="Roboto"/>
                <a:cs typeface="Roboto"/>
              </a:rPr>
              <a:t>70 % du coût du séjour dans la limite de 50 €/jour/enfant</a:t>
            </a:r>
          </a:p>
        </p:txBody>
      </p:sp>
    </p:spTree>
    <p:extLst>
      <p:ext uri="{BB962C8B-B14F-4D97-AF65-F5344CB8AC3E}">
        <p14:creationId xmlns:p14="http://schemas.microsoft.com/office/powerpoint/2010/main" val="7309749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65F9A3-A209-4DC1-82BE-1DE8E84309C0}"/>
              </a:ext>
            </a:extLst>
          </p:cNvPr>
          <p:cNvSpPr>
            <a:spLocks noGrp="1"/>
          </p:cNvSpPr>
          <p:nvPr>
            <p:ph type="title"/>
          </p:nvPr>
        </p:nvSpPr>
        <p:spPr>
          <a:xfrm>
            <a:off x="1066800" y="418477"/>
            <a:ext cx="10058400" cy="1004047"/>
          </a:xfrm>
        </p:spPr>
        <p:txBody>
          <a:bodyPr>
            <a:normAutofit/>
          </a:bodyPr>
          <a:lstStyle/>
          <a:p>
            <a:pPr algn="ctr"/>
            <a:r>
              <a:rPr lang="fr-FR" sz="3600" b="1" dirty="0">
                <a:solidFill>
                  <a:srgbClr val="961414"/>
                </a:solidFill>
              </a:rPr>
              <a:t>Dispositif PASS COLO (Dispositif Etat)</a:t>
            </a:r>
          </a:p>
        </p:txBody>
      </p:sp>
      <p:sp>
        <p:nvSpPr>
          <p:cNvPr id="3" name="Content Placeholder 2">
            <a:extLst>
              <a:ext uri="{FF2B5EF4-FFF2-40B4-BE49-F238E27FC236}">
                <a16:creationId xmlns:a16="http://schemas.microsoft.com/office/drawing/2014/main" id="{5827C951-69F3-A993-AF8B-4B132F923E15}"/>
              </a:ext>
            </a:extLst>
          </p:cNvPr>
          <p:cNvSpPr>
            <a:spLocks noGrp="1"/>
          </p:cNvSpPr>
          <p:nvPr>
            <p:ph idx="1"/>
          </p:nvPr>
        </p:nvSpPr>
        <p:spPr>
          <a:xfrm>
            <a:off x="1066800" y="2049333"/>
            <a:ext cx="10058400" cy="3905024"/>
          </a:xfrm>
        </p:spPr>
        <p:txBody>
          <a:bodyPr vert="horz" lIns="91440" tIns="45720" rIns="91440" bIns="45720" rtlCol="0" anchor="t">
            <a:normAutofit/>
          </a:bodyPr>
          <a:lstStyle/>
          <a:p>
            <a:pPr marL="0" indent="0">
              <a:buNone/>
            </a:pPr>
            <a:r>
              <a:rPr lang="fr-FR" sz="1400" dirty="0">
                <a:latin typeface="Roboto"/>
                <a:ea typeface="+mn-lt"/>
                <a:cs typeface="+mn-lt"/>
              </a:rPr>
              <a:t>Entrée en vigueur aux vacances de Pâques 2024, le Pass colo est un </a:t>
            </a:r>
            <a:r>
              <a:rPr lang="fr-FR" sz="1400" b="1" dirty="0">
                <a:latin typeface="Roboto"/>
                <a:ea typeface="+mn-lt"/>
                <a:cs typeface="+mn-lt"/>
              </a:rPr>
              <a:t>dispositif Etat </a:t>
            </a:r>
            <a:r>
              <a:rPr lang="fr-FR" sz="1400" dirty="0">
                <a:latin typeface="Roboto"/>
                <a:ea typeface="+mn-lt"/>
                <a:cs typeface="+mn-lt"/>
              </a:rPr>
              <a:t>ayant pour objectif de favoriser le départ en colonies de vacances des enfants âgés de 11 ans (année de naissance 2015 en 2026). </a:t>
            </a:r>
            <a:endParaRPr lang="fr-FR" sz="1400" dirty="0">
              <a:latin typeface="Roboto"/>
              <a:ea typeface="Roboto"/>
              <a:cs typeface="Roboto"/>
            </a:endParaRPr>
          </a:p>
          <a:p>
            <a:pPr>
              <a:buClr>
                <a:srgbClr val="262626"/>
              </a:buClr>
              <a:buFont typeface="Arial" pitchFamily="18" charset="0"/>
              <a:buChar char="•"/>
            </a:pPr>
            <a:endParaRPr lang="fr-FR" sz="1400" dirty="0">
              <a:latin typeface="Roboto"/>
              <a:ea typeface="+mn-lt"/>
              <a:cs typeface="+mn-lt"/>
            </a:endParaRPr>
          </a:p>
          <a:p>
            <a:pPr marL="0" indent="0">
              <a:buClr>
                <a:srgbClr val="262626"/>
              </a:buClr>
              <a:buNone/>
            </a:pPr>
            <a:r>
              <a:rPr lang="fr-FR" sz="1600" b="1" dirty="0">
                <a:solidFill>
                  <a:srgbClr val="C00000"/>
                </a:solidFill>
                <a:latin typeface="Roboto"/>
                <a:ea typeface="+mn-lt"/>
                <a:cs typeface="+mn-lt"/>
              </a:rPr>
              <a:t>Critères d’éligibilité :</a:t>
            </a:r>
          </a:p>
          <a:p>
            <a:pPr>
              <a:buClr>
                <a:srgbClr val="262626"/>
              </a:buClr>
              <a:buFont typeface="Arial" pitchFamily="18" charset="0"/>
              <a:buChar char="•"/>
            </a:pPr>
            <a:r>
              <a:rPr lang="fr-FR" sz="1400" dirty="0">
                <a:latin typeface="Roboto"/>
                <a:ea typeface="+mn-lt"/>
                <a:cs typeface="+mn-lt"/>
              </a:rPr>
              <a:t>Aide forfaitaire d’un montant de 200 à 350 € selon les QF (≤ 1 500 €).</a:t>
            </a:r>
          </a:p>
          <a:p>
            <a:pPr>
              <a:buClr>
                <a:srgbClr val="262626"/>
              </a:buClr>
              <a:buFont typeface="Arial" pitchFamily="18" charset="0"/>
              <a:buChar char="•"/>
            </a:pPr>
            <a:r>
              <a:rPr lang="fr-FR" sz="1400" dirty="0">
                <a:latin typeface="Roboto"/>
                <a:ea typeface="+mn-lt"/>
                <a:cs typeface="+mn-lt"/>
              </a:rPr>
              <a:t>Bénéficiaires : enfants âgés de 11 ans dans l’année, </a:t>
            </a:r>
          </a:p>
          <a:p>
            <a:pPr>
              <a:buClr>
                <a:srgbClr val="262626"/>
              </a:buClr>
              <a:buFont typeface="Arial" pitchFamily="18" charset="0"/>
              <a:buChar char="•"/>
            </a:pPr>
            <a:r>
              <a:rPr lang="fr-FR" sz="1400" dirty="0">
                <a:latin typeface="Roboto"/>
                <a:ea typeface="+mn-lt"/>
                <a:cs typeface="+mn-lt"/>
              </a:rPr>
              <a:t>1 Aide par enfant, reportable une seule fois en cas de non-utilisation, l’année des 12 ans.</a:t>
            </a:r>
            <a:endParaRPr lang="fr-FR" dirty="0"/>
          </a:p>
          <a:p>
            <a:pPr>
              <a:buClr>
                <a:srgbClr val="262626"/>
              </a:buClr>
              <a:buFont typeface="Arial" pitchFamily="18" charset="0"/>
              <a:buChar char="•"/>
            </a:pPr>
            <a:r>
              <a:rPr lang="fr-FR" sz="1400" dirty="0">
                <a:latin typeface="Roboto"/>
                <a:ea typeface="+mn-lt"/>
                <a:cs typeface="+mn-lt"/>
              </a:rPr>
              <a:t>Versement de l’aide à l’organisateur de séjours selon le principe du tiers-payant, complémentaire aux aides déjà existantes (Caf, colos apprenantes, collectivité, CSE, …). L’aide de la Caf doit être activée en dernier. </a:t>
            </a:r>
          </a:p>
          <a:p>
            <a:pPr>
              <a:buClr>
                <a:srgbClr val="262626"/>
              </a:buClr>
              <a:buFont typeface="Arial" pitchFamily="18" charset="0"/>
              <a:buChar char="•"/>
            </a:pPr>
            <a:r>
              <a:rPr lang="fr-FR" sz="1400" dirty="0">
                <a:latin typeface="Roboto"/>
                <a:ea typeface="+mn-lt"/>
                <a:cs typeface="+mn-lt"/>
              </a:rPr>
              <a:t>Signature d’une convention entre VACAF et chaque organisateur de séjours sur la base des critères définis par l’Etat. </a:t>
            </a:r>
          </a:p>
          <a:p>
            <a:pPr marL="0" indent="0">
              <a:buClr>
                <a:srgbClr val="262626"/>
              </a:buClr>
              <a:buNone/>
            </a:pPr>
            <a:endParaRPr lang="fr-FR" sz="1400" dirty="0"/>
          </a:p>
        </p:txBody>
      </p:sp>
    </p:spTree>
    <p:extLst>
      <p:ext uri="{BB962C8B-B14F-4D97-AF65-F5344CB8AC3E}">
        <p14:creationId xmlns:p14="http://schemas.microsoft.com/office/powerpoint/2010/main" val="12857862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hade val="92000"/>
                <a:satMod val="160000"/>
              </a:schemeClr>
            </a:gs>
            <a:gs pos="77000">
              <a:schemeClr val="bg2">
                <a:tint val="100000"/>
                <a:shade val="73000"/>
                <a:satMod val="155000"/>
              </a:schemeClr>
            </a:gs>
            <a:gs pos="100000">
              <a:schemeClr val="bg2">
                <a:tint val="100000"/>
                <a:shade val="67000"/>
                <a:satMod val="145000"/>
              </a:schemeClr>
            </a:gs>
          </a:gsLst>
          <a:lin ang="5400000" scaled="0"/>
        </a:gradFill>
        <a:effectLst/>
      </p:bgPr>
    </p:bg>
    <p:spTree>
      <p:nvGrpSpPr>
        <p:cNvPr id="1" name=""/>
        <p:cNvGrpSpPr/>
        <p:nvPr/>
      </p:nvGrpSpPr>
      <p:grpSpPr>
        <a:xfrm>
          <a:off x="0" y="0"/>
          <a:ext cx="0" cy="0"/>
          <a:chOff x="0" y="0"/>
          <a:chExt cx="0" cy="0"/>
        </a:xfrm>
      </p:grpSpPr>
      <p:sp>
        <p:nvSpPr>
          <p:cNvPr id="96" name="Rectangle 95">
            <a:extLst>
              <a:ext uri="{FF2B5EF4-FFF2-40B4-BE49-F238E27FC236}">
                <a16:creationId xmlns:a16="http://schemas.microsoft.com/office/drawing/2014/main" id="{B32F73EB-B46F-4F77-B3DC-7C374906F3B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fr-FR"/>
          </a:p>
        </p:txBody>
      </p:sp>
      <p:sp>
        <p:nvSpPr>
          <p:cNvPr id="98" name="Rectangle 97">
            <a:extLst>
              <a:ext uri="{FF2B5EF4-FFF2-40B4-BE49-F238E27FC236}">
                <a16:creationId xmlns:a16="http://schemas.microsoft.com/office/drawing/2014/main" id="{ADDB10B3-CF45-4294-8994-0E8AD1FC6E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txBody>
          <a:bodyPr/>
          <a:lstStyle/>
          <a:p>
            <a:endParaRPr lang="fr-FR"/>
          </a:p>
        </p:txBody>
      </p:sp>
      <p:sp>
        <p:nvSpPr>
          <p:cNvPr id="100" name="Rectangle 99">
            <a:extLst>
              <a:ext uri="{FF2B5EF4-FFF2-40B4-BE49-F238E27FC236}">
                <a16:creationId xmlns:a16="http://schemas.microsoft.com/office/drawing/2014/main" id="{5145417F-1D1B-48A7-B4DA-BAD73B02C81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txBody>
          <a:bodyPr/>
          <a:lstStyle/>
          <a:p>
            <a:endParaRPr lang="fr-FR"/>
          </a:p>
        </p:txBody>
      </p:sp>
      <p:sp>
        <p:nvSpPr>
          <p:cNvPr id="102" name="Rectangle 101">
            <a:extLst>
              <a:ext uri="{FF2B5EF4-FFF2-40B4-BE49-F238E27FC236}">
                <a16:creationId xmlns:a16="http://schemas.microsoft.com/office/drawing/2014/main" id="{13CF9D9F-1672-4D0C-934E-CD9EE1BE54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fr-FR"/>
          </a:p>
        </p:txBody>
      </p:sp>
      <p:grpSp>
        <p:nvGrpSpPr>
          <p:cNvPr id="104" name="Group 103">
            <a:extLst>
              <a:ext uri="{FF2B5EF4-FFF2-40B4-BE49-F238E27FC236}">
                <a16:creationId xmlns:a16="http://schemas.microsoft.com/office/drawing/2014/main" id="{1558C702-CA14-4264-B8FC-A5120F75DE0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828372" y="1267730"/>
            <a:ext cx="1567331" cy="645295"/>
            <a:chOff x="5318306" y="1386268"/>
            <a:chExt cx="1567331" cy="645295"/>
          </a:xfrm>
        </p:grpSpPr>
        <p:cxnSp>
          <p:nvCxnSpPr>
            <p:cNvPr id="105" name="Straight Connector 104">
              <a:extLst>
                <a:ext uri="{FF2B5EF4-FFF2-40B4-BE49-F238E27FC236}">
                  <a16:creationId xmlns:a16="http://schemas.microsoft.com/office/drawing/2014/main" id="{6621A72C-7343-4A22-8700-696C5860A21A}"/>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06" name="Straight Connector 105">
              <a:extLst>
                <a:ext uri="{FF2B5EF4-FFF2-40B4-BE49-F238E27FC236}">
                  <a16:creationId xmlns:a16="http://schemas.microsoft.com/office/drawing/2014/main" id="{BB44A4DC-7861-4DCC-9931-5A075855D656}"/>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07" name="Straight Connector 106">
              <a:extLst>
                <a:ext uri="{FF2B5EF4-FFF2-40B4-BE49-F238E27FC236}">
                  <a16:creationId xmlns:a16="http://schemas.microsoft.com/office/drawing/2014/main" id="{E16C316F-BFB5-424F-A951-E962A3B745C2}"/>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109" name="Rectangle 108">
            <a:extLst>
              <a:ext uri="{FF2B5EF4-FFF2-40B4-BE49-F238E27FC236}">
                <a16:creationId xmlns:a16="http://schemas.microsoft.com/office/drawing/2014/main" id="{6995F625-BE4F-4433-8290-5DF0E8589F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1" cy="6858000"/>
          </a:xfrm>
          <a:prstGeom prst="rect">
            <a:avLst/>
          </a:prstGeom>
          <a:gradFill>
            <a:gsLst>
              <a:gs pos="0">
                <a:schemeClr val="bg2">
                  <a:tint val="90000"/>
                  <a:shade val="92000"/>
                  <a:satMod val="160000"/>
                </a:schemeClr>
              </a:gs>
              <a:gs pos="77000">
                <a:schemeClr val="bg2">
                  <a:tint val="100000"/>
                  <a:shade val="73000"/>
                  <a:satMod val="155000"/>
                </a:schemeClr>
              </a:gs>
              <a:gs pos="100000">
                <a:schemeClr val="bg2">
                  <a:tint val="100000"/>
                  <a:shade val="67000"/>
                  <a:satMod val="145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11" name="Rectangle 110">
            <a:extLst>
              <a:ext uri="{FF2B5EF4-FFF2-40B4-BE49-F238E27FC236}">
                <a16:creationId xmlns:a16="http://schemas.microsoft.com/office/drawing/2014/main" id="{80102662-1FA4-4C7A-B144-19699DF435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fr-FR"/>
          </a:p>
        </p:txBody>
      </p:sp>
      <p:sp>
        <p:nvSpPr>
          <p:cNvPr id="113" name="Rectangle 112">
            <a:extLst>
              <a:ext uri="{FF2B5EF4-FFF2-40B4-BE49-F238E27FC236}">
                <a16:creationId xmlns:a16="http://schemas.microsoft.com/office/drawing/2014/main" id="{655E224A-5F26-423E-949C-07A720F39A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32108" y="610955"/>
            <a:ext cx="10927784" cy="563609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txBody>
          <a:bodyPr/>
          <a:lstStyle/>
          <a:p>
            <a:endParaRPr lang="fr-FR"/>
          </a:p>
        </p:txBody>
      </p:sp>
      <p:sp>
        <p:nvSpPr>
          <p:cNvPr id="115" name="Rectangle 114">
            <a:extLst>
              <a:ext uri="{FF2B5EF4-FFF2-40B4-BE49-F238E27FC236}">
                <a16:creationId xmlns:a16="http://schemas.microsoft.com/office/drawing/2014/main" id="{A6F1DA18-4CA4-40CF-9ACA-105D8373B67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97052" y="777240"/>
            <a:ext cx="10597896" cy="5303520"/>
          </a:xfrm>
          <a:prstGeom prst="rect">
            <a:avLst/>
          </a:prstGeom>
          <a:solidFill>
            <a:schemeClr val="bg1"/>
          </a:solidFill>
          <a:ln w="6350" cap="sq" cmpd="sng" algn="ctr">
            <a:solidFill>
              <a:schemeClr val="tx1">
                <a:lumMod val="75000"/>
                <a:lumOff val="25000"/>
              </a:schemeClr>
            </a:solidFill>
            <a:prstDash val="solid"/>
            <a:miter lim="800000"/>
          </a:ln>
          <a:effectLst/>
        </p:spPr>
        <p:txBody>
          <a:bodyPr/>
          <a:lstStyle/>
          <a:p>
            <a:endParaRPr lang="fr-FR"/>
          </a:p>
        </p:txBody>
      </p:sp>
      <p:sp>
        <p:nvSpPr>
          <p:cNvPr id="2" name="Titre 1">
            <a:extLst>
              <a:ext uri="{FF2B5EF4-FFF2-40B4-BE49-F238E27FC236}">
                <a16:creationId xmlns:a16="http://schemas.microsoft.com/office/drawing/2014/main" id="{605D93FB-FACF-5D71-3509-1D1FFEFD879A}"/>
              </a:ext>
            </a:extLst>
          </p:cNvPr>
          <p:cNvSpPr>
            <a:spLocks noGrp="1"/>
          </p:cNvSpPr>
          <p:nvPr>
            <p:ph type="title"/>
          </p:nvPr>
        </p:nvSpPr>
        <p:spPr>
          <a:xfrm>
            <a:off x="1259347" y="2055152"/>
            <a:ext cx="9673306" cy="2733106"/>
          </a:xfrm>
        </p:spPr>
        <p:txBody>
          <a:bodyPr vert="horz" lIns="91440" tIns="45720" rIns="91440" bIns="45720" rtlCol="0" anchor="ctr">
            <a:normAutofit/>
          </a:bodyPr>
          <a:lstStyle/>
          <a:p>
            <a:pPr algn="ctr">
              <a:lnSpc>
                <a:spcPct val="83000"/>
              </a:lnSpc>
            </a:pPr>
            <a:r>
              <a:rPr lang="fr-FR" b="1" cap="all" spc="-100" dirty="0"/>
              <a:t>Conditions d’utilisation</a:t>
            </a:r>
          </a:p>
        </p:txBody>
      </p:sp>
      <p:sp>
        <p:nvSpPr>
          <p:cNvPr id="117" name="Rectangle 116">
            <a:extLst>
              <a:ext uri="{FF2B5EF4-FFF2-40B4-BE49-F238E27FC236}">
                <a16:creationId xmlns:a16="http://schemas.microsoft.com/office/drawing/2014/main" id="{7C6D1B74-744B-4231-97DB-86B4C9C5E2D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35880" y="610955"/>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fr-FR"/>
          </a:p>
        </p:txBody>
      </p:sp>
      <p:cxnSp>
        <p:nvCxnSpPr>
          <p:cNvPr id="119" name="Straight Connector 118">
            <a:extLst>
              <a:ext uri="{FF2B5EF4-FFF2-40B4-BE49-F238E27FC236}">
                <a16:creationId xmlns:a16="http://schemas.microsoft.com/office/drawing/2014/main" id="{ABC98C72-9EDD-4426-B45A-84E06A7CD22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250180" y="611442"/>
            <a:ext cx="0" cy="640080"/>
          </a:xfrm>
          <a:prstGeom prst="line">
            <a:avLst/>
          </a:prstGeom>
          <a:solidFill>
            <a:schemeClr val="tx1">
              <a:lumMod val="85000"/>
              <a:lumOff val="15000"/>
            </a:schemeClr>
          </a:solidFill>
          <a:ln>
            <a:solidFill>
              <a:schemeClr val="tx1">
                <a:lumMod val="75000"/>
                <a:lumOff val="25000"/>
              </a:schemeClr>
            </a:solidFill>
            <a:miter lim="800000"/>
          </a:ln>
        </p:spPr>
        <p:style>
          <a:lnRef idx="1">
            <a:schemeClr val="accent1"/>
          </a:lnRef>
          <a:fillRef idx="0">
            <a:schemeClr val="accent1"/>
          </a:fillRef>
          <a:effectRef idx="0">
            <a:schemeClr val="accent1"/>
          </a:effectRef>
          <a:fontRef idx="minor">
            <a:schemeClr val="tx1"/>
          </a:fontRef>
        </p:style>
      </p:cxnSp>
      <p:cxnSp>
        <p:nvCxnSpPr>
          <p:cNvPr id="121" name="Straight Connector 120">
            <a:extLst>
              <a:ext uri="{FF2B5EF4-FFF2-40B4-BE49-F238E27FC236}">
                <a16:creationId xmlns:a16="http://schemas.microsoft.com/office/drawing/2014/main" id="{44887186-EE44-4AD3-BEFE-3478B4537191}"/>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6941820" y="611442"/>
            <a:ext cx="0" cy="640080"/>
          </a:xfrm>
          <a:prstGeom prst="line">
            <a:avLst/>
          </a:prstGeom>
          <a:solidFill>
            <a:schemeClr val="tx1">
              <a:lumMod val="85000"/>
              <a:lumOff val="15000"/>
            </a:schemeClr>
          </a:solidFill>
          <a:ln>
            <a:solidFill>
              <a:schemeClr val="tx1">
                <a:lumMod val="75000"/>
                <a:lumOff val="25000"/>
              </a:schemeClr>
            </a:solidFill>
            <a:miter lim="800000"/>
          </a:ln>
        </p:spPr>
        <p:style>
          <a:lnRef idx="1">
            <a:schemeClr val="accent1"/>
          </a:lnRef>
          <a:fillRef idx="0">
            <a:schemeClr val="accent1"/>
          </a:fillRef>
          <a:effectRef idx="0">
            <a:schemeClr val="accent1"/>
          </a:effectRef>
          <a:fontRef idx="minor">
            <a:schemeClr val="tx1"/>
          </a:fontRef>
        </p:style>
      </p:cxnSp>
      <p:cxnSp>
        <p:nvCxnSpPr>
          <p:cNvPr id="123" name="Straight Connector 122">
            <a:extLst>
              <a:ext uri="{FF2B5EF4-FFF2-40B4-BE49-F238E27FC236}">
                <a16:creationId xmlns:a16="http://schemas.microsoft.com/office/drawing/2014/main" id="{58EECC4E-F1C0-4C09-A7FD-4D623DACCC4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250180" y="1244380"/>
            <a:ext cx="1691640" cy="0"/>
          </a:xfrm>
          <a:prstGeom prst="line">
            <a:avLst/>
          </a:prstGeom>
          <a:solidFill>
            <a:schemeClr val="tx1">
              <a:lumMod val="85000"/>
              <a:lumOff val="15000"/>
            </a:schemeClr>
          </a:solidFill>
          <a:ln>
            <a:solidFill>
              <a:schemeClr val="tx1">
                <a:lumMod val="75000"/>
                <a:lumOff val="25000"/>
              </a:schemeClr>
            </a:solidFill>
            <a:miter lim="800000"/>
          </a:ln>
        </p:spPr>
        <p:style>
          <a:lnRef idx="1">
            <a:schemeClr val="accent1"/>
          </a:lnRef>
          <a:fillRef idx="0">
            <a:schemeClr val="accent1"/>
          </a:fillRef>
          <a:effectRef idx="0">
            <a:schemeClr val="accent1"/>
          </a:effectRef>
          <a:fontRef idx="minor">
            <a:schemeClr val="tx1"/>
          </a:fontRef>
        </p:style>
      </p:cxnSp>
      <p:sp>
        <p:nvSpPr>
          <p:cNvPr id="4" name="ZoneTexte 3">
            <a:extLst>
              <a:ext uri="{FF2B5EF4-FFF2-40B4-BE49-F238E27FC236}">
                <a16:creationId xmlns:a16="http://schemas.microsoft.com/office/drawing/2014/main" id="{367DCE1E-AF7D-DB84-0692-3AB54982B3FE}"/>
              </a:ext>
            </a:extLst>
          </p:cNvPr>
          <p:cNvSpPr txBox="1"/>
          <p:nvPr/>
        </p:nvSpPr>
        <p:spPr>
          <a:xfrm>
            <a:off x="495300" y="1514476"/>
            <a:ext cx="11125200" cy="5019674"/>
          </a:xfrm>
          <a:prstGeom prst="rect">
            <a:avLst/>
          </a:prstGeom>
        </p:spPr>
        <p:txBody>
          <a:bodyPr vert="horz" lIns="91440" tIns="45720" rIns="91440" bIns="45720" rtlCol="0" anchor="ctr">
            <a:normAutofit/>
          </a:bodyPr>
          <a:lstStyle/>
          <a:p>
            <a:pPr marL="57150" defTabSz="914400">
              <a:lnSpc>
                <a:spcPct val="110000"/>
              </a:lnSpc>
              <a:spcAft>
                <a:spcPts val="600"/>
              </a:spcAft>
              <a:buClr>
                <a:schemeClr val="accent1"/>
              </a:buClr>
              <a:buSzPct val="100000"/>
            </a:pPr>
            <a:endParaRPr lang="fr-FR" sz="1400" dirty="0"/>
          </a:p>
        </p:txBody>
      </p:sp>
    </p:spTree>
    <p:extLst>
      <p:ext uri="{BB962C8B-B14F-4D97-AF65-F5344CB8AC3E}">
        <p14:creationId xmlns:p14="http://schemas.microsoft.com/office/powerpoint/2010/main" val="14434553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wd">
                                    <p:tmPct val="15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5e58aac2-76fe-4d1b-8406-b32c6a2700ad">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79882F6E14E1264AA126078DFD0284D7" ma:contentTypeVersion="13" ma:contentTypeDescription="Crée un document." ma:contentTypeScope="" ma:versionID="daf3c090a95c61d8bdbcea38f87a3786">
  <xsd:schema xmlns:xsd="http://www.w3.org/2001/XMLSchema" xmlns:xs="http://www.w3.org/2001/XMLSchema" xmlns:p="http://schemas.microsoft.com/office/2006/metadata/properties" xmlns:ns2="5e58aac2-76fe-4d1b-8406-b32c6a2700ad" xmlns:ns3="d06c9e92-bbae-4b2a-855f-b54628e29dd4" targetNamespace="http://schemas.microsoft.com/office/2006/metadata/properties" ma:root="true" ma:fieldsID="7fdb4149e6713ca25715b372cc15fc4f" ns2:_="" ns3:_="">
    <xsd:import namespace="5e58aac2-76fe-4d1b-8406-b32c6a2700ad"/>
    <xsd:import namespace="d06c9e92-bbae-4b2a-855f-b54628e29dd4"/>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MediaServiceSearchProperties" minOccurs="0"/>
                <xsd:element ref="ns3:SharedWithUsers" minOccurs="0"/>
                <xsd:element ref="ns3:SharedWithDetails" minOccurs="0"/>
                <xsd:element ref="ns2:MediaServiceDateTaken" minOccurs="0"/>
                <xsd:element ref="ns2:lcf76f155ced4ddcb4097134ff3c332f" minOccurs="0"/>
                <xsd:element ref="ns2:MediaServiceOCR" minOccurs="0"/>
                <xsd:element ref="ns2:MediaServiceGenerationTime" minOccurs="0"/>
                <xsd:element ref="ns2:MediaServiceEventHashCode"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e58aac2-76fe-4d1b-8406-b32c6a2700a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MediaServiceDateTaken" ma:index="14" nillable="true" ma:displayName="MediaServiceDateTaken" ma:hidden="true" ma:indexed="true" ma:internalName="MediaServiceDateTaken" ma:readOnly="true">
      <xsd:simpleType>
        <xsd:restriction base="dms:Text"/>
      </xsd:simpleType>
    </xsd:element>
    <xsd:element name="lcf76f155ced4ddcb4097134ff3c332f" ma:index="16" nillable="true" ma:taxonomy="true" ma:internalName="lcf76f155ced4ddcb4097134ff3c332f" ma:taxonomyFieldName="MediaServiceImageTags" ma:displayName="Balises d’images" ma:readOnly="false" ma:fieldId="{5cf76f15-5ced-4ddc-b409-7134ff3c332f}" ma:taxonomyMulti="true" ma:sspId="6d3a89c3-dfa8-4892-b639-3079eaac7cb9" ma:termSetId="09814cd3-568e-fe90-9814-8d621ff8fb84" ma:anchorId="fba54fb3-c3e1-fe81-a776-ca4b69148c4d" ma:open="true" ma:isKeyword="false">
      <xsd:complexType>
        <xsd:sequence>
          <xsd:element ref="pc:Terms" minOccurs="0" maxOccurs="1"/>
        </xsd:sequence>
      </xsd:complex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d06c9e92-bbae-4b2a-855f-b54628e29dd4" elementFormDefault="qualified">
    <xsd:import namespace="http://schemas.microsoft.com/office/2006/documentManagement/types"/>
    <xsd:import namespace="http://schemas.microsoft.com/office/infopath/2007/PartnerControls"/>
    <xsd:element name="SharedWithUsers" ma:index="12" nillable="true" ma:displayName="Partagé avec"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Partagé avec dé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64B9B682-02A7-4DCF-90D4-AF07350602F2}">
  <ds:schemaRefs>
    <ds:schemaRef ds:uri="http://schemas.microsoft.com/sharepoint/v3/contenttype/forms"/>
  </ds:schemaRefs>
</ds:datastoreItem>
</file>

<file path=customXml/itemProps2.xml><?xml version="1.0" encoding="utf-8"?>
<ds:datastoreItem xmlns:ds="http://schemas.openxmlformats.org/officeDocument/2006/customXml" ds:itemID="{63D67DA0-DFDF-420E-9F7F-2E3738F0605E}">
  <ds:schemaRefs>
    <ds:schemaRef ds:uri="http://schemas.microsoft.com/office/2006/documentManagement/types"/>
    <ds:schemaRef ds:uri="http://schemas.microsoft.com/office/infopath/2007/PartnerControls"/>
    <ds:schemaRef ds:uri="5e58aac2-76fe-4d1b-8406-b32c6a2700ad"/>
    <ds:schemaRef ds:uri="http://purl.org/dc/elements/1.1/"/>
    <ds:schemaRef ds:uri="http://schemas.microsoft.com/office/2006/metadata/properties"/>
    <ds:schemaRef ds:uri="http://purl.org/dc/terms/"/>
    <ds:schemaRef ds:uri="http://schemas.openxmlformats.org/package/2006/metadata/core-properties"/>
    <ds:schemaRef ds:uri="d06c9e92-bbae-4b2a-855f-b54628e29dd4"/>
    <ds:schemaRef ds:uri="http://www.w3.org/XML/1998/namespace"/>
    <ds:schemaRef ds:uri="http://purl.org/dc/dcmitype/"/>
  </ds:schemaRefs>
</ds:datastoreItem>
</file>

<file path=customXml/itemProps3.xml><?xml version="1.0" encoding="utf-8"?>
<ds:datastoreItem xmlns:ds="http://schemas.openxmlformats.org/officeDocument/2006/customXml" ds:itemID="{D34DD1A8-2037-4514-9B23-3933EA25B3F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e58aac2-76fe-4d1b-8406-b32c6a2700ad"/>
    <ds:schemaRef ds:uri="d06c9e92-bbae-4b2a-855f-b54628e29dd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Savon</Template>
  <TotalTime>332</TotalTime>
  <Words>3491</Words>
  <Application>Microsoft Office PowerPoint</Application>
  <PresentationFormat>Grand écran</PresentationFormat>
  <Paragraphs>287</Paragraphs>
  <Slides>26</Slides>
  <Notes>0</Notes>
  <HiddenSlides>0</HiddenSlides>
  <MMClips>0</MMClips>
  <ScaleCrop>false</ScaleCrop>
  <HeadingPairs>
    <vt:vector size="6" baseType="variant">
      <vt:variant>
        <vt:lpstr>Polices utilisées</vt:lpstr>
      </vt:variant>
      <vt:variant>
        <vt:i4>6</vt:i4>
      </vt:variant>
      <vt:variant>
        <vt:lpstr>Thème</vt:lpstr>
      </vt:variant>
      <vt:variant>
        <vt:i4>1</vt:i4>
      </vt:variant>
      <vt:variant>
        <vt:lpstr>Titres des diapositives</vt:lpstr>
      </vt:variant>
      <vt:variant>
        <vt:i4>26</vt:i4>
      </vt:variant>
    </vt:vector>
  </HeadingPairs>
  <TitlesOfParts>
    <vt:vector size="33" baseType="lpstr">
      <vt:lpstr>Arial</vt:lpstr>
      <vt:lpstr>Century Gothic</vt:lpstr>
      <vt:lpstr>Garamond</vt:lpstr>
      <vt:lpstr>Gill Sans MT</vt:lpstr>
      <vt:lpstr>Roboto</vt:lpstr>
      <vt:lpstr>Wingdings</vt:lpstr>
      <vt:lpstr>Savon</vt:lpstr>
      <vt:lpstr>VACAF</vt:lpstr>
      <vt:lpstr>Présentation PowerPoint</vt:lpstr>
      <vt:lpstr>CRITERES D’ELIGIBILITE &amp; Conditions d’attribution</vt:lpstr>
      <vt:lpstr>AVF (Aide aux Vacances Familles)</vt:lpstr>
      <vt:lpstr>AAT (Aide Au Transport) – en lien avec l’AVF</vt:lpstr>
      <vt:lpstr>AVS (Aide aux Vacances Sociales)</vt:lpstr>
      <vt:lpstr>AVE (Aide aux Vacances Enfants)</vt:lpstr>
      <vt:lpstr>Dispositif PASS COLO (Dispositif Etat)</vt:lpstr>
      <vt:lpstr>Conditions d’utilisation</vt:lpstr>
      <vt:lpstr>AVF (Aide aux Vacances Familles)</vt:lpstr>
      <vt:lpstr>AAT (Aide Au Transport) – en lien avec l’AVF</vt:lpstr>
      <vt:lpstr>AVS (Aide aux Vacances Sociales)</vt:lpstr>
      <vt:lpstr>AVE (Aide aux Vacances Enfants)</vt:lpstr>
      <vt:lpstr>Dispositif PASS COLO</vt:lpstr>
      <vt:lpstr>Labellisation des partenaires</vt:lpstr>
      <vt:lpstr>AVF (Aide aux Vacances Familles)</vt:lpstr>
      <vt:lpstr>AVS (Aide aux Vacances Sociales)</vt:lpstr>
      <vt:lpstr>AVE (Aide aux Vacances Enfants)</vt:lpstr>
      <vt:lpstr>Présentation PowerPoint</vt:lpstr>
      <vt:lpstr>Présentation PowerPoint</vt:lpstr>
      <vt:lpstr>Présentation PowerPoint</vt:lpstr>
      <vt:lpstr>Présentation PowerPoint</vt:lpstr>
      <vt:lpstr>CALENDRIER</vt:lpstr>
      <vt:lpstr>Présentation PowerPoint</vt:lpstr>
      <vt:lpstr>Contacts</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VACAF</dc:title>
  <dc:creator>Alexandra JEANDOT 581</dc:creator>
  <cp:lastModifiedBy>Alexandra JEANDOT 581</cp:lastModifiedBy>
  <cp:revision>194</cp:revision>
  <dcterms:created xsi:type="dcterms:W3CDTF">2024-02-28T13:16:44Z</dcterms:created>
  <dcterms:modified xsi:type="dcterms:W3CDTF">2026-04-21T06:26:58Z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0x01010079882F6E14E1264AA126078DFD0284D7</vt:lpwstr>
  </property>
  <property fmtid="{D5CDD505-2E9C-101B-9397-08002B2CF9AE}" pid="3" name="MediaServiceImageTags">
    <vt:lpwstr/>
  </property>
</Properties>
</file>