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 id="2147483695" r:id="rId5"/>
  </p:sldMasterIdLst>
  <p:notesMasterIdLst>
    <p:notesMasterId r:id="rId42"/>
  </p:notesMasterIdLst>
  <p:handoutMasterIdLst>
    <p:handoutMasterId r:id="rId43"/>
  </p:handoutMasterIdLst>
  <p:sldIdLst>
    <p:sldId id="350" r:id="rId6"/>
    <p:sldId id="2147473048" r:id="rId7"/>
    <p:sldId id="2147473058" r:id="rId8"/>
    <p:sldId id="2147473071" r:id="rId9"/>
    <p:sldId id="2147473047" r:id="rId10"/>
    <p:sldId id="2147473073" r:id="rId11"/>
    <p:sldId id="2147473042" r:id="rId12"/>
    <p:sldId id="2147473046" r:id="rId13"/>
    <p:sldId id="2147473065" r:id="rId14"/>
    <p:sldId id="2147473066" r:id="rId15"/>
    <p:sldId id="2147473070" r:id="rId16"/>
    <p:sldId id="2147473067" r:id="rId17"/>
    <p:sldId id="2147473068" r:id="rId18"/>
    <p:sldId id="2147472976" r:id="rId19"/>
    <p:sldId id="2147473038" r:id="rId20"/>
    <p:sldId id="2147473045" r:id="rId21"/>
    <p:sldId id="2147473051" r:id="rId22"/>
    <p:sldId id="2147472969" r:id="rId23"/>
    <p:sldId id="2147473052" r:id="rId24"/>
    <p:sldId id="2147473053" r:id="rId25"/>
    <p:sldId id="2147472963" r:id="rId26"/>
    <p:sldId id="368" r:id="rId27"/>
    <p:sldId id="2147472964" r:id="rId28"/>
    <p:sldId id="2147473064" r:id="rId29"/>
    <p:sldId id="2147472965" r:id="rId30"/>
    <p:sldId id="370" r:id="rId31"/>
    <p:sldId id="2147473059" r:id="rId32"/>
    <p:sldId id="2147473060" r:id="rId33"/>
    <p:sldId id="2147473062" r:id="rId34"/>
    <p:sldId id="2147473063" r:id="rId35"/>
    <p:sldId id="2147472975" r:id="rId36"/>
    <p:sldId id="2147473057" r:id="rId37"/>
    <p:sldId id="371" r:id="rId38"/>
    <p:sldId id="257" r:id="rId39"/>
    <p:sldId id="2147473069" r:id="rId40"/>
    <p:sldId id="2147473061" r:id="rId41"/>
  </p:sldIdLst>
  <p:sldSz cx="12192000" cy="6858000"/>
  <p:notesSz cx="6811963" cy="9942513"/>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3FEE10-B732-45DE-3DCE-592991F21A21}" name="Delphine BONVALET 755" initials="DB7" userId="S::delphine.bonvalet@cnaf.fr::90dbc8d1-5f96-4daf-bf4d-cd3bc0df0c93" providerId="AD"/>
  <p188:author id="{EEB6A830-C867-A40E-7EA3-E122578F6A65}" name="Magali TARRIN 755" initials="MT7" userId="S::magali.tarrin@cnaf.fr::11da92c5-40cf-45d1-81b2-0ffdad3f1d91" providerId="AD"/>
  <p188:author id="{898EA547-5021-2CF0-98F1-CD1D726C2DB0}" name="Dominique DUCROC-ACCAOUI 755" initials="DDA7" userId="S::dominique.ducroc-accaoui@cnaf.fr::9357a0a2-4ff6-4ad8-8789-68855c938c56" providerId="AD"/>
  <p188:author id="{4FAB486C-E6CB-9B54-EB88-AD7405A306FE}" name="Guillaume ROUSSIER 755" initials="GR7" userId="S::guillaume.roussier@cnaf.fr::9b8bb7fd-defc-47b7-820b-9f18222af94c" providerId="AD"/>
  <p188:author id="{D5F96FCA-E5BB-AEC8-6386-2FCBE43077FC}" name="Behboudbey MOUSTAFAEV 755" initials="B7" userId="S::behboudbey.moustafaev@cnaf.fr::841a1732-42ca-4559-83af-c9f8973de205" providerId="AD"/>
  <p188:author id="{184A13E8-AFD6-D2D1-D42F-3FC8F6A4D47B}" name="Celine MARC 755" initials="CM7" userId="S::celine.marc@cnaf.fr::5a25be06-c9f6-4d1d-8920-6b38c0d235b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eu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95A2"/>
    <a:srgbClr val="7CA655"/>
    <a:srgbClr val="A55D84"/>
    <a:srgbClr val="F9D4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C820C7-12B3-4461-81A6-294C08F910CB}" v="72" dt="2025-01-27T17:10:35.2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heme" Target="theme/theme1.xml"/><Relationship Id="rId50"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pPr rtl="0"/>
            <a:endParaRPr lang="fr-FR"/>
          </a:p>
        </p:txBody>
      </p:sp>
      <p:sp>
        <p:nvSpPr>
          <p:cNvPr id="4" name="Espace réservé du pied de page 3">
            <a:extLst>
              <a:ext uri="{FF2B5EF4-FFF2-40B4-BE49-F238E27FC236}">
                <a16:creationId xmlns:a16="http://schemas.microsoft.com/office/drawing/2014/main" id="{AC844A45-21B3-834A-A491-E4E4B9DC1173}"/>
              </a:ext>
            </a:extLst>
          </p:cNvPr>
          <p:cNvSpPr>
            <a:spLocks noGrp="1"/>
          </p:cNvSpPr>
          <p:nvPr>
            <p:ph type="ftr" sz="quarter" idx="2"/>
          </p:nvPr>
        </p:nvSpPr>
        <p:spPr>
          <a:xfrm>
            <a:off x="0" y="9443662"/>
            <a:ext cx="2951851" cy="498851"/>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a:extLst>
              <a:ext uri="{FF2B5EF4-FFF2-40B4-BE49-F238E27FC236}">
                <a16:creationId xmlns:a16="http://schemas.microsoft.com/office/drawing/2014/main" id="{AC039FDB-18A0-074D-8BA3-A4C3DE896AF1}"/>
              </a:ext>
            </a:extLst>
          </p:cNvPr>
          <p:cNvSpPr>
            <a:spLocks noGrp="1"/>
          </p:cNvSpPr>
          <p:nvPr>
            <p:ph type="sldNum" sz="quarter" idx="3"/>
          </p:nvPr>
        </p:nvSpPr>
        <p:spPr>
          <a:xfrm>
            <a:off x="3858536" y="9443662"/>
            <a:ext cx="2951851" cy="498851"/>
          </a:xfrm>
          <a:prstGeom prst="rect">
            <a:avLst/>
          </a:prstGeom>
        </p:spPr>
        <p:txBody>
          <a:bodyPr vert="horz" lIns="91440" tIns="45720" rIns="91440" bIns="45720" rtlCol="0" anchor="b"/>
          <a:lstStyle>
            <a:lvl1pPr algn="r">
              <a:defRPr sz="1200"/>
            </a:lvl1pPr>
          </a:lstStyle>
          <a:p>
            <a:pPr rtl="0"/>
            <a:fld id="{8E6D13E5-4CEC-3A4A-8E5D-AFCEE7512EEC}" type="slidenum">
              <a:rPr lang="fr-FR" smtClean="0"/>
              <a:t>‹N°›</a:t>
            </a:fld>
            <a:endParaRPr lang="fr-FR"/>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pPr rtl="0"/>
            <a:fld id="{BF6ECA55-825B-40C4-AA80-03964DC4EE0C}" type="datetime1">
              <a:rPr lang="fr-FR" noProof="0" smtClean="0"/>
              <a:t>31/01/2025</a:t>
            </a:fld>
            <a:endParaRPr lang="fr-FR" noProof="0"/>
          </a:p>
        </p:txBody>
      </p:sp>
      <p:sp>
        <p:nvSpPr>
          <p:cNvPr id="4" name="Espace réservé de l’image des diapositives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pPr rtl="0"/>
            <a:fld id="{A89C7E07-3C67-C64C-8DA0-0404F6303970}" type="slidenum">
              <a:rPr lang="fr-FR" noProof="0" smtClean="0"/>
              <a:t>‹N°›</a:t>
            </a:fld>
            <a:endParaRPr lang="fr-FR"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a:t>
            </a:fld>
            <a:endParaRPr lang="fr-FR"/>
          </a:p>
        </p:txBody>
      </p:sp>
    </p:spTree>
    <p:extLst>
      <p:ext uri="{BB962C8B-B14F-4D97-AF65-F5344CB8AC3E}">
        <p14:creationId xmlns:p14="http://schemas.microsoft.com/office/powerpoint/2010/main" val="3044497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11</a:t>
            </a:fld>
            <a:endParaRPr lang="fr-FR" noProof="0"/>
          </a:p>
        </p:txBody>
      </p:sp>
    </p:spTree>
    <p:extLst>
      <p:ext uri="{BB962C8B-B14F-4D97-AF65-F5344CB8AC3E}">
        <p14:creationId xmlns:p14="http://schemas.microsoft.com/office/powerpoint/2010/main" val="3789095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12</a:t>
            </a:fld>
            <a:endParaRPr lang="fr-FR" noProof="0"/>
          </a:p>
        </p:txBody>
      </p:sp>
    </p:spTree>
    <p:extLst>
      <p:ext uri="{BB962C8B-B14F-4D97-AF65-F5344CB8AC3E}">
        <p14:creationId xmlns:p14="http://schemas.microsoft.com/office/powerpoint/2010/main" val="3295474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13</a:t>
            </a:fld>
            <a:endParaRPr lang="fr-FR" noProof="0"/>
          </a:p>
        </p:txBody>
      </p:sp>
    </p:spTree>
    <p:extLst>
      <p:ext uri="{BB962C8B-B14F-4D97-AF65-F5344CB8AC3E}">
        <p14:creationId xmlns:p14="http://schemas.microsoft.com/office/powerpoint/2010/main" val="475292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15</a:t>
            </a:fld>
            <a:endParaRPr lang="fr-FR" noProof="0"/>
          </a:p>
        </p:txBody>
      </p:sp>
    </p:spTree>
    <p:extLst>
      <p:ext uri="{BB962C8B-B14F-4D97-AF65-F5344CB8AC3E}">
        <p14:creationId xmlns:p14="http://schemas.microsoft.com/office/powerpoint/2010/main" val="675476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16</a:t>
            </a:fld>
            <a:endParaRPr lang="fr-FR" noProof="0"/>
          </a:p>
        </p:txBody>
      </p:sp>
    </p:spTree>
    <p:extLst>
      <p:ext uri="{BB962C8B-B14F-4D97-AF65-F5344CB8AC3E}">
        <p14:creationId xmlns:p14="http://schemas.microsoft.com/office/powerpoint/2010/main" val="2392629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22</a:t>
            </a:fld>
            <a:endParaRPr lang="fr-FR"/>
          </a:p>
        </p:txBody>
      </p:sp>
    </p:spTree>
    <p:extLst>
      <p:ext uri="{BB962C8B-B14F-4D97-AF65-F5344CB8AC3E}">
        <p14:creationId xmlns:p14="http://schemas.microsoft.com/office/powerpoint/2010/main" val="21840596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23</a:t>
            </a:fld>
            <a:endParaRPr lang="fr-FR"/>
          </a:p>
        </p:txBody>
      </p:sp>
    </p:spTree>
    <p:extLst>
      <p:ext uri="{BB962C8B-B14F-4D97-AF65-F5344CB8AC3E}">
        <p14:creationId xmlns:p14="http://schemas.microsoft.com/office/powerpoint/2010/main" val="2820025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24</a:t>
            </a:fld>
            <a:endParaRPr lang="fr-FR"/>
          </a:p>
        </p:txBody>
      </p:sp>
    </p:spTree>
    <p:extLst>
      <p:ext uri="{BB962C8B-B14F-4D97-AF65-F5344CB8AC3E}">
        <p14:creationId xmlns:p14="http://schemas.microsoft.com/office/powerpoint/2010/main" val="68732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26</a:t>
            </a:fld>
            <a:endParaRPr lang="fr-FR"/>
          </a:p>
        </p:txBody>
      </p:sp>
    </p:spTree>
    <p:extLst>
      <p:ext uri="{BB962C8B-B14F-4D97-AF65-F5344CB8AC3E}">
        <p14:creationId xmlns:p14="http://schemas.microsoft.com/office/powerpoint/2010/main" val="407105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27</a:t>
            </a:fld>
            <a:endParaRPr lang="fr-FR"/>
          </a:p>
        </p:txBody>
      </p:sp>
    </p:spTree>
    <p:extLst>
      <p:ext uri="{BB962C8B-B14F-4D97-AF65-F5344CB8AC3E}">
        <p14:creationId xmlns:p14="http://schemas.microsoft.com/office/powerpoint/2010/main" val="248586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a:t>
            </a:fld>
            <a:endParaRPr lang="fr-FR"/>
          </a:p>
        </p:txBody>
      </p:sp>
    </p:spTree>
    <p:extLst>
      <p:ext uri="{BB962C8B-B14F-4D97-AF65-F5344CB8AC3E}">
        <p14:creationId xmlns:p14="http://schemas.microsoft.com/office/powerpoint/2010/main" val="3044497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28</a:t>
            </a:fld>
            <a:endParaRPr lang="fr-FR"/>
          </a:p>
        </p:txBody>
      </p:sp>
    </p:spTree>
    <p:extLst>
      <p:ext uri="{BB962C8B-B14F-4D97-AF65-F5344CB8AC3E}">
        <p14:creationId xmlns:p14="http://schemas.microsoft.com/office/powerpoint/2010/main" val="2792862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29</a:t>
            </a:fld>
            <a:endParaRPr lang="fr-FR"/>
          </a:p>
        </p:txBody>
      </p:sp>
    </p:spTree>
    <p:extLst>
      <p:ext uri="{BB962C8B-B14F-4D97-AF65-F5344CB8AC3E}">
        <p14:creationId xmlns:p14="http://schemas.microsoft.com/office/powerpoint/2010/main" val="817062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30</a:t>
            </a:fld>
            <a:endParaRPr lang="fr-FR"/>
          </a:p>
        </p:txBody>
      </p:sp>
    </p:spTree>
    <p:extLst>
      <p:ext uri="{BB962C8B-B14F-4D97-AF65-F5344CB8AC3E}">
        <p14:creationId xmlns:p14="http://schemas.microsoft.com/office/powerpoint/2010/main" val="3224926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32</a:t>
            </a:fld>
            <a:endParaRPr lang="fr-FR"/>
          </a:p>
        </p:txBody>
      </p:sp>
    </p:spTree>
    <p:extLst>
      <p:ext uri="{BB962C8B-B14F-4D97-AF65-F5344CB8AC3E}">
        <p14:creationId xmlns:p14="http://schemas.microsoft.com/office/powerpoint/2010/main" val="19060588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33</a:t>
            </a:fld>
            <a:endParaRPr lang="fr-FR"/>
          </a:p>
        </p:txBody>
      </p:sp>
    </p:spTree>
    <p:extLst>
      <p:ext uri="{BB962C8B-B14F-4D97-AF65-F5344CB8AC3E}">
        <p14:creationId xmlns:p14="http://schemas.microsoft.com/office/powerpoint/2010/main" val="1691376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C3589166-1AFD-4917-8395-0236E8F85607}" type="slidenum">
              <a:rPr lang="fr-FR" smtClean="0"/>
              <a:t>34</a:t>
            </a:fld>
            <a:endParaRPr lang="fr-FR"/>
          </a:p>
        </p:txBody>
      </p:sp>
    </p:spTree>
    <p:extLst>
      <p:ext uri="{BB962C8B-B14F-4D97-AF65-F5344CB8AC3E}">
        <p14:creationId xmlns:p14="http://schemas.microsoft.com/office/powerpoint/2010/main" val="32131019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35</a:t>
            </a:fld>
            <a:endParaRPr lang="fr-FR"/>
          </a:p>
        </p:txBody>
      </p:sp>
    </p:spTree>
    <p:extLst>
      <p:ext uri="{BB962C8B-B14F-4D97-AF65-F5344CB8AC3E}">
        <p14:creationId xmlns:p14="http://schemas.microsoft.com/office/powerpoint/2010/main" val="19455792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36</a:t>
            </a:fld>
            <a:endParaRPr lang="fr-FR"/>
          </a:p>
        </p:txBody>
      </p:sp>
    </p:spTree>
    <p:extLst>
      <p:ext uri="{BB962C8B-B14F-4D97-AF65-F5344CB8AC3E}">
        <p14:creationId xmlns:p14="http://schemas.microsoft.com/office/powerpoint/2010/main" val="2484354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3</a:t>
            </a:fld>
            <a:endParaRPr lang="fr-FR"/>
          </a:p>
        </p:txBody>
      </p:sp>
    </p:spTree>
    <p:extLst>
      <p:ext uri="{BB962C8B-B14F-4D97-AF65-F5344CB8AC3E}">
        <p14:creationId xmlns:p14="http://schemas.microsoft.com/office/powerpoint/2010/main" val="2780249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5</a:t>
            </a:fld>
            <a:endParaRPr lang="fr-FR" noProof="0"/>
          </a:p>
        </p:txBody>
      </p:sp>
    </p:spTree>
    <p:extLst>
      <p:ext uri="{BB962C8B-B14F-4D97-AF65-F5344CB8AC3E}">
        <p14:creationId xmlns:p14="http://schemas.microsoft.com/office/powerpoint/2010/main" val="1580685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6</a:t>
            </a:fld>
            <a:endParaRPr lang="fr-FR" noProof="0"/>
          </a:p>
        </p:txBody>
      </p:sp>
    </p:spTree>
    <p:extLst>
      <p:ext uri="{BB962C8B-B14F-4D97-AF65-F5344CB8AC3E}">
        <p14:creationId xmlns:p14="http://schemas.microsoft.com/office/powerpoint/2010/main" val="4067838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7</a:t>
            </a:fld>
            <a:endParaRPr lang="fr-FR"/>
          </a:p>
        </p:txBody>
      </p:sp>
    </p:spTree>
    <p:extLst>
      <p:ext uri="{BB962C8B-B14F-4D97-AF65-F5344CB8AC3E}">
        <p14:creationId xmlns:p14="http://schemas.microsoft.com/office/powerpoint/2010/main" val="857204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8</a:t>
            </a:fld>
            <a:endParaRPr lang="fr-FR" noProof="0"/>
          </a:p>
        </p:txBody>
      </p:sp>
    </p:spTree>
    <p:extLst>
      <p:ext uri="{BB962C8B-B14F-4D97-AF65-F5344CB8AC3E}">
        <p14:creationId xmlns:p14="http://schemas.microsoft.com/office/powerpoint/2010/main" val="16648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9</a:t>
            </a:fld>
            <a:endParaRPr lang="fr-FR" noProof="0"/>
          </a:p>
        </p:txBody>
      </p:sp>
    </p:spTree>
    <p:extLst>
      <p:ext uri="{BB962C8B-B14F-4D97-AF65-F5344CB8AC3E}">
        <p14:creationId xmlns:p14="http://schemas.microsoft.com/office/powerpoint/2010/main" val="1189693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noProof="0" smtClean="0"/>
              <a:t>10</a:t>
            </a:fld>
            <a:endParaRPr lang="fr-FR" noProof="0"/>
          </a:p>
        </p:txBody>
      </p:sp>
    </p:spTree>
    <p:extLst>
      <p:ext uri="{BB962C8B-B14F-4D97-AF65-F5344CB8AC3E}">
        <p14:creationId xmlns:p14="http://schemas.microsoft.com/office/powerpoint/2010/main" val="800506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rtlCol="0" anchor="b">
            <a:noAutofit/>
          </a:bodyPr>
          <a:lstStyle>
            <a:lvl1pPr algn="l">
              <a:defRPr sz="6000" b="1" i="0" spc="100" baseline="0">
                <a:solidFill>
                  <a:schemeClr val="bg1"/>
                </a:solidFill>
                <a:latin typeface="+mj-lt"/>
              </a:defRPr>
            </a:lvl1pPr>
          </a:lstStyle>
          <a:p>
            <a:pPr rtl="0"/>
            <a:r>
              <a:rPr lang="fr-FR" noProof="0"/>
              <a:t>Modifiez le style du titre</a:t>
            </a:r>
          </a:p>
        </p:txBody>
      </p:sp>
      <p:grpSp>
        <p:nvGrpSpPr>
          <p:cNvPr id="9" name="Groupe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
        <p:nvSpPr>
          <p:cNvPr id="18" name="Espace réservé du texte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rtlCol="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cxnSp>
        <p:nvCxnSpPr>
          <p:cNvPr id="13" name="Connecteur droit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e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orme libre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1" name="Forme libre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2" name="Forme libre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
        <p:nvSpPr>
          <p:cNvPr id="32" name="Titr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p>
        </p:txBody>
      </p:sp>
      <p:cxnSp>
        <p:nvCxnSpPr>
          <p:cNvPr id="33" name="Connecteur droit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Espace réservé du texte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Cliquez pour modifier les styles du texte du masque</a:t>
            </a:r>
          </a:p>
        </p:txBody>
      </p:sp>
      <p:sp>
        <p:nvSpPr>
          <p:cNvPr id="25" name="Espace réservé du texte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Cliquez pour modifier les styles du texte du masque</a:t>
            </a:r>
          </a:p>
        </p:txBody>
      </p:sp>
      <p:sp>
        <p:nvSpPr>
          <p:cNvPr id="27" name="Espace réservé du contenu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28" name="Espace réservé du contenu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cxnSp>
        <p:nvCxnSpPr>
          <p:cNvPr id="15" name="Connecteur droit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Espace réservé de la date 1">
            <a:extLst>
              <a:ext uri="{FF2B5EF4-FFF2-40B4-BE49-F238E27FC236}">
                <a16:creationId xmlns:a16="http://schemas.microsoft.com/office/drawing/2014/main" id="{4914D182-A7DD-4F7B-B207-262854316EDA}"/>
              </a:ext>
            </a:extLst>
          </p:cNvPr>
          <p:cNvSpPr>
            <a:spLocks noGrp="1"/>
          </p:cNvSpPr>
          <p:nvPr>
            <p:ph type="dt" sz="half" idx="14"/>
          </p:nvPr>
        </p:nvSpPr>
        <p:spPr/>
        <p:txBody>
          <a:bodyPr rtlCol="0"/>
          <a:lstStyle/>
          <a:p>
            <a:pPr rtl="0"/>
            <a:fld id="{7645359A-0831-4F53-9B76-98B4927FDA58}" type="datetime4">
              <a:rPr lang="fr-FR" noProof="0" smtClean="0">
                <a:latin typeface="+mn-lt"/>
              </a:rPr>
              <a:t>31 janvier 2025</a:t>
            </a:fld>
            <a:endParaRPr lang="fr-FR" noProof="0">
              <a:latin typeface="+mn-lt"/>
            </a:endParaRPr>
          </a:p>
        </p:txBody>
      </p:sp>
      <p:sp>
        <p:nvSpPr>
          <p:cNvPr id="4" name="Espace réservé du numéro de diapositive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rtlCol="0"/>
          <a:lstStyle/>
          <a:p>
            <a:pPr rtl="0"/>
            <a:fld id="{294A09A9-5501-47C1-A89A-A340965A2BE2}" type="slidenum">
              <a:rPr lang="fr-FR" noProof="0" smtClean="0"/>
              <a:pPr rtl="0"/>
              <a:t>‹N°›</a:t>
            </a:fld>
            <a:endParaRPr lang="fr-FR" noProof="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e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orme libre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39" name="Forme libre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40" name="Forme libre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
        <p:nvSpPr>
          <p:cNvPr id="32" name="Titr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p>
        </p:txBody>
      </p:sp>
      <p:cxnSp>
        <p:nvCxnSpPr>
          <p:cNvPr id="33" name="Connecteur droit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Espace réservé du texte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fr-FR" noProof="0"/>
              <a:t>Cliquez pour modifier les styles du texte du masque</a:t>
            </a:r>
          </a:p>
        </p:txBody>
      </p:sp>
      <p:sp>
        <p:nvSpPr>
          <p:cNvPr id="27" name="Espace réservé du contenu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20" name="Espace réservé du texte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fr-FR" noProof="0"/>
              <a:t>Cliquez pour modifier les styles du texte du masque</a:t>
            </a:r>
          </a:p>
        </p:txBody>
      </p:sp>
      <p:sp>
        <p:nvSpPr>
          <p:cNvPr id="21" name="Espace réservé du contenu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22" name="Espace réservé du texte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fr-FR" noProof="0"/>
              <a:t>Cliquez pour modifier les styles du texte du masque</a:t>
            </a:r>
          </a:p>
        </p:txBody>
      </p:sp>
      <p:sp>
        <p:nvSpPr>
          <p:cNvPr id="24" name="Espace réservé du contenu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cxnSp>
        <p:nvCxnSpPr>
          <p:cNvPr id="26" name="Connecteur droit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Connecteur droit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Espace réservé de la date 1">
            <a:extLst>
              <a:ext uri="{FF2B5EF4-FFF2-40B4-BE49-F238E27FC236}">
                <a16:creationId xmlns:a16="http://schemas.microsoft.com/office/drawing/2014/main" id="{F0FA07F3-F8E4-4505-85EC-22734AC68792}"/>
              </a:ext>
            </a:extLst>
          </p:cNvPr>
          <p:cNvSpPr>
            <a:spLocks noGrp="1"/>
          </p:cNvSpPr>
          <p:nvPr>
            <p:ph type="dt" sz="half" idx="14"/>
          </p:nvPr>
        </p:nvSpPr>
        <p:spPr/>
        <p:txBody>
          <a:bodyPr rtlCol="0"/>
          <a:lstStyle/>
          <a:p>
            <a:pPr rtl="0"/>
            <a:fld id="{C6288466-8D88-4E34-AAEC-DD4F94D8780C}" type="datetime4">
              <a:rPr lang="fr-FR" noProof="0" smtClean="0">
                <a:latin typeface="+mn-lt"/>
              </a:rPr>
              <a:t>31 janvier 2025</a:t>
            </a:fld>
            <a:endParaRPr lang="fr-FR" noProof="0">
              <a:latin typeface="+mn-lt"/>
            </a:endParaRPr>
          </a:p>
        </p:txBody>
      </p:sp>
      <p:sp>
        <p:nvSpPr>
          <p:cNvPr id="4" name="Espace réservé du numéro de diapositive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p>
            <a:pPr rtl="0"/>
            <a:fld id="{294A09A9-5501-47C1-A89A-A340965A2BE2}" type="slidenum">
              <a:rPr lang="fr-FR" noProof="0" smtClean="0"/>
              <a:pPr rtl="0"/>
              <a:t>‹N°›</a:t>
            </a:fld>
            <a:endParaRPr lang="fr-FR" noProof="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écapitulatif ">
    <p:bg>
      <p:bgPr>
        <a:solidFill>
          <a:schemeClr val="tx1"/>
        </a:solidFill>
        <a:effectLst/>
      </p:bgPr>
    </p:bg>
    <p:spTree>
      <p:nvGrpSpPr>
        <p:cNvPr id="1" name=""/>
        <p:cNvGrpSpPr/>
        <p:nvPr/>
      </p:nvGrpSpPr>
      <p:grpSpPr>
        <a:xfrm>
          <a:off x="0" y="0"/>
          <a:ext cx="0" cy="0"/>
          <a:chOff x="0" y="0"/>
          <a:chExt cx="0" cy="0"/>
        </a:xfrm>
      </p:grpSpPr>
      <p:sp>
        <p:nvSpPr>
          <p:cNvPr id="32" name="Titr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p>
        </p:txBody>
      </p:sp>
      <p:cxnSp>
        <p:nvCxnSpPr>
          <p:cNvPr id="33" name="Connecteur droit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Espace réservé du texte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rtlCol="0">
            <a:noAutofit/>
          </a:bodyPr>
          <a:lstStyle>
            <a:lvl1pPr marL="0" indent="0">
              <a:buNone/>
              <a:defRPr sz="1600">
                <a:latin typeface="+mn-lt"/>
              </a:defRPr>
            </a:lvl1pPr>
          </a:lstStyle>
          <a:p>
            <a:pPr lvl="0" rtl="0"/>
            <a:r>
              <a:rPr lang="fr-FR" noProof="0"/>
              <a:t>Cliquez pour modifier les styles du texte du masque</a:t>
            </a:r>
          </a:p>
        </p:txBody>
      </p:sp>
      <p:grpSp>
        <p:nvGrpSpPr>
          <p:cNvPr id="15" name="Groupe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orme libre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17" name="Forme libre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18" name="Forme libre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
        <p:nvSpPr>
          <p:cNvPr id="4" name="Espace réservé du texte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fr-FR" noProof="0"/>
              <a:t>Cliquez pour modifier les styles du texte du masque</a:t>
            </a:r>
          </a:p>
        </p:txBody>
      </p:sp>
      <p:sp>
        <p:nvSpPr>
          <p:cNvPr id="21" name="Espace réservé du texte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rtlCol="0">
            <a:noAutofit/>
          </a:bodyPr>
          <a:lstStyle>
            <a:lvl1pPr marL="0" indent="0">
              <a:buNone/>
              <a:defRPr sz="1600">
                <a:latin typeface="+mn-lt"/>
              </a:defRPr>
            </a:lvl1pPr>
          </a:lstStyle>
          <a:p>
            <a:pPr lvl="0" rtl="0"/>
            <a:r>
              <a:rPr lang="fr-FR" noProof="0"/>
              <a:t>Cliquez pour modifier les styles du texte du masque</a:t>
            </a:r>
          </a:p>
        </p:txBody>
      </p:sp>
      <p:sp>
        <p:nvSpPr>
          <p:cNvPr id="22" name="Espace réservé du texte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fr-FR" noProof="0"/>
              <a:t>Cliquez pour modifier les styles du texte du masque</a:t>
            </a:r>
          </a:p>
        </p:txBody>
      </p:sp>
      <p:sp>
        <p:nvSpPr>
          <p:cNvPr id="23" name="Espace réservé du texte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rtlCol="0">
            <a:noAutofit/>
          </a:bodyPr>
          <a:lstStyle>
            <a:lvl1pPr marL="0" indent="0">
              <a:buNone/>
              <a:defRPr sz="1600">
                <a:latin typeface="+mn-lt"/>
              </a:defRPr>
            </a:lvl1pPr>
          </a:lstStyle>
          <a:p>
            <a:pPr lvl="0" rtl="0"/>
            <a:r>
              <a:rPr lang="fr-FR" noProof="0"/>
              <a:t>Cliquez pour modifier les styles du texte du masque</a:t>
            </a:r>
          </a:p>
        </p:txBody>
      </p:sp>
      <p:sp>
        <p:nvSpPr>
          <p:cNvPr id="24" name="Espace réservé du texte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fr-FR" noProof="0"/>
              <a:t>Cliquez pour modifier les styles du texte du masque</a:t>
            </a:r>
          </a:p>
        </p:txBody>
      </p:sp>
      <p:sp>
        <p:nvSpPr>
          <p:cNvPr id="25" name="Espace réservé du texte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rtlCol="0">
            <a:noAutofit/>
          </a:bodyPr>
          <a:lstStyle>
            <a:lvl1pPr marL="0" indent="0">
              <a:buNone/>
              <a:defRPr sz="1600">
                <a:latin typeface="+mn-lt"/>
              </a:defRPr>
            </a:lvl1pPr>
          </a:lstStyle>
          <a:p>
            <a:pPr lvl="0" rtl="0"/>
            <a:r>
              <a:rPr lang="fr-FR" noProof="0"/>
              <a:t>Cliquez pour modifier les styles du texte du masque</a:t>
            </a:r>
          </a:p>
        </p:txBody>
      </p:sp>
      <p:sp>
        <p:nvSpPr>
          <p:cNvPr id="26" name="Espace réservé du texte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fr-FR" noProof="0"/>
              <a:t>Cliquez pour modifier les styles du texte du masque</a:t>
            </a:r>
          </a:p>
        </p:txBody>
      </p:sp>
      <p:sp>
        <p:nvSpPr>
          <p:cNvPr id="27" name="Espace réservé du texte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rtlCol="0">
            <a:noAutofit/>
          </a:bodyPr>
          <a:lstStyle>
            <a:lvl1pPr marL="0" indent="0">
              <a:buNone/>
              <a:defRPr sz="1600">
                <a:latin typeface="+mn-lt"/>
              </a:defRPr>
            </a:lvl1pPr>
          </a:lstStyle>
          <a:p>
            <a:pPr lvl="0" rtl="0"/>
            <a:r>
              <a:rPr lang="fr-FR" noProof="0"/>
              <a:t>Cliquez pour modifier les styles du texte du masque</a:t>
            </a:r>
          </a:p>
        </p:txBody>
      </p:sp>
      <p:sp>
        <p:nvSpPr>
          <p:cNvPr id="28" name="Espace réservé du texte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fr-FR" noProof="0"/>
              <a:t>Cliquez pour modifier les styles du texte du masque</a:t>
            </a:r>
          </a:p>
        </p:txBody>
      </p:sp>
      <p:sp>
        <p:nvSpPr>
          <p:cNvPr id="2" name="Espace réservé de la date 1">
            <a:extLst>
              <a:ext uri="{FF2B5EF4-FFF2-40B4-BE49-F238E27FC236}">
                <a16:creationId xmlns:a16="http://schemas.microsoft.com/office/drawing/2014/main" id="{EC45E38A-5516-4C3E-88FC-0DCBD876054B}"/>
              </a:ext>
            </a:extLst>
          </p:cNvPr>
          <p:cNvSpPr>
            <a:spLocks noGrp="1"/>
          </p:cNvSpPr>
          <p:nvPr>
            <p:ph type="dt" sz="half" idx="21"/>
          </p:nvPr>
        </p:nvSpPr>
        <p:spPr/>
        <p:txBody>
          <a:bodyPr rtlCol="0"/>
          <a:lstStyle/>
          <a:p>
            <a:pPr rtl="0"/>
            <a:fld id="{C51EE2EC-99B5-4773-BA40-B855AAF653DA}" type="datetime4">
              <a:rPr lang="fr-FR" noProof="0" smtClean="0">
                <a:latin typeface="+mn-lt"/>
              </a:rPr>
              <a:t>31 janvier 2025</a:t>
            </a:fld>
            <a:endParaRPr lang="fr-FR" noProof="0">
              <a:latin typeface="+mn-lt"/>
            </a:endParaRPr>
          </a:p>
        </p:txBody>
      </p:sp>
      <p:sp>
        <p:nvSpPr>
          <p:cNvPr id="6" name="Espace réservé du numéro de diapositive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rtlCol="0"/>
          <a:lstStyle/>
          <a:p>
            <a:pPr rtl="0"/>
            <a:fld id="{294A09A9-5501-47C1-A89A-A340965A2BE2}" type="slidenum">
              <a:rPr lang="fr-FR" noProof="0" smtClean="0"/>
              <a:pPr rtl="0"/>
              <a:t>‹N°›</a:t>
            </a:fld>
            <a:endParaRPr lang="fr-FR" noProof="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erci">
    <p:bg>
      <p:bgPr>
        <a:solidFill>
          <a:schemeClr val="tx1"/>
        </a:solidFill>
        <a:effectLst/>
      </p:bgPr>
    </p:bg>
    <p:spTree>
      <p:nvGrpSpPr>
        <p:cNvPr id="1" name=""/>
        <p:cNvGrpSpPr/>
        <p:nvPr/>
      </p:nvGrpSpPr>
      <p:grpSpPr>
        <a:xfrm>
          <a:off x="0" y="0"/>
          <a:ext cx="0" cy="0"/>
          <a:chOff x="0" y="0"/>
          <a:chExt cx="0" cy="0"/>
        </a:xfrm>
      </p:grpSpPr>
      <p:sp>
        <p:nvSpPr>
          <p:cNvPr id="16" name="Espace réservé du texte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7" name="Sous-titr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noProof="0"/>
              <a:t>Modifiez le style des sous-titres du masque</a:t>
            </a:r>
          </a:p>
        </p:txBody>
      </p:sp>
      <p:sp>
        <p:nvSpPr>
          <p:cNvPr id="26" name="Titr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p>
        </p:txBody>
      </p:sp>
      <p:cxnSp>
        <p:nvCxnSpPr>
          <p:cNvPr id="27" name="Connecteur droit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Espace réservé d’image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p>
            <a:pPr rtl="0"/>
            <a:r>
              <a:rPr lang="fr-FR" noProof="0"/>
              <a:t>Cliquez sur l'icône pour ajouter une image</a:t>
            </a:r>
          </a:p>
        </p:txBody>
      </p:sp>
      <p:grpSp>
        <p:nvGrpSpPr>
          <p:cNvPr id="30" name="Groupe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orme libre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32" name="Forme libre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33" name="Forme libre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Date Placeholder 3"/>
          <p:cNvSpPr>
            <a:spLocks noGrp="1"/>
          </p:cNvSpPr>
          <p:nvPr>
            <p:ph type="dt" sz="half" idx="10"/>
          </p:nvPr>
        </p:nvSpPr>
        <p:spPr/>
        <p:txBody>
          <a:bodyPr/>
          <a:lstStyle/>
          <a:p>
            <a:fld id="{B74EECC8-ADBF-4F7D-BB3C-4E3EA62BEC5C}" type="datetimeFigureOut">
              <a:rPr lang="fr-FR" smtClean="0"/>
              <a:t>31/01/2025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91B16F-B649-44D5-AFEC-04AECB64F182}" type="slidenum">
              <a:rPr lang="fr-FR" smtClean="0"/>
              <a:t>‹N°›</a:t>
            </a:fld>
            <a:endParaRPr lang="fr-FR"/>
          </a:p>
        </p:txBody>
      </p:sp>
    </p:spTree>
    <p:extLst>
      <p:ext uri="{BB962C8B-B14F-4D97-AF65-F5344CB8AC3E}">
        <p14:creationId xmlns:p14="http://schemas.microsoft.com/office/powerpoint/2010/main" val="3300885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520" y="392185"/>
            <a:ext cx="8566548" cy="3208266"/>
          </a:xfrm>
        </p:spPr>
        <p:txBody>
          <a:bodyPr/>
          <a:lstStyle/>
          <a:p>
            <a:r>
              <a:rPr lang="fr-FR"/>
              <a:t>Modifiez le style du titre</a:t>
            </a:r>
          </a:p>
        </p:txBody>
      </p:sp>
      <p:sp>
        <p:nvSpPr>
          <p:cNvPr id="3" name="Sous-titre 2"/>
          <p:cNvSpPr>
            <a:spLocks noGrp="1"/>
          </p:cNvSpPr>
          <p:nvPr>
            <p:ph type="subTitle" idx="1"/>
          </p:nvPr>
        </p:nvSpPr>
        <p:spPr>
          <a:xfrm>
            <a:off x="914520" y="3886200"/>
            <a:ext cx="8566548" cy="1752600"/>
          </a:xfrm>
        </p:spPr>
        <p:txBody>
          <a:bodyPr/>
          <a:lstStyle>
            <a:lvl1pPr marL="0" indent="0" algn="l">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0" name="Gleichschenkliges Dreieck 46"/>
          <p:cNvSpPr/>
          <p:nvPr userDrawn="1"/>
        </p:nvSpPr>
        <p:spPr>
          <a:xfrm rot="1800000">
            <a:off x="10957821" y="737865"/>
            <a:ext cx="781876" cy="673943"/>
          </a:xfrm>
          <a:prstGeom prst="triangle">
            <a:avLst/>
          </a:prstGeom>
          <a:solidFill>
            <a:srgbClr val="3498DB">
              <a:lumMod val="5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1" name="Gleichschenkliges Dreieck 47"/>
          <p:cNvSpPr/>
          <p:nvPr userDrawn="1"/>
        </p:nvSpPr>
        <p:spPr>
          <a:xfrm rot="19800000">
            <a:off x="11296309" y="737865"/>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2" name="Gleichschenkliges Dreieck 48"/>
          <p:cNvSpPr/>
          <p:nvPr userDrawn="1"/>
        </p:nvSpPr>
        <p:spPr>
          <a:xfrm rot="16200000">
            <a:off x="11466415" y="443136"/>
            <a:ext cx="781774" cy="674031"/>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3" name="Gleichschenkliges Dreieck 49"/>
          <p:cNvSpPr/>
          <p:nvPr userDrawn="1"/>
        </p:nvSpPr>
        <p:spPr>
          <a:xfrm rot="12600000">
            <a:off x="11296309" y="151005"/>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4" name="Gleichschenkliges Dreieck 50"/>
          <p:cNvSpPr/>
          <p:nvPr userDrawn="1"/>
        </p:nvSpPr>
        <p:spPr>
          <a:xfrm rot="5400000">
            <a:off x="10787818" y="443136"/>
            <a:ext cx="781774" cy="674031"/>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5" name="Gleichschenkliges Dreieck 51"/>
          <p:cNvSpPr/>
          <p:nvPr userDrawn="1"/>
        </p:nvSpPr>
        <p:spPr>
          <a:xfrm rot="9000000">
            <a:off x="10957821" y="151000"/>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6" name="Gleichschenkliges Dreieck 74"/>
          <p:cNvSpPr/>
          <p:nvPr userDrawn="1"/>
        </p:nvSpPr>
        <p:spPr>
          <a:xfrm rot="1800000">
            <a:off x="9605193" y="737865"/>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7" name="Gleichschenkliges Dreieck 75"/>
          <p:cNvSpPr/>
          <p:nvPr userDrawn="1"/>
        </p:nvSpPr>
        <p:spPr>
          <a:xfrm rot="19800000">
            <a:off x="9943681" y="737865"/>
            <a:ext cx="781876" cy="673943"/>
          </a:xfrm>
          <a:prstGeom prst="triangle">
            <a:avLst/>
          </a:prstGeom>
          <a:solidFill>
            <a:srgbClr val="3498DB">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8" name="Gleichschenkliges Dreieck 76"/>
          <p:cNvSpPr/>
          <p:nvPr userDrawn="1"/>
        </p:nvSpPr>
        <p:spPr>
          <a:xfrm rot="16200000">
            <a:off x="10113787" y="443136"/>
            <a:ext cx="781774" cy="674031"/>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9" name="Gleichschenkliges Dreieck 77"/>
          <p:cNvSpPr/>
          <p:nvPr userDrawn="1"/>
        </p:nvSpPr>
        <p:spPr>
          <a:xfrm rot="12600000">
            <a:off x="9943681" y="151005"/>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0" name="Gleichschenkliges Dreieck 78"/>
          <p:cNvSpPr/>
          <p:nvPr userDrawn="1"/>
        </p:nvSpPr>
        <p:spPr>
          <a:xfrm rot="5400000">
            <a:off x="9432172" y="443137"/>
            <a:ext cx="781774" cy="674031"/>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2" name="Gleichschenkliges Dreieck 82"/>
          <p:cNvSpPr/>
          <p:nvPr userDrawn="1"/>
        </p:nvSpPr>
        <p:spPr>
          <a:xfrm rot="19800000">
            <a:off x="10619260" y="1908780"/>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3" name="Gleichschenkliges Dreieck 83"/>
          <p:cNvSpPr/>
          <p:nvPr userDrawn="1"/>
        </p:nvSpPr>
        <p:spPr>
          <a:xfrm rot="16200000">
            <a:off x="10803882" y="1614050"/>
            <a:ext cx="781774" cy="674031"/>
          </a:xfrm>
          <a:prstGeom prst="triangle">
            <a:avLst/>
          </a:prstGeom>
          <a:solidFill>
            <a:srgbClr val="2C3E50">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4" name="Gleichschenkliges Dreieck 84"/>
          <p:cNvSpPr/>
          <p:nvPr userDrawn="1"/>
        </p:nvSpPr>
        <p:spPr>
          <a:xfrm rot="12600000">
            <a:off x="10619260" y="1321920"/>
            <a:ext cx="781876" cy="673943"/>
          </a:xfrm>
          <a:prstGeom prst="triangle">
            <a:avLst/>
          </a:prstGeom>
          <a:solidFill>
            <a:srgbClr val="2C3E5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5" name="Gleichschenkliges Dreieck 85"/>
          <p:cNvSpPr/>
          <p:nvPr userDrawn="1"/>
        </p:nvSpPr>
        <p:spPr>
          <a:xfrm rot="5400000">
            <a:off x="10110769" y="1614050"/>
            <a:ext cx="781774" cy="674031"/>
          </a:xfrm>
          <a:prstGeom prst="triangle">
            <a:avLst/>
          </a:prstGeom>
          <a:solidFill>
            <a:srgbClr val="2C3E5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6" name="Gleichschenkliges Dreieck 86"/>
          <p:cNvSpPr/>
          <p:nvPr userDrawn="1"/>
        </p:nvSpPr>
        <p:spPr>
          <a:xfrm rot="9000000">
            <a:off x="10280772" y="1321916"/>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7" name="Gleichschenkliges Dreieck 90"/>
          <p:cNvSpPr/>
          <p:nvPr userDrawn="1"/>
        </p:nvSpPr>
        <p:spPr>
          <a:xfrm rot="16200000">
            <a:off x="9436738" y="1614050"/>
            <a:ext cx="781774" cy="674031"/>
          </a:xfrm>
          <a:prstGeom prst="triangle">
            <a:avLst/>
          </a:prstGeom>
          <a:solidFill>
            <a:srgbClr val="2C3E50">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8" name="Gleichschenkliges Dreieck 118"/>
          <p:cNvSpPr/>
          <p:nvPr userDrawn="1"/>
        </p:nvSpPr>
        <p:spPr>
          <a:xfrm rot="1800000">
            <a:off x="11634473" y="-432056"/>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9" name="Gleichschenkliges Dreieck 124"/>
          <p:cNvSpPr/>
          <p:nvPr userDrawn="1"/>
        </p:nvSpPr>
        <p:spPr>
          <a:xfrm rot="1800000">
            <a:off x="11634920" y="1908780"/>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0" name="Gleichschenkliges Dreieck 126"/>
          <p:cNvSpPr/>
          <p:nvPr userDrawn="1"/>
        </p:nvSpPr>
        <p:spPr>
          <a:xfrm rot="5400000">
            <a:off x="11464917" y="1614050"/>
            <a:ext cx="781774" cy="674031"/>
          </a:xfrm>
          <a:prstGeom prst="triangle">
            <a:avLst/>
          </a:prstGeom>
          <a:solidFill>
            <a:srgbClr val="2C3E5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1" name="Gleichschenkliges Dreieck 127"/>
          <p:cNvSpPr/>
          <p:nvPr userDrawn="1"/>
        </p:nvSpPr>
        <p:spPr>
          <a:xfrm rot="9000000">
            <a:off x="11634920" y="1321916"/>
            <a:ext cx="781876" cy="673943"/>
          </a:xfrm>
          <a:prstGeom prst="triangle">
            <a:avLst/>
          </a:prstGeom>
          <a:solidFill>
            <a:srgbClr val="2C3E50">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2" name="Gleichschenkliges Dreieck 128"/>
          <p:cNvSpPr/>
          <p:nvPr userDrawn="1"/>
        </p:nvSpPr>
        <p:spPr>
          <a:xfrm rot="1800000">
            <a:off x="10957821" y="2296459"/>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3" name="Gleichschenkliges Dreieck 129"/>
          <p:cNvSpPr/>
          <p:nvPr userDrawn="1"/>
        </p:nvSpPr>
        <p:spPr>
          <a:xfrm rot="19800000">
            <a:off x="11296309" y="2296459"/>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4" name="Gleichschenkliges Dreieck 132"/>
          <p:cNvSpPr/>
          <p:nvPr userDrawn="1"/>
        </p:nvSpPr>
        <p:spPr>
          <a:xfrm rot="12600000">
            <a:off x="10619260" y="2880514"/>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5" name="Gleichschenkliges Dreieck 134"/>
          <p:cNvSpPr/>
          <p:nvPr userDrawn="1"/>
        </p:nvSpPr>
        <p:spPr>
          <a:xfrm rot="1800000">
            <a:off x="11634920" y="3464716"/>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6" name="Gleichschenkliges Dreieck 135"/>
          <p:cNvSpPr/>
          <p:nvPr userDrawn="1"/>
        </p:nvSpPr>
        <p:spPr>
          <a:xfrm rot="5400000">
            <a:off x="11464917" y="3172645"/>
            <a:ext cx="781774" cy="674031"/>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7" name="Gleichschenkliges Dreieck 136"/>
          <p:cNvSpPr/>
          <p:nvPr userDrawn="1"/>
        </p:nvSpPr>
        <p:spPr>
          <a:xfrm rot="9000000">
            <a:off x="11634920" y="2880510"/>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8" name="Gleichschenkliges Dreieck 56"/>
          <p:cNvSpPr/>
          <p:nvPr userDrawn="1"/>
        </p:nvSpPr>
        <p:spPr>
          <a:xfrm rot="1800000">
            <a:off x="10283392" y="-432056"/>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9" name="Gleichschenkliges Dreieck 57"/>
          <p:cNvSpPr/>
          <p:nvPr userDrawn="1"/>
        </p:nvSpPr>
        <p:spPr>
          <a:xfrm rot="19800000">
            <a:off x="10621881" y="-432056"/>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pic>
        <p:nvPicPr>
          <p:cNvPr id="72" name="Image 71" descr="logo_cnaf"/>
          <p:cNvPicPr>
            <a:picLocks noGrp="1" noChangeAspect="1"/>
          </p:cNvPicPr>
          <p:nvPr userDrawn="1"/>
        </p:nvPicPr>
        <p:blipFill>
          <a:blip r:embed="rId2" cstate="print">
            <a:lum/>
            <a:extLst>
              <a:ext uri="{28A0092B-C50C-407E-A947-70E740481C1C}">
                <a14:useLocalDpi xmlns:a14="http://schemas.microsoft.com/office/drawing/2010/main" val="0"/>
              </a:ext>
            </a:extLst>
          </a:blip>
          <a:stretch>
            <a:fillRect/>
          </a:stretch>
        </p:blipFill>
        <p:spPr>
          <a:xfrm>
            <a:off x="10448274" y="4714772"/>
            <a:ext cx="1466252" cy="2039737"/>
          </a:xfrm>
          <a:prstGeom prst="rect">
            <a:avLst/>
          </a:prstGeom>
          <a:noFill/>
          <a:ln>
            <a:noFill/>
          </a:ln>
        </p:spPr>
      </p:pic>
      <p:sp>
        <p:nvSpPr>
          <p:cNvPr id="34" name="Espace réservé du numéro de diapositive 5"/>
          <p:cNvSpPr>
            <a:spLocks noGrp="1"/>
          </p:cNvSpPr>
          <p:nvPr>
            <p:ph type="sldNum" sz="quarter" idx="4"/>
          </p:nvPr>
        </p:nvSpPr>
        <p:spPr>
          <a:xfrm>
            <a:off x="10471740" y="6559547"/>
            <a:ext cx="1081548"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AC31CB0A-AF66-4A20-86F5-3E92DBFDB500}" type="slidenum">
              <a:rPr lang="fr-FR" smtClean="0"/>
              <a:pPr/>
              <a:t>‹N°›</a:t>
            </a:fld>
            <a:endParaRPr lang="fr-FR"/>
          </a:p>
        </p:txBody>
      </p:sp>
    </p:spTree>
    <p:extLst>
      <p:ext uri="{BB962C8B-B14F-4D97-AF65-F5344CB8AC3E}">
        <p14:creationId xmlns:p14="http://schemas.microsoft.com/office/powerpoint/2010/main" val="3492323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a:xfrm>
            <a:off x="2237385" y="6492876"/>
            <a:ext cx="9769386" cy="365125"/>
          </a:xfrm>
        </p:spPr>
        <p:txBody>
          <a:bodyPr/>
          <a:lstStyle/>
          <a:p>
            <a:endParaRPr lang="fr-FR"/>
          </a:p>
        </p:txBody>
      </p:sp>
      <p:sp>
        <p:nvSpPr>
          <p:cNvPr id="6" name="Espace réservé du numéro de diapositive 5"/>
          <p:cNvSpPr>
            <a:spLocks noGrp="1"/>
          </p:cNvSpPr>
          <p:nvPr>
            <p:ph type="sldNum" sz="quarter" idx="12"/>
          </p:nvPr>
        </p:nvSpPr>
        <p:spPr>
          <a:xfrm>
            <a:off x="252984" y="6595926"/>
            <a:ext cx="1081548" cy="365125"/>
          </a:xfrm>
        </p:spPr>
        <p:txBody>
          <a:bodyPr/>
          <a:lstStyle>
            <a:lvl1pPr>
              <a:defRPr b="1">
                <a:solidFill>
                  <a:schemeClr val="tx1"/>
                </a:solidFill>
              </a:defRPr>
            </a:lvl1pPr>
          </a:lstStyle>
          <a:p>
            <a:fld id="{6937DA4D-F48C-49DE-9205-C7E681545F3B}" type="slidenum">
              <a:rPr lang="fr-FR" smtClean="0"/>
              <a:pPr/>
              <a:t>‹N°›</a:t>
            </a:fld>
            <a:endParaRPr lang="fr-FR"/>
          </a:p>
        </p:txBody>
      </p:sp>
    </p:spTree>
    <p:extLst>
      <p:ext uri="{BB962C8B-B14F-4D97-AF65-F5344CB8AC3E}">
        <p14:creationId xmlns:p14="http://schemas.microsoft.com/office/powerpoint/2010/main" val="2068302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738" y="4406901"/>
            <a:ext cx="10362961"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738" y="2906713"/>
            <a:ext cx="1036296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757632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80" y="1600201"/>
            <a:ext cx="5409317"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1416" y="1600201"/>
            <a:ext cx="541090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2412425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79" y="1535113"/>
            <a:ext cx="53870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79" y="2174875"/>
            <a:ext cx="53870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645" y="1535113"/>
            <a:ext cx="538867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645" y="2174875"/>
            <a:ext cx="53886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997581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dre du jour">
    <p:spTree>
      <p:nvGrpSpPr>
        <p:cNvPr id="1" name=""/>
        <p:cNvGrpSpPr/>
        <p:nvPr/>
      </p:nvGrpSpPr>
      <p:grpSpPr>
        <a:xfrm>
          <a:off x="0" y="0"/>
          <a:ext cx="0" cy="0"/>
          <a:chOff x="0" y="0"/>
          <a:chExt cx="0" cy="0"/>
        </a:xfrm>
      </p:grpSpPr>
      <p:grpSp>
        <p:nvGrpSpPr>
          <p:cNvPr id="6" name="Groupe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Forme automatiqu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8" name="Forme libre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9" name="Forme libre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10" name="Forme libre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fr-FR" noProof="0"/>
            </a:p>
          </p:txBody>
        </p:sp>
        <p:sp>
          <p:nvSpPr>
            <p:cNvPr id="11" name="Forme libre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
        <p:nvSpPr>
          <p:cNvPr id="12" name="Titr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spc="50" baseline="0">
                <a:latin typeface="+mj-lt"/>
              </a:defRPr>
            </a:lvl1pPr>
          </a:lstStyle>
          <a:p>
            <a:pPr rtl="0"/>
            <a:r>
              <a:rPr lang="fr-FR" noProof="0"/>
              <a:t>Modifiez le style du titre</a:t>
            </a:r>
          </a:p>
        </p:txBody>
      </p:sp>
      <p:cxnSp>
        <p:nvCxnSpPr>
          <p:cNvPr id="13" name="Connecteur droit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Espace réservé du texte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5" name="Espace réservé du texte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cxnSp>
        <p:nvCxnSpPr>
          <p:cNvPr id="16" name="Connecteur droit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Espace réservé du texte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8" name="Espace réservé du texte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cxnSp>
        <p:nvCxnSpPr>
          <p:cNvPr id="20" name="Connecteur droit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Espace réservé du texte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22" name="Espace réservé du texte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cxnSp>
        <p:nvCxnSpPr>
          <p:cNvPr id="23" name="Connecteur droit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Espace réservé du texte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25" name="Espace réservé du texte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cxnSp>
        <p:nvCxnSpPr>
          <p:cNvPr id="26" name="Connecteur droit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Espace réservé du texte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28" name="Espace réservé du texte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2" name="Espace réservé de la date 1">
            <a:extLst>
              <a:ext uri="{FF2B5EF4-FFF2-40B4-BE49-F238E27FC236}">
                <a16:creationId xmlns:a16="http://schemas.microsoft.com/office/drawing/2014/main" id="{62655503-4608-4F79-A5D4-B2F67958F263}"/>
              </a:ext>
            </a:extLst>
          </p:cNvPr>
          <p:cNvSpPr>
            <a:spLocks noGrp="1"/>
          </p:cNvSpPr>
          <p:nvPr>
            <p:ph type="dt" sz="half" idx="25"/>
          </p:nvPr>
        </p:nvSpPr>
        <p:spPr/>
        <p:txBody>
          <a:bodyPr rtlCol="0"/>
          <a:lstStyle/>
          <a:p>
            <a:pPr rtl="0"/>
            <a:fld id="{69C78329-F967-4CEA-A59F-5F7BBAF0BBEE}" type="datetime4">
              <a:rPr lang="fr-FR" noProof="0" smtClean="0">
                <a:latin typeface="+mn-lt"/>
              </a:rPr>
              <a:t>31 janvier 2025</a:t>
            </a:fld>
            <a:endParaRPr lang="fr-FR" noProof="0">
              <a:latin typeface="+mn-lt"/>
            </a:endParaRPr>
          </a:p>
        </p:txBody>
      </p:sp>
      <p:sp>
        <p:nvSpPr>
          <p:cNvPr id="4" name="Espace réservé du numéro de diapositive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rtlCol="0"/>
          <a:lstStyle/>
          <a:p>
            <a:pPr rtl="0"/>
            <a:fld id="{294A09A9-5501-47C1-A89A-A340965A2BE2}" type="slidenum">
              <a:rPr lang="fr-FR" noProof="0" smtClean="0"/>
              <a:pPr rtl="0"/>
              <a:t>‹N°›</a:t>
            </a:fld>
            <a:endParaRPr lang="fr-FR" noProof="0"/>
          </a:p>
        </p:txBody>
      </p:sp>
    </p:spTree>
    <p:extLst>
      <p:ext uri="{BB962C8B-B14F-4D97-AF65-F5344CB8AC3E}">
        <p14:creationId xmlns:p14="http://schemas.microsoft.com/office/powerpoint/2010/main" val="40930664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2119681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17013267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80" y="273050"/>
            <a:ext cx="4010547"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296" y="273051"/>
            <a:ext cx="6048255" cy="585311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80" y="1435101"/>
            <a:ext cx="401054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36265079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499" y="4800600"/>
            <a:ext cx="7316152"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499" y="612775"/>
            <a:ext cx="731615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2389499" y="5367338"/>
            <a:ext cx="731615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11137816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10163849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40351" y="274639"/>
            <a:ext cx="274197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79" y="274639"/>
            <a:ext cx="8078252"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31CB0A-AF66-4A20-86F5-3E92DBFDB500}" type="slidenum">
              <a:rPr lang="fr-FR" smtClean="0"/>
              <a:t>‹N°›</a:t>
            </a:fld>
            <a:endParaRPr lang="fr-FR"/>
          </a:p>
        </p:txBody>
      </p:sp>
    </p:spTree>
    <p:extLst>
      <p:ext uri="{BB962C8B-B14F-4D97-AF65-F5344CB8AC3E}">
        <p14:creationId xmlns:p14="http://schemas.microsoft.com/office/powerpoint/2010/main" val="77738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orme libre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16" name="Forme libre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19" name="Forme libre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
        <p:nvSpPr>
          <p:cNvPr id="14" name="Espace réservé d’image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p>
            <a:pPr rtl="0"/>
            <a:r>
              <a:rPr lang="fr-FR" noProof="0"/>
              <a:t>Cliquez sur l'icône pour ajouter une image</a:t>
            </a:r>
          </a:p>
        </p:txBody>
      </p:sp>
      <p:sp>
        <p:nvSpPr>
          <p:cNvPr id="9" name="Titr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p>
        </p:txBody>
      </p:sp>
      <p:cxnSp>
        <p:nvCxnSpPr>
          <p:cNvPr id="17" name="Connecteur droit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Espace réservé du texte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2" name="Espace réservé de la date 1">
            <a:extLst>
              <a:ext uri="{FF2B5EF4-FFF2-40B4-BE49-F238E27FC236}">
                <a16:creationId xmlns:a16="http://schemas.microsoft.com/office/drawing/2014/main" id="{CA64E0B3-57C5-4DAF-8531-F39610E77C09}"/>
              </a:ext>
            </a:extLst>
          </p:cNvPr>
          <p:cNvSpPr>
            <a:spLocks noGrp="1"/>
          </p:cNvSpPr>
          <p:nvPr>
            <p:ph type="dt" sz="half" idx="14"/>
          </p:nvPr>
        </p:nvSpPr>
        <p:spPr/>
        <p:txBody>
          <a:bodyPr rtlCol="0"/>
          <a:lstStyle/>
          <a:p>
            <a:pPr rtl="0"/>
            <a:fld id="{131C2904-DF94-4D90-AA4D-36FC60DC9FFF}" type="datetime4">
              <a:rPr lang="fr-FR" noProof="0" smtClean="0">
                <a:latin typeface="+mn-lt"/>
              </a:rPr>
              <a:t>31 janvier 2025</a:t>
            </a:fld>
            <a:endParaRPr lang="fr-FR" noProof="0">
              <a:latin typeface="+mn-lt"/>
            </a:endParaRPr>
          </a:p>
        </p:txBody>
      </p:sp>
      <p:sp>
        <p:nvSpPr>
          <p:cNvPr id="4" name="Espace réservé du numéro de diapositive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rtlCol="0"/>
          <a:lstStyle/>
          <a:p>
            <a:pPr rtl="0"/>
            <a:fld id="{294A09A9-5501-47C1-A89A-A340965A2BE2}" type="slidenum">
              <a:rPr lang="fr-FR" noProof="0" smtClean="0"/>
              <a:pPr rtl="0"/>
              <a:t>‹N°›</a:t>
            </a:fld>
            <a:endParaRPr lang="fr-FR" noProof="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use">
    <p:bg>
      <p:bgPr>
        <a:solidFill>
          <a:schemeClr val="tx1"/>
        </a:solidFill>
        <a:effectLst/>
      </p:bgPr>
    </p:bg>
    <p:spTree>
      <p:nvGrpSpPr>
        <p:cNvPr id="1" name=""/>
        <p:cNvGrpSpPr/>
        <p:nvPr/>
      </p:nvGrpSpPr>
      <p:grpSpPr>
        <a:xfrm>
          <a:off x="0" y="0"/>
          <a:ext cx="0" cy="0"/>
          <a:chOff x="0" y="0"/>
          <a:chExt cx="0" cy="0"/>
        </a:xfrm>
      </p:grpSpPr>
      <p:sp>
        <p:nvSpPr>
          <p:cNvPr id="21" name="Espace réservé d’image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rtlCol="0"/>
          <a:lstStyle/>
          <a:p>
            <a:pPr rtl="0"/>
            <a:r>
              <a:rPr lang="fr-FR" noProof="0"/>
              <a:t>Cliquez sur l'icône pour ajouter une image</a:t>
            </a:r>
          </a:p>
        </p:txBody>
      </p:sp>
      <p:sp>
        <p:nvSpPr>
          <p:cNvPr id="18" name="Titr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rtlCol="0" anchor="b" anchorCtr="0">
            <a:normAutofit/>
          </a:bodyPr>
          <a:lstStyle>
            <a:lvl1pPr>
              <a:defRPr sz="4100" b="1" i="0" baseline="0">
                <a:solidFill>
                  <a:schemeClr val="tx1"/>
                </a:solidFill>
                <a:latin typeface="+mj-lt"/>
              </a:defRPr>
            </a:lvl1pPr>
          </a:lstStyle>
          <a:p>
            <a:pPr rtl="0"/>
            <a:r>
              <a:rPr lang="fr-FR" noProof="0"/>
              <a:t>Modifiez le style du titre</a:t>
            </a:r>
          </a:p>
        </p:txBody>
      </p:sp>
      <p:cxnSp>
        <p:nvCxnSpPr>
          <p:cNvPr id="20" name="Connecteur droit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e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orme libre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4" name="Forme libre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5" name="Forme libre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que">
    <p:bg>
      <p:bgPr>
        <a:solidFill>
          <a:schemeClr val="tx1"/>
        </a:solidFill>
        <a:effectLst/>
      </p:bgPr>
    </p:bg>
    <p:spTree>
      <p:nvGrpSpPr>
        <p:cNvPr id="1" name=""/>
        <p:cNvGrpSpPr/>
        <p:nvPr/>
      </p:nvGrpSpPr>
      <p:grpSpPr>
        <a:xfrm>
          <a:off x="0" y="0"/>
          <a:ext cx="0" cy="0"/>
          <a:chOff x="0" y="0"/>
          <a:chExt cx="0" cy="0"/>
        </a:xfrm>
      </p:grpSpPr>
      <p:sp>
        <p:nvSpPr>
          <p:cNvPr id="6" name="Espace réservé du graphique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rtlCol="0"/>
          <a:lstStyle>
            <a:lvl1pPr>
              <a:defRPr>
                <a:solidFill>
                  <a:schemeClr val="tx1"/>
                </a:solidFill>
              </a:defRPr>
            </a:lvl1pPr>
          </a:lstStyle>
          <a:p>
            <a:pPr rtl="0"/>
            <a:r>
              <a:rPr lang="fr-FR" noProof="0"/>
              <a:t>Cliquez sur l'icône pour ajouter un graphique</a:t>
            </a:r>
          </a:p>
        </p:txBody>
      </p:sp>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fr-FR" noProof="0"/>
              <a:t>Cliquez pour modifier </a:t>
            </a:r>
          </a:p>
        </p:txBody>
      </p:sp>
      <p:sp>
        <p:nvSpPr>
          <p:cNvPr id="2" name="Espace réservé de la date 1">
            <a:extLst>
              <a:ext uri="{FF2B5EF4-FFF2-40B4-BE49-F238E27FC236}">
                <a16:creationId xmlns:a16="http://schemas.microsoft.com/office/drawing/2014/main" id="{371012B1-809A-45CE-9FED-46D08DC8C42B}"/>
              </a:ext>
            </a:extLst>
          </p:cNvPr>
          <p:cNvSpPr>
            <a:spLocks noGrp="1"/>
          </p:cNvSpPr>
          <p:nvPr>
            <p:ph type="dt" sz="half" idx="11"/>
          </p:nvPr>
        </p:nvSpPr>
        <p:spPr/>
        <p:txBody>
          <a:bodyPr rtlCol="0"/>
          <a:lstStyle/>
          <a:p>
            <a:pPr rtl="0"/>
            <a:fld id="{D5D36DBF-28AC-411E-9B0E-58D75FC5605B}" type="datetime4">
              <a:rPr lang="fr-FR" noProof="0" smtClean="0">
                <a:latin typeface="+mn-lt"/>
              </a:rPr>
              <a:t>31 janvier 2025</a:t>
            </a:fld>
            <a:endParaRPr lang="fr-FR" noProof="0">
              <a:latin typeface="+mn-lt"/>
            </a:endParaRPr>
          </a:p>
        </p:txBody>
      </p:sp>
      <p:sp>
        <p:nvSpPr>
          <p:cNvPr id="4" name="Espace réservé du numéro de diapositive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rtlCol="0"/>
          <a:lstStyle/>
          <a:p>
            <a:pPr rtl="0"/>
            <a:fld id="{294A09A9-5501-47C1-A89A-A340965A2BE2}" type="slidenum">
              <a:rPr lang="fr-FR" noProof="0" smtClean="0"/>
              <a:pPr rtl="0"/>
              <a:t>‹N°›</a:t>
            </a:fld>
            <a:endParaRPr lang="fr-FR" noProof="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au">
    <p:bg>
      <p:bgPr>
        <a:solidFill>
          <a:schemeClr val="tx1"/>
        </a:solidFill>
        <a:effectLst/>
      </p:bgPr>
    </p:bg>
    <p:spTree>
      <p:nvGrpSpPr>
        <p:cNvPr id="1" name=""/>
        <p:cNvGrpSpPr/>
        <p:nvPr/>
      </p:nvGrpSpPr>
      <p:grpSpPr>
        <a:xfrm>
          <a:off x="0" y="0"/>
          <a:ext cx="0" cy="0"/>
          <a:chOff x="0" y="0"/>
          <a:chExt cx="0" cy="0"/>
        </a:xfrm>
      </p:grpSpPr>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fr-FR" noProof="0"/>
              <a:t>Cliquez pour modifier </a:t>
            </a:r>
          </a:p>
        </p:txBody>
      </p:sp>
      <p:sp>
        <p:nvSpPr>
          <p:cNvPr id="9" name="Espace réservé du tableau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fr-FR" noProof="0"/>
              <a:t>Cliquez sur l'icône pour ajouter un tableau</a:t>
            </a:r>
          </a:p>
        </p:txBody>
      </p:sp>
      <p:sp>
        <p:nvSpPr>
          <p:cNvPr id="2" name="Espace réservé de la date 1">
            <a:extLst>
              <a:ext uri="{FF2B5EF4-FFF2-40B4-BE49-F238E27FC236}">
                <a16:creationId xmlns:a16="http://schemas.microsoft.com/office/drawing/2014/main" id="{9B2411D2-78FE-46C1-9EA9-C6A882903B53}"/>
              </a:ext>
            </a:extLst>
          </p:cNvPr>
          <p:cNvSpPr>
            <a:spLocks noGrp="1"/>
          </p:cNvSpPr>
          <p:nvPr>
            <p:ph type="dt" sz="half" idx="11"/>
          </p:nvPr>
        </p:nvSpPr>
        <p:spPr/>
        <p:txBody>
          <a:bodyPr rtlCol="0"/>
          <a:lstStyle/>
          <a:p>
            <a:pPr rtl="0"/>
            <a:fld id="{AC0E917F-BC7D-4422-A08E-161501F5AE6B}" type="datetime4">
              <a:rPr lang="fr-FR" noProof="0" smtClean="0">
                <a:latin typeface="+mn-lt"/>
              </a:rPr>
              <a:t>31 janvier 2025</a:t>
            </a:fld>
            <a:endParaRPr lang="fr-FR" noProof="0">
              <a:latin typeface="+mn-lt"/>
            </a:endParaRPr>
          </a:p>
        </p:txBody>
      </p:sp>
      <p:sp>
        <p:nvSpPr>
          <p:cNvPr id="4" name="Espace réservé du numéro de diapositive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fr-FR" noProof="0" smtClean="0"/>
              <a:pPr rtl="0"/>
              <a:t>‹N°›</a:t>
            </a:fld>
            <a:endParaRPr lang="fr-FR"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ion">
    <p:bg>
      <p:bgPr>
        <a:solidFill>
          <a:schemeClr val="tx1"/>
        </a:solidFill>
        <a:effectLst/>
      </p:bgPr>
    </p:bg>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rtlCol="0" anchor="t" anchorCtr="0">
            <a:normAutofit/>
          </a:bodyPr>
          <a:lstStyle>
            <a:lvl1pPr>
              <a:lnSpc>
                <a:spcPct val="100000"/>
              </a:lnSpc>
              <a:defRPr sz="2800" b="0" i="0">
                <a:solidFill>
                  <a:schemeClr val="bg1"/>
                </a:solidFill>
                <a:latin typeface="+mn-lt"/>
              </a:defRPr>
            </a:lvl1pPr>
          </a:lstStyle>
          <a:p>
            <a:pPr rtl="0"/>
            <a:r>
              <a:rPr lang="fr-FR" noProof="0"/>
              <a:t>Modifiez le style du titre</a:t>
            </a:r>
          </a:p>
        </p:txBody>
      </p:sp>
      <p:sp>
        <p:nvSpPr>
          <p:cNvPr id="10" name="Zone de texte 9">
            <a:extLst>
              <a:ext uri="{FF2B5EF4-FFF2-40B4-BE49-F238E27FC236}">
                <a16:creationId xmlns:a16="http://schemas.microsoft.com/office/drawing/2014/main" id="{E902327D-DBD4-7A4E-ABF2-A946A559A8AD}"/>
              </a:ext>
            </a:extLst>
          </p:cNvPr>
          <p:cNvSpPr txBox="1"/>
          <p:nvPr userDrawn="1"/>
        </p:nvSpPr>
        <p:spPr>
          <a:xfrm>
            <a:off x="699948" y="-118985"/>
            <a:ext cx="1589372" cy="6247864"/>
          </a:xfrm>
          <a:prstGeom prst="rect">
            <a:avLst/>
          </a:prstGeom>
          <a:noFill/>
        </p:spPr>
        <p:txBody>
          <a:bodyPr wrap="square" rtlCol="0">
            <a:spAutoFit/>
          </a:bodyPr>
          <a:lstStyle/>
          <a:p>
            <a:pPr rtl="0"/>
            <a:r>
              <a:rPr lang="fr-FR" sz="20000" b="1" noProof="0">
                <a:solidFill>
                  <a:schemeClr val="bg1"/>
                </a:solidFill>
              </a:rPr>
              <a:t>« </a:t>
            </a:r>
          </a:p>
        </p:txBody>
      </p:sp>
      <p:grpSp>
        <p:nvGrpSpPr>
          <p:cNvPr id="18" name="Groupe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Forme automatiqu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0" name="Forme libre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1" name="Forme libre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2" name="Forme libre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fr-FR" noProof="0"/>
            </a:p>
          </p:txBody>
        </p:sp>
        <p:sp>
          <p:nvSpPr>
            <p:cNvPr id="23" name="Forme libre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grpSp>
        <p:nvGrpSpPr>
          <p:cNvPr id="24" name="Groupe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orme libre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6" name="Forme libre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7" name="Forme libre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Équipe">
    <p:bg>
      <p:bgPr>
        <a:solidFill>
          <a:schemeClr val="tx1"/>
        </a:solidFill>
        <a:effectLst/>
      </p:bgPr>
    </p:bg>
    <p:spTree>
      <p:nvGrpSpPr>
        <p:cNvPr id="1" name=""/>
        <p:cNvGrpSpPr/>
        <p:nvPr/>
      </p:nvGrpSpPr>
      <p:grpSpPr>
        <a:xfrm>
          <a:off x="0" y="0"/>
          <a:ext cx="0" cy="0"/>
          <a:chOff x="0" y="0"/>
          <a:chExt cx="0" cy="0"/>
        </a:xfrm>
      </p:grpSpPr>
      <p:grpSp>
        <p:nvGrpSpPr>
          <p:cNvPr id="25" name="Groupe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orme libre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7" name="Forme libre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36" name="Forme libre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
        <p:nvSpPr>
          <p:cNvPr id="38" name="Espace réservé d’image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p>
            <a:pPr rtl="0"/>
            <a:r>
              <a:rPr lang="fr-FR" noProof="0"/>
              <a:t>Cliquez sur l'icône pour ajouter une image</a:t>
            </a:r>
          </a:p>
        </p:txBody>
      </p:sp>
      <p:sp>
        <p:nvSpPr>
          <p:cNvPr id="61" name="Titr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fr-FR" noProof="0"/>
              <a:t>Modifiez le style du titre</a:t>
            </a:r>
          </a:p>
        </p:txBody>
      </p:sp>
      <p:cxnSp>
        <p:nvCxnSpPr>
          <p:cNvPr id="62" name="Connecteur droit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Espace réservé d’image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p>
            <a:pPr rtl="0"/>
            <a:r>
              <a:rPr lang="fr-FR" noProof="0"/>
              <a:t>Cliquez sur l'icône pour ajouter une image</a:t>
            </a:r>
          </a:p>
        </p:txBody>
      </p:sp>
      <p:sp>
        <p:nvSpPr>
          <p:cNvPr id="72" name="Espace réservé du texte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3" name="Espace réservé du texte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4" name="Espace réservé du texte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5" name="Espace réservé du texte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6" name="Espace réservé du texte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7" name="Espace réservé du texte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8" name="Espace réservé du texte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9" name="Espace réservé du texte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grpSp>
        <p:nvGrpSpPr>
          <p:cNvPr id="23" name="Groupe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Forme automatiqu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29" name="Forme libre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30" name="Forme libre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sp>
          <p:nvSpPr>
            <p:cNvPr id="31" name="Forme libre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fr-FR" noProof="0"/>
            </a:p>
          </p:txBody>
        </p:sp>
        <p:sp>
          <p:nvSpPr>
            <p:cNvPr id="32" name="Forme libre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FR" noProof="0"/>
            </a:p>
          </p:txBody>
        </p:sp>
      </p:grpSp>
      <p:sp>
        <p:nvSpPr>
          <p:cNvPr id="66" name="Espace réservé d’image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p>
            <a:pPr rtl="0"/>
            <a:r>
              <a:rPr lang="fr-FR" noProof="0"/>
              <a:t>Cliquez sur l'icône pour ajouter une image</a:t>
            </a:r>
          </a:p>
        </p:txBody>
      </p:sp>
      <p:sp>
        <p:nvSpPr>
          <p:cNvPr id="69" name="Espace réservé d’image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p>
            <a:pPr rtl="0"/>
            <a:r>
              <a:rPr lang="fr-FR" noProof="0"/>
              <a:t>Cliquez sur l'icône pour ajouter une image</a:t>
            </a:r>
          </a:p>
        </p:txBody>
      </p:sp>
      <p:sp>
        <p:nvSpPr>
          <p:cNvPr id="2" name="Espace réservé de la date 1">
            <a:extLst>
              <a:ext uri="{FF2B5EF4-FFF2-40B4-BE49-F238E27FC236}">
                <a16:creationId xmlns:a16="http://schemas.microsoft.com/office/drawing/2014/main" id="{8ED89364-B1CB-4E72-A6BB-95A34B50661C}"/>
              </a:ext>
            </a:extLst>
          </p:cNvPr>
          <p:cNvSpPr>
            <a:spLocks noGrp="1"/>
          </p:cNvSpPr>
          <p:nvPr>
            <p:ph type="dt" sz="half" idx="32"/>
          </p:nvPr>
        </p:nvSpPr>
        <p:spPr/>
        <p:txBody>
          <a:bodyPr rtlCol="0"/>
          <a:lstStyle/>
          <a:p>
            <a:pPr rtl="0"/>
            <a:fld id="{92103E55-A9A3-4D93-B60F-F23594342DEA}" type="datetime4">
              <a:rPr lang="fr-FR" noProof="0" smtClean="0">
                <a:latin typeface="+mn-lt"/>
              </a:rPr>
              <a:t>31 janvier 2025</a:t>
            </a:fld>
            <a:endParaRPr lang="fr-FR" noProof="0">
              <a:latin typeface="+mn-lt"/>
            </a:endParaRPr>
          </a:p>
        </p:txBody>
      </p:sp>
      <p:sp>
        <p:nvSpPr>
          <p:cNvPr id="4" name="Espace réservé du numéro de diapositive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rtlCol="0"/>
          <a:lstStyle/>
          <a:p>
            <a:pPr rtl="0"/>
            <a:fld id="{294A09A9-5501-47C1-A89A-A340965A2BE2}" type="slidenum">
              <a:rPr lang="fr-FR" noProof="0" smtClean="0"/>
              <a:pPr rtl="0"/>
              <a:t>‹N°›</a:t>
            </a:fld>
            <a:endParaRPr lang="fr-FR" noProof="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ronologie ">
    <p:bg>
      <p:bgPr>
        <a:solidFill>
          <a:schemeClr val="tx1"/>
        </a:solidFill>
        <a:effectLst/>
      </p:bgPr>
    </p:bg>
    <p:spTree>
      <p:nvGrpSpPr>
        <p:cNvPr id="1" name=""/>
        <p:cNvGrpSpPr/>
        <p:nvPr/>
      </p:nvGrpSpPr>
      <p:grpSpPr>
        <a:xfrm>
          <a:off x="0" y="0"/>
          <a:ext cx="0" cy="0"/>
          <a:chOff x="0" y="0"/>
          <a:chExt cx="0" cy="0"/>
        </a:xfrm>
      </p:grpSpPr>
      <p:cxnSp>
        <p:nvCxnSpPr>
          <p:cNvPr id="21" name="Connecteur droit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re 1">
            <a:extLst>
              <a:ext uri="{FF2B5EF4-FFF2-40B4-BE49-F238E27FC236}">
                <a16:creationId xmlns:a16="http://schemas.microsoft.com/office/drawing/2014/main" id="{46EEE005-F78A-9D4F-B159-964376C387DD}"/>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fr-FR" noProof="0"/>
              <a:t>Cliquez pour modifier </a:t>
            </a:r>
          </a:p>
        </p:txBody>
      </p:sp>
      <p:sp>
        <p:nvSpPr>
          <p:cNvPr id="96" name="Espace réservé du texte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97" name="Espace réservé du texte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02" name="Espace réservé du texte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03" name="Espace réservé du texte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fr-FR" noProof="0"/>
              <a:t>Cliquez pour modifier les styles du texte du masque</a:t>
            </a:r>
          </a:p>
        </p:txBody>
      </p:sp>
      <p:sp>
        <p:nvSpPr>
          <p:cNvPr id="106" name="Espace réservé du texte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07" name="Espace réservé du texte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fr-FR" noProof="0"/>
              <a:t>Cliquez pour modifier les styles du texte du masque</a:t>
            </a:r>
          </a:p>
        </p:txBody>
      </p:sp>
      <p:sp>
        <p:nvSpPr>
          <p:cNvPr id="108" name="Espace réservé du texte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09" name="Espace réservé du texte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cxnSp>
        <p:nvCxnSpPr>
          <p:cNvPr id="8" name="Connecteur droit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a:p>
        </p:txBody>
      </p:sp>
      <p:sp>
        <p:nvSpPr>
          <p:cNvPr id="2" name="Espace réservé de la date 1">
            <a:extLst>
              <a:ext uri="{FF2B5EF4-FFF2-40B4-BE49-F238E27FC236}">
                <a16:creationId xmlns:a16="http://schemas.microsoft.com/office/drawing/2014/main" id="{21DC2552-C347-4C3D-8C92-4A6981227C0E}"/>
              </a:ext>
            </a:extLst>
          </p:cNvPr>
          <p:cNvSpPr>
            <a:spLocks noGrp="1"/>
          </p:cNvSpPr>
          <p:nvPr>
            <p:ph type="dt" sz="half" idx="36"/>
          </p:nvPr>
        </p:nvSpPr>
        <p:spPr/>
        <p:txBody>
          <a:bodyPr rtlCol="0"/>
          <a:lstStyle/>
          <a:p>
            <a:pPr rtl="0"/>
            <a:fld id="{A28324AB-2FD4-45BE-AF4D-7383884D3322}" type="datetime4">
              <a:rPr lang="fr-FR" noProof="0" smtClean="0">
                <a:latin typeface="+mn-lt"/>
              </a:rPr>
              <a:t>31 janvier 2025</a:t>
            </a:fld>
            <a:endParaRPr lang="fr-FR" noProof="0">
              <a:latin typeface="+mn-lt"/>
            </a:endParaRPr>
          </a:p>
        </p:txBody>
      </p:sp>
      <p:sp>
        <p:nvSpPr>
          <p:cNvPr id="4" name="Espace réservé du numéro de diapositive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p>
            <a:pPr rtl="0"/>
            <a:fld id="{294A09A9-5501-47C1-A89A-A340965A2BE2}" type="slidenum">
              <a:rPr lang="fr-FR" noProof="0" smtClean="0"/>
              <a:pPr rtl="0"/>
              <a:t>‹N°›</a:t>
            </a:fld>
            <a:endParaRPr lang="fr-FR" noProof="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12" name="Espace réservé du titre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fr-FR" noProof="0"/>
              <a:t>Modifiez le style du titre</a:t>
            </a:r>
          </a:p>
        </p:txBody>
      </p:sp>
      <p:sp>
        <p:nvSpPr>
          <p:cNvPr id="30" name="Espace réservé de la date 3">
            <a:extLst>
              <a:ext uri="{FF2B5EF4-FFF2-40B4-BE49-F238E27FC236}">
                <a16:creationId xmlns:a16="http://schemas.microsoft.com/office/drawing/2014/main" id="{EF47083A-6D76-4B4D-87CA-E08E212F781D}"/>
              </a:ext>
            </a:extLst>
          </p:cNvPr>
          <p:cNvSpPr>
            <a:spLocks noGrp="1"/>
          </p:cNvSpPr>
          <p:nvPr>
            <p:ph type="dt" sz="half" idx="2"/>
          </p:nvPr>
        </p:nvSpPr>
        <p:spPr>
          <a:xfrm>
            <a:off x="149479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874A61BF-D000-4F99-B580-8C1CD6096ED3}" type="datetime4">
              <a:rPr lang="fr-FR" noProof="0" smtClean="0">
                <a:latin typeface="+mn-lt"/>
              </a:rPr>
              <a:t>31 janvier 2025</a:t>
            </a:fld>
            <a:endParaRPr lang="fr-FR" noProof="0">
              <a:latin typeface="+mn-lt"/>
            </a:endParaRPr>
          </a:p>
        </p:txBody>
      </p:sp>
      <p:sp>
        <p:nvSpPr>
          <p:cNvPr id="32" name="Espace réservé du numéro de diapositive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294A09A9-5501-47C1-A89A-A340965A2BE2}" type="slidenum">
              <a:rPr lang="fr-FR" noProof="0" smtClean="0"/>
              <a:pPr rtl="0"/>
              <a:t>‹N°›</a:t>
            </a:fld>
            <a:endParaRPr lang="fr-FR" noProof="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 id="2147483694" r:id="rId14"/>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0" name="Gleichschenkliges Dreieck 57"/>
          <p:cNvSpPr/>
          <p:nvPr/>
        </p:nvSpPr>
        <p:spPr>
          <a:xfrm rot="1800000" flipH="1">
            <a:off x="739746" y="6421341"/>
            <a:ext cx="781876" cy="673943"/>
          </a:xfrm>
          <a:prstGeom prst="triangle">
            <a:avLst/>
          </a:prstGeom>
          <a:solidFill>
            <a:srgbClr val="FF9900"/>
          </a:solidFill>
          <a:ln w="3175" cap="flat" cmpd="sng" algn="ctr">
            <a:noFill/>
            <a:prstDash val="solid"/>
          </a:ln>
          <a:effectLst/>
        </p:spPr>
        <p:txBody>
          <a:bodyPr rtlCol="0" anchor="ctr"/>
          <a:lstStyle/>
          <a:p>
            <a:pPr marR="0" lvl="0" indent="0" algn="ctr" defTabSz="914400" fontAlgn="auto">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prstClr val="white"/>
              </a:solidFill>
              <a:effectLst/>
              <a:uLnTx/>
              <a:uFillTx/>
              <a:latin typeface="Calibri"/>
            </a:endParaRPr>
          </a:p>
        </p:txBody>
      </p:sp>
      <p:sp>
        <p:nvSpPr>
          <p:cNvPr id="2" name="Espace réservé du titre 1"/>
          <p:cNvSpPr>
            <a:spLocks noGrp="1"/>
          </p:cNvSpPr>
          <p:nvPr>
            <p:ph type="title"/>
          </p:nvPr>
        </p:nvSpPr>
        <p:spPr>
          <a:xfrm>
            <a:off x="609680" y="274638"/>
            <a:ext cx="10059674"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09680" y="1600201"/>
            <a:ext cx="10972641"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2" name="Gleichschenkliges Dreieck 170"/>
          <p:cNvSpPr/>
          <p:nvPr/>
        </p:nvSpPr>
        <p:spPr>
          <a:xfrm rot="12600000">
            <a:off x="-223219" y="6618330"/>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3" name="Gleichschenkliges Dreieck 35"/>
          <p:cNvSpPr/>
          <p:nvPr/>
        </p:nvSpPr>
        <p:spPr>
          <a:xfrm rot="19800000">
            <a:off x="11291334" y="737864"/>
            <a:ext cx="781876" cy="673943"/>
          </a:xfrm>
          <a:prstGeom prst="triangle">
            <a:avLst/>
          </a:prstGeom>
          <a:solidFill>
            <a:srgbClr val="3498DB">
              <a:lumMod val="75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4" name="Gleichschenkliges Dreieck 36"/>
          <p:cNvSpPr/>
          <p:nvPr/>
        </p:nvSpPr>
        <p:spPr>
          <a:xfrm rot="16200000">
            <a:off x="11461440" y="443135"/>
            <a:ext cx="781774" cy="674031"/>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5" name="Gleichschenkliges Dreieck 37"/>
          <p:cNvSpPr/>
          <p:nvPr/>
        </p:nvSpPr>
        <p:spPr>
          <a:xfrm rot="12600000">
            <a:off x="11291334" y="151004"/>
            <a:ext cx="781876" cy="673943"/>
          </a:xfrm>
          <a:prstGeom prst="triangle">
            <a:avLst/>
          </a:prstGeom>
          <a:solidFill>
            <a:srgbClr val="3498DB">
              <a:lumMod val="20000"/>
              <a:lumOff val="8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6" name="Gleichschenkliges Dreieck 38"/>
          <p:cNvSpPr/>
          <p:nvPr/>
        </p:nvSpPr>
        <p:spPr>
          <a:xfrm rot="5400000">
            <a:off x="10782842" y="443135"/>
            <a:ext cx="781774" cy="674031"/>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7" name="Gleichschenkliges Dreieck 39"/>
          <p:cNvSpPr/>
          <p:nvPr/>
        </p:nvSpPr>
        <p:spPr>
          <a:xfrm rot="9000000">
            <a:off x="10952846" y="151000"/>
            <a:ext cx="781876" cy="673943"/>
          </a:xfrm>
          <a:prstGeom prst="triangle">
            <a:avLst/>
          </a:prstGeom>
          <a:solidFill>
            <a:srgbClr val="3498DB">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0" name="Gleichschenkliges Dreieck 60"/>
          <p:cNvSpPr/>
          <p:nvPr/>
        </p:nvSpPr>
        <p:spPr>
          <a:xfrm rot="1800000">
            <a:off x="11629498" y="-432057"/>
            <a:ext cx="781876" cy="673943"/>
          </a:xfrm>
          <a:prstGeom prst="triangle">
            <a:avLst/>
          </a:prstGeom>
          <a:solidFill>
            <a:srgbClr val="3498DB"/>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1" name="Gleichschenkliges Dreieck 56"/>
          <p:cNvSpPr/>
          <p:nvPr/>
        </p:nvSpPr>
        <p:spPr>
          <a:xfrm rot="1800000">
            <a:off x="10278417" y="-432057"/>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2" name="Gleichschenkliges Dreieck 57"/>
          <p:cNvSpPr/>
          <p:nvPr/>
        </p:nvSpPr>
        <p:spPr>
          <a:xfrm rot="19800000">
            <a:off x="10616905" y="-432057"/>
            <a:ext cx="781876" cy="673943"/>
          </a:xfrm>
          <a:prstGeom prst="triangle">
            <a:avLst/>
          </a:prstGeom>
          <a:solidFill>
            <a:srgbClr val="FFC000">
              <a:lumMod val="40000"/>
              <a:lumOff val="6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3" name="Gleichschenkliges Dreieck 58"/>
          <p:cNvSpPr/>
          <p:nvPr/>
        </p:nvSpPr>
        <p:spPr>
          <a:xfrm rot="1800000">
            <a:off x="8925789" y="-432057"/>
            <a:ext cx="781876" cy="673943"/>
          </a:xfrm>
          <a:prstGeom prst="triangle">
            <a:avLst/>
          </a:prstGeom>
          <a:solidFill>
            <a:srgbClr val="FF9900"/>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4" name="Gleichschenkliges Dreieck 59"/>
          <p:cNvSpPr/>
          <p:nvPr/>
        </p:nvSpPr>
        <p:spPr>
          <a:xfrm rot="19800000">
            <a:off x="9264277" y="-432057"/>
            <a:ext cx="781876" cy="673943"/>
          </a:xfrm>
          <a:prstGeom prst="triangle">
            <a:avLst/>
          </a:prstGeom>
          <a:solidFill>
            <a:srgbClr val="FFC000">
              <a:lumMod val="60000"/>
              <a:lumOff val="40000"/>
            </a:srgbClr>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 name="Espace réservé du pied de page 4"/>
          <p:cNvSpPr>
            <a:spLocks noGrp="1"/>
          </p:cNvSpPr>
          <p:nvPr>
            <p:ph type="ftr" sz="quarter" idx="3"/>
          </p:nvPr>
        </p:nvSpPr>
        <p:spPr>
          <a:xfrm>
            <a:off x="580647" y="6559547"/>
            <a:ext cx="9769386"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fr-FR"/>
          </a:p>
        </p:txBody>
      </p:sp>
      <p:sp>
        <p:nvSpPr>
          <p:cNvPr id="6" name="Espace réservé du numéro de diapositive 5"/>
          <p:cNvSpPr>
            <a:spLocks noGrp="1"/>
          </p:cNvSpPr>
          <p:nvPr>
            <p:ph type="sldNum" sz="quarter" idx="4"/>
          </p:nvPr>
        </p:nvSpPr>
        <p:spPr>
          <a:xfrm>
            <a:off x="10471740" y="6559547"/>
            <a:ext cx="1081548"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92A84CF8-76C0-4E21-8E1C-495D57D3057E}" type="slidenum">
              <a:rPr lang="fr-FR" smtClean="0"/>
              <a:t>‹N°›</a:t>
            </a:fld>
            <a:endParaRPr lang="fr-FR"/>
          </a:p>
        </p:txBody>
      </p:sp>
    </p:spTree>
    <p:extLst>
      <p:ext uri="{BB962C8B-B14F-4D97-AF65-F5344CB8AC3E}">
        <p14:creationId xmlns:p14="http://schemas.microsoft.com/office/powerpoint/2010/main" val="401292750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ftr="0" dt="0"/>
  <p:txStyles>
    <p:titleStyle>
      <a:lvl1pPr algn="l" defTabSz="914400" rtl="0" eaLnBrk="1" latinLnBrk="0" hangingPunct="1">
        <a:spcBef>
          <a:spcPct val="0"/>
        </a:spcBef>
        <a:buNone/>
        <a:defRPr sz="3200" b="1" kern="1200">
          <a:solidFill>
            <a:schemeClr val="tx1"/>
          </a:solidFill>
          <a:latin typeface="+mn-lt"/>
          <a:ea typeface="+mj-ea"/>
          <a:cs typeface="+mj-cs"/>
        </a:defRPr>
      </a:lvl1pPr>
    </p:titleStyle>
    <p:bodyStyle>
      <a:lvl1pPr marL="342900" indent="-342900" algn="l" defTabSz="914400" rtl="0" eaLnBrk="1" latinLnBrk="0" hangingPunct="1">
        <a:spcBef>
          <a:spcPct val="20000"/>
        </a:spcBef>
        <a:buClr>
          <a:srgbClr val="002060"/>
        </a:buClr>
        <a:buSzPct val="75000"/>
        <a:buFont typeface="Wingdings 3" panose="05040102010807070707" pitchFamily="18" charset="2"/>
        <a:buChar char="u"/>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Courier New" panose="02070309020205020404" pitchFamily="49" charset="0"/>
        <a:buChar char="o"/>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12.svg"/><Relationship Id="rId11" Type="http://schemas.openxmlformats.org/officeDocument/2006/relationships/image" Target="../media/image2.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7.png"/><Relationship Id="rId7" Type="http://schemas.openxmlformats.org/officeDocument/2006/relationships/image" Target="../media/image21.svg"/><Relationship Id="rId2" Type="http://schemas.openxmlformats.org/officeDocument/2006/relationships/notesSlide" Target="../notesSlides/notesSlide13.xml"/><Relationship Id="rId1" Type="http://schemas.openxmlformats.org/officeDocument/2006/relationships/slideLayout" Target="../slideLayouts/slideLayout11.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7.png"/><Relationship Id="rId7" Type="http://schemas.openxmlformats.org/officeDocument/2006/relationships/image" Target="../media/image23.svg"/><Relationship Id="rId2" Type="http://schemas.openxmlformats.org/officeDocument/2006/relationships/notesSlide" Target="../notesSlides/notesSlide14.xml"/><Relationship Id="rId1" Type="http://schemas.openxmlformats.org/officeDocument/2006/relationships/slideLayout" Target="../slideLayouts/slideLayout11.xml"/><Relationship Id="rId6" Type="http://schemas.openxmlformats.org/officeDocument/2006/relationships/image" Target="../media/image22.png"/><Relationship Id="rId5" Type="http://schemas.openxmlformats.org/officeDocument/2006/relationships/image" Target="../media/image19.svg"/><Relationship Id="rId10" Type="http://schemas.openxmlformats.org/officeDocument/2006/relationships/image" Target="../media/image2.png"/><Relationship Id="rId4" Type="http://schemas.openxmlformats.org/officeDocument/2006/relationships/image" Target="../media/image18.png"/><Relationship Id="rId9" Type="http://schemas.openxmlformats.org/officeDocument/2006/relationships/image" Target="../media/image25.svg"/></Relationships>
</file>

<file path=ppt/slides/_rels/slide17.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30.svg"/><Relationship Id="rId7" Type="http://schemas.openxmlformats.org/officeDocument/2006/relationships/image" Target="../media/image34.svg"/><Relationship Id="rId2" Type="http://schemas.openxmlformats.org/officeDocument/2006/relationships/image" Target="../media/image29.png"/><Relationship Id="rId1" Type="http://schemas.openxmlformats.org/officeDocument/2006/relationships/slideLayout" Target="../slideLayouts/slideLayout10.xml"/><Relationship Id="rId6" Type="http://schemas.openxmlformats.org/officeDocument/2006/relationships/image" Target="../media/image33.png"/><Relationship Id="rId5" Type="http://schemas.openxmlformats.org/officeDocument/2006/relationships/image" Target="../media/image32.svg"/><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6.svg"/><Relationship Id="rId2" Type="http://schemas.openxmlformats.org/officeDocument/2006/relationships/image" Target="../media/image35.png"/><Relationship Id="rId1" Type="http://schemas.openxmlformats.org/officeDocument/2006/relationships/slideLayout" Target="../slideLayouts/slideLayout10.xml"/><Relationship Id="rId6" Type="http://schemas.openxmlformats.org/officeDocument/2006/relationships/image" Target="../media/image2.png"/><Relationship Id="rId5" Type="http://schemas.openxmlformats.org/officeDocument/2006/relationships/image" Target="../media/image38.svg"/><Relationship Id="rId4" Type="http://schemas.openxmlformats.org/officeDocument/2006/relationships/image" Target="../media/image37.png"/></Relationships>
</file>

<file path=ppt/slides/_rels/slide21.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42.svg"/><Relationship Id="rId2" Type="http://schemas.openxmlformats.org/officeDocument/2006/relationships/image" Target="../media/image4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44.svg"/><Relationship Id="rId2" Type="http://schemas.openxmlformats.org/officeDocument/2006/relationships/image" Target="../media/image43.png"/><Relationship Id="rId1" Type="http://schemas.openxmlformats.org/officeDocument/2006/relationships/slideLayout" Target="../slideLayouts/slideLayout1.xml"/><Relationship Id="rId5" Type="http://schemas.openxmlformats.org/officeDocument/2006/relationships/image" Target="../media/image46.svg"/><Relationship Id="rId4" Type="http://schemas.openxmlformats.org/officeDocument/2006/relationships/image" Target="../media/image45.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mailto:melissa.ackermann@famillesrurales.org" TargetMode="External"/><Relationship Id="rId7"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hyperlink" Target="mailto:lcifra@u2af54.fr" TargetMode="External"/><Relationship Id="rId5" Type="http://schemas.openxmlformats.org/officeDocument/2006/relationships/hyperlink" Target="mailto:Adeline.rezki@famillesrurales.org" TargetMode="External"/><Relationship Id="rId4" Type="http://schemas.openxmlformats.org/officeDocument/2006/relationships/hyperlink" Target="https://www.facebook.com/profile.php?id=100092202914539"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48.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E168C-8042-5B4E-A5A4-A5BF693AE2D6}"/>
              </a:ext>
            </a:extLst>
          </p:cNvPr>
          <p:cNvSpPr>
            <a:spLocks noGrp="1"/>
          </p:cNvSpPr>
          <p:nvPr>
            <p:ph type="ctrTitle"/>
          </p:nvPr>
        </p:nvSpPr>
        <p:spPr>
          <a:xfrm>
            <a:off x="3011666" y="1767840"/>
            <a:ext cx="8660523" cy="3560064"/>
          </a:xfrm>
        </p:spPr>
        <p:txBody>
          <a:bodyPr rtlCol="0"/>
          <a:lstStyle/>
          <a:p>
            <a:pPr algn="ctr"/>
            <a:r>
              <a:rPr lang="fr-FR" sz="3200"/>
              <a:t> </a:t>
            </a:r>
            <a:br>
              <a:rPr lang="fr-FR" sz="3200"/>
            </a:br>
            <a:br>
              <a:rPr lang="fr-FR" sz="3200"/>
            </a:br>
            <a:r>
              <a:rPr lang="fr-FR" sz="3200"/>
              <a:t>Le soutien des Caf aux </a:t>
            </a:r>
            <a:r>
              <a:rPr lang="fr-FR" sz="3200" err="1"/>
              <a:t>Eaje</a:t>
            </a:r>
            <a:r>
              <a:rPr lang="fr-FR" sz="3200"/>
              <a:t> éligibles à la prestation d’accueil du jeune enfant</a:t>
            </a:r>
            <a:br>
              <a:rPr lang="fr-FR" sz="3200"/>
            </a:br>
            <a:r>
              <a:rPr lang="fr-FR" sz="3200"/>
              <a:t>(PSU) </a:t>
            </a:r>
            <a:br>
              <a:rPr lang="fr-FR" sz="3200"/>
            </a:br>
            <a:br>
              <a:rPr lang="fr-FR" sz="3200"/>
            </a:br>
            <a:br>
              <a:rPr lang="fr-FR" sz="3200"/>
            </a:br>
            <a:br>
              <a:rPr lang="fr-FR" sz="3200"/>
            </a:br>
            <a:r>
              <a:rPr lang="fr-FR" sz="2400" b="0"/>
              <a:t>Webinaire du 28 janvier 2025</a:t>
            </a:r>
            <a:br>
              <a:rPr lang="fr-FR" sz="3200"/>
            </a:br>
            <a:endParaRPr lang="fr-FR" sz="3200">
              <a:solidFill>
                <a:schemeClr val="tx2"/>
              </a:solidFill>
            </a:endParaRPr>
          </a:p>
        </p:txBody>
      </p:sp>
      <p:pic>
        <p:nvPicPr>
          <p:cNvPr id="3" name="Image 2">
            <a:extLst>
              <a:ext uri="{FF2B5EF4-FFF2-40B4-BE49-F238E27FC236}">
                <a16:creationId xmlns:a16="http://schemas.microsoft.com/office/drawing/2014/main" id="{8493BFC3-DA4F-1F7A-2CAB-98B780AC1D1D}"/>
              </a:ext>
            </a:extLst>
          </p:cNvPr>
          <p:cNvPicPr>
            <a:picLocks noChangeAspect="1"/>
          </p:cNvPicPr>
          <p:nvPr/>
        </p:nvPicPr>
        <p:blipFill>
          <a:blip r:embed="rId3"/>
          <a:stretch>
            <a:fillRect/>
          </a:stretch>
        </p:blipFill>
        <p:spPr>
          <a:xfrm>
            <a:off x="10497312" y="4670588"/>
            <a:ext cx="1174877" cy="1888517"/>
          </a:xfrm>
          <a:prstGeom prst="rect">
            <a:avLst/>
          </a:prstGeom>
        </p:spPr>
      </p:pic>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B33E8-CCFB-3D56-BDD2-F9AE6F0BA989}"/>
              </a:ext>
            </a:extLst>
          </p:cNvPr>
          <p:cNvSpPr>
            <a:spLocks noGrp="1"/>
          </p:cNvSpPr>
          <p:nvPr>
            <p:ph type="title"/>
          </p:nvPr>
        </p:nvSpPr>
        <p:spPr>
          <a:xfrm>
            <a:off x="888510" y="235633"/>
            <a:ext cx="10259471" cy="1552075"/>
          </a:xfrm>
        </p:spPr>
        <p:txBody>
          <a:bodyPr>
            <a:normAutofit/>
          </a:bodyPr>
          <a:lstStyle/>
          <a:p>
            <a:br>
              <a:rPr lang="fr-FR"/>
            </a:br>
            <a:r>
              <a:rPr lang="fr-FR"/>
              <a:t>La linéarisation de la PSU</a:t>
            </a:r>
            <a:endParaRPr lang="fr-FR" sz="3100">
              <a:solidFill>
                <a:srgbClr val="FF0000"/>
              </a:solidFill>
            </a:endParaRPr>
          </a:p>
        </p:txBody>
      </p:sp>
      <p:sp>
        <p:nvSpPr>
          <p:cNvPr id="17" name="Rectangle 16">
            <a:extLst>
              <a:ext uri="{FF2B5EF4-FFF2-40B4-BE49-F238E27FC236}">
                <a16:creationId xmlns:a16="http://schemas.microsoft.com/office/drawing/2014/main" id="{569DBD19-37C1-7332-80E4-A2C19CB8CF64}"/>
              </a:ext>
            </a:extLst>
          </p:cNvPr>
          <p:cNvSpPr/>
          <p:nvPr/>
        </p:nvSpPr>
        <p:spPr>
          <a:xfrm>
            <a:off x="4285863" y="1796192"/>
            <a:ext cx="2710062" cy="34834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7545976" y="2241823"/>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1028491" y="2382113"/>
            <a:ext cx="10016027" cy="2472187"/>
          </a:xfrm>
          <a:prstGeom prst="rect">
            <a:avLst/>
          </a:prstGeom>
        </p:spPr>
        <p:txBody>
          <a:bodyPr vert="horz" lIns="0" tIns="0" rIns="0" bIns="0" rtlCol="0" anchor="t" anchorCtr="0">
            <a:normAutofit fontScale="92500"/>
          </a:bodyPr>
          <a:lstStyle>
            <a:defPPr rtl="0">
              <a:defRPr lang="fr-fr"/>
            </a:defPPr>
            <a:lvl1pPr indent="0">
              <a:lnSpc>
                <a:spcPct val="90000"/>
              </a:lnSpc>
              <a:spcBef>
                <a:spcPts val="1000"/>
              </a:spcBef>
              <a:buFont typeface="Arial" panose="020B0604020202020204" pitchFamily="34" charset="0"/>
              <a:buNone/>
              <a:defRPr sz="2000" b="1" i="0" spc="0" baseline="0">
                <a:solidFill>
                  <a:schemeClr val="tx2"/>
                </a:solidFill>
                <a:cs typeface="Arial"/>
              </a:defRPr>
            </a:lvl1pPr>
            <a:lvl2pPr indent="0">
              <a:lnSpc>
                <a:spcPct val="90000"/>
              </a:lnSpc>
              <a:spcBef>
                <a:spcPts val="500"/>
              </a:spcBef>
              <a:buFont typeface="Arial" panose="020B0604020202020204" pitchFamily="34" charset="0"/>
              <a:buNone/>
              <a:defRPr sz="2000" b="1" i="0">
                <a:solidFill>
                  <a:schemeClr val="bg1"/>
                </a:solidFill>
              </a:defRPr>
            </a:lvl2pPr>
            <a:lvl3pPr indent="0">
              <a:lnSpc>
                <a:spcPct val="90000"/>
              </a:lnSpc>
              <a:spcBef>
                <a:spcPts val="500"/>
              </a:spcBef>
              <a:buFont typeface="Arial" panose="020B0604020202020204" pitchFamily="34" charset="0"/>
              <a:buNone/>
              <a:defRPr b="1" i="0">
                <a:solidFill>
                  <a:schemeClr val="bg1"/>
                </a:solidFill>
              </a:defRPr>
            </a:lvl3pPr>
            <a:lvl4pPr indent="0">
              <a:lnSpc>
                <a:spcPct val="90000"/>
              </a:lnSpc>
              <a:spcBef>
                <a:spcPts val="500"/>
              </a:spcBef>
              <a:buFont typeface="Arial" panose="020B0604020202020204" pitchFamily="34" charset="0"/>
              <a:buNone/>
              <a:defRPr sz="1600" b="1" i="0">
                <a:solidFill>
                  <a:schemeClr val="bg1"/>
                </a:solidFill>
              </a:defRPr>
            </a:lvl4pPr>
            <a:lvl5pPr indent="0">
              <a:lnSpc>
                <a:spcPct val="90000"/>
              </a:lnSpc>
              <a:spcBef>
                <a:spcPts val="500"/>
              </a:spcBef>
              <a:buFont typeface="Arial" panose="020B0604020202020204" pitchFamily="34" charset="0"/>
              <a:buNone/>
              <a:defRPr sz="1600" b="1" i="0">
                <a:solidFill>
                  <a:schemeClr val="bg1"/>
                </a:solidFill>
              </a:defRPr>
            </a:lvl5pPr>
            <a:lvl6pPr indent="0">
              <a:lnSpc>
                <a:spcPct val="90000"/>
              </a:lnSpc>
              <a:spcBef>
                <a:spcPts val="500"/>
              </a:spcBef>
              <a:buFont typeface="Arial" panose="020B0604020202020204" pitchFamily="34" charset="0"/>
              <a:buNone/>
              <a:defRPr sz="1600" b="1"/>
            </a:lvl6pPr>
            <a:lvl7pPr indent="0">
              <a:lnSpc>
                <a:spcPct val="90000"/>
              </a:lnSpc>
              <a:spcBef>
                <a:spcPts val="500"/>
              </a:spcBef>
              <a:buFont typeface="Arial" panose="020B0604020202020204" pitchFamily="34" charset="0"/>
              <a:buNone/>
              <a:defRPr sz="1600" b="1"/>
            </a:lvl7pPr>
            <a:lvl8pPr indent="0">
              <a:lnSpc>
                <a:spcPct val="90000"/>
              </a:lnSpc>
              <a:spcBef>
                <a:spcPts val="500"/>
              </a:spcBef>
              <a:buFont typeface="Arial" panose="020B0604020202020204" pitchFamily="34" charset="0"/>
              <a:buNone/>
              <a:defRPr sz="1600" b="1"/>
            </a:lvl8pPr>
            <a:lvl9pPr indent="0">
              <a:lnSpc>
                <a:spcPct val="90000"/>
              </a:lnSpc>
              <a:spcBef>
                <a:spcPts val="500"/>
              </a:spcBef>
              <a:buFont typeface="Arial" panose="020B0604020202020204" pitchFamily="34" charset="0"/>
              <a:buNone/>
              <a:defRPr sz="1600" b="1"/>
            </a:lvl9pPr>
          </a:lstStyle>
          <a:p>
            <a:pPr algn="just"/>
            <a:r>
              <a:rPr lang="fr-FR" dirty="0"/>
              <a:t>Une nouvelle formule de calcul pour définir le prix plafond des EAJE dont le taux de facturation est compris entre 107 % et 120 % : </a:t>
            </a:r>
            <a:endParaRPr lang="fr-FR" sz="1700" b="0" dirty="0">
              <a:solidFill>
                <a:schemeClr val="bg1"/>
              </a:solidFill>
            </a:endParaRPr>
          </a:p>
          <a:p>
            <a:pPr algn="ctr"/>
            <a:endParaRPr lang="fr-FR" sz="1700" b="0">
              <a:solidFill>
                <a:schemeClr val="bg1"/>
              </a:solidFill>
            </a:endParaRPr>
          </a:p>
          <a:p>
            <a:pPr algn="ctr"/>
            <a:r>
              <a:rPr lang="fr-FR" dirty="0">
                <a:solidFill>
                  <a:srgbClr val="FFC000"/>
                </a:solidFill>
              </a:rPr>
              <a:t>Constante + (Pente x Taux de facturation)</a:t>
            </a:r>
          </a:p>
          <a:p>
            <a:pPr algn="just"/>
            <a:endParaRPr lang="fr-FR" sz="1700" b="0">
              <a:solidFill>
                <a:schemeClr val="bg1"/>
              </a:solidFill>
            </a:endParaRPr>
          </a:p>
          <a:p>
            <a:pPr algn="just"/>
            <a:r>
              <a:rPr lang="fr-FR" sz="1700" b="0" dirty="0">
                <a:solidFill>
                  <a:schemeClr val="bg1"/>
                </a:solidFill>
              </a:rPr>
              <a:t>La pente et la constante sont des éléments de barème qui évolueront en même temps que la revalorisation du prix plafond auquel sont éligibles les établissements dont le taux facturation se situe en-deçà de 107%. Il n’est pas prévu de revaloriser le prix plafond applicable aux </a:t>
            </a:r>
            <a:r>
              <a:rPr lang="fr-FR" sz="1700" b="0" dirty="0" err="1">
                <a:solidFill>
                  <a:schemeClr val="bg1"/>
                </a:solidFill>
              </a:rPr>
              <a:t>Eaje</a:t>
            </a:r>
            <a:r>
              <a:rPr lang="fr-FR" sz="1700" b="0" dirty="0">
                <a:solidFill>
                  <a:schemeClr val="bg1"/>
                </a:solidFill>
              </a:rPr>
              <a:t> dont le taux de facturation est égal ou supérieur à 120%, </a:t>
            </a:r>
          </a:p>
          <a:p>
            <a:pPr algn="just"/>
            <a:endParaRPr lang="fr-FR" sz="1700" b="0">
              <a:solidFill>
                <a:schemeClr val="bg1"/>
              </a:solidFill>
            </a:endParaRPr>
          </a:p>
          <a:p>
            <a:pPr algn="just"/>
            <a:endParaRPr lang="fr-FR" sz="1700" b="0">
              <a:solidFill>
                <a:schemeClr val="bg1"/>
              </a:solidFill>
            </a:endParaRPr>
          </a:p>
          <a:p>
            <a:pPr algn="just"/>
            <a:endParaRPr lang="fr-FR" sz="1700" b="0">
              <a:solidFill>
                <a:schemeClr val="bg1"/>
              </a:solidFill>
            </a:endParaRPr>
          </a:p>
          <a:p>
            <a:pPr algn="just"/>
            <a:endParaRPr lang="fr-FR" sz="1700" b="0">
              <a:solidFill>
                <a:schemeClr val="bg1"/>
              </a:solidFill>
            </a:endParaRPr>
          </a:p>
          <a:p>
            <a:pPr algn="just"/>
            <a:endParaRPr lang="fr-FR" sz="1700" b="0">
              <a:solidFill>
                <a:schemeClr val="bg1"/>
              </a:solidFill>
            </a:endParaRPr>
          </a:p>
          <a:p>
            <a:pPr algn="just"/>
            <a:endParaRPr lang="fr-FR" sz="1700" b="0">
              <a:solidFill>
                <a:schemeClr val="bg1"/>
              </a:solidFill>
            </a:endParaRPr>
          </a:p>
          <a:p>
            <a:pPr algn="just"/>
            <a:endParaRPr lang="fr-FR"/>
          </a:p>
        </p:txBody>
      </p:sp>
      <p:sp>
        <p:nvSpPr>
          <p:cNvPr id="23" name="Espace réservé du contenu 5">
            <a:extLst>
              <a:ext uri="{FF2B5EF4-FFF2-40B4-BE49-F238E27FC236}">
                <a16:creationId xmlns:a16="http://schemas.microsoft.com/office/drawing/2014/main" id="{3EBB60F3-AC51-B647-6015-218B254FEBCC}"/>
              </a:ext>
            </a:extLst>
          </p:cNvPr>
          <p:cNvSpPr txBox="1">
            <a:spLocks/>
          </p:cNvSpPr>
          <p:nvPr/>
        </p:nvSpPr>
        <p:spPr>
          <a:xfrm>
            <a:off x="1028491" y="3036485"/>
            <a:ext cx="4310704" cy="992972"/>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b="1"/>
          </a:p>
        </p:txBody>
      </p:sp>
      <p:pic>
        <p:nvPicPr>
          <p:cNvPr id="3" name="Image 2">
            <a:extLst>
              <a:ext uri="{FF2B5EF4-FFF2-40B4-BE49-F238E27FC236}">
                <a16:creationId xmlns:a16="http://schemas.microsoft.com/office/drawing/2014/main" id="{6D467CBF-143E-E886-55D1-7970A6ECD4A6}"/>
              </a:ext>
            </a:extLst>
          </p:cNvPr>
          <p:cNvPicPr>
            <a:picLocks noChangeAspect="1"/>
          </p:cNvPicPr>
          <p:nvPr/>
        </p:nvPicPr>
        <p:blipFill>
          <a:blip r:embed="rId3"/>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1883528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9DBD19-37C1-7332-80E4-A2C19CB8CF64}"/>
              </a:ext>
            </a:extLst>
          </p:cNvPr>
          <p:cNvSpPr/>
          <p:nvPr/>
        </p:nvSpPr>
        <p:spPr>
          <a:xfrm>
            <a:off x="4285863" y="1796192"/>
            <a:ext cx="2710062" cy="34834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7545976" y="2241823"/>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409026" y="282149"/>
            <a:ext cx="10016027" cy="2472187"/>
          </a:xfrm>
          <a:prstGeom prst="rect">
            <a:avLst/>
          </a:prstGeom>
          <a:solidFill>
            <a:schemeClr val="tx1"/>
          </a:solidFill>
        </p:spPr>
        <p:txBody>
          <a:bodyPr vert="horz" lIns="0" tIns="0" rIns="0" bIns="0" rtlCol="0" anchor="t" anchorCtr="0">
            <a:normAutofit/>
          </a:bodyPr>
          <a:lstStyle>
            <a:defPPr rtl="0">
              <a:defRPr lang="fr-fr"/>
            </a:defPPr>
            <a:lvl1pPr indent="0">
              <a:lnSpc>
                <a:spcPct val="90000"/>
              </a:lnSpc>
              <a:spcBef>
                <a:spcPts val="1000"/>
              </a:spcBef>
              <a:buFont typeface="Arial" panose="020B0604020202020204" pitchFamily="34" charset="0"/>
              <a:buNone/>
              <a:defRPr sz="2000" b="1" i="0" spc="0" baseline="0">
                <a:solidFill>
                  <a:schemeClr val="tx2"/>
                </a:solidFill>
                <a:cs typeface="Arial"/>
              </a:defRPr>
            </a:lvl1pPr>
            <a:lvl2pPr indent="0">
              <a:lnSpc>
                <a:spcPct val="90000"/>
              </a:lnSpc>
              <a:spcBef>
                <a:spcPts val="500"/>
              </a:spcBef>
              <a:buFont typeface="Arial" panose="020B0604020202020204" pitchFamily="34" charset="0"/>
              <a:buNone/>
              <a:defRPr sz="2000" b="1" i="0">
                <a:solidFill>
                  <a:schemeClr val="bg1"/>
                </a:solidFill>
              </a:defRPr>
            </a:lvl2pPr>
            <a:lvl3pPr indent="0">
              <a:lnSpc>
                <a:spcPct val="90000"/>
              </a:lnSpc>
              <a:spcBef>
                <a:spcPts val="500"/>
              </a:spcBef>
              <a:buFont typeface="Arial" panose="020B0604020202020204" pitchFamily="34" charset="0"/>
              <a:buNone/>
              <a:defRPr b="1" i="0">
                <a:solidFill>
                  <a:schemeClr val="bg1"/>
                </a:solidFill>
              </a:defRPr>
            </a:lvl3pPr>
            <a:lvl4pPr indent="0">
              <a:lnSpc>
                <a:spcPct val="90000"/>
              </a:lnSpc>
              <a:spcBef>
                <a:spcPts val="500"/>
              </a:spcBef>
              <a:buFont typeface="Arial" panose="020B0604020202020204" pitchFamily="34" charset="0"/>
              <a:buNone/>
              <a:defRPr sz="1600" b="1" i="0">
                <a:solidFill>
                  <a:schemeClr val="bg1"/>
                </a:solidFill>
              </a:defRPr>
            </a:lvl4pPr>
            <a:lvl5pPr indent="0">
              <a:lnSpc>
                <a:spcPct val="90000"/>
              </a:lnSpc>
              <a:spcBef>
                <a:spcPts val="500"/>
              </a:spcBef>
              <a:buFont typeface="Arial" panose="020B0604020202020204" pitchFamily="34" charset="0"/>
              <a:buNone/>
              <a:defRPr sz="1600" b="1" i="0">
                <a:solidFill>
                  <a:schemeClr val="bg1"/>
                </a:solidFill>
              </a:defRPr>
            </a:lvl5pPr>
            <a:lvl6pPr indent="0">
              <a:lnSpc>
                <a:spcPct val="90000"/>
              </a:lnSpc>
              <a:spcBef>
                <a:spcPts val="500"/>
              </a:spcBef>
              <a:buFont typeface="Arial" panose="020B0604020202020204" pitchFamily="34" charset="0"/>
              <a:buNone/>
              <a:defRPr sz="1600" b="1"/>
            </a:lvl6pPr>
            <a:lvl7pPr indent="0">
              <a:lnSpc>
                <a:spcPct val="90000"/>
              </a:lnSpc>
              <a:spcBef>
                <a:spcPts val="500"/>
              </a:spcBef>
              <a:buFont typeface="Arial" panose="020B0604020202020204" pitchFamily="34" charset="0"/>
              <a:buNone/>
              <a:defRPr sz="1600" b="1"/>
            </a:lvl7pPr>
            <a:lvl8pPr indent="0">
              <a:lnSpc>
                <a:spcPct val="90000"/>
              </a:lnSpc>
              <a:spcBef>
                <a:spcPts val="500"/>
              </a:spcBef>
              <a:buFont typeface="Arial" panose="020B0604020202020204" pitchFamily="34" charset="0"/>
              <a:buNone/>
              <a:defRPr sz="1600" b="1"/>
            </a:lvl8pPr>
            <a:lvl9pPr indent="0">
              <a:lnSpc>
                <a:spcPct val="90000"/>
              </a:lnSpc>
              <a:spcBef>
                <a:spcPts val="500"/>
              </a:spcBef>
              <a:buFont typeface="Arial" panose="020B0604020202020204" pitchFamily="34" charset="0"/>
              <a:buNone/>
              <a:defRPr sz="1600" b="1"/>
            </a:lvl9pPr>
          </a:lstStyle>
          <a:p>
            <a:pPr algn="just"/>
            <a:r>
              <a:rPr lang="fr-FR" sz="2400"/>
              <a:t>Jusqu'au 31/12/2024 : </a:t>
            </a:r>
            <a:endParaRPr lang="fr-FR" sz="1800" b="0">
              <a:solidFill>
                <a:schemeClr val="bg1"/>
              </a:solidFill>
            </a:endParaRPr>
          </a:p>
          <a:p>
            <a:pPr algn="just"/>
            <a:endParaRPr lang="fr-FR" sz="1700" b="0">
              <a:solidFill>
                <a:schemeClr val="bg1"/>
              </a:solidFill>
            </a:endParaRPr>
          </a:p>
          <a:p>
            <a:pPr algn="just"/>
            <a:endParaRPr lang="fr-FR" sz="1700" b="0">
              <a:solidFill>
                <a:schemeClr val="bg1"/>
              </a:solidFill>
            </a:endParaRPr>
          </a:p>
          <a:p>
            <a:pPr algn="just"/>
            <a:endParaRPr lang="fr-FR"/>
          </a:p>
        </p:txBody>
      </p:sp>
      <p:sp>
        <p:nvSpPr>
          <p:cNvPr id="23" name="Espace réservé du contenu 5">
            <a:extLst>
              <a:ext uri="{FF2B5EF4-FFF2-40B4-BE49-F238E27FC236}">
                <a16:creationId xmlns:a16="http://schemas.microsoft.com/office/drawing/2014/main" id="{3EBB60F3-AC51-B647-6015-218B254FEBCC}"/>
              </a:ext>
            </a:extLst>
          </p:cNvPr>
          <p:cNvSpPr txBox="1">
            <a:spLocks/>
          </p:cNvSpPr>
          <p:nvPr/>
        </p:nvSpPr>
        <p:spPr>
          <a:xfrm>
            <a:off x="1028491" y="3036485"/>
            <a:ext cx="4310704" cy="992972"/>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b="1"/>
          </a:p>
        </p:txBody>
      </p:sp>
      <p:pic>
        <p:nvPicPr>
          <p:cNvPr id="3" name="Image 2">
            <a:extLst>
              <a:ext uri="{FF2B5EF4-FFF2-40B4-BE49-F238E27FC236}">
                <a16:creationId xmlns:a16="http://schemas.microsoft.com/office/drawing/2014/main" id="{6D467CBF-143E-E886-55D1-7970A6ECD4A6}"/>
              </a:ext>
            </a:extLst>
          </p:cNvPr>
          <p:cNvPicPr>
            <a:picLocks noChangeAspect="1"/>
          </p:cNvPicPr>
          <p:nvPr/>
        </p:nvPicPr>
        <p:blipFill>
          <a:blip r:embed="rId3"/>
          <a:stretch>
            <a:fillRect/>
          </a:stretch>
        </p:blipFill>
        <p:spPr>
          <a:xfrm>
            <a:off x="10752719" y="5081134"/>
            <a:ext cx="919470" cy="1477971"/>
          </a:xfrm>
          <a:prstGeom prst="rect">
            <a:avLst/>
          </a:prstGeom>
        </p:spPr>
      </p:pic>
      <p:pic>
        <p:nvPicPr>
          <p:cNvPr id="2" name="Picture 1">
            <a:extLst>
              <a:ext uri="{FF2B5EF4-FFF2-40B4-BE49-F238E27FC236}">
                <a16:creationId xmlns:a16="http://schemas.microsoft.com/office/drawing/2014/main" id="{9154D6A0-C51D-DB92-5B48-9847FBB87672}"/>
              </a:ext>
            </a:extLst>
          </p:cNvPr>
          <p:cNvPicPr>
            <a:picLocks noChangeAspect="1"/>
          </p:cNvPicPr>
          <p:nvPr/>
        </p:nvPicPr>
        <p:blipFill>
          <a:blip r:embed="rId4"/>
          <a:stretch>
            <a:fillRect/>
          </a:stretch>
        </p:blipFill>
        <p:spPr>
          <a:xfrm>
            <a:off x="1953348" y="982642"/>
            <a:ext cx="8285303" cy="4362208"/>
          </a:xfrm>
          <a:prstGeom prst="rect">
            <a:avLst/>
          </a:prstGeom>
        </p:spPr>
      </p:pic>
    </p:spTree>
    <p:extLst>
      <p:ext uri="{BB962C8B-B14F-4D97-AF65-F5344CB8AC3E}">
        <p14:creationId xmlns:p14="http://schemas.microsoft.com/office/powerpoint/2010/main" val="2489145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B33E8-CCFB-3D56-BDD2-F9AE6F0BA989}"/>
              </a:ext>
            </a:extLst>
          </p:cNvPr>
          <p:cNvSpPr>
            <a:spLocks noGrp="1"/>
          </p:cNvSpPr>
          <p:nvPr>
            <p:ph type="title"/>
          </p:nvPr>
        </p:nvSpPr>
        <p:spPr>
          <a:xfrm>
            <a:off x="888510" y="235633"/>
            <a:ext cx="10259471" cy="1552075"/>
          </a:xfrm>
        </p:spPr>
        <p:txBody>
          <a:bodyPr>
            <a:normAutofit/>
          </a:bodyPr>
          <a:lstStyle/>
          <a:p>
            <a:br>
              <a:rPr lang="fr-FR"/>
            </a:br>
            <a:r>
              <a:rPr lang="fr-FR"/>
              <a:t>La linéarisation de la PSU</a:t>
            </a:r>
            <a:endParaRPr lang="fr-FR" sz="3100">
              <a:solidFill>
                <a:srgbClr val="FF0000"/>
              </a:solidFill>
            </a:endParaRPr>
          </a:p>
        </p:txBody>
      </p:sp>
      <p:sp>
        <p:nvSpPr>
          <p:cNvPr id="17" name="Rectangle 16">
            <a:extLst>
              <a:ext uri="{FF2B5EF4-FFF2-40B4-BE49-F238E27FC236}">
                <a16:creationId xmlns:a16="http://schemas.microsoft.com/office/drawing/2014/main" id="{569DBD19-37C1-7332-80E4-A2C19CB8CF64}"/>
              </a:ext>
            </a:extLst>
          </p:cNvPr>
          <p:cNvSpPr/>
          <p:nvPr/>
        </p:nvSpPr>
        <p:spPr>
          <a:xfrm>
            <a:off x="4285863" y="1796192"/>
            <a:ext cx="2710062" cy="34834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7545976" y="2241823"/>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1028491" y="2382113"/>
            <a:ext cx="10016027" cy="2472187"/>
          </a:xfrm>
          <a:prstGeom prst="rect">
            <a:avLst/>
          </a:prstGeom>
        </p:spPr>
        <p:txBody>
          <a:bodyPr vert="horz" lIns="0" tIns="0" rIns="0" bIns="0" rtlCol="0" anchor="t" anchorCtr="0">
            <a:normAutofit/>
          </a:bodyPr>
          <a:lstStyle>
            <a:defPPr rtl="0">
              <a:defRPr lang="fr-fr"/>
            </a:defPPr>
            <a:lvl1pPr indent="0">
              <a:lnSpc>
                <a:spcPct val="90000"/>
              </a:lnSpc>
              <a:spcBef>
                <a:spcPts val="1000"/>
              </a:spcBef>
              <a:buFont typeface="Arial" panose="020B0604020202020204" pitchFamily="34" charset="0"/>
              <a:buNone/>
              <a:defRPr sz="2000" b="1" i="0" spc="0" baseline="0">
                <a:solidFill>
                  <a:schemeClr val="tx2"/>
                </a:solidFill>
                <a:cs typeface="Arial"/>
              </a:defRPr>
            </a:lvl1pPr>
            <a:lvl2pPr indent="0">
              <a:lnSpc>
                <a:spcPct val="90000"/>
              </a:lnSpc>
              <a:spcBef>
                <a:spcPts val="500"/>
              </a:spcBef>
              <a:buFont typeface="Arial" panose="020B0604020202020204" pitchFamily="34" charset="0"/>
              <a:buNone/>
              <a:defRPr sz="2000" b="1" i="0">
                <a:solidFill>
                  <a:schemeClr val="bg1"/>
                </a:solidFill>
              </a:defRPr>
            </a:lvl2pPr>
            <a:lvl3pPr indent="0">
              <a:lnSpc>
                <a:spcPct val="90000"/>
              </a:lnSpc>
              <a:spcBef>
                <a:spcPts val="500"/>
              </a:spcBef>
              <a:buFont typeface="Arial" panose="020B0604020202020204" pitchFamily="34" charset="0"/>
              <a:buNone/>
              <a:defRPr b="1" i="0">
                <a:solidFill>
                  <a:schemeClr val="bg1"/>
                </a:solidFill>
              </a:defRPr>
            </a:lvl3pPr>
            <a:lvl4pPr indent="0">
              <a:lnSpc>
                <a:spcPct val="90000"/>
              </a:lnSpc>
              <a:spcBef>
                <a:spcPts val="500"/>
              </a:spcBef>
              <a:buFont typeface="Arial" panose="020B0604020202020204" pitchFamily="34" charset="0"/>
              <a:buNone/>
              <a:defRPr sz="1600" b="1" i="0">
                <a:solidFill>
                  <a:schemeClr val="bg1"/>
                </a:solidFill>
              </a:defRPr>
            </a:lvl4pPr>
            <a:lvl5pPr indent="0">
              <a:lnSpc>
                <a:spcPct val="90000"/>
              </a:lnSpc>
              <a:spcBef>
                <a:spcPts val="500"/>
              </a:spcBef>
              <a:buFont typeface="Arial" panose="020B0604020202020204" pitchFamily="34" charset="0"/>
              <a:buNone/>
              <a:defRPr sz="1600" b="1" i="0">
                <a:solidFill>
                  <a:schemeClr val="bg1"/>
                </a:solidFill>
              </a:defRPr>
            </a:lvl5pPr>
            <a:lvl6pPr indent="0">
              <a:lnSpc>
                <a:spcPct val="90000"/>
              </a:lnSpc>
              <a:spcBef>
                <a:spcPts val="500"/>
              </a:spcBef>
              <a:buFont typeface="Arial" panose="020B0604020202020204" pitchFamily="34" charset="0"/>
              <a:buNone/>
              <a:defRPr sz="1600" b="1"/>
            </a:lvl6pPr>
            <a:lvl7pPr indent="0">
              <a:lnSpc>
                <a:spcPct val="90000"/>
              </a:lnSpc>
              <a:spcBef>
                <a:spcPts val="500"/>
              </a:spcBef>
              <a:buFont typeface="Arial" panose="020B0604020202020204" pitchFamily="34" charset="0"/>
              <a:buNone/>
              <a:defRPr sz="1600" b="1"/>
            </a:lvl7pPr>
            <a:lvl8pPr indent="0">
              <a:lnSpc>
                <a:spcPct val="90000"/>
              </a:lnSpc>
              <a:spcBef>
                <a:spcPts val="500"/>
              </a:spcBef>
              <a:buFont typeface="Arial" panose="020B0604020202020204" pitchFamily="34" charset="0"/>
              <a:buNone/>
              <a:defRPr sz="1600" b="1"/>
            </a:lvl8pPr>
            <a:lvl9pPr indent="0">
              <a:lnSpc>
                <a:spcPct val="90000"/>
              </a:lnSpc>
              <a:spcBef>
                <a:spcPts val="500"/>
              </a:spcBef>
              <a:buFont typeface="Arial" panose="020B0604020202020204" pitchFamily="34" charset="0"/>
              <a:buNone/>
              <a:defRPr sz="1600" b="1"/>
            </a:lvl9pPr>
          </a:lstStyle>
          <a:p>
            <a:pPr algn="just"/>
            <a:r>
              <a:rPr lang="fr-FR"/>
              <a:t>Au 01/01/2025 :</a:t>
            </a:r>
            <a:endParaRPr lang="fr-FR" sz="1700" b="0">
              <a:solidFill>
                <a:schemeClr val="bg1"/>
              </a:solidFill>
            </a:endParaRPr>
          </a:p>
          <a:p>
            <a:pPr algn="just"/>
            <a:endParaRPr lang="fr-FR" sz="1700" b="0">
              <a:solidFill>
                <a:schemeClr val="bg1"/>
              </a:solidFill>
            </a:endParaRPr>
          </a:p>
          <a:p>
            <a:pPr algn="just"/>
            <a:endParaRPr lang="fr-FR" sz="1700" b="0">
              <a:solidFill>
                <a:schemeClr val="bg1"/>
              </a:solidFill>
            </a:endParaRPr>
          </a:p>
          <a:p>
            <a:pPr algn="just"/>
            <a:endParaRPr lang="fr-FR"/>
          </a:p>
        </p:txBody>
      </p:sp>
      <p:sp>
        <p:nvSpPr>
          <p:cNvPr id="23" name="Espace réservé du contenu 5">
            <a:extLst>
              <a:ext uri="{FF2B5EF4-FFF2-40B4-BE49-F238E27FC236}">
                <a16:creationId xmlns:a16="http://schemas.microsoft.com/office/drawing/2014/main" id="{3EBB60F3-AC51-B647-6015-218B254FEBCC}"/>
              </a:ext>
            </a:extLst>
          </p:cNvPr>
          <p:cNvSpPr txBox="1">
            <a:spLocks/>
          </p:cNvSpPr>
          <p:nvPr/>
        </p:nvSpPr>
        <p:spPr>
          <a:xfrm>
            <a:off x="1028491" y="3036485"/>
            <a:ext cx="4310704" cy="992972"/>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b="1"/>
          </a:p>
        </p:txBody>
      </p:sp>
      <p:pic>
        <p:nvPicPr>
          <p:cNvPr id="3" name="Image 2">
            <a:extLst>
              <a:ext uri="{FF2B5EF4-FFF2-40B4-BE49-F238E27FC236}">
                <a16:creationId xmlns:a16="http://schemas.microsoft.com/office/drawing/2014/main" id="{6D467CBF-143E-E886-55D1-7970A6ECD4A6}"/>
              </a:ext>
            </a:extLst>
          </p:cNvPr>
          <p:cNvPicPr>
            <a:picLocks noChangeAspect="1"/>
          </p:cNvPicPr>
          <p:nvPr/>
        </p:nvPicPr>
        <p:blipFill>
          <a:blip r:embed="rId3"/>
          <a:stretch>
            <a:fillRect/>
          </a:stretch>
        </p:blipFill>
        <p:spPr>
          <a:xfrm>
            <a:off x="10752719" y="5081134"/>
            <a:ext cx="919470" cy="1477971"/>
          </a:xfrm>
          <a:prstGeom prst="rect">
            <a:avLst/>
          </a:prstGeom>
        </p:spPr>
      </p:pic>
      <p:pic>
        <p:nvPicPr>
          <p:cNvPr id="4" name="Image 3">
            <a:extLst>
              <a:ext uri="{FF2B5EF4-FFF2-40B4-BE49-F238E27FC236}">
                <a16:creationId xmlns:a16="http://schemas.microsoft.com/office/drawing/2014/main" id="{6A9FC378-8977-EF92-1E7C-0C947F99FB0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26331" y="2522948"/>
            <a:ext cx="5359081" cy="4114391"/>
          </a:xfrm>
          <a:prstGeom prst="rect">
            <a:avLst/>
          </a:prstGeom>
          <a:noFill/>
          <a:ln>
            <a:noFill/>
          </a:ln>
        </p:spPr>
      </p:pic>
    </p:spTree>
    <p:extLst>
      <p:ext uri="{BB962C8B-B14F-4D97-AF65-F5344CB8AC3E}">
        <p14:creationId xmlns:p14="http://schemas.microsoft.com/office/powerpoint/2010/main" val="1263702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9DBD19-37C1-7332-80E4-A2C19CB8CF64}"/>
              </a:ext>
            </a:extLst>
          </p:cNvPr>
          <p:cNvSpPr/>
          <p:nvPr/>
        </p:nvSpPr>
        <p:spPr>
          <a:xfrm>
            <a:off x="4285863" y="1796192"/>
            <a:ext cx="2710062" cy="34834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7545976" y="2241823"/>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71431" y="2427"/>
            <a:ext cx="10006382" cy="1671605"/>
          </a:xfrm>
          <a:prstGeom prst="rect">
            <a:avLst/>
          </a:prstGeom>
          <a:solidFill>
            <a:schemeClr val="tx1"/>
          </a:solidFill>
        </p:spPr>
        <p:txBody>
          <a:bodyPr vert="horz" lIns="0" tIns="0" rIns="0" bIns="0" rtlCol="0" anchor="t" anchorCtr="0">
            <a:normAutofit/>
          </a:bodyPr>
          <a:lstStyle>
            <a:defPPr rtl="0">
              <a:defRPr lang="fr-fr"/>
            </a:defPPr>
            <a:lvl1pPr indent="0">
              <a:lnSpc>
                <a:spcPct val="90000"/>
              </a:lnSpc>
              <a:spcBef>
                <a:spcPts val="1000"/>
              </a:spcBef>
              <a:buFont typeface="Arial" panose="020B0604020202020204" pitchFamily="34" charset="0"/>
              <a:buNone/>
              <a:defRPr sz="2000" b="1" i="0" spc="0" baseline="0">
                <a:solidFill>
                  <a:schemeClr val="tx2"/>
                </a:solidFill>
                <a:cs typeface="Arial"/>
              </a:defRPr>
            </a:lvl1pPr>
            <a:lvl2pPr indent="0">
              <a:lnSpc>
                <a:spcPct val="90000"/>
              </a:lnSpc>
              <a:spcBef>
                <a:spcPts val="500"/>
              </a:spcBef>
              <a:buFont typeface="Arial" panose="020B0604020202020204" pitchFamily="34" charset="0"/>
              <a:buNone/>
              <a:defRPr sz="2000" b="1" i="0">
                <a:solidFill>
                  <a:schemeClr val="bg1"/>
                </a:solidFill>
              </a:defRPr>
            </a:lvl2pPr>
            <a:lvl3pPr indent="0">
              <a:lnSpc>
                <a:spcPct val="90000"/>
              </a:lnSpc>
              <a:spcBef>
                <a:spcPts val="500"/>
              </a:spcBef>
              <a:buFont typeface="Arial" panose="020B0604020202020204" pitchFamily="34" charset="0"/>
              <a:buNone/>
              <a:defRPr b="1" i="0">
                <a:solidFill>
                  <a:schemeClr val="bg1"/>
                </a:solidFill>
              </a:defRPr>
            </a:lvl3pPr>
            <a:lvl4pPr indent="0">
              <a:lnSpc>
                <a:spcPct val="90000"/>
              </a:lnSpc>
              <a:spcBef>
                <a:spcPts val="500"/>
              </a:spcBef>
              <a:buFont typeface="Arial" panose="020B0604020202020204" pitchFamily="34" charset="0"/>
              <a:buNone/>
              <a:defRPr sz="1600" b="1" i="0">
                <a:solidFill>
                  <a:schemeClr val="bg1"/>
                </a:solidFill>
              </a:defRPr>
            </a:lvl4pPr>
            <a:lvl5pPr indent="0">
              <a:lnSpc>
                <a:spcPct val="90000"/>
              </a:lnSpc>
              <a:spcBef>
                <a:spcPts val="500"/>
              </a:spcBef>
              <a:buFont typeface="Arial" panose="020B0604020202020204" pitchFamily="34" charset="0"/>
              <a:buNone/>
              <a:defRPr sz="1600" b="1" i="0">
                <a:solidFill>
                  <a:schemeClr val="bg1"/>
                </a:solidFill>
              </a:defRPr>
            </a:lvl5pPr>
            <a:lvl6pPr indent="0">
              <a:lnSpc>
                <a:spcPct val="90000"/>
              </a:lnSpc>
              <a:spcBef>
                <a:spcPts val="500"/>
              </a:spcBef>
              <a:buFont typeface="Arial" panose="020B0604020202020204" pitchFamily="34" charset="0"/>
              <a:buNone/>
              <a:defRPr sz="1600" b="1"/>
            </a:lvl6pPr>
            <a:lvl7pPr indent="0">
              <a:lnSpc>
                <a:spcPct val="90000"/>
              </a:lnSpc>
              <a:spcBef>
                <a:spcPts val="500"/>
              </a:spcBef>
              <a:buFont typeface="Arial" panose="020B0604020202020204" pitchFamily="34" charset="0"/>
              <a:buNone/>
              <a:defRPr sz="1600" b="1"/>
            </a:lvl7pPr>
            <a:lvl8pPr indent="0">
              <a:lnSpc>
                <a:spcPct val="90000"/>
              </a:lnSpc>
              <a:spcBef>
                <a:spcPts val="500"/>
              </a:spcBef>
              <a:buFont typeface="Arial" panose="020B0604020202020204" pitchFamily="34" charset="0"/>
              <a:buNone/>
              <a:defRPr sz="1600" b="1"/>
            </a:lvl8pPr>
            <a:lvl9pPr indent="0">
              <a:lnSpc>
                <a:spcPct val="90000"/>
              </a:lnSpc>
              <a:spcBef>
                <a:spcPts val="500"/>
              </a:spcBef>
              <a:buFont typeface="Arial" panose="020B0604020202020204" pitchFamily="34" charset="0"/>
              <a:buNone/>
              <a:defRPr sz="1600" b="1"/>
            </a:lvl9pPr>
          </a:lstStyle>
          <a:p>
            <a:endParaRPr lang="fr-FR" sz="2400"/>
          </a:p>
          <a:p>
            <a:pPr algn="just"/>
            <a:r>
              <a:rPr lang="fr-FR" sz="2400"/>
              <a:t>Présentation par palier de 1% : </a:t>
            </a:r>
            <a:endParaRPr lang="fr-FR" sz="1800" b="0">
              <a:solidFill>
                <a:schemeClr val="bg1"/>
              </a:solidFill>
            </a:endParaRPr>
          </a:p>
          <a:p>
            <a:pPr algn="just"/>
            <a:endParaRPr lang="fr-FR" sz="1700" b="0">
              <a:solidFill>
                <a:schemeClr val="bg1"/>
              </a:solidFill>
            </a:endParaRPr>
          </a:p>
          <a:p>
            <a:pPr algn="just"/>
            <a:endParaRPr lang="fr-FR" sz="1700" b="0">
              <a:solidFill>
                <a:schemeClr val="bg1"/>
              </a:solidFill>
            </a:endParaRPr>
          </a:p>
          <a:p>
            <a:pPr algn="just"/>
            <a:endParaRPr lang="fr-FR"/>
          </a:p>
        </p:txBody>
      </p:sp>
      <p:sp>
        <p:nvSpPr>
          <p:cNvPr id="23" name="Espace réservé du contenu 5">
            <a:extLst>
              <a:ext uri="{FF2B5EF4-FFF2-40B4-BE49-F238E27FC236}">
                <a16:creationId xmlns:a16="http://schemas.microsoft.com/office/drawing/2014/main" id="{3EBB60F3-AC51-B647-6015-218B254FEBCC}"/>
              </a:ext>
            </a:extLst>
          </p:cNvPr>
          <p:cNvSpPr txBox="1">
            <a:spLocks/>
          </p:cNvSpPr>
          <p:nvPr/>
        </p:nvSpPr>
        <p:spPr>
          <a:xfrm>
            <a:off x="1028491" y="3036485"/>
            <a:ext cx="4310704" cy="992972"/>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b="1"/>
          </a:p>
        </p:txBody>
      </p:sp>
      <p:pic>
        <p:nvPicPr>
          <p:cNvPr id="3" name="Image 2">
            <a:extLst>
              <a:ext uri="{FF2B5EF4-FFF2-40B4-BE49-F238E27FC236}">
                <a16:creationId xmlns:a16="http://schemas.microsoft.com/office/drawing/2014/main" id="{6D467CBF-143E-E886-55D1-7970A6ECD4A6}"/>
              </a:ext>
            </a:extLst>
          </p:cNvPr>
          <p:cNvPicPr>
            <a:picLocks noChangeAspect="1"/>
          </p:cNvPicPr>
          <p:nvPr/>
        </p:nvPicPr>
        <p:blipFill>
          <a:blip r:embed="rId3"/>
          <a:stretch>
            <a:fillRect/>
          </a:stretch>
        </p:blipFill>
        <p:spPr>
          <a:xfrm>
            <a:off x="10752719" y="5081134"/>
            <a:ext cx="919470" cy="1477971"/>
          </a:xfrm>
          <a:prstGeom prst="rect">
            <a:avLst/>
          </a:prstGeom>
        </p:spPr>
      </p:pic>
      <p:pic>
        <p:nvPicPr>
          <p:cNvPr id="8" name="Image 7">
            <a:extLst>
              <a:ext uri="{FF2B5EF4-FFF2-40B4-BE49-F238E27FC236}">
                <a16:creationId xmlns:a16="http://schemas.microsoft.com/office/drawing/2014/main" id="{7F16BA9B-C227-AC54-A9EB-45F4127BC046}"/>
              </a:ext>
            </a:extLst>
          </p:cNvPr>
          <p:cNvPicPr>
            <a:picLocks noChangeAspect="1"/>
          </p:cNvPicPr>
          <p:nvPr/>
        </p:nvPicPr>
        <p:blipFill>
          <a:blip r:embed="rId4"/>
          <a:stretch>
            <a:fillRect/>
          </a:stretch>
        </p:blipFill>
        <p:spPr>
          <a:xfrm>
            <a:off x="4420334" y="0"/>
            <a:ext cx="5880580" cy="6858000"/>
          </a:xfrm>
          <a:prstGeom prst="rect">
            <a:avLst/>
          </a:prstGeom>
        </p:spPr>
      </p:pic>
    </p:spTree>
    <p:extLst>
      <p:ext uri="{BB962C8B-B14F-4D97-AF65-F5344CB8AC3E}">
        <p14:creationId xmlns:p14="http://schemas.microsoft.com/office/powerpoint/2010/main" val="716311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uveau Logos">
            <a:extLst>
              <a:ext uri="{FF2B5EF4-FFF2-40B4-BE49-F238E27FC236}">
                <a16:creationId xmlns:a16="http://schemas.microsoft.com/office/drawing/2014/main" id="{51BBB577-C651-8BA0-4AA3-709438C7AC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8642" y="-1937"/>
            <a:ext cx="2731133" cy="2274545"/>
          </a:xfrm>
          <a:prstGeom prst="rect">
            <a:avLst/>
          </a:prstGeom>
          <a:noFill/>
        </p:spPr>
      </p:pic>
      <p:sp>
        <p:nvSpPr>
          <p:cNvPr id="3" name="Titre 2">
            <a:extLst>
              <a:ext uri="{FF2B5EF4-FFF2-40B4-BE49-F238E27FC236}">
                <a16:creationId xmlns:a16="http://schemas.microsoft.com/office/drawing/2014/main" id="{1DF5A514-304A-20B4-220D-146D62C28F1A}"/>
              </a:ext>
            </a:extLst>
          </p:cNvPr>
          <p:cNvSpPr>
            <a:spLocks noGrp="1"/>
          </p:cNvSpPr>
          <p:nvPr>
            <p:ph type="ctrTitle"/>
          </p:nvPr>
        </p:nvSpPr>
        <p:spPr>
          <a:xfrm>
            <a:off x="5558119" y="2146554"/>
            <a:ext cx="5998292" cy="1701674"/>
          </a:xfrm>
        </p:spPr>
        <p:txBody>
          <a:bodyPr>
            <a:noAutofit/>
          </a:bodyPr>
          <a:lstStyle/>
          <a:p>
            <a:r>
              <a:rPr lang="fr-FR" sz="4000"/>
              <a:t>Soutien renforcé pour la qualité des pratiques professionnelles</a:t>
            </a:r>
            <a:endParaRPr lang="en-US" sz="4000"/>
          </a:p>
        </p:txBody>
      </p:sp>
      <p:sp>
        <p:nvSpPr>
          <p:cNvPr id="6" name="ZoneTexte 5">
            <a:extLst>
              <a:ext uri="{FF2B5EF4-FFF2-40B4-BE49-F238E27FC236}">
                <a16:creationId xmlns:a16="http://schemas.microsoft.com/office/drawing/2014/main" id="{3FC54EFE-9C58-295A-F0E9-9AEAA022DDA1}"/>
              </a:ext>
            </a:extLst>
          </p:cNvPr>
          <p:cNvSpPr txBox="1"/>
          <p:nvPr/>
        </p:nvSpPr>
        <p:spPr>
          <a:xfrm>
            <a:off x="6064839" y="4111785"/>
            <a:ext cx="6096000" cy="1107996"/>
          </a:xfrm>
          <a:prstGeom prst="rect">
            <a:avLst/>
          </a:prstGeom>
          <a:noFill/>
        </p:spPr>
        <p:txBody>
          <a:bodyPr wrap="square">
            <a:spAutoFit/>
          </a:bodyPr>
          <a:lstStyle/>
          <a:p>
            <a:pPr marL="271145" indent="-271145"/>
            <a:endParaRPr lang="fr-FR">
              <a:solidFill>
                <a:schemeClr val="tx2"/>
              </a:solidFill>
            </a:endParaRPr>
          </a:p>
          <a:p>
            <a:pPr marL="171450" indent="-171450">
              <a:buFont typeface="Arial" panose="020B0604020202020204" pitchFamily="34" charset="0"/>
              <a:buChar char="•"/>
            </a:pPr>
            <a:r>
              <a:rPr lang="fr-FR" sz="2400">
                <a:solidFill>
                  <a:schemeClr val="tx2"/>
                </a:solidFill>
                <a:latin typeface="+mn-lt"/>
              </a:rPr>
              <a:t>Journées pédagogiques </a:t>
            </a:r>
          </a:p>
          <a:p>
            <a:pPr marL="171450" indent="-171450">
              <a:buFont typeface="Arial" panose="020B0604020202020204" pitchFamily="34" charset="0"/>
              <a:buChar char="•"/>
            </a:pPr>
            <a:r>
              <a:rPr lang="fr-FR" sz="2400">
                <a:solidFill>
                  <a:schemeClr val="tx2"/>
                </a:solidFill>
                <a:latin typeface="+mn-lt"/>
              </a:rPr>
              <a:t>Heures de préparation à l’accueil de l’enfant</a:t>
            </a:r>
          </a:p>
        </p:txBody>
      </p:sp>
      <p:pic>
        <p:nvPicPr>
          <p:cNvPr id="5" name="Graphique 4" descr="Train jouet contour">
            <a:extLst>
              <a:ext uri="{FF2B5EF4-FFF2-40B4-BE49-F238E27FC236}">
                <a16:creationId xmlns:a16="http://schemas.microsoft.com/office/drawing/2014/main" id="{4AECE17D-7AFB-0D8E-54D1-1A706A3F32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53571" y="713424"/>
            <a:ext cx="1357788" cy="1357788"/>
          </a:xfrm>
          <a:prstGeom prst="rect">
            <a:avLst/>
          </a:prstGeom>
        </p:spPr>
      </p:pic>
      <p:pic>
        <p:nvPicPr>
          <p:cNvPr id="8" name="Graphique 7" descr="Tricycle contour">
            <a:extLst>
              <a:ext uri="{FF2B5EF4-FFF2-40B4-BE49-F238E27FC236}">
                <a16:creationId xmlns:a16="http://schemas.microsoft.com/office/drawing/2014/main" id="{1DA8030E-A5D6-CCA5-F7F2-6FC861E85D5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788265" y="713424"/>
            <a:ext cx="1357788" cy="1357788"/>
          </a:xfrm>
          <a:prstGeom prst="rect">
            <a:avLst/>
          </a:prstGeom>
        </p:spPr>
      </p:pic>
      <p:pic>
        <p:nvPicPr>
          <p:cNvPr id="10" name="Graphique 9" descr="Hochet contour">
            <a:extLst>
              <a:ext uri="{FF2B5EF4-FFF2-40B4-BE49-F238E27FC236}">
                <a16:creationId xmlns:a16="http://schemas.microsoft.com/office/drawing/2014/main" id="{E2E60364-7A68-EA78-F612-CDAC0649D4E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939259" y="3169334"/>
            <a:ext cx="1357788" cy="1357788"/>
          </a:xfrm>
          <a:prstGeom prst="rect">
            <a:avLst/>
          </a:prstGeom>
        </p:spPr>
      </p:pic>
      <p:pic>
        <p:nvPicPr>
          <p:cNvPr id="12" name="Graphique 11" descr="Seau et pelle contour">
            <a:extLst>
              <a:ext uri="{FF2B5EF4-FFF2-40B4-BE49-F238E27FC236}">
                <a16:creationId xmlns:a16="http://schemas.microsoft.com/office/drawing/2014/main" id="{B936342B-D153-2179-4C21-7873DD3B0CE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732465" y="2071212"/>
            <a:ext cx="1357788" cy="1357788"/>
          </a:xfrm>
          <a:prstGeom prst="rect">
            <a:avLst/>
          </a:prstGeom>
        </p:spPr>
      </p:pic>
      <p:pic>
        <p:nvPicPr>
          <p:cNvPr id="4" name="Image 3">
            <a:extLst>
              <a:ext uri="{FF2B5EF4-FFF2-40B4-BE49-F238E27FC236}">
                <a16:creationId xmlns:a16="http://schemas.microsoft.com/office/drawing/2014/main" id="{5D0AACDB-4A56-BE44-5D66-3992D734035C}"/>
              </a:ext>
            </a:extLst>
          </p:cNvPr>
          <p:cNvPicPr>
            <a:picLocks noChangeAspect="1"/>
          </p:cNvPicPr>
          <p:nvPr/>
        </p:nvPicPr>
        <p:blipFill>
          <a:blip r:embed="rId11"/>
          <a:stretch>
            <a:fillRect/>
          </a:stretch>
        </p:blipFill>
        <p:spPr>
          <a:xfrm>
            <a:off x="11012932" y="5302779"/>
            <a:ext cx="845693" cy="1359381"/>
          </a:xfrm>
          <a:prstGeom prst="rect">
            <a:avLst/>
          </a:prstGeom>
        </p:spPr>
      </p:pic>
    </p:spTree>
    <p:extLst>
      <p:ext uri="{BB962C8B-B14F-4D97-AF65-F5344CB8AC3E}">
        <p14:creationId xmlns:p14="http://schemas.microsoft.com/office/powerpoint/2010/main" val="1618842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B33E8-CCFB-3D56-BDD2-F9AE6F0BA989}"/>
              </a:ext>
            </a:extLst>
          </p:cNvPr>
          <p:cNvSpPr>
            <a:spLocks noGrp="1"/>
          </p:cNvSpPr>
          <p:nvPr>
            <p:ph type="title"/>
          </p:nvPr>
        </p:nvSpPr>
        <p:spPr>
          <a:xfrm>
            <a:off x="888510" y="823586"/>
            <a:ext cx="10259471" cy="610863"/>
          </a:xfrm>
        </p:spPr>
        <p:txBody>
          <a:bodyPr>
            <a:normAutofit fontScale="90000"/>
          </a:bodyPr>
          <a:lstStyle/>
          <a:p>
            <a:br>
              <a:rPr lang="fr-FR"/>
            </a:br>
            <a:br>
              <a:rPr lang="fr-FR"/>
            </a:br>
            <a:r>
              <a:rPr lang="fr-FR"/>
              <a:t>La valorisation du travail « hors enfants » </a:t>
            </a:r>
            <a:br>
              <a:rPr lang="fr-FR"/>
            </a:br>
            <a:r>
              <a:rPr lang="fr-FR">
                <a:solidFill>
                  <a:schemeClr val="tx2"/>
                </a:solidFill>
              </a:rPr>
              <a:t>Les journées pédagogiques – dès 2024</a:t>
            </a:r>
          </a:p>
        </p:txBody>
      </p:sp>
      <p:sp>
        <p:nvSpPr>
          <p:cNvPr id="5" name="Espace réservé du texte 4">
            <a:extLst>
              <a:ext uri="{FF2B5EF4-FFF2-40B4-BE49-F238E27FC236}">
                <a16:creationId xmlns:a16="http://schemas.microsoft.com/office/drawing/2014/main" id="{9AE1718C-E033-5F6C-6DBF-461D96CB2CB2}"/>
              </a:ext>
            </a:extLst>
          </p:cNvPr>
          <p:cNvSpPr>
            <a:spLocks noGrp="1"/>
          </p:cNvSpPr>
          <p:nvPr>
            <p:ph type="body" idx="10"/>
          </p:nvPr>
        </p:nvSpPr>
        <p:spPr>
          <a:xfrm>
            <a:off x="5062047" y="2231059"/>
            <a:ext cx="1452883" cy="404216"/>
          </a:xfrm>
        </p:spPr>
        <p:txBody>
          <a:bodyPr>
            <a:normAutofit/>
          </a:bodyPr>
          <a:lstStyle/>
          <a:p>
            <a:r>
              <a:rPr lang="fr-FR" sz="2000" b="1">
                <a:latin typeface="+mn-lt"/>
                <a:cs typeface="Arial"/>
              </a:rPr>
              <a:t>2. Définition</a:t>
            </a:r>
          </a:p>
        </p:txBody>
      </p:sp>
      <p:sp>
        <p:nvSpPr>
          <p:cNvPr id="6" name="Espace réservé du contenu 5">
            <a:extLst>
              <a:ext uri="{FF2B5EF4-FFF2-40B4-BE49-F238E27FC236}">
                <a16:creationId xmlns:a16="http://schemas.microsoft.com/office/drawing/2014/main" id="{C7F068C2-DF05-BF11-1869-05F0B7805A2E}"/>
              </a:ext>
            </a:extLst>
          </p:cNvPr>
          <p:cNvSpPr>
            <a:spLocks noGrp="1"/>
          </p:cNvSpPr>
          <p:nvPr>
            <p:ph sz="half" idx="11"/>
          </p:nvPr>
        </p:nvSpPr>
        <p:spPr>
          <a:xfrm>
            <a:off x="4367771" y="2681755"/>
            <a:ext cx="3050628" cy="853300"/>
          </a:xfrm>
        </p:spPr>
        <p:txBody>
          <a:bodyPr>
            <a:noAutofit/>
          </a:bodyPr>
          <a:lstStyle/>
          <a:p>
            <a:pPr marL="0" indent="0" algn="just">
              <a:buNone/>
              <a:defRPr/>
            </a:pPr>
            <a:r>
              <a:rPr lang="fr-FR"/>
              <a:t>Temps de réflexion entre professionnels en-dehors de la présence des enfants sur une journée complète</a:t>
            </a:r>
            <a:endParaRPr lang="fr-FR" b="1"/>
          </a:p>
        </p:txBody>
      </p:sp>
      <p:sp>
        <p:nvSpPr>
          <p:cNvPr id="28" name="Rectangle 27">
            <a:extLst>
              <a:ext uri="{FF2B5EF4-FFF2-40B4-BE49-F238E27FC236}">
                <a16:creationId xmlns:a16="http://schemas.microsoft.com/office/drawing/2014/main" id="{7D6A5B75-908B-22C9-DC58-842AF3175285}"/>
              </a:ext>
            </a:extLst>
          </p:cNvPr>
          <p:cNvSpPr/>
          <p:nvPr/>
        </p:nvSpPr>
        <p:spPr>
          <a:xfrm>
            <a:off x="8187016" y="1772465"/>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a:extLst>
              <a:ext uri="{FF2B5EF4-FFF2-40B4-BE49-F238E27FC236}">
                <a16:creationId xmlns:a16="http://schemas.microsoft.com/office/drawing/2014/main" id="{124AB3E8-C43A-3FC1-844E-E382BAD864E6}"/>
              </a:ext>
            </a:extLst>
          </p:cNvPr>
          <p:cNvPicPr>
            <a:picLocks noChangeAspect="1"/>
          </p:cNvPicPr>
          <p:nvPr/>
        </p:nvPicPr>
        <p:blipFill>
          <a:blip r:embed="rId3"/>
          <a:stretch>
            <a:fillRect/>
          </a:stretch>
        </p:blipFill>
        <p:spPr>
          <a:xfrm>
            <a:off x="7418399" y="1632969"/>
            <a:ext cx="2321653" cy="488769"/>
          </a:xfrm>
          <a:prstGeom prst="rect">
            <a:avLst/>
          </a:prstGeom>
        </p:spPr>
      </p:pic>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5595256" y="2009559"/>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8" name="Espace réservé du texte 6">
            <a:extLst>
              <a:ext uri="{FF2B5EF4-FFF2-40B4-BE49-F238E27FC236}">
                <a16:creationId xmlns:a16="http://schemas.microsoft.com/office/drawing/2014/main" id="{6E38E046-C472-77D0-E325-9D00C87EC293}"/>
              </a:ext>
            </a:extLst>
          </p:cNvPr>
          <p:cNvSpPr txBox="1">
            <a:spLocks/>
          </p:cNvSpPr>
          <p:nvPr/>
        </p:nvSpPr>
        <p:spPr>
          <a:xfrm>
            <a:off x="6929688" y="4654713"/>
            <a:ext cx="3036477" cy="335911"/>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1110516" y="4042745"/>
            <a:ext cx="1631035"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r-FR" sz="2000" b="1">
                <a:latin typeface="+mn-lt"/>
                <a:cs typeface="Arial"/>
              </a:rPr>
              <a:t>4. Principes</a:t>
            </a:r>
          </a:p>
        </p:txBody>
      </p:sp>
      <p:sp>
        <p:nvSpPr>
          <p:cNvPr id="23" name="Espace réservé du contenu 5">
            <a:extLst>
              <a:ext uri="{FF2B5EF4-FFF2-40B4-BE49-F238E27FC236}">
                <a16:creationId xmlns:a16="http://schemas.microsoft.com/office/drawing/2014/main" id="{3EBB60F3-AC51-B647-6015-218B254FEBCC}"/>
              </a:ext>
            </a:extLst>
          </p:cNvPr>
          <p:cNvSpPr txBox="1">
            <a:spLocks/>
          </p:cNvSpPr>
          <p:nvPr/>
        </p:nvSpPr>
        <p:spPr>
          <a:xfrm>
            <a:off x="2737605" y="4344061"/>
            <a:ext cx="7225351" cy="2628453"/>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b="1" err="1"/>
              <a:t>Eaje</a:t>
            </a:r>
            <a:r>
              <a:rPr lang="fr-FR" b="1" dirty="0"/>
              <a:t> fermé au public (</a:t>
            </a:r>
            <a:r>
              <a:rPr lang="fr-FR" dirty="0">
                <a:solidFill>
                  <a:prstClr val="black"/>
                </a:solidFill>
                <a:cs typeface="Arial"/>
              </a:rPr>
              <a:t>pas d’accueil d’enfants ce jour-là). </a:t>
            </a:r>
            <a:endParaRPr lang="fr-FR">
              <a:solidFill>
                <a:prstClr val="black"/>
              </a:solidFill>
            </a:endParaRPr>
          </a:p>
          <a:p>
            <a:pPr marL="0" indent="0" algn="just">
              <a:buNone/>
            </a:pPr>
            <a:r>
              <a:rPr lang="fr-FR" b="1" dirty="0">
                <a:solidFill>
                  <a:prstClr val="black"/>
                </a:solidFill>
                <a:cs typeface="Arial"/>
              </a:rPr>
              <a:t> Du lundi au vendredi et hors jours fériés.</a:t>
            </a:r>
          </a:p>
          <a:p>
            <a:pPr algn="just"/>
            <a:r>
              <a:rPr lang="fr-FR" b="1" dirty="0">
                <a:solidFill>
                  <a:prstClr val="black"/>
                </a:solidFill>
                <a:cs typeface="Arial"/>
              </a:rPr>
              <a:t>Pas de facturation </a:t>
            </a:r>
            <a:r>
              <a:rPr lang="fr-FR" b="1" dirty="0">
                <a:solidFill>
                  <a:prstClr val="black"/>
                </a:solidFill>
                <a:ea typeface="+mn-lt"/>
                <a:cs typeface="Arial"/>
              </a:rPr>
              <a:t>aux familles</a:t>
            </a:r>
            <a:endParaRPr lang="fr-FR" dirty="0">
              <a:solidFill>
                <a:prstClr val="black"/>
              </a:solidFill>
              <a:cs typeface="Arial"/>
            </a:endParaRPr>
          </a:p>
          <a:p>
            <a:pPr algn="just"/>
            <a:r>
              <a:rPr lang="fr-FR" b="1" dirty="0"/>
              <a:t>Présence de toute l’équipe pédagogique, </a:t>
            </a:r>
            <a:r>
              <a:rPr lang="fr-FR" dirty="0" err="1"/>
              <a:t>Pj</a:t>
            </a:r>
            <a:r>
              <a:rPr lang="fr-FR" dirty="0"/>
              <a:t> : feuilles de présence </a:t>
            </a:r>
          </a:p>
          <a:p>
            <a:pPr algn="just"/>
            <a:r>
              <a:rPr lang="fr-FR" b="1" dirty="0">
                <a:ea typeface="+mn-lt"/>
                <a:cs typeface="+mn-lt"/>
              </a:rPr>
              <a:t>Calcul :</a:t>
            </a:r>
            <a:r>
              <a:rPr lang="fr-FR" b="1" dirty="0">
                <a:solidFill>
                  <a:srgbClr val="FFC000"/>
                </a:solidFill>
                <a:ea typeface="+mn-lt"/>
                <a:cs typeface="+mn-lt"/>
              </a:rPr>
              <a:t> Nombre de journées déclarées (plafonné à 3 jours) x 10h x nombre de places de l’autorisation de fonctionnement x 66 % du minimum entre le barème Ps applicable à l’</a:t>
            </a:r>
            <a:r>
              <a:rPr lang="fr-FR" b="1" err="1">
                <a:solidFill>
                  <a:srgbClr val="FFC000"/>
                </a:solidFill>
                <a:ea typeface="+mn-lt"/>
                <a:cs typeface="+mn-lt"/>
              </a:rPr>
              <a:t>Eaje</a:t>
            </a:r>
            <a:r>
              <a:rPr lang="fr-FR" b="1" dirty="0">
                <a:solidFill>
                  <a:srgbClr val="FFC000"/>
                </a:solidFill>
                <a:ea typeface="+mn-lt"/>
                <a:cs typeface="+mn-lt"/>
              </a:rPr>
              <a:t> et prix de revient par heure réalisée x taux de ressortissants du régime général </a:t>
            </a:r>
            <a:endParaRPr lang="fr-FR" b="1" dirty="0">
              <a:solidFill>
                <a:srgbClr val="FFC000"/>
              </a:solidFill>
            </a:endParaRPr>
          </a:p>
          <a:p>
            <a:pPr algn="just"/>
            <a:endParaRPr lang="fr-FR"/>
          </a:p>
        </p:txBody>
      </p:sp>
      <p:sp>
        <p:nvSpPr>
          <p:cNvPr id="8" name="ZoneTexte 7">
            <a:extLst>
              <a:ext uri="{FF2B5EF4-FFF2-40B4-BE49-F238E27FC236}">
                <a16:creationId xmlns:a16="http://schemas.microsoft.com/office/drawing/2014/main" id="{2A36E22B-1358-35FD-FCDD-C8A474C4BEE7}"/>
              </a:ext>
            </a:extLst>
          </p:cNvPr>
          <p:cNvSpPr txBox="1"/>
          <p:nvPr/>
        </p:nvSpPr>
        <p:spPr>
          <a:xfrm>
            <a:off x="7563330" y="2565610"/>
            <a:ext cx="3584651" cy="1077218"/>
          </a:xfrm>
          <a:prstGeom prst="rect">
            <a:avLst/>
          </a:prstGeom>
          <a:noFill/>
        </p:spPr>
        <p:txBody>
          <a:bodyPr wrap="square">
            <a:spAutoFit/>
          </a:bodyPr>
          <a:lstStyle/>
          <a:p>
            <a:pPr marL="285750" indent="-285750" algn="just">
              <a:buFont typeface="Wingdings" panose="05000000000000000000" pitchFamily="2" charset="2"/>
              <a:buChar char="§"/>
              <a:defRPr/>
            </a:pPr>
            <a:r>
              <a:rPr lang="fr-FR" sz="1600">
                <a:solidFill>
                  <a:schemeClr val="bg1"/>
                </a:solidFill>
              </a:rPr>
              <a:t>ajuster l’organisation et  les pratiques pédagogiques,</a:t>
            </a:r>
          </a:p>
          <a:p>
            <a:pPr marL="285750" indent="-285750" algn="just">
              <a:buFont typeface="Wingdings" panose="05000000000000000000" pitchFamily="2" charset="2"/>
              <a:buChar char="§"/>
              <a:defRPr/>
            </a:pPr>
            <a:r>
              <a:rPr lang="fr-FR" sz="1600">
                <a:solidFill>
                  <a:schemeClr val="bg1"/>
                </a:solidFill>
              </a:rPr>
              <a:t>rédiger ou réviser le projet d’accueil, </a:t>
            </a:r>
          </a:p>
          <a:p>
            <a:pPr marL="285750" indent="-285750" algn="just">
              <a:buFont typeface="Wingdings" panose="05000000000000000000" pitchFamily="2" charset="2"/>
              <a:buChar char="§"/>
              <a:defRPr/>
            </a:pPr>
            <a:r>
              <a:rPr lang="fr-FR" sz="1600">
                <a:solidFill>
                  <a:schemeClr val="bg1"/>
                </a:solidFill>
              </a:rPr>
              <a:t>mettre à jour les connaissances </a:t>
            </a:r>
            <a:endParaRPr lang="fr-FR"/>
          </a:p>
        </p:txBody>
      </p:sp>
      <p:sp>
        <p:nvSpPr>
          <p:cNvPr id="9" name="Espace réservé du texte 4">
            <a:extLst>
              <a:ext uri="{FF2B5EF4-FFF2-40B4-BE49-F238E27FC236}">
                <a16:creationId xmlns:a16="http://schemas.microsoft.com/office/drawing/2014/main" id="{A2D8FE5B-3F85-0899-7039-1374BD6207CC}"/>
              </a:ext>
            </a:extLst>
          </p:cNvPr>
          <p:cNvSpPr txBox="1">
            <a:spLocks/>
          </p:cNvSpPr>
          <p:nvPr/>
        </p:nvSpPr>
        <p:spPr>
          <a:xfrm>
            <a:off x="7630758" y="2127804"/>
            <a:ext cx="1657866"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r-FR" sz="2000" b="1">
                <a:latin typeface="+mn-lt"/>
                <a:cs typeface="Arial"/>
              </a:rPr>
              <a:t>3.Objectifs</a:t>
            </a:r>
          </a:p>
        </p:txBody>
      </p:sp>
      <p:pic>
        <p:nvPicPr>
          <p:cNvPr id="16" name="Graphique 15" descr="Création de récits contour">
            <a:extLst>
              <a:ext uri="{FF2B5EF4-FFF2-40B4-BE49-F238E27FC236}">
                <a16:creationId xmlns:a16="http://schemas.microsoft.com/office/drawing/2014/main" id="{411C40A7-A493-BA59-2984-C41D5B345E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11248" y="1965593"/>
            <a:ext cx="711179" cy="711179"/>
          </a:xfrm>
          <a:prstGeom prst="rect">
            <a:avLst/>
          </a:prstGeom>
        </p:spPr>
      </p:pic>
      <p:sp>
        <p:nvSpPr>
          <p:cNvPr id="46" name="ZoneTexte 45">
            <a:extLst>
              <a:ext uri="{FF2B5EF4-FFF2-40B4-BE49-F238E27FC236}">
                <a16:creationId xmlns:a16="http://schemas.microsoft.com/office/drawing/2014/main" id="{DF7C2357-B809-3A07-827B-7E68EDE422BA}"/>
              </a:ext>
            </a:extLst>
          </p:cNvPr>
          <p:cNvSpPr txBox="1"/>
          <p:nvPr/>
        </p:nvSpPr>
        <p:spPr>
          <a:xfrm>
            <a:off x="866838" y="2554927"/>
            <a:ext cx="2931383" cy="1077218"/>
          </a:xfrm>
          <a:prstGeom prst="rect">
            <a:avLst/>
          </a:prstGeom>
          <a:noFill/>
        </p:spPr>
        <p:txBody>
          <a:bodyPr wrap="square">
            <a:spAutoFit/>
          </a:bodyPr>
          <a:lstStyle/>
          <a:p>
            <a:pPr algn="just">
              <a:spcBef>
                <a:spcPts val="1000"/>
              </a:spcBef>
              <a:defRPr/>
            </a:pPr>
            <a:r>
              <a:rPr lang="fr-FR" sz="1600">
                <a:solidFill>
                  <a:schemeClr val="bg1"/>
                </a:solidFill>
              </a:rPr>
              <a:t>Améliorer la qualité de l’accueil, des pratiques et favoriser la prévention des risques de maltraitance </a:t>
            </a:r>
          </a:p>
        </p:txBody>
      </p:sp>
      <p:sp>
        <p:nvSpPr>
          <p:cNvPr id="47" name="Espace réservé du texte 4">
            <a:extLst>
              <a:ext uri="{FF2B5EF4-FFF2-40B4-BE49-F238E27FC236}">
                <a16:creationId xmlns:a16="http://schemas.microsoft.com/office/drawing/2014/main" id="{7F8D548D-C3E0-D67E-C5AD-DDDA3AE76974}"/>
              </a:ext>
            </a:extLst>
          </p:cNvPr>
          <p:cNvSpPr txBox="1">
            <a:spLocks/>
          </p:cNvSpPr>
          <p:nvPr/>
        </p:nvSpPr>
        <p:spPr>
          <a:xfrm>
            <a:off x="1641746" y="2211667"/>
            <a:ext cx="1505840"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r-FR" sz="2000" b="1">
                <a:latin typeface="+mn-lt"/>
                <a:cs typeface="Arial"/>
              </a:rPr>
              <a:t>1 Cible</a:t>
            </a:r>
          </a:p>
        </p:txBody>
      </p:sp>
      <p:pic>
        <p:nvPicPr>
          <p:cNvPr id="48" name="Graphique 47" descr="Mille avec un remplissage uni">
            <a:extLst>
              <a:ext uri="{FF2B5EF4-FFF2-40B4-BE49-F238E27FC236}">
                <a16:creationId xmlns:a16="http://schemas.microsoft.com/office/drawing/2014/main" id="{2B6E4679-FAF9-CAD0-1549-827265F0684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00343" y="1954216"/>
            <a:ext cx="662687" cy="662687"/>
          </a:xfrm>
          <a:prstGeom prst="rect">
            <a:avLst/>
          </a:prstGeom>
        </p:spPr>
      </p:pic>
      <p:sp>
        <p:nvSpPr>
          <p:cNvPr id="49" name="Espace réservé du texte 4">
            <a:extLst>
              <a:ext uri="{FF2B5EF4-FFF2-40B4-BE49-F238E27FC236}">
                <a16:creationId xmlns:a16="http://schemas.microsoft.com/office/drawing/2014/main" id="{89789721-E158-CC87-94B5-AA9295DA98BE}"/>
              </a:ext>
            </a:extLst>
          </p:cNvPr>
          <p:cNvSpPr txBox="1">
            <a:spLocks/>
          </p:cNvSpPr>
          <p:nvPr/>
        </p:nvSpPr>
        <p:spPr>
          <a:xfrm>
            <a:off x="3893211" y="6324931"/>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b="1">
              <a:latin typeface="+mn-lt"/>
              <a:cs typeface="Arial"/>
            </a:endParaRPr>
          </a:p>
        </p:txBody>
      </p:sp>
      <p:pic>
        <p:nvPicPr>
          <p:cNvPr id="3" name="Image 2">
            <a:extLst>
              <a:ext uri="{FF2B5EF4-FFF2-40B4-BE49-F238E27FC236}">
                <a16:creationId xmlns:a16="http://schemas.microsoft.com/office/drawing/2014/main" id="{008D5254-4D74-8327-597C-E9B847F2B65A}"/>
              </a:ext>
            </a:extLst>
          </p:cNvPr>
          <p:cNvPicPr>
            <a:picLocks noChangeAspect="1"/>
          </p:cNvPicPr>
          <p:nvPr/>
        </p:nvPicPr>
        <p:blipFill>
          <a:blip r:embed="rId3"/>
          <a:stretch>
            <a:fillRect/>
          </a:stretch>
        </p:blipFill>
        <p:spPr>
          <a:xfrm>
            <a:off x="4437498" y="3631853"/>
            <a:ext cx="2321653" cy="488769"/>
          </a:xfrm>
          <a:prstGeom prst="rect">
            <a:avLst/>
          </a:prstGeom>
        </p:spPr>
      </p:pic>
      <p:pic>
        <p:nvPicPr>
          <p:cNvPr id="7" name="Image 6">
            <a:extLst>
              <a:ext uri="{FF2B5EF4-FFF2-40B4-BE49-F238E27FC236}">
                <a16:creationId xmlns:a16="http://schemas.microsoft.com/office/drawing/2014/main" id="{0A2D90A8-C6B8-38EA-4517-7C631B8E9ABC}"/>
              </a:ext>
            </a:extLst>
          </p:cNvPr>
          <p:cNvPicPr>
            <a:picLocks noChangeAspect="1"/>
          </p:cNvPicPr>
          <p:nvPr/>
        </p:nvPicPr>
        <p:blipFill>
          <a:blip r:embed="rId8"/>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1040601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124AB3E8-C43A-3FC1-844E-E382BAD864E6}"/>
              </a:ext>
            </a:extLst>
          </p:cNvPr>
          <p:cNvPicPr>
            <a:picLocks noChangeAspect="1"/>
          </p:cNvPicPr>
          <p:nvPr/>
        </p:nvPicPr>
        <p:blipFill>
          <a:blip r:embed="rId3"/>
          <a:stretch>
            <a:fillRect/>
          </a:stretch>
        </p:blipFill>
        <p:spPr>
          <a:xfrm>
            <a:off x="6487912" y="1579564"/>
            <a:ext cx="2955312" cy="622171"/>
          </a:xfrm>
          <a:prstGeom prst="rect">
            <a:avLst/>
          </a:prstGeom>
        </p:spPr>
      </p:pic>
      <p:sp>
        <p:nvSpPr>
          <p:cNvPr id="2" name="Titre 1">
            <a:extLst>
              <a:ext uri="{FF2B5EF4-FFF2-40B4-BE49-F238E27FC236}">
                <a16:creationId xmlns:a16="http://schemas.microsoft.com/office/drawing/2014/main" id="{E52B33E8-CCFB-3D56-BDD2-F9AE6F0BA989}"/>
              </a:ext>
            </a:extLst>
          </p:cNvPr>
          <p:cNvSpPr>
            <a:spLocks noGrp="1"/>
          </p:cNvSpPr>
          <p:nvPr>
            <p:ph type="title"/>
          </p:nvPr>
        </p:nvSpPr>
        <p:spPr>
          <a:xfrm>
            <a:off x="888510" y="235633"/>
            <a:ext cx="10259471" cy="1552075"/>
          </a:xfrm>
        </p:spPr>
        <p:txBody>
          <a:bodyPr>
            <a:normAutofit fontScale="90000"/>
          </a:bodyPr>
          <a:lstStyle/>
          <a:p>
            <a:br>
              <a:rPr lang="fr-FR"/>
            </a:br>
            <a:br>
              <a:rPr lang="fr-FR"/>
            </a:br>
            <a:br>
              <a:rPr lang="fr-FR" sz="3100"/>
            </a:br>
            <a:r>
              <a:rPr lang="fr-FR" sz="3100">
                <a:solidFill>
                  <a:schemeClr val="tx2"/>
                </a:solidFill>
              </a:rPr>
              <a:t>Les heures de préparation à l’accueil de l’enfant – à partir de 2025 </a:t>
            </a:r>
            <a:r>
              <a:rPr lang="fr-FR" sz="3100">
                <a:solidFill>
                  <a:srgbClr val="FF0000"/>
                </a:solidFill>
              </a:rPr>
              <a:t>( remplacement des heures de concertation) </a:t>
            </a:r>
          </a:p>
        </p:txBody>
      </p:sp>
      <p:sp>
        <p:nvSpPr>
          <p:cNvPr id="5" name="Espace réservé du texte 4">
            <a:extLst>
              <a:ext uri="{FF2B5EF4-FFF2-40B4-BE49-F238E27FC236}">
                <a16:creationId xmlns:a16="http://schemas.microsoft.com/office/drawing/2014/main" id="{9AE1718C-E033-5F6C-6DBF-461D96CB2CB2}"/>
              </a:ext>
            </a:extLst>
          </p:cNvPr>
          <p:cNvSpPr>
            <a:spLocks noGrp="1"/>
          </p:cNvSpPr>
          <p:nvPr>
            <p:ph type="body" idx="10"/>
          </p:nvPr>
        </p:nvSpPr>
        <p:spPr>
          <a:xfrm>
            <a:off x="99940" y="2192647"/>
            <a:ext cx="3036477" cy="404216"/>
          </a:xfrm>
        </p:spPr>
        <p:txBody>
          <a:bodyPr>
            <a:normAutofit/>
          </a:bodyPr>
          <a:lstStyle/>
          <a:p>
            <a:pPr algn="ctr"/>
            <a:r>
              <a:rPr lang="fr-FR" sz="2000" b="1">
                <a:latin typeface="+mn-lt"/>
                <a:cs typeface="Arial"/>
              </a:rPr>
              <a:t>1.Définition</a:t>
            </a:r>
          </a:p>
        </p:txBody>
      </p:sp>
      <p:sp>
        <p:nvSpPr>
          <p:cNvPr id="6" name="Espace réservé du contenu 5">
            <a:extLst>
              <a:ext uri="{FF2B5EF4-FFF2-40B4-BE49-F238E27FC236}">
                <a16:creationId xmlns:a16="http://schemas.microsoft.com/office/drawing/2014/main" id="{C7F068C2-DF05-BF11-1869-05F0B7805A2E}"/>
              </a:ext>
            </a:extLst>
          </p:cNvPr>
          <p:cNvSpPr>
            <a:spLocks noGrp="1"/>
          </p:cNvSpPr>
          <p:nvPr>
            <p:ph sz="half" idx="11"/>
          </p:nvPr>
        </p:nvSpPr>
        <p:spPr>
          <a:xfrm>
            <a:off x="1051672" y="2526200"/>
            <a:ext cx="4260720" cy="853300"/>
          </a:xfrm>
        </p:spPr>
        <p:txBody>
          <a:bodyPr>
            <a:noAutofit/>
          </a:bodyPr>
          <a:lstStyle/>
          <a:p>
            <a:pPr marL="0" indent="0" algn="just">
              <a:buNone/>
              <a:defRPr/>
            </a:pPr>
            <a:r>
              <a:rPr lang="fr-FR"/>
              <a:t>Temps dédié à la préparation de l’accueil de chaque enfant, à l’accompagnement à la parentalité, aux échanges avec les partenaires rendus utiles par la situation singulière de chaque enfant </a:t>
            </a:r>
          </a:p>
        </p:txBody>
      </p:sp>
      <p:sp>
        <p:nvSpPr>
          <p:cNvPr id="17" name="Rectangle 16">
            <a:extLst>
              <a:ext uri="{FF2B5EF4-FFF2-40B4-BE49-F238E27FC236}">
                <a16:creationId xmlns:a16="http://schemas.microsoft.com/office/drawing/2014/main" id="{569DBD19-37C1-7332-80E4-A2C19CB8CF64}"/>
              </a:ext>
            </a:extLst>
          </p:cNvPr>
          <p:cNvSpPr/>
          <p:nvPr/>
        </p:nvSpPr>
        <p:spPr>
          <a:xfrm>
            <a:off x="4285863" y="1796192"/>
            <a:ext cx="2710062" cy="34834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5595256" y="2009559"/>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6941611" y="2162157"/>
            <a:ext cx="174443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r-FR" sz="2000" b="1">
                <a:latin typeface="+mn-lt"/>
                <a:cs typeface="Arial"/>
              </a:rPr>
              <a:t>3. Principes</a:t>
            </a:r>
          </a:p>
        </p:txBody>
      </p:sp>
      <p:sp>
        <p:nvSpPr>
          <p:cNvPr id="23" name="Espace réservé du contenu 5">
            <a:extLst>
              <a:ext uri="{FF2B5EF4-FFF2-40B4-BE49-F238E27FC236}">
                <a16:creationId xmlns:a16="http://schemas.microsoft.com/office/drawing/2014/main" id="{3EBB60F3-AC51-B647-6015-218B254FEBCC}"/>
              </a:ext>
            </a:extLst>
          </p:cNvPr>
          <p:cNvSpPr txBox="1">
            <a:spLocks/>
          </p:cNvSpPr>
          <p:nvPr/>
        </p:nvSpPr>
        <p:spPr>
          <a:xfrm>
            <a:off x="6990144" y="2545368"/>
            <a:ext cx="4310704" cy="992972"/>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dirty="0"/>
              <a:t>Réorientation des heures de concertation vers la préparation de l’accueil de chaque enfant</a:t>
            </a:r>
          </a:p>
          <a:p>
            <a:pPr algn="just"/>
            <a:r>
              <a:rPr lang="fr-FR" dirty="0"/>
              <a:t>Changement des modalités de calcul (passage de la place à l’enfant)</a:t>
            </a:r>
          </a:p>
          <a:p>
            <a:pPr algn="just"/>
            <a:r>
              <a:rPr lang="fr-FR" dirty="0"/>
              <a:t>Doublement du budget dédié</a:t>
            </a:r>
            <a:r>
              <a:rPr lang="fr-FR" dirty="0">
                <a:solidFill>
                  <a:prstClr val="black"/>
                </a:solidFill>
                <a:latin typeface="Arial"/>
                <a:cs typeface="Arial"/>
              </a:rPr>
              <a:t>.</a:t>
            </a:r>
          </a:p>
          <a:p>
            <a:pPr algn="just"/>
            <a:r>
              <a:rPr lang="fr-FR" b="1" dirty="0">
                <a:solidFill>
                  <a:srgbClr val="FFC000"/>
                </a:solidFill>
              </a:rPr>
              <a:t>Nombre d’enfants inscrits dans l’année x 6 heures </a:t>
            </a:r>
          </a:p>
          <a:p>
            <a:pPr marL="0" indent="0">
              <a:buNone/>
            </a:pPr>
            <a:endParaRPr lang="fr-FR" b="1"/>
          </a:p>
        </p:txBody>
      </p:sp>
      <p:sp>
        <p:nvSpPr>
          <p:cNvPr id="8" name="ZoneTexte 7">
            <a:extLst>
              <a:ext uri="{FF2B5EF4-FFF2-40B4-BE49-F238E27FC236}">
                <a16:creationId xmlns:a16="http://schemas.microsoft.com/office/drawing/2014/main" id="{2A36E22B-1358-35FD-FCDD-C8A474C4BEE7}"/>
              </a:ext>
            </a:extLst>
          </p:cNvPr>
          <p:cNvSpPr txBox="1"/>
          <p:nvPr/>
        </p:nvSpPr>
        <p:spPr>
          <a:xfrm>
            <a:off x="1000745" y="4400175"/>
            <a:ext cx="5553336" cy="830997"/>
          </a:xfrm>
          <a:prstGeom prst="rect">
            <a:avLst/>
          </a:prstGeom>
          <a:noFill/>
        </p:spPr>
        <p:txBody>
          <a:bodyPr wrap="square" lIns="91440" tIns="45720" rIns="91440" bIns="45720" anchor="t">
            <a:spAutoFit/>
          </a:bodyPr>
          <a:lstStyle/>
          <a:p>
            <a:pPr marL="285750" indent="-285750" algn="just">
              <a:buFont typeface="Wingdings" panose="05000000000000000000" pitchFamily="2" charset="2"/>
              <a:buChar char="§"/>
              <a:defRPr/>
            </a:pPr>
            <a:r>
              <a:rPr lang="fr-FR" sz="1600">
                <a:solidFill>
                  <a:schemeClr val="bg1"/>
                </a:solidFill>
              </a:rPr>
              <a:t>Prise en compte des recommandations </a:t>
            </a:r>
            <a:r>
              <a:rPr lang="fr-FR" sz="1600" err="1">
                <a:solidFill>
                  <a:schemeClr val="bg1"/>
                </a:solidFill>
              </a:rPr>
              <a:t>Igas</a:t>
            </a:r>
            <a:r>
              <a:rPr lang="fr-FR" sz="1600">
                <a:solidFill>
                  <a:schemeClr val="bg1"/>
                </a:solidFill>
              </a:rPr>
              <a:t>  </a:t>
            </a:r>
          </a:p>
          <a:p>
            <a:pPr marL="285750" indent="-285750" algn="just">
              <a:buFont typeface="Wingdings" panose="05000000000000000000" pitchFamily="2" charset="2"/>
              <a:buChar char="§"/>
              <a:defRPr/>
            </a:pPr>
            <a:r>
              <a:rPr lang="fr-FR" sz="1600">
                <a:solidFill>
                  <a:schemeClr val="bg1"/>
                </a:solidFill>
              </a:rPr>
              <a:t>Meilleure prise en compte du soutien à la parentalité et de la singularité de l’accueil de chaque enfant </a:t>
            </a:r>
            <a:endParaRPr lang="fr-FR"/>
          </a:p>
        </p:txBody>
      </p:sp>
      <p:sp>
        <p:nvSpPr>
          <p:cNvPr id="9" name="Espace réservé du texte 4">
            <a:extLst>
              <a:ext uri="{FF2B5EF4-FFF2-40B4-BE49-F238E27FC236}">
                <a16:creationId xmlns:a16="http://schemas.microsoft.com/office/drawing/2014/main" id="{A2D8FE5B-3F85-0899-7039-1374BD6207CC}"/>
              </a:ext>
            </a:extLst>
          </p:cNvPr>
          <p:cNvSpPr txBox="1">
            <a:spLocks/>
          </p:cNvSpPr>
          <p:nvPr/>
        </p:nvSpPr>
        <p:spPr>
          <a:xfrm>
            <a:off x="1000745" y="4018185"/>
            <a:ext cx="2022929"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r-FR" sz="2000" b="1">
                <a:latin typeface="+mn-lt"/>
                <a:cs typeface="Arial"/>
              </a:rPr>
              <a:t>2. Objectifs</a:t>
            </a:r>
          </a:p>
        </p:txBody>
      </p:sp>
      <p:pic>
        <p:nvPicPr>
          <p:cNvPr id="16" name="Graphique 15" descr="Création de récits contour">
            <a:extLst>
              <a:ext uri="{FF2B5EF4-FFF2-40B4-BE49-F238E27FC236}">
                <a16:creationId xmlns:a16="http://schemas.microsoft.com/office/drawing/2014/main" id="{411C40A7-A493-BA59-2984-C41D5B345E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555" y="2122250"/>
            <a:ext cx="711179" cy="711179"/>
          </a:xfrm>
          <a:prstGeom prst="rect">
            <a:avLst/>
          </a:prstGeom>
        </p:spPr>
      </p:pic>
      <p:pic>
        <p:nvPicPr>
          <p:cNvPr id="33" name="Graphique 32" descr="Présentation avec liste de vérification avec un remplissage uni">
            <a:extLst>
              <a:ext uri="{FF2B5EF4-FFF2-40B4-BE49-F238E27FC236}">
                <a16:creationId xmlns:a16="http://schemas.microsoft.com/office/drawing/2014/main" id="{A40F17FA-3CDE-576C-862D-70EA9131ED8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45555" y="3896440"/>
            <a:ext cx="647706" cy="647706"/>
          </a:xfrm>
          <a:prstGeom prst="rect">
            <a:avLst/>
          </a:prstGeom>
        </p:spPr>
      </p:pic>
      <p:sp>
        <p:nvSpPr>
          <p:cNvPr id="7" name="ZoneTexte 6">
            <a:extLst>
              <a:ext uri="{FF2B5EF4-FFF2-40B4-BE49-F238E27FC236}">
                <a16:creationId xmlns:a16="http://schemas.microsoft.com/office/drawing/2014/main" id="{C5D8CCE2-D549-3DA5-1BE7-29C314AC2B9F}"/>
              </a:ext>
            </a:extLst>
          </p:cNvPr>
          <p:cNvSpPr txBox="1"/>
          <p:nvPr/>
        </p:nvSpPr>
        <p:spPr>
          <a:xfrm>
            <a:off x="3649274" y="5540411"/>
            <a:ext cx="3073381" cy="338554"/>
          </a:xfrm>
          <a:prstGeom prst="rect">
            <a:avLst/>
          </a:prstGeom>
          <a:noFill/>
        </p:spPr>
        <p:txBody>
          <a:bodyPr wrap="square">
            <a:spAutoFit/>
          </a:bodyPr>
          <a:lstStyle/>
          <a:p>
            <a:pPr marL="0" marR="0" lvl="1" fontAlgn="auto">
              <a:lnSpc>
                <a:spcPct val="100000"/>
              </a:lnSpc>
              <a:spcBef>
                <a:spcPts val="0"/>
              </a:spcBef>
              <a:spcAft>
                <a:spcPts val="0"/>
              </a:spcAft>
              <a:buClrTx/>
              <a:buSzTx/>
              <a:tabLst/>
              <a:defRPr/>
            </a:pPr>
            <a:r>
              <a:rPr lang="fr-FR" sz="1600">
                <a:solidFill>
                  <a:schemeClr val="bg1"/>
                </a:solidFill>
              </a:rPr>
              <a:t>Non soumis à pièce justificative</a:t>
            </a:r>
          </a:p>
        </p:txBody>
      </p:sp>
      <p:pic>
        <p:nvPicPr>
          <p:cNvPr id="13" name="Graphique 12" descr="Homme policier avec un remplissage uni">
            <a:extLst>
              <a:ext uri="{FF2B5EF4-FFF2-40B4-BE49-F238E27FC236}">
                <a16:creationId xmlns:a16="http://schemas.microsoft.com/office/drawing/2014/main" id="{452B3171-6592-C842-A82D-F1FBE463515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394736" y="5451519"/>
            <a:ext cx="382677" cy="382677"/>
          </a:xfrm>
          <a:prstGeom prst="rect">
            <a:avLst/>
          </a:prstGeom>
        </p:spPr>
      </p:pic>
      <p:pic>
        <p:nvPicPr>
          <p:cNvPr id="3" name="Image 2">
            <a:extLst>
              <a:ext uri="{FF2B5EF4-FFF2-40B4-BE49-F238E27FC236}">
                <a16:creationId xmlns:a16="http://schemas.microsoft.com/office/drawing/2014/main" id="{CEC14A0F-14D8-B802-A1CE-4A2F93B13389}"/>
              </a:ext>
            </a:extLst>
          </p:cNvPr>
          <p:cNvPicPr>
            <a:picLocks noChangeAspect="1"/>
          </p:cNvPicPr>
          <p:nvPr/>
        </p:nvPicPr>
        <p:blipFill>
          <a:blip r:embed="rId10"/>
          <a:stretch>
            <a:fillRect/>
          </a:stretch>
        </p:blipFill>
        <p:spPr>
          <a:xfrm>
            <a:off x="11086547" y="5144396"/>
            <a:ext cx="919470" cy="1477971"/>
          </a:xfrm>
          <a:prstGeom prst="rect">
            <a:avLst/>
          </a:prstGeom>
        </p:spPr>
      </p:pic>
    </p:spTree>
    <p:extLst>
      <p:ext uri="{BB962C8B-B14F-4D97-AF65-F5344CB8AC3E}">
        <p14:creationId xmlns:p14="http://schemas.microsoft.com/office/powerpoint/2010/main" val="3997694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DF5A514-304A-20B4-220D-146D62C28F1A}"/>
              </a:ext>
            </a:extLst>
          </p:cNvPr>
          <p:cNvSpPr>
            <a:spLocks noGrp="1"/>
          </p:cNvSpPr>
          <p:nvPr>
            <p:ph type="ctrTitle"/>
          </p:nvPr>
        </p:nvSpPr>
        <p:spPr>
          <a:xfrm>
            <a:off x="6367056" y="2569525"/>
            <a:ext cx="4174230" cy="1221639"/>
          </a:xfrm>
        </p:spPr>
        <p:txBody>
          <a:bodyPr>
            <a:noAutofit/>
          </a:bodyPr>
          <a:lstStyle/>
          <a:p>
            <a:r>
              <a:rPr lang="fr-FR" sz="4400"/>
              <a:t>2. Bonus « Attractivité »</a:t>
            </a:r>
            <a:endParaRPr lang="en-US" sz="4400"/>
          </a:p>
        </p:txBody>
      </p:sp>
      <p:pic>
        <p:nvPicPr>
          <p:cNvPr id="6" name="Graphique 5" descr="Groupe de personnes contour">
            <a:extLst>
              <a:ext uri="{FF2B5EF4-FFF2-40B4-BE49-F238E27FC236}">
                <a16:creationId xmlns:a16="http://schemas.microsoft.com/office/drawing/2014/main" id="{3EDBF10D-9227-FDE1-957F-E3D52BC515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49237" y="2569525"/>
            <a:ext cx="1275708" cy="1275708"/>
          </a:xfrm>
          <a:prstGeom prst="rect">
            <a:avLst/>
          </a:prstGeom>
        </p:spPr>
      </p:pic>
      <p:pic>
        <p:nvPicPr>
          <p:cNvPr id="2" name="Picture 2" descr="Nouveau Logos">
            <a:extLst>
              <a:ext uri="{FF2B5EF4-FFF2-40B4-BE49-F238E27FC236}">
                <a16:creationId xmlns:a16="http://schemas.microsoft.com/office/drawing/2014/main" id="{677701EB-0425-827E-AFF7-58D6503394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74970" y="2136"/>
            <a:ext cx="2316242" cy="2011472"/>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a:extLst>
              <a:ext uri="{FF2B5EF4-FFF2-40B4-BE49-F238E27FC236}">
                <a16:creationId xmlns:a16="http://schemas.microsoft.com/office/drawing/2014/main" id="{348B87AC-925F-A0D9-6C6B-FC064A6E4B5A}"/>
              </a:ext>
            </a:extLst>
          </p:cNvPr>
          <p:cNvPicPr>
            <a:picLocks noChangeAspect="1"/>
          </p:cNvPicPr>
          <p:nvPr/>
        </p:nvPicPr>
        <p:blipFill>
          <a:blip r:embed="rId5"/>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3211510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2745B0-394E-E973-493E-01398D5C31E7}"/>
              </a:ext>
            </a:extLst>
          </p:cNvPr>
          <p:cNvSpPr>
            <a:spLocks noGrp="1"/>
          </p:cNvSpPr>
          <p:nvPr>
            <p:ph type="title"/>
          </p:nvPr>
        </p:nvSpPr>
        <p:spPr>
          <a:xfrm>
            <a:off x="1089527" y="2108745"/>
            <a:ext cx="9608085" cy="610863"/>
          </a:xfrm>
        </p:spPr>
        <p:txBody>
          <a:bodyPr>
            <a:normAutofit fontScale="90000"/>
          </a:bodyPr>
          <a:lstStyle/>
          <a:p>
            <a:r>
              <a:rPr lang="fr-FR"/>
              <a:t>Contexte autour du bonus Attractivité</a:t>
            </a:r>
          </a:p>
        </p:txBody>
      </p:sp>
      <p:sp>
        <p:nvSpPr>
          <p:cNvPr id="3" name="Espace réservé du texte 2">
            <a:extLst>
              <a:ext uri="{FF2B5EF4-FFF2-40B4-BE49-F238E27FC236}">
                <a16:creationId xmlns:a16="http://schemas.microsoft.com/office/drawing/2014/main" id="{C05C64DE-DCE2-9135-2C26-29B871C1EB5C}"/>
              </a:ext>
            </a:extLst>
          </p:cNvPr>
          <p:cNvSpPr>
            <a:spLocks noGrp="1"/>
          </p:cNvSpPr>
          <p:nvPr>
            <p:ph type="body" sz="quarter" idx="10"/>
          </p:nvPr>
        </p:nvSpPr>
        <p:spPr>
          <a:xfrm>
            <a:off x="1089527" y="3820806"/>
            <a:ext cx="8520273" cy="1206179"/>
          </a:xfrm>
        </p:spPr>
        <p:txBody>
          <a:bodyPr/>
          <a:lstStyle/>
          <a:p>
            <a:pPr marL="285750" indent="-285750">
              <a:buFont typeface="Arial" panose="020B0604020202020204" pitchFamily="34" charset="0"/>
              <a:buChar char="•"/>
            </a:pPr>
            <a:r>
              <a:rPr lang="fr-FR"/>
              <a:t>Déficit d’attractivité des métiers et difficultés de recrutement</a:t>
            </a:r>
          </a:p>
          <a:p>
            <a:pPr marL="285750" indent="-285750">
              <a:buFont typeface="Arial" panose="020B0604020202020204" pitchFamily="34" charset="0"/>
              <a:buChar char="•"/>
            </a:pPr>
            <a:r>
              <a:rPr lang="fr-FR"/>
              <a:t>Fermetures de places et tensions sur le fonctionnement dans les </a:t>
            </a:r>
            <a:r>
              <a:rPr lang="fr-FR" err="1"/>
              <a:t>Eaje</a:t>
            </a:r>
            <a:endParaRPr lang="fr-FR"/>
          </a:p>
          <a:p>
            <a:pPr marL="285750" indent="-285750">
              <a:buFont typeface="Arial" panose="020B0604020202020204" pitchFamily="34" charset="0"/>
              <a:buChar char="•"/>
            </a:pPr>
            <a:r>
              <a:rPr lang="fr-FR"/>
              <a:t>A terme, fragilisation de la qualité de l’accueil</a:t>
            </a:r>
          </a:p>
        </p:txBody>
      </p:sp>
      <p:sp>
        <p:nvSpPr>
          <p:cNvPr id="4" name="Espace réservé du texte 3">
            <a:extLst>
              <a:ext uri="{FF2B5EF4-FFF2-40B4-BE49-F238E27FC236}">
                <a16:creationId xmlns:a16="http://schemas.microsoft.com/office/drawing/2014/main" id="{7C168B8A-A09B-DFFE-E07F-70A4E5BCC578}"/>
              </a:ext>
            </a:extLst>
          </p:cNvPr>
          <p:cNvSpPr>
            <a:spLocks noGrp="1"/>
          </p:cNvSpPr>
          <p:nvPr>
            <p:ph type="body" sz="quarter" idx="12"/>
          </p:nvPr>
        </p:nvSpPr>
        <p:spPr>
          <a:xfrm>
            <a:off x="1089527" y="3184990"/>
            <a:ext cx="4838700" cy="315915"/>
          </a:xfrm>
        </p:spPr>
        <p:txBody>
          <a:bodyPr/>
          <a:lstStyle/>
          <a:p>
            <a:r>
              <a:rPr lang="fr-FR" sz="2000"/>
              <a:t>Contexte socio-économique</a:t>
            </a:r>
          </a:p>
        </p:txBody>
      </p:sp>
      <p:pic>
        <p:nvPicPr>
          <p:cNvPr id="5" name="Image 4">
            <a:extLst>
              <a:ext uri="{FF2B5EF4-FFF2-40B4-BE49-F238E27FC236}">
                <a16:creationId xmlns:a16="http://schemas.microsoft.com/office/drawing/2014/main" id="{9E220121-5635-FED9-6C3B-7513B594ED27}"/>
              </a:ext>
            </a:extLst>
          </p:cNvPr>
          <p:cNvPicPr>
            <a:picLocks noChangeAspect="1"/>
          </p:cNvPicPr>
          <p:nvPr/>
        </p:nvPicPr>
        <p:blipFill>
          <a:blip r:embed="rId2"/>
          <a:stretch>
            <a:fillRect/>
          </a:stretch>
        </p:blipFill>
        <p:spPr>
          <a:xfrm>
            <a:off x="10767690" y="5189960"/>
            <a:ext cx="920576" cy="1475360"/>
          </a:xfrm>
          <a:prstGeom prst="rect">
            <a:avLst/>
          </a:prstGeom>
        </p:spPr>
      </p:pic>
    </p:spTree>
    <p:extLst>
      <p:ext uri="{BB962C8B-B14F-4D97-AF65-F5344CB8AC3E}">
        <p14:creationId xmlns:p14="http://schemas.microsoft.com/office/powerpoint/2010/main" val="2066058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8C1D48AB-67DA-92D8-44E1-8645042201EB}"/>
              </a:ext>
            </a:extLst>
          </p:cNvPr>
          <p:cNvSpPr>
            <a:spLocks noGrp="1"/>
          </p:cNvSpPr>
          <p:nvPr>
            <p:ph type="body" idx="1"/>
          </p:nvPr>
        </p:nvSpPr>
        <p:spPr>
          <a:xfrm>
            <a:off x="863382" y="1316333"/>
            <a:ext cx="4827178" cy="404216"/>
          </a:xfrm>
        </p:spPr>
        <p:txBody>
          <a:bodyPr vert="horz" lIns="0" tIns="0" rIns="0" bIns="0" rtlCol="0" anchor="t" anchorCtr="0">
            <a:noAutofit/>
          </a:bodyPr>
          <a:lstStyle/>
          <a:p>
            <a:r>
              <a:rPr lang="fr-FR" sz="2400"/>
              <a:t>Dans le secteur privé</a:t>
            </a:r>
          </a:p>
          <a:p>
            <a:endParaRPr lang="fr-FR"/>
          </a:p>
        </p:txBody>
      </p:sp>
      <p:sp>
        <p:nvSpPr>
          <p:cNvPr id="4" name="Espace réservé du texte 3">
            <a:extLst>
              <a:ext uri="{FF2B5EF4-FFF2-40B4-BE49-F238E27FC236}">
                <a16:creationId xmlns:a16="http://schemas.microsoft.com/office/drawing/2014/main" id="{C4809546-9D50-46FF-1AD0-E18842270DAF}"/>
              </a:ext>
            </a:extLst>
          </p:cNvPr>
          <p:cNvSpPr>
            <a:spLocks noGrp="1"/>
          </p:cNvSpPr>
          <p:nvPr>
            <p:ph type="body" idx="10"/>
          </p:nvPr>
        </p:nvSpPr>
        <p:spPr>
          <a:xfrm>
            <a:off x="6590718" y="1301956"/>
            <a:ext cx="3695754" cy="426962"/>
          </a:xfrm>
        </p:spPr>
        <p:txBody>
          <a:bodyPr vert="horz" lIns="0" tIns="0" rIns="0" bIns="0" rtlCol="0" anchor="t" anchorCtr="0">
            <a:noAutofit/>
          </a:bodyPr>
          <a:lstStyle/>
          <a:p>
            <a:r>
              <a:rPr lang="fr-FR" sz="2400"/>
              <a:t>Dans le secteur public </a:t>
            </a:r>
          </a:p>
        </p:txBody>
      </p:sp>
      <p:sp>
        <p:nvSpPr>
          <p:cNvPr id="5" name="Espace réservé du contenu 4">
            <a:extLst>
              <a:ext uri="{FF2B5EF4-FFF2-40B4-BE49-F238E27FC236}">
                <a16:creationId xmlns:a16="http://schemas.microsoft.com/office/drawing/2014/main" id="{48139058-89CE-30C3-DEB0-5FD27CF33D16}"/>
              </a:ext>
            </a:extLst>
          </p:cNvPr>
          <p:cNvSpPr>
            <a:spLocks noGrp="1"/>
          </p:cNvSpPr>
          <p:nvPr>
            <p:ph sz="half" idx="2"/>
          </p:nvPr>
        </p:nvSpPr>
        <p:spPr>
          <a:xfrm>
            <a:off x="698242" y="2053959"/>
            <a:ext cx="5468226" cy="1523129"/>
          </a:xfrm>
        </p:spPr>
        <p:txBody>
          <a:bodyPr vert="horz" lIns="0" tIns="0" rIns="0" bIns="0" rtlCol="0" anchor="t" anchorCtr="0">
            <a:noAutofit/>
          </a:bodyPr>
          <a:lstStyle/>
          <a:p>
            <a:pPr marL="285750" lvl="1" indent="-285750" algn="just">
              <a:lnSpc>
                <a:spcPct val="110000"/>
              </a:lnSpc>
              <a:spcBef>
                <a:spcPts val="1000"/>
              </a:spcBef>
              <a:buFont typeface="Wingdings" pitchFamily="2" charset="2"/>
              <a:buChar char="§"/>
            </a:pPr>
            <a:r>
              <a:rPr lang="fr-FR"/>
              <a:t>Au titre de son activité principale, l’employeur relève d'une Convention collective nationale qui respecte les 3 critères cumulatifs conditionnant l'éligibilité</a:t>
            </a:r>
          </a:p>
          <a:p>
            <a:pPr marL="285750" lvl="1" indent="-285750">
              <a:lnSpc>
                <a:spcPct val="100000"/>
              </a:lnSpc>
              <a:spcBef>
                <a:spcPts val="1000"/>
              </a:spcBef>
              <a:buFont typeface="Wingdings" pitchFamily="2" charset="2"/>
              <a:buChar char="§"/>
            </a:pPr>
            <a:r>
              <a:rPr lang="fr-FR"/>
              <a:t>Point d’attention : pas de prise en compte des décisions unilatérales d’employeurs ; ni de prise en compte des </a:t>
            </a:r>
            <a:r>
              <a:rPr lang="fr-FR" err="1"/>
              <a:t>Ccn</a:t>
            </a:r>
            <a:r>
              <a:rPr lang="fr-FR"/>
              <a:t> antérieurement applicables aux salariés d’un </a:t>
            </a:r>
            <a:r>
              <a:rPr lang="fr-FR" err="1"/>
              <a:t>Eaje</a:t>
            </a:r>
            <a:r>
              <a:rPr lang="fr-FR"/>
              <a:t> ayant fait l’objet d’une cession par exemple</a:t>
            </a:r>
          </a:p>
          <a:p>
            <a:pPr marL="285750" lvl="1" indent="-285750">
              <a:lnSpc>
                <a:spcPct val="100000"/>
              </a:lnSpc>
              <a:spcBef>
                <a:spcPts val="1000"/>
              </a:spcBef>
              <a:buFont typeface="Wingdings" pitchFamily="2" charset="2"/>
              <a:buChar char="§"/>
            </a:pPr>
            <a:endParaRPr lang="fr-FR"/>
          </a:p>
        </p:txBody>
      </p:sp>
      <p:sp>
        <p:nvSpPr>
          <p:cNvPr id="9" name="Title 2">
            <a:extLst>
              <a:ext uri="{FF2B5EF4-FFF2-40B4-BE49-F238E27FC236}">
                <a16:creationId xmlns:a16="http://schemas.microsoft.com/office/drawing/2014/main" id="{E430CB43-4B01-3BD8-7E98-F55BB57B48B5}"/>
              </a:ext>
            </a:extLst>
          </p:cNvPr>
          <p:cNvSpPr txBox="1">
            <a:spLocks/>
          </p:cNvSpPr>
          <p:nvPr/>
        </p:nvSpPr>
        <p:spPr>
          <a:xfrm>
            <a:off x="651829" y="441177"/>
            <a:ext cx="11029279" cy="736402"/>
          </a:xfrm>
          <a:prstGeom prst="rect">
            <a:avLst/>
          </a:prstGeom>
        </p:spPr>
        <p:txBody>
          <a:bodyPr vert="horz" lIns="0" tIns="0" rIns="0" bIns="0" rtlCol="0" anchor="b" anchorCtr="0">
            <a:normAutofit fontScale="97500"/>
          </a:bodyPr>
          <a:lst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80000"/>
              </a:lnSpc>
            </a:pPr>
            <a:r>
              <a:rPr lang="en-US" sz="3700">
                <a:ea typeface="+mj-lt"/>
                <a:cs typeface="+mj-lt"/>
              </a:rPr>
              <a:t>Bonus "</a:t>
            </a:r>
            <a:r>
              <a:rPr lang="fr-WINDIES" sz="3700">
                <a:ea typeface="+mj-lt"/>
                <a:cs typeface="+mj-lt"/>
              </a:rPr>
              <a:t>Attractivité</a:t>
            </a:r>
            <a:r>
              <a:rPr lang="en-US" sz="3700">
                <a:ea typeface="+mj-lt"/>
                <a:cs typeface="+mj-lt"/>
              </a:rPr>
              <a:t>“ et Conditions </a:t>
            </a:r>
            <a:r>
              <a:rPr lang="fr-WINDIES" sz="3700">
                <a:ea typeface="+mj-lt"/>
                <a:cs typeface="+mj-lt"/>
              </a:rPr>
              <a:t>d'éligibilité</a:t>
            </a:r>
            <a:endParaRPr lang="fr-FR" sz="3700" b="0">
              <a:ea typeface="+mj-lt"/>
              <a:cs typeface="+mj-lt"/>
            </a:endParaRPr>
          </a:p>
        </p:txBody>
      </p:sp>
      <p:sp>
        <p:nvSpPr>
          <p:cNvPr id="14" name="Espace réservé du contenu 4">
            <a:extLst>
              <a:ext uri="{FF2B5EF4-FFF2-40B4-BE49-F238E27FC236}">
                <a16:creationId xmlns:a16="http://schemas.microsoft.com/office/drawing/2014/main" id="{AAD3BAC0-D56E-01DD-EFFF-E461CDDC1602}"/>
              </a:ext>
            </a:extLst>
          </p:cNvPr>
          <p:cNvSpPr txBox="1">
            <a:spLocks/>
          </p:cNvSpPr>
          <p:nvPr/>
        </p:nvSpPr>
        <p:spPr>
          <a:xfrm>
            <a:off x="6591732" y="2180169"/>
            <a:ext cx="4709115" cy="1936247"/>
          </a:xfrm>
          <a:prstGeom prst="rect">
            <a:avLst/>
          </a:prstGeom>
        </p:spPr>
        <p:txBody>
          <a:bodyPr vert="horz" lIns="0" tIns="0" rIns="0" bIns="0" rtlCol="0" anchor="t" anchorCtr="0">
            <a:norm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1" indent="-285750" algn="just">
              <a:lnSpc>
                <a:spcPct val="100000"/>
              </a:lnSpc>
              <a:spcBef>
                <a:spcPts val="1000"/>
              </a:spcBef>
              <a:buFont typeface="Wingdings" pitchFamily="2" charset="2"/>
              <a:buChar char="§"/>
            </a:pPr>
            <a:r>
              <a:rPr lang="fr-FR"/>
              <a:t>Revalorisation du régime indemnitaire destiné aux professionnels de la petite enfance</a:t>
            </a:r>
          </a:p>
          <a:p>
            <a:pPr marL="285750" lvl="1" indent="-285750" algn="just">
              <a:lnSpc>
                <a:spcPct val="110000"/>
              </a:lnSpc>
              <a:spcBef>
                <a:spcPts val="1000"/>
              </a:spcBef>
              <a:buFont typeface="Wingdings,Sans-Serif" pitchFamily="2" charset="2"/>
              <a:buChar char="§"/>
            </a:pPr>
            <a:r>
              <a:rPr lang="fr-FR"/>
              <a:t>Revalorisation équivalente pour les professionnels non éligibles au RIFSEEP au sein de la collectivité (ex: assistants maternels exerçant en crèche familiale).</a:t>
            </a:r>
          </a:p>
          <a:p>
            <a:pPr marL="285750" lvl="1" indent="-285750">
              <a:lnSpc>
                <a:spcPct val="100000"/>
              </a:lnSpc>
              <a:spcBef>
                <a:spcPts val="1000"/>
              </a:spcBef>
              <a:buFont typeface="Wingdings" pitchFamily="2" charset="2"/>
              <a:buChar char="§"/>
            </a:pPr>
            <a:endParaRPr lang="fr-FR"/>
          </a:p>
          <a:p>
            <a:pPr marL="285750" lvl="1" indent="-285750">
              <a:lnSpc>
                <a:spcPct val="100000"/>
              </a:lnSpc>
              <a:spcBef>
                <a:spcPts val="1000"/>
              </a:spcBef>
              <a:buFont typeface="Wingdings" pitchFamily="2" charset="2"/>
              <a:buChar char="§"/>
            </a:pPr>
            <a:endParaRPr lang="fr-FR"/>
          </a:p>
        </p:txBody>
      </p:sp>
      <p:sp>
        <p:nvSpPr>
          <p:cNvPr id="19" name="TextBox 8">
            <a:extLst>
              <a:ext uri="{FF2B5EF4-FFF2-40B4-BE49-F238E27FC236}">
                <a16:creationId xmlns:a16="http://schemas.microsoft.com/office/drawing/2014/main" id="{D5B0B8D0-6064-CD7B-7E5F-F8AA349A412D}"/>
              </a:ext>
            </a:extLst>
          </p:cNvPr>
          <p:cNvSpPr txBox="1"/>
          <p:nvPr/>
        </p:nvSpPr>
        <p:spPr>
          <a:xfrm>
            <a:off x="1060460" y="4116416"/>
            <a:ext cx="5283189" cy="338554"/>
          </a:xfrm>
          <a:prstGeom prst="rect">
            <a:avLst/>
          </a:prstGeom>
          <a:noFill/>
          <a:ln w="28575">
            <a:solidFill>
              <a:schemeClr val="tx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rtl="0">
              <a:defRPr lang="fr-fr"/>
            </a:defPPr>
            <a:lvl1pPr algn="ctr">
              <a:defRPr sz="2000" b="1">
                <a:solidFill>
                  <a:srgbClr val="7CA655"/>
                </a:solidFill>
              </a:defRPr>
            </a:lvl1pPr>
          </a:lstStyle>
          <a:p>
            <a:r>
              <a:rPr lang="fr-WINDIES" sz="1600" b="0">
                <a:solidFill>
                  <a:schemeClr val="bg1"/>
                </a:solidFill>
              </a:rPr>
              <a:t>La </a:t>
            </a:r>
            <a:r>
              <a:rPr lang="fr-WINDIES" sz="1600" b="0" err="1">
                <a:solidFill>
                  <a:schemeClr val="bg1"/>
                </a:solidFill>
              </a:rPr>
              <a:t>Ccn</a:t>
            </a:r>
            <a:r>
              <a:rPr lang="fr-WINDIES" sz="1600" b="0">
                <a:solidFill>
                  <a:schemeClr val="bg1"/>
                </a:solidFill>
              </a:rPr>
              <a:t> cite les emplois repères</a:t>
            </a:r>
          </a:p>
        </p:txBody>
      </p:sp>
      <p:sp>
        <p:nvSpPr>
          <p:cNvPr id="24" name="TextBox 8">
            <a:extLst>
              <a:ext uri="{FF2B5EF4-FFF2-40B4-BE49-F238E27FC236}">
                <a16:creationId xmlns:a16="http://schemas.microsoft.com/office/drawing/2014/main" id="{9B0710E5-CD21-4542-89DA-6E76CBEA4990}"/>
              </a:ext>
            </a:extLst>
          </p:cNvPr>
          <p:cNvSpPr txBox="1"/>
          <p:nvPr/>
        </p:nvSpPr>
        <p:spPr>
          <a:xfrm>
            <a:off x="1039985" y="4716215"/>
            <a:ext cx="5303665" cy="584775"/>
          </a:xfrm>
          <a:prstGeom prst="rect">
            <a:avLst/>
          </a:prstGeom>
          <a:noFill/>
          <a:ln w="28575">
            <a:solidFill>
              <a:schemeClr val="tx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WINDIES" sz="1600">
                <a:solidFill>
                  <a:schemeClr val="bg1"/>
                </a:solidFill>
              </a:rPr>
              <a:t>Un accord de branche prévoyant +150€ d'augmentation de salaire net mensuel en moyenne</a:t>
            </a:r>
          </a:p>
        </p:txBody>
      </p:sp>
      <p:sp>
        <p:nvSpPr>
          <p:cNvPr id="2" name="TextBox 8">
            <a:extLst>
              <a:ext uri="{FF2B5EF4-FFF2-40B4-BE49-F238E27FC236}">
                <a16:creationId xmlns:a16="http://schemas.microsoft.com/office/drawing/2014/main" id="{3E0C9EA9-E76F-03D8-C34F-6B42CBB7255B}"/>
              </a:ext>
            </a:extLst>
          </p:cNvPr>
          <p:cNvSpPr txBox="1"/>
          <p:nvPr/>
        </p:nvSpPr>
        <p:spPr>
          <a:xfrm>
            <a:off x="1065499" y="5604916"/>
            <a:ext cx="5278151" cy="338554"/>
          </a:xfrm>
          <a:prstGeom prst="rect">
            <a:avLst/>
          </a:prstGeom>
          <a:solidFill>
            <a:schemeClr val="tx1"/>
          </a:solidFill>
          <a:ln w="28575">
            <a:solidFill>
              <a:schemeClr val="tx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rtl="0">
              <a:defRPr lang="fr-fr"/>
            </a:defPPr>
            <a:lvl1pPr algn="ctr">
              <a:defRPr sz="2000" b="1">
                <a:solidFill>
                  <a:srgbClr val="7CA655"/>
                </a:solidFill>
              </a:defRPr>
            </a:lvl1pPr>
          </a:lstStyle>
          <a:p>
            <a:r>
              <a:rPr lang="fr-FR" sz="1600" b="0">
                <a:solidFill>
                  <a:schemeClr val="bg1"/>
                </a:solidFill>
              </a:rPr>
              <a:t>La </a:t>
            </a:r>
            <a:r>
              <a:rPr lang="fr-FR" sz="1600" b="0" err="1">
                <a:solidFill>
                  <a:schemeClr val="bg1"/>
                </a:solidFill>
              </a:rPr>
              <a:t>Ccn</a:t>
            </a:r>
            <a:r>
              <a:rPr lang="fr-FR" sz="1600" b="0">
                <a:solidFill>
                  <a:schemeClr val="bg1"/>
                </a:solidFill>
              </a:rPr>
              <a:t> prévoit un mécanisme de non-tassement des grilles</a:t>
            </a:r>
            <a:endParaRPr lang="fr-FR" sz="1600">
              <a:solidFill>
                <a:schemeClr val="bg1"/>
              </a:solidFill>
            </a:endParaRPr>
          </a:p>
        </p:txBody>
      </p:sp>
      <p:sp>
        <p:nvSpPr>
          <p:cNvPr id="8" name="TextBox 8">
            <a:extLst>
              <a:ext uri="{FF2B5EF4-FFF2-40B4-BE49-F238E27FC236}">
                <a16:creationId xmlns:a16="http://schemas.microsoft.com/office/drawing/2014/main" id="{EA30D7D0-F8B3-39AF-767B-CAA9A305F8DA}"/>
              </a:ext>
            </a:extLst>
          </p:cNvPr>
          <p:cNvSpPr txBox="1"/>
          <p:nvPr/>
        </p:nvSpPr>
        <p:spPr>
          <a:xfrm>
            <a:off x="7019924" y="4388610"/>
            <a:ext cx="4276621" cy="584775"/>
          </a:xfrm>
          <a:prstGeom prst="rect">
            <a:avLst/>
          </a:prstGeom>
          <a:noFill/>
          <a:ln w="28575">
            <a:solidFill>
              <a:schemeClr val="tx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WINDIES" sz="1600">
                <a:solidFill>
                  <a:schemeClr val="bg1"/>
                </a:solidFill>
              </a:rPr>
              <a:t>+100€ nets mensuels minimum pour les agents visés</a:t>
            </a:r>
          </a:p>
        </p:txBody>
      </p:sp>
      <p:pic>
        <p:nvPicPr>
          <p:cNvPr id="16" name="Graphic 15" descr="Badge 1 avec un remplissage uni">
            <a:extLst>
              <a:ext uri="{FF2B5EF4-FFF2-40B4-BE49-F238E27FC236}">
                <a16:creationId xmlns:a16="http://schemas.microsoft.com/office/drawing/2014/main" id="{0821CE03-7A10-9E99-3A10-E33F8E20DF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8341" y="4135858"/>
            <a:ext cx="454782" cy="394306"/>
          </a:xfrm>
          <a:prstGeom prst="rect">
            <a:avLst/>
          </a:prstGeom>
        </p:spPr>
      </p:pic>
      <p:pic>
        <p:nvPicPr>
          <p:cNvPr id="17" name="Graphic 16" descr="Badge avec un remplissage uni">
            <a:extLst>
              <a:ext uri="{FF2B5EF4-FFF2-40B4-BE49-F238E27FC236}">
                <a16:creationId xmlns:a16="http://schemas.microsoft.com/office/drawing/2014/main" id="{E0B15190-AF1E-F924-FB9A-F51E6EFB549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40629" y="4787972"/>
            <a:ext cx="430593" cy="418496"/>
          </a:xfrm>
          <a:prstGeom prst="rect">
            <a:avLst/>
          </a:prstGeom>
        </p:spPr>
      </p:pic>
      <p:pic>
        <p:nvPicPr>
          <p:cNvPr id="18" name="Graphic 17" descr="Badge 3 avec un remplissage uni">
            <a:extLst>
              <a:ext uri="{FF2B5EF4-FFF2-40B4-BE49-F238E27FC236}">
                <a16:creationId xmlns:a16="http://schemas.microsoft.com/office/drawing/2014/main" id="{98337A8D-66CB-EEA9-6714-16305FB44A2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64156" y="5571665"/>
            <a:ext cx="454781" cy="430591"/>
          </a:xfrm>
          <a:prstGeom prst="rect">
            <a:avLst/>
          </a:prstGeom>
        </p:spPr>
      </p:pic>
      <p:sp>
        <p:nvSpPr>
          <p:cNvPr id="13" name="Slide Number Placeholder 12">
            <a:extLst>
              <a:ext uri="{FF2B5EF4-FFF2-40B4-BE49-F238E27FC236}">
                <a16:creationId xmlns:a16="http://schemas.microsoft.com/office/drawing/2014/main" id="{67A00D62-D396-721A-570C-91BA2CD77991}"/>
              </a:ext>
            </a:extLst>
          </p:cNvPr>
          <p:cNvSpPr>
            <a:spLocks noGrp="1"/>
          </p:cNvSpPr>
          <p:nvPr>
            <p:ph type="sldNum" sz="quarter" idx="16"/>
          </p:nvPr>
        </p:nvSpPr>
        <p:spPr/>
        <p:txBody>
          <a:bodyPr/>
          <a:lstStyle/>
          <a:p>
            <a:pPr rtl="0"/>
            <a:fld id="{294A09A9-5501-47C1-A89A-A340965A2BE2}" type="slidenum">
              <a:rPr lang="fr-FR" noProof="0" smtClean="0"/>
              <a:pPr rtl="0"/>
              <a:t>19</a:t>
            </a:fld>
            <a:endParaRPr lang="en-US"/>
          </a:p>
        </p:txBody>
      </p:sp>
      <p:pic>
        <p:nvPicPr>
          <p:cNvPr id="6" name="Image 5">
            <a:extLst>
              <a:ext uri="{FF2B5EF4-FFF2-40B4-BE49-F238E27FC236}">
                <a16:creationId xmlns:a16="http://schemas.microsoft.com/office/drawing/2014/main" id="{D70B0665-0F1B-07EF-49DB-71C3DE831B15}"/>
              </a:ext>
            </a:extLst>
          </p:cNvPr>
          <p:cNvPicPr>
            <a:picLocks noChangeAspect="1"/>
          </p:cNvPicPr>
          <p:nvPr/>
        </p:nvPicPr>
        <p:blipFill>
          <a:blip r:embed="rId8"/>
          <a:stretch>
            <a:fillRect/>
          </a:stretch>
        </p:blipFill>
        <p:spPr>
          <a:xfrm>
            <a:off x="10794999" y="5149097"/>
            <a:ext cx="877189" cy="1410008"/>
          </a:xfrm>
          <a:prstGeom prst="rect">
            <a:avLst/>
          </a:prstGeom>
        </p:spPr>
      </p:pic>
    </p:spTree>
    <p:extLst>
      <p:ext uri="{BB962C8B-B14F-4D97-AF65-F5344CB8AC3E}">
        <p14:creationId xmlns:p14="http://schemas.microsoft.com/office/powerpoint/2010/main" val="12074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E168C-8042-5B4E-A5A4-A5BF693AE2D6}"/>
              </a:ext>
            </a:extLst>
          </p:cNvPr>
          <p:cNvSpPr>
            <a:spLocks noGrp="1"/>
          </p:cNvSpPr>
          <p:nvPr>
            <p:ph type="ctrTitle"/>
          </p:nvPr>
        </p:nvSpPr>
        <p:spPr>
          <a:xfrm>
            <a:off x="528742" y="1063377"/>
            <a:ext cx="11667193" cy="4241606"/>
          </a:xfrm>
          <a:solidFill>
            <a:schemeClr val="tx1"/>
          </a:solidFill>
        </p:spPr>
        <p:txBody>
          <a:bodyPr rtlCol="0"/>
          <a:lstStyle/>
          <a:p>
            <a:br>
              <a:rPr lang="fr-FR" sz="3200" dirty="0"/>
            </a:br>
            <a:br>
              <a:rPr lang="fr-FR" sz="3200" dirty="0"/>
            </a:br>
            <a:r>
              <a:rPr lang="fr-FR" sz="3200" dirty="0"/>
              <a:t>Des mesures en faveur des </a:t>
            </a:r>
            <a:r>
              <a:rPr lang="fr-FR" sz="3200" dirty="0" err="1"/>
              <a:t>Eaje</a:t>
            </a:r>
            <a:r>
              <a:rPr lang="fr-FR" sz="3200" dirty="0"/>
              <a:t> financés par la PSU :  </a:t>
            </a:r>
            <a:br>
              <a:rPr lang="fr-FR" sz="3200" dirty="0"/>
            </a:br>
            <a:r>
              <a:rPr lang="fr-FR" sz="3200" dirty="0">
                <a:solidFill>
                  <a:srgbClr val="000000"/>
                </a:solidFill>
              </a:rPr>
              <a:t>    </a:t>
            </a:r>
            <a:br>
              <a:rPr lang="fr-FR" sz="3200" dirty="0"/>
            </a:br>
            <a:r>
              <a:rPr lang="fr-FR" sz="2800" dirty="0">
                <a:solidFill>
                  <a:srgbClr val="FFC000"/>
                </a:solidFill>
              </a:rPr>
              <a:t>- Revalorisation et linéarisation de la </a:t>
            </a:r>
            <a:r>
              <a:rPr lang="fr-FR" sz="2800" dirty="0" err="1">
                <a:solidFill>
                  <a:srgbClr val="FFC000"/>
                </a:solidFill>
              </a:rPr>
              <a:t>Psu</a:t>
            </a:r>
            <a:r>
              <a:rPr lang="fr-FR" sz="2800" dirty="0">
                <a:solidFill>
                  <a:srgbClr val="FFC000"/>
                </a:solidFill>
              </a:rPr>
              <a:t> </a:t>
            </a:r>
            <a:br>
              <a:rPr lang="fr-FR" sz="2800" dirty="0">
                <a:solidFill>
                  <a:srgbClr val="FFC000"/>
                </a:solidFill>
              </a:rPr>
            </a:br>
            <a:r>
              <a:rPr lang="fr-FR" sz="2800" dirty="0">
                <a:solidFill>
                  <a:srgbClr val="FFC000"/>
                </a:solidFill>
                <a:ea typeface="+mj-lt"/>
                <a:cs typeface="+mj-lt"/>
              </a:rPr>
              <a:t>- Journées pédagogiques et heures de préparation à l’accueil de l’enfant </a:t>
            </a:r>
            <a:br>
              <a:rPr lang="fr-FR" sz="2800" dirty="0">
                <a:solidFill>
                  <a:srgbClr val="FFC000"/>
                </a:solidFill>
              </a:rPr>
            </a:br>
            <a:r>
              <a:rPr lang="fr-FR" sz="2800" dirty="0">
                <a:solidFill>
                  <a:srgbClr val="FFC000"/>
                </a:solidFill>
              </a:rPr>
              <a:t>- Création du bonus« attractivité »</a:t>
            </a:r>
            <a:br>
              <a:rPr lang="fr-FR" sz="2800" dirty="0">
                <a:solidFill>
                  <a:srgbClr val="FFC000"/>
                </a:solidFill>
              </a:rPr>
            </a:br>
            <a:r>
              <a:rPr lang="fr-FR" sz="2800" dirty="0">
                <a:solidFill>
                  <a:srgbClr val="FFC000"/>
                </a:solidFill>
              </a:rPr>
              <a:t>- Revalorisation du bonus « Territoire </a:t>
            </a:r>
            <a:r>
              <a:rPr lang="fr-FR" sz="2800" dirty="0" err="1">
                <a:solidFill>
                  <a:srgbClr val="FFC000"/>
                </a:solidFill>
              </a:rPr>
              <a:t>Ctg</a:t>
            </a:r>
            <a:r>
              <a:rPr lang="fr-FR" sz="2800" dirty="0">
                <a:solidFill>
                  <a:srgbClr val="FFC000"/>
                </a:solidFill>
              </a:rPr>
              <a:t> » et CTRE </a:t>
            </a:r>
            <a:br>
              <a:rPr lang="fr-FR" sz="2800" dirty="0">
                <a:solidFill>
                  <a:srgbClr val="FFC000"/>
                </a:solidFill>
              </a:rPr>
            </a:br>
            <a:r>
              <a:rPr lang="fr-FR" sz="2800" dirty="0">
                <a:solidFill>
                  <a:srgbClr val="FFC000"/>
                </a:solidFill>
              </a:rPr>
              <a:t>- Création du bonus « Trajectoire de développement » </a:t>
            </a:r>
            <a:br>
              <a:rPr lang="fr-FR" sz="2800" dirty="0">
                <a:solidFill>
                  <a:srgbClr val="FFC000"/>
                </a:solidFill>
              </a:rPr>
            </a:br>
            <a:r>
              <a:rPr lang="fr-FR" sz="2800" dirty="0">
                <a:solidFill>
                  <a:srgbClr val="FFC000"/>
                </a:solidFill>
              </a:rPr>
              <a:t>- Aide à l'investissement (PIAJE et FME)</a:t>
            </a:r>
            <a:br>
              <a:rPr lang="fr-FR" sz="3200" dirty="0"/>
            </a:br>
            <a:r>
              <a:rPr lang="fr-FR" sz="3200" dirty="0">
                <a:solidFill>
                  <a:schemeClr val="tx2">
                    <a:lumMod val="75000"/>
                  </a:schemeClr>
                </a:solidFill>
              </a:rPr>
              <a:t>	</a:t>
            </a:r>
          </a:p>
        </p:txBody>
      </p:sp>
      <p:pic>
        <p:nvPicPr>
          <p:cNvPr id="4" name="Image 3">
            <a:extLst>
              <a:ext uri="{FF2B5EF4-FFF2-40B4-BE49-F238E27FC236}">
                <a16:creationId xmlns:a16="http://schemas.microsoft.com/office/drawing/2014/main" id="{F3DEDB3C-D00E-7879-F9EA-F47AFB07E536}"/>
              </a:ext>
            </a:extLst>
          </p:cNvPr>
          <p:cNvPicPr>
            <a:picLocks noChangeAspect="1"/>
          </p:cNvPicPr>
          <p:nvPr/>
        </p:nvPicPr>
        <p:blipFill>
          <a:blip r:embed="rId3"/>
          <a:stretch>
            <a:fillRect/>
          </a:stretch>
        </p:blipFill>
        <p:spPr>
          <a:xfrm>
            <a:off x="10752719" y="5081134"/>
            <a:ext cx="919470" cy="1477971"/>
          </a:xfrm>
          <a:prstGeom prst="rect">
            <a:avLst/>
          </a:prstGeom>
        </p:spPr>
      </p:pic>
      <p:sp>
        <p:nvSpPr>
          <p:cNvPr id="5" name="ZoneTexte 4">
            <a:extLst>
              <a:ext uri="{FF2B5EF4-FFF2-40B4-BE49-F238E27FC236}">
                <a16:creationId xmlns:a16="http://schemas.microsoft.com/office/drawing/2014/main" id="{C02082CA-FFEE-07AA-8A04-3C784ABDD62D}"/>
              </a:ext>
            </a:extLst>
          </p:cNvPr>
          <p:cNvSpPr txBox="1"/>
          <p:nvPr/>
        </p:nvSpPr>
        <p:spPr>
          <a:xfrm>
            <a:off x="805578" y="86896"/>
            <a:ext cx="10201835" cy="584775"/>
          </a:xfrm>
          <a:prstGeom prst="rect">
            <a:avLst/>
          </a:prstGeom>
          <a:noFill/>
        </p:spPr>
        <p:txBody>
          <a:bodyPr wrap="square" lIns="91440" tIns="45720" rIns="91440" bIns="45720" rtlCol="0" anchor="t">
            <a:spAutoFit/>
          </a:bodyPr>
          <a:lstStyle/>
          <a:p>
            <a:pPr algn="ctr"/>
            <a:r>
              <a:rPr lang="fr-FR" sz="3200" b="1" spc="100">
                <a:solidFill>
                  <a:schemeClr val="bg1"/>
                </a:solidFill>
                <a:latin typeface="+mj-lt"/>
                <a:ea typeface="+mj-ea"/>
                <a:cs typeface="+mj-cs"/>
              </a:rPr>
              <a:t>Convention d’objectif et de gestion 2023 - 2027</a:t>
            </a:r>
            <a:endParaRPr lang="fr-FR" sz="3200">
              <a:solidFill>
                <a:schemeClr val="bg1"/>
              </a:solidFill>
            </a:endParaRPr>
          </a:p>
        </p:txBody>
      </p:sp>
    </p:spTree>
    <p:extLst>
      <p:ext uri="{BB962C8B-B14F-4D97-AF65-F5344CB8AC3E}">
        <p14:creationId xmlns:p14="http://schemas.microsoft.com/office/powerpoint/2010/main" val="1503341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a:extLst>
              <a:ext uri="{FF2B5EF4-FFF2-40B4-BE49-F238E27FC236}">
                <a16:creationId xmlns:a16="http://schemas.microsoft.com/office/drawing/2014/main" id="{1525CE84-17EF-2782-2EDF-339CAB6C137A}"/>
              </a:ext>
            </a:extLst>
          </p:cNvPr>
          <p:cNvSpPr>
            <a:spLocks noGrp="1"/>
          </p:cNvSpPr>
          <p:nvPr>
            <p:ph type="title"/>
          </p:nvPr>
        </p:nvSpPr>
        <p:spPr>
          <a:xfrm>
            <a:off x="762841" y="1079800"/>
            <a:ext cx="10077702" cy="461155"/>
          </a:xfrm>
        </p:spPr>
        <p:txBody>
          <a:bodyPr>
            <a:normAutofit fontScale="90000"/>
          </a:bodyPr>
          <a:lstStyle/>
          <a:p>
            <a:pPr algn="ctr"/>
            <a:r>
              <a:rPr lang="fr-SN" sz="3600"/>
              <a:t>Montants et unité d'œuvre</a:t>
            </a:r>
          </a:p>
        </p:txBody>
      </p:sp>
      <p:pic>
        <p:nvPicPr>
          <p:cNvPr id="32" name="Graphic 31" descr="Landau avec un remplissage uni">
            <a:extLst>
              <a:ext uri="{FF2B5EF4-FFF2-40B4-BE49-F238E27FC236}">
                <a16:creationId xmlns:a16="http://schemas.microsoft.com/office/drawing/2014/main" id="{9640CAC6-1BA5-E920-9431-7D50350630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995" y="2340608"/>
            <a:ext cx="676846" cy="676846"/>
          </a:xfrm>
          <a:prstGeom prst="rect">
            <a:avLst/>
          </a:prstGeom>
        </p:spPr>
      </p:pic>
      <p:sp>
        <p:nvSpPr>
          <p:cNvPr id="34" name="TextBox 8">
            <a:extLst>
              <a:ext uri="{FF2B5EF4-FFF2-40B4-BE49-F238E27FC236}">
                <a16:creationId xmlns:a16="http://schemas.microsoft.com/office/drawing/2014/main" id="{986ACF90-8A84-8DAB-A3D5-F735D563109B}"/>
              </a:ext>
            </a:extLst>
          </p:cNvPr>
          <p:cNvSpPr txBox="1"/>
          <p:nvPr/>
        </p:nvSpPr>
        <p:spPr>
          <a:xfrm>
            <a:off x="945687" y="2555619"/>
            <a:ext cx="9712010" cy="461665"/>
          </a:xfrm>
          <a:prstGeom prst="rect">
            <a:avLst/>
          </a:prstGeom>
          <a:ln w="28575">
            <a:solidFill>
              <a:schemeClr val="tx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2400">
                <a:solidFill>
                  <a:schemeClr val="bg1"/>
                </a:solidFill>
              </a:rPr>
              <a:t>Unité d’œuvre : nombre de places autorisées </a:t>
            </a:r>
          </a:p>
        </p:txBody>
      </p:sp>
      <p:sp>
        <p:nvSpPr>
          <p:cNvPr id="44" name="Content Placeholder 4">
            <a:extLst>
              <a:ext uri="{FF2B5EF4-FFF2-40B4-BE49-F238E27FC236}">
                <a16:creationId xmlns:a16="http://schemas.microsoft.com/office/drawing/2014/main" id="{FADCE1C1-390E-B5C9-13F7-608AACFC344B}"/>
              </a:ext>
            </a:extLst>
          </p:cNvPr>
          <p:cNvSpPr>
            <a:spLocks noGrp="1"/>
          </p:cNvSpPr>
          <p:nvPr>
            <p:ph sz="half" idx="2"/>
          </p:nvPr>
        </p:nvSpPr>
        <p:spPr>
          <a:xfrm>
            <a:off x="1233170" y="3382537"/>
            <a:ext cx="5036180" cy="564301"/>
          </a:xfrm>
        </p:spPr>
        <p:txBody>
          <a:bodyPr>
            <a:normAutofit fontScale="92500" lnSpcReduction="10000"/>
          </a:bodyPr>
          <a:lstStyle/>
          <a:p>
            <a:r>
              <a:rPr lang="fr-FR" sz="2000" b="1" i="0" kern="1200" dirty="0">
                <a:solidFill>
                  <a:srgbClr val="FFC000"/>
                </a:solidFill>
                <a:latin typeface="Franklin Gothic Book"/>
                <a:ea typeface="+mn-ea"/>
                <a:cs typeface="+mn-cs"/>
              </a:rPr>
              <a:t>Bonus de 970€ par place et par </a:t>
            </a:r>
            <a:r>
              <a:rPr lang="fr-FR" sz="2000" b="1" dirty="0">
                <a:solidFill>
                  <a:srgbClr val="FFC000"/>
                </a:solidFill>
                <a:latin typeface="Franklin Gothic Book"/>
              </a:rPr>
              <a:t>an pour les employeurs de droit privé</a:t>
            </a:r>
            <a:endParaRPr lang="fr-CD" b="1">
              <a:solidFill>
                <a:srgbClr val="FFC000"/>
              </a:solidFill>
            </a:endParaRPr>
          </a:p>
        </p:txBody>
      </p:sp>
      <p:sp>
        <p:nvSpPr>
          <p:cNvPr id="46" name="TextBox 45">
            <a:extLst>
              <a:ext uri="{FF2B5EF4-FFF2-40B4-BE49-F238E27FC236}">
                <a16:creationId xmlns:a16="http://schemas.microsoft.com/office/drawing/2014/main" id="{A1E96EC9-A1EA-3CBF-507B-35C2313791A6}"/>
              </a:ext>
            </a:extLst>
          </p:cNvPr>
          <p:cNvSpPr txBox="1"/>
          <p:nvPr/>
        </p:nvSpPr>
        <p:spPr>
          <a:xfrm>
            <a:off x="6408238" y="3429000"/>
            <a:ext cx="4136435" cy="470658"/>
          </a:xfrm>
          <a:prstGeom prst="rect">
            <a:avLst/>
          </a:prstGeom>
        </p:spPr>
        <p:txBody>
          <a:bodyPr vert="horz" lIns="0" tIns="0" rIns="0" bIns="0" rtlCol="0" anchor="t" anchorCtr="0">
            <a:normAutofit fontScale="92500" lnSpcReduction="20000"/>
          </a:bodyPr>
          <a:lstStyle/>
          <a:p>
            <a:pPr marL="285750" indent="-285750">
              <a:spcBef>
                <a:spcPts val="1000"/>
              </a:spcBef>
              <a:buFont typeface="Wingdings" pitchFamily="2" charset="2"/>
              <a:buChar char="§"/>
            </a:pPr>
            <a:r>
              <a:rPr lang="fr-FR" sz="2000" b="1" dirty="0">
                <a:solidFill>
                  <a:srgbClr val="FFC000"/>
                </a:solidFill>
                <a:latin typeface="Franklin Gothic Book"/>
              </a:rPr>
              <a:t>Bonus de 475€ par place et par an pour les collectivités territoriales</a:t>
            </a:r>
          </a:p>
          <a:p>
            <a:pPr marL="285750" indent="-285750">
              <a:spcBef>
                <a:spcPts val="1000"/>
              </a:spcBef>
              <a:buFont typeface="Wingdings" pitchFamily="2" charset="2"/>
              <a:buChar char="§"/>
            </a:pPr>
            <a:endParaRPr lang="fr-FR" sz="2000">
              <a:solidFill>
                <a:schemeClr val="bg1"/>
              </a:solidFill>
              <a:latin typeface="Franklin Gothic Book"/>
            </a:endParaRPr>
          </a:p>
        </p:txBody>
      </p:sp>
      <p:sp>
        <p:nvSpPr>
          <p:cNvPr id="55" name="Slide Number Placeholder 54">
            <a:extLst>
              <a:ext uri="{FF2B5EF4-FFF2-40B4-BE49-F238E27FC236}">
                <a16:creationId xmlns:a16="http://schemas.microsoft.com/office/drawing/2014/main" id="{2B5BA987-CCB5-C0B5-C268-BA4A2AE71C4E}"/>
              </a:ext>
            </a:extLst>
          </p:cNvPr>
          <p:cNvSpPr>
            <a:spLocks noGrp="1"/>
          </p:cNvSpPr>
          <p:nvPr>
            <p:ph type="sldNum" sz="quarter" idx="16"/>
          </p:nvPr>
        </p:nvSpPr>
        <p:spPr/>
        <p:txBody>
          <a:bodyPr/>
          <a:lstStyle/>
          <a:p>
            <a:pPr rtl="0"/>
            <a:fld id="{294A09A9-5501-47C1-A89A-A340965A2BE2}" type="slidenum">
              <a:rPr lang="fr-FR" noProof="0" smtClean="0"/>
              <a:pPr rtl="0"/>
              <a:t>20</a:t>
            </a:fld>
            <a:endParaRPr lang="en-US"/>
          </a:p>
        </p:txBody>
      </p:sp>
      <p:pic>
        <p:nvPicPr>
          <p:cNvPr id="56" name="Graphic 55" descr="Mathématiques avec un remplissage uni">
            <a:extLst>
              <a:ext uri="{FF2B5EF4-FFF2-40B4-BE49-F238E27FC236}">
                <a16:creationId xmlns:a16="http://schemas.microsoft.com/office/drawing/2014/main" id="{117C5D13-38EE-42F0-9032-7DDFE0CB0E8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4599" y="3377974"/>
            <a:ext cx="661088" cy="572710"/>
          </a:xfrm>
          <a:prstGeom prst="rect">
            <a:avLst/>
          </a:prstGeom>
        </p:spPr>
      </p:pic>
      <p:sp>
        <p:nvSpPr>
          <p:cNvPr id="7" name="ZoneTexte 6">
            <a:extLst>
              <a:ext uri="{FF2B5EF4-FFF2-40B4-BE49-F238E27FC236}">
                <a16:creationId xmlns:a16="http://schemas.microsoft.com/office/drawing/2014/main" id="{5B274B52-FFC7-0C90-F843-201572A61565}"/>
              </a:ext>
            </a:extLst>
          </p:cNvPr>
          <p:cNvSpPr txBox="1"/>
          <p:nvPr/>
        </p:nvSpPr>
        <p:spPr>
          <a:xfrm>
            <a:off x="2413990" y="5395111"/>
            <a:ext cx="8124439" cy="430887"/>
          </a:xfrm>
          <a:prstGeom prst="rect">
            <a:avLst/>
          </a:prstGeom>
          <a:noFill/>
        </p:spPr>
        <p:txBody>
          <a:bodyPr wrap="square">
            <a:spAutoFit/>
          </a:bodyPr>
          <a:lstStyle/>
          <a:p>
            <a:r>
              <a:rPr lang="fr-CD" sz="1100" i="1">
                <a:solidFill>
                  <a:schemeClr val="bg1"/>
                </a:solidFill>
              </a:rPr>
              <a:t>Montant calibré pour prendre en charge 66% du coût employeur de l'augmentation minimum attendue</a:t>
            </a:r>
          </a:p>
          <a:p>
            <a:r>
              <a:rPr lang="fr-CD" sz="1100" i="1">
                <a:solidFill>
                  <a:schemeClr val="bg1"/>
                </a:solidFill>
              </a:rPr>
              <a:t>Point d’attention : fonction publique hospitalière hors mesure du bonus « attractivité »</a:t>
            </a:r>
            <a:endParaRPr lang="fr-FR" sz="1100" i="1"/>
          </a:p>
        </p:txBody>
      </p:sp>
      <p:pic>
        <p:nvPicPr>
          <p:cNvPr id="4" name="Image 3">
            <a:extLst>
              <a:ext uri="{FF2B5EF4-FFF2-40B4-BE49-F238E27FC236}">
                <a16:creationId xmlns:a16="http://schemas.microsoft.com/office/drawing/2014/main" id="{1497E316-1B39-D8C4-1086-8C10B6952A56}"/>
              </a:ext>
            </a:extLst>
          </p:cNvPr>
          <p:cNvPicPr>
            <a:picLocks noChangeAspect="1"/>
          </p:cNvPicPr>
          <p:nvPr/>
        </p:nvPicPr>
        <p:blipFill>
          <a:blip r:embed="rId6"/>
          <a:stretch>
            <a:fillRect/>
          </a:stretch>
        </p:blipFill>
        <p:spPr>
          <a:xfrm>
            <a:off x="10948813" y="5090651"/>
            <a:ext cx="919470" cy="1477971"/>
          </a:xfrm>
          <a:prstGeom prst="rect">
            <a:avLst/>
          </a:prstGeom>
        </p:spPr>
      </p:pic>
      <p:sp>
        <p:nvSpPr>
          <p:cNvPr id="5" name="ZoneTexte 4">
            <a:extLst>
              <a:ext uri="{FF2B5EF4-FFF2-40B4-BE49-F238E27FC236}">
                <a16:creationId xmlns:a16="http://schemas.microsoft.com/office/drawing/2014/main" id="{0D95E305-6041-9C68-5427-7EB852603AB6}"/>
              </a:ext>
            </a:extLst>
          </p:cNvPr>
          <p:cNvSpPr txBox="1"/>
          <p:nvPr/>
        </p:nvSpPr>
        <p:spPr>
          <a:xfrm>
            <a:off x="1237673" y="3950854"/>
            <a:ext cx="5029199"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chemeClr val="bg1"/>
                </a:solidFill>
                <a:latin typeface="Calibri"/>
              </a:rPr>
              <a:t>970€ par place x </a:t>
            </a:r>
            <a:r>
              <a:rPr lang="en-US" sz="1600" err="1">
                <a:solidFill>
                  <a:schemeClr val="bg1"/>
                </a:solidFill>
                <a:latin typeface="Calibri"/>
              </a:rPr>
              <a:t>nombre</a:t>
            </a:r>
            <a:r>
              <a:rPr lang="en-US" sz="1600" dirty="0">
                <a:solidFill>
                  <a:schemeClr val="bg1"/>
                </a:solidFill>
                <a:latin typeface="Calibri"/>
              </a:rPr>
              <a:t> places x (</a:t>
            </a:r>
            <a:r>
              <a:rPr lang="en-US" sz="1600" err="1">
                <a:solidFill>
                  <a:schemeClr val="bg1"/>
                </a:solidFill>
                <a:latin typeface="Calibri"/>
              </a:rPr>
              <a:t>nombre</a:t>
            </a:r>
            <a:r>
              <a:rPr lang="en-US" sz="1600" dirty="0">
                <a:solidFill>
                  <a:schemeClr val="bg1"/>
                </a:solidFill>
                <a:latin typeface="Calibri"/>
              </a:rPr>
              <a:t> de </a:t>
            </a:r>
            <a:r>
              <a:rPr lang="en-US" sz="1600" err="1">
                <a:solidFill>
                  <a:schemeClr val="bg1"/>
                </a:solidFill>
                <a:latin typeface="Calibri"/>
              </a:rPr>
              <a:t>mois</a:t>
            </a:r>
            <a:r>
              <a:rPr lang="en-US" sz="1600" dirty="0">
                <a:solidFill>
                  <a:schemeClr val="bg1"/>
                </a:solidFill>
                <a:latin typeface="Calibri"/>
              </a:rPr>
              <a:t> </a:t>
            </a:r>
            <a:r>
              <a:rPr lang="en-US" sz="1600" err="1">
                <a:solidFill>
                  <a:schemeClr val="bg1"/>
                </a:solidFill>
                <a:latin typeface="Calibri"/>
              </a:rPr>
              <a:t>d’éligibilité</a:t>
            </a:r>
            <a:r>
              <a:rPr lang="en-US" sz="1600" dirty="0">
                <a:solidFill>
                  <a:schemeClr val="bg1"/>
                </a:solidFill>
                <a:latin typeface="Calibri"/>
              </a:rPr>
              <a:t> dans </a:t>
            </a:r>
            <a:r>
              <a:rPr lang="en-US" sz="1600" err="1">
                <a:solidFill>
                  <a:schemeClr val="bg1"/>
                </a:solidFill>
                <a:latin typeface="Calibri"/>
              </a:rPr>
              <a:t>l’année</a:t>
            </a:r>
            <a:r>
              <a:rPr lang="en-US" sz="1600" dirty="0">
                <a:solidFill>
                  <a:schemeClr val="bg1"/>
                </a:solidFill>
                <a:latin typeface="Calibri"/>
              </a:rPr>
              <a:t> / 12)</a:t>
            </a:r>
            <a:endParaRPr lang="fr-FR" dirty="0">
              <a:solidFill>
                <a:schemeClr val="bg1"/>
              </a:solidFill>
            </a:endParaRPr>
          </a:p>
        </p:txBody>
      </p:sp>
      <p:sp>
        <p:nvSpPr>
          <p:cNvPr id="6" name="ZoneTexte 5">
            <a:extLst>
              <a:ext uri="{FF2B5EF4-FFF2-40B4-BE49-F238E27FC236}">
                <a16:creationId xmlns:a16="http://schemas.microsoft.com/office/drawing/2014/main" id="{25E306F0-E97D-A5D5-7F73-DE158A108786}"/>
              </a:ext>
            </a:extLst>
          </p:cNvPr>
          <p:cNvSpPr txBox="1"/>
          <p:nvPr/>
        </p:nvSpPr>
        <p:spPr>
          <a:xfrm>
            <a:off x="6594764" y="3939310"/>
            <a:ext cx="5167745"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chemeClr val="bg1"/>
                </a:solidFill>
                <a:latin typeface="Calibri"/>
              </a:rPr>
              <a:t>475€ par place x </a:t>
            </a:r>
            <a:r>
              <a:rPr lang="en-US" sz="1600" err="1">
                <a:solidFill>
                  <a:schemeClr val="bg1"/>
                </a:solidFill>
                <a:latin typeface="Calibri"/>
              </a:rPr>
              <a:t>nombre</a:t>
            </a:r>
            <a:r>
              <a:rPr lang="en-US" sz="1600" dirty="0">
                <a:solidFill>
                  <a:schemeClr val="bg1"/>
                </a:solidFill>
                <a:latin typeface="Calibri"/>
              </a:rPr>
              <a:t> de places x (</a:t>
            </a:r>
            <a:r>
              <a:rPr lang="en-US" sz="1600" err="1">
                <a:solidFill>
                  <a:schemeClr val="bg1"/>
                </a:solidFill>
                <a:latin typeface="Calibri"/>
              </a:rPr>
              <a:t>nombre</a:t>
            </a:r>
            <a:r>
              <a:rPr lang="en-US" sz="1600" dirty="0">
                <a:solidFill>
                  <a:schemeClr val="bg1"/>
                </a:solidFill>
                <a:latin typeface="Calibri"/>
              </a:rPr>
              <a:t> de </a:t>
            </a:r>
            <a:r>
              <a:rPr lang="en-US" sz="1600" err="1">
                <a:solidFill>
                  <a:schemeClr val="bg1"/>
                </a:solidFill>
                <a:latin typeface="Calibri"/>
              </a:rPr>
              <a:t>mois</a:t>
            </a:r>
            <a:r>
              <a:rPr lang="en-US" sz="1600" dirty="0">
                <a:solidFill>
                  <a:schemeClr val="bg1"/>
                </a:solidFill>
                <a:latin typeface="Calibri"/>
              </a:rPr>
              <a:t> </a:t>
            </a:r>
            <a:r>
              <a:rPr lang="en-US" sz="1600" err="1">
                <a:solidFill>
                  <a:schemeClr val="bg1"/>
                </a:solidFill>
                <a:latin typeface="Calibri"/>
              </a:rPr>
              <a:t>d’éligibilité</a:t>
            </a:r>
            <a:r>
              <a:rPr lang="en-US" sz="1600" dirty="0">
                <a:solidFill>
                  <a:schemeClr val="bg1"/>
                </a:solidFill>
                <a:latin typeface="Calibri"/>
              </a:rPr>
              <a:t> dans </a:t>
            </a:r>
            <a:r>
              <a:rPr lang="en-US" sz="1600" err="1">
                <a:solidFill>
                  <a:schemeClr val="bg1"/>
                </a:solidFill>
                <a:latin typeface="Calibri"/>
              </a:rPr>
              <a:t>l’année</a:t>
            </a:r>
            <a:r>
              <a:rPr lang="en-US" sz="1600" dirty="0">
                <a:solidFill>
                  <a:schemeClr val="bg1"/>
                </a:solidFill>
                <a:latin typeface="Calibri"/>
              </a:rPr>
              <a:t> / 12)</a:t>
            </a:r>
            <a:r>
              <a:rPr lang="fr-FR" sz="1600" dirty="0">
                <a:solidFill>
                  <a:schemeClr val="bg1"/>
                </a:solidFill>
                <a:latin typeface="Calibri"/>
                <a:ea typeface="Calibri"/>
                <a:cs typeface="Calibri"/>
              </a:rPr>
              <a:t>​</a:t>
            </a:r>
            <a:endParaRPr lang="fr-FR" dirty="0">
              <a:solidFill>
                <a:schemeClr val="bg1"/>
              </a:solidFill>
            </a:endParaRPr>
          </a:p>
        </p:txBody>
      </p:sp>
    </p:spTree>
    <p:extLst>
      <p:ext uri="{BB962C8B-B14F-4D97-AF65-F5344CB8AC3E}">
        <p14:creationId xmlns:p14="http://schemas.microsoft.com/office/powerpoint/2010/main" val="3641998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DF5A514-304A-20B4-220D-146D62C28F1A}"/>
              </a:ext>
            </a:extLst>
          </p:cNvPr>
          <p:cNvSpPr>
            <a:spLocks noGrp="1"/>
          </p:cNvSpPr>
          <p:nvPr>
            <p:ph type="ctrTitle"/>
          </p:nvPr>
        </p:nvSpPr>
        <p:spPr>
          <a:xfrm>
            <a:off x="5465853" y="1539318"/>
            <a:ext cx="6392774" cy="2275091"/>
          </a:xfrm>
        </p:spPr>
        <p:txBody>
          <a:bodyPr>
            <a:noAutofit/>
          </a:bodyPr>
          <a:lstStyle/>
          <a:p>
            <a:r>
              <a:rPr lang="fr-FR" sz="4400" dirty="0"/>
              <a:t>Revalorisation du bonus Territoire </a:t>
            </a:r>
            <a:r>
              <a:rPr lang="fr-FR" sz="4400" dirty="0" err="1"/>
              <a:t>Ctg</a:t>
            </a:r>
            <a:r>
              <a:rPr lang="fr-FR" sz="4400" dirty="0"/>
              <a:t> </a:t>
            </a:r>
            <a:r>
              <a:rPr lang="fr-FR" sz="4400" dirty="0" err="1"/>
              <a:t>Eaje</a:t>
            </a:r>
            <a:br>
              <a:rPr lang="fr-FR" sz="4400" dirty="0"/>
            </a:br>
            <a:r>
              <a:rPr lang="fr-FR" sz="4400" dirty="0"/>
              <a:t>et du montant du </a:t>
            </a:r>
            <a:r>
              <a:rPr lang="fr-FR" sz="4400" dirty="0" err="1"/>
              <a:t>Ctre</a:t>
            </a:r>
            <a:endParaRPr lang="en-US" sz="4400" dirty="0"/>
          </a:p>
        </p:txBody>
      </p:sp>
      <p:pic>
        <p:nvPicPr>
          <p:cNvPr id="8" name="Graphique 7" descr="Graphique exponentiel contour">
            <a:extLst>
              <a:ext uri="{FF2B5EF4-FFF2-40B4-BE49-F238E27FC236}">
                <a16:creationId xmlns:a16="http://schemas.microsoft.com/office/drawing/2014/main" id="{363E36BA-04BD-FEA3-511D-76433EA081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4934" y="2770597"/>
            <a:ext cx="1316805" cy="1316805"/>
          </a:xfrm>
          <a:prstGeom prst="rect">
            <a:avLst/>
          </a:prstGeom>
        </p:spPr>
      </p:pic>
      <p:pic>
        <p:nvPicPr>
          <p:cNvPr id="2" name="Image 1">
            <a:extLst>
              <a:ext uri="{FF2B5EF4-FFF2-40B4-BE49-F238E27FC236}">
                <a16:creationId xmlns:a16="http://schemas.microsoft.com/office/drawing/2014/main" id="{F2939BE5-6B8F-AA92-49BC-9B6E391E7434}"/>
              </a:ext>
            </a:extLst>
          </p:cNvPr>
          <p:cNvPicPr>
            <a:picLocks noChangeAspect="1"/>
          </p:cNvPicPr>
          <p:nvPr/>
        </p:nvPicPr>
        <p:blipFill>
          <a:blip r:embed="rId4"/>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1701165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8026B5-2F88-BA48-A996-4A13FDFAA43A}"/>
              </a:ext>
            </a:extLst>
          </p:cNvPr>
          <p:cNvSpPr>
            <a:spLocks noGrp="1"/>
          </p:cNvSpPr>
          <p:nvPr>
            <p:ph type="title"/>
          </p:nvPr>
        </p:nvSpPr>
        <p:spPr>
          <a:xfrm>
            <a:off x="964023" y="879063"/>
            <a:ext cx="10971303" cy="610863"/>
          </a:xfrm>
        </p:spPr>
        <p:txBody>
          <a:bodyPr rtlCol="0">
            <a:normAutofit fontScale="90000"/>
          </a:bodyPr>
          <a:lstStyle/>
          <a:p>
            <a:r>
              <a:rPr lang="fr-FR"/>
              <a:t>Revalorisation des montants bonus territoire EAJE et CTRE à compter de 2025</a:t>
            </a:r>
          </a:p>
        </p:txBody>
      </p:sp>
      <p:sp>
        <p:nvSpPr>
          <p:cNvPr id="3" name="Espace réservé au texte 2">
            <a:extLst>
              <a:ext uri="{FF2B5EF4-FFF2-40B4-BE49-F238E27FC236}">
                <a16:creationId xmlns:a16="http://schemas.microsoft.com/office/drawing/2014/main" id="{A5ABDF8F-0AD5-5C43-9EF3-8679B9897E01}"/>
              </a:ext>
            </a:extLst>
          </p:cNvPr>
          <p:cNvSpPr>
            <a:spLocks noGrp="1"/>
          </p:cNvSpPr>
          <p:nvPr>
            <p:ph type="body" idx="1"/>
          </p:nvPr>
        </p:nvSpPr>
        <p:spPr>
          <a:xfrm>
            <a:off x="766688" y="2143480"/>
            <a:ext cx="3036477" cy="615882"/>
          </a:xfrm>
        </p:spPr>
        <p:txBody>
          <a:bodyPr rtlCol="0">
            <a:normAutofit/>
          </a:bodyPr>
          <a:lstStyle/>
          <a:p>
            <a:pPr marL="0" indent="0" rtl="0">
              <a:buFont typeface="Arial" panose="020B0604020202020204" pitchFamily="34" charset="0"/>
              <a:buNone/>
            </a:pPr>
            <a:r>
              <a:rPr lang="fr-FR"/>
              <a:t>Un rythme de revalorisation dynamique</a:t>
            </a:r>
          </a:p>
        </p:txBody>
      </p:sp>
      <p:sp>
        <p:nvSpPr>
          <p:cNvPr id="4" name="Espace réservé du contenu 3">
            <a:extLst>
              <a:ext uri="{FF2B5EF4-FFF2-40B4-BE49-F238E27FC236}">
                <a16:creationId xmlns:a16="http://schemas.microsoft.com/office/drawing/2014/main" id="{7782A119-28D1-B54D-A879-A0DDEC296674}"/>
              </a:ext>
            </a:extLst>
          </p:cNvPr>
          <p:cNvSpPr>
            <a:spLocks noGrp="1"/>
          </p:cNvSpPr>
          <p:nvPr>
            <p:ph sz="half" idx="2"/>
          </p:nvPr>
        </p:nvSpPr>
        <p:spPr>
          <a:xfrm>
            <a:off x="971011" y="2873608"/>
            <a:ext cx="2543162" cy="2314999"/>
          </a:xfrm>
        </p:spPr>
        <p:txBody>
          <a:bodyPr rtlCol="0">
            <a:normAutofit fontScale="85000" lnSpcReduction="20000"/>
          </a:bodyPr>
          <a:lstStyle/>
          <a:p>
            <a:pPr algn="just"/>
            <a:r>
              <a:rPr lang="fr-FR" sz="2100"/>
              <a:t>+ 10% en 2025</a:t>
            </a:r>
          </a:p>
          <a:p>
            <a:pPr algn="just"/>
            <a:r>
              <a:rPr lang="fr-FR" sz="2100"/>
              <a:t>+ 8,10% en 2026</a:t>
            </a:r>
          </a:p>
          <a:p>
            <a:pPr algn="just"/>
            <a:r>
              <a:rPr lang="fr-FR" sz="2100"/>
              <a:t>+ 8,10% en 2027</a:t>
            </a:r>
          </a:p>
          <a:p>
            <a:pPr algn="just"/>
            <a:endParaRPr lang="fr-FR" sz="2100"/>
          </a:p>
          <a:p>
            <a:pPr marL="0" indent="0" algn="just">
              <a:buNone/>
            </a:pPr>
            <a:r>
              <a:rPr lang="fr-FR" sz="2100" i="1">
                <a:sym typeface="Wingdings" panose="05000000000000000000" pitchFamily="2" charset="2"/>
              </a:rPr>
              <a:t>Revalorisation des montants « plancher » en conséquence, cf. slide suivant</a:t>
            </a:r>
            <a:endParaRPr lang="fr-FR" sz="2100" i="1"/>
          </a:p>
          <a:p>
            <a:pPr rtl="0"/>
            <a:endParaRPr lang="fr-FR" sz="2100"/>
          </a:p>
          <a:p>
            <a:pPr marL="0" indent="0" rtl="0">
              <a:buNone/>
            </a:pPr>
            <a:endParaRPr lang="fr-FR" sz="2100"/>
          </a:p>
          <a:p>
            <a:pPr rtl="0"/>
            <a:endParaRPr lang="fr-FR"/>
          </a:p>
        </p:txBody>
      </p:sp>
      <p:sp>
        <p:nvSpPr>
          <p:cNvPr id="7" name="Espace réservé du texte 6">
            <a:extLst>
              <a:ext uri="{FF2B5EF4-FFF2-40B4-BE49-F238E27FC236}">
                <a16:creationId xmlns:a16="http://schemas.microsoft.com/office/drawing/2014/main" id="{8820E658-15B8-6C4B-A736-3D894774670E}"/>
              </a:ext>
            </a:extLst>
          </p:cNvPr>
          <p:cNvSpPr>
            <a:spLocks noGrp="1"/>
          </p:cNvSpPr>
          <p:nvPr>
            <p:ph type="body" idx="12"/>
          </p:nvPr>
        </p:nvSpPr>
        <p:spPr>
          <a:xfrm>
            <a:off x="4119870" y="2143480"/>
            <a:ext cx="3460697" cy="2023466"/>
          </a:xfrm>
        </p:spPr>
        <p:txBody>
          <a:bodyPr rtlCol="0">
            <a:noAutofit/>
          </a:bodyPr>
          <a:lstStyle/>
          <a:p>
            <a:r>
              <a:rPr lang="fr-FR"/>
              <a:t>Sont concernés : </a:t>
            </a:r>
          </a:p>
          <a:p>
            <a:r>
              <a:rPr lang="fr-FR">
                <a:solidFill>
                  <a:schemeClr val="bg1"/>
                </a:solidFill>
                <a:latin typeface="Franklin Gothic Book"/>
              </a:rPr>
              <a:t>Les EAJE PSU dont les places d'accueil sont financées via le bonus CTG "offre existante" </a:t>
            </a:r>
          </a:p>
          <a:p>
            <a:r>
              <a:rPr lang="fr-FR">
                <a:solidFill>
                  <a:schemeClr val="bg1"/>
                </a:solidFill>
                <a:latin typeface="Franklin Gothic Book"/>
              </a:rPr>
              <a:t>Les places d'accueil bénéficiant d'un bonus Contrat territorial réservataire employeur (Ctre) </a:t>
            </a:r>
          </a:p>
        </p:txBody>
      </p:sp>
      <p:sp>
        <p:nvSpPr>
          <p:cNvPr id="11" name="Espace réservé du numéro de diapositive 10">
            <a:extLst>
              <a:ext uri="{FF2B5EF4-FFF2-40B4-BE49-F238E27FC236}">
                <a16:creationId xmlns:a16="http://schemas.microsoft.com/office/drawing/2014/main" id="{8B50C3FA-D20D-3049-9C7F-6F37D4E022C5}"/>
              </a:ext>
            </a:extLst>
          </p:cNvPr>
          <p:cNvSpPr>
            <a:spLocks noGrp="1"/>
          </p:cNvSpPr>
          <p:nvPr>
            <p:ph type="sldNum" sz="quarter" idx="16"/>
          </p:nvPr>
        </p:nvSpPr>
        <p:spPr>
          <a:xfrm>
            <a:off x="971550" y="6332220"/>
            <a:ext cx="523240" cy="247651"/>
          </a:xfrm>
        </p:spPr>
        <p:txBody>
          <a:bodyPr rtlCol="0"/>
          <a:lstStyle/>
          <a:p>
            <a:pPr algn="l" rtl="0"/>
            <a:fld id="{294A09A9-5501-47C1-A89A-A340965A2BE2}" type="slidenum">
              <a:rPr lang="fr-FR" smtClean="0"/>
              <a:pPr algn="l" rtl="0"/>
              <a:t>22</a:t>
            </a:fld>
            <a:endParaRPr lang="fr-FR"/>
          </a:p>
        </p:txBody>
      </p:sp>
      <p:pic>
        <p:nvPicPr>
          <p:cNvPr id="16" name="Image 15">
            <a:extLst>
              <a:ext uri="{FF2B5EF4-FFF2-40B4-BE49-F238E27FC236}">
                <a16:creationId xmlns:a16="http://schemas.microsoft.com/office/drawing/2014/main" id="{B223431F-603C-FA47-82D9-07BA61DE5EF8}"/>
              </a:ext>
            </a:extLst>
          </p:cNvPr>
          <p:cNvPicPr>
            <a:picLocks noChangeAspect="1"/>
          </p:cNvPicPr>
          <p:nvPr/>
        </p:nvPicPr>
        <p:blipFill>
          <a:blip r:embed="rId3"/>
          <a:stretch>
            <a:fillRect/>
          </a:stretch>
        </p:blipFill>
        <p:spPr>
          <a:xfrm>
            <a:off x="11068978" y="5178101"/>
            <a:ext cx="919470" cy="1477971"/>
          </a:xfrm>
          <a:prstGeom prst="rect">
            <a:avLst/>
          </a:prstGeom>
        </p:spPr>
      </p:pic>
      <p:sp>
        <p:nvSpPr>
          <p:cNvPr id="6" name="Espace réservé du contenu 3">
            <a:extLst>
              <a:ext uri="{FF2B5EF4-FFF2-40B4-BE49-F238E27FC236}">
                <a16:creationId xmlns:a16="http://schemas.microsoft.com/office/drawing/2014/main" id="{9B75F63E-FE74-832D-694C-4B52C6949B8C}"/>
              </a:ext>
            </a:extLst>
          </p:cNvPr>
          <p:cNvSpPr txBox="1">
            <a:spLocks/>
          </p:cNvSpPr>
          <p:nvPr/>
        </p:nvSpPr>
        <p:spPr>
          <a:xfrm>
            <a:off x="7755054" y="2268240"/>
            <a:ext cx="3590911" cy="1478915"/>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r-FR" sz="1800"/>
              <a:t>Plafonnement au montant de l'offre nouvelle (ou à l'existant si &gt; à l'offre nouvelle)</a:t>
            </a:r>
          </a:p>
          <a:p>
            <a:pPr algn="just"/>
            <a:r>
              <a:rPr lang="fr-FR" sz="1800"/>
              <a:t>Mise en place dès les 1ers acomptes 2025</a:t>
            </a:r>
          </a:p>
          <a:p>
            <a:pPr marL="0" indent="0">
              <a:buNone/>
            </a:pPr>
            <a:endParaRPr lang="fr-FR" sz="2100"/>
          </a:p>
          <a:p>
            <a:endParaRPr lang="fr-FR"/>
          </a:p>
        </p:txBody>
      </p:sp>
    </p:spTree>
    <p:extLst>
      <p:ext uri="{BB962C8B-B14F-4D97-AF65-F5344CB8AC3E}">
        <p14:creationId xmlns:p14="http://schemas.microsoft.com/office/powerpoint/2010/main" val="3521188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353F689-2E51-BF4F-AE47-7CEB7CC4C52A}"/>
              </a:ext>
            </a:extLst>
          </p:cNvPr>
          <p:cNvSpPr>
            <a:spLocks noGrp="1"/>
          </p:cNvSpPr>
          <p:nvPr>
            <p:ph type="title"/>
          </p:nvPr>
        </p:nvSpPr>
        <p:spPr>
          <a:xfrm>
            <a:off x="964023" y="879063"/>
            <a:ext cx="10769065" cy="610863"/>
          </a:xfrm>
        </p:spPr>
        <p:txBody>
          <a:bodyPr rtlCol="0">
            <a:normAutofit fontScale="90000"/>
          </a:bodyPr>
          <a:lstStyle/>
          <a:p>
            <a:pPr rtl="0"/>
            <a:r>
              <a:rPr lang="fr-FR"/>
              <a:t>Revalorisation des montants bonus territoire – effets sur les montants planchers</a:t>
            </a:r>
          </a:p>
        </p:txBody>
      </p:sp>
      <p:sp>
        <p:nvSpPr>
          <p:cNvPr id="7" name="Espace réservé du numéro de diapositive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fr-FR" smtClean="0"/>
              <a:pPr rtl="0"/>
              <a:t>23</a:t>
            </a:fld>
            <a:endParaRPr lang="fr-FR"/>
          </a:p>
        </p:txBody>
      </p:sp>
      <p:graphicFrame>
        <p:nvGraphicFramePr>
          <p:cNvPr id="2" name="Tableau 1">
            <a:extLst>
              <a:ext uri="{FF2B5EF4-FFF2-40B4-BE49-F238E27FC236}">
                <a16:creationId xmlns:a16="http://schemas.microsoft.com/office/drawing/2014/main" id="{0B7055DC-36B6-8B0A-220E-D13A84EEB47E}"/>
              </a:ext>
            </a:extLst>
          </p:cNvPr>
          <p:cNvGraphicFramePr>
            <a:graphicFrameLocks noGrp="1"/>
          </p:cNvGraphicFramePr>
          <p:nvPr/>
        </p:nvGraphicFramePr>
        <p:xfrm>
          <a:off x="964023" y="2123759"/>
          <a:ext cx="9323159" cy="4351336"/>
        </p:xfrm>
        <a:graphic>
          <a:graphicData uri="http://schemas.openxmlformats.org/drawingml/2006/table">
            <a:tbl>
              <a:tblPr firstRow="1" firstCol="1" bandRow="1">
                <a:tableStyleId>{5C22544A-7EE6-4342-B048-85BDC9FD1C3A}</a:tableStyleId>
              </a:tblPr>
              <a:tblGrid>
                <a:gridCol w="1208422">
                  <a:extLst>
                    <a:ext uri="{9D8B030D-6E8A-4147-A177-3AD203B41FA5}">
                      <a16:colId xmlns:a16="http://schemas.microsoft.com/office/drawing/2014/main" val="2599923440"/>
                    </a:ext>
                  </a:extLst>
                </a:gridCol>
                <a:gridCol w="1888605">
                  <a:extLst>
                    <a:ext uri="{9D8B030D-6E8A-4147-A177-3AD203B41FA5}">
                      <a16:colId xmlns:a16="http://schemas.microsoft.com/office/drawing/2014/main" val="1000097729"/>
                    </a:ext>
                  </a:extLst>
                </a:gridCol>
                <a:gridCol w="1869529">
                  <a:extLst>
                    <a:ext uri="{9D8B030D-6E8A-4147-A177-3AD203B41FA5}">
                      <a16:colId xmlns:a16="http://schemas.microsoft.com/office/drawing/2014/main" val="2054322249"/>
                    </a:ext>
                  </a:extLst>
                </a:gridCol>
                <a:gridCol w="1174029">
                  <a:extLst>
                    <a:ext uri="{9D8B030D-6E8A-4147-A177-3AD203B41FA5}">
                      <a16:colId xmlns:a16="http://schemas.microsoft.com/office/drawing/2014/main" val="2202992816"/>
                    </a:ext>
                  </a:extLst>
                </a:gridCol>
                <a:gridCol w="695263">
                  <a:extLst>
                    <a:ext uri="{9D8B030D-6E8A-4147-A177-3AD203B41FA5}">
                      <a16:colId xmlns:a16="http://schemas.microsoft.com/office/drawing/2014/main" val="289211980"/>
                    </a:ext>
                  </a:extLst>
                </a:gridCol>
                <a:gridCol w="695263">
                  <a:extLst>
                    <a:ext uri="{9D8B030D-6E8A-4147-A177-3AD203B41FA5}">
                      <a16:colId xmlns:a16="http://schemas.microsoft.com/office/drawing/2014/main" val="1022174199"/>
                    </a:ext>
                  </a:extLst>
                </a:gridCol>
                <a:gridCol w="826274">
                  <a:extLst>
                    <a:ext uri="{9D8B030D-6E8A-4147-A177-3AD203B41FA5}">
                      <a16:colId xmlns:a16="http://schemas.microsoft.com/office/drawing/2014/main" val="3607942553"/>
                    </a:ext>
                  </a:extLst>
                </a:gridCol>
                <a:gridCol w="965774">
                  <a:extLst>
                    <a:ext uri="{9D8B030D-6E8A-4147-A177-3AD203B41FA5}">
                      <a16:colId xmlns:a16="http://schemas.microsoft.com/office/drawing/2014/main" val="2429681032"/>
                    </a:ext>
                  </a:extLst>
                </a:gridCol>
              </a:tblGrid>
              <a:tr h="284695">
                <a:tc rowSpan="2">
                  <a:txBody>
                    <a:bodyPr/>
                    <a:lstStyle/>
                    <a:p>
                      <a:pPr algn="ctr"/>
                      <a:r>
                        <a:rPr lang="fr-FR" sz="900">
                          <a:solidFill>
                            <a:schemeClr val="bg1"/>
                          </a:solidFill>
                          <a:effectLst/>
                        </a:rPr>
                        <a:t>Groupe de communes</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b"/>
                </a:tc>
                <a:tc gridSpan="2">
                  <a:txBody>
                    <a:bodyPr/>
                    <a:lstStyle/>
                    <a:p>
                      <a:pPr algn="ctr"/>
                      <a:r>
                        <a:rPr lang="fr-FR" sz="1200">
                          <a:solidFill>
                            <a:schemeClr val="bg1"/>
                          </a:solidFill>
                          <a:effectLst/>
                        </a:rPr>
                        <a:t>Caractéristiques du territoire de cofinancement</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hMerge="1">
                  <a:txBody>
                    <a:bodyPr/>
                    <a:lstStyle/>
                    <a:p>
                      <a:endParaRPr lang="fr-FR"/>
                    </a:p>
                  </a:txBody>
                  <a:tcPr/>
                </a:tc>
                <a:tc rowSpan="2">
                  <a:txBody>
                    <a:bodyPr/>
                    <a:lstStyle/>
                    <a:p>
                      <a:pPr algn="ctr"/>
                      <a:r>
                        <a:rPr lang="fr-FR" sz="1200" b="1">
                          <a:solidFill>
                            <a:schemeClr val="bg1"/>
                          </a:solidFill>
                          <a:effectLst/>
                        </a:rPr>
                        <a:t>Montants plancher 2024</a:t>
                      </a:r>
                      <a:endParaRPr lang="fr-FR" sz="1200" b="1">
                        <a:solidFill>
                          <a:schemeClr val="bg1"/>
                        </a:solidFill>
                        <a:effectLst/>
                        <a:latin typeface="Calibri" panose="020F0502020204030204" pitchFamily="34" charset="0"/>
                        <a:ea typeface="Calibri" panose="020F0502020204030204" pitchFamily="34" charset="0"/>
                      </a:endParaRPr>
                    </a:p>
                  </a:txBody>
                  <a:tcPr marL="34963" marR="34963" marT="0" marB="0" anchor="b"/>
                </a:tc>
                <a:tc rowSpan="2">
                  <a:txBody>
                    <a:bodyPr/>
                    <a:lstStyle/>
                    <a:p>
                      <a:pPr algn="ctr"/>
                      <a:r>
                        <a:rPr lang="fr-FR" sz="1200" b="1">
                          <a:solidFill>
                            <a:schemeClr val="bg1"/>
                          </a:solidFill>
                          <a:effectLst/>
                          <a:latin typeface="Calibri" panose="020F0502020204030204" pitchFamily="34" charset="0"/>
                          <a:ea typeface="Calibri" panose="020F0502020204030204" pitchFamily="34" charset="0"/>
                        </a:rPr>
                        <a:t>Montant plancher 2025</a:t>
                      </a:r>
                    </a:p>
                  </a:txBody>
                  <a:tcPr marL="34963" marR="34963" marT="0" marB="0" anchor="b"/>
                </a:tc>
                <a:tc rowSpan="2">
                  <a:txBody>
                    <a:bodyPr/>
                    <a:lstStyle/>
                    <a:p>
                      <a:pPr algn="ctr"/>
                      <a:r>
                        <a:rPr lang="fr-FR" sz="1200" b="1">
                          <a:solidFill>
                            <a:schemeClr val="bg1"/>
                          </a:solidFill>
                          <a:effectLst/>
                          <a:latin typeface="Calibri" panose="020F0502020204030204" pitchFamily="34" charset="0"/>
                          <a:ea typeface="Calibri" panose="020F0502020204030204" pitchFamily="34" charset="0"/>
                        </a:rPr>
                        <a:t>Montant plancher 2026</a:t>
                      </a:r>
                    </a:p>
                  </a:txBody>
                  <a:tcPr marL="34963" marR="34963" marT="0" marB="0" anchor="b"/>
                </a:tc>
                <a:tc rowSpan="2">
                  <a:txBody>
                    <a:bodyPr/>
                    <a:lstStyle/>
                    <a:p>
                      <a:pPr algn="ctr"/>
                      <a:r>
                        <a:rPr lang="fr-FR" sz="1200" b="1">
                          <a:solidFill>
                            <a:schemeClr val="bg1"/>
                          </a:solidFill>
                          <a:effectLst/>
                          <a:latin typeface="Calibri" panose="020F0502020204030204" pitchFamily="34" charset="0"/>
                          <a:ea typeface="Calibri" panose="020F0502020204030204" pitchFamily="34" charset="0"/>
                        </a:rPr>
                        <a:t>Montant plancher 2027</a:t>
                      </a:r>
                    </a:p>
                  </a:txBody>
                  <a:tcPr marL="34963" marR="34963" marT="0" marB="0" anchor="b"/>
                </a:tc>
                <a:tc rowSpan="2">
                  <a:txBody>
                    <a:bodyPr/>
                    <a:lstStyle/>
                    <a:p>
                      <a:pPr algn="ctr"/>
                      <a:r>
                        <a:rPr lang="fr-FR" sz="1200" err="1">
                          <a:solidFill>
                            <a:schemeClr val="bg1"/>
                          </a:solidFill>
                          <a:effectLst/>
                        </a:rPr>
                        <a:t>Bt</a:t>
                      </a:r>
                      <a:r>
                        <a:rPr lang="fr-FR" sz="1200">
                          <a:solidFill>
                            <a:schemeClr val="bg1"/>
                          </a:solidFill>
                          <a:effectLst/>
                        </a:rPr>
                        <a:t> </a:t>
                      </a:r>
                      <a:r>
                        <a:rPr lang="fr-FR" sz="1200" err="1">
                          <a:solidFill>
                            <a:schemeClr val="bg1"/>
                          </a:solidFill>
                          <a:effectLst/>
                        </a:rPr>
                        <a:t>Eaje</a:t>
                      </a:r>
                      <a:r>
                        <a:rPr lang="fr-FR" sz="1200">
                          <a:solidFill>
                            <a:schemeClr val="bg1"/>
                          </a:solidFill>
                          <a:effectLst/>
                        </a:rPr>
                        <a:t> offre nouvelle</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86482760"/>
                  </a:ext>
                </a:extLst>
              </a:tr>
              <a:tr h="638316">
                <a:tc vMerge="1">
                  <a:txBody>
                    <a:bodyPr/>
                    <a:lstStyle/>
                    <a:p>
                      <a:endParaRPr lang="fr-FR"/>
                    </a:p>
                  </a:txBody>
                  <a:tcPr/>
                </a:tc>
                <a:tc>
                  <a:txBody>
                    <a:bodyPr/>
                    <a:lstStyle/>
                    <a:p>
                      <a:pPr algn="ctr"/>
                      <a:r>
                        <a:rPr lang="fr-FR" sz="1200" b="1">
                          <a:solidFill>
                            <a:schemeClr val="bg1"/>
                          </a:solidFill>
                          <a:effectLst/>
                        </a:rPr>
                        <a:t>Potentiel financier par habitant</a:t>
                      </a:r>
                      <a:endParaRPr lang="fr-FR" sz="1200" b="1">
                        <a:solidFill>
                          <a:schemeClr val="bg1"/>
                        </a:solidFill>
                        <a:effectLst/>
                        <a:latin typeface="Calibri" panose="020F0502020204030204" pitchFamily="34" charset="0"/>
                        <a:ea typeface="Calibri" panose="020F0502020204030204" pitchFamily="34" charset="0"/>
                      </a:endParaRPr>
                    </a:p>
                  </a:txBody>
                  <a:tcPr marL="34963" marR="34963" marT="0" marB="0" anchor="b">
                    <a:solidFill>
                      <a:schemeClr val="accent3">
                        <a:lumMod val="40000"/>
                        <a:lumOff val="60000"/>
                      </a:schemeClr>
                    </a:solidFill>
                  </a:tcPr>
                </a:tc>
                <a:tc>
                  <a:txBody>
                    <a:bodyPr/>
                    <a:lstStyle/>
                    <a:p>
                      <a:pPr algn="ctr"/>
                      <a:r>
                        <a:rPr lang="fr-FR" sz="1200" b="1">
                          <a:solidFill>
                            <a:schemeClr val="bg1"/>
                          </a:solidFill>
                          <a:effectLst/>
                        </a:rPr>
                        <a:t>Médiane du niveau de vie</a:t>
                      </a:r>
                      <a:endParaRPr lang="fr-FR" sz="1200" b="1">
                        <a:solidFill>
                          <a:schemeClr val="bg1"/>
                        </a:solidFill>
                        <a:effectLst/>
                        <a:latin typeface="Calibri" panose="020F0502020204030204" pitchFamily="34" charset="0"/>
                        <a:ea typeface="Calibri" panose="020F0502020204030204" pitchFamily="34" charset="0"/>
                      </a:endParaRPr>
                    </a:p>
                  </a:txBody>
                  <a:tcPr marL="34963" marR="34963" marT="0" marB="0" anchor="b">
                    <a:solidFill>
                      <a:schemeClr val="accent3">
                        <a:lumMod val="40000"/>
                        <a:lumOff val="60000"/>
                      </a:schemeClr>
                    </a:solidFill>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2470364700"/>
                  </a:ext>
                </a:extLst>
              </a:tr>
              <a:tr h="263717">
                <a:tc>
                  <a:txBody>
                    <a:bodyPr/>
                    <a:lstStyle/>
                    <a:p>
                      <a:pPr algn="ctr"/>
                      <a:r>
                        <a:rPr lang="fr-FR" sz="900">
                          <a:solidFill>
                            <a:schemeClr val="bg1"/>
                          </a:solidFill>
                          <a:effectLst/>
                        </a:rPr>
                        <a:t>9</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gridSpan="2">
                  <a:txBody>
                    <a:bodyPr/>
                    <a:lstStyle/>
                    <a:p>
                      <a:pPr algn="ctr"/>
                      <a:r>
                        <a:rPr lang="fr-FR" sz="1200" err="1">
                          <a:solidFill>
                            <a:schemeClr val="bg1"/>
                          </a:solidFill>
                          <a:effectLst/>
                        </a:rPr>
                        <a:t>Qpv</a:t>
                      </a:r>
                      <a:r>
                        <a:rPr lang="fr-FR" sz="1200">
                          <a:solidFill>
                            <a:schemeClr val="bg1"/>
                          </a:solidFill>
                          <a:effectLst/>
                        </a:rPr>
                        <a:t> ou </a:t>
                      </a:r>
                      <a:r>
                        <a:rPr lang="fr-FR" sz="1200" err="1">
                          <a:solidFill>
                            <a:schemeClr val="bg1"/>
                          </a:solidFill>
                          <a:effectLst/>
                        </a:rPr>
                        <a:t>Frr</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hMerge="1">
                  <a:txBody>
                    <a:bodyPr/>
                    <a:lstStyle/>
                    <a:p>
                      <a:endParaRPr lang="fr-FR"/>
                    </a:p>
                  </a:txBody>
                  <a:tcPr/>
                </a:tc>
                <a:tc>
                  <a:txBody>
                    <a:bodyPr/>
                    <a:lstStyle/>
                    <a:p>
                      <a:pPr algn="ctr"/>
                      <a:r>
                        <a:rPr lang="fr-FR" sz="1200">
                          <a:solidFill>
                            <a:schemeClr val="bg1"/>
                          </a:solidFill>
                          <a:effectLst/>
                        </a:rPr>
                        <a:t>1 700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3 000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3 240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3 500</a:t>
                      </a:r>
                    </a:p>
                  </a:txBody>
                  <a:tcPr marL="34963" marR="34963" marT="0" marB="0" anchor="b"/>
                </a:tc>
                <a:tc>
                  <a:txBody>
                    <a:bodyPr/>
                    <a:lstStyle/>
                    <a:p>
                      <a:pPr algn="ctr"/>
                      <a:r>
                        <a:rPr lang="fr-FR" sz="1200">
                          <a:solidFill>
                            <a:schemeClr val="bg1"/>
                          </a:solidFill>
                          <a:effectLst/>
                        </a:rPr>
                        <a:t>3 600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1731408734"/>
                  </a:ext>
                </a:extLst>
              </a:tr>
              <a:tr h="395576">
                <a:tc>
                  <a:txBody>
                    <a:bodyPr/>
                    <a:lstStyle/>
                    <a:p>
                      <a:pPr algn="ctr"/>
                      <a:r>
                        <a:rPr lang="fr-FR" sz="900">
                          <a:solidFill>
                            <a:schemeClr val="bg1"/>
                          </a:solidFill>
                          <a:effectLst/>
                        </a:rPr>
                        <a:t>8</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a:txBody>
                    <a:bodyPr/>
                    <a:lstStyle/>
                    <a:p>
                      <a:pPr algn="ctr"/>
                      <a:r>
                        <a:rPr lang="fr-FR" sz="1200">
                          <a:solidFill>
                            <a:schemeClr val="bg1"/>
                          </a:solidFill>
                          <a:effectLst/>
                        </a:rPr>
                        <a:t>Potentiel financier / hab</a:t>
                      </a:r>
                    </a:p>
                    <a:p>
                      <a:pPr algn="ctr"/>
                      <a:r>
                        <a:rPr lang="fr-FR" sz="1200">
                          <a:solidFill>
                            <a:schemeClr val="bg1"/>
                          </a:solidFill>
                          <a:effectLst/>
                        </a:rPr>
                        <a:t>&lt;= 700€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Médiane niveau de vie</a:t>
                      </a:r>
                    </a:p>
                    <a:p>
                      <a:pPr algn="ctr"/>
                      <a:r>
                        <a:rPr lang="fr-FR" sz="1200">
                          <a:solidFill>
                            <a:schemeClr val="bg1"/>
                          </a:solidFill>
                          <a:effectLst/>
                        </a:rPr>
                        <a:t>&lt;= 19 300€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1 400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2 000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2 160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2 330</a:t>
                      </a:r>
                    </a:p>
                  </a:txBody>
                  <a:tcPr marL="34963" marR="34963" marT="0" marB="0" anchor="b"/>
                </a:tc>
                <a:tc>
                  <a:txBody>
                    <a:bodyPr/>
                    <a:lstStyle/>
                    <a:p>
                      <a:pPr algn="ctr"/>
                      <a:r>
                        <a:rPr lang="fr-FR" sz="1200">
                          <a:solidFill>
                            <a:schemeClr val="bg1"/>
                          </a:solidFill>
                          <a:effectLst/>
                        </a:rPr>
                        <a:t>3 300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83348452"/>
                  </a:ext>
                </a:extLst>
              </a:tr>
              <a:tr h="395576">
                <a:tc>
                  <a:txBody>
                    <a:bodyPr/>
                    <a:lstStyle/>
                    <a:p>
                      <a:pPr algn="ctr"/>
                      <a:r>
                        <a:rPr lang="fr-FR" sz="900">
                          <a:solidFill>
                            <a:schemeClr val="bg1"/>
                          </a:solidFill>
                          <a:effectLst/>
                        </a:rPr>
                        <a:t>7</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a:txBody>
                    <a:bodyPr/>
                    <a:lstStyle/>
                    <a:p>
                      <a:pPr algn="ctr"/>
                      <a:r>
                        <a:rPr lang="fr-FR" sz="1200">
                          <a:solidFill>
                            <a:schemeClr val="bg1"/>
                          </a:solidFill>
                          <a:effectLst/>
                        </a:rPr>
                        <a:t>Potentiel financier / </a:t>
                      </a:r>
                      <a:r>
                        <a:rPr lang="fr-FR" sz="1200" err="1">
                          <a:solidFill>
                            <a:schemeClr val="bg1"/>
                          </a:solidFill>
                          <a:effectLst/>
                        </a:rPr>
                        <a:t>hab</a:t>
                      </a:r>
                      <a:endParaRPr lang="fr-FR" sz="1200">
                        <a:solidFill>
                          <a:schemeClr val="bg1"/>
                        </a:solidFill>
                        <a:effectLst/>
                      </a:endParaRPr>
                    </a:p>
                    <a:p>
                      <a:pPr algn="ctr"/>
                      <a:r>
                        <a:rPr lang="fr-FR" sz="1200">
                          <a:solidFill>
                            <a:schemeClr val="bg1"/>
                          </a:solidFill>
                          <a:effectLst/>
                        </a:rPr>
                        <a:t>&lt;= 700€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Médiane niveau de vie</a:t>
                      </a:r>
                    </a:p>
                    <a:p>
                      <a:pPr algn="ctr"/>
                      <a:r>
                        <a:rPr lang="fr-FR" sz="1200">
                          <a:solidFill>
                            <a:schemeClr val="bg1"/>
                          </a:solidFill>
                          <a:effectLst/>
                        </a:rPr>
                        <a:t>&gt; 19 300€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1 150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1 600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1 730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1 870</a:t>
                      </a:r>
                    </a:p>
                  </a:txBody>
                  <a:tcPr marL="34963" marR="34963" marT="0" marB="0" anchor="b"/>
                </a:tc>
                <a:tc>
                  <a:txBody>
                    <a:bodyPr/>
                    <a:lstStyle/>
                    <a:p>
                      <a:pPr algn="ctr"/>
                      <a:r>
                        <a:rPr lang="fr-FR" sz="1200">
                          <a:solidFill>
                            <a:schemeClr val="bg1"/>
                          </a:solidFill>
                          <a:effectLst/>
                        </a:rPr>
                        <a:t>3 000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1520192720"/>
                  </a:ext>
                </a:extLst>
              </a:tr>
              <a:tr h="395576">
                <a:tc>
                  <a:txBody>
                    <a:bodyPr/>
                    <a:lstStyle/>
                    <a:p>
                      <a:pPr algn="ctr"/>
                      <a:r>
                        <a:rPr lang="fr-FR" sz="900">
                          <a:solidFill>
                            <a:schemeClr val="bg1"/>
                          </a:solidFill>
                          <a:effectLst/>
                        </a:rPr>
                        <a:t>6</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a:txBody>
                    <a:bodyPr/>
                    <a:lstStyle/>
                    <a:p>
                      <a:pPr algn="ctr"/>
                      <a:r>
                        <a:rPr lang="fr-FR" sz="1200">
                          <a:solidFill>
                            <a:schemeClr val="bg1"/>
                          </a:solidFill>
                          <a:effectLst/>
                        </a:rPr>
                        <a:t>Potentiel financier / </a:t>
                      </a:r>
                      <a:r>
                        <a:rPr lang="fr-FR" sz="1200" err="1">
                          <a:solidFill>
                            <a:schemeClr val="bg1"/>
                          </a:solidFill>
                          <a:effectLst/>
                        </a:rPr>
                        <a:t>hab</a:t>
                      </a:r>
                      <a:endParaRPr lang="fr-FR" sz="1200">
                        <a:solidFill>
                          <a:schemeClr val="bg1"/>
                        </a:solidFill>
                        <a:effectLst/>
                      </a:endParaRPr>
                    </a:p>
                    <a:p>
                      <a:pPr algn="ctr"/>
                      <a:r>
                        <a:rPr lang="fr-FR" sz="1200">
                          <a:solidFill>
                            <a:schemeClr val="bg1"/>
                          </a:solidFill>
                          <a:effectLst/>
                        </a:rPr>
                        <a:t>&lt;= 900€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Médiane niveau de vie</a:t>
                      </a:r>
                    </a:p>
                    <a:p>
                      <a:pPr algn="ctr"/>
                      <a:r>
                        <a:rPr lang="fr-FR" sz="1200">
                          <a:solidFill>
                            <a:schemeClr val="bg1"/>
                          </a:solidFill>
                          <a:effectLst/>
                        </a:rPr>
                        <a:t>&lt;= 19 600€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1 100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1 450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1 570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1 700</a:t>
                      </a:r>
                    </a:p>
                  </a:txBody>
                  <a:tcPr marL="34963" marR="34963" marT="0" marB="0" anchor="b"/>
                </a:tc>
                <a:tc>
                  <a:txBody>
                    <a:bodyPr/>
                    <a:lstStyle/>
                    <a:p>
                      <a:pPr algn="ctr"/>
                      <a:r>
                        <a:rPr lang="fr-FR" sz="1200">
                          <a:solidFill>
                            <a:schemeClr val="bg1"/>
                          </a:solidFill>
                          <a:effectLst/>
                        </a:rPr>
                        <a:t>2 900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1914231190"/>
                  </a:ext>
                </a:extLst>
              </a:tr>
              <a:tr h="395576">
                <a:tc>
                  <a:txBody>
                    <a:bodyPr/>
                    <a:lstStyle/>
                    <a:p>
                      <a:pPr algn="ctr"/>
                      <a:r>
                        <a:rPr lang="fr-FR" sz="900">
                          <a:solidFill>
                            <a:schemeClr val="bg1"/>
                          </a:solidFill>
                          <a:effectLst/>
                        </a:rPr>
                        <a:t>5</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a:txBody>
                    <a:bodyPr/>
                    <a:lstStyle/>
                    <a:p>
                      <a:pPr algn="ctr"/>
                      <a:r>
                        <a:rPr lang="fr-FR" sz="1200">
                          <a:solidFill>
                            <a:schemeClr val="bg1"/>
                          </a:solidFill>
                          <a:effectLst/>
                        </a:rPr>
                        <a:t>Potentiel financier / hab</a:t>
                      </a:r>
                    </a:p>
                    <a:p>
                      <a:pPr algn="ctr"/>
                      <a:r>
                        <a:rPr lang="fr-FR" sz="1200">
                          <a:solidFill>
                            <a:schemeClr val="bg1"/>
                          </a:solidFill>
                          <a:effectLst/>
                        </a:rPr>
                        <a:t>&lt;= 900€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Médiane niveau de vie</a:t>
                      </a:r>
                    </a:p>
                    <a:p>
                      <a:pPr algn="ctr"/>
                      <a:r>
                        <a:rPr lang="fr-FR" sz="1200">
                          <a:solidFill>
                            <a:schemeClr val="bg1"/>
                          </a:solidFill>
                          <a:effectLst/>
                        </a:rPr>
                        <a:t>&gt; 19 600€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950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1 200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1 300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1 410</a:t>
                      </a:r>
                    </a:p>
                  </a:txBody>
                  <a:tcPr marL="34963" marR="34963" marT="0" marB="0" anchor="b"/>
                </a:tc>
                <a:tc>
                  <a:txBody>
                    <a:bodyPr/>
                    <a:lstStyle/>
                    <a:p>
                      <a:pPr algn="ctr"/>
                      <a:r>
                        <a:rPr lang="fr-FR" sz="1200">
                          <a:solidFill>
                            <a:schemeClr val="bg1"/>
                          </a:solidFill>
                          <a:effectLst/>
                        </a:rPr>
                        <a:t>2 800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1794220065"/>
                  </a:ext>
                </a:extLst>
              </a:tr>
              <a:tr h="395576">
                <a:tc>
                  <a:txBody>
                    <a:bodyPr/>
                    <a:lstStyle/>
                    <a:p>
                      <a:pPr algn="ctr"/>
                      <a:r>
                        <a:rPr lang="fr-FR" sz="900">
                          <a:solidFill>
                            <a:schemeClr val="bg1"/>
                          </a:solidFill>
                          <a:effectLst/>
                        </a:rPr>
                        <a:t>4</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a:txBody>
                    <a:bodyPr/>
                    <a:lstStyle/>
                    <a:p>
                      <a:pPr algn="ctr"/>
                      <a:r>
                        <a:rPr lang="fr-FR" sz="1200">
                          <a:solidFill>
                            <a:schemeClr val="bg1"/>
                          </a:solidFill>
                          <a:effectLst/>
                        </a:rPr>
                        <a:t>Potentiel financier / hab</a:t>
                      </a:r>
                    </a:p>
                    <a:p>
                      <a:pPr algn="ctr"/>
                      <a:r>
                        <a:rPr lang="fr-FR" sz="1200">
                          <a:solidFill>
                            <a:schemeClr val="bg1"/>
                          </a:solidFill>
                          <a:effectLst/>
                        </a:rPr>
                        <a:t>&lt;= 1200€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Médiane niveau de vie</a:t>
                      </a:r>
                    </a:p>
                    <a:p>
                      <a:pPr algn="ctr"/>
                      <a:r>
                        <a:rPr lang="fr-FR" sz="1200">
                          <a:solidFill>
                            <a:schemeClr val="bg1"/>
                          </a:solidFill>
                          <a:effectLst/>
                        </a:rPr>
                        <a:t>&lt;= 20 300€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900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1 100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1 190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1 290</a:t>
                      </a:r>
                    </a:p>
                  </a:txBody>
                  <a:tcPr marL="34963" marR="34963" marT="0" marB="0" anchor="b"/>
                </a:tc>
                <a:tc>
                  <a:txBody>
                    <a:bodyPr/>
                    <a:lstStyle/>
                    <a:p>
                      <a:pPr algn="ctr"/>
                      <a:r>
                        <a:rPr lang="fr-FR" sz="1200">
                          <a:solidFill>
                            <a:schemeClr val="bg1"/>
                          </a:solidFill>
                          <a:effectLst/>
                        </a:rPr>
                        <a:t>2 750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646419447"/>
                  </a:ext>
                </a:extLst>
              </a:tr>
              <a:tr h="395576">
                <a:tc>
                  <a:txBody>
                    <a:bodyPr/>
                    <a:lstStyle/>
                    <a:p>
                      <a:pPr algn="ctr"/>
                      <a:r>
                        <a:rPr lang="fr-FR" sz="900">
                          <a:solidFill>
                            <a:schemeClr val="bg1"/>
                          </a:solidFill>
                          <a:effectLst/>
                        </a:rPr>
                        <a:t>3</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a:txBody>
                    <a:bodyPr/>
                    <a:lstStyle/>
                    <a:p>
                      <a:pPr algn="ctr"/>
                      <a:r>
                        <a:rPr lang="fr-FR" sz="1200">
                          <a:solidFill>
                            <a:schemeClr val="bg1"/>
                          </a:solidFill>
                          <a:effectLst/>
                        </a:rPr>
                        <a:t>Potentiel financier / hab</a:t>
                      </a:r>
                    </a:p>
                    <a:p>
                      <a:pPr algn="ctr"/>
                      <a:r>
                        <a:rPr lang="fr-FR" sz="1200">
                          <a:solidFill>
                            <a:schemeClr val="bg1"/>
                          </a:solidFill>
                          <a:effectLst/>
                        </a:rPr>
                        <a:t>&lt;= 1200€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Médiane niveau de vie</a:t>
                      </a:r>
                    </a:p>
                    <a:p>
                      <a:pPr algn="ctr"/>
                      <a:r>
                        <a:rPr lang="fr-FR" sz="1200">
                          <a:solidFill>
                            <a:schemeClr val="bg1"/>
                          </a:solidFill>
                          <a:effectLst/>
                        </a:rPr>
                        <a:t>&gt; 20 300€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800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950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1 030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1 110</a:t>
                      </a:r>
                    </a:p>
                  </a:txBody>
                  <a:tcPr marL="34963" marR="34963" marT="0" marB="0" anchor="b"/>
                </a:tc>
                <a:tc>
                  <a:txBody>
                    <a:bodyPr/>
                    <a:lstStyle/>
                    <a:p>
                      <a:pPr algn="ctr"/>
                      <a:r>
                        <a:rPr lang="fr-FR" sz="1200">
                          <a:solidFill>
                            <a:schemeClr val="bg1"/>
                          </a:solidFill>
                          <a:effectLst/>
                        </a:rPr>
                        <a:t>2 700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3243489907"/>
                  </a:ext>
                </a:extLst>
              </a:tr>
              <a:tr h="395576">
                <a:tc>
                  <a:txBody>
                    <a:bodyPr/>
                    <a:lstStyle/>
                    <a:p>
                      <a:pPr algn="ctr"/>
                      <a:r>
                        <a:rPr lang="fr-FR" sz="900">
                          <a:solidFill>
                            <a:schemeClr val="bg1"/>
                          </a:solidFill>
                          <a:effectLst/>
                        </a:rPr>
                        <a:t>2</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a:txBody>
                    <a:bodyPr/>
                    <a:lstStyle/>
                    <a:p>
                      <a:pPr algn="ctr"/>
                      <a:r>
                        <a:rPr lang="fr-FR" sz="1200">
                          <a:solidFill>
                            <a:schemeClr val="bg1"/>
                          </a:solidFill>
                          <a:effectLst/>
                        </a:rPr>
                        <a:t>Potentiel financier / </a:t>
                      </a:r>
                      <a:r>
                        <a:rPr lang="fr-FR" sz="1200" err="1">
                          <a:solidFill>
                            <a:schemeClr val="bg1"/>
                          </a:solidFill>
                          <a:effectLst/>
                        </a:rPr>
                        <a:t>hab</a:t>
                      </a:r>
                      <a:endParaRPr lang="fr-FR" sz="1200">
                        <a:solidFill>
                          <a:schemeClr val="bg1"/>
                        </a:solidFill>
                        <a:effectLst/>
                      </a:endParaRPr>
                    </a:p>
                    <a:p>
                      <a:pPr algn="ctr"/>
                      <a:r>
                        <a:rPr lang="fr-FR" sz="1200">
                          <a:solidFill>
                            <a:schemeClr val="bg1"/>
                          </a:solidFill>
                          <a:effectLst/>
                        </a:rPr>
                        <a:t>&gt; 1200€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Médiane niveau de vie</a:t>
                      </a:r>
                    </a:p>
                    <a:p>
                      <a:pPr algn="ctr"/>
                      <a:r>
                        <a:rPr lang="fr-FR" sz="1200">
                          <a:solidFill>
                            <a:schemeClr val="bg1"/>
                          </a:solidFill>
                          <a:effectLst/>
                        </a:rPr>
                        <a:t>&lt;= 21 300€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750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850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920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990</a:t>
                      </a:r>
                    </a:p>
                  </a:txBody>
                  <a:tcPr marL="34963" marR="34963" marT="0" marB="0" anchor="b"/>
                </a:tc>
                <a:tc>
                  <a:txBody>
                    <a:bodyPr/>
                    <a:lstStyle/>
                    <a:p>
                      <a:pPr algn="ctr"/>
                      <a:r>
                        <a:rPr lang="fr-FR" sz="1200">
                          <a:solidFill>
                            <a:schemeClr val="bg1"/>
                          </a:solidFill>
                          <a:effectLst/>
                        </a:rPr>
                        <a:t>2 650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3948655892"/>
                  </a:ext>
                </a:extLst>
              </a:tr>
              <a:tr h="395576">
                <a:tc>
                  <a:txBody>
                    <a:bodyPr/>
                    <a:lstStyle/>
                    <a:p>
                      <a:pPr algn="ctr"/>
                      <a:r>
                        <a:rPr lang="fr-FR" sz="900">
                          <a:solidFill>
                            <a:schemeClr val="bg1"/>
                          </a:solidFill>
                          <a:effectLst/>
                        </a:rPr>
                        <a:t>1</a:t>
                      </a:r>
                      <a:endParaRPr lang="fr-FR" sz="900">
                        <a:solidFill>
                          <a:schemeClr val="bg1"/>
                        </a:solidFill>
                        <a:effectLst/>
                        <a:latin typeface="Calibri" panose="020F0502020204030204" pitchFamily="34" charset="0"/>
                        <a:ea typeface="Calibri" panose="020F0502020204030204" pitchFamily="34" charset="0"/>
                      </a:endParaRPr>
                    </a:p>
                  </a:txBody>
                  <a:tcPr marL="34963" marR="34963" marT="0" marB="0" anchor="ctr"/>
                </a:tc>
                <a:tc>
                  <a:txBody>
                    <a:bodyPr/>
                    <a:lstStyle/>
                    <a:p>
                      <a:pPr algn="ctr"/>
                      <a:r>
                        <a:rPr lang="fr-FR" sz="1200">
                          <a:solidFill>
                            <a:schemeClr val="bg1"/>
                          </a:solidFill>
                          <a:effectLst/>
                        </a:rPr>
                        <a:t>Potentiel financier / hab</a:t>
                      </a:r>
                    </a:p>
                    <a:p>
                      <a:pPr algn="ctr"/>
                      <a:r>
                        <a:rPr lang="fr-FR" sz="1200">
                          <a:solidFill>
                            <a:schemeClr val="bg1"/>
                          </a:solidFill>
                          <a:effectLst/>
                        </a:rPr>
                        <a:t>&gt; 1200€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Médiane niveau de vie</a:t>
                      </a:r>
                    </a:p>
                    <a:p>
                      <a:pPr algn="ctr"/>
                      <a:r>
                        <a:rPr lang="fr-FR" sz="1200">
                          <a:solidFill>
                            <a:schemeClr val="bg1"/>
                          </a:solidFill>
                          <a:effectLst/>
                        </a:rPr>
                        <a:t>&gt; 21 300€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rPr>
                        <a:t>400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500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540</a:t>
                      </a:r>
                    </a:p>
                  </a:txBody>
                  <a:tcPr marL="34963" marR="34963" marT="0" marB="0" anchor="b"/>
                </a:tc>
                <a:tc>
                  <a:txBody>
                    <a:bodyPr/>
                    <a:lstStyle/>
                    <a:p>
                      <a:pPr algn="ctr"/>
                      <a:r>
                        <a:rPr lang="fr-FR" sz="1200">
                          <a:solidFill>
                            <a:schemeClr val="bg1"/>
                          </a:solidFill>
                          <a:effectLst/>
                          <a:latin typeface="Calibri" panose="020F0502020204030204" pitchFamily="34" charset="0"/>
                          <a:ea typeface="Calibri" panose="020F0502020204030204" pitchFamily="34" charset="0"/>
                        </a:rPr>
                        <a:t>580</a:t>
                      </a:r>
                    </a:p>
                  </a:txBody>
                  <a:tcPr marL="34963" marR="34963" marT="0" marB="0" anchor="b"/>
                </a:tc>
                <a:tc>
                  <a:txBody>
                    <a:bodyPr/>
                    <a:lstStyle/>
                    <a:p>
                      <a:pPr algn="ctr"/>
                      <a:r>
                        <a:rPr lang="fr-FR" sz="1200">
                          <a:solidFill>
                            <a:schemeClr val="bg1"/>
                          </a:solidFill>
                          <a:effectLst/>
                        </a:rPr>
                        <a:t>2 600</a:t>
                      </a:r>
                      <a:endParaRPr lang="fr-FR" sz="1200">
                        <a:solidFill>
                          <a:schemeClr val="bg1"/>
                        </a:solidFill>
                        <a:effectLst/>
                        <a:latin typeface="Calibri" panose="020F0502020204030204" pitchFamily="34" charset="0"/>
                        <a:ea typeface="Calibri" panose="020F0502020204030204" pitchFamily="34" charset="0"/>
                      </a:endParaRPr>
                    </a:p>
                  </a:txBody>
                  <a:tcPr marL="34963" marR="34963" marT="0" marB="0" anchor="b"/>
                </a:tc>
                <a:extLst>
                  <a:ext uri="{0D108BD9-81ED-4DB2-BD59-A6C34878D82A}">
                    <a16:rowId xmlns:a16="http://schemas.microsoft.com/office/drawing/2014/main" val="4070145045"/>
                  </a:ext>
                </a:extLst>
              </a:tr>
            </a:tbl>
          </a:graphicData>
        </a:graphic>
      </p:graphicFrame>
      <p:pic>
        <p:nvPicPr>
          <p:cNvPr id="4" name="Image 3">
            <a:extLst>
              <a:ext uri="{FF2B5EF4-FFF2-40B4-BE49-F238E27FC236}">
                <a16:creationId xmlns:a16="http://schemas.microsoft.com/office/drawing/2014/main" id="{35677331-FA2E-2C6F-9F0D-C376D59D697B}"/>
              </a:ext>
            </a:extLst>
          </p:cNvPr>
          <p:cNvPicPr>
            <a:picLocks noChangeAspect="1"/>
          </p:cNvPicPr>
          <p:nvPr/>
        </p:nvPicPr>
        <p:blipFill>
          <a:blip r:embed="rId3"/>
          <a:stretch>
            <a:fillRect/>
          </a:stretch>
        </p:blipFill>
        <p:spPr>
          <a:xfrm>
            <a:off x="10752719" y="5081134"/>
            <a:ext cx="919470" cy="1477971"/>
          </a:xfrm>
          <a:prstGeom prst="rect">
            <a:avLst/>
          </a:prstGeom>
        </p:spPr>
      </p:pic>
      <p:sp>
        <p:nvSpPr>
          <p:cNvPr id="6" name="Espace réservé du contenu 3">
            <a:extLst>
              <a:ext uri="{FF2B5EF4-FFF2-40B4-BE49-F238E27FC236}">
                <a16:creationId xmlns:a16="http://schemas.microsoft.com/office/drawing/2014/main" id="{4C8A5AE5-BD42-0333-3D92-A60AD88D9A91}"/>
              </a:ext>
            </a:extLst>
          </p:cNvPr>
          <p:cNvSpPr txBox="1">
            <a:spLocks/>
          </p:cNvSpPr>
          <p:nvPr/>
        </p:nvSpPr>
        <p:spPr>
          <a:xfrm>
            <a:off x="971989" y="1529687"/>
            <a:ext cx="1842218" cy="365224"/>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800" b="1">
                <a:latin typeface="Franklin Gothic Demi"/>
              </a:rPr>
              <a:t>EAJE PSU</a:t>
            </a:r>
          </a:p>
          <a:p>
            <a:pPr marL="0" indent="0">
              <a:buNone/>
            </a:pPr>
            <a:endParaRPr lang="fr-FR" sz="2100"/>
          </a:p>
          <a:p>
            <a:endParaRPr lang="fr-FR"/>
          </a:p>
        </p:txBody>
      </p:sp>
    </p:spTree>
    <p:extLst>
      <p:ext uri="{BB962C8B-B14F-4D97-AF65-F5344CB8AC3E}">
        <p14:creationId xmlns:p14="http://schemas.microsoft.com/office/powerpoint/2010/main" val="3991937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353F689-2E51-BF4F-AE47-7CEB7CC4C52A}"/>
              </a:ext>
            </a:extLst>
          </p:cNvPr>
          <p:cNvSpPr>
            <a:spLocks noGrp="1"/>
          </p:cNvSpPr>
          <p:nvPr>
            <p:ph type="title"/>
          </p:nvPr>
        </p:nvSpPr>
        <p:spPr>
          <a:xfrm>
            <a:off x="964023" y="879063"/>
            <a:ext cx="10769065" cy="610863"/>
          </a:xfrm>
        </p:spPr>
        <p:txBody>
          <a:bodyPr rtlCol="0">
            <a:normAutofit fontScale="90000"/>
          </a:bodyPr>
          <a:lstStyle/>
          <a:p>
            <a:pPr rtl="0"/>
            <a:r>
              <a:rPr lang="fr-FR"/>
              <a:t>Revalorisation des montants bonus territoire – effets sur les montants planchers</a:t>
            </a:r>
          </a:p>
        </p:txBody>
      </p:sp>
      <p:sp>
        <p:nvSpPr>
          <p:cNvPr id="7" name="Espace réservé du numéro de diapositive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fr-FR" smtClean="0"/>
              <a:pPr rtl="0"/>
              <a:t>24</a:t>
            </a:fld>
            <a:endParaRPr lang="fr-FR"/>
          </a:p>
        </p:txBody>
      </p:sp>
      <p:pic>
        <p:nvPicPr>
          <p:cNvPr id="4" name="Image 3">
            <a:extLst>
              <a:ext uri="{FF2B5EF4-FFF2-40B4-BE49-F238E27FC236}">
                <a16:creationId xmlns:a16="http://schemas.microsoft.com/office/drawing/2014/main" id="{35677331-FA2E-2C6F-9F0D-C376D59D697B}"/>
              </a:ext>
            </a:extLst>
          </p:cNvPr>
          <p:cNvPicPr>
            <a:picLocks noChangeAspect="1"/>
          </p:cNvPicPr>
          <p:nvPr/>
        </p:nvPicPr>
        <p:blipFill>
          <a:blip r:embed="rId3"/>
          <a:stretch>
            <a:fillRect/>
          </a:stretch>
        </p:blipFill>
        <p:spPr>
          <a:xfrm>
            <a:off x="10752719" y="5081134"/>
            <a:ext cx="919470" cy="1477971"/>
          </a:xfrm>
          <a:prstGeom prst="rect">
            <a:avLst/>
          </a:prstGeom>
        </p:spPr>
      </p:pic>
      <p:graphicFrame>
        <p:nvGraphicFramePr>
          <p:cNvPr id="6" name="Tableau 5">
            <a:extLst>
              <a:ext uri="{FF2B5EF4-FFF2-40B4-BE49-F238E27FC236}">
                <a16:creationId xmlns:a16="http://schemas.microsoft.com/office/drawing/2014/main" id="{AA90C72D-0DDD-0BC1-0D65-B367DA939B74}"/>
              </a:ext>
            </a:extLst>
          </p:cNvPr>
          <p:cNvGraphicFramePr>
            <a:graphicFrameLocks noGrp="1"/>
          </p:cNvGraphicFramePr>
          <p:nvPr>
            <p:extLst>
              <p:ext uri="{D42A27DB-BD31-4B8C-83A1-F6EECF244321}">
                <p14:modId xmlns:p14="http://schemas.microsoft.com/office/powerpoint/2010/main" val="1310178684"/>
              </p:ext>
            </p:extLst>
          </p:nvPr>
        </p:nvGraphicFramePr>
        <p:xfrm>
          <a:off x="1133230" y="2833077"/>
          <a:ext cx="8805618" cy="1190625"/>
        </p:xfrm>
        <a:graphic>
          <a:graphicData uri="http://schemas.openxmlformats.org/drawingml/2006/table">
            <a:tbl>
              <a:tblPr firstRow="1" firstCol="1" bandRow="1">
                <a:tableStyleId>{5C22544A-7EE6-4342-B048-85BDC9FD1C3A}</a:tableStyleId>
              </a:tblPr>
              <a:tblGrid>
                <a:gridCol w="2798664">
                  <a:extLst>
                    <a:ext uri="{9D8B030D-6E8A-4147-A177-3AD203B41FA5}">
                      <a16:colId xmlns:a16="http://schemas.microsoft.com/office/drawing/2014/main" val="1303571333"/>
                    </a:ext>
                  </a:extLst>
                </a:gridCol>
                <a:gridCol w="1200638">
                  <a:extLst>
                    <a:ext uri="{9D8B030D-6E8A-4147-A177-3AD203B41FA5}">
                      <a16:colId xmlns:a16="http://schemas.microsoft.com/office/drawing/2014/main" val="1241855066"/>
                    </a:ext>
                  </a:extLst>
                </a:gridCol>
                <a:gridCol w="1201579">
                  <a:extLst>
                    <a:ext uri="{9D8B030D-6E8A-4147-A177-3AD203B41FA5}">
                      <a16:colId xmlns:a16="http://schemas.microsoft.com/office/drawing/2014/main" val="903081405"/>
                    </a:ext>
                  </a:extLst>
                </a:gridCol>
                <a:gridCol w="1201579">
                  <a:extLst>
                    <a:ext uri="{9D8B030D-6E8A-4147-A177-3AD203B41FA5}">
                      <a16:colId xmlns:a16="http://schemas.microsoft.com/office/drawing/2014/main" val="4118060196"/>
                    </a:ext>
                  </a:extLst>
                </a:gridCol>
                <a:gridCol w="1201579">
                  <a:extLst>
                    <a:ext uri="{9D8B030D-6E8A-4147-A177-3AD203B41FA5}">
                      <a16:colId xmlns:a16="http://schemas.microsoft.com/office/drawing/2014/main" val="3360758702"/>
                    </a:ext>
                  </a:extLst>
                </a:gridCol>
                <a:gridCol w="1201579">
                  <a:extLst>
                    <a:ext uri="{9D8B030D-6E8A-4147-A177-3AD203B41FA5}">
                      <a16:colId xmlns:a16="http://schemas.microsoft.com/office/drawing/2014/main" val="2946852373"/>
                    </a:ext>
                  </a:extLst>
                </a:gridCol>
              </a:tblGrid>
              <a:tr h="714375">
                <a:tc>
                  <a:txBody>
                    <a:bodyPr/>
                    <a:lstStyle/>
                    <a:p>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fr-FR" sz="1100" b="1">
                          <a:solidFill>
                            <a:srgbClr val="000000"/>
                          </a:solidFill>
                          <a:effectLst/>
                          <a:latin typeface="Calibri" panose="020F0502020204030204" pitchFamily="34" charset="0"/>
                          <a:cs typeface="Calibri" panose="020F0502020204030204" pitchFamily="34" charset="0"/>
                        </a:rPr>
                        <a:t>Forfait « offre existante » 2024</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fr-FR" sz="1100" b="1">
                          <a:solidFill>
                            <a:srgbClr val="000000"/>
                          </a:solidFill>
                          <a:effectLst/>
                          <a:latin typeface="Calibri" panose="020F0502020204030204" pitchFamily="34" charset="0"/>
                          <a:cs typeface="Calibri" panose="020F0502020204030204" pitchFamily="34" charset="0"/>
                        </a:rPr>
                        <a:t>Forfait « offre existante » 2025</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fr-FR" sz="1100" b="1">
                          <a:solidFill>
                            <a:srgbClr val="000000"/>
                          </a:solidFill>
                          <a:effectLst/>
                          <a:latin typeface="Calibri" panose="020F0502020204030204" pitchFamily="34" charset="0"/>
                          <a:cs typeface="Calibri" panose="020F0502020204030204" pitchFamily="34" charset="0"/>
                        </a:rPr>
                        <a:t>Forfait « offre existante » 2026</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fr-FR" sz="1100" b="1">
                          <a:solidFill>
                            <a:srgbClr val="000000"/>
                          </a:solidFill>
                          <a:effectLst/>
                          <a:latin typeface="Calibri" panose="020F0502020204030204" pitchFamily="34" charset="0"/>
                          <a:cs typeface="Calibri" panose="020F0502020204030204" pitchFamily="34" charset="0"/>
                        </a:rPr>
                        <a:t>Forfait « offre existante » 2027</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fr-FR" sz="1100" b="1">
                          <a:solidFill>
                            <a:srgbClr val="000000"/>
                          </a:solidFill>
                          <a:effectLst/>
                          <a:latin typeface="Calibri" panose="020F0502020204030204" pitchFamily="34" charset="0"/>
                          <a:cs typeface="Calibri" panose="020F0502020204030204" pitchFamily="34" charset="0"/>
                        </a:rPr>
                        <a:t>Forfait « offre nouvelle »</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973097719"/>
                  </a:ext>
                </a:extLst>
              </a:tr>
              <a:tr h="476250">
                <a:tc>
                  <a:txBody>
                    <a:bodyPr/>
                    <a:lstStyle/>
                    <a:p>
                      <a:pPr algn="ctr"/>
                      <a:r>
                        <a:rPr lang="fr-FR" sz="1100">
                          <a:solidFill>
                            <a:srgbClr val="000000"/>
                          </a:solidFill>
                          <a:effectLst/>
                          <a:latin typeface="Calibri" panose="020F0502020204030204" pitchFamily="34" charset="0"/>
                          <a:cs typeface="Calibri" panose="020F0502020204030204" pitchFamily="34" charset="0"/>
                        </a:rPr>
                        <a:t>Bonus réservataire CTRE par place réservée</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fr-FR" sz="1100">
                          <a:solidFill>
                            <a:srgbClr val="000000"/>
                          </a:solidFill>
                          <a:effectLst/>
                          <a:latin typeface="Calibri" panose="020F0502020204030204" pitchFamily="34" charset="0"/>
                          <a:cs typeface="Calibri" panose="020F0502020204030204" pitchFamily="34" charset="0"/>
                        </a:rPr>
                        <a:t>1 400€</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fr-FR" sz="1100">
                          <a:solidFill>
                            <a:srgbClr val="000000"/>
                          </a:solidFill>
                          <a:effectLst/>
                          <a:latin typeface="Calibri" panose="020F0502020204030204" pitchFamily="34" charset="0"/>
                          <a:cs typeface="Calibri" panose="020F0502020204030204" pitchFamily="34" charset="0"/>
                        </a:rPr>
                        <a:t>1 540€</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fr-FR" sz="1100">
                          <a:solidFill>
                            <a:srgbClr val="000000"/>
                          </a:solidFill>
                          <a:effectLst/>
                          <a:latin typeface="Calibri" panose="020F0502020204030204" pitchFamily="34" charset="0"/>
                          <a:cs typeface="Calibri" panose="020F0502020204030204" pitchFamily="34" charset="0"/>
                        </a:rPr>
                        <a:t>1 660€</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fr-FR" sz="1100">
                          <a:solidFill>
                            <a:srgbClr val="000000"/>
                          </a:solidFill>
                          <a:effectLst/>
                          <a:latin typeface="Calibri" panose="020F0502020204030204" pitchFamily="34" charset="0"/>
                          <a:cs typeface="Calibri" panose="020F0502020204030204" pitchFamily="34" charset="0"/>
                        </a:rPr>
                        <a:t>1 790€</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fr-FR" sz="1100">
                          <a:solidFill>
                            <a:srgbClr val="000000"/>
                          </a:solidFill>
                          <a:effectLst/>
                          <a:latin typeface="Calibri" panose="020F0502020204030204" pitchFamily="34" charset="0"/>
                          <a:cs typeface="Calibri" panose="020F0502020204030204" pitchFamily="34" charset="0"/>
                        </a:rPr>
                        <a:t>2800€</a:t>
                      </a:r>
                      <a:endParaRPr lang="fr-FR">
                        <a:effectLs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58947996"/>
                  </a:ext>
                </a:extLst>
              </a:tr>
            </a:tbl>
          </a:graphicData>
        </a:graphic>
      </p:graphicFrame>
      <p:sp>
        <p:nvSpPr>
          <p:cNvPr id="9" name="Espace réservé du contenu 3">
            <a:extLst>
              <a:ext uri="{FF2B5EF4-FFF2-40B4-BE49-F238E27FC236}">
                <a16:creationId xmlns:a16="http://schemas.microsoft.com/office/drawing/2014/main" id="{3363BB54-9F0B-14D6-A402-15A03ED4C4AF}"/>
              </a:ext>
            </a:extLst>
          </p:cNvPr>
          <p:cNvSpPr txBox="1">
            <a:spLocks/>
          </p:cNvSpPr>
          <p:nvPr/>
        </p:nvSpPr>
        <p:spPr>
          <a:xfrm>
            <a:off x="971989" y="1529687"/>
            <a:ext cx="1842218" cy="365224"/>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800" b="1">
                <a:latin typeface="Franklin Gothic Demi"/>
              </a:rPr>
              <a:t>CTRE</a:t>
            </a:r>
          </a:p>
          <a:p>
            <a:pPr marL="0" indent="0">
              <a:buNone/>
            </a:pPr>
            <a:endParaRPr lang="fr-FR" sz="2100"/>
          </a:p>
          <a:p>
            <a:endParaRPr lang="fr-FR"/>
          </a:p>
        </p:txBody>
      </p:sp>
    </p:spTree>
    <p:extLst>
      <p:ext uri="{BB962C8B-B14F-4D97-AF65-F5344CB8AC3E}">
        <p14:creationId xmlns:p14="http://schemas.microsoft.com/office/powerpoint/2010/main" val="1107481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DF5A514-304A-20B4-220D-146D62C28F1A}"/>
              </a:ext>
            </a:extLst>
          </p:cNvPr>
          <p:cNvSpPr>
            <a:spLocks noGrp="1"/>
          </p:cNvSpPr>
          <p:nvPr>
            <p:ph type="ctrTitle"/>
          </p:nvPr>
        </p:nvSpPr>
        <p:spPr>
          <a:xfrm>
            <a:off x="6367055" y="1539318"/>
            <a:ext cx="5491571" cy="2275091"/>
          </a:xfrm>
        </p:spPr>
        <p:txBody>
          <a:bodyPr>
            <a:noAutofit/>
          </a:bodyPr>
          <a:lstStyle/>
          <a:p>
            <a:r>
              <a:rPr lang="fr-FR" sz="4400"/>
              <a:t>Bonus « Trajectoire de développement »</a:t>
            </a:r>
            <a:br>
              <a:rPr lang="fr-FR" sz="4400"/>
            </a:br>
            <a:r>
              <a:rPr lang="fr-FR" sz="4400">
                <a:solidFill>
                  <a:schemeClr val="tx2"/>
                </a:solidFill>
              </a:rPr>
              <a:t>A compter de 2025</a:t>
            </a:r>
            <a:endParaRPr lang="en-US" sz="4400">
              <a:solidFill>
                <a:schemeClr val="tx2"/>
              </a:solidFill>
            </a:endParaRPr>
          </a:p>
        </p:txBody>
      </p:sp>
      <p:pic>
        <p:nvPicPr>
          <p:cNvPr id="5" name="Graphique 4" descr="Graphique à barres avec tendance à la hausse avec un remplissage uni">
            <a:extLst>
              <a:ext uri="{FF2B5EF4-FFF2-40B4-BE49-F238E27FC236}">
                <a16:creationId xmlns:a16="http://schemas.microsoft.com/office/drawing/2014/main" id="{DD262931-FBE5-7D52-C325-3EB8C8FB83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23017" y="2333219"/>
            <a:ext cx="1481190" cy="1481190"/>
          </a:xfrm>
          <a:prstGeom prst="rect">
            <a:avLst/>
          </a:prstGeom>
        </p:spPr>
      </p:pic>
      <p:pic>
        <p:nvPicPr>
          <p:cNvPr id="2" name="Image 1">
            <a:extLst>
              <a:ext uri="{FF2B5EF4-FFF2-40B4-BE49-F238E27FC236}">
                <a16:creationId xmlns:a16="http://schemas.microsoft.com/office/drawing/2014/main" id="{AFCF14CC-6EEA-05D2-BF99-2A2634998E3C}"/>
              </a:ext>
            </a:extLst>
          </p:cNvPr>
          <p:cNvPicPr>
            <a:picLocks noChangeAspect="1"/>
          </p:cNvPicPr>
          <p:nvPr/>
        </p:nvPicPr>
        <p:blipFill>
          <a:blip r:embed="rId4"/>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1097560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8026B5-2F88-BA48-A996-4A13FDFAA43A}"/>
              </a:ext>
            </a:extLst>
          </p:cNvPr>
          <p:cNvSpPr>
            <a:spLocks noGrp="1"/>
          </p:cNvSpPr>
          <p:nvPr>
            <p:ph type="title"/>
          </p:nvPr>
        </p:nvSpPr>
        <p:spPr>
          <a:xfrm>
            <a:off x="964023" y="879063"/>
            <a:ext cx="10971303" cy="610863"/>
          </a:xfrm>
        </p:spPr>
        <p:txBody>
          <a:bodyPr rtlCol="0">
            <a:normAutofit fontScale="90000"/>
          </a:bodyPr>
          <a:lstStyle/>
          <a:p>
            <a:r>
              <a:rPr lang="fr-FR"/>
              <a:t>Création du bonus « trajectoire de développement » à compter de 2025</a:t>
            </a:r>
          </a:p>
        </p:txBody>
      </p:sp>
      <p:sp>
        <p:nvSpPr>
          <p:cNvPr id="3" name="Espace réservé au texte 2">
            <a:extLst>
              <a:ext uri="{FF2B5EF4-FFF2-40B4-BE49-F238E27FC236}">
                <a16:creationId xmlns:a16="http://schemas.microsoft.com/office/drawing/2014/main" id="{A5ABDF8F-0AD5-5C43-9EF3-8679B9897E01}"/>
              </a:ext>
            </a:extLst>
          </p:cNvPr>
          <p:cNvSpPr>
            <a:spLocks noGrp="1"/>
          </p:cNvSpPr>
          <p:nvPr>
            <p:ph type="body" idx="1"/>
          </p:nvPr>
        </p:nvSpPr>
        <p:spPr>
          <a:xfrm>
            <a:off x="952500" y="2300156"/>
            <a:ext cx="3216729" cy="404216"/>
          </a:xfrm>
        </p:spPr>
        <p:txBody>
          <a:bodyPr rtlCol="0">
            <a:noAutofit/>
          </a:bodyPr>
          <a:lstStyle/>
          <a:p>
            <a:pPr marL="0" indent="0" rtl="0">
              <a:buFont typeface="Arial" panose="020B0604020202020204" pitchFamily="34" charset="0"/>
              <a:buNone/>
            </a:pPr>
            <a:r>
              <a:rPr lang="fr-FR" sz="1700"/>
              <a:t>En contrepartie d’une trajectoire nette de développement …</a:t>
            </a:r>
          </a:p>
        </p:txBody>
      </p:sp>
      <p:sp>
        <p:nvSpPr>
          <p:cNvPr id="4" name="Espace réservé du contenu 3">
            <a:extLst>
              <a:ext uri="{FF2B5EF4-FFF2-40B4-BE49-F238E27FC236}">
                <a16:creationId xmlns:a16="http://schemas.microsoft.com/office/drawing/2014/main" id="{7782A119-28D1-B54D-A879-A0DDEC296674}"/>
              </a:ext>
            </a:extLst>
          </p:cNvPr>
          <p:cNvSpPr>
            <a:spLocks noGrp="1"/>
          </p:cNvSpPr>
          <p:nvPr>
            <p:ph sz="half" idx="2"/>
          </p:nvPr>
        </p:nvSpPr>
        <p:spPr>
          <a:xfrm>
            <a:off x="970783" y="3175636"/>
            <a:ext cx="3036477" cy="1942138"/>
          </a:xfrm>
        </p:spPr>
        <p:txBody>
          <a:bodyPr rtlCol="0">
            <a:normAutofit/>
          </a:bodyPr>
          <a:lstStyle/>
          <a:p>
            <a:r>
              <a:rPr lang="fr-FR"/>
              <a:t>Conventionnée dans le cadre de la </a:t>
            </a:r>
            <a:r>
              <a:rPr lang="fr-FR" err="1"/>
              <a:t>Ctg</a:t>
            </a:r>
            <a:r>
              <a:rPr lang="fr-FR"/>
              <a:t> et observée de façon effective en 2025, 2026 et 2027 </a:t>
            </a:r>
            <a:r>
              <a:rPr lang="fr-FR" b="1"/>
              <a:t>par rapport à 2023</a:t>
            </a:r>
          </a:p>
          <a:p>
            <a:pPr rtl="0"/>
            <a:endParaRPr lang="fr-FR"/>
          </a:p>
          <a:p>
            <a:pPr marL="0" indent="0" rtl="0">
              <a:buNone/>
            </a:pPr>
            <a:endParaRPr lang="fr-FR"/>
          </a:p>
          <a:p>
            <a:pPr rtl="0"/>
            <a:endParaRPr lang="fr-FR"/>
          </a:p>
        </p:txBody>
      </p:sp>
      <p:sp>
        <p:nvSpPr>
          <p:cNvPr id="5" name="Espace réservé du texte 4">
            <a:extLst>
              <a:ext uri="{FF2B5EF4-FFF2-40B4-BE49-F238E27FC236}">
                <a16:creationId xmlns:a16="http://schemas.microsoft.com/office/drawing/2014/main" id="{B55E5840-ED0D-0349-88F3-4E90A0094985}"/>
              </a:ext>
            </a:extLst>
          </p:cNvPr>
          <p:cNvSpPr>
            <a:spLocks noGrp="1"/>
          </p:cNvSpPr>
          <p:nvPr>
            <p:ph type="body" idx="10"/>
          </p:nvPr>
        </p:nvSpPr>
        <p:spPr>
          <a:xfrm>
            <a:off x="4577761" y="2300156"/>
            <a:ext cx="3036477" cy="404216"/>
          </a:xfrm>
        </p:spPr>
        <p:txBody>
          <a:bodyPr rtlCol="0">
            <a:noAutofit/>
          </a:bodyPr>
          <a:lstStyle/>
          <a:p>
            <a:pPr rtl="0"/>
            <a:r>
              <a:rPr lang="fr-FR" sz="1700"/>
              <a:t>Sont éligibles toutes les places financées par le bonus territoire</a:t>
            </a:r>
          </a:p>
        </p:txBody>
      </p:sp>
      <p:sp>
        <p:nvSpPr>
          <p:cNvPr id="6" name="Espace réservé du contenu 5">
            <a:extLst>
              <a:ext uri="{FF2B5EF4-FFF2-40B4-BE49-F238E27FC236}">
                <a16:creationId xmlns:a16="http://schemas.microsoft.com/office/drawing/2014/main" id="{34801285-85FB-FD43-9631-322998389AF0}"/>
              </a:ext>
            </a:extLst>
          </p:cNvPr>
          <p:cNvSpPr>
            <a:spLocks noGrp="1"/>
          </p:cNvSpPr>
          <p:nvPr>
            <p:ph sz="half" idx="11"/>
          </p:nvPr>
        </p:nvSpPr>
        <p:spPr>
          <a:xfrm>
            <a:off x="4592091" y="3172770"/>
            <a:ext cx="3283994" cy="1942138"/>
          </a:xfrm>
        </p:spPr>
        <p:txBody>
          <a:bodyPr rtlCol="0">
            <a:normAutofit/>
          </a:bodyPr>
          <a:lstStyle/>
          <a:p>
            <a:pPr marL="0" indent="0">
              <a:buNone/>
            </a:pPr>
            <a:r>
              <a:rPr lang="fr-FR" b="1"/>
              <a:t>Toutes les places</a:t>
            </a:r>
            <a:r>
              <a:rPr lang="fr-FR"/>
              <a:t> bénéficiaires d’un bonus territoire seront mieux financées lorsqu’un développement net est observé</a:t>
            </a:r>
          </a:p>
        </p:txBody>
      </p:sp>
      <p:sp>
        <p:nvSpPr>
          <p:cNvPr id="7" name="Espace réservé du texte 6">
            <a:extLst>
              <a:ext uri="{FF2B5EF4-FFF2-40B4-BE49-F238E27FC236}">
                <a16:creationId xmlns:a16="http://schemas.microsoft.com/office/drawing/2014/main" id="{8820E658-15B8-6C4B-A736-3D894774670E}"/>
              </a:ext>
            </a:extLst>
          </p:cNvPr>
          <p:cNvSpPr>
            <a:spLocks noGrp="1"/>
          </p:cNvSpPr>
          <p:nvPr>
            <p:ph type="body" idx="12"/>
          </p:nvPr>
        </p:nvSpPr>
        <p:spPr>
          <a:xfrm>
            <a:off x="8187017" y="2300156"/>
            <a:ext cx="3406269" cy="404216"/>
          </a:xfrm>
        </p:spPr>
        <p:txBody>
          <a:bodyPr rtlCol="0">
            <a:noAutofit/>
          </a:bodyPr>
          <a:lstStyle/>
          <a:p>
            <a:pPr rtl="0"/>
            <a:r>
              <a:rPr lang="fr-FR" sz="1700"/>
              <a:t>La trajectoire s’apprécie à l’échelle du cofinancement de la collectivité signataire de la </a:t>
            </a:r>
            <a:r>
              <a:rPr lang="fr-FR" sz="1700" err="1"/>
              <a:t>Ctg</a:t>
            </a:r>
            <a:endParaRPr lang="fr-FR" sz="1700"/>
          </a:p>
        </p:txBody>
      </p:sp>
      <p:sp>
        <p:nvSpPr>
          <p:cNvPr id="8" name="Espace réservé du contenu 7">
            <a:extLst>
              <a:ext uri="{FF2B5EF4-FFF2-40B4-BE49-F238E27FC236}">
                <a16:creationId xmlns:a16="http://schemas.microsoft.com/office/drawing/2014/main" id="{7F52F621-1B1F-5E49-939F-12BD1A0FD522}"/>
              </a:ext>
            </a:extLst>
          </p:cNvPr>
          <p:cNvSpPr>
            <a:spLocks noGrp="1"/>
          </p:cNvSpPr>
          <p:nvPr>
            <p:ph sz="half" idx="13"/>
          </p:nvPr>
        </p:nvSpPr>
        <p:spPr>
          <a:xfrm>
            <a:off x="8184740" y="3370585"/>
            <a:ext cx="3036477" cy="967312"/>
          </a:xfrm>
        </p:spPr>
        <p:txBody>
          <a:bodyPr rtlCol="0">
            <a:normAutofit/>
          </a:bodyPr>
          <a:lstStyle/>
          <a:p>
            <a:pPr marL="0" indent="0" rtl="0">
              <a:buNone/>
            </a:pPr>
            <a:endParaRPr lang="fr-FR"/>
          </a:p>
          <a:p>
            <a:pPr marL="0" indent="0" rtl="0">
              <a:buNone/>
            </a:pPr>
            <a:endParaRPr lang="fr-FR"/>
          </a:p>
          <a:p>
            <a:pPr rtl="0"/>
            <a:endParaRPr lang="fr-FR"/>
          </a:p>
        </p:txBody>
      </p:sp>
      <p:sp>
        <p:nvSpPr>
          <p:cNvPr id="11" name="Espace réservé du numéro de diapositive 10">
            <a:extLst>
              <a:ext uri="{FF2B5EF4-FFF2-40B4-BE49-F238E27FC236}">
                <a16:creationId xmlns:a16="http://schemas.microsoft.com/office/drawing/2014/main" id="{8B50C3FA-D20D-3049-9C7F-6F37D4E022C5}"/>
              </a:ext>
            </a:extLst>
          </p:cNvPr>
          <p:cNvSpPr>
            <a:spLocks noGrp="1"/>
          </p:cNvSpPr>
          <p:nvPr>
            <p:ph type="sldNum" sz="quarter" idx="16"/>
          </p:nvPr>
        </p:nvSpPr>
        <p:spPr>
          <a:xfrm>
            <a:off x="971550" y="6332220"/>
            <a:ext cx="523240" cy="247651"/>
          </a:xfrm>
        </p:spPr>
        <p:txBody>
          <a:bodyPr rtlCol="0"/>
          <a:lstStyle/>
          <a:p>
            <a:pPr algn="l" rtl="0"/>
            <a:endParaRPr lang="fr-FR"/>
          </a:p>
        </p:txBody>
      </p:sp>
      <p:sp>
        <p:nvSpPr>
          <p:cNvPr id="12" name="Espace réservé du contenu 5">
            <a:extLst>
              <a:ext uri="{FF2B5EF4-FFF2-40B4-BE49-F238E27FC236}">
                <a16:creationId xmlns:a16="http://schemas.microsoft.com/office/drawing/2014/main" id="{2B417F6D-9CF6-DBB2-9FAD-772C700A72F8}"/>
              </a:ext>
            </a:extLst>
          </p:cNvPr>
          <p:cNvSpPr txBox="1">
            <a:spLocks/>
          </p:cNvSpPr>
          <p:nvPr/>
        </p:nvSpPr>
        <p:spPr>
          <a:xfrm>
            <a:off x="8184737" y="3259388"/>
            <a:ext cx="3283995" cy="1942138"/>
          </a:xfrm>
          <a:prstGeom prst="rect">
            <a:avLst/>
          </a:prstGeom>
        </p:spPr>
        <p:txBody>
          <a:bodyPr vert="horz" lIns="0" tIns="0" rIns="0" bIns="0" rtlCol="0" anchor="t" anchorCtr="0">
            <a:norm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a:t>Barème par place selon le développement net de places</a:t>
            </a:r>
          </a:p>
        </p:txBody>
      </p:sp>
      <p:graphicFrame>
        <p:nvGraphicFramePr>
          <p:cNvPr id="9" name="Tableau 16">
            <a:extLst>
              <a:ext uri="{FF2B5EF4-FFF2-40B4-BE49-F238E27FC236}">
                <a16:creationId xmlns:a16="http://schemas.microsoft.com/office/drawing/2014/main" id="{EB6366EA-8CEE-33D6-3E64-4D07AD10EB45}"/>
              </a:ext>
            </a:extLst>
          </p:cNvPr>
          <p:cNvGraphicFramePr>
            <a:graphicFrameLocks noGrp="1"/>
          </p:cNvGraphicFramePr>
          <p:nvPr/>
        </p:nvGraphicFramePr>
        <p:xfrm>
          <a:off x="8063835" y="3854241"/>
          <a:ext cx="3406268" cy="1676400"/>
        </p:xfrm>
        <a:graphic>
          <a:graphicData uri="http://schemas.openxmlformats.org/drawingml/2006/table">
            <a:tbl>
              <a:tblPr firstRow="1" bandRow="1">
                <a:tableStyleId>{5C22544A-7EE6-4342-B048-85BDC9FD1C3A}</a:tableStyleId>
              </a:tblPr>
              <a:tblGrid>
                <a:gridCol w="851567">
                  <a:extLst>
                    <a:ext uri="{9D8B030D-6E8A-4147-A177-3AD203B41FA5}">
                      <a16:colId xmlns:a16="http://schemas.microsoft.com/office/drawing/2014/main" val="2515268593"/>
                    </a:ext>
                  </a:extLst>
                </a:gridCol>
                <a:gridCol w="851567">
                  <a:extLst>
                    <a:ext uri="{9D8B030D-6E8A-4147-A177-3AD203B41FA5}">
                      <a16:colId xmlns:a16="http://schemas.microsoft.com/office/drawing/2014/main" val="206528452"/>
                    </a:ext>
                  </a:extLst>
                </a:gridCol>
                <a:gridCol w="851567">
                  <a:extLst>
                    <a:ext uri="{9D8B030D-6E8A-4147-A177-3AD203B41FA5}">
                      <a16:colId xmlns:a16="http://schemas.microsoft.com/office/drawing/2014/main" val="2964799167"/>
                    </a:ext>
                  </a:extLst>
                </a:gridCol>
                <a:gridCol w="851567">
                  <a:extLst>
                    <a:ext uri="{9D8B030D-6E8A-4147-A177-3AD203B41FA5}">
                      <a16:colId xmlns:a16="http://schemas.microsoft.com/office/drawing/2014/main" val="1584907185"/>
                    </a:ext>
                  </a:extLst>
                </a:gridCol>
              </a:tblGrid>
              <a:tr h="354309">
                <a:tc>
                  <a:txBody>
                    <a:bodyPr/>
                    <a:lstStyle/>
                    <a:p>
                      <a:endParaRPr lang="fr-FR"/>
                    </a:p>
                  </a:txBody>
                  <a:tcPr/>
                </a:tc>
                <a:tc>
                  <a:txBody>
                    <a:bodyPr/>
                    <a:lstStyle/>
                    <a:p>
                      <a:r>
                        <a:rPr lang="fr-FR" sz="1600"/>
                        <a:t>2025/2023</a:t>
                      </a:r>
                    </a:p>
                  </a:txBody>
                  <a:tcPr/>
                </a:tc>
                <a:tc>
                  <a:txBody>
                    <a:bodyPr/>
                    <a:lstStyle/>
                    <a:p>
                      <a:r>
                        <a:rPr lang="fr-FR" sz="1600"/>
                        <a:t>2026/2023</a:t>
                      </a:r>
                    </a:p>
                  </a:txBody>
                  <a:tcPr/>
                </a:tc>
                <a:tc>
                  <a:txBody>
                    <a:bodyPr/>
                    <a:lstStyle/>
                    <a:p>
                      <a:r>
                        <a:rPr lang="fr-FR" sz="1600"/>
                        <a:t>2027/2023</a:t>
                      </a:r>
                    </a:p>
                  </a:txBody>
                  <a:tcPr/>
                </a:tc>
                <a:extLst>
                  <a:ext uri="{0D108BD9-81ED-4DB2-BD59-A6C34878D82A}">
                    <a16:rowId xmlns:a16="http://schemas.microsoft.com/office/drawing/2014/main" val="3222640415"/>
                  </a:ext>
                </a:extLst>
              </a:tr>
              <a:tr h="354309">
                <a:tc>
                  <a:txBody>
                    <a:bodyPr/>
                    <a:lstStyle/>
                    <a:p>
                      <a:r>
                        <a:rPr lang="fr-FR"/>
                        <a:t>&gt;4%</a:t>
                      </a:r>
                    </a:p>
                  </a:txBody>
                  <a:tcPr/>
                </a:tc>
                <a:tc>
                  <a:txBody>
                    <a:bodyPr/>
                    <a:lstStyle/>
                    <a:p>
                      <a:r>
                        <a:rPr lang="fr-FR"/>
                        <a:t>100€</a:t>
                      </a:r>
                    </a:p>
                  </a:txBody>
                  <a:tcPr/>
                </a:tc>
                <a:tc>
                  <a:txBody>
                    <a:bodyPr/>
                    <a:lstStyle/>
                    <a:p>
                      <a:r>
                        <a:rPr lang="fr-FR"/>
                        <a:t>100€</a:t>
                      </a:r>
                    </a:p>
                  </a:txBody>
                  <a:tcPr/>
                </a:tc>
                <a:tc>
                  <a:txBody>
                    <a:bodyPr/>
                    <a:lstStyle/>
                    <a:p>
                      <a:r>
                        <a:rPr lang="fr-FR"/>
                        <a:t>100€</a:t>
                      </a:r>
                    </a:p>
                  </a:txBody>
                  <a:tcPr/>
                </a:tc>
                <a:extLst>
                  <a:ext uri="{0D108BD9-81ED-4DB2-BD59-A6C34878D82A}">
                    <a16:rowId xmlns:a16="http://schemas.microsoft.com/office/drawing/2014/main" val="1306334025"/>
                  </a:ext>
                </a:extLst>
              </a:tr>
              <a:tr h="354309">
                <a:tc>
                  <a:txBody>
                    <a:bodyPr/>
                    <a:lstStyle/>
                    <a:p>
                      <a:r>
                        <a:rPr lang="fr-FR"/>
                        <a:t>&gt;8%</a:t>
                      </a:r>
                    </a:p>
                  </a:txBody>
                  <a:tcPr/>
                </a:tc>
                <a:tc>
                  <a:txBody>
                    <a:bodyPr/>
                    <a:lstStyle/>
                    <a:p>
                      <a:r>
                        <a:rPr lang="fr-FR"/>
                        <a:t>200€</a:t>
                      </a:r>
                    </a:p>
                  </a:txBody>
                  <a:tcPr/>
                </a:tc>
                <a:tc>
                  <a:txBody>
                    <a:bodyPr/>
                    <a:lstStyle/>
                    <a:p>
                      <a:r>
                        <a:rPr lang="fr-FR"/>
                        <a:t>200€</a:t>
                      </a:r>
                    </a:p>
                  </a:txBody>
                  <a:tcPr/>
                </a:tc>
                <a:tc>
                  <a:txBody>
                    <a:bodyPr/>
                    <a:lstStyle/>
                    <a:p>
                      <a:r>
                        <a:rPr lang="fr-FR"/>
                        <a:t>200€</a:t>
                      </a:r>
                    </a:p>
                  </a:txBody>
                  <a:tcPr/>
                </a:tc>
                <a:extLst>
                  <a:ext uri="{0D108BD9-81ED-4DB2-BD59-A6C34878D82A}">
                    <a16:rowId xmlns:a16="http://schemas.microsoft.com/office/drawing/2014/main" val="723166573"/>
                  </a:ext>
                </a:extLst>
              </a:tr>
              <a:tr h="354309">
                <a:tc>
                  <a:txBody>
                    <a:bodyPr/>
                    <a:lstStyle/>
                    <a:p>
                      <a:r>
                        <a:rPr lang="fr-FR" b="1"/>
                        <a:t>&gt;</a:t>
                      </a:r>
                      <a:r>
                        <a:rPr lang="fr-FR"/>
                        <a:t>12%</a:t>
                      </a:r>
                    </a:p>
                  </a:txBody>
                  <a:tcPr/>
                </a:tc>
                <a:tc>
                  <a:txBody>
                    <a:bodyPr/>
                    <a:lstStyle/>
                    <a:p>
                      <a:r>
                        <a:rPr lang="fr-FR"/>
                        <a:t>300€</a:t>
                      </a:r>
                    </a:p>
                  </a:txBody>
                  <a:tcPr/>
                </a:tc>
                <a:tc>
                  <a:txBody>
                    <a:bodyPr/>
                    <a:lstStyle/>
                    <a:p>
                      <a:r>
                        <a:rPr lang="fr-FR"/>
                        <a:t>300€</a:t>
                      </a:r>
                    </a:p>
                  </a:txBody>
                  <a:tcPr/>
                </a:tc>
                <a:tc>
                  <a:txBody>
                    <a:bodyPr/>
                    <a:lstStyle/>
                    <a:p>
                      <a:r>
                        <a:rPr lang="fr-FR"/>
                        <a:t>300€</a:t>
                      </a:r>
                    </a:p>
                  </a:txBody>
                  <a:tcPr/>
                </a:tc>
                <a:extLst>
                  <a:ext uri="{0D108BD9-81ED-4DB2-BD59-A6C34878D82A}">
                    <a16:rowId xmlns:a16="http://schemas.microsoft.com/office/drawing/2014/main" val="2279487558"/>
                  </a:ext>
                </a:extLst>
              </a:tr>
            </a:tbl>
          </a:graphicData>
        </a:graphic>
      </p:graphicFrame>
      <p:pic>
        <p:nvPicPr>
          <p:cNvPr id="10" name="Image 9">
            <a:extLst>
              <a:ext uri="{FF2B5EF4-FFF2-40B4-BE49-F238E27FC236}">
                <a16:creationId xmlns:a16="http://schemas.microsoft.com/office/drawing/2014/main" id="{0AC99F34-3FCB-941C-1494-C9ABD3DF6ECF}"/>
              </a:ext>
            </a:extLst>
          </p:cNvPr>
          <p:cNvPicPr>
            <a:picLocks noChangeAspect="1"/>
          </p:cNvPicPr>
          <p:nvPr/>
        </p:nvPicPr>
        <p:blipFill>
          <a:blip r:embed="rId3"/>
          <a:stretch>
            <a:fillRect/>
          </a:stretch>
        </p:blipFill>
        <p:spPr>
          <a:xfrm>
            <a:off x="11404370" y="5628166"/>
            <a:ext cx="672078" cy="1080309"/>
          </a:xfrm>
          <a:prstGeom prst="rect">
            <a:avLst/>
          </a:prstGeom>
        </p:spPr>
      </p:pic>
    </p:spTree>
    <p:extLst>
      <p:ext uri="{BB962C8B-B14F-4D97-AF65-F5344CB8AC3E}">
        <p14:creationId xmlns:p14="http://schemas.microsoft.com/office/powerpoint/2010/main" val="3468190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E168C-8042-5B4E-A5A4-A5BF693AE2D6}"/>
              </a:ext>
            </a:extLst>
          </p:cNvPr>
          <p:cNvSpPr>
            <a:spLocks noGrp="1"/>
          </p:cNvSpPr>
          <p:nvPr>
            <p:ph type="ctrTitle"/>
          </p:nvPr>
        </p:nvSpPr>
        <p:spPr>
          <a:xfrm>
            <a:off x="3011666" y="1767840"/>
            <a:ext cx="8660523" cy="3560064"/>
          </a:xfrm>
        </p:spPr>
        <p:txBody>
          <a:bodyPr rtlCol="0"/>
          <a:lstStyle/>
          <a:p>
            <a:pPr algn="ctr"/>
            <a:r>
              <a:rPr lang="fr-FR" sz="3200"/>
              <a:t> </a:t>
            </a:r>
            <a:br>
              <a:rPr lang="fr-FR" sz="3200"/>
            </a:br>
            <a:br>
              <a:rPr lang="fr-FR" sz="3200"/>
            </a:br>
            <a:r>
              <a:rPr lang="fr-FR" sz="3200"/>
              <a:t>Les aides à l’investissement </a:t>
            </a:r>
            <a:br>
              <a:rPr lang="fr-FR" sz="3200"/>
            </a:br>
            <a:br>
              <a:rPr lang="fr-FR" sz="3200"/>
            </a:br>
            <a:br>
              <a:rPr lang="fr-FR" sz="3200"/>
            </a:br>
            <a:br>
              <a:rPr lang="fr-FR" sz="3200"/>
            </a:br>
            <a:br>
              <a:rPr lang="fr-FR" sz="3200"/>
            </a:br>
            <a:endParaRPr lang="fr-FR" sz="3200">
              <a:solidFill>
                <a:schemeClr val="tx2"/>
              </a:solidFill>
            </a:endParaRPr>
          </a:p>
        </p:txBody>
      </p:sp>
      <p:pic>
        <p:nvPicPr>
          <p:cNvPr id="3" name="Image 2">
            <a:extLst>
              <a:ext uri="{FF2B5EF4-FFF2-40B4-BE49-F238E27FC236}">
                <a16:creationId xmlns:a16="http://schemas.microsoft.com/office/drawing/2014/main" id="{8493BFC3-DA4F-1F7A-2CAB-98B780AC1D1D}"/>
              </a:ext>
            </a:extLst>
          </p:cNvPr>
          <p:cNvPicPr>
            <a:picLocks noChangeAspect="1"/>
          </p:cNvPicPr>
          <p:nvPr/>
        </p:nvPicPr>
        <p:blipFill>
          <a:blip r:embed="rId3"/>
          <a:stretch>
            <a:fillRect/>
          </a:stretch>
        </p:blipFill>
        <p:spPr>
          <a:xfrm>
            <a:off x="10497312" y="4670588"/>
            <a:ext cx="1174877" cy="1888517"/>
          </a:xfrm>
          <a:prstGeom prst="rect">
            <a:avLst/>
          </a:prstGeom>
        </p:spPr>
      </p:pic>
    </p:spTree>
    <p:extLst>
      <p:ext uri="{BB962C8B-B14F-4D97-AF65-F5344CB8AC3E}">
        <p14:creationId xmlns:p14="http://schemas.microsoft.com/office/powerpoint/2010/main" val="13348797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353F689-2E51-BF4F-AE47-7CEB7CC4C52A}"/>
              </a:ext>
            </a:extLst>
          </p:cNvPr>
          <p:cNvSpPr>
            <a:spLocks noGrp="1"/>
          </p:cNvSpPr>
          <p:nvPr>
            <p:ph type="title"/>
          </p:nvPr>
        </p:nvSpPr>
        <p:spPr>
          <a:xfrm>
            <a:off x="964024" y="879063"/>
            <a:ext cx="6928120" cy="610863"/>
          </a:xfrm>
        </p:spPr>
        <p:txBody>
          <a:bodyPr rtlCol="0">
            <a:normAutofit fontScale="90000"/>
          </a:bodyPr>
          <a:lstStyle/>
          <a:p>
            <a:pPr rtl="0"/>
            <a:r>
              <a:rPr lang="fr-FR"/>
              <a:t>Pour la création de Places ou la rénovation de l’existant</a:t>
            </a:r>
          </a:p>
        </p:txBody>
      </p:sp>
      <p:sp>
        <p:nvSpPr>
          <p:cNvPr id="7" name="Espace réservé du numéro de diapositive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fr-FR" smtClean="0"/>
              <a:pPr rtl="0"/>
              <a:t>28</a:t>
            </a:fld>
            <a:endParaRPr lang="fr-FR"/>
          </a:p>
        </p:txBody>
      </p:sp>
      <p:sp>
        <p:nvSpPr>
          <p:cNvPr id="16" name="Espace réservé du contenu 3">
            <a:extLst>
              <a:ext uri="{FF2B5EF4-FFF2-40B4-BE49-F238E27FC236}">
                <a16:creationId xmlns:a16="http://schemas.microsoft.com/office/drawing/2014/main" id="{BDD8319F-7FF2-1952-7A79-8BECA91515D9}"/>
              </a:ext>
            </a:extLst>
          </p:cNvPr>
          <p:cNvSpPr txBox="1">
            <a:spLocks/>
          </p:cNvSpPr>
          <p:nvPr/>
        </p:nvSpPr>
        <p:spPr>
          <a:xfrm>
            <a:off x="521594" y="2165488"/>
            <a:ext cx="5696327" cy="4168755"/>
          </a:xfrm>
          <a:prstGeom prst="rect">
            <a:avLst/>
          </a:prstGeom>
        </p:spPr>
        <p:txBody>
          <a:bodyPr lIns="91440" tIns="45720" rIns="91440" bIns="45720" rtlCol="0" anchor="t"/>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a:solidFill>
                  <a:srgbClr val="002060"/>
                </a:solidFill>
                <a:latin typeface="Arial Black" panose="020B0A04020102020204" pitchFamily="34" charset="0"/>
              </a:rPr>
              <a:t>Le PIAJE</a:t>
            </a:r>
          </a:p>
        </p:txBody>
      </p:sp>
      <p:sp>
        <p:nvSpPr>
          <p:cNvPr id="5" name="ZoneTexte 4">
            <a:extLst>
              <a:ext uri="{FF2B5EF4-FFF2-40B4-BE49-F238E27FC236}">
                <a16:creationId xmlns:a16="http://schemas.microsoft.com/office/drawing/2014/main" id="{256510F1-1C78-E201-417F-F4B8C5210152}"/>
              </a:ext>
            </a:extLst>
          </p:cNvPr>
          <p:cNvSpPr txBox="1"/>
          <p:nvPr/>
        </p:nvSpPr>
        <p:spPr>
          <a:xfrm>
            <a:off x="1494348" y="2753315"/>
            <a:ext cx="9214200" cy="2985433"/>
          </a:xfrm>
          <a:prstGeom prst="rect">
            <a:avLst/>
          </a:prstGeom>
          <a:noFill/>
        </p:spPr>
        <p:txBody>
          <a:bodyPr wrap="square" lIns="91440" tIns="45720" rIns="91440" bIns="45720" anchor="t">
            <a:spAutoFit/>
          </a:bodyPr>
          <a:lstStyle/>
          <a:p>
            <a:pPr algn="just"/>
            <a:r>
              <a:rPr lang="fr-FR">
                <a:latin typeface="Franklin Gothic Book"/>
              </a:rPr>
              <a:t> </a:t>
            </a:r>
            <a:r>
              <a:rPr lang="fr-FR">
                <a:solidFill>
                  <a:srgbClr val="00A6EE"/>
                </a:solidFill>
                <a:latin typeface="Franklin Gothic Book"/>
                <a:cs typeface="Calibri"/>
              </a:rPr>
              <a:t>-</a:t>
            </a:r>
            <a:r>
              <a:rPr lang="fr-FR">
                <a:solidFill>
                  <a:srgbClr val="00A6EE"/>
                </a:solidFill>
                <a:latin typeface="Franklin Gothic Book"/>
                <a:ea typeface="Roboto Medium"/>
                <a:cs typeface="Roboto Medium"/>
              </a:rPr>
              <a:t>Accompagnement financier à la création de nouvelles places d'accueil :</a:t>
            </a:r>
            <a:endParaRPr lang="fr-FR">
              <a:solidFill>
                <a:srgbClr val="FFFFFF"/>
              </a:solidFill>
              <a:latin typeface="Franklin Gothic Book"/>
              <a:ea typeface="Roboto"/>
              <a:cs typeface="Roboto"/>
            </a:endParaRPr>
          </a:p>
          <a:p>
            <a:pPr algn="just"/>
            <a:r>
              <a:rPr lang="fr-FR">
                <a:solidFill>
                  <a:srgbClr val="000000"/>
                </a:solidFill>
                <a:latin typeface="Franklin Gothic Book"/>
                <a:ea typeface="Roboto"/>
                <a:cs typeface="Roboto"/>
              </a:rPr>
              <a:t>Nouvel équipement / extension de la capacité d'accueil / transplantation avec augmentation de la capacité d'accueil.</a:t>
            </a:r>
            <a:endParaRPr lang="fr-FR">
              <a:latin typeface="Franklin Gothic Book"/>
            </a:endParaRPr>
          </a:p>
          <a:p>
            <a:pPr algn="just"/>
            <a:endParaRPr lang="fr-FR">
              <a:solidFill>
                <a:srgbClr val="000000"/>
              </a:solidFill>
              <a:latin typeface="Franklin Gothic Book"/>
              <a:ea typeface="Roboto"/>
              <a:cs typeface="Roboto"/>
            </a:endParaRPr>
          </a:p>
          <a:p>
            <a:pPr algn="just"/>
            <a:r>
              <a:rPr lang="fr-FR">
                <a:solidFill>
                  <a:srgbClr val="00A6EE"/>
                </a:solidFill>
                <a:latin typeface="Franklin Gothic Book"/>
                <a:ea typeface="Roboto"/>
                <a:cs typeface="Calibri"/>
              </a:rPr>
              <a:t>-</a:t>
            </a:r>
            <a:r>
              <a:rPr lang="fr-FR">
                <a:solidFill>
                  <a:srgbClr val="00A6EE"/>
                </a:solidFill>
                <a:latin typeface="Franklin Gothic Book"/>
                <a:ea typeface="Roboto Medium"/>
                <a:cs typeface="Roboto Medium"/>
              </a:rPr>
              <a:t>Pas de modification des modalités d'accompagnement : </a:t>
            </a:r>
          </a:p>
          <a:p>
            <a:pPr algn="just"/>
            <a:r>
              <a:rPr lang="fr-FR">
                <a:solidFill>
                  <a:schemeClr val="bg1"/>
                </a:solidFill>
                <a:latin typeface="Franklin Gothic Book"/>
                <a:ea typeface="Roboto Medium"/>
                <a:cs typeface="Roboto Medium"/>
              </a:rPr>
              <a:t>Mode de calcul inchangé = socle de base + majorations (selon le projet) dans la limite de 80% des dépenses subventionnables par place </a:t>
            </a:r>
          </a:p>
          <a:p>
            <a:pPr algn="just"/>
            <a:endParaRPr lang="fr-FR" sz="1400">
              <a:solidFill>
                <a:srgbClr val="000000"/>
              </a:solidFill>
              <a:latin typeface="Roboto"/>
              <a:ea typeface="Roboto"/>
              <a:cs typeface="Roboto"/>
            </a:endParaRPr>
          </a:p>
          <a:p>
            <a:pPr algn="just"/>
            <a:endParaRPr lang="fr-FR" sz="1400">
              <a:solidFill>
                <a:srgbClr val="000000"/>
              </a:solidFill>
              <a:latin typeface="Roboto"/>
              <a:ea typeface="Roboto"/>
              <a:cs typeface="Roboto"/>
            </a:endParaRPr>
          </a:p>
          <a:p>
            <a:endParaRPr lang="fr-FR" sz="1600">
              <a:solidFill>
                <a:schemeClr val="bg1"/>
              </a:solidFill>
              <a:latin typeface="Roboto Medium"/>
              <a:ea typeface="Roboto Medium"/>
              <a:cs typeface="Roboto Medium"/>
            </a:endParaRPr>
          </a:p>
          <a:p>
            <a:endParaRPr lang="fr-FR"/>
          </a:p>
        </p:txBody>
      </p:sp>
      <p:pic>
        <p:nvPicPr>
          <p:cNvPr id="18" name="Image 17">
            <a:extLst>
              <a:ext uri="{FF2B5EF4-FFF2-40B4-BE49-F238E27FC236}">
                <a16:creationId xmlns:a16="http://schemas.microsoft.com/office/drawing/2014/main" id="{2D8EE0CE-7D97-F2C2-B27F-BFFF25C20948}"/>
              </a:ext>
            </a:extLst>
          </p:cNvPr>
          <p:cNvPicPr>
            <a:picLocks noChangeAspect="1"/>
          </p:cNvPicPr>
          <p:nvPr/>
        </p:nvPicPr>
        <p:blipFill>
          <a:blip r:embed="rId3"/>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1138732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353F689-2E51-BF4F-AE47-7CEB7CC4C52A}"/>
              </a:ext>
            </a:extLst>
          </p:cNvPr>
          <p:cNvSpPr>
            <a:spLocks noGrp="1"/>
          </p:cNvSpPr>
          <p:nvPr>
            <p:ph type="title"/>
          </p:nvPr>
        </p:nvSpPr>
        <p:spPr>
          <a:xfrm>
            <a:off x="964024" y="879063"/>
            <a:ext cx="6928120" cy="610863"/>
          </a:xfrm>
        </p:spPr>
        <p:txBody>
          <a:bodyPr rtlCol="0">
            <a:normAutofit fontScale="90000"/>
          </a:bodyPr>
          <a:lstStyle/>
          <a:p>
            <a:pPr rtl="0"/>
            <a:r>
              <a:rPr lang="fr-FR"/>
              <a:t>Pour la création de Places ou la rénovation de l’existant</a:t>
            </a:r>
          </a:p>
        </p:txBody>
      </p:sp>
      <p:sp>
        <p:nvSpPr>
          <p:cNvPr id="7" name="Espace réservé du numéro de diapositive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fr-FR" smtClean="0"/>
              <a:pPr rtl="0"/>
              <a:t>29</a:t>
            </a:fld>
            <a:endParaRPr lang="fr-FR"/>
          </a:p>
        </p:txBody>
      </p:sp>
      <p:sp>
        <p:nvSpPr>
          <p:cNvPr id="4" name="Espace réservé du contenu 3">
            <a:extLst>
              <a:ext uri="{FF2B5EF4-FFF2-40B4-BE49-F238E27FC236}">
                <a16:creationId xmlns:a16="http://schemas.microsoft.com/office/drawing/2014/main" id="{71E34EB4-524C-4800-3201-7C4A9BEA630D}"/>
              </a:ext>
            </a:extLst>
          </p:cNvPr>
          <p:cNvSpPr txBox="1">
            <a:spLocks/>
          </p:cNvSpPr>
          <p:nvPr/>
        </p:nvSpPr>
        <p:spPr>
          <a:xfrm>
            <a:off x="829584" y="2206452"/>
            <a:ext cx="10675491" cy="3814818"/>
          </a:xfrm>
          <a:prstGeom prst="rect">
            <a:avLst/>
          </a:prstGeom>
        </p:spPr>
        <p:txBody>
          <a:bodyPr rtlCol="0"/>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a:solidFill>
                  <a:srgbClr val="002060"/>
                </a:solidFill>
                <a:latin typeface="Arial Black" panose="020B0A04020102020204" pitchFamily="34" charset="0"/>
              </a:rPr>
              <a:t>Le Fonds de Modernisation des EAJE </a:t>
            </a:r>
          </a:p>
          <a:p>
            <a:pPr marL="0" indent="0">
              <a:buNone/>
            </a:pPr>
            <a:endParaRPr lang="fr-FR" sz="1600">
              <a:solidFill>
                <a:srgbClr val="002060"/>
              </a:solidFill>
              <a:latin typeface="Arial Black" panose="020B0A04020102020204" pitchFamily="34" charset="0"/>
            </a:endParaRPr>
          </a:p>
          <a:p>
            <a:pPr marL="0" indent="0">
              <a:buNone/>
            </a:pPr>
            <a:endParaRPr lang="fr-FR" sz="1600">
              <a:sym typeface="Wingdings" panose="05000000000000000000" pitchFamily="2" charset="2"/>
            </a:endParaRPr>
          </a:p>
        </p:txBody>
      </p:sp>
      <p:sp>
        <p:nvSpPr>
          <p:cNvPr id="6" name="ZoneTexte 5">
            <a:extLst>
              <a:ext uri="{FF2B5EF4-FFF2-40B4-BE49-F238E27FC236}">
                <a16:creationId xmlns:a16="http://schemas.microsoft.com/office/drawing/2014/main" id="{78B0BAD8-BEC5-45B5-38F5-59CE66F57944}"/>
              </a:ext>
            </a:extLst>
          </p:cNvPr>
          <p:cNvSpPr txBox="1"/>
          <p:nvPr/>
        </p:nvSpPr>
        <p:spPr>
          <a:xfrm>
            <a:off x="690865" y="2633368"/>
            <a:ext cx="10530060" cy="3693319"/>
          </a:xfrm>
          <a:prstGeom prst="rect">
            <a:avLst/>
          </a:prstGeom>
          <a:solidFill>
            <a:schemeClr val="tx1"/>
          </a:solidFill>
        </p:spPr>
        <p:txBody>
          <a:bodyPr wrap="square" lIns="91440" tIns="45720" rIns="91440" bIns="45720" anchor="t">
            <a:spAutoFit/>
          </a:bodyPr>
          <a:lstStyle/>
          <a:p>
            <a:pPr algn="just"/>
            <a:r>
              <a:rPr lang="fr-FR" sz="2000">
                <a:solidFill>
                  <a:srgbClr val="00A6EE"/>
                </a:solidFill>
                <a:latin typeface="Franklin Gothic Book"/>
                <a:ea typeface="Roboto Medium"/>
                <a:cs typeface="Roboto Medium"/>
              </a:rPr>
              <a:t>Accompagnement financier à la modernisation des équipements afin d'éviter les fermetures et maintenir l'attractivité du service</a:t>
            </a:r>
            <a:endParaRPr lang="fr-FR" sz="2000">
              <a:solidFill>
                <a:srgbClr val="FFFFFF"/>
              </a:solidFill>
              <a:latin typeface="Franklin Gothic Book"/>
              <a:ea typeface="Roboto"/>
              <a:cs typeface="Roboto"/>
            </a:endParaRPr>
          </a:p>
          <a:p>
            <a:pPr algn="just"/>
            <a:endParaRPr lang="fr-FR" sz="1600">
              <a:solidFill>
                <a:srgbClr val="000000"/>
              </a:solidFill>
              <a:latin typeface="Franklin Gothic Book"/>
              <a:ea typeface="Roboto"/>
              <a:cs typeface="Roboto"/>
            </a:endParaRPr>
          </a:p>
          <a:p>
            <a:pPr algn="just"/>
            <a:r>
              <a:rPr lang="fr-FR" sz="1600">
                <a:solidFill>
                  <a:srgbClr val="00A6EE"/>
                </a:solidFill>
                <a:latin typeface="Franklin Gothic Book"/>
                <a:ea typeface="Roboto"/>
                <a:cs typeface="Calibri"/>
              </a:rPr>
              <a:t>-</a:t>
            </a:r>
            <a:r>
              <a:rPr lang="fr-FR" sz="1600">
                <a:solidFill>
                  <a:srgbClr val="00A6EE"/>
                </a:solidFill>
                <a:latin typeface="Franklin Gothic Book"/>
                <a:ea typeface="Roboto Medium"/>
                <a:cs typeface="Roboto Medium"/>
              </a:rPr>
              <a:t>Projets éligibles : </a:t>
            </a:r>
            <a:endParaRPr lang="fr-FR" sz="1600">
              <a:latin typeface="Franklin Gothic Book"/>
            </a:endParaRPr>
          </a:p>
          <a:p>
            <a:pPr algn="just"/>
            <a:r>
              <a:rPr lang="fr-FR" sz="1600">
                <a:solidFill>
                  <a:srgbClr val="09204E"/>
                </a:solidFill>
                <a:latin typeface="Franklin Gothic Book"/>
                <a:ea typeface="Roboto"/>
                <a:cs typeface="Roboto"/>
              </a:rPr>
              <a:t>   - Opérations de rénovation, opérations facilitant la fourniture des repas et le stockage des couches, achat/remplacement d'un logiciel de gestion ou système automatisé d'enregistrement des présences</a:t>
            </a:r>
            <a:endParaRPr lang="fr-FR" sz="1600">
              <a:solidFill>
                <a:srgbClr val="FFFFFF"/>
              </a:solidFill>
              <a:latin typeface="Franklin Gothic Book"/>
              <a:ea typeface="Roboto"/>
              <a:cs typeface="Roboto"/>
            </a:endParaRPr>
          </a:p>
          <a:p>
            <a:pPr algn="just"/>
            <a:r>
              <a:rPr lang="fr-FR" sz="1600">
                <a:solidFill>
                  <a:srgbClr val="00A6EE"/>
                </a:solidFill>
                <a:latin typeface="Franklin Gothic Book"/>
                <a:ea typeface="Roboto Medium"/>
                <a:cs typeface="Roboto Medium"/>
              </a:rPr>
              <a:t>*Nouveautés : </a:t>
            </a:r>
            <a:endParaRPr lang="fr-FR" sz="1600">
              <a:latin typeface="Franklin Gothic Book"/>
            </a:endParaRPr>
          </a:p>
          <a:p>
            <a:pPr algn="just"/>
            <a:r>
              <a:rPr lang="fr-FR" sz="1600">
                <a:solidFill>
                  <a:srgbClr val="09204E"/>
                </a:solidFill>
                <a:latin typeface="Franklin Gothic Book"/>
                <a:ea typeface="Roboto"/>
                <a:cs typeface="Roboto"/>
              </a:rPr>
              <a:t>  – Adaptation des locaux au référentiel national relatif aux exigences applicables aux EAJE (arrêté du 31/08/2021)</a:t>
            </a:r>
            <a:endParaRPr lang="fr-FR" sz="1600">
              <a:latin typeface="Franklin Gothic Book"/>
            </a:endParaRPr>
          </a:p>
          <a:p>
            <a:pPr algn="just"/>
            <a:r>
              <a:rPr lang="fr-FR" sz="1600">
                <a:solidFill>
                  <a:srgbClr val="09204E"/>
                </a:solidFill>
                <a:latin typeface="Franklin Gothic Book"/>
                <a:ea typeface="Roboto"/>
                <a:cs typeface="Roboto"/>
              </a:rPr>
              <a:t>  – Adaptation des contenants alimentaires (loi EGALIM)</a:t>
            </a:r>
            <a:endParaRPr lang="fr-FR" sz="1600">
              <a:latin typeface="Franklin Gothic Book"/>
            </a:endParaRPr>
          </a:p>
          <a:p>
            <a:pPr algn="just"/>
            <a:r>
              <a:rPr lang="fr-FR" sz="1600">
                <a:solidFill>
                  <a:srgbClr val="09204E"/>
                </a:solidFill>
                <a:latin typeface="Franklin Gothic Book"/>
                <a:ea typeface="Roboto"/>
                <a:cs typeface="Roboto"/>
              </a:rPr>
              <a:t>  – Amélioration des conditions de travail des professionnels</a:t>
            </a:r>
            <a:endParaRPr lang="fr-FR" sz="1600">
              <a:latin typeface="Franklin Gothic Book"/>
            </a:endParaRPr>
          </a:p>
          <a:p>
            <a:pPr algn="just"/>
            <a:r>
              <a:rPr lang="fr-FR" sz="1600">
                <a:solidFill>
                  <a:srgbClr val="09204E"/>
                </a:solidFill>
                <a:latin typeface="Franklin Gothic Book"/>
                <a:ea typeface="Roboto"/>
                <a:cs typeface="Roboto"/>
              </a:rPr>
              <a:t>  – Adaptation de l'équipement aux enjeux de la transition écologique</a:t>
            </a:r>
          </a:p>
          <a:p>
            <a:pPr algn="just"/>
            <a:endParaRPr lang="fr-FR" sz="1600">
              <a:solidFill>
                <a:srgbClr val="09204E"/>
              </a:solidFill>
              <a:latin typeface="Franklin Gothic Book"/>
              <a:ea typeface="Roboto"/>
              <a:cs typeface="Roboto"/>
            </a:endParaRPr>
          </a:p>
          <a:p>
            <a:endParaRPr lang="fr-FR" sz="1600">
              <a:solidFill>
                <a:srgbClr val="00A6EE"/>
              </a:solidFill>
              <a:latin typeface="Roboto Medium"/>
              <a:ea typeface="Roboto Medium"/>
              <a:cs typeface="Roboto Medium"/>
            </a:endParaRPr>
          </a:p>
          <a:p>
            <a:endParaRPr lang="fr-FR">
              <a:solidFill>
                <a:srgbClr val="FFFFFF"/>
              </a:solidFill>
              <a:latin typeface="Franklin Gothic Book"/>
              <a:ea typeface="Roboto Medium"/>
              <a:cs typeface="Roboto Medium"/>
            </a:endParaRPr>
          </a:p>
        </p:txBody>
      </p:sp>
      <p:sp>
        <p:nvSpPr>
          <p:cNvPr id="2" name="ZoneTexte 1">
            <a:extLst>
              <a:ext uri="{FF2B5EF4-FFF2-40B4-BE49-F238E27FC236}">
                <a16:creationId xmlns:a16="http://schemas.microsoft.com/office/drawing/2014/main" id="{6CAA9DA0-1588-20BB-134E-5DDB9EFFB15F}"/>
              </a:ext>
            </a:extLst>
          </p:cNvPr>
          <p:cNvSpPr txBox="1"/>
          <p:nvPr/>
        </p:nvSpPr>
        <p:spPr>
          <a:xfrm>
            <a:off x="2946400" y="5613400"/>
            <a:ext cx="732931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1600">
                <a:solidFill>
                  <a:srgbClr val="00A6EE"/>
                </a:solidFill>
                <a:latin typeface="Franklin Gothic Book"/>
                <a:ea typeface="Roboto Medium"/>
                <a:cs typeface="Roboto Medium"/>
              </a:rPr>
              <a:t>Plafond d'aide</a:t>
            </a:r>
            <a:r>
              <a:rPr lang="fr-FR" sz="1600">
                <a:solidFill>
                  <a:srgbClr val="09204E"/>
                </a:solidFill>
                <a:cs typeface="Segoe UI"/>
              </a:rPr>
              <a:t> fixé à 4800€ / place dans la limite de 80% des dépenses subventionnables par place </a:t>
            </a:r>
            <a:r>
              <a:rPr lang="fr-FR" sz="1600" i="1">
                <a:solidFill>
                  <a:srgbClr val="09204E"/>
                </a:solidFill>
                <a:cs typeface="Segoe UI"/>
              </a:rPr>
              <a:t>(6800€ / place pour projets spécifiques s'inscrivant dans une démarche </a:t>
            </a:r>
            <a:r>
              <a:rPr lang="fr-FR" sz="1600" i="1">
                <a:cs typeface="Segoe UI"/>
              </a:rPr>
              <a:t>​</a:t>
            </a:r>
            <a:r>
              <a:rPr lang="fr-FR" sz="1600" i="1">
                <a:solidFill>
                  <a:srgbClr val="09204E"/>
                </a:solidFill>
                <a:cs typeface="Segoe UI"/>
              </a:rPr>
              <a:t>de labellisation/certification développement durable)</a:t>
            </a:r>
            <a:endParaRPr lang="fr-FR" i="1"/>
          </a:p>
        </p:txBody>
      </p:sp>
      <p:pic>
        <p:nvPicPr>
          <p:cNvPr id="18" name="Image 17">
            <a:extLst>
              <a:ext uri="{FF2B5EF4-FFF2-40B4-BE49-F238E27FC236}">
                <a16:creationId xmlns:a16="http://schemas.microsoft.com/office/drawing/2014/main" id="{2D8EE0CE-7D97-F2C2-B27F-BFFF25C20948}"/>
              </a:ext>
            </a:extLst>
          </p:cNvPr>
          <p:cNvPicPr>
            <a:picLocks noChangeAspect="1"/>
          </p:cNvPicPr>
          <p:nvPr/>
        </p:nvPicPr>
        <p:blipFill>
          <a:blip r:embed="rId3"/>
          <a:stretch>
            <a:fillRect/>
          </a:stretch>
        </p:blipFill>
        <p:spPr>
          <a:xfrm>
            <a:off x="11041400" y="5259825"/>
            <a:ext cx="919470" cy="1477971"/>
          </a:xfrm>
          <a:prstGeom prst="rect">
            <a:avLst/>
          </a:prstGeom>
        </p:spPr>
      </p:pic>
    </p:spTree>
    <p:extLst>
      <p:ext uri="{BB962C8B-B14F-4D97-AF65-F5344CB8AC3E}">
        <p14:creationId xmlns:p14="http://schemas.microsoft.com/office/powerpoint/2010/main" val="2879631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E168C-8042-5B4E-A5A4-A5BF693AE2D6}"/>
              </a:ext>
            </a:extLst>
          </p:cNvPr>
          <p:cNvSpPr>
            <a:spLocks noGrp="1"/>
          </p:cNvSpPr>
          <p:nvPr>
            <p:ph type="ctrTitle"/>
          </p:nvPr>
        </p:nvSpPr>
        <p:spPr>
          <a:xfrm>
            <a:off x="3011666" y="1767840"/>
            <a:ext cx="8660523" cy="3560064"/>
          </a:xfrm>
        </p:spPr>
        <p:txBody>
          <a:bodyPr rtlCol="0"/>
          <a:lstStyle/>
          <a:p>
            <a:pPr algn="ctr"/>
            <a:r>
              <a:rPr lang="fr-FR" sz="3200"/>
              <a:t> </a:t>
            </a:r>
            <a:br>
              <a:rPr lang="fr-FR" sz="3200"/>
            </a:br>
            <a:br>
              <a:rPr lang="fr-FR" sz="3200"/>
            </a:br>
            <a:r>
              <a:rPr lang="fr-FR" sz="3200"/>
              <a:t>Les aides au fonctionnement</a:t>
            </a:r>
            <a:br>
              <a:rPr lang="fr-FR" sz="3200"/>
            </a:br>
            <a:br>
              <a:rPr lang="fr-FR" sz="3200"/>
            </a:br>
            <a:br>
              <a:rPr lang="fr-FR" sz="3200"/>
            </a:br>
            <a:br>
              <a:rPr lang="fr-FR" sz="3200"/>
            </a:br>
            <a:br>
              <a:rPr lang="fr-FR" sz="3200"/>
            </a:br>
            <a:endParaRPr lang="fr-FR" sz="3200">
              <a:solidFill>
                <a:schemeClr val="tx2"/>
              </a:solidFill>
            </a:endParaRPr>
          </a:p>
        </p:txBody>
      </p:sp>
      <p:pic>
        <p:nvPicPr>
          <p:cNvPr id="3" name="Image 2">
            <a:extLst>
              <a:ext uri="{FF2B5EF4-FFF2-40B4-BE49-F238E27FC236}">
                <a16:creationId xmlns:a16="http://schemas.microsoft.com/office/drawing/2014/main" id="{8493BFC3-DA4F-1F7A-2CAB-98B780AC1D1D}"/>
              </a:ext>
            </a:extLst>
          </p:cNvPr>
          <p:cNvPicPr>
            <a:picLocks noChangeAspect="1"/>
          </p:cNvPicPr>
          <p:nvPr/>
        </p:nvPicPr>
        <p:blipFill>
          <a:blip r:embed="rId3"/>
          <a:stretch>
            <a:fillRect/>
          </a:stretch>
        </p:blipFill>
        <p:spPr>
          <a:xfrm>
            <a:off x="10497312" y="4670588"/>
            <a:ext cx="1174877" cy="1888517"/>
          </a:xfrm>
          <a:prstGeom prst="rect">
            <a:avLst/>
          </a:prstGeom>
        </p:spPr>
      </p:pic>
    </p:spTree>
    <p:extLst>
      <p:ext uri="{BB962C8B-B14F-4D97-AF65-F5344CB8AC3E}">
        <p14:creationId xmlns:p14="http://schemas.microsoft.com/office/powerpoint/2010/main" val="3310548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353F689-2E51-BF4F-AE47-7CEB7CC4C52A}"/>
              </a:ext>
            </a:extLst>
          </p:cNvPr>
          <p:cNvSpPr>
            <a:spLocks noGrp="1"/>
          </p:cNvSpPr>
          <p:nvPr>
            <p:ph type="title"/>
          </p:nvPr>
        </p:nvSpPr>
        <p:spPr>
          <a:xfrm>
            <a:off x="964024" y="879063"/>
            <a:ext cx="6928120" cy="610863"/>
          </a:xfrm>
        </p:spPr>
        <p:txBody>
          <a:bodyPr rtlCol="0">
            <a:normAutofit fontScale="90000"/>
          </a:bodyPr>
          <a:lstStyle/>
          <a:p>
            <a:pPr rtl="0"/>
            <a:r>
              <a:rPr lang="fr-FR"/>
              <a:t>Pour la création de Places ou la rénovation de l’existant</a:t>
            </a:r>
          </a:p>
        </p:txBody>
      </p:sp>
      <p:sp>
        <p:nvSpPr>
          <p:cNvPr id="7" name="Espace réservé du numéro de diapositive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fr-FR" smtClean="0"/>
              <a:pPr rtl="0"/>
              <a:t>30</a:t>
            </a:fld>
            <a:endParaRPr lang="fr-FR"/>
          </a:p>
        </p:txBody>
      </p:sp>
      <p:sp>
        <p:nvSpPr>
          <p:cNvPr id="4" name="Espace réservé du contenu 3">
            <a:extLst>
              <a:ext uri="{FF2B5EF4-FFF2-40B4-BE49-F238E27FC236}">
                <a16:creationId xmlns:a16="http://schemas.microsoft.com/office/drawing/2014/main" id="{71E34EB4-524C-4800-3201-7C4A9BEA630D}"/>
              </a:ext>
            </a:extLst>
          </p:cNvPr>
          <p:cNvSpPr txBox="1">
            <a:spLocks/>
          </p:cNvSpPr>
          <p:nvPr/>
        </p:nvSpPr>
        <p:spPr>
          <a:xfrm>
            <a:off x="1365806" y="2206452"/>
            <a:ext cx="8671714" cy="3123374"/>
          </a:xfrm>
          <a:prstGeom prst="rect">
            <a:avLst/>
          </a:prstGeom>
        </p:spPr>
        <p:txBody>
          <a:bodyPr lIns="91440" tIns="45720" rIns="91440" bIns="45720" rtlCol="0" anchor="t"/>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a:solidFill>
                  <a:srgbClr val="002060"/>
                </a:solidFill>
                <a:latin typeface="Arial Black"/>
              </a:rPr>
              <a:t>PIAJE et FME </a:t>
            </a:r>
            <a:endParaRPr lang="fr-FR" sz="1800">
              <a:solidFill>
                <a:srgbClr val="002060"/>
              </a:solidFill>
              <a:latin typeface="Arial Black" panose="020B0A04020102020204" pitchFamily="34" charset="0"/>
            </a:endParaRPr>
          </a:p>
          <a:p>
            <a:pPr marL="0" indent="0">
              <a:buNone/>
            </a:pPr>
            <a:endParaRPr lang="fr-FR" sz="1600">
              <a:solidFill>
                <a:srgbClr val="002060"/>
              </a:solidFill>
              <a:latin typeface="Arial Black" panose="020B0A04020102020204" pitchFamily="34" charset="0"/>
            </a:endParaRPr>
          </a:p>
          <a:p>
            <a:pPr marL="0" indent="0">
              <a:lnSpc>
                <a:spcPct val="100000"/>
              </a:lnSpc>
              <a:spcBef>
                <a:spcPts val="0"/>
              </a:spcBef>
              <a:buNone/>
            </a:pPr>
            <a:r>
              <a:rPr lang="fr-FR" sz="1800" b="1">
                <a:solidFill>
                  <a:srgbClr val="00A6EE"/>
                </a:solidFill>
                <a:latin typeface="Roboto Medium"/>
                <a:ea typeface="Roboto Medium"/>
                <a:cs typeface="Roboto Medium"/>
              </a:rPr>
              <a:t>   </a:t>
            </a:r>
            <a:r>
              <a:rPr lang="fr-FR" sz="1800" b="1" u="sng">
                <a:solidFill>
                  <a:srgbClr val="00A6EE"/>
                </a:solidFill>
                <a:latin typeface="Roboto Medium"/>
                <a:ea typeface="Roboto Medium"/>
                <a:cs typeface="Roboto Medium"/>
              </a:rPr>
              <a:t>2 points d'attention</a:t>
            </a:r>
            <a:r>
              <a:rPr lang="fr-FR" sz="1800" b="1">
                <a:solidFill>
                  <a:srgbClr val="00A6EE"/>
                </a:solidFill>
                <a:latin typeface="Roboto Medium"/>
                <a:ea typeface="Roboto Medium"/>
                <a:cs typeface="Roboto Medium"/>
              </a:rPr>
              <a:t> : </a:t>
            </a:r>
          </a:p>
          <a:p>
            <a:pPr marL="0" indent="0" algn="just">
              <a:lnSpc>
                <a:spcPct val="100000"/>
              </a:lnSpc>
              <a:spcBef>
                <a:spcPts val="0"/>
              </a:spcBef>
              <a:buNone/>
            </a:pPr>
            <a:endParaRPr lang="fr-FR" sz="1800" b="1">
              <a:solidFill>
                <a:srgbClr val="00A6EE"/>
              </a:solidFill>
              <a:latin typeface="Roboto Medium"/>
              <a:ea typeface="Roboto Medium"/>
              <a:cs typeface="Roboto Medium"/>
            </a:endParaRPr>
          </a:p>
          <a:p>
            <a:pPr marL="0" indent="0" algn="just">
              <a:lnSpc>
                <a:spcPct val="100000"/>
              </a:lnSpc>
              <a:spcBef>
                <a:spcPts val="0"/>
              </a:spcBef>
              <a:buNone/>
            </a:pPr>
            <a:r>
              <a:rPr lang="fr-FR" sz="1800">
                <a:latin typeface="Roboto Medium"/>
                <a:ea typeface="Roboto Medium"/>
                <a:cs typeface="Roboto Medium"/>
              </a:rPr>
              <a:t>  – Garantie de places pour l'accueil d'enfants porteurs de handicap et/ou en situation de pauvreté et/ou dont les parents sont en situation d'isolement ou d'insertion sociale / professionnelle (modalités à décrire dans le projet d'établissement et le règlement de fonctionnement)</a:t>
            </a:r>
            <a:endParaRPr lang="en-US" sz="1800">
              <a:solidFill>
                <a:srgbClr val="FFFFFF"/>
              </a:solidFill>
              <a:latin typeface="Roboto Medium"/>
              <a:ea typeface="Roboto Medium"/>
              <a:cs typeface="Roboto Medium"/>
            </a:endParaRPr>
          </a:p>
          <a:p>
            <a:pPr marL="0" indent="0">
              <a:lnSpc>
                <a:spcPct val="100000"/>
              </a:lnSpc>
              <a:spcBef>
                <a:spcPts val="0"/>
              </a:spcBef>
              <a:buNone/>
            </a:pPr>
            <a:endParaRPr lang="fr-FR" sz="1800">
              <a:latin typeface="Roboto Medium"/>
              <a:ea typeface="Roboto Medium"/>
              <a:cs typeface="Roboto Medium"/>
            </a:endParaRPr>
          </a:p>
          <a:p>
            <a:pPr marL="0" indent="0">
              <a:lnSpc>
                <a:spcPct val="100000"/>
              </a:lnSpc>
              <a:spcBef>
                <a:spcPts val="0"/>
              </a:spcBef>
              <a:buNone/>
            </a:pPr>
            <a:r>
              <a:rPr lang="fr-FR" sz="1800">
                <a:latin typeface="Roboto Medium"/>
                <a:ea typeface="Roboto Medium"/>
                <a:cs typeface="Roboto Medium"/>
              </a:rPr>
              <a:t>  </a:t>
            </a:r>
            <a:r>
              <a:rPr lang="fr-FR" sz="1800">
                <a:solidFill>
                  <a:srgbClr val="FF0000"/>
                </a:solidFill>
                <a:latin typeface="Roboto Medium"/>
                <a:ea typeface="Roboto Medium"/>
                <a:cs typeface="Roboto Medium"/>
              </a:rPr>
              <a:t>– Maintien de destination sociale de l'équipement modifiée : 15 ans. </a:t>
            </a:r>
            <a:endParaRPr lang="en-US" sz="1800">
              <a:solidFill>
                <a:srgbClr val="FF0000"/>
              </a:solidFill>
              <a:latin typeface="Roboto Medium"/>
              <a:ea typeface="Roboto Medium"/>
              <a:cs typeface="Roboto Medium"/>
            </a:endParaRPr>
          </a:p>
          <a:p>
            <a:pPr marL="0" indent="0">
              <a:buNone/>
            </a:pPr>
            <a:endParaRPr lang="fr-FR" sz="1600"/>
          </a:p>
        </p:txBody>
      </p:sp>
      <p:pic>
        <p:nvPicPr>
          <p:cNvPr id="18" name="Image 17">
            <a:extLst>
              <a:ext uri="{FF2B5EF4-FFF2-40B4-BE49-F238E27FC236}">
                <a16:creationId xmlns:a16="http://schemas.microsoft.com/office/drawing/2014/main" id="{2D8EE0CE-7D97-F2C2-B27F-BFFF25C20948}"/>
              </a:ext>
            </a:extLst>
          </p:cNvPr>
          <p:cNvPicPr>
            <a:picLocks noChangeAspect="1"/>
          </p:cNvPicPr>
          <p:nvPr/>
        </p:nvPicPr>
        <p:blipFill>
          <a:blip r:embed="rId3"/>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1464591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DF5A514-304A-20B4-220D-146D62C28F1A}"/>
              </a:ext>
            </a:extLst>
          </p:cNvPr>
          <p:cNvSpPr>
            <a:spLocks noGrp="1"/>
          </p:cNvSpPr>
          <p:nvPr>
            <p:ph type="ctrTitle"/>
          </p:nvPr>
        </p:nvSpPr>
        <p:spPr>
          <a:xfrm>
            <a:off x="6367054" y="2116182"/>
            <a:ext cx="5491571" cy="1701674"/>
          </a:xfrm>
        </p:spPr>
        <p:txBody>
          <a:bodyPr>
            <a:noAutofit/>
          </a:bodyPr>
          <a:lstStyle/>
          <a:p>
            <a:pPr algn="ctr"/>
            <a:r>
              <a:rPr lang="fr-FR" sz="4400"/>
              <a:t>L’accompagnement assuré par la Caf </a:t>
            </a:r>
            <a:br>
              <a:rPr lang="fr-FR" sz="4400"/>
            </a:br>
            <a:r>
              <a:rPr lang="fr-FR" sz="4400"/>
              <a:t>de </a:t>
            </a:r>
            <a:br>
              <a:rPr lang="fr-FR" sz="4400"/>
            </a:br>
            <a:r>
              <a:rPr lang="fr-FR" sz="4400"/>
              <a:t>Meurthe-et-Moselle </a:t>
            </a:r>
            <a:endParaRPr lang="en-US" sz="4000"/>
          </a:p>
        </p:txBody>
      </p:sp>
      <p:pic>
        <p:nvPicPr>
          <p:cNvPr id="6" name="Graphique 5" descr="Tableau décisionnel contour">
            <a:extLst>
              <a:ext uri="{FF2B5EF4-FFF2-40B4-BE49-F238E27FC236}">
                <a16:creationId xmlns:a16="http://schemas.microsoft.com/office/drawing/2014/main" id="{2E1ADD9F-49E4-D9AC-2892-18FDCDF5EF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56288" y="1038340"/>
            <a:ext cx="1701674" cy="1701674"/>
          </a:xfrm>
          <a:prstGeom prst="rect">
            <a:avLst/>
          </a:prstGeom>
        </p:spPr>
      </p:pic>
      <p:pic>
        <p:nvPicPr>
          <p:cNvPr id="8" name="Graphique 7" descr="Enseignant contour">
            <a:extLst>
              <a:ext uri="{FF2B5EF4-FFF2-40B4-BE49-F238E27FC236}">
                <a16:creationId xmlns:a16="http://schemas.microsoft.com/office/drawing/2014/main" id="{8BBB3C90-42E6-BDCB-D057-D7006541134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963017" y="1889177"/>
            <a:ext cx="1701674" cy="1701674"/>
          </a:xfrm>
          <a:prstGeom prst="rect">
            <a:avLst/>
          </a:prstGeom>
        </p:spPr>
      </p:pic>
    </p:spTree>
    <p:extLst>
      <p:ext uri="{BB962C8B-B14F-4D97-AF65-F5344CB8AC3E}">
        <p14:creationId xmlns:p14="http://schemas.microsoft.com/office/powerpoint/2010/main" val="25354705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353F689-2E51-BF4F-AE47-7CEB7CC4C52A}"/>
              </a:ext>
            </a:extLst>
          </p:cNvPr>
          <p:cNvSpPr>
            <a:spLocks noGrp="1"/>
          </p:cNvSpPr>
          <p:nvPr>
            <p:ph type="title"/>
          </p:nvPr>
        </p:nvSpPr>
        <p:spPr>
          <a:xfrm>
            <a:off x="971550" y="1389888"/>
            <a:ext cx="9903714" cy="655434"/>
          </a:xfrm>
        </p:spPr>
        <p:txBody>
          <a:bodyPr rtlCol="0">
            <a:normAutofit fontScale="90000"/>
          </a:bodyPr>
          <a:lstStyle/>
          <a:p>
            <a:br>
              <a:rPr lang="fr-FR"/>
            </a:br>
            <a:br>
              <a:rPr lang="fr-FR"/>
            </a:br>
            <a:r>
              <a:rPr lang="fr-FR"/>
              <a:t>Le </a:t>
            </a:r>
            <a:r>
              <a:rPr lang="fr-FR" sz="4000"/>
              <a:t>Conseiller</a:t>
            </a:r>
            <a:r>
              <a:rPr lang="fr-FR"/>
              <a:t> Technique en Action </a:t>
            </a:r>
            <a:r>
              <a:rPr lang="fr-FR" err="1"/>
              <a:t>Aociale</a:t>
            </a:r>
            <a:r>
              <a:rPr lang="fr-FR"/>
              <a:t>, l’interlocuteur de proximité sur votre territoire pour vos projets </a:t>
            </a:r>
          </a:p>
        </p:txBody>
      </p:sp>
      <p:sp>
        <p:nvSpPr>
          <p:cNvPr id="7" name="Espace réservé du numéro de diapositive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fr-FR" smtClean="0"/>
              <a:pPr rtl="0"/>
              <a:t>32</a:t>
            </a:fld>
            <a:endParaRPr lang="fr-FR"/>
          </a:p>
        </p:txBody>
      </p:sp>
      <p:sp>
        <p:nvSpPr>
          <p:cNvPr id="16" name="Espace réservé du contenu 3">
            <a:extLst>
              <a:ext uri="{FF2B5EF4-FFF2-40B4-BE49-F238E27FC236}">
                <a16:creationId xmlns:a16="http://schemas.microsoft.com/office/drawing/2014/main" id="{BDD8319F-7FF2-1952-7A79-8BECA91515D9}"/>
              </a:ext>
            </a:extLst>
          </p:cNvPr>
          <p:cNvSpPr txBox="1">
            <a:spLocks/>
          </p:cNvSpPr>
          <p:nvPr/>
        </p:nvSpPr>
        <p:spPr>
          <a:xfrm>
            <a:off x="907416" y="2377690"/>
            <a:ext cx="5652275" cy="3946908"/>
          </a:xfrm>
          <a:prstGeom prst="rect">
            <a:avLst/>
          </a:prstGeom>
        </p:spPr>
        <p:txBody>
          <a:bodyPr lIns="91440" tIns="45720" rIns="91440" bIns="45720" rtlCol="0" anchor="t"/>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sz="1600"/>
          </a:p>
        </p:txBody>
      </p:sp>
      <p:sp>
        <p:nvSpPr>
          <p:cNvPr id="5" name="ZoneTexte 4">
            <a:extLst>
              <a:ext uri="{FF2B5EF4-FFF2-40B4-BE49-F238E27FC236}">
                <a16:creationId xmlns:a16="http://schemas.microsoft.com/office/drawing/2014/main" id="{256510F1-1C78-E201-417F-F4B8C5210152}"/>
              </a:ext>
            </a:extLst>
          </p:cNvPr>
          <p:cNvSpPr txBox="1"/>
          <p:nvPr/>
        </p:nvSpPr>
        <p:spPr>
          <a:xfrm>
            <a:off x="3048001" y="3244334"/>
            <a:ext cx="6096000" cy="369332"/>
          </a:xfrm>
          <a:prstGeom prst="rect">
            <a:avLst/>
          </a:prstGeom>
          <a:noFill/>
        </p:spPr>
        <p:txBody>
          <a:bodyPr wrap="square">
            <a:spAutoFit/>
          </a:bodyPr>
          <a:lstStyle/>
          <a:p>
            <a:r>
              <a:rPr lang="fr-FR"/>
              <a:t> </a:t>
            </a:r>
          </a:p>
        </p:txBody>
      </p:sp>
      <p:pic>
        <p:nvPicPr>
          <p:cNvPr id="18" name="Image 17">
            <a:extLst>
              <a:ext uri="{FF2B5EF4-FFF2-40B4-BE49-F238E27FC236}">
                <a16:creationId xmlns:a16="http://schemas.microsoft.com/office/drawing/2014/main" id="{2D8EE0CE-7D97-F2C2-B27F-BFFF25C20948}"/>
              </a:ext>
            </a:extLst>
          </p:cNvPr>
          <p:cNvPicPr>
            <a:picLocks noChangeAspect="1"/>
          </p:cNvPicPr>
          <p:nvPr/>
        </p:nvPicPr>
        <p:blipFill>
          <a:blip r:embed="rId3"/>
          <a:stretch>
            <a:fillRect/>
          </a:stretch>
        </p:blipFill>
        <p:spPr>
          <a:xfrm>
            <a:off x="11144302" y="5642050"/>
            <a:ext cx="633720" cy="1022888"/>
          </a:xfrm>
          <a:prstGeom prst="rect">
            <a:avLst/>
          </a:prstGeom>
        </p:spPr>
      </p:pic>
      <p:sp>
        <p:nvSpPr>
          <p:cNvPr id="2" name="ZoneTexte 1">
            <a:extLst>
              <a:ext uri="{FF2B5EF4-FFF2-40B4-BE49-F238E27FC236}">
                <a16:creationId xmlns:a16="http://schemas.microsoft.com/office/drawing/2014/main" id="{DEB5405F-14AB-3AFC-374B-20E26E94227D}"/>
              </a:ext>
            </a:extLst>
          </p:cNvPr>
          <p:cNvSpPr txBox="1"/>
          <p:nvPr/>
        </p:nvSpPr>
        <p:spPr>
          <a:xfrm>
            <a:off x="374651" y="3253316"/>
            <a:ext cx="5537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err="1">
                <a:solidFill>
                  <a:schemeClr val="bg1"/>
                </a:solidFill>
                <a:latin typeface="Franklin Gothic Book"/>
                <a:ea typeface="Roboto"/>
                <a:cs typeface="Roboto"/>
              </a:rPr>
              <a:t>Délégation</a:t>
            </a:r>
            <a:r>
              <a:rPr lang="en-US" b="1" u="sng">
                <a:solidFill>
                  <a:schemeClr val="bg1"/>
                </a:solidFill>
                <a:latin typeface="Franklin Gothic Book"/>
                <a:ea typeface="Roboto"/>
                <a:cs typeface="Roboto"/>
              </a:rPr>
              <a:t> </a:t>
            </a:r>
            <a:r>
              <a:rPr lang="en-US" b="1" u="sng" err="1">
                <a:solidFill>
                  <a:schemeClr val="bg1"/>
                </a:solidFill>
                <a:latin typeface="Franklin Gothic Book"/>
                <a:ea typeface="Roboto"/>
                <a:cs typeface="Roboto"/>
              </a:rPr>
              <a:t>Territoriale</a:t>
            </a:r>
            <a:r>
              <a:rPr lang="en-US" b="1" u="sng">
                <a:solidFill>
                  <a:schemeClr val="bg1"/>
                </a:solidFill>
                <a:latin typeface="Franklin Gothic Book"/>
                <a:ea typeface="Roboto"/>
                <a:cs typeface="Roboto"/>
              </a:rPr>
              <a:t> LONGWY</a:t>
            </a:r>
          </a:p>
          <a:p>
            <a:r>
              <a:rPr lang="en-US">
                <a:solidFill>
                  <a:schemeClr val="bg1"/>
                </a:solidFill>
                <a:latin typeface="Franklin Gothic Book"/>
                <a:ea typeface="Roboto"/>
                <a:cs typeface="Roboto"/>
              </a:rPr>
              <a:t>Joan GOMEZ</a:t>
            </a:r>
          </a:p>
          <a:p>
            <a:r>
              <a:rPr lang="en-US" err="1">
                <a:solidFill>
                  <a:schemeClr val="bg1"/>
                </a:solidFill>
                <a:latin typeface="Franklin Gothic Book"/>
                <a:ea typeface="Roboto"/>
                <a:cs typeface="Roboto"/>
              </a:rPr>
              <a:t>Tél</a:t>
            </a:r>
            <a:r>
              <a:rPr lang="en-US">
                <a:solidFill>
                  <a:schemeClr val="bg1"/>
                </a:solidFill>
                <a:latin typeface="Franklin Gothic Book"/>
                <a:ea typeface="Roboto"/>
                <a:cs typeface="Roboto"/>
              </a:rPr>
              <a:t> : 06 89 12 51 50  - joan.gomez@caf54.caf.fr</a:t>
            </a:r>
            <a:endParaRPr lang="en-US">
              <a:solidFill>
                <a:schemeClr val="bg1"/>
              </a:solidFill>
              <a:latin typeface="Roboto"/>
              <a:ea typeface="Roboto"/>
              <a:cs typeface="Roboto"/>
            </a:endParaRPr>
          </a:p>
        </p:txBody>
      </p:sp>
      <p:sp>
        <p:nvSpPr>
          <p:cNvPr id="6" name="ZoneTexte 5">
            <a:extLst>
              <a:ext uri="{FF2B5EF4-FFF2-40B4-BE49-F238E27FC236}">
                <a16:creationId xmlns:a16="http://schemas.microsoft.com/office/drawing/2014/main" id="{15151B3B-366D-6F42-5CC5-64B460D84CB0}"/>
              </a:ext>
            </a:extLst>
          </p:cNvPr>
          <p:cNvSpPr txBox="1"/>
          <p:nvPr/>
        </p:nvSpPr>
        <p:spPr>
          <a:xfrm>
            <a:off x="374650" y="2216149"/>
            <a:ext cx="5537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err="1">
                <a:solidFill>
                  <a:schemeClr val="bg1"/>
                </a:solidFill>
                <a:latin typeface="Franklin Gothic Book"/>
                <a:ea typeface="Roboto"/>
                <a:cs typeface="Roboto"/>
              </a:rPr>
              <a:t>Délégation</a:t>
            </a:r>
            <a:r>
              <a:rPr lang="en-US" b="1" u="sng">
                <a:solidFill>
                  <a:schemeClr val="bg1"/>
                </a:solidFill>
                <a:latin typeface="Franklin Gothic Book"/>
                <a:ea typeface="Roboto"/>
                <a:cs typeface="Roboto"/>
              </a:rPr>
              <a:t> </a:t>
            </a:r>
            <a:r>
              <a:rPr lang="en-US" b="1" u="sng" err="1">
                <a:solidFill>
                  <a:schemeClr val="bg1"/>
                </a:solidFill>
                <a:latin typeface="Franklin Gothic Book"/>
                <a:ea typeface="Roboto"/>
                <a:cs typeface="Roboto"/>
              </a:rPr>
              <a:t>Territoriale</a:t>
            </a:r>
            <a:r>
              <a:rPr lang="en-US" b="1" u="sng">
                <a:solidFill>
                  <a:schemeClr val="bg1"/>
                </a:solidFill>
                <a:latin typeface="Franklin Gothic Book"/>
                <a:ea typeface="Roboto"/>
                <a:cs typeface="Roboto"/>
              </a:rPr>
              <a:t> BRIEY</a:t>
            </a:r>
          </a:p>
          <a:p>
            <a:r>
              <a:rPr lang="en-US">
                <a:solidFill>
                  <a:schemeClr val="bg1"/>
                </a:solidFill>
                <a:latin typeface="Franklin Gothic Book"/>
                <a:ea typeface="Roboto"/>
                <a:cs typeface="Roboto"/>
              </a:rPr>
              <a:t>Adeline SIEBENALER </a:t>
            </a:r>
          </a:p>
          <a:p>
            <a:r>
              <a:rPr lang="en-US" err="1">
                <a:solidFill>
                  <a:schemeClr val="bg1"/>
                </a:solidFill>
                <a:latin typeface="Franklin Gothic Book"/>
                <a:ea typeface="Roboto"/>
                <a:cs typeface="Roboto"/>
              </a:rPr>
              <a:t>Tél</a:t>
            </a:r>
            <a:r>
              <a:rPr lang="en-US">
                <a:solidFill>
                  <a:schemeClr val="bg1"/>
                </a:solidFill>
                <a:latin typeface="Franklin Gothic Book"/>
                <a:ea typeface="Roboto"/>
                <a:cs typeface="Roboto"/>
              </a:rPr>
              <a:t> : 06 70 47 15 73 - adeline.siebenaler@caf54.caf.fr</a:t>
            </a:r>
          </a:p>
        </p:txBody>
      </p:sp>
      <p:sp>
        <p:nvSpPr>
          <p:cNvPr id="8" name="ZoneTexte 7">
            <a:extLst>
              <a:ext uri="{FF2B5EF4-FFF2-40B4-BE49-F238E27FC236}">
                <a16:creationId xmlns:a16="http://schemas.microsoft.com/office/drawing/2014/main" id="{A04E3F63-E94D-DC74-6338-445C49A83480}"/>
              </a:ext>
            </a:extLst>
          </p:cNvPr>
          <p:cNvSpPr txBox="1"/>
          <p:nvPr/>
        </p:nvSpPr>
        <p:spPr>
          <a:xfrm>
            <a:off x="1005732" y="4324403"/>
            <a:ext cx="5018618" cy="923330"/>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err="1">
                <a:solidFill>
                  <a:schemeClr val="bg1"/>
                </a:solidFill>
                <a:latin typeface="Franklin Gothic Book"/>
                <a:ea typeface="Roboto"/>
                <a:cs typeface="Roboto"/>
              </a:rPr>
              <a:t>Délégation</a:t>
            </a:r>
            <a:r>
              <a:rPr lang="en-US" b="1" u="sng">
                <a:solidFill>
                  <a:schemeClr val="bg1"/>
                </a:solidFill>
                <a:latin typeface="Franklin Gothic Book"/>
                <a:ea typeface="Roboto"/>
                <a:cs typeface="Roboto"/>
              </a:rPr>
              <a:t> </a:t>
            </a:r>
            <a:r>
              <a:rPr lang="en-US" b="1" u="sng" err="1">
                <a:solidFill>
                  <a:schemeClr val="bg1"/>
                </a:solidFill>
                <a:latin typeface="Franklin Gothic Book"/>
                <a:ea typeface="Roboto"/>
                <a:cs typeface="Roboto"/>
              </a:rPr>
              <a:t>Territoriale</a:t>
            </a:r>
            <a:r>
              <a:rPr lang="en-US" b="1" u="sng">
                <a:solidFill>
                  <a:schemeClr val="bg1"/>
                </a:solidFill>
                <a:latin typeface="Franklin Gothic Book"/>
                <a:ea typeface="Roboto"/>
                <a:cs typeface="Roboto"/>
              </a:rPr>
              <a:t> VAL DE LORRAINE</a:t>
            </a:r>
          </a:p>
          <a:p>
            <a:r>
              <a:rPr lang="en-US">
                <a:solidFill>
                  <a:schemeClr val="bg1"/>
                </a:solidFill>
                <a:latin typeface="Franklin Gothic Book"/>
                <a:ea typeface="Roboto"/>
                <a:cs typeface="Roboto"/>
              </a:rPr>
              <a:t>Claude DI-FINI</a:t>
            </a:r>
          </a:p>
          <a:p>
            <a:r>
              <a:rPr lang="en-US" err="1">
                <a:solidFill>
                  <a:schemeClr val="bg1"/>
                </a:solidFill>
                <a:latin typeface="Franklin Gothic Book"/>
                <a:ea typeface="Roboto"/>
                <a:cs typeface="Roboto"/>
              </a:rPr>
              <a:t>Tél</a:t>
            </a:r>
            <a:r>
              <a:rPr lang="en-US">
                <a:solidFill>
                  <a:schemeClr val="bg1"/>
                </a:solidFill>
                <a:latin typeface="Franklin Gothic Book"/>
                <a:ea typeface="Roboto"/>
                <a:cs typeface="Roboto"/>
              </a:rPr>
              <a:t> : 06 70 47 15 34 - claude.difini@caf54.caf.fr</a:t>
            </a:r>
            <a:endParaRPr lang="en-US">
              <a:solidFill>
                <a:schemeClr val="bg1"/>
              </a:solidFill>
              <a:latin typeface="Roboto"/>
              <a:ea typeface="Roboto"/>
              <a:cs typeface="Roboto"/>
            </a:endParaRPr>
          </a:p>
        </p:txBody>
      </p:sp>
      <p:sp>
        <p:nvSpPr>
          <p:cNvPr id="9" name="ZoneTexte 8">
            <a:extLst>
              <a:ext uri="{FF2B5EF4-FFF2-40B4-BE49-F238E27FC236}">
                <a16:creationId xmlns:a16="http://schemas.microsoft.com/office/drawing/2014/main" id="{2089CFF0-092F-37C1-BE52-B1D6D7F3850D}"/>
              </a:ext>
            </a:extLst>
          </p:cNvPr>
          <p:cNvSpPr txBox="1"/>
          <p:nvPr/>
        </p:nvSpPr>
        <p:spPr>
          <a:xfrm>
            <a:off x="962766" y="5408890"/>
            <a:ext cx="5272617" cy="923330"/>
          </a:xfrm>
          <a:prstGeom prst="rect">
            <a:avLst/>
          </a:prstGeom>
          <a:solidFill>
            <a:schemeClr val="tx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err="1">
                <a:solidFill>
                  <a:schemeClr val="bg1"/>
                </a:solidFill>
                <a:latin typeface="Franklin Gothic Book"/>
                <a:ea typeface="Roboto"/>
                <a:cs typeface="Roboto"/>
              </a:rPr>
              <a:t>Délégation</a:t>
            </a:r>
            <a:r>
              <a:rPr lang="en-US" b="1" u="sng">
                <a:solidFill>
                  <a:schemeClr val="bg1"/>
                </a:solidFill>
                <a:latin typeface="Franklin Gothic Book"/>
                <a:ea typeface="Roboto"/>
                <a:cs typeface="Roboto"/>
              </a:rPr>
              <a:t> </a:t>
            </a:r>
            <a:r>
              <a:rPr lang="en-US" b="1" u="sng" err="1">
                <a:solidFill>
                  <a:schemeClr val="bg1"/>
                </a:solidFill>
                <a:latin typeface="Franklin Gothic Book"/>
                <a:ea typeface="Roboto"/>
                <a:cs typeface="Roboto"/>
              </a:rPr>
              <a:t>Territoriale</a:t>
            </a:r>
            <a:r>
              <a:rPr lang="en-US" b="1" u="sng">
                <a:solidFill>
                  <a:schemeClr val="bg1"/>
                </a:solidFill>
                <a:latin typeface="Franklin Gothic Book"/>
                <a:ea typeface="Roboto"/>
                <a:cs typeface="Roboto"/>
              </a:rPr>
              <a:t> TERRES DE LORRAINE</a:t>
            </a:r>
          </a:p>
          <a:p>
            <a:r>
              <a:rPr lang="en-US">
                <a:solidFill>
                  <a:schemeClr val="bg1"/>
                </a:solidFill>
                <a:latin typeface="Franklin Gothic Book"/>
                <a:ea typeface="Roboto"/>
                <a:cs typeface="Roboto"/>
              </a:rPr>
              <a:t>Caroline OLLMANN</a:t>
            </a:r>
          </a:p>
          <a:p>
            <a:r>
              <a:rPr lang="en-US" err="1">
                <a:solidFill>
                  <a:schemeClr val="bg1"/>
                </a:solidFill>
                <a:latin typeface="Franklin Gothic Book"/>
                <a:ea typeface="Roboto"/>
                <a:cs typeface="Roboto"/>
              </a:rPr>
              <a:t>Tél</a:t>
            </a:r>
            <a:r>
              <a:rPr lang="en-US">
                <a:solidFill>
                  <a:schemeClr val="bg1"/>
                </a:solidFill>
                <a:latin typeface="Franklin Gothic Book"/>
                <a:ea typeface="Roboto"/>
                <a:cs typeface="Roboto"/>
              </a:rPr>
              <a:t> : 06 70 71 58 75 - caroline.ollmann@caf54.caf.fr</a:t>
            </a:r>
            <a:endParaRPr lang="en-US">
              <a:solidFill>
                <a:schemeClr val="bg1"/>
              </a:solidFill>
              <a:latin typeface="Roboto"/>
              <a:ea typeface="Roboto"/>
              <a:cs typeface="Roboto"/>
            </a:endParaRPr>
          </a:p>
        </p:txBody>
      </p:sp>
      <p:sp>
        <p:nvSpPr>
          <p:cNvPr id="10" name="ZoneTexte 9">
            <a:extLst>
              <a:ext uri="{FF2B5EF4-FFF2-40B4-BE49-F238E27FC236}">
                <a16:creationId xmlns:a16="http://schemas.microsoft.com/office/drawing/2014/main" id="{6D4FB11D-7573-2772-3DD9-82FF087149AF}"/>
              </a:ext>
            </a:extLst>
          </p:cNvPr>
          <p:cNvSpPr txBox="1"/>
          <p:nvPr/>
        </p:nvSpPr>
        <p:spPr>
          <a:xfrm>
            <a:off x="6325489" y="2202020"/>
            <a:ext cx="545253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err="1">
                <a:solidFill>
                  <a:schemeClr val="bg1"/>
                </a:solidFill>
                <a:latin typeface="Franklin Gothic Book"/>
                <a:ea typeface="Roboto"/>
                <a:cs typeface="Roboto"/>
              </a:rPr>
              <a:t>Délégation</a:t>
            </a:r>
            <a:r>
              <a:rPr lang="en-US" b="1" u="sng">
                <a:solidFill>
                  <a:schemeClr val="bg1"/>
                </a:solidFill>
                <a:latin typeface="Franklin Gothic Book"/>
                <a:ea typeface="Roboto"/>
                <a:cs typeface="Roboto"/>
              </a:rPr>
              <a:t> </a:t>
            </a:r>
            <a:r>
              <a:rPr lang="en-US" b="1" u="sng" err="1">
                <a:solidFill>
                  <a:schemeClr val="bg1"/>
                </a:solidFill>
                <a:latin typeface="Franklin Gothic Book"/>
                <a:ea typeface="Roboto"/>
                <a:cs typeface="Roboto"/>
              </a:rPr>
              <a:t>Territoriale</a:t>
            </a:r>
            <a:r>
              <a:rPr lang="en-US" b="1" u="sng">
                <a:solidFill>
                  <a:schemeClr val="bg1"/>
                </a:solidFill>
                <a:latin typeface="Franklin Gothic Book"/>
                <a:ea typeface="Roboto"/>
                <a:cs typeface="Roboto"/>
              </a:rPr>
              <a:t> LUNEVILLOIS</a:t>
            </a:r>
            <a:endParaRPr lang="fr-FR">
              <a:solidFill>
                <a:schemeClr val="bg1"/>
              </a:solidFill>
              <a:latin typeface="Franklin Gothic Book"/>
              <a:ea typeface="Roboto"/>
              <a:cs typeface="Roboto"/>
            </a:endParaRPr>
          </a:p>
          <a:p>
            <a:r>
              <a:rPr lang="en-US">
                <a:solidFill>
                  <a:schemeClr val="bg1"/>
                </a:solidFill>
                <a:latin typeface="Franklin Gothic Book"/>
                <a:ea typeface="Roboto"/>
                <a:cs typeface="Roboto"/>
              </a:rPr>
              <a:t>Emilie GUERREIRO</a:t>
            </a:r>
            <a:endParaRPr lang="fr-FR">
              <a:solidFill>
                <a:schemeClr val="bg1"/>
              </a:solidFill>
            </a:endParaRPr>
          </a:p>
          <a:p>
            <a:r>
              <a:rPr lang="en-US" err="1">
                <a:solidFill>
                  <a:schemeClr val="bg1"/>
                </a:solidFill>
                <a:latin typeface="Franklin Gothic Book"/>
                <a:ea typeface="Roboto"/>
                <a:cs typeface="Roboto"/>
              </a:rPr>
              <a:t>Tél</a:t>
            </a:r>
            <a:r>
              <a:rPr lang="en-US">
                <a:solidFill>
                  <a:schemeClr val="bg1"/>
                </a:solidFill>
                <a:latin typeface="Franklin Gothic Book"/>
                <a:ea typeface="Roboto"/>
                <a:cs typeface="Roboto"/>
              </a:rPr>
              <a:t> : 06 81 16 50 98 – emilie.guerreiro@caf54.caf.fr</a:t>
            </a:r>
            <a:endParaRPr lang="en-US">
              <a:solidFill>
                <a:schemeClr val="bg1"/>
              </a:solidFill>
              <a:latin typeface="Roboto"/>
              <a:ea typeface="Roboto"/>
              <a:cs typeface="Roboto"/>
            </a:endParaRPr>
          </a:p>
        </p:txBody>
      </p:sp>
      <p:sp>
        <p:nvSpPr>
          <p:cNvPr id="12" name="ZoneTexte 11">
            <a:extLst>
              <a:ext uri="{FF2B5EF4-FFF2-40B4-BE49-F238E27FC236}">
                <a16:creationId xmlns:a16="http://schemas.microsoft.com/office/drawing/2014/main" id="{CED0E6B4-A64C-835D-CC44-7E2BAE5C3D3E}"/>
              </a:ext>
            </a:extLst>
          </p:cNvPr>
          <p:cNvSpPr txBox="1"/>
          <p:nvPr/>
        </p:nvSpPr>
        <p:spPr>
          <a:xfrm>
            <a:off x="6290733" y="3158067"/>
            <a:ext cx="5272617" cy="32855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err="1">
                <a:solidFill>
                  <a:schemeClr val="bg1"/>
                </a:solidFill>
                <a:latin typeface="Franklin Gothic Book"/>
                <a:ea typeface="Roboto"/>
                <a:cs typeface="Roboto"/>
              </a:rPr>
              <a:t>Délégation</a:t>
            </a:r>
            <a:r>
              <a:rPr lang="en-US" b="1" u="sng">
                <a:solidFill>
                  <a:schemeClr val="bg1"/>
                </a:solidFill>
                <a:latin typeface="Franklin Gothic Book"/>
                <a:ea typeface="Roboto"/>
                <a:cs typeface="Roboto"/>
              </a:rPr>
              <a:t> </a:t>
            </a:r>
            <a:r>
              <a:rPr lang="en-US" b="1" u="sng" err="1">
                <a:solidFill>
                  <a:schemeClr val="bg1"/>
                </a:solidFill>
                <a:latin typeface="Franklin Gothic Book"/>
                <a:ea typeface="Roboto"/>
                <a:cs typeface="Roboto"/>
              </a:rPr>
              <a:t>Territoriale</a:t>
            </a:r>
            <a:r>
              <a:rPr lang="en-US" b="1" u="sng">
                <a:solidFill>
                  <a:schemeClr val="bg1"/>
                </a:solidFill>
                <a:latin typeface="Franklin Gothic Book"/>
                <a:ea typeface="Roboto"/>
                <a:cs typeface="Roboto"/>
              </a:rPr>
              <a:t> NANCY METROPOLE</a:t>
            </a:r>
          </a:p>
          <a:p>
            <a:r>
              <a:rPr lang="en-US">
                <a:solidFill>
                  <a:schemeClr val="bg1"/>
                </a:solidFill>
                <a:latin typeface="Franklin Gothic Book"/>
                <a:ea typeface="Roboto"/>
                <a:cs typeface="Roboto"/>
              </a:rPr>
              <a:t>Richard SALIN </a:t>
            </a:r>
            <a:r>
              <a:rPr lang="en-US" sz="1400" i="1">
                <a:solidFill>
                  <a:schemeClr val="bg1"/>
                </a:solidFill>
                <a:latin typeface="Franklin Gothic Book"/>
                <a:ea typeface="Roboto"/>
                <a:cs typeface="Roboto"/>
              </a:rPr>
              <a:t>(NANCY intra-</a:t>
            </a:r>
            <a:r>
              <a:rPr lang="en-US" sz="1400" i="1" err="1">
                <a:solidFill>
                  <a:schemeClr val="bg1"/>
                </a:solidFill>
                <a:latin typeface="Franklin Gothic Book"/>
                <a:ea typeface="Roboto"/>
                <a:cs typeface="Roboto"/>
              </a:rPr>
              <a:t>muros</a:t>
            </a:r>
            <a:r>
              <a:rPr lang="en-US" sz="1400" i="1">
                <a:solidFill>
                  <a:schemeClr val="bg1"/>
                </a:solidFill>
                <a:latin typeface="Franklin Gothic Book"/>
                <a:ea typeface="Roboto"/>
                <a:cs typeface="Roboto"/>
              </a:rPr>
              <a:t>)</a:t>
            </a:r>
          </a:p>
          <a:p>
            <a:pPr>
              <a:spcAft>
                <a:spcPts val="300"/>
              </a:spcAft>
            </a:pPr>
            <a:r>
              <a:rPr lang="en-US" err="1">
                <a:solidFill>
                  <a:schemeClr val="bg1"/>
                </a:solidFill>
                <a:latin typeface="Franklin Gothic Book"/>
                <a:ea typeface="Roboto"/>
                <a:cs typeface="Roboto"/>
              </a:rPr>
              <a:t>Tél</a:t>
            </a:r>
            <a:r>
              <a:rPr lang="en-US">
                <a:solidFill>
                  <a:schemeClr val="bg1"/>
                </a:solidFill>
                <a:latin typeface="Franklin Gothic Book"/>
                <a:ea typeface="Roboto"/>
                <a:cs typeface="Roboto"/>
              </a:rPr>
              <a:t> : 06 47 14 26 34 - richard.salin@caf54.caf.fr</a:t>
            </a:r>
            <a:endParaRPr lang="en-US">
              <a:solidFill>
                <a:schemeClr val="bg1"/>
              </a:solidFill>
              <a:latin typeface="Roboto"/>
              <a:ea typeface="Roboto"/>
              <a:cs typeface="Roboto"/>
            </a:endParaRPr>
          </a:p>
          <a:p>
            <a:r>
              <a:rPr lang="en-US">
                <a:solidFill>
                  <a:schemeClr val="bg1"/>
                </a:solidFill>
                <a:latin typeface="Franklin Gothic Book"/>
                <a:ea typeface="Roboto"/>
                <a:cs typeface="Roboto"/>
              </a:rPr>
              <a:t>Blandine KRON</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Dommartemont</a:t>
            </a:r>
            <a:r>
              <a:rPr lang="en-US" sz="1400" i="1">
                <a:solidFill>
                  <a:schemeClr val="bg1"/>
                </a:solidFill>
                <a:latin typeface="Franklin Gothic Book"/>
                <a:ea typeface="Roboto"/>
                <a:cs typeface="Roboto"/>
              </a:rPr>
              <a:t>, Essey-les-Nancy, </a:t>
            </a:r>
            <a:r>
              <a:rPr lang="en-US" sz="1400" i="1" err="1">
                <a:solidFill>
                  <a:schemeClr val="bg1"/>
                </a:solidFill>
                <a:latin typeface="Franklin Gothic Book"/>
                <a:ea typeface="Roboto"/>
                <a:cs typeface="Roboto"/>
              </a:rPr>
              <a:t>Fléville</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Heillecourt</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Houdemont</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Ludres</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Malzéville</a:t>
            </a:r>
            <a:r>
              <a:rPr lang="en-US" sz="1400" i="1">
                <a:solidFill>
                  <a:schemeClr val="bg1"/>
                </a:solidFill>
                <a:latin typeface="Franklin Gothic Book"/>
                <a:ea typeface="Roboto"/>
                <a:cs typeface="Roboto"/>
              </a:rPr>
              <a:t>, Saint Max, Tomblaine et </a:t>
            </a:r>
            <a:r>
              <a:rPr lang="en-US" sz="1400" i="1" err="1">
                <a:solidFill>
                  <a:schemeClr val="bg1"/>
                </a:solidFill>
                <a:latin typeface="Franklin Gothic Book"/>
                <a:ea typeface="Roboto"/>
                <a:cs typeface="Roboto"/>
              </a:rPr>
              <a:t>Vandoeuvre</a:t>
            </a:r>
            <a:r>
              <a:rPr lang="en-US" sz="1400" i="1">
                <a:solidFill>
                  <a:schemeClr val="bg1"/>
                </a:solidFill>
                <a:latin typeface="Franklin Gothic Book"/>
                <a:ea typeface="Roboto"/>
                <a:cs typeface="Roboto"/>
              </a:rPr>
              <a:t>-les-Nancy)</a:t>
            </a:r>
          </a:p>
          <a:p>
            <a:pPr>
              <a:spcAft>
                <a:spcPts val="300"/>
              </a:spcAft>
            </a:pPr>
            <a:r>
              <a:rPr lang="en-US" err="1">
                <a:solidFill>
                  <a:schemeClr val="bg1"/>
                </a:solidFill>
                <a:latin typeface="Franklin Gothic Book"/>
                <a:ea typeface="Roboto"/>
                <a:cs typeface="Roboto"/>
              </a:rPr>
              <a:t>Tél</a:t>
            </a:r>
            <a:r>
              <a:rPr lang="en-US">
                <a:solidFill>
                  <a:schemeClr val="bg1"/>
                </a:solidFill>
                <a:latin typeface="Franklin Gothic Book"/>
                <a:ea typeface="Roboto"/>
                <a:cs typeface="Roboto"/>
              </a:rPr>
              <a:t> : 06 46 06 06 99 - blandine.kron</a:t>
            </a:r>
            <a:r>
              <a:rPr lang="en-US">
                <a:solidFill>
                  <a:srgbClr val="2A2F30"/>
                </a:solidFill>
                <a:latin typeface="Franklin Gothic Book"/>
                <a:ea typeface="Roboto"/>
                <a:cs typeface="Roboto"/>
              </a:rPr>
              <a:t>@caf54.caf.fr</a:t>
            </a:r>
            <a:endParaRPr lang="en-US"/>
          </a:p>
          <a:p>
            <a:pPr>
              <a:spcAft>
                <a:spcPts val="300"/>
              </a:spcAft>
            </a:pPr>
            <a:r>
              <a:rPr lang="en-US">
                <a:solidFill>
                  <a:schemeClr val="bg1"/>
                </a:solidFill>
                <a:latin typeface="Franklin Gothic Book"/>
                <a:ea typeface="Roboto"/>
                <a:cs typeface="Roboto"/>
              </a:rPr>
              <a:t>Marianne L'HUILLIER</a:t>
            </a:r>
            <a:r>
              <a:rPr lang="en-US" sz="1400" i="1">
                <a:solidFill>
                  <a:schemeClr val="bg1"/>
                </a:solidFill>
                <a:latin typeface="Franklin Gothic Book"/>
                <a:ea typeface="Roboto"/>
                <a:cs typeface="Roboto"/>
              </a:rPr>
              <a:t> (Art-sur-Meurthe, </a:t>
            </a:r>
            <a:r>
              <a:rPr lang="en-US" sz="1400" i="1" err="1">
                <a:solidFill>
                  <a:schemeClr val="bg1"/>
                </a:solidFill>
                <a:latin typeface="Franklin Gothic Book"/>
                <a:ea typeface="Roboto"/>
                <a:cs typeface="Roboto"/>
              </a:rPr>
              <a:t>Jarville</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Laneuveville</a:t>
            </a:r>
            <a:r>
              <a:rPr lang="en-US" sz="1400" i="1">
                <a:solidFill>
                  <a:schemeClr val="bg1"/>
                </a:solidFill>
                <a:latin typeface="Franklin Gothic Book"/>
                <a:ea typeface="Roboto"/>
                <a:cs typeface="Roboto"/>
              </a:rPr>
              <a:t>-</a:t>
            </a:r>
            <a:r>
              <a:rPr lang="en-US" sz="1400" i="1" err="1">
                <a:solidFill>
                  <a:schemeClr val="bg1"/>
                </a:solidFill>
                <a:latin typeface="Franklin Gothic Book"/>
                <a:ea typeface="Roboto"/>
                <a:cs typeface="Roboto"/>
              </a:rPr>
              <a:t>devant</a:t>
            </a:r>
            <a:r>
              <a:rPr lang="en-US" sz="1400" i="1">
                <a:solidFill>
                  <a:schemeClr val="bg1"/>
                </a:solidFill>
                <a:latin typeface="Franklin Gothic Book"/>
                <a:ea typeface="Roboto"/>
                <a:cs typeface="Roboto"/>
              </a:rPr>
              <a:t>-Nancy, </a:t>
            </a:r>
            <a:r>
              <a:rPr lang="en-US" sz="1400" i="1" err="1">
                <a:solidFill>
                  <a:schemeClr val="bg1"/>
                </a:solidFill>
                <a:latin typeface="Franklin Gothic Book"/>
                <a:ea typeface="Roboto"/>
                <a:cs typeface="Roboto"/>
              </a:rPr>
              <a:t>Laxou</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Maxéville</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Pulnoy</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Saulxures</a:t>
            </a:r>
            <a:r>
              <a:rPr lang="en-US" sz="1400" i="1">
                <a:solidFill>
                  <a:schemeClr val="bg1"/>
                </a:solidFill>
                <a:latin typeface="Franklin Gothic Book"/>
                <a:ea typeface="Roboto"/>
                <a:cs typeface="Roboto"/>
              </a:rPr>
              <a:t>, </a:t>
            </a:r>
            <a:r>
              <a:rPr lang="en-US" sz="1400" i="1" err="1">
                <a:solidFill>
                  <a:schemeClr val="bg1"/>
                </a:solidFill>
                <a:latin typeface="Franklin Gothic Book"/>
                <a:ea typeface="Roboto"/>
                <a:cs typeface="Roboto"/>
              </a:rPr>
              <a:t>Seichamps</a:t>
            </a:r>
            <a:r>
              <a:rPr lang="en-US" sz="1400" i="1">
                <a:solidFill>
                  <a:schemeClr val="bg1"/>
                </a:solidFill>
                <a:latin typeface="Franklin Gothic Book"/>
                <a:ea typeface="Roboto"/>
                <a:cs typeface="Roboto"/>
              </a:rPr>
              <a:t> et Villers-les-Nancy)</a:t>
            </a:r>
            <a:endParaRPr lang="en-US">
              <a:solidFill>
                <a:schemeClr val="bg1"/>
              </a:solidFill>
            </a:endParaRPr>
          </a:p>
          <a:p>
            <a:r>
              <a:rPr lang="en-US" err="1">
                <a:solidFill>
                  <a:schemeClr val="bg1"/>
                </a:solidFill>
                <a:latin typeface="Franklin Gothic Book"/>
                <a:ea typeface="Roboto"/>
                <a:cs typeface="Roboto"/>
              </a:rPr>
              <a:t>Tél</a:t>
            </a:r>
            <a:r>
              <a:rPr lang="en-US">
                <a:solidFill>
                  <a:schemeClr val="bg1"/>
                </a:solidFill>
                <a:latin typeface="Franklin Gothic Book"/>
                <a:ea typeface="Roboto"/>
                <a:cs typeface="Roboto"/>
              </a:rPr>
              <a:t> : 06 72 75 88 40 -marianne.lhuillier</a:t>
            </a:r>
            <a:r>
              <a:rPr lang="en-US">
                <a:solidFill>
                  <a:srgbClr val="2A2F30"/>
                </a:solidFill>
                <a:latin typeface="Franklin Gothic Book"/>
                <a:ea typeface="Roboto"/>
                <a:cs typeface="Roboto"/>
              </a:rPr>
              <a:t>@caf54.caf.fr</a:t>
            </a:r>
            <a:endParaRPr lang="en-US"/>
          </a:p>
        </p:txBody>
      </p:sp>
      <p:cxnSp>
        <p:nvCxnSpPr>
          <p:cNvPr id="11" name="Connecteur droit 10">
            <a:extLst>
              <a:ext uri="{FF2B5EF4-FFF2-40B4-BE49-F238E27FC236}">
                <a16:creationId xmlns:a16="http://schemas.microsoft.com/office/drawing/2014/main" id="{5432ADB3-F4D6-47D8-3868-735272DCC79F}"/>
              </a:ext>
            </a:extLst>
          </p:cNvPr>
          <p:cNvCxnSpPr>
            <a:cxnSpLocks/>
          </p:cNvCxnSpPr>
          <p:nvPr/>
        </p:nvCxnSpPr>
        <p:spPr>
          <a:xfrm>
            <a:off x="6222395" y="2202613"/>
            <a:ext cx="12988" cy="412960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4264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353F689-2E51-BF4F-AE47-7CEB7CC4C52A}"/>
              </a:ext>
            </a:extLst>
          </p:cNvPr>
          <p:cNvSpPr>
            <a:spLocks noGrp="1"/>
          </p:cNvSpPr>
          <p:nvPr>
            <p:ph type="title"/>
          </p:nvPr>
        </p:nvSpPr>
        <p:spPr>
          <a:xfrm>
            <a:off x="964024" y="879063"/>
            <a:ext cx="6928120" cy="610863"/>
          </a:xfrm>
        </p:spPr>
        <p:txBody>
          <a:bodyPr rtlCol="0">
            <a:normAutofit fontScale="90000"/>
          </a:bodyPr>
          <a:lstStyle/>
          <a:p>
            <a:pPr rtl="0"/>
            <a:r>
              <a:rPr lang="fr-FR"/>
              <a:t>Les coordinations Petite Enfance</a:t>
            </a:r>
          </a:p>
        </p:txBody>
      </p:sp>
      <p:sp>
        <p:nvSpPr>
          <p:cNvPr id="7" name="Espace réservé du numéro de diapositive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fr-FR" smtClean="0"/>
              <a:pPr rtl="0"/>
              <a:t>33</a:t>
            </a:fld>
            <a:endParaRPr lang="fr-FR"/>
          </a:p>
        </p:txBody>
      </p:sp>
      <p:sp>
        <p:nvSpPr>
          <p:cNvPr id="16" name="Espace réservé du contenu 3">
            <a:extLst>
              <a:ext uri="{FF2B5EF4-FFF2-40B4-BE49-F238E27FC236}">
                <a16:creationId xmlns:a16="http://schemas.microsoft.com/office/drawing/2014/main" id="{BDD8319F-7FF2-1952-7A79-8BECA91515D9}"/>
              </a:ext>
            </a:extLst>
          </p:cNvPr>
          <p:cNvSpPr txBox="1">
            <a:spLocks/>
          </p:cNvSpPr>
          <p:nvPr/>
        </p:nvSpPr>
        <p:spPr>
          <a:xfrm>
            <a:off x="972352" y="2097006"/>
            <a:ext cx="5108038" cy="4229159"/>
          </a:xfrm>
          <a:prstGeom prst="rect">
            <a:avLst/>
          </a:prstGeom>
        </p:spPr>
        <p:txBody>
          <a:bodyPr lIns="91440" tIns="45720" rIns="91440" bIns="45720" rtlCol="0" anchor="t"/>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1600"/>
          </a:p>
          <a:p>
            <a:r>
              <a:rPr lang="fr-FR" sz="1600" dirty="0">
                <a:solidFill>
                  <a:srgbClr val="002060"/>
                </a:solidFill>
                <a:latin typeface="Arial Black"/>
              </a:rPr>
              <a:t>TERRITOIRE DU LUNEVILLOIS </a:t>
            </a:r>
          </a:p>
          <a:p>
            <a:pPr marL="0" indent="0">
              <a:buNone/>
            </a:pPr>
            <a:r>
              <a:rPr lang="fr-FR" sz="1600" dirty="0">
                <a:solidFill>
                  <a:srgbClr val="002060"/>
                </a:solidFill>
                <a:latin typeface="Arial Black"/>
              </a:rPr>
              <a:t>Mélissa Ackermann </a:t>
            </a:r>
          </a:p>
          <a:p>
            <a:pPr marL="0" indent="0">
              <a:buNone/>
            </a:pPr>
            <a:r>
              <a:rPr lang="fr-FR" sz="1600" dirty="0">
                <a:solidFill>
                  <a:srgbClr val="4495A2"/>
                </a:solidFill>
                <a:latin typeface="Calibri"/>
                <a:ea typeface="Calibri"/>
                <a:cs typeface="Calibri"/>
                <a:hlinkClick r:id="rId3">
                  <a:extLst>
                    <a:ext uri="{A12FA001-AC4F-418D-AE19-62706E023703}">
                      <ahyp:hlinkClr xmlns:ahyp="http://schemas.microsoft.com/office/drawing/2018/hyperlinkcolor" val="tx"/>
                    </a:ext>
                  </a:extLst>
                </a:hlinkClick>
              </a:rPr>
              <a:t>melissa.ackermann@famillesrurales.org</a:t>
            </a:r>
            <a:r>
              <a:rPr lang="fr-FR" sz="1600" dirty="0">
                <a:solidFill>
                  <a:srgbClr val="4495A2"/>
                </a:solidFill>
                <a:latin typeface="Calibri"/>
                <a:ea typeface="Calibri"/>
                <a:cs typeface="Calibri"/>
              </a:rPr>
              <a:t> </a:t>
            </a:r>
          </a:p>
          <a:p>
            <a:pPr marL="0" indent="0" fontAlgn="base">
              <a:buNone/>
            </a:pPr>
            <a:r>
              <a:rPr lang="fr-FR" sz="1600" b="1" dirty="0">
                <a:solidFill>
                  <a:schemeClr val="tx1"/>
                </a:solidFill>
                <a:latin typeface="Calibri"/>
                <a:ea typeface="Calibri"/>
                <a:cs typeface="Calibri"/>
              </a:rPr>
              <a:t> </a:t>
            </a:r>
            <a:r>
              <a:rPr lang="fr-FR" sz="1600" b="1" dirty="0">
                <a:latin typeface="Calibri"/>
                <a:ea typeface="Calibri"/>
                <a:cs typeface="Calibri"/>
              </a:rPr>
              <a:t>Tél : </a:t>
            </a:r>
            <a:r>
              <a:rPr lang="fr-FR" sz="1600" dirty="0">
                <a:latin typeface="Calibri"/>
                <a:ea typeface="Calibri"/>
                <a:cs typeface="Calibri"/>
              </a:rPr>
              <a:t>07.82.60.75.41</a:t>
            </a:r>
          </a:p>
          <a:p>
            <a:pPr marL="0" indent="0" fontAlgn="base">
              <a:buNone/>
            </a:pPr>
            <a:r>
              <a:rPr lang="fr-FR" sz="1600" b="1" dirty="0">
                <a:latin typeface="Calibri"/>
                <a:ea typeface="Calibri"/>
                <a:cs typeface="Calibri"/>
              </a:rPr>
              <a:t>Facebook : </a:t>
            </a:r>
            <a:r>
              <a:rPr lang="fr-FR" sz="1600" b="1" dirty="0">
                <a:latin typeface="Calibri"/>
                <a:ea typeface="Calibri"/>
                <a:cs typeface="Calibri"/>
                <a:hlinkClick r:id="rId4"/>
              </a:rPr>
              <a:t>Coordination Petite Enfance du Lunévillois </a:t>
            </a:r>
            <a:endParaRPr lang="fr-FR" sz="1600" b="1" dirty="0">
              <a:latin typeface="Calibri"/>
              <a:ea typeface="Calibri"/>
              <a:cs typeface="Calibri"/>
            </a:endParaRPr>
          </a:p>
          <a:p>
            <a:pPr marL="0" indent="0">
              <a:buNone/>
            </a:pPr>
            <a:endParaRPr lang="fr-FR" sz="1600">
              <a:solidFill>
                <a:srgbClr val="002060"/>
              </a:solidFill>
              <a:latin typeface="Arial Black" panose="020B0A04020102020204" pitchFamily="34" charset="0"/>
            </a:endParaRPr>
          </a:p>
          <a:p>
            <a:r>
              <a:rPr lang="fr-FR" sz="1600" dirty="0">
                <a:solidFill>
                  <a:srgbClr val="002060"/>
                </a:solidFill>
                <a:latin typeface="Arial Black"/>
              </a:rPr>
              <a:t>TERRITOIRE DE TERRES DE LORRAINE</a:t>
            </a:r>
          </a:p>
          <a:p>
            <a:pPr marL="0" indent="0">
              <a:buNone/>
            </a:pPr>
            <a:r>
              <a:rPr lang="fr-FR" sz="1600" dirty="0">
                <a:solidFill>
                  <a:srgbClr val="002060"/>
                </a:solidFill>
                <a:latin typeface="Arial Black"/>
              </a:rPr>
              <a:t>Adeline </a:t>
            </a:r>
            <a:r>
              <a:rPr lang="fr-FR" sz="1600" err="1">
                <a:solidFill>
                  <a:srgbClr val="002060"/>
                </a:solidFill>
                <a:latin typeface="Arial Black"/>
              </a:rPr>
              <a:t>Rezki</a:t>
            </a:r>
            <a:r>
              <a:rPr lang="fr-FR" sz="1600" dirty="0">
                <a:solidFill>
                  <a:srgbClr val="002060"/>
                </a:solidFill>
                <a:latin typeface="Arial Black"/>
              </a:rPr>
              <a:t> </a:t>
            </a:r>
          </a:p>
          <a:p>
            <a:pPr marL="0" indent="0">
              <a:buNone/>
            </a:pPr>
            <a:r>
              <a:rPr lang="fr-FR" sz="1600" dirty="0">
                <a:solidFill>
                  <a:srgbClr val="4495A2"/>
                </a:solidFill>
                <a:latin typeface="Calibri"/>
                <a:ea typeface="Calibri"/>
                <a:cs typeface="Calibri"/>
                <a:hlinkClick r:id="rId5">
                  <a:extLst>
                    <a:ext uri="{A12FA001-AC4F-418D-AE19-62706E023703}">
                      <ahyp:hlinkClr xmlns:ahyp="http://schemas.microsoft.com/office/drawing/2018/hyperlinkcolor" val="tx"/>
                    </a:ext>
                  </a:extLst>
                </a:hlinkClick>
              </a:rPr>
              <a:t>Adeline.rezki@famillesrurales.org</a:t>
            </a:r>
            <a:r>
              <a:rPr lang="fr-FR" sz="1600" dirty="0">
                <a:solidFill>
                  <a:srgbClr val="4495A2"/>
                </a:solidFill>
                <a:latin typeface="Calibri"/>
                <a:ea typeface="Calibri"/>
                <a:cs typeface="Calibri"/>
              </a:rPr>
              <a:t> </a:t>
            </a:r>
          </a:p>
          <a:p>
            <a:pPr marL="0" indent="0">
              <a:buNone/>
            </a:pPr>
            <a:r>
              <a:rPr lang="fr-FR" sz="1600" b="1" dirty="0">
                <a:latin typeface="Calibri"/>
                <a:ea typeface="Calibri"/>
                <a:cs typeface="Calibri"/>
              </a:rPr>
              <a:t>Tél :  </a:t>
            </a:r>
            <a:r>
              <a:rPr lang="fr-FR" sz="1600" dirty="0">
                <a:latin typeface="Calibri"/>
                <a:ea typeface="Calibri"/>
                <a:cs typeface="Calibri"/>
              </a:rPr>
              <a:t>07.65.15.22.40</a:t>
            </a:r>
          </a:p>
          <a:p>
            <a:pPr marL="0" indent="0">
              <a:buNone/>
            </a:pPr>
            <a:endParaRPr lang="fr-FR" sz="1600" dirty="0">
              <a:solidFill>
                <a:srgbClr val="002060"/>
              </a:solidFill>
              <a:latin typeface="Arial Black"/>
              <a:ea typeface="Calibri"/>
              <a:cs typeface="Calibri"/>
            </a:endParaRPr>
          </a:p>
        </p:txBody>
      </p:sp>
      <p:sp>
        <p:nvSpPr>
          <p:cNvPr id="4" name="Espace réservé du contenu 3">
            <a:extLst>
              <a:ext uri="{FF2B5EF4-FFF2-40B4-BE49-F238E27FC236}">
                <a16:creationId xmlns:a16="http://schemas.microsoft.com/office/drawing/2014/main" id="{71E34EB4-524C-4800-3201-7C4A9BEA630D}"/>
              </a:ext>
            </a:extLst>
          </p:cNvPr>
          <p:cNvSpPr txBox="1">
            <a:spLocks/>
          </p:cNvSpPr>
          <p:nvPr/>
        </p:nvSpPr>
        <p:spPr>
          <a:xfrm>
            <a:off x="6845521" y="2280026"/>
            <a:ext cx="5103435" cy="3699072"/>
          </a:xfrm>
          <a:prstGeom prst="rect">
            <a:avLst/>
          </a:prstGeom>
        </p:spPr>
        <p:txBody>
          <a:bodyPr rtlCol="0"/>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600">
                <a:solidFill>
                  <a:srgbClr val="002060"/>
                </a:solidFill>
                <a:latin typeface="Arial Black" panose="020B0A04020102020204" pitchFamily="34" charset="0"/>
              </a:rPr>
              <a:t>TERRITOIRE DE LA METROPOLE DU GRAND NANCY</a:t>
            </a:r>
          </a:p>
          <a:p>
            <a:pPr marL="0" indent="0">
              <a:buNone/>
            </a:pPr>
            <a:r>
              <a:rPr lang="fr-FR" sz="1600">
                <a:solidFill>
                  <a:srgbClr val="002060"/>
                </a:solidFill>
                <a:latin typeface="Arial Black" panose="020B0A04020102020204" pitchFamily="34" charset="0"/>
              </a:rPr>
              <a:t>Laëtitia </a:t>
            </a:r>
            <a:r>
              <a:rPr lang="fr-FR" sz="1600" err="1">
                <a:solidFill>
                  <a:srgbClr val="002060"/>
                </a:solidFill>
                <a:latin typeface="Arial Black" panose="020B0A04020102020204" pitchFamily="34" charset="0"/>
              </a:rPr>
              <a:t>Cifra</a:t>
            </a:r>
            <a:endParaRPr lang="fr-FR" sz="1600">
              <a:solidFill>
                <a:srgbClr val="002060"/>
              </a:solidFill>
              <a:latin typeface="Arial Black" panose="020B0A04020102020204" pitchFamily="34" charset="0"/>
            </a:endParaRPr>
          </a:p>
          <a:p>
            <a:pPr marL="0" indent="0">
              <a:buNone/>
            </a:pPr>
            <a:r>
              <a:rPr lang="fr-FR" sz="1600">
                <a:solidFill>
                  <a:schemeClr val="accent1">
                    <a:lumMod val="50000"/>
                  </a:schemeClr>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lcifra@u2af54.fr</a:t>
            </a:r>
            <a:r>
              <a:rPr lang="fr-FR" sz="1600">
                <a:solidFill>
                  <a:schemeClr val="accent1">
                    <a:lumMod val="50000"/>
                  </a:schemeClr>
                </a:solidFill>
                <a:latin typeface="Calibri" panose="020F0502020204030204" pitchFamily="34" charset="0"/>
                <a:cs typeface="Calibri" panose="020F0502020204030204" pitchFamily="34" charset="0"/>
              </a:rPr>
              <a:t> </a:t>
            </a:r>
          </a:p>
          <a:p>
            <a:pPr marL="0" indent="0">
              <a:buNone/>
            </a:pPr>
            <a:r>
              <a:rPr lang="fr-FR" sz="1600" b="1">
                <a:latin typeface="Calibri" panose="020F0502020204030204" pitchFamily="34" charset="0"/>
                <a:cs typeface="Calibri" panose="020F0502020204030204" pitchFamily="34" charset="0"/>
              </a:rPr>
              <a:t>Tél : </a:t>
            </a:r>
            <a:r>
              <a:rPr lang="fr-FR" sz="1600">
                <a:effectLst/>
                <a:latin typeface="Calibri" panose="020F0502020204030204" pitchFamily="34" charset="0"/>
                <a:ea typeface="Calibri" panose="020F0502020204030204" pitchFamily="34" charset="0"/>
                <a:cs typeface="Calibri" panose="020F0502020204030204" pitchFamily="34" charset="0"/>
              </a:rPr>
              <a:t>07.63.47.25.39</a:t>
            </a:r>
          </a:p>
          <a:p>
            <a:pPr marL="0" indent="0">
              <a:buNone/>
            </a:pPr>
            <a:endParaRPr lang="fr-FR" sz="1600">
              <a:latin typeface="Arial Black" panose="020B0A04020102020204" pitchFamily="34" charset="0"/>
            </a:endParaRPr>
          </a:p>
          <a:p>
            <a:r>
              <a:rPr lang="fr-FR" sz="1600">
                <a:solidFill>
                  <a:srgbClr val="002060"/>
                </a:solidFill>
                <a:latin typeface="Arial Black" panose="020B0A04020102020204" pitchFamily="34" charset="0"/>
              </a:rPr>
              <a:t>TERRITOIRE DE BRIEY/LONGWY</a:t>
            </a:r>
            <a:endParaRPr lang="fr-FR" sz="1600">
              <a:solidFill>
                <a:schemeClr val="tx1"/>
              </a:solidFill>
              <a:latin typeface="Arial Black" panose="020B0A04020102020204" pitchFamily="34" charset="0"/>
            </a:endParaRPr>
          </a:p>
          <a:p>
            <a:pPr marL="0" indent="0">
              <a:buNone/>
            </a:pPr>
            <a:r>
              <a:rPr lang="fr-FR" sz="1600">
                <a:solidFill>
                  <a:srgbClr val="002060"/>
                </a:solidFill>
                <a:latin typeface="Arial Black" panose="020B0A04020102020204" pitchFamily="34" charset="0"/>
              </a:rPr>
              <a:t>Nadine Weber et Laetitia CIFRA</a:t>
            </a:r>
          </a:p>
          <a:p>
            <a:pPr marL="0" indent="0">
              <a:buNone/>
            </a:pPr>
            <a:r>
              <a:rPr lang="fr-FR" sz="160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lcifra@u2af54.fr</a:t>
            </a:r>
            <a:r>
              <a:rPr lang="fr-FR" sz="160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 </a:t>
            </a:r>
          </a:p>
          <a:p>
            <a:pPr marL="0" indent="0">
              <a:buNone/>
            </a:pPr>
            <a:r>
              <a:rPr lang="fr-FR" sz="1600" b="1">
                <a:latin typeface="Calibri" panose="020F0502020204030204" pitchFamily="34" charset="0"/>
                <a:ea typeface="Calibri" panose="020F0502020204030204" pitchFamily="34" charset="0"/>
                <a:cs typeface="Calibri" panose="020F0502020204030204" pitchFamily="34" charset="0"/>
              </a:rPr>
              <a:t>Tél : </a:t>
            </a:r>
            <a:r>
              <a:rPr lang="fr-FR" sz="1600" b="1">
                <a:effectLst/>
                <a:latin typeface="Calibri" panose="020F0502020204030204" pitchFamily="34" charset="0"/>
                <a:ea typeface="Calibri" panose="020F0502020204030204" pitchFamily="34" charset="0"/>
                <a:cs typeface="Calibri" panose="020F0502020204030204" pitchFamily="34" charset="0"/>
              </a:rPr>
              <a:t> </a:t>
            </a:r>
            <a:r>
              <a:rPr lang="fr-FR" sz="1600">
                <a:effectLst/>
                <a:latin typeface="Calibri" panose="020F0502020204030204" pitchFamily="34" charset="0"/>
                <a:ea typeface="Calibri" panose="020F0502020204030204" pitchFamily="34" charset="0"/>
                <a:cs typeface="Calibri" panose="020F0502020204030204" pitchFamily="34" charset="0"/>
              </a:rPr>
              <a:t>07.63.47.25.39</a:t>
            </a:r>
          </a:p>
          <a:p>
            <a:pPr marL="0" indent="0">
              <a:buNone/>
            </a:pPr>
            <a:r>
              <a:rPr lang="fr-FR" sz="1600">
                <a:solidFill>
                  <a:schemeClr val="accent1">
                    <a:lumMod val="50000"/>
                  </a:schemeClr>
                </a:solidFill>
                <a:latin typeface="Calibri" panose="020F0502020204030204" pitchFamily="34" charset="0"/>
                <a:cs typeface="Calibri" panose="020F0502020204030204" pitchFamily="34" charset="0"/>
              </a:rPr>
              <a:t>nadine.weber@irts-lorraine.fr</a:t>
            </a:r>
          </a:p>
          <a:p>
            <a:pPr marL="0" indent="0">
              <a:buNone/>
            </a:pPr>
            <a:endParaRPr lang="fr-FR" sz="1600">
              <a:solidFill>
                <a:srgbClr val="002060"/>
              </a:solidFill>
              <a:latin typeface="Arial Black" panose="020B0A04020102020204" pitchFamily="34" charset="0"/>
            </a:endParaRPr>
          </a:p>
          <a:p>
            <a:pPr marL="0" indent="0">
              <a:buNone/>
            </a:pPr>
            <a:endParaRPr lang="fr-FR" sz="1600">
              <a:solidFill>
                <a:srgbClr val="002060"/>
              </a:solidFill>
              <a:latin typeface="Arial Black" panose="020B0A04020102020204" pitchFamily="34" charset="0"/>
            </a:endParaRPr>
          </a:p>
          <a:p>
            <a:pPr marL="0" indent="0">
              <a:buNone/>
            </a:pPr>
            <a:endParaRPr lang="fr-FR" sz="1600">
              <a:sym typeface="Wingdings" panose="05000000000000000000" pitchFamily="2" charset="2"/>
            </a:endParaRPr>
          </a:p>
        </p:txBody>
      </p:sp>
      <p:cxnSp>
        <p:nvCxnSpPr>
          <p:cNvPr id="11" name="Connecteur droit 10">
            <a:extLst>
              <a:ext uri="{FF2B5EF4-FFF2-40B4-BE49-F238E27FC236}">
                <a16:creationId xmlns:a16="http://schemas.microsoft.com/office/drawing/2014/main" id="{5432ADB3-F4D6-47D8-3868-735272DCC79F}"/>
              </a:ext>
            </a:extLst>
          </p:cNvPr>
          <p:cNvCxnSpPr>
            <a:cxnSpLocks/>
          </p:cNvCxnSpPr>
          <p:nvPr/>
        </p:nvCxnSpPr>
        <p:spPr>
          <a:xfrm>
            <a:off x="6455228" y="1789863"/>
            <a:ext cx="0" cy="3946909"/>
          </a:xfrm>
          <a:prstGeom prst="line">
            <a:avLst/>
          </a:prstGeom>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256510F1-1C78-E201-417F-F4B8C5210152}"/>
              </a:ext>
            </a:extLst>
          </p:cNvPr>
          <p:cNvSpPr txBox="1"/>
          <p:nvPr/>
        </p:nvSpPr>
        <p:spPr>
          <a:xfrm>
            <a:off x="3048000" y="3247382"/>
            <a:ext cx="6096000" cy="369332"/>
          </a:xfrm>
          <a:prstGeom prst="rect">
            <a:avLst/>
          </a:prstGeom>
          <a:noFill/>
        </p:spPr>
        <p:txBody>
          <a:bodyPr wrap="square">
            <a:spAutoFit/>
          </a:bodyPr>
          <a:lstStyle/>
          <a:p>
            <a:r>
              <a:rPr lang="fr-FR"/>
              <a:t> </a:t>
            </a:r>
          </a:p>
        </p:txBody>
      </p:sp>
      <p:pic>
        <p:nvPicPr>
          <p:cNvPr id="18" name="Image 17">
            <a:extLst>
              <a:ext uri="{FF2B5EF4-FFF2-40B4-BE49-F238E27FC236}">
                <a16:creationId xmlns:a16="http://schemas.microsoft.com/office/drawing/2014/main" id="{2D8EE0CE-7D97-F2C2-B27F-BFFF25C20948}"/>
              </a:ext>
            </a:extLst>
          </p:cNvPr>
          <p:cNvPicPr>
            <a:picLocks noChangeAspect="1"/>
          </p:cNvPicPr>
          <p:nvPr/>
        </p:nvPicPr>
        <p:blipFill>
          <a:blip r:embed="rId7"/>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22433649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DD69FA4D-E707-4210-A763-5D5581BD41C0}"/>
              </a:ext>
            </a:extLst>
          </p:cNvPr>
          <p:cNvSpPr txBox="1"/>
          <p:nvPr/>
        </p:nvSpPr>
        <p:spPr>
          <a:xfrm>
            <a:off x="418757" y="85222"/>
            <a:ext cx="11654699" cy="661720"/>
          </a:xfrm>
          <a:prstGeom prst="rect">
            <a:avLst/>
          </a:prstGeom>
          <a:noFill/>
        </p:spPr>
        <p:txBody>
          <a:bodyPr wrap="square" rtlCol="0">
            <a:spAutoFit/>
          </a:bodyPr>
          <a:lstStyle/>
          <a:p>
            <a:pPr algn="ctr"/>
            <a:r>
              <a:rPr lang="fr-FR" sz="2400" b="1"/>
              <a:t>Calendrier d’appel des déclarations de données des Prestations de Service ordinaires</a:t>
            </a:r>
          </a:p>
          <a:p>
            <a:pPr algn="ctr"/>
            <a:r>
              <a:rPr lang="fr-FR" sz="1300" b="1"/>
              <a:t>EAJE</a:t>
            </a:r>
          </a:p>
        </p:txBody>
      </p:sp>
      <p:pic>
        <p:nvPicPr>
          <p:cNvPr id="6" name="Image 5" descr="Une image contenant texte, capture d’écran, nombre, Police&#10;&#10;Description générée automatiquement">
            <a:extLst>
              <a:ext uri="{FF2B5EF4-FFF2-40B4-BE49-F238E27FC236}">
                <a16:creationId xmlns:a16="http://schemas.microsoft.com/office/drawing/2014/main" id="{4BD3246C-CE13-BAC8-4C60-16B74243D3FB}"/>
              </a:ext>
            </a:extLst>
          </p:cNvPr>
          <p:cNvPicPr>
            <a:picLocks noChangeAspect="1"/>
          </p:cNvPicPr>
          <p:nvPr/>
        </p:nvPicPr>
        <p:blipFill>
          <a:blip r:embed="rId3"/>
          <a:stretch>
            <a:fillRect/>
          </a:stretch>
        </p:blipFill>
        <p:spPr>
          <a:xfrm>
            <a:off x="0" y="54510"/>
            <a:ext cx="12192000" cy="6748980"/>
          </a:xfrm>
          <a:prstGeom prst="rect">
            <a:avLst/>
          </a:prstGeom>
        </p:spPr>
      </p:pic>
    </p:spTree>
    <p:extLst>
      <p:ext uri="{BB962C8B-B14F-4D97-AF65-F5344CB8AC3E}">
        <p14:creationId xmlns:p14="http://schemas.microsoft.com/office/powerpoint/2010/main" val="2292493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353F689-2E51-BF4F-AE47-7CEB7CC4C52A}"/>
              </a:ext>
            </a:extLst>
          </p:cNvPr>
          <p:cNvSpPr>
            <a:spLocks noGrp="1"/>
          </p:cNvSpPr>
          <p:nvPr>
            <p:ph type="title"/>
          </p:nvPr>
        </p:nvSpPr>
        <p:spPr>
          <a:xfrm>
            <a:off x="964024" y="879063"/>
            <a:ext cx="6928120" cy="610863"/>
          </a:xfrm>
        </p:spPr>
        <p:txBody>
          <a:bodyPr rtlCol="0">
            <a:normAutofit fontScale="90000"/>
          </a:bodyPr>
          <a:lstStyle/>
          <a:p>
            <a:pPr rtl="0"/>
            <a:r>
              <a:rPr lang="fr-FR"/>
              <a:t>Besoin d’aide dans vos déclarations </a:t>
            </a:r>
          </a:p>
        </p:txBody>
      </p:sp>
      <p:sp>
        <p:nvSpPr>
          <p:cNvPr id="7" name="Espace réservé du numéro de diapositive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fr-FR" smtClean="0"/>
              <a:pPr rtl="0"/>
              <a:t>35</a:t>
            </a:fld>
            <a:endParaRPr lang="fr-FR"/>
          </a:p>
        </p:txBody>
      </p:sp>
      <p:sp>
        <p:nvSpPr>
          <p:cNvPr id="16" name="Espace réservé du contenu 3">
            <a:extLst>
              <a:ext uri="{FF2B5EF4-FFF2-40B4-BE49-F238E27FC236}">
                <a16:creationId xmlns:a16="http://schemas.microsoft.com/office/drawing/2014/main" id="{BDD8319F-7FF2-1952-7A79-8BECA91515D9}"/>
              </a:ext>
            </a:extLst>
          </p:cNvPr>
          <p:cNvSpPr txBox="1">
            <a:spLocks/>
          </p:cNvSpPr>
          <p:nvPr/>
        </p:nvSpPr>
        <p:spPr>
          <a:xfrm>
            <a:off x="907416" y="2377690"/>
            <a:ext cx="5652275" cy="3946908"/>
          </a:xfrm>
          <a:prstGeom prst="rect">
            <a:avLst/>
          </a:prstGeom>
        </p:spPr>
        <p:txBody>
          <a:bodyPr lIns="91440" tIns="45720" rIns="91440" bIns="45720" rtlCol="0" anchor="t"/>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sz="1600"/>
          </a:p>
        </p:txBody>
      </p:sp>
      <p:sp>
        <p:nvSpPr>
          <p:cNvPr id="4" name="Espace réservé du contenu 3">
            <a:extLst>
              <a:ext uri="{FF2B5EF4-FFF2-40B4-BE49-F238E27FC236}">
                <a16:creationId xmlns:a16="http://schemas.microsoft.com/office/drawing/2014/main" id="{71E34EB4-524C-4800-3201-7C4A9BEA630D}"/>
              </a:ext>
            </a:extLst>
          </p:cNvPr>
          <p:cNvSpPr txBox="1">
            <a:spLocks/>
          </p:cNvSpPr>
          <p:nvPr/>
        </p:nvSpPr>
        <p:spPr>
          <a:xfrm>
            <a:off x="6455228" y="2633148"/>
            <a:ext cx="5103435" cy="3699072"/>
          </a:xfrm>
          <a:prstGeom prst="rect">
            <a:avLst/>
          </a:prstGeom>
        </p:spPr>
        <p:txBody>
          <a:bodyPr rtlCol="0"/>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sz="1600">
              <a:solidFill>
                <a:srgbClr val="002060"/>
              </a:solidFill>
              <a:latin typeface="Arial Black" panose="020B0A04020102020204" pitchFamily="34" charset="0"/>
            </a:endParaRPr>
          </a:p>
          <a:p>
            <a:pPr marL="0" indent="0">
              <a:buNone/>
            </a:pPr>
            <a:endParaRPr lang="fr-FR" sz="1600">
              <a:solidFill>
                <a:srgbClr val="002060"/>
              </a:solidFill>
              <a:latin typeface="Arial Black" panose="020B0A04020102020204" pitchFamily="34" charset="0"/>
            </a:endParaRPr>
          </a:p>
          <a:p>
            <a:pPr marL="0" indent="0">
              <a:buNone/>
            </a:pPr>
            <a:endParaRPr lang="fr-FR" sz="1600">
              <a:sym typeface="Wingdings" panose="05000000000000000000" pitchFamily="2" charset="2"/>
            </a:endParaRPr>
          </a:p>
        </p:txBody>
      </p:sp>
      <p:sp>
        <p:nvSpPr>
          <p:cNvPr id="5" name="ZoneTexte 4">
            <a:extLst>
              <a:ext uri="{FF2B5EF4-FFF2-40B4-BE49-F238E27FC236}">
                <a16:creationId xmlns:a16="http://schemas.microsoft.com/office/drawing/2014/main" id="{256510F1-1C78-E201-417F-F4B8C5210152}"/>
              </a:ext>
            </a:extLst>
          </p:cNvPr>
          <p:cNvSpPr txBox="1"/>
          <p:nvPr/>
        </p:nvSpPr>
        <p:spPr>
          <a:xfrm>
            <a:off x="3048000" y="3247382"/>
            <a:ext cx="6096000" cy="369332"/>
          </a:xfrm>
          <a:prstGeom prst="rect">
            <a:avLst/>
          </a:prstGeom>
          <a:noFill/>
        </p:spPr>
        <p:txBody>
          <a:bodyPr wrap="square">
            <a:spAutoFit/>
          </a:bodyPr>
          <a:lstStyle/>
          <a:p>
            <a:r>
              <a:rPr lang="fr-FR"/>
              <a:t> </a:t>
            </a:r>
          </a:p>
        </p:txBody>
      </p:sp>
      <p:pic>
        <p:nvPicPr>
          <p:cNvPr id="18" name="Image 17">
            <a:extLst>
              <a:ext uri="{FF2B5EF4-FFF2-40B4-BE49-F238E27FC236}">
                <a16:creationId xmlns:a16="http://schemas.microsoft.com/office/drawing/2014/main" id="{2D8EE0CE-7D97-F2C2-B27F-BFFF25C20948}"/>
              </a:ext>
            </a:extLst>
          </p:cNvPr>
          <p:cNvPicPr>
            <a:picLocks noChangeAspect="1"/>
          </p:cNvPicPr>
          <p:nvPr/>
        </p:nvPicPr>
        <p:blipFill>
          <a:blip r:embed="rId3"/>
          <a:stretch>
            <a:fillRect/>
          </a:stretch>
        </p:blipFill>
        <p:spPr>
          <a:xfrm>
            <a:off x="10752719" y="5081134"/>
            <a:ext cx="919470" cy="1477971"/>
          </a:xfrm>
          <a:prstGeom prst="rect">
            <a:avLst/>
          </a:prstGeom>
        </p:spPr>
      </p:pic>
      <p:pic>
        <p:nvPicPr>
          <p:cNvPr id="2" name="Image 1" descr="Une image contenant texte, capture d’écran, Police&#10;&#10;Le contenu généré par l’IA peut être incorrect.">
            <a:extLst>
              <a:ext uri="{FF2B5EF4-FFF2-40B4-BE49-F238E27FC236}">
                <a16:creationId xmlns:a16="http://schemas.microsoft.com/office/drawing/2014/main" id="{8971061D-A1C0-6DC0-B1A6-D18B75CBF4CD}"/>
              </a:ext>
            </a:extLst>
          </p:cNvPr>
          <p:cNvPicPr>
            <a:picLocks noChangeAspect="1"/>
          </p:cNvPicPr>
          <p:nvPr/>
        </p:nvPicPr>
        <p:blipFill>
          <a:blip r:embed="rId4"/>
          <a:stretch>
            <a:fillRect/>
          </a:stretch>
        </p:blipFill>
        <p:spPr>
          <a:xfrm>
            <a:off x="3240057" y="1881411"/>
            <a:ext cx="6631242" cy="4817806"/>
          </a:xfrm>
          <a:prstGeom prst="rect">
            <a:avLst/>
          </a:prstGeom>
        </p:spPr>
      </p:pic>
    </p:spTree>
    <p:extLst>
      <p:ext uri="{BB962C8B-B14F-4D97-AF65-F5344CB8AC3E}">
        <p14:creationId xmlns:p14="http://schemas.microsoft.com/office/powerpoint/2010/main" val="2891426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E168C-8042-5B4E-A5A4-A5BF693AE2D6}"/>
              </a:ext>
            </a:extLst>
          </p:cNvPr>
          <p:cNvSpPr>
            <a:spLocks noGrp="1"/>
          </p:cNvSpPr>
          <p:nvPr>
            <p:ph type="ctrTitle"/>
          </p:nvPr>
        </p:nvSpPr>
        <p:spPr>
          <a:xfrm>
            <a:off x="3011666" y="1767840"/>
            <a:ext cx="8660523" cy="3560064"/>
          </a:xfrm>
        </p:spPr>
        <p:txBody>
          <a:bodyPr rtlCol="0"/>
          <a:lstStyle/>
          <a:p>
            <a:pPr algn="ctr"/>
            <a:r>
              <a:rPr lang="fr-FR" sz="3200"/>
              <a:t> </a:t>
            </a:r>
            <a:br>
              <a:rPr lang="fr-FR" sz="3200"/>
            </a:br>
            <a:br>
              <a:rPr lang="fr-FR" sz="3200"/>
            </a:br>
            <a:r>
              <a:rPr lang="fr-FR" sz="3200"/>
              <a:t>Merci pour votre participation</a:t>
            </a:r>
            <a:br>
              <a:rPr lang="fr-FR" sz="3200"/>
            </a:br>
            <a:br>
              <a:rPr lang="fr-FR" sz="3200"/>
            </a:br>
            <a:br>
              <a:rPr lang="fr-FR" sz="3200"/>
            </a:br>
            <a:br>
              <a:rPr lang="fr-FR" sz="3200"/>
            </a:br>
            <a:br>
              <a:rPr lang="fr-FR" sz="3200"/>
            </a:br>
            <a:endParaRPr lang="fr-FR" sz="3200">
              <a:solidFill>
                <a:schemeClr val="tx2"/>
              </a:solidFill>
            </a:endParaRPr>
          </a:p>
        </p:txBody>
      </p:sp>
      <p:pic>
        <p:nvPicPr>
          <p:cNvPr id="3" name="Image 2">
            <a:extLst>
              <a:ext uri="{FF2B5EF4-FFF2-40B4-BE49-F238E27FC236}">
                <a16:creationId xmlns:a16="http://schemas.microsoft.com/office/drawing/2014/main" id="{8493BFC3-DA4F-1F7A-2CAB-98B780AC1D1D}"/>
              </a:ext>
            </a:extLst>
          </p:cNvPr>
          <p:cNvPicPr>
            <a:picLocks noChangeAspect="1"/>
          </p:cNvPicPr>
          <p:nvPr/>
        </p:nvPicPr>
        <p:blipFill>
          <a:blip r:embed="rId3"/>
          <a:stretch>
            <a:fillRect/>
          </a:stretch>
        </p:blipFill>
        <p:spPr>
          <a:xfrm>
            <a:off x="10497312" y="4670588"/>
            <a:ext cx="1174877" cy="1888517"/>
          </a:xfrm>
          <a:prstGeom prst="rect">
            <a:avLst/>
          </a:prstGeom>
        </p:spPr>
      </p:pic>
    </p:spTree>
    <p:extLst>
      <p:ext uri="{BB962C8B-B14F-4D97-AF65-F5344CB8AC3E}">
        <p14:creationId xmlns:p14="http://schemas.microsoft.com/office/powerpoint/2010/main" val="3643794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1DF5A514-304A-20B4-220D-146D62C28F1A}"/>
              </a:ext>
            </a:extLst>
          </p:cNvPr>
          <p:cNvSpPr>
            <a:spLocks noGrp="1"/>
          </p:cNvSpPr>
          <p:nvPr>
            <p:ph type="ctrTitle"/>
          </p:nvPr>
        </p:nvSpPr>
        <p:spPr>
          <a:xfrm>
            <a:off x="4140182" y="2416139"/>
            <a:ext cx="7530554" cy="1137311"/>
          </a:xfrm>
        </p:spPr>
        <p:txBody>
          <a:bodyPr>
            <a:noAutofit/>
          </a:bodyPr>
          <a:lstStyle/>
          <a:p>
            <a:pPr algn="ctr"/>
            <a:r>
              <a:rPr lang="fr-FR" sz="3200" dirty="0"/>
              <a:t>Les bonus mixité sociale et inclusion handicap</a:t>
            </a:r>
            <a:br>
              <a:rPr lang="fr-FR" sz="3200" dirty="0"/>
            </a:br>
            <a:endParaRPr lang="fr-FR" sz="3200" dirty="0"/>
          </a:p>
        </p:txBody>
      </p:sp>
      <p:pic>
        <p:nvPicPr>
          <p:cNvPr id="2" name="Image 1">
            <a:extLst>
              <a:ext uri="{FF2B5EF4-FFF2-40B4-BE49-F238E27FC236}">
                <a16:creationId xmlns:a16="http://schemas.microsoft.com/office/drawing/2014/main" id="{F2939BE5-6B8F-AA92-49BC-9B6E391E7434}"/>
              </a:ext>
            </a:extLst>
          </p:cNvPr>
          <p:cNvPicPr>
            <a:picLocks noChangeAspect="1"/>
          </p:cNvPicPr>
          <p:nvPr/>
        </p:nvPicPr>
        <p:blipFill>
          <a:blip r:embed="rId2"/>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274998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B33E8-CCFB-3D56-BDD2-F9AE6F0BA989}"/>
              </a:ext>
            </a:extLst>
          </p:cNvPr>
          <p:cNvSpPr>
            <a:spLocks noGrp="1"/>
          </p:cNvSpPr>
          <p:nvPr>
            <p:ph type="title"/>
          </p:nvPr>
        </p:nvSpPr>
        <p:spPr>
          <a:xfrm>
            <a:off x="888510" y="235633"/>
            <a:ext cx="10259471" cy="1552075"/>
          </a:xfrm>
        </p:spPr>
        <p:txBody>
          <a:bodyPr>
            <a:normAutofit fontScale="90000"/>
          </a:bodyPr>
          <a:lstStyle/>
          <a:p>
            <a:pPr>
              <a:lnSpc>
                <a:spcPct val="100000"/>
              </a:lnSpc>
            </a:pPr>
            <a:br>
              <a:rPr lang="fr-FR" dirty="0"/>
            </a:br>
            <a:r>
              <a:rPr lang="fr-FR" sz="3600" dirty="0"/>
              <a:t>Les bonus mixité et handicap :</a:t>
            </a:r>
            <a:br>
              <a:rPr lang="fr-FR" dirty="0"/>
            </a:br>
            <a:r>
              <a:rPr lang="fr-FR" sz="2700" dirty="0"/>
              <a:t>des modalités de mise en œuvre identiques</a:t>
            </a:r>
            <a:br>
              <a:rPr lang="fr-FR" sz="2700" dirty="0"/>
            </a:br>
            <a:endParaRPr lang="fr-FR" sz="2700"/>
          </a:p>
        </p:txBody>
      </p:sp>
      <p:sp>
        <p:nvSpPr>
          <p:cNvPr id="17" name="Rectangle 16">
            <a:extLst>
              <a:ext uri="{FF2B5EF4-FFF2-40B4-BE49-F238E27FC236}">
                <a16:creationId xmlns:a16="http://schemas.microsoft.com/office/drawing/2014/main" id="{569DBD19-37C1-7332-80E4-A2C19CB8CF64}"/>
              </a:ext>
            </a:extLst>
          </p:cNvPr>
          <p:cNvSpPr/>
          <p:nvPr/>
        </p:nvSpPr>
        <p:spPr>
          <a:xfrm>
            <a:off x="4285863" y="1796192"/>
            <a:ext cx="2710062" cy="34834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7545976" y="2241823"/>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1028491" y="2382114"/>
            <a:ext cx="174443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r-FR" sz="2000" b="1">
                <a:latin typeface="+mn-lt"/>
                <a:cs typeface="Arial"/>
              </a:rPr>
              <a:t>Bonus mixité </a:t>
            </a:r>
          </a:p>
        </p:txBody>
      </p:sp>
      <p:sp>
        <p:nvSpPr>
          <p:cNvPr id="3" name="Espace réservé du texte 4">
            <a:extLst>
              <a:ext uri="{FF2B5EF4-FFF2-40B4-BE49-F238E27FC236}">
                <a16:creationId xmlns:a16="http://schemas.microsoft.com/office/drawing/2014/main" id="{FB8577BE-936B-35DB-E693-38E3693F38A7}"/>
              </a:ext>
            </a:extLst>
          </p:cNvPr>
          <p:cNvSpPr txBox="1">
            <a:spLocks/>
          </p:cNvSpPr>
          <p:nvPr/>
        </p:nvSpPr>
        <p:spPr>
          <a:xfrm>
            <a:off x="6191549" y="2379406"/>
            <a:ext cx="3502342" cy="410110"/>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fr-FR" sz="2000" b="1" dirty="0">
                <a:latin typeface="+mn-lt"/>
                <a:cs typeface="Arial"/>
              </a:rPr>
              <a:t>Bonus </a:t>
            </a:r>
            <a:r>
              <a:rPr lang="fr-FR" sz="2000" b="1">
                <a:latin typeface="+mn-lt"/>
                <a:cs typeface="Arial"/>
              </a:rPr>
              <a:t>inclusion handicap </a:t>
            </a:r>
          </a:p>
        </p:txBody>
      </p:sp>
      <p:pic>
        <p:nvPicPr>
          <p:cNvPr id="4" name="Image 3">
            <a:extLst>
              <a:ext uri="{FF2B5EF4-FFF2-40B4-BE49-F238E27FC236}">
                <a16:creationId xmlns:a16="http://schemas.microsoft.com/office/drawing/2014/main" id="{D8A81092-47B2-FB19-0386-DF827719B4FD}"/>
              </a:ext>
            </a:extLst>
          </p:cNvPr>
          <p:cNvPicPr>
            <a:picLocks noChangeAspect="1"/>
          </p:cNvPicPr>
          <p:nvPr/>
        </p:nvPicPr>
        <p:blipFill>
          <a:blip r:embed="rId3"/>
          <a:stretch>
            <a:fillRect/>
          </a:stretch>
        </p:blipFill>
        <p:spPr>
          <a:xfrm>
            <a:off x="10752719" y="5081134"/>
            <a:ext cx="919470" cy="1477971"/>
          </a:xfrm>
          <a:prstGeom prst="rect">
            <a:avLst/>
          </a:prstGeom>
        </p:spPr>
      </p:pic>
      <p:sp>
        <p:nvSpPr>
          <p:cNvPr id="7" name="ZoneTexte 6">
            <a:extLst>
              <a:ext uri="{FF2B5EF4-FFF2-40B4-BE49-F238E27FC236}">
                <a16:creationId xmlns:a16="http://schemas.microsoft.com/office/drawing/2014/main" id="{708B14DC-5CAA-E29F-1A58-875F048CB224}"/>
              </a:ext>
            </a:extLst>
          </p:cNvPr>
          <p:cNvSpPr txBox="1"/>
          <p:nvPr/>
        </p:nvSpPr>
        <p:spPr>
          <a:xfrm>
            <a:off x="6020922" y="2830093"/>
            <a:ext cx="4751716" cy="2939266"/>
          </a:xfrm>
          <a:prstGeom prst="rect">
            <a:avLst/>
          </a:prstGeom>
          <a:noFill/>
        </p:spPr>
        <p:txBody>
          <a:bodyPr wrap="square" lIns="91440" tIns="45720" rIns="91440" bIns="45720" anchor="t">
            <a:spAutoFit/>
          </a:bodyPr>
          <a:lstStyle/>
          <a:p>
            <a:pPr algn="just">
              <a:spcBef>
                <a:spcPts val="1000"/>
              </a:spcBef>
              <a:defRPr/>
            </a:pPr>
            <a:r>
              <a:rPr lang="fr-FR" sz="1600" dirty="0">
                <a:solidFill>
                  <a:schemeClr val="bg1"/>
                </a:solidFill>
              </a:rPr>
              <a:t>S'applique dès le 1er enfant accueilli au sein de l'EAJE</a:t>
            </a:r>
          </a:p>
          <a:p>
            <a:pPr algn="just">
              <a:spcBef>
                <a:spcPts val="1000"/>
              </a:spcBef>
              <a:defRPr/>
            </a:pPr>
            <a:r>
              <a:rPr lang="fr-FR" sz="1600" dirty="0">
                <a:solidFill>
                  <a:schemeClr val="bg1"/>
                </a:solidFill>
              </a:rPr>
              <a:t>Montant croissant qui dépend de plusieurs critères (nombre d'enfants porteurs de handicap inscrit, coût par place, nombre de places agréées, …)</a:t>
            </a:r>
          </a:p>
          <a:p>
            <a:pPr algn="just">
              <a:spcBef>
                <a:spcPts val="1000"/>
              </a:spcBef>
              <a:defRPr/>
            </a:pPr>
            <a:r>
              <a:rPr lang="fr-FR" sz="1600" dirty="0">
                <a:solidFill>
                  <a:schemeClr val="bg1"/>
                </a:solidFill>
              </a:rPr>
              <a:t>Bonus appliqué à toutes les places de l'EAJE</a:t>
            </a:r>
          </a:p>
          <a:p>
            <a:pPr algn="just">
              <a:spcBef>
                <a:spcPts val="1000"/>
              </a:spcBef>
              <a:defRPr/>
            </a:pPr>
            <a:r>
              <a:rPr lang="fr-FR" sz="1600" dirty="0">
                <a:solidFill>
                  <a:schemeClr val="bg1"/>
                </a:solidFill>
              </a:rPr>
              <a:t>Depuis 2020 : ouverture du bonus aux enfants au-delà de ceux bénéficiaires de l'AEEH (inscrits dans un parcours de détection, prise en charge régulière par un CAMSP, etc.) </a:t>
            </a:r>
          </a:p>
        </p:txBody>
      </p:sp>
      <p:sp>
        <p:nvSpPr>
          <p:cNvPr id="8" name="ZoneTexte 7">
            <a:extLst>
              <a:ext uri="{FF2B5EF4-FFF2-40B4-BE49-F238E27FC236}">
                <a16:creationId xmlns:a16="http://schemas.microsoft.com/office/drawing/2014/main" id="{BDFD180C-1FDB-21C5-ABB8-E2D101A4B824}"/>
              </a:ext>
            </a:extLst>
          </p:cNvPr>
          <p:cNvSpPr txBox="1"/>
          <p:nvPr/>
        </p:nvSpPr>
        <p:spPr>
          <a:xfrm>
            <a:off x="877421" y="2830092"/>
            <a:ext cx="4762299" cy="2318583"/>
          </a:xfrm>
          <a:prstGeom prst="rect">
            <a:avLst/>
          </a:prstGeom>
          <a:noFill/>
        </p:spPr>
        <p:txBody>
          <a:bodyPr wrap="square" lIns="91440" tIns="45720" rIns="91440" bIns="45720" anchor="t">
            <a:spAutoFit/>
          </a:bodyPr>
          <a:lstStyle/>
          <a:p>
            <a:pPr algn="just">
              <a:spcBef>
                <a:spcPts val="1000"/>
              </a:spcBef>
              <a:defRPr/>
            </a:pPr>
            <a:r>
              <a:rPr lang="fr-FR" sz="1600" dirty="0">
                <a:solidFill>
                  <a:schemeClr val="bg1"/>
                </a:solidFill>
              </a:rPr>
              <a:t>Vise à soutenir les gestionnaires qui permettent l'accueil "effectif" d'enfants issus de familles en situation de pauvreté</a:t>
            </a:r>
            <a:endParaRPr lang="fr-FR" dirty="0">
              <a:solidFill>
                <a:schemeClr val="bg1"/>
              </a:solidFill>
            </a:endParaRPr>
          </a:p>
          <a:p>
            <a:pPr algn="just">
              <a:spcBef>
                <a:spcPts val="1000"/>
              </a:spcBef>
              <a:defRPr/>
            </a:pPr>
            <a:r>
              <a:rPr lang="fr-FR" sz="1600" dirty="0">
                <a:solidFill>
                  <a:schemeClr val="bg1"/>
                </a:solidFill>
              </a:rPr>
              <a:t>Calculé par an et par place, il s'applique à toutes les places de l'EAJE</a:t>
            </a:r>
          </a:p>
          <a:p>
            <a:pPr algn="just">
              <a:spcBef>
                <a:spcPts val="1000"/>
              </a:spcBef>
              <a:defRPr/>
            </a:pPr>
            <a:r>
              <a:rPr lang="fr-FR" sz="1600" dirty="0">
                <a:solidFill>
                  <a:schemeClr val="bg1"/>
                </a:solidFill>
              </a:rPr>
              <a:t>3 tranches variables selon le montant des participations familiales moyennes et des heures facturées</a:t>
            </a:r>
          </a:p>
        </p:txBody>
      </p:sp>
    </p:spTree>
    <p:extLst>
      <p:ext uri="{BB962C8B-B14F-4D97-AF65-F5344CB8AC3E}">
        <p14:creationId xmlns:p14="http://schemas.microsoft.com/office/powerpoint/2010/main" val="2252552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B33E8-CCFB-3D56-BDD2-F9AE6F0BA989}"/>
              </a:ext>
            </a:extLst>
          </p:cNvPr>
          <p:cNvSpPr>
            <a:spLocks noGrp="1"/>
          </p:cNvSpPr>
          <p:nvPr>
            <p:ph type="title"/>
          </p:nvPr>
        </p:nvSpPr>
        <p:spPr>
          <a:xfrm>
            <a:off x="946383" y="158468"/>
            <a:ext cx="10259471" cy="1552075"/>
          </a:xfrm>
        </p:spPr>
        <p:txBody>
          <a:bodyPr>
            <a:normAutofit/>
          </a:bodyPr>
          <a:lstStyle/>
          <a:p>
            <a:pPr>
              <a:lnSpc>
                <a:spcPct val="100000"/>
              </a:lnSpc>
            </a:pPr>
            <a:r>
              <a:rPr lang="fr-FR" sz="3200" dirty="0"/>
              <a:t>Les bonus mixité et handicap :</a:t>
            </a:r>
            <a:br>
              <a:rPr lang="fr-FR" sz="3200" dirty="0"/>
            </a:br>
            <a:r>
              <a:rPr lang="fr-FR" sz="2400" dirty="0"/>
              <a:t>des barèmes revus à la hausse en 2025</a:t>
            </a:r>
            <a:endParaRPr lang="en-US" sz="2400" dirty="0"/>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7545976" y="2241823"/>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pic>
        <p:nvPicPr>
          <p:cNvPr id="4" name="Image 3">
            <a:extLst>
              <a:ext uri="{FF2B5EF4-FFF2-40B4-BE49-F238E27FC236}">
                <a16:creationId xmlns:a16="http://schemas.microsoft.com/office/drawing/2014/main" id="{D8A81092-47B2-FB19-0386-DF827719B4FD}"/>
              </a:ext>
            </a:extLst>
          </p:cNvPr>
          <p:cNvPicPr>
            <a:picLocks noChangeAspect="1"/>
          </p:cNvPicPr>
          <p:nvPr/>
        </p:nvPicPr>
        <p:blipFill>
          <a:blip r:embed="rId3"/>
          <a:stretch>
            <a:fillRect/>
          </a:stretch>
        </p:blipFill>
        <p:spPr>
          <a:xfrm>
            <a:off x="10752719" y="5081134"/>
            <a:ext cx="919470" cy="1477971"/>
          </a:xfrm>
          <a:prstGeom prst="rect">
            <a:avLst/>
          </a:prstGeom>
        </p:spPr>
      </p:pic>
      <p:pic>
        <p:nvPicPr>
          <p:cNvPr id="5" name="Picture 4">
            <a:extLst>
              <a:ext uri="{FF2B5EF4-FFF2-40B4-BE49-F238E27FC236}">
                <a16:creationId xmlns:a16="http://schemas.microsoft.com/office/drawing/2014/main" id="{D3CBAE51-E37A-F330-40D9-B62403214EEB}"/>
              </a:ext>
            </a:extLst>
          </p:cNvPr>
          <p:cNvPicPr>
            <a:picLocks noChangeAspect="1"/>
          </p:cNvPicPr>
          <p:nvPr/>
        </p:nvPicPr>
        <p:blipFill>
          <a:blip r:embed="rId4"/>
          <a:stretch>
            <a:fillRect/>
          </a:stretch>
        </p:blipFill>
        <p:spPr>
          <a:xfrm>
            <a:off x="95671" y="2585494"/>
            <a:ext cx="4853290" cy="2584050"/>
          </a:xfrm>
          <a:prstGeom prst="rect">
            <a:avLst/>
          </a:prstGeom>
        </p:spPr>
      </p:pic>
      <p:sp>
        <p:nvSpPr>
          <p:cNvPr id="9" name="TextBox 8">
            <a:extLst>
              <a:ext uri="{FF2B5EF4-FFF2-40B4-BE49-F238E27FC236}">
                <a16:creationId xmlns:a16="http://schemas.microsoft.com/office/drawing/2014/main" id="{83E49FBD-89EF-A7CD-86F1-A3B9E7FC5FFC}"/>
              </a:ext>
            </a:extLst>
          </p:cNvPr>
          <p:cNvSpPr txBox="1"/>
          <p:nvPr/>
        </p:nvSpPr>
        <p:spPr>
          <a:xfrm>
            <a:off x="577768" y="2081836"/>
            <a:ext cx="3677106" cy="461665"/>
          </a:xfrm>
          <a:prstGeom prst="rect">
            <a:avLst/>
          </a:prstGeom>
          <a:noFill/>
          <a:ln>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2024</a:t>
            </a:r>
            <a:endParaRPr lang="en-US" sz="2000" b="1"/>
          </a:p>
        </p:txBody>
      </p:sp>
      <p:sp>
        <p:nvSpPr>
          <p:cNvPr id="10" name="TextBox 9">
            <a:extLst>
              <a:ext uri="{FF2B5EF4-FFF2-40B4-BE49-F238E27FC236}">
                <a16:creationId xmlns:a16="http://schemas.microsoft.com/office/drawing/2014/main" id="{6B9D6B00-57B2-DD9E-7502-B784A9DF039F}"/>
              </a:ext>
            </a:extLst>
          </p:cNvPr>
          <p:cNvSpPr txBox="1"/>
          <p:nvPr/>
        </p:nvSpPr>
        <p:spPr>
          <a:xfrm>
            <a:off x="7464704" y="2081835"/>
            <a:ext cx="3677106" cy="461665"/>
          </a:xfrm>
          <a:prstGeom prst="rect">
            <a:avLst/>
          </a:prstGeom>
          <a:noFill/>
          <a:ln>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2025</a:t>
            </a:r>
          </a:p>
        </p:txBody>
      </p:sp>
      <p:pic>
        <p:nvPicPr>
          <p:cNvPr id="13" name="Picture 12">
            <a:extLst>
              <a:ext uri="{FF2B5EF4-FFF2-40B4-BE49-F238E27FC236}">
                <a16:creationId xmlns:a16="http://schemas.microsoft.com/office/drawing/2014/main" id="{0B6F6341-E4E9-2962-B4D2-AF8DDEF6FDD6}"/>
              </a:ext>
            </a:extLst>
          </p:cNvPr>
          <p:cNvPicPr>
            <a:picLocks noChangeAspect="1"/>
          </p:cNvPicPr>
          <p:nvPr/>
        </p:nvPicPr>
        <p:blipFill>
          <a:blip r:embed="rId5"/>
          <a:stretch>
            <a:fillRect/>
          </a:stretch>
        </p:blipFill>
        <p:spPr>
          <a:xfrm>
            <a:off x="5739055" y="2588751"/>
            <a:ext cx="6453005" cy="2577536"/>
          </a:xfrm>
          <a:prstGeom prst="rect">
            <a:avLst/>
          </a:prstGeom>
        </p:spPr>
      </p:pic>
      <p:sp>
        <p:nvSpPr>
          <p:cNvPr id="11" name="Arrow: Right 10">
            <a:extLst>
              <a:ext uri="{FF2B5EF4-FFF2-40B4-BE49-F238E27FC236}">
                <a16:creationId xmlns:a16="http://schemas.microsoft.com/office/drawing/2014/main" id="{2C092275-7415-B675-D279-759B53AE2C94}"/>
              </a:ext>
            </a:extLst>
          </p:cNvPr>
          <p:cNvSpPr/>
          <p:nvPr/>
        </p:nvSpPr>
        <p:spPr>
          <a:xfrm>
            <a:off x="5043736" y="3752154"/>
            <a:ext cx="621522" cy="339948"/>
          </a:xfrm>
          <a:prstGeom prst="rightArrow">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6225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E168C-8042-5B4E-A5A4-A5BF693AE2D6}"/>
              </a:ext>
            </a:extLst>
          </p:cNvPr>
          <p:cNvSpPr>
            <a:spLocks noGrp="1"/>
          </p:cNvSpPr>
          <p:nvPr>
            <p:ph type="ctrTitle"/>
          </p:nvPr>
        </p:nvSpPr>
        <p:spPr>
          <a:xfrm>
            <a:off x="3198102" y="1928635"/>
            <a:ext cx="8660523" cy="1780114"/>
          </a:xfrm>
        </p:spPr>
        <p:txBody>
          <a:bodyPr rtlCol="0"/>
          <a:lstStyle/>
          <a:p>
            <a:pPr algn="ctr"/>
            <a:r>
              <a:rPr lang="fr-FR" sz="3200" dirty="0"/>
              <a:t> </a:t>
            </a:r>
            <a:br>
              <a:rPr lang="fr-FR" sz="3200" dirty="0"/>
            </a:br>
            <a:br>
              <a:rPr lang="fr-FR" sz="3200" dirty="0"/>
            </a:br>
            <a:r>
              <a:rPr lang="fr-FR" sz="3200" dirty="0"/>
              <a:t>La prestation de service unique (PSU) </a:t>
            </a:r>
            <a:br>
              <a:rPr lang="fr-FR" sz="3200" dirty="0"/>
            </a:br>
            <a:br>
              <a:rPr lang="fr-FR" sz="3200" dirty="0"/>
            </a:br>
            <a:r>
              <a:rPr lang="fr-FR" sz="3200" dirty="0"/>
              <a:t>Rappel de ses principes </a:t>
            </a:r>
            <a:endParaRPr lang="fr-FR" sz="3200" dirty="0">
              <a:solidFill>
                <a:schemeClr val="tx2"/>
              </a:solidFill>
            </a:endParaRPr>
          </a:p>
        </p:txBody>
      </p:sp>
      <p:pic>
        <p:nvPicPr>
          <p:cNvPr id="3" name="Image 2">
            <a:extLst>
              <a:ext uri="{FF2B5EF4-FFF2-40B4-BE49-F238E27FC236}">
                <a16:creationId xmlns:a16="http://schemas.microsoft.com/office/drawing/2014/main" id="{8493BFC3-DA4F-1F7A-2CAB-98B780AC1D1D}"/>
              </a:ext>
            </a:extLst>
          </p:cNvPr>
          <p:cNvPicPr>
            <a:picLocks noChangeAspect="1"/>
          </p:cNvPicPr>
          <p:nvPr/>
        </p:nvPicPr>
        <p:blipFill>
          <a:blip r:embed="rId3"/>
          <a:stretch>
            <a:fillRect/>
          </a:stretch>
        </p:blipFill>
        <p:spPr>
          <a:xfrm>
            <a:off x="10497312" y="4670588"/>
            <a:ext cx="1174877" cy="1888517"/>
          </a:xfrm>
          <a:prstGeom prst="rect">
            <a:avLst/>
          </a:prstGeom>
        </p:spPr>
      </p:pic>
    </p:spTree>
    <p:extLst>
      <p:ext uri="{BB962C8B-B14F-4D97-AF65-F5344CB8AC3E}">
        <p14:creationId xmlns:p14="http://schemas.microsoft.com/office/powerpoint/2010/main" val="2558370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B33E8-CCFB-3D56-BDD2-F9AE6F0BA989}"/>
              </a:ext>
            </a:extLst>
          </p:cNvPr>
          <p:cNvSpPr>
            <a:spLocks noGrp="1"/>
          </p:cNvSpPr>
          <p:nvPr>
            <p:ph type="title"/>
          </p:nvPr>
        </p:nvSpPr>
        <p:spPr>
          <a:xfrm>
            <a:off x="888510" y="235633"/>
            <a:ext cx="10259471" cy="1552075"/>
          </a:xfrm>
        </p:spPr>
        <p:txBody>
          <a:bodyPr>
            <a:normAutofit/>
          </a:bodyPr>
          <a:lstStyle/>
          <a:p>
            <a:br>
              <a:rPr lang="fr-FR" dirty="0"/>
            </a:br>
            <a:r>
              <a:rPr lang="fr-FR" dirty="0"/>
              <a:t>La PSU : les principes de base</a:t>
            </a:r>
            <a:endParaRPr lang="fr-FR" sz="3100" dirty="0">
              <a:solidFill>
                <a:srgbClr val="FF0000"/>
              </a:solidFill>
            </a:endParaRPr>
          </a:p>
        </p:txBody>
      </p:sp>
      <p:sp>
        <p:nvSpPr>
          <p:cNvPr id="17" name="Rectangle 16">
            <a:extLst>
              <a:ext uri="{FF2B5EF4-FFF2-40B4-BE49-F238E27FC236}">
                <a16:creationId xmlns:a16="http://schemas.microsoft.com/office/drawing/2014/main" id="{569DBD19-37C1-7332-80E4-A2C19CB8CF64}"/>
              </a:ext>
            </a:extLst>
          </p:cNvPr>
          <p:cNvSpPr/>
          <p:nvPr/>
        </p:nvSpPr>
        <p:spPr>
          <a:xfrm>
            <a:off x="4285863" y="1796192"/>
            <a:ext cx="2710062" cy="34834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7545976" y="2241823"/>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933916" y="2144535"/>
            <a:ext cx="9818803" cy="4176992"/>
          </a:xfrm>
          <a:prstGeom prst="rect">
            <a:avLst/>
          </a:prstGeom>
          <a:solidFill>
            <a:schemeClr val="tx1"/>
          </a:solidFill>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just"/>
            <a:r>
              <a:rPr lang="fr-FR" sz="1600" dirty="0">
                <a:solidFill>
                  <a:schemeClr val="bg1"/>
                </a:solidFill>
              </a:rPr>
              <a:t>La PSU correspond à la prise en charge de 66% du prix de revient horaire dans la limite d’un prix plafond qui varie selon le type d’accueil et qui est fixé et revu chaque année par la </a:t>
            </a:r>
            <a:r>
              <a:rPr lang="fr-FR" sz="1600" dirty="0" err="1">
                <a:solidFill>
                  <a:schemeClr val="bg1"/>
                </a:solidFill>
              </a:rPr>
              <a:t>Cnaf</a:t>
            </a:r>
            <a:r>
              <a:rPr lang="fr-FR" sz="1600" dirty="0">
                <a:solidFill>
                  <a:schemeClr val="bg1"/>
                </a:solidFill>
              </a:rPr>
              <a:t>, déduction faite des participations familiales. </a:t>
            </a:r>
          </a:p>
          <a:p>
            <a:r>
              <a:rPr lang="fr-FR" sz="1600" dirty="0">
                <a:solidFill>
                  <a:schemeClr val="bg1"/>
                </a:solidFill>
              </a:rPr>
              <a:t>Le montant de la PSU est déterminé par la formule suivante : </a:t>
            </a:r>
          </a:p>
          <a:p>
            <a:endParaRPr lang="fr-FR" sz="1600">
              <a:solidFill>
                <a:schemeClr val="bg1"/>
              </a:solidFill>
            </a:endParaRPr>
          </a:p>
          <a:p>
            <a:r>
              <a:rPr lang="fr-FR" dirty="0">
                <a:solidFill>
                  <a:schemeClr val="accent2">
                    <a:lumMod val="75000"/>
                  </a:schemeClr>
                </a:solidFill>
              </a:rPr>
              <a:t>(Nombre d’heures facturées * 66 % du prix de revient plafonné – participations familiales) * taux de ressortissants du régime général</a:t>
            </a:r>
          </a:p>
          <a:p>
            <a:endParaRPr lang="fr-FR" sz="1600">
              <a:solidFill>
                <a:schemeClr val="bg1"/>
              </a:solidFill>
            </a:endParaRPr>
          </a:p>
          <a:p>
            <a:r>
              <a:rPr lang="fr-FR" sz="1600" dirty="0">
                <a:solidFill>
                  <a:schemeClr val="bg1"/>
                </a:solidFill>
              </a:rPr>
              <a:t>Le prix de revient plafonné est apprécié selon 2 critères de qualité de services rendus aux familles : </a:t>
            </a:r>
          </a:p>
          <a:p>
            <a:pPr marL="742950" lvl="1" indent="-285750">
              <a:buFont typeface="Courier New" panose="020B0604020202020204" pitchFamily="34" charset="0"/>
              <a:buChar char="o"/>
            </a:pPr>
            <a:r>
              <a:rPr lang="fr-FR" sz="1600" b="0" dirty="0">
                <a:latin typeface="+mj-lt"/>
              </a:rPr>
              <a:t>La fourniture des couches, soins d’hygiène et des repas, </a:t>
            </a:r>
          </a:p>
          <a:p>
            <a:pPr marL="742950" lvl="1" indent="-285750">
              <a:buFont typeface="Courier New" panose="020B0604020202020204" pitchFamily="34" charset="0"/>
              <a:buChar char="o"/>
            </a:pPr>
            <a:r>
              <a:rPr lang="fr-FR" sz="1600" b="0" dirty="0">
                <a:latin typeface="+mj-lt"/>
              </a:rPr>
              <a:t>Le taux de facturation </a:t>
            </a:r>
            <a:r>
              <a:rPr lang="fr-FR" sz="1600" b="0" dirty="0"/>
              <a:t>:</a:t>
            </a:r>
            <a:r>
              <a:rPr lang="fr-FR" dirty="0"/>
              <a:t> </a:t>
            </a:r>
            <a:r>
              <a:rPr lang="fr-FR" dirty="0">
                <a:solidFill>
                  <a:schemeClr val="accent2">
                    <a:lumMod val="75000"/>
                  </a:schemeClr>
                </a:solidFill>
              </a:rPr>
              <a:t>Il est égal à (nombre d’heures facturées / nombre d’heures réalisées) * 100.</a:t>
            </a:r>
            <a:endParaRPr lang="fr-FR">
              <a:solidFill>
                <a:schemeClr val="accent2">
                  <a:lumMod val="75000"/>
                </a:schemeClr>
              </a:solidFill>
            </a:endParaRPr>
          </a:p>
          <a:p>
            <a:endParaRPr lang="fr-FR" sz="2000" b="1">
              <a:latin typeface="+mn-lt"/>
              <a:cs typeface="Arial"/>
            </a:endParaRPr>
          </a:p>
          <a:p>
            <a:endParaRPr lang="fr-FR" sz="2000" b="1">
              <a:latin typeface="+mn-lt"/>
              <a:cs typeface="Arial"/>
            </a:endParaRPr>
          </a:p>
        </p:txBody>
      </p:sp>
      <p:pic>
        <p:nvPicPr>
          <p:cNvPr id="3" name="Image 2">
            <a:extLst>
              <a:ext uri="{FF2B5EF4-FFF2-40B4-BE49-F238E27FC236}">
                <a16:creationId xmlns:a16="http://schemas.microsoft.com/office/drawing/2014/main" id="{6D467CBF-143E-E886-55D1-7970A6ECD4A6}"/>
              </a:ext>
            </a:extLst>
          </p:cNvPr>
          <p:cNvPicPr>
            <a:picLocks noChangeAspect="1"/>
          </p:cNvPicPr>
          <p:nvPr/>
        </p:nvPicPr>
        <p:blipFill>
          <a:blip r:embed="rId3"/>
          <a:stretch>
            <a:fillRect/>
          </a:stretch>
        </p:blipFill>
        <p:spPr>
          <a:xfrm>
            <a:off x="10752719" y="5081134"/>
            <a:ext cx="919470" cy="1477971"/>
          </a:xfrm>
          <a:prstGeom prst="rect">
            <a:avLst/>
          </a:prstGeom>
        </p:spPr>
      </p:pic>
    </p:spTree>
    <p:extLst>
      <p:ext uri="{BB962C8B-B14F-4D97-AF65-F5344CB8AC3E}">
        <p14:creationId xmlns:p14="http://schemas.microsoft.com/office/powerpoint/2010/main" val="1151905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B33E8-CCFB-3D56-BDD2-F9AE6F0BA989}"/>
              </a:ext>
            </a:extLst>
          </p:cNvPr>
          <p:cNvSpPr>
            <a:spLocks noGrp="1"/>
          </p:cNvSpPr>
          <p:nvPr>
            <p:ph type="title"/>
          </p:nvPr>
        </p:nvSpPr>
        <p:spPr>
          <a:xfrm>
            <a:off x="888510" y="235633"/>
            <a:ext cx="10259471" cy="1552075"/>
          </a:xfrm>
        </p:spPr>
        <p:txBody>
          <a:bodyPr>
            <a:normAutofit/>
          </a:bodyPr>
          <a:lstStyle/>
          <a:p>
            <a:br>
              <a:rPr lang="fr-FR"/>
            </a:br>
            <a:r>
              <a:rPr lang="fr-FR"/>
              <a:t>La linéarisation de la PSU</a:t>
            </a:r>
            <a:endParaRPr lang="fr-FR" sz="3100">
              <a:solidFill>
                <a:srgbClr val="FF0000"/>
              </a:solidFill>
            </a:endParaRPr>
          </a:p>
        </p:txBody>
      </p:sp>
      <p:sp>
        <p:nvSpPr>
          <p:cNvPr id="17" name="Rectangle 16">
            <a:extLst>
              <a:ext uri="{FF2B5EF4-FFF2-40B4-BE49-F238E27FC236}">
                <a16:creationId xmlns:a16="http://schemas.microsoft.com/office/drawing/2014/main" id="{569DBD19-37C1-7332-80E4-A2C19CB8CF64}"/>
              </a:ext>
            </a:extLst>
          </p:cNvPr>
          <p:cNvSpPr/>
          <p:nvPr/>
        </p:nvSpPr>
        <p:spPr>
          <a:xfrm>
            <a:off x="4285863" y="1796192"/>
            <a:ext cx="2710062" cy="34834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7D6A5B75-908B-22C9-DC58-842AF3175285}"/>
              </a:ext>
            </a:extLst>
          </p:cNvPr>
          <p:cNvSpPr/>
          <p:nvPr/>
        </p:nvSpPr>
        <p:spPr>
          <a:xfrm>
            <a:off x="9303825" y="1761101"/>
            <a:ext cx="2242457" cy="242599"/>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texte 2">
            <a:extLst>
              <a:ext uri="{FF2B5EF4-FFF2-40B4-BE49-F238E27FC236}">
                <a16:creationId xmlns:a16="http://schemas.microsoft.com/office/drawing/2014/main" id="{AA4C2FF9-0B58-9EA3-3B5A-93F0E6EA937F}"/>
              </a:ext>
            </a:extLst>
          </p:cNvPr>
          <p:cNvSpPr txBox="1">
            <a:spLocks/>
          </p:cNvSpPr>
          <p:nvPr/>
        </p:nvSpPr>
        <p:spPr>
          <a:xfrm>
            <a:off x="7545976" y="2241823"/>
            <a:ext cx="3036477" cy="404216"/>
          </a:xfrm>
          <a:prstGeom prst="rect">
            <a:avLst/>
          </a:prstGeom>
        </p:spPr>
        <p:txBody>
          <a:bodyPr vert="horz" lIns="0" tIns="0" rIns="0" bIns="0" rtlCol="0" anchor="t" anchorCtr="0">
            <a:normAutofit/>
          </a:bodyPr>
          <a:lstStyle>
            <a:lvl1pPr marL="0" indent="0" algn="l" defTabSz="914400" rtl="0" eaLnBrk="1" latinLnBrk="0" hangingPunct="1">
              <a:lnSpc>
                <a:spcPct val="90000"/>
              </a:lnSpc>
              <a:spcBef>
                <a:spcPts val="1000"/>
              </a:spcBef>
              <a:buFont typeface="Arial" panose="020B0604020202020204" pitchFamily="34" charset="0"/>
              <a:buNone/>
              <a:defRPr lang="en-US" sz="1800" b="0" i="0" kern="1200" spc="0" baseline="0" dirty="0">
                <a:solidFill>
                  <a:schemeClr val="tx2"/>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i="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i="0" kern="1200">
                <a:solidFill>
                  <a:schemeClr val="bg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endParaRPr lang="fr-FR" sz="2000"/>
          </a:p>
        </p:txBody>
      </p:sp>
      <p:sp>
        <p:nvSpPr>
          <p:cNvPr id="19" name="Espace réservé du texte 4">
            <a:extLst>
              <a:ext uri="{FF2B5EF4-FFF2-40B4-BE49-F238E27FC236}">
                <a16:creationId xmlns:a16="http://schemas.microsoft.com/office/drawing/2014/main" id="{5BBE2D19-3A46-249B-5765-A86799F1C639}"/>
              </a:ext>
            </a:extLst>
          </p:cNvPr>
          <p:cNvSpPr txBox="1">
            <a:spLocks/>
          </p:cNvSpPr>
          <p:nvPr/>
        </p:nvSpPr>
        <p:spPr>
          <a:xfrm>
            <a:off x="1028491" y="2605137"/>
            <a:ext cx="10016027" cy="2472187"/>
          </a:xfrm>
          <a:prstGeom prst="rect">
            <a:avLst/>
          </a:prstGeom>
        </p:spPr>
        <p:txBody>
          <a:bodyPr vert="horz" lIns="0" tIns="0" rIns="0" bIns="0" rtlCol="0" anchor="t" anchorCtr="0">
            <a:normAutofit/>
          </a:bodyPr>
          <a:lstStyle>
            <a:defPPr rtl="0">
              <a:defRPr lang="fr-fr"/>
            </a:defPPr>
            <a:lvl1pPr indent="0">
              <a:lnSpc>
                <a:spcPct val="90000"/>
              </a:lnSpc>
              <a:spcBef>
                <a:spcPts val="1000"/>
              </a:spcBef>
              <a:buFont typeface="Arial" panose="020B0604020202020204" pitchFamily="34" charset="0"/>
              <a:buNone/>
              <a:defRPr sz="2000" b="1" i="0" spc="0" baseline="0">
                <a:solidFill>
                  <a:schemeClr val="tx2"/>
                </a:solidFill>
                <a:cs typeface="Arial"/>
              </a:defRPr>
            </a:lvl1pPr>
            <a:lvl2pPr indent="0">
              <a:lnSpc>
                <a:spcPct val="90000"/>
              </a:lnSpc>
              <a:spcBef>
                <a:spcPts val="500"/>
              </a:spcBef>
              <a:buFont typeface="Arial" panose="020B0604020202020204" pitchFamily="34" charset="0"/>
              <a:buNone/>
              <a:defRPr sz="2000" b="1" i="0">
                <a:solidFill>
                  <a:schemeClr val="bg1"/>
                </a:solidFill>
              </a:defRPr>
            </a:lvl2pPr>
            <a:lvl3pPr indent="0">
              <a:lnSpc>
                <a:spcPct val="90000"/>
              </a:lnSpc>
              <a:spcBef>
                <a:spcPts val="500"/>
              </a:spcBef>
              <a:buFont typeface="Arial" panose="020B0604020202020204" pitchFamily="34" charset="0"/>
              <a:buNone/>
              <a:defRPr b="1" i="0">
                <a:solidFill>
                  <a:schemeClr val="bg1"/>
                </a:solidFill>
              </a:defRPr>
            </a:lvl3pPr>
            <a:lvl4pPr indent="0">
              <a:lnSpc>
                <a:spcPct val="90000"/>
              </a:lnSpc>
              <a:spcBef>
                <a:spcPts val="500"/>
              </a:spcBef>
              <a:buFont typeface="Arial" panose="020B0604020202020204" pitchFamily="34" charset="0"/>
              <a:buNone/>
              <a:defRPr sz="1600" b="1" i="0">
                <a:solidFill>
                  <a:schemeClr val="bg1"/>
                </a:solidFill>
              </a:defRPr>
            </a:lvl4pPr>
            <a:lvl5pPr indent="0">
              <a:lnSpc>
                <a:spcPct val="90000"/>
              </a:lnSpc>
              <a:spcBef>
                <a:spcPts val="500"/>
              </a:spcBef>
              <a:buFont typeface="Arial" panose="020B0604020202020204" pitchFamily="34" charset="0"/>
              <a:buNone/>
              <a:defRPr sz="1600" b="1" i="0">
                <a:solidFill>
                  <a:schemeClr val="bg1"/>
                </a:solidFill>
              </a:defRPr>
            </a:lvl5pPr>
            <a:lvl6pPr indent="0">
              <a:lnSpc>
                <a:spcPct val="90000"/>
              </a:lnSpc>
              <a:spcBef>
                <a:spcPts val="500"/>
              </a:spcBef>
              <a:buFont typeface="Arial" panose="020B0604020202020204" pitchFamily="34" charset="0"/>
              <a:buNone/>
              <a:defRPr sz="1600" b="1"/>
            </a:lvl6pPr>
            <a:lvl7pPr indent="0">
              <a:lnSpc>
                <a:spcPct val="90000"/>
              </a:lnSpc>
              <a:spcBef>
                <a:spcPts val="500"/>
              </a:spcBef>
              <a:buFont typeface="Arial" panose="020B0604020202020204" pitchFamily="34" charset="0"/>
              <a:buNone/>
              <a:defRPr sz="1600" b="1"/>
            </a:lvl7pPr>
            <a:lvl8pPr indent="0">
              <a:lnSpc>
                <a:spcPct val="90000"/>
              </a:lnSpc>
              <a:spcBef>
                <a:spcPts val="500"/>
              </a:spcBef>
              <a:buFont typeface="Arial" panose="020B0604020202020204" pitchFamily="34" charset="0"/>
              <a:buNone/>
              <a:defRPr sz="1600" b="1"/>
            </a:lvl8pPr>
            <a:lvl9pPr indent="0">
              <a:lnSpc>
                <a:spcPct val="90000"/>
              </a:lnSpc>
              <a:spcBef>
                <a:spcPts val="500"/>
              </a:spcBef>
              <a:buFont typeface="Arial" panose="020B0604020202020204" pitchFamily="34" charset="0"/>
              <a:buNone/>
              <a:defRPr sz="1600" b="1"/>
            </a:lvl9pPr>
          </a:lstStyle>
          <a:p>
            <a:pPr algn="just"/>
            <a:r>
              <a:rPr lang="fr-FR"/>
              <a:t>Objectif : </a:t>
            </a:r>
            <a:r>
              <a:rPr lang="fr-FR" sz="1700" b="0">
                <a:solidFill>
                  <a:schemeClr val="bg1"/>
                </a:solidFill>
              </a:rPr>
              <a:t>supprimer les effets de seuil dans la prise en compte du taux de facturation, sécuriser le niveau des recettes des établissements et alléger la pression que les modalités antérieures de calcul en vigueur depuis 2014 ont été susceptibles de générer.</a:t>
            </a:r>
          </a:p>
          <a:p>
            <a:pPr algn="just"/>
            <a:r>
              <a:rPr lang="fr-FR" sz="1700" b="0">
                <a:solidFill>
                  <a:schemeClr val="bg1"/>
                </a:solidFill>
              </a:rPr>
              <a:t>La mesure prend la forme d’un prix plafond dégressif à mesure que le taux de facturation augmente. Ainsi, lorsque l’écart entre les heures facturées aux familles et les heures de présence des enfants augmente, la </a:t>
            </a:r>
            <a:r>
              <a:rPr lang="fr-FR" sz="1700" b="0" err="1">
                <a:solidFill>
                  <a:schemeClr val="bg1"/>
                </a:solidFill>
              </a:rPr>
              <a:t>Psu</a:t>
            </a:r>
            <a:r>
              <a:rPr lang="fr-FR" sz="1700" b="0">
                <a:solidFill>
                  <a:schemeClr val="bg1"/>
                </a:solidFill>
              </a:rPr>
              <a:t> horaire décroit de façon linéaire et sans rupture jusqu’à un plateau. Lorsque l’écart diminue, la </a:t>
            </a:r>
            <a:r>
              <a:rPr lang="fr-FR" sz="1700" b="0" err="1">
                <a:solidFill>
                  <a:schemeClr val="bg1"/>
                </a:solidFill>
              </a:rPr>
              <a:t>Psu</a:t>
            </a:r>
            <a:r>
              <a:rPr lang="fr-FR" sz="1700" b="0">
                <a:solidFill>
                  <a:schemeClr val="bg1"/>
                </a:solidFill>
              </a:rPr>
              <a:t> horaire augmente de façon continue et sans rupture jusqu’à un maximum.</a:t>
            </a:r>
          </a:p>
          <a:p>
            <a:pPr algn="just"/>
            <a:endParaRPr lang="fr-FR" sz="1700" b="0">
              <a:solidFill>
                <a:schemeClr val="bg1"/>
              </a:solidFill>
            </a:endParaRPr>
          </a:p>
          <a:p>
            <a:pPr algn="just"/>
            <a:endParaRPr lang="fr-FR" sz="1700" b="0">
              <a:solidFill>
                <a:schemeClr val="bg1"/>
              </a:solidFill>
            </a:endParaRPr>
          </a:p>
          <a:p>
            <a:pPr algn="just"/>
            <a:endParaRPr lang="fr-FR" sz="1700" b="0">
              <a:solidFill>
                <a:schemeClr val="bg1"/>
              </a:solidFill>
            </a:endParaRPr>
          </a:p>
          <a:p>
            <a:pPr algn="just"/>
            <a:endParaRPr lang="fr-FR"/>
          </a:p>
        </p:txBody>
      </p:sp>
      <p:sp>
        <p:nvSpPr>
          <p:cNvPr id="23" name="Espace réservé du contenu 5">
            <a:extLst>
              <a:ext uri="{FF2B5EF4-FFF2-40B4-BE49-F238E27FC236}">
                <a16:creationId xmlns:a16="http://schemas.microsoft.com/office/drawing/2014/main" id="{3EBB60F3-AC51-B647-6015-218B254FEBCC}"/>
              </a:ext>
            </a:extLst>
          </p:cNvPr>
          <p:cNvSpPr txBox="1">
            <a:spLocks/>
          </p:cNvSpPr>
          <p:nvPr/>
        </p:nvSpPr>
        <p:spPr>
          <a:xfrm>
            <a:off x="1028491" y="3036485"/>
            <a:ext cx="4310704" cy="992972"/>
          </a:xfrm>
          <a:prstGeom prst="rect">
            <a:avLst/>
          </a:prstGeom>
        </p:spPr>
        <p:txBody>
          <a:bodyPr vert="horz" lIns="0" tIns="0" rIns="0" bIns="0" rtlCol="0" anchor="t" anchorCtr="0">
            <a:noAutofit/>
          </a:bodyPr>
          <a:lstStyle>
            <a:lvl1pPr marL="285750" indent="-285750" algn="l" defTabSz="914400" rtl="0" eaLnBrk="1" latinLnBrk="0" hangingPunct="1">
              <a:lnSpc>
                <a:spcPct val="100000"/>
              </a:lnSpc>
              <a:spcBef>
                <a:spcPts val="1000"/>
              </a:spcBef>
              <a:buFont typeface="Wingdings" pitchFamily="2" charset="2"/>
              <a:buChar char="§"/>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b="1"/>
          </a:p>
        </p:txBody>
      </p:sp>
      <p:pic>
        <p:nvPicPr>
          <p:cNvPr id="3" name="Image 2">
            <a:extLst>
              <a:ext uri="{FF2B5EF4-FFF2-40B4-BE49-F238E27FC236}">
                <a16:creationId xmlns:a16="http://schemas.microsoft.com/office/drawing/2014/main" id="{6D467CBF-143E-E886-55D1-7970A6ECD4A6}"/>
              </a:ext>
            </a:extLst>
          </p:cNvPr>
          <p:cNvPicPr>
            <a:picLocks noChangeAspect="1"/>
          </p:cNvPicPr>
          <p:nvPr/>
        </p:nvPicPr>
        <p:blipFill>
          <a:blip r:embed="rId3"/>
          <a:stretch>
            <a:fillRect/>
          </a:stretch>
        </p:blipFill>
        <p:spPr>
          <a:xfrm>
            <a:off x="10752719" y="5081134"/>
            <a:ext cx="919470" cy="1477971"/>
          </a:xfrm>
          <a:prstGeom prst="rect">
            <a:avLst/>
          </a:prstGeom>
        </p:spPr>
      </p:pic>
      <p:pic>
        <p:nvPicPr>
          <p:cNvPr id="5" name="Picture 2" descr="Nouveau Logos">
            <a:extLst>
              <a:ext uri="{FF2B5EF4-FFF2-40B4-BE49-F238E27FC236}">
                <a16:creationId xmlns:a16="http://schemas.microsoft.com/office/drawing/2014/main" id="{AACC7EEC-0437-7FBA-9917-F61636DE1A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8202" y="2136"/>
            <a:ext cx="1763010" cy="1541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157981"/>
      </p:ext>
    </p:extLst>
  </p:cSld>
  <p:clrMapOvr>
    <a:masterClrMapping/>
  </p:clrMapOvr>
</p:sld>
</file>

<file path=ppt/theme/theme1.xml><?xml version="1.0" encoding="utf-8"?>
<a:theme xmlns:a="http://schemas.openxmlformats.org/drawingml/2006/main" name="Personnalisé">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49129364_TF78853419_Win32" id="{26A8DC41-7521-4E8A-BB40-82DDDF6580CB}" vid="{96196EC2-C392-482E-BF29-9BD12A62668F}"/>
    </a:ext>
  </a:extLst>
</a:theme>
</file>

<file path=ppt/theme/theme2.xml><?xml version="1.0" encoding="utf-8"?>
<a:theme xmlns:a="http://schemas.openxmlformats.org/drawingml/2006/main" name="COG CNAF Atelier Bloc 1 du 18 janvier">
  <a:themeElements>
    <a:clrScheme name="Personnalisé 1">
      <a:dk1>
        <a:sysClr val="windowText" lastClr="000000"/>
      </a:dk1>
      <a:lt1>
        <a:sysClr val="window" lastClr="FFFFFF"/>
      </a:lt1>
      <a:dk2>
        <a:srgbClr val="1F497D"/>
      </a:dk2>
      <a:lt2>
        <a:srgbClr val="EEECE1"/>
      </a:lt2>
      <a:accent1>
        <a:srgbClr val="FAC08F"/>
      </a:accent1>
      <a:accent2>
        <a:srgbClr val="FAC08F"/>
      </a:accent2>
      <a:accent3>
        <a:srgbClr val="E36C09"/>
      </a:accent3>
      <a:accent4>
        <a:srgbClr val="FF6600"/>
      </a:accent4>
      <a:accent5>
        <a:srgbClr val="B8CCE4"/>
      </a:accent5>
      <a:accent6>
        <a:srgbClr val="548DD4"/>
      </a:accent6>
      <a:hlink>
        <a:srgbClr val="0070C0"/>
      </a:hlink>
      <a:folHlink>
        <a:srgbClr val="002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51B127D0A77DA489B103CAF99EE7AC4" ma:contentTypeVersion="11" ma:contentTypeDescription="Crée un document." ma:contentTypeScope="" ma:versionID="b3a006d0c303bd5816082772f252d543">
  <xsd:schema xmlns:xsd="http://www.w3.org/2001/XMLSchema" xmlns:xs="http://www.w3.org/2001/XMLSchema" xmlns:p="http://schemas.microsoft.com/office/2006/metadata/properties" xmlns:ns2="28eeaeca-62a8-4450-8f2c-b841137edbba" targetNamespace="http://schemas.microsoft.com/office/2006/metadata/properties" ma:root="true" ma:fieldsID="b2f17ef6b893d60a9dbf50a2137bc2b9" ns2:_="">
    <xsd:import namespace="28eeaeca-62a8-4450-8f2c-b841137edbb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eeaeca-62a8-4450-8f2c-b841137ed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6d3a89c3-dfa8-4892-b639-3079eaac7cb9"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8eeaeca-62a8-4450-8f2c-b841137edb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D20B6E4-879E-4E6C-BDE7-261540CD3765}">
  <ds:schemaRefs>
    <ds:schemaRef ds:uri="http://schemas.microsoft.com/sharepoint/v3/contenttype/forms"/>
  </ds:schemaRefs>
</ds:datastoreItem>
</file>

<file path=customXml/itemProps2.xml><?xml version="1.0" encoding="utf-8"?>
<ds:datastoreItem xmlns:ds="http://schemas.openxmlformats.org/officeDocument/2006/customXml" ds:itemID="{444F43F6-280B-4530-849E-A667B85873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eeaeca-62a8-4450-8f2c-b841137edb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EC1AB0-9704-404D-B6D3-819D938AC55B}">
  <ds:schemaRefs>
    <ds:schemaRef ds:uri="31f7ba75-9750-4918-868d-34a86808ba41"/>
    <ds:schemaRef ds:uri="348b85b2-92f3-486c-9741-584a1ef3e874"/>
    <ds:schemaRef ds:uri="4fbe0ee7-72ec-43f9-a1ba-ba24e8e2a0cc"/>
    <ds:schemaRef ds:uri="65d1b3ac-453c-482e-b075-940cc5ef169c"/>
    <ds:schemaRef ds:uri="f28b8ea4-763f-4635-8b4e-746d911e5e5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28eeaeca-62a8-4450-8f2c-b841137edbba"/>
  </ds:schemaRefs>
</ds:datastoreItem>
</file>

<file path=docProps/app.xml><?xml version="1.0" encoding="utf-8"?>
<Properties xmlns="http://schemas.openxmlformats.org/officeDocument/2006/extended-properties" xmlns:vt="http://schemas.openxmlformats.org/officeDocument/2006/docPropsVTypes">
  <Template>{C2F2CBD5-CF62-42C6-A278-A8C94FC123C8}tf78853419_win32</Template>
  <Application>Microsoft Office PowerPoint</Application>
  <PresentationFormat>Grand écran</PresentationFormat>
  <Slides>36</Slides>
  <Notes>27</Notes>
  <HiddenSlides>0</HiddenSlides>
  <ScaleCrop>false</ScaleCrop>
  <HeadingPairs>
    <vt:vector size="4" baseType="variant">
      <vt:variant>
        <vt:lpstr>Thème</vt:lpstr>
      </vt:variant>
      <vt:variant>
        <vt:i4>2</vt:i4>
      </vt:variant>
      <vt:variant>
        <vt:lpstr>Titres des diapositives</vt:lpstr>
      </vt:variant>
      <vt:variant>
        <vt:i4>36</vt:i4>
      </vt:variant>
    </vt:vector>
  </HeadingPairs>
  <TitlesOfParts>
    <vt:vector size="38" baseType="lpstr">
      <vt:lpstr>Personnalisé</vt:lpstr>
      <vt:lpstr>COG CNAF Atelier Bloc 1 du 18 janvier</vt:lpstr>
      <vt:lpstr>   Le soutien des Caf aux Eaje éligibles à la prestation d’accueil du jeune enfant (PSU)     Webinaire du 28 janvier 2025 </vt:lpstr>
      <vt:lpstr>  Des mesures en faveur des Eaje financés par la PSU :        - Revalorisation et linéarisation de la Psu  - Journées pédagogiques et heures de préparation à l’accueil de l’enfant  - Création du bonus« attractivité » - Revalorisation du bonus « Territoire Ctg » et CTRE  - Création du bonus « Trajectoire de développement »  - Aide à l'investissement (PIAJE et FME)  </vt:lpstr>
      <vt:lpstr>   Les aides au fonctionnement     </vt:lpstr>
      <vt:lpstr>Les bonus mixité sociale et inclusion handicap </vt:lpstr>
      <vt:lpstr> Les bonus mixité et handicap : des modalités de mise en œuvre identiques </vt:lpstr>
      <vt:lpstr>Les bonus mixité et handicap : des barèmes revus à la hausse en 2025</vt:lpstr>
      <vt:lpstr>   La prestation de service unique (PSU)   Rappel de ses principes </vt:lpstr>
      <vt:lpstr> La PSU : les principes de base</vt:lpstr>
      <vt:lpstr> La linéarisation de la PSU</vt:lpstr>
      <vt:lpstr> La linéarisation de la PSU</vt:lpstr>
      <vt:lpstr>Présentation PowerPoint</vt:lpstr>
      <vt:lpstr> La linéarisation de la PSU</vt:lpstr>
      <vt:lpstr>Présentation PowerPoint</vt:lpstr>
      <vt:lpstr>Soutien renforcé pour la qualité des pratiques professionnelles</vt:lpstr>
      <vt:lpstr>  La valorisation du travail « hors enfants »  Les journées pédagogiques – dès 2024</vt:lpstr>
      <vt:lpstr>   Les heures de préparation à l’accueil de l’enfant – à partir de 2025 ( remplacement des heures de concertation) </vt:lpstr>
      <vt:lpstr>2. Bonus « Attractivité »</vt:lpstr>
      <vt:lpstr>Contexte autour du bonus Attractivité</vt:lpstr>
      <vt:lpstr>Présentation PowerPoint</vt:lpstr>
      <vt:lpstr>Montants et unité d'œuvre</vt:lpstr>
      <vt:lpstr>Revalorisation du bonus Territoire Ctg Eaje et du montant du Ctre</vt:lpstr>
      <vt:lpstr>Revalorisation des montants bonus territoire EAJE et CTRE à compter de 2025</vt:lpstr>
      <vt:lpstr>Revalorisation des montants bonus territoire – effets sur les montants planchers</vt:lpstr>
      <vt:lpstr>Revalorisation des montants bonus territoire – effets sur les montants planchers</vt:lpstr>
      <vt:lpstr>Bonus « Trajectoire de développement » A compter de 2025</vt:lpstr>
      <vt:lpstr>Création du bonus « trajectoire de développement » à compter de 2025</vt:lpstr>
      <vt:lpstr>   Les aides à l’investissement      </vt:lpstr>
      <vt:lpstr>Pour la création de Places ou la rénovation de l’existant</vt:lpstr>
      <vt:lpstr>Pour la création de Places ou la rénovation de l’existant</vt:lpstr>
      <vt:lpstr>Pour la création de Places ou la rénovation de l’existant</vt:lpstr>
      <vt:lpstr>L’accompagnement assuré par la Caf  de  Meurthe-et-Moselle </vt:lpstr>
      <vt:lpstr>  Le Conseiller Technique en Action Aociale, l’interlocuteur de proximité sur votre territoire pour vos projets </vt:lpstr>
      <vt:lpstr>Les coordinations Petite Enfance</vt:lpstr>
      <vt:lpstr>Présentation PowerPoint</vt:lpstr>
      <vt:lpstr>Besoin d’aide dans vos déclarations </vt:lpstr>
      <vt:lpstr>   Merci pour votre participation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Renforcement de la part forfaitaire de financement des Eaje Psu : revalorisation du bonus « territoire Ctg » et créatoin du bonus « trajectoire de développement »</dc:title>
  <dc:creator>Guillaume ROUSSIER 755</dc:creator>
  <cp:revision>273</cp:revision>
  <cp:lastPrinted>2024-03-21T09:49:26Z</cp:lastPrinted>
  <dcterms:created xsi:type="dcterms:W3CDTF">2024-01-29T14:45:52Z</dcterms:created>
  <dcterms:modified xsi:type="dcterms:W3CDTF">2025-01-31T14:26:47Z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0x010100251B127D0A77DA489B103CAF99EE7AC4</vt:lpwstr>
  </property>
  <property fmtid="{D5CDD505-2E9C-101B-9397-08002B2CF9AE}" pid="3" name="MediaServiceImageTags">
    <vt:lpwstr/>
  </property>
  <property fmtid="{D5CDD505-2E9C-101B-9397-08002B2CF9AE}" pid="4" name="Order">
    <vt:r8>68700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