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1042" r:id="rId5"/>
    <p:sldId id="267" r:id="rId6"/>
    <p:sldId id="1044" r:id="rId7"/>
    <p:sldId id="278" r:id="rId8"/>
    <p:sldId id="268" r:id="rId9"/>
    <p:sldId id="283" r:id="rId10"/>
    <p:sldId id="284" r:id="rId11"/>
    <p:sldId id="1047" r:id="rId12"/>
    <p:sldId id="272" r:id="rId13"/>
    <p:sldId id="282" r:id="rId14"/>
    <p:sldId id="275" r:id="rId15"/>
    <p:sldId id="27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E9C"/>
    <a:srgbClr val="EBF2F2"/>
    <a:srgbClr val="AB6EB4"/>
    <a:srgbClr val="616B79"/>
    <a:srgbClr val="E8D6EA"/>
    <a:srgbClr val="1E1A4F"/>
    <a:srgbClr val="4A9ACB"/>
    <a:srgbClr val="F0F7E7"/>
    <a:srgbClr val="9B62A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1801A-E72D-4E44-B7AB-6E6AC3B2903B}" v="2" dt="2025-11-03T13:10:39.580"/>
  </p1510:revLst>
</p1510:revInfo>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3" d="100"/>
          <a:sy n="103" d="100"/>
        </p:scale>
        <p:origin x="126" y="186"/>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9583DDB-8D20-658B-30E0-1BA9FC10CF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5B99CB8-8F11-19C5-946C-BCF0518D5B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FD6891-D931-47B9-966E-093315EA11D5}" type="datetimeFigureOut">
              <a:rPr lang="fr-FR" smtClean="0"/>
              <a:t>20/11/2025</a:t>
            </a:fld>
            <a:endParaRPr lang="fr-FR"/>
          </a:p>
        </p:txBody>
      </p:sp>
      <p:sp>
        <p:nvSpPr>
          <p:cNvPr id="4" name="Espace réservé du pied de page 3">
            <a:extLst>
              <a:ext uri="{FF2B5EF4-FFF2-40B4-BE49-F238E27FC236}">
                <a16:creationId xmlns:a16="http://schemas.microsoft.com/office/drawing/2014/main" id="{55E53A9B-B1CC-F11B-E0B6-2E864CB74A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8297BE-C249-8F50-4FEB-F7383FECE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3C35CD-ACD0-4B28-999B-F2F62F48BD78}" type="slidenum">
              <a:rPr lang="fr-FR" smtClean="0"/>
              <a:t>‹N°›</a:t>
            </a:fld>
            <a:endParaRPr lang="fr-FR"/>
          </a:p>
        </p:txBody>
      </p:sp>
    </p:spTree>
    <p:extLst>
      <p:ext uri="{BB962C8B-B14F-4D97-AF65-F5344CB8AC3E}">
        <p14:creationId xmlns:p14="http://schemas.microsoft.com/office/powerpoint/2010/main" val="132068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3EAEB-89E8-48EE-BF55-125F635E3300}"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CA541-304C-4941-80E0-AF4C9518B3AD}" type="slidenum">
              <a:rPr lang="fr-FR" smtClean="0"/>
              <a:t>‹N°›</a:t>
            </a:fld>
            <a:endParaRPr lang="fr-FR"/>
          </a:p>
        </p:txBody>
      </p:sp>
    </p:spTree>
    <p:extLst>
      <p:ext uri="{BB962C8B-B14F-4D97-AF65-F5344CB8AC3E}">
        <p14:creationId xmlns:p14="http://schemas.microsoft.com/office/powerpoint/2010/main" val="140397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65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19354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00413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2232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44844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89693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Dates à actualiser</a:t>
            </a:r>
          </a:p>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63166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0B95A-A5EF-D755-C904-B48ED21C47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C377395-1009-3F9B-C70B-1DF759B3F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16F34AA-6D66-70C4-BBDC-27A2C319E727}"/>
              </a:ext>
            </a:extLst>
          </p:cNvPr>
          <p:cNvSpPr>
            <a:spLocks noGrp="1"/>
          </p:cNvSpPr>
          <p:nvPr>
            <p:ph type="dt" sz="half" idx="10"/>
          </p:nvPr>
        </p:nvSpPr>
        <p:spPr/>
        <p:txBody>
          <a:bodyPr/>
          <a:lstStyle/>
          <a:p>
            <a:fld id="{ED62A915-5829-4EA6-8A02-55E2029EF316}" type="datetime1">
              <a:rPr lang="fr-FR" smtClean="0"/>
              <a:t>20/11/2025</a:t>
            </a:fld>
            <a:endParaRPr lang="fr-FR"/>
          </a:p>
        </p:txBody>
      </p:sp>
      <p:sp>
        <p:nvSpPr>
          <p:cNvPr id="5" name="Espace réservé du pied de page 4">
            <a:extLst>
              <a:ext uri="{FF2B5EF4-FFF2-40B4-BE49-F238E27FC236}">
                <a16:creationId xmlns:a16="http://schemas.microsoft.com/office/drawing/2014/main" id="{57843C0D-9F0B-C6FC-7F27-94034DECD0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2CEA0F-B32E-4FD9-30A7-F251CFE20082}"/>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166441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43D3-B8D8-0B29-2EDF-6F8FDCB8420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CAAAE5-7920-9589-8270-CABCC81410A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43E622-692B-58B7-3CE2-6EDCA5C2C24E}"/>
              </a:ext>
            </a:extLst>
          </p:cNvPr>
          <p:cNvSpPr>
            <a:spLocks noGrp="1"/>
          </p:cNvSpPr>
          <p:nvPr>
            <p:ph type="dt" sz="half" idx="10"/>
          </p:nvPr>
        </p:nvSpPr>
        <p:spPr/>
        <p:txBody>
          <a:bodyPr/>
          <a:lstStyle/>
          <a:p>
            <a:fld id="{2D6FABDF-7092-4FAD-A3D3-F7FD5B63E322}" type="datetime1">
              <a:rPr lang="fr-FR" smtClean="0"/>
              <a:t>20/11/2025</a:t>
            </a:fld>
            <a:endParaRPr lang="fr-FR"/>
          </a:p>
        </p:txBody>
      </p:sp>
      <p:sp>
        <p:nvSpPr>
          <p:cNvPr id="5" name="Espace réservé du pied de page 4">
            <a:extLst>
              <a:ext uri="{FF2B5EF4-FFF2-40B4-BE49-F238E27FC236}">
                <a16:creationId xmlns:a16="http://schemas.microsoft.com/office/drawing/2014/main" id="{1731764D-0A3D-B8CA-29E3-74CFBAAA24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C29D87-D2F2-31D2-4CB1-E4F72C65297E}"/>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332245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97566D-AD55-E721-ECCB-5D85DC4A5A0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937D3A9-3B0A-FF62-A6A9-4A474ACF69B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47D5C4-84C9-F70B-77F5-A58E72C6B7C4}"/>
              </a:ext>
            </a:extLst>
          </p:cNvPr>
          <p:cNvSpPr>
            <a:spLocks noGrp="1"/>
          </p:cNvSpPr>
          <p:nvPr>
            <p:ph type="dt" sz="half" idx="10"/>
          </p:nvPr>
        </p:nvSpPr>
        <p:spPr/>
        <p:txBody>
          <a:bodyPr/>
          <a:lstStyle/>
          <a:p>
            <a:fld id="{D70CBAA0-01BC-4B87-98C1-2450A6ED8BF0}" type="datetime1">
              <a:rPr lang="fr-FR" smtClean="0"/>
              <a:t>20/11/2025</a:t>
            </a:fld>
            <a:endParaRPr lang="fr-FR"/>
          </a:p>
        </p:txBody>
      </p:sp>
      <p:sp>
        <p:nvSpPr>
          <p:cNvPr id="5" name="Espace réservé du pied de page 4">
            <a:extLst>
              <a:ext uri="{FF2B5EF4-FFF2-40B4-BE49-F238E27FC236}">
                <a16:creationId xmlns:a16="http://schemas.microsoft.com/office/drawing/2014/main" id="{3E0B4B7B-CCD0-851D-3F96-2E3E44BE8C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F7B77E-3558-77EF-5A82-B5F2A7A65C0C}"/>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287571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1">
    <p:bg>
      <p:bgPr>
        <a:solidFill>
          <a:schemeClr val="accent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mn-lt"/>
              </a:defRPr>
            </a:lvl1pPr>
          </a:lstStyle>
          <a:p>
            <a:r>
              <a:rPr lang="en-US"/>
              <a:t>Click to edit Master title style</a:t>
            </a:r>
            <a:endParaRPr lang="en-GB"/>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5277742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0DD42120-6251-354D-B6CE-CE035415792B}"/>
              </a:ext>
            </a:extLst>
          </p:cNvPr>
          <p:cNvSpPr/>
          <p:nvPr userDrawn="1"/>
        </p:nvSpPr>
        <p:spPr>
          <a:xfrm>
            <a:off x="0" y="0"/>
            <a:ext cx="2492939" cy="6858000"/>
          </a:xfrm>
          <a:prstGeom prst="rect">
            <a:avLst/>
          </a:prstGeom>
          <a:solidFill>
            <a:srgbClr val="4678E3"/>
          </a:solidFill>
        </p:spPr>
      </p:sp>
      <p:sp>
        <p:nvSpPr>
          <p:cNvPr id="9" name="Freeform 3">
            <a:extLst>
              <a:ext uri="{FF2B5EF4-FFF2-40B4-BE49-F238E27FC236}">
                <a16:creationId xmlns:a16="http://schemas.microsoft.com/office/drawing/2014/main" id="{9267FC0F-CBBB-9069-A9CD-DA1A1C5C4AAF}"/>
              </a:ext>
            </a:extLst>
          </p:cNvPr>
          <p:cNvSpPr/>
          <p:nvPr/>
        </p:nvSpPr>
        <p:spPr>
          <a:xfrm>
            <a:off x="-821818" y="5162386"/>
            <a:ext cx="2308141" cy="2192019"/>
          </a:xfrm>
          <a:custGeom>
            <a:avLst/>
            <a:gdLst/>
            <a:ahLst/>
            <a:cxnLst/>
            <a:rect l="l" t="t" r="r" b="b"/>
            <a:pathLst>
              <a:path w="3462211" h="3288029">
                <a:moveTo>
                  <a:pt x="0" y="0"/>
                </a:moveTo>
                <a:lnTo>
                  <a:pt x="3462211" y="0"/>
                </a:lnTo>
                <a:lnTo>
                  <a:pt x="3462211" y="3288029"/>
                </a:lnTo>
                <a:lnTo>
                  <a:pt x="0" y="3288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27">
            <a:extLst>
              <a:ext uri="{FF2B5EF4-FFF2-40B4-BE49-F238E27FC236}">
                <a16:creationId xmlns:a16="http://schemas.microsoft.com/office/drawing/2014/main" id="{199BDF9C-2860-6F61-2B94-A10410A8A4D5}"/>
              </a:ext>
            </a:extLst>
          </p:cNvPr>
          <p:cNvSpPr txBox="1"/>
          <p:nvPr userDrawn="1"/>
        </p:nvSpPr>
        <p:spPr>
          <a:xfrm>
            <a:off x="504000" y="497650"/>
            <a:ext cx="1731200" cy="1777794"/>
          </a:xfrm>
          <a:prstGeom prst="rect">
            <a:avLst/>
          </a:prstGeom>
        </p:spPr>
        <p:txBody>
          <a:bodyPr wrap="square" lIns="0" tIns="0" rIns="0" bIns="0" rtlCol="0" anchor="t">
            <a:spAutoFit/>
          </a:bodyPr>
          <a:lstStyle/>
          <a:p>
            <a:pPr>
              <a:lnSpc>
                <a:spcPts val="1993"/>
              </a:lnSpc>
            </a:pPr>
            <a:r>
              <a:rPr lang="en-US" sz="1594" dirty="0">
                <a:solidFill>
                  <a:srgbClr val="FFFFFF"/>
                </a:solidFill>
                <a:latin typeface="Asap Condensed Bold"/>
              </a:rPr>
              <a:t>DOSSIER ALLOCATAIRE</a:t>
            </a:r>
          </a:p>
          <a:p>
            <a:pPr>
              <a:lnSpc>
                <a:spcPts val="1993"/>
              </a:lnSpc>
            </a:pPr>
            <a:endParaRPr lang="en-US" sz="1594" dirty="0">
              <a:solidFill>
                <a:srgbClr val="FFFFFF"/>
              </a:solidFill>
              <a:latin typeface="Asap Condensed"/>
            </a:endParaRPr>
          </a:p>
          <a:p>
            <a:pPr>
              <a:lnSpc>
                <a:spcPts val="1993"/>
              </a:lnSpc>
            </a:pPr>
            <a:r>
              <a:rPr lang="en-US" sz="1594" dirty="0">
                <a:solidFill>
                  <a:srgbClr val="FFFFFF"/>
                </a:solidFill>
                <a:latin typeface="Asap Condensed"/>
              </a:rPr>
              <a:t>GESTION DU RENOUVELLEMENT DES DROITS EN JANVIER</a:t>
            </a:r>
          </a:p>
        </p:txBody>
      </p:sp>
      <p:pic>
        <p:nvPicPr>
          <p:cNvPr id="3" name="Image 2">
            <a:extLst>
              <a:ext uri="{FF2B5EF4-FFF2-40B4-BE49-F238E27FC236}">
                <a16:creationId xmlns:a16="http://schemas.microsoft.com/office/drawing/2014/main" id="{E0BE6597-CEE2-164B-5B47-19FAF0E5F329}"/>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ackgroundRemoval t="9483" b="90948" l="0" r="94019">
                        <a14:foregroundMark x1="6220" y1="35776" x2="239" y2="92241"/>
                        <a14:foregroundMark x1="6220" y1="35776" x2="7656" y2="51724"/>
                        <a14:foregroundMark x1="24641" y1="57328" x2="22619" y2="53684"/>
                        <a14:foregroundMark x1="37281" y1="11446" x2="56459" y2="9483"/>
                        <a14:foregroundMark x1="56459" y1="9483" x2="63814" y2="18318"/>
                        <a14:foregroundMark x1="81133" y1="57223" x2="81340" y2="58190"/>
                        <a14:foregroundMark x1="81340" y1="58190" x2="77512" y2="66810"/>
                        <a14:foregroundMark x1="88756" y1="38793" x2="92105" y2="67672"/>
                        <a14:foregroundMark x1="91866" y1="70259" x2="92116" y2="73221"/>
                        <a14:foregroundMark x1="20813" y1="90948" x2="29665" y2="91379"/>
                        <a14:foregroundMark x1="29665" y1="91379" x2="36947" y2="91087"/>
                        <a14:foregroundMark x1="60886" y1="91200" x2="75359" y2="91379"/>
                        <a14:foregroundMark x1="42941" y1="90979" x2="55216" y2="91130"/>
                        <a14:foregroundMark x1="66464" y1="22410" x2="66268" y2="23707"/>
                        <a14:foregroundMark x1="42105" y1="79741" x2="54545" y2="84052"/>
                        <a14:foregroundMark x1="88756" y1="70259" x2="88756" y2="87500"/>
                        <a14:foregroundMark x1="88756" y1="87500" x2="88278" y2="90086"/>
                        <a14:foregroundMark x1="91388" y1="71983" x2="94019" y2="88362"/>
                        <a14:foregroundMark x1="94019" y1="88362" x2="94019" y2="89655"/>
                        <a14:backgroundMark x1="10511" y1="37651" x2="11005" y2="39655"/>
                        <a14:backgroundMark x1="2392" y1="4741" x2="9793" y2="34741"/>
                        <a14:backgroundMark x1="11005" y1="39655" x2="11005" y2="43142"/>
                        <a14:backgroundMark x1="40431" y1="88793" x2="40431" y2="88793"/>
                        <a14:backgroundMark x1="40431" y1="90086" x2="40191" y2="92241"/>
                        <a14:backgroundMark x1="57895" y1="90086" x2="58852" y2="93103"/>
                        <a14:backgroundMark x1="56220" y1="88793" x2="57895" y2="89655"/>
                        <a14:backgroundMark x1="66507" y1="12931" x2="74880" y2="25862"/>
                        <a14:backgroundMark x1="74880" y1="25862" x2="75598" y2="44397"/>
                        <a14:backgroundMark x1="75598" y1="44397" x2="82536" y2="51724"/>
                        <a14:backgroundMark x1="76077" y1="19397" x2="78230" y2="28448"/>
                        <a14:backgroundMark x1="67464" y1="9052" x2="69617" y2="11638"/>
                        <a14:backgroundMark x1="79426" y1="50000" x2="81340" y2="55172"/>
                        <a14:backgroundMark x1="78708" y1="51293" x2="81818" y2="55603"/>
                        <a14:backgroundMark x1="80861" y1="56897" x2="81340" y2="56466"/>
                        <a14:backgroundMark x1="78708" y1="68103" x2="82057" y2="63362"/>
                        <a14:backgroundMark x1="19378" y1="52586" x2="26077" y2="41810"/>
                        <a14:backgroundMark x1="26077" y1="41810" x2="27512" y2="26293"/>
                        <a14:backgroundMark x1="27512" y1="26293" x2="36124" y2="6897"/>
                        <a14:backgroundMark x1="34211" y1="12931" x2="37081" y2="9483"/>
                        <a14:backgroundMark x1="35885" y1="12500" x2="37560" y2="10345"/>
                        <a14:backgroundMark x1="18421" y1="46983" x2="25598" y2="19397"/>
                        <a14:backgroundMark x1="17464" y1="44397" x2="24402" y2="34483"/>
                        <a14:backgroundMark x1="24402" y1="34483" x2="25598" y2="20259"/>
                        <a14:backgroundMark x1="22010" y1="22414" x2="26077" y2="35345"/>
                        <a14:backgroundMark x1="26077" y1="35345" x2="26316" y2="35776"/>
                        <a14:backgroundMark x1="26316" y1="19397" x2="27990" y2="21552"/>
                        <a14:backgroundMark x1="28708" y1="18966" x2="27033" y2="25862"/>
                        <a14:backgroundMark x1="19139" y1="22845" x2="23923" y2="21121"/>
                        <a14:backgroundMark x1="15789" y1="40086" x2="16986" y2="43534"/>
                        <a14:backgroundMark x1="20335" y1="47845" x2="18900" y2="49138"/>
                        <a14:backgroundMark x1="90688" y1="91484" x2="90670" y2="91810"/>
                      </a14:backgroundRemoval>
                    </a14:imgEffect>
                  </a14:imgLayer>
                </a14:imgProps>
              </a:ext>
            </a:extLst>
          </a:blip>
          <a:srcRect l="19216" r="21573"/>
          <a:stretch/>
        </p:blipFill>
        <p:spPr>
          <a:xfrm>
            <a:off x="-101600" y="5558809"/>
            <a:ext cx="1409052" cy="1320800"/>
          </a:xfrm>
          <a:prstGeom prst="rect">
            <a:avLst/>
          </a:prstGeom>
        </p:spPr>
      </p:pic>
    </p:spTree>
    <p:extLst>
      <p:ext uri="{BB962C8B-B14F-4D97-AF65-F5344CB8AC3E}">
        <p14:creationId xmlns:p14="http://schemas.microsoft.com/office/powerpoint/2010/main" val="272409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06D9A928-17EC-2E7C-38A4-B3BA149301AB}"/>
              </a:ext>
            </a:extLst>
          </p:cNvPr>
          <p:cNvSpPr/>
          <p:nvPr userDrawn="1"/>
        </p:nvSpPr>
        <p:spPr>
          <a:xfrm>
            <a:off x="-9525" y="0"/>
            <a:ext cx="2381250" cy="6858000"/>
          </a:xfrm>
          <a:prstGeom prst="rect">
            <a:avLst/>
          </a:prstGeom>
          <a:solidFill>
            <a:srgbClr val="AB6EB4"/>
          </a:solidFill>
        </p:spPr>
      </p:sp>
      <p:sp>
        <p:nvSpPr>
          <p:cNvPr id="11" name="ZoneTexte 10">
            <a:extLst>
              <a:ext uri="{FF2B5EF4-FFF2-40B4-BE49-F238E27FC236}">
                <a16:creationId xmlns:a16="http://schemas.microsoft.com/office/drawing/2014/main" id="{5A5BF47E-498B-60BD-5AF1-EA9F710CDB55}"/>
              </a:ext>
            </a:extLst>
          </p:cNvPr>
          <p:cNvSpPr txBox="1"/>
          <p:nvPr userDrawn="1"/>
        </p:nvSpPr>
        <p:spPr>
          <a:xfrm>
            <a:off x="1123950" y="6534150"/>
            <a:ext cx="1247775" cy="307777"/>
          </a:xfrm>
          <a:prstGeom prst="rect">
            <a:avLst/>
          </a:prstGeom>
          <a:noFill/>
        </p:spPr>
        <p:txBody>
          <a:bodyPr wrap="square" rtlCol="0">
            <a:spAutoFit/>
          </a:bodyPr>
          <a:lstStyle/>
          <a:p>
            <a:pPr algn="ctr"/>
            <a:fld id="{68924E4F-CBF1-49F2-8B10-C8724D82D26F}" type="slidenum">
              <a:rPr lang="fr-FR" sz="1400" smtClean="0">
                <a:solidFill>
                  <a:schemeClr val="bg1"/>
                </a:solidFill>
              </a:rPr>
              <a:pPr algn="ctr"/>
              <a:t>‹N°›</a:t>
            </a:fld>
            <a:endParaRPr lang="fr-FR" sz="1400" dirty="0">
              <a:solidFill>
                <a:schemeClr val="bg1"/>
              </a:solidFill>
            </a:endParaRPr>
          </a:p>
        </p:txBody>
      </p:sp>
      <p:sp>
        <p:nvSpPr>
          <p:cNvPr id="12" name="ZoneTexte 11">
            <a:extLst>
              <a:ext uri="{FF2B5EF4-FFF2-40B4-BE49-F238E27FC236}">
                <a16:creationId xmlns:a16="http://schemas.microsoft.com/office/drawing/2014/main" id="{9B0034A3-D674-F5D6-2908-8D2BD937358D}"/>
              </a:ext>
            </a:extLst>
          </p:cNvPr>
          <p:cNvSpPr txBox="1"/>
          <p:nvPr userDrawn="1"/>
        </p:nvSpPr>
        <p:spPr>
          <a:xfrm>
            <a:off x="0" y="552450"/>
            <a:ext cx="2371725" cy="1107996"/>
          </a:xfrm>
          <a:prstGeom prst="rect">
            <a:avLst/>
          </a:prstGeom>
          <a:noFill/>
        </p:spPr>
        <p:txBody>
          <a:bodyPr wrap="square" rtlCol="0">
            <a:spAutoFit/>
          </a:bodyPr>
          <a:lstStyle/>
          <a:p>
            <a:pPr algn="ctr"/>
            <a:r>
              <a:rPr lang="fr-FR" b="1" dirty="0">
                <a:solidFill>
                  <a:schemeClr val="bg1"/>
                </a:solidFill>
              </a:rPr>
              <a:t>ALS ETUDIANTS</a:t>
            </a:r>
          </a:p>
          <a:p>
            <a:pPr algn="ctr"/>
            <a:endParaRPr lang="fr-FR" dirty="0">
              <a:solidFill>
                <a:schemeClr val="bg1"/>
              </a:solidFill>
            </a:endParaRPr>
          </a:p>
          <a:p>
            <a:pPr algn="ctr"/>
            <a:r>
              <a:rPr lang="fr-FR" sz="1500" dirty="0">
                <a:solidFill>
                  <a:schemeClr val="bg1"/>
                </a:solidFill>
              </a:rPr>
              <a:t>Gestion du renouvellement des droits</a:t>
            </a:r>
          </a:p>
        </p:txBody>
      </p:sp>
      <p:sp>
        <p:nvSpPr>
          <p:cNvPr id="13" name="Rectangle 12">
            <a:extLst>
              <a:ext uri="{FF2B5EF4-FFF2-40B4-BE49-F238E27FC236}">
                <a16:creationId xmlns:a16="http://schemas.microsoft.com/office/drawing/2014/main" id="{EB1AC427-0A2E-B9F5-53D3-189533068985}"/>
              </a:ext>
            </a:extLst>
          </p:cNvPr>
          <p:cNvSpPr/>
          <p:nvPr userDrawn="1"/>
        </p:nvSpPr>
        <p:spPr>
          <a:xfrm>
            <a:off x="981941" y="3366655"/>
            <a:ext cx="116032" cy="1118754"/>
          </a:xfrm>
          <a:prstGeom prst="rect">
            <a:avLst/>
          </a:prstGeom>
          <a:solidFill>
            <a:srgbClr val="AB6E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2">
            <a:extLst>
              <a:ext uri="{FF2B5EF4-FFF2-40B4-BE49-F238E27FC236}">
                <a16:creationId xmlns:a16="http://schemas.microsoft.com/office/drawing/2014/main" id="{07E57BCC-0D52-9165-FC41-D2B92574E521}"/>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01" b="99010" l="1905" r="94286">
                        <a14:foregroundMark x1="33905" y1="42327" x2="31429" y2="98515"/>
                        <a14:foregroundMark x1="4571" y1="73762" x2="8952" y2="99010"/>
                        <a14:foregroundMark x1="64190" y1="46040" x2="89143" y2="34653"/>
                        <a14:foregroundMark x1="2095" y1="80198" x2="2095" y2="80198"/>
                        <a14:foregroundMark x1="8190" y1="75990" x2="12571" y2="76485"/>
                        <a14:foregroundMark x1="76952" y1="47772" x2="88762" y2="67079"/>
                        <a14:foregroundMark x1="94286" y1="66584" x2="94286" y2="66584"/>
                        <a14:foregroundMark x1="74286" y1="16832" x2="73333" y2="13614"/>
                        <a14:foregroundMark x1="76952" y1="28218" x2="78286" y2="35149"/>
                        <a14:foregroundMark x1="69714" y1="69554" x2="74667" y2="70050"/>
                        <a14:foregroundMark x1="35619" y1="38861" x2="30667" y2="37624"/>
                        <a14:backgroundMark x1="48381" y1="62376" x2="56571" y2="62376"/>
                        <a14:backgroundMark x1="16571" y1="83168" x2="20190" y2="81188"/>
                      </a14:backgroundRemoval>
                    </a14:imgEffect>
                  </a14:imgLayer>
                </a14:imgProps>
              </a:ext>
              <a:ext uri="{28A0092B-C50C-407E-A947-70E740481C1C}">
                <a14:useLocalDpi xmlns:a14="http://schemas.microsoft.com/office/drawing/2010/main" val="0"/>
              </a:ext>
            </a:extLst>
          </a:blip>
          <a:srcRect/>
          <a:stretch>
            <a:fillRect/>
          </a:stretch>
        </p:blipFill>
        <p:spPr bwMode="auto">
          <a:xfrm>
            <a:off x="7145" y="5019349"/>
            <a:ext cx="2364580" cy="18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5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97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971D0-FA13-9904-1177-DB58351518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231639-7555-4A6C-D67B-57C31154466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9AE13A9-28DD-E5AE-1D0C-928D2F11FA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A9A1277-6196-CF9E-8886-BBD3B56192E7}"/>
              </a:ext>
            </a:extLst>
          </p:cNvPr>
          <p:cNvSpPr>
            <a:spLocks noGrp="1"/>
          </p:cNvSpPr>
          <p:nvPr>
            <p:ph type="dt" sz="half" idx="10"/>
          </p:nvPr>
        </p:nvSpPr>
        <p:spPr/>
        <p:txBody>
          <a:bodyPr/>
          <a:lstStyle/>
          <a:p>
            <a:fld id="{830BBB5F-E860-48C3-878B-19390DB5D403}" type="datetime1">
              <a:rPr lang="fr-FR" smtClean="0"/>
              <a:t>20/11/2025</a:t>
            </a:fld>
            <a:endParaRPr lang="fr-FR"/>
          </a:p>
        </p:txBody>
      </p:sp>
      <p:sp>
        <p:nvSpPr>
          <p:cNvPr id="6" name="Espace réservé du pied de page 5">
            <a:extLst>
              <a:ext uri="{FF2B5EF4-FFF2-40B4-BE49-F238E27FC236}">
                <a16:creationId xmlns:a16="http://schemas.microsoft.com/office/drawing/2014/main" id="{FCDB63C0-53E2-F02C-2EF4-600C92800B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2333EF-8142-BB9D-8B4C-3588A9E257B9}"/>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213580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6B38C-1102-1112-0699-7A0C5DB1989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9FB1848-1142-E339-9E63-4881818DA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5F6881-0087-CD05-43EB-5DDE2F5F0A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AA5768-74B8-1341-7615-4A2D8BB62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5C69F35-D872-83F9-FC16-2E3935ACC0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1C05089-BDC4-F1E8-5627-6766FBA721CB}"/>
              </a:ext>
            </a:extLst>
          </p:cNvPr>
          <p:cNvSpPr>
            <a:spLocks noGrp="1"/>
          </p:cNvSpPr>
          <p:nvPr>
            <p:ph type="dt" sz="half" idx="10"/>
          </p:nvPr>
        </p:nvSpPr>
        <p:spPr/>
        <p:txBody>
          <a:bodyPr/>
          <a:lstStyle/>
          <a:p>
            <a:fld id="{1960826B-8E40-4038-B40D-25F4815B6DFA}" type="datetime1">
              <a:rPr lang="fr-FR" smtClean="0"/>
              <a:t>20/11/2025</a:t>
            </a:fld>
            <a:endParaRPr lang="fr-FR"/>
          </a:p>
        </p:txBody>
      </p:sp>
      <p:sp>
        <p:nvSpPr>
          <p:cNvPr id="8" name="Espace réservé du pied de page 7">
            <a:extLst>
              <a:ext uri="{FF2B5EF4-FFF2-40B4-BE49-F238E27FC236}">
                <a16:creationId xmlns:a16="http://schemas.microsoft.com/office/drawing/2014/main" id="{AD5D8572-DB31-3D38-0E3D-CE5D382C703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A7B0CA-42D8-73F8-313A-731D44866758}"/>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118490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0066E-3134-CF9C-57A0-43DA1E6FEAA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80C38E-D44C-6DC2-D956-9BFADBE415C0}"/>
              </a:ext>
            </a:extLst>
          </p:cNvPr>
          <p:cNvSpPr>
            <a:spLocks noGrp="1"/>
          </p:cNvSpPr>
          <p:nvPr>
            <p:ph type="dt" sz="half" idx="10"/>
          </p:nvPr>
        </p:nvSpPr>
        <p:spPr/>
        <p:txBody>
          <a:bodyPr/>
          <a:lstStyle/>
          <a:p>
            <a:fld id="{29AD235B-D95D-4421-BA38-06F090F0A6BB}" type="datetime1">
              <a:rPr lang="fr-FR" smtClean="0"/>
              <a:t>20/11/2025</a:t>
            </a:fld>
            <a:endParaRPr lang="fr-FR"/>
          </a:p>
        </p:txBody>
      </p:sp>
      <p:sp>
        <p:nvSpPr>
          <p:cNvPr id="4" name="Espace réservé du pied de page 3">
            <a:extLst>
              <a:ext uri="{FF2B5EF4-FFF2-40B4-BE49-F238E27FC236}">
                <a16:creationId xmlns:a16="http://schemas.microsoft.com/office/drawing/2014/main" id="{ACBC9C79-5203-3C70-69C4-28F0B4C2DEB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F22D71-C7A9-E4B9-932D-6CE7D10516CA}"/>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382267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2F4DA0-4729-AF01-445A-780EDC9AE61E}"/>
              </a:ext>
            </a:extLst>
          </p:cNvPr>
          <p:cNvSpPr>
            <a:spLocks noGrp="1"/>
          </p:cNvSpPr>
          <p:nvPr>
            <p:ph type="dt" sz="half" idx="10"/>
          </p:nvPr>
        </p:nvSpPr>
        <p:spPr/>
        <p:txBody>
          <a:bodyPr/>
          <a:lstStyle/>
          <a:p>
            <a:fld id="{CFC134E4-FBDC-4097-9658-6F635C36951A}" type="datetime1">
              <a:rPr lang="fr-FR" smtClean="0"/>
              <a:t>20/11/2025</a:t>
            </a:fld>
            <a:endParaRPr lang="fr-FR"/>
          </a:p>
        </p:txBody>
      </p:sp>
      <p:sp>
        <p:nvSpPr>
          <p:cNvPr id="3" name="Espace réservé du pied de page 2">
            <a:extLst>
              <a:ext uri="{FF2B5EF4-FFF2-40B4-BE49-F238E27FC236}">
                <a16:creationId xmlns:a16="http://schemas.microsoft.com/office/drawing/2014/main" id="{0CA43F46-77F2-1D75-B4CB-4B501E95857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0C8DD8-459E-D500-83F7-E348AAAFDB2D}"/>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11605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B4E93-BA95-D1D4-4853-F856C6DCD2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27A3026-EDC7-3DF6-38D1-A017A24B2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349525D-52D4-5F03-1782-6299A14F8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B26EA6-97D0-1AD2-04F8-718E04E3E112}"/>
              </a:ext>
            </a:extLst>
          </p:cNvPr>
          <p:cNvSpPr>
            <a:spLocks noGrp="1"/>
          </p:cNvSpPr>
          <p:nvPr>
            <p:ph type="dt" sz="half" idx="10"/>
          </p:nvPr>
        </p:nvSpPr>
        <p:spPr/>
        <p:txBody>
          <a:bodyPr/>
          <a:lstStyle/>
          <a:p>
            <a:fld id="{1A38CAA2-9557-4CDF-A8DA-3F637F515980}" type="datetime1">
              <a:rPr lang="fr-FR" smtClean="0"/>
              <a:t>20/11/2025</a:t>
            </a:fld>
            <a:endParaRPr lang="fr-FR"/>
          </a:p>
        </p:txBody>
      </p:sp>
      <p:sp>
        <p:nvSpPr>
          <p:cNvPr id="6" name="Espace réservé du pied de page 5">
            <a:extLst>
              <a:ext uri="{FF2B5EF4-FFF2-40B4-BE49-F238E27FC236}">
                <a16:creationId xmlns:a16="http://schemas.microsoft.com/office/drawing/2014/main" id="{99598EBC-CA40-A0A2-28DB-697D7D358A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5010BE-D81B-7A20-515C-07E596B43540}"/>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93145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E7292-B02E-B8FF-EBFE-2B5CBF9821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4238CA-631C-E17D-D2E0-05B8A1B55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0EA4F2-28C3-C0F8-A78F-C4D7819C3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0D61D2-BE5E-A13A-A9A4-FB79927AE2FE}"/>
              </a:ext>
            </a:extLst>
          </p:cNvPr>
          <p:cNvSpPr>
            <a:spLocks noGrp="1"/>
          </p:cNvSpPr>
          <p:nvPr>
            <p:ph type="dt" sz="half" idx="10"/>
          </p:nvPr>
        </p:nvSpPr>
        <p:spPr/>
        <p:txBody>
          <a:bodyPr/>
          <a:lstStyle/>
          <a:p>
            <a:fld id="{8E7D8F9F-E346-40FD-90BC-D8AC3ABD8FBC}" type="datetime1">
              <a:rPr lang="fr-FR" smtClean="0"/>
              <a:t>20/11/2025</a:t>
            </a:fld>
            <a:endParaRPr lang="fr-FR"/>
          </a:p>
        </p:txBody>
      </p:sp>
      <p:sp>
        <p:nvSpPr>
          <p:cNvPr id="6" name="Espace réservé du pied de page 5">
            <a:extLst>
              <a:ext uri="{FF2B5EF4-FFF2-40B4-BE49-F238E27FC236}">
                <a16:creationId xmlns:a16="http://schemas.microsoft.com/office/drawing/2014/main" id="{99A98834-4375-019B-7578-BA23ED1622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301A65-A359-0BD5-D980-402E12237852}"/>
              </a:ext>
            </a:extLst>
          </p:cNvPr>
          <p:cNvSpPr>
            <a:spLocks noGrp="1"/>
          </p:cNvSpPr>
          <p:nvPr>
            <p:ph type="sldNum" sz="quarter" idx="12"/>
          </p:nvPr>
        </p:nvSpPr>
        <p:spPr/>
        <p:txBody>
          <a:bodyPr/>
          <a:lstStyle/>
          <a:p>
            <a:fld id="{C7CB108C-9CFE-4AF7-B1A2-8E26303CF68E}" type="slidenum">
              <a:rPr lang="fr-FR" smtClean="0"/>
              <a:t>‹N°›</a:t>
            </a:fld>
            <a:endParaRPr lang="fr-FR"/>
          </a:p>
        </p:txBody>
      </p:sp>
    </p:spTree>
    <p:extLst>
      <p:ext uri="{BB962C8B-B14F-4D97-AF65-F5344CB8AC3E}">
        <p14:creationId xmlns:p14="http://schemas.microsoft.com/office/powerpoint/2010/main" val="411966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6EA">
            <a:alpha val="15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1432AA-7DC2-F700-BF46-A1269C3F9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AB35AD9-CF88-709F-2430-B05123624F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2EB70E-6720-96BC-BA9B-307B484AB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0971D7-1653-40A8-8759-B6CB211AE818}" type="datetime1">
              <a:rPr lang="fr-FR" smtClean="0"/>
              <a:t>20/11/2025</a:t>
            </a:fld>
            <a:endParaRPr lang="fr-FR"/>
          </a:p>
        </p:txBody>
      </p:sp>
      <p:sp>
        <p:nvSpPr>
          <p:cNvPr id="5" name="Espace réservé du pied de page 4">
            <a:extLst>
              <a:ext uri="{FF2B5EF4-FFF2-40B4-BE49-F238E27FC236}">
                <a16:creationId xmlns:a16="http://schemas.microsoft.com/office/drawing/2014/main" id="{46710981-5937-DE33-6399-F35EE3CDBD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6B25A59-E189-185A-1E1D-134047327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CB108C-9CFE-4AF7-B1A2-8E26303CF68E}" type="slidenum">
              <a:rPr lang="fr-FR" smtClean="0"/>
              <a:t>‹N°›</a:t>
            </a:fld>
            <a:endParaRPr lang="fr-FR"/>
          </a:p>
        </p:txBody>
      </p:sp>
    </p:spTree>
    <p:extLst>
      <p:ext uri="{BB962C8B-B14F-4D97-AF65-F5344CB8AC3E}">
        <p14:creationId xmlns:p14="http://schemas.microsoft.com/office/powerpoint/2010/main" val="167520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88F820-08E9-7AC5-4EF4-44D111C145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6" name="think-cell data - do not delete" hidden="1">
                        <a:extLst>
                          <a:ext uri="{FF2B5EF4-FFF2-40B4-BE49-F238E27FC236}">
                            <a16:creationId xmlns:a16="http://schemas.microsoft.com/office/drawing/2014/main" id="{4788F820-08E9-7AC5-4EF4-44D111C145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0" name="Groupe 9">
            <a:extLst>
              <a:ext uri="{FF2B5EF4-FFF2-40B4-BE49-F238E27FC236}">
                <a16:creationId xmlns:a16="http://schemas.microsoft.com/office/drawing/2014/main" id="{D4A67D0F-9601-31BF-ECE6-0A05C03D908A}"/>
              </a:ext>
            </a:extLst>
          </p:cNvPr>
          <p:cNvGrpSpPr/>
          <p:nvPr/>
        </p:nvGrpSpPr>
        <p:grpSpPr>
          <a:xfrm>
            <a:off x="0" y="0"/>
            <a:ext cx="12192000" cy="6858000"/>
            <a:chOff x="0" y="0"/>
            <a:chExt cx="12192000" cy="6858000"/>
          </a:xfrm>
        </p:grpSpPr>
        <p:pic>
          <p:nvPicPr>
            <p:cNvPr id="1026" name="Picture 2" descr="Une image contenant personne, habits, capture d’écran, rose&#10;&#10;Description générée automatiquement">
              <a:extLst>
                <a:ext uri="{FF2B5EF4-FFF2-40B4-BE49-F238E27FC236}">
                  <a16:creationId xmlns:a16="http://schemas.microsoft.com/office/drawing/2014/main" id="{4A865FCA-9E11-47EE-434E-FA0F39FD47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Forme libre : forme 13">
              <a:extLst>
                <a:ext uri="{FF2B5EF4-FFF2-40B4-BE49-F238E27FC236}">
                  <a16:creationId xmlns:a16="http://schemas.microsoft.com/office/drawing/2014/main" id="{FC907CE2-BEE8-2312-6781-88866D10436F}"/>
                </a:ext>
              </a:extLst>
            </p:cNvPr>
            <p:cNvSpPr/>
            <p:nvPr/>
          </p:nvSpPr>
          <p:spPr>
            <a:xfrm>
              <a:off x="0" y="0"/>
              <a:ext cx="12192000" cy="2838450"/>
            </a:xfrm>
            <a:custGeom>
              <a:avLst/>
              <a:gdLst>
                <a:gd name="connsiteX0" fmla="*/ 0 w 12192000"/>
                <a:gd name="connsiteY0" fmla="*/ 0 h 2838450"/>
                <a:gd name="connsiteX1" fmla="*/ 12192000 w 12192000"/>
                <a:gd name="connsiteY1" fmla="*/ 0 h 2838450"/>
                <a:gd name="connsiteX2" fmla="*/ 12192000 w 12192000"/>
                <a:gd name="connsiteY2" fmla="*/ 2466975 h 2838450"/>
                <a:gd name="connsiteX3" fmla="*/ 11449050 w 12192000"/>
                <a:gd name="connsiteY3" fmla="*/ 2466975 h 2838450"/>
                <a:gd name="connsiteX4" fmla="*/ 11071662 w 12192000"/>
                <a:gd name="connsiteY4" fmla="*/ 2717125 h 2838450"/>
                <a:gd name="connsiteX5" fmla="*/ 11047167 w 12192000"/>
                <a:gd name="connsiteY5" fmla="*/ 2838450 h 2838450"/>
                <a:gd name="connsiteX6" fmla="*/ 11031783 w 12192000"/>
                <a:gd name="connsiteY6" fmla="*/ 2838450 h 2838450"/>
                <a:gd name="connsiteX7" fmla="*/ 11007289 w 12192000"/>
                <a:gd name="connsiteY7" fmla="*/ 2717125 h 2838450"/>
                <a:gd name="connsiteX8" fmla="*/ 10629900 w 12192000"/>
                <a:gd name="connsiteY8" fmla="*/ 2466975 h 2838450"/>
                <a:gd name="connsiteX9" fmla="*/ 0 w 12192000"/>
                <a:gd name="connsiteY9" fmla="*/ 246697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838450">
                  <a:moveTo>
                    <a:pt x="0" y="0"/>
                  </a:moveTo>
                  <a:lnTo>
                    <a:pt x="12192000" y="0"/>
                  </a:lnTo>
                  <a:lnTo>
                    <a:pt x="12192000" y="2466975"/>
                  </a:lnTo>
                  <a:lnTo>
                    <a:pt x="11449050" y="2466975"/>
                  </a:lnTo>
                  <a:cubicBezTo>
                    <a:pt x="11279398" y="2466975"/>
                    <a:pt x="11133838" y="2570122"/>
                    <a:pt x="11071662" y="2717125"/>
                  </a:cubicBezTo>
                  <a:lnTo>
                    <a:pt x="11047167" y="2838450"/>
                  </a:lnTo>
                  <a:lnTo>
                    <a:pt x="11031783" y="2838450"/>
                  </a:lnTo>
                  <a:lnTo>
                    <a:pt x="11007289" y="2717125"/>
                  </a:lnTo>
                  <a:cubicBezTo>
                    <a:pt x="10945112" y="2570122"/>
                    <a:pt x="10799551" y="2466975"/>
                    <a:pt x="10629900" y="2466975"/>
                  </a:cubicBezTo>
                  <a:lnTo>
                    <a:pt x="0" y="2466975"/>
                  </a:lnTo>
                  <a:close/>
                </a:path>
              </a:pathLst>
            </a:custGeom>
            <a:solidFill>
              <a:srgbClr val="E8D6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pic>
        <p:nvPicPr>
          <p:cNvPr id="4" name="Picture 2" descr="logo cnaf - Enfance et Musique">
            <a:extLst>
              <a:ext uri="{FF2B5EF4-FFF2-40B4-BE49-F238E27FC236}">
                <a16:creationId xmlns:a16="http://schemas.microsoft.com/office/drawing/2014/main" id="{3DF287D9-55D0-5521-CD69-1820A4C29070}"/>
              </a:ext>
            </a:extLst>
          </p:cNvPr>
          <p:cNvPicPr>
            <a:picLocks noChangeAspect="1" noChangeArrowheads="1"/>
          </p:cNvPicPr>
          <p:nvPr>
            <p:custDataLst>
              <p:tags r:id="rId2"/>
            </p:custDataLst>
          </p:nvPr>
        </p:nvPicPr>
        <p:blipFill rotWithShape="1">
          <a:blip r:embed="rId8">
            <a:extLst>
              <a:ext uri="{28A0092B-C50C-407E-A947-70E740481C1C}">
                <a14:useLocalDpi xmlns:a14="http://schemas.microsoft.com/office/drawing/2010/main" val="0"/>
              </a:ext>
            </a:extLst>
          </a:blip>
          <a:srcRect l="1255" t="1127" r="3510" b="1690"/>
          <a:stretch/>
        </p:blipFill>
        <p:spPr bwMode="auto">
          <a:xfrm>
            <a:off x="10511111" y="398111"/>
            <a:ext cx="1091633" cy="1544989"/>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10DBF5EC-09DE-DD4B-2B4B-B51DC9078FC5}"/>
              </a:ext>
            </a:extLst>
          </p:cNvPr>
          <p:cNvSpPr txBox="1"/>
          <p:nvPr/>
        </p:nvSpPr>
        <p:spPr>
          <a:xfrm>
            <a:off x="361950" y="266700"/>
            <a:ext cx="9938497" cy="1715854"/>
          </a:xfrm>
          <a:prstGeom prst="rect">
            <a:avLst/>
          </a:prstGeom>
          <a:noFill/>
        </p:spPr>
        <p:txBody>
          <a:bodyPr wrap="square" rtlCol="0">
            <a:spAutoFit/>
          </a:bodyPr>
          <a:lstStyle/>
          <a:p>
            <a:r>
              <a:rPr lang="fr-FR" sz="2000" dirty="0">
                <a:solidFill>
                  <a:srgbClr val="7030A0"/>
                </a:solidFill>
                <a:latin typeface="Jumble" panose="02000503000000020004" pitchFamily="2" charset="0"/>
              </a:rPr>
              <a:t>ALS ÉTUDIANTS – Gestion des renouvellements des droits</a:t>
            </a:r>
          </a:p>
          <a:p>
            <a:endParaRPr lang="fr-FR" sz="2800" dirty="0">
              <a:solidFill>
                <a:srgbClr val="7030A0"/>
              </a:solidFill>
              <a:latin typeface="Jumble" panose="02000503000000020004" pitchFamily="2" charset="0"/>
            </a:endParaRPr>
          </a:p>
          <a:p>
            <a:endParaRPr lang="fr-FR" sz="2800" dirty="0">
              <a:solidFill>
                <a:srgbClr val="7030A0"/>
              </a:solidFill>
              <a:latin typeface="Jumble" panose="02000503000000020004" pitchFamily="2" charset="0"/>
            </a:endParaRPr>
          </a:p>
          <a:p>
            <a:r>
              <a:rPr lang="fr-FR" sz="2950" dirty="0">
                <a:solidFill>
                  <a:srgbClr val="7030A0"/>
                </a:solidFill>
                <a:latin typeface="Jumble" panose="02000503000000020004" pitchFamily="2" charset="0"/>
              </a:rPr>
              <a:t>Je renouvelle mes droits en tant qu’étudiant boursier</a:t>
            </a:r>
          </a:p>
        </p:txBody>
      </p:sp>
      <p:pic>
        <p:nvPicPr>
          <p:cNvPr id="13" name="Image 12">
            <a:extLst>
              <a:ext uri="{FF2B5EF4-FFF2-40B4-BE49-F238E27FC236}">
                <a16:creationId xmlns:a16="http://schemas.microsoft.com/office/drawing/2014/main" id="{08EFE791-4DD8-F244-2884-AF8C44189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908" y="6095976"/>
            <a:ext cx="1682792" cy="466749"/>
          </a:xfrm>
          <a:prstGeom prst="rect">
            <a:avLst/>
          </a:prstGeom>
        </p:spPr>
      </p:pic>
      <p:sp>
        <p:nvSpPr>
          <p:cNvPr id="2" name="ZoneTexte 1">
            <a:extLst>
              <a:ext uri="{FF2B5EF4-FFF2-40B4-BE49-F238E27FC236}">
                <a16:creationId xmlns:a16="http://schemas.microsoft.com/office/drawing/2014/main" id="{66837954-FB0F-71E3-ADC5-5DA266BCBBB0}"/>
              </a:ext>
            </a:extLst>
          </p:cNvPr>
          <p:cNvSpPr txBox="1"/>
          <p:nvPr/>
        </p:nvSpPr>
        <p:spPr>
          <a:xfrm>
            <a:off x="0" y="6562725"/>
            <a:ext cx="2324609" cy="261610"/>
          </a:xfrm>
          <a:prstGeom prst="rect">
            <a:avLst/>
          </a:prstGeom>
          <a:noFill/>
        </p:spPr>
        <p:txBody>
          <a:bodyPr wrap="square" rtlCol="0">
            <a:spAutoFit/>
          </a:bodyPr>
          <a:lstStyle/>
          <a:p>
            <a:r>
              <a:rPr lang="fr-FR" sz="1100" dirty="0">
                <a:solidFill>
                  <a:srgbClr val="002060"/>
                </a:solidFill>
              </a:rPr>
              <a:t>Accompagnement au changement</a:t>
            </a:r>
          </a:p>
        </p:txBody>
      </p:sp>
    </p:spTree>
    <p:extLst>
      <p:ext uri="{BB962C8B-B14F-4D97-AF65-F5344CB8AC3E}">
        <p14:creationId xmlns:p14="http://schemas.microsoft.com/office/powerpoint/2010/main" val="386753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397399F2-AAE0-CCE6-2409-3A921C54DF7F}"/>
              </a:ext>
            </a:extLst>
          </p:cNvPr>
          <p:cNvGrpSpPr/>
          <p:nvPr/>
        </p:nvGrpSpPr>
        <p:grpSpPr>
          <a:xfrm>
            <a:off x="6479141" y="668767"/>
            <a:ext cx="193644" cy="124125"/>
            <a:chOff x="0" y="0"/>
            <a:chExt cx="737166" cy="462760"/>
          </a:xfrm>
        </p:grpSpPr>
        <p:sp>
          <p:nvSpPr>
            <p:cNvPr id="6" name="Freeform 15">
              <a:extLst>
                <a:ext uri="{FF2B5EF4-FFF2-40B4-BE49-F238E27FC236}">
                  <a16:creationId xmlns:a16="http://schemas.microsoft.com/office/drawing/2014/main" id="{63F85388-9471-F15A-3241-2E5593B646D7}"/>
                </a:ext>
              </a:extLst>
            </p:cNvPr>
            <p:cNvSpPr/>
            <p:nvPr/>
          </p:nvSpPr>
          <p:spPr>
            <a:xfrm>
              <a:off x="0" y="0"/>
              <a:ext cx="737166" cy="462760"/>
            </a:xfrm>
            <a:custGeom>
              <a:avLst/>
              <a:gdLst/>
              <a:ahLst/>
              <a:cxnLst/>
              <a:rect l="l" t="t" r="r" b="b"/>
              <a:pathLst>
                <a:path w="737166" h="462760">
                  <a:moveTo>
                    <a:pt x="737166" y="231380"/>
                  </a:moveTo>
                  <a:lnTo>
                    <a:pt x="330766" y="0"/>
                  </a:lnTo>
                  <a:lnTo>
                    <a:pt x="330766" y="203200"/>
                  </a:lnTo>
                  <a:lnTo>
                    <a:pt x="0" y="203200"/>
                  </a:lnTo>
                  <a:lnTo>
                    <a:pt x="0" y="259560"/>
                  </a:lnTo>
                  <a:lnTo>
                    <a:pt x="330766" y="259560"/>
                  </a:lnTo>
                  <a:lnTo>
                    <a:pt x="330766" y="462760"/>
                  </a:lnTo>
                  <a:lnTo>
                    <a:pt x="737166" y="231380"/>
                  </a:lnTo>
                  <a:close/>
                </a:path>
              </a:pathLst>
            </a:custGeom>
            <a:solidFill>
              <a:srgbClr val="504A48"/>
            </a:solidFill>
          </p:spPr>
          <p:txBody>
            <a:bodyPr/>
            <a:lstStyle/>
            <a:p>
              <a:endParaRPr lang="fr-FR" sz="1200"/>
            </a:p>
          </p:txBody>
        </p:sp>
        <p:sp>
          <p:nvSpPr>
            <p:cNvPr id="7" name="TextBox 16">
              <a:extLst>
                <a:ext uri="{FF2B5EF4-FFF2-40B4-BE49-F238E27FC236}">
                  <a16:creationId xmlns:a16="http://schemas.microsoft.com/office/drawing/2014/main" id="{17EFD59B-98D4-5F33-5461-98D12B9E0164}"/>
                </a:ext>
              </a:extLst>
            </p:cNvPr>
            <p:cNvSpPr txBox="1"/>
            <p:nvPr/>
          </p:nvSpPr>
          <p:spPr>
            <a:xfrm>
              <a:off x="0" y="203200"/>
              <a:ext cx="635566" cy="56360"/>
            </a:xfrm>
            <a:prstGeom prst="rect">
              <a:avLst/>
            </a:prstGeom>
          </p:spPr>
          <p:txBody>
            <a:bodyPr lIns="33867" tIns="33867" rIns="33867" bIns="33867" rtlCol="0" anchor="ctr"/>
            <a:lstStyle/>
            <a:p>
              <a:pPr algn="ctr">
                <a:lnSpc>
                  <a:spcPts val="1477"/>
                </a:lnSpc>
              </a:pPr>
              <a:endParaRPr lang="fr-FR" sz="1200" dirty="0"/>
            </a:p>
          </p:txBody>
        </p:sp>
      </p:grpSp>
      <p:grpSp>
        <p:nvGrpSpPr>
          <p:cNvPr id="8" name="Group 17">
            <a:extLst>
              <a:ext uri="{FF2B5EF4-FFF2-40B4-BE49-F238E27FC236}">
                <a16:creationId xmlns:a16="http://schemas.microsoft.com/office/drawing/2014/main" id="{7C7DA830-FF49-7957-CC28-2B1682B39B5A}"/>
              </a:ext>
            </a:extLst>
          </p:cNvPr>
          <p:cNvGrpSpPr/>
          <p:nvPr/>
        </p:nvGrpSpPr>
        <p:grpSpPr>
          <a:xfrm>
            <a:off x="9001556" y="657955"/>
            <a:ext cx="193644" cy="135711"/>
            <a:chOff x="0" y="0"/>
            <a:chExt cx="737166" cy="505956"/>
          </a:xfrm>
        </p:grpSpPr>
        <p:sp>
          <p:nvSpPr>
            <p:cNvPr id="9" name="Freeform 18">
              <a:extLst>
                <a:ext uri="{FF2B5EF4-FFF2-40B4-BE49-F238E27FC236}">
                  <a16:creationId xmlns:a16="http://schemas.microsoft.com/office/drawing/2014/main" id="{BDD9B1A0-AD17-2731-C69F-45AF2A502CCA}"/>
                </a:ext>
              </a:extLst>
            </p:cNvPr>
            <p:cNvSpPr/>
            <p:nvPr/>
          </p:nvSpPr>
          <p:spPr>
            <a:xfrm>
              <a:off x="0" y="0"/>
              <a:ext cx="737166" cy="505956"/>
            </a:xfrm>
            <a:custGeom>
              <a:avLst/>
              <a:gdLst/>
              <a:ahLst/>
              <a:cxnLst/>
              <a:rect l="l" t="t" r="r" b="b"/>
              <a:pathLst>
                <a:path w="737166" h="505956">
                  <a:moveTo>
                    <a:pt x="737166" y="252978"/>
                  </a:moveTo>
                  <a:lnTo>
                    <a:pt x="330766" y="0"/>
                  </a:lnTo>
                  <a:lnTo>
                    <a:pt x="330766" y="203200"/>
                  </a:lnTo>
                  <a:lnTo>
                    <a:pt x="0" y="203200"/>
                  </a:lnTo>
                  <a:lnTo>
                    <a:pt x="0" y="302756"/>
                  </a:lnTo>
                  <a:lnTo>
                    <a:pt x="330766" y="302756"/>
                  </a:lnTo>
                  <a:lnTo>
                    <a:pt x="330766" y="505956"/>
                  </a:lnTo>
                  <a:lnTo>
                    <a:pt x="737166" y="252978"/>
                  </a:lnTo>
                  <a:close/>
                </a:path>
              </a:pathLst>
            </a:custGeom>
            <a:solidFill>
              <a:srgbClr val="504A48"/>
            </a:solidFill>
          </p:spPr>
          <p:txBody>
            <a:bodyPr/>
            <a:lstStyle/>
            <a:p>
              <a:endParaRPr lang="fr-FR" sz="1200"/>
            </a:p>
          </p:txBody>
        </p:sp>
        <p:sp>
          <p:nvSpPr>
            <p:cNvPr id="10" name="TextBox 19">
              <a:extLst>
                <a:ext uri="{FF2B5EF4-FFF2-40B4-BE49-F238E27FC236}">
                  <a16:creationId xmlns:a16="http://schemas.microsoft.com/office/drawing/2014/main" id="{3A642D51-322A-78DF-D708-FED35EDD084F}"/>
                </a:ext>
              </a:extLst>
            </p:cNvPr>
            <p:cNvSpPr txBox="1"/>
            <p:nvPr/>
          </p:nvSpPr>
          <p:spPr>
            <a:xfrm>
              <a:off x="0" y="203200"/>
              <a:ext cx="635566" cy="99556"/>
            </a:xfrm>
            <a:prstGeom prst="rect">
              <a:avLst/>
            </a:prstGeom>
          </p:spPr>
          <p:txBody>
            <a:bodyPr lIns="33867" tIns="33867" rIns="33867" bIns="33867" rtlCol="0" anchor="ctr"/>
            <a:lstStyle/>
            <a:p>
              <a:pPr algn="ctr">
                <a:lnSpc>
                  <a:spcPts val="1477"/>
                </a:lnSpc>
              </a:pPr>
              <a:endParaRPr lang="fr-FR" sz="1200" dirty="0"/>
            </a:p>
          </p:txBody>
        </p:sp>
      </p:grpSp>
      <p:sp>
        <p:nvSpPr>
          <p:cNvPr id="12" name="TextBox 33">
            <a:extLst>
              <a:ext uri="{FF2B5EF4-FFF2-40B4-BE49-F238E27FC236}">
                <a16:creationId xmlns:a16="http://schemas.microsoft.com/office/drawing/2014/main" id="{84AC6687-8700-9C21-4DCD-72EDC444F82C}"/>
              </a:ext>
            </a:extLst>
          </p:cNvPr>
          <p:cNvSpPr txBox="1"/>
          <p:nvPr/>
        </p:nvSpPr>
        <p:spPr>
          <a:xfrm>
            <a:off x="4812948" y="504642"/>
            <a:ext cx="1558151" cy="424090"/>
          </a:xfrm>
          <a:prstGeom prst="rect">
            <a:avLst/>
          </a:prstGeom>
        </p:spPr>
        <p:txBody>
          <a:bodyPr lIns="0" tIns="0" rIns="0" bIns="0" rtlCol="0" anchor="t">
            <a:spAutoFit/>
          </a:bodyPr>
          <a:lstStyle/>
          <a:p>
            <a:pPr algn="ctr">
              <a:lnSpc>
                <a:spcPts val="1680"/>
              </a:lnSpc>
            </a:pPr>
            <a:r>
              <a:rPr lang="fr-FR" sz="1200" dirty="0">
                <a:solidFill>
                  <a:srgbClr val="7E7369"/>
                </a:solidFill>
              </a:rPr>
              <a:t>Profil inspiré du persona Joseph</a:t>
            </a:r>
          </a:p>
        </p:txBody>
      </p:sp>
      <p:sp>
        <p:nvSpPr>
          <p:cNvPr id="13" name="TextBox 34">
            <a:extLst>
              <a:ext uri="{FF2B5EF4-FFF2-40B4-BE49-F238E27FC236}">
                <a16:creationId xmlns:a16="http://schemas.microsoft.com/office/drawing/2014/main" id="{766A786C-495A-6C9A-D89C-8CAE4CAAF12D}"/>
              </a:ext>
            </a:extLst>
          </p:cNvPr>
          <p:cNvSpPr txBox="1"/>
          <p:nvPr/>
        </p:nvSpPr>
        <p:spPr>
          <a:xfrm>
            <a:off x="6963242" y="520230"/>
            <a:ext cx="1785194" cy="401648"/>
          </a:xfrm>
          <a:prstGeom prst="rect">
            <a:avLst/>
          </a:prstGeom>
        </p:spPr>
        <p:txBody>
          <a:bodyPr wrap="square" lIns="0" tIns="0" rIns="0" bIns="0" rtlCol="0" anchor="t">
            <a:spAutoFit/>
          </a:bodyPr>
          <a:lstStyle/>
          <a:p>
            <a:pPr algn="ctr">
              <a:lnSpc>
                <a:spcPts val="1587"/>
              </a:lnSpc>
            </a:pPr>
            <a:r>
              <a:rPr lang="fr-FR" sz="1200" dirty="0">
                <a:solidFill>
                  <a:srgbClr val="7E7369"/>
                </a:solidFill>
              </a:rPr>
              <a:t>A horreur des démarches administratives</a:t>
            </a:r>
          </a:p>
        </p:txBody>
      </p:sp>
      <p:sp>
        <p:nvSpPr>
          <p:cNvPr id="14" name="TextBox 35">
            <a:extLst>
              <a:ext uri="{FF2B5EF4-FFF2-40B4-BE49-F238E27FC236}">
                <a16:creationId xmlns:a16="http://schemas.microsoft.com/office/drawing/2014/main" id="{12D95314-F752-8ABB-90B9-A749413AFF8F}"/>
              </a:ext>
            </a:extLst>
          </p:cNvPr>
          <p:cNvSpPr txBox="1"/>
          <p:nvPr/>
        </p:nvSpPr>
        <p:spPr>
          <a:xfrm>
            <a:off x="9484208" y="508832"/>
            <a:ext cx="2374609" cy="401648"/>
          </a:xfrm>
          <a:prstGeom prst="rect">
            <a:avLst/>
          </a:prstGeom>
        </p:spPr>
        <p:txBody>
          <a:bodyPr wrap="square" lIns="0" tIns="0" rIns="0" bIns="0" rtlCol="0" anchor="t">
            <a:spAutoFit/>
          </a:bodyPr>
          <a:lstStyle/>
          <a:p>
            <a:pPr algn="ctr">
              <a:lnSpc>
                <a:spcPts val="1587"/>
              </a:lnSpc>
            </a:pPr>
            <a:r>
              <a:rPr lang="fr-FR" sz="1200" dirty="0">
                <a:solidFill>
                  <a:srgbClr val="7E7369"/>
                </a:solidFill>
              </a:rPr>
              <a:t>A besoin d'un accompagnement renforcé dans ses démarches</a:t>
            </a:r>
          </a:p>
        </p:txBody>
      </p:sp>
      <p:grpSp>
        <p:nvGrpSpPr>
          <p:cNvPr id="16" name="Group 20">
            <a:extLst>
              <a:ext uri="{FF2B5EF4-FFF2-40B4-BE49-F238E27FC236}">
                <a16:creationId xmlns:a16="http://schemas.microsoft.com/office/drawing/2014/main" id="{99C41DAB-5416-1906-8E72-DD31432D1881}"/>
              </a:ext>
            </a:extLst>
          </p:cNvPr>
          <p:cNvGrpSpPr/>
          <p:nvPr/>
        </p:nvGrpSpPr>
        <p:grpSpPr>
          <a:xfrm>
            <a:off x="2362275" y="1373473"/>
            <a:ext cx="9828000" cy="59303"/>
            <a:chOff x="0" y="0"/>
            <a:chExt cx="4174988" cy="23428"/>
          </a:xfrm>
          <a:solidFill>
            <a:srgbClr val="AB6EB4"/>
          </a:solidFill>
        </p:grpSpPr>
        <p:sp>
          <p:nvSpPr>
            <p:cNvPr id="17" name="Freeform 21">
              <a:extLst>
                <a:ext uri="{FF2B5EF4-FFF2-40B4-BE49-F238E27FC236}">
                  <a16:creationId xmlns:a16="http://schemas.microsoft.com/office/drawing/2014/main" id="{BEB93A94-E207-1717-ABFD-6B596F7817D1}"/>
                </a:ext>
              </a:extLst>
            </p:cNvPr>
            <p:cNvSpPr/>
            <p:nvPr/>
          </p:nvSpPr>
          <p:spPr>
            <a:xfrm>
              <a:off x="0" y="0"/>
              <a:ext cx="4174988" cy="23428"/>
            </a:xfrm>
            <a:custGeom>
              <a:avLst/>
              <a:gdLst/>
              <a:ahLst/>
              <a:cxnLst/>
              <a:rect l="l" t="t" r="r" b="b"/>
              <a:pathLst>
                <a:path w="4174988" h="23428">
                  <a:moveTo>
                    <a:pt x="0" y="0"/>
                  </a:moveTo>
                  <a:lnTo>
                    <a:pt x="4174988" y="0"/>
                  </a:lnTo>
                  <a:lnTo>
                    <a:pt x="4174988" y="23428"/>
                  </a:lnTo>
                  <a:lnTo>
                    <a:pt x="0" y="23428"/>
                  </a:lnTo>
                  <a:close/>
                </a:path>
              </a:pathLst>
            </a:custGeom>
            <a:grpFill/>
          </p:spPr>
          <p:txBody>
            <a:bodyPr/>
            <a:lstStyle/>
            <a:p>
              <a:endParaRPr lang="fr-FR" sz="1200"/>
            </a:p>
          </p:txBody>
        </p:sp>
        <p:sp>
          <p:nvSpPr>
            <p:cNvPr id="18" name="TextBox 22">
              <a:extLst>
                <a:ext uri="{FF2B5EF4-FFF2-40B4-BE49-F238E27FC236}">
                  <a16:creationId xmlns:a16="http://schemas.microsoft.com/office/drawing/2014/main" id="{D0EACCD7-E516-6621-5502-A944A50E9562}"/>
                </a:ext>
              </a:extLst>
            </p:cNvPr>
            <p:cNvSpPr txBox="1"/>
            <p:nvPr/>
          </p:nvSpPr>
          <p:spPr>
            <a:xfrm>
              <a:off x="0" y="0"/>
              <a:ext cx="4174988" cy="23428"/>
            </a:xfrm>
            <a:prstGeom prst="rect">
              <a:avLst/>
            </a:prstGeom>
            <a:grpFill/>
          </p:spPr>
          <p:txBody>
            <a:bodyPr lIns="33867" tIns="33867" rIns="33867" bIns="33867" rtlCol="0" anchor="ctr"/>
            <a:lstStyle/>
            <a:p>
              <a:pPr algn="ctr">
                <a:lnSpc>
                  <a:spcPts val="1100"/>
                </a:lnSpc>
              </a:pPr>
              <a:endParaRPr sz="1200"/>
            </a:p>
          </p:txBody>
        </p:sp>
      </p:grpSp>
      <p:sp>
        <p:nvSpPr>
          <p:cNvPr id="22" name="Freeform 32">
            <a:extLst>
              <a:ext uri="{FF2B5EF4-FFF2-40B4-BE49-F238E27FC236}">
                <a16:creationId xmlns:a16="http://schemas.microsoft.com/office/drawing/2014/main" id="{BB076B2F-C675-4234-A16E-76712C106206}"/>
              </a:ext>
            </a:extLst>
          </p:cNvPr>
          <p:cNvSpPr/>
          <p:nvPr/>
        </p:nvSpPr>
        <p:spPr>
          <a:xfrm>
            <a:off x="2457066" y="1649761"/>
            <a:ext cx="268753" cy="138407"/>
          </a:xfrm>
          <a:custGeom>
            <a:avLst/>
            <a:gdLst/>
            <a:ahLst/>
            <a:cxnLst/>
            <a:rect l="l" t="t" r="r" b="b"/>
            <a:pathLst>
              <a:path w="403129" h="207611">
                <a:moveTo>
                  <a:pt x="0" y="0"/>
                </a:moveTo>
                <a:lnTo>
                  <a:pt x="403130" y="0"/>
                </a:lnTo>
                <a:lnTo>
                  <a:pt x="403130" y="207612"/>
                </a:lnTo>
                <a:lnTo>
                  <a:pt x="0" y="207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23" name="TextBox 39">
            <a:extLst>
              <a:ext uri="{FF2B5EF4-FFF2-40B4-BE49-F238E27FC236}">
                <a16:creationId xmlns:a16="http://schemas.microsoft.com/office/drawing/2014/main" id="{6A486CAD-2540-B89C-03EA-A954FBE18C18}"/>
              </a:ext>
            </a:extLst>
          </p:cNvPr>
          <p:cNvSpPr txBox="1"/>
          <p:nvPr/>
        </p:nvSpPr>
        <p:spPr>
          <a:xfrm>
            <a:off x="2846357" y="1558026"/>
            <a:ext cx="9161493" cy="359073"/>
          </a:xfrm>
          <a:prstGeom prst="rect">
            <a:avLst/>
          </a:prstGeom>
        </p:spPr>
        <p:txBody>
          <a:bodyPr wrap="square" lIns="0" tIns="0" rIns="0" bIns="0" rtlCol="0" anchor="t">
            <a:spAutoFit/>
          </a:bodyPr>
          <a:lstStyle/>
          <a:p>
            <a:pPr algn="just">
              <a:lnSpc>
                <a:spcPts val="1386"/>
              </a:lnSpc>
            </a:pPr>
            <a:r>
              <a:rPr lang="fr-FR" sz="1300" dirty="0">
                <a:solidFill>
                  <a:srgbClr val="000000"/>
                </a:solidFill>
                <a:latin typeface="Arial" panose="020B0604020202020204" pitchFamily="34" charset="0"/>
                <a:cs typeface="Arial" panose="020B0604020202020204" pitchFamily="34" charset="0"/>
              </a:rPr>
              <a:t>L’allocataire conserve sa bourse attribuée sur critères sociaux MAIS ne répond pas aux demandes de déclaration de la Caf. </a:t>
            </a:r>
          </a:p>
          <a:p>
            <a:pPr algn="just">
              <a:lnSpc>
                <a:spcPts val="1386"/>
              </a:lnSpc>
            </a:pPr>
            <a:r>
              <a:rPr lang="fr-FR" sz="1300" dirty="0">
                <a:solidFill>
                  <a:srgbClr val="000000"/>
                </a:solidFill>
                <a:latin typeface="Arial" panose="020B0604020202020204" pitchFamily="34" charset="0"/>
                <a:cs typeface="Arial" panose="020B0604020202020204" pitchFamily="34" charset="0"/>
              </a:rPr>
              <a:t>Son aide au logement diminue à compter de janvier et il panique.</a:t>
            </a:r>
          </a:p>
        </p:txBody>
      </p:sp>
      <p:sp>
        <p:nvSpPr>
          <p:cNvPr id="27" name="Freeform 12">
            <a:extLst>
              <a:ext uri="{FF2B5EF4-FFF2-40B4-BE49-F238E27FC236}">
                <a16:creationId xmlns:a16="http://schemas.microsoft.com/office/drawing/2014/main" id="{BD15A4F3-9901-2AA8-3469-7807D2E3CD5D}"/>
              </a:ext>
            </a:extLst>
          </p:cNvPr>
          <p:cNvSpPr/>
          <p:nvPr/>
        </p:nvSpPr>
        <p:spPr>
          <a:xfrm rot="16200000">
            <a:off x="2239791" y="3359451"/>
            <a:ext cx="440210" cy="172908"/>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a:ln>
            <a:noFill/>
          </a:ln>
        </p:spPr>
        <p:txBody>
          <a:bodyPr/>
          <a:lstStyle/>
          <a:p>
            <a:endParaRPr lang="fr-FR" sz="1200"/>
          </a:p>
        </p:txBody>
      </p:sp>
      <p:sp>
        <p:nvSpPr>
          <p:cNvPr id="34" name="Freeform 43">
            <a:extLst>
              <a:ext uri="{FF2B5EF4-FFF2-40B4-BE49-F238E27FC236}">
                <a16:creationId xmlns:a16="http://schemas.microsoft.com/office/drawing/2014/main" id="{0E466B39-B91B-F610-CF9D-2B8FDCEA5085}"/>
              </a:ext>
            </a:extLst>
          </p:cNvPr>
          <p:cNvSpPr/>
          <p:nvPr/>
        </p:nvSpPr>
        <p:spPr>
          <a:xfrm rot="16200000">
            <a:off x="2228165" y="4485986"/>
            <a:ext cx="440210" cy="172908"/>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a:ln>
            <a:noFill/>
          </a:ln>
        </p:spPr>
        <p:txBody>
          <a:bodyPr/>
          <a:lstStyle/>
          <a:p>
            <a:endParaRPr lang="fr-FR" sz="1200"/>
          </a:p>
        </p:txBody>
      </p:sp>
      <p:sp>
        <p:nvSpPr>
          <p:cNvPr id="37" name="Freeform 49">
            <a:extLst>
              <a:ext uri="{FF2B5EF4-FFF2-40B4-BE49-F238E27FC236}">
                <a16:creationId xmlns:a16="http://schemas.microsoft.com/office/drawing/2014/main" id="{4F4EC1D5-39F9-0441-8EFC-9660BFE55D16}"/>
              </a:ext>
            </a:extLst>
          </p:cNvPr>
          <p:cNvSpPr/>
          <p:nvPr/>
        </p:nvSpPr>
        <p:spPr>
          <a:xfrm rot="16200000">
            <a:off x="8377028" y="2866524"/>
            <a:ext cx="440210" cy="172908"/>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a:ln>
            <a:noFill/>
          </a:ln>
        </p:spPr>
        <p:txBody>
          <a:bodyPr/>
          <a:lstStyle/>
          <a:p>
            <a:endParaRPr lang="fr-FR" sz="1200"/>
          </a:p>
        </p:txBody>
      </p:sp>
      <p:sp>
        <p:nvSpPr>
          <p:cNvPr id="42" name="TextBox 47">
            <a:extLst>
              <a:ext uri="{FF2B5EF4-FFF2-40B4-BE49-F238E27FC236}">
                <a16:creationId xmlns:a16="http://schemas.microsoft.com/office/drawing/2014/main" id="{155179A9-F1B0-E3AD-E30E-1ACD2F3B56D3}"/>
              </a:ext>
            </a:extLst>
          </p:cNvPr>
          <p:cNvSpPr txBox="1"/>
          <p:nvPr/>
        </p:nvSpPr>
        <p:spPr>
          <a:xfrm>
            <a:off x="2656739" y="3368761"/>
            <a:ext cx="3246129" cy="201145"/>
          </a:xfrm>
          <a:prstGeom prst="rect">
            <a:avLst/>
          </a:prstGeom>
        </p:spPr>
        <p:txBody>
          <a:bodyPr lIns="0" tIns="0" rIns="0" bIns="0" rtlCol="0" anchor="t">
            <a:spAutoFit/>
          </a:bodyPr>
          <a:lstStyle/>
          <a:p>
            <a:pPr>
              <a:lnSpc>
                <a:spcPts val="1477"/>
              </a:lnSpc>
              <a:spcBef>
                <a:spcPct val="0"/>
              </a:spcBef>
            </a:pPr>
            <a:r>
              <a:rPr lang="fr-FR" sz="1400" b="1" dirty="0"/>
              <a:t>Le rassurer </a:t>
            </a:r>
          </a:p>
        </p:txBody>
      </p:sp>
      <p:sp>
        <p:nvSpPr>
          <p:cNvPr id="43" name="TextBox 51">
            <a:extLst>
              <a:ext uri="{FF2B5EF4-FFF2-40B4-BE49-F238E27FC236}">
                <a16:creationId xmlns:a16="http://schemas.microsoft.com/office/drawing/2014/main" id="{56323219-A20E-758A-6083-157714B249AD}"/>
              </a:ext>
            </a:extLst>
          </p:cNvPr>
          <p:cNvSpPr txBox="1"/>
          <p:nvPr/>
        </p:nvSpPr>
        <p:spPr>
          <a:xfrm>
            <a:off x="2659259" y="3715141"/>
            <a:ext cx="5494141" cy="599331"/>
          </a:xfrm>
          <a:prstGeom prst="rect">
            <a:avLst/>
          </a:prstGeom>
        </p:spPr>
        <p:txBody>
          <a:bodyPr wrap="square" lIns="0" tIns="0" rIns="0" bIns="0" rtlCol="0" anchor="t">
            <a:spAutoFit/>
          </a:bodyPr>
          <a:lstStyle/>
          <a:p>
            <a:pPr algn="just">
              <a:lnSpc>
                <a:spcPts val="1582"/>
              </a:lnSpc>
            </a:pPr>
            <a:r>
              <a:rPr lang="fr-FR" sz="1100" dirty="0">
                <a:solidFill>
                  <a:srgbClr val="725E9C"/>
                </a:solidFill>
                <a:latin typeface="Arial" panose="020B0604020202020204" pitchFamily="34" charset="0"/>
                <a:cs typeface="Arial" panose="020B0604020202020204" pitchFamily="34" charset="0"/>
              </a:rPr>
              <a:t>Je vous informe que votre droit à l’aide au logement sera de nouveau étudié, sur toute la période nécessaire, dès réception de votre déclaration (via la téléprocédure ou par courriel).</a:t>
            </a:r>
          </a:p>
        </p:txBody>
      </p:sp>
      <p:sp>
        <p:nvSpPr>
          <p:cNvPr id="44" name="TextBox 52">
            <a:extLst>
              <a:ext uri="{FF2B5EF4-FFF2-40B4-BE49-F238E27FC236}">
                <a16:creationId xmlns:a16="http://schemas.microsoft.com/office/drawing/2014/main" id="{7AA95134-4334-95C6-9232-5C2AA0139F69}"/>
              </a:ext>
            </a:extLst>
          </p:cNvPr>
          <p:cNvSpPr txBox="1"/>
          <p:nvPr/>
        </p:nvSpPr>
        <p:spPr>
          <a:xfrm>
            <a:off x="8810163" y="2786695"/>
            <a:ext cx="3124661" cy="386388"/>
          </a:xfrm>
          <a:prstGeom prst="rect">
            <a:avLst/>
          </a:prstGeom>
        </p:spPr>
        <p:txBody>
          <a:bodyPr wrap="square" lIns="0" tIns="0" rIns="0" bIns="0" rtlCol="0" anchor="t">
            <a:spAutoFit/>
          </a:bodyPr>
          <a:lstStyle/>
          <a:p>
            <a:pPr>
              <a:lnSpc>
                <a:spcPts val="1477"/>
              </a:lnSpc>
              <a:spcBef>
                <a:spcPct val="0"/>
              </a:spcBef>
            </a:pPr>
            <a:r>
              <a:rPr lang="fr-FR" sz="1400" b="1" dirty="0"/>
              <a:t>L'orienter </a:t>
            </a:r>
            <a:r>
              <a:rPr lang="fr-FR" sz="1200" i="1" dirty="0"/>
              <a:t>(lorsque la téléprocédure est fermée /non accessible) </a:t>
            </a:r>
            <a:endParaRPr lang="fr-FR" sz="1400" i="1" dirty="0"/>
          </a:p>
        </p:txBody>
      </p:sp>
      <p:sp>
        <p:nvSpPr>
          <p:cNvPr id="45" name="TextBox 56">
            <a:extLst>
              <a:ext uri="{FF2B5EF4-FFF2-40B4-BE49-F238E27FC236}">
                <a16:creationId xmlns:a16="http://schemas.microsoft.com/office/drawing/2014/main" id="{D9928EE7-BFCE-44E4-18E0-18FA1C5C3CF7}"/>
              </a:ext>
            </a:extLst>
          </p:cNvPr>
          <p:cNvSpPr txBox="1"/>
          <p:nvPr/>
        </p:nvSpPr>
        <p:spPr>
          <a:xfrm>
            <a:off x="8831459" y="3715141"/>
            <a:ext cx="3027358" cy="1990288"/>
          </a:xfrm>
          <a:prstGeom prst="rect">
            <a:avLst/>
          </a:prstGeom>
        </p:spPr>
        <p:txBody>
          <a:bodyPr wrap="square" lIns="0" tIns="0" rIns="0" bIns="0" rtlCol="0" anchor="t">
            <a:spAutoFit/>
          </a:bodyPr>
          <a:lstStyle/>
          <a:p>
            <a:pPr algn="just">
              <a:lnSpc>
                <a:spcPts val="1582"/>
              </a:lnSpc>
            </a:pPr>
            <a:r>
              <a:rPr lang="fr-FR" sz="1200" dirty="0">
                <a:solidFill>
                  <a:srgbClr val="725E9C"/>
                </a:solidFill>
                <a:latin typeface="Arial" panose="020B0604020202020204" pitchFamily="34" charset="0"/>
                <a:cs typeface="Arial" panose="020B0604020202020204" pitchFamily="34" charset="0"/>
              </a:rPr>
              <a:t>Si la téléprocédure est fermée vous devez adresser à votre caf, copie de la notification de renouvellement de votre bourse pour la nouvelle année.</a:t>
            </a:r>
          </a:p>
          <a:p>
            <a:pPr>
              <a:lnSpc>
                <a:spcPts val="1582"/>
              </a:lnSpc>
            </a:pPr>
            <a:endParaRPr lang="fr-FR" sz="1200" dirty="0">
              <a:solidFill>
                <a:srgbClr val="725E9C"/>
              </a:solidFill>
              <a:latin typeface="Arial" panose="020B0604020202020204" pitchFamily="34" charset="0"/>
              <a:cs typeface="Arial" panose="020B0604020202020204" pitchFamily="34" charset="0"/>
            </a:endParaRPr>
          </a:p>
          <a:p>
            <a:pPr>
              <a:lnSpc>
                <a:spcPts val="1582"/>
              </a:lnSpc>
            </a:pPr>
            <a:r>
              <a:rPr lang="fr-FR" sz="1200" dirty="0">
                <a:solidFill>
                  <a:srgbClr val="725E9C"/>
                </a:solidFill>
                <a:latin typeface="Arial" panose="020B0604020202020204" pitchFamily="34" charset="0"/>
                <a:cs typeface="Arial" panose="020B0604020202020204" pitchFamily="34" charset="0"/>
              </a:rPr>
              <a:t>À réception de ce document, la Caf étudiera de nouveau vos droits depuis janvier.</a:t>
            </a:r>
          </a:p>
          <a:p>
            <a:endParaRPr lang="fr-FR" sz="1200" dirty="0">
              <a:solidFill>
                <a:srgbClr val="725E9C"/>
              </a:solidFill>
              <a:latin typeface="Arial" panose="020B0604020202020204" pitchFamily="34" charset="0"/>
              <a:cs typeface="Arial" panose="020B0604020202020204" pitchFamily="34" charset="0"/>
            </a:endParaRPr>
          </a:p>
          <a:p>
            <a:endParaRPr lang="fr-FR" sz="1200" dirty="0">
              <a:solidFill>
                <a:srgbClr val="725E9C"/>
              </a:solidFill>
              <a:latin typeface="Arial" panose="020B0604020202020204" pitchFamily="34" charset="0"/>
              <a:cs typeface="Arial" panose="020B0604020202020204" pitchFamily="34" charset="0"/>
            </a:endParaRPr>
          </a:p>
          <a:p>
            <a:pPr>
              <a:spcBef>
                <a:spcPct val="0"/>
              </a:spcBef>
            </a:pPr>
            <a:endParaRPr lang="fr-FR" sz="1200" dirty="0">
              <a:solidFill>
                <a:srgbClr val="725E9C"/>
              </a:solidFill>
              <a:latin typeface="Arial" panose="020B0604020202020204" pitchFamily="34" charset="0"/>
              <a:cs typeface="Arial" panose="020B0604020202020204" pitchFamily="34" charset="0"/>
            </a:endParaRPr>
          </a:p>
        </p:txBody>
      </p:sp>
      <p:sp>
        <p:nvSpPr>
          <p:cNvPr id="48" name="TextBox 45">
            <a:extLst>
              <a:ext uri="{FF2B5EF4-FFF2-40B4-BE49-F238E27FC236}">
                <a16:creationId xmlns:a16="http://schemas.microsoft.com/office/drawing/2014/main" id="{C1170791-3754-F882-C69A-4F7422A97C35}"/>
              </a:ext>
            </a:extLst>
          </p:cNvPr>
          <p:cNvSpPr txBox="1"/>
          <p:nvPr/>
        </p:nvSpPr>
        <p:spPr>
          <a:xfrm>
            <a:off x="2656739" y="4471867"/>
            <a:ext cx="6185356" cy="201145"/>
          </a:xfrm>
          <a:prstGeom prst="rect">
            <a:avLst/>
          </a:prstGeom>
        </p:spPr>
        <p:txBody>
          <a:bodyPr wrap="square" lIns="0" tIns="0" rIns="0" bIns="0" rtlCol="0" anchor="t">
            <a:spAutoFit/>
          </a:bodyPr>
          <a:lstStyle/>
          <a:p>
            <a:pPr>
              <a:lnSpc>
                <a:spcPts val="1477"/>
              </a:lnSpc>
              <a:spcBef>
                <a:spcPct val="0"/>
              </a:spcBef>
            </a:pPr>
            <a:r>
              <a:rPr lang="fr-FR" sz="1400" b="1" dirty="0"/>
              <a:t>Comment effectuer cette démarche </a:t>
            </a:r>
            <a:r>
              <a:rPr lang="fr-FR" sz="1200" i="1" dirty="0"/>
              <a:t>(lorsque la téléprocédure est ouverte)  </a:t>
            </a:r>
            <a:endParaRPr lang="fr-FR" sz="1400" i="1" dirty="0"/>
          </a:p>
        </p:txBody>
      </p:sp>
      <p:sp>
        <p:nvSpPr>
          <p:cNvPr id="58" name="TextBox 46">
            <a:extLst>
              <a:ext uri="{FF2B5EF4-FFF2-40B4-BE49-F238E27FC236}">
                <a16:creationId xmlns:a16="http://schemas.microsoft.com/office/drawing/2014/main" id="{68B72919-49E6-4318-CD8B-44A0A805C803}"/>
              </a:ext>
            </a:extLst>
          </p:cNvPr>
          <p:cNvSpPr txBox="1"/>
          <p:nvPr/>
        </p:nvSpPr>
        <p:spPr>
          <a:xfrm>
            <a:off x="2667719" y="4673012"/>
            <a:ext cx="5410939" cy="2174954"/>
          </a:xfrm>
          <a:prstGeom prst="rect">
            <a:avLst/>
          </a:prstGeom>
        </p:spPr>
        <p:txBody>
          <a:bodyPr wrap="square" lIns="0" tIns="0" rIns="0" bIns="0" rtlCol="0" anchor="t">
            <a:spAutoFit/>
          </a:bodyPr>
          <a:lstStyle/>
          <a:p>
            <a:pPr>
              <a:lnSpc>
                <a:spcPts val="1582"/>
              </a:lnSpc>
            </a:pPr>
            <a:r>
              <a:rPr lang="fr-FR" sz="1050" dirty="0">
                <a:solidFill>
                  <a:srgbClr val="725E9C"/>
                </a:solidFill>
                <a:latin typeface="Arial" panose="020B0604020202020204" pitchFamily="34" charset="0"/>
                <a:cs typeface="Arial" panose="020B0604020202020204" pitchFamily="34" charset="0"/>
              </a:rPr>
              <a:t>Pour faire cette démarche, vous devez vous connecter sur votre compte soit sur caf.fr / soit sur l'application mobile. </a:t>
            </a:r>
          </a:p>
          <a:p>
            <a:pPr>
              <a:lnSpc>
                <a:spcPts val="678"/>
              </a:lnSpc>
            </a:pPr>
            <a:endParaRPr lang="fr-FR" sz="1050" dirty="0">
              <a:solidFill>
                <a:srgbClr val="725E9C"/>
              </a:solidFill>
              <a:latin typeface="Arial" panose="020B0604020202020204" pitchFamily="34" charset="0"/>
              <a:cs typeface="Arial" panose="020B0604020202020204" pitchFamily="34" charset="0"/>
            </a:endParaRPr>
          </a:p>
          <a:p>
            <a:pPr>
              <a:lnSpc>
                <a:spcPts val="1582"/>
              </a:lnSpc>
            </a:pPr>
            <a:r>
              <a:rPr lang="fr-FR" sz="1050" dirty="0">
                <a:solidFill>
                  <a:srgbClr val="725E9C"/>
                </a:solidFill>
                <a:latin typeface="Arial" panose="020B0604020202020204" pitchFamily="34" charset="0"/>
                <a:cs typeface="Arial" panose="020B0604020202020204" pitchFamily="34" charset="0"/>
              </a:rPr>
              <a:t>Après, vous cliquez sur </a:t>
            </a:r>
            <a:r>
              <a:rPr lang="fr-FR" sz="1050" b="1" dirty="0">
                <a:solidFill>
                  <a:srgbClr val="725E9C"/>
                </a:solidFill>
                <a:latin typeface="Arial" panose="020B0604020202020204" pitchFamily="34" charset="0"/>
                <a:cs typeface="Arial" panose="020B0604020202020204" pitchFamily="34" charset="0"/>
              </a:rPr>
              <a:t>l'alerte en rouge </a:t>
            </a:r>
            <a:r>
              <a:rPr lang="fr-FR" sz="1050" dirty="0">
                <a:solidFill>
                  <a:srgbClr val="725E9C"/>
                </a:solidFill>
                <a:latin typeface="Arial" panose="020B0604020202020204" pitchFamily="34" charset="0"/>
                <a:cs typeface="Arial" panose="020B0604020202020204" pitchFamily="34" charset="0"/>
              </a:rPr>
              <a:t>pour répondre.</a:t>
            </a:r>
          </a:p>
          <a:p>
            <a:pPr>
              <a:lnSpc>
                <a:spcPts val="904"/>
              </a:lnSpc>
            </a:pPr>
            <a:endParaRPr lang="fr-FR" sz="1050" dirty="0">
              <a:solidFill>
                <a:srgbClr val="725E9C"/>
              </a:solidFill>
              <a:latin typeface="Arial" panose="020B0604020202020204" pitchFamily="34" charset="0"/>
              <a:cs typeface="Arial" panose="020B0604020202020204" pitchFamily="34" charset="0"/>
            </a:endParaRPr>
          </a:p>
          <a:p>
            <a:pPr algn="just"/>
            <a:r>
              <a:rPr lang="fr-FR" sz="1050" b="1" dirty="0">
                <a:solidFill>
                  <a:srgbClr val="725E9C"/>
                </a:solidFill>
                <a:latin typeface="Arial" panose="020B0604020202020204" pitchFamily="34" charset="0"/>
                <a:cs typeface="Arial" panose="020B0604020202020204" pitchFamily="34" charset="0"/>
              </a:rPr>
              <a:t>Si vous êtes toujours étudiant boursier</a:t>
            </a:r>
            <a:r>
              <a:rPr lang="fr-FR" sz="1050" dirty="0">
                <a:solidFill>
                  <a:srgbClr val="725E9C"/>
                </a:solidFill>
                <a:latin typeface="Arial" panose="020B0604020202020204" pitchFamily="34" charset="0"/>
                <a:cs typeface="Arial" panose="020B0604020202020204" pitchFamily="34" charset="0"/>
              </a:rPr>
              <a:t>, confirmez votre situation et renseignez les coordonnées de l’organisme qui vous verse la bourse.</a:t>
            </a:r>
          </a:p>
          <a:p>
            <a:pPr algn="just"/>
            <a:endParaRPr lang="fr-FR" sz="1050" dirty="0">
              <a:solidFill>
                <a:srgbClr val="725E9C"/>
              </a:solidFill>
              <a:latin typeface="Arial" panose="020B0604020202020204" pitchFamily="34" charset="0"/>
              <a:cs typeface="Arial" panose="020B0604020202020204" pitchFamily="34" charset="0"/>
            </a:endParaRPr>
          </a:p>
          <a:p>
            <a:pPr algn="just"/>
            <a:r>
              <a:rPr lang="fr-FR" sz="1050" b="1" dirty="0">
                <a:solidFill>
                  <a:srgbClr val="725E9C"/>
                </a:solidFill>
                <a:latin typeface="Arial" panose="020B0604020202020204" pitchFamily="34" charset="0"/>
                <a:cs typeface="Arial" panose="020B0604020202020204" pitchFamily="34" charset="0"/>
              </a:rPr>
              <a:t>Si vous n’êtes plus boursier</a:t>
            </a:r>
            <a:r>
              <a:rPr lang="fr-FR" sz="1050" dirty="0">
                <a:solidFill>
                  <a:srgbClr val="725E9C"/>
                </a:solidFill>
                <a:latin typeface="Arial" panose="020B0604020202020204" pitchFamily="34" charset="0"/>
                <a:cs typeface="Arial" panose="020B0604020202020204" pitchFamily="34" charset="0"/>
              </a:rPr>
              <a:t>, confirmez uniquement votre situation d’étudiant et valider la démarche.</a:t>
            </a:r>
          </a:p>
          <a:p>
            <a:pPr algn="just"/>
            <a:endParaRPr lang="fr-FR" sz="1050" dirty="0">
              <a:solidFill>
                <a:srgbClr val="725E9C"/>
              </a:solidFill>
              <a:latin typeface="Arial" panose="020B0604020202020204" pitchFamily="34" charset="0"/>
              <a:cs typeface="Arial" panose="020B0604020202020204" pitchFamily="34" charset="0"/>
            </a:endParaRPr>
          </a:p>
          <a:p>
            <a:pPr algn="just"/>
            <a:r>
              <a:rPr lang="fr-FR" sz="1050" b="1" dirty="0">
                <a:solidFill>
                  <a:srgbClr val="725E9C"/>
                </a:solidFill>
                <a:latin typeface="Arial" panose="020B0604020202020204" pitchFamily="34" charset="0"/>
                <a:cs typeface="Arial" panose="020B0604020202020204" pitchFamily="34" charset="0"/>
              </a:rPr>
              <a:t>Si vous n’êtes plus étudiant</a:t>
            </a:r>
            <a:r>
              <a:rPr lang="fr-FR" sz="1050" dirty="0">
                <a:solidFill>
                  <a:srgbClr val="725E9C"/>
                </a:solidFill>
                <a:latin typeface="Arial" panose="020B0604020202020204" pitchFamily="34" charset="0"/>
                <a:cs typeface="Arial" panose="020B0604020202020204" pitchFamily="34" charset="0"/>
              </a:rPr>
              <a:t>, indiquez la date de votre fin d’études ainsi que votre nouvelle situation et valider votre démarche.</a:t>
            </a:r>
          </a:p>
        </p:txBody>
      </p:sp>
      <p:pic>
        <p:nvPicPr>
          <p:cNvPr id="29" name="Image 28">
            <a:extLst>
              <a:ext uri="{FF2B5EF4-FFF2-40B4-BE49-F238E27FC236}">
                <a16:creationId xmlns:a16="http://schemas.microsoft.com/office/drawing/2014/main" id="{A5E47C76-BC37-C52B-D1AD-F61226570452}"/>
              </a:ext>
            </a:extLst>
          </p:cNvPr>
          <p:cNvPicPr>
            <a:picLocks noChangeAspect="1"/>
          </p:cNvPicPr>
          <p:nvPr/>
        </p:nvPicPr>
        <p:blipFill>
          <a:blip r:embed="rId5"/>
          <a:stretch>
            <a:fillRect/>
          </a:stretch>
        </p:blipFill>
        <p:spPr>
          <a:xfrm>
            <a:off x="2511188" y="113473"/>
            <a:ext cx="1911350" cy="1035050"/>
          </a:xfrm>
          <a:prstGeom prst="rect">
            <a:avLst/>
          </a:prstGeom>
        </p:spPr>
      </p:pic>
      <p:sp>
        <p:nvSpPr>
          <p:cNvPr id="24" name="Freeform 12">
            <a:extLst>
              <a:ext uri="{FF2B5EF4-FFF2-40B4-BE49-F238E27FC236}">
                <a16:creationId xmlns:a16="http://schemas.microsoft.com/office/drawing/2014/main" id="{3741EA8E-AB65-1C21-E310-52D931C8A025}"/>
              </a:ext>
            </a:extLst>
          </p:cNvPr>
          <p:cNvSpPr/>
          <p:nvPr/>
        </p:nvSpPr>
        <p:spPr>
          <a:xfrm rot="16200000">
            <a:off x="2239794" y="2445051"/>
            <a:ext cx="440210" cy="172908"/>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a:ln>
            <a:noFill/>
          </a:ln>
        </p:spPr>
        <p:txBody>
          <a:bodyPr/>
          <a:lstStyle/>
          <a:p>
            <a:endParaRPr lang="fr-FR" sz="1200"/>
          </a:p>
        </p:txBody>
      </p:sp>
      <p:sp>
        <p:nvSpPr>
          <p:cNvPr id="30" name="TextBox 47">
            <a:extLst>
              <a:ext uri="{FF2B5EF4-FFF2-40B4-BE49-F238E27FC236}">
                <a16:creationId xmlns:a16="http://schemas.microsoft.com/office/drawing/2014/main" id="{6323BF54-697D-D89F-B2C9-AA2EA87386C4}"/>
              </a:ext>
            </a:extLst>
          </p:cNvPr>
          <p:cNvSpPr txBox="1"/>
          <p:nvPr/>
        </p:nvSpPr>
        <p:spPr>
          <a:xfrm>
            <a:off x="2656739" y="2440761"/>
            <a:ext cx="3246129" cy="201145"/>
          </a:xfrm>
          <a:prstGeom prst="rect">
            <a:avLst/>
          </a:prstGeom>
        </p:spPr>
        <p:txBody>
          <a:bodyPr lIns="0" tIns="0" rIns="0" bIns="0" rtlCol="0" anchor="t">
            <a:spAutoFit/>
          </a:bodyPr>
          <a:lstStyle/>
          <a:p>
            <a:pPr>
              <a:lnSpc>
                <a:spcPts val="1477"/>
              </a:lnSpc>
              <a:spcBef>
                <a:spcPct val="0"/>
              </a:spcBef>
            </a:pPr>
            <a:r>
              <a:rPr lang="fr-FR" sz="1400" b="1" dirty="0"/>
              <a:t>Lui expliquer</a:t>
            </a:r>
          </a:p>
        </p:txBody>
      </p:sp>
      <p:sp>
        <p:nvSpPr>
          <p:cNvPr id="31" name="TextBox 51">
            <a:extLst>
              <a:ext uri="{FF2B5EF4-FFF2-40B4-BE49-F238E27FC236}">
                <a16:creationId xmlns:a16="http://schemas.microsoft.com/office/drawing/2014/main" id="{3A436726-DB10-7A20-0BB7-B0B3BA52D461}"/>
              </a:ext>
            </a:extLst>
          </p:cNvPr>
          <p:cNvSpPr txBox="1"/>
          <p:nvPr/>
        </p:nvSpPr>
        <p:spPr>
          <a:xfrm>
            <a:off x="2656739" y="2753973"/>
            <a:ext cx="5494141" cy="394147"/>
          </a:xfrm>
          <a:prstGeom prst="rect">
            <a:avLst/>
          </a:prstGeom>
        </p:spPr>
        <p:txBody>
          <a:bodyPr wrap="square" lIns="0" tIns="0" rIns="0" bIns="0" rtlCol="0" anchor="t">
            <a:spAutoFit/>
          </a:bodyPr>
          <a:lstStyle/>
          <a:p>
            <a:pPr algn="just">
              <a:lnSpc>
                <a:spcPts val="1582"/>
              </a:lnSpc>
            </a:pPr>
            <a:r>
              <a:rPr lang="fr-FR" sz="1100" dirty="0">
                <a:solidFill>
                  <a:srgbClr val="725E9C"/>
                </a:solidFill>
                <a:latin typeface="Arial" panose="020B0604020202020204" pitchFamily="34" charset="0"/>
                <a:cs typeface="Arial" panose="020B0604020202020204" pitchFamily="34" charset="0"/>
              </a:rPr>
              <a:t>Votre aide au logement a diminué depuis janvier car vous n’avez pas effectué la déclaration de renouvellement de bourse</a:t>
            </a:r>
          </a:p>
        </p:txBody>
      </p:sp>
      <p:sp>
        <p:nvSpPr>
          <p:cNvPr id="11" name="ZoneTexte 10">
            <a:extLst>
              <a:ext uri="{FF2B5EF4-FFF2-40B4-BE49-F238E27FC236}">
                <a16:creationId xmlns:a16="http://schemas.microsoft.com/office/drawing/2014/main" id="{547045F0-70B2-54DF-71B7-40E212D6171E}"/>
              </a:ext>
            </a:extLst>
          </p:cNvPr>
          <p:cNvSpPr txBox="1"/>
          <p:nvPr/>
        </p:nvSpPr>
        <p:spPr>
          <a:xfrm>
            <a:off x="266700" y="3221442"/>
            <a:ext cx="1714500" cy="1200329"/>
          </a:xfrm>
          <a:prstGeom prst="rect">
            <a:avLst/>
          </a:prstGeom>
          <a:noFill/>
        </p:spPr>
        <p:txBody>
          <a:bodyPr wrap="square" rtlCol="0" anchor="ctr">
            <a:spAutoFit/>
          </a:bodyPr>
          <a:lstStyle/>
          <a:p>
            <a:pPr algn="ctr"/>
            <a:r>
              <a:rPr lang="fr-FR" b="1" dirty="0">
                <a:solidFill>
                  <a:srgbClr val="FFFFFF"/>
                </a:solidFill>
              </a:rPr>
              <a:t>Accompagner l'allocataire selon le profil de l'appelant</a:t>
            </a:r>
          </a:p>
        </p:txBody>
      </p:sp>
      <p:grpSp>
        <p:nvGrpSpPr>
          <p:cNvPr id="25" name="Group 20">
            <a:extLst>
              <a:ext uri="{FF2B5EF4-FFF2-40B4-BE49-F238E27FC236}">
                <a16:creationId xmlns:a16="http://schemas.microsoft.com/office/drawing/2014/main" id="{F7E2081F-20F3-8367-8706-F3F6963F26D9}"/>
              </a:ext>
            </a:extLst>
          </p:cNvPr>
          <p:cNvGrpSpPr/>
          <p:nvPr/>
        </p:nvGrpSpPr>
        <p:grpSpPr>
          <a:xfrm>
            <a:off x="2362275" y="2011832"/>
            <a:ext cx="9828000" cy="59303"/>
            <a:chOff x="0" y="0"/>
            <a:chExt cx="4174988" cy="23428"/>
          </a:xfrm>
          <a:solidFill>
            <a:srgbClr val="AB6EB4"/>
          </a:solidFill>
        </p:grpSpPr>
        <p:sp>
          <p:nvSpPr>
            <p:cNvPr id="26" name="Freeform 21">
              <a:extLst>
                <a:ext uri="{FF2B5EF4-FFF2-40B4-BE49-F238E27FC236}">
                  <a16:creationId xmlns:a16="http://schemas.microsoft.com/office/drawing/2014/main" id="{AD879A6F-E9DC-3145-E784-3BB8EA84C5A5}"/>
                </a:ext>
              </a:extLst>
            </p:cNvPr>
            <p:cNvSpPr/>
            <p:nvPr/>
          </p:nvSpPr>
          <p:spPr>
            <a:xfrm>
              <a:off x="0" y="0"/>
              <a:ext cx="4174988" cy="23428"/>
            </a:xfrm>
            <a:custGeom>
              <a:avLst/>
              <a:gdLst/>
              <a:ahLst/>
              <a:cxnLst/>
              <a:rect l="l" t="t" r="r" b="b"/>
              <a:pathLst>
                <a:path w="4174988" h="23428">
                  <a:moveTo>
                    <a:pt x="0" y="0"/>
                  </a:moveTo>
                  <a:lnTo>
                    <a:pt x="4174988" y="0"/>
                  </a:lnTo>
                  <a:lnTo>
                    <a:pt x="4174988" y="23428"/>
                  </a:lnTo>
                  <a:lnTo>
                    <a:pt x="0" y="23428"/>
                  </a:lnTo>
                  <a:close/>
                </a:path>
              </a:pathLst>
            </a:custGeom>
            <a:grpFill/>
          </p:spPr>
          <p:txBody>
            <a:bodyPr/>
            <a:lstStyle/>
            <a:p>
              <a:endParaRPr lang="fr-FR" sz="1200"/>
            </a:p>
          </p:txBody>
        </p:sp>
        <p:sp>
          <p:nvSpPr>
            <p:cNvPr id="28" name="TextBox 22">
              <a:extLst>
                <a:ext uri="{FF2B5EF4-FFF2-40B4-BE49-F238E27FC236}">
                  <a16:creationId xmlns:a16="http://schemas.microsoft.com/office/drawing/2014/main" id="{62F331BE-FC3F-C4B1-1622-95BCC8CEFAB0}"/>
                </a:ext>
              </a:extLst>
            </p:cNvPr>
            <p:cNvSpPr txBox="1"/>
            <p:nvPr/>
          </p:nvSpPr>
          <p:spPr>
            <a:xfrm>
              <a:off x="0" y="0"/>
              <a:ext cx="4174988" cy="23428"/>
            </a:xfrm>
            <a:prstGeom prst="rect">
              <a:avLst/>
            </a:prstGeom>
            <a:grpFill/>
          </p:spPr>
          <p:txBody>
            <a:bodyPr lIns="33867" tIns="33867" rIns="33867" bIns="33867" rtlCol="0" anchor="ctr"/>
            <a:lstStyle/>
            <a:p>
              <a:pPr algn="ctr">
                <a:lnSpc>
                  <a:spcPts val="1100"/>
                </a:lnSpc>
              </a:pPr>
              <a:endParaRPr sz="1200"/>
            </a:p>
          </p:txBody>
        </p:sp>
      </p:grpSp>
      <p:sp>
        <p:nvSpPr>
          <p:cNvPr id="36" name="Rectangle 35">
            <a:extLst>
              <a:ext uri="{FF2B5EF4-FFF2-40B4-BE49-F238E27FC236}">
                <a16:creationId xmlns:a16="http://schemas.microsoft.com/office/drawing/2014/main" id="{816C45DD-4C57-EC91-2473-E2629DAE781D}"/>
              </a:ext>
            </a:extLst>
          </p:cNvPr>
          <p:cNvSpPr/>
          <p:nvPr/>
        </p:nvSpPr>
        <p:spPr>
          <a:xfrm>
            <a:off x="8384102" y="2011832"/>
            <a:ext cx="140978" cy="4860000"/>
          </a:xfrm>
          <a:prstGeom prst="rect">
            <a:avLst/>
          </a:prstGeom>
          <a:solidFill>
            <a:srgbClr val="AB6E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258661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2F2870F5-3178-4682-1989-30EC2DE1CF60}"/>
              </a:ext>
            </a:extLst>
          </p:cNvPr>
          <p:cNvGrpSpPr/>
          <p:nvPr/>
        </p:nvGrpSpPr>
        <p:grpSpPr>
          <a:xfrm>
            <a:off x="1902389" y="0"/>
            <a:ext cx="10289611" cy="504000"/>
            <a:chOff x="0" y="0"/>
            <a:chExt cx="4065032" cy="199111"/>
          </a:xfrm>
        </p:grpSpPr>
        <p:sp>
          <p:nvSpPr>
            <p:cNvPr id="3" name="Freeform 9">
              <a:extLst>
                <a:ext uri="{FF2B5EF4-FFF2-40B4-BE49-F238E27FC236}">
                  <a16:creationId xmlns:a16="http://schemas.microsoft.com/office/drawing/2014/main" id="{C9D9DFD7-164C-9A56-30B1-1FA81F5EDA0C}"/>
                </a:ext>
              </a:extLst>
            </p:cNvPr>
            <p:cNvSpPr/>
            <p:nvPr/>
          </p:nvSpPr>
          <p:spPr>
            <a:xfrm>
              <a:off x="0" y="0"/>
              <a:ext cx="4065032" cy="199111"/>
            </a:xfrm>
            <a:custGeom>
              <a:avLst/>
              <a:gdLst/>
              <a:ahLst/>
              <a:cxnLst/>
              <a:rect l="l" t="t" r="r" b="b"/>
              <a:pathLst>
                <a:path w="4065032" h="199111">
                  <a:moveTo>
                    <a:pt x="0" y="0"/>
                  </a:moveTo>
                  <a:lnTo>
                    <a:pt x="4065032" y="0"/>
                  </a:lnTo>
                  <a:lnTo>
                    <a:pt x="4065032" y="199111"/>
                  </a:lnTo>
                  <a:lnTo>
                    <a:pt x="0" y="199111"/>
                  </a:lnTo>
                  <a:close/>
                </a:path>
              </a:pathLst>
            </a:custGeom>
            <a:solidFill>
              <a:srgbClr val="AB6EB4"/>
            </a:solidFill>
          </p:spPr>
          <p:txBody>
            <a:bodyPr/>
            <a:lstStyle/>
            <a:p>
              <a:endParaRPr lang="fr-FR" sz="1200"/>
            </a:p>
          </p:txBody>
        </p:sp>
        <p:sp>
          <p:nvSpPr>
            <p:cNvPr id="4" name="TextBox 10">
              <a:extLst>
                <a:ext uri="{FF2B5EF4-FFF2-40B4-BE49-F238E27FC236}">
                  <a16:creationId xmlns:a16="http://schemas.microsoft.com/office/drawing/2014/main" id="{1674BB7A-D345-689A-E499-7C8EF6961624}"/>
                </a:ext>
              </a:extLst>
            </p:cNvPr>
            <p:cNvSpPr txBox="1"/>
            <p:nvPr/>
          </p:nvSpPr>
          <p:spPr>
            <a:xfrm>
              <a:off x="0" y="0"/>
              <a:ext cx="4065032" cy="199111"/>
            </a:xfrm>
            <a:prstGeom prst="rect">
              <a:avLst/>
            </a:prstGeom>
          </p:spPr>
          <p:txBody>
            <a:bodyPr lIns="33867" tIns="33867" rIns="33867" bIns="33867" rtlCol="0" anchor="ctr"/>
            <a:lstStyle/>
            <a:p>
              <a:pPr algn="ctr">
                <a:lnSpc>
                  <a:spcPts val="1477"/>
                </a:lnSpc>
              </a:pPr>
              <a:r>
                <a:rPr lang="fr-FR" sz="1307" dirty="0">
                  <a:solidFill>
                    <a:srgbClr val="FFFFFF"/>
                  </a:solidFill>
                  <a:latin typeface="Montserrat Classic"/>
                </a:rPr>
                <a:t>Accompagner l'allocataire selon le profil de l'appelant</a:t>
              </a:r>
            </a:p>
          </p:txBody>
        </p:sp>
      </p:grpSp>
      <p:grpSp>
        <p:nvGrpSpPr>
          <p:cNvPr id="14" name="Groupe 13">
            <a:extLst>
              <a:ext uri="{FF2B5EF4-FFF2-40B4-BE49-F238E27FC236}">
                <a16:creationId xmlns:a16="http://schemas.microsoft.com/office/drawing/2014/main" id="{BB75B475-E2E7-5771-FEA9-08AD4B7791D0}"/>
              </a:ext>
            </a:extLst>
          </p:cNvPr>
          <p:cNvGrpSpPr/>
          <p:nvPr/>
        </p:nvGrpSpPr>
        <p:grpSpPr>
          <a:xfrm>
            <a:off x="4596094" y="843909"/>
            <a:ext cx="7386509" cy="597343"/>
            <a:chOff x="5642147" y="1265863"/>
            <a:chExt cx="11079764" cy="896014"/>
          </a:xfrm>
        </p:grpSpPr>
        <p:grpSp>
          <p:nvGrpSpPr>
            <p:cNvPr id="5" name="Group 14">
              <a:extLst>
                <a:ext uri="{FF2B5EF4-FFF2-40B4-BE49-F238E27FC236}">
                  <a16:creationId xmlns:a16="http://schemas.microsoft.com/office/drawing/2014/main" id="{8DFCD48C-C56F-84B0-F2E6-571192831888}"/>
                </a:ext>
              </a:extLst>
            </p:cNvPr>
            <p:cNvGrpSpPr/>
            <p:nvPr/>
          </p:nvGrpSpPr>
          <p:grpSpPr>
            <a:xfrm>
              <a:off x="8995704" y="1600038"/>
              <a:ext cx="296591" cy="186187"/>
              <a:chOff x="0" y="0"/>
              <a:chExt cx="737166" cy="462760"/>
            </a:xfrm>
          </p:grpSpPr>
          <p:sp>
            <p:nvSpPr>
              <p:cNvPr id="6" name="Freeform 15">
                <a:extLst>
                  <a:ext uri="{FF2B5EF4-FFF2-40B4-BE49-F238E27FC236}">
                    <a16:creationId xmlns:a16="http://schemas.microsoft.com/office/drawing/2014/main" id="{D389A53C-FB53-803E-D76E-97CC627DDBBC}"/>
                  </a:ext>
                </a:extLst>
              </p:cNvPr>
              <p:cNvSpPr/>
              <p:nvPr/>
            </p:nvSpPr>
            <p:spPr>
              <a:xfrm>
                <a:off x="0" y="0"/>
                <a:ext cx="737166" cy="462760"/>
              </a:xfrm>
              <a:custGeom>
                <a:avLst/>
                <a:gdLst/>
                <a:ahLst/>
                <a:cxnLst/>
                <a:rect l="l" t="t" r="r" b="b"/>
                <a:pathLst>
                  <a:path w="737166" h="462760">
                    <a:moveTo>
                      <a:pt x="737166" y="231380"/>
                    </a:moveTo>
                    <a:lnTo>
                      <a:pt x="330766" y="0"/>
                    </a:lnTo>
                    <a:lnTo>
                      <a:pt x="330766" y="203200"/>
                    </a:lnTo>
                    <a:lnTo>
                      <a:pt x="0" y="203200"/>
                    </a:lnTo>
                    <a:lnTo>
                      <a:pt x="0" y="259560"/>
                    </a:lnTo>
                    <a:lnTo>
                      <a:pt x="330766" y="259560"/>
                    </a:lnTo>
                    <a:lnTo>
                      <a:pt x="330766" y="462760"/>
                    </a:lnTo>
                    <a:lnTo>
                      <a:pt x="737166" y="231380"/>
                    </a:lnTo>
                    <a:close/>
                  </a:path>
                </a:pathLst>
              </a:custGeom>
              <a:solidFill>
                <a:srgbClr val="504A48"/>
              </a:solidFill>
            </p:spPr>
            <p:txBody>
              <a:bodyPr/>
              <a:lstStyle/>
              <a:p>
                <a:endParaRPr lang="fr-FR" sz="1200"/>
              </a:p>
            </p:txBody>
          </p:sp>
          <p:sp>
            <p:nvSpPr>
              <p:cNvPr id="7" name="TextBox 16">
                <a:extLst>
                  <a:ext uri="{FF2B5EF4-FFF2-40B4-BE49-F238E27FC236}">
                    <a16:creationId xmlns:a16="http://schemas.microsoft.com/office/drawing/2014/main" id="{4A93C1D0-C7DC-5F0A-CC97-7FC8F6F65CC2}"/>
                  </a:ext>
                </a:extLst>
              </p:cNvPr>
              <p:cNvSpPr txBox="1"/>
              <p:nvPr/>
            </p:nvSpPr>
            <p:spPr>
              <a:xfrm>
                <a:off x="0" y="203200"/>
                <a:ext cx="635566" cy="56360"/>
              </a:xfrm>
              <a:prstGeom prst="rect">
                <a:avLst/>
              </a:prstGeom>
            </p:spPr>
            <p:txBody>
              <a:bodyPr lIns="33867" tIns="33867" rIns="33867" bIns="33867" rtlCol="0" anchor="ctr"/>
              <a:lstStyle/>
              <a:p>
                <a:pPr algn="ctr">
                  <a:lnSpc>
                    <a:spcPts val="1477"/>
                  </a:lnSpc>
                </a:pPr>
                <a:endParaRPr sz="1200"/>
              </a:p>
            </p:txBody>
          </p:sp>
        </p:grpSp>
        <p:grpSp>
          <p:nvGrpSpPr>
            <p:cNvPr id="8" name="Group 17">
              <a:extLst>
                <a:ext uri="{FF2B5EF4-FFF2-40B4-BE49-F238E27FC236}">
                  <a16:creationId xmlns:a16="http://schemas.microsoft.com/office/drawing/2014/main" id="{5CA946CF-F564-FEAD-AB96-E414B73B03ED}"/>
                </a:ext>
              </a:extLst>
            </p:cNvPr>
            <p:cNvGrpSpPr/>
            <p:nvPr/>
          </p:nvGrpSpPr>
          <p:grpSpPr>
            <a:xfrm>
              <a:off x="13186362" y="1613392"/>
              <a:ext cx="296591" cy="203566"/>
              <a:chOff x="0" y="0"/>
              <a:chExt cx="737166" cy="505956"/>
            </a:xfrm>
          </p:grpSpPr>
          <p:sp>
            <p:nvSpPr>
              <p:cNvPr id="9" name="Freeform 18">
                <a:extLst>
                  <a:ext uri="{FF2B5EF4-FFF2-40B4-BE49-F238E27FC236}">
                    <a16:creationId xmlns:a16="http://schemas.microsoft.com/office/drawing/2014/main" id="{18080714-5DDA-5661-02E5-9B3651A31B3B}"/>
                  </a:ext>
                </a:extLst>
              </p:cNvPr>
              <p:cNvSpPr/>
              <p:nvPr/>
            </p:nvSpPr>
            <p:spPr>
              <a:xfrm>
                <a:off x="0" y="0"/>
                <a:ext cx="737166" cy="505956"/>
              </a:xfrm>
              <a:custGeom>
                <a:avLst/>
                <a:gdLst/>
                <a:ahLst/>
                <a:cxnLst/>
                <a:rect l="l" t="t" r="r" b="b"/>
                <a:pathLst>
                  <a:path w="737166" h="505956">
                    <a:moveTo>
                      <a:pt x="737166" y="252978"/>
                    </a:moveTo>
                    <a:lnTo>
                      <a:pt x="330766" y="0"/>
                    </a:lnTo>
                    <a:lnTo>
                      <a:pt x="330766" y="203200"/>
                    </a:lnTo>
                    <a:lnTo>
                      <a:pt x="0" y="203200"/>
                    </a:lnTo>
                    <a:lnTo>
                      <a:pt x="0" y="302756"/>
                    </a:lnTo>
                    <a:lnTo>
                      <a:pt x="330766" y="302756"/>
                    </a:lnTo>
                    <a:lnTo>
                      <a:pt x="330766" y="505956"/>
                    </a:lnTo>
                    <a:lnTo>
                      <a:pt x="737166" y="252978"/>
                    </a:lnTo>
                    <a:close/>
                  </a:path>
                </a:pathLst>
              </a:custGeom>
              <a:solidFill>
                <a:srgbClr val="504A48"/>
              </a:solidFill>
            </p:spPr>
            <p:txBody>
              <a:bodyPr/>
              <a:lstStyle/>
              <a:p>
                <a:endParaRPr lang="fr-FR" sz="1200"/>
              </a:p>
            </p:txBody>
          </p:sp>
          <p:sp>
            <p:nvSpPr>
              <p:cNvPr id="10" name="TextBox 19">
                <a:extLst>
                  <a:ext uri="{FF2B5EF4-FFF2-40B4-BE49-F238E27FC236}">
                    <a16:creationId xmlns:a16="http://schemas.microsoft.com/office/drawing/2014/main" id="{44A719DD-EEDE-B30C-5720-98C18ADC748A}"/>
                  </a:ext>
                </a:extLst>
              </p:cNvPr>
              <p:cNvSpPr txBox="1"/>
              <p:nvPr/>
            </p:nvSpPr>
            <p:spPr>
              <a:xfrm>
                <a:off x="0" y="203200"/>
                <a:ext cx="635566" cy="99556"/>
              </a:xfrm>
              <a:prstGeom prst="rect">
                <a:avLst/>
              </a:prstGeom>
            </p:spPr>
            <p:txBody>
              <a:bodyPr lIns="33867" tIns="33867" rIns="33867" bIns="33867" rtlCol="0" anchor="ctr"/>
              <a:lstStyle/>
              <a:p>
                <a:pPr algn="ctr">
                  <a:lnSpc>
                    <a:spcPts val="1477"/>
                  </a:lnSpc>
                </a:pPr>
                <a:endParaRPr sz="1200"/>
              </a:p>
            </p:txBody>
          </p:sp>
        </p:grpSp>
        <p:sp>
          <p:nvSpPr>
            <p:cNvPr id="11" name="TextBox 37">
              <a:extLst>
                <a:ext uri="{FF2B5EF4-FFF2-40B4-BE49-F238E27FC236}">
                  <a16:creationId xmlns:a16="http://schemas.microsoft.com/office/drawing/2014/main" id="{4DC2119D-7BF2-76F7-2091-870EFAB05805}"/>
                </a:ext>
              </a:extLst>
            </p:cNvPr>
            <p:cNvSpPr txBox="1"/>
            <p:nvPr/>
          </p:nvSpPr>
          <p:spPr>
            <a:xfrm>
              <a:off x="9587572" y="1265863"/>
              <a:ext cx="3170942" cy="896014"/>
            </a:xfrm>
            <a:prstGeom prst="rect">
              <a:avLst/>
            </a:prstGeom>
          </p:spPr>
          <p:txBody>
            <a:bodyPr lIns="0" tIns="0" rIns="0" bIns="0" rtlCol="0" anchor="t">
              <a:spAutoFit/>
            </a:bodyPr>
            <a:lstStyle/>
            <a:p>
              <a:pPr>
                <a:lnSpc>
                  <a:spcPts val="1587"/>
                </a:lnSpc>
              </a:pPr>
              <a:r>
                <a:rPr lang="en-US" sz="1133">
                  <a:solidFill>
                    <a:srgbClr val="7E7369"/>
                  </a:solidFill>
                  <a:latin typeface="Montserrat Classic"/>
                </a:rPr>
                <a:t>Sont en demande des informations / des droits du dossier </a:t>
              </a:r>
            </a:p>
          </p:txBody>
        </p:sp>
        <p:sp>
          <p:nvSpPr>
            <p:cNvPr id="12" name="TextBox 38">
              <a:extLst>
                <a:ext uri="{FF2B5EF4-FFF2-40B4-BE49-F238E27FC236}">
                  <a16:creationId xmlns:a16="http://schemas.microsoft.com/office/drawing/2014/main" id="{867E082B-BF37-AC00-E891-4805623967C2}"/>
                </a:ext>
              </a:extLst>
            </p:cNvPr>
            <p:cNvSpPr txBox="1"/>
            <p:nvPr/>
          </p:nvSpPr>
          <p:spPr>
            <a:xfrm>
              <a:off x="13835606" y="1265863"/>
              <a:ext cx="2886305" cy="588238"/>
            </a:xfrm>
            <a:prstGeom prst="rect">
              <a:avLst/>
            </a:prstGeom>
          </p:spPr>
          <p:txBody>
            <a:bodyPr lIns="0" tIns="0" rIns="0" bIns="0" rtlCol="0" anchor="t">
              <a:spAutoFit/>
            </a:bodyPr>
            <a:lstStyle/>
            <a:p>
              <a:pPr>
                <a:lnSpc>
                  <a:spcPts val="1587"/>
                </a:lnSpc>
              </a:pPr>
              <a:r>
                <a:rPr lang="en-US" sz="1133" dirty="0">
                  <a:solidFill>
                    <a:srgbClr val="7E7369"/>
                  </a:solidFill>
                  <a:latin typeface="Montserrat Classic"/>
                </a:rPr>
                <a:t>Ne </a:t>
              </a:r>
              <a:r>
                <a:rPr lang="en-US" sz="1133" dirty="0" err="1">
                  <a:solidFill>
                    <a:srgbClr val="7E7369"/>
                  </a:solidFill>
                  <a:latin typeface="Montserrat Classic"/>
                </a:rPr>
                <a:t>comprennent</a:t>
              </a:r>
              <a:r>
                <a:rPr lang="en-US" sz="1133" dirty="0">
                  <a:solidFill>
                    <a:srgbClr val="7E7369"/>
                  </a:solidFill>
                  <a:latin typeface="Montserrat Classic"/>
                </a:rPr>
                <a:t> pas la notion de secret </a:t>
              </a:r>
              <a:r>
                <a:rPr lang="en-US" sz="1133" dirty="0" err="1">
                  <a:solidFill>
                    <a:srgbClr val="7E7369"/>
                  </a:solidFill>
                  <a:latin typeface="Montserrat Classic"/>
                </a:rPr>
                <a:t>professionnel</a:t>
              </a:r>
              <a:endParaRPr lang="en-US" sz="1133" dirty="0">
                <a:solidFill>
                  <a:srgbClr val="7E7369"/>
                </a:solidFill>
                <a:latin typeface="Montserrat Classic"/>
              </a:endParaRPr>
            </a:p>
          </p:txBody>
        </p:sp>
        <p:sp>
          <p:nvSpPr>
            <p:cNvPr id="13" name="TextBox 46">
              <a:extLst>
                <a:ext uri="{FF2B5EF4-FFF2-40B4-BE49-F238E27FC236}">
                  <a16:creationId xmlns:a16="http://schemas.microsoft.com/office/drawing/2014/main" id="{F25C74B5-7CF0-2E1D-9CE6-2066B965F5ED}"/>
                </a:ext>
              </a:extLst>
            </p:cNvPr>
            <p:cNvSpPr txBox="1"/>
            <p:nvPr/>
          </p:nvSpPr>
          <p:spPr>
            <a:xfrm>
              <a:off x="5642147" y="1390871"/>
              <a:ext cx="2846951" cy="588238"/>
            </a:xfrm>
            <a:prstGeom prst="rect">
              <a:avLst/>
            </a:prstGeom>
          </p:spPr>
          <p:txBody>
            <a:bodyPr lIns="0" tIns="0" rIns="0" bIns="0" rtlCol="0" anchor="t">
              <a:spAutoFit/>
            </a:bodyPr>
            <a:lstStyle/>
            <a:p>
              <a:pPr>
                <a:lnSpc>
                  <a:spcPts val="1587"/>
                </a:lnSpc>
              </a:pPr>
              <a:r>
                <a:rPr lang="en-US" sz="1133">
                  <a:solidFill>
                    <a:srgbClr val="7E7369"/>
                  </a:solidFill>
                  <a:latin typeface="Montserrat Classic"/>
                </a:rPr>
                <a:t>Veulent faire la démarche à la place de l'étudiant.</a:t>
              </a:r>
            </a:p>
          </p:txBody>
        </p:sp>
      </p:grpSp>
      <p:grpSp>
        <p:nvGrpSpPr>
          <p:cNvPr id="21" name="Groupe 20">
            <a:extLst>
              <a:ext uri="{FF2B5EF4-FFF2-40B4-BE49-F238E27FC236}">
                <a16:creationId xmlns:a16="http://schemas.microsoft.com/office/drawing/2014/main" id="{64B6AB14-15FC-1007-DABD-D507A3F39EB9}"/>
              </a:ext>
            </a:extLst>
          </p:cNvPr>
          <p:cNvGrpSpPr/>
          <p:nvPr/>
        </p:nvGrpSpPr>
        <p:grpSpPr>
          <a:xfrm>
            <a:off x="2478285" y="522717"/>
            <a:ext cx="1433315" cy="988023"/>
            <a:chOff x="3717427" y="784074"/>
            <a:chExt cx="2149973" cy="1482035"/>
          </a:xfrm>
        </p:grpSpPr>
        <p:sp>
          <p:nvSpPr>
            <p:cNvPr id="17" name="Rectangle 16">
              <a:extLst>
                <a:ext uri="{FF2B5EF4-FFF2-40B4-BE49-F238E27FC236}">
                  <a16:creationId xmlns:a16="http://schemas.microsoft.com/office/drawing/2014/main" id="{0294FC65-096B-ABE1-D858-553049E616EA}"/>
                </a:ext>
              </a:extLst>
            </p:cNvPr>
            <p:cNvSpPr/>
            <p:nvPr/>
          </p:nvSpPr>
          <p:spPr>
            <a:xfrm>
              <a:off x="3793241" y="786079"/>
              <a:ext cx="2074159" cy="14800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 name="Freeform 36">
              <a:extLst>
                <a:ext uri="{FF2B5EF4-FFF2-40B4-BE49-F238E27FC236}">
                  <a16:creationId xmlns:a16="http://schemas.microsoft.com/office/drawing/2014/main" id="{AA22BD6E-0655-42B1-B7C3-871E1E83DF2B}"/>
                </a:ext>
              </a:extLst>
            </p:cNvPr>
            <p:cNvSpPr/>
            <p:nvPr/>
          </p:nvSpPr>
          <p:spPr>
            <a:xfrm>
              <a:off x="4618479" y="784074"/>
              <a:ext cx="1248921" cy="1465993"/>
            </a:xfrm>
            <a:custGeom>
              <a:avLst/>
              <a:gdLst/>
              <a:ahLst/>
              <a:cxnLst/>
              <a:rect l="l" t="t" r="r" b="b"/>
              <a:pathLst>
                <a:path w="1300769" h="1562058">
                  <a:moveTo>
                    <a:pt x="0" y="0"/>
                  </a:moveTo>
                  <a:lnTo>
                    <a:pt x="1300769" y="0"/>
                  </a:lnTo>
                  <a:lnTo>
                    <a:pt x="1300769" y="1562058"/>
                  </a:lnTo>
                  <a:lnTo>
                    <a:pt x="0" y="1562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sz="1200"/>
            </a:p>
          </p:txBody>
        </p:sp>
        <p:sp>
          <p:nvSpPr>
            <p:cNvPr id="20" name="ZoneTexte 19">
              <a:extLst>
                <a:ext uri="{FF2B5EF4-FFF2-40B4-BE49-F238E27FC236}">
                  <a16:creationId xmlns:a16="http://schemas.microsoft.com/office/drawing/2014/main" id="{4147243D-C7A4-BB59-47E2-D652C9B39983}"/>
                </a:ext>
              </a:extLst>
            </p:cNvPr>
            <p:cNvSpPr txBox="1"/>
            <p:nvPr/>
          </p:nvSpPr>
          <p:spPr>
            <a:xfrm>
              <a:off x="3717427" y="808688"/>
              <a:ext cx="1084335" cy="692498"/>
            </a:xfrm>
            <a:prstGeom prst="rect">
              <a:avLst/>
            </a:prstGeom>
            <a:noFill/>
          </p:spPr>
          <p:txBody>
            <a:bodyPr wrap="none" rtlCol="0">
              <a:spAutoFit/>
            </a:bodyPr>
            <a:lstStyle/>
            <a:p>
              <a:r>
                <a:rPr lang="fr-FR" sz="1200" b="1" dirty="0">
                  <a:solidFill>
                    <a:srgbClr val="7030A0"/>
                  </a:solidFill>
                  <a:latin typeface="Aptos" panose="020B0004020202020204" pitchFamily="34" charset="0"/>
                </a:rPr>
                <a:t>Les </a:t>
              </a:r>
            </a:p>
            <a:p>
              <a:r>
                <a:rPr lang="fr-FR" sz="1200" b="1" dirty="0">
                  <a:solidFill>
                    <a:srgbClr val="7030A0"/>
                  </a:solidFill>
                  <a:latin typeface="Aptos" panose="020B0004020202020204" pitchFamily="34" charset="0"/>
                </a:rPr>
                <a:t>parents</a:t>
              </a:r>
            </a:p>
          </p:txBody>
        </p:sp>
      </p:grpSp>
      <p:grpSp>
        <p:nvGrpSpPr>
          <p:cNvPr id="22" name="Group 20">
            <a:extLst>
              <a:ext uri="{FF2B5EF4-FFF2-40B4-BE49-F238E27FC236}">
                <a16:creationId xmlns:a16="http://schemas.microsoft.com/office/drawing/2014/main" id="{7BF5BE46-3BFB-117D-30EE-473221735CF8}"/>
              </a:ext>
            </a:extLst>
          </p:cNvPr>
          <p:cNvGrpSpPr/>
          <p:nvPr/>
        </p:nvGrpSpPr>
        <p:grpSpPr>
          <a:xfrm>
            <a:off x="1902389" y="1651000"/>
            <a:ext cx="10289611" cy="59264"/>
            <a:chOff x="0" y="0"/>
            <a:chExt cx="4065032" cy="23413"/>
          </a:xfrm>
        </p:grpSpPr>
        <p:sp>
          <p:nvSpPr>
            <p:cNvPr id="23" name="Freeform 21">
              <a:extLst>
                <a:ext uri="{FF2B5EF4-FFF2-40B4-BE49-F238E27FC236}">
                  <a16:creationId xmlns:a16="http://schemas.microsoft.com/office/drawing/2014/main" id="{17FE5E16-A17E-F664-5977-C13DC7B5A8E4}"/>
                </a:ext>
              </a:extLst>
            </p:cNvPr>
            <p:cNvSpPr/>
            <p:nvPr/>
          </p:nvSpPr>
          <p:spPr>
            <a:xfrm>
              <a:off x="0" y="0"/>
              <a:ext cx="4065032" cy="23413"/>
            </a:xfrm>
            <a:custGeom>
              <a:avLst/>
              <a:gdLst/>
              <a:ahLst/>
              <a:cxnLst/>
              <a:rect l="l" t="t" r="r" b="b"/>
              <a:pathLst>
                <a:path w="4065032" h="23413">
                  <a:moveTo>
                    <a:pt x="0" y="0"/>
                  </a:moveTo>
                  <a:lnTo>
                    <a:pt x="4065032" y="0"/>
                  </a:lnTo>
                  <a:lnTo>
                    <a:pt x="4065032" y="23413"/>
                  </a:lnTo>
                  <a:lnTo>
                    <a:pt x="0" y="23413"/>
                  </a:lnTo>
                  <a:close/>
                </a:path>
              </a:pathLst>
            </a:custGeom>
            <a:solidFill>
              <a:srgbClr val="AB6EB4"/>
            </a:solidFill>
          </p:spPr>
          <p:txBody>
            <a:bodyPr/>
            <a:lstStyle/>
            <a:p>
              <a:endParaRPr lang="fr-FR" sz="1200"/>
            </a:p>
          </p:txBody>
        </p:sp>
        <p:sp>
          <p:nvSpPr>
            <p:cNvPr id="24" name="TextBox 22">
              <a:extLst>
                <a:ext uri="{FF2B5EF4-FFF2-40B4-BE49-F238E27FC236}">
                  <a16:creationId xmlns:a16="http://schemas.microsoft.com/office/drawing/2014/main" id="{0F036D2C-2C59-23EF-6A8B-536A977A4E3B}"/>
                </a:ext>
              </a:extLst>
            </p:cNvPr>
            <p:cNvSpPr txBox="1"/>
            <p:nvPr/>
          </p:nvSpPr>
          <p:spPr>
            <a:xfrm>
              <a:off x="0" y="0"/>
              <a:ext cx="4065032" cy="23413"/>
            </a:xfrm>
            <a:prstGeom prst="rect">
              <a:avLst/>
            </a:prstGeom>
          </p:spPr>
          <p:txBody>
            <a:bodyPr lIns="33867" tIns="33867" rIns="33867" bIns="33867" rtlCol="0" anchor="ctr"/>
            <a:lstStyle/>
            <a:p>
              <a:pPr algn="ctr">
                <a:lnSpc>
                  <a:spcPts val="1100"/>
                </a:lnSpc>
              </a:pPr>
              <a:endParaRPr sz="1200"/>
            </a:p>
          </p:txBody>
        </p:sp>
      </p:grpSp>
      <p:grpSp>
        <p:nvGrpSpPr>
          <p:cNvPr id="25" name="Group 23">
            <a:extLst>
              <a:ext uri="{FF2B5EF4-FFF2-40B4-BE49-F238E27FC236}">
                <a16:creationId xmlns:a16="http://schemas.microsoft.com/office/drawing/2014/main" id="{40197D17-2D0C-EDD5-E400-35E626B34A51}"/>
              </a:ext>
            </a:extLst>
          </p:cNvPr>
          <p:cNvGrpSpPr/>
          <p:nvPr/>
        </p:nvGrpSpPr>
        <p:grpSpPr>
          <a:xfrm rot="-5400000">
            <a:off x="2301404" y="4003628"/>
            <a:ext cx="440210" cy="172908"/>
            <a:chOff x="0" y="0"/>
            <a:chExt cx="173910" cy="68309"/>
          </a:xfrm>
        </p:grpSpPr>
        <p:sp>
          <p:nvSpPr>
            <p:cNvPr id="26" name="Freeform 24">
              <a:extLst>
                <a:ext uri="{FF2B5EF4-FFF2-40B4-BE49-F238E27FC236}">
                  <a16:creationId xmlns:a16="http://schemas.microsoft.com/office/drawing/2014/main" id="{B0FB60A2-CE12-FE9A-F095-5D7B434C539B}"/>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27" name="TextBox 25">
              <a:extLst>
                <a:ext uri="{FF2B5EF4-FFF2-40B4-BE49-F238E27FC236}">
                  <a16:creationId xmlns:a16="http://schemas.microsoft.com/office/drawing/2014/main" id="{D5FDCFA8-B2A6-B247-604B-40A7E5B154BA}"/>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grpSp>
        <p:nvGrpSpPr>
          <p:cNvPr id="28" name="Group 30">
            <a:extLst>
              <a:ext uri="{FF2B5EF4-FFF2-40B4-BE49-F238E27FC236}">
                <a16:creationId xmlns:a16="http://schemas.microsoft.com/office/drawing/2014/main" id="{C8DFABD7-EAE3-7796-2472-BE734BF45E2D}"/>
              </a:ext>
            </a:extLst>
          </p:cNvPr>
          <p:cNvGrpSpPr/>
          <p:nvPr/>
        </p:nvGrpSpPr>
        <p:grpSpPr>
          <a:xfrm rot="-5400000">
            <a:off x="2313031" y="5053815"/>
            <a:ext cx="440210" cy="172908"/>
            <a:chOff x="0" y="0"/>
            <a:chExt cx="173910" cy="68309"/>
          </a:xfrm>
        </p:grpSpPr>
        <p:sp>
          <p:nvSpPr>
            <p:cNvPr id="29" name="Freeform 31">
              <a:extLst>
                <a:ext uri="{FF2B5EF4-FFF2-40B4-BE49-F238E27FC236}">
                  <a16:creationId xmlns:a16="http://schemas.microsoft.com/office/drawing/2014/main" id="{B5B7F1B3-D484-0A5E-6DB4-6E27BF0DDAA4}"/>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30" name="TextBox 32">
              <a:extLst>
                <a:ext uri="{FF2B5EF4-FFF2-40B4-BE49-F238E27FC236}">
                  <a16:creationId xmlns:a16="http://schemas.microsoft.com/office/drawing/2014/main" id="{6D6EC46F-8BFB-64A2-E8E7-ACBA3B4C57EC}"/>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sp>
        <p:nvSpPr>
          <p:cNvPr id="31" name="TextBox 39">
            <a:extLst>
              <a:ext uri="{FF2B5EF4-FFF2-40B4-BE49-F238E27FC236}">
                <a16:creationId xmlns:a16="http://schemas.microsoft.com/office/drawing/2014/main" id="{D4EEFFFC-9A95-1AE9-1EB3-EDBE370468BD}"/>
              </a:ext>
            </a:extLst>
          </p:cNvPr>
          <p:cNvSpPr txBox="1"/>
          <p:nvPr/>
        </p:nvSpPr>
        <p:spPr>
          <a:xfrm>
            <a:off x="2619590" y="2578906"/>
            <a:ext cx="2402963" cy="1128514"/>
          </a:xfrm>
          <a:prstGeom prst="rect">
            <a:avLst/>
          </a:prstGeom>
        </p:spPr>
        <p:txBody>
          <a:bodyPr lIns="0" tIns="0" rIns="0" bIns="0" rtlCol="0" anchor="t">
            <a:spAutoFit/>
          </a:bodyPr>
          <a:lstStyle/>
          <a:p>
            <a:pPr>
              <a:lnSpc>
                <a:spcPts val="1055"/>
              </a:lnSpc>
            </a:pPr>
            <a:r>
              <a:rPr lang="fr-FR" sz="933" dirty="0">
                <a:solidFill>
                  <a:srgbClr val="725E9C"/>
                </a:solidFill>
                <a:latin typeface="Arial" panose="020B0604020202020204" pitchFamily="34" charset="0"/>
                <a:cs typeface="Arial" panose="020B0604020202020204" pitchFamily="34" charset="0"/>
              </a:rPr>
              <a:t>La perception d’une bourse sur critères sociaux influence le montant de l’aide au logement de votre enfant. </a:t>
            </a:r>
          </a:p>
          <a:p>
            <a:pPr>
              <a:lnSpc>
                <a:spcPts val="1055"/>
              </a:lnSpc>
              <a:spcBef>
                <a:spcPct val="0"/>
              </a:spcBef>
            </a:pPr>
            <a:r>
              <a:rPr lang="fr-FR" sz="933" dirty="0">
                <a:solidFill>
                  <a:srgbClr val="725E9C"/>
                </a:solidFill>
                <a:latin typeface="Arial" panose="020B0604020202020204" pitchFamily="34" charset="0"/>
                <a:cs typeface="Arial" panose="020B0604020202020204" pitchFamily="34" charset="0"/>
              </a:rPr>
              <a:t>La Caf a besoin de savoir si cette bourse est renouvelée. </a:t>
            </a:r>
          </a:p>
          <a:p>
            <a:pPr>
              <a:lnSpc>
                <a:spcPts val="1055"/>
              </a:lnSpc>
              <a:spcBef>
                <a:spcPct val="0"/>
              </a:spcBef>
            </a:pPr>
            <a:r>
              <a:rPr lang="fr-FR" sz="933" dirty="0">
                <a:solidFill>
                  <a:srgbClr val="725E9C"/>
                </a:solidFill>
                <a:latin typeface="Arial" panose="020B0604020202020204" pitchFamily="34" charset="0"/>
                <a:cs typeface="Arial" panose="020B0604020202020204" pitchFamily="34" charset="0"/>
              </a:rPr>
              <a:t>Pour cela, votre enfant doit déclarer, une fois par an, s’il est toujours bénéficiaire d’une bourse.</a:t>
            </a:r>
          </a:p>
        </p:txBody>
      </p:sp>
      <p:sp>
        <p:nvSpPr>
          <p:cNvPr id="32" name="TextBox 40">
            <a:extLst>
              <a:ext uri="{FF2B5EF4-FFF2-40B4-BE49-F238E27FC236}">
                <a16:creationId xmlns:a16="http://schemas.microsoft.com/office/drawing/2014/main" id="{48EE5146-09F2-B0C8-CDD4-506F510260AD}"/>
              </a:ext>
            </a:extLst>
          </p:cNvPr>
          <p:cNvSpPr txBox="1"/>
          <p:nvPr/>
        </p:nvSpPr>
        <p:spPr>
          <a:xfrm>
            <a:off x="2681875" y="1894595"/>
            <a:ext cx="4320398" cy="192360"/>
          </a:xfrm>
          <a:prstGeom prst="rect">
            <a:avLst/>
          </a:prstGeom>
        </p:spPr>
        <p:txBody>
          <a:bodyPr wrap="square" lIns="0" tIns="0" rIns="0" bIns="0" rtlCol="0" anchor="t">
            <a:spAutoFit/>
          </a:bodyPr>
          <a:lstStyle/>
          <a:p>
            <a:pPr>
              <a:lnSpc>
                <a:spcPts val="1477"/>
              </a:lnSpc>
              <a:spcBef>
                <a:spcPct val="0"/>
              </a:spcBef>
            </a:pPr>
            <a:r>
              <a:rPr lang="en-US" sz="1307" dirty="0" err="1">
                <a:solidFill>
                  <a:srgbClr val="000000"/>
                </a:solidFill>
                <a:latin typeface="Arial" panose="020B0604020202020204" pitchFamily="34" charset="0"/>
                <a:cs typeface="Arial" panose="020B0604020202020204" pitchFamily="34" charset="0"/>
              </a:rPr>
              <a:t>Leur</a:t>
            </a:r>
            <a:r>
              <a:rPr lang="en-US" sz="1307" dirty="0">
                <a:solidFill>
                  <a:srgbClr val="000000"/>
                </a:solidFill>
                <a:latin typeface="Arial" panose="020B0604020202020204" pitchFamily="34" charset="0"/>
                <a:cs typeface="Arial" panose="020B0604020202020204" pitchFamily="34" charset="0"/>
              </a:rPr>
              <a:t> expliquer le but de la démarche </a:t>
            </a:r>
          </a:p>
        </p:txBody>
      </p:sp>
      <p:sp>
        <p:nvSpPr>
          <p:cNvPr id="33" name="TextBox 41">
            <a:extLst>
              <a:ext uri="{FF2B5EF4-FFF2-40B4-BE49-F238E27FC236}">
                <a16:creationId xmlns:a16="http://schemas.microsoft.com/office/drawing/2014/main" id="{20F1C04D-C039-67C8-A8D4-FB8077E6C405}"/>
              </a:ext>
            </a:extLst>
          </p:cNvPr>
          <p:cNvSpPr txBox="1"/>
          <p:nvPr/>
        </p:nvSpPr>
        <p:spPr>
          <a:xfrm>
            <a:off x="2681875" y="3992197"/>
            <a:ext cx="3521816" cy="192360"/>
          </a:xfrm>
          <a:prstGeom prst="rect">
            <a:avLst/>
          </a:prstGeom>
        </p:spPr>
        <p:txBody>
          <a:bodyPr lIns="0" tIns="0" rIns="0" bIns="0" rtlCol="0" anchor="t">
            <a:spAutoFit/>
          </a:bodyPr>
          <a:lstStyle/>
          <a:p>
            <a:pPr>
              <a:lnSpc>
                <a:spcPts val="1477"/>
              </a:lnSpc>
              <a:spcBef>
                <a:spcPct val="0"/>
              </a:spcBef>
            </a:pPr>
            <a:r>
              <a:rPr lang="en-US" sz="1307" dirty="0">
                <a:solidFill>
                  <a:srgbClr val="000000"/>
                </a:solidFill>
                <a:latin typeface="Arial" panose="020B0604020202020204" pitchFamily="34" charset="0"/>
                <a:cs typeface="Arial" panose="020B0604020202020204" pitchFamily="34" charset="0"/>
              </a:rPr>
              <a:t>Les impacts s'il ne fait pas cette démarche </a:t>
            </a:r>
          </a:p>
        </p:txBody>
      </p:sp>
      <p:sp>
        <p:nvSpPr>
          <p:cNvPr id="34" name="TextBox 42">
            <a:extLst>
              <a:ext uri="{FF2B5EF4-FFF2-40B4-BE49-F238E27FC236}">
                <a16:creationId xmlns:a16="http://schemas.microsoft.com/office/drawing/2014/main" id="{1B676F69-9742-C9B8-9F0E-F72C368F1784}"/>
              </a:ext>
            </a:extLst>
          </p:cNvPr>
          <p:cNvSpPr txBox="1"/>
          <p:nvPr/>
        </p:nvSpPr>
        <p:spPr>
          <a:xfrm>
            <a:off x="2607963" y="4301757"/>
            <a:ext cx="4872399" cy="423193"/>
          </a:xfrm>
          <a:prstGeom prst="rect">
            <a:avLst/>
          </a:prstGeom>
        </p:spPr>
        <p:txBody>
          <a:bodyPr wrap="square" lIns="0" tIns="0" rIns="0" bIns="0" rtlCol="0" anchor="t">
            <a:spAutoFit/>
          </a:bodyPr>
          <a:lstStyle/>
          <a:p>
            <a:pPr algn="just">
              <a:lnSpc>
                <a:spcPts val="1055"/>
              </a:lnSpc>
              <a:spcBef>
                <a:spcPct val="0"/>
              </a:spcBef>
            </a:pPr>
            <a:r>
              <a:rPr lang="fr-FR" sz="1000" dirty="0">
                <a:solidFill>
                  <a:srgbClr val="725E9C"/>
                </a:solidFill>
                <a:latin typeface="Arial" panose="020B0604020202020204" pitchFamily="34" charset="0"/>
                <a:cs typeface="Arial" panose="020B0604020202020204" pitchFamily="34" charset="0"/>
              </a:rPr>
              <a:t>Si nous n'avons pas de réponse avant le 31 décembre, la Caf étudie l’aide au logement selon un forfait étudiant non boursier, ce qui impacte le montant des droits. En cas de déclaration tardive, l'aide au logement sera versée sous forme de rappel.</a:t>
            </a:r>
          </a:p>
        </p:txBody>
      </p:sp>
      <p:sp>
        <p:nvSpPr>
          <p:cNvPr id="35" name="TextBox 43">
            <a:extLst>
              <a:ext uri="{FF2B5EF4-FFF2-40B4-BE49-F238E27FC236}">
                <a16:creationId xmlns:a16="http://schemas.microsoft.com/office/drawing/2014/main" id="{64BC521B-B549-45AE-576F-7C7CB22A7796}"/>
              </a:ext>
            </a:extLst>
          </p:cNvPr>
          <p:cNvSpPr txBox="1"/>
          <p:nvPr/>
        </p:nvSpPr>
        <p:spPr>
          <a:xfrm>
            <a:off x="2692290" y="4965884"/>
            <a:ext cx="4788073" cy="384721"/>
          </a:xfrm>
          <a:prstGeom prst="rect">
            <a:avLst/>
          </a:prstGeom>
        </p:spPr>
        <p:txBody>
          <a:bodyPr lIns="0" tIns="0" rIns="0" bIns="0" rtlCol="0" anchor="t">
            <a:spAutoFit/>
          </a:bodyPr>
          <a:lstStyle/>
          <a:p>
            <a:pPr>
              <a:lnSpc>
                <a:spcPts val="1477"/>
              </a:lnSpc>
              <a:spcBef>
                <a:spcPct val="0"/>
              </a:spcBef>
            </a:pPr>
            <a:r>
              <a:rPr lang="fr-FR" sz="1307" dirty="0">
                <a:solidFill>
                  <a:srgbClr val="000000"/>
                </a:solidFill>
                <a:latin typeface="Arial" panose="020B0604020202020204" pitchFamily="34" charset="0"/>
                <a:cs typeface="Arial" panose="020B0604020202020204" pitchFamily="34" charset="0"/>
              </a:rPr>
              <a:t>Si le parent souhaite des informations sur le dossier sans accord de l'allocataire (= il n'est pas présent) :  </a:t>
            </a:r>
          </a:p>
        </p:txBody>
      </p:sp>
      <p:sp>
        <p:nvSpPr>
          <p:cNvPr id="36" name="TextBox 44">
            <a:extLst>
              <a:ext uri="{FF2B5EF4-FFF2-40B4-BE49-F238E27FC236}">
                <a16:creationId xmlns:a16="http://schemas.microsoft.com/office/drawing/2014/main" id="{72991B83-74F7-B5DB-2118-55321550E4D1}"/>
              </a:ext>
            </a:extLst>
          </p:cNvPr>
          <p:cNvSpPr txBox="1"/>
          <p:nvPr/>
        </p:nvSpPr>
        <p:spPr>
          <a:xfrm>
            <a:off x="7690987" y="2274695"/>
            <a:ext cx="4328105" cy="2115964"/>
          </a:xfrm>
          <a:prstGeom prst="rect">
            <a:avLst/>
          </a:prstGeom>
        </p:spPr>
        <p:txBody>
          <a:bodyPr wrap="square" lIns="0" tIns="0" rIns="0" bIns="0" rtlCol="0" anchor="t">
            <a:spAutoFit/>
          </a:bodyPr>
          <a:lstStyle/>
          <a:p>
            <a:pPr>
              <a:lnSpc>
                <a:spcPts val="1055"/>
              </a:lnSpc>
            </a:pPr>
            <a:r>
              <a:rPr lang="fr-FR" sz="1000" dirty="0">
                <a:solidFill>
                  <a:srgbClr val="725E9C"/>
                </a:solidFill>
                <a:latin typeface="Arial" panose="020B0604020202020204" pitchFamily="34" charset="0"/>
                <a:cs typeface="Arial" panose="020B0604020202020204" pitchFamily="34" charset="0"/>
              </a:rPr>
              <a:t>Pour effectuer cette démarche, il faut se connecter sur son espace personnel soit sur caf.fr / soit sur l'application mobile. </a:t>
            </a:r>
          </a:p>
          <a:p>
            <a:pPr>
              <a:lnSpc>
                <a:spcPts val="1055"/>
              </a:lnSpc>
            </a:pPr>
            <a:endParaRPr lang="fr-FR" sz="1000" dirty="0">
              <a:solidFill>
                <a:srgbClr val="725E9C"/>
              </a:solidFill>
              <a:latin typeface="Arial" panose="020B0604020202020204" pitchFamily="34" charset="0"/>
              <a:cs typeface="Arial" panose="020B0604020202020204" pitchFamily="34" charset="0"/>
            </a:endParaRPr>
          </a:p>
          <a:p>
            <a:pPr algn="just"/>
            <a:r>
              <a:rPr lang="fr-FR" sz="1000" dirty="0">
                <a:solidFill>
                  <a:srgbClr val="725E9C"/>
                </a:solidFill>
                <a:latin typeface="Arial" panose="020B0604020202020204" pitchFamily="34" charset="0"/>
                <a:cs typeface="Arial" panose="020B0604020202020204" pitchFamily="34" charset="0"/>
              </a:rPr>
              <a:t>Sur la page d'accueil, vous cliquez sur l'alerte en rouge pour accéder à la démarche en ligne.</a:t>
            </a:r>
          </a:p>
          <a:p>
            <a:pPr algn="just"/>
            <a:endParaRPr lang="fr-FR" sz="1000" dirty="0">
              <a:solidFill>
                <a:srgbClr val="725E9C"/>
              </a:solidFill>
              <a:latin typeface="Arial" panose="020B0604020202020204" pitchFamily="34" charset="0"/>
              <a:cs typeface="Arial" panose="020B0604020202020204" pitchFamily="34" charset="0"/>
            </a:endParaRPr>
          </a:p>
          <a:p>
            <a:pPr algn="just"/>
            <a:r>
              <a:rPr lang="fr-FR" sz="1000" dirty="0">
                <a:solidFill>
                  <a:srgbClr val="725E9C"/>
                </a:solidFill>
                <a:latin typeface="Arial" panose="020B0604020202020204" pitchFamily="34" charset="0"/>
                <a:cs typeface="Arial" panose="020B0604020202020204" pitchFamily="34" charset="0"/>
              </a:rPr>
              <a:t>Si votre enfant est toujours étudiant boursier, confirmez sa situation et renseignez les coordonnées de l’organisme qui verse la bourse.</a:t>
            </a:r>
          </a:p>
          <a:p>
            <a:pPr algn="just"/>
            <a:endParaRPr lang="fr-FR" sz="1000" dirty="0">
              <a:solidFill>
                <a:srgbClr val="725E9C"/>
              </a:solidFill>
              <a:latin typeface="Arial" panose="020B0604020202020204" pitchFamily="34" charset="0"/>
              <a:cs typeface="Arial" panose="020B0604020202020204" pitchFamily="34" charset="0"/>
            </a:endParaRPr>
          </a:p>
          <a:p>
            <a:pPr algn="just"/>
            <a:r>
              <a:rPr lang="fr-FR" sz="1000" dirty="0">
                <a:solidFill>
                  <a:srgbClr val="725E9C"/>
                </a:solidFill>
                <a:latin typeface="Arial" panose="020B0604020202020204" pitchFamily="34" charset="0"/>
                <a:cs typeface="Arial" panose="020B0604020202020204" pitchFamily="34" charset="0"/>
              </a:rPr>
              <a:t>Si votre enfant n’est plus boursier, confirmez uniquement sa situation d’étudiant et valider la démarche.</a:t>
            </a:r>
          </a:p>
          <a:p>
            <a:pPr algn="just"/>
            <a:endParaRPr lang="fr-FR" sz="1000" dirty="0">
              <a:solidFill>
                <a:srgbClr val="725E9C"/>
              </a:solidFill>
              <a:latin typeface="Arial" panose="020B0604020202020204" pitchFamily="34" charset="0"/>
              <a:cs typeface="Arial" panose="020B0604020202020204" pitchFamily="34" charset="0"/>
            </a:endParaRPr>
          </a:p>
          <a:p>
            <a:pPr algn="just"/>
            <a:r>
              <a:rPr lang="fr-FR" sz="1000" dirty="0">
                <a:solidFill>
                  <a:srgbClr val="725E9C"/>
                </a:solidFill>
                <a:latin typeface="Arial" panose="020B0604020202020204" pitchFamily="34" charset="0"/>
                <a:cs typeface="Arial" panose="020B0604020202020204" pitchFamily="34" charset="0"/>
              </a:rPr>
              <a:t>Si votre enfant n’est plus étudiant, indiquez la date de sa fin d’études et valider la démarche.</a:t>
            </a:r>
          </a:p>
        </p:txBody>
      </p:sp>
      <p:sp>
        <p:nvSpPr>
          <p:cNvPr id="37" name="TextBox 47">
            <a:extLst>
              <a:ext uri="{FF2B5EF4-FFF2-40B4-BE49-F238E27FC236}">
                <a16:creationId xmlns:a16="http://schemas.microsoft.com/office/drawing/2014/main" id="{28CC7147-6C19-AFAF-5F19-FC7D2E4FE79C}"/>
              </a:ext>
            </a:extLst>
          </p:cNvPr>
          <p:cNvSpPr txBox="1"/>
          <p:nvPr/>
        </p:nvSpPr>
        <p:spPr>
          <a:xfrm>
            <a:off x="2607964" y="5496001"/>
            <a:ext cx="4912483" cy="987450"/>
          </a:xfrm>
          <a:prstGeom prst="rect">
            <a:avLst/>
          </a:prstGeom>
        </p:spPr>
        <p:txBody>
          <a:bodyPr wrap="square" lIns="0" tIns="0" rIns="0" bIns="0" rtlCol="0" anchor="t">
            <a:spAutoFit/>
          </a:bodyPr>
          <a:lstStyle/>
          <a:p>
            <a:pPr algn="just">
              <a:lnSpc>
                <a:spcPts val="1055"/>
              </a:lnSpc>
            </a:pPr>
            <a:r>
              <a:rPr lang="fr-FR" sz="1000" dirty="0">
                <a:solidFill>
                  <a:srgbClr val="725E9C"/>
                </a:solidFill>
                <a:latin typeface="Arial" panose="020B0604020202020204" pitchFamily="34" charset="0"/>
                <a:cs typeface="Arial" panose="020B0604020202020204" pitchFamily="34" charset="0"/>
              </a:rPr>
              <a:t>Je vous confirme que le dossier est complet OU Nous sommes dans l’attente d’une démarche de la part de votre enfant. </a:t>
            </a:r>
          </a:p>
          <a:p>
            <a:pPr algn="just">
              <a:lnSpc>
                <a:spcPts val="1055"/>
              </a:lnSpc>
            </a:pPr>
            <a:r>
              <a:rPr lang="fr-FR" sz="1000" dirty="0">
                <a:solidFill>
                  <a:srgbClr val="725E9C"/>
                </a:solidFill>
                <a:latin typeface="Arial" panose="020B0604020202020204" pitchFamily="34" charset="0"/>
                <a:cs typeface="Arial" panose="020B0604020202020204" pitchFamily="34" charset="0"/>
              </a:rPr>
              <a:t>Je ne peux malheureusement pas vous donner davantage de renseignements même si vous êtes son parent. Seul l'allocataire peut accéder aux informations de son dossier et aux démarches. Nous ne sommes pas autorisés à vous communiquer ces informations.</a:t>
            </a:r>
          </a:p>
          <a:p>
            <a:pPr algn="just">
              <a:lnSpc>
                <a:spcPts val="1055"/>
              </a:lnSpc>
            </a:pPr>
            <a:r>
              <a:rPr lang="fr-FR" sz="1000" dirty="0">
                <a:solidFill>
                  <a:srgbClr val="725E9C"/>
                </a:solidFill>
                <a:latin typeface="Arial" panose="020B0604020202020204" pitchFamily="34" charset="0"/>
                <a:cs typeface="Arial" panose="020B0604020202020204" pitchFamily="34" charset="0"/>
              </a:rPr>
              <a:t>En revanche, je peux vous expliquer quelle démarche est attendue et comment l’effectuer.</a:t>
            </a:r>
          </a:p>
        </p:txBody>
      </p:sp>
      <p:sp>
        <p:nvSpPr>
          <p:cNvPr id="38" name="TextBox 48">
            <a:extLst>
              <a:ext uri="{FF2B5EF4-FFF2-40B4-BE49-F238E27FC236}">
                <a16:creationId xmlns:a16="http://schemas.microsoft.com/office/drawing/2014/main" id="{B4FC892F-4429-E58C-7CB2-7CF821D100DF}"/>
              </a:ext>
            </a:extLst>
          </p:cNvPr>
          <p:cNvSpPr txBox="1"/>
          <p:nvPr/>
        </p:nvSpPr>
        <p:spPr>
          <a:xfrm>
            <a:off x="7805965" y="1894595"/>
            <a:ext cx="3068743" cy="192360"/>
          </a:xfrm>
          <a:prstGeom prst="rect">
            <a:avLst/>
          </a:prstGeom>
        </p:spPr>
        <p:txBody>
          <a:bodyPr lIns="0" tIns="0" rIns="0" bIns="0" rtlCol="0" anchor="t">
            <a:spAutoFit/>
          </a:bodyPr>
          <a:lstStyle/>
          <a:p>
            <a:pPr>
              <a:lnSpc>
                <a:spcPts val="1477"/>
              </a:lnSpc>
              <a:spcBef>
                <a:spcPct val="0"/>
              </a:spcBef>
            </a:pPr>
            <a:r>
              <a:rPr lang="en-US" sz="1307" dirty="0">
                <a:solidFill>
                  <a:srgbClr val="000000"/>
                </a:solidFill>
                <a:latin typeface="Arial" panose="020B0604020202020204" pitchFamily="34" charset="0"/>
                <a:cs typeface="Arial" panose="020B0604020202020204" pitchFamily="34" charset="0"/>
              </a:rPr>
              <a:t>Comment effectuer cette démarche  </a:t>
            </a:r>
          </a:p>
        </p:txBody>
      </p:sp>
      <p:sp>
        <p:nvSpPr>
          <p:cNvPr id="41" name="Freeform 52">
            <a:extLst>
              <a:ext uri="{FF2B5EF4-FFF2-40B4-BE49-F238E27FC236}">
                <a16:creationId xmlns:a16="http://schemas.microsoft.com/office/drawing/2014/main" id="{C1E2D97C-85A5-49DF-608E-5D350F520F8D}"/>
              </a:ext>
            </a:extLst>
          </p:cNvPr>
          <p:cNvSpPr/>
          <p:nvPr/>
        </p:nvSpPr>
        <p:spPr>
          <a:xfrm>
            <a:off x="2619590" y="2203221"/>
            <a:ext cx="2335545" cy="275759"/>
          </a:xfrm>
          <a:custGeom>
            <a:avLst/>
            <a:gdLst/>
            <a:ahLst/>
            <a:cxnLst/>
            <a:rect l="l" t="t" r="r" b="b"/>
            <a:pathLst>
              <a:path w="656280" h="75759">
                <a:moveTo>
                  <a:pt x="0" y="0"/>
                </a:moveTo>
                <a:lnTo>
                  <a:pt x="656280" y="0"/>
                </a:lnTo>
                <a:lnTo>
                  <a:pt x="656280" y="75759"/>
                </a:lnTo>
                <a:lnTo>
                  <a:pt x="0" y="75759"/>
                </a:lnTo>
                <a:close/>
              </a:path>
            </a:pathLst>
          </a:custGeom>
          <a:solidFill>
            <a:srgbClr val="AB6EB4"/>
          </a:solidFill>
        </p:spPr>
        <p:txBody>
          <a:bodyPr anchor="ctr"/>
          <a:lstStyle/>
          <a:p>
            <a:pPr algn="ctr"/>
            <a:r>
              <a:rPr lang="fr-FR" sz="933" dirty="0">
                <a:solidFill>
                  <a:schemeClr val="bg1"/>
                </a:solidFill>
                <a:latin typeface="Avenir Light" panose="020B0604020202020204" charset="0"/>
              </a:rPr>
              <a:t>Leur enfant est </a:t>
            </a:r>
            <a:r>
              <a:rPr lang="fr-FR" sz="933" b="1" dirty="0">
                <a:solidFill>
                  <a:schemeClr val="bg1"/>
                </a:solidFill>
                <a:latin typeface="Avenir Light" panose="020B0604020202020204" charset="0"/>
              </a:rPr>
              <a:t>toujours</a:t>
            </a:r>
            <a:r>
              <a:rPr lang="fr-FR" sz="933" dirty="0">
                <a:solidFill>
                  <a:schemeClr val="bg1"/>
                </a:solidFill>
                <a:latin typeface="Avenir Light" panose="020B0604020202020204" charset="0"/>
              </a:rPr>
              <a:t> étudiant boursier</a:t>
            </a:r>
            <a:endParaRPr lang="fr-FR" sz="1200" dirty="0">
              <a:solidFill>
                <a:schemeClr val="bg1"/>
              </a:solidFill>
              <a:latin typeface="Avenir Light" panose="020B0604020202020204" charset="0"/>
            </a:endParaRPr>
          </a:p>
        </p:txBody>
      </p:sp>
      <p:sp>
        <p:nvSpPr>
          <p:cNvPr id="46" name="AutoShape 29">
            <a:extLst>
              <a:ext uri="{FF2B5EF4-FFF2-40B4-BE49-F238E27FC236}">
                <a16:creationId xmlns:a16="http://schemas.microsoft.com/office/drawing/2014/main" id="{A02CA656-7DAF-C6AD-DF4D-F5EF3CBC28ED}"/>
              </a:ext>
            </a:extLst>
          </p:cNvPr>
          <p:cNvSpPr/>
          <p:nvPr/>
        </p:nvSpPr>
        <p:spPr>
          <a:xfrm>
            <a:off x="7596316" y="1701800"/>
            <a:ext cx="0" cy="5160000"/>
          </a:xfrm>
          <a:prstGeom prst="line">
            <a:avLst/>
          </a:prstGeom>
          <a:ln w="9525" cap="flat">
            <a:solidFill>
              <a:srgbClr val="AB6EB4"/>
            </a:solidFill>
            <a:prstDash val="solid"/>
            <a:headEnd type="none" w="sm" len="sm"/>
            <a:tailEnd type="none" w="sm" len="sm"/>
          </a:ln>
        </p:spPr>
        <p:txBody>
          <a:bodyPr/>
          <a:lstStyle/>
          <a:p>
            <a:endParaRPr lang="fr-FR" sz="1200"/>
          </a:p>
        </p:txBody>
      </p:sp>
      <p:grpSp>
        <p:nvGrpSpPr>
          <p:cNvPr id="47" name="Group 33">
            <a:extLst>
              <a:ext uri="{FF2B5EF4-FFF2-40B4-BE49-F238E27FC236}">
                <a16:creationId xmlns:a16="http://schemas.microsoft.com/office/drawing/2014/main" id="{7322682C-93F0-E0E2-3206-E847E0BC5568}"/>
              </a:ext>
            </a:extLst>
          </p:cNvPr>
          <p:cNvGrpSpPr/>
          <p:nvPr/>
        </p:nvGrpSpPr>
        <p:grpSpPr>
          <a:xfrm rot="-5400000">
            <a:off x="7465841" y="1903241"/>
            <a:ext cx="440210" cy="172908"/>
            <a:chOff x="0" y="0"/>
            <a:chExt cx="173910" cy="68309"/>
          </a:xfrm>
        </p:grpSpPr>
        <p:sp>
          <p:nvSpPr>
            <p:cNvPr id="48" name="Freeform 34">
              <a:extLst>
                <a:ext uri="{FF2B5EF4-FFF2-40B4-BE49-F238E27FC236}">
                  <a16:creationId xmlns:a16="http://schemas.microsoft.com/office/drawing/2014/main" id="{06AA38AC-0979-FFA6-780C-6E35238B2802}"/>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49" name="TextBox 35">
              <a:extLst>
                <a:ext uri="{FF2B5EF4-FFF2-40B4-BE49-F238E27FC236}">
                  <a16:creationId xmlns:a16="http://schemas.microsoft.com/office/drawing/2014/main" id="{57E4D3CA-E855-BD15-129B-27E7881F973D}"/>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grpSp>
        <p:nvGrpSpPr>
          <p:cNvPr id="50" name="Group 33">
            <a:extLst>
              <a:ext uri="{FF2B5EF4-FFF2-40B4-BE49-F238E27FC236}">
                <a16:creationId xmlns:a16="http://schemas.microsoft.com/office/drawing/2014/main" id="{CE8CCAE5-DCE6-3C1E-E657-0AC64FEB5390}"/>
              </a:ext>
            </a:extLst>
          </p:cNvPr>
          <p:cNvGrpSpPr/>
          <p:nvPr/>
        </p:nvGrpSpPr>
        <p:grpSpPr>
          <a:xfrm rot="-5400000">
            <a:off x="2325709" y="1897435"/>
            <a:ext cx="440210" cy="172908"/>
            <a:chOff x="0" y="0"/>
            <a:chExt cx="173910" cy="68309"/>
          </a:xfrm>
        </p:grpSpPr>
        <p:sp>
          <p:nvSpPr>
            <p:cNvPr id="51" name="Freeform 34">
              <a:extLst>
                <a:ext uri="{FF2B5EF4-FFF2-40B4-BE49-F238E27FC236}">
                  <a16:creationId xmlns:a16="http://schemas.microsoft.com/office/drawing/2014/main" id="{8EA094A6-BF6A-73C7-0E6C-4EC2959BBF0D}"/>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52" name="TextBox 35">
              <a:extLst>
                <a:ext uri="{FF2B5EF4-FFF2-40B4-BE49-F238E27FC236}">
                  <a16:creationId xmlns:a16="http://schemas.microsoft.com/office/drawing/2014/main" id="{6A355899-3D9D-F39F-6D87-5C2598C10A8F}"/>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sp>
        <p:nvSpPr>
          <p:cNvPr id="16" name="Freeform 52">
            <a:extLst>
              <a:ext uri="{FF2B5EF4-FFF2-40B4-BE49-F238E27FC236}">
                <a16:creationId xmlns:a16="http://schemas.microsoft.com/office/drawing/2014/main" id="{754BDA85-4109-268F-6EC3-857341C8DF1C}"/>
              </a:ext>
            </a:extLst>
          </p:cNvPr>
          <p:cNvSpPr/>
          <p:nvPr/>
        </p:nvSpPr>
        <p:spPr>
          <a:xfrm>
            <a:off x="5116420" y="2219978"/>
            <a:ext cx="2286485" cy="247197"/>
          </a:xfrm>
          <a:custGeom>
            <a:avLst/>
            <a:gdLst/>
            <a:ahLst/>
            <a:cxnLst/>
            <a:rect l="l" t="t" r="r" b="b"/>
            <a:pathLst>
              <a:path w="656280" h="75759">
                <a:moveTo>
                  <a:pt x="0" y="0"/>
                </a:moveTo>
                <a:lnTo>
                  <a:pt x="656280" y="0"/>
                </a:lnTo>
                <a:lnTo>
                  <a:pt x="656280" y="75759"/>
                </a:lnTo>
                <a:lnTo>
                  <a:pt x="0" y="75759"/>
                </a:lnTo>
                <a:close/>
              </a:path>
            </a:pathLst>
          </a:custGeom>
          <a:solidFill>
            <a:srgbClr val="AB6EB4"/>
          </a:solidFill>
        </p:spPr>
        <p:txBody>
          <a:bodyPr anchor="ctr"/>
          <a:lstStyle/>
          <a:p>
            <a:pPr algn="ctr"/>
            <a:r>
              <a:rPr lang="fr-FR" sz="933" dirty="0">
                <a:solidFill>
                  <a:schemeClr val="bg1"/>
                </a:solidFill>
                <a:latin typeface="Avenir Light" panose="020B0604020202020204" charset="0"/>
              </a:rPr>
              <a:t>Leur enfant </a:t>
            </a:r>
            <a:r>
              <a:rPr lang="fr-FR" sz="933" b="1" dirty="0">
                <a:solidFill>
                  <a:schemeClr val="bg1"/>
                </a:solidFill>
                <a:latin typeface="Avenir Light" panose="020B0604020202020204" charset="0"/>
              </a:rPr>
              <a:t>n’est plus </a:t>
            </a:r>
            <a:r>
              <a:rPr lang="fr-FR" sz="933" dirty="0">
                <a:solidFill>
                  <a:schemeClr val="bg1"/>
                </a:solidFill>
                <a:latin typeface="Avenir Light" panose="020B0604020202020204" charset="0"/>
              </a:rPr>
              <a:t>étudiant boursier</a:t>
            </a:r>
            <a:endParaRPr lang="fr-FR" sz="1200" dirty="0">
              <a:solidFill>
                <a:schemeClr val="bg1"/>
              </a:solidFill>
              <a:latin typeface="Avenir Light" panose="020B0604020202020204" charset="0"/>
            </a:endParaRPr>
          </a:p>
        </p:txBody>
      </p:sp>
      <p:sp>
        <p:nvSpPr>
          <p:cNvPr id="18" name="TextBox 39">
            <a:extLst>
              <a:ext uri="{FF2B5EF4-FFF2-40B4-BE49-F238E27FC236}">
                <a16:creationId xmlns:a16="http://schemas.microsoft.com/office/drawing/2014/main" id="{9F174ABB-ADF2-B089-DFEB-7E973F70890F}"/>
              </a:ext>
            </a:extLst>
          </p:cNvPr>
          <p:cNvSpPr txBox="1"/>
          <p:nvPr/>
        </p:nvSpPr>
        <p:spPr>
          <a:xfrm>
            <a:off x="5098683" y="2578906"/>
            <a:ext cx="2402963" cy="1128514"/>
          </a:xfrm>
          <a:prstGeom prst="rect">
            <a:avLst/>
          </a:prstGeom>
        </p:spPr>
        <p:txBody>
          <a:bodyPr lIns="0" tIns="0" rIns="0" bIns="0" rtlCol="0" anchor="t">
            <a:spAutoFit/>
          </a:bodyPr>
          <a:lstStyle/>
          <a:p>
            <a:pPr>
              <a:lnSpc>
                <a:spcPts val="1055"/>
              </a:lnSpc>
            </a:pPr>
            <a:r>
              <a:rPr lang="fr-FR" sz="933" dirty="0">
                <a:solidFill>
                  <a:srgbClr val="725E9C"/>
                </a:solidFill>
                <a:latin typeface="Arial" panose="020B0604020202020204" pitchFamily="34" charset="0"/>
                <a:cs typeface="Arial" panose="020B0604020202020204" pitchFamily="34" charset="0"/>
              </a:rPr>
              <a:t>La perception d’une bourse sur critères sociaux influence le montant de l’aide au logement de votre enfant. </a:t>
            </a:r>
          </a:p>
          <a:p>
            <a:pPr>
              <a:lnSpc>
                <a:spcPts val="1055"/>
              </a:lnSpc>
              <a:spcBef>
                <a:spcPct val="0"/>
              </a:spcBef>
            </a:pPr>
            <a:r>
              <a:rPr lang="fr-FR" sz="933" dirty="0">
                <a:solidFill>
                  <a:srgbClr val="725E9C"/>
                </a:solidFill>
                <a:latin typeface="Arial" panose="020B0604020202020204" pitchFamily="34" charset="0"/>
                <a:cs typeface="Arial" panose="020B0604020202020204" pitchFamily="34" charset="0"/>
              </a:rPr>
              <a:t>La Caf a besoin de savoir si cette bourse est renouvelée. </a:t>
            </a:r>
          </a:p>
          <a:p>
            <a:pPr>
              <a:lnSpc>
                <a:spcPts val="1055"/>
              </a:lnSpc>
              <a:spcBef>
                <a:spcPct val="0"/>
              </a:spcBef>
            </a:pPr>
            <a:r>
              <a:rPr lang="fr-FR" sz="933" dirty="0">
                <a:solidFill>
                  <a:srgbClr val="725E9C"/>
                </a:solidFill>
                <a:latin typeface="Arial" panose="020B0604020202020204" pitchFamily="34" charset="0"/>
                <a:cs typeface="Arial" panose="020B0604020202020204" pitchFamily="34" charset="0"/>
              </a:rPr>
              <a:t>Pour cela, votre enfant doit déclarer, une fois par an, s’il est toujours bénéficiaire, ou pas, d’une bourse et s’il est toujours étudiant.</a:t>
            </a:r>
          </a:p>
        </p:txBody>
      </p:sp>
    </p:spTree>
    <p:extLst>
      <p:ext uri="{BB962C8B-B14F-4D97-AF65-F5344CB8AC3E}">
        <p14:creationId xmlns:p14="http://schemas.microsoft.com/office/powerpoint/2010/main" val="136761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1019-A947-9D68-1FD1-F1285FE8AD62}"/>
            </a:ext>
          </a:extLst>
        </p:cNvPr>
        <p:cNvGrpSpPr/>
        <p:nvPr/>
      </p:nvGrpSpPr>
      <p:grpSpPr>
        <a:xfrm>
          <a:off x="0" y="0"/>
          <a:ext cx="0" cy="0"/>
          <a:chOff x="0" y="0"/>
          <a:chExt cx="0" cy="0"/>
        </a:xfrm>
      </p:grpSpPr>
      <p:sp>
        <p:nvSpPr>
          <p:cNvPr id="8" name="Freeform 10">
            <a:extLst>
              <a:ext uri="{FF2B5EF4-FFF2-40B4-BE49-F238E27FC236}">
                <a16:creationId xmlns:a16="http://schemas.microsoft.com/office/drawing/2014/main" id="{A30A0017-A042-2168-4640-9BF08AAF1747}"/>
              </a:ext>
            </a:extLst>
          </p:cNvPr>
          <p:cNvSpPr/>
          <p:nvPr/>
        </p:nvSpPr>
        <p:spPr>
          <a:xfrm>
            <a:off x="273618" y="5885234"/>
            <a:ext cx="504596" cy="774536"/>
          </a:xfrm>
          <a:custGeom>
            <a:avLst/>
            <a:gdLst/>
            <a:ahLst/>
            <a:cxnLst/>
            <a:rect l="l" t="t" r="r" b="b"/>
            <a:pathLst>
              <a:path w="1084599" h="1579049">
                <a:moveTo>
                  <a:pt x="0" y="0"/>
                </a:moveTo>
                <a:lnTo>
                  <a:pt x="1084599" y="0"/>
                </a:lnTo>
                <a:lnTo>
                  <a:pt x="1084599" y="1579049"/>
                </a:lnTo>
                <a:lnTo>
                  <a:pt x="0" y="1579049"/>
                </a:lnTo>
                <a:lnTo>
                  <a:pt x="0" y="0"/>
                </a:lnTo>
                <a:close/>
              </a:path>
            </a:pathLst>
          </a:custGeom>
          <a:blipFill>
            <a:blip r:embed="rId2"/>
            <a:stretch>
              <a:fillRect/>
            </a:stretch>
          </a:blipFill>
        </p:spPr>
        <p:txBody>
          <a:bodyPr/>
          <a:lstStyle/>
          <a:p>
            <a:endParaRPr lang="fr-FR" dirty="0"/>
          </a:p>
        </p:txBody>
      </p:sp>
      <p:pic>
        <p:nvPicPr>
          <p:cNvPr id="10" name="Image 9" descr="Une image contenant Police, Graphique, capture d’écran, logo&#10;&#10;Le contenu généré par l’IA peut être incorrect.">
            <a:extLst>
              <a:ext uri="{FF2B5EF4-FFF2-40B4-BE49-F238E27FC236}">
                <a16:creationId xmlns:a16="http://schemas.microsoft.com/office/drawing/2014/main" id="{4963908A-8368-FD4C-CCF8-D38690AAD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047" y="6177351"/>
            <a:ext cx="1158233" cy="331246"/>
          </a:xfrm>
          <a:prstGeom prst="rect">
            <a:avLst/>
          </a:prstGeom>
        </p:spPr>
      </p:pic>
      <p:grpSp>
        <p:nvGrpSpPr>
          <p:cNvPr id="3" name="Groupe 2">
            <a:extLst>
              <a:ext uri="{FF2B5EF4-FFF2-40B4-BE49-F238E27FC236}">
                <a16:creationId xmlns:a16="http://schemas.microsoft.com/office/drawing/2014/main" id="{02A5C18B-C377-5876-75DE-792432C2D52C}"/>
              </a:ext>
            </a:extLst>
          </p:cNvPr>
          <p:cNvGrpSpPr/>
          <p:nvPr/>
        </p:nvGrpSpPr>
        <p:grpSpPr>
          <a:xfrm>
            <a:off x="0" y="0"/>
            <a:ext cx="12192000" cy="6858000"/>
            <a:chOff x="0" y="0"/>
            <a:chExt cx="12192000" cy="6858000"/>
          </a:xfrm>
        </p:grpSpPr>
        <p:pic>
          <p:nvPicPr>
            <p:cNvPr id="4" name="Picture 2" descr="Une image contenant personne, habits, capture d’écran, rose&#10;&#10;Description générée automatiquement">
              <a:extLst>
                <a:ext uri="{FF2B5EF4-FFF2-40B4-BE49-F238E27FC236}">
                  <a16:creationId xmlns:a16="http://schemas.microsoft.com/office/drawing/2014/main" id="{7F0C451F-34A6-338C-615C-FFAF8E2AF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cloud">
              <a:avLst/>
            </a:prstGeom>
            <a:noFill/>
            <a:extLst>
              <a:ext uri="{909E8E84-426E-40DD-AFC4-6F175D3DCCD1}">
                <a14:hiddenFill xmlns:a14="http://schemas.microsoft.com/office/drawing/2010/main">
                  <a:solidFill>
                    <a:srgbClr val="FFFFFF"/>
                  </a:solidFill>
                </a14:hiddenFill>
              </a:ext>
            </a:extLst>
          </p:spPr>
        </p:pic>
        <p:sp>
          <p:nvSpPr>
            <p:cNvPr id="5" name="Forme libre : forme 4">
              <a:extLst>
                <a:ext uri="{FF2B5EF4-FFF2-40B4-BE49-F238E27FC236}">
                  <a16:creationId xmlns:a16="http://schemas.microsoft.com/office/drawing/2014/main" id="{18DC7FC9-C1AF-7FC3-4856-D7974B523EBB}"/>
                </a:ext>
              </a:extLst>
            </p:cNvPr>
            <p:cNvSpPr/>
            <p:nvPr/>
          </p:nvSpPr>
          <p:spPr>
            <a:xfrm>
              <a:off x="0" y="0"/>
              <a:ext cx="12192000" cy="2838450"/>
            </a:xfrm>
            <a:prstGeom prst="cloud">
              <a:avLst/>
            </a:prstGeom>
            <a:solidFill>
              <a:srgbClr val="E8D6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rgbClr val="7030A0"/>
                </a:solidFill>
              </a:endParaRPr>
            </a:p>
          </p:txBody>
        </p:sp>
      </p:grpSp>
      <p:sp>
        <p:nvSpPr>
          <p:cNvPr id="6" name="ZoneTexte 5">
            <a:extLst>
              <a:ext uri="{FF2B5EF4-FFF2-40B4-BE49-F238E27FC236}">
                <a16:creationId xmlns:a16="http://schemas.microsoft.com/office/drawing/2014/main" id="{200DADF6-3640-E996-3CD5-D9BC9E766DBD}"/>
              </a:ext>
            </a:extLst>
          </p:cNvPr>
          <p:cNvSpPr txBox="1"/>
          <p:nvPr/>
        </p:nvSpPr>
        <p:spPr>
          <a:xfrm>
            <a:off x="4622006" y="1676310"/>
            <a:ext cx="2947988" cy="1015663"/>
          </a:xfrm>
          <a:prstGeom prst="rect">
            <a:avLst/>
          </a:prstGeom>
          <a:noFill/>
        </p:spPr>
        <p:txBody>
          <a:bodyPr wrap="square" rtlCol="0">
            <a:spAutoFit/>
          </a:bodyPr>
          <a:lstStyle/>
          <a:p>
            <a:r>
              <a:rPr lang="fr-FR" sz="6000" dirty="0">
                <a:solidFill>
                  <a:srgbClr val="7030A0"/>
                </a:solidFill>
                <a:latin typeface="Jumble" panose="02000503000000020004" pitchFamily="2" charset="0"/>
              </a:rPr>
              <a:t>Merci !</a:t>
            </a:r>
            <a:endParaRPr lang="fr-FR" sz="7200" dirty="0">
              <a:solidFill>
                <a:srgbClr val="7030A0"/>
              </a:solidFill>
              <a:latin typeface="Jumble" panose="02000503000000020004" pitchFamily="2" charset="0"/>
            </a:endParaRPr>
          </a:p>
        </p:txBody>
      </p:sp>
      <p:sp>
        <p:nvSpPr>
          <p:cNvPr id="7" name="ZoneTexte 6">
            <a:extLst>
              <a:ext uri="{FF2B5EF4-FFF2-40B4-BE49-F238E27FC236}">
                <a16:creationId xmlns:a16="http://schemas.microsoft.com/office/drawing/2014/main" id="{B82302AC-EAAF-9E26-175D-D0C4211DA106}"/>
              </a:ext>
            </a:extLst>
          </p:cNvPr>
          <p:cNvSpPr txBox="1"/>
          <p:nvPr/>
        </p:nvSpPr>
        <p:spPr>
          <a:xfrm>
            <a:off x="1223962" y="266700"/>
            <a:ext cx="9744075" cy="923330"/>
          </a:xfrm>
          <a:prstGeom prst="rect">
            <a:avLst/>
          </a:prstGeom>
          <a:noFill/>
        </p:spPr>
        <p:txBody>
          <a:bodyPr wrap="square" rtlCol="0">
            <a:spAutoFit/>
          </a:bodyPr>
          <a:lstStyle/>
          <a:p>
            <a:pPr algn="ctr"/>
            <a:r>
              <a:rPr lang="fr-FR" sz="1600" dirty="0">
                <a:solidFill>
                  <a:srgbClr val="7030A0"/>
                </a:solidFill>
                <a:latin typeface="Jumble" panose="02000503000000020004" pitchFamily="2" charset="0"/>
              </a:rPr>
              <a:t>ALS étudiants</a:t>
            </a:r>
          </a:p>
          <a:p>
            <a:pPr algn="ctr"/>
            <a:endParaRPr lang="fr-FR" dirty="0">
              <a:solidFill>
                <a:srgbClr val="7030A0"/>
              </a:solidFill>
              <a:latin typeface="Jumble" panose="02000503000000020004" pitchFamily="2" charset="0"/>
            </a:endParaRPr>
          </a:p>
          <a:p>
            <a:pPr algn="ctr"/>
            <a:r>
              <a:rPr lang="fr-FR" sz="2000" dirty="0">
                <a:solidFill>
                  <a:srgbClr val="7030A0"/>
                </a:solidFill>
                <a:latin typeface="Jumble" panose="02000503000000020004" pitchFamily="2" charset="0"/>
              </a:rPr>
              <a:t>Gestion de renouvellement des droits</a:t>
            </a:r>
          </a:p>
        </p:txBody>
      </p:sp>
      <p:sp>
        <p:nvSpPr>
          <p:cNvPr id="2" name="ZoneTexte 1">
            <a:extLst>
              <a:ext uri="{FF2B5EF4-FFF2-40B4-BE49-F238E27FC236}">
                <a16:creationId xmlns:a16="http://schemas.microsoft.com/office/drawing/2014/main" id="{A8333FE8-0720-50D7-AA13-6BF3E7EA0CCB}"/>
              </a:ext>
            </a:extLst>
          </p:cNvPr>
          <p:cNvSpPr txBox="1"/>
          <p:nvPr/>
        </p:nvSpPr>
        <p:spPr>
          <a:xfrm>
            <a:off x="9941859" y="6528965"/>
            <a:ext cx="2324609" cy="261610"/>
          </a:xfrm>
          <a:prstGeom prst="rect">
            <a:avLst/>
          </a:prstGeom>
          <a:noFill/>
        </p:spPr>
        <p:txBody>
          <a:bodyPr wrap="square" rtlCol="0">
            <a:spAutoFit/>
          </a:bodyPr>
          <a:lstStyle/>
          <a:p>
            <a:r>
              <a:rPr lang="fr-FR" sz="1100" dirty="0">
                <a:solidFill>
                  <a:srgbClr val="002060"/>
                </a:solidFill>
              </a:rPr>
              <a:t>Accompagnement au changement</a:t>
            </a:r>
          </a:p>
        </p:txBody>
      </p:sp>
    </p:spTree>
    <p:extLst>
      <p:ext uri="{BB962C8B-B14F-4D97-AF65-F5344CB8AC3E}">
        <p14:creationId xmlns:p14="http://schemas.microsoft.com/office/powerpoint/2010/main" val="72539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10D0A01-B56E-BE17-2395-43B1999D1EFF}"/>
              </a:ext>
            </a:extLst>
          </p:cNvPr>
          <p:cNvSpPr txBox="1"/>
          <p:nvPr/>
        </p:nvSpPr>
        <p:spPr>
          <a:xfrm>
            <a:off x="2417272" y="208293"/>
            <a:ext cx="1963104" cy="584775"/>
          </a:xfrm>
          <a:prstGeom prst="rect">
            <a:avLst/>
          </a:prstGeom>
          <a:noFill/>
        </p:spPr>
        <p:txBody>
          <a:bodyPr wrap="square" rtlCol="0">
            <a:spAutoFit/>
          </a:bodyPr>
          <a:lstStyle/>
          <a:p>
            <a:r>
              <a:rPr lang="fr-FR" sz="3200" dirty="0">
                <a:solidFill>
                  <a:srgbClr val="7030A0"/>
                </a:solidFill>
                <a:latin typeface="Jumble" panose="02000503000000020004" pitchFamily="2" charset="0"/>
              </a:rPr>
              <a:t>Principe</a:t>
            </a:r>
          </a:p>
        </p:txBody>
      </p:sp>
      <p:pic>
        <p:nvPicPr>
          <p:cNvPr id="3" name="Image 2" descr="Une image contenant dessin humoristique&#10;&#10;Le contenu généré par l’IA peut être incorrect.">
            <a:extLst>
              <a:ext uri="{FF2B5EF4-FFF2-40B4-BE49-F238E27FC236}">
                <a16:creationId xmlns:a16="http://schemas.microsoft.com/office/drawing/2014/main" id="{A3210981-E7DC-AEFC-172E-5F554F0B61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494" b="89610" l="7353" r="96324">
                        <a14:foregroundMark x1="24265" y1="7792" x2="28676" y2="7792"/>
                        <a14:foregroundMark x1="8088" y1="31169" x2="8088" y2="51948"/>
                        <a14:foregroundMark x1="27206" y1="88312" x2="30882" y2="88312"/>
                        <a14:foregroundMark x1="58088" y1="89610" x2="63235" y2="90909"/>
                        <a14:foregroundMark x1="94118" y1="57143" x2="96324" y2="70130"/>
                        <a14:foregroundMark x1="80147" y1="89610" x2="84559" y2="89610"/>
                      </a14:backgroundRemoval>
                    </a14:imgEffect>
                  </a14:imgLayer>
                </a14:imgProps>
              </a:ext>
              <a:ext uri="{28A0092B-C50C-407E-A947-70E740481C1C}">
                <a14:useLocalDpi xmlns:a14="http://schemas.microsoft.com/office/drawing/2010/main" val="0"/>
              </a:ext>
            </a:extLst>
          </a:blip>
          <a:stretch>
            <a:fillRect/>
          </a:stretch>
        </p:blipFill>
        <p:spPr>
          <a:xfrm>
            <a:off x="363769" y="2812942"/>
            <a:ext cx="1523311" cy="862463"/>
          </a:xfrm>
          <a:prstGeom prst="rect">
            <a:avLst/>
          </a:prstGeom>
        </p:spPr>
      </p:pic>
      <p:sp>
        <p:nvSpPr>
          <p:cNvPr id="5" name="ZoneTexte 4">
            <a:extLst>
              <a:ext uri="{FF2B5EF4-FFF2-40B4-BE49-F238E27FC236}">
                <a16:creationId xmlns:a16="http://schemas.microsoft.com/office/drawing/2014/main" id="{C71E12B3-8206-E06C-2734-8D5B9F0E6445}"/>
              </a:ext>
            </a:extLst>
          </p:cNvPr>
          <p:cNvSpPr txBox="1"/>
          <p:nvPr/>
        </p:nvSpPr>
        <p:spPr>
          <a:xfrm>
            <a:off x="2536825" y="1416146"/>
            <a:ext cx="9260728" cy="738664"/>
          </a:xfrm>
          <a:prstGeom prst="rect">
            <a:avLst/>
          </a:prstGeom>
          <a:noFill/>
        </p:spPr>
        <p:txBody>
          <a:bodyPr wrap="square">
            <a:spAutoFit/>
          </a:bodyPr>
          <a:lstStyle/>
          <a:p>
            <a:r>
              <a:rPr lang="fr-FR" sz="1400" dirty="0">
                <a:solidFill>
                  <a:srgbClr val="725E9C"/>
                </a:solidFill>
              </a:rPr>
              <a:t>Cette information nous permet de calculer le montant de son aide au logement avec le barème approprié. En effet, le mode de calcul est différent si l’étudiant est boursier ou non. Ci-dessous les montants des forfaits étudiants pris en compte pour le calcul selon sa situation :</a:t>
            </a:r>
          </a:p>
        </p:txBody>
      </p:sp>
      <p:sp>
        <p:nvSpPr>
          <p:cNvPr id="6" name="ZoneTexte 5">
            <a:extLst>
              <a:ext uri="{FF2B5EF4-FFF2-40B4-BE49-F238E27FC236}">
                <a16:creationId xmlns:a16="http://schemas.microsoft.com/office/drawing/2014/main" id="{65590388-3C15-5B85-0BC5-ACDCDE5212F3}"/>
              </a:ext>
            </a:extLst>
          </p:cNvPr>
          <p:cNvSpPr txBox="1"/>
          <p:nvPr/>
        </p:nvSpPr>
        <p:spPr>
          <a:xfrm>
            <a:off x="2536825" y="842997"/>
            <a:ext cx="9260728" cy="523220"/>
          </a:xfrm>
          <a:prstGeom prst="rect">
            <a:avLst/>
          </a:prstGeom>
          <a:noFill/>
        </p:spPr>
        <p:txBody>
          <a:bodyPr wrap="square">
            <a:spAutoFit/>
          </a:bodyPr>
          <a:lstStyle/>
          <a:p>
            <a:r>
              <a:rPr lang="fr-FR" sz="1400" dirty="0">
                <a:solidFill>
                  <a:srgbClr val="725E9C"/>
                </a:solidFill>
              </a:rPr>
              <a:t>L’étudiant boursier doit nous indiquer chaque année, au 1</a:t>
            </a:r>
            <a:r>
              <a:rPr lang="fr-FR" sz="1400" baseline="30000" dirty="0">
                <a:solidFill>
                  <a:srgbClr val="725E9C"/>
                </a:solidFill>
              </a:rPr>
              <a:t>er</a:t>
            </a:r>
            <a:r>
              <a:rPr lang="fr-FR" sz="1400" dirty="0">
                <a:solidFill>
                  <a:srgbClr val="725E9C"/>
                </a:solidFill>
              </a:rPr>
              <a:t> décembre, s’il est toujours bénéficiaire d’une bourse attribuée sous critère de ressources.</a:t>
            </a:r>
          </a:p>
        </p:txBody>
      </p:sp>
      <p:graphicFrame>
        <p:nvGraphicFramePr>
          <p:cNvPr id="7" name="Tableau 17">
            <a:extLst>
              <a:ext uri="{FF2B5EF4-FFF2-40B4-BE49-F238E27FC236}">
                <a16:creationId xmlns:a16="http://schemas.microsoft.com/office/drawing/2014/main" id="{93C9A4FF-AD78-DAA3-E3CC-39CC7B8A4D6E}"/>
              </a:ext>
            </a:extLst>
          </p:cNvPr>
          <p:cNvGraphicFramePr>
            <a:graphicFrameLocks noGrp="1"/>
          </p:cNvGraphicFramePr>
          <p:nvPr>
            <p:extLst>
              <p:ext uri="{D42A27DB-BD31-4B8C-83A1-F6EECF244321}">
                <p14:modId xmlns:p14="http://schemas.microsoft.com/office/powerpoint/2010/main" val="148769859"/>
              </p:ext>
            </p:extLst>
          </p:nvPr>
        </p:nvGraphicFramePr>
        <p:xfrm>
          <a:off x="5920489" y="2014752"/>
          <a:ext cx="5907742" cy="1768825"/>
        </p:xfrm>
        <a:graphic>
          <a:graphicData uri="http://schemas.openxmlformats.org/drawingml/2006/table">
            <a:tbl>
              <a:tblPr firstRow="1" bandRow="1">
                <a:tableStyleId>{5940675A-B579-460E-94D1-54222C63F5DA}</a:tableStyleId>
              </a:tblPr>
              <a:tblGrid>
                <a:gridCol w="1912642">
                  <a:extLst>
                    <a:ext uri="{9D8B030D-6E8A-4147-A177-3AD203B41FA5}">
                      <a16:colId xmlns:a16="http://schemas.microsoft.com/office/drawing/2014/main" val="4231488553"/>
                    </a:ext>
                  </a:extLst>
                </a:gridCol>
                <a:gridCol w="2455322">
                  <a:extLst>
                    <a:ext uri="{9D8B030D-6E8A-4147-A177-3AD203B41FA5}">
                      <a16:colId xmlns:a16="http://schemas.microsoft.com/office/drawing/2014/main" val="3551182471"/>
                    </a:ext>
                  </a:extLst>
                </a:gridCol>
                <a:gridCol w="1539778">
                  <a:extLst>
                    <a:ext uri="{9D8B030D-6E8A-4147-A177-3AD203B41FA5}">
                      <a16:colId xmlns:a16="http://schemas.microsoft.com/office/drawing/2014/main" val="3384124348"/>
                    </a:ext>
                  </a:extLst>
                </a:gridCol>
              </a:tblGrid>
              <a:tr h="228231">
                <a:tc gridSpan="3">
                  <a:txBody>
                    <a:bodyPr/>
                    <a:lstStyle/>
                    <a:p>
                      <a:pPr algn="r"/>
                      <a:r>
                        <a:rPr lang="fr-FR" sz="1000" b="1" dirty="0"/>
                        <a:t>Janvier 2025</a:t>
                      </a:r>
                    </a:p>
                  </a:txBody>
                  <a:tcPr>
                    <a:solidFill>
                      <a:schemeClr val="bg1"/>
                    </a:solidFill>
                  </a:tcPr>
                </a:tc>
                <a:tc hMerge="1">
                  <a:txBody>
                    <a:bodyPr/>
                    <a:lstStyle/>
                    <a:p>
                      <a:endParaRPr lang="fr-FR" dirty="0"/>
                    </a:p>
                  </a:txBody>
                  <a:tcPr/>
                </a:tc>
                <a:tc hMerge="1">
                  <a:txBody>
                    <a:bodyPr/>
                    <a:lstStyle/>
                    <a:p>
                      <a:r>
                        <a:rPr lang="fr-FR" dirty="0"/>
                        <a:t>Janvier 2024</a:t>
                      </a:r>
                    </a:p>
                  </a:txBody>
                  <a:tcPr/>
                </a:tc>
                <a:extLst>
                  <a:ext uri="{0D108BD9-81ED-4DB2-BD59-A6C34878D82A}">
                    <a16:rowId xmlns:a16="http://schemas.microsoft.com/office/drawing/2014/main" val="3223696804"/>
                  </a:ext>
                </a:extLst>
              </a:tr>
              <a:tr h="235364">
                <a:tc gridSpan="3">
                  <a:txBody>
                    <a:bodyPr/>
                    <a:lstStyle/>
                    <a:p>
                      <a:pPr algn="ctr"/>
                      <a:r>
                        <a:rPr lang="fr-FR" sz="1050" b="1" dirty="0">
                          <a:solidFill>
                            <a:schemeClr val="bg1"/>
                          </a:solidFill>
                        </a:rPr>
                        <a:t>Forfait étudiants (ressources 2023)</a:t>
                      </a:r>
                    </a:p>
                  </a:txBody>
                  <a:tcPr anchor="ctr">
                    <a:solidFill>
                      <a:srgbClr val="7030A0"/>
                    </a:solidFill>
                  </a:tcPr>
                </a:tc>
                <a:tc hMerge="1">
                  <a:txBody>
                    <a:bodyPr/>
                    <a:lstStyle/>
                    <a:p>
                      <a:r>
                        <a:rPr lang="fr-FR" dirty="0"/>
                        <a:t>Forfait étudiants (ressources 2022)</a:t>
                      </a:r>
                    </a:p>
                  </a:txBody>
                  <a:tcPr/>
                </a:tc>
                <a:tc hMerge="1">
                  <a:txBody>
                    <a:bodyPr/>
                    <a:lstStyle/>
                    <a:p>
                      <a:endParaRPr lang="fr-FR" dirty="0"/>
                    </a:p>
                  </a:txBody>
                  <a:tcPr/>
                </a:tc>
                <a:extLst>
                  <a:ext uri="{0D108BD9-81ED-4DB2-BD59-A6C34878D82A}">
                    <a16:rowId xmlns:a16="http://schemas.microsoft.com/office/drawing/2014/main" val="1698418045"/>
                  </a:ext>
                </a:extLst>
              </a:tr>
              <a:tr h="228231">
                <a:tc rowSpan="2">
                  <a:txBody>
                    <a:bodyPr/>
                    <a:lstStyle/>
                    <a:p>
                      <a:r>
                        <a:rPr lang="fr-FR" sz="1000" b="1" dirty="0"/>
                        <a:t>Secteur foyer</a:t>
                      </a:r>
                    </a:p>
                  </a:txBody>
                  <a:tcPr anchor="ctr">
                    <a:solidFill>
                      <a:schemeClr val="bg1"/>
                    </a:solidFill>
                  </a:tcPr>
                </a:tc>
                <a:tc>
                  <a:txBody>
                    <a:bodyPr/>
                    <a:lstStyle/>
                    <a:p>
                      <a:r>
                        <a:rPr lang="fr-FR" sz="1000" dirty="0"/>
                        <a:t>Etudiants non boursiers*</a:t>
                      </a:r>
                    </a:p>
                  </a:txBody>
                  <a:tcPr>
                    <a:solidFill>
                      <a:schemeClr val="bg1"/>
                    </a:solidFill>
                  </a:tcPr>
                </a:tc>
                <a:tc>
                  <a:txBody>
                    <a:bodyPr/>
                    <a:lstStyle/>
                    <a:p>
                      <a:pPr algn="ctr"/>
                      <a:r>
                        <a:rPr lang="fr-FR" sz="1000" dirty="0"/>
                        <a:t>6600 €</a:t>
                      </a:r>
                    </a:p>
                  </a:txBody>
                  <a:tcPr anchor="ctr">
                    <a:solidFill>
                      <a:schemeClr val="bg1"/>
                    </a:solidFill>
                  </a:tcPr>
                </a:tc>
                <a:extLst>
                  <a:ext uri="{0D108BD9-81ED-4DB2-BD59-A6C34878D82A}">
                    <a16:rowId xmlns:a16="http://schemas.microsoft.com/office/drawing/2014/main" val="413393051"/>
                  </a:ext>
                </a:extLst>
              </a:tr>
              <a:tr h="228231">
                <a:tc vMerge="1">
                  <a:txBody>
                    <a:bodyPr/>
                    <a:lstStyle/>
                    <a:p>
                      <a:endParaRPr lang="fr-FR" dirty="0"/>
                    </a:p>
                  </a:txBody>
                  <a:tcPr/>
                </a:tc>
                <a:tc>
                  <a:txBody>
                    <a:bodyPr/>
                    <a:lstStyle/>
                    <a:p>
                      <a:r>
                        <a:rPr lang="fr-FR" sz="1000" dirty="0"/>
                        <a:t>Etudiants boursiers</a:t>
                      </a:r>
                    </a:p>
                  </a:txBody>
                  <a:tcPr>
                    <a:solidFill>
                      <a:schemeClr val="bg1"/>
                    </a:solidFill>
                  </a:tcPr>
                </a:tc>
                <a:tc>
                  <a:txBody>
                    <a:bodyPr/>
                    <a:lstStyle/>
                    <a:p>
                      <a:pPr algn="ctr"/>
                      <a:r>
                        <a:rPr lang="fr-FR" sz="1000" dirty="0"/>
                        <a:t>5400 €</a:t>
                      </a:r>
                    </a:p>
                  </a:txBody>
                  <a:tcPr anchor="ctr">
                    <a:solidFill>
                      <a:schemeClr val="bg1"/>
                    </a:solidFill>
                  </a:tcPr>
                </a:tc>
                <a:extLst>
                  <a:ext uri="{0D108BD9-81ED-4DB2-BD59-A6C34878D82A}">
                    <a16:rowId xmlns:a16="http://schemas.microsoft.com/office/drawing/2014/main" val="1529486398"/>
                  </a:ext>
                </a:extLst>
              </a:tr>
              <a:tr h="228231">
                <a:tc rowSpan="2">
                  <a:txBody>
                    <a:bodyPr/>
                    <a:lstStyle/>
                    <a:p>
                      <a:r>
                        <a:rPr lang="fr-FR" sz="1000" b="1" dirty="0"/>
                        <a:t>Secteur locatif</a:t>
                      </a:r>
                    </a:p>
                  </a:txBody>
                  <a:tcPr anchor="ctr">
                    <a:solidFill>
                      <a:schemeClr val="bg1"/>
                    </a:solidFill>
                  </a:tcPr>
                </a:tc>
                <a:tc>
                  <a:txBody>
                    <a:bodyPr/>
                    <a:lstStyle/>
                    <a:p>
                      <a:r>
                        <a:rPr lang="fr-FR" sz="1000" dirty="0"/>
                        <a:t>Etudiants non boursiers *</a:t>
                      </a:r>
                    </a:p>
                  </a:txBody>
                  <a:tcPr>
                    <a:solidFill>
                      <a:schemeClr val="bg1"/>
                    </a:solidFill>
                  </a:tcPr>
                </a:tc>
                <a:tc>
                  <a:txBody>
                    <a:bodyPr/>
                    <a:lstStyle/>
                    <a:p>
                      <a:pPr algn="ctr"/>
                      <a:r>
                        <a:rPr lang="fr-FR" sz="1000" dirty="0"/>
                        <a:t>8600 €</a:t>
                      </a:r>
                    </a:p>
                  </a:txBody>
                  <a:tcPr anchor="ctr">
                    <a:solidFill>
                      <a:schemeClr val="bg1"/>
                    </a:solidFill>
                  </a:tcPr>
                </a:tc>
                <a:extLst>
                  <a:ext uri="{0D108BD9-81ED-4DB2-BD59-A6C34878D82A}">
                    <a16:rowId xmlns:a16="http://schemas.microsoft.com/office/drawing/2014/main" val="4035937410"/>
                  </a:ext>
                </a:extLst>
              </a:tr>
              <a:tr h="228231">
                <a:tc vMerge="1">
                  <a:txBody>
                    <a:bodyPr/>
                    <a:lstStyle/>
                    <a:p>
                      <a:endParaRPr lang="fr-FR" dirty="0"/>
                    </a:p>
                  </a:txBody>
                  <a:tcPr/>
                </a:tc>
                <a:tc>
                  <a:txBody>
                    <a:bodyPr/>
                    <a:lstStyle/>
                    <a:p>
                      <a:r>
                        <a:rPr lang="fr-FR" sz="1000" dirty="0"/>
                        <a:t>Etudiants boursiers</a:t>
                      </a:r>
                    </a:p>
                  </a:txBody>
                  <a:tcPr>
                    <a:solidFill>
                      <a:schemeClr val="bg1"/>
                    </a:solidFill>
                  </a:tcPr>
                </a:tc>
                <a:tc>
                  <a:txBody>
                    <a:bodyPr/>
                    <a:lstStyle/>
                    <a:p>
                      <a:pPr algn="ctr"/>
                      <a:r>
                        <a:rPr lang="fr-FR" sz="1000" dirty="0"/>
                        <a:t>6900 €</a:t>
                      </a:r>
                    </a:p>
                  </a:txBody>
                  <a:tcPr anchor="ctr">
                    <a:solidFill>
                      <a:schemeClr val="bg1"/>
                    </a:solidFill>
                  </a:tcPr>
                </a:tc>
                <a:extLst>
                  <a:ext uri="{0D108BD9-81ED-4DB2-BD59-A6C34878D82A}">
                    <a16:rowId xmlns:a16="http://schemas.microsoft.com/office/drawing/2014/main" val="2664756534"/>
                  </a:ext>
                </a:extLst>
              </a:tr>
              <a:tr h="298165">
                <a:tc gridSpan="3">
                  <a:txBody>
                    <a:bodyPr/>
                    <a:lstStyle/>
                    <a:p>
                      <a:r>
                        <a:rPr lang="fr-FR" sz="1000" i="1" dirty="0"/>
                        <a:t>*</a:t>
                      </a:r>
                      <a:r>
                        <a:rPr lang="fr-FR" sz="900" i="1" dirty="0"/>
                        <a:t> Ce forfait est également appliqué aux étudiants salariés de moins de 28 ans au 1</a:t>
                      </a:r>
                      <a:r>
                        <a:rPr lang="fr-FR" sz="900" i="1" baseline="30000" dirty="0"/>
                        <a:t>er</a:t>
                      </a:r>
                      <a:r>
                        <a:rPr lang="fr-FR" sz="900" i="1" dirty="0"/>
                        <a:t> septembre de l’année scolaire</a:t>
                      </a:r>
                    </a:p>
                  </a:txBody>
                  <a:tcPr anchor="ctr">
                    <a:solidFill>
                      <a:schemeClr val="bg1"/>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28509425"/>
                  </a:ext>
                </a:extLst>
              </a:tr>
            </a:tbl>
          </a:graphicData>
        </a:graphic>
      </p:graphicFrame>
      <p:pic>
        <p:nvPicPr>
          <p:cNvPr id="1026" name="Picture 2">
            <a:extLst>
              <a:ext uri="{FF2B5EF4-FFF2-40B4-BE49-F238E27FC236}">
                <a16:creationId xmlns:a16="http://schemas.microsoft.com/office/drawing/2014/main" id="{AB386925-3C3D-1139-8DF5-CB0DB5F49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825" y="2303930"/>
            <a:ext cx="3148170" cy="46406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2">
            <a:extLst>
              <a:ext uri="{FF2B5EF4-FFF2-40B4-BE49-F238E27FC236}">
                <a16:creationId xmlns:a16="http://schemas.microsoft.com/office/drawing/2014/main" id="{98499B41-43ED-0DD0-8856-5B3AFF40184F}"/>
              </a:ext>
            </a:extLst>
          </p:cNvPr>
          <p:cNvSpPr txBox="1"/>
          <p:nvPr/>
        </p:nvSpPr>
        <p:spPr>
          <a:xfrm>
            <a:off x="7868533" y="4709341"/>
            <a:ext cx="4271981" cy="1077218"/>
          </a:xfrm>
          <a:prstGeom prst="rect">
            <a:avLst/>
          </a:prstGeom>
        </p:spPr>
        <p:txBody>
          <a:bodyPr wrap="square" lIns="0" tIns="0" rIns="0" bIns="0" rtlCol="0" anchor="t">
            <a:spAutoFit/>
          </a:bodyPr>
          <a:lstStyle/>
          <a:p>
            <a:r>
              <a:rPr lang="fr-FR" sz="1400" dirty="0">
                <a:solidFill>
                  <a:srgbClr val="725E9C"/>
                </a:solidFill>
              </a:rPr>
              <a:t>Ouverture de la téléprocédure : 27/11</a:t>
            </a:r>
          </a:p>
          <a:p>
            <a:endParaRPr lang="fr-FR" sz="1400" dirty="0">
              <a:solidFill>
                <a:srgbClr val="725E9C"/>
              </a:solidFill>
            </a:endParaRPr>
          </a:p>
          <a:p>
            <a:r>
              <a:rPr lang="fr-FR" sz="1400" dirty="0">
                <a:solidFill>
                  <a:srgbClr val="725E9C"/>
                </a:solidFill>
              </a:rPr>
              <a:t>Début de la campagne mail pour déclarer son renouvellement de statut d’étudiant boursier le 28/11.</a:t>
            </a:r>
          </a:p>
          <a:p>
            <a:pPr algn="ctr"/>
            <a:endParaRPr lang="fr-FR" sz="1400" dirty="0">
              <a:solidFill>
                <a:srgbClr val="725E9C"/>
              </a:solidFill>
            </a:endParaRPr>
          </a:p>
        </p:txBody>
      </p:sp>
      <p:pic>
        <p:nvPicPr>
          <p:cNvPr id="20" name="Image 19" descr="Une image contenant texte, capture d’écran, Police, logo&#10;&#10;Le contenu généré par l’IA peut être incorrect.">
            <a:extLst>
              <a:ext uri="{FF2B5EF4-FFF2-40B4-BE49-F238E27FC236}">
                <a16:creationId xmlns:a16="http://schemas.microsoft.com/office/drawing/2014/main" id="{34D6FFCB-547A-A475-B6EC-212C28640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489" y="4056420"/>
            <a:ext cx="1836579" cy="2088061"/>
          </a:xfrm>
          <a:prstGeom prst="rect">
            <a:avLst/>
          </a:prstGeom>
        </p:spPr>
      </p:pic>
      <p:sp>
        <p:nvSpPr>
          <p:cNvPr id="18" name="ZoneTexte 17">
            <a:extLst>
              <a:ext uri="{FF2B5EF4-FFF2-40B4-BE49-F238E27FC236}">
                <a16:creationId xmlns:a16="http://schemas.microsoft.com/office/drawing/2014/main" id="{4454D33F-8887-ECE2-4F96-D72241C153E1}"/>
              </a:ext>
            </a:extLst>
          </p:cNvPr>
          <p:cNvSpPr txBox="1"/>
          <p:nvPr/>
        </p:nvSpPr>
        <p:spPr>
          <a:xfrm>
            <a:off x="6031954" y="5059288"/>
            <a:ext cx="1613648" cy="646331"/>
          </a:xfrm>
          <a:prstGeom prst="rect">
            <a:avLst/>
          </a:prstGeom>
          <a:noFill/>
        </p:spPr>
        <p:txBody>
          <a:bodyPr wrap="square" rtlCol="0">
            <a:spAutoFit/>
          </a:bodyPr>
          <a:lstStyle/>
          <a:p>
            <a:pPr algn="ctr"/>
            <a:r>
              <a:rPr lang="fr-FR" dirty="0"/>
              <a:t>Du 27/11/25 au 31/01/26</a:t>
            </a:r>
          </a:p>
        </p:txBody>
      </p:sp>
    </p:spTree>
    <p:extLst>
      <p:ext uri="{BB962C8B-B14F-4D97-AF65-F5344CB8AC3E}">
        <p14:creationId xmlns:p14="http://schemas.microsoft.com/office/powerpoint/2010/main" val="315624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15F1616-6D49-6ED7-BC31-277AABF81554}"/>
              </a:ext>
            </a:extLst>
          </p:cNvPr>
          <p:cNvSpPr/>
          <p:nvPr/>
        </p:nvSpPr>
        <p:spPr>
          <a:xfrm>
            <a:off x="942731" y="4290968"/>
            <a:ext cx="517146" cy="510341"/>
          </a:xfrm>
          <a:custGeom>
            <a:avLst/>
            <a:gdLst/>
            <a:ahLst/>
            <a:cxnLst/>
            <a:rect l="l" t="t" r="r" b="b"/>
            <a:pathLst>
              <a:path w="775719" h="765512">
                <a:moveTo>
                  <a:pt x="0" y="0"/>
                </a:moveTo>
                <a:lnTo>
                  <a:pt x="775719" y="0"/>
                </a:lnTo>
                <a:lnTo>
                  <a:pt x="775719" y="765512"/>
                </a:lnTo>
                <a:lnTo>
                  <a:pt x="0" y="765512"/>
                </a:lnTo>
                <a:lnTo>
                  <a:pt x="0" y="0"/>
                </a:lnTo>
                <a:close/>
              </a:path>
            </a:pathLst>
          </a:custGeom>
          <a:blipFill>
            <a:blip r:embed="rId3"/>
            <a:stretch>
              <a:fillRect/>
            </a:stretch>
          </a:blipFill>
        </p:spPr>
        <p:txBody>
          <a:bodyPr/>
          <a:lstStyle/>
          <a:p>
            <a:endParaRPr lang="fr-FR" sz="1200"/>
          </a:p>
        </p:txBody>
      </p:sp>
      <p:sp>
        <p:nvSpPr>
          <p:cNvPr id="3" name="TextBox 156">
            <a:extLst>
              <a:ext uri="{FF2B5EF4-FFF2-40B4-BE49-F238E27FC236}">
                <a16:creationId xmlns:a16="http://schemas.microsoft.com/office/drawing/2014/main" id="{B3BC1E5D-2796-D019-F392-A55F40200C5C}"/>
              </a:ext>
            </a:extLst>
          </p:cNvPr>
          <p:cNvSpPr txBox="1"/>
          <p:nvPr/>
        </p:nvSpPr>
        <p:spPr>
          <a:xfrm>
            <a:off x="125263" y="2560394"/>
            <a:ext cx="2131039" cy="1405128"/>
          </a:xfrm>
          <a:prstGeom prst="rect">
            <a:avLst/>
          </a:prstGeom>
        </p:spPr>
        <p:txBody>
          <a:bodyPr wrap="square" lIns="0" tIns="0" rIns="0" bIns="0" rtlCol="0" anchor="t">
            <a:spAutoFit/>
          </a:bodyPr>
          <a:lstStyle/>
          <a:p>
            <a:pPr algn="ctr">
              <a:lnSpc>
                <a:spcPts val="1993"/>
              </a:lnSpc>
            </a:pPr>
            <a:r>
              <a:rPr lang="fr-FR" sz="1594" spc="54" dirty="0">
                <a:solidFill>
                  <a:srgbClr val="FFFFFF"/>
                </a:solidFill>
                <a:latin typeface="Aptos" panose="020B0004020202020204" pitchFamily="34" charset="0"/>
              </a:rPr>
              <a:t>Quelles démarches à réaliser auprès de la Caf avant le 31/12/N ?</a:t>
            </a:r>
          </a:p>
          <a:p>
            <a:pPr algn="ctr">
              <a:lnSpc>
                <a:spcPts val="1993"/>
              </a:lnSpc>
            </a:pPr>
            <a:endParaRPr lang="fr-FR" sz="1594" spc="54" dirty="0">
              <a:solidFill>
                <a:srgbClr val="FFFFFF"/>
              </a:solidFill>
              <a:latin typeface="Aptos" panose="020B0004020202020204" pitchFamily="34" charset="0"/>
            </a:endParaRPr>
          </a:p>
          <a:p>
            <a:pPr algn="ctr">
              <a:lnSpc>
                <a:spcPts val="1500"/>
              </a:lnSpc>
            </a:pPr>
            <a:r>
              <a:rPr lang="fr-FR" sz="1200" spc="41" dirty="0">
                <a:solidFill>
                  <a:srgbClr val="FFFFFF"/>
                </a:solidFill>
                <a:latin typeface="Aptos" panose="020B0004020202020204" pitchFamily="34" charset="0"/>
              </a:rPr>
              <a:t>Ayez le réflexe appli mobile Caf mon compte</a:t>
            </a:r>
          </a:p>
        </p:txBody>
      </p:sp>
      <p:graphicFrame>
        <p:nvGraphicFramePr>
          <p:cNvPr id="4" name="Tableau 4">
            <a:extLst>
              <a:ext uri="{FF2B5EF4-FFF2-40B4-BE49-F238E27FC236}">
                <a16:creationId xmlns:a16="http://schemas.microsoft.com/office/drawing/2014/main" id="{1EA2986C-D976-F553-A57B-AE0B70C67BC7}"/>
              </a:ext>
            </a:extLst>
          </p:cNvPr>
          <p:cNvGraphicFramePr>
            <a:graphicFrameLocks noGrp="1"/>
          </p:cNvGraphicFramePr>
          <p:nvPr>
            <p:extLst>
              <p:ext uri="{D42A27DB-BD31-4B8C-83A1-F6EECF244321}">
                <p14:modId xmlns:p14="http://schemas.microsoft.com/office/powerpoint/2010/main" val="1679351091"/>
              </p:ext>
            </p:extLst>
          </p:nvPr>
        </p:nvGraphicFramePr>
        <p:xfrm>
          <a:off x="2510118" y="48260"/>
          <a:ext cx="9556622" cy="6272089"/>
        </p:xfrm>
        <a:graphic>
          <a:graphicData uri="http://schemas.openxmlformats.org/drawingml/2006/table">
            <a:tbl>
              <a:tblPr firstRow="1" bandRow="1">
                <a:tableStyleId>{5940675A-B579-460E-94D1-54222C63F5DA}</a:tableStyleId>
              </a:tblPr>
              <a:tblGrid>
                <a:gridCol w="1864658">
                  <a:extLst>
                    <a:ext uri="{9D8B030D-6E8A-4147-A177-3AD203B41FA5}">
                      <a16:colId xmlns:a16="http://schemas.microsoft.com/office/drawing/2014/main" val="3805800483"/>
                    </a:ext>
                  </a:extLst>
                </a:gridCol>
                <a:gridCol w="1922991">
                  <a:extLst>
                    <a:ext uri="{9D8B030D-6E8A-4147-A177-3AD203B41FA5}">
                      <a16:colId xmlns:a16="http://schemas.microsoft.com/office/drawing/2014/main" val="942489485"/>
                    </a:ext>
                  </a:extLst>
                </a:gridCol>
                <a:gridCol w="1922991">
                  <a:extLst>
                    <a:ext uri="{9D8B030D-6E8A-4147-A177-3AD203B41FA5}">
                      <a16:colId xmlns:a16="http://schemas.microsoft.com/office/drawing/2014/main" val="4045068803"/>
                    </a:ext>
                  </a:extLst>
                </a:gridCol>
                <a:gridCol w="1922991">
                  <a:extLst>
                    <a:ext uri="{9D8B030D-6E8A-4147-A177-3AD203B41FA5}">
                      <a16:colId xmlns:a16="http://schemas.microsoft.com/office/drawing/2014/main" val="1033481932"/>
                    </a:ext>
                  </a:extLst>
                </a:gridCol>
                <a:gridCol w="1922991">
                  <a:extLst>
                    <a:ext uri="{9D8B030D-6E8A-4147-A177-3AD203B41FA5}">
                      <a16:colId xmlns:a16="http://schemas.microsoft.com/office/drawing/2014/main" val="1742241630"/>
                    </a:ext>
                  </a:extLst>
                </a:gridCol>
              </a:tblGrid>
              <a:tr h="685800">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no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fr-FR" sz="1200" b="1" noProof="0" dirty="0">
                          <a:latin typeface="Arial" panose="020B0604020202020204" pitchFamily="34" charset="0"/>
                          <a:cs typeface="Arial" panose="020B0604020202020204" pitchFamily="34" charset="0"/>
                        </a:rPr>
                        <a:t>Octobre</a:t>
                      </a:r>
                    </a:p>
                  </a:txBody>
                  <a:tcPr marL="60960" marR="60960" marT="30480" marB="30480" anchor="ctr">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fr-FR" sz="1200" b="1" noProof="0" dirty="0">
                          <a:latin typeface="Arial" panose="020B0604020202020204" pitchFamily="34" charset="0"/>
                          <a:cs typeface="Arial" panose="020B0604020202020204" pitchFamily="34" charset="0"/>
                        </a:rPr>
                        <a:t>Novembre</a:t>
                      </a:r>
                    </a:p>
                  </a:txBody>
                  <a:tcPr marL="60960" marR="60960" marT="30480" marB="30480" anchor="ctr">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fr-FR" sz="1200" b="1" noProof="0" dirty="0">
                          <a:latin typeface="Arial" panose="020B0604020202020204" pitchFamily="34" charset="0"/>
                          <a:cs typeface="Arial" panose="020B0604020202020204" pitchFamily="34" charset="0"/>
                        </a:rPr>
                        <a:t>Décembre</a:t>
                      </a:r>
                    </a:p>
                  </a:txBody>
                  <a:tcPr marL="60960" marR="60960" marT="30480" marB="30480" anchor="ctr">
                    <a:lnL w="12700" cap="flat" cmpd="sng" algn="ctr">
                      <a:solidFill>
                        <a:srgbClr val="4678E3"/>
                      </a:solidFill>
                      <a:prstDash val="lgDash"/>
                      <a:round/>
                      <a:headEnd type="none" w="med" len="med"/>
                      <a:tailEnd type="none" w="med" len="med"/>
                    </a:lnL>
                    <a:lnR w="38100" cap="flat" cmpd="sng" algn="ctr">
                      <a:solidFill>
                        <a:srgbClr val="7030A0"/>
                      </a:solidFill>
                      <a:prstDash val="dash"/>
                      <a:round/>
                      <a:headEnd type="none" w="med" len="med"/>
                      <a:tailEnd type="none" w="med" len="med"/>
                    </a:lnR>
                    <a:lnT w="12700" cap="flat" cmpd="sng" algn="ctr">
                      <a:no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fr-FR" sz="1200" b="1" noProof="0" dirty="0">
                          <a:latin typeface="Arial" panose="020B0604020202020204" pitchFamily="34" charset="0"/>
                          <a:cs typeface="Arial" panose="020B0604020202020204" pitchFamily="34" charset="0"/>
                        </a:rPr>
                        <a:t>Janvier</a:t>
                      </a:r>
                    </a:p>
                  </a:txBody>
                  <a:tcPr marL="60960" marR="60960" marT="30480" marB="30480" anchor="ctr">
                    <a:lnL w="38100" cap="flat" cmpd="sng" algn="ctr">
                      <a:solidFill>
                        <a:srgbClr val="7030A0"/>
                      </a:solidFill>
                      <a:prstDash val="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141074"/>
                  </a:ext>
                </a:extLst>
              </a:tr>
              <a:tr h="1389761">
                <a:tc>
                  <a:txBody>
                    <a:bodyPr/>
                    <a:lstStyle/>
                    <a:p>
                      <a:pPr>
                        <a:lnSpc>
                          <a:spcPct val="100000"/>
                        </a:lnSpc>
                      </a:pPr>
                      <a:r>
                        <a:rPr lang="fr-FR" sz="1200" b="1" noProof="0" dirty="0">
                          <a:solidFill>
                            <a:srgbClr val="000000"/>
                          </a:solidFill>
                          <a:latin typeface="Arial" panose="020B0604020202020204" pitchFamily="34" charset="0"/>
                          <a:cs typeface="Arial" panose="020B0604020202020204" pitchFamily="34" charset="0"/>
                        </a:rPr>
                        <a:t>Situation 1 :</a:t>
                      </a:r>
                    </a:p>
                    <a:p>
                      <a:pPr>
                        <a:lnSpc>
                          <a:spcPct val="100000"/>
                        </a:lnSpc>
                      </a:pPr>
                      <a:endParaRPr lang="fr-FR" sz="1200" b="1" noProof="0" dirty="0">
                        <a:solidFill>
                          <a:srgbClr val="000000"/>
                        </a:solidFill>
                        <a:latin typeface="Arial" panose="020B0604020202020204" pitchFamily="34" charset="0"/>
                        <a:cs typeface="Arial" panose="020B0604020202020204" pitchFamily="34" charset="0"/>
                      </a:endParaRPr>
                    </a:p>
                    <a:p>
                      <a:pPr>
                        <a:lnSpc>
                          <a:spcPct val="100000"/>
                        </a:lnSpc>
                      </a:pPr>
                      <a:r>
                        <a:rPr lang="fr-FR" sz="1200" noProof="0" dirty="0">
                          <a:solidFill>
                            <a:srgbClr val="725E9C"/>
                          </a:solidFill>
                          <a:latin typeface="Arial" panose="020B0604020202020204" pitchFamily="34" charset="0"/>
                          <a:cs typeface="Arial" panose="020B0604020202020204" pitchFamily="34" charset="0"/>
                        </a:rPr>
                        <a:t>Je déclare que je suis toujours boursier</a:t>
                      </a:r>
                    </a:p>
                    <a:p>
                      <a:pPr>
                        <a:lnSpc>
                          <a:spcPct val="100000"/>
                        </a:lnSpc>
                      </a:pPr>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no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38100" cap="flat" cmpd="sng" algn="ctr">
                      <a:solidFill>
                        <a:srgbClr val="7030A0"/>
                      </a:solidFill>
                      <a:prstDash val="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38100" cap="flat" cmpd="sng" algn="ctr">
                      <a:solidFill>
                        <a:srgbClr val="7030A0"/>
                      </a:solidFill>
                      <a:prstDash val="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2975073"/>
                  </a:ext>
                </a:extLst>
              </a:tr>
              <a:tr h="1389761">
                <a:tc>
                  <a:txBody>
                    <a:bodyPr/>
                    <a:lstStyle/>
                    <a:p>
                      <a:pPr>
                        <a:lnSpc>
                          <a:spcPct val="100000"/>
                        </a:lnSpc>
                      </a:pPr>
                      <a:r>
                        <a:rPr lang="fr-FR" sz="1200" b="1" noProof="0" dirty="0">
                          <a:solidFill>
                            <a:srgbClr val="000000"/>
                          </a:solidFill>
                          <a:latin typeface="Arial" panose="020B0604020202020204" pitchFamily="34" charset="0"/>
                          <a:cs typeface="Arial" panose="020B0604020202020204" pitchFamily="34" charset="0"/>
                        </a:rPr>
                        <a:t>Situation 2 :</a:t>
                      </a:r>
                    </a:p>
                    <a:p>
                      <a:pPr>
                        <a:lnSpc>
                          <a:spcPct val="100000"/>
                        </a:lnSpc>
                      </a:pPr>
                      <a:endParaRPr lang="fr-FR" sz="1200" b="1" noProof="0" dirty="0">
                        <a:solidFill>
                          <a:srgbClr val="000000"/>
                        </a:solidFill>
                        <a:latin typeface="Arial" panose="020B0604020202020204" pitchFamily="34" charset="0"/>
                        <a:cs typeface="Arial" panose="020B0604020202020204" pitchFamily="34" charset="0"/>
                      </a:endParaRPr>
                    </a:p>
                    <a:p>
                      <a:pPr>
                        <a:lnSpc>
                          <a:spcPct val="100000"/>
                        </a:lnSpc>
                      </a:pPr>
                      <a:r>
                        <a:rPr lang="fr-FR" sz="1200" noProof="0" dirty="0">
                          <a:solidFill>
                            <a:srgbClr val="725E9C"/>
                          </a:solidFill>
                          <a:latin typeface="Arial" panose="020B0604020202020204" pitchFamily="34" charset="0"/>
                          <a:cs typeface="Arial" panose="020B0604020202020204" pitchFamily="34" charset="0"/>
                        </a:rPr>
                        <a:t>Je déclarer que je </a:t>
                      </a:r>
                      <a:r>
                        <a:rPr lang="fr-FR" sz="1200" b="1" noProof="0" dirty="0">
                          <a:solidFill>
                            <a:srgbClr val="725E9C"/>
                          </a:solidFill>
                          <a:latin typeface="Arial" panose="020B0604020202020204" pitchFamily="34" charset="0"/>
                          <a:cs typeface="Arial" panose="020B0604020202020204" pitchFamily="34" charset="0"/>
                        </a:rPr>
                        <a:t>ne</a:t>
                      </a:r>
                      <a:r>
                        <a:rPr lang="fr-FR" sz="1200" noProof="0" dirty="0">
                          <a:solidFill>
                            <a:srgbClr val="725E9C"/>
                          </a:solidFill>
                          <a:latin typeface="Arial" panose="020B0604020202020204" pitchFamily="34" charset="0"/>
                          <a:cs typeface="Arial" panose="020B0604020202020204" pitchFamily="34" charset="0"/>
                        </a:rPr>
                        <a:t> suis </a:t>
                      </a:r>
                      <a:r>
                        <a:rPr lang="fr-FR" sz="1200" b="1" noProof="0" dirty="0">
                          <a:solidFill>
                            <a:srgbClr val="725E9C"/>
                          </a:solidFill>
                          <a:latin typeface="Arial" panose="020B0604020202020204" pitchFamily="34" charset="0"/>
                          <a:cs typeface="Arial" panose="020B0604020202020204" pitchFamily="34" charset="0"/>
                        </a:rPr>
                        <a:t>plus</a:t>
                      </a:r>
                      <a:r>
                        <a:rPr lang="fr-FR" sz="1200" noProof="0" dirty="0">
                          <a:solidFill>
                            <a:srgbClr val="725E9C"/>
                          </a:solidFill>
                          <a:latin typeface="Arial" panose="020B0604020202020204" pitchFamily="34" charset="0"/>
                          <a:cs typeface="Arial" panose="020B0604020202020204" pitchFamily="34" charset="0"/>
                        </a:rPr>
                        <a:t> boursier</a:t>
                      </a:r>
                    </a:p>
                    <a:p>
                      <a:pPr>
                        <a:lnSpc>
                          <a:spcPct val="100000"/>
                        </a:lnSpc>
                      </a:pPr>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no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38100" cap="flat" cmpd="sng" algn="ctr">
                      <a:solidFill>
                        <a:srgbClr val="7030A0"/>
                      </a:solidFill>
                      <a:prstDash val="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38100" cap="flat" cmpd="sng" algn="ctr">
                      <a:solidFill>
                        <a:srgbClr val="7030A0"/>
                      </a:solidFill>
                      <a:prstDash val="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443230"/>
                  </a:ext>
                </a:extLst>
              </a:tr>
              <a:tr h="1417006">
                <a:tc>
                  <a:txBody>
                    <a:bodyPr/>
                    <a:lstStyle/>
                    <a:p>
                      <a:pPr>
                        <a:lnSpc>
                          <a:spcPct val="100000"/>
                        </a:lnSpc>
                      </a:pPr>
                      <a:r>
                        <a:rPr lang="fr-FR" sz="1200" b="1" noProof="0" dirty="0">
                          <a:solidFill>
                            <a:srgbClr val="000000"/>
                          </a:solidFill>
                          <a:latin typeface="Arial" panose="020B0604020202020204" pitchFamily="34" charset="0"/>
                          <a:cs typeface="Arial" panose="020B0604020202020204" pitchFamily="34" charset="0"/>
                        </a:rPr>
                        <a:t>Situation 3 :</a:t>
                      </a:r>
                    </a:p>
                    <a:p>
                      <a:pPr>
                        <a:lnSpc>
                          <a:spcPct val="100000"/>
                        </a:lnSpc>
                      </a:pPr>
                      <a:endParaRPr lang="fr-FR" sz="1200" b="1" noProof="0" dirty="0">
                        <a:solidFill>
                          <a:srgbClr val="000000"/>
                        </a:solidFill>
                        <a:latin typeface="Arial" panose="020B0604020202020204" pitchFamily="34" charset="0"/>
                        <a:cs typeface="Arial" panose="020B0604020202020204" pitchFamily="34" charset="0"/>
                      </a:endParaRPr>
                    </a:p>
                    <a:p>
                      <a:pPr>
                        <a:lnSpc>
                          <a:spcPct val="100000"/>
                        </a:lnSpc>
                      </a:pPr>
                      <a:r>
                        <a:rPr lang="fr-FR" sz="1200" noProof="0" dirty="0">
                          <a:solidFill>
                            <a:srgbClr val="725E9C"/>
                          </a:solidFill>
                          <a:latin typeface="Arial" panose="020B0604020202020204" pitchFamily="34" charset="0"/>
                          <a:cs typeface="Arial" panose="020B0604020202020204" pitchFamily="34" charset="0"/>
                        </a:rPr>
                        <a:t>Je déclare une fin d’étude</a:t>
                      </a:r>
                    </a:p>
                  </a:txBody>
                  <a:tcPr marL="60960" marR="60960" marT="30480" marB="30480">
                    <a:lnL w="12700" cap="flat" cmpd="sng" algn="ctr">
                      <a:no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38100" cap="flat" cmpd="sng" algn="ctr">
                      <a:solidFill>
                        <a:srgbClr val="7030A0"/>
                      </a:solidFill>
                      <a:prstDash val="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38100" cap="flat" cmpd="sng" algn="ctr">
                      <a:solidFill>
                        <a:srgbClr val="7030A0"/>
                      </a:solidFill>
                      <a:prstDash val="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solidFill>
                        <a:srgbClr val="4678E3"/>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804422"/>
                  </a:ext>
                </a:extLst>
              </a:tr>
              <a:tr h="1389761">
                <a:tc>
                  <a:txBody>
                    <a:bodyPr/>
                    <a:lstStyle/>
                    <a:p>
                      <a:pPr>
                        <a:lnSpc>
                          <a:spcPct val="100000"/>
                        </a:lnSpc>
                      </a:pPr>
                      <a:r>
                        <a:rPr lang="fr-FR" sz="1200" b="1" noProof="0" dirty="0">
                          <a:latin typeface="Arial" panose="020B0604020202020204" pitchFamily="34" charset="0"/>
                          <a:cs typeface="Arial" panose="020B0604020202020204" pitchFamily="34" charset="0"/>
                        </a:rPr>
                        <a:t>Situation 4 :</a:t>
                      </a:r>
                    </a:p>
                    <a:p>
                      <a:pPr>
                        <a:lnSpc>
                          <a:spcPct val="100000"/>
                        </a:lnSpc>
                      </a:pPr>
                      <a:endParaRPr lang="fr-FR" sz="1200" b="1" noProof="0" dirty="0">
                        <a:latin typeface="Arial" panose="020B0604020202020204" pitchFamily="34" charset="0"/>
                        <a:cs typeface="Arial" panose="020B0604020202020204" pitchFamily="34" charset="0"/>
                      </a:endParaRPr>
                    </a:p>
                    <a:p>
                      <a:pPr>
                        <a:lnSpc>
                          <a:spcPct val="100000"/>
                        </a:lnSpc>
                      </a:pPr>
                      <a:r>
                        <a:rPr lang="fr-FR" sz="1200" noProof="0" dirty="0">
                          <a:solidFill>
                            <a:srgbClr val="725E9C"/>
                          </a:solidFill>
                          <a:latin typeface="Arial" panose="020B0604020202020204" pitchFamily="34" charset="0"/>
                          <a:cs typeface="Arial" panose="020B0604020202020204" pitchFamily="34" charset="0"/>
                        </a:rPr>
                        <a:t>J’oublie de déclarer que je suis toujours boursier</a:t>
                      </a:r>
                    </a:p>
                  </a:txBody>
                  <a:tcPr marL="60960" marR="60960" marT="30480" marB="30480">
                    <a:lnL w="12700" cap="flat" cmpd="sng" algn="ctr">
                      <a:no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12700" cap="flat" cmpd="sng" algn="ctr">
                      <a:solidFill>
                        <a:srgbClr val="4678E3"/>
                      </a:solidFill>
                      <a:prstDash val="lgDash"/>
                      <a:round/>
                      <a:headEnd type="none" w="med" len="med"/>
                      <a:tailEnd type="none" w="med" len="med"/>
                    </a:lnL>
                    <a:lnR w="38100" cap="flat" cmpd="sng" algn="ctr">
                      <a:solidFill>
                        <a:srgbClr val="7030A0"/>
                      </a:solidFill>
                      <a:prstDash val="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fr-FR" sz="1200" noProof="0" dirty="0">
                        <a:latin typeface="Arial" panose="020B0604020202020204" pitchFamily="34" charset="0"/>
                        <a:cs typeface="Arial" panose="020B0604020202020204" pitchFamily="34" charset="0"/>
                      </a:endParaRPr>
                    </a:p>
                  </a:txBody>
                  <a:tcPr marL="60960" marR="60960" marT="30480" marB="30480">
                    <a:lnL w="38100" cap="flat" cmpd="sng" algn="ctr">
                      <a:solidFill>
                        <a:srgbClr val="7030A0"/>
                      </a:solidFill>
                      <a:prstDash val="dash"/>
                      <a:round/>
                      <a:headEnd type="none" w="med" len="med"/>
                      <a:tailEnd type="none" w="med" len="med"/>
                    </a:lnL>
                    <a:lnR w="12700" cap="flat" cmpd="sng" algn="ctr">
                      <a:solidFill>
                        <a:srgbClr val="4678E3"/>
                      </a:solidFill>
                      <a:prstDash val="lgDash"/>
                      <a:round/>
                      <a:headEnd type="none" w="med" len="med"/>
                      <a:tailEnd type="none" w="med" len="med"/>
                    </a:lnR>
                    <a:lnT w="12700" cap="flat" cmpd="sng" algn="ctr">
                      <a:solidFill>
                        <a:srgbClr val="4678E3"/>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7618323"/>
                  </a:ext>
                </a:extLst>
              </a:tr>
            </a:tbl>
          </a:graphicData>
        </a:graphic>
      </p:graphicFrame>
      <p:pic>
        <p:nvPicPr>
          <p:cNvPr id="89" name="Image 88">
            <a:extLst>
              <a:ext uri="{FF2B5EF4-FFF2-40B4-BE49-F238E27FC236}">
                <a16:creationId xmlns:a16="http://schemas.microsoft.com/office/drawing/2014/main" id="{27351D5D-897E-9E7A-75C7-21F30955D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109" y="772832"/>
            <a:ext cx="1318374" cy="655377"/>
          </a:xfrm>
          <a:prstGeom prst="rect">
            <a:avLst/>
          </a:prstGeom>
        </p:spPr>
      </p:pic>
      <p:sp>
        <p:nvSpPr>
          <p:cNvPr id="90" name="ZoneTexte 89">
            <a:extLst>
              <a:ext uri="{FF2B5EF4-FFF2-40B4-BE49-F238E27FC236}">
                <a16:creationId xmlns:a16="http://schemas.microsoft.com/office/drawing/2014/main" id="{E4B151EE-2330-3A44-1928-D1F37731E200}"/>
              </a:ext>
            </a:extLst>
          </p:cNvPr>
          <p:cNvSpPr txBox="1"/>
          <p:nvPr/>
        </p:nvSpPr>
        <p:spPr>
          <a:xfrm>
            <a:off x="5571257" y="885076"/>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91" name="Image 90">
            <a:extLst>
              <a:ext uri="{FF2B5EF4-FFF2-40B4-BE49-F238E27FC236}">
                <a16:creationId xmlns:a16="http://schemas.microsoft.com/office/drawing/2014/main" id="{6A927F29-EB95-9E9B-D2D9-C0EB6259F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044" y="762391"/>
            <a:ext cx="1318374" cy="655377"/>
          </a:xfrm>
          <a:prstGeom prst="rect">
            <a:avLst/>
          </a:prstGeom>
        </p:spPr>
      </p:pic>
      <p:sp>
        <p:nvSpPr>
          <p:cNvPr id="92" name="ZoneTexte 91">
            <a:extLst>
              <a:ext uri="{FF2B5EF4-FFF2-40B4-BE49-F238E27FC236}">
                <a16:creationId xmlns:a16="http://schemas.microsoft.com/office/drawing/2014/main" id="{EA1168AD-FF0E-2837-8C72-DE7ACC3DA165}"/>
              </a:ext>
            </a:extLst>
          </p:cNvPr>
          <p:cNvSpPr txBox="1"/>
          <p:nvPr/>
        </p:nvSpPr>
        <p:spPr>
          <a:xfrm>
            <a:off x="7508192" y="874635"/>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93" name="Image 92">
            <a:extLst>
              <a:ext uri="{FF2B5EF4-FFF2-40B4-BE49-F238E27FC236}">
                <a16:creationId xmlns:a16="http://schemas.microsoft.com/office/drawing/2014/main" id="{53067C1E-A6C4-7526-450E-1BA278FA4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533" y="753426"/>
            <a:ext cx="1318374" cy="655377"/>
          </a:xfrm>
          <a:prstGeom prst="rect">
            <a:avLst/>
          </a:prstGeom>
        </p:spPr>
      </p:pic>
      <p:sp>
        <p:nvSpPr>
          <p:cNvPr id="94" name="ZoneTexte 93">
            <a:extLst>
              <a:ext uri="{FF2B5EF4-FFF2-40B4-BE49-F238E27FC236}">
                <a16:creationId xmlns:a16="http://schemas.microsoft.com/office/drawing/2014/main" id="{0F9A2E81-66A3-0069-BE65-F1EAAD7452FF}"/>
              </a:ext>
            </a:extLst>
          </p:cNvPr>
          <p:cNvSpPr txBox="1"/>
          <p:nvPr/>
        </p:nvSpPr>
        <p:spPr>
          <a:xfrm>
            <a:off x="9417681" y="865670"/>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95" name="Image 94">
            <a:extLst>
              <a:ext uri="{FF2B5EF4-FFF2-40B4-BE49-F238E27FC236}">
                <a16:creationId xmlns:a16="http://schemas.microsoft.com/office/drawing/2014/main" id="{A2380994-13C3-48A8-6DF0-F06B9705E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5970" y="744461"/>
            <a:ext cx="1318374" cy="655377"/>
          </a:xfrm>
          <a:prstGeom prst="rect">
            <a:avLst/>
          </a:prstGeom>
        </p:spPr>
      </p:pic>
      <p:sp>
        <p:nvSpPr>
          <p:cNvPr id="96" name="ZoneTexte 95">
            <a:extLst>
              <a:ext uri="{FF2B5EF4-FFF2-40B4-BE49-F238E27FC236}">
                <a16:creationId xmlns:a16="http://schemas.microsoft.com/office/drawing/2014/main" id="{55199567-7E8A-2667-C340-6B3CF49D2F4F}"/>
              </a:ext>
            </a:extLst>
          </p:cNvPr>
          <p:cNvSpPr txBox="1"/>
          <p:nvPr/>
        </p:nvSpPr>
        <p:spPr>
          <a:xfrm>
            <a:off x="11336118" y="856705"/>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97" name="Image 96">
            <a:extLst>
              <a:ext uri="{FF2B5EF4-FFF2-40B4-BE49-F238E27FC236}">
                <a16:creationId xmlns:a16="http://schemas.microsoft.com/office/drawing/2014/main" id="{FAA6B8E6-F11A-8C9A-3D9B-9DB799192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443" y="4966683"/>
            <a:ext cx="1318374" cy="655377"/>
          </a:xfrm>
          <a:prstGeom prst="rect">
            <a:avLst/>
          </a:prstGeom>
        </p:spPr>
      </p:pic>
      <p:sp>
        <p:nvSpPr>
          <p:cNvPr id="98" name="ZoneTexte 97">
            <a:extLst>
              <a:ext uri="{FF2B5EF4-FFF2-40B4-BE49-F238E27FC236}">
                <a16:creationId xmlns:a16="http://schemas.microsoft.com/office/drawing/2014/main" id="{253E5088-B25F-3131-7684-E27200414E3E}"/>
              </a:ext>
            </a:extLst>
          </p:cNvPr>
          <p:cNvSpPr txBox="1"/>
          <p:nvPr/>
        </p:nvSpPr>
        <p:spPr>
          <a:xfrm>
            <a:off x="5575432" y="507892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99" name="Image 98">
            <a:extLst>
              <a:ext uri="{FF2B5EF4-FFF2-40B4-BE49-F238E27FC236}">
                <a16:creationId xmlns:a16="http://schemas.microsoft.com/office/drawing/2014/main" id="{051E18FB-A16F-3E6D-1189-8BF1A64A7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044" y="4966683"/>
            <a:ext cx="1318374" cy="655377"/>
          </a:xfrm>
          <a:prstGeom prst="rect">
            <a:avLst/>
          </a:prstGeom>
        </p:spPr>
      </p:pic>
      <p:sp>
        <p:nvSpPr>
          <p:cNvPr id="100" name="ZoneTexte 99">
            <a:extLst>
              <a:ext uri="{FF2B5EF4-FFF2-40B4-BE49-F238E27FC236}">
                <a16:creationId xmlns:a16="http://schemas.microsoft.com/office/drawing/2014/main" id="{0742B6CE-F08B-9EC3-B792-1B9E9E33F4FF}"/>
              </a:ext>
            </a:extLst>
          </p:cNvPr>
          <p:cNvSpPr txBox="1"/>
          <p:nvPr/>
        </p:nvSpPr>
        <p:spPr>
          <a:xfrm>
            <a:off x="7508192" y="507892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101" name="Image 100">
            <a:extLst>
              <a:ext uri="{FF2B5EF4-FFF2-40B4-BE49-F238E27FC236}">
                <a16:creationId xmlns:a16="http://schemas.microsoft.com/office/drawing/2014/main" id="{3FFA1C5A-ECC1-4A1D-1047-5F17A0624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804" y="4966683"/>
            <a:ext cx="1318374" cy="655377"/>
          </a:xfrm>
          <a:prstGeom prst="rect">
            <a:avLst/>
          </a:prstGeom>
        </p:spPr>
      </p:pic>
      <p:sp>
        <p:nvSpPr>
          <p:cNvPr id="102" name="ZoneTexte 101">
            <a:extLst>
              <a:ext uri="{FF2B5EF4-FFF2-40B4-BE49-F238E27FC236}">
                <a16:creationId xmlns:a16="http://schemas.microsoft.com/office/drawing/2014/main" id="{295596E0-A272-8E63-2D9B-691C0A34620C}"/>
              </a:ext>
            </a:extLst>
          </p:cNvPr>
          <p:cNvSpPr txBox="1"/>
          <p:nvPr/>
        </p:nvSpPr>
        <p:spPr>
          <a:xfrm>
            <a:off x="9440952" y="507892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pic>
        <p:nvPicPr>
          <p:cNvPr id="103" name="Image 102">
            <a:extLst>
              <a:ext uri="{FF2B5EF4-FFF2-40B4-BE49-F238E27FC236}">
                <a16:creationId xmlns:a16="http://schemas.microsoft.com/office/drawing/2014/main" id="{5DD6D2EE-334A-7640-574D-7B5F820E4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564" y="4966683"/>
            <a:ext cx="1318374" cy="655377"/>
          </a:xfrm>
          <a:prstGeom prst="rect">
            <a:avLst/>
          </a:prstGeom>
        </p:spPr>
      </p:pic>
      <p:sp>
        <p:nvSpPr>
          <p:cNvPr id="104" name="ZoneTexte 103">
            <a:extLst>
              <a:ext uri="{FF2B5EF4-FFF2-40B4-BE49-F238E27FC236}">
                <a16:creationId xmlns:a16="http://schemas.microsoft.com/office/drawing/2014/main" id="{BFD00BFE-2E4D-1F13-FAB0-B15415B03A59}"/>
              </a:ext>
            </a:extLst>
          </p:cNvPr>
          <p:cNvSpPr txBox="1"/>
          <p:nvPr/>
        </p:nvSpPr>
        <p:spPr>
          <a:xfrm>
            <a:off x="11373712" y="507892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C00000"/>
                </a:solidFill>
                <a:latin typeface="Arial" panose="020B0604020202020204" pitchFamily="34" charset="0"/>
                <a:cs typeface="Arial" panose="020B0604020202020204" pitchFamily="34" charset="0"/>
              </a:rPr>
              <a:t>ETU</a:t>
            </a:r>
          </a:p>
        </p:txBody>
      </p:sp>
      <p:grpSp>
        <p:nvGrpSpPr>
          <p:cNvPr id="108" name="Groupe 107">
            <a:extLst>
              <a:ext uri="{FF2B5EF4-FFF2-40B4-BE49-F238E27FC236}">
                <a16:creationId xmlns:a16="http://schemas.microsoft.com/office/drawing/2014/main" id="{C9E57F6C-5C54-2E69-2BF9-E1D23A767460}"/>
              </a:ext>
            </a:extLst>
          </p:cNvPr>
          <p:cNvGrpSpPr/>
          <p:nvPr/>
        </p:nvGrpSpPr>
        <p:grpSpPr>
          <a:xfrm>
            <a:off x="4401109" y="2206271"/>
            <a:ext cx="2017620" cy="655379"/>
            <a:chOff x="4401109" y="2206271"/>
            <a:chExt cx="2017620" cy="655379"/>
          </a:xfrm>
        </p:grpSpPr>
        <p:pic>
          <p:nvPicPr>
            <p:cNvPr id="105" name="Image 104">
              <a:extLst>
                <a:ext uri="{FF2B5EF4-FFF2-40B4-BE49-F238E27FC236}">
                  <a16:creationId xmlns:a16="http://schemas.microsoft.com/office/drawing/2014/main" id="{BAA16F27-86AA-4397-57F7-0F07B7EB1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109" y="2206273"/>
              <a:ext cx="1318374" cy="655377"/>
            </a:xfrm>
            <a:prstGeom prst="rect">
              <a:avLst/>
            </a:prstGeom>
          </p:spPr>
        </p:pic>
        <p:sp>
          <p:nvSpPr>
            <p:cNvPr id="106" name="ZoneTexte 105">
              <a:extLst>
                <a:ext uri="{FF2B5EF4-FFF2-40B4-BE49-F238E27FC236}">
                  <a16:creationId xmlns:a16="http://schemas.microsoft.com/office/drawing/2014/main" id="{F5E2715E-63A0-8B95-C7B6-18B1E3D393D1}"/>
                </a:ext>
              </a:extLst>
            </p:cNvPr>
            <p:cNvSpPr txBox="1"/>
            <p:nvPr/>
          </p:nvSpPr>
          <p:spPr>
            <a:xfrm>
              <a:off x="5571257" y="231851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sp>
          <p:nvSpPr>
            <p:cNvPr id="107" name="Signe de multiplication 106">
              <a:extLst>
                <a:ext uri="{FF2B5EF4-FFF2-40B4-BE49-F238E27FC236}">
                  <a16:creationId xmlns:a16="http://schemas.microsoft.com/office/drawing/2014/main" id="{A2B04680-F8B0-2D2B-DF76-422D480E414F}"/>
                </a:ext>
              </a:extLst>
            </p:cNvPr>
            <p:cNvSpPr/>
            <p:nvPr/>
          </p:nvSpPr>
          <p:spPr>
            <a:xfrm>
              <a:off x="4734767" y="2206271"/>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9" name="Groupe 108">
            <a:extLst>
              <a:ext uri="{FF2B5EF4-FFF2-40B4-BE49-F238E27FC236}">
                <a16:creationId xmlns:a16="http://schemas.microsoft.com/office/drawing/2014/main" id="{C4E5A143-A097-8816-2E79-C74FC7A73FFE}"/>
              </a:ext>
            </a:extLst>
          </p:cNvPr>
          <p:cNvGrpSpPr/>
          <p:nvPr/>
        </p:nvGrpSpPr>
        <p:grpSpPr>
          <a:xfrm>
            <a:off x="6338044" y="2206271"/>
            <a:ext cx="2017620" cy="655379"/>
            <a:chOff x="4401109" y="2206271"/>
            <a:chExt cx="2017620" cy="655379"/>
          </a:xfrm>
        </p:grpSpPr>
        <p:pic>
          <p:nvPicPr>
            <p:cNvPr id="110" name="Image 109">
              <a:extLst>
                <a:ext uri="{FF2B5EF4-FFF2-40B4-BE49-F238E27FC236}">
                  <a16:creationId xmlns:a16="http://schemas.microsoft.com/office/drawing/2014/main" id="{9E5FF7F2-F273-5FA5-3DED-ED9F64A24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109" y="2206273"/>
              <a:ext cx="1318374" cy="655377"/>
            </a:xfrm>
            <a:prstGeom prst="rect">
              <a:avLst/>
            </a:prstGeom>
          </p:spPr>
        </p:pic>
        <p:sp>
          <p:nvSpPr>
            <p:cNvPr id="111" name="ZoneTexte 110">
              <a:extLst>
                <a:ext uri="{FF2B5EF4-FFF2-40B4-BE49-F238E27FC236}">
                  <a16:creationId xmlns:a16="http://schemas.microsoft.com/office/drawing/2014/main" id="{7DAB31CF-E644-8143-6853-B044567865A2}"/>
                </a:ext>
              </a:extLst>
            </p:cNvPr>
            <p:cNvSpPr txBox="1"/>
            <p:nvPr/>
          </p:nvSpPr>
          <p:spPr>
            <a:xfrm>
              <a:off x="5571257" y="231851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sp>
          <p:nvSpPr>
            <p:cNvPr id="112" name="Signe de multiplication 111">
              <a:extLst>
                <a:ext uri="{FF2B5EF4-FFF2-40B4-BE49-F238E27FC236}">
                  <a16:creationId xmlns:a16="http://schemas.microsoft.com/office/drawing/2014/main" id="{69F6A6B4-84B5-2C17-896C-03D5EBB25083}"/>
                </a:ext>
              </a:extLst>
            </p:cNvPr>
            <p:cNvSpPr/>
            <p:nvPr/>
          </p:nvSpPr>
          <p:spPr>
            <a:xfrm>
              <a:off x="4734767" y="2206271"/>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3" name="Groupe 112">
            <a:extLst>
              <a:ext uri="{FF2B5EF4-FFF2-40B4-BE49-F238E27FC236}">
                <a16:creationId xmlns:a16="http://schemas.microsoft.com/office/drawing/2014/main" id="{B2025C1B-D26D-A182-234E-1F2741254175}"/>
              </a:ext>
            </a:extLst>
          </p:cNvPr>
          <p:cNvGrpSpPr/>
          <p:nvPr/>
        </p:nvGrpSpPr>
        <p:grpSpPr>
          <a:xfrm>
            <a:off x="8274979" y="2206271"/>
            <a:ext cx="2017620" cy="655379"/>
            <a:chOff x="4401109" y="2206271"/>
            <a:chExt cx="2017620" cy="655379"/>
          </a:xfrm>
        </p:grpSpPr>
        <p:pic>
          <p:nvPicPr>
            <p:cNvPr id="114" name="Image 113">
              <a:extLst>
                <a:ext uri="{FF2B5EF4-FFF2-40B4-BE49-F238E27FC236}">
                  <a16:creationId xmlns:a16="http://schemas.microsoft.com/office/drawing/2014/main" id="{DFC8428D-F0B4-D5A5-CFF5-AC46A70CF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109" y="2206273"/>
              <a:ext cx="1318374" cy="655377"/>
            </a:xfrm>
            <a:prstGeom prst="rect">
              <a:avLst/>
            </a:prstGeom>
          </p:spPr>
        </p:pic>
        <p:sp>
          <p:nvSpPr>
            <p:cNvPr id="115" name="ZoneTexte 114">
              <a:extLst>
                <a:ext uri="{FF2B5EF4-FFF2-40B4-BE49-F238E27FC236}">
                  <a16:creationId xmlns:a16="http://schemas.microsoft.com/office/drawing/2014/main" id="{79DF3306-D10A-F683-209C-81FE07D4C510}"/>
                </a:ext>
              </a:extLst>
            </p:cNvPr>
            <p:cNvSpPr txBox="1"/>
            <p:nvPr/>
          </p:nvSpPr>
          <p:spPr>
            <a:xfrm>
              <a:off x="5571257" y="231851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00B050"/>
                  </a:solidFill>
                  <a:latin typeface="Arial" panose="020B0604020202020204" pitchFamily="34" charset="0"/>
                  <a:cs typeface="Arial" panose="020B0604020202020204" pitchFamily="34" charset="0"/>
                </a:rPr>
                <a:t>EBO</a:t>
              </a:r>
            </a:p>
          </p:txBody>
        </p:sp>
        <p:sp>
          <p:nvSpPr>
            <p:cNvPr id="116" name="Signe de multiplication 115">
              <a:extLst>
                <a:ext uri="{FF2B5EF4-FFF2-40B4-BE49-F238E27FC236}">
                  <a16:creationId xmlns:a16="http://schemas.microsoft.com/office/drawing/2014/main" id="{A4FC5643-63FF-5059-C943-FB1E1AE9163D}"/>
                </a:ext>
              </a:extLst>
            </p:cNvPr>
            <p:cNvSpPr/>
            <p:nvPr/>
          </p:nvSpPr>
          <p:spPr>
            <a:xfrm>
              <a:off x="4734767" y="2206271"/>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7" name="Groupe 116">
            <a:extLst>
              <a:ext uri="{FF2B5EF4-FFF2-40B4-BE49-F238E27FC236}">
                <a16:creationId xmlns:a16="http://schemas.microsoft.com/office/drawing/2014/main" id="{C4C51F4F-9957-3E96-2817-C994E6082842}"/>
              </a:ext>
            </a:extLst>
          </p:cNvPr>
          <p:cNvGrpSpPr/>
          <p:nvPr/>
        </p:nvGrpSpPr>
        <p:grpSpPr>
          <a:xfrm>
            <a:off x="10211914" y="2206271"/>
            <a:ext cx="2017620" cy="655379"/>
            <a:chOff x="4401109" y="2206271"/>
            <a:chExt cx="2017620" cy="655379"/>
          </a:xfrm>
        </p:grpSpPr>
        <p:pic>
          <p:nvPicPr>
            <p:cNvPr id="118" name="Image 117">
              <a:extLst>
                <a:ext uri="{FF2B5EF4-FFF2-40B4-BE49-F238E27FC236}">
                  <a16:creationId xmlns:a16="http://schemas.microsoft.com/office/drawing/2014/main" id="{126ACE2F-C4C1-2D36-03B0-59B9CBDC5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109" y="2206273"/>
              <a:ext cx="1318374" cy="655377"/>
            </a:xfrm>
            <a:prstGeom prst="rect">
              <a:avLst/>
            </a:prstGeom>
          </p:spPr>
        </p:pic>
        <p:sp>
          <p:nvSpPr>
            <p:cNvPr id="119" name="ZoneTexte 118">
              <a:extLst>
                <a:ext uri="{FF2B5EF4-FFF2-40B4-BE49-F238E27FC236}">
                  <a16:creationId xmlns:a16="http://schemas.microsoft.com/office/drawing/2014/main" id="{132409D5-C0B0-5F11-428E-4EB4798C3B5D}"/>
                </a:ext>
              </a:extLst>
            </p:cNvPr>
            <p:cNvSpPr txBox="1"/>
            <p:nvPr/>
          </p:nvSpPr>
          <p:spPr>
            <a:xfrm>
              <a:off x="5571257" y="2318517"/>
              <a:ext cx="847472" cy="430887"/>
            </a:xfrm>
            <a:prstGeom prst="rect">
              <a:avLst/>
            </a:prstGeom>
            <a:noFill/>
          </p:spPr>
          <p:txBody>
            <a:bodyPr wrap="square" rtlCol="0">
              <a:spAutoFit/>
            </a:bodyPr>
            <a:lstStyle/>
            <a:p>
              <a:pPr algn="ctr"/>
              <a:r>
                <a:rPr lang="fr-FR" sz="1100" b="1" dirty="0">
                  <a:latin typeface="Arial" panose="020B0604020202020204" pitchFamily="34" charset="0"/>
                  <a:cs typeface="Arial" panose="020B0604020202020204" pitchFamily="34" charset="0"/>
                </a:rPr>
                <a:t>Forfait </a:t>
              </a:r>
              <a:r>
                <a:rPr lang="fr-FR" sz="1100" b="1" dirty="0">
                  <a:solidFill>
                    <a:srgbClr val="C00000"/>
                  </a:solidFill>
                  <a:latin typeface="Arial" panose="020B0604020202020204" pitchFamily="34" charset="0"/>
                  <a:cs typeface="Arial" panose="020B0604020202020204" pitchFamily="34" charset="0"/>
                </a:rPr>
                <a:t>ETU</a:t>
              </a:r>
            </a:p>
          </p:txBody>
        </p:sp>
        <p:sp>
          <p:nvSpPr>
            <p:cNvPr id="120" name="Signe de multiplication 119">
              <a:extLst>
                <a:ext uri="{FF2B5EF4-FFF2-40B4-BE49-F238E27FC236}">
                  <a16:creationId xmlns:a16="http://schemas.microsoft.com/office/drawing/2014/main" id="{1E55113A-5206-B1B5-1679-86330EAE03B2}"/>
                </a:ext>
              </a:extLst>
            </p:cNvPr>
            <p:cNvSpPr/>
            <p:nvPr/>
          </p:nvSpPr>
          <p:spPr>
            <a:xfrm>
              <a:off x="4734767" y="2206271"/>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7" name="Groupe 126">
            <a:extLst>
              <a:ext uri="{FF2B5EF4-FFF2-40B4-BE49-F238E27FC236}">
                <a16:creationId xmlns:a16="http://schemas.microsoft.com/office/drawing/2014/main" id="{30F9402E-D8B3-1162-79A3-11613EC6BD85}"/>
              </a:ext>
            </a:extLst>
          </p:cNvPr>
          <p:cNvGrpSpPr/>
          <p:nvPr/>
        </p:nvGrpSpPr>
        <p:grpSpPr>
          <a:xfrm>
            <a:off x="4310749" y="3615703"/>
            <a:ext cx="2090488" cy="655379"/>
            <a:chOff x="4310749" y="3615703"/>
            <a:chExt cx="2090488" cy="655379"/>
          </a:xfrm>
        </p:grpSpPr>
        <p:pic>
          <p:nvPicPr>
            <p:cNvPr id="122" name="Image 121">
              <a:extLst>
                <a:ext uri="{FF2B5EF4-FFF2-40B4-BE49-F238E27FC236}">
                  <a16:creationId xmlns:a16="http://schemas.microsoft.com/office/drawing/2014/main" id="{7A6D0CB9-0BBF-AE65-2B34-BA89BC072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11" y="3615705"/>
              <a:ext cx="1318374" cy="655377"/>
            </a:xfrm>
            <a:prstGeom prst="rect">
              <a:avLst/>
            </a:prstGeom>
          </p:spPr>
        </p:pic>
        <p:sp>
          <p:nvSpPr>
            <p:cNvPr id="124" name="Signe de multiplication 123">
              <a:extLst>
                <a:ext uri="{FF2B5EF4-FFF2-40B4-BE49-F238E27FC236}">
                  <a16:creationId xmlns:a16="http://schemas.microsoft.com/office/drawing/2014/main" id="{2EB9A24C-BFAD-AAAD-0559-2DDBA118EACE}"/>
                </a:ext>
              </a:extLst>
            </p:cNvPr>
            <p:cNvSpPr/>
            <p:nvPr/>
          </p:nvSpPr>
          <p:spPr>
            <a:xfrm>
              <a:off x="473896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Signe de multiplication 124">
              <a:extLst>
                <a:ext uri="{FF2B5EF4-FFF2-40B4-BE49-F238E27FC236}">
                  <a16:creationId xmlns:a16="http://schemas.microsoft.com/office/drawing/2014/main" id="{AC12FC1A-BC34-E4B3-98F7-EFDBDEC9ADCD}"/>
                </a:ext>
              </a:extLst>
            </p:cNvPr>
            <p:cNvSpPr/>
            <p:nvPr/>
          </p:nvSpPr>
          <p:spPr>
            <a:xfrm>
              <a:off x="431074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a:extLst>
                <a:ext uri="{FF2B5EF4-FFF2-40B4-BE49-F238E27FC236}">
                  <a16:creationId xmlns:a16="http://schemas.microsoft.com/office/drawing/2014/main" id="{21AD3D65-34F3-1A7F-6BBF-FD95DFAE4113}"/>
                </a:ext>
              </a:extLst>
            </p:cNvPr>
            <p:cNvSpPr txBox="1"/>
            <p:nvPr/>
          </p:nvSpPr>
          <p:spPr>
            <a:xfrm>
              <a:off x="5553765" y="3703942"/>
              <a:ext cx="847472" cy="3693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Ressources réelles</a:t>
              </a:r>
              <a:endParaRPr lang="fr-FR" sz="900" dirty="0">
                <a:solidFill>
                  <a:srgbClr val="00B050"/>
                </a:solidFill>
                <a:latin typeface="Arial" panose="020B0604020202020204" pitchFamily="34" charset="0"/>
                <a:cs typeface="Arial" panose="020B0604020202020204" pitchFamily="34" charset="0"/>
              </a:endParaRPr>
            </a:p>
          </p:txBody>
        </p:sp>
      </p:grpSp>
      <p:grpSp>
        <p:nvGrpSpPr>
          <p:cNvPr id="128" name="Groupe 127">
            <a:extLst>
              <a:ext uri="{FF2B5EF4-FFF2-40B4-BE49-F238E27FC236}">
                <a16:creationId xmlns:a16="http://schemas.microsoft.com/office/drawing/2014/main" id="{3AE05490-31D6-3151-DFD5-CE06EDB1586A}"/>
              </a:ext>
            </a:extLst>
          </p:cNvPr>
          <p:cNvGrpSpPr/>
          <p:nvPr/>
        </p:nvGrpSpPr>
        <p:grpSpPr>
          <a:xfrm>
            <a:off x="6229316" y="3617822"/>
            <a:ext cx="2090488" cy="655379"/>
            <a:chOff x="4310749" y="3615703"/>
            <a:chExt cx="2090488" cy="655379"/>
          </a:xfrm>
        </p:grpSpPr>
        <p:pic>
          <p:nvPicPr>
            <p:cNvPr id="129" name="Image 128">
              <a:extLst>
                <a:ext uri="{FF2B5EF4-FFF2-40B4-BE49-F238E27FC236}">
                  <a16:creationId xmlns:a16="http://schemas.microsoft.com/office/drawing/2014/main" id="{7A4405F6-8E37-85C6-7EAC-987CBBB85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11" y="3615705"/>
              <a:ext cx="1318374" cy="655377"/>
            </a:xfrm>
            <a:prstGeom prst="rect">
              <a:avLst/>
            </a:prstGeom>
          </p:spPr>
        </p:pic>
        <p:sp>
          <p:nvSpPr>
            <p:cNvPr id="130" name="Signe de multiplication 129">
              <a:extLst>
                <a:ext uri="{FF2B5EF4-FFF2-40B4-BE49-F238E27FC236}">
                  <a16:creationId xmlns:a16="http://schemas.microsoft.com/office/drawing/2014/main" id="{94F78B61-E29F-6F77-1272-39D62FFD972F}"/>
                </a:ext>
              </a:extLst>
            </p:cNvPr>
            <p:cNvSpPr/>
            <p:nvPr/>
          </p:nvSpPr>
          <p:spPr>
            <a:xfrm>
              <a:off x="473896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Signe de multiplication 130">
              <a:extLst>
                <a:ext uri="{FF2B5EF4-FFF2-40B4-BE49-F238E27FC236}">
                  <a16:creationId xmlns:a16="http://schemas.microsoft.com/office/drawing/2014/main" id="{117FF67E-CB25-9DE2-720D-0CA199662AFC}"/>
                </a:ext>
              </a:extLst>
            </p:cNvPr>
            <p:cNvSpPr/>
            <p:nvPr/>
          </p:nvSpPr>
          <p:spPr>
            <a:xfrm>
              <a:off x="431074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ZoneTexte 131">
              <a:extLst>
                <a:ext uri="{FF2B5EF4-FFF2-40B4-BE49-F238E27FC236}">
                  <a16:creationId xmlns:a16="http://schemas.microsoft.com/office/drawing/2014/main" id="{2CCB34A9-51C9-404A-29E9-CD9E1F822993}"/>
                </a:ext>
              </a:extLst>
            </p:cNvPr>
            <p:cNvSpPr txBox="1"/>
            <p:nvPr/>
          </p:nvSpPr>
          <p:spPr>
            <a:xfrm>
              <a:off x="5553765" y="3703942"/>
              <a:ext cx="847472" cy="3693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Ressources réelles</a:t>
              </a:r>
              <a:endParaRPr lang="fr-FR" sz="900" dirty="0">
                <a:solidFill>
                  <a:srgbClr val="00B050"/>
                </a:solidFill>
                <a:latin typeface="Arial" panose="020B0604020202020204" pitchFamily="34" charset="0"/>
                <a:cs typeface="Arial" panose="020B0604020202020204" pitchFamily="34" charset="0"/>
              </a:endParaRPr>
            </a:p>
          </p:txBody>
        </p:sp>
      </p:grpSp>
      <p:grpSp>
        <p:nvGrpSpPr>
          <p:cNvPr id="133" name="Groupe 132">
            <a:extLst>
              <a:ext uri="{FF2B5EF4-FFF2-40B4-BE49-F238E27FC236}">
                <a16:creationId xmlns:a16="http://schemas.microsoft.com/office/drawing/2014/main" id="{E6E8DD23-68AC-755B-7403-82F606194A9B}"/>
              </a:ext>
            </a:extLst>
          </p:cNvPr>
          <p:cNvGrpSpPr/>
          <p:nvPr/>
        </p:nvGrpSpPr>
        <p:grpSpPr>
          <a:xfrm>
            <a:off x="8153849" y="3635589"/>
            <a:ext cx="2090488" cy="655379"/>
            <a:chOff x="4310749" y="3615703"/>
            <a:chExt cx="2090488" cy="655379"/>
          </a:xfrm>
        </p:grpSpPr>
        <p:pic>
          <p:nvPicPr>
            <p:cNvPr id="134" name="Image 133">
              <a:extLst>
                <a:ext uri="{FF2B5EF4-FFF2-40B4-BE49-F238E27FC236}">
                  <a16:creationId xmlns:a16="http://schemas.microsoft.com/office/drawing/2014/main" id="{7D83F410-75B2-8DFE-04EC-5DBA8A73A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11" y="3615705"/>
              <a:ext cx="1318374" cy="655377"/>
            </a:xfrm>
            <a:prstGeom prst="rect">
              <a:avLst/>
            </a:prstGeom>
          </p:spPr>
        </p:pic>
        <p:sp>
          <p:nvSpPr>
            <p:cNvPr id="135" name="Signe de multiplication 134">
              <a:extLst>
                <a:ext uri="{FF2B5EF4-FFF2-40B4-BE49-F238E27FC236}">
                  <a16:creationId xmlns:a16="http://schemas.microsoft.com/office/drawing/2014/main" id="{AF341DC9-E5A1-16E1-F5E4-7627027D43E8}"/>
                </a:ext>
              </a:extLst>
            </p:cNvPr>
            <p:cNvSpPr/>
            <p:nvPr/>
          </p:nvSpPr>
          <p:spPr>
            <a:xfrm>
              <a:off x="473896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Signe de multiplication 135">
              <a:extLst>
                <a:ext uri="{FF2B5EF4-FFF2-40B4-BE49-F238E27FC236}">
                  <a16:creationId xmlns:a16="http://schemas.microsoft.com/office/drawing/2014/main" id="{0DA607E1-F4EB-DDFE-AFEF-D39FC6CF741A}"/>
                </a:ext>
              </a:extLst>
            </p:cNvPr>
            <p:cNvSpPr/>
            <p:nvPr/>
          </p:nvSpPr>
          <p:spPr>
            <a:xfrm>
              <a:off x="431074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ZoneTexte 136">
              <a:extLst>
                <a:ext uri="{FF2B5EF4-FFF2-40B4-BE49-F238E27FC236}">
                  <a16:creationId xmlns:a16="http://schemas.microsoft.com/office/drawing/2014/main" id="{A79F2352-DE89-F868-8063-61F82E3AB38A}"/>
                </a:ext>
              </a:extLst>
            </p:cNvPr>
            <p:cNvSpPr txBox="1"/>
            <p:nvPr/>
          </p:nvSpPr>
          <p:spPr>
            <a:xfrm>
              <a:off x="5553765" y="3703942"/>
              <a:ext cx="847472" cy="3693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Ressources réelles</a:t>
              </a:r>
              <a:endParaRPr lang="fr-FR" sz="900" dirty="0">
                <a:solidFill>
                  <a:srgbClr val="00B050"/>
                </a:solidFill>
                <a:latin typeface="Arial" panose="020B0604020202020204" pitchFamily="34" charset="0"/>
                <a:cs typeface="Arial" panose="020B0604020202020204" pitchFamily="34" charset="0"/>
              </a:endParaRPr>
            </a:p>
          </p:txBody>
        </p:sp>
      </p:grpSp>
      <p:grpSp>
        <p:nvGrpSpPr>
          <p:cNvPr id="138" name="Groupe 137">
            <a:extLst>
              <a:ext uri="{FF2B5EF4-FFF2-40B4-BE49-F238E27FC236}">
                <a16:creationId xmlns:a16="http://schemas.microsoft.com/office/drawing/2014/main" id="{E0B4AFFD-EA75-D6BC-B577-17ACAC3D5196}"/>
              </a:ext>
            </a:extLst>
          </p:cNvPr>
          <p:cNvGrpSpPr/>
          <p:nvPr/>
        </p:nvGrpSpPr>
        <p:grpSpPr>
          <a:xfrm>
            <a:off x="10078382" y="3653356"/>
            <a:ext cx="2090488" cy="655379"/>
            <a:chOff x="4310749" y="3615703"/>
            <a:chExt cx="2090488" cy="655379"/>
          </a:xfrm>
        </p:grpSpPr>
        <p:pic>
          <p:nvPicPr>
            <p:cNvPr id="139" name="Image 138">
              <a:extLst>
                <a:ext uri="{FF2B5EF4-FFF2-40B4-BE49-F238E27FC236}">
                  <a16:creationId xmlns:a16="http://schemas.microsoft.com/office/drawing/2014/main" id="{FAF41CB4-7CC3-509F-11D5-AD03F0168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11" y="3615705"/>
              <a:ext cx="1318374" cy="655377"/>
            </a:xfrm>
            <a:prstGeom prst="rect">
              <a:avLst/>
            </a:prstGeom>
          </p:spPr>
        </p:pic>
        <p:sp>
          <p:nvSpPr>
            <p:cNvPr id="140" name="Signe de multiplication 139">
              <a:extLst>
                <a:ext uri="{FF2B5EF4-FFF2-40B4-BE49-F238E27FC236}">
                  <a16:creationId xmlns:a16="http://schemas.microsoft.com/office/drawing/2014/main" id="{562D8123-21C8-35EF-D4C5-B2CFF66A9B52}"/>
                </a:ext>
              </a:extLst>
            </p:cNvPr>
            <p:cNvSpPr/>
            <p:nvPr/>
          </p:nvSpPr>
          <p:spPr>
            <a:xfrm>
              <a:off x="473896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Signe de multiplication 140">
              <a:extLst>
                <a:ext uri="{FF2B5EF4-FFF2-40B4-BE49-F238E27FC236}">
                  <a16:creationId xmlns:a16="http://schemas.microsoft.com/office/drawing/2014/main" id="{21B00DB8-6F74-D089-0B65-D225CE313930}"/>
                </a:ext>
              </a:extLst>
            </p:cNvPr>
            <p:cNvSpPr/>
            <p:nvPr/>
          </p:nvSpPr>
          <p:spPr>
            <a:xfrm>
              <a:off x="4310749" y="3615703"/>
              <a:ext cx="622739" cy="655377"/>
            </a:xfrm>
            <a:prstGeom prst="mathMultiply">
              <a:avLst>
                <a:gd name="adj1" fmla="val 1200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ZoneTexte 141">
              <a:extLst>
                <a:ext uri="{FF2B5EF4-FFF2-40B4-BE49-F238E27FC236}">
                  <a16:creationId xmlns:a16="http://schemas.microsoft.com/office/drawing/2014/main" id="{38A1036F-3590-85ED-9D8E-FB28BB720519}"/>
                </a:ext>
              </a:extLst>
            </p:cNvPr>
            <p:cNvSpPr txBox="1"/>
            <p:nvPr/>
          </p:nvSpPr>
          <p:spPr>
            <a:xfrm>
              <a:off x="5553765" y="3703942"/>
              <a:ext cx="847472" cy="3693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Ressources réelles</a:t>
              </a:r>
              <a:endParaRPr lang="fr-FR" sz="900" dirty="0">
                <a:solidFill>
                  <a:srgbClr val="00B050"/>
                </a:solidFill>
                <a:latin typeface="Arial" panose="020B0604020202020204" pitchFamily="34" charset="0"/>
                <a:cs typeface="Arial" panose="020B0604020202020204" pitchFamily="34" charset="0"/>
              </a:endParaRPr>
            </a:p>
          </p:txBody>
        </p:sp>
      </p:grpSp>
      <p:sp>
        <p:nvSpPr>
          <p:cNvPr id="144" name="ZoneTexte 143">
            <a:extLst>
              <a:ext uri="{FF2B5EF4-FFF2-40B4-BE49-F238E27FC236}">
                <a16:creationId xmlns:a16="http://schemas.microsoft.com/office/drawing/2014/main" id="{7A1C78D5-6C50-13DF-ABB2-FCAE10167F6E}"/>
              </a:ext>
            </a:extLst>
          </p:cNvPr>
          <p:cNvSpPr txBox="1"/>
          <p:nvPr/>
        </p:nvSpPr>
        <p:spPr>
          <a:xfrm>
            <a:off x="4401109" y="1795167"/>
            <a:ext cx="5677273" cy="261610"/>
          </a:xfrm>
          <a:prstGeom prst="rect">
            <a:avLst/>
          </a:prstGeom>
          <a:solidFill>
            <a:srgbClr val="D9D9D9"/>
          </a:solidFill>
        </p:spPr>
        <p:txBody>
          <a:bodyPr wrap="square" rtlCol="0">
            <a:spAutoFit/>
          </a:bodyPr>
          <a:lstStyle/>
          <a:p>
            <a:pPr algn="ctr"/>
            <a:r>
              <a:rPr lang="fr-FR" sz="1100" dirty="0">
                <a:latin typeface="Arial" panose="020B0604020202020204" pitchFamily="34" charset="0"/>
                <a:cs typeface="Arial" panose="020B0604020202020204" pitchFamily="34" charset="0"/>
              </a:rPr>
              <a:t>Je déclare entre octobre et décembre que </a:t>
            </a:r>
            <a:r>
              <a:rPr lang="fr-FR" sz="1100" b="1" dirty="0">
                <a:latin typeface="Arial" panose="020B0604020202020204" pitchFamily="34" charset="0"/>
                <a:cs typeface="Arial" panose="020B0604020202020204" pitchFamily="34" charset="0"/>
              </a:rPr>
              <a:t>je suis toujours </a:t>
            </a:r>
            <a:r>
              <a:rPr lang="fr-FR" sz="1100" dirty="0">
                <a:latin typeface="Arial" panose="020B0604020202020204" pitchFamily="34" charset="0"/>
                <a:cs typeface="Arial" panose="020B0604020202020204" pitchFamily="34" charset="0"/>
              </a:rPr>
              <a:t>bénéficiaire d’une bourse</a:t>
            </a:r>
          </a:p>
        </p:txBody>
      </p:sp>
      <p:sp>
        <p:nvSpPr>
          <p:cNvPr id="145" name="ZoneTexte 144">
            <a:extLst>
              <a:ext uri="{FF2B5EF4-FFF2-40B4-BE49-F238E27FC236}">
                <a16:creationId xmlns:a16="http://schemas.microsoft.com/office/drawing/2014/main" id="{B9DAC1AA-A64F-C14A-785D-9E7428113F2F}"/>
              </a:ext>
            </a:extLst>
          </p:cNvPr>
          <p:cNvSpPr txBox="1"/>
          <p:nvPr/>
        </p:nvSpPr>
        <p:spPr>
          <a:xfrm>
            <a:off x="4401108" y="3211563"/>
            <a:ext cx="5677273" cy="261610"/>
          </a:xfrm>
          <a:prstGeom prst="rect">
            <a:avLst/>
          </a:prstGeom>
          <a:solidFill>
            <a:srgbClr val="D9D9D9"/>
          </a:solidFill>
        </p:spPr>
        <p:txBody>
          <a:bodyPr wrap="square" rtlCol="0">
            <a:spAutoFit/>
          </a:bodyPr>
          <a:lstStyle/>
          <a:p>
            <a:pPr algn="ctr"/>
            <a:r>
              <a:rPr lang="fr-FR" sz="1100" dirty="0">
                <a:latin typeface="Arial" panose="020B0604020202020204" pitchFamily="34" charset="0"/>
                <a:cs typeface="Arial" panose="020B0604020202020204" pitchFamily="34" charset="0"/>
              </a:rPr>
              <a:t>Je déclare entre octobre et décembre que </a:t>
            </a:r>
            <a:r>
              <a:rPr lang="fr-FR" sz="1100" b="1" dirty="0">
                <a:latin typeface="Arial" panose="020B0604020202020204" pitchFamily="34" charset="0"/>
                <a:cs typeface="Arial" panose="020B0604020202020204" pitchFamily="34" charset="0"/>
              </a:rPr>
              <a:t>je ne suis plus </a:t>
            </a:r>
            <a:r>
              <a:rPr lang="fr-FR" sz="1100" dirty="0">
                <a:latin typeface="Arial" panose="020B0604020202020204" pitchFamily="34" charset="0"/>
                <a:cs typeface="Arial" panose="020B0604020202020204" pitchFamily="34" charset="0"/>
              </a:rPr>
              <a:t>bénéficiaire d’une bourse</a:t>
            </a:r>
          </a:p>
        </p:txBody>
      </p:sp>
      <p:sp>
        <p:nvSpPr>
          <p:cNvPr id="146" name="ZoneTexte 145">
            <a:extLst>
              <a:ext uri="{FF2B5EF4-FFF2-40B4-BE49-F238E27FC236}">
                <a16:creationId xmlns:a16="http://schemas.microsoft.com/office/drawing/2014/main" id="{9D980916-D81A-3630-2C9B-8D6152E82090}"/>
              </a:ext>
            </a:extLst>
          </p:cNvPr>
          <p:cNvSpPr txBox="1"/>
          <p:nvPr/>
        </p:nvSpPr>
        <p:spPr>
          <a:xfrm>
            <a:off x="4401108" y="4263140"/>
            <a:ext cx="5677273" cy="246221"/>
          </a:xfrm>
          <a:prstGeom prst="rect">
            <a:avLst/>
          </a:prstGeom>
          <a:solidFill>
            <a:srgbClr val="D9D9D9"/>
          </a:solidFill>
        </p:spPr>
        <p:txBody>
          <a:bodyPr wrap="square" rtlCol="0">
            <a:spAutoFit/>
          </a:bodyPr>
          <a:lstStyle/>
          <a:p>
            <a:pPr algn="ctr"/>
            <a:r>
              <a:rPr lang="fr-FR" sz="1000" dirty="0">
                <a:latin typeface="Arial" panose="020B0604020202020204" pitchFamily="34" charset="0"/>
                <a:cs typeface="Arial" panose="020B0604020202020204" pitchFamily="34" charset="0"/>
              </a:rPr>
              <a:t>Je déclare entre octobre et décembre que </a:t>
            </a:r>
            <a:r>
              <a:rPr lang="fr-FR" sz="1000" b="1" dirty="0">
                <a:latin typeface="Arial" panose="020B0604020202020204" pitchFamily="34" charset="0"/>
                <a:cs typeface="Arial" panose="020B0604020202020204" pitchFamily="34" charset="0"/>
              </a:rPr>
              <a:t>je ne suis plus étudiant ni bénéficiaire</a:t>
            </a:r>
            <a:r>
              <a:rPr lang="fr-FR" sz="1000" dirty="0">
                <a:latin typeface="Arial" panose="020B0604020202020204" pitchFamily="34" charset="0"/>
                <a:cs typeface="Arial" panose="020B0604020202020204" pitchFamily="34" charset="0"/>
              </a:rPr>
              <a:t> d’une bourse</a:t>
            </a:r>
          </a:p>
        </p:txBody>
      </p:sp>
      <p:sp>
        <p:nvSpPr>
          <p:cNvPr id="147" name="ZoneTexte 146">
            <a:extLst>
              <a:ext uri="{FF2B5EF4-FFF2-40B4-BE49-F238E27FC236}">
                <a16:creationId xmlns:a16="http://schemas.microsoft.com/office/drawing/2014/main" id="{7CE77F53-BF00-4CAC-C2FA-47837560BBB1}"/>
              </a:ext>
            </a:extLst>
          </p:cNvPr>
          <p:cNvSpPr txBox="1"/>
          <p:nvPr/>
        </p:nvSpPr>
        <p:spPr>
          <a:xfrm>
            <a:off x="4401107" y="5869219"/>
            <a:ext cx="5677273" cy="246221"/>
          </a:xfrm>
          <a:prstGeom prst="rect">
            <a:avLst/>
          </a:prstGeom>
          <a:solidFill>
            <a:srgbClr val="D9D9D9"/>
          </a:solidFill>
        </p:spPr>
        <p:txBody>
          <a:bodyPr wrap="square" rtlCol="0">
            <a:spAutoFit/>
          </a:bodyPr>
          <a:lstStyle/>
          <a:p>
            <a:pPr algn="ctr"/>
            <a:r>
              <a:rPr lang="fr-FR" sz="1000" b="1" dirty="0">
                <a:latin typeface="Arial" panose="020B0604020202020204" pitchFamily="34" charset="0"/>
                <a:cs typeface="Arial" panose="020B0604020202020204" pitchFamily="34" charset="0"/>
              </a:rPr>
              <a:t>J’oublie de déclarer </a:t>
            </a:r>
            <a:r>
              <a:rPr lang="fr-FR" sz="1000" dirty="0">
                <a:latin typeface="Arial" panose="020B0604020202020204" pitchFamily="34" charset="0"/>
                <a:cs typeface="Arial" panose="020B0604020202020204" pitchFamily="34" charset="0"/>
              </a:rPr>
              <a:t>entre octobre et décembre, que je suis toujours bénéficiaire d’une bourse</a:t>
            </a:r>
          </a:p>
        </p:txBody>
      </p:sp>
      <p:sp>
        <p:nvSpPr>
          <p:cNvPr id="148" name="ZoneTexte 147">
            <a:extLst>
              <a:ext uri="{FF2B5EF4-FFF2-40B4-BE49-F238E27FC236}">
                <a16:creationId xmlns:a16="http://schemas.microsoft.com/office/drawing/2014/main" id="{D9A4C8B9-D1B7-A4DD-FE54-157DB66DE94F}"/>
              </a:ext>
            </a:extLst>
          </p:cNvPr>
          <p:cNvSpPr txBox="1"/>
          <p:nvPr/>
        </p:nvSpPr>
        <p:spPr>
          <a:xfrm>
            <a:off x="10229844" y="1473391"/>
            <a:ext cx="1757459" cy="577081"/>
          </a:xfrm>
          <a:prstGeom prst="rect">
            <a:avLst/>
          </a:prstGeom>
          <a:solidFill>
            <a:schemeClr val="accent6">
              <a:lumMod val="20000"/>
              <a:lumOff val="80000"/>
            </a:schemeClr>
          </a:solidFill>
        </p:spPr>
        <p:txBody>
          <a:bodyPr wrap="square" rtlCol="0">
            <a:spAutoFit/>
          </a:bodyPr>
          <a:lstStyle/>
          <a:p>
            <a:pPr algn="ctr"/>
            <a:r>
              <a:rPr lang="fr-FR" sz="1050" dirty="0">
                <a:latin typeface="Arial" panose="020B0604020202020204" pitchFamily="34" charset="0"/>
                <a:cs typeface="Arial" panose="020B0604020202020204" pitchFamily="34" charset="0"/>
              </a:rPr>
              <a:t>La Caf poursuit l’étude de mon droit avec les plafonds </a:t>
            </a:r>
            <a:r>
              <a:rPr lang="fr-FR" sz="1050" b="1" dirty="0">
                <a:latin typeface="Arial" panose="020B0604020202020204" pitchFamily="34" charset="0"/>
                <a:cs typeface="Arial" panose="020B0604020202020204" pitchFamily="34" charset="0"/>
              </a:rPr>
              <a:t>EBO</a:t>
            </a:r>
          </a:p>
        </p:txBody>
      </p:sp>
      <p:sp>
        <p:nvSpPr>
          <p:cNvPr id="149" name="ZoneTexte 148">
            <a:extLst>
              <a:ext uri="{FF2B5EF4-FFF2-40B4-BE49-F238E27FC236}">
                <a16:creationId xmlns:a16="http://schemas.microsoft.com/office/drawing/2014/main" id="{17075FA6-9240-AC49-3AD2-A304AF236317}"/>
              </a:ext>
            </a:extLst>
          </p:cNvPr>
          <p:cNvSpPr txBox="1"/>
          <p:nvPr/>
        </p:nvSpPr>
        <p:spPr>
          <a:xfrm>
            <a:off x="10229843" y="2888725"/>
            <a:ext cx="1757459" cy="577081"/>
          </a:xfrm>
          <a:prstGeom prst="rect">
            <a:avLst/>
          </a:prstGeom>
          <a:pattFill prst="wdUpDiag">
            <a:fgClr>
              <a:schemeClr val="accent6">
                <a:lumMod val="20000"/>
                <a:lumOff val="80000"/>
              </a:schemeClr>
            </a:fgClr>
            <a:bgClr>
              <a:schemeClr val="bg1"/>
            </a:bgClr>
          </a:pattFill>
        </p:spPr>
        <p:txBody>
          <a:bodyPr wrap="square" rtlCol="0">
            <a:spAutoFit/>
          </a:bodyPr>
          <a:lstStyle/>
          <a:p>
            <a:pPr algn="ctr"/>
            <a:r>
              <a:rPr lang="fr-FR" sz="1050" dirty="0">
                <a:latin typeface="Arial" panose="020B0604020202020204" pitchFamily="34" charset="0"/>
                <a:cs typeface="Arial" panose="020B0604020202020204" pitchFamily="34" charset="0"/>
              </a:rPr>
              <a:t>La Caf poursuit l’étude de mon droit avec les plafonds </a:t>
            </a:r>
            <a:r>
              <a:rPr lang="fr-FR" sz="1050" b="1" dirty="0">
                <a:solidFill>
                  <a:srgbClr val="C00000"/>
                </a:solidFill>
                <a:latin typeface="Arial" panose="020B0604020202020204" pitchFamily="34" charset="0"/>
                <a:cs typeface="Arial" panose="020B0604020202020204" pitchFamily="34" charset="0"/>
              </a:rPr>
              <a:t>ETU</a:t>
            </a:r>
          </a:p>
        </p:txBody>
      </p:sp>
      <p:sp>
        <p:nvSpPr>
          <p:cNvPr id="150" name="ZoneTexte 149">
            <a:extLst>
              <a:ext uri="{FF2B5EF4-FFF2-40B4-BE49-F238E27FC236}">
                <a16:creationId xmlns:a16="http://schemas.microsoft.com/office/drawing/2014/main" id="{20864A0E-4F7F-3896-15F0-DC29F2BE1B9A}"/>
              </a:ext>
            </a:extLst>
          </p:cNvPr>
          <p:cNvSpPr txBox="1"/>
          <p:nvPr/>
        </p:nvSpPr>
        <p:spPr>
          <a:xfrm>
            <a:off x="4401107" y="4523471"/>
            <a:ext cx="7665633" cy="369332"/>
          </a:xfrm>
          <a:prstGeom prst="rect">
            <a:avLst/>
          </a:prstGeom>
          <a:solidFill>
            <a:schemeClr val="accent6">
              <a:lumMod val="20000"/>
              <a:lumOff val="80000"/>
            </a:schemeClr>
          </a:solidFill>
        </p:spPr>
        <p:txBody>
          <a:bodyPr wrap="square" rtlCol="0">
            <a:spAutoFit/>
          </a:bodyPr>
          <a:lstStyle/>
          <a:p>
            <a:pPr algn="just"/>
            <a:r>
              <a:rPr lang="fr-FR" sz="900" dirty="0">
                <a:latin typeface="Arial" panose="020B0604020202020204" pitchFamily="34" charset="0"/>
                <a:cs typeface="Arial" panose="020B0604020202020204" pitchFamily="34" charset="0"/>
              </a:rPr>
              <a:t>La Caf étudie mon aide au logement en fonction de ma nouvelle situation et mes ressources réelles, à compter </a:t>
            </a:r>
            <a:r>
              <a:rPr lang="fr-FR" sz="900" b="1" dirty="0">
                <a:latin typeface="Arial" panose="020B0604020202020204" pitchFamily="34" charset="0"/>
                <a:cs typeface="Arial" panose="020B0604020202020204" pitchFamily="34" charset="0"/>
              </a:rPr>
              <a:t>du mois suivant </a:t>
            </a:r>
            <a:r>
              <a:rPr lang="fr-FR" sz="900" dirty="0">
                <a:latin typeface="Arial" panose="020B0604020202020204" pitchFamily="34" charset="0"/>
                <a:cs typeface="Arial" panose="020B0604020202020204" pitchFamily="34" charset="0"/>
              </a:rPr>
              <a:t>ma fin d’études (peut générer un rappel de droit ou un trop-perçu)</a:t>
            </a:r>
          </a:p>
        </p:txBody>
      </p:sp>
      <p:sp>
        <p:nvSpPr>
          <p:cNvPr id="151" name="ZoneTexte 150">
            <a:extLst>
              <a:ext uri="{FF2B5EF4-FFF2-40B4-BE49-F238E27FC236}">
                <a16:creationId xmlns:a16="http://schemas.microsoft.com/office/drawing/2014/main" id="{C08F7E2C-92B2-EAF8-E91A-90BB0BE004D9}"/>
              </a:ext>
            </a:extLst>
          </p:cNvPr>
          <p:cNvSpPr txBox="1"/>
          <p:nvPr/>
        </p:nvSpPr>
        <p:spPr>
          <a:xfrm>
            <a:off x="10230400" y="5658860"/>
            <a:ext cx="1757459" cy="577081"/>
          </a:xfrm>
          <a:prstGeom prst="rect">
            <a:avLst/>
          </a:prstGeom>
          <a:pattFill prst="wdUpDiag">
            <a:fgClr>
              <a:schemeClr val="accent6">
                <a:lumMod val="20000"/>
                <a:lumOff val="80000"/>
              </a:schemeClr>
            </a:fgClr>
            <a:bgClr>
              <a:schemeClr val="bg1"/>
            </a:bgClr>
          </a:pattFill>
        </p:spPr>
        <p:txBody>
          <a:bodyPr wrap="square" rtlCol="0">
            <a:spAutoFit/>
          </a:bodyPr>
          <a:lstStyle/>
          <a:p>
            <a:pPr algn="ctr"/>
            <a:r>
              <a:rPr lang="fr-FR" sz="1050" dirty="0">
                <a:latin typeface="Arial" panose="020B0604020202020204" pitchFamily="34" charset="0"/>
                <a:cs typeface="Arial" panose="020B0604020202020204" pitchFamily="34" charset="0"/>
              </a:rPr>
              <a:t>La Caf poursuit l’étude de mon droit avec les plafonds </a:t>
            </a:r>
            <a:r>
              <a:rPr lang="fr-FR" sz="1050" b="1" dirty="0">
                <a:solidFill>
                  <a:srgbClr val="C00000"/>
                </a:solidFill>
                <a:latin typeface="Arial" panose="020B0604020202020204" pitchFamily="34" charset="0"/>
                <a:cs typeface="Arial" panose="020B0604020202020204" pitchFamily="34" charset="0"/>
              </a:rPr>
              <a:t>ETU</a:t>
            </a:r>
          </a:p>
        </p:txBody>
      </p:sp>
    </p:spTree>
    <p:extLst>
      <p:ext uri="{BB962C8B-B14F-4D97-AF65-F5344CB8AC3E}">
        <p14:creationId xmlns:p14="http://schemas.microsoft.com/office/powerpoint/2010/main" val="120870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A8FFF2-D81C-774F-4E20-2CFC22E419C6}"/>
              </a:ext>
            </a:extLst>
          </p:cNvPr>
          <p:cNvSpPr txBox="1"/>
          <p:nvPr/>
        </p:nvSpPr>
        <p:spPr>
          <a:xfrm>
            <a:off x="5837120" y="1008529"/>
            <a:ext cx="6049982" cy="1077218"/>
          </a:xfrm>
          <a:prstGeom prst="rect">
            <a:avLst/>
          </a:prstGeom>
          <a:noFill/>
        </p:spPr>
        <p:txBody>
          <a:bodyPr wrap="square" rtlCol="0">
            <a:spAutoFit/>
          </a:bodyPr>
          <a:lstStyle/>
          <a:p>
            <a:pPr algn="ctr"/>
            <a:r>
              <a:rPr lang="fr-FR" sz="3200" spc="100" dirty="0">
                <a:solidFill>
                  <a:srgbClr val="725E9C"/>
                </a:solidFill>
                <a:latin typeface="Jumble" panose="02000503000000020004" pitchFamily="2" charset="0"/>
              </a:rPr>
              <a:t>Gestion du renouvellement des droits</a:t>
            </a:r>
          </a:p>
        </p:txBody>
      </p:sp>
      <p:cxnSp>
        <p:nvCxnSpPr>
          <p:cNvPr id="4" name="Connecteur droit 3">
            <a:extLst>
              <a:ext uri="{FF2B5EF4-FFF2-40B4-BE49-F238E27FC236}">
                <a16:creationId xmlns:a16="http://schemas.microsoft.com/office/drawing/2014/main" id="{5C26D262-A27A-4ACD-42D8-643E8133BA3B}"/>
              </a:ext>
            </a:extLst>
          </p:cNvPr>
          <p:cNvCxnSpPr>
            <a:cxnSpLocks/>
          </p:cNvCxnSpPr>
          <p:nvPr/>
        </p:nvCxnSpPr>
        <p:spPr>
          <a:xfrm>
            <a:off x="8052293" y="2919081"/>
            <a:ext cx="1701209" cy="0"/>
          </a:xfrm>
          <a:prstGeom prst="line">
            <a:avLst/>
          </a:prstGeom>
          <a:ln>
            <a:solidFill>
              <a:srgbClr val="725E9C"/>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9A72154B-A2AB-62F8-CEFE-967074FAE9A2}"/>
              </a:ext>
            </a:extLst>
          </p:cNvPr>
          <p:cNvSpPr txBox="1"/>
          <p:nvPr/>
        </p:nvSpPr>
        <p:spPr>
          <a:xfrm>
            <a:off x="5694014" y="4233645"/>
            <a:ext cx="6336193" cy="1077218"/>
          </a:xfrm>
          <a:prstGeom prst="rect">
            <a:avLst/>
          </a:prstGeom>
          <a:noFill/>
        </p:spPr>
        <p:txBody>
          <a:bodyPr wrap="square" rtlCol="0">
            <a:spAutoFit/>
          </a:bodyPr>
          <a:lstStyle/>
          <a:p>
            <a:pPr algn="ctr"/>
            <a:r>
              <a:rPr lang="fr-FR" sz="3200" spc="100" dirty="0">
                <a:solidFill>
                  <a:srgbClr val="725E9C"/>
                </a:solidFill>
                <a:latin typeface="Jumble" panose="02000503000000020004" pitchFamily="2" charset="0"/>
              </a:rPr>
              <a:t>Présentation de la téléprocédure</a:t>
            </a:r>
          </a:p>
        </p:txBody>
      </p:sp>
      <p:grpSp>
        <p:nvGrpSpPr>
          <p:cNvPr id="16" name="Groupe 15">
            <a:extLst>
              <a:ext uri="{FF2B5EF4-FFF2-40B4-BE49-F238E27FC236}">
                <a16:creationId xmlns:a16="http://schemas.microsoft.com/office/drawing/2014/main" id="{15642087-F302-DC99-10DE-7A3389E8F314}"/>
              </a:ext>
            </a:extLst>
          </p:cNvPr>
          <p:cNvGrpSpPr/>
          <p:nvPr/>
        </p:nvGrpSpPr>
        <p:grpSpPr>
          <a:xfrm>
            <a:off x="71305" y="114300"/>
            <a:ext cx="5138870" cy="6581769"/>
            <a:chOff x="514737" y="799872"/>
            <a:chExt cx="4275190" cy="5258256"/>
          </a:xfrm>
        </p:grpSpPr>
        <p:pic>
          <p:nvPicPr>
            <p:cNvPr id="9" name="Image 8">
              <a:extLst>
                <a:ext uri="{FF2B5EF4-FFF2-40B4-BE49-F238E27FC236}">
                  <a16:creationId xmlns:a16="http://schemas.microsoft.com/office/drawing/2014/main" id="{C1C58964-94E6-DCBA-A8CE-CE571FF27D7A}"/>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514737" y="799872"/>
              <a:ext cx="4275190" cy="5258256"/>
            </a:xfrm>
            <a:prstGeom prst="rect">
              <a:avLst/>
            </a:prstGeom>
          </p:spPr>
        </p:pic>
        <p:sp>
          <p:nvSpPr>
            <p:cNvPr id="12" name="Rectangle 11">
              <a:extLst>
                <a:ext uri="{FF2B5EF4-FFF2-40B4-BE49-F238E27FC236}">
                  <a16:creationId xmlns:a16="http://schemas.microsoft.com/office/drawing/2014/main" id="{7318901A-24D6-A6DE-A3CA-2500228D30A3}"/>
                </a:ext>
              </a:extLst>
            </p:cNvPr>
            <p:cNvSpPr/>
            <p:nvPr/>
          </p:nvSpPr>
          <p:spPr>
            <a:xfrm>
              <a:off x="1914525" y="2828925"/>
              <a:ext cx="1457325"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1C6A84F-FFCA-059F-12CB-00BE774C7855}"/>
                </a:ext>
              </a:extLst>
            </p:cNvPr>
            <p:cNvSpPr/>
            <p:nvPr/>
          </p:nvSpPr>
          <p:spPr>
            <a:xfrm>
              <a:off x="1866900" y="3143250"/>
              <a:ext cx="1584000"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AFA80A2-ADFC-7F47-5748-8117D283F57B}"/>
                </a:ext>
              </a:extLst>
            </p:cNvPr>
            <p:cNvSpPr/>
            <p:nvPr/>
          </p:nvSpPr>
          <p:spPr>
            <a:xfrm>
              <a:off x="1857375" y="3457575"/>
              <a:ext cx="1543050"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21DC656-FA81-9BE4-B2FB-D6F3AF9F7B54}"/>
                </a:ext>
              </a:extLst>
            </p:cNvPr>
            <p:cNvSpPr/>
            <p:nvPr/>
          </p:nvSpPr>
          <p:spPr>
            <a:xfrm>
              <a:off x="1872409" y="3922085"/>
              <a:ext cx="1584000"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278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id="{A94B23FB-DE34-87FB-4F5D-2B0F65C58DB3}"/>
              </a:ext>
            </a:extLst>
          </p:cNvPr>
          <p:cNvSpPr txBox="1"/>
          <p:nvPr/>
        </p:nvSpPr>
        <p:spPr>
          <a:xfrm>
            <a:off x="475425" y="2942679"/>
            <a:ext cx="1479852" cy="393506"/>
          </a:xfrm>
          <a:prstGeom prst="rect">
            <a:avLst/>
          </a:prstGeom>
        </p:spPr>
        <p:txBody>
          <a:bodyPr lIns="0" tIns="0" rIns="0" bIns="0" rtlCol="0" anchor="t">
            <a:spAutoFit/>
          </a:bodyPr>
          <a:lstStyle/>
          <a:p>
            <a:pPr algn="ctr">
              <a:lnSpc>
                <a:spcPts val="1477"/>
              </a:lnSpc>
              <a:spcBef>
                <a:spcPct val="0"/>
              </a:spcBef>
            </a:pPr>
            <a:r>
              <a:rPr lang="fr-FR" sz="1600" dirty="0">
                <a:solidFill>
                  <a:srgbClr val="FFFFFF"/>
                </a:solidFill>
              </a:rPr>
              <a:t>Présentation de la téléprocédure </a:t>
            </a:r>
          </a:p>
        </p:txBody>
      </p:sp>
      <p:sp>
        <p:nvSpPr>
          <p:cNvPr id="13" name="TextBox 15">
            <a:extLst>
              <a:ext uri="{FF2B5EF4-FFF2-40B4-BE49-F238E27FC236}">
                <a16:creationId xmlns:a16="http://schemas.microsoft.com/office/drawing/2014/main" id="{38AA4FB6-8317-7A3C-24D4-6B0486319D66}"/>
              </a:ext>
            </a:extLst>
          </p:cNvPr>
          <p:cNvSpPr txBox="1"/>
          <p:nvPr/>
        </p:nvSpPr>
        <p:spPr>
          <a:xfrm>
            <a:off x="2324100" y="1678"/>
            <a:ext cx="9867900" cy="349139"/>
          </a:xfrm>
          <a:prstGeom prst="rect">
            <a:avLst/>
          </a:prstGeom>
          <a:solidFill>
            <a:srgbClr val="AB6EB4"/>
          </a:solidFill>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Accès à la téléprocédure pour les étudiants boursiers</a:t>
            </a:r>
          </a:p>
        </p:txBody>
      </p:sp>
      <p:sp>
        <p:nvSpPr>
          <p:cNvPr id="10" name="TextBox 15">
            <a:extLst>
              <a:ext uri="{FF2B5EF4-FFF2-40B4-BE49-F238E27FC236}">
                <a16:creationId xmlns:a16="http://schemas.microsoft.com/office/drawing/2014/main" id="{72D3D5A7-76C2-6969-FA18-4B3C8652C770}"/>
              </a:ext>
            </a:extLst>
          </p:cNvPr>
          <p:cNvSpPr txBox="1"/>
          <p:nvPr/>
        </p:nvSpPr>
        <p:spPr>
          <a:xfrm>
            <a:off x="2324100" y="3336185"/>
            <a:ext cx="9867900" cy="349139"/>
          </a:xfrm>
          <a:prstGeom prst="rect">
            <a:avLst/>
          </a:prstGeom>
          <a:solidFill>
            <a:srgbClr val="AB6EB4"/>
          </a:solidFill>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Situation 1 : l’allocataire est toujours boursier</a:t>
            </a:r>
          </a:p>
        </p:txBody>
      </p:sp>
      <p:grpSp>
        <p:nvGrpSpPr>
          <p:cNvPr id="2050" name="Groupe 2049">
            <a:extLst>
              <a:ext uri="{FF2B5EF4-FFF2-40B4-BE49-F238E27FC236}">
                <a16:creationId xmlns:a16="http://schemas.microsoft.com/office/drawing/2014/main" id="{457F180C-9568-5473-96ED-2247E05E1A36}"/>
              </a:ext>
            </a:extLst>
          </p:cNvPr>
          <p:cNvGrpSpPr/>
          <p:nvPr/>
        </p:nvGrpSpPr>
        <p:grpSpPr>
          <a:xfrm>
            <a:off x="2619833" y="3792784"/>
            <a:ext cx="4288420" cy="2897915"/>
            <a:chOff x="2619833" y="3792784"/>
            <a:chExt cx="4288420" cy="2897915"/>
          </a:xfrm>
        </p:grpSpPr>
        <p:sp>
          <p:nvSpPr>
            <p:cNvPr id="29" name="Freeform 16">
              <a:extLst>
                <a:ext uri="{FF2B5EF4-FFF2-40B4-BE49-F238E27FC236}">
                  <a16:creationId xmlns:a16="http://schemas.microsoft.com/office/drawing/2014/main" id="{B661CD09-26C2-9C21-31D9-3623C63AD329}"/>
                </a:ext>
              </a:extLst>
            </p:cNvPr>
            <p:cNvSpPr/>
            <p:nvPr/>
          </p:nvSpPr>
          <p:spPr>
            <a:xfrm>
              <a:off x="2619833" y="3792784"/>
              <a:ext cx="4288420" cy="2897915"/>
            </a:xfrm>
            <a:custGeom>
              <a:avLst/>
              <a:gdLst/>
              <a:ahLst/>
              <a:cxnLst/>
              <a:rect l="l" t="t" r="r" b="b"/>
              <a:pathLst>
                <a:path w="9735009" h="6473962">
                  <a:moveTo>
                    <a:pt x="0" y="0"/>
                  </a:moveTo>
                  <a:lnTo>
                    <a:pt x="9735009" y="0"/>
                  </a:lnTo>
                  <a:lnTo>
                    <a:pt x="9735009" y="6473962"/>
                  </a:lnTo>
                  <a:lnTo>
                    <a:pt x="0" y="6473962"/>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endParaRPr lang="fr-FR" dirty="0"/>
            </a:p>
          </p:txBody>
        </p:sp>
        <p:sp>
          <p:nvSpPr>
            <p:cNvPr id="30" name="ZoneTexte 29">
              <a:extLst>
                <a:ext uri="{FF2B5EF4-FFF2-40B4-BE49-F238E27FC236}">
                  <a16:creationId xmlns:a16="http://schemas.microsoft.com/office/drawing/2014/main" id="{029B52AD-3CA9-5A50-5170-2CB0BB91DEFD}"/>
                </a:ext>
              </a:extLst>
            </p:cNvPr>
            <p:cNvSpPr txBox="1"/>
            <p:nvPr/>
          </p:nvSpPr>
          <p:spPr>
            <a:xfrm>
              <a:off x="2619833" y="4096760"/>
              <a:ext cx="2133115" cy="200055"/>
            </a:xfrm>
            <a:prstGeom prst="rect">
              <a:avLst/>
            </a:prstGeom>
            <a:solidFill>
              <a:schemeClr val="bg1"/>
            </a:solidFill>
          </p:spPr>
          <p:txBody>
            <a:bodyPr wrap="square" rtlCol="0">
              <a:spAutoFit/>
            </a:bodyPr>
            <a:lstStyle/>
            <a:p>
              <a:r>
                <a:rPr lang="fr-FR" sz="700" dirty="0">
                  <a:latin typeface="Roboto" panose="02000000000000000000" pitchFamily="2" charset="0"/>
                  <a:ea typeface="Roboto" panose="02000000000000000000" pitchFamily="2" charset="0"/>
                  <a:cs typeface="Roboto" panose="02000000000000000000" pitchFamily="2" charset="0"/>
                </a:rPr>
                <a:t>Votre situation connue au 01/12/2025 :</a:t>
              </a:r>
            </a:p>
          </p:txBody>
        </p:sp>
        <p:sp>
          <p:nvSpPr>
            <p:cNvPr id="2048" name="ZoneTexte 2047">
              <a:extLst>
                <a:ext uri="{FF2B5EF4-FFF2-40B4-BE49-F238E27FC236}">
                  <a16:creationId xmlns:a16="http://schemas.microsoft.com/office/drawing/2014/main" id="{72B68CE8-A117-A4CE-7E6E-6C612CA96D0F}"/>
                </a:ext>
              </a:extLst>
            </p:cNvPr>
            <p:cNvSpPr txBox="1"/>
            <p:nvPr/>
          </p:nvSpPr>
          <p:spPr>
            <a:xfrm>
              <a:off x="2619833" y="4508458"/>
              <a:ext cx="4288420" cy="184666"/>
            </a:xfrm>
            <a:prstGeom prst="rect">
              <a:avLst/>
            </a:prstGeom>
            <a:solidFill>
              <a:schemeClr val="bg1"/>
            </a:solidFill>
          </p:spPr>
          <p:txBody>
            <a:bodyPr wrap="square" rtlCol="0">
              <a:spAutoFit/>
            </a:bodyPr>
            <a:lstStyle/>
            <a:p>
              <a:r>
                <a:rPr lang="fr-FR" sz="600" dirty="0">
                  <a:latin typeface="Roboto" panose="02000000000000000000" pitchFamily="2" charset="0"/>
                  <a:ea typeface="Roboto" panose="02000000000000000000" pitchFamily="2" charset="0"/>
                  <a:cs typeface="Roboto" panose="02000000000000000000" pitchFamily="2" charset="0"/>
                </a:rPr>
                <a:t>En décembre 2025, vous êtes toujours bénéficiaire d’une bourse d’étude à caractère social non imposable :</a:t>
              </a:r>
            </a:p>
          </p:txBody>
        </p:sp>
      </p:grpSp>
      <p:pic>
        <p:nvPicPr>
          <p:cNvPr id="2053" name="Image 2052">
            <a:extLst>
              <a:ext uri="{FF2B5EF4-FFF2-40B4-BE49-F238E27FC236}">
                <a16:creationId xmlns:a16="http://schemas.microsoft.com/office/drawing/2014/main" id="{309E620F-6E1C-0FAA-25A1-A4D5E159310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2619833" y="3864508"/>
            <a:ext cx="828000" cy="134605"/>
          </a:xfrm>
          <a:prstGeom prst="rect">
            <a:avLst/>
          </a:prstGeom>
        </p:spPr>
      </p:pic>
      <p:pic>
        <p:nvPicPr>
          <p:cNvPr id="2055" name="Image 2054" descr="Une image contenant texte, capture d’écran, Police&#10;&#10;Le contenu généré par l’IA peut être incorrect.">
            <a:extLst>
              <a:ext uri="{FF2B5EF4-FFF2-40B4-BE49-F238E27FC236}">
                <a16:creationId xmlns:a16="http://schemas.microsoft.com/office/drawing/2014/main" id="{5318F4A1-E10F-6087-E6B7-5B3FC43013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0794" y="1141684"/>
            <a:ext cx="4342700" cy="1450497"/>
          </a:xfrm>
          <a:prstGeom prst="rect">
            <a:avLst/>
          </a:prstGeom>
        </p:spPr>
      </p:pic>
      <p:pic>
        <p:nvPicPr>
          <p:cNvPr id="2057" name="Image 2056" descr="Une image contenant texte, logiciel, Page web, Police&#10;&#10;Le contenu généré par l’IA peut être incorrect.">
            <a:extLst>
              <a:ext uri="{FF2B5EF4-FFF2-40B4-BE49-F238E27FC236}">
                <a16:creationId xmlns:a16="http://schemas.microsoft.com/office/drawing/2014/main" id="{1ABBCAD3-1176-AD18-D930-1F33E1E707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253" y="476972"/>
            <a:ext cx="5095253" cy="2629808"/>
          </a:xfrm>
          <a:prstGeom prst="rect">
            <a:avLst/>
          </a:prstGeom>
        </p:spPr>
      </p:pic>
      <p:sp>
        <p:nvSpPr>
          <p:cNvPr id="2058" name="ZoneTexte 2057">
            <a:extLst>
              <a:ext uri="{FF2B5EF4-FFF2-40B4-BE49-F238E27FC236}">
                <a16:creationId xmlns:a16="http://schemas.microsoft.com/office/drawing/2014/main" id="{0E90D44E-DEBB-7052-E014-08B0E22ACF94}"/>
              </a:ext>
            </a:extLst>
          </p:cNvPr>
          <p:cNvSpPr txBox="1"/>
          <p:nvPr/>
        </p:nvSpPr>
        <p:spPr>
          <a:xfrm>
            <a:off x="7275521" y="4587143"/>
            <a:ext cx="4593291" cy="307777"/>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Je confirme ma situation d’étudiant boursier</a:t>
            </a:r>
          </a:p>
        </p:txBody>
      </p:sp>
      <p:sp>
        <p:nvSpPr>
          <p:cNvPr id="2059" name="ZoneTexte 2058">
            <a:extLst>
              <a:ext uri="{FF2B5EF4-FFF2-40B4-BE49-F238E27FC236}">
                <a16:creationId xmlns:a16="http://schemas.microsoft.com/office/drawing/2014/main" id="{2264DD47-ED2E-813D-0668-11C1FFBF5217}"/>
              </a:ext>
            </a:extLst>
          </p:cNvPr>
          <p:cNvSpPr txBox="1"/>
          <p:nvPr/>
        </p:nvSpPr>
        <p:spPr>
          <a:xfrm>
            <a:off x="7275521" y="5466588"/>
            <a:ext cx="4727985" cy="738664"/>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Je dois indiquer la raison sociale de l’organisme qui me verse la bourse (même s’il s’agit du même organisme que l’an passé)</a:t>
            </a:r>
          </a:p>
        </p:txBody>
      </p:sp>
    </p:spTree>
    <p:extLst>
      <p:ext uri="{BB962C8B-B14F-4D97-AF65-F5344CB8AC3E}">
        <p14:creationId xmlns:p14="http://schemas.microsoft.com/office/powerpoint/2010/main" val="225027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id="{A94B23FB-DE34-87FB-4F5D-2B0F65C58DB3}"/>
              </a:ext>
            </a:extLst>
          </p:cNvPr>
          <p:cNvSpPr txBox="1"/>
          <p:nvPr/>
        </p:nvSpPr>
        <p:spPr>
          <a:xfrm>
            <a:off x="504000" y="2565571"/>
            <a:ext cx="1479852" cy="384721"/>
          </a:xfrm>
          <a:prstGeom prst="rect">
            <a:avLst/>
          </a:prstGeom>
        </p:spPr>
        <p:txBody>
          <a:bodyPr lIns="0" tIns="0" rIns="0" bIns="0" rtlCol="0" anchor="t">
            <a:spAutoFit/>
          </a:bodyPr>
          <a:lstStyle/>
          <a:p>
            <a:pPr>
              <a:lnSpc>
                <a:spcPts val="1477"/>
              </a:lnSpc>
              <a:spcBef>
                <a:spcPct val="0"/>
              </a:spcBef>
            </a:pPr>
            <a:r>
              <a:rPr lang="fr-FR" sz="1307" dirty="0">
                <a:solidFill>
                  <a:srgbClr val="FFFFFF"/>
                </a:solidFill>
                <a:latin typeface="Montserrat Classic"/>
              </a:rPr>
              <a:t>Présentation de la téléprocédure </a:t>
            </a:r>
          </a:p>
        </p:txBody>
      </p:sp>
      <p:sp>
        <p:nvSpPr>
          <p:cNvPr id="5" name="TextBox 15">
            <a:extLst>
              <a:ext uri="{FF2B5EF4-FFF2-40B4-BE49-F238E27FC236}">
                <a16:creationId xmlns:a16="http://schemas.microsoft.com/office/drawing/2014/main" id="{AF87B988-61E9-C4E2-04C0-BE4998D2463F}"/>
              </a:ext>
            </a:extLst>
          </p:cNvPr>
          <p:cNvSpPr txBox="1"/>
          <p:nvPr/>
        </p:nvSpPr>
        <p:spPr>
          <a:xfrm>
            <a:off x="2324100" y="1678"/>
            <a:ext cx="9867900" cy="349139"/>
          </a:xfrm>
          <a:prstGeom prst="rect">
            <a:avLst/>
          </a:prstGeom>
          <a:solidFill>
            <a:srgbClr val="AB6EB4"/>
          </a:solidFill>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Situation 2 : l’allocataire n’est plus boursier</a:t>
            </a:r>
          </a:p>
        </p:txBody>
      </p:sp>
      <p:grpSp>
        <p:nvGrpSpPr>
          <p:cNvPr id="7" name="Groupe 6">
            <a:extLst>
              <a:ext uri="{FF2B5EF4-FFF2-40B4-BE49-F238E27FC236}">
                <a16:creationId xmlns:a16="http://schemas.microsoft.com/office/drawing/2014/main" id="{CB1794E7-D0F3-794B-E15E-6400B8B42530}"/>
              </a:ext>
            </a:extLst>
          </p:cNvPr>
          <p:cNvGrpSpPr/>
          <p:nvPr/>
        </p:nvGrpSpPr>
        <p:grpSpPr>
          <a:xfrm>
            <a:off x="2641382" y="681318"/>
            <a:ext cx="4968266" cy="4796224"/>
            <a:chOff x="3911937" y="1662627"/>
            <a:chExt cx="7315200" cy="6629400"/>
          </a:xfrm>
        </p:grpSpPr>
        <p:grpSp>
          <p:nvGrpSpPr>
            <p:cNvPr id="11" name="Groupe 10">
              <a:extLst>
                <a:ext uri="{FF2B5EF4-FFF2-40B4-BE49-F238E27FC236}">
                  <a16:creationId xmlns:a16="http://schemas.microsoft.com/office/drawing/2014/main" id="{81F1E019-DD98-D640-711A-3CFE7BE99E1E}"/>
                </a:ext>
              </a:extLst>
            </p:cNvPr>
            <p:cNvGrpSpPr/>
            <p:nvPr/>
          </p:nvGrpSpPr>
          <p:grpSpPr>
            <a:xfrm>
              <a:off x="3911937" y="1662627"/>
              <a:ext cx="7315200" cy="6629400"/>
              <a:chOff x="3903001" y="1360903"/>
              <a:chExt cx="8610599" cy="7467599"/>
            </a:xfrm>
            <a:effectLst>
              <a:outerShdw blurRad="63500" sx="102000" sy="102000" algn="ctr" rotWithShape="0">
                <a:prstClr val="black">
                  <a:alpha val="40000"/>
                </a:prstClr>
              </a:outerShdw>
            </a:effectLst>
          </p:grpSpPr>
          <p:sp>
            <p:nvSpPr>
              <p:cNvPr id="13" name="Freeform 11">
                <a:extLst>
                  <a:ext uri="{FF2B5EF4-FFF2-40B4-BE49-F238E27FC236}">
                    <a16:creationId xmlns:a16="http://schemas.microsoft.com/office/drawing/2014/main" id="{2FE4FFB0-A3AA-1B98-4AE2-1CF7398B4EAF}"/>
                  </a:ext>
                </a:extLst>
              </p:cNvPr>
              <p:cNvSpPr/>
              <p:nvPr/>
            </p:nvSpPr>
            <p:spPr>
              <a:xfrm>
                <a:off x="3903001" y="1360903"/>
                <a:ext cx="8610599" cy="7467599"/>
              </a:xfrm>
              <a:custGeom>
                <a:avLst/>
                <a:gdLst/>
                <a:ahLst/>
                <a:cxnLst/>
                <a:rect l="l" t="t" r="r" b="b"/>
                <a:pathLst>
                  <a:path w="13263042" h="8076220">
                    <a:moveTo>
                      <a:pt x="0" y="0"/>
                    </a:moveTo>
                    <a:lnTo>
                      <a:pt x="13263042" y="0"/>
                    </a:lnTo>
                    <a:lnTo>
                      <a:pt x="13263042" y="8076220"/>
                    </a:lnTo>
                    <a:lnTo>
                      <a:pt x="0" y="8076220"/>
                    </a:lnTo>
                    <a:lnTo>
                      <a:pt x="0" y="0"/>
                    </a:lnTo>
                    <a:close/>
                  </a:path>
                </a:pathLst>
              </a:custGeom>
              <a:blipFill>
                <a:blip r:embed="rId3"/>
                <a:stretch>
                  <a:fillRect/>
                </a:stretch>
              </a:blipFill>
            </p:spPr>
            <p:txBody>
              <a:bodyPr/>
              <a:lstStyle/>
              <a:p>
                <a:endParaRPr lang="fr-FR" dirty="0"/>
              </a:p>
            </p:txBody>
          </p:sp>
          <p:sp>
            <p:nvSpPr>
              <p:cNvPr id="14" name="ZoneTexte 13">
                <a:extLst>
                  <a:ext uri="{FF2B5EF4-FFF2-40B4-BE49-F238E27FC236}">
                    <a16:creationId xmlns:a16="http://schemas.microsoft.com/office/drawing/2014/main" id="{047042F0-FF11-853F-61E4-ADC0C69A7F09}"/>
                  </a:ext>
                </a:extLst>
              </p:cNvPr>
              <p:cNvSpPr txBox="1"/>
              <p:nvPr/>
            </p:nvSpPr>
            <p:spPr>
              <a:xfrm>
                <a:off x="3903001" y="1968782"/>
                <a:ext cx="6166605" cy="387863"/>
              </a:xfrm>
              <a:prstGeom prst="rect">
                <a:avLst/>
              </a:prstGeom>
              <a:solidFill>
                <a:schemeClr val="bg1"/>
              </a:solidFill>
            </p:spPr>
            <p:txBody>
              <a:bodyPr wrap="square" rtlCol="0">
                <a:spAutoFit/>
              </a:bodyPr>
              <a:lstStyle/>
              <a:p>
                <a:r>
                  <a:rPr lang="fr-FR" sz="900" dirty="0">
                    <a:latin typeface="Arial" panose="020B0604020202020204" pitchFamily="34" charset="0"/>
                    <a:cs typeface="Arial" panose="020B0604020202020204" pitchFamily="34" charset="0"/>
                  </a:rPr>
                  <a:t>Votre situation connue au 01/12/2025 :</a:t>
                </a:r>
              </a:p>
            </p:txBody>
          </p:sp>
          <p:sp>
            <p:nvSpPr>
              <p:cNvPr id="15" name="ZoneTexte 14">
                <a:extLst>
                  <a:ext uri="{FF2B5EF4-FFF2-40B4-BE49-F238E27FC236}">
                    <a16:creationId xmlns:a16="http://schemas.microsoft.com/office/drawing/2014/main" id="{1E807CB5-95BD-9CC3-D040-F7ED779BC90D}"/>
                  </a:ext>
                </a:extLst>
              </p:cNvPr>
              <p:cNvSpPr txBox="1"/>
              <p:nvPr/>
            </p:nvSpPr>
            <p:spPr>
              <a:xfrm>
                <a:off x="3903001" y="3106881"/>
                <a:ext cx="8610599" cy="349077"/>
              </a:xfrm>
              <a:prstGeom prst="rect">
                <a:avLst/>
              </a:prstGeom>
              <a:solidFill>
                <a:schemeClr val="bg1"/>
              </a:solidFill>
            </p:spPr>
            <p:txBody>
              <a:bodyPr wrap="square" rtlCol="0">
                <a:spAutoFit/>
              </a:bodyPr>
              <a:lstStyle/>
              <a:p>
                <a:r>
                  <a:rPr lang="fr-FR" sz="750" dirty="0">
                    <a:latin typeface="Arial" panose="020B0604020202020204" pitchFamily="34" charset="0"/>
                    <a:cs typeface="Arial" panose="020B0604020202020204" pitchFamily="34" charset="0"/>
                  </a:rPr>
                  <a:t>En décembre 2024, vous êtes toujours bénéficiaire d’une bourse d’étude à caractère social non imposable :</a:t>
                </a:r>
              </a:p>
            </p:txBody>
          </p:sp>
        </p:grpSp>
        <p:pic>
          <p:nvPicPr>
            <p:cNvPr id="12" name="Image 11">
              <a:extLst>
                <a:ext uri="{FF2B5EF4-FFF2-40B4-BE49-F238E27FC236}">
                  <a16:creationId xmlns:a16="http://schemas.microsoft.com/office/drawing/2014/main" id="{D7D12092-7209-98A8-891D-47A1DAF7AED9}"/>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4027136" y="1700727"/>
              <a:ext cx="1606585" cy="276998"/>
            </a:xfrm>
            <a:prstGeom prst="rect">
              <a:avLst/>
            </a:prstGeom>
          </p:spPr>
        </p:pic>
      </p:grpSp>
      <p:sp>
        <p:nvSpPr>
          <p:cNvPr id="17" name="ZoneTexte 16">
            <a:extLst>
              <a:ext uri="{FF2B5EF4-FFF2-40B4-BE49-F238E27FC236}">
                <a16:creationId xmlns:a16="http://schemas.microsoft.com/office/drawing/2014/main" id="{4A6ABFDF-15F0-5208-CEB8-2C665E40EDF5}"/>
              </a:ext>
            </a:extLst>
          </p:cNvPr>
          <p:cNvSpPr txBox="1"/>
          <p:nvPr/>
        </p:nvSpPr>
        <p:spPr>
          <a:xfrm>
            <a:off x="7669968" y="2041166"/>
            <a:ext cx="4593291" cy="307777"/>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Si je ne suis plus boursier, je clique sur « Non »</a:t>
            </a:r>
          </a:p>
        </p:txBody>
      </p:sp>
      <p:sp>
        <p:nvSpPr>
          <p:cNvPr id="19" name="ZoneTexte 18">
            <a:extLst>
              <a:ext uri="{FF2B5EF4-FFF2-40B4-BE49-F238E27FC236}">
                <a16:creationId xmlns:a16="http://schemas.microsoft.com/office/drawing/2014/main" id="{1C16EE4D-007C-D22F-AC0C-D936D027CBD5}"/>
              </a:ext>
            </a:extLst>
          </p:cNvPr>
          <p:cNvSpPr txBox="1"/>
          <p:nvPr/>
        </p:nvSpPr>
        <p:spPr>
          <a:xfrm>
            <a:off x="7669969" y="2979069"/>
            <a:ext cx="4396526" cy="1723549"/>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Je confirme ensuite mon statut d’étudiant et je précise ma situation : </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Étudiant</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Étudiant – salarié</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Étudiant – travailleur indépendant</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Étudiant hospitalier </a:t>
            </a:r>
            <a:r>
              <a:rPr lang="fr-FR" sz="1050" i="1" dirty="0">
                <a:solidFill>
                  <a:srgbClr val="725E9C"/>
                </a:solidFill>
                <a:latin typeface="Arial" panose="020B0604020202020204" pitchFamily="34" charset="0"/>
                <a:cs typeface="Arial" panose="020B0604020202020204" pitchFamily="34" charset="0"/>
              </a:rPr>
              <a:t>(bascule niveau 2 de réponse, si demande de précisions et d’accompagnement concernant le statut d’étudiant hospitalier)</a:t>
            </a:r>
            <a:endParaRPr lang="fr-FR" sz="1400" i="1" dirty="0">
              <a:solidFill>
                <a:srgbClr val="725E9C"/>
              </a:solidFill>
              <a:latin typeface="Arial" panose="020B0604020202020204" pitchFamily="34" charset="0"/>
              <a:cs typeface="Arial" panose="020B0604020202020204" pitchFamily="34" charset="0"/>
            </a:endParaRPr>
          </a:p>
        </p:txBody>
      </p:sp>
      <p:pic>
        <p:nvPicPr>
          <p:cNvPr id="21" name="Graphique 20" descr="Badge point d’interrogation avec un remplissage uni">
            <a:extLst>
              <a:ext uri="{FF2B5EF4-FFF2-40B4-BE49-F238E27FC236}">
                <a16:creationId xmlns:a16="http://schemas.microsoft.com/office/drawing/2014/main" id="{D5204AB1-FB05-7735-3C12-217F352576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3133" y="5592113"/>
            <a:ext cx="349139" cy="349139"/>
          </a:xfrm>
          <a:prstGeom prst="rect">
            <a:avLst/>
          </a:prstGeom>
        </p:spPr>
      </p:pic>
      <p:sp>
        <p:nvSpPr>
          <p:cNvPr id="22" name="ZoneTexte 21">
            <a:extLst>
              <a:ext uri="{FF2B5EF4-FFF2-40B4-BE49-F238E27FC236}">
                <a16:creationId xmlns:a16="http://schemas.microsoft.com/office/drawing/2014/main" id="{F5DFE361-91FC-E909-1B09-87E348B2E3BD}"/>
              </a:ext>
            </a:extLst>
          </p:cNvPr>
          <p:cNvSpPr txBox="1"/>
          <p:nvPr/>
        </p:nvSpPr>
        <p:spPr>
          <a:xfrm>
            <a:off x="3132272" y="5632202"/>
            <a:ext cx="5721438" cy="1015663"/>
          </a:xfrm>
          <a:prstGeom prst="rect">
            <a:avLst/>
          </a:prstGeom>
          <a:noFill/>
        </p:spPr>
        <p:txBody>
          <a:bodyPr wrap="none" rtlCol="0">
            <a:spAutoFit/>
          </a:bodyPr>
          <a:lstStyle/>
          <a:p>
            <a:r>
              <a:rPr lang="fr-FR" sz="1200" dirty="0">
                <a:solidFill>
                  <a:srgbClr val="725E9C"/>
                </a:solidFill>
                <a:latin typeface="Arial" panose="020B0604020202020204" pitchFamily="34" charset="0"/>
                <a:cs typeface="Arial" panose="020B0604020202020204" pitchFamily="34" charset="0"/>
              </a:rPr>
              <a:t>Il s’agit d’un statut attribué à des étudiants qui participent à l’activité hospitalière : </a:t>
            </a:r>
          </a:p>
          <a:p>
            <a:pPr marL="285750" indent="-285750">
              <a:buFont typeface="Arial" panose="020B0604020202020204" pitchFamily="34" charset="0"/>
              <a:buChar char="•"/>
            </a:pPr>
            <a:r>
              <a:rPr lang="fr-FR" sz="1200" dirty="0">
                <a:solidFill>
                  <a:srgbClr val="725E9C"/>
                </a:solidFill>
                <a:latin typeface="Arial" panose="020B0604020202020204" pitchFamily="34" charset="0"/>
                <a:cs typeface="Arial" panose="020B0604020202020204" pitchFamily="34" charset="0"/>
              </a:rPr>
              <a:t>étudiant en médecine à partir de la 1</a:t>
            </a:r>
            <a:r>
              <a:rPr lang="fr-FR" sz="1200" baseline="30000" dirty="0">
                <a:solidFill>
                  <a:srgbClr val="725E9C"/>
                </a:solidFill>
                <a:latin typeface="Arial" panose="020B0604020202020204" pitchFamily="34" charset="0"/>
                <a:cs typeface="Arial" panose="020B0604020202020204" pitchFamily="34" charset="0"/>
              </a:rPr>
              <a:t>ere</a:t>
            </a:r>
            <a:r>
              <a:rPr lang="fr-FR" sz="1200" dirty="0">
                <a:solidFill>
                  <a:srgbClr val="725E9C"/>
                </a:solidFill>
                <a:latin typeface="Arial" panose="020B0604020202020204" pitchFamily="34" charset="0"/>
                <a:cs typeface="Arial" panose="020B0604020202020204" pitchFamily="34" charset="0"/>
              </a:rPr>
              <a:t> année du 2</a:t>
            </a:r>
            <a:r>
              <a:rPr lang="fr-FR" sz="1200" baseline="30000" dirty="0">
                <a:solidFill>
                  <a:srgbClr val="725E9C"/>
                </a:solidFill>
                <a:latin typeface="Arial" panose="020B0604020202020204" pitchFamily="34" charset="0"/>
                <a:cs typeface="Arial" panose="020B0604020202020204" pitchFamily="34" charset="0"/>
              </a:rPr>
              <a:t>ème</a:t>
            </a:r>
            <a:r>
              <a:rPr lang="fr-FR" sz="1200" dirty="0">
                <a:solidFill>
                  <a:srgbClr val="725E9C"/>
                </a:solidFill>
                <a:latin typeface="Arial" panose="020B0604020202020204" pitchFamily="34" charset="0"/>
                <a:cs typeface="Arial" panose="020B0604020202020204" pitchFamily="34" charset="0"/>
              </a:rPr>
              <a:t> cycle</a:t>
            </a:r>
          </a:p>
          <a:p>
            <a:pPr marL="285750" indent="-285750">
              <a:buFont typeface="Arial" panose="020B0604020202020204" pitchFamily="34" charset="0"/>
              <a:buChar char="•"/>
            </a:pPr>
            <a:r>
              <a:rPr lang="fr-FR" sz="1200" dirty="0">
                <a:solidFill>
                  <a:srgbClr val="725E9C"/>
                </a:solidFill>
                <a:latin typeface="Arial" panose="020B0604020202020204" pitchFamily="34" charset="0"/>
                <a:cs typeface="Arial" panose="020B0604020202020204" pitchFamily="34" charset="0"/>
              </a:rPr>
              <a:t>étudiant en pharmacie à partir de la 5</a:t>
            </a:r>
            <a:r>
              <a:rPr lang="fr-FR" sz="1200" baseline="30000" dirty="0">
                <a:solidFill>
                  <a:srgbClr val="725E9C"/>
                </a:solidFill>
                <a:latin typeface="Arial" panose="020B0604020202020204" pitchFamily="34" charset="0"/>
                <a:cs typeface="Arial" panose="020B0604020202020204" pitchFamily="34" charset="0"/>
              </a:rPr>
              <a:t>ème</a:t>
            </a:r>
            <a:r>
              <a:rPr lang="fr-FR" sz="1200" dirty="0">
                <a:solidFill>
                  <a:srgbClr val="725E9C"/>
                </a:solidFill>
                <a:latin typeface="Arial" panose="020B0604020202020204" pitchFamily="34" charset="0"/>
                <a:cs typeface="Arial" panose="020B0604020202020204" pitchFamily="34" charset="0"/>
              </a:rPr>
              <a:t> année des études pharmaceutiques</a:t>
            </a:r>
          </a:p>
          <a:p>
            <a:pPr marL="285750" indent="-285750">
              <a:buFont typeface="Arial" panose="020B0604020202020204" pitchFamily="34" charset="0"/>
              <a:buChar char="•"/>
            </a:pPr>
            <a:r>
              <a:rPr lang="fr-FR" sz="1200" dirty="0">
                <a:solidFill>
                  <a:srgbClr val="725E9C"/>
                </a:solidFill>
                <a:latin typeface="Arial" panose="020B0604020202020204" pitchFamily="34" charset="0"/>
                <a:cs typeface="Arial" panose="020B0604020202020204" pitchFamily="34" charset="0"/>
              </a:rPr>
              <a:t>étudiant en odontologie à partir de la 2</a:t>
            </a:r>
            <a:r>
              <a:rPr lang="fr-FR" sz="1200" baseline="30000" dirty="0">
                <a:solidFill>
                  <a:srgbClr val="725E9C"/>
                </a:solidFill>
                <a:latin typeface="Arial" panose="020B0604020202020204" pitchFamily="34" charset="0"/>
                <a:cs typeface="Arial" panose="020B0604020202020204" pitchFamily="34" charset="0"/>
              </a:rPr>
              <a:t>ème</a:t>
            </a:r>
            <a:r>
              <a:rPr lang="fr-FR" sz="1200" dirty="0">
                <a:solidFill>
                  <a:srgbClr val="725E9C"/>
                </a:solidFill>
                <a:latin typeface="Arial" panose="020B0604020202020204" pitchFamily="34" charset="0"/>
                <a:cs typeface="Arial" panose="020B0604020202020204" pitchFamily="34" charset="0"/>
              </a:rPr>
              <a:t> année du 2</a:t>
            </a:r>
            <a:r>
              <a:rPr lang="fr-FR" sz="1200" baseline="30000" dirty="0">
                <a:solidFill>
                  <a:srgbClr val="725E9C"/>
                </a:solidFill>
                <a:latin typeface="Arial" panose="020B0604020202020204" pitchFamily="34" charset="0"/>
                <a:cs typeface="Arial" panose="020B0604020202020204" pitchFamily="34" charset="0"/>
              </a:rPr>
              <a:t>ème</a:t>
            </a:r>
            <a:r>
              <a:rPr lang="fr-FR" sz="1200" dirty="0">
                <a:solidFill>
                  <a:srgbClr val="725E9C"/>
                </a:solidFill>
                <a:latin typeface="Arial" panose="020B0604020202020204" pitchFamily="34" charset="0"/>
                <a:cs typeface="Arial" panose="020B0604020202020204" pitchFamily="34" charset="0"/>
              </a:rPr>
              <a:t> cycle</a:t>
            </a:r>
          </a:p>
          <a:p>
            <a:pPr marL="285750" indent="-285750">
              <a:buFont typeface="Arial" panose="020B0604020202020204" pitchFamily="34" charset="0"/>
              <a:buChar char="•"/>
            </a:pPr>
            <a:r>
              <a:rPr lang="fr-FR" sz="1200" dirty="0">
                <a:solidFill>
                  <a:srgbClr val="725E9C"/>
                </a:solidFill>
                <a:latin typeface="Arial" panose="020B0604020202020204" pitchFamily="34" charset="0"/>
                <a:cs typeface="Arial" panose="020B0604020202020204" pitchFamily="34" charset="0"/>
              </a:rPr>
              <a:t>étudiant en maïeutique à partir de la 4</a:t>
            </a:r>
            <a:r>
              <a:rPr lang="fr-FR" sz="1200" baseline="30000" dirty="0">
                <a:solidFill>
                  <a:srgbClr val="725E9C"/>
                </a:solidFill>
                <a:latin typeface="Arial" panose="020B0604020202020204" pitchFamily="34" charset="0"/>
                <a:cs typeface="Arial" panose="020B0604020202020204" pitchFamily="34" charset="0"/>
              </a:rPr>
              <a:t>ème</a:t>
            </a:r>
            <a:r>
              <a:rPr lang="fr-FR" sz="1200" dirty="0">
                <a:solidFill>
                  <a:srgbClr val="725E9C"/>
                </a:solidFill>
                <a:latin typeface="Arial" panose="020B0604020202020204" pitchFamily="34" charset="0"/>
                <a:cs typeface="Arial" panose="020B0604020202020204" pitchFamily="34" charset="0"/>
              </a:rPr>
              <a:t> année</a:t>
            </a:r>
          </a:p>
        </p:txBody>
      </p:sp>
    </p:spTree>
    <p:extLst>
      <p:ext uri="{BB962C8B-B14F-4D97-AF65-F5344CB8AC3E}">
        <p14:creationId xmlns:p14="http://schemas.microsoft.com/office/powerpoint/2010/main" val="100086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id="{A94B23FB-DE34-87FB-4F5D-2B0F65C58DB3}"/>
              </a:ext>
            </a:extLst>
          </p:cNvPr>
          <p:cNvSpPr txBox="1"/>
          <p:nvPr/>
        </p:nvSpPr>
        <p:spPr>
          <a:xfrm>
            <a:off x="504000" y="2565571"/>
            <a:ext cx="1479852" cy="384721"/>
          </a:xfrm>
          <a:prstGeom prst="rect">
            <a:avLst/>
          </a:prstGeom>
        </p:spPr>
        <p:txBody>
          <a:bodyPr lIns="0" tIns="0" rIns="0" bIns="0" rtlCol="0" anchor="t">
            <a:spAutoFit/>
          </a:bodyPr>
          <a:lstStyle/>
          <a:p>
            <a:pPr>
              <a:lnSpc>
                <a:spcPts val="1477"/>
              </a:lnSpc>
              <a:spcBef>
                <a:spcPct val="0"/>
              </a:spcBef>
            </a:pPr>
            <a:r>
              <a:rPr lang="fr-FR" sz="1307" dirty="0">
                <a:solidFill>
                  <a:srgbClr val="FFFFFF"/>
                </a:solidFill>
              </a:rPr>
              <a:t>Présentation de la téléprocédure </a:t>
            </a:r>
          </a:p>
        </p:txBody>
      </p:sp>
      <p:sp>
        <p:nvSpPr>
          <p:cNvPr id="3" name="TextBox 15">
            <a:extLst>
              <a:ext uri="{FF2B5EF4-FFF2-40B4-BE49-F238E27FC236}">
                <a16:creationId xmlns:a16="http://schemas.microsoft.com/office/drawing/2014/main" id="{13555CF1-D396-1A0D-3E90-D61A504553B3}"/>
              </a:ext>
            </a:extLst>
          </p:cNvPr>
          <p:cNvSpPr txBox="1"/>
          <p:nvPr/>
        </p:nvSpPr>
        <p:spPr>
          <a:xfrm>
            <a:off x="2324100" y="1678"/>
            <a:ext cx="9867900" cy="349139"/>
          </a:xfrm>
          <a:prstGeom prst="rect">
            <a:avLst/>
          </a:prstGeom>
          <a:solidFill>
            <a:srgbClr val="AB6EB4"/>
          </a:solidFill>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Situation 3 : l’allocataire n’est plus étudiant ni boursier</a:t>
            </a:r>
          </a:p>
        </p:txBody>
      </p:sp>
      <p:grpSp>
        <p:nvGrpSpPr>
          <p:cNvPr id="4" name="Groupe 3">
            <a:extLst>
              <a:ext uri="{FF2B5EF4-FFF2-40B4-BE49-F238E27FC236}">
                <a16:creationId xmlns:a16="http://schemas.microsoft.com/office/drawing/2014/main" id="{5DEDB874-9566-A350-A2E7-8F7A38BDACEC}"/>
              </a:ext>
            </a:extLst>
          </p:cNvPr>
          <p:cNvGrpSpPr/>
          <p:nvPr/>
        </p:nvGrpSpPr>
        <p:grpSpPr>
          <a:xfrm>
            <a:off x="2519079" y="974912"/>
            <a:ext cx="5558118" cy="5219700"/>
            <a:chOff x="3941174" y="1028700"/>
            <a:chExt cx="9290105" cy="7212893"/>
          </a:xfrm>
          <a:effectLst>
            <a:outerShdw blurRad="63500" sx="102000" sy="102000" algn="ctr" rotWithShape="0">
              <a:prstClr val="black">
                <a:alpha val="40000"/>
              </a:prstClr>
            </a:outerShdw>
          </a:effectLst>
        </p:grpSpPr>
        <p:sp>
          <p:nvSpPr>
            <p:cNvPr id="6" name="Freeform 11">
              <a:extLst>
                <a:ext uri="{FF2B5EF4-FFF2-40B4-BE49-F238E27FC236}">
                  <a16:creationId xmlns:a16="http://schemas.microsoft.com/office/drawing/2014/main" id="{C84FC8A4-AC51-24E2-92CA-EC092F940314}"/>
                </a:ext>
              </a:extLst>
            </p:cNvPr>
            <p:cNvSpPr/>
            <p:nvPr/>
          </p:nvSpPr>
          <p:spPr>
            <a:xfrm>
              <a:off x="3941174" y="1028700"/>
              <a:ext cx="9290105" cy="7212893"/>
            </a:xfrm>
            <a:custGeom>
              <a:avLst/>
              <a:gdLst/>
              <a:ahLst/>
              <a:cxnLst/>
              <a:rect l="l" t="t" r="r" b="b"/>
              <a:pathLst>
                <a:path w="9290105" h="7212893">
                  <a:moveTo>
                    <a:pt x="0" y="0"/>
                  </a:moveTo>
                  <a:lnTo>
                    <a:pt x="9290105" y="0"/>
                  </a:lnTo>
                  <a:lnTo>
                    <a:pt x="9290105" y="7212893"/>
                  </a:lnTo>
                  <a:lnTo>
                    <a:pt x="0" y="7212893"/>
                  </a:lnTo>
                  <a:lnTo>
                    <a:pt x="0" y="0"/>
                  </a:lnTo>
                  <a:close/>
                </a:path>
              </a:pathLst>
            </a:custGeom>
            <a:blipFill>
              <a:blip r:embed="rId3"/>
              <a:stretch>
                <a:fillRect/>
              </a:stretch>
            </a:blipFill>
          </p:spPr>
          <p:txBody>
            <a:bodyPr/>
            <a:lstStyle/>
            <a:p>
              <a:endParaRPr lang="fr-FR"/>
            </a:p>
          </p:txBody>
        </p:sp>
        <p:sp>
          <p:nvSpPr>
            <p:cNvPr id="9" name="ZoneTexte 8">
              <a:extLst>
                <a:ext uri="{FF2B5EF4-FFF2-40B4-BE49-F238E27FC236}">
                  <a16:creationId xmlns:a16="http://schemas.microsoft.com/office/drawing/2014/main" id="{46246779-7D05-0B6A-1A96-6FCD7C5D705A}"/>
                </a:ext>
              </a:extLst>
            </p:cNvPr>
            <p:cNvSpPr txBox="1"/>
            <p:nvPr/>
          </p:nvSpPr>
          <p:spPr>
            <a:xfrm>
              <a:off x="3953874" y="1460499"/>
              <a:ext cx="9172517" cy="308345"/>
            </a:xfrm>
            <a:prstGeom prst="rect">
              <a:avLst/>
            </a:prstGeom>
            <a:solidFill>
              <a:schemeClr val="bg1"/>
            </a:solidFill>
          </p:spPr>
          <p:txBody>
            <a:bodyPr wrap="square" rtlCol="0">
              <a:spAutoFit/>
            </a:bodyPr>
            <a:lstStyle/>
            <a:p>
              <a:r>
                <a:rPr lang="fr-FR" sz="850" dirty="0">
                  <a:latin typeface="Arial" panose="020B0604020202020204" pitchFamily="34" charset="0"/>
                  <a:cs typeface="Arial" panose="020B0604020202020204" pitchFamily="34" charset="0"/>
                </a:rPr>
                <a:t>En décembre 2025, vous êtes toujours bénéficiaire d’une bourse d’étude à caractère social non imposable :</a:t>
              </a:r>
            </a:p>
          </p:txBody>
        </p:sp>
      </p:grpSp>
      <p:sp>
        <p:nvSpPr>
          <p:cNvPr id="10" name="ZoneTexte 9">
            <a:extLst>
              <a:ext uri="{FF2B5EF4-FFF2-40B4-BE49-F238E27FC236}">
                <a16:creationId xmlns:a16="http://schemas.microsoft.com/office/drawing/2014/main" id="{3BFBF1B9-18AB-A10C-09BD-5C9BE09B45FF}"/>
              </a:ext>
            </a:extLst>
          </p:cNvPr>
          <p:cNvSpPr txBox="1"/>
          <p:nvPr/>
        </p:nvSpPr>
        <p:spPr>
          <a:xfrm>
            <a:off x="8163024" y="1583966"/>
            <a:ext cx="3948291" cy="307777"/>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Si je ne suis plus boursier, je clique sur « Non »</a:t>
            </a:r>
          </a:p>
        </p:txBody>
      </p:sp>
      <p:sp>
        <p:nvSpPr>
          <p:cNvPr id="11" name="ZoneTexte 10">
            <a:extLst>
              <a:ext uri="{FF2B5EF4-FFF2-40B4-BE49-F238E27FC236}">
                <a16:creationId xmlns:a16="http://schemas.microsoft.com/office/drawing/2014/main" id="{7A191307-1DE8-EBD6-B1F8-8A3F5BAE30CC}"/>
              </a:ext>
            </a:extLst>
          </p:cNvPr>
          <p:cNvSpPr txBox="1"/>
          <p:nvPr/>
        </p:nvSpPr>
        <p:spPr>
          <a:xfrm>
            <a:off x="8163024" y="2688682"/>
            <a:ext cx="3948291" cy="523220"/>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Si je ne suis plus, non plus, étudiant, je clique sur « Non »</a:t>
            </a:r>
          </a:p>
        </p:txBody>
      </p:sp>
      <p:sp>
        <p:nvSpPr>
          <p:cNvPr id="12" name="ZoneTexte 11">
            <a:extLst>
              <a:ext uri="{FF2B5EF4-FFF2-40B4-BE49-F238E27FC236}">
                <a16:creationId xmlns:a16="http://schemas.microsoft.com/office/drawing/2014/main" id="{21AE52B9-44E3-19EB-1D2C-0F225FD109B4}"/>
              </a:ext>
            </a:extLst>
          </p:cNvPr>
          <p:cNvSpPr txBox="1"/>
          <p:nvPr/>
        </p:nvSpPr>
        <p:spPr>
          <a:xfrm>
            <a:off x="8163024" y="3429000"/>
            <a:ext cx="3948291" cy="2246769"/>
          </a:xfrm>
          <a:prstGeom prst="rect">
            <a:avLst/>
          </a:prstGeom>
          <a:noFill/>
        </p:spPr>
        <p:txBody>
          <a:bodyPr wrap="square" rtlCol="0">
            <a:spAutoFit/>
          </a:bodyPr>
          <a:lstStyle/>
          <a:p>
            <a:r>
              <a:rPr lang="fr-FR" sz="1400" dirty="0">
                <a:solidFill>
                  <a:srgbClr val="725E9C"/>
                </a:solidFill>
                <a:latin typeface="Arial" panose="020B0604020202020204" pitchFamily="34" charset="0"/>
                <a:cs typeface="Arial" panose="020B0604020202020204" pitchFamily="34" charset="0"/>
              </a:rPr>
              <a:t>Puis j’indique ma nouvelle situation professionnelle : </a:t>
            </a:r>
          </a:p>
          <a:p>
            <a:endParaRPr lang="fr-FR" sz="1400" dirty="0">
              <a:solidFill>
                <a:srgbClr val="725E9C"/>
              </a:solidFill>
              <a:latin typeface="Arial" panose="020B0604020202020204" pitchFamily="34" charset="0"/>
              <a:cs typeface="Arial" panose="020B0604020202020204" pitchFamily="34" charset="0"/>
            </a:endParaRP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Salarié</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Travailleur indépendant</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Stagiaire-apprenti(e)-alternant</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Chômage (indemnisé ou non)</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Retraité</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Invalidité</a:t>
            </a:r>
          </a:p>
          <a:p>
            <a:pPr marL="285750" indent="-285750">
              <a:buFontTx/>
              <a:buChar char="-"/>
            </a:pPr>
            <a:r>
              <a:rPr lang="fr-FR" sz="1400" dirty="0">
                <a:solidFill>
                  <a:srgbClr val="725E9C"/>
                </a:solidFill>
                <a:latin typeface="Arial" panose="020B0604020202020204" pitchFamily="34" charset="0"/>
                <a:cs typeface="Arial" panose="020B0604020202020204" pitchFamily="34" charset="0"/>
              </a:rPr>
              <a:t>Congé maternité, parental ou autre</a:t>
            </a:r>
          </a:p>
        </p:txBody>
      </p:sp>
    </p:spTree>
    <p:extLst>
      <p:ext uri="{BB962C8B-B14F-4D97-AF65-F5344CB8AC3E}">
        <p14:creationId xmlns:p14="http://schemas.microsoft.com/office/powerpoint/2010/main" val="268587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74632-CCB3-A75E-ED16-39DA63A287F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6E8FE92-166D-C09A-DAC9-412A21BAC0A0}"/>
              </a:ext>
            </a:extLst>
          </p:cNvPr>
          <p:cNvSpPr txBox="1"/>
          <p:nvPr/>
        </p:nvSpPr>
        <p:spPr>
          <a:xfrm>
            <a:off x="5837120" y="1008529"/>
            <a:ext cx="6049982" cy="1077218"/>
          </a:xfrm>
          <a:prstGeom prst="rect">
            <a:avLst/>
          </a:prstGeom>
          <a:noFill/>
        </p:spPr>
        <p:txBody>
          <a:bodyPr wrap="square" rtlCol="0">
            <a:spAutoFit/>
          </a:bodyPr>
          <a:lstStyle/>
          <a:p>
            <a:pPr algn="ctr"/>
            <a:r>
              <a:rPr lang="fr-FR" sz="3200" spc="100" dirty="0">
                <a:solidFill>
                  <a:srgbClr val="725E9C"/>
                </a:solidFill>
                <a:latin typeface="Jumble" panose="02000503000000020004" pitchFamily="2" charset="0"/>
              </a:rPr>
              <a:t>Gestion du renouvellement des droits</a:t>
            </a:r>
          </a:p>
        </p:txBody>
      </p:sp>
      <p:cxnSp>
        <p:nvCxnSpPr>
          <p:cNvPr id="4" name="Connecteur droit 3">
            <a:extLst>
              <a:ext uri="{FF2B5EF4-FFF2-40B4-BE49-F238E27FC236}">
                <a16:creationId xmlns:a16="http://schemas.microsoft.com/office/drawing/2014/main" id="{CF008B0D-DDEC-DD85-E709-FCDEBE0CCBFB}"/>
              </a:ext>
            </a:extLst>
          </p:cNvPr>
          <p:cNvCxnSpPr>
            <a:cxnSpLocks/>
          </p:cNvCxnSpPr>
          <p:nvPr/>
        </p:nvCxnSpPr>
        <p:spPr>
          <a:xfrm>
            <a:off x="8052293" y="2919081"/>
            <a:ext cx="1701209" cy="0"/>
          </a:xfrm>
          <a:prstGeom prst="line">
            <a:avLst/>
          </a:prstGeom>
          <a:ln>
            <a:solidFill>
              <a:srgbClr val="4A9ACB"/>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F9B1DD1A-9662-310D-624E-78C02DA1473F}"/>
              </a:ext>
            </a:extLst>
          </p:cNvPr>
          <p:cNvSpPr txBox="1"/>
          <p:nvPr/>
        </p:nvSpPr>
        <p:spPr>
          <a:xfrm>
            <a:off x="5694014" y="4233645"/>
            <a:ext cx="6336193" cy="1077218"/>
          </a:xfrm>
          <a:prstGeom prst="rect">
            <a:avLst/>
          </a:prstGeom>
          <a:noFill/>
        </p:spPr>
        <p:txBody>
          <a:bodyPr wrap="square" rtlCol="0">
            <a:spAutoFit/>
          </a:bodyPr>
          <a:lstStyle/>
          <a:p>
            <a:pPr algn="ctr"/>
            <a:r>
              <a:rPr lang="fr-FR" sz="3200" spc="100" dirty="0">
                <a:solidFill>
                  <a:srgbClr val="725E9C"/>
                </a:solidFill>
                <a:latin typeface="Jumble" panose="02000503000000020004" pitchFamily="2" charset="0"/>
              </a:rPr>
              <a:t>Accompagnement des allocataires</a:t>
            </a:r>
          </a:p>
        </p:txBody>
      </p:sp>
      <p:grpSp>
        <p:nvGrpSpPr>
          <p:cNvPr id="16" name="Groupe 15">
            <a:extLst>
              <a:ext uri="{FF2B5EF4-FFF2-40B4-BE49-F238E27FC236}">
                <a16:creationId xmlns:a16="http://schemas.microsoft.com/office/drawing/2014/main" id="{B2791F62-6DEF-443C-49BC-3D99A26493EA}"/>
              </a:ext>
            </a:extLst>
          </p:cNvPr>
          <p:cNvGrpSpPr/>
          <p:nvPr/>
        </p:nvGrpSpPr>
        <p:grpSpPr>
          <a:xfrm>
            <a:off x="71305" y="114300"/>
            <a:ext cx="5138870" cy="6581769"/>
            <a:chOff x="514737" y="799872"/>
            <a:chExt cx="4275190" cy="5258256"/>
          </a:xfrm>
        </p:grpSpPr>
        <p:pic>
          <p:nvPicPr>
            <p:cNvPr id="9" name="Image 8">
              <a:extLst>
                <a:ext uri="{FF2B5EF4-FFF2-40B4-BE49-F238E27FC236}">
                  <a16:creationId xmlns:a16="http://schemas.microsoft.com/office/drawing/2014/main" id="{DA2CB26E-7159-4699-3997-343E370C8339}"/>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514737" y="799872"/>
              <a:ext cx="4275190" cy="5258256"/>
            </a:xfrm>
            <a:prstGeom prst="rect">
              <a:avLst/>
            </a:prstGeom>
          </p:spPr>
        </p:pic>
        <p:sp>
          <p:nvSpPr>
            <p:cNvPr id="12" name="Rectangle 11">
              <a:extLst>
                <a:ext uri="{FF2B5EF4-FFF2-40B4-BE49-F238E27FC236}">
                  <a16:creationId xmlns:a16="http://schemas.microsoft.com/office/drawing/2014/main" id="{802CC173-6FBB-5C55-6231-AE416DA72FB8}"/>
                </a:ext>
              </a:extLst>
            </p:cNvPr>
            <p:cNvSpPr/>
            <p:nvPr/>
          </p:nvSpPr>
          <p:spPr>
            <a:xfrm>
              <a:off x="1914525" y="2828925"/>
              <a:ext cx="1457325"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91DCC09-521E-74FA-F706-BE558B64AD05}"/>
                </a:ext>
              </a:extLst>
            </p:cNvPr>
            <p:cNvSpPr/>
            <p:nvPr/>
          </p:nvSpPr>
          <p:spPr>
            <a:xfrm>
              <a:off x="1866900" y="3143250"/>
              <a:ext cx="1584000"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037BD1B-BA14-A61A-84E3-D5126C523E49}"/>
                </a:ext>
              </a:extLst>
            </p:cNvPr>
            <p:cNvSpPr/>
            <p:nvPr/>
          </p:nvSpPr>
          <p:spPr>
            <a:xfrm>
              <a:off x="1857375" y="3457575"/>
              <a:ext cx="1543050"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D4FB5-D948-40C5-DC00-3074F46AF877}"/>
                </a:ext>
              </a:extLst>
            </p:cNvPr>
            <p:cNvSpPr/>
            <p:nvPr/>
          </p:nvSpPr>
          <p:spPr>
            <a:xfrm>
              <a:off x="1872409" y="3922085"/>
              <a:ext cx="1584000" cy="285750"/>
            </a:xfrm>
            <a:prstGeom prst="rect">
              <a:avLst/>
            </a:prstGeom>
            <a:solidFill>
              <a:srgbClr val="F0F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4543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8">
            <a:extLst>
              <a:ext uri="{FF2B5EF4-FFF2-40B4-BE49-F238E27FC236}">
                <a16:creationId xmlns:a16="http://schemas.microsoft.com/office/drawing/2014/main" id="{BC4153C2-16E4-5E14-F3F8-3ECC2C19E23D}"/>
              </a:ext>
            </a:extLst>
          </p:cNvPr>
          <p:cNvSpPr txBox="1"/>
          <p:nvPr/>
        </p:nvSpPr>
        <p:spPr>
          <a:xfrm>
            <a:off x="2489200" y="24110"/>
            <a:ext cx="9702801" cy="349139"/>
          </a:xfrm>
          <a:prstGeom prst="rect">
            <a:avLst/>
          </a:prstGeom>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Accompagner l’allocataire</a:t>
            </a:r>
            <a:endParaRPr lang="fr-FR" sz="1600" dirty="0">
              <a:solidFill>
                <a:srgbClr val="FFFFFF"/>
              </a:solidFill>
              <a:latin typeface="Aptos" panose="020B0004020202020204" pitchFamily="34" charset="0"/>
            </a:endParaRPr>
          </a:p>
        </p:txBody>
      </p:sp>
      <p:sp>
        <p:nvSpPr>
          <p:cNvPr id="3" name="TextBox 21">
            <a:extLst>
              <a:ext uri="{FF2B5EF4-FFF2-40B4-BE49-F238E27FC236}">
                <a16:creationId xmlns:a16="http://schemas.microsoft.com/office/drawing/2014/main" id="{072CBB72-78DE-8555-20D7-D4DC63BC6E7E}"/>
              </a:ext>
            </a:extLst>
          </p:cNvPr>
          <p:cNvSpPr txBox="1"/>
          <p:nvPr/>
        </p:nvSpPr>
        <p:spPr>
          <a:xfrm>
            <a:off x="2692400" y="1063626"/>
            <a:ext cx="4622800" cy="192360"/>
          </a:xfrm>
          <a:prstGeom prst="rect">
            <a:avLst/>
          </a:prstGeom>
        </p:spPr>
        <p:txBody>
          <a:bodyPr wrap="square" lIns="0" tIns="0" rIns="0" bIns="0" rtlCol="0" anchor="t">
            <a:spAutoFit/>
          </a:bodyPr>
          <a:lstStyle/>
          <a:p>
            <a:pPr>
              <a:lnSpc>
                <a:spcPts val="1477"/>
              </a:lnSpc>
              <a:spcBef>
                <a:spcPct val="0"/>
              </a:spcBef>
            </a:pPr>
            <a:r>
              <a:rPr lang="fr-FR" sz="1600" b="1" dirty="0">
                <a:solidFill>
                  <a:srgbClr val="000000"/>
                </a:solidFill>
                <a:latin typeface="Arial" panose="020B0604020202020204" pitchFamily="34" charset="0"/>
                <a:cs typeface="Arial" panose="020B0604020202020204" pitchFamily="34" charset="0"/>
              </a:rPr>
              <a:t>Lui expliquer le but de la démarche </a:t>
            </a:r>
          </a:p>
        </p:txBody>
      </p:sp>
      <p:sp>
        <p:nvSpPr>
          <p:cNvPr id="4" name="TextBox 22">
            <a:extLst>
              <a:ext uri="{FF2B5EF4-FFF2-40B4-BE49-F238E27FC236}">
                <a16:creationId xmlns:a16="http://schemas.microsoft.com/office/drawing/2014/main" id="{28B13631-EC24-417B-E0CF-5EC3FE6A3CF7}"/>
              </a:ext>
            </a:extLst>
          </p:cNvPr>
          <p:cNvSpPr txBox="1"/>
          <p:nvPr/>
        </p:nvSpPr>
        <p:spPr>
          <a:xfrm>
            <a:off x="2692400" y="2056951"/>
            <a:ext cx="5047750" cy="192360"/>
          </a:xfrm>
          <a:prstGeom prst="rect">
            <a:avLst/>
          </a:prstGeom>
        </p:spPr>
        <p:txBody>
          <a:bodyPr wrap="square" lIns="0" tIns="0" rIns="0" bIns="0" rtlCol="0" anchor="t">
            <a:spAutoFit/>
          </a:bodyPr>
          <a:lstStyle/>
          <a:p>
            <a:pPr>
              <a:lnSpc>
                <a:spcPts val="1477"/>
              </a:lnSpc>
              <a:spcBef>
                <a:spcPct val="0"/>
              </a:spcBef>
            </a:pPr>
            <a:r>
              <a:rPr lang="fr-FR" sz="1600" b="1">
                <a:solidFill>
                  <a:srgbClr val="000000"/>
                </a:solidFill>
                <a:latin typeface="Arial" panose="020B0604020202020204" pitchFamily="34" charset="0"/>
                <a:cs typeface="Arial" panose="020B0604020202020204" pitchFamily="34" charset="0"/>
              </a:rPr>
              <a:t>Les impacts s'il ne fait pas cette démarche </a:t>
            </a:r>
          </a:p>
        </p:txBody>
      </p:sp>
      <p:sp>
        <p:nvSpPr>
          <p:cNvPr id="5" name="TextBox 23">
            <a:extLst>
              <a:ext uri="{FF2B5EF4-FFF2-40B4-BE49-F238E27FC236}">
                <a16:creationId xmlns:a16="http://schemas.microsoft.com/office/drawing/2014/main" id="{A885A53C-1A61-DCB5-6C94-F211D581CE36}"/>
              </a:ext>
            </a:extLst>
          </p:cNvPr>
          <p:cNvSpPr txBox="1"/>
          <p:nvPr/>
        </p:nvSpPr>
        <p:spPr>
          <a:xfrm>
            <a:off x="2647118" y="2413372"/>
            <a:ext cx="9259417" cy="141064"/>
          </a:xfrm>
          <a:prstGeom prst="rect">
            <a:avLst/>
          </a:prstGeom>
        </p:spPr>
        <p:txBody>
          <a:bodyPr wrap="square" lIns="0" tIns="0" rIns="0" bIns="0" rtlCol="0" anchor="t">
            <a:spAutoFit/>
          </a:bodyPr>
          <a:lstStyle/>
          <a:p>
            <a:pPr algn="just">
              <a:lnSpc>
                <a:spcPts val="1130"/>
              </a:lnSpc>
              <a:spcBef>
                <a:spcPct val="0"/>
              </a:spcBef>
            </a:pPr>
            <a:r>
              <a:rPr lang="fr-FR" sz="1200" dirty="0">
                <a:solidFill>
                  <a:srgbClr val="725E9C"/>
                </a:solidFill>
                <a:latin typeface="Arial" panose="020B0604020202020204" pitchFamily="34" charset="0"/>
                <a:cs typeface="Arial" panose="020B0604020202020204" pitchFamily="34" charset="0"/>
              </a:rPr>
              <a:t>Sans réponse de votre part, le versement de votre aide au logement sera calculé sur la base du forfait étudiant </a:t>
            </a:r>
            <a:r>
              <a:rPr lang="fr-FR" sz="1200" b="1" dirty="0">
                <a:solidFill>
                  <a:srgbClr val="725E9C"/>
                </a:solidFill>
                <a:latin typeface="Arial" panose="020B0604020202020204" pitchFamily="34" charset="0"/>
                <a:cs typeface="Arial" panose="020B0604020202020204" pitchFamily="34" charset="0"/>
              </a:rPr>
              <a:t>non boursier</a:t>
            </a:r>
            <a:r>
              <a:rPr lang="fr-FR" sz="1200" dirty="0">
                <a:solidFill>
                  <a:srgbClr val="725E9C"/>
                </a:solidFill>
                <a:latin typeface="Arial" panose="020B0604020202020204" pitchFamily="34" charset="0"/>
                <a:cs typeface="Arial" panose="020B0604020202020204" pitchFamily="34" charset="0"/>
              </a:rPr>
              <a:t>.</a:t>
            </a:r>
          </a:p>
        </p:txBody>
      </p:sp>
      <p:sp>
        <p:nvSpPr>
          <p:cNvPr id="9" name="TextBox 24">
            <a:extLst>
              <a:ext uri="{FF2B5EF4-FFF2-40B4-BE49-F238E27FC236}">
                <a16:creationId xmlns:a16="http://schemas.microsoft.com/office/drawing/2014/main" id="{E749FECB-2966-5034-98BD-425D3ACE694B}"/>
              </a:ext>
            </a:extLst>
          </p:cNvPr>
          <p:cNvSpPr txBox="1"/>
          <p:nvPr/>
        </p:nvSpPr>
        <p:spPr>
          <a:xfrm>
            <a:off x="2692400" y="3035596"/>
            <a:ext cx="3246129" cy="192360"/>
          </a:xfrm>
          <a:prstGeom prst="rect">
            <a:avLst/>
          </a:prstGeom>
        </p:spPr>
        <p:txBody>
          <a:bodyPr lIns="0" tIns="0" rIns="0" bIns="0" rtlCol="0" anchor="t">
            <a:spAutoFit/>
          </a:bodyPr>
          <a:lstStyle/>
          <a:p>
            <a:pPr>
              <a:lnSpc>
                <a:spcPts val="1477"/>
              </a:lnSpc>
              <a:spcBef>
                <a:spcPct val="0"/>
              </a:spcBef>
            </a:pPr>
            <a:r>
              <a:rPr lang="en-US" sz="1600" b="1">
                <a:solidFill>
                  <a:srgbClr val="000000"/>
                </a:solidFill>
                <a:latin typeface="Arial" panose="020B0604020202020204" pitchFamily="34" charset="0"/>
                <a:cs typeface="Arial" panose="020B0604020202020204" pitchFamily="34" charset="0"/>
              </a:rPr>
              <a:t>Le rassurer </a:t>
            </a:r>
          </a:p>
        </p:txBody>
      </p:sp>
      <p:sp>
        <p:nvSpPr>
          <p:cNvPr id="10" name="TextBox 25">
            <a:extLst>
              <a:ext uri="{FF2B5EF4-FFF2-40B4-BE49-F238E27FC236}">
                <a16:creationId xmlns:a16="http://schemas.microsoft.com/office/drawing/2014/main" id="{112CEE1C-3469-1495-97B5-D868E0F040A1}"/>
              </a:ext>
            </a:extLst>
          </p:cNvPr>
          <p:cNvSpPr txBox="1"/>
          <p:nvPr/>
        </p:nvSpPr>
        <p:spPr>
          <a:xfrm>
            <a:off x="2647119" y="3394268"/>
            <a:ext cx="10023575" cy="282129"/>
          </a:xfrm>
          <a:prstGeom prst="rect">
            <a:avLst/>
          </a:prstGeom>
        </p:spPr>
        <p:txBody>
          <a:bodyPr lIns="0" tIns="0" rIns="0" bIns="0" rtlCol="0" anchor="t">
            <a:spAutoFit/>
          </a:bodyPr>
          <a:lstStyle/>
          <a:p>
            <a:pPr algn="just">
              <a:lnSpc>
                <a:spcPts val="1130"/>
              </a:lnSpc>
            </a:pPr>
            <a:r>
              <a:rPr lang="fr-FR" sz="1200" dirty="0">
                <a:solidFill>
                  <a:srgbClr val="725E9C"/>
                </a:solidFill>
                <a:latin typeface="Arial" panose="020B0604020202020204" pitchFamily="34" charset="0"/>
                <a:cs typeface="Arial" panose="020B0604020202020204" pitchFamily="34" charset="0"/>
              </a:rPr>
              <a:t>À réception de votre déclaration, votre droit sera recalculé à compter de janvier.</a:t>
            </a:r>
          </a:p>
          <a:p>
            <a:pPr algn="just">
              <a:lnSpc>
                <a:spcPts val="1130"/>
              </a:lnSpc>
              <a:spcBef>
                <a:spcPct val="0"/>
              </a:spcBef>
            </a:pPr>
            <a:endParaRPr lang="fr-FR" sz="1200" dirty="0">
              <a:solidFill>
                <a:srgbClr val="725E9C"/>
              </a:solidFill>
              <a:latin typeface="Arial" panose="020B0604020202020204" pitchFamily="34" charset="0"/>
              <a:cs typeface="Arial" panose="020B0604020202020204" pitchFamily="34" charset="0"/>
            </a:endParaRPr>
          </a:p>
        </p:txBody>
      </p:sp>
      <p:sp>
        <p:nvSpPr>
          <p:cNvPr id="11" name="TextBox 26">
            <a:extLst>
              <a:ext uri="{FF2B5EF4-FFF2-40B4-BE49-F238E27FC236}">
                <a16:creationId xmlns:a16="http://schemas.microsoft.com/office/drawing/2014/main" id="{98D9EB7F-A261-9B7B-192F-B825E9A923BA}"/>
              </a:ext>
            </a:extLst>
          </p:cNvPr>
          <p:cNvSpPr txBox="1"/>
          <p:nvPr/>
        </p:nvSpPr>
        <p:spPr>
          <a:xfrm>
            <a:off x="2647118" y="1418439"/>
            <a:ext cx="9254140" cy="282129"/>
          </a:xfrm>
          <a:prstGeom prst="rect">
            <a:avLst/>
          </a:prstGeom>
        </p:spPr>
        <p:txBody>
          <a:bodyPr wrap="square" lIns="0" tIns="0" rIns="0" bIns="0" rtlCol="0" anchor="t">
            <a:spAutoFit/>
          </a:bodyPr>
          <a:lstStyle/>
          <a:p>
            <a:pPr algn="just">
              <a:lnSpc>
                <a:spcPts val="1130"/>
              </a:lnSpc>
              <a:spcBef>
                <a:spcPct val="0"/>
              </a:spcBef>
            </a:pPr>
            <a:r>
              <a:rPr lang="fr-FR" sz="1200" dirty="0">
                <a:solidFill>
                  <a:srgbClr val="725E9C"/>
                </a:solidFill>
                <a:latin typeface="Arial" panose="020B0604020202020204" pitchFamily="34" charset="0"/>
                <a:cs typeface="Arial" panose="020B0604020202020204" pitchFamily="34" charset="0"/>
              </a:rPr>
              <a:t>L'objectif de cette démarche est de savoir si vous bénéficiez d’une bourse sur critères de ressources pour calculer votre droit à l’aide au logement à partir du mois de janvier.</a:t>
            </a:r>
          </a:p>
        </p:txBody>
      </p:sp>
      <p:sp>
        <p:nvSpPr>
          <p:cNvPr id="12" name="TextBox 28">
            <a:extLst>
              <a:ext uri="{FF2B5EF4-FFF2-40B4-BE49-F238E27FC236}">
                <a16:creationId xmlns:a16="http://schemas.microsoft.com/office/drawing/2014/main" id="{13544266-8954-D830-5CB1-CCC6A381AF89}"/>
              </a:ext>
            </a:extLst>
          </p:cNvPr>
          <p:cNvSpPr txBox="1"/>
          <p:nvPr/>
        </p:nvSpPr>
        <p:spPr>
          <a:xfrm>
            <a:off x="2692400" y="3913899"/>
            <a:ext cx="4345113" cy="192360"/>
          </a:xfrm>
          <a:prstGeom prst="rect">
            <a:avLst/>
          </a:prstGeom>
        </p:spPr>
        <p:txBody>
          <a:bodyPr wrap="square" lIns="0" tIns="0" rIns="0" bIns="0" rtlCol="0" anchor="t">
            <a:spAutoFit/>
          </a:bodyPr>
          <a:lstStyle/>
          <a:p>
            <a:pPr>
              <a:lnSpc>
                <a:spcPts val="1477"/>
              </a:lnSpc>
              <a:spcBef>
                <a:spcPct val="0"/>
              </a:spcBef>
            </a:pPr>
            <a:r>
              <a:rPr lang="fr-FR" sz="1600" b="1">
                <a:solidFill>
                  <a:srgbClr val="000000"/>
                </a:solidFill>
                <a:latin typeface="Arial" panose="020B0604020202020204" pitchFamily="34" charset="0"/>
                <a:cs typeface="Arial" panose="020B0604020202020204" pitchFamily="34" charset="0"/>
              </a:rPr>
              <a:t>Comment effectuer cette démarche ?  </a:t>
            </a:r>
          </a:p>
        </p:txBody>
      </p:sp>
      <p:sp>
        <p:nvSpPr>
          <p:cNvPr id="13" name="TextBox 29">
            <a:extLst>
              <a:ext uri="{FF2B5EF4-FFF2-40B4-BE49-F238E27FC236}">
                <a16:creationId xmlns:a16="http://schemas.microsoft.com/office/drawing/2014/main" id="{E0CDE66B-0801-2C13-1B77-2D4BBB3EA1ED}"/>
              </a:ext>
            </a:extLst>
          </p:cNvPr>
          <p:cNvSpPr txBox="1"/>
          <p:nvPr/>
        </p:nvSpPr>
        <p:spPr>
          <a:xfrm>
            <a:off x="2708132" y="4292601"/>
            <a:ext cx="9382268" cy="1846659"/>
          </a:xfrm>
          <a:prstGeom prst="rect">
            <a:avLst/>
          </a:prstGeom>
        </p:spPr>
        <p:txBody>
          <a:bodyPr wrap="square" lIns="0" tIns="0" rIns="0" bIns="0" rtlCol="0" anchor="t">
            <a:spAutoFit/>
          </a:bodyPr>
          <a:lstStyle/>
          <a:p>
            <a:pPr algn="just"/>
            <a:r>
              <a:rPr lang="fr-FR" sz="1200" dirty="0">
                <a:solidFill>
                  <a:srgbClr val="725E9C"/>
                </a:solidFill>
                <a:latin typeface="Arial" panose="020B0604020202020204" pitchFamily="34" charset="0"/>
                <a:cs typeface="Arial" panose="020B0604020202020204" pitchFamily="34" charset="0"/>
              </a:rPr>
              <a:t>Pour effectuer cette démarche, vous devez vous connecter sur votre espace personnel soit sur caf.fr / soit sur l'application mobile. </a:t>
            </a:r>
            <a:r>
              <a:rPr lang="fr-FR" sz="1200" i="1" dirty="0">
                <a:solidFill>
                  <a:srgbClr val="725E9C"/>
                </a:solidFill>
                <a:latin typeface="Arial" panose="020B0604020202020204" pitchFamily="34" charset="0"/>
                <a:cs typeface="Arial" panose="020B0604020202020204" pitchFamily="34" charset="0"/>
              </a:rPr>
              <a:t>"Connaissez-vous l'application mobile ?" "L'avez-vous téléchargée ?" </a:t>
            </a:r>
          </a:p>
          <a:p>
            <a:pPr algn="just"/>
            <a:endParaRPr lang="fr-FR" sz="1200" dirty="0">
              <a:solidFill>
                <a:srgbClr val="725E9C"/>
              </a:solidFill>
              <a:latin typeface="Arial" panose="020B0604020202020204" pitchFamily="34" charset="0"/>
              <a:cs typeface="Arial" panose="020B0604020202020204" pitchFamily="34" charset="0"/>
            </a:endParaRPr>
          </a:p>
          <a:p>
            <a:pPr algn="just"/>
            <a:r>
              <a:rPr lang="fr-FR" sz="1200" dirty="0">
                <a:solidFill>
                  <a:srgbClr val="725E9C"/>
                </a:solidFill>
                <a:latin typeface="Arial" panose="020B0604020202020204" pitchFamily="34" charset="0"/>
                <a:cs typeface="Arial" panose="020B0604020202020204" pitchFamily="34" charset="0"/>
              </a:rPr>
              <a:t>Sur la page d'accueil, vous cliquez sur l'alerte en rouge pour accéder à la démarche en ligne.</a:t>
            </a:r>
          </a:p>
          <a:p>
            <a:pPr algn="just"/>
            <a:endParaRPr lang="fr-FR" sz="1200" dirty="0">
              <a:solidFill>
                <a:srgbClr val="725E9C"/>
              </a:solidFill>
              <a:latin typeface="Arial" panose="020B0604020202020204" pitchFamily="34" charset="0"/>
              <a:cs typeface="Arial" panose="020B0604020202020204" pitchFamily="34" charset="0"/>
            </a:endParaRPr>
          </a:p>
          <a:p>
            <a:pPr algn="just"/>
            <a:r>
              <a:rPr lang="fr-FR" sz="1200" dirty="0">
                <a:solidFill>
                  <a:srgbClr val="725E9C"/>
                </a:solidFill>
                <a:latin typeface="Arial" panose="020B0604020202020204" pitchFamily="34" charset="0"/>
                <a:cs typeface="Arial" panose="020B0604020202020204" pitchFamily="34" charset="0"/>
              </a:rPr>
              <a:t>Si vous êtes toujours étudiant boursier, confirmez votre situation et renseignez les coordonnées de l’organisme qui vous verse la bourse.</a:t>
            </a:r>
          </a:p>
          <a:p>
            <a:pPr algn="just"/>
            <a:endParaRPr lang="fr-FR" sz="1200" dirty="0">
              <a:solidFill>
                <a:srgbClr val="725E9C"/>
              </a:solidFill>
              <a:latin typeface="Arial" panose="020B0604020202020204" pitchFamily="34" charset="0"/>
              <a:cs typeface="Arial" panose="020B0604020202020204" pitchFamily="34" charset="0"/>
            </a:endParaRPr>
          </a:p>
          <a:p>
            <a:pPr algn="just"/>
            <a:r>
              <a:rPr lang="fr-FR" sz="1200" dirty="0">
                <a:solidFill>
                  <a:srgbClr val="725E9C"/>
                </a:solidFill>
                <a:latin typeface="Arial" panose="020B0604020202020204" pitchFamily="34" charset="0"/>
                <a:cs typeface="Arial" panose="020B0604020202020204" pitchFamily="34" charset="0"/>
              </a:rPr>
              <a:t>Si vous n’êtes plus boursier, confirmez uniquement votre situation d’étudiant et valider la démarche.</a:t>
            </a:r>
          </a:p>
          <a:p>
            <a:pPr algn="just"/>
            <a:endParaRPr lang="fr-FR" sz="1200" dirty="0">
              <a:solidFill>
                <a:srgbClr val="725E9C"/>
              </a:solidFill>
              <a:latin typeface="Arial" panose="020B0604020202020204" pitchFamily="34" charset="0"/>
              <a:cs typeface="Arial" panose="020B0604020202020204" pitchFamily="34" charset="0"/>
            </a:endParaRPr>
          </a:p>
          <a:p>
            <a:pPr algn="just"/>
            <a:r>
              <a:rPr lang="fr-FR" sz="1200" dirty="0">
                <a:solidFill>
                  <a:srgbClr val="725E9C"/>
                </a:solidFill>
                <a:latin typeface="Arial" panose="020B0604020202020204" pitchFamily="34" charset="0"/>
                <a:cs typeface="Arial" panose="020B0604020202020204" pitchFamily="34" charset="0"/>
              </a:rPr>
              <a:t>Si vous n’êtes plus étudiant, indiquez la date de votre fin d’études et valider votre démarche.</a:t>
            </a:r>
          </a:p>
        </p:txBody>
      </p:sp>
      <p:grpSp>
        <p:nvGrpSpPr>
          <p:cNvPr id="14" name="Group 42">
            <a:extLst>
              <a:ext uri="{FF2B5EF4-FFF2-40B4-BE49-F238E27FC236}">
                <a16:creationId xmlns:a16="http://schemas.microsoft.com/office/drawing/2014/main" id="{7B4875A7-44A4-7552-99E2-14A07C797EA2}"/>
              </a:ext>
            </a:extLst>
          </p:cNvPr>
          <p:cNvGrpSpPr/>
          <p:nvPr/>
        </p:nvGrpSpPr>
        <p:grpSpPr>
          <a:xfrm rot="-5400000">
            <a:off x="2242730" y="3918251"/>
            <a:ext cx="440210" cy="172908"/>
            <a:chOff x="0" y="0"/>
            <a:chExt cx="173910" cy="68309"/>
          </a:xfrm>
        </p:grpSpPr>
        <p:sp>
          <p:nvSpPr>
            <p:cNvPr id="15" name="Freeform 43">
              <a:extLst>
                <a:ext uri="{FF2B5EF4-FFF2-40B4-BE49-F238E27FC236}">
                  <a16:creationId xmlns:a16="http://schemas.microsoft.com/office/drawing/2014/main" id="{8AAF7675-0C49-593C-223F-2A04CEFEE32B}"/>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16" name="TextBox 44">
              <a:extLst>
                <a:ext uri="{FF2B5EF4-FFF2-40B4-BE49-F238E27FC236}">
                  <a16:creationId xmlns:a16="http://schemas.microsoft.com/office/drawing/2014/main" id="{1716753E-C2E1-84DF-D65B-01BFC3FB5CED}"/>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grpSp>
        <p:nvGrpSpPr>
          <p:cNvPr id="17" name="Group 42">
            <a:extLst>
              <a:ext uri="{FF2B5EF4-FFF2-40B4-BE49-F238E27FC236}">
                <a16:creationId xmlns:a16="http://schemas.microsoft.com/office/drawing/2014/main" id="{FFEA1502-A23A-6540-170C-E5CACB378E71}"/>
              </a:ext>
            </a:extLst>
          </p:cNvPr>
          <p:cNvGrpSpPr/>
          <p:nvPr/>
        </p:nvGrpSpPr>
        <p:grpSpPr>
          <a:xfrm rot="-5400000">
            <a:off x="2242730" y="2055641"/>
            <a:ext cx="440210" cy="172908"/>
            <a:chOff x="0" y="0"/>
            <a:chExt cx="173910" cy="68309"/>
          </a:xfrm>
        </p:grpSpPr>
        <p:sp>
          <p:nvSpPr>
            <p:cNvPr id="18" name="Freeform 43">
              <a:extLst>
                <a:ext uri="{FF2B5EF4-FFF2-40B4-BE49-F238E27FC236}">
                  <a16:creationId xmlns:a16="http://schemas.microsoft.com/office/drawing/2014/main" id="{CA598535-11A3-6B29-F2B5-93CC76DFCF69}"/>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19" name="TextBox 44">
              <a:extLst>
                <a:ext uri="{FF2B5EF4-FFF2-40B4-BE49-F238E27FC236}">
                  <a16:creationId xmlns:a16="http://schemas.microsoft.com/office/drawing/2014/main" id="{AE45FA65-4478-4469-A1D4-3BB4AFFDA57A}"/>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grpSp>
        <p:nvGrpSpPr>
          <p:cNvPr id="20" name="Group 42">
            <a:extLst>
              <a:ext uri="{FF2B5EF4-FFF2-40B4-BE49-F238E27FC236}">
                <a16:creationId xmlns:a16="http://schemas.microsoft.com/office/drawing/2014/main" id="{B542BE65-3245-40AF-1D46-71820AC5E338}"/>
              </a:ext>
            </a:extLst>
          </p:cNvPr>
          <p:cNvGrpSpPr/>
          <p:nvPr/>
        </p:nvGrpSpPr>
        <p:grpSpPr>
          <a:xfrm rot="-5400000">
            <a:off x="2242730" y="1037559"/>
            <a:ext cx="440210" cy="172908"/>
            <a:chOff x="0" y="0"/>
            <a:chExt cx="173910" cy="68309"/>
          </a:xfrm>
        </p:grpSpPr>
        <p:sp>
          <p:nvSpPr>
            <p:cNvPr id="21" name="Freeform 43">
              <a:extLst>
                <a:ext uri="{FF2B5EF4-FFF2-40B4-BE49-F238E27FC236}">
                  <a16:creationId xmlns:a16="http://schemas.microsoft.com/office/drawing/2014/main" id="{F1A7868F-0DBB-0D8F-BF2F-4244603ACF99}"/>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22" name="TextBox 44">
              <a:extLst>
                <a:ext uri="{FF2B5EF4-FFF2-40B4-BE49-F238E27FC236}">
                  <a16:creationId xmlns:a16="http://schemas.microsoft.com/office/drawing/2014/main" id="{2E435D7A-8034-0077-BC4D-3674D4F7CA9D}"/>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grpSp>
        <p:nvGrpSpPr>
          <p:cNvPr id="23" name="Group 42">
            <a:extLst>
              <a:ext uri="{FF2B5EF4-FFF2-40B4-BE49-F238E27FC236}">
                <a16:creationId xmlns:a16="http://schemas.microsoft.com/office/drawing/2014/main" id="{DFCD974B-FA7A-5266-471A-48750E46BED8}"/>
              </a:ext>
            </a:extLst>
          </p:cNvPr>
          <p:cNvGrpSpPr/>
          <p:nvPr/>
        </p:nvGrpSpPr>
        <p:grpSpPr>
          <a:xfrm rot="-5400000">
            <a:off x="2242730" y="3043185"/>
            <a:ext cx="440210" cy="172908"/>
            <a:chOff x="0" y="0"/>
            <a:chExt cx="173910" cy="68309"/>
          </a:xfrm>
        </p:grpSpPr>
        <p:sp>
          <p:nvSpPr>
            <p:cNvPr id="24" name="Freeform 43">
              <a:extLst>
                <a:ext uri="{FF2B5EF4-FFF2-40B4-BE49-F238E27FC236}">
                  <a16:creationId xmlns:a16="http://schemas.microsoft.com/office/drawing/2014/main" id="{F07F39A5-F304-5EAB-319A-B10ADE34D518}"/>
                </a:ext>
              </a:extLst>
            </p:cNvPr>
            <p:cNvSpPr/>
            <p:nvPr/>
          </p:nvSpPr>
          <p:spPr>
            <a:xfrm>
              <a:off x="0" y="0"/>
              <a:ext cx="173910" cy="68309"/>
            </a:xfrm>
            <a:custGeom>
              <a:avLst/>
              <a:gdLst/>
              <a:ahLst/>
              <a:cxnLst/>
              <a:rect l="l" t="t" r="r" b="b"/>
              <a:pathLst>
                <a:path w="173910" h="68309">
                  <a:moveTo>
                    <a:pt x="86955" y="68309"/>
                  </a:moveTo>
                  <a:lnTo>
                    <a:pt x="173910" y="0"/>
                  </a:lnTo>
                  <a:lnTo>
                    <a:pt x="0" y="0"/>
                  </a:lnTo>
                  <a:lnTo>
                    <a:pt x="86955" y="68309"/>
                  </a:lnTo>
                  <a:close/>
                </a:path>
              </a:pathLst>
            </a:custGeom>
            <a:solidFill>
              <a:srgbClr val="AB6EB4"/>
            </a:solidFill>
          </p:spPr>
          <p:txBody>
            <a:bodyPr/>
            <a:lstStyle/>
            <a:p>
              <a:endParaRPr lang="fr-FR" sz="1200"/>
            </a:p>
          </p:txBody>
        </p:sp>
        <p:sp>
          <p:nvSpPr>
            <p:cNvPr id="53" name="TextBox 44">
              <a:extLst>
                <a:ext uri="{FF2B5EF4-FFF2-40B4-BE49-F238E27FC236}">
                  <a16:creationId xmlns:a16="http://schemas.microsoft.com/office/drawing/2014/main" id="{2A97AD9E-AA78-A2A8-4D86-46F250ED312D}"/>
                </a:ext>
              </a:extLst>
            </p:cNvPr>
            <p:cNvSpPr txBox="1"/>
            <p:nvPr/>
          </p:nvSpPr>
          <p:spPr>
            <a:xfrm>
              <a:off x="27173" y="4879"/>
              <a:ext cx="119563" cy="31715"/>
            </a:xfrm>
            <a:prstGeom prst="rect">
              <a:avLst/>
            </a:prstGeom>
          </p:spPr>
          <p:txBody>
            <a:bodyPr lIns="33867" tIns="33867" rIns="33867" bIns="33867" rtlCol="0" anchor="ctr"/>
            <a:lstStyle/>
            <a:p>
              <a:pPr algn="ctr">
                <a:lnSpc>
                  <a:spcPts val="1477"/>
                </a:lnSpc>
              </a:pPr>
              <a:endParaRPr sz="1200"/>
            </a:p>
          </p:txBody>
        </p:sp>
      </p:grpSp>
      <p:sp>
        <p:nvSpPr>
          <p:cNvPr id="2" name="TextBox 15">
            <a:extLst>
              <a:ext uri="{FF2B5EF4-FFF2-40B4-BE49-F238E27FC236}">
                <a16:creationId xmlns:a16="http://schemas.microsoft.com/office/drawing/2014/main" id="{B317CD7B-9A18-4BBB-512A-7E370FF225D3}"/>
              </a:ext>
            </a:extLst>
          </p:cNvPr>
          <p:cNvSpPr txBox="1"/>
          <p:nvPr/>
        </p:nvSpPr>
        <p:spPr>
          <a:xfrm>
            <a:off x="2324100" y="1678"/>
            <a:ext cx="9867900" cy="349139"/>
          </a:xfrm>
          <a:prstGeom prst="rect">
            <a:avLst/>
          </a:prstGeom>
          <a:solidFill>
            <a:srgbClr val="AB6EB4"/>
          </a:solidFill>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Accompagner l’allocataire</a:t>
            </a:r>
          </a:p>
        </p:txBody>
      </p:sp>
    </p:spTree>
    <p:extLst>
      <p:ext uri="{BB962C8B-B14F-4D97-AF65-F5344CB8AC3E}">
        <p14:creationId xmlns:p14="http://schemas.microsoft.com/office/powerpoint/2010/main" val="2980563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c08ad9-2d9f-42ce-a04a-d5a46f62cc1c">
      <Terms xmlns="http://schemas.microsoft.com/office/infopath/2007/PartnerControls"/>
    </lcf76f155ced4ddcb4097134ff3c332f>
    <TaxCatchAll xmlns="0ac33826-f5d1-40e1-aaf7-83a2a0fac9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0E41E30F3D7E42852936BF3A27222E" ma:contentTypeVersion="15" ma:contentTypeDescription="Crée un document." ma:contentTypeScope="" ma:versionID="8772291c894b5630d07cd27068098f3b">
  <xsd:schema xmlns:xsd="http://www.w3.org/2001/XMLSchema" xmlns:xs="http://www.w3.org/2001/XMLSchema" xmlns:p="http://schemas.microsoft.com/office/2006/metadata/properties" xmlns:ns2="5dc08ad9-2d9f-42ce-a04a-d5a46f62cc1c" xmlns:ns3="0ac33826-f5d1-40e1-aaf7-83a2a0fac95b" targetNamespace="http://schemas.microsoft.com/office/2006/metadata/properties" ma:root="true" ma:fieldsID="3f050a4d3afdfe4140ba04ae823a523e" ns2:_="" ns3:_="">
    <xsd:import namespace="5dc08ad9-2d9f-42ce-a04a-d5a46f62cc1c"/>
    <xsd:import namespace="0ac33826-f5d1-40e1-aaf7-83a2a0fac9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08ad9-2d9f-42ce-a04a-d5a46f62cc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c33826-f5d1-40e1-aaf7-83a2a0fac9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146cfa1-7c92-49a2-96a2-c2f84b419edc}" ma:internalName="TaxCatchAll" ma:showField="CatchAllData" ma:web="0ac33826-f5d1-40e1-aaf7-83a2a0fac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2009D8-F5C7-4D88-A45D-F4B80D46B044}">
  <ds:schemaRefs>
    <ds:schemaRef ds:uri="http://schemas.microsoft.com/sharepoint/v3/contenttype/forms"/>
  </ds:schemaRefs>
</ds:datastoreItem>
</file>

<file path=customXml/itemProps2.xml><?xml version="1.0" encoding="utf-8"?>
<ds:datastoreItem xmlns:ds="http://schemas.openxmlformats.org/officeDocument/2006/customXml" ds:itemID="{9468F357-F9F5-43D3-A59A-12192699D830}">
  <ds:schemaRefs>
    <ds:schemaRef ds:uri="http://schemas.microsoft.com/office/2006/documentManagement/types"/>
    <ds:schemaRef ds:uri="http://purl.org/dc/elements/1.1/"/>
    <ds:schemaRef ds:uri="http://schemas.openxmlformats.org/package/2006/metadata/core-properties"/>
    <ds:schemaRef ds:uri="0ac33826-f5d1-40e1-aaf7-83a2a0fac95b"/>
    <ds:schemaRef ds:uri="5dc08ad9-2d9f-42ce-a04a-d5a46f62cc1c"/>
    <ds:schemaRef ds:uri="http://purl.org/dc/term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C1157D7-B307-475B-8835-3A0D599C7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08ad9-2d9f-42ce-a04a-d5a46f62cc1c"/>
    <ds:schemaRef ds:uri="0ac33826-f5d1-40e1-aaf7-83a2a0fac9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1343</TotalTime>
  <Words>1647</Words>
  <Application>Microsoft Office PowerPoint</Application>
  <PresentationFormat>Grand écran</PresentationFormat>
  <Paragraphs>195</Paragraphs>
  <Slides>12</Slides>
  <Notes>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24" baseType="lpstr">
      <vt:lpstr>Aptos</vt:lpstr>
      <vt:lpstr>Aptos Display</vt:lpstr>
      <vt:lpstr>Arial</vt:lpstr>
      <vt:lpstr>Asap Condensed</vt:lpstr>
      <vt:lpstr>Asap Condensed Bold</vt:lpstr>
      <vt:lpstr>Avenir Light</vt:lpstr>
      <vt:lpstr>Calibri</vt:lpstr>
      <vt:lpstr>Jumble</vt:lpstr>
      <vt:lpstr>Montserrat Classic</vt:lpstr>
      <vt:lpstr>Roboto</vt:lpstr>
      <vt:lpstr>Thème Office</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Marion WAERNESSYCKLE 755</dc:creator>
  <cp:lastModifiedBy>Stephanie SARTRE 481</cp:lastModifiedBy>
  <cp:revision>4</cp:revision>
  <dcterms:created xsi:type="dcterms:W3CDTF">2025-08-27T11:48:00Z</dcterms:created>
  <dcterms:modified xsi:type="dcterms:W3CDTF">2025-11-20T08:13:38Z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0x010100000E41E30F3D7E42852936BF3A27222E</vt:lpwstr>
  </property>
  <property fmtid="{D5CDD505-2E9C-101B-9397-08002B2CF9AE}" pid="3" name="MediaServiceImageTags">
    <vt:lpwstr/>
  </property>
</Properties>
</file>