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3"/>
  </p:notesMasterIdLst>
  <p:handoutMasterIdLst>
    <p:handoutMasterId r:id="rId44"/>
  </p:handoutMasterIdLst>
  <p:sldIdLst>
    <p:sldId id="257" r:id="rId2"/>
    <p:sldId id="258" r:id="rId3"/>
    <p:sldId id="276" r:id="rId4"/>
    <p:sldId id="305" r:id="rId5"/>
    <p:sldId id="304" r:id="rId6"/>
    <p:sldId id="259" r:id="rId7"/>
    <p:sldId id="262" r:id="rId8"/>
    <p:sldId id="277" r:id="rId9"/>
    <p:sldId id="278" r:id="rId10"/>
    <p:sldId id="261" r:id="rId11"/>
    <p:sldId id="266" r:id="rId12"/>
    <p:sldId id="279" r:id="rId13"/>
    <p:sldId id="275" r:id="rId14"/>
    <p:sldId id="269" r:id="rId15"/>
    <p:sldId id="280" r:id="rId16"/>
    <p:sldId id="281" r:id="rId17"/>
    <p:sldId id="282" r:id="rId18"/>
    <p:sldId id="283" r:id="rId19"/>
    <p:sldId id="284" r:id="rId20"/>
    <p:sldId id="285" r:id="rId21"/>
    <p:sldId id="286" r:id="rId22"/>
    <p:sldId id="287" r:id="rId23"/>
    <p:sldId id="288" r:id="rId24"/>
    <p:sldId id="289" r:id="rId25"/>
    <p:sldId id="290" r:id="rId26"/>
    <p:sldId id="291" r:id="rId27"/>
    <p:sldId id="292" r:id="rId28"/>
    <p:sldId id="293" r:id="rId29"/>
    <p:sldId id="307" r:id="rId30"/>
    <p:sldId id="294" r:id="rId31"/>
    <p:sldId id="295" r:id="rId32"/>
    <p:sldId id="296" r:id="rId33"/>
    <p:sldId id="297" r:id="rId34"/>
    <p:sldId id="298" r:id="rId35"/>
    <p:sldId id="302" r:id="rId36"/>
    <p:sldId id="301" r:id="rId37"/>
    <p:sldId id="267" r:id="rId38"/>
    <p:sldId id="306" r:id="rId39"/>
    <p:sldId id="265" r:id="rId40"/>
    <p:sldId id="308" r:id="rId41"/>
    <p:sldId id="268" r:id="rId42"/>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83E8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367" autoAdjust="0"/>
    <p:restoredTop sz="90247" autoAdjust="0"/>
  </p:normalViewPr>
  <p:slideViewPr>
    <p:cSldViewPr snapToGrid="0">
      <p:cViewPr varScale="1">
        <p:scale>
          <a:sx n="98" d="100"/>
          <a:sy n="98" d="100"/>
        </p:scale>
        <p:origin x="1098" y="96"/>
      </p:cViewPr>
      <p:guideLst>
        <p:guide orient="horz" pos="2160"/>
        <p:guide pos="3840"/>
      </p:guideLst>
    </p:cSldViewPr>
  </p:slideViewPr>
  <p:notesTextViewPr>
    <p:cViewPr>
      <p:scale>
        <a:sx n="3" d="2"/>
        <a:sy n="3" d="2"/>
      </p:scale>
      <p:origin x="0" y="0"/>
    </p:cViewPr>
  </p:notesTextViewPr>
  <p:notesViewPr>
    <p:cSldViewPr snapToGrid="0">
      <p:cViewPr varScale="1">
        <p:scale>
          <a:sx n="87" d="100"/>
          <a:sy n="87" d="100"/>
        </p:scale>
        <p:origin x="3840" y="6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31D0908F-1A11-6F88-27EC-3F8F445DF2EC}"/>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a:extLst>
              <a:ext uri="{FF2B5EF4-FFF2-40B4-BE49-F238E27FC236}">
                <a16:creationId xmlns:a16="http://schemas.microsoft.com/office/drawing/2014/main" id="{B27E8723-4C2B-39CE-504C-FE1DA7DCDCC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65E7B68-BADB-454E-B5D2-210A571E1338}" type="datetimeFigureOut">
              <a:rPr lang="fr-FR" smtClean="0"/>
              <a:t>12/05/2026</a:t>
            </a:fld>
            <a:endParaRPr lang="fr-FR"/>
          </a:p>
        </p:txBody>
      </p:sp>
      <p:sp>
        <p:nvSpPr>
          <p:cNvPr id="4" name="Espace réservé du pied de page 3">
            <a:extLst>
              <a:ext uri="{FF2B5EF4-FFF2-40B4-BE49-F238E27FC236}">
                <a16:creationId xmlns:a16="http://schemas.microsoft.com/office/drawing/2014/main" id="{36922013-29EE-1939-7F2F-3B9B4AE307B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32709075-D9F3-C3A8-4C31-B13D0CF930F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84E8F27-B14F-4FC7-A2BA-E9E3957F091B}" type="slidenum">
              <a:rPr lang="fr-FR" smtClean="0"/>
              <a:t>‹N°›</a:t>
            </a:fld>
            <a:endParaRPr lang="fr-FR"/>
          </a:p>
        </p:txBody>
      </p:sp>
    </p:spTree>
    <p:extLst>
      <p:ext uri="{BB962C8B-B14F-4D97-AF65-F5344CB8AC3E}">
        <p14:creationId xmlns:p14="http://schemas.microsoft.com/office/powerpoint/2010/main" val="391850042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2ABB72B-C5AA-4BD7-8751-F86C32C87749}" type="datetimeFigureOut">
              <a:rPr lang="fr-FR" smtClean="0"/>
              <a:t>12/05/2026</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76A9D27-1A8F-4906-9A90-49947870B131}" type="slidenum">
              <a:rPr lang="fr-FR" smtClean="0"/>
              <a:t>‹N°›</a:t>
            </a:fld>
            <a:endParaRPr lang="fr-FR"/>
          </a:p>
        </p:txBody>
      </p:sp>
    </p:spTree>
    <p:extLst>
      <p:ext uri="{BB962C8B-B14F-4D97-AF65-F5344CB8AC3E}">
        <p14:creationId xmlns:p14="http://schemas.microsoft.com/office/powerpoint/2010/main" val="31426499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LS</a:t>
            </a:r>
          </a:p>
        </p:txBody>
      </p:sp>
      <p:sp>
        <p:nvSpPr>
          <p:cNvPr id="4" name="Espace réservé du numéro de diapositive 3"/>
          <p:cNvSpPr>
            <a:spLocks noGrp="1"/>
          </p:cNvSpPr>
          <p:nvPr>
            <p:ph type="sldNum" sz="quarter" idx="5"/>
          </p:nvPr>
        </p:nvSpPr>
        <p:spPr/>
        <p:txBody>
          <a:bodyPr/>
          <a:lstStyle/>
          <a:p>
            <a:fld id="{D76A9D27-1A8F-4906-9A90-49947870B131}" type="slidenum">
              <a:rPr lang="fr-FR" smtClean="0"/>
              <a:t>1</a:t>
            </a:fld>
            <a:endParaRPr lang="fr-FR"/>
          </a:p>
        </p:txBody>
      </p:sp>
    </p:spTree>
    <p:extLst>
      <p:ext uri="{BB962C8B-B14F-4D97-AF65-F5344CB8AC3E}">
        <p14:creationId xmlns:p14="http://schemas.microsoft.com/office/powerpoint/2010/main" val="33471714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LS</a:t>
            </a:r>
          </a:p>
        </p:txBody>
      </p:sp>
      <p:sp>
        <p:nvSpPr>
          <p:cNvPr id="4" name="Espace réservé du numéro de diapositive 3"/>
          <p:cNvSpPr>
            <a:spLocks noGrp="1"/>
          </p:cNvSpPr>
          <p:nvPr>
            <p:ph type="sldNum" sz="quarter" idx="5"/>
          </p:nvPr>
        </p:nvSpPr>
        <p:spPr/>
        <p:txBody>
          <a:bodyPr/>
          <a:lstStyle/>
          <a:p>
            <a:fld id="{D76A9D27-1A8F-4906-9A90-49947870B131}" type="slidenum">
              <a:rPr lang="fr-FR" smtClean="0"/>
              <a:t>2</a:t>
            </a:fld>
            <a:endParaRPr lang="fr-FR"/>
          </a:p>
        </p:txBody>
      </p:sp>
    </p:spTree>
    <p:extLst>
      <p:ext uri="{BB962C8B-B14F-4D97-AF65-F5344CB8AC3E}">
        <p14:creationId xmlns:p14="http://schemas.microsoft.com/office/powerpoint/2010/main" val="34004854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EC</a:t>
            </a:r>
          </a:p>
          <a:p>
            <a:r>
              <a:rPr lang="fr-FR" dirty="0"/>
              <a:t>RDV téléphoniques avec un GCA CAF46</a:t>
            </a:r>
          </a:p>
        </p:txBody>
      </p:sp>
      <p:sp>
        <p:nvSpPr>
          <p:cNvPr id="4" name="Espace réservé du numéro de diapositive 3"/>
          <p:cNvSpPr>
            <a:spLocks noGrp="1"/>
          </p:cNvSpPr>
          <p:nvPr>
            <p:ph type="sldNum" sz="quarter" idx="5"/>
          </p:nvPr>
        </p:nvSpPr>
        <p:spPr/>
        <p:txBody>
          <a:bodyPr/>
          <a:lstStyle/>
          <a:p>
            <a:fld id="{D76A9D27-1A8F-4906-9A90-49947870B131}" type="slidenum">
              <a:rPr lang="fr-FR" smtClean="0"/>
              <a:t>37</a:t>
            </a:fld>
            <a:endParaRPr lang="fr-FR"/>
          </a:p>
        </p:txBody>
      </p:sp>
    </p:spTree>
    <p:extLst>
      <p:ext uri="{BB962C8B-B14F-4D97-AF65-F5344CB8AC3E}">
        <p14:creationId xmlns:p14="http://schemas.microsoft.com/office/powerpoint/2010/main" val="9395039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759891-7CBF-395E-BFDE-D000ED0B7B1A}"/>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D8C8C16D-D8A5-861A-B2B1-10F082E3B062}"/>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5C1E3DC1-303B-1A12-AE5A-52C7C0D9231B}"/>
              </a:ext>
            </a:extLst>
          </p:cNvPr>
          <p:cNvSpPr>
            <a:spLocks noGrp="1"/>
          </p:cNvSpPr>
          <p:nvPr>
            <p:ph type="body" idx="1"/>
          </p:nvPr>
        </p:nvSpPr>
        <p:spPr/>
        <p:txBody>
          <a:bodyPr/>
          <a:lstStyle/>
          <a:p>
            <a:r>
              <a:rPr lang="fr-FR" dirty="0"/>
              <a:t>LS</a:t>
            </a:r>
          </a:p>
          <a:p>
            <a:r>
              <a:rPr lang="fr-FR" dirty="0"/>
              <a:t>Consultation du Dossier Allocataire par les Partenaires</a:t>
            </a:r>
          </a:p>
          <a:p>
            <a:r>
              <a:rPr lang="fr-FR" dirty="0"/>
              <a:t>Fin de la présentation – Arrêter l’enregistrement</a:t>
            </a:r>
          </a:p>
          <a:p>
            <a:r>
              <a:rPr lang="fr-FR" dirty="0"/>
              <a:t>Enregistrement + PPT de présentation dispo sur le </a:t>
            </a:r>
            <a:r>
              <a:rPr lang="fr-FR" dirty="0" err="1"/>
              <a:t>Caf.Fr</a:t>
            </a:r>
            <a:r>
              <a:rPr lang="fr-FR" dirty="0"/>
              <a:t> rubrique </a:t>
            </a:r>
            <a:r>
              <a:rPr lang="fr-FR" sz="1200" dirty="0">
                <a:solidFill>
                  <a:srgbClr val="183E82"/>
                </a:solidFill>
              </a:rPr>
              <a:t>Partenaires/Partenaires locaux/L'offre de service de la CAF du Lot pour vous aider à mieux accompagner les allocataires</a:t>
            </a:r>
            <a:endParaRPr lang="fr-FR" dirty="0"/>
          </a:p>
        </p:txBody>
      </p:sp>
      <p:sp>
        <p:nvSpPr>
          <p:cNvPr id="4" name="Espace réservé du numéro de diapositive 3">
            <a:extLst>
              <a:ext uri="{FF2B5EF4-FFF2-40B4-BE49-F238E27FC236}">
                <a16:creationId xmlns:a16="http://schemas.microsoft.com/office/drawing/2014/main" id="{3E30E81B-38F3-CBB4-CCA9-E1BC3052646E}"/>
              </a:ext>
            </a:extLst>
          </p:cNvPr>
          <p:cNvSpPr>
            <a:spLocks noGrp="1"/>
          </p:cNvSpPr>
          <p:nvPr>
            <p:ph type="sldNum" sz="quarter" idx="5"/>
          </p:nvPr>
        </p:nvSpPr>
        <p:spPr/>
        <p:txBody>
          <a:bodyPr/>
          <a:lstStyle/>
          <a:p>
            <a:fld id="{D76A9D27-1A8F-4906-9A90-49947870B131}" type="slidenum">
              <a:rPr lang="fr-FR" smtClean="0"/>
              <a:t>38</a:t>
            </a:fld>
            <a:endParaRPr lang="fr-FR"/>
          </a:p>
        </p:txBody>
      </p:sp>
    </p:spTree>
    <p:extLst>
      <p:ext uri="{BB962C8B-B14F-4D97-AF65-F5344CB8AC3E}">
        <p14:creationId xmlns:p14="http://schemas.microsoft.com/office/powerpoint/2010/main" val="28853734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LS</a:t>
            </a:r>
          </a:p>
          <a:p>
            <a:r>
              <a:rPr lang="fr-FR" dirty="0"/>
              <a:t>Consultation du Dossier Allocataire par les Partenaires</a:t>
            </a:r>
          </a:p>
          <a:p>
            <a:r>
              <a:rPr lang="fr-FR" dirty="0"/>
              <a:t>Fin de la présentation – Arrêter l’enregistrement</a:t>
            </a:r>
          </a:p>
          <a:p>
            <a:r>
              <a:rPr lang="fr-FR" dirty="0"/>
              <a:t>Enregistrement + PPT de présentation dispo sur le </a:t>
            </a:r>
            <a:r>
              <a:rPr lang="fr-FR" dirty="0" err="1"/>
              <a:t>Caf.Fr</a:t>
            </a:r>
            <a:r>
              <a:rPr lang="fr-FR" dirty="0"/>
              <a:t> rubrique </a:t>
            </a:r>
            <a:r>
              <a:rPr lang="fr-FR" sz="1200" dirty="0">
                <a:solidFill>
                  <a:srgbClr val="183E82"/>
                </a:solidFill>
              </a:rPr>
              <a:t>Partenaires/Partenaires locaux/L'offre de service de la CAF du Lot pour vous aider à mieux accompagner les allocataires</a:t>
            </a:r>
            <a:endParaRPr lang="fr-FR" dirty="0"/>
          </a:p>
        </p:txBody>
      </p:sp>
      <p:sp>
        <p:nvSpPr>
          <p:cNvPr id="4" name="Espace réservé du numéro de diapositive 3"/>
          <p:cNvSpPr>
            <a:spLocks noGrp="1"/>
          </p:cNvSpPr>
          <p:nvPr>
            <p:ph type="sldNum" sz="quarter" idx="5"/>
          </p:nvPr>
        </p:nvSpPr>
        <p:spPr/>
        <p:txBody>
          <a:bodyPr/>
          <a:lstStyle/>
          <a:p>
            <a:fld id="{D76A9D27-1A8F-4906-9A90-49947870B131}" type="slidenum">
              <a:rPr lang="fr-FR" smtClean="0"/>
              <a:t>39</a:t>
            </a:fld>
            <a:endParaRPr lang="fr-FR"/>
          </a:p>
        </p:txBody>
      </p:sp>
    </p:spTree>
    <p:extLst>
      <p:ext uri="{BB962C8B-B14F-4D97-AF65-F5344CB8AC3E}">
        <p14:creationId xmlns:p14="http://schemas.microsoft.com/office/powerpoint/2010/main" val="24332639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2B7266-5D32-4743-AF5E-E0B371904C77}"/>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5894C5DD-BD8F-4FB8-3518-F09D409FE267}"/>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7EFD9546-9523-0DB1-EBF7-2C1570BEEB68}"/>
              </a:ext>
            </a:extLst>
          </p:cNvPr>
          <p:cNvSpPr>
            <a:spLocks noGrp="1"/>
          </p:cNvSpPr>
          <p:nvPr>
            <p:ph type="body" idx="1"/>
          </p:nvPr>
        </p:nvSpPr>
        <p:spPr/>
        <p:txBody>
          <a:bodyPr/>
          <a:lstStyle/>
          <a:p>
            <a:r>
              <a:rPr lang="fr-FR" dirty="0"/>
              <a:t>LS</a:t>
            </a:r>
          </a:p>
          <a:p>
            <a:r>
              <a:rPr lang="fr-FR" dirty="0"/>
              <a:t>Consultation du Dossier Allocataire par les Partenaires</a:t>
            </a:r>
          </a:p>
          <a:p>
            <a:r>
              <a:rPr lang="fr-FR" dirty="0"/>
              <a:t>Fin de la présentation – Arrêter l’enregistrement</a:t>
            </a:r>
          </a:p>
          <a:p>
            <a:r>
              <a:rPr lang="fr-FR" dirty="0"/>
              <a:t>Enregistrement + PPT de présentation dispo sur le </a:t>
            </a:r>
            <a:r>
              <a:rPr lang="fr-FR" dirty="0" err="1"/>
              <a:t>Caf.Fr</a:t>
            </a:r>
            <a:r>
              <a:rPr lang="fr-FR" dirty="0"/>
              <a:t> rubrique </a:t>
            </a:r>
            <a:r>
              <a:rPr lang="fr-FR" sz="1200" dirty="0">
                <a:solidFill>
                  <a:srgbClr val="183E82"/>
                </a:solidFill>
              </a:rPr>
              <a:t>Partenaires/Partenaires locaux/L'offre de service de la CAF du Lot pour vous aider à mieux accompagner les allocataires</a:t>
            </a:r>
            <a:endParaRPr lang="fr-FR" dirty="0"/>
          </a:p>
        </p:txBody>
      </p:sp>
      <p:sp>
        <p:nvSpPr>
          <p:cNvPr id="4" name="Espace réservé du numéro de diapositive 3">
            <a:extLst>
              <a:ext uri="{FF2B5EF4-FFF2-40B4-BE49-F238E27FC236}">
                <a16:creationId xmlns:a16="http://schemas.microsoft.com/office/drawing/2014/main" id="{DB5D935E-1370-86E3-8CF8-E64E38D0864A}"/>
              </a:ext>
            </a:extLst>
          </p:cNvPr>
          <p:cNvSpPr>
            <a:spLocks noGrp="1"/>
          </p:cNvSpPr>
          <p:nvPr>
            <p:ph type="sldNum" sz="quarter" idx="5"/>
          </p:nvPr>
        </p:nvSpPr>
        <p:spPr/>
        <p:txBody>
          <a:bodyPr/>
          <a:lstStyle/>
          <a:p>
            <a:fld id="{D76A9D27-1A8F-4906-9A90-49947870B131}" type="slidenum">
              <a:rPr lang="fr-FR" smtClean="0"/>
              <a:t>40</a:t>
            </a:fld>
            <a:endParaRPr lang="fr-FR"/>
          </a:p>
        </p:txBody>
      </p:sp>
    </p:spTree>
    <p:extLst>
      <p:ext uri="{BB962C8B-B14F-4D97-AF65-F5344CB8AC3E}">
        <p14:creationId xmlns:p14="http://schemas.microsoft.com/office/powerpoint/2010/main" val="177682929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3454401" y="2132859"/>
            <a:ext cx="8240299" cy="1470025"/>
          </a:xfrm>
        </p:spPr>
        <p:txBody>
          <a:bodyPr vert="horz" lIns="91440" tIns="45720" rIns="91440" bIns="45720" rtlCol="0" anchor="b" anchorCtr="0">
            <a:noAutofit/>
          </a:bodyPr>
          <a:lstStyle>
            <a:lvl1pPr algn="r">
              <a:defRPr lang="fr-FR" sz="3600" b="1" cap="small" baseline="0">
                <a:solidFill>
                  <a:srgbClr val="0B4D92"/>
                </a:solidFill>
              </a:defRPr>
            </a:lvl1pPr>
          </a:lstStyle>
          <a:p>
            <a:pPr lvl="0"/>
            <a:r>
              <a:rPr kumimoji="0" lang="fr-FR"/>
              <a:t>Modifiez le style du titre</a:t>
            </a:r>
          </a:p>
        </p:txBody>
      </p:sp>
      <p:sp>
        <p:nvSpPr>
          <p:cNvPr id="3" name="Subtitle 2"/>
          <p:cNvSpPr>
            <a:spLocks noGrp="1"/>
          </p:cNvSpPr>
          <p:nvPr>
            <p:ph type="subTitle" idx="1"/>
          </p:nvPr>
        </p:nvSpPr>
        <p:spPr>
          <a:xfrm>
            <a:off x="5283201" y="4038600"/>
            <a:ext cx="6363371" cy="990600"/>
          </a:xfrm>
        </p:spPr>
        <p:txBody>
          <a:bodyPr>
            <a:normAutofit/>
          </a:bodyPr>
          <a:lstStyle>
            <a:lvl1pPr marL="0" indent="0" algn="r" eaLnBrk="1" latinLnBrk="0" hangingPunct="1">
              <a:buNone/>
              <a:defRPr kumimoji="0" lang="fr-FR" sz="1800" b="0" i="1">
                <a:solidFill>
                  <a:schemeClr val="accent6"/>
                </a:solidFill>
                <a:latin typeface="+mn-lt"/>
              </a:defRPr>
            </a:lvl1pPr>
            <a:lvl2pPr marL="342900" indent="0" algn="ctr" eaLnBrk="1" latinLnBrk="0" hangingPunct="1">
              <a:buNone/>
              <a:defRPr kumimoji="0" lang="fr-FR">
                <a:solidFill>
                  <a:schemeClr val="tx1">
                    <a:tint val="75000"/>
                  </a:schemeClr>
                </a:solidFill>
              </a:defRPr>
            </a:lvl2pPr>
            <a:lvl3pPr marL="685800" indent="0" algn="ctr" eaLnBrk="1" latinLnBrk="0" hangingPunct="1">
              <a:buNone/>
              <a:defRPr kumimoji="0" lang="fr-FR">
                <a:solidFill>
                  <a:schemeClr val="tx1">
                    <a:tint val="75000"/>
                  </a:schemeClr>
                </a:solidFill>
              </a:defRPr>
            </a:lvl3pPr>
            <a:lvl4pPr marL="1028700" indent="0" algn="ctr" eaLnBrk="1" latinLnBrk="0" hangingPunct="1">
              <a:buNone/>
              <a:defRPr kumimoji="0" lang="fr-FR">
                <a:solidFill>
                  <a:schemeClr val="tx1">
                    <a:tint val="75000"/>
                  </a:schemeClr>
                </a:solidFill>
              </a:defRPr>
            </a:lvl4pPr>
            <a:lvl5pPr marL="1371600" indent="0" algn="ctr" eaLnBrk="1" latinLnBrk="0" hangingPunct="1">
              <a:buNone/>
              <a:defRPr kumimoji="0" lang="fr-FR">
                <a:solidFill>
                  <a:schemeClr val="tx1">
                    <a:tint val="75000"/>
                  </a:schemeClr>
                </a:solidFill>
              </a:defRPr>
            </a:lvl5pPr>
            <a:lvl6pPr marL="1714500" indent="0" algn="ctr" eaLnBrk="1" latinLnBrk="0" hangingPunct="1">
              <a:buNone/>
              <a:defRPr kumimoji="0" lang="fr-FR">
                <a:solidFill>
                  <a:schemeClr val="tx1">
                    <a:tint val="75000"/>
                  </a:schemeClr>
                </a:solidFill>
              </a:defRPr>
            </a:lvl6pPr>
            <a:lvl7pPr marL="2057400" indent="0" algn="ctr" eaLnBrk="1" latinLnBrk="0" hangingPunct="1">
              <a:buNone/>
              <a:defRPr kumimoji="0" lang="fr-FR">
                <a:solidFill>
                  <a:schemeClr val="tx1">
                    <a:tint val="75000"/>
                  </a:schemeClr>
                </a:solidFill>
              </a:defRPr>
            </a:lvl7pPr>
            <a:lvl8pPr marL="2400300" indent="0" algn="ctr" eaLnBrk="1" latinLnBrk="0" hangingPunct="1">
              <a:buNone/>
              <a:defRPr kumimoji="0" lang="fr-FR">
                <a:solidFill>
                  <a:schemeClr val="tx1">
                    <a:tint val="75000"/>
                  </a:schemeClr>
                </a:solidFill>
              </a:defRPr>
            </a:lvl8pPr>
            <a:lvl9pPr marL="2743200" indent="0" algn="ctr" eaLnBrk="1" latinLnBrk="0" hangingPunct="1">
              <a:buNone/>
              <a:defRPr kumimoji="0" lang="fr-FR">
                <a:solidFill>
                  <a:schemeClr val="tx1">
                    <a:tint val="75000"/>
                  </a:schemeClr>
                </a:solidFill>
              </a:defRPr>
            </a:lvl9pPr>
          </a:lstStyle>
          <a:p>
            <a:pPr eaLnBrk="1" latinLnBrk="0" hangingPunct="1"/>
            <a:r>
              <a:rPr lang="fr-FR"/>
              <a:t>Modifiez le style des sous-titres du masque</a:t>
            </a:r>
            <a:endParaRPr/>
          </a:p>
        </p:txBody>
      </p:sp>
      <p:pic>
        <p:nvPicPr>
          <p:cNvPr id="7" name="Picture 6"/>
          <p:cNvPicPr>
            <a:picLocks noChangeAspect="1"/>
          </p:cNvPicPr>
          <p:nvPr userDrawn="1"/>
        </p:nvPicPr>
        <p:blipFill rotWithShape="1">
          <a:blip r:embed="rId2" cstate="email">
            <a:duotone>
              <a:schemeClr val="accent1">
                <a:shade val="45000"/>
                <a:satMod val="135000"/>
              </a:schemeClr>
              <a:prstClr val="white"/>
            </a:duotone>
            <a:extLst>
              <a:ext uri="{28A0092B-C50C-407E-A947-70E740481C1C}">
                <a14:useLocalDpi xmlns:a14="http://schemas.microsoft.com/office/drawing/2010/main"/>
              </a:ext>
            </a:extLst>
          </a:blip>
          <a:srcRect/>
          <a:stretch/>
        </p:blipFill>
        <p:spPr>
          <a:xfrm>
            <a:off x="-15808" y="0"/>
            <a:ext cx="1967541" cy="6885384"/>
          </a:xfrm>
          <a:prstGeom prst="rect">
            <a:avLst/>
          </a:prstGeom>
        </p:spPr>
      </p:pic>
      <p:sp>
        <p:nvSpPr>
          <p:cNvPr id="5" name="Rectangle 4">
            <a:extLst>
              <a:ext uri="{FF2B5EF4-FFF2-40B4-BE49-F238E27FC236}">
                <a16:creationId xmlns:a16="http://schemas.microsoft.com/office/drawing/2014/main" id="{EDB92CD2-43AD-0F89-C11B-18628C103867}"/>
              </a:ext>
            </a:extLst>
          </p:cNvPr>
          <p:cNvSpPr/>
          <p:nvPr userDrawn="1"/>
        </p:nvSpPr>
        <p:spPr>
          <a:xfrm>
            <a:off x="-15808" y="515389"/>
            <a:ext cx="12223616" cy="515389"/>
          </a:xfrm>
          <a:prstGeom prst="rect">
            <a:avLst/>
          </a:prstGeom>
          <a:solidFill>
            <a:srgbClr val="183E8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2050" name="Picture 2">
            <a:extLst>
              <a:ext uri="{FF2B5EF4-FFF2-40B4-BE49-F238E27FC236}">
                <a16:creationId xmlns:a16="http://schemas.microsoft.com/office/drawing/2014/main" id="{45911EA5-DEC4-2093-FC8D-337D91A7A6C0}"/>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871811" y="33251"/>
            <a:ext cx="891817" cy="13050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Image 8">
            <a:extLst>
              <a:ext uri="{FF2B5EF4-FFF2-40B4-BE49-F238E27FC236}">
                <a16:creationId xmlns:a16="http://schemas.microsoft.com/office/drawing/2014/main" id="{159132D4-84C2-03E7-F7DE-8A6173F6748F}"/>
              </a:ext>
            </a:extLst>
          </p:cNvPr>
          <p:cNvPicPr>
            <a:picLocks noChangeAspect="1"/>
          </p:cNvPicPr>
          <p:nvPr userDrawn="1"/>
        </p:nvPicPr>
        <p:blipFill>
          <a:blip r:embed="rId4"/>
          <a:stretch>
            <a:fillRect/>
          </a:stretch>
        </p:blipFill>
        <p:spPr>
          <a:xfrm>
            <a:off x="5283201" y="532014"/>
            <a:ext cx="1405545" cy="465838"/>
          </a:xfrm>
          <a:prstGeom prst="rect">
            <a:avLst/>
          </a:prstGeom>
        </p:spPr>
      </p:pic>
      <p:pic>
        <p:nvPicPr>
          <p:cNvPr id="11" name="Image 10">
            <a:extLst>
              <a:ext uri="{FF2B5EF4-FFF2-40B4-BE49-F238E27FC236}">
                <a16:creationId xmlns:a16="http://schemas.microsoft.com/office/drawing/2014/main" id="{34603150-3E08-A122-FA70-4DABE956CAD8}"/>
              </a:ext>
            </a:extLst>
          </p:cNvPr>
          <p:cNvPicPr>
            <a:picLocks noChangeAspect="1"/>
          </p:cNvPicPr>
          <p:nvPr userDrawn="1"/>
        </p:nvPicPr>
        <p:blipFill>
          <a:blip r:embed="rId5"/>
          <a:stretch>
            <a:fillRect/>
          </a:stretch>
        </p:blipFill>
        <p:spPr>
          <a:xfrm>
            <a:off x="10281819" y="524599"/>
            <a:ext cx="1038370" cy="466790"/>
          </a:xfrm>
          <a:prstGeom prst="rect">
            <a:avLst/>
          </a:prstGeom>
        </p:spPr>
      </p:pic>
      <p:sp>
        <p:nvSpPr>
          <p:cNvPr id="12" name="ZoneTexte 11">
            <a:extLst>
              <a:ext uri="{FF2B5EF4-FFF2-40B4-BE49-F238E27FC236}">
                <a16:creationId xmlns:a16="http://schemas.microsoft.com/office/drawing/2014/main" id="{D01DB978-C864-66F3-0AC7-ACB8152F6899}"/>
              </a:ext>
            </a:extLst>
          </p:cNvPr>
          <p:cNvSpPr txBox="1"/>
          <p:nvPr userDrawn="1"/>
        </p:nvSpPr>
        <p:spPr>
          <a:xfrm>
            <a:off x="5298069" y="6226233"/>
            <a:ext cx="1967542" cy="369332"/>
          </a:xfrm>
          <a:prstGeom prst="rect">
            <a:avLst/>
          </a:prstGeom>
          <a:solidFill>
            <a:schemeClr val="bg1"/>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800" b="1" dirty="0">
                <a:solidFill>
                  <a:srgbClr val="4472C4"/>
                </a:solidFill>
                <a:effectLst/>
                <a:latin typeface="Calibri" panose="020F0502020204030204" pitchFamily="34" charset="0"/>
                <a:ea typeface="Calibri" panose="020F0502020204030204" pitchFamily="34" charset="0"/>
                <a:cs typeface="Times New Roman" panose="02020603050405020304" pitchFamily="18" charset="0"/>
              </a:rPr>
              <a:t>#GrandirAvecVous</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23979" y="269632"/>
            <a:ext cx="10769600" cy="1143000"/>
          </a:xfrm>
        </p:spPr>
        <p:txBody>
          <a:bodyPr anchor="ctr" anchorCtr="0"/>
          <a:lstStyle>
            <a:lvl1pPr algn="l" eaLnBrk="1" latinLnBrk="0" hangingPunct="1">
              <a:defRPr kumimoji="0" lang="fr-FR"/>
            </a:lvl1pPr>
          </a:lstStyle>
          <a:p>
            <a:r>
              <a:rPr kumimoji="0" lang="fr-FR"/>
              <a:t>Modifiez le style du titre</a:t>
            </a:r>
          </a:p>
        </p:txBody>
      </p:sp>
      <p:sp>
        <p:nvSpPr>
          <p:cNvPr id="3" name="Content Placeholder 2"/>
          <p:cNvSpPr>
            <a:spLocks noGrp="1"/>
          </p:cNvSpPr>
          <p:nvPr>
            <p:ph idx="1"/>
          </p:nvPr>
        </p:nvSpPr>
        <p:spPr>
          <a:xfrm>
            <a:off x="719403" y="1596413"/>
            <a:ext cx="10769600" cy="4297363"/>
          </a:xfrm>
        </p:spPr>
        <p:txBody>
          <a:bodyPr>
            <a:normAutofit/>
          </a:bodyPr>
          <a:lstStyle>
            <a:lvl1pPr eaLnBrk="1" latinLnBrk="0" hangingPunct="1">
              <a:defRPr kumimoji="0" lang="fr-FR" sz="2400">
                <a:latin typeface="+mn-lt"/>
              </a:defRPr>
            </a:lvl1pPr>
            <a:lvl2pPr eaLnBrk="1" latinLnBrk="0" hangingPunct="1">
              <a:defRPr kumimoji="0" lang="fr-FR" sz="2100">
                <a:latin typeface="+mn-lt"/>
              </a:defRPr>
            </a:lvl2pPr>
            <a:lvl3pPr eaLnBrk="1" latinLnBrk="0" hangingPunct="1">
              <a:defRPr kumimoji="0" lang="fr-FR" sz="1800">
                <a:latin typeface="+mn-lt"/>
              </a:defRPr>
            </a:lvl3pPr>
            <a:lvl4pPr eaLnBrk="1" latinLnBrk="0" hangingPunct="1">
              <a:defRPr kumimoji="0" lang="fr-FR" sz="1800">
                <a:latin typeface="+mn-lt"/>
              </a:defRPr>
            </a:lvl4pPr>
            <a:lvl5pPr eaLnBrk="1" latinLnBrk="0" hangingPunct="1">
              <a:defRPr kumimoji="0" lang="fr-FR" sz="1800">
                <a:latin typeface="+mn-lt"/>
              </a:defRPr>
            </a:lvl5pPr>
          </a:lstStyle>
          <a:p>
            <a:pPr lvl="0" eaLnBrk="1" latinLnBrk="0" hangingPunct="1"/>
            <a:r>
              <a:rPr lang="fr-FR"/>
              <a:t>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a:p>
        </p:txBody>
      </p:sp>
      <p:sp>
        <p:nvSpPr>
          <p:cNvPr id="6" name="Slide Number Placeholder 5"/>
          <p:cNvSpPr>
            <a:spLocks noGrp="1"/>
          </p:cNvSpPr>
          <p:nvPr>
            <p:ph type="sldNum" sz="quarter" idx="12"/>
          </p:nvPr>
        </p:nvSpPr>
        <p:spPr>
          <a:xfrm>
            <a:off x="8940800" y="6356353"/>
            <a:ext cx="2844800" cy="365125"/>
          </a:xfrm>
        </p:spPr>
        <p:txBody>
          <a:bodyPr/>
          <a:lstStyle/>
          <a:p>
            <a:fld id="{33D6E5A2-EC83-451F-A719-9AC1370DD5CF}" type="slidenum">
              <a:pPr/>
              <a:t>‹N°›</a:t>
            </a:fld>
            <a:endParaRPr kumimoji="0" lang="fr-FR"/>
          </a:p>
        </p:txBody>
      </p:sp>
      <p:cxnSp>
        <p:nvCxnSpPr>
          <p:cNvPr id="7" name="Connecteur droit 6"/>
          <p:cNvCxnSpPr/>
          <p:nvPr userDrawn="1"/>
        </p:nvCxnSpPr>
        <p:spPr>
          <a:xfrm>
            <a:off x="815413" y="1412776"/>
            <a:ext cx="10753195" cy="0"/>
          </a:xfrm>
          <a:prstGeom prst="line">
            <a:avLst/>
          </a:prstGeom>
          <a:ln w="19050"/>
        </p:spPr>
        <p:style>
          <a:lnRef idx="1">
            <a:schemeClr val="accent1"/>
          </a:lnRef>
          <a:fillRef idx="0">
            <a:schemeClr val="accent1"/>
          </a:fillRef>
          <a:effectRef idx="0">
            <a:schemeClr val="accent1"/>
          </a:effectRef>
          <a:fontRef idx="minor">
            <a:schemeClr val="tx1"/>
          </a:fontRef>
        </p:style>
      </p:cxnSp>
      <p:pic>
        <p:nvPicPr>
          <p:cNvPr id="9" name="Picture 7"/>
          <p:cNvPicPr>
            <a:picLocks noChangeAspect="1"/>
          </p:cNvPicPr>
          <p:nvPr userDrawn="1"/>
        </p:nvPicPr>
        <p:blipFill rotWithShape="1">
          <a:blip r:embed="rId2" cstate="email">
            <a:duotone>
              <a:schemeClr val="accent1">
                <a:shade val="45000"/>
                <a:satMod val="135000"/>
              </a:schemeClr>
              <a:prstClr val="white"/>
            </a:duotone>
            <a:extLst>
              <a:ext uri="{28A0092B-C50C-407E-A947-70E740481C1C}">
                <a14:useLocalDpi xmlns:a14="http://schemas.microsoft.com/office/drawing/2010/main"/>
              </a:ext>
            </a:extLst>
          </a:blip>
          <a:srcRect/>
          <a:stretch/>
        </p:blipFill>
        <p:spPr>
          <a:xfrm>
            <a:off x="-203197" y="-109183"/>
            <a:ext cx="634569" cy="7083189"/>
          </a:xfrm>
          <a:prstGeom prst="rect">
            <a:avLst/>
          </a:prstGeom>
        </p:spPr>
      </p:pic>
      <p:pic>
        <p:nvPicPr>
          <p:cNvPr id="1026" name="Picture 2">
            <a:extLst>
              <a:ext uri="{FF2B5EF4-FFF2-40B4-BE49-F238E27FC236}">
                <a16:creationId xmlns:a16="http://schemas.microsoft.com/office/drawing/2014/main" id="{0D3E01CF-9F0D-1BE6-8571-11F5E66ECE9F}"/>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95973" y="6167421"/>
            <a:ext cx="378606" cy="5540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ZoneTexte 4">
            <a:extLst>
              <a:ext uri="{FF2B5EF4-FFF2-40B4-BE49-F238E27FC236}">
                <a16:creationId xmlns:a16="http://schemas.microsoft.com/office/drawing/2014/main" id="{A04FC971-115C-7ACB-151C-52C05B6A6B89}"/>
              </a:ext>
            </a:extLst>
          </p:cNvPr>
          <p:cNvSpPr txBox="1"/>
          <p:nvPr userDrawn="1"/>
        </p:nvSpPr>
        <p:spPr>
          <a:xfrm>
            <a:off x="5208386" y="6230974"/>
            <a:ext cx="1967542" cy="369332"/>
          </a:xfrm>
          <a:prstGeom prst="rect">
            <a:avLst/>
          </a:prstGeom>
          <a:solidFill>
            <a:schemeClr val="bg1"/>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800" b="1" dirty="0">
                <a:solidFill>
                  <a:srgbClr val="4472C4"/>
                </a:solidFill>
                <a:effectLst/>
                <a:latin typeface="Calibri" panose="020F0502020204030204" pitchFamily="34" charset="0"/>
                <a:ea typeface="Calibri" panose="020F0502020204030204" pitchFamily="34" charset="0"/>
                <a:cs typeface="Times New Roman" panose="02020603050405020304" pitchFamily="18" charset="0"/>
              </a:rPr>
              <a:t>#GrandirAvecVous</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transition spd="slow">
    <p:wipe dir="d"/>
  </p:transition>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5413" y="274638"/>
            <a:ext cx="10769600" cy="1143000"/>
          </a:xfrm>
          <a:prstGeom prst="rect">
            <a:avLst/>
          </a:prstGeom>
        </p:spPr>
        <p:txBody>
          <a:bodyPr vert="horz" lIns="91440" tIns="45720" rIns="91440" bIns="45720" rtlCol="0" anchor="ctr">
            <a:normAutofit/>
          </a:bodyPr>
          <a:lstStyle/>
          <a:p>
            <a:pPr eaLnBrk="1" latinLnBrk="0" hangingPunct="1"/>
            <a:r>
              <a:rPr kumimoji="0" lang="fr-FR"/>
              <a:t>Modifiez le style du titre</a:t>
            </a:r>
            <a:endParaRPr kumimoji="0" lang="en-US"/>
          </a:p>
        </p:txBody>
      </p:sp>
      <p:sp>
        <p:nvSpPr>
          <p:cNvPr id="3" name="Text Placeholder 2"/>
          <p:cNvSpPr>
            <a:spLocks noGrp="1"/>
          </p:cNvSpPr>
          <p:nvPr>
            <p:ph type="body" idx="1"/>
          </p:nvPr>
        </p:nvSpPr>
        <p:spPr>
          <a:xfrm>
            <a:off x="815413" y="1600203"/>
            <a:ext cx="10769600" cy="4525963"/>
          </a:xfrm>
          <a:prstGeom prst="rect">
            <a:avLst/>
          </a:prstGeom>
        </p:spPr>
        <p:txBody>
          <a:bodyPr vert="horz" lIns="91440" tIns="45720" rIns="91440" bIns="45720" rtlCol="0">
            <a:normAutofit/>
          </a:bodyPr>
          <a:lstStyle/>
          <a:p>
            <a:pPr lvl="0" eaLnBrk="1" latinLnBrk="0" hangingPunct="1"/>
            <a:r>
              <a:rPr kumimoji="0" lang="fr-FR" dirty="0"/>
              <a:t>Modifiez les styles du texte du masque</a:t>
            </a:r>
          </a:p>
          <a:p>
            <a:pPr lvl="1" eaLnBrk="1" latinLnBrk="0" hangingPunct="1"/>
            <a:r>
              <a:rPr kumimoji="0" lang="fr-FR" dirty="0"/>
              <a:t>Deuxième niveau</a:t>
            </a:r>
          </a:p>
          <a:p>
            <a:pPr lvl="2" eaLnBrk="1" latinLnBrk="0" hangingPunct="1"/>
            <a:r>
              <a:rPr kumimoji="0" lang="fr-FR" dirty="0"/>
              <a:t>Troisième niveau</a:t>
            </a:r>
          </a:p>
          <a:p>
            <a:pPr lvl="3" eaLnBrk="1" latinLnBrk="0" hangingPunct="1"/>
            <a:r>
              <a:rPr kumimoji="0" lang="fr-FR" dirty="0"/>
              <a:t>Quatrième niveau</a:t>
            </a:r>
          </a:p>
          <a:p>
            <a:pPr lvl="4" eaLnBrk="1" latinLnBrk="0" hangingPunct="1"/>
            <a:r>
              <a:rPr kumimoji="0" lang="fr-FR" dirty="0"/>
              <a:t>Cinquième niveau</a:t>
            </a:r>
            <a:endParaRPr kumimoji="0" lang="en-US" dirty="0"/>
          </a:p>
        </p:txBody>
      </p:sp>
      <p:sp>
        <p:nvSpPr>
          <p:cNvPr id="6" name="Slide Number Placeholder 5"/>
          <p:cNvSpPr>
            <a:spLocks noGrp="1"/>
          </p:cNvSpPr>
          <p:nvPr>
            <p:ph type="sldNum" sz="quarter" idx="4"/>
          </p:nvPr>
        </p:nvSpPr>
        <p:spPr>
          <a:xfrm>
            <a:off x="8940800" y="6356353"/>
            <a:ext cx="2844800" cy="365125"/>
          </a:xfrm>
          <a:prstGeom prst="rect">
            <a:avLst/>
          </a:prstGeom>
        </p:spPr>
        <p:txBody>
          <a:bodyPr vert="horz" lIns="91440" tIns="45720" rIns="91440" bIns="45720" rtlCol="0" anchor="ctr"/>
          <a:lstStyle>
            <a:lvl1pPr algn="r" eaLnBrk="1" latinLnBrk="0" hangingPunct="1">
              <a:defRPr kumimoji="0" lang="fr-FR" sz="900">
                <a:solidFill>
                  <a:schemeClr val="tx1">
                    <a:tint val="75000"/>
                  </a:schemeClr>
                </a:solidFill>
              </a:defRPr>
            </a:lvl1pPr>
          </a:lstStyle>
          <a:p>
            <a:fld id="{33D6E5A2-EC83-451F-A719-9AC1370DD5CF}" type="slidenum">
              <a:pPr/>
              <a:t>‹N°›</a:t>
            </a:fld>
            <a:endParaRPr kumimoji="0" lang="fr-FR"/>
          </a:p>
        </p:txBody>
      </p:sp>
      <p:sp>
        <p:nvSpPr>
          <p:cNvPr id="8" name="Espace réservé du contenu 15"/>
          <p:cNvSpPr txBox="1">
            <a:spLocks/>
          </p:cNvSpPr>
          <p:nvPr/>
        </p:nvSpPr>
        <p:spPr>
          <a:xfrm>
            <a:off x="815415" y="6309323"/>
            <a:ext cx="10849205" cy="360363"/>
          </a:xfrm>
          <a:prstGeom prst="rect">
            <a:avLst/>
          </a:prstGeom>
        </p:spPr>
        <p:txBody>
          <a:bodyPr>
            <a:noAutofit/>
          </a:bodyPr>
          <a:lstStyle>
            <a:lvl1pPr marL="0" indent="0" algn="r" defTabSz="914400" rtl="0" eaLnBrk="1" latinLnBrk="0" hangingPunct="1">
              <a:spcBef>
                <a:spcPct val="20000"/>
              </a:spcBef>
              <a:buFont typeface="Arial" pitchFamily="34" charset="0"/>
              <a:buNone/>
              <a:defRPr kumimoji="0" lang="fr-FR" sz="2000" kern="1200" baseline="0">
                <a:solidFill>
                  <a:schemeClr val="tx2"/>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0" lang="fr-F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0" lang="fr-F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0" lang="fr-F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0" lang="fr-F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0" lang="fr-F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0" lang="fr-F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0" lang="fr-F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0" lang="fr-FR" sz="2000" kern="1200">
                <a:solidFill>
                  <a:schemeClr val="tx1"/>
                </a:solidFill>
                <a:latin typeface="+mn-lt"/>
                <a:ea typeface="+mn-ea"/>
                <a:cs typeface="+mn-cs"/>
              </a:defRPr>
            </a:lvl9pPr>
          </a:lstStyle>
          <a:p>
            <a:pPr algn="ctr"/>
            <a:r>
              <a:rPr lang="fr-FR" sz="1200" dirty="0" err="1"/>
              <a:t>CnafDsi</a:t>
            </a:r>
            <a:r>
              <a:rPr lang="fr-FR" sz="1200" dirty="0"/>
              <a:t> – </a:t>
            </a:r>
            <a:r>
              <a:rPr lang="fr-FR" sz="1200" dirty="0" err="1"/>
              <a:t>Dcisifs</a:t>
            </a:r>
            <a:endParaRPr lang="fr-FR" sz="1200"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Lst>
  <p:transition spd="slow">
    <p:wipe dir="d"/>
  </p:transition>
  <p:hf hdr="0" dt="0"/>
  <p:txStyles>
    <p:titleStyle>
      <a:lvl1pPr algn="l" defTabSz="685800" rtl="0" eaLnBrk="1" latinLnBrk="0" hangingPunct="1">
        <a:spcBef>
          <a:spcPct val="0"/>
        </a:spcBef>
        <a:buNone/>
        <a:defRPr kumimoji="0" lang="fr-F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itchFamily="34" charset="0"/>
        <a:buChar char="•"/>
        <a:defRPr kumimoji="0" lang="fr-FR" sz="2100" kern="1200">
          <a:solidFill>
            <a:schemeClr val="tx1"/>
          </a:solidFill>
          <a:latin typeface="+mn-lt"/>
          <a:ea typeface="+mn-ea"/>
          <a:cs typeface="+mn-cs"/>
        </a:defRPr>
      </a:lvl1pPr>
      <a:lvl2pPr marL="557213" indent="-214313" algn="l" defTabSz="685800" rtl="0" eaLnBrk="1" latinLnBrk="0" hangingPunct="1">
        <a:spcBef>
          <a:spcPct val="20000"/>
        </a:spcBef>
        <a:buFont typeface="Arial" pitchFamily="34" charset="0"/>
        <a:buChar char="–"/>
        <a:defRPr kumimoji="0" lang="fr-FR" sz="1800" kern="1200">
          <a:solidFill>
            <a:schemeClr val="tx1"/>
          </a:solidFill>
          <a:latin typeface="+mn-lt"/>
          <a:ea typeface="+mn-ea"/>
          <a:cs typeface="+mn-cs"/>
        </a:defRPr>
      </a:lvl2pPr>
      <a:lvl3pPr marL="857250" indent="-171450" algn="l" defTabSz="685800" rtl="0" eaLnBrk="1" latinLnBrk="0" hangingPunct="1">
        <a:spcBef>
          <a:spcPct val="20000"/>
        </a:spcBef>
        <a:buFont typeface="Arial" pitchFamily="34" charset="0"/>
        <a:buChar char="•"/>
        <a:defRPr kumimoji="0" lang="fr-FR" sz="1500" kern="1200">
          <a:solidFill>
            <a:schemeClr val="tx1"/>
          </a:solidFill>
          <a:latin typeface="+mn-lt"/>
          <a:ea typeface="+mn-ea"/>
          <a:cs typeface="+mn-cs"/>
        </a:defRPr>
      </a:lvl3pPr>
      <a:lvl4pPr marL="1200150" indent="-171450" algn="l" defTabSz="685800" rtl="0" eaLnBrk="1" latinLnBrk="0" hangingPunct="1">
        <a:spcBef>
          <a:spcPct val="20000"/>
        </a:spcBef>
        <a:buFont typeface="Arial" pitchFamily="34" charset="0"/>
        <a:buChar char="–"/>
        <a:defRPr kumimoji="0" lang="fr-FR" sz="1350" kern="1200">
          <a:solidFill>
            <a:schemeClr val="tx1"/>
          </a:solidFill>
          <a:latin typeface="+mn-lt"/>
          <a:ea typeface="+mn-ea"/>
          <a:cs typeface="+mn-cs"/>
        </a:defRPr>
      </a:lvl4pPr>
      <a:lvl5pPr marL="1543050" indent="-171450" algn="l" defTabSz="685800" rtl="0" eaLnBrk="1" latinLnBrk="0" hangingPunct="1">
        <a:spcBef>
          <a:spcPct val="20000"/>
        </a:spcBef>
        <a:buFont typeface="Arial" pitchFamily="34" charset="0"/>
        <a:buChar char="»"/>
        <a:defRPr kumimoji="0" lang="fr-FR" sz="1350" kern="1200">
          <a:solidFill>
            <a:schemeClr val="tx1"/>
          </a:solidFill>
          <a:latin typeface="+mn-lt"/>
          <a:ea typeface="+mn-ea"/>
          <a:cs typeface="+mn-cs"/>
        </a:defRPr>
      </a:lvl5pPr>
      <a:lvl6pPr marL="1885950" indent="-171450" algn="l" defTabSz="685800" rtl="0" eaLnBrk="1" latinLnBrk="0" hangingPunct="1">
        <a:spcBef>
          <a:spcPct val="20000"/>
        </a:spcBef>
        <a:buFont typeface="Arial" pitchFamily="34" charset="0"/>
        <a:buChar char="•"/>
        <a:defRPr kumimoji="0" lang="fr-F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kumimoji="0" lang="fr-F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kumimoji="0" lang="fr-F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kumimoji="0" lang="fr-FR" sz="1500" kern="1200">
          <a:solidFill>
            <a:schemeClr val="tx1"/>
          </a:solidFill>
          <a:latin typeface="+mn-lt"/>
          <a:ea typeface="+mn-ea"/>
          <a:cs typeface="+mn-cs"/>
        </a:defRPr>
      </a:lvl9pPr>
    </p:bodyStyle>
    <p:otherStyle>
      <a:defPPr>
        <a:defRPr kumimoji="0" lang="fr-FR"/>
      </a:defPPr>
      <a:lvl1pPr marL="0" algn="l" defTabSz="685800" rtl="0" eaLnBrk="1" latinLnBrk="0" hangingPunct="1">
        <a:defRPr kumimoji="0" lang="fr-FR" sz="1350" kern="1200">
          <a:solidFill>
            <a:schemeClr val="tx1"/>
          </a:solidFill>
          <a:latin typeface="+mn-lt"/>
          <a:ea typeface="+mn-ea"/>
          <a:cs typeface="+mn-cs"/>
        </a:defRPr>
      </a:lvl1pPr>
      <a:lvl2pPr marL="342900" algn="l" defTabSz="685800" rtl="0" eaLnBrk="1" latinLnBrk="0" hangingPunct="1">
        <a:defRPr kumimoji="0" lang="fr-FR" sz="1350" kern="1200">
          <a:solidFill>
            <a:schemeClr val="tx1"/>
          </a:solidFill>
          <a:latin typeface="+mn-lt"/>
          <a:ea typeface="+mn-ea"/>
          <a:cs typeface="+mn-cs"/>
        </a:defRPr>
      </a:lvl2pPr>
      <a:lvl3pPr marL="685800" algn="l" defTabSz="685800" rtl="0" eaLnBrk="1" latinLnBrk="0" hangingPunct="1">
        <a:defRPr kumimoji="0" lang="fr-FR" sz="1350" kern="1200">
          <a:solidFill>
            <a:schemeClr val="tx1"/>
          </a:solidFill>
          <a:latin typeface="+mn-lt"/>
          <a:ea typeface="+mn-ea"/>
          <a:cs typeface="+mn-cs"/>
        </a:defRPr>
      </a:lvl3pPr>
      <a:lvl4pPr marL="1028700" algn="l" defTabSz="685800" rtl="0" eaLnBrk="1" latinLnBrk="0" hangingPunct="1">
        <a:defRPr kumimoji="0" lang="fr-FR" sz="1350" kern="1200">
          <a:solidFill>
            <a:schemeClr val="tx1"/>
          </a:solidFill>
          <a:latin typeface="+mn-lt"/>
          <a:ea typeface="+mn-ea"/>
          <a:cs typeface="+mn-cs"/>
        </a:defRPr>
      </a:lvl4pPr>
      <a:lvl5pPr marL="1371600" algn="l" defTabSz="685800" rtl="0" eaLnBrk="1" latinLnBrk="0" hangingPunct="1">
        <a:defRPr kumimoji="0" lang="fr-FR" sz="1350" kern="1200">
          <a:solidFill>
            <a:schemeClr val="tx1"/>
          </a:solidFill>
          <a:latin typeface="+mn-lt"/>
          <a:ea typeface="+mn-ea"/>
          <a:cs typeface="+mn-cs"/>
        </a:defRPr>
      </a:lvl5pPr>
      <a:lvl6pPr marL="1714500" algn="l" defTabSz="685800" rtl="0" eaLnBrk="1" latinLnBrk="0" hangingPunct="1">
        <a:defRPr kumimoji="0" lang="fr-FR" sz="1350" kern="1200">
          <a:solidFill>
            <a:schemeClr val="tx1"/>
          </a:solidFill>
          <a:latin typeface="+mn-lt"/>
          <a:ea typeface="+mn-ea"/>
          <a:cs typeface="+mn-cs"/>
        </a:defRPr>
      </a:lvl6pPr>
      <a:lvl7pPr marL="2057400" algn="l" defTabSz="685800" rtl="0" eaLnBrk="1" latinLnBrk="0" hangingPunct="1">
        <a:defRPr kumimoji="0" lang="fr-FR" sz="1350" kern="1200">
          <a:solidFill>
            <a:schemeClr val="tx1"/>
          </a:solidFill>
          <a:latin typeface="+mn-lt"/>
          <a:ea typeface="+mn-ea"/>
          <a:cs typeface="+mn-cs"/>
        </a:defRPr>
      </a:lvl7pPr>
      <a:lvl8pPr marL="2400300" algn="l" defTabSz="685800" rtl="0" eaLnBrk="1" latinLnBrk="0" hangingPunct="1">
        <a:defRPr kumimoji="0" lang="fr-FR" sz="1350" kern="1200">
          <a:solidFill>
            <a:schemeClr val="tx1"/>
          </a:solidFill>
          <a:latin typeface="+mn-lt"/>
          <a:ea typeface="+mn-ea"/>
          <a:cs typeface="+mn-cs"/>
        </a:defRPr>
      </a:lvl8pPr>
      <a:lvl9pPr marL="2743200" algn="l" defTabSz="685800" rtl="0" eaLnBrk="1" latinLnBrk="0" hangingPunct="1">
        <a:defRPr kumimoji="0" lang="fr-F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hyperlink" Target="http://www.caf.fr/"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hyperlink" Target="https://www.caf.fr/allocataires/caf-du-lot" TargetMode="External"/><Relationship Id="rId7" Type="http://schemas.openxmlformats.org/officeDocument/2006/relationships/hyperlink" Target="https://www.caf.fr/sites/default/files/medias/461/Vie%20professionnelle/BAFA/Formulaire%20de%20demande_BAFA_formation%20g%C3%A9n%C3%A9rale.pdf" TargetMode="External"/><Relationship Id="rId2" Type="http://schemas.openxmlformats.org/officeDocument/2006/relationships/hyperlink" Target="https://www.calameo.com/read/008107199cf4d86e7a351" TargetMode="External"/><Relationship Id="rId1" Type="http://schemas.openxmlformats.org/officeDocument/2006/relationships/slideLayout" Target="../slideLayouts/slideLayout2.xml"/><Relationship Id="rId6" Type="http://schemas.openxmlformats.org/officeDocument/2006/relationships/hyperlink" Target="https://www.caf.fr/sites/default/files/medias/461/Logement/Formulaire%20de%20demande_aide%20%C3%A0%20l'am%C3%A9lioration%20de%20l'habtiat.pdf" TargetMode="External"/><Relationship Id="rId5" Type="http://schemas.openxmlformats.org/officeDocument/2006/relationships/hyperlink" Target="https://www.caf.fr/sites/default/files/medias/461/Logement/PAH%20national%20(1).pdf" TargetMode="External"/><Relationship Id="rId4" Type="http://schemas.openxmlformats.org/officeDocument/2006/relationships/hyperlink" Target="https://www.caf.fr/sites/default/files/medias/461/Logement/formulaire%20de%20demande_aide%20%C3%A0%20l'%C3%A9quipement_2026.pdf" TargetMode="External"/><Relationship Id="rId9" Type="http://schemas.openxmlformats.org/officeDocument/2006/relationships/image" Target="../media/image11.png"/></Relationships>
</file>

<file path=ppt/slides/_rels/slide3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12.png"/><Relationship Id="rId4" Type="http://schemas.openxmlformats.org/officeDocument/2006/relationships/hyperlink" Target="https://www.caf.fr/sites/default/files/medias/cnaf/Aides_et_demarches/Mes-demarches/Fiches-pratiques/Prendre-un-rendez-vous-en-ligne.pdf" TargetMode="External"/></Relationships>
</file>

<file path=ppt/slides/_rels/slide3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3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hyperlink" Target="https://www.caf.fr/allocataires/vies-de-famille/lire-le-magazine"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hyperlink" Target="https://www.caf.fr/allocataires/caf-du-lot" TargetMode="External"/></Relationships>
</file>

<file path=ppt/slides/_rels/slide4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415540" y="2132859"/>
            <a:ext cx="9001143" cy="1470025"/>
          </a:xfrm>
        </p:spPr>
        <p:txBody>
          <a:bodyPr/>
          <a:lstStyle/>
          <a:p>
            <a:r>
              <a:rPr lang="fr-FR" dirty="0"/>
              <a:t>ACTUS-CAF#9</a:t>
            </a:r>
            <a:br>
              <a:rPr lang="fr-FR" dirty="0"/>
            </a:br>
            <a:r>
              <a:rPr lang="fr-FR" dirty="0"/>
              <a:t>19 JANVIER 2026</a:t>
            </a:r>
            <a:endParaRPr lang="fr-FR" sz="2400" dirty="0"/>
          </a:p>
        </p:txBody>
      </p:sp>
    </p:spTree>
    <p:extLst>
      <p:ext uri="{BB962C8B-B14F-4D97-AF65-F5344CB8AC3E}">
        <p14:creationId xmlns:p14="http://schemas.microsoft.com/office/powerpoint/2010/main" val="760807962"/>
      </p:ext>
    </p:extLst>
  </p:cSld>
  <p:clrMapOvr>
    <a:masterClrMapping/>
  </p:clrMapOvr>
  <p:transition spd="slow">
    <p:wipe dir="d"/>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DEE32B-F8CD-59C1-B09C-975059D04248}"/>
            </a:ext>
          </a:extLst>
        </p:cNvPr>
        <p:cNvGrpSpPr/>
        <p:nvPr/>
      </p:nvGrpSpPr>
      <p:grpSpPr>
        <a:xfrm>
          <a:off x="0" y="0"/>
          <a:ext cx="0" cy="0"/>
          <a:chOff x="0" y="0"/>
          <a:chExt cx="0" cy="0"/>
        </a:xfrm>
      </p:grpSpPr>
      <p:sp>
        <p:nvSpPr>
          <p:cNvPr id="4" name="Titre 3">
            <a:extLst>
              <a:ext uri="{FF2B5EF4-FFF2-40B4-BE49-F238E27FC236}">
                <a16:creationId xmlns:a16="http://schemas.microsoft.com/office/drawing/2014/main" id="{BBC5DB2A-A710-77C4-AFEE-060505520F18}"/>
              </a:ext>
            </a:extLst>
          </p:cNvPr>
          <p:cNvSpPr>
            <a:spLocks noGrp="1"/>
          </p:cNvSpPr>
          <p:nvPr>
            <p:ph type="title"/>
          </p:nvPr>
        </p:nvSpPr>
        <p:spPr/>
        <p:txBody>
          <a:bodyPr/>
          <a:lstStyle/>
          <a:p>
            <a:r>
              <a:rPr lang="fr-FR" dirty="0">
                <a:solidFill>
                  <a:srgbClr val="002060"/>
                </a:solidFill>
              </a:rPr>
              <a:t>Les bénéficiaires potentiels</a:t>
            </a:r>
          </a:p>
        </p:txBody>
      </p:sp>
      <p:sp>
        <p:nvSpPr>
          <p:cNvPr id="5" name="Espace réservé du contenu 4">
            <a:extLst>
              <a:ext uri="{FF2B5EF4-FFF2-40B4-BE49-F238E27FC236}">
                <a16:creationId xmlns:a16="http://schemas.microsoft.com/office/drawing/2014/main" id="{823B1C29-8237-26A0-643C-97293C32515F}"/>
              </a:ext>
            </a:extLst>
          </p:cNvPr>
          <p:cNvSpPr>
            <a:spLocks noGrp="1"/>
          </p:cNvSpPr>
          <p:nvPr>
            <p:ph idx="1"/>
          </p:nvPr>
        </p:nvSpPr>
        <p:spPr>
          <a:xfrm>
            <a:off x="719403" y="1422401"/>
            <a:ext cx="10769600" cy="4965700"/>
          </a:xfrm>
        </p:spPr>
        <p:txBody>
          <a:bodyPr vert="horz" lIns="91440" tIns="45720" rIns="91440" bIns="45720" rtlCol="0" anchor="t">
            <a:normAutofit/>
          </a:bodyPr>
          <a:lstStyle/>
          <a:p>
            <a:pPr marL="0" indent="0" algn="just" hangingPunct="0">
              <a:buNone/>
            </a:pPr>
            <a:r>
              <a:rPr lang="fr-FR" sz="2000" dirty="0">
                <a:solidFill>
                  <a:srgbClr val="002060"/>
                </a:solidFill>
              </a:rPr>
              <a:t>Peuvent bénéficier des aides financières individuelles d’action sociale de la Caf du Lot (sous réserve des conditions propres à chaque aide), les allocataires qui remplissent les conditions suivantes : </a:t>
            </a:r>
          </a:p>
          <a:p>
            <a:pPr lvl="0" algn="just" hangingPunct="0">
              <a:buFont typeface="Wingdings" panose="05000000000000000000" pitchFamily="2" charset="2"/>
              <a:buChar char="ü"/>
            </a:pPr>
            <a:r>
              <a:rPr lang="fr-FR" sz="2000" dirty="0">
                <a:solidFill>
                  <a:srgbClr val="002060"/>
                </a:solidFill>
              </a:rPr>
              <a:t>Être ressortissant du régime général, et de tout régime spécial intégré dans le régime général ;</a:t>
            </a:r>
          </a:p>
          <a:p>
            <a:pPr lvl="0" algn="just" hangingPunct="0">
              <a:buFont typeface="Wingdings" panose="05000000000000000000" pitchFamily="2" charset="2"/>
              <a:buChar char="ü"/>
            </a:pPr>
            <a:r>
              <a:rPr lang="fr-FR" sz="2000" dirty="0">
                <a:solidFill>
                  <a:srgbClr val="002060"/>
                </a:solidFill>
              </a:rPr>
              <a:t>Avoir au moins un enfant de moins de 20 ans à charge au sens des prestations familiales ou avoir un enfant à naitre ;</a:t>
            </a:r>
          </a:p>
          <a:p>
            <a:pPr lvl="0" algn="just" hangingPunct="0">
              <a:buFont typeface="Wingdings" panose="05000000000000000000" pitchFamily="2" charset="2"/>
              <a:buChar char="ü"/>
            </a:pPr>
            <a:r>
              <a:rPr lang="fr-FR" sz="2000" dirty="0">
                <a:solidFill>
                  <a:srgbClr val="002060"/>
                </a:solidFill>
              </a:rPr>
              <a:t>Résider en métropole ;</a:t>
            </a:r>
          </a:p>
          <a:p>
            <a:pPr lvl="0" algn="just" hangingPunct="0">
              <a:buFont typeface="Wingdings" panose="05000000000000000000" pitchFamily="2" charset="2"/>
              <a:buChar char="ü"/>
            </a:pPr>
            <a:r>
              <a:rPr lang="fr-FR" sz="2000" dirty="0">
                <a:solidFill>
                  <a:srgbClr val="002060"/>
                </a:solidFill>
              </a:rPr>
              <a:t>Percevoir une ou plusieurs prestations familiales ou sociales.</a:t>
            </a:r>
          </a:p>
          <a:p>
            <a:pPr marL="0" indent="0" algn="just" hangingPunct="0">
              <a:buNone/>
            </a:pPr>
            <a:r>
              <a:rPr lang="fr-FR" sz="2000" dirty="0">
                <a:solidFill>
                  <a:srgbClr val="002060"/>
                </a:solidFill>
              </a:rPr>
              <a:t> </a:t>
            </a:r>
          </a:p>
          <a:p>
            <a:pPr marL="0" indent="0" algn="just" hangingPunct="0">
              <a:buNone/>
            </a:pPr>
            <a:r>
              <a:rPr lang="fr-FR" sz="2000" dirty="0">
                <a:solidFill>
                  <a:srgbClr val="002060"/>
                </a:solidFill>
              </a:rPr>
              <a:t>Les parents non-gardiens ne sont pas concernés par cette disposition et peuvent avoir accès au prêt à l’équipement ménager et mobilier dans les conditions prévues par le règlement.</a:t>
            </a:r>
          </a:p>
          <a:p>
            <a:pPr marL="342900" lvl="1" indent="0">
              <a:buNone/>
            </a:pPr>
            <a:endParaRPr lang="fr-FR" sz="2000" u="sng" dirty="0">
              <a:cs typeface="Calibri"/>
            </a:endParaRPr>
          </a:p>
        </p:txBody>
      </p:sp>
      <p:sp>
        <p:nvSpPr>
          <p:cNvPr id="3" name="Espace réservé du numéro de diapositive 2">
            <a:extLst>
              <a:ext uri="{FF2B5EF4-FFF2-40B4-BE49-F238E27FC236}">
                <a16:creationId xmlns:a16="http://schemas.microsoft.com/office/drawing/2014/main" id="{31D56A06-DA1A-F8D4-B6A1-F26888FFA6D8}"/>
              </a:ext>
            </a:extLst>
          </p:cNvPr>
          <p:cNvSpPr>
            <a:spLocks noGrp="1"/>
          </p:cNvSpPr>
          <p:nvPr>
            <p:ph type="sldNum" sz="quarter" idx="12"/>
          </p:nvPr>
        </p:nvSpPr>
        <p:spPr/>
        <p:txBody>
          <a:bodyPr/>
          <a:lstStyle/>
          <a:p>
            <a:fld id="{33D6E5A2-EC83-451F-A719-9AC1370DD5CF}" type="slidenum">
              <a:rPr lang="fr-FR" smtClean="0"/>
              <a:pPr/>
              <a:t>10</a:t>
            </a:fld>
            <a:endParaRPr kumimoji="0" lang="fr-FR"/>
          </a:p>
        </p:txBody>
      </p:sp>
    </p:spTree>
    <p:extLst>
      <p:ext uri="{BB962C8B-B14F-4D97-AF65-F5344CB8AC3E}">
        <p14:creationId xmlns:p14="http://schemas.microsoft.com/office/powerpoint/2010/main" val="2180246491"/>
      </p:ext>
    </p:extLst>
  </p:cSld>
  <p:clrMapOvr>
    <a:masterClrMapping/>
  </p:clrMapOvr>
  <p:transition spd="slow">
    <p:wipe dir="d"/>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987966-3EB5-90E6-9A4B-15C1552B263A}"/>
            </a:ext>
          </a:extLst>
        </p:cNvPr>
        <p:cNvGrpSpPr/>
        <p:nvPr/>
      </p:nvGrpSpPr>
      <p:grpSpPr>
        <a:xfrm>
          <a:off x="0" y="0"/>
          <a:ext cx="0" cy="0"/>
          <a:chOff x="0" y="0"/>
          <a:chExt cx="0" cy="0"/>
        </a:xfrm>
      </p:grpSpPr>
      <p:sp>
        <p:nvSpPr>
          <p:cNvPr id="4" name="Titre 3">
            <a:extLst>
              <a:ext uri="{FF2B5EF4-FFF2-40B4-BE49-F238E27FC236}">
                <a16:creationId xmlns:a16="http://schemas.microsoft.com/office/drawing/2014/main" id="{BF301919-798A-CB2D-D9F7-FFA054207440}"/>
              </a:ext>
            </a:extLst>
          </p:cNvPr>
          <p:cNvSpPr>
            <a:spLocks noGrp="1"/>
          </p:cNvSpPr>
          <p:nvPr>
            <p:ph type="title"/>
          </p:nvPr>
        </p:nvSpPr>
        <p:spPr/>
        <p:txBody>
          <a:bodyPr/>
          <a:lstStyle/>
          <a:p>
            <a:r>
              <a:rPr lang="fr-FR" dirty="0">
                <a:solidFill>
                  <a:srgbClr val="002060"/>
                </a:solidFill>
              </a:rPr>
              <a:t>Les modalités d’attribution</a:t>
            </a:r>
          </a:p>
        </p:txBody>
      </p:sp>
      <p:sp>
        <p:nvSpPr>
          <p:cNvPr id="5" name="Espace réservé du contenu 4">
            <a:extLst>
              <a:ext uri="{FF2B5EF4-FFF2-40B4-BE49-F238E27FC236}">
                <a16:creationId xmlns:a16="http://schemas.microsoft.com/office/drawing/2014/main" id="{80DD8684-8935-005F-FF43-41B5B26C3914}"/>
              </a:ext>
            </a:extLst>
          </p:cNvPr>
          <p:cNvSpPr>
            <a:spLocks noGrp="1"/>
          </p:cNvSpPr>
          <p:nvPr>
            <p:ph idx="1"/>
          </p:nvPr>
        </p:nvSpPr>
        <p:spPr>
          <a:xfrm>
            <a:off x="719403" y="1422401"/>
            <a:ext cx="10769600" cy="4965700"/>
          </a:xfrm>
        </p:spPr>
        <p:txBody>
          <a:bodyPr vert="horz" lIns="91440" tIns="45720" rIns="91440" bIns="45720" rtlCol="0" anchor="t">
            <a:normAutofit/>
          </a:bodyPr>
          <a:lstStyle/>
          <a:p>
            <a:pPr marL="0" indent="0" algn="just" hangingPunct="0">
              <a:buNone/>
            </a:pPr>
            <a:r>
              <a:rPr lang="fr-FR" sz="2200" dirty="0">
                <a:solidFill>
                  <a:srgbClr val="002060"/>
                </a:solidFill>
              </a:rPr>
              <a:t>La Caisse attribue, directement ou indirectement à ses allocataires, des aides financières individuelles.  </a:t>
            </a:r>
          </a:p>
          <a:p>
            <a:pPr algn="just" hangingPunct="0">
              <a:buFont typeface="Wingdings" panose="05000000000000000000" pitchFamily="2" charset="2"/>
              <a:buChar char="Ø"/>
            </a:pPr>
            <a:r>
              <a:rPr lang="fr-FR" sz="2200" dirty="0">
                <a:solidFill>
                  <a:srgbClr val="002060"/>
                </a:solidFill>
              </a:rPr>
              <a:t>Le principe du tiers payant est appliqué chaque fois que cela est possible. </a:t>
            </a:r>
          </a:p>
          <a:p>
            <a:pPr marL="0" indent="0" algn="just" hangingPunct="0">
              <a:buNone/>
            </a:pPr>
            <a:r>
              <a:rPr lang="fr-FR" sz="2200" dirty="0">
                <a:solidFill>
                  <a:srgbClr val="002060"/>
                </a:solidFill>
              </a:rPr>
              <a:t> </a:t>
            </a:r>
          </a:p>
          <a:p>
            <a:pPr marL="0" indent="0" algn="just" hangingPunct="0">
              <a:buNone/>
            </a:pPr>
            <a:r>
              <a:rPr lang="fr-FR" sz="2200" dirty="0">
                <a:solidFill>
                  <a:srgbClr val="002060"/>
                </a:solidFill>
              </a:rPr>
              <a:t>Elles sont attribuées sous forme :</a:t>
            </a:r>
          </a:p>
          <a:p>
            <a:pPr lvl="0" algn="just">
              <a:buFont typeface="Wingdings" panose="05000000000000000000" pitchFamily="2" charset="2"/>
              <a:buChar char="ü"/>
            </a:pPr>
            <a:r>
              <a:rPr lang="fr-FR" sz="2200" dirty="0">
                <a:solidFill>
                  <a:srgbClr val="002060"/>
                </a:solidFill>
              </a:rPr>
              <a:t>d’aide remboursable (prêt) ;</a:t>
            </a:r>
          </a:p>
          <a:p>
            <a:pPr lvl="0" algn="just">
              <a:buFont typeface="Wingdings" panose="05000000000000000000" pitchFamily="2" charset="2"/>
              <a:buChar char="ü"/>
            </a:pPr>
            <a:r>
              <a:rPr lang="fr-FR" sz="2200" dirty="0">
                <a:solidFill>
                  <a:srgbClr val="002060"/>
                </a:solidFill>
              </a:rPr>
              <a:t>d’aide non remboursable (subvention).</a:t>
            </a:r>
          </a:p>
          <a:p>
            <a:pPr marL="342900" lvl="1" indent="0">
              <a:buNone/>
            </a:pPr>
            <a:endParaRPr lang="fr-FR" sz="2000" u="sng" dirty="0">
              <a:cs typeface="Calibri"/>
            </a:endParaRPr>
          </a:p>
        </p:txBody>
      </p:sp>
      <p:sp>
        <p:nvSpPr>
          <p:cNvPr id="3" name="Espace réservé du numéro de diapositive 2">
            <a:extLst>
              <a:ext uri="{FF2B5EF4-FFF2-40B4-BE49-F238E27FC236}">
                <a16:creationId xmlns:a16="http://schemas.microsoft.com/office/drawing/2014/main" id="{D1EB43DE-359D-DA2F-F4FA-6CA523DD56AC}"/>
              </a:ext>
            </a:extLst>
          </p:cNvPr>
          <p:cNvSpPr>
            <a:spLocks noGrp="1"/>
          </p:cNvSpPr>
          <p:nvPr>
            <p:ph type="sldNum" sz="quarter" idx="12"/>
          </p:nvPr>
        </p:nvSpPr>
        <p:spPr/>
        <p:txBody>
          <a:bodyPr/>
          <a:lstStyle/>
          <a:p>
            <a:fld id="{33D6E5A2-EC83-451F-A719-9AC1370DD5CF}" type="slidenum">
              <a:rPr lang="fr-FR" smtClean="0"/>
              <a:pPr/>
              <a:t>11</a:t>
            </a:fld>
            <a:endParaRPr kumimoji="0" lang="fr-FR"/>
          </a:p>
        </p:txBody>
      </p:sp>
    </p:spTree>
    <p:extLst>
      <p:ext uri="{BB962C8B-B14F-4D97-AF65-F5344CB8AC3E}">
        <p14:creationId xmlns:p14="http://schemas.microsoft.com/office/powerpoint/2010/main" val="1162219558"/>
      </p:ext>
    </p:extLst>
  </p:cSld>
  <p:clrMapOvr>
    <a:masterClrMapping/>
  </p:clrMapOvr>
  <p:transition spd="slow">
    <p:wipe dir="d"/>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318826-DDA2-FC66-0C20-C5FEEB00772C}"/>
            </a:ext>
          </a:extLst>
        </p:cNvPr>
        <p:cNvGrpSpPr/>
        <p:nvPr/>
      </p:nvGrpSpPr>
      <p:grpSpPr>
        <a:xfrm>
          <a:off x="0" y="0"/>
          <a:ext cx="0" cy="0"/>
          <a:chOff x="0" y="0"/>
          <a:chExt cx="0" cy="0"/>
        </a:xfrm>
      </p:grpSpPr>
      <p:sp>
        <p:nvSpPr>
          <p:cNvPr id="4" name="Titre 3">
            <a:extLst>
              <a:ext uri="{FF2B5EF4-FFF2-40B4-BE49-F238E27FC236}">
                <a16:creationId xmlns:a16="http://schemas.microsoft.com/office/drawing/2014/main" id="{23B6CBEC-24B0-9CC3-6DF4-75801C05302C}"/>
              </a:ext>
            </a:extLst>
          </p:cNvPr>
          <p:cNvSpPr>
            <a:spLocks noGrp="1"/>
          </p:cNvSpPr>
          <p:nvPr>
            <p:ph type="title"/>
          </p:nvPr>
        </p:nvSpPr>
        <p:spPr/>
        <p:txBody>
          <a:bodyPr/>
          <a:lstStyle/>
          <a:p>
            <a:r>
              <a:rPr lang="fr-FR" dirty="0">
                <a:solidFill>
                  <a:srgbClr val="002060"/>
                </a:solidFill>
              </a:rPr>
              <a:t>Les modalités d’attribution</a:t>
            </a:r>
          </a:p>
        </p:txBody>
      </p:sp>
      <p:sp>
        <p:nvSpPr>
          <p:cNvPr id="5" name="Espace réservé du contenu 4">
            <a:extLst>
              <a:ext uri="{FF2B5EF4-FFF2-40B4-BE49-F238E27FC236}">
                <a16:creationId xmlns:a16="http://schemas.microsoft.com/office/drawing/2014/main" id="{54011A48-A0FD-0F92-1698-C2119DEA8F07}"/>
              </a:ext>
            </a:extLst>
          </p:cNvPr>
          <p:cNvSpPr>
            <a:spLocks noGrp="1"/>
          </p:cNvSpPr>
          <p:nvPr>
            <p:ph idx="1"/>
          </p:nvPr>
        </p:nvSpPr>
        <p:spPr>
          <a:xfrm>
            <a:off x="719403" y="1422401"/>
            <a:ext cx="10769600" cy="4965700"/>
          </a:xfrm>
        </p:spPr>
        <p:txBody>
          <a:bodyPr vert="horz" lIns="91440" tIns="45720" rIns="91440" bIns="45720" rtlCol="0" anchor="t">
            <a:normAutofit/>
          </a:bodyPr>
          <a:lstStyle/>
          <a:p>
            <a:pPr marL="0" indent="0" hangingPunct="0">
              <a:buNone/>
            </a:pPr>
            <a:r>
              <a:rPr lang="fr-FR" sz="2000" dirty="0">
                <a:solidFill>
                  <a:srgbClr val="002060"/>
                </a:solidFill>
              </a:rPr>
              <a:t>Pour obtenir le bénéfice des différentes aides de la Caf, il peut être tenu compte du Quotient Familial (QF) connu au moment du traitement de la demande. Les montants plafonds du Quotient Familial spécifiques à chaque aide sont déterminés par le Conseil d'Administration.</a:t>
            </a:r>
          </a:p>
          <a:p>
            <a:pPr marL="342900" lvl="1" indent="0">
              <a:buNone/>
            </a:pPr>
            <a:endParaRPr lang="fr-FR" sz="2000" u="sng" dirty="0">
              <a:cs typeface="Calibri"/>
            </a:endParaRPr>
          </a:p>
        </p:txBody>
      </p:sp>
      <p:sp>
        <p:nvSpPr>
          <p:cNvPr id="3" name="Espace réservé du numéro de diapositive 2">
            <a:extLst>
              <a:ext uri="{FF2B5EF4-FFF2-40B4-BE49-F238E27FC236}">
                <a16:creationId xmlns:a16="http://schemas.microsoft.com/office/drawing/2014/main" id="{36FA10BD-0D42-DEFA-B566-D560BA11AAE4}"/>
              </a:ext>
            </a:extLst>
          </p:cNvPr>
          <p:cNvSpPr>
            <a:spLocks noGrp="1"/>
          </p:cNvSpPr>
          <p:nvPr>
            <p:ph type="sldNum" sz="quarter" idx="12"/>
          </p:nvPr>
        </p:nvSpPr>
        <p:spPr/>
        <p:txBody>
          <a:bodyPr/>
          <a:lstStyle/>
          <a:p>
            <a:fld id="{33D6E5A2-EC83-451F-A719-9AC1370DD5CF}" type="slidenum">
              <a:rPr lang="fr-FR" smtClean="0"/>
              <a:pPr/>
              <a:t>12</a:t>
            </a:fld>
            <a:endParaRPr kumimoji="0" lang="fr-FR"/>
          </a:p>
        </p:txBody>
      </p:sp>
      <p:sp>
        <p:nvSpPr>
          <p:cNvPr id="16" name="ZoneTexte 15">
            <a:extLst>
              <a:ext uri="{FF2B5EF4-FFF2-40B4-BE49-F238E27FC236}">
                <a16:creationId xmlns:a16="http://schemas.microsoft.com/office/drawing/2014/main" id="{A1D56B3C-CC06-1C63-2285-5A0DBF4F8FDE}"/>
              </a:ext>
            </a:extLst>
          </p:cNvPr>
          <p:cNvSpPr txBox="1"/>
          <p:nvPr/>
        </p:nvSpPr>
        <p:spPr>
          <a:xfrm>
            <a:off x="628367" y="5588065"/>
            <a:ext cx="10769600" cy="369332"/>
          </a:xfrm>
          <a:prstGeom prst="rect">
            <a:avLst/>
          </a:prstGeom>
          <a:noFill/>
        </p:spPr>
        <p:txBody>
          <a:bodyPr wrap="square">
            <a:spAutoFit/>
          </a:bodyPr>
          <a:lstStyle/>
          <a:p>
            <a:pPr algn="just" hangingPunct="0"/>
            <a:r>
              <a:rPr lang="fr-FR" sz="1800" dirty="0">
                <a:solidFill>
                  <a:srgbClr val="002060"/>
                </a:solidFill>
                <a:effectLst/>
                <a:latin typeface="Optima" panose="020B0502050508020304" pitchFamily="34" charset="0"/>
                <a:ea typeface="Times New Roman" panose="02020603050405020304" pitchFamily="18" charset="0"/>
              </a:rPr>
              <a:t>Les allocataires peuvent connaître leur quotient familial via le site </a:t>
            </a:r>
            <a:r>
              <a:rPr lang="fr-FR" sz="1800" u="sng" dirty="0">
                <a:solidFill>
                  <a:srgbClr val="0000FF"/>
                </a:solidFill>
                <a:effectLst/>
                <a:latin typeface="Optima" panose="020B0502050508020304" pitchFamily="34" charset="0"/>
                <a:ea typeface="Times New Roman" panose="02020603050405020304" pitchFamily="18" charset="0"/>
                <a:hlinkClick r:id="rId2"/>
              </a:rPr>
              <a:t>www.caf.fr</a:t>
            </a:r>
            <a:r>
              <a:rPr lang="fr-FR" sz="1800" dirty="0">
                <a:effectLst/>
                <a:latin typeface="Optima" panose="020B0502050508020304" pitchFamily="34" charset="0"/>
                <a:ea typeface="Times New Roman" panose="02020603050405020304" pitchFamily="18" charset="0"/>
              </a:rPr>
              <a:t> </a:t>
            </a:r>
            <a:r>
              <a:rPr lang="fr-FR" sz="1800" dirty="0">
                <a:solidFill>
                  <a:srgbClr val="002060"/>
                </a:solidFill>
                <a:effectLst/>
                <a:latin typeface="Optima" panose="020B0502050508020304" pitchFamily="34" charset="0"/>
                <a:ea typeface="Times New Roman" panose="02020603050405020304" pitchFamily="18" charset="0"/>
              </a:rPr>
              <a:t>/ espace </a:t>
            </a:r>
            <a:r>
              <a:rPr lang="fr-FR" sz="1800" i="1" dirty="0">
                <a:solidFill>
                  <a:srgbClr val="002060"/>
                </a:solidFill>
                <a:effectLst/>
                <a:latin typeface="Optima" panose="020B0502050508020304" pitchFamily="34" charset="0"/>
                <a:ea typeface="Times New Roman" panose="02020603050405020304" pitchFamily="18" charset="0"/>
              </a:rPr>
              <a:t>« Mon compte».</a:t>
            </a:r>
            <a:endParaRPr lang="fr-FR" sz="1400" dirty="0">
              <a:solidFill>
                <a:srgbClr val="002060"/>
              </a:solidFill>
              <a:effectLst/>
              <a:latin typeface="Times New Roman" panose="02020603050405020304" pitchFamily="18" charset="0"/>
              <a:ea typeface="Times New Roman" panose="02020603050405020304" pitchFamily="18" charset="0"/>
            </a:endParaRPr>
          </a:p>
        </p:txBody>
      </p:sp>
      <p:pic>
        <p:nvPicPr>
          <p:cNvPr id="8" name="Image 7">
            <a:extLst>
              <a:ext uri="{FF2B5EF4-FFF2-40B4-BE49-F238E27FC236}">
                <a16:creationId xmlns:a16="http://schemas.microsoft.com/office/drawing/2014/main" id="{D2CDA5C9-92C5-5DE9-EDAE-095295452FFB}"/>
              </a:ext>
            </a:extLst>
          </p:cNvPr>
          <p:cNvPicPr>
            <a:picLocks noChangeAspect="1"/>
          </p:cNvPicPr>
          <p:nvPr/>
        </p:nvPicPr>
        <p:blipFill>
          <a:blip r:embed="rId3"/>
          <a:stretch>
            <a:fillRect/>
          </a:stretch>
        </p:blipFill>
        <p:spPr>
          <a:xfrm>
            <a:off x="2957074" y="2501579"/>
            <a:ext cx="6277851" cy="2753109"/>
          </a:xfrm>
          <a:prstGeom prst="rect">
            <a:avLst/>
          </a:prstGeom>
        </p:spPr>
      </p:pic>
    </p:spTree>
    <p:extLst>
      <p:ext uri="{BB962C8B-B14F-4D97-AF65-F5344CB8AC3E}">
        <p14:creationId xmlns:p14="http://schemas.microsoft.com/office/powerpoint/2010/main" val="1246370781"/>
      </p:ext>
    </p:extLst>
  </p:cSld>
  <p:clrMapOvr>
    <a:masterClrMapping/>
  </p:clrMapOvr>
  <p:transition spd="slow">
    <p:wipe dir="d"/>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D17493-EA6F-7975-E71E-69EFE80270B6}"/>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F8891CD9-B06F-7999-35AF-0AD6AB105ADD}"/>
              </a:ext>
            </a:extLst>
          </p:cNvPr>
          <p:cNvSpPr>
            <a:spLocks noGrp="1"/>
          </p:cNvSpPr>
          <p:nvPr>
            <p:ph type="ctrTitle"/>
          </p:nvPr>
        </p:nvSpPr>
        <p:spPr>
          <a:xfrm>
            <a:off x="2415540" y="2132859"/>
            <a:ext cx="9001143" cy="1470025"/>
          </a:xfrm>
        </p:spPr>
        <p:txBody>
          <a:bodyPr/>
          <a:lstStyle/>
          <a:p>
            <a:r>
              <a:rPr lang="fr-FR" dirty="0"/>
              <a:t>3- Accompagnement social des familles</a:t>
            </a:r>
          </a:p>
        </p:txBody>
      </p:sp>
    </p:spTree>
    <p:extLst>
      <p:ext uri="{BB962C8B-B14F-4D97-AF65-F5344CB8AC3E}">
        <p14:creationId xmlns:p14="http://schemas.microsoft.com/office/powerpoint/2010/main" val="3916690809"/>
      </p:ext>
    </p:extLst>
  </p:cSld>
  <p:clrMapOvr>
    <a:masterClrMapping/>
  </p:clrMapOvr>
  <p:transition spd="slow">
    <p:wipe dir="d"/>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11D685-1394-66EE-243F-45B0116772FA}"/>
            </a:ext>
          </a:extLst>
        </p:cNvPr>
        <p:cNvGrpSpPr/>
        <p:nvPr/>
      </p:nvGrpSpPr>
      <p:grpSpPr>
        <a:xfrm>
          <a:off x="0" y="0"/>
          <a:ext cx="0" cy="0"/>
          <a:chOff x="0" y="0"/>
          <a:chExt cx="0" cy="0"/>
        </a:xfrm>
      </p:grpSpPr>
      <p:sp>
        <p:nvSpPr>
          <p:cNvPr id="4" name="Titre 3">
            <a:extLst>
              <a:ext uri="{FF2B5EF4-FFF2-40B4-BE49-F238E27FC236}">
                <a16:creationId xmlns:a16="http://schemas.microsoft.com/office/drawing/2014/main" id="{A36183DC-0CF9-18A2-B02F-CF6C03E2AEBF}"/>
              </a:ext>
            </a:extLst>
          </p:cNvPr>
          <p:cNvSpPr>
            <a:spLocks noGrp="1"/>
          </p:cNvSpPr>
          <p:nvPr>
            <p:ph type="title"/>
          </p:nvPr>
        </p:nvSpPr>
        <p:spPr/>
        <p:txBody>
          <a:bodyPr/>
          <a:lstStyle/>
          <a:p>
            <a:r>
              <a:rPr lang="fr-FR" b="1" dirty="0">
                <a:solidFill>
                  <a:srgbClr val="002060"/>
                </a:solidFill>
              </a:rPr>
              <a:t>Aide en lien avec les offres de travail social Caf</a:t>
            </a:r>
            <a:endParaRPr lang="fr-FR" dirty="0">
              <a:solidFill>
                <a:srgbClr val="002060"/>
              </a:solidFill>
            </a:endParaRPr>
          </a:p>
        </p:txBody>
      </p:sp>
      <p:graphicFrame>
        <p:nvGraphicFramePr>
          <p:cNvPr id="2" name="Espace réservé du contenu 1">
            <a:extLst>
              <a:ext uri="{FF2B5EF4-FFF2-40B4-BE49-F238E27FC236}">
                <a16:creationId xmlns:a16="http://schemas.microsoft.com/office/drawing/2014/main" id="{A00EDFEE-24BF-9B92-ACA2-05C36DD30405}"/>
              </a:ext>
            </a:extLst>
          </p:cNvPr>
          <p:cNvGraphicFramePr>
            <a:graphicFrameLocks noGrp="1"/>
          </p:cNvGraphicFramePr>
          <p:nvPr>
            <p:ph idx="1"/>
          </p:nvPr>
        </p:nvGraphicFramePr>
        <p:xfrm>
          <a:off x="823979" y="1578386"/>
          <a:ext cx="10769600" cy="4729480"/>
        </p:xfrm>
        <a:graphic>
          <a:graphicData uri="http://schemas.openxmlformats.org/drawingml/2006/table">
            <a:tbl>
              <a:tblPr firstRow="1" bandRow="1">
                <a:tableStyleId>{5C22544A-7EE6-4342-B048-85BDC9FD1C3A}</a:tableStyleId>
              </a:tblPr>
              <a:tblGrid>
                <a:gridCol w="2283012">
                  <a:extLst>
                    <a:ext uri="{9D8B030D-6E8A-4147-A177-3AD203B41FA5}">
                      <a16:colId xmlns:a16="http://schemas.microsoft.com/office/drawing/2014/main" val="1881184271"/>
                    </a:ext>
                  </a:extLst>
                </a:gridCol>
                <a:gridCol w="8486588">
                  <a:extLst>
                    <a:ext uri="{9D8B030D-6E8A-4147-A177-3AD203B41FA5}">
                      <a16:colId xmlns:a16="http://schemas.microsoft.com/office/drawing/2014/main" val="50787405"/>
                    </a:ext>
                  </a:extLst>
                </a:gridCol>
              </a:tblGrid>
              <a:tr h="370840">
                <a:tc>
                  <a:txBody>
                    <a:bodyPr/>
                    <a:lstStyle/>
                    <a:p>
                      <a:r>
                        <a:rPr lang="fr-FR" sz="1600" b="1" dirty="0">
                          <a:solidFill>
                            <a:srgbClr val="002060"/>
                          </a:solidFill>
                        </a:rPr>
                        <a:t>Objectif</a:t>
                      </a:r>
                    </a:p>
                  </a:txBody>
                  <a:tcPr>
                    <a:solidFill>
                      <a:schemeClr val="accent1">
                        <a:lumMod val="20000"/>
                        <a:lumOff val="80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fr-FR" sz="1600" b="0" kern="1200" dirty="0">
                          <a:solidFill>
                            <a:srgbClr val="002060"/>
                          </a:solidFill>
                          <a:effectLst/>
                          <a:latin typeface="+mn-lt"/>
                          <a:ea typeface="+mn-ea"/>
                          <a:cs typeface="+mn-cs"/>
                        </a:rPr>
                        <a:t>Apporter un soutien financier et un accompagnement social afin de permettre la réalisation d’un nouveau projet de vie et /ou le retour à un certain équilibre.</a:t>
                      </a:r>
                    </a:p>
                    <a:p>
                      <a:endParaRPr lang="fr-FR" sz="1600" dirty="0">
                        <a:solidFill>
                          <a:srgbClr val="002060"/>
                        </a:solidFill>
                      </a:endParaRPr>
                    </a:p>
                  </a:txBody>
                  <a:tcPr>
                    <a:solidFill>
                      <a:schemeClr val="accent1">
                        <a:lumMod val="20000"/>
                        <a:lumOff val="80000"/>
                      </a:schemeClr>
                    </a:solidFill>
                  </a:tcPr>
                </a:tc>
                <a:extLst>
                  <a:ext uri="{0D108BD9-81ED-4DB2-BD59-A6C34878D82A}">
                    <a16:rowId xmlns:a16="http://schemas.microsoft.com/office/drawing/2014/main" val="2991155905"/>
                  </a:ext>
                </a:extLst>
              </a:tr>
              <a:tr h="37084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fr-FR" sz="1600" b="1" kern="1200" dirty="0">
                          <a:solidFill>
                            <a:srgbClr val="002060"/>
                          </a:solidFill>
                          <a:effectLst/>
                          <a:latin typeface="+mn-lt"/>
                          <a:ea typeface="+mn-ea"/>
                          <a:cs typeface="+mn-cs"/>
                        </a:rPr>
                        <a:t>Bénéficiaires</a:t>
                      </a:r>
                    </a:p>
                    <a:p>
                      <a:endParaRPr lang="fr-FR" sz="1600" b="1" dirty="0">
                        <a:solidFill>
                          <a:srgbClr val="002060"/>
                        </a:solidFill>
                      </a:endParaRPr>
                    </a:p>
                  </a:txBody>
                  <a:tcPr/>
                </a:tc>
                <a:tc>
                  <a:txBody>
                    <a:bodyPr/>
                    <a:lstStyle/>
                    <a:p>
                      <a:r>
                        <a:rPr kumimoji="0" lang="fr-FR" sz="1600" kern="1200" dirty="0">
                          <a:solidFill>
                            <a:srgbClr val="002060"/>
                          </a:solidFill>
                          <a:effectLst/>
                          <a:latin typeface="+mn-lt"/>
                          <a:ea typeface="+mn-ea"/>
                          <a:cs typeface="+mn-cs"/>
                        </a:rPr>
                        <a:t>Familles allocataires assumant la charge d’au moins un enfant de moins de 20 ans ou à naitre bénéficiaires d’une offre de service proposées par les travailleurs sociaux de la Caf (séparation, parent seul, arrivée de l’enfant, décès enfant / parent) :</a:t>
                      </a:r>
                    </a:p>
                    <a:p>
                      <a:pPr marL="285750" lvl="0" indent="-285750">
                        <a:buFont typeface="Wingdings" panose="05000000000000000000" pitchFamily="2" charset="2"/>
                        <a:buChar char="ü"/>
                      </a:pPr>
                      <a:r>
                        <a:rPr kumimoji="0" lang="fr-FR" sz="1600" kern="1200" dirty="0">
                          <a:solidFill>
                            <a:srgbClr val="002060"/>
                          </a:solidFill>
                          <a:effectLst/>
                          <a:latin typeface="+mn-lt"/>
                          <a:ea typeface="+mn-ea"/>
                          <a:cs typeface="+mn-cs"/>
                        </a:rPr>
                        <a:t>Dans les 6 mois suivant le fait générateur ;</a:t>
                      </a:r>
                    </a:p>
                    <a:p>
                      <a:pPr marL="285750" lvl="0" indent="-285750">
                        <a:buFont typeface="Wingdings" panose="05000000000000000000" pitchFamily="2" charset="2"/>
                        <a:buChar char="ü"/>
                      </a:pPr>
                      <a:r>
                        <a:rPr kumimoji="0" lang="fr-FR" sz="1600" kern="1200" dirty="0">
                          <a:solidFill>
                            <a:srgbClr val="002060"/>
                          </a:solidFill>
                          <a:effectLst/>
                          <a:latin typeface="+mn-lt"/>
                          <a:ea typeface="+mn-ea"/>
                          <a:cs typeface="+mn-cs"/>
                        </a:rPr>
                        <a:t>Et/ou durant l’accompagnement du travailleur social.</a:t>
                      </a:r>
                    </a:p>
                  </a:txBody>
                  <a:tcPr/>
                </a:tc>
                <a:extLst>
                  <a:ext uri="{0D108BD9-81ED-4DB2-BD59-A6C34878D82A}">
                    <a16:rowId xmlns:a16="http://schemas.microsoft.com/office/drawing/2014/main" val="1196148572"/>
                  </a:ext>
                </a:extLst>
              </a:tr>
              <a:tr h="37084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fr-FR" sz="1600" b="1" kern="1200" dirty="0">
                          <a:solidFill>
                            <a:srgbClr val="002060"/>
                          </a:solidFill>
                          <a:effectLst/>
                          <a:latin typeface="+mn-lt"/>
                          <a:ea typeface="+mn-ea"/>
                          <a:cs typeface="+mn-cs"/>
                        </a:rPr>
                        <a:t>Conditions</a:t>
                      </a:r>
                    </a:p>
                    <a:p>
                      <a:endParaRPr lang="fr-FR" sz="1600" b="1" dirty="0">
                        <a:solidFill>
                          <a:srgbClr val="002060"/>
                        </a:solidFill>
                      </a:endParaRPr>
                    </a:p>
                  </a:txBody>
                  <a:tcPr/>
                </a:tc>
                <a:tc>
                  <a:txBody>
                    <a:bodyPr/>
                    <a:lstStyle/>
                    <a:p>
                      <a:r>
                        <a:rPr kumimoji="0" lang="fr-FR" sz="1600" kern="1200" dirty="0">
                          <a:solidFill>
                            <a:srgbClr val="002060"/>
                          </a:solidFill>
                          <a:effectLst/>
                          <a:latin typeface="+mn-lt"/>
                          <a:ea typeface="+mn-ea"/>
                          <a:cs typeface="+mn-cs"/>
                        </a:rPr>
                        <a:t>Dans le cadre d’un accompagnement, le travailleur social Caf fait le choix de mobiliser cette aide afin de permettre à la famille de réaliser un projet et/ou retrouver un meilleur équilibre de vie.</a:t>
                      </a:r>
                    </a:p>
                    <a:p>
                      <a:r>
                        <a:rPr kumimoji="0" lang="fr-FR" sz="1600" b="1" kern="1200" dirty="0">
                          <a:solidFill>
                            <a:srgbClr val="002060"/>
                          </a:solidFill>
                          <a:effectLst/>
                          <a:latin typeface="+mn-lt"/>
                          <a:ea typeface="+mn-ea"/>
                          <a:cs typeface="+mn-cs"/>
                        </a:rPr>
                        <a:t>Pas de condition de ressources.</a:t>
                      </a:r>
                    </a:p>
                  </a:txBody>
                  <a:tcPr/>
                </a:tc>
                <a:extLst>
                  <a:ext uri="{0D108BD9-81ED-4DB2-BD59-A6C34878D82A}">
                    <a16:rowId xmlns:a16="http://schemas.microsoft.com/office/drawing/2014/main" val="2665420909"/>
                  </a:ext>
                </a:extLst>
              </a:tr>
              <a:tr h="370840">
                <a:tc>
                  <a:txBody>
                    <a:bodyPr/>
                    <a:lstStyle/>
                    <a:p>
                      <a:r>
                        <a:rPr lang="fr-FR" sz="1600" b="1" dirty="0">
                          <a:solidFill>
                            <a:srgbClr val="002060"/>
                          </a:solidFill>
                        </a:rPr>
                        <a:t>Nature de l’aide</a:t>
                      </a: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fr-FR" sz="1600" kern="1200" dirty="0">
                          <a:solidFill>
                            <a:srgbClr val="002060"/>
                          </a:solidFill>
                          <a:effectLst/>
                          <a:latin typeface="+mn-lt"/>
                          <a:ea typeface="+mn-ea"/>
                          <a:cs typeface="+mn-cs"/>
                        </a:rPr>
                        <a:t>Subvention et/ou aide remboursable</a:t>
                      </a:r>
                    </a:p>
                  </a:txBody>
                  <a:tcPr/>
                </a:tc>
                <a:extLst>
                  <a:ext uri="{0D108BD9-81ED-4DB2-BD59-A6C34878D82A}">
                    <a16:rowId xmlns:a16="http://schemas.microsoft.com/office/drawing/2014/main" val="1985036823"/>
                  </a:ext>
                </a:extLst>
              </a:tr>
              <a:tr h="370840">
                <a:tc>
                  <a:txBody>
                    <a:bodyPr/>
                    <a:lstStyle/>
                    <a:p>
                      <a:r>
                        <a:rPr lang="fr-FR" sz="1600" b="1" dirty="0">
                          <a:solidFill>
                            <a:srgbClr val="002060"/>
                          </a:solidFill>
                        </a:rPr>
                        <a:t>Montant</a:t>
                      </a:r>
                    </a:p>
                  </a:txBody>
                  <a:tcPr/>
                </a:tc>
                <a:tc>
                  <a:txBody>
                    <a:bodyPr/>
                    <a:lstStyle/>
                    <a:p>
                      <a:r>
                        <a:rPr kumimoji="0" lang="fr-FR" sz="1600" kern="1200" dirty="0">
                          <a:solidFill>
                            <a:srgbClr val="002060"/>
                          </a:solidFill>
                          <a:effectLst/>
                          <a:latin typeface="+mn-lt"/>
                          <a:ea typeface="+mn-ea"/>
                          <a:cs typeface="+mn-cs"/>
                        </a:rPr>
                        <a:t>Montant maximal : 1 500 €</a:t>
                      </a:r>
                    </a:p>
                    <a:p>
                      <a:r>
                        <a:rPr kumimoji="0" lang="fr-FR" sz="1600" kern="1200" dirty="0">
                          <a:solidFill>
                            <a:srgbClr val="002060"/>
                          </a:solidFill>
                          <a:effectLst/>
                          <a:latin typeface="+mn-lt"/>
                          <a:ea typeface="+mn-ea"/>
                          <a:cs typeface="+mn-cs"/>
                        </a:rPr>
                        <a:t> </a:t>
                      </a:r>
                    </a:p>
                    <a:p>
                      <a:r>
                        <a:rPr kumimoji="0" lang="fr-FR" sz="1600" kern="1200" dirty="0">
                          <a:solidFill>
                            <a:srgbClr val="002060"/>
                          </a:solidFill>
                          <a:effectLst/>
                          <a:latin typeface="+mn-lt"/>
                          <a:ea typeface="+mn-ea"/>
                          <a:cs typeface="+mn-cs"/>
                        </a:rPr>
                        <a:t>Plafond de la subvention : 500 € </a:t>
                      </a:r>
                    </a:p>
                  </a:txBody>
                  <a:tcPr/>
                </a:tc>
                <a:extLst>
                  <a:ext uri="{0D108BD9-81ED-4DB2-BD59-A6C34878D82A}">
                    <a16:rowId xmlns:a16="http://schemas.microsoft.com/office/drawing/2014/main" val="3342784064"/>
                  </a:ext>
                </a:extLst>
              </a:tr>
              <a:tr h="370840">
                <a:tc>
                  <a:txBody>
                    <a:bodyPr/>
                    <a:lstStyle/>
                    <a:p>
                      <a:r>
                        <a:rPr lang="fr-FR" sz="1600" b="1" dirty="0">
                          <a:solidFill>
                            <a:srgbClr val="002060"/>
                          </a:solidFill>
                        </a:rPr>
                        <a:t>Durée de remboursement</a:t>
                      </a: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fr-FR" sz="1600" kern="1200" dirty="0">
                          <a:solidFill>
                            <a:srgbClr val="002060"/>
                          </a:solidFill>
                          <a:effectLst/>
                          <a:latin typeface="+mn-lt"/>
                          <a:ea typeface="+mn-ea"/>
                          <a:cs typeface="+mn-cs"/>
                        </a:rPr>
                        <a:t>Remboursement en 48 mensualités maximum</a:t>
                      </a:r>
                    </a:p>
                  </a:txBody>
                  <a:tcPr/>
                </a:tc>
                <a:extLst>
                  <a:ext uri="{0D108BD9-81ED-4DB2-BD59-A6C34878D82A}">
                    <a16:rowId xmlns:a16="http://schemas.microsoft.com/office/drawing/2014/main" val="1534178838"/>
                  </a:ext>
                </a:extLst>
              </a:tr>
            </a:tbl>
          </a:graphicData>
        </a:graphic>
      </p:graphicFrame>
      <p:sp>
        <p:nvSpPr>
          <p:cNvPr id="3" name="Espace réservé du numéro de diapositive 2">
            <a:extLst>
              <a:ext uri="{FF2B5EF4-FFF2-40B4-BE49-F238E27FC236}">
                <a16:creationId xmlns:a16="http://schemas.microsoft.com/office/drawing/2014/main" id="{3605D378-80BA-DD86-1BC4-4841E9A4017F}"/>
              </a:ext>
            </a:extLst>
          </p:cNvPr>
          <p:cNvSpPr>
            <a:spLocks noGrp="1"/>
          </p:cNvSpPr>
          <p:nvPr>
            <p:ph type="sldNum" sz="quarter" idx="12"/>
          </p:nvPr>
        </p:nvSpPr>
        <p:spPr/>
        <p:txBody>
          <a:bodyPr/>
          <a:lstStyle/>
          <a:p>
            <a:fld id="{33D6E5A2-EC83-451F-A719-9AC1370DD5CF}" type="slidenum">
              <a:rPr lang="fr-FR" smtClean="0"/>
              <a:pPr/>
              <a:t>14</a:t>
            </a:fld>
            <a:endParaRPr kumimoji="0" lang="fr-FR"/>
          </a:p>
        </p:txBody>
      </p:sp>
    </p:spTree>
    <p:extLst>
      <p:ext uri="{BB962C8B-B14F-4D97-AF65-F5344CB8AC3E}">
        <p14:creationId xmlns:p14="http://schemas.microsoft.com/office/powerpoint/2010/main" val="3161419498"/>
      </p:ext>
    </p:extLst>
  </p:cSld>
  <p:clrMapOvr>
    <a:masterClrMapping/>
  </p:clrMapOvr>
  <p:transition spd="slow">
    <p:wipe dir="d"/>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C4BC74-7C6B-B467-C212-D14CE3CDE1F0}"/>
            </a:ext>
          </a:extLst>
        </p:cNvPr>
        <p:cNvGrpSpPr/>
        <p:nvPr/>
      </p:nvGrpSpPr>
      <p:grpSpPr>
        <a:xfrm>
          <a:off x="0" y="0"/>
          <a:ext cx="0" cy="0"/>
          <a:chOff x="0" y="0"/>
          <a:chExt cx="0" cy="0"/>
        </a:xfrm>
      </p:grpSpPr>
      <p:sp>
        <p:nvSpPr>
          <p:cNvPr id="4" name="Titre 3">
            <a:extLst>
              <a:ext uri="{FF2B5EF4-FFF2-40B4-BE49-F238E27FC236}">
                <a16:creationId xmlns:a16="http://schemas.microsoft.com/office/drawing/2014/main" id="{4634C068-98F2-7CED-C987-20D7DF1E5E9A}"/>
              </a:ext>
            </a:extLst>
          </p:cNvPr>
          <p:cNvSpPr>
            <a:spLocks noGrp="1"/>
          </p:cNvSpPr>
          <p:nvPr>
            <p:ph type="title"/>
          </p:nvPr>
        </p:nvSpPr>
        <p:spPr/>
        <p:txBody>
          <a:bodyPr/>
          <a:lstStyle/>
          <a:p>
            <a:r>
              <a:rPr lang="fr-FR" b="1" dirty="0">
                <a:solidFill>
                  <a:srgbClr val="002060"/>
                </a:solidFill>
              </a:rPr>
              <a:t>Aides pour frais occasionnés par un décès</a:t>
            </a:r>
            <a:br>
              <a:rPr lang="fr-FR" b="1" dirty="0">
                <a:solidFill>
                  <a:srgbClr val="002060"/>
                </a:solidFill>
              </a:rPr>
            </a:br>
            <a:r>
              <a:rPr lang="fr-FR" b="1" i="1" dirty="0">
                <a:solidFill>
                  <a:srgbClr val="00B050"/>
                </a:solidFill>
              </a:rPr>
              <a:t>Aide pour décès d’enfant</a:t>
            </a:r>
            <a:endParaRPr lang="fr-FR" i="1" dirty="0">
              <a:solidFill>
                <a:srgbClr val="00B050"/>
              </a:solidFill>
            </a:endParaRPr>
          </a:p>
        </p:txBody>
      </p:sp>
      <p:graphicFrame>
        <p:nvGraphicFramePr>
          <p:cNvPr id="2" name="Espace réservé du contenu 1">
            <a:extLst>
              <a:ext uri="{FF2B5EF4-FFF2-40B4-BE49-F238E27FC236}">
                <a16:creationId xmlns:a16="http://schemas.microsoft.com/office/drawing/2014/main" id="{707B3115-3FF4-663F-02AA-1B218C8DFC7E}"/>
              </a:ext>
            </a:extLst>
          </p:cNvPr>
          <p:cNvGraphicFramePr>
            <a:graphicFrameLocks noGrp="1"/>
          </p:cNvGraphicFramePr>
          <p:nvPr>
            <p:ph idx="1"/>
          </p:nvPr>
        </p:nvGraphicFramePr>
        <p:xfrm>
          <a:off x="823979" y="1578386"/>
          <a:ext cx="10769600" cy="3175000"/>
        </p:xfrm>
        <a:graphic>
          <a:graphicData uri="http://schemas.openxmlformats.org/drawingml/2006/table">
            <a:tbl>
              <a:tblPr firstRow="1" bandRow="1">
                <a:tableStyleId>{5C22544A-7EE6-4342-B048-85BDC9FD1C3A}</a:tableStyleId>
              </a:tblPr>
              <a:tblGrid>
                <a:gridCol w="2283012">
                  <a:extLst>
                    <a:ext uri="{9D8B030D-6E8A-4147-A177-3AD203B41FA5}">
                      <a16:colId xmlns:a16="http://schemas.microsoft.com/office/drawing/2014/main" val="1881184271"/>
                    </a:ext>
                  </a:extLst>
                </a:gridCol>
                <a:gridCol w="8486588">
                  <a:extLst>
                    <a:ext uri="{9D8B030D-6E8A-4147-A177-3AD203B41FA5}">
                      <a16:colId xmlns:a16="http://schemas.microsoft.com/office/drawing/2014/main" val="50787405"/>
                    </a:ext>
                  </a:extLst>
                </a:gridCol>
              </a:tblGrid>
              <a:tr h="370840">
                <a:tc>
                  <a:txBody>
                    <a:bodyPr/>
                    <a:lstStyle/>
                    <a:p>
                      <a:r>
                        <a:rPr lang="fr-FR" sz="1600" b="1" dirty="0">
                          <a:solidFill>
                            <a:srgbClr val="002060"/>
                          </a:solidFill>
                        </a:rPr>
                        <a:t>Objectif</a:t>
                      </a:r>
                    </a:p>
                  </a:txBody>
                  <a:tcPr>
                    <a:solidFill>
                      <a:schemeClr val="accent1">
                        <a:lumMod val="20000"/>
                        <a:lumOff val="80000"/>
                      </a:schemeClr>
                    </a:solidFill>
                  </a:tcPr>
                </a:tc>
                <a:tc>
                  <a:txBody>
                    <a:bodyPr/>
                    <a:lstStyle/>
                    <a:p>
                      <a:r>
                        <a:rPr kumimoji="0" lang="fr-FR" sz="1600" b="0" kern="1200" dirty="0">
                          <a:solidFill>
                            <a:srgbClr val="002060"/>
                          </a:solidFill>
                          <a:effectLst/>
                          <a:latin typeface="+mn-lt"/>
                          <a:ea typeface="+mn-ea"/>
                          <a:cs typeface="+mn-cs"/>
                        </a:rPr>
                        <a:t>Aider les familles à financer les frais d’obsèques en cas de décès d’un enfant.</a:t>
                      </a:r>
                    </a:p>
                    <a:p>
                      <a:r>
                        <a:rPr kumimoji="0" lang="fr-FR" sz="1600" b="0" kern="1200" dirty="0">
                          <a:solidFill>
                            <a:srgbClr val="002060"/>
                          </a:solidFill>
                          <a:effectLst/>
                          <a:latin typeface="+mn-lt"/>
                          <a:ea typeface="+mn-ea"/>
                          <a:cs typeface="+mn-cs"/>
                        </a:rPr>
                        <a:t>Cette aide intervient en complément de l’aide forfaitaire décès d’enfant.</a:t>
                      </a:r>
                    </a:p>
                  </a:txBody>
                  <a:tcPr>
                    <a:solidFill>
                      <a:schemeClr val="accent1">
                        <a:lumMod val="20000"/>
                        <a:lumOff val="80000"/>
                      </a:schemeClr>
                    </a:solidFill>
                  </a:tcPr>
                </a:tc>
                <a:extLst>
                  <a:ext uri="{0D108BD9-81ED-4DB2-BD59-A6C34878D82A}">
                    <a16:rowId xmlns:a16="http://schemas.microsoft.com/office/drawing/2014/main" val="2991155905"/>
                  </a:ext>
                </a:extLst>
              </a:tr>
              <a:tr h="37084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fr-FR" sz="1600" b="1" kern="1200" dirty="0">
                          <a:solidFill>
                            <a:srgbClr val="002060"/>
                          </a:solidFill>
                          <a:effectLst/>
                          <a:latin typeface="+mn-lt"/>
                          <a:ea typeface="+mn-ea"/>
                          <a:cs typeface="+mn-cs"/>
                        </a:rPr>
                        <a:t>Bénéficiaires</a:t>
                      </a:r>
                    </a:p>
                    <a:p>
                      <a:endParaRPr lang="fr-FR" sz="1600" b="1" dirty="0">
                        <a:solidFill>
                          <a:srgbClr val="002060"/>
                        </a:solidFill>
                      </a:endParaRPr>
                    </a:p>
                  </a:txBody>
                  <a:tcPr/>
                </a:tc>
                <a:tc>
                  <a:txBody>
                    <a:bodyPr/>
                    <a:lstStyle/>
                    <a:p>
                      <a:r>
                        <a:rPr kumimoji="0" lang="fr-FR" sz="1600" kern="1200" dirty="0">
                          <a:solidFill>
                            <a:srgbClr val="002060"/>
                          </a:solidFill>
                          <a:effectLst/>
                          <a:latin typeface="+mn-lt"/>
                          <a:ea typeface="+mn-ea"/>
                          <a:cs typeface="+mn-cs"/>
                        </a:rPr>
                        <a:t>Familles allocataires accompagnées par un travailleurs social Caf ayant subi un décès d’enfant « à charge au titre des prestations familiales » ou à la suite de naissance sans vie à partir de la 20</a:t>
                      </a:r>
                      <a:r>
                        <a:rPr kumimoji="0" lang="fr-FR" sz="1600" kern="1200" baseline="30000" dirty="0">
                          <a:solidFill>
                            <a:srgbClr val="002060"/>
                          </a:solidFill>
                          <a:effectLst/>
                          <a:latin typeface="+mn-lt"/>
                          <a:ea typeface="+mn-ea"/>
                          <a:cs typeface="+mn-cs"/>
                        </a:rPr>
                        <a:t>ième </a:t>
                      </a:r>
                      <a:r>
                        <a:rPr kumimoji="0" lang="fr-FR" sz="1600" kern="1200" dirty="0">
                          <a:solidFill>
                            <a:srgbClr val="002060"/>
                          </a:solidFill>
                          <a:effectLst/>
                          <a:latin typeface="+mn-lt"/>
                          <a:ea typeface="+mn-ea"/>
                          <a:cs typeface="+mn-cs"/>
                        </a:rPr>
                        <a:t>semaine de grossesse.</a:t>
                      </a:r>
                    </a:p>
                  </a:txBody>
                  <a:tcPr/>
                </a:tc>
                <a:extLst>
                  <a:ext uri="{0D108BD9-81ED-4DB2-BD59-A6C34878D82A}">
                    <a16:rowId xmlns:a16="http://schemas.microsoft.com/office/drawing/2014/main" val="1196148572"/>
                  </a:ext>
                </a:extLst>
              </a:tr>
              <a:tr h="37084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fr-FR" sz="1600" b="1" kern="1200" dirty="0">
                          <a:solidFill>
                            <a:srgbClr val="002060"/>
                          </a:solidFill>
                          <a:effectLst/>
                          <a:latin typeface="+mn-lt"/>
                          <a:ea typeface="+mn-ea"/>
                          <a:cs typeface="+mn-cs"/>
                        </a:rPr>
                        <a:t>Conditions</a:t>
                      </a:r>
                    </a:p>
                    <a:p>
                      <a:endParaRPr lang="fr-FR" sz="1600" b="1" dirty="0">
                        <a:solidFill>
                          <a:srgbClr val="002060"/>
                        </a:solidFill>
                      </a:endParaRPr>
                    </a:p>
                  </a:txBody>
                  <a:tcPr/>
                </a:tc>
                <a:tc>
                  <a:txBody>
                    <a:bodyPr/>
                    <a:lstStyle/>
                    <a:p>
                      <a:r>
                        <a:rPr kumimoji="0" lang="fr-FR" sz="1600" kern="1200" dirty="0">
                          <a:solidFill>
                            <a:srgbClr val="002060"/>
                          </a:solidFill>
                          <a:effectLst/>
                          <a:latin typeface="+mn-lt"/>
                          <a:ea typeface="+mn-ea"/>
                          <a:cs typeface="+mn-cs"/>
                        </a:rPr>
                        <a:t>À la suite de l’étude de situation par le travailleur social Caf, l’aide est versée à la famille. </a:t>
                      </a:r>
                    </a:p>
                    <a:p>
                      <a:r>
                        <a:rPr kumimoji="0" lang="fr-FR" sz="1600" kern="1200" dirty="0">
                          <a:solidFill>
                            <a:srgbClr val="002060"/>
                          </a:solidFill>
                          <a:effectLst/>
                          <a:latin typeface="+mn-lt"/>
                          <a:ea typeface="+mn-ea"/>
                          <a:cs typeface="+mn-cs"/>
                        </a:rPr>
                        <a:t>Aucune demande n’est à formuler par cette dernière.</a:t>
                      </a:r>
                    </a:p>
                    <a:p>
                      <a:r>
                        <a:rPr kumimoji="0" lang="fr-FR" sz="1600" b="1" kern="1200" dirty="0">
                          <a:solidFill>
                            <a:srgbClr val="002060"/>
                          </a:solidFill>
                          <a:effectLst/>
                          <a:latin typeface="+mn-lt"/>
                          <a:ea typeface="+mn-ea"/>
                          <a:cs typeface="+mn-cs"/>
                        </a:rPr>
                        <a:t>Pas de condition de ressources.</a:t>
                      </a:r>
                    </a:p>
                  </a:txBody>
                  <a:tcPr/>
                </a:tc>
                <a:extLst>
                  <a:ext uri="{0D108BD9-81ED-4DB2-BD59-A6C34878D82A}">
                    <a16:rowId xmlns:a16="http://schemas.microsoft.com/office/drawing/2014/main" val="2665420909"/>
                  </a:ext>
                </a:extLst>
              </a:tr>
              <a:tr h="370840">
                <a:tc>
                  <a:txBody>
                    <a:bodyPr/>
                    <a:lstStyle/>
                    <a:p>
                      <a:r>
                        <a:rPr lang="fr-FR" sz="1600" b="1" dirty="0">
                          <a:solidFill>
                            <a:srgbClr val="002060"/>
                          </a:solidFill>
                        </a:rPr>
                        <a:t>Nature de l’aide</a:t>
                      </a:r>
                    </a:p>
                  </a:txBody>
                  <a:tcPr/>
                </a:tc>
                <a:tc>
                  <a:txBody>
                    <a:bodyPr/>
                    <a:lstStyle/>
                    <a:p>
                      <a:r>
                        <a:rPr kumimoji="0" lang="fr-FR" sz="1600" kern="1200" dirty="0">
                          <a:solidFill>
                            <a:srgbClr val="002060"/>
                          </a:solidFill>
                          <a:effectLst/>
                          <a:latin typeface="+mn-lt"/>
                          <a:ea typeface="+mn-ea"/>
                          <a:cs typeface="+mn-cs"/>
                        </a:rPr>
                        <a:t>Subvention</a:t>
                      </a:r>
                    </a:p>
                  </a:txBody>
                  <a:tcPr/>
                </a:tc>
                <a:extLst>
                  <a:ext uri="{0D108BD9-81ED-4DB2-BD59-A6C34878D82A}">
                    <a16:rowId xmlns:a16="http://schemas.microsoft.com/office/drawing/2014/main" val="1985036823"/>
                  </a:ext>
                </a:extLst>
              </a:tr>
              <a:tr h="370840">
                <a:tc>
                  <a:txBody>
                    <a:bodyPr/>
                    <a:lstStyle/>
                    <a:p>
                      <a:r>
                        <a:rPr lang="fr-FR" sz="1600" b="1" dirty="0">
                          <a:solidFill>
                            <a:srgbClr val="002060"/>
                          </a:solidFill>
                        </a:rPr>
                        <a:t>Montant</a:t>
                      </a:r>
                    </a:p>
                  </a:txBody>
                  <a:tcPr/>
                </a:tc>
                <a:tc>
                  <a:txBody>
                    <a:bodyPr/>
                    <a:lstStyle/>
                    <a:p>
                      <a:r>
                        <a:rPr kumimoji="0" lang="fr-FR" sz="1600" kern="1200" dirty="0">
                          <a:solidFill>
                            <a:srgbClr val="002060"/>
                          </a:solidFill>
                          <a:effectLst/>
                          <a:latin typeface="+mn-lt"/>
                          <a:ea typeface="+mn-ea"/>
                          <a:cs typeface="+mn-cs"/>
                        </a:rPr>
                        <a:t>Montant forfaitaire de 500 € pour toutes les familles concernées, quel que soit le montant précis des dépenses associées au décès.</a:t>
                      </a:r>
                    </a:p>
                  </a:txBody>
                  <a:tcPr/>
                </a:tc>
                <a:extLst>
                  <a:ext uri="{0D108BD9-81ED-4DB2-BD59-A6C34878D82A}">
                    <a16:rowId xmlns:a16="http://schemas.microsoft.com/office/drawing/2014/main" val="3342784064"/>
                  </a:ext>
                </a:extLst>
              </a:tr>
            </a:tbl>
          </a:graphicData>
        </a:graphic>
      </p:graphicFrame>
      <p:sp>
        <p:nvSpPr>
          <p:cNvPr id="3" name="Espace réservé du numéro de diapositive 2">
            <a:extLst>
              <a:ext uri="{FF2B5EF4-FFF2-40B4-BE49-F238E27FC236}">
                <a16:creationId xmlns:a16="http://schemas.microsoft.com/office/drawing/2014/main" id="{D18EB13A-C95F-D374-2171-694F1FA72299}"/>
              </a:ext>
            </a:extLst>
          </p:cNvPr>
          <p:cNvSpPr>
            <a:spLocks noGrp="1"/>
          </p:cNvSpPr>
          <p:nvPr>
            <p:ph type="sldNum" sz="quarter" idx="12"/>
          </p:nvPr>
        </p:nvSpPr>
        <p:spPr/>
        <p:txBody>
          <a:bodyPr/>
          <a:lstStyle/>
          <a:p>
            <a:fld id="{33D6E5A2-EC83-451F-A719-9AC1370DD5CF}" type="slidenum">
              <a:rPr lang="fr-FR" smtClean="0"/>
              <a:pPr/>
              <a:t>15</a:t>
            </a:fld>
            <a:endParaRPr kumimoji="0" lang="fr-FR"/>
          </a:p>
        </p:txBody>
      </p:sp>
    </p:spTree>
    <p:extLst>
      <p:ext uri="{BB962C8B-B14F-4D97-AF65-F5344CB8AC3E}">
        <p14:creationId xmlns:p14="http://schemas.microsoft.com/office/powerpoint/2010/main" val="2156679030"/>
      </p:ext>
    </p:extLst>
  </p:cSld>
  <p:clrMapOvr>
    <a:masterClrMapping/>
  </p:clrMapOvr>
  <p:transition spd="slow">
    <p:wipe dir="d"/>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629286-49D8-C21F-5278-746E9D14E987}"/>
            </a:ext>
          </a:extLst>
        </p:cNvPr>
        <p:cNvGrpSpPr/>
        <p:nvPr/>
      </p:nvGrpSpPr>
      <p:grpSpPr>
        <a:xfrm>
          <a:off x="0" y="0"/>
          <a:ext cx="0" cy="0"/>
          <a:chOff x="0" y="0"/>
          <a:chExt cx="0" cy="0"/>
        </a:xfrm>
      </p:grpSpPr>
      <p:sp>
        <p:nvSpPr>
          <p:cNvPr id="4" name="Titre 3">
            <a:extLst>
              <a:ext uri="{FF2B5EF4-FFF2-40B4-BE49-F238E27FC236}">
                <a16:creationId xmlns:a16="http://schemas.microsoft.com/office/drawing/2014/main" id="{0DC1C86A-1863-7C6B-C101-D95682514A6A}"/>
              </a:ext>
            </a:extLst>
          </p:cNvPr>
          <p:cNvSpPr>
            <a:spLocks noGrp="1"/>
          </p:cNvSpPr>
          <p:nvPr>
            <p:ph type="title"/>
          </p:nvPr>
        </p:nvSpPr>
        <p:spPr/>
        <p:txBody>
          <a:bodyPr/>
          <a:lstStyle/>
          <a:p>
            <a:r>
              <a:rPr lang="fr-FR" b="1" dirty="0">
                <a:solidFill>
                  <a:srgbClr val="002060"/>
                </a:solidFill>
              </a:rPr>
              <a:t>Aides pour frais occasionnés par un décès</a:t>
            </a:r>
            <a:br>
              <a:rPr lang="fr-FR" b="1" dirty="0">
                <a:solidFill>
                  <a:srgbClr val="002060"/>
                </a:solidFill>
              </a:rPr>
            </a:br>
            <a:r>
              <a:rPr lang="fr-FR" b="1" i="1" dirty="0">
                <a:solidFill>
                  <a:srgbClr val="00B050"/>
                </a:solidFill>
              </a:rPr>
              <a:t>Aide pour décès d’un parent</a:t>
            </a:r>
            <a:endParaRPr lang="fr-FR" i="1" dirty="0">
              <a:solidFill>
                <a:srgbClr val="00B050"/>
              </a:solidFill>
            </a:endParaRPr>
          </a:p>
        </p:txBody>
      </p:sp>
      <p:graphicFrame>
        <p:nvGraphicFramePr>
          <p:cNvPr id="2" name="Espace réservé du contenu 1">
            <a:extLst>
              <a:ext uri="{FF2B5EF4-FFF2-40B4-BE49-F238E27FC236}">
                <a16:creationId xmlns:a16="http://schemas.microsoft.com/office/drawing/2014/main" id="{A3B9771F-D38C-210F-1740-12BD268A7C62}"/>
              </a:ext>
            </a:extLst>
          </p:cNvPr>
          <p:cNvGraphicFramePr>
            <a:graphicFrameLocks noGrp="1"/>
          </p:cNvGraphicFramePr>
          <p:nvPr>
            <p:ph idx="1"/>
          </p:nvPr>
        </p:nvGraphicFramePr>
        <p:xfrm>
          <a:off x="823979" y="1479774"/>
          <a:ext cx="10769600" cy="4668520"/>
        </p:xfrm>
        <a:graphic>
          <a:graphicData uri="http://schemas.openxmlformats.org/drawingml/2006/table">
            <a:tbl>
              <a:tblPr firstRow="1" bandRow="1">
                <a:tableStyleId>{5C22544A-7EE6-4342-B048-85BDC9FD1C3A}</a:tableStyleId>
              </a:tblPr>
              <a:tblGrid>
                <a:gridCol w="2283012">
                  <a:extLst>
                    <a:ext uri="{9D8B030D-6E8A-4147-A177-3AD203B41FA5}">
                      <a16:colId xmlns:a16="http://schemas.microsoft.com/office/drawing/2014/main" val="1881184271"/>
                    </a:ext>
                  </a:extLst>
                </a:gridCol>
                <a:gridCol w="8486588">
                  <a:extLst>
                    <a:ext uri="{9D8B030D-6E8A-4147-A177-3AD203B41FA5}">
                      <a16:colId xmlns:a16="http://schemas.microsoft.com/office/drawing/2014/main" val="50787405"/>
                    </a:ext>
                  </a:extLst>
                </a:gridCol>
              </a:tblGrid>
              <a:tr h="370840">
                <a:tc>
                  <a:txBody>
                    <a:bodyPr/>
                    <a:lstStyle/>
                    <a:p>
                      <a:r>
                        <a:rPr lang="fr-FR" sz="1600" b="1" dirty="0">
                          <a:solidFill>
                            <a:srgbClr val="002060"/>
                          </a:solidFill>
                        </a:rPr>
                        <a:t>Objectif</a:t>
                      </a:r>
                    </a:p>
                  </a:txBody>
                  <a:tcPr>
                    <a:solidFill>
                      <a:schemeClr val="accent1">
                        <a:lumMod val="20000"/>
                        <a:lumOff val="80000"/>
                      </a:schemeClr>
                    </a:solidFill>
                  </a:tcPr>
                </a:tc>
                <a:tc>
                  <a:txBody>
                    <a:bodyPr/>
                    <a:lstStyle/>
                    <a:p>
                      <a:r>
                        <a:rPr kumimoji="0" lang="fr-FR" sz="1600" b="0" kern="1200" dirty="0">
                          <a:solidFill>
                            <a:srgbClr val="002060"/>
                          </a:solidFill>
                          <a:effectLst/>
                          <a:latin typeface="+mn-lt"/>
                          <a:ea typeface="+mn-ea"/>
                          <a:cs typeface="+mn-cs"/>
                        </a:rPr>
                        <a:t>aider les familles allocataires assumant la charge d’au moins un enfant à financer les frais d’obsèques en cas de décès d’un parent.</a:t>
                      </a:r>
                    </a:p>
                  </a:txBody>
                  <a:tcPr>
                    <a:solidFill>
                      <a:schemeClr val="accent1">
                        <a:lumMod val="20000"/>
                        <a:lumOff val="80000"/>
                      </a:schemeClr>
                    </a:solidFill>
                  </a:tcPr>
                </a:tc>
                <a:extLst>
                  <a:ext uri="{0D108BD9-81ED-4DB2-BD59-A6C34878D82A}">
                    <a16:rowId xmlns:a16="http://schemas.microsoft.com/office/drawing/2014/main" val="2991155905"/>
                  </a:ext>
                </a:extLst>
              </a:tr>
              <a:tr h="37084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fr-FR" sz="1600" b="1" kern="1200" dirty="0">
                          <a:solidFill>
                            <a:srgbClr val="002060"/>
                          </a:solidFill>
                          <a:effectLst/>
                          <a:latin typeface="+mn-lt"/>
                          <a:ea typeface="+mn-ea"/>
                          <a:cs typeface="+mn-cs"/>
                        </a:rPr>
                        <a:t>Bénéficiaires</a:t>
                      </a:r>
                    </a:p>
                    <a:p>
                      <a:endParaRPr lang="fr-FR" sz="1600" b="1" dirty="0">
                        <a:solidFill>
                          <a:srgbClr val="002060"/>
                        </a:solidFill>
                      </a:endParaRPr>
                    </a:p>
                  </a:txBody>
                  <a:tcPr/>
                </a:tc>
                <a:tc>
                  <a:txBody>
                    <a:bodyPr/>
                    <a:lstStyle/>
                    <a:p>
                      <a:r>
                        <a:rPr kumimoji="0" lang="fr-FR" sz="1600" b="0" kern="1200" dirty="0">
                          <a:solidFill>
                            <a:srgbClr val="002060"/>
                          </a:solidFill>
                          <a:effectLst/>
                          <a:latin typeface="+mn-lt"/>
                          <a:ea typeface="+mn-ea"/>
                          <a:cs typeface="+mn-cs"/>
                        </a:rPr>
                        <a:t>Familles allocataires accompagnées par un travailleur social Caf assumant la charge d’au moins un enfant de moins de 20 ans et déclarant le décès du parent de l’enfant (conjoint ou tierce personne recueillante).</a:t>
                      </a:r>
                    </a:p>
                  </a:txBody>
                  <a:tcPr/>
                </a:tc>
                <a:extLst>
                  <a:ext uri="{0D108BD9-81ED-4DB2-BD59-A6C34878D82A}">
                    <a16:rowId xmlns:a16="http://schemas.microsoft.com/office/drawing/2014/main" val="1196148572"/>
                  </a:ext>
                </a:extLst>
              </a:tr>
              <a:tr h="37084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fr-FR" sz="1600" b="1" kern="1200" dirty="0">
                          <a:solidFill>
                            <a:srgbClr val="002060"/>
                          </a:solidFill>
                          <a:effectLst/>
                          <a:latin typeface="+mn-lt"/>
                          <a:ea typeface="+mn-ea"/>
                          <a:cs typeface="+mn-cs"/>
                        </a:rPr>
                        <a:t>Conditions</a:t>
                      </a:r>
                    </a:p>
                    <a:p>
                      <a:endParaRPr lang="fr-FR" sz="1600" b="1" dirty="0">
                        <a:solidFill>
                          <a:srgbClr val="002060"/>
                        </a:solidFill>
                      </a:endParaRPr>
                    </a:p>
                  </a:txBody>
                  <a:tcPr/>
                </a:tc>
                <a:tc>
                  <a:txBody>
                    <a:bodyPr/>
                    <a:lstStyle/>
                    <a:p>
                      <a:r>
                        <a:rPr kumimoji="0" lang="fr-FR" sz="1600" b="0" kern="1200" dirty="0">
                          <a:solidFill>
                            <a:srgbClr val="002060"/>
                          </a:solidFill>
                          <a:effectLst/>
                          <a:latin typeface="+mn-lt"/>
                          <a:ea typeface="+mn-ea"/>
                          <a:cs typeface="+mn-cs"/>
                        </a:rPr>
                        <a:t>À la suite de l’étude de situation par le travailleur social Caf, l’aide de 500 € est versée à la famille. </a:t>
                      </a:r>
                    </a:p>
                    <a:p>
                      <a:r>
                        <a:rPr kumimoji="0" lang="fr-FR" sz="1600" b="0" kern="1200" dirty="0">
                          <a:solidFill>
                            <a:srgbClr val="002060"/>
                          </a:solidFill>
                          <a:effectLst/>
                          <a:latin typeface="+mn-lt"/>
                          <a:ea typeface="+mn-ea"/>
                          <a:cs typeface="+mn-cs"/>
                        </a:rPr>
                        <a:t>Aucune demande n’est à formuler par cette dernière.</a:t>
                      </a:r>
                    </a:p>
                    <a:p>
                      <a:endParaRPr kumimoji="0" lang="fr-FR" sz="600" b="0" kern="1200" dirty="0">
                        <a:solidFill>
                          <a:srgbClr val="002060"/>
                        </a:solidFill>
                        <a:effectLst/>
                        <a:latin typeface="+mn-lt"/>
                        <a:ea typeface="+mn-ea"/>
                        <a:cs typeface="+mn-cs"/>
                      </a:endParaRPr>
                    </a:p>
                    <a:p>
                      <a:r>
                        <a:rPr kumimoji="0" lang="fr-FR" sz="1600" b="0" kern="1200" dirty="0">
                          <a:solidFill>
                            <a:srgbClr val="002060"/>
                          </a:solidFill>
                          <a:effectLst/>
                          <a:latin typeface="+mn-lt"/>
                          <a:ea typeface="+mn-ea"/>
                          <a:cs typeface="+mn-cs"/>
                        </a:rPr>
                        <a:t>Concernant l’attribution, en complément, d’une aide remboursable, la famille doit être accompagnée par un travailleur social Caf fait le choix de mobiliser cette aide.</a:t>
                      </a:r>
                    </a:p>
                    <a:p>
                      <a:r>
                        <a:rPr kumimoji="0" lang="fr-FR" sz="1600" b="1" kern="1200" dirty="0">
                          <a:solidFill>
                            <a:srgbClr val="002060"/>
                          </a:solidFill>
                          <a:effectLst/>
                          <a:latin typeface="+mn-lt"/>
                          <a:ea typeface="+mn-ea"/>
                          <a:cs typeface="+mn-cs"/>
                        </a:rPr>
                        <a:t>Pas de condition de ressources.</a:t>
                      </a:r>
                    </a:p>
                  </a:txBody>
                  <a:tcPr/>
                </a:tc>
                <a:extLst>
                  <a:ext uri="{0D108BD9-81ED-4DB2-BD59-A6C34878D82A}">
                    <a16:rowId xmlns:a16="http://schemas.microsoft.com/office/drawing/2014/main" val="2665420909"/>
                  </a:ext>
                </a:extLst>
              </a:tr>
              <a:tr h="370840">
                <a:tc>
                  <a:txBody>
                    <a:bodyPr/>
                    <a:lstStyle/>
                    <a:p>
                      <a:r>
                        <a:rPr lang="fr-FR" sz="1600" b="1" dirty="0">
                          <a:solidFill>
                            <a:srgbClr val="002060"/>
                          </a:solidFill>
                        </a:rPr>
                        <a:t>Nature de l’aide</a:t>
                      </a:r>
                    </a:p>
                  </a:txBody>
                  <a:tcPr/>
                </a:tc>
                <a:tc>
                  <a:txBody>
                    <a:bodyPr/>
                    <a:lstStyle/>
                    <a:p>
                      <a:r>
                        <a:rPr kumimoji="0" lang="fr-FR" sz="1600" b="0" kern="1200" dirty="0">
                          <a:solidFill>
                            <a:srgbClr val="002060"/>
                          </a:solidFill>
                          <a:effectLst/>
                          <a:latin typeface="+mn-lt"/>
                          <a:ea typeface="+mn-ea"/>
                          <a:cs typeface="+mn-cs"/>
                        </a:rPr>
                        <a:t>Subvention et/ou aide remboursable</a:t>
                      </a:r>
                    </a:p>
                  </a:txBody>
                  <a:tcPr/>
                </a:tc>
                <a:extLst>
                  <a:ext uri="{0D108BD9-81ED-4DB2-BD59-A6C34878D82A}">
                    <a16:rowId xmlns:a16="http://schemas.microsoft.com/office/drawing/2014/main" val="1985036823"/>
                  </a:ext>
                </a:extLst>
              </a:tr>
              <a:tr h="370840">
                <a:tc>
                  <a:txBody>
                    <a:bodyPr/>
                    <a:lstStyle/>
                    <a:p>
                      <a:r>
                        <a:rPr lang="fr-FR" sz="1600" b="1" dirty="0">
                          <a:solidFill>
                            <a:srgbClr val="002060"/>
                          </a:solidFill>
                        </a:rPr>
                        <a:t>Montant</a:t>
                      </a:r>
                    </a:p>
                  </a:txBody>
                  <a:tcPr/>
                </a:tc>
                <a:tc>
                  <a:txBody>
                    <a:bodyPr/>
                    <a:lstStyle/>
                    <a:p>
                      <a:r>
                        <a:rPr kumimoji="0" lang="fr-FR" sz="1600" b="0" kern="1200" dirty="0">
                          <a:solidFill>
                            <a:srgbClr val="002060"/>
                          </a:solidFill>
                          <a:effectLst/>
                          <a:latin typeface="+mn-lt"/>
                          <a:ea typeface="+mn-ea"/>
                          <a:cs typeface="+mn-cs"/>
                        </a:rPr>
                        <a:t>Subvention : montant forfaitaire de 500 € pour toutes les familles concernées, quel que soit le montant précis des dépenses associées au décès.</a:t>
                      </a:r>
                    </a:p>
                    <a:p>
                      <a:endParaRPr kumimoji="0" lang="fr-FR" sz="600" b="0" kern="1200" dirty="0">
                        <a:solidFill>
                          <a:srgbClr val="002060"/>
                        </a:solidFill>
                        <a:effectLst/>
                        <a:latin typeface="+mn-lt"/>
                        <a:ea typeface="+mn-ea"/>
                        <a:cs typeface="+mn-cs"/>
                      </a:endParaRPr>
                    </a:p>
                    <a:p>
                      <a:r>
                        <a:rPr kumimoji="0" lang="fr-FR" sz="1600" b="0" kern="1200" dirty="0">
                          <a:solidFill>
                            <a:srgbClr val="002060"/>
                          </a:solidFill>
                          <a:effectLst/>
                          <a:latin typeface="+mn-lt"/>
                          <a:ea typeface="+mn-ea"/>
                          <a:cs typeface="+mn-cs"/>
                        </a:rPr>
                        <a:t>Aide remboursable : 1 500 € maximum.</a:t>
                      </a:r>
                    </a:p>
                  </a:txBody>
                  <a:tcPr/>
                </a:tc>
                <a:extLst>
                  <a:ext uri="{0D108BD9-81ED-4DB2-BD59-A6C34878D82A}">
                    <a16:rowId xmlns:a16="http://schemas.microsoft.com/office/drawing/2014/main" val="3342784064"/>
                  </a:ext>
                </a:extLst>
              </a:tr>
              <a:tr h="370840">
                <a:tc>
                  <a:txBody>
                    <a:bodyPr/>
                    <a:lstStyle/>
                    <a:p>
                      <a:r>
                        <a:rPr lang="fr-FR" sz="1600" b="1" dirty="0">
                          <a:solidFill>
                            <a:srgbClr val="002060"/>
                          </a:solidFill>
                        </a:rPr>
                        <a:t>Durée de remboursement</a:t>
                      </a: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fr-FR" sz="1600" b="0" kern="1200" dirty="0">
                          <a:solidFill>
                            <a:srgbClr val="002060"/>
                          </a:solidFill>
                          <a:effectLst/>
                          <a:latin typeface="+mn-lt"/>
                          <a:ea typeface="+mn-ea"/>
                          <a:cs typeface="+mn-cs"/>
                        </a:rPr>
                        <a:t>Remboursement en 48 mensualités maximum</a:t>
                      </a:r>
                    </a:p>
                  </a:txBody>
                  <a:tcPr/>
                </a:tc>
                <a:extLst>
                  <a:ext uri="{0D108BD9-81ED-4DB2-BD59-A6C34878D82A}">
                    <a16:rowId xmlns:a16="http://schemas.microsoft.com/office/drawing/2014/main" val="1534178838"/>
                  </a:ext>
                </a:extLst>
              </a:tr>
            </a:tbl>
          </a:graphicData>
        </a:graphic>
      </p:graphicFrame>
      <p:sp>
        <p:nvSpPr>
          <p:cNvPr id="3" name="Espace réservé du numéro de diapositive 2">
            <a:extLst>
              <a:ext uri="{FF2B5EF4-FFF2-40B4-BE49-F238E27FC236}">
                <a16:creationId xmlns:a16="http://schemas.microsoft.com/office/drawing/2014/main" id="{7BD681F5-1A1C-8AD7-1C4E-31A254FF4CC8}"/>
              </a:ext>
            </a:extLst>
          </p:cNvPr>
          <p:cNvSpPr>
            <a:spLocks noGrp="1"/>
          </p:cNvSpPr>
          <p:nvPr>
            <p:ph type="sldNum" sz="quarter" idx="12"/>
          </p:nvPr>
        </p:nvSpPr>
        <p:spPr/>
        <p:txBody>
          <a:bodyPr/>
          <a:lstStyle/>
          <a:p>
            <a:fld id="{33D6E5A2-EC83-451F-A719-9AC1370DD5CF}" type="slidenum">
              <a:rPr lang="fr-FR" smtClean="0"/>
              <a:pPr/>
              <a:t>16</a:t>
            </a:fld>
            <a:endParaRPr kumimoji="0" lang="fr-FR"/>
          </a:p>
        </p:txBody>
      </p:sp>
    </p:spTree>
    <p:extLst>
      <p:ext uri="{BB962C8B-B14F-4D97-AF65-F5344CB8AC3E}">
        <p14:creationId xmlns:p14="http://schemas.microsoft.com/office/powerpoint/2010/main" val="2969611885"/>
      </p:ext>
    </p:extLst>
  </p:cSld>
  <p:clrMapOvr>
    <a:masterClrMapping/>
  </p:clrMapOvr>
  <p:transition spd="slow">
    <p:wipe dir="d"/>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53E9C8-56E1-065B-0BA8-7B507FFC0E0E}"/>
            </a:ext>
          </a:extLst>
        </p:cNvPr>
        <p:cNvGrpSpPr/>
        <p:nvPr/>
      </p:nvGrpSpPr>
      <p:grpSpPr>
        <a:xfrm>
          <a:off x="0" y="0"/>
          <a:ext cx="0" cy="0"/>
          <a:chOff x="0" y="0"/>
          <a:chExt cx="0" cy="0"/>
        </a:xfrm>
      </p:grpSpPr>
      <p:sp>
        <p:nvSpPr>
          <p:cNvPr id="4" name="Titre 3">
            <a:extLst>
              <a:ext uri="{FF2B5EF4-FFF2-40B4-BE49-F238E27FC236}">
                <a16:creationId xmlns:a16="http://schemas.microsoft.com/office/drawing/2014/main" id="{92B03435-3C61-43CD-338E-0676D48EF9FA}"/>
              </a:ext>
            </a:extLst>
          </p:cNvPr>
          <p:cNvSpPr>
            <a:spLocks noGrp="1"/>
          </p:cNvSpPr>
          <p:nvPr>
            <p:ph type="title"/>
          </p:nvPr>
        </p:nvSpPr>
        <p:spPr/>
        <p:txBody>
          <a:bodyPr/>
          <a:lstStyle/>
          <a:p>
            <a:pPr algn="just" hangingPunct="0"/>
            <a:r>
              <a:rPr lang="fr-FR" b="1" dirty="0">
                <a:solidFill>
                  <a:srgbClr val="002060"/>
                </a:solidFill>
              </a:rPr>
              <a:t>Aide à la mobilité dans le cadre d’un projet d’insertion sociale et/ou professionnelle</a:t>
            </a:r>
            <a:endParaRPr lang="fr-FR" dirty="0">
              <a:solidFill>
                <a:srgbClr val="002060"/>
              </a:solidFill>
            </a:endParaRPr>
          </a:p>
        </p:txBody>
      </p:sp>
      <p:graphicFrame>
        <p:nvGraphicFramePr>
          <p:cNvPr id="2" name="Espace réservé du contenu 1">
            <a:extLst>
              <a:ext uri="{FF2B5EF4-FFF2-40B4-BE49-F238E27FC236}">
                <a16:creationId xmlns:a16="http://schemas.microsoft.com/office/drawing/2014/main" id="{2BE5DDFC-C555-5E01-727F-0E421F75622C}"/>
              </a:ext>
            </a:extLst>
          </p:cNvPr>
          <p:cNvGraphicFramePr>
            <a:graphicFrameLocks noGrp="1"/>
          </p:cNvGraphicFramePr>
          <p:nvPr>
            <p:ph idx="1"/>
          </p:nvPr>
        </p:nvGraphicFramePr>
        <p:xfrm>
          <a:off x="823979" y="1578386"/>
          <a:ext cx="10769600" cy="4889500"/>
        </p:xfrm>
        <a:graphic>
          <a:graphicData uri="http://schemas.openxmlformats.org/drawingml/2006/table">
            <a:tbl>
              <a:tblPr firstRow="1" bandRow="1">
                <a:tableStyleId>{5C22544A-7EE6-4342-B048-85BDC9FD1C3A}</a:tableStyleId>
              </a:tblPr>
              <a:tblGrid>
                <a:gridCol w="2283012">
                  <a:extLst>
                    <a:ext uri="{9D8B030D-6E8A-4147-A177-3AD203B41FA5}">
                      <a16:colId xmlns:a16="http://schemas.microsoft.com/office/drawing/2014/main" val="1881184271"/>
                    </a:ext>
                  </a:extLst>
                </a:gridCol>
                <a:gridCol w="8486588">
                  <a:extLst>
                    <a:ext uri="{9D8B030D-6E8A-4147-A177-3AD203B41FA5}">
                      <a16:colId xmlns:a16="http://schemas.microsoft.com/office/drawing/2014/main" val="50787405"/>
                    </a:ext>
                  </a:extLst>
                </a:gridCol>
              </a:tblGrid>
              <a:tr h="370840">
                <a:tc>
                  <a:txBody>
                    <a:bodyPr/>
                    <a:lstStyle/>
                    <a:p>
                      <a:r>
                        <a:rPr lang="fr-FR" sz="1600" b="1" dirty="0">
                          <a:solidFill>
                            <a:srgbClr val="002060"/>
                          </a:solidFill>
                          <a:latin typeface="+mn-lt"/>
                        </a:rPr>
                        <a:t>Objectif</a:t>
                      </a:r>
                    </a:p>
                  </a:txBody>
                  <a:tcPr>
                    <a:solidFill>
                      <a:schemeClr val="accent1">
                        <a:lumMod val="20000"/>
                        <a:lumOff val="80000"/>
                      </a:schemeClr>
                    </a:solidFill>
                  </a:tcPr>
                </a:tc>
                <a:tc>
                  <a:txBody>
                    <a:bodyPr/>
                    <a:lstStyle/>
                    <a:p>
                      <a:r>
                        <a:rPr kumimoji="0" lang="fr-FR" sz="1350" b="0" kern="1200" dirty="0">
                          <a:solidFill>
                            <a:srgbClr val="002060"/>
                          </a:solidFill>
                          <a:effectLst/>
                          <a:latin typeface="+mn-lt"/>
                          <a:ea typeface="+mn-ea"/>
                          <a:cs typeface="+mn-cs"/>
                        </a:rPr>
                        <a:t>Aide destinée notamment à financer :</a:t>
                      </a:r>
                    </a:p>
                    <a:p>
                      <a:pPr marL="285750" lvl="0" indent="-285750">
                        <a:buFont typeface="Wingdings" panose="05000000000000000000" pitchFamily="2" charset="2"/>
                        <a:buChar char="ü"/>
                      </a:pPr>
                      <a:r>
                        <a:rPr kumimoji="0" lang="fr-FR" sz="1350" b="0" kern="1200" dirty="0">
                          <a:solidFill>
                            <a:srgbClr val="002060"/>
                          </a:solidFill>
                          <a:effectLst/>
                          <a:latin typeface="+mn-lt"/>
                          <a:ea typeface="+mn-ea"/>
                          <a:cs typeface="+mn-cs"/>
                        </a:rPr>
                        <a:t>L’achat d’un véhicule (dont vélo-électrique, deux roues, casque) et frais annexes ;</a:t>
                      </a:r>
                    </a:p>
                    <a:p>
                      <a:pPr marL="285750" lvl="0" indent="-285750">
                        <a:buFont typeface="Wingdings" panose="05000000000000000000" pitchFamily="2" charset="2"/>
                        <a:buChar char="ü"/>
                      </a:pPr>
                      <a:r>
                        <a:rPr kumimoji="0" lang="fr-FR" sz="1350" b="0" kern="1200" dirty="0">
                          <a:solidFill>
                            <a:srgbClr val="002060"/>
                          </a:solidFill>
                          <a:effectLst/>
                          <a:latin typeface="+mn-lt"/>
                          <a:ea typeface="+mn-ea"/>
                          <a:cs typeface="+mn-cs"/>
                        </a:rPr>
                        <a:t>Les frais de réparation, d’entretien d’un véhicule, de contrôle technique ;</a:t>
                      </a:r>
                    </a:p>
                    <a:p>
                      <a:pPr marL="285750" lvl="0" indent="-285750">
                        <a:buFont typeface="Wingdings" panose="05000000000000000000" pitchFamily="2" charset="2"/>
                        <a:buChar char="ü"/>
                      </a:pPr>
                      <a:r>
                        <a:rPr kumimoji="0" lang="fr-FR" sz="1350" b="0" kern="1200" dirty="0">
                          <a:solidFill>
                            <a:srgbClr val="002060"/>
                          </a:solidFill>
                          <a:effectLst/>
                          <a:latin typeface="+mn-lt"/>
                          <a:ea typeface="+mn-ea"/>
                          <a:cs typeface="+mn-cs"/>
                        </a:rPr>
                        <a:t>Les frais de location d’un véhicule ;</a:t>
                      </a:r>
                    </a:p>
                    <a:p>
                      <a:pPr marL="285750" lvl="0" indent="-285750">
                        <a:buFont typeface="Wingdings" panose="05000000000000000000" pitchFamily="2" charset="2"/>
                        <a:buChar char="ü"/>
                      </a:pPr>
                      <a:r>
                        <a:rPr kumimoji="0" lang="fr-FR" sz="1350" b="0" kern="1200" dirty="0">
                          <a:solidFill>
                            <a:srgbClr val="002060"/>
                          </a:solidFill>
                          <a:effectLst/>
                          <a:latin typeface="+mn-lt"/>
                          <a:ea typeface="+mn-ea"/>
                          <a:cs typeface="+mn-cs"/>
                        </a:rPr>
                        <a:t>L’assurance d’un véhicule ;</a:t>
                      </a:r>
                    </a:p>
                    <a:p>
                      <a:pPr marL="285750" lvl="0" indent="-285750">
                        <a:buFont typeface="Wingdings" panose="05000000000000000000" pitchFamily="2" charset="2"/>
                        <a:buChar char="ü"/>
                      </a:pPr>
                      <a:r>
                        <a:rPr kumimoji="0" lang="fr-FR" sz="1350" b="0" kern="1200" dirty="0">
                          <a:solidFill>
                            <a:srgbClr val="002060"/>
                          </a:solidFill>
                          <a:effectLst/>
                          <a:latin typeface="+mn-lt"/>
                          <a:ea typeface="+mn-ea"/>
                          <a:cs typeface="+mn-cs"/>
                        </a:rPr>
                        <a:t>Les frais de transport (participation aux abonnements en complément de la participation des employeurs et des aides existantes) ;</a:t>
                      </a:r>
                    </a:p>
                    <a:p>
                      <a:pPr marL="285750" lvl="0" indent="-285750">
                        <a:buFont typeface="Wingdings" panose="05000000000000000000" pitchFamily="2" charset="2"/>
                        <a:buChar char="ü"/>
                      </a:pPr>
                      <a:r>
                        <a:rPr kumimoji="0" lang="fr-FR" sz="1350" b="0" kern="1200" dirty="0">
                          <a:solidFill>
                            <a:srgbClr val="002060"/>
                          </a:solidFill>
                          <a:effectLst/>
                          <a:latin typeface="+mn-lt"/>
                          <a:ea typeface="+mn-ea"/>
                          <a:cs typeface="+mn-cs"/>
                        </a:rPr>
                        <a:t>Le financement du code et/ou leçons de conduite (après que le demandeur ait actionné les dispositifs d’aides existants).</a:t>
                      </a:r>
                    </a:p>
                  </a:txBody>
                  <a:tcPr>
                    <a:solidFill>
                      <a:schemeClr val="accent1">
                        <a:lumMod val="20000"/>
                        <a:lumOff val="80000"/>
                      </a:schemeClr>
                    </a:solidFill>
                  </a:tcPr>
                </a:tc>
                <a:extLst>
                  <a:ext uri="{0D108BD9-81ED-4DB2-BD59-A6C34878D82A}">
                    <a16:rowId xmlns:a16="http://schemas.microsoft.com/office/drawing/2014/main" val="2991155905"/>
                  </a:ext>
                </a:extLst>
              </a:tr>
              <a:tr h="37084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fr-FR" sz="1600" b="1" kern="1200" dirty="0">
                          <a:solidFill>
                            <a:srgbClr val="002060"/>
                          </a:solidFill>
                          <a:effectLst/>
                          <a:latin typeface="+mn-lt"/>
                          <a:ea typeface="+mn-ea"/>
                          <a:cs typeface="+mn-cs"/>
                        </a:rPr>
                        <a:t>Bénéficiaires</a:t>
                      </a:r>
                    </a:p>
                    <a:p>
                      <a:endParaRPr lang="fr-FR" sz="1600" b="1" dirty="0">
                        <a:solidFill>
                          <a:srgbClr val="002060"/>
                        </a:solidFill>
                        <a:latin typeface="+mn-lt"/>
                      </a:endParaRPr>
                    </a:p>
                  </a:txBody>
                  <a:tcPr/>
                </a:tc>
                <a:tc>
                  <a:txBody>
                    <a:bodyPr/>
                    <a:lstStyle/>
                    <a:p>
                      <a:r>
                        <a:rPr kumimoji="0" lang="fr-FR" sz="1350" kern="1200" dirty="0">
                          <a:solidFill>
                            <a:srgbClr val="002060"/>
                          </a:solidFill>
                          <a:effectLst/>
                          <a:latin typeface="+mn-lt"/>
                          <a:ea typeface="+mn-ea"/>
                          <a:cs typeface="+mn-cs"/>
                        </a:rPr>
                        <a:t>Familles allocataires avec au moins 1 enfant à charge confrontées à un évènement de vie survenu dans les 6 / 12 derniers mois (séparation, décès) et poursuivant un projet d’insertion sociale et/ou professionnelle.</a:t>
                      </a:r>
                    </a:p>
                  </a:txBody>
                  <a:tcPr/>
                </a:tc>
                <a:extLst>
                  <a:ext uri="{0D108BD9-81ED-4DB2-BD59-A6C34878D82A}">
                    <a16:rowId xmlns:a16="http://schemas.microsoft.com/office/drawing/2014/main" val="1196148572"/>
                  </a:ext>
                </a:extLst>
              </a:tr>
              <a:tr h="37084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fr-FR" sz="1600" b="1" kern="1200" dirty="0">
                          <a:solidFill>
                            <a:srgbClr val="002060"/>
                          </a:solidFill>
                          <a:effectLst/>
                          <a:latin typeface="+mn-lt"/>
                          <a:ea typeface="+mn-ea"/>
                          <a:cs typeface="+mn-cs"/>
                        </a:rPr>
                        <a:t>Conditions</a:t>
                      </a:r>
                    </a:p>
                    <a:p>
                      <a:endParaRPr lang="fr-FR" sz="1600" b="1" dirty="0">
                        <a:solidFill>
                          <a:srgbClr val="002060"/>
                        </a:solidFill>
                        <a:latin typeface="+mn-lt"/>
                      </a:endParaRPr>
                    </a:p>
                  </a:txBody>
                  <a:tcPr/>
                </a:tc>
                <a:tc>
                  <a:txBody>
                    <a:bodyPr/>
                    <a:lstStyle/>
                    <a:p>
                      <a:r>
                        <a:rPr kumimoji="0" lang="fr-FR" sz="1350" kern="1200" dirty="0">
                          <a:solidFill>
                            <a:srgbClr val="002060"/>
                          </a:solidFill>
                          <a:effectLst/>
                          <a:latin typeface="+mn-lt"/>
                          <a:ea typeface="+mn-ea"/>
                          <a:cs typeface="+mn-cs"/>
                        </a:rPr>
                        <a:t>Dans le cadre d’un accompagnement, le travailleur social Caf fait le choix de mobiliser cette aide.</a:t>
                      </a:r>
                    </a:p>
                    <a:p>
                      <a:r>
                        <a:rPr kumimoji="0" lang="fr-FR" sz="1350" kern="1200" dirty="0">
                          <a:solidFill>
                            <a:srgbClr val="002060"/>
                          </a:solidFill>
                          <a:effectLst/>
                          <a:latin typeface="+mn-lt"/>
                          <a:ea typeface="+mn-ea"/>
                          <a:cs typeface="+mn-cs"/>
                        </a:rPr>
                        <a:t>Ne pas être titulaire d’une aide remboursable similaire en cours de remboursement au moment de la demande. </a:t>
                      </a:r>
                    </a:p>
                    <a:p>
                      <a:r>
                        <a:rPr kumimoji="0" lang="fr-FR" sz="1350" b="1" kern="1200" dirty="0">
                          <a:solidFill>
                            <a:srgbClr val="002060"/>
                          </a:solidFill>
                          <a:effectLst/>
                          <a:latin typeface="+mn-lt"/>
                          <a:ea typeface="+mn-ea"/>
                          <a:cs typeface="+mn-cs"/>
                        </a:rPr>
                        <a:t>Ressources : QF ≤ 1 000 €.</a:t>
                      </a:r>
                    </a:p>
                  </a:txBody>
                  <a:tcPr/>
                </a:tc>
                <a:extLst>
                  <a:ext uri="{0D108BD9-81ED-4DB2-BD59-A6C34878D82A}">
                    <a16:rowId xmlns:a16="http://schemas.microsoft.com/office/drawing/2014/main" val="2665420909"/>
                  </a:ext>
                </a:extLst>
              </a:tr>
              <a:tr h="370840">
                <a:tc>
                  <a:txBody>
                    <a:bodyPr/>
                    <a:lstStyle/>
                    <a:p>
                      <a:r>
                        <a:rPr lang="fr-FR" sz="1600" b="1" dirty="0">
                          <a:solidFill>
                            <a:srgbClr val="002060"/>
                          </a:solidFill>
                          <a:latin typeface="+mn-lt"/>
                        </a:rPr>
                        <a:t>Nature de l’aide</a:t>
                      </a: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fr-FR" sz="1400" kern="1200" dirty="0">
                          <a:solidFill>
                            <a:srgbClr val="002060"/>
                          </a:solidFill>
                          <a:effectLst/>
                          <a:latin typeface="+mn-lt"/>
                          <a:ea typeface="+mn-ea"/>
                          <a:cs typeface="+mn-cs"/>
                        </a:rPr>
                        <a:t>Subvention et/ou aide remboursable</a:t>
                      </a:r>
                    </a:p>
                  </a:txBody>
                  <a:tcPr/>
                </a:tc>
                <a:extLst>
                  <a:ext uri="{0D108BD9-81ED-4DB2-BD59-A6C34878D82A}">
                    <a16:rowId xmlns:a16="http://schemas.microsoft.com/office/drawing/2014/main" val="1985036823"/>
                  </a:ext>
                </a:extLst>
              </a:tr>
              <a:tr h="370840">
                <a:tc>
                  <a:txBody>
                    <a:bodyPr/>
                    <a:lstStyle/>
                    <a:p>
                      <a:r>
                        <a:rPr lang="fr-FR" sz="1600" b="1" dirty="0">
                          <a:solidFill>
                            <a:srgbClr val="002060"/>
                          </a:solidFill>
                          <a:latin typeface="+mn-lt"/>
                        </a:rPr>
                        <a:t>Montant</a:t>
                      </a:r>
                    </a:p>
                  </a:txBody>
                  <a:tcPr/>
                </a:tc>
                <a:tc>
                  <a:txBody>
                    <a:bodyPr/>
                    <a:lstStyle/>
                    <a:p>
                      <a:r>
                        <a:rPr kumimoji="0" lang="fr-FR" sz="1350" kern="1200" dirty="0">
                          <a:solidFill>
                            <a:srgbClr val="002060"/>
                          </a:solidFill>
                          <a:effectLst/>
                          <a:latin typeface="+mn-lt"/>
                          <a:ea typeface="+mn-ea"/>
                          <a:cs typeface="+mn-cs"/>
                        </a:rPr>
                        <a:t>Plafond subvention : 500 €</a:t>
                      </a:r>
                    </a:p>
                    <a:p>
                      <a:r>
                        <a:rPr kumimoji="0" lang="fr-FR" sz="1350" kern="1200" dirty="0">
                          <a:solidFill>
                            <a:srgbClr val="002060"/>
                          </a:solidFill>
                          <a:effectLst/>
                          <a:latin typeface="+mn-lt"/>
                          <a:ea typeface="+mn-ea"/>
                          <a:cs typeface="+mn-cs"/>
                        </a:rPr>
                        <a:t>Plafond aide remboursable : 4000 €</a:t>
                      </a:r>
                    </a:p>
                    <a:p>
                      <a:r>
                        <a:rPr kumimoji="0" lang="fr-FR" sz="1350" kern="1200" dirty="0">
                          <a:solidFill>
                            <a:srgbClr val="002060"/>
                          </a:solidFill>
                          <a:effectLst/>
                          <a:latin typeface="+mn-lt"/>
                          <a:ea typeface="+mn-ea"/>
                          <a:cs typeface="+mn-cs"/>
                        </a:rPr>
                        <a:t>Code et permis, subvention uniquement avec un plafond à 250€</a:t>
                      </a:r>
                    </a:p>
                  </a:txBody>
                  <a:tcPr/>
                </a:tc>
                <a:extLst>
                  <a:ext uri="{0D108BD9-81ED-4DB2-BD59-A6C34878D82A}">
                    <a16:rowId xmlns:a16="http://schemas.microsoft.com/office/drawing/2014/main" val="3342784064"/>
                  </a:ext>
                </a:extLst>
              </a:tr>
              <a:tr h="370840">
                <a:tc>
                  <a:txBody>
                    <a:bodyPr/>
                    <a:lstStyle/>
                    <a:p>
                      <a:r>
                        <a:rPr lang="fr-FR" sz="1600" b="1" dirty="0">
                          <a:solidFill>
                            <a:srgbClr val="002060"/>
                          </a:solidFill>
                          <a:latin typeface="+mn-lt"/>
                        </a:rPr>
                        <a:t>Durée de remboursement</a:t>
                      </a: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fr-FR" sz="1400" kern="1200" dirty="0">
                          <a:solidFill>
                            <a:srgbClr val="002060"/>
                          </a:solidFill>
                          <a:effectLst/>
                          <a:latin typeface="+mn-lt"/>
                          <a:ea typeface="+mn-ea"/>
                          <a:cs typeface="+mn-cs"/>
                        </a:rPr>
                        <a:t>Remboursement en 48 mensualités maximum</a:t>
                      </a:r>
                    </a:p>
                  </a:txBody>
                  <a:tcPr/>
                </a:tc>
                <a:extLst>
                  <a:ext uri="{0D108BD9-81ED-4DB2-BD59-A6C34878D82A}">
                    <a16:rowId xmlns:a16="http://schemas.microsoft.com/office/drawing/2014/main" val="1534178838"/>
                  </a:ext>
                </a:extLst>
              </a:tr>
            </a:tbl>
          </a:graphicData>
        </a:graphic>
      </p:graphicFrame>
      <p:sp>
        <p:nvSpPr>
          <p:cNvPr id="3" name="Espace réservé du numéro de diapositive 2">
            <a:extLst>
              <a:ext uri="{FF2B5EF4-FFF2-40B4-BE49-F238E27FC236}">
                <a16:creationId xmlns:a16="http://schemas.microsoft.com/office/drawing/2014/main" id="{5EB0365D-07A2-1378-8BDB-CAD29D79944D}"/>
              </a:ext>
            </a:extLst>
          </p:cNvPr>
          <p:cNvSpPr>
            <a:spLocks noGrp="1"/>
          </p:cNvSpPr>
          <p:nvPr>
            <p:ph type="sldNum" sz="quarter" idx="12"/>
          </p:nvPr>
        </p:nvSpPr>
        <p:spPr/>
        <p:txBody>
          <a:bodyPr/>
          <a:lstStyle/>
          <a:p>
            <a:fld id="{33D6E5A2-EC83-451F-A719-9AC1370DD5CF}" type="slidenum">
              <a:rPr lang="fr-FR" smtClean="0"/>
              <a:pPr/>
              <a:t>17</a:t>
            </a:fld>
            <a:endParaRPr kumimoji="0" lang="fr-FR"/>
          </a:p>
        </p:txBody>
      </p:sp>
    </p:spTree>
    <p:extLst>
      <p:ext uri="{BB962C8B-B14F-4D97-AF65-F5344CB8AC3E}">
        <p14:creationId xmlns:p14="http://schemas.microsoft.com/office/powerpoint/2010/main" val="717016762"/>
      </p:ext>
    </p:extLst>
  </p:cSld>
  <p:clrMapOvr>
    <a:masterClrMapping/>
  </p:clrMapOvr>
  <p:transition spd="slow">
    <p:wipe dir="d"/>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4B494D-6F52-6129-3EF7-E8570170E1B0}"/>
            </a:ext>
          </a:extLst>
        </p:cNvPr>
        <p:cNvGrpSpPr/>
        <p:nvPr/>
      </p:nvGrpSpPr>
      <p:grpSpPr>
        <a:xfrm>
          <a:off x="0" y="0"/>
          <a:ext cx="0" cy="0"/>
          <a:chOff x="0" y="0"/>
          <a:chExt cx="0" cy="0"/>
        </a:xfrm>
      </p:grpSpPr>
      <p:sp>
        <p:nvSpPr>
          <p:cNvPr id="4" name="Titre 3">
            <a:extLst>
              <a:ext uri="{FF2B5EF4-FFF2-40B4-BE49-F238E27FC236}">
                <a16:creationId xmlns:a16="http://schemas.microsoft.com/office/drawing/2014/main" id="{89CF93A6-45D1-DF1D-26C2-3958291A8165}"/>
              </a:ext>
            </a:extLst>
          </p:cNvPr>
          <p:cNvSpPr>
            <a:spLocks noGrp="1"/>
          </p:cNvSpPr>
          <p:nvPr>
            <p:ph type="title"/>
          </p:nvPr>
        </p:nvSpPr>
        <p:spPr/>
        <p:txBody>
          <a:bodyPr/>
          <a:lstStyle/>
          <a:p>
            <a:pPr algn="just" hangingPunct="0"/>
            <a:r>
              <a:rPr lang="fr-FR" b="1" dirty="0">
                <a:solidFill>
                  <a:srgbClr val="002060"/>
                </a:solidFill>
              </a:rPr>
              <a:t>Aide pour déséquilibre budgétaire</a:t>
            </a:r>
            <a:endParaRPr lang="fr-FR" dirty="0">
              <a:solidFill>
                <a:srgbClr val="002060"/>
              </a:solidFill>
            </a:endParaRPr>
          </a:p>
        </p:txBody>
      </p:sp>
      <p:graphicFrame>
        <p:nvGraphicFramePr>
          <p:cNvPr id="2" name="Espace réservé du contenu 1">
            <a:extLst>
              <a:ext uri="{FF2B5EF4-FFF2-40B4-BE49-F238E27FC236}">
                <a16:creationId xmlns:a16="http://schemas.microsoft.com/office/drawing/2014/main" id="{A21EBA20-89D3-DC61-3658-00EBFCA5F5EB}"/>
              </a:ext>
            </a:extLst>
          </p:cNvPr>
          <p:cNvGraphicFramePr>
            <a:graphicFrameLocks noGrp="1"/>
          </p:cNvGraphicFramePr>
          <p:nvPr>
            <p:ph idx="1"/>
          </p:nvPr>
        </p:nvGraphicFramePr>
        <p:xfrm>
          <a:off x="823979" y="1578386"/>
          <a:ext cx="10769600" cy="3997960"/>
        </p:xfrm>
        <a:graphic>
          <a:graphicData uri="http://schemas.openxmlformats.org/drawingml/2006/table">
            <a:tbl>
              <a:tblPr firstRow="1" bandRow="1">
                <a:tableStyleId>{5C22544A-7EE6-4342-B048-85BDC9FD1C3A}</a:tableStyleId>
              </a:tblPr>
              <a:tblGrid>
                <a:gridCol w="2283012">
                  <a:extLst>
                    <a:ext uri="{9D8B030D-6E8A-4147-A177-3AD203B41FA5}">
                      <a16:colId xmlns:a16="http://schemas.microsoft.com/office/drawing/2014/main" val="1881184271"/>
                    </a:ext>
                  </a:extLst>
                </a:gridCol>
                <a:gridCol w="8486588">
                  <a:extLst>
                    <a:ext uri="{9D8B030D-6E8A-4147-A177-3AD203B41FA5}">
                      <a16:colId xmlns:a16="http://schemas.microsoft.com/office/drawing/2014/main" val="50787405"/>
                    </a:ext>
                  </a:extLst>
                </a:gridCol>
              </a:tblGrid>
              <a:tr h="37084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fr-FR" sz="1600" b="1" kern="1200" dirty="0">
                          <a:solidFill>
                            <a:srgbClr val="002060"/>
                          </a:solidFill>
                          <a:effectLst/>
                          <a:latin typeface="+mn-lt"/>
                          <a:ea typeface="+mn-ea"/>
                          <a:cs typeface="+mn-cs"/>
                        </a:rPr>
                        <a:t>Objectif</a:t>
                      </a:r>
                    </a:p>
                    <a:p>
                      <a:endParaRPr lang="fr-FR" sz="1600" b="1" dirty="0">
                        <a:solidFill>
                          <a:srgbClr val="002060"/>
                        </a:solidFill>
                        <a:latin typeface="+mn-lt"/>
                      </a:endParaRPr>
                    </a:p>
                  </a:txBody>
                  <a:tcPr>
                    <a:solidFill>
                      <a:schemeClr val="accent1">
                        <a:lumMod val="20000"/>
                        <a:lumOff val="80000"/>
                      </a:schemeClr>
                    </a:solidFill>
                  </a:tcPr>
                </a:tc>
                <a:tc>
                  <a:txBody>
                    <a:bodyPr/>
                    <a:lstStyle/>
                    <a:p>
                      <a:r>
                        <a:rPr kumimoji="0" lang="fr-FR" sz="1600" b="0" kern="1200" dirty="0">
                          <a:solidFill>
                            <a:srgbClr val="002060"/>
                          </a:solidFill>
                          <a:effectLst/>
                          <a:latin typeface="+mn-lt"/>
                          <a:ea typeface="+mn-ea"/>
                          <a:cs typeface="+mn-cs"/>
                        </a:rPr>
                        <a:t>Aider les familles confrontées des difficultés entrainant un déséquilibre du budget familial.</a:t>
                      </a:r>
                    </a:p>
                    <a:p>
                      <a:pPr hangingPunct="0"/>
                      <a:r>
                        <a:rPr kumimoji="0" lang="fr-FR" sz="1600" b="0" kern="1200" dirty="0">
                          <a:solidFill>
                            <a:srgbClr val="002060"/>
                          </a:solidFill>
                          <a:effectLst/>
                          <a:latin typeface="+mn-lt"/>
                          <a:ea typeface="+mn-ea"/>
                          <a:cs typeface="+mn-cs"/>
                        </a:rPr>
                        <a:t>Le prêt permet de prendre en charge une dette, ou peut constituer une avance de trésorerie en prévision d’une difficulté à venir. </a:t>
                      </a:r>
                    </a:p>
                  </a:txBody>
                  <a:tcPr>
                    <a:solidFill>
                      <a:schemeClr val="accent1">
                        <a:lumMod val="20000"/>
                        <a:lumOff val="80000"/>
                      </a:schemeClr>
                    </a:solidFill>
                  </a:tcPr>
                </a:tc>
                <a:extLst>
                  <a:ext uri="{0D108BD9-81ED-4DB2-BD59-A6C34878D82A}">
                    <a16:rowId xmlns:a16="http://schemas.microsoft.com/office/drawing/2014/main" val="2991155905"/>
                  </a:ext>
                </a:extLst>
              </a:tr>
              <a:tr h="37084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fr-FR" sz="1600" b="1" kern="1200" dirty="0">
                          <a:solidFill>
                            <a:srgbClr val="002060"/>
                          </a:solidFill>
                          <a:effectLst/>
                          <a:latin typeface="+mn-lt"/>
                          <a:ea typeface="+mn-ea"/>
                          <a:cs typeface="+mn-cs"/>
                        </a:rPr>
                        <a:t>Bénéficiaires</a:t>
                      </a:r>
                    </a:p>
                    <a:p>
                      <a:endParaRPr lang="fr-FR" sz="1600" b="1" dirty="0">
                        <a:solidFill>
                          <a:srgbClr val="002060"/>
                        </a:solidFill>
                        <a:latin typeface="+mn-lt"/>
                      </a:endParaRPr>
                    </a:p>
                  </a:txBody>
                  <a:tcPr/>
                </a:tc>
                <a:tc>
                  <a:txBody>
                    <a:bodyPr/>
                    <a:lstStyle/>
                    <a:p>
                      <a:pPr algn="just"/>
                      <a:r>
                        <a:rPr kumimoji="0" lang="fr-FR" sz="1600" b="0" kern="1200" dirty="0">
                          <a:solidFill>
                            <a:srgbClr val="002060"/>
                          </a:solidFill>
                          <a:effectLst/>
                          <a:latin typeface="+mn-lt"/>
                          <a:ea typeface="+mn-ea"/>
                          <a:cs typeface="+mn-cs"/>
                        </a:rPr>
                        <a:t>Familles allocataires assumant la charge d’au moins un enfant de moins de 20 ans au sens des prestations familiales ou à naitre.</a:t>
                      </a:r>
                    </a:p>
                  </a:txBody>
                  <a:tcPr/>
                </a:tc>
                <a:extLst>
                  <a:ext uri="{0D108BD9-81ED-4DB2-BD59-A6C34878D82A}">
                    <a16:rowId xmlns:a16="http://schemas.microsoft.com/office/drawing/2014/main" val="1196148572"/>
                  </a:ext>
                </a:extLst>
              </a:tr>
              <a:tr h="37084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fr-FR" sz="1600" b="1" kern="1200" dirty="0">
                          <a:solidFill>
                            <a:srgbClr val="002060"/>
                          </a:solidFill>
                          <a:effectLst/>
                          <a:latin typeface="+mn-lt"/>
                          <a:ea typeface="+mn-ea"/>
                          <a:cs typeface="+mn-cs"/>
                        </a:rPr>
                        <a:t>Conditions</a:t>
                      </a:r>
                    </a:p>
                    <a:p>
                      <a:endParaRPr lang="fr-FR" sz="1600" b="1" dirty="0">
                        <a:solidFill>
                          <a:srgbClr val="002060"/>
                        </a:solidFill>
                        <a:latin typeface="+mn-lt"/>
                      </a:endParaRPr>
                    </a:p>
                  </a:txBody>
                  <a:tcPr/>
                </a:tc>
                <a:tc>
                  <a:txBody>
                    <a:bodyPr/>
                    <a:lstStyle/>
                    <a:p>
                      <a:r>
                        <a:rPr kumimoji="0" lang="fr-FR" sz="1600" b="0" kern="1200" dirty="0">
                          <a:solidFill>
                            <a:srgbClr val="002060"/>
                          </a:solidFill>
                          <a:effectLst/>
                          <a:latin typeface="+mn-lt"/>
                          <a:ea typeface="+mn-ea"/>
                          <a:cs typeface="+mn-cs"/>
                        </a:rPr>
                        <a:t>Cette aide doit être sollicitée par l’intermédiaire d’un travailleur social.</a:t>
                      </a:r>
                    </a:p>
                    <a:p>
                      <a:r>
                        <a:rPr kumimoji="0" lang="fr-FR" sz="1600" b="0" kern="1200" dirty="0">
                          <a:solidFill>
                            <a:srgbClr val="002060"/>
                          </a:solidFill>
                          <a:effectLst/>
                          <a:latin typeface="+mn-lt"/>
                          <a:ea typeface="+mn-ea"/>
                          <a:cs typeface="+mn-cs"/>
                        </a:rPr>
                        <a:t>Ne pas être titulaire d’une aide remboursable similaire en cours de remboursement au moment de la demande. </a:t>
                      </a:r>
                    </a:p>
                    <a:p>
                      <a:r>
                        <a:rPr kumimoji="0" lang="fr-FR" sz="1600" b="1" kern="1200" dirty="0">
                          <a:solidFill>
                            <a:srgbClr val="002060"/>
                          </a:solidFill>
                          <a:effectLst/>
                          <a:latin typeface="+mn-lt"/>
                          <a:ea typeface="+mn-ea"/>
                          <a:cs typeface="+mn-cs"/>
                        </a:rPr>
                        <a:t>Ressources : QF ≤ 1 000 €.</a:t>
                      </a:r>
                    </a:p>
                  </a:txBody>
                  <a:tcPr/>
                </a:tc>
                <a:extLst>
                  <a:ext uri="{0D108BD9-81ED-4DB2-BD59-A6C34878D82A}">
                    <a16:rowId xmlns:a16="http://schemas.microsoft.com/office/drawing/2014/main" val="2665420909"/>
                  </a:ext>
                </a:extLst>
              </a:tr>
              <a:tr h="370840">
                <a:tc>
                  <a:txBody>
                    <a:bodyPr/>
                    <a:lstStyle/>
                    <a:p>
                      <a:r>
                        <a:rPr lang="fr-FR" sz="1600" b="1" dirty="0">
                          <a:solidFill>
                            <a:srgbClr val="002060"/>
                          </a:solidFill>
                          <a:latin typeface="+mn-lt"/>
                        </a:rPr>
                        <a:t>Nature de l’aide</a:t>
                      </a: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fr-FR" sz="1600" b="0" kern="1200" dirty="0">
                          <a:solidFill>
                            <a:srgbClr val="002060"/>
                          </a:solidFill>
                          <a:effectLst/>
                          <a:latin typeface="+mn-lt"/>
                          <a:ea typeface="+mn-ea"/>
                          <a:cs typeface="+mn-cs"/>
                        </a:rPr>
                        <a:t>Aide remboursable</a:t>
                      </a:r>
                    </a:p>
                  </a:txBody>
                  <a:tcPr/>
                </a:tc>
                <a:extLst>
                  <a:ext uri="{0D108BD9-81ED-4DB2-BD59-A6C34878D82A}">
                    <a16:rowId xmlns:a16="http://schemas.microsoft.com/office/drawing/2014/main" val="1985036823"/>
                  </a:ext>
                </a:extLst>
              </a:tr>
              <a:tr h="370840">
                <a:tc>
                  <a:txBody>
                    <a:bodyPr/>
                    <a:lstStyle/>
                    <a:p>
                      <a:r>
                        <a:rPr lang="fr-FR" sz="1600" b="1" dirty="0">
                          <a:solidFill>
                            <a:srgbClr val="002060"/>
                          </a:solidFill>
                          <a:latin typeface="+mn-lt"/>
                        </a:rPr>
                        <a:t>Montant</a:t>
                      </a: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fr-FR" sz="1600" b="0" kern="1200" dirty="0">
                          <a:solidFill>
                            <a:srgbClr val="002060"/>
                          </a:solidFill>
                          <a:effectLst/>
                          <a:latin typeface="+mn-lt"/>
                          <a:ea typeface="+mn-ea"/>
                          <a:cs typeface="+mn-cs"/>
                        </a:rPr>
                        <a:t>2 000 € maximum</a:t>
                      </a:r>
                    </a:p>
                    <a:p>
                      <a:endParaRPr kumimoji="0" lang="fr-FR" sz="1600" b="0" kern="1200" dirty="0">
                        <a:solidFill>
                          <a:srgbClr val="002060"/>
                        </a:solidFill>
                        <a:effectLst/>
                        <a:latin typeface="+mn-lt"/>
                        <a:ea typeface="+mn-ea"/>
                        <a:cs typeface="+mn-cs"/>
                      </a:endParaRPr>
                    </a:p>
                  </a:txBody>
                  <a:tcPr/>
                </a:tc>
                <a:extLst>
                  <a:ext uri="{0D108BD9-81ED-4DB2-BD59-A6C34878D82A}">
                    <a16:rowId xmlns:a16="http://schemas.microsoft.com/office/drawing/2014/main" val="3342784064"/>
                  </a:ext>
                </a:extLst>
              </a:tr>
              <a:tr h="370840">
                <a:tc>
                  <a:txBody>
                    <a:bodyPr/>
                    <a:lstStyle/>
                    <a:p>
                      <a:r>
                        <a:rPr lang="fr-FR" sz="1600" b="1" dirty="0">
                          <a:solidFill>
                            <a:srgbClr val="002060"/>
                          </a:solidFill>
                          <a:latin typeface="+mn-lt"/>
                        </a:rPr>
                        <a:t>Durée de remboursement</a:t>
                      </a: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fr-FR" sz="1600" b="0" kern="1200" dirty="0">
                          <a:solidFill>
                            <a:srgbClr val="002060"/>
                          </a:solidFill>
                          <a:effectLst/>
                          <a:latin typeface="+mn-lt"/>
                          <a:ea typeface="+mn-ea"/>
                          <a:cs typeface="+mn-cs"/>
                        </a:rPr>
                        <a:t>Remboursement en 48 mensualités maximum</a:t>
                      </a:r>
                    </a:p>
                  </a:txBody>
                  <a:tcPr/>
                </a:tc>
                <a:extLst>
                  <a:ext uri="{0D108BD9-81ED-4DB2-BD59-A6C34878D82A}">
                    <a16:rowId xmlns:a16="http://schemas.microsoft.com/office/drawing/2014/main" val="1534178838"/>
                  </a:ext>
                </a:extLst>
              </a:tr>
            </a:tbl>
          </a:graphicData>
        </a:graphic>
      </p:graphicFrame>
      <p:sp>
        <p:nvSpPr>
          <p:cNvPr id="3" name="Espace réservé du numéro de diapositive 2">
            <a:extLst>
              <a:ext uri="{FF2B5EF4-FFF2-40B4-BE49-F238E27FC236}">
                <a16:creationId xmlns:a16="http://schemas.microsoft.com/office/drawing/2014/main" id="{C0056C7C-F439-5319-ADEF-3836DC7AE3D2}"/>
              </a:ext>
            </a:extLst>
          </p:cNvPr>
          <p:cNvSpPr>
            <a:spLocks noGrp="1"/>
          </p:cNvSpPr>
          <p:nvPr>
            <p:ph type="sldNum" sz="quarter" idx="12"/>
          </p:nvPr>
        </p:nvSpPr>
        <p:spPr/>
        <p:txBody>
          <a:bodyPr/>
          <a:lstStyle/>
          <a:p>
            <a:fld id="{33D6E5A2-EC83-451F-A719-9AC1370DD5CF}" type="slidenum">
              <a:rPr lang="fr-FR" smtClean="0"/>
              <a:pPr/>
              <a:t>18</a:t>
            </a:fld>
            <a:endParaRPr kumimoji="0" lang="fr-FR"/>
          </a:p>
        </p:txBody>
      </p:sp>
    </p:spTree>
    <p:extLst>
      <p:ext uri="{BB962C8B-B14F-4D97-AF65-F5344CB8AC3E}">
        <p14:creationId xmlns:p14="http://schemas.microsoft.com/office/powerpoint/2010/main" val="2509635542"/>
      </p:ext>
    </p:extLst>
  </p:cSld>
  <p:clrMapOvr>
    <a:masterClrMapping/>
  </p:clrMapOvr>
  <p:transition spd="slow">
    <p:wipe dir="d"/>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DDC69A-6D56-1CAB-A17A-D82848DDCFEA}"/>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4922DA0E-886C-2691-0AE4-59E785ECC670}"/>
              </a:ext>
            </a:extLst>
          </p:cNvPr>
          <p:cNvSpPr>
            <a:spLocks noGrp="1"/>
          </p:cNvSpPr>
          <p:nvPr>
            <p:ph type="ctrTitle"/>
          </p:nvPr>
        </p:nvSpPr>
        <p:spPr>
          <a:xfrm>
            <a:off x="2415540" y="2132859"/>
            <a:ext cx="9001143" cy="1470025"/>
          </a:xfrm>
        </p:spPr>
        <p:txBody>
          <a:bodyPr/>
          <a:lstStyle/>
          <a:p>
            <a:r>
              <a:rPr lang="fr-FR" dirty="0"/>
              <a:t>4- Logement et habitat</a:t>
            </a:r>
          </a:p>
        </p:txBody>
      </p:sp>
    </p:spTree>
    <p:extLst>
      <p:ext uri="{BB962C8B-B14F-4D97-AF65-F5344CB8AC3E}">
        <p14:creationId xmlns:p14="http://schemas.microsoft.com/office/powerpoint/2010/main" val="1257174775"/>
      </p:ext>
    </p:extLst>
  </p:cSld>
  <p:clrMapOvr>
    <a:masterClrMapping/>
  </p:clrMapOvr>
  <p:transition spd="slow">
    <p:wipe dir="d"/>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139B5BA1-4716-4852-84FB-06089BE1DB63}"/>
              </a:ext>
            </a:extLst>
          </p:cNvPr>
          <p:cNvSpPr>
            <a:spLocks noGrp="1"/>
          </p:cNvSpPr>
          <p:nvPr>
            <p:ph type="title"/>
          </p:nvPr>
        </p:nvSpPr>
        <p:spPr>
          <a:xfrm>
            <a:off x="600075" y="-76200"/>
            <a:ext cx="11422129" cy="1533525"/>
          </a:xfrm>
        </p:spPr>
        <p:txBody>
          <a:bodyPr vert="horz" lIns="91440" tIns="45720" rIns="91440" bIns="45720" rtlCol="0" anchor="ctr" anchorCtr="0">
            <a:normAutofit fontScale="90000"/>
          </a:bodyPr>
          <a:lstStyle/>
          <a:p>
            <a:r>
              <a:rPr lang="fr-FR" sz="3600" dirty="0">
                <a:solidFill>
                  <a:srgbClr val="183E82"/>
                </a:solidFill>
                <a:cs typeface="Calibri"/>
              </a:rPr>
              <a:t>Sommaire : </a:t>
            </a:r>
            <a:br>
              <a:rPr lang="fr-FR" sz="3600" dirty="0">
                <a:solidFill>
                  <a:srgbClr val="183E82"/>
                </a:solidFill>
                <a:cs typeface="Calibri"/>
              </a:rPr>
            </a:br>
            <a:r>
              <a:rPr kumimoji="0" lang="fr-FR" sz="3100" b="1" i="0" u="none" strike="noStrike" kern="1200" cap="small" spc="0" normalizeH="0" baseline="0" noProof="0" dirty="0">
                <a:ln>
                  <a:noFill/>
                </a:ln>
                <a:solidFill>
                  <a:srgbClr val="0B4D92"/>
                </a:solidFill>
                <a:effectLst/>
                <a:uLnTx/>
                <a:uFillTx/>
                <a:latin typeface="Calibri"/>
                <a:ea typeface="+mj-ea"/>
                <a:cs typeface="+mj-cs"/>
              </a:rPr>
              <a:t>Règlement intérieur d’action sociale 2026-2027</a:t>
            </a:r>
            <a:br>
              <a:rPr kumimoji="0" lang="fr-FR" sz="3100" b="1" i="0" u="none" strike="noStrike" kern="1200" cap="small" spc="0" normalizeH="0" baseline="0" noProof="0" dirty="0">
                <a:ln>
                  <a:noFill/>
                </a:ln>
                <a:solidFill>
                  <a:srgbClr val="0B4D92"/>
                </a:solidFill>
                <a:effectLst/>
                <a:uLnTx/>
                <a:uFillTx/>
                <a:latin typeface="Calibri"/>
                <a:ea typeface="+mj-ea"/>
                <a:cs typeface="+mj-cs"/>
              </a:rPr>
            </a:br>
            <a:r>
              <a:rPr kumimoji="0" lang="fr-FR" sz="3100" b="1" i="0" u="none" strike="noStrike" kern="1200" cap="small" spc="0" normalizeH="0" baseline="0" noProof="0" dirty="0">
                <a:ln>
                  <a:noFill/>
                </a:ln>
                <a:solidFill>
                  <a:srgbClr val="0B4D92"/>
                </a:solidFill>
                <a:effectLst/>
                <a:uLnTx/>
                <a:uFillTx/>
                <a:latin typeface="Calibri"/>
                <a:ea typeface="+mj-ea"/>
                <a:cs typeface="+mj-cs"/>
              </a:rPr>
              <a:t>Aides aux familles</a:t>
            </a:r>
            <a:endParaRPr lang="fr-FR" sz="3600" dirty="0">
              <a:solidFill>
                <a:srgbClr val="183E82"/>
              </a:solidFill>
              <a:cs typeface="Calibri"/>
            </a:endParaRPr>
          </a:p>
        </p:txBody>
      </p:sp>
      <p:sp>
        <p:nvSpPr>
          <p:cNvPr id="5" name="Espace réservé du contenu 4">
            <a:extLst>
              <a:ext uri="{FF2B5EF4-FFF2-40B4-BE49-F238E27FC236}">
                <a16:creationId xmlns:a16="http://schemas.microsoft.com/office/drawing/2014/main" id="{F86F2AB8-092E-4AAF-9EE5-21E0974B00FF}"/>
              </a:ext>
            </a:extLst>
          </p:cNvPr>
          <p:cNvSpPr>
            <a:spLocks noGrp="1"/>
          </p:cNvSpPr>
          <p:nvPr>
            <p:ph idx="1"/>
          </p:nvPr>
        </p:nvSpPr>
        <p:spPr>
          <a:xfrm>
            <a:off x="645952" y="1744909"/>
            <a:ext cx="10843051" cy="4351091"/>
          </a:xfrm>
        </p:spPr>
        <p:txBody>
          <a:bodyPr vert="horz" lIns="91440" tIns="45720" rIns="91440" bIns="45720" rtlCol="0" anchor="t">
            <a:normAutofit/>
          </a:bodyPr>
          <a:lstStyle/>
          <a:p>
            <a:pPr marL="0" lvl="0" indent="0">
              <a:buNone/>
            </a:pPr>
            <a:endParaRPr lang="fr-FR" sz="2000" dirty="0">
              <a:solidFill>
                <a:srgbClr val="183E82"/>
              </a:solidFill>
              <a:effectLst/>
              <a:latin typeface="Calibri" panose="020F0502020204030204" pitchFamily="34" charset="0"/>
              <a:ea typeface="Times New Roman" panose="02020603050405020304" pitchFamily="18" charset="0"/>
            </a:endParaRPr>
          </a:p>
          <a:p>
            <a:pPr marL="342900" indent="-342900">
              <a:buFont typeface="+mj-lt"/>
              <a:buAutoNum type="arabicPeriod"/>
            </a:pPr>
            <a:r>
              <a:rPr lang="fr-FR" sz="2000" dirty="0">
                <a:solidFill>
                  <a:srgbClr val="183E82"/>
                </a:solidFill>
                <a:latin typeface="Calibri" panose="020F0502020204030204" pitchFamily="34" charset="0"/>
                <a:ea typeface="Times New Roman" panose="02020603050405020304" pitchFamily="18" charset="0"/>
              </a:rPr>
              <a:t>Introduction/contexte</a:t>
            </a:r>
          </a:p>
          <a:p>
            <a:pPr marL="342900" indent="-342900">
              <a:buFont typeface="+mj-lt"/>
              <a:buAutoNum type="arabicPeriod"/>
            </a:pPr>
            <a:r>
              <a:rPr lang="fr-FR" sz="2000" dirty="0">
                <a:solidFill>
                  <a:srgbClr val="183E82"/>
                </a:solidFill>
                <a:latin typeface="Calibri" panose="020F0502020204030204" pitchFamily="34" charset="0"/>
                <a:ea typeface="Times New Roman" panose="02020603050405020304" pitchFamily="18" charset="0"/>
              </a:rPr>
              <a:t>Conditions générales d’attribution</a:t>
            </a:r>
          </a:p>
          <a:p>
            <a:pPr marL="342900" indent="-342900">
              <a:buFont typeface="+mj-lt"/>
              <a:buAutoNum type="arabicPeriod"/>
            </a:pPr>
            <a:r>
              <a:rPr lang="fr-FR" sz="2000" dirty="0">
                <a:solidFill>
                  <a:srgbClr val="183E82"/>
                </a:solidFill>
                <a:latin typeface="Calibri" panose="020F0502020204030204" pitchFamily="34" charset="0"/>
                <a:ea typeface="Times New Roman" panose="02020603050405020304" pitchFamily="18" charset="0"/>
              </a:rPr>
              <a:t>L’accompagnement social des familles</a:t>
            </a:r>
          </a:p>
          <a:p>
            <a:pPr marL="342900" indent="-342900">
              <a:buFont typeface="+mj-lt"/>
              <a:buAutoNum type="arabicPeriod"/>
            </a:pPr>
            <a:r>
              <a:rPr lang="fr-FR" sz="2000" dirty="0">
                <a:solidFill>
                  <a:srgbClr val="183E82"/>
                </a:solidFill>
                <a:latin typeface="Calibri" panose="020F0502020204030204" pitchFamily="34" charset="0"/>
                <a:ea typeface="Times New Roman" panose="02020603050405020304" pitchFamily="18" charset="0"/>
              </a:rPr>
              <a:t>Logement et Habitat</a:t>
            </a:r>
          </a:p>
          <a:p>
            <a:pPr marL="342900" indent="-342900">
              <a:buFont typeface="+mj-lt"/>
              <a:buAutoNum type="arabicPeriod"/>
            </a:pPr>
            <a:r>
              <a:rPr lang="fr-FR" sz="2000" dirty="0">
                <a:solidFill>
                  <a:srgbClr val="183E82"/>
                </a:solidFill>
                <a:latin typeface="Calibri" panose="020F0502020204030204" pitchFamily="34" charset="0"/>
                <a:ea typeface="Times New Roman" panose="02020603050405020304" pitchFamily="18" charset="0"/>
              </a:rPr>
              <a:t>Vacances et temps libres</a:t>
            </a:r>
          </a:p>
          <a:p>
            <a:pPr marL="342900" indent="-342900">
              <a:buFont typeface="+mj-lt"/>
              <a:buAutoNum type="arabicPeriod"/>
            </a:pPr>
            <a:r>
              <a:rPr lang="fr-FR" sz="2000" dirty="0">
                <a:solidFill>
                  <a:srgbClr val="183E82"/>
                </a:solidFill>
                <a:latin typeface="Calibri" panose="020F0502020204030204" pitchFamily="34" charset="0"/>
                <a:ea typeface="Calibri" panose="020F0502020204030204" pitchFamily="34" charset="0"/>
              </a:rPr>
              <a:t>Contacter la Caf</a:t>
            </a:r>
            <a:endParaRPr lang="fr-FR" sz="2000" dirty="0">
              <a:solidFill>
                <a:srgbClr val="183E82"/>
              </a:solidFill>
              <a:effectLst/>
              <a:latin typeface="Calibri" panose="020F0502020204030204" pitchFamily="34" charset="0"/>
              <a:ea typeface="Calibri" panose="020F0502020204030204" pitchFamily="34" charset="0"/>
            </a:endParaRPr>
          </a:p>
          <a:p>
            <a:pPr marL="556895" lvl="1" indent="-213995"/>
            <a:endParaRPr lang="fr-FR" sz="2000" u="sng" dirty="0">
              <a:cs typeface="Calibri"/>
            </a:endParaRPr>
          </a:p>
        </p:txBody>
      </p:sp>
      <p:sp>
        <p:nvSpPr>
          <p:cNvPr id="3" name="Espace réservé du numéro de diapositive 2">
            <a:extLst>
              <a:ext uri="{FF2B5EF4-FFF2-40B4-BE49-F238E27FC236}">
                <a16:creationId xmlns:a16="http://schemas.microsoft.com/office/drawing/2014/main" id="{CDE268CF-17AD-489F-99DD-0BF06F49B5D5}"/>
              </a:ext>
            </a:extLst>
          </p:cNvPr>
          <p:cNvSpPr>
            <a:spLocks noGrp="1"/>
          </p:cNvSpPr>
          <p:nvPr>
            <p:ph type="sldNum" sz="quarter" idx="12"/>
          </p:nvPr>
        </p:nvSpPr>
        <p:spPr/>
        <p:txBody>
          <a:bodyPr/>
          <a:lstStyle/>
          <a:p>
            <a:fld id="{33D6E5A2-EC83-451F-A719-9AC1370DD5CF}" type="slidenum">
              <a:rPr lang="fr-FR" smtClean="0"/>
              <a:pPr/>
              <a:t>2</a:t>
            </a:fld>
            <a:endParaRPr kumimoji="0" lang="fr-FR"/>
          </a:p>
        </p:txBody>
      </p:sp>
      <p:pic>
        <p:nvPicPr>
          <p:cNvPr id="6" name="Image 5">
            <a:extLst>
              <a:ext uri="{FF2B5EF4-FFF2-40B4-BE49-F238E27FC236}">
                <a16:creationId xmlns:a16="http://schemas.microsoft.com/office/drawing/2014/main" id="{5B74158F-1DB0-65A1-4EF7-309535F312FC}"/>
              </a:ext>
            </a:extLst>
          </p:cNvPr>
          <p:cNvPicPr>
            <a:picLocks noChangeAspect="1"/>
          </p:cNvPicPr>
          <p:nvPr/>
        </p:nvPicPr>
        <p:blipFill>
          <a:blip r:embed="rId3"/>
          <a:stretch>
            <a:fillRect/>
          </a:stretch>
        </p:blipFill>
        <p:spPr>
          <a:xfrm>
            <a:off x="10234569" y="136522"/>
            <a:ext cx="1686186" cy="1216942"/>
          </a:xfrm>
          <a:prstGeom prst="rect">
            <a:avLst/>
          </a:prstGeom>
        </p:spPr>
      </p:pic>
    </p:spTree>
    <p:extLst>
      <p:ext uri="{BB962C8B-B14F-4D97-AF65-F5344CB8AC3E}">
        <p14:creationId xmlns:p14="http://schemas.microsoft.com/office/powerpoint/2010/main" val="2037395582"/>
      </p:ext>
    </p:extLst>
  </p:cSld>
  <p:clrMapOvr>
    <a:masterClrMapping/>
  </p:clrMapOvr>
  <p:transition spd="slow">
    <p:wipe dir="d"/>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EDCED8-FE75-02AE-1102-3C0EFFEA3E23}"/>
            </a:ext>
          </a:extLst>
        </p:cNvPr>
        <p:cNvGrpSpPr/>
        <p:nvPr/>
      </p:nvGrpSpPr>
      <p:grpSpPr>
        <a:xfrm>
          <a:off x="0" y="0"/>
          <a:ext cx="0" cy="0"/>
          <a:chOff x="0" y="0"/>
          <a:chExt cx="0" cy="0"/>
        </a:xfrm>
      </p:grpSpPr>
      <p:sp>
        <p:nvSpPr>
          <p:cNvPr id="4" name="Titre 3">
            <a:extLst>
              <a:ext uri="{FF2B5EF4-FFF2-40B4-BE49-F238E27FC236}">
                <a16:creationId xmlns:a16="http://schemas.microsoft.com/office/drawing/2014/main" id="{AF76395C-B06D-1E0D-8FA3-F58E417672BD}"/>
              </a:ext>
            </a:extLst>
          </p:cNvPr>
          <p:cNvSpPr>
            <a:spLocks noGrp="1"/>
          </p:cNvSpPr>
          <p:nvPr>
            <p:ph type="title"/>
          </p:nvPr>
        </p:nvSpPr>
        <p:spPr/>
        <p:txBody>
          <a:bodyPr/>
          <a:lstStyle/>
          <a:p>
            <a:pPr algn="just" hangingPunct="0"/>
            <a:r>
              <a:rPr lang="fr-FR" b="1" dirty="0">
                <a:solidFill>
                  <a:srgbClr val="002060"/>
                </a:solidFill>
              </a:rPr>
              <a:t>Aide à l’équipement ménager et mobilier</a:t>
            </a:r>
            <a:endParaRPr lang="fr-FR" dirty="0">
              <a:solidFill>
                <a:srgbClr val="002060"/>
              </a:solidFill>
            </a:endParaRPr>
          </a:p>
        </p:txBody>
      </p:sp>
      <p:graphicFrame>
        <p:nvGraphicFramePr>
          <p:cNvPr id="2" name="Espace réservé du contenu 1">
            <a:extLst>
              <a:ext uri="{FF2B5EF4-FFF2-40B4-BE49-F238E27FC236}">
                <a16:creationId xmlns:a16="http://schemas.microsoft.com/office/drawing/2014/main" id="{5A8552F2-4B41-EA9B-B351-3F787EDA5585}"/>
              </a:ext>
            </a:extLst>
          </p:cNvPr>
          <p:cNvGraphicFramePr>
            <a:graphicFrameLocks noGrp="1"/>
          </p:cNvGraphicFramePr>
          <p:nvPr>
            <p:ph idx="1"/>
          </p:nvPr>
        </p:nvGraphicFramePr>
        <p:xfrm>
          <a:off x="823979" y="1578386"/>
          <a:ext cx="10769600" cy="4485640"/>
        </p:xfrm>
        <a:graphic>
          <a:graphicData uri="http://schemas.openxmlformats.org/drawingml/2006/table">
            <a:tbl>
              <a:tblPr firstRow="1" bandRow="1">
                <a:tableStyleId>{5C22544A-7EE6-4342-B048-85BDC9FD1C3A}</a:tableStyleId>
              </a:tblPr>
              <a:tblGrid>
                <a:gridCol w="2283012">
                  <a:extLst>
                    <a:ext uri="{9D8B030D-6E8A-4147-A177-3AD203B41FA5}">
                      <a16:colId xmlns:a16="http://schemas.microsoft.com/office/drawing/2014/main" val="1881184271"/>
                    </a:ext>
                  </a:extLst>
                </a:gridCol>
                <a:gridCol w="8486588">
                  <a:extLst>
                    <a:ext uri="{9D8B030D-6E8A-4147-A177-3AD203B41FA5}">
                      <a16:colId xmlns:a16="http://schemas.microsoft.com/office/drawing/2014/main" val="50787405"/>
                    </a:ext>
                  </a:extLst>
                </a:gridCol>
              </a:tblGrid>
              <a:tr h="37084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fr-FR" sz="1600" b="1" kern="1200" dirty="0">
                          <a:solidFill>
                            <a:srgbClr val="002060"/>
                          </a:solidFill>
                          <a:effectLst/>
                          <a:latin typeface="+mn-lt"/>
                          <a:ea typeface="+mn-ea"/>
                          <a:cs typeface="+mn-cs"/>
                        </a:rPr>
                        <a:t>Objectif</a:t>
                      </a:r>
                    </a:p>
                    <a:p>
                      <a:endParaRPr lang="fr-FR" sz="1600" b="1" dirty="0">
                        <a:solidFill>
                          <a:srgbClr val="002060"/>
                        </a:solidFill>
                        <a:latin typeface="+mn-lt"/>
                      </a:endParaRPr>
                    </a:p>
                  </a:txBody>
                  <a:tcPr>
                    <a:solidFill>
                      <a:schemeClr val="accent1">
                        <a:lumMod val="20000"/>
                        <a:lumOff val="80000"/>
                      </a:schemeClr>
                    </a:solidFill>
                  </a:tcPr>
                </a:tc>
                <a:tc>
                  <a:txBody>
                    <a:bodyPr/>
                    <a:lstStyle/>
                    <a:p>
                      <a:pPr algn="just"/>
                      <a:r>
                        <a:rPr kumimoji="0" lang="fr-FR" sz="1600" b="0" kern="1200" dirty="0">
                          <a:solidFill>
                            <a:srgbClr val="002060"/>
                          </a:solidFill>
                          <a:effectLst/>
                          <a:latin typeface="+mn-lt"/>
                          <a:ea typeface="+mn-ea"/>
                          <a:cs typeface="+mn-cs"/>
                        </a:rPr>
                        <a:t>Cette aide destinée à l’achat d’équipement ménager et/ou mobilier.</a:t>
                      </a:r>
                    </a:p>
                    <a:p>
                      <a:pPr algn="just" hangingPunct="0"/>
                      <a:r>
                        <a:rPr kumimoji="0" lang="fr-FR" sz="1600" b="0" kern="1200" dirty="0">
                          <a:solidFill>
                            <a:srgbClr val="002060"/>
                          </a:solidFill>
                          <a:effectLst/>
                          <a:latin typeface="+mn-lt"/>
                          <a:ea typeface="+mn-ea"/>
                          <a:cs typeface="+mn-cs"/>
                        </a:rPr>
                        <a:t>L’achat de matériel d’occasion ou de seconde main est accepté dans la mesure où il est effectué auprès d’associations ou de dépôts-vente légalement ouverts et donne lieu à une facturation.</a:t>
                      </a:r>
                    </a:p>
                  </a:txBody>
                  <a:tcPr>
                    <a:solidFill>
                      <a:schemeClr val="accent1">
                        <a:lumMod val="20000"/>
                        <a:lumOff val="80000"/>
                      </a:schemeClr>
                    </a:solidFill>
                  </a:tcPr>
                </a:tc>
                <a:extLst>
                  <a:ext uri="{0D108BD9-81ED-4DB2-BD59-A6C34878D82A}">
                    <a16:rowId xmlns:a16="http://schemas.microsoft.com/office/drawing/2014/main" val="2991155905"/>
                  </a:ext>
                </a:extLst>
              </a:tr>
              <a:tr h="37084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fr-FR" sz="1600" b="1" kern="1200" dirty="0">
                          <a:solidFill>
                            <a:srgbClr val="002060"/>
                          </a:solidFill>
                          <a:effectLst/>
                          <a:latin typeface="+mn-lt"/>
                          <a:ea typeface="+mn-ea"/>
                          <a:cs typeface="+mn-cs"/>
                        </a:rPr>
                        <a:t>Bénéficiaires</a:t>
                      </a:r>
                    </a:p>
                    <a:p>
                      <a:endParaRPr lang="fr-FR" sz="1600" b="1" dirty="0">
                        <a:solidFill>
                          <a:srgbClr val="002060"/>
                        </a:solidFill>
                        <a:latin typeface="+mn-lt"/>
                      </a:endParaRPr>
                    </a:p>
                  </a:txBody>
                  <a:tcPr/>
                </a:tc>
                <a:tc>
                  <a:txBody>
                    <a:bodyPr/>
                    <a:lstStyle/>
                    <a:p>
                      <a:pPr algn="just"/>
                      <a:r>
                        <a:rPr kumimoji="0" lang="fr-FR" sz="1600" b="0" kern="1200" dirty="0">
                          <a:solidFill>
                            <a:srgbClr val="002060"/>
                          </a:solidFill>
                          <a:effectLst/>
                          <a:latin typeface="+mn-lt"/>
                          <a:ea typeface="+mn-ea"/>
                          <a:cs typeface="+mn-cs"/>
                        </a:rPr>
                        <a:t>Familles allocataires assumant la charge d’au moins un enfant de moins de 20 ans au sens des prestations familiales ou avoir un enfant à naitre.</a:t>
                      </a:r>
                    </a:p>
                    <a:p>
                      <a:pPr algn="just"/>
                      <a:r>
                        <a:rPr kumimoji="0" lang="fr-FR" sz="1600" b="0" kern="1200" dirty="0">
                          <a:solidFill>
                            <a:srgbClr val="002060"/>
                          </a:solidFill>
                          <a:effectLst/>
                          <a:latin typeface="+mn-lt"/>
                          <a:ea typeface="+mn-ea"/>
                          <a:cs typeface="+mn-cs"/>
                        </a:rPr>
                        <a:t>Parent non-gardien.</a:t>
                      </a:r>
                    </a:p>
                  </a:txBody>
                  <a:tcPr/>
                </a:tc>
                <a:extLst>
                  <a:ext uri="{0D108BD9-81ED-4DB2-BD59-A6C34878D82A}">
                    <a16:rowId xmlns:a16="http://schemas.microsoft.com/office/drawing/2014/main" val="1196148572"/>
                  </a:ext>
                </a:extLst>
              </a:tr>
              <a:tr h="37084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fr-FR" sz="1600" b="1" kern="1200" dirty="0">
                          <a:solidFill>
                            <a:srgbClr val="002060"/>
                          </a:solidFill>
                          <a:effectLst/>
                          <a:latin typeface="+mn-lt"/>
                          <a:ea typeface="+mn-ea"/>
                          <a:cs typeface="+mn-cs"/>
                        </a:rPr>
                        <a:t>Conditions</a:t>
                      </a:r>
                    </a:p>
                    <a:p>
                      <a:endParaRPr lang="fr-FR" sz="1600" b="1" dirty="0">
                        <a:solidFill>
                          <a:srgbClr val="002060"/>
                        </a:solidFill>
                        <a:latin typeface="+mn-lt"/>
                      </a:endParaRPr>
                    </a:p>
                  </a:txBody>
                  <a:tcPr/>
                </a:tc>
                <a:tc>
                  <a:txBody>
                    <a:bodyPr/>
                    <a:lstStyle/>
                    <a:p>
                      <a:pPr algn="just"/>
                      <a:r>
                        <a:rPr kumimoji="0" lang="fr-FR" sz="1600" b="0" kern="1200" dirty="0">
                          <a:solidFill>
                            <a:srgbClr val="002060"/>
                          </a:solidFill>
                          <a:effectLst/>
                          <a:latin typeface="+mn-lt"/>
                          <a:ea typeface="+mn-ea"/>
                          <a:cs typeface="+mn-cs"/>
                        </a:rPr>
                        <a:t>Cette aide peut être directement sollicitée par la famille ou par l’intermédiaire d’un travailleur social.</a:t>
                      </a:r>
                    </a:p>
                    <a:p>
                      <a:pPr algn="just" hangingPunct="0"/>
                      <a:r>
                        <a:rPr kumimoji="0" lang="fr-FR" sz="1600" b="0" kern="1200" dirty="0">
                          <a:solidFill>
                            <a:srgbClr val="002060"/>
                          </a:solidFill>
                          <a:effectLst/>
                          <a:latin typeface="+mn-lt"/>
                          <a:ea typeface="+mn-ea"/>
                          <a:cs typeface="+mn-cs"/>
                        </a:rPr>
                        <a:t>Ne pas être titulaire d’une aide remboursable similaire en cours de remboursement au moment de la demande.</a:t>
                      </a:r>
                    </a:p>
                    <a:p>
                      <a:pPr algn="just" fontAlgn="auto" hangingPunct="1"/>
                      <a:r>
                        <a:rPr kumimoji="0" lang="fr-FR" sz="1600" b="0" kern="1200" dirty="0">
                          <a:solidFill>
                            <a:srgbClr val="002060"/>
                          </a:solidFill>
                          <a:effectLst/>
                          <a:latin typeface="+mn-lt"/>
                          <a:ea typeface="+mn-ea"/>
                          <a:cs typeface="+mn-cs"/>
                        </a:rPr>
                        <a:t>La demande doit être formulée avant l’achat.</a:t>
                      </a:r>
                    </a:p>
                    <a:p>
                      <a:pPr marL="0" marR="0" lvl="0" indent="0" algn="just" defTabSz="685800" rtl="0" eaLnBrk="1" fontAlgn="auto" latinLnBrk="0" hangingPunct="1">
                        <a:lnSpc>
                          <a:spcPct val="100000"/>
                        </a:lnSpc>
                        <a:spcBef>
                          <a:spcPts val="0"/>
                        </a:spcBef>
                        <a:spcAft>
                          <a:spcPts val="0"/>
                        </a:spcAft>
                        <a:buClrTx/>
                        <a:buSzTx/>
                        <a:buFontTx/>
                        <a:buNone/>
                        <a:tabLst/>
                        <a:defRPr/>
                      </a:pPr>
                      <a:r>
                        <a:rPr kumimoji="0" lang="fr-FR" sz="1600" b="1" kern="1200" dirty="0">
                          <a:solidFill>
                            <a:srgbClr val="002060"/>
                          </a:solidFill>
                          <a:effectLst/>
                          <a:latin typeface="+mn-lt"/>
                          <a:ea typeface="+mn-ea"/>
                          <a:cs typeface="+mn-cs"/>
                        </a:rPr>
                        <a:t>Ressources : QF ≤ 1 000 €.</a:t>
                      </a:r>
                    </a:p>
                  </a:txBody>
                  <a:tcPr/>
                </a:tc>
                <a:extLst>
                  <a:ext uri="{0D108BD9-81ED-4DB2-BD59-A6C34878D82A}">
                    <a16:rowId xmlns:a16="http://schemas.microsoft.com/office/drawing/2014/main" val="2665420909"/>
                  </a:ext>
                </a:extLst>
              </a:tr>
              <a:tr h="370840">
                <a:tc>
                  <a:txBody>
                    <a:bodyPr/>
                    <a:lstStyle/>
                    <a:p>
                      <a:r>
                        <a:rPr lang="fr-FR" sz="1600" b="1" dirty="0">
                          <a:solidFill>
                            <a:srgbClr val="002060"/>
                          </a:solidFill>
                          <a:latin typeface="+mn-lt"/>
                        </a:rPr>
                        <a:t>Nature de l’aide</a:t>
                      </a:r>
                    </a:p>
                  </a:txBody>
                  <a:tcPr/>
                </a:tc>
                <a:tc>
                  <a:txBody>
                    <a:bodyPr/>
                    <a:lstStyle/>
                    <a:p>
                      <a:pPr marL="0" marR="0" lvl="0" indent="0" algn="just" defTabSz="685800" rtl="0" eaLnBrk="1" fontAlgn="auto" latinLnBrk="0" hangingPunct="1">
                        <a:lnSpc>
                          <a:spcPct val="100000"/>
                        </a:lnSpc>
                        <a:spcBef>
                          <a:spcPts val="0"/>
                        </a:spcBef>
                        <a:spcAft>
                          <a:spcPts val="0"/>
                        </a:spcAft>
                        <a:buClrTx/>
                        <a:buSzTx/>
                        <a:buFontTx/>
                        <a:buNone/>
                        <a:tabLst/>
                        <a:defRPr/>
                      </a:pPr>
                      <a:r>
                        <a:rPr kumimoji="0" lang="fr-FR" sz="1600" b="0" kern="1200" dirty="0">
                          <a:solidFill>
                            <a:srgbClr val="002060"/>
                          </a:solidFill>
                          <a:effectLst/>
                          <a:latin typeface="+mn-lt"/>
                          <a:ea typeface="+mn-ea"/>
                          <a:cs typeface="+mn-cs"/>
                        </a:rPr>
                        <a:t>Aide remboursable</a:t>
                      </a:r>
                    </a:p>
                  </a:txBody>
                  <a:tcPr/>
                </a:tc>
                <a:extLst>
                  <a:ext uri="{0D108BD9-81ED-4DB2-BD59-A6C34878D82A}">
                    <a16:rowId xmlns:a16="http://schemas.microsoft.com/office/drawing/2014/main" val="1985036823"/>
                  </a:ext>
                </a:extLst>
              </a:tr>
              <a:tr h="370840">
                <a:tc>
                  <a:txBody>
                    <a:bodyPr/>
                    <a:lstStyle/>
                    <a:p>
                      <a:r>
                        <a:rPr lang="fr-FR" sz="1600" b="1" dirty="0">
                          <a:solidFill>
                            <a:srgbClr val="002060"/>
                          </a:solidFill>
                          <a:latin typeface="+mn-lt"/>
                        </a:rPr>
                        <a:t>Montant</a:t>
                      </a:r>
                    </a:p>
                  </a:txBody>
                  <a:tcPr/>
                </a:tc>
                <a:tc>
                  <a:txBody>
                    <a:bodyPr/>
                    <a:lstStyle/>
                    <a:p>
                      <a:pPr algn="just"/>
                      <a:r>
                        <a:rPr kumimoji="0" lang="fr-FR" sz="1600" b="0" kern="1200" dirty="0">
                          <a:solidFill>
                            <a:srgbClr val="002060"/>
                          </a:solidFill>
                          <a:effectLst/>
                          <a:latin typeface="+mn-lt"/>
                          <a:ea typeface="+mn-ea"/>
                          <a:cs typeface="+mn-cs"/>
                        </a:rPr>
                        <a:t>1 200 € maximum</a:t>
                      </a:r>
                    </a:p>
                    <a:p>
                      <a:pPr algn="just" hangingPunct="0"/>
                      <a:r>
                        <a:rPr kumimoji="0" lang="fr-FR" sz="1600" b="0" kern="1200" dirty="0">
                          <a:solidFill>
                            <a:srgbClr val="002060"/>
                          </a:solidFill>
                          <a:effectLst/>
                          <a:latin typeface="+mn-lt"/>
                          <a:ea typeface="+mn-ea"/>
                          <a:cs typeface="+mn-cs"/>
                        </a:rPr>
                        <a:t>Le prix maximum de chaque article est de 600 € ou de 200 € (cf. tableau).</a:t>
                      </a:r>
                    </a:p>
                  </a:txBody>
                  <a:tcPr/>
                </a:tc>
                <a:extLst>
                  <a:ext uri="{0D108BD9-81ED-4DB2-BD59-A6C34878D82A}">
                    <a16:rowId xmlns:a16="http://schemas.microsoft.com/office/drawing/2014/main" val="3342784064"/>
                  </a:ext>
                </a:extLst>
              </a:tr>
              <a:tr h="370840">
                <a:tc>
                  <a:txBody>
                    <a:bodyPr/>
                    <a:lstStyle/>
                    <a:p>
                      <a:r>
                        <a:rPr lang="fr-FR" sz="1600" b="1" dirty="0">
                          <a:solidFill>
                            <a:srgbClr val="002060"/>
                          </a:solidFill>
                          <a:latin typeface="+mn-lt"/>
                        </a:rPr>
                        <a:t>Durée de remboursement</a:t>
                      </a:r>
                    </a:p>
                  </a:txBody>
                  <a:tcPr/>
                </a:tc>
                <a:tc>
                  <a:txBody>
                    <a:bodyPr/>
                    <a:lstStyle/>
                    <a:p>
                      <a:pPr marL="0" marR="0" lvl="0" indent="0" algn="just" defTabSz="685800" rtl="0" eaLnBrk="1" fontAlgn="auto" latinLnBrk="0" hangingPunct="1">
                        <a:lnSpc>
                          <a:spcPct val="100000"/>
                        </a:lnSpc>
                        <a:spcBef>
                          <a:spcPts val="0"/>
                        </a:spcBef>
                        <a:spcAft>
                          <a:spcPts val="0"/>
                        </a:spcAft>
                        <a:buClrTx/>
                        <a:buSzTx/>
                        <a:buFontTx/>
                        <a:buNone/>
                        <a:tabLst/>
                        <a:defRPr/>
                      </a:pPr>
                      <a:r>
                        <a:rPr kumimoji="0" lang="fr-FR" sz="1600" b="0" kern="1200" dirty="0">
                          <a:solidFill>
                            <a:srgbClr val="002060"/>
                          </a:solidFill>
                          <a:effectLst/>
                          <a:latin typeface="+mn-lt"/>
                          <a:ea typeface="+mn-ea"/>
                          <a:cs typeface="+mn-cs"/>
                        </a:rPr>
                        <a:t>Remboursement en 24 mensualités maximum</a:t>
                      </a:r>
                    </a:p>
                  </a:txBody>
                  <a:tcPr/>
                </a:tc>
                <a:extLst>
                  <a:ext uri="{0D108BD9-81ED-4DB2-BD59-A6C34878D82A}">
                    <a16:rowId xmlns:a16="http://schemas.microsoft.com/office/drawing/2014/main" val="1534178838"/>
                  </a:ext>
                </a:extLst>
              </a:tr>
            </a:tbl>
          </a:graphicData>
        </a:graphic>
      </p:graphicFrame>
      <p:sp>
        <p:nvSpPr>
          <p:cNvPr id="3" name="Espace réservé du numéro de diapositive 2">
            <a:extLst>
              <a:ext uri="{FF2B5EF4-FFF2-40B4-BE49-F238E27FC236}">
                <a16:creationId xmlns:a16="http://schemas.microsoft.com/office/drawing/2014/main" id="{44BE97D3-30C6-C4BC-B43B-A766530E6A5D}"/>
              </a:ext>
            </a:extLst>
          </p:cNvPr>
          <p:cNvSpPr>
            <a:spLocks noGrp="1"/>
          </p:cNvSpPr>
          <p:nvPr>
            <p:ph type="sldNum" sz="quarter" idx="12"/>
          </p:nvPr>
        </p:nvSpPr>
        <p:spPr/>
        <p:txBody>
          <a:bodyPr/>
          <a:lstStyle/>
          <a:p>
            <a:fld id="{33D6E5A2-EC83-451F-A719-9AC1370DD5CF}" type="slidenum">
              <a:rPr lang="fr-FR" smtClean="0"/>
              <a:pPr/>
              <a:t>20</a:t>
            </a:fld>
            <a:endParaRPr kumimoji="0" lang="fr-FR"/>
          </a:p>
        </p:txBody>
      </p:sp>
    </p:spTree>
    <p:extLst>
      <p:ext uri="{BB962C8B-B14F-4D97-AF65-F5344CB8AC3E}">
        <p14:creationId xmlns:p14="http://schemas.microsoft.com/office/powerpoint/2010/main" val="3750203204"/>
      </p:ext>
    </p:extLst>
  </p:cSld>
  <p:clrMapOvr>
    <a:masterClrMapping/>
  </p:clrMapOvr>
  <p:transition spd="slow">
    <p:wipe dir="d"/>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C9113C-0E77-C255-C866-4FDA984B2262}"/>
            </a:ext>
          </a:extLst>
        </p:cNvPr>
        <p:cNvGrpSpPr/>
        <p:nvPr/>
      </p:nvGrpSpPr>
      <p:grpSpPr>
        <a:xfrm>
          <a:off x="0" y="0"/>
          <a:ext cx="0" cy="0"/>
          <a:chOff x="0" y="0"/>
          <a:chExt cx="0" cy="0"/>
        </a:xfrm>
      </p:grpSpPr>
      <p:sp>
        <p:nvSpPr>
          <p:cNvPr id="4" name="Titre 3">
            <a:extLst>
              <a:ext uri="{FF2B5EF4-FFF2-40B4-BE49-F238E27FC236}">
                <a16:creationId xmlns:a16="http://schemas.microsoft.com/office/drawing/2014/main" id="{8D3FA3FC-D64A-F6CE-9088-69C1A3A6FD5E}"/>
              </a:ext>
            </a:extLst>
          </p:cNvPr>
          <p:cNvSpPr>
            <a:spLocks noGrp="1"/>
          </p:cNvSpPr>
          <p:nvPr>
            <p:ph type="title"/>
          </p:nvPr>
        </p:nvSpPr>
        <p:spPr/>
        <p:txBody>
          <a:bodyPr/>
          <a:lstStyle/>
          <a:p>
            <a:pPr algn="just" hangingPunct="0"/>
            <a:r>
              <a:rPr lang="fr-FR" b="1" dirty="0">
                <a:solidFill>
                  <a:srgbClr val="002060"/>
                </a:solidFill>
              </a:rPr>
              <a:t>Aide à l’équipement ménager et mobilier</a:t>
            </a:r>
            <a:endParaRPr lang="fr-FR" dirty="0">
              <a:solidFill>
                <a:srgbClr val="002060"/>
              </a:solidFill>
            </a:endParaRPr>
          </a:p>
        </p:txBody>
      </p:sp>
      <p:sp>
        <p:nvSpPr>
          <p:cNvPr id="3" name="Espace réservé du numéro de diapositive 2">
            <a:extLst>
              <a:ext uri="{FF2B5EF4-FFF2-40B4-BE49-F238E27FC236}">
                <a16:creationId xmlns:a16="http://schemas.microsoft.com/office/drawing/2014/main" id="{47AAAE22-AE3D-FA95-B4FA-AE086E93A18A}"/>
              </a:ext>
            </a:extLst>
          </p:cNvPr>
          <p:cNvSpPr>
            <a:spLocks noGrp="1"/>
          </p:cNvSpPr>
          <p:nvPr>
            <p:ph type="sldNum" sz="quarter" idx="12"/>
          </p:nvPr>
        </p:nvSpPr>
        <p:spPr/>
        <p:txBody>
          <a:bodyPr/>
          <a:lstStyle/>
          <a:p>
            <a:fld id="{33D6E5A2-EC83-451F-A719-9AC1370DD5CF}" type="slidenum">
              <a:rPr lang="fr-FR" smtClean="0"/>
              <a:pPr/>
              <a:t>21</a:t>
            </a:fld>
            <a:endParaRPr kumimoji="0" lang="fr-FR"/>
          </a:p>
        </p:txBody>
      </p:sp>
      <p:graphicFrame>
        <p:nvGraphicFramePr>
          <p:cNvPr id="7" name="Espace réservé du contenu 6">
            <a:extLst>
              <a:ext uri="{FF2B5EF4-FFF2-40B4-BE49-F238E27FC236}">
                <a16:creationId xmlns:a16="http://schemas.microsoft.com/office/drawing/2014/main" id="{8176B52A-AAB0-1ADB-17B8-A4DB9CA5D687}"/>
              </a:ext>
            </a:extLst>
          </p:cNvPr>
          <p:cNvGraphicFramePr>
            <a:graphicFrameLocks noGrp="1"/>
          </p:cNvGraphicFramePr>
          <p:nvPr>
            <p:ph idx="1"/>
          </p:nvPr>
        </p:nvGraphicFramePr>
        <p:xfrm>
          <a:off x="2474258" y="1566387"/>
          <a:ext cx="7324165" cy="4332556"/>
        </p:xfrm>
        <a:graphic>
          <a:graphicData uri="http://schemas.openxmlformats.org/drawingml/2006/table">
            <a:tbl>
              <a:tblPr firstRow="1" firstCol="1" bandRow="1"/>
              <a:tblGrid>
                <a:gridCol w="1464833">
                  <a:extLst>
                    <a:ext uri="{9D8B030D-6E8A-4147-A177-3AD203B41FA5}">
                      <a16:colId xmlns:a16="http://schemas.microsoft.com/office/drawing/2014/main" val="4227469822"/>
                    </a:ext>
                  </a:extLst>
                </a:gridCol>
                <a:gridCol w="1464833">
                  <a:extLst>
                    <a:ext uri="{9D8B030D-6E8A-4147-A177-3AD203B41FA5}">
                      <a16:colId xmlns:a16="http://schemas.microsoft.com/office/drawing/2014/main" val="3325250528"/>
                    </a:ext>
                  </a:extLst>
                </a:gridCol>
                <a:gridCol w="1464833">
                  <a:extLst>
                    <a:ext uri="{9D8B030D-6E8A-4147-A177-3AD203B41FA5}">
                      <a16:colId xmlns:a16="http://schemas.microsoft.com/office/drawing/2014/main" val="3722383361"/>
                    </a:ext>
                  </a:extLst>
                </a:gridCol>
                <a:gridCol w="1464833">
                  <a:extLst>
                    <a:ext uri="{9D8B030D-6E8A-4147-A177-3AD203B41FA5}">
                      <a16:colId xmlns:a16="http://schemas.microsoft.com/office/drawing/2014/main" val="2301459504"/>
                    </a:ext>
                  </a:extLst>
                </a:gridCol>
                <a:gridCol w="1464833">
                  <a:extLst>
                    <a:ext uri="{9D8B030D-6E8A-4147-A177-3AD203B41FA5}">
                      <a16:colId xmlns:a16="http://schemas.microsoft.com/office/drawing/2014/main" val="2551825370"/>
                    </a:ext>
                  </a:extLst>
                </a:gridCol>
              </a:tblGrid>
              <a:tr h="330566">
                <a:tc>
                  <a:txBody>
                    <a:bodyPr/>
                    <a:lstStyle/>
                    <a:p>
                      <a:pPr algn="ctr" hangingPunct="0">
                        <a:buNone/>
                      </a:pPr>
                      <a:r>
                        <a:rPr lang="fr-FR" sz="1200" b="1" dirty="0">
                          <a:solidFill>
                            <a:srgbClr val="002060"/>
                          </a:solidFill>
                          <a:effectLst/>
                          <a:latin typeface="+mn-lt"/>
                          <a:ea typeface="Times New Roman" panose="02020603050405020304" pitchFamily="18" charset="0"/>
                        </a:rPr>
                        <a:t>Matériel de puériculture</a:t>
                      </a:r>
                      <a:endParaRPr lang="fr-FR" sz="1200" dirty="0">
                        <a:solidFill>
                          <a:srgbClr val="002060"/>
                        </a:solidFill>
                        <a:effectLst/>
                        <a:latin typeface="+mn-lt"/>
                        <a:ea typeface="Times New Roman" panose="02020603050405020304" pitchFamily="18" charset="0"/>
                      </a:endParaRPr>
                    </a:p>
                  </a:txBody>
                  <a:tcPr marL="67616" marR="676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hangingPunct="0">
                        <a:buNone/>
                      </a:pPr>
                      <a:r>
                        <a:rPr lang="fr-FR" sz="1200" b="1" dirty="0">
                          <a:solidFill>
                            <a:srgbClr val="002060"/>
                          </a:solidFill>
                          <a:effectLst/>
                          <a:latin typeface="+mn-lt"/>
                          <a:ea typeface="Times New Roman" panose="02020603050405020304" pitchFamily="18" charset="0"/>
                        </a:rPr>
                        <a:t>Mobilier</a:t>
                      </a:r>
                      <a:endParaRPr lang="fr-FR" sz="1200" dirty="0">
                        <a:solidFill>
                          <a:srgbClr val="002060"/>
                        </a:solidFill>
                        <a:effectLst/>
                        <a:latin typeface="+mn-lt"/>
                        <a:ea typeface="Times New Roman" panose="02020603050405020304" pitchFamily="18" charset="0"/>
                      </a:endParaRPr>
                    </a:p>
                  </a:txBody>
                  <a:tcPr marL="67616" marR="676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hangingPunct="0">
                        <a:buNone/>
                      </a:pPr>
                      <a:r>
                        <a:rPr lang="fr-FR" sz="1200" b="1">
                          <a:solidFill>
                            <a:srgbClr val="002060"/>
                          </a:solidFill>
                          <a:effectLst/>
                          <a:latin typeface="+mn-lt"/>
                          <a:ea typeface="Times New Roman" panose="02020603050405020304" pitchFamily="18" charset="0"/>
                        </a:rPr>
                        <a:t>Electroménager</a:t>
                      </a:r>
                      <a:endParaRPr lang="fr-FR" sz="1200">
                        <a:solidFill>
                          <a:srgbClr val="002060"/>
                        </a:solidFill>
                        <a:effectLst/>
                        <a:latin typeface="+mn-lt"/>
                        <a:ea typeface="Times New Roman" panose="02020603050405020304" pitchFamily="18" charset="0"/>
                      </a:endParaRPr>
                    </a:p>
                  </a:txBody>
                  <a:tcPr marL="67616" marR="676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hangingPunct="0">
                        <a:buNone/>
                      </a:pPr>
                      <a:r>
                        <a:rPr lang="fr-FR" sz="1200" b="1">
                          <a:solidFill>
                            <a:srgbClr val="002060"/>
                          </a:solidFill>
                          <a:effectLst/>
                          <a:latin typeface="+mn-lt"/>
                          <a:ea typeface="Times New Roman" panose="02020603050405020304" pitchFamily="18" charset="0"/>
                        </a:rPr>
                        <a:t>Equipement informatique</a:t>
                      </a:r>
                      <a:endParaRPr lang="fr-FR" sz="1200">
                        <a:solidFill>
                          <a:srgbClr val="002060"/>
                        </a:solidFill>
                        <a:effectLst/>
                        <a:latin typeface="+mn-lt"/>
                        <a:ea typeface="Times New Roman" panose="02020603050405020304" pitchFamily="18" charset="0"/>
                      </a:endParaRPr>
                    </a:p>
                  </a:txBody>
                  <a:tcPr marL="67616" marR="676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hangingPunct="0">
                        <a:buNone/>
                      </a:pPr>
                      <a:r>
                        <a:rPr lang="fr-FR" sz="1200" b="1">
                          <a:solidFill>
                            <a:srgbClr val="002060"/>
                          </a:solidFill>
                          <a:effectLst/>
                          <a:latin typeface="+mn-lt"/>
                          <a:ea typeface="Times New Roman" panose="02020603050405020304" pitchFamily="18" charset="0"/>
                        </a:rPr>
                        <a:t>Articles à moins de 200 €</a:t>
                      </a:r>
                      <a:endParaRPr lang="fr-FR" sz="1200">
                        <a:solidFill>
                          <a:srgbClr val="002060"/>
                        </a:solidFill>
                        <a:effectLst/>
                        <a:latin typeface="+mn-lt"/>
                        <a:ea typeface="Times New Roman" panose="02020603050405020304" pitchFamily="18" charset="0"/>
                      </a:endParaRPr>
                    </a:p>
                  </a:txBody>
                  <a:tcPr marL="67616" marR="676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51466905"/>
                  </a:ext>
                </a:extLst>
              </a:tr>
              <a:tr h="3966796">
                <a:tc>
                  <a:txBody>
                    <a:bodyPr/>
                    <a:lstStyle/>
                    <a:p>
                      <a:pPr hangingPunct="0">
                        <a:buNone/>
                      </a:pPr>
                      <a:r>
                        <a:rPr lang="fr-FR" sz="1200">
                          <a:solidFill>
                            <a:srgbClr val="002060"/>
                          </a:solidFill>
                          <a:effectLst/>
                          <a:latin typeface="+mn-lt"/>
                          <a:ea typeface="Times New Roman" panose="02020603050405020304" pitchFamily="18" charset="0"/>
                        </a:rPr>
                        <a:t>Poussette</a:t>
                      </a:r>
                    </a:p>
                    <a:p>
                      <a:pPr hangingPunct="0">
                        <a:buNone/>
                      </a:pPr>
                      <a:r>
                        <a:rPr lang="fr-FR" sz="1200">
                          <a:solidFill>
                            <a:srgbClr val="002060"/>
                          </a:solidFill>
                          <a:effectLst/>
                          <a:latin typeface="+mn-lt"/>
                          <a:ea typeface="Times New Roman" panose="02020603050405020304" pitchFamily="18" charset="0"/>
                        </a:rPr>
                        <a:t>Landau</a:t>
                      </a:r>
                    </a:p>
                    <a:p>
                      <a:pPr hangingPunct="0">
                        <a:buNone/>
                      </a:pPr>
                      <a:r>
                        <a:rPr lang="fr-FR" sz="1200">
                          <a:solidFill>
                            <a:srgbClr val="002060"/>
                          </a:solidFill>
                          <a:effectLst/>
                          <a:latin typeface="+mn-lt"/>
                          <a:ea typeface="Times New Roman" panose="02020603050405020304" pitchFamily="18" charset="0"/>
                        </a:rPr>
                        <a:t>Siège auto</a:t>
                      </a:r>
                    </a:p>
                    <a:p>
                      <a:pPr hangingPunct="0">
                        <a:buNone/>
                      </a:pPr>
                      <a:r>
                        <a:rPr lang="fr-FR" sz="1200">
                          <a:solidFill>
                            <a:srgbClr val="002060"/>
                          </a:solidFill>
                          <a:effectLst/>
                          <a:latin typeface="+mn-lt"/>
                          <a:ea typeface="Times New Roman" panose="02020603050405020304" pitchFamily="18" charset="0"/>
                        </a:rPr>
                        <a:t>Table à langer</a:t>
                      </a:r>
                    </a:p>
                    <a:p>
                      <a:pPr hangingPunct="0">
                        <a:buNone/>
                      </a:pPr>
                      <a:r>
                        <a:rPr lang="fr-FR" sz="1200">
                          <a:solidFill>
                            <a:srgbClr val="002060"/>
                          </a:solidFill>
                          <a:effectLst/>
                          <a:latin typeface="+mn-lt"/>
                          <a:ea typeface="Times New Roman" panose="02020603050405020304" pitchFamily="18" charset="0"/>
                        </a:rPr>
                        <a:t>Chaise haute</a:t>
                      </a:r>
                    </a:p>
                    <a:p>
                      <a:pPr hangingPunct="0">
                        <a:buNone/>
                      </a:pPr>
                      <a:r>
                        <a:rPr lang="fr-FR" sz="1200">
                          <a:solidFill>
                            <a:srgbClr val="002060"/>
                          </a:solidFill>
                          <a:effectLst/>
                          <a:latin typeface="+mn-lt"/>
                          <a:ea typeface="Times New Roman" panose="02020603050405020304" pitchFamily="18" charset="0"/>
                        </a:rPr>
                        <a:t>Lit bébé</a:t>
                      </a:r>
                    </a:p>
                  </a:txBody>
                  <a:tcPr marL="67616" marR="676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hangingPunct="0">
                        <a:buNone/>
                      </a:pPr>
                      <a:r>
                        <a:rPr lang="fr-FR" sz="1200" dirty="0">
                          <a:solidFill>
                            <a:srgbClr val="002060"/>
                          </a:solidFill>
                          <a:effectLst/>
                          <a:latin typeface="+mn-lt"/>
                          <a:ea typeface="Times New Roman" panose="02020603050405020304" pitchFamily="18" charset="0"/>
                        </a:rPr>
                        <a:t>Table (hors table basse et table de jardin)</a:t>
                      </a:r>
                    </a:p>
                    <a:p>
                      <a:pPr hangingPunct="0">
                        <a:buNone/>
                      </a:pPr>
                      <a:r>
                        <a:rPr lang="fr-FR" sz="1200" dirty="0">
                          <a:solidFill>
                            <a:srgbClr val="002060"/>
                          </a:solidFill>
                          <a:effectLst/>
                          <a:latin typeface="+mn-lt"/>
                          <a:ea typeface="Times New Roman" panose="02020603050405020304" pitchFamily="18" charset="0"/>
                        </a:rPr>
                        <a:t> </a:t>
                      </a:r>
                    </a:p>
                    <a:p>
                      <a:pPr hangingPunct="0">
                        <a:buNone/>
                      </a:pPr>
                      <a:r>
                        <a:rPr lang="fr-FR" sz="1200" dirty="0">
                          <a:solidFill>
                            <a:srgbClr val="002060"/>
                          </a:solidFill>
                          <a:effectLst/>
                          <a:latin typeface="+mn-lt"/>
                          <a:ea typeface="Times New Roman" panose="02020603050405020304" pitchFamily="18" charset="0"/>
                        </a:rPr>
                        <a:t>Chaise, tabouret</a:t>
                      </a:r>
                    </a:p>
                    <a:p>
                      <a:pPr hangingPunct="0">
                        <a:buNone/>
                      </a:pPr>
                      <a:r>
                        <a:rPr lang="fr-FR" sz="1200" dirty="0">
                          <a:solidFill>
                            <a:srgbClr val="002060"/>
                          </a:solidFill>
                          <a:effectLst/>
                          <a:latin typeface="+mn-lt"/>
                          <a:ea typeface="Times New Roman" panose="02020603050405020304" pitchFamily="18" charset="0"/>
                        </a:rPr>
                        <a:t> </a:t>
                      </a:r>
                    </a:p>
                    <a:p>
                      <a:pPr hangingPunct="0">
                        <a:buNone/>
                      </a:pPr>
                      <a:r>
                        <a:rPr lang="fr-FR" sz="1200" dirty="0">
                          <a:solidFill>
                            <a:srgbClr val="002060"/>
                          </a:solidFill>
                          <a:effectLst/>
                          <a:latin typeface="+mn-lt"/>
                          <a:ea typeface="Times New Roman" panose="02020603050405020304" pitchFamily="18" charset="0"/>
                        </a:rPr>
                        <a:t>Meubles de rangement</a:t>
                      </a:r>
                    </a:p>
                    <a:p>
                      <a:pPr hangingPunct="0">
                        <a:buNone/>
                      </a:pPr>
                      <a:r>
                        <a:rPr lang="fr-FR" sz="1200" dirty="0">
                          <a:solidFill>
                            <a:srgbClr val="002060"/>
                          </a:solidFill>
                          <a:effectLst/>
                          <a:latin typeface="+mn-lt"/>
                          <a:ea typeface="Times New Roman" panose="02020603050405020304" pitchFamily="18" charset="0"/>
                        </a:rPr>
                        <a:t> </a:t>
                      </a:r>
                    </a:p>
                    <a:p>
                      <a:pPr hangingPunct="0">
                        <a:buNone/>
                      </a:pPr>
                      <a:r>
                        <a:rPr lang="fr-FR" sz="1200" dirty="0">
                          <a:solidFill>
                            <a:srgbClr val="002060"/>
                          </a:solidFill>
                          <a:effectLst/>
                          <a:latin typeface="+mn-lt"/>
                          <a:ea typeface="Times New Roman" panose="02020603050405020304" pitchFamily="18" charset="0"/>
                        </a:rPr>
                        <a:t>Canapé convertible</a:t>
                      </a:r>
                    </a:p>
                    <a:p>
                      <a:pPr hangingPunct="0">
                        <a:buNone/>
                      </a:pPr>
                      <a:r>
                        <a:rPr lang="fr-FR" sz="1200" dirty="0">
                          <a:solidFill>
                            <a:srgbClr val="002060"/>
                          </a:solidFill>
                          <a:effectLst/>
                          <a:latin typeface="+mn-lt"/>
                          <a:ea typeface="Times New Roman" panose="02020603050405020304" pitchFamily="18" charset="0"/>
                        </a:rPr>
                        <a:t> </a:t>
                      </a:r>
                    </a:p>
                    <a:p>
                      <a:pPr hangingPunct="0">
                        <a:buNone/>
                      </a:pPr>
                      <a:r>
                        <a:rPr lang="fr-FR" sz="1200" dirty="0">
                          <a:solidFill>
                            <a:srgbClr val="002060"/>
                          </a:solidFill>
                          <a:effectLst/>
                          <a:latin typeface="+mn-lt"/>
                          <a:ea typeface="Times New Roman" panose="02020603050405020304" pitchFamily="18" charset="0"/>
                        </a:rPr>
                        <a:t>Literie : cadre de lit avec pieds, sommier, matelas, banquette clic-clac ou BZ, lit mezzanine, lits superposés, lit combiné bureau</a:t>
                      </a:r>
                    </a:p>
                    <a:p>
                      <a:pPr hangingPunct="0">
                        <a:buNone/>
                      </a:pPr>
                      <a:r>
                        <a:rPr lang="fr-FR" sz="1200" dirty="0">
                          <a:solidFill>
                            <a:srgbClr val="002060"/>
                          </a:solidFill>
                          <a:effectLst/>
                          <a:latin typeface="+mn-lt"/>
                          <a:ea typeface="Times New Roman" panose="02020603050405020304" pitchFamily="18" charset="0"/>
                        </a:rPr>
                        <a:t> </a:t>
                      </a:r>
                    </a:p>
                    <a:p>
                      <a:pPr hangingPunct="0">
                        <a:buNone/>
                      </a:pPr>
                      <a:r>
                        <a:rPr lang="fr-FR" sz="1200" dirty="0">
                          <a:solidFill>
                            <a:srgbClr val="002060"/>
                          </a:solidFill>
                          <a:effectLst/>
                          <a:latin typeface="+mn-lt"/>
                          <a:ea typeface="Times New Roman" panose="02020603050405020304" pitchFamily="18" charset="0"/>
                        </a:rPr>
                        <a:t>Bureau, siège de bureau</a:t>
                      </a:r>
                    </a:p>
                  </a:txBody>
                  <a:tcPr marL="67616" marR="676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hangingPunct="0">
                        <a:buNone/>
                      </a:pPr>
                      <a:r>
                        <a:rPr lang="fr-FR" sz="1200" dirty="0">
                          <a:solidFill>
                            <a:srgbClr val="002060"/>
                          </a:solidFill>
                          <a:effectLst/>
                          <a:latin typeface="+mn-lt"/>
                          <a:ea typeface="Times New Roman" panose="02020603050405020304" pitchFamily="18" charset="0"/>
                        </a:rPr>
                        <a:t>Cuisinière, plaque de cuisson, four</a:t>
                      </a:r>
                    </a:p>
                    <a:p>
                      <a:pPr hangingPunct="0">
                        <a:buNone/>
                      </a:pPr>
                      <a:r>
                        <a:rPr lang="fr-FR" sz="1200" dirty="0">
                          <a:solidFill>
                            <a:srgbClr val="002060"/>
                          </a:solidFill>
                          <a:effectLst/>
                          <a:latin typeface="+mn-lt"/>
                          <a:ea typeface="Times New Roman" panose="02020603050405020304" pitchFamily="18" charset="0"/>
                        </a:rPr>
                        <a:t>Mini-four, four micro-ondes,</a:t>
                      </a:r>
                    </a:p>
                    <a:p>
                      <a:pPr hangingPunct="0">
                        <a:buNone/>
                      </a:pPr>
                      <a:r>
                        <a:rPr lang="fr-FR" sz="1200" dirty="0">
                          <a:solidFill>
                            <a:srgbClr val="002060"/>
                          </a:solidFill>
                          <a:effectLst/>
                          <a:latin typeface="+mn-lt"/>
                          <a:ea typeface="Times New Roman" panose="02020603050405020304" pitchFamily="18" charset="0"/>
                        </a:rPr>
                        <a:t> </a:t>
                      </a:r>
                    </a:p>
                    <a:p>
                      <a:pPr hangingPunct="0">
                        <a:buNone/>
                      </a:pPr>
                      <a:r>
                        <a:rPr lang="fr-FR" sz="1200" dirty="0">
                          <a:solidFill>
                            <a:srgbClr val="002060"/>
                          </a:solidFill>
                          <a:effectLst/>
                          <a:latin typeface="+mn-lt"/>
                          <a:ea typeface="Times New Roman" panose="02020603050405020304" pitchFamily="18" charset="0"/>
                        </a:rPr>
                        <a:t>Hotte aspirante,</a:t>
                      </a:r>
                    </a:p>
                    <a:p>
                      <a:pPr hangingPunct="0">
                        <a:buNone/>
                      </a:pPr>
                      <a:r>
                        <a:rPr lang="fr-FR" sz="1200" dirty="0">
                          <a:solidFill>
                            <a:srgbClr val="002060"/>
                          </a:solidFill>
                          <a:effectLst/>
                          <a:latin typeface="+mn-lt"/>
                          <a:ea typeface="Times New Roman" panose="02020603050405020304" pitchFamily="18" charset="0"/>
                        </a:rPr>
                        <a:t> </a:t>
                      </a:r>
                    </a:p>
                    <a:p>
                      <a:pPr hangingPunct="0">
                        <a:buNone/>
                      </a:pPr>
                      <a:r>
                        <a:rPr lang="fr-FR" sz="1200" dirty="0">
                          <a:solidFill>
                            <a:srgbClr val="002060"/>
                          </a:solidFill>
                          <a:effectLst/>
                          <a:latin typeface="+mn-lt"/>
                          <a:ea typeface="Times New Roman" panose="02020603050405020304" pitchFamily="18" charset="0"/>
                        </a:rPr>
                        <a:t>Réfrigérateur ou combiné, congélateur</a:t>
                      </a:r>
                    </a:p>
                    <a:p>
                      <a:pPr hangingPunct="0">
                        <a:buNone/>
                      </a:pPr>
                      <a:r>
                        <a:rPr lang="fr-FR" sz="1200" dirty="0">
                          <a:solidFill>
                            <a:srgbClr val="002060"/>
                          </a:solidFill>
                          <a:effectLst/>
                          <a:latin typeface="+mn-lt"/>
                          <a:ea typeface="Times New Roman" panose="02020603050405020304" pitchFamily="18" charset="0"/>
                        </a:rPr>
                        <a:t>Lave-linge,</a:t>
                      </a:r>
                    </a:p>
                    <a:p>
                      <a:pPr hangingPunct="0">
                        <a:buNone/>
                      </a:pPr>
                      <a:r>
                        <a:rPr lang="fr-FR" sz="1200" dirty="0">
                          <a:solidFill>
                            <a:srgbClr val="002060"/>
                          </a:solidFill>
                          <a:effectLst/>
                          <a:latin typeface="+mn-lt"/>
                          <a:ea typeface="Times New Roman" panose="02020603050405020304" pitchFamily="18" charset="0"/>
                        </a:rPr>
                        <a:t>Lave-linge séchant</a:t>
                      </a:r>
                    </a:p>
                    <a:p>
                      <a:pPr hangingPunct="0">
                        <a:buNone/>
                      </a:pPr>
                      <a:r>
                        <a:rPr lang="fr-FR" sz="1200" dirty="0">
                          <a:solidFill>
                            <a:srgbClr val="002060"/>
                          </a:solidFill>
                          <a:effectLst/>
                          <a:latin typeface="+mn-lt"/>
                          <a:ea typeface="Times New Roman" panose="02020603050405020304" pitchFamily="18" charset="0"/>
                        </a:rPr>
                        <a:t>Lave-vaisselle,</a:t>
                      </a:r>
                    </a:p>
                    <a:p>
                      <a:pPr hangingPunct="0">
                        <a:buNone/>
                      </a:pPr>
                      <a:r>
                        <a:rPr lang="fr-FR" sz="1200" dirty="0">
                          <a:solidFill>
                            <a:srgbClr val="002060"/>
                          </a:solidFill>
                          <a:effectLst/>
                          <a:latin typeface="+mn-lt"/>
                          <a:ea typeface="Times New Roman" panose="02020603050405020304" pitchFamily="18" charset="0"/>
                        </a:rPr>
                        <a:t>Sèche-linge,</a:t>
                      </a:r>
                    </a:p>
                    <a:p>
                      <a:pPr hangingPunct="0">
                        <a:buNone/>
                      </a:pPr>
                      <a:r>
                        <a:rPr lang="fr-FR" sz="1200" dirty="0">
                          <a:solidFill>
                            <a:srgbClr val="002060"/>
                          </a:solidFill>
                          <a:effectLst/>
                          <a:latin typeface="+mn-lt"/>
                          <a:ea typeface="Times New Roman" panose="02020603050405020304" pitchFamily="18" charset="0"/>
                        </a:rPr>
                        <a:t> </a:t>
                      </a:r>
                    </a:p>
                    <a:p>
                      <a:pPr hangingPunct="0">
                        <a:buNone/>
                      </a:pPr>
                      <a:r>
                        <a:rPr lang="fr-FR" sz="1200" dirty="0">
                          <a:solidFill>
                            <a:srgbClr val="002060"/>
                          </a:solidFill>
                          <a:effectLst/>
                          <a:latin typeface="+mn-lt"/>
                          <a:ea typeface="Times New Roman" panose="02020603050405020304" pitchFamily="18" charset="0"/>
                        </a:rPr>
                        <a:t>Appareil de chauffage (sauf poêle à pétrole)</a:t>
                      </a:r>
                    </a:p>
                    <a:p>
                      <a:pPr hangingPunct="0">
                        <a:buNone/>
                      </a:pPr>
                      <a:r>
                        <a:rPr lang="fr-FR" sz="1200" dirty="0">
                          <a:solidFill>
                            <a:srgbClr val="002060"/>
                          </a:solidFill>
                          <a:effectLst/>
                          <a:latin typeface="+mn-lt"/>
                          <a:ea typeface="Times New Roman" panose="02020603050405020304" pitchFamily="18" charset="0"/>
                        </a:rPr>
                        <a:t> </a:t>
                      </a:r>
                    </a:p>
                    <a:p>
                      <a:pPr hangingPunct="0">
                        <a:buNone/>
                      </a:pPr>
                      <a:r>
                        <a:rPr lang="fr-FR" sz="1200" dirty="0">
                          <a:solidFill>
                            <a:srgbClr val="002060"/>
                          </a:solidFill>
                          <a:effectLst/>
                          <a:latin typeface="+mn-lt"/>
                          <a:ea typeface="Times New Roman" panose="02020603050405020304" pitchFamily="18" charset="0"/>
                        </a:rPr>
                        <a:t> </a:t>
                      </a:r>
                    </a:p>
                    <a:p>
                      <a:pPr hangingPunct="0">
                        <a:buNone/>
                      </a:pPr>
                      <a:r>
                        <a:rPr lang="fr-FR" sz="1200" dirty="0">
                          <a:solidFill>
                            <a:srgbClr val="002060"/>
                          </a:solidFill>
                          <a:effectLst/>
                          <a:latin typeface="+mn-lt"/>
                          <a:ea typeface="Times New Roman" panose="02020603050405020304" pitchFamily="18" charset="0"/>
                        </a:rPr>
                        <a:t> </a:t>
                      </a:r>
                    </a:p>
                  </a:txBody>
                  <a:tcPr marL="67616" marR="676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hangingPunct="0">
                        <a:buNone/>
                      </a:pPr>
                      <a:r>
                        <a:rPr lang="fr-FR" sz="1200" dirty="0">
                          <a:solidFill>
                            <a:srgbClr val="002060"/>
                          </a:solidFill>
                          <a:effectLst/>
                          <a:latin typeface="+mn-lt"/>
                          <a:ea typeface="Times New Roman" panose="02020603050405020304" pitchFamily="18" charset="0"/>
                        </a:rPr>
                        <a:t>Ecran, souris, clavier unité centrale, PC portable, tablette</a:t>
                      </a:r>
                    </a:p>
                  </a:txBody>
                  <a:tcPr marL="67616" marR="676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hangingPunct="0">
                        <a:buNone/>
                      </a:pPr>
                      <a:r>
                        <a:rPr lang="fr-FR" sz="1200" dirty="0">
                          <a:solidFill>
                            <a:srgbClr val="002060"/>
                          </a:solidFill>
                          <a:effectLst/>
                          <a:latin typeface="+mn-lt"/>
                          <a:ea typeface="Times New Roman" panose="02020603050405020304" pitchFamily="18" charset="0"/>
                        </a:rPr>
                        <a:t>Aspirateur</a:t>
                      </a:r>
                    </a:p>
                    <a:p>
                      <a:pPr hangingPunct="0">
                        <a:buNone/>
                      </a:pPr>
                      <a:r>
                        <a:rPr lang="fr-FR" sz="1200" dirty="0">
                          <a:solidFill>
                            <a:srgbClr val="002060"/>
                          </a:solidFill>
                          <a:effectLst/>
                          <a:latin typeface="+mn-lt"/>
                          <a:ea typeface="Times New Roman" panose="02020603050405020304" pitchFamily="18" charset="0"/>
                        </a:rPr>
                        <a:t>Fer à repasser</a:t>
                      </a:r>
                    </a:p>
                    <a:p>
                      <a:pPr hangingPunct="0">
                        <a:buNone/>
                      </a:pPr>
                      <a:r>
                        <a:rPr lang="fr-FR" sz="1200" dirty="0">
                          <a:solidFill>
                            <a:srgbClr val="002060"/>
                          </a:solidFill>
                          <a:effectLst/>
                          <a:latin typeface="+mn-lt"/>
                          <a:ea typeface="Times New Roman" panose="02020603050405020304" pitchFamily="18" charset="0"/>
                        </a:rPr>
                        <a:t>Centrale vapeur</a:t>
                      </a:r>
                    </a:p>
                    <a:p>
                      <a:pPr hangingPunct="0">
                        <a:buNone/>
                      </a:pPr>
                      <a:r>
                        <a:rPr lang="fr-FR" sz="1200" dirty="0">
                          <a:solidFill>
                            <a:srgbClr val="002060"/>
                          </a:solidFill>
                          <a:effectLst/>
                          <a:latin typeface="+mn-lt"/>
                          <a:ea typeface="Times New Roman" panose="02020603050405020304" pitchFamily="18" charset="0"/>
                        </a:rPr>
                        <a:t>Robot de cuisine</a:t>
                      </a:r>
                    </a:p>
                  </a:txBody>
                  <a:tcPr marL="67616" marR="6761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44638661"/>
                  </a:ext>
                </a:extLst>
              </a:tr>
            </a:tbl>
          </a:graphicData>
        </a:graphic>
      </p:graphicFrame>
    </p:spTree>
    <p:extLst>
      <p:ext uri="{BB962C8B-B14F-4D97-AF65-F5344CB8AC3E}">
        <p14:creationId xmlns:p14="http://schemas.microsoft.com/office/powerpoint/2010/main" val="792595374"/>
      </p:ext>
    </p:extLst>
  </p:cSld>
  <p:clrMapOvr>
    <a:masterClrMapping/>
  </p:clrMapOvr>
  <p:transition spd="slow">
    <p:wipe dir="d"/>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F599F3-E90D-2407-5DF2-92E411AE9D48}"/>
            </a:ext>
          </a:extLst>
        </p:cNvPr>
        <p:cNvGrpSpPr/>
        <p:nvPr/>
      </p:nvGrpSpPr>
      <p:grpSpPr>
        <a:xfrm>
          <a:off x="0" y="0"/>
          <a:ext cx="0" cy="0"/>
          <a:chOff x="0" y="0"/>
          <a:chExt cx="0" cy="0"/>
        </a:xfrm>
      </p:grpSpPr>
      <p:sp>
        <p:nvSpPr>
          <p:cNvPr id="4" name="Titre 3">
            <a:extLst>
              <a:ext uri="{FF2B5EF4-FFF2-40B4-BE49-F238E27FC236}">
                <a16:creationId xmlns:a16="http://schemas.microsoft.com/office/drawing/2014/main" id="{E7B476D8-D6AD-8E42-B483-F651422C4722}"/>
              </a:ext>
            </a:extLst>
          </p:cNvPr>
          <p:cNvSpPr>
            <a:spLocks noGrp="1"/>
          </p:cNvSpPr>
          <p:nvPr>
            <p:ph type="title"/>
          </p:nvPr>
        </p:nvSpPr>
        <p:spPr/>
        <p:txBody>
          <a:bodyPr/>
          <a:lstStyle/>
          <a:p>
            <a:pPr algn="just" hangingPunct="0"/>
            <a:r>
              <a:rPr lang="fr-FR" b="1" dirty="0">
                <a:solidFill>
                  <a:srgbClr val="002060"/>
                </a:solidFill>
              </a:rPr>
              <a:t>Aide à l’amélioration de l’habitat</a:t>
            </a:r>
            <a:endParaRPr lang="fr-FR" dirty="0">
              <a:solidFill>
                <a:srgbClr val="002060"/>
              </a:solidFill>
            </a:endParaRPr>
          </a:p>
        </p:txBody>
      </p:sp>
      <p:graphicFrame>
        <p:nvGraphicFramePr>
          <p:cNvPr id="2" name="Espace réservé du contenu 1">
            <a:extLst>
              <a:ext uri="{FF2B5EF4-FFF2-40B4-BE49-F238E27FC236}">
                <a16:creationId xmlns:a16="http://schemas.microsoft.com/office/drawing/2014/main" id="{61E75936-DF3B-C6DD-2124-501AD5455C13}"/>
              </a:ext>
            </a:extLst>
          </p:cNvPr>
          <p:cNvGraphicFramePr>
            <a:graphicFrameLocks noGrp="1"/>
          </p:cNvGraphicFramePr>
          <p:nvPr>
            <p:ph idx="1"/>
          </p:nvPr>
        </p:nvGraphicFramePr>
        <p:xfrm>
          <a:off x="823979" y="1578386"/>
          <a:ext cx="10769600" cy="4663440"/>
        </p:xfrm>
        <a:graphic>
          <a:graphicData uri="http://schemas.openxmlformats.org/drawingml/2006/table">
            <a:tbl>
              <a:tblPr firstRow="1" bandRow="1">
                <a:tableStyleId>{5C22544A-7EE6-4342-B048-85BDC9FD1C3A}</a:tableStyleId>
              </a:tblPr>
              <a:tblGrid>
                <a:gridCol w="2283012">
                  <a:extLst>
                    <a:ext uri="{9D8B030D-6E8A-4147-A177-3AD203B41FA5}">
                      <a16:colId xmlns:a16="http://schemas.microsoft.com/office/drawing/2014/main" val="1881184271"/>
                    </a:ext>
                  </a:extLst>
                </a:gridCol>
                <a:gridCol w="8486588">
                  <a:extLst>
                    <a:ext uri="{9D8B030D-6E8A-4147-A177-3AD203B41FA5}">
                      <a16:colId xmlns:a16="http://schemas.microsoft.com/office/drawing/2014/main" val="50787405"/>
                    </a:ext>
                  </a:extLst>
                </a:gridCol>
              </a:tblGrid>
              <a:tr h="37084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fr-FR" sz="1600" b="1" kern="1200" dirty="0">
                          <a:solidFill>
                            <a:srgbClr val="002060"/>
                          </a:solidFill>
                          <a:effectLst/>
                          <a:latin typeface="+mn-lt"/>
                          <a:ea typeface="+mn-ea"/>
                          <a:cs typeface="+mn-cs"/>
                        </a:rPr>
                        <a:t>Objectif</a:t>
                      </a:r>
                    </a:p>
                    <a:p>
                      <a:endParaRPr lang="fr-FR" sz="1600" b="1" dirty="0">
                        <a:solidFill>
                          <a:srgbClr val="002060"/>
                        </a:solidFill>
                        <a:latin typeface="+mn-lt"/>
                      </a:endParaRPr>
                    </a:p>
                  </a:txBody>
                  <a:tcPr>
                    <a:solidFill>
                      <a:schemeClr val="accent1">
                        <a:lumMod val="20000"/>
                        <a:lumOff val="80000"/>
                      </a:schemeClr>
                    </a:solidFill>
                  </a:tcPr>
                </a:tc>
                <a:tc>
                  <a:txBody>
                    <a:bodyPr/>
                    <a:lstStyle/>
                    <a:p>
                      <a:r>
                        <a:rPr kumimoji="0" lang="fr-FR" sz="1600" b="0" kern="1200" dirty="0">
                          <a:solidFill>
                            <a:srgbClr val="002060"/>
                          </a:solidFill>
                          <a:effectLst/>
                          <a:latin typeface="+mn-lt"/>
                          <a:ea typeface="+mn-ea"/>
                          <a:cs typeface="+mn-cs"/>
                        </a:rPr>
                        <a:t>La Caf verse pour réaliser des travaux, de rénovation ou d’isolation thermique dans leur résidence principale :</a:t>
                      </a:r>
                    </a:p>
                    <a:p>
                      <a:pPr marL="285750" lvl="0" indent="-285750">
                        <a:buFont typeface="Wingdings" panose="05000000000000000000" pitchFamily="2" charset="2"/>
                        <a:buChar char="ü"/>
                      </a:pPr>
                      <a:r>
                        <a:rPr kumimoji="0" lang="fr-FR" sz="1600" b="0" kern="1200" dirty="0">
                          <a:solidFill>
                            <a:srgbClr val="002060"/>
                          </a:solidFill>
                          <a:effectLst/>
                          <a:latin typeface="+mn-lt"/>
                          <a:ea typeface="+mn-ea"/>
                          <a:cs typeface="+mn-cs"/>
                        </a:rPr>
                        <a:t>Le prêt à l’amélioration de l’habitat légal à « 1% » ;</a:t>
                      </a:r>
                    </a:p>
                    <a:p>
                      <a:pPr marL="285750" lvl="0" indent="-285750">
                        <a:buFont typeface="Wingdings" panose="05000000000000000000" pitchFamily="2" charset="2"/>
                        <a:buChar char="ü"/>
                      </a:pPr>
                      <a:r>
                        <a:rPr kumimoji="0" lang="fr-FR" sz="1600" b="0" kern="1200" dirty="0">
                          <a:solidFill>
                            <a:srgbClr val="002060"/>
                          </a:solidFill>
                          <a:effectLst/>
                          <a:latin typeface="+mn-lt"/>
                          <a:ea typeface="+mn-ea"/>
                          <a:cs typeface="+mn-cs"/>
                        </a:rPr>
                        <a:t>En complément, le prêt à l’amélioration de l’habitat local à taux « 0 ».</a:t>
                      </a:r>
                    </a:p>
                  </a:txBody>
                  <a:tcPr>
                    <a:solidFill>
                      <a:schemeClr val="accent1">
                        <a:lumMod val="20000"/>
                        <a:lumOff val="80000"/>
                      </a:schemeClr>
                    </a:solidFill>
                  </a:tcPr>
                </a:tc>
                <a:extLst>
                  <a:ext uri="{0D108BD9-81ED-4DB2-BD59-A6C34878D82A}">
                    <a16:rowId xmlns:a16="http://schemas.microsoft.com/office/drawing/2014/main" val="2991155905"/>
                  </a:ext>
                </a:extLst>
              </a:tr>
              <a:tr h="37084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fr-FR" sz="1600" b="1" kern="1200" dirty="0">
                          <a:solidFill>
                            <a:srgbClr val="002060"/>
                          </a:solidFill>
                          <a:effectLst/>
                          <a:latin typeface="+mn-lt"/>
                          <a:ea typeface="+mn-ea"/>
                          <a:cs typeface="+mn-cs"/>
                        </a:rPr>
                        <a:t>Bénéficiaires</a:t>
                      </a:r>
                    </a:p>
                    <a:p>
                      <a:endParaRPr lang="fr-FR" sz="1600" b="1" dirty="0">
                        <a:solidFill>
                          <a:srgbClr val="002060"/>
                        </a:solidFill>
                        <a:latin typeface="+mn-lt"/>
                      </a:endParaRPr>
                    </a:p>
                  </a:txBody>
                  <a:tcPr/>
                </a:tc>
                <a:tc>
                  <a:txBody>
                    <a:bodyPr/>
                    <a:lstStyle/>
                    <a:p>
                      <a:r>
                        <a:rPr kumimoji="0" lang="fr-FR" sz="1600" b="0" kern="1200" dirty="0">
                          <a:solidFill>
                            <a:srgbClr val="002060"/>
                          </a:solidFill>
                          <a:effectLst/>
                          <a:latin typeface="+mn-lt"/>
                          <a:ea typeface="+mn-ea"/>
                          <a:cs typeface="+mn-cs"/>
                        </a:rPr>
                        <a:t>Allocataires bénéficiaires d’une prestation familiale attribuée au titre d’enfant à charge, qui sont :</a:t>
                      </a:r>
                    </a:p>
                    <a:p>
                      <a:pPr lvl="0"/>
                      <a:r>
                        <a:rPr kumimoji="0" lang="fr-FR" sz="1600" b="0" kern="1200" dirty="0">
                          <a:solidFill>
                            <a:srgbClr val="002060"/>
                          </a:solidFill>
                          <a:effectLst/>
                          <a:latin typeface="+mn-lt"/>
                          <a:ea typeface="+mn-ea"/>
                          <a:cs typeface="+mn-cs"/>
                        </a:rPr>
                        <a:t>Locataires de leur logement et / ou occupants de bonne foi ;</a:t>
                      </a:r>
                    </a:p>
                    <a:p>
                      <a:pPr lvl="0"/>
                      <a:r>
                        <a:rPr kumimoji="0" lang="fr-FR" sz="1600" b="0" kern="1200" dirty="0">
                          <a:solidFill>
                            <a:srgbClr val="002060"/>
                          </a:solidFill>
                          <a:effectLst/>
                          <a:latin typeface="+mn-lt"/>
                          <a:ea typeface="+mn-ea"/>
                          <a:cs typeface="+mn-cs"/>
                        </a:rPr>
                        <a:t>Ou propriétaires des locaux d’habitation occupés personnellement à titre principal (le logement habité doit être construit depuis plus de 5 ans).</a:t>
                      </a:r>
                    </a:p>
                  </a:txBody>
                  <a:tcPr/>
                </a:tc>
                <a:extLst>
                  <a:ext uri="{0D108BD9-81ED-4DB2-BD59-A6C34878D82A}">
                    <a16:rowId xmlns:a16="http://schemas.microsoft.com/office/drawing/2014/main" val="1196148572"/>
                  </a:ext>
                </a:extLst>
              </a:tr>
              <a:tr h="37084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fr-FR" sz="1600" b="1" kern="1200" dirty="0">
                          <a:solidFill>
                            <a:srgbClr val="002060"/>
                          </a:solidFill>
                          <a:effectLst/>
                          <a:latin typeface="+mn-lt"/>
                          <a:ea typeface="+mn-ea"/>
                          <a:cs typeface="+mn-cs"/>
                        </a:rPr>
                        <a:t>Conditions</a:t>
                      </a:r>
                    </a:p>
                    <a:p>
                      <a:endParaRPr lang="fr-FR" sz="1600" b="1" dirty="0">
                        <a:solidFill>
                          <a:srgbClr val="002060"/>
                        </a:solidFill>
                        <a:latin typeface="+mn-lt"/>
                      </a:endParaRPr>
                    </a:p>
                  </a:txBody>
                  <a:tcPr/>
                </a:tc>
                <a:tc>
                  <a:txBody>
                    <a:bodyPr/>
                    <a:lstStyle/>
                    <a:p>
                      <a:pPr marL="285750" lvl="0" indent="-285750">
                        <a:buFont typeface="Wingdings" panose="05000000000000000000" pitchFamily="2" charset="2"/>
                        <a:buChar char="ü"/>
                      </a:pPr>
                      <a:r>
                        <a:rPr kumimoji="0" lang="fr-FR" sz="1600" b="0" kern="1200" dirty="0">
                          <a:solidFill>
                            <a:srgbClr val="002060"/>
                          </a:solidFill>
                          <a:effectLst/>
                          <a:latin typeface="+mn-lt"/>
                          <a:ea typeface="+mn-ea"/>
                          <a:cs typeface="+mn-cs"/>
                        </a:rPr>
                        <a:t>Habiter en France</a:t>
                      </a:r>
                    </a:p>
                    <a:p>
                      <a:pPr marL="285750" lvl="0" indent="-285750">
                        <a:buFont typeface="Wingdings" panose="05000000000000000000" pitchFamily="2" charset="2"/>
                        <a:buChar char="ü"/>
                      </a:pPr>
                      <a:r>
                        <a:rPr kumimoji="0" lang="fr-FR" sz="1600" b="0" kern="1200" dirty="0">
                          <a:solidFill>
                            <a:srgbClr val="002060"/>
                          </a:solidFill>
                          <a:effectLst/>
                          <a:latin typeface="+mn-lt"/>
                          <a:ea typeface="+mn-ea"/>
                          <a:cs typeface="+mn-cs"/>
                        </a:rPr>
                        <a:t>Attention, vous ne pouvez pas y prétendre si vous bénéficiez seulement d’une des prestations suivantes : l’Als, l’</a:t>
                      </a:r>
                      <a:r>
                        <a:rPr kumimoji="0" lang="fr-FR" sz="1600" b="0" kern="1200" dirty="0" err="1">
                          <a:solidFill>
                            <a:srgbClr val="002060"/>
                          </a:solidFill>
                          <a:effectLst/>
                          <a:latin typeface="+mn-lt"/>
                          <a:ea typeface="+mn-ea"/>
                          <a:cs typeface="+mn-cs"/>
                        </a:rPr>
                        <a:t>Apl</a:t>
                      </a:r>
                      <a:r>
                        <a:rPr kumimoji="0" lang="fr-FR" sz="1600" b="0" kern="1200" dirty="0">
                          <a:solidFill>
                            <a:srgbClr val="002060"/>
                          </a:solidFill>
                          <a:effectLst/>
                          <a:latin typeface="+mn-lt"/>
                          <a:ea typeface="+mn-ea"/>
                          <a:cs typeface="+mn-cs"/>
                        </a:rPr>
                        <a:t>, l’</a:t>
                      </a:r>
                      <a:r>
                        <a:rPr kumimoji="0" lang="fr-FR" sz="1600" b="0" kern="1200" dirty="0" err="1">
                          <a:solidFill>
                            <a:srgbClr val="002060"/>
                          </a:solidFill>
                          <a:effectLst/>
                          <a:latin typeface="+mn-lt"/>
                          <a:ea typeface="+mn-ea"/>
                          <a:cs typeface="+mn-cs"/>
                        </a:rPr>
                        <a:t>Aah</a:t>
                      </a:r>
                      <a:r>
                        <a:rPr kumimoji="0" lang="fr-FR" sz="1600" b="0" kern="1200" dirty="0">
                          <a:solidFill>
                            <a:srgbClr val="002060"/>
                          </a:solidFill>
                          <a:effectLst/>
                          <a:latin typeface="+mn-lt"/>
                          <a:ea typeface="+mn-ea"/>
                          <a:cs typeface="+mn-cs"/>
                        </a:rPr>
                        <a:t>, le </a:t>
                      </a:r>
                      <a:r>
                        <a:rPr kumimoji="0" lang="fr-FR" sz="1600" b="0" kern="1200" dirty="0" err="1">
                          <a:solidFill>
                            <a:srgbClr val="002060"/>
                          </a:solidFill>
                          <a:effectLst/>
                          <a:latin typeface="+mn-lt"/>
                          <a:ea typeface="+mn-ea"/>
                          <a:cs typeface="+mn-cs"/>
                        </a:rPr>
                        <a:t>Rsa</a:t>
                      </a:r>
                      <a:r>
                        <a:rPr kumimoji="0" lang="fr-FR" sz="1600" b="0" kern="1200" dirty="0">
                          <a:solidFill>
                            <a:srgbClr val="002060"/>
                          </a:solidFill>
                          <a:effectLst/>
                          <a:latin typeface="+mn-lt"/>
                          <a:ea typeface="+mn-ea"/>
                          <a:cs typeface="+mn-cs"/>
                        </a:rPr>
                        <a:t>, la Prime d’activité</a:t>
                      </a:r>
                    </a:p>
                    <a:p>
                      <a:pPr marL="285750" lvl="0" indent="-285750">
                        <a:buFont typeface="Wingdings" panose="05000000000000000000" pitchFamily="2" charset="2"/>
                        <a:buChar char="ü"/>
                      </a:pPr>
                      <a:r>
                        <a:rPr kumimoji="0" lang="fr-FR" sz="1600" b="0" kern="1200" dirty="0">
                          <a:solidFill>
                            <a:srgbClr val="002060"/>
                          </a:solidFill>
                          <a:effectLst/>
                          <a:latin typeface="+mn-lt"/>
                          <a:ea typeface="+mn-ea"/>
                          <a:cs typeface="+mn-cs"/>
                        </a:rPr>
                        <a:t>Réaliser des travaux de rénovation et/ou d’isolation thermique dans votre résidence principale. Les travaux d’entretien (peinture, …) ne sont pas éligibles au </a:t>
                      </a:r>
                      <a:r>
                        <a:rPr kumimoji="0" lang="fr-FR" sz="1600" b="0" kern="1200" dirty="0" err="1">
                          <a:solidFill>
                            <a:srgbClr val="002060"/>
                          </a:solidFill>
                          <a:effectLst/>
                          <a:latin typeface="+mn-lt"/>
                          <a:ea typeface="+mn-ea"/>
                          <a:cs typeface="+mn-cs"/>
                        </a:rPr>
                        <a:t>Pah</a:t>
                      </a:r>
                      <a:endParaRPr kumimoji="0" lang="fr-FR" sz="1600" b="0" kern="1200" dirty="0">
                        <a:solidFill>
                          <a:srgbClr val="002060"/>
                        </a:solidFill>
                        <a:effectLst/>
                        <a:latin typeface="+mn-lt"/>
                        <a:ea typeface="+mn-ea"/>
                        <a:cs typeface="+mn-cs"/>
                      </a:endParaRPr>
                    </a:p>
                    <a:p>
                      <a:pPr marL="285750" lvl="0" indent="-285750">
                        <a:buFont typeface="Wingdings" panose="05000000000000000000" pitchFamily="2" charset="2"/>
                        <a:buChar char="ü"/>
                      </a:pPr>
                      <a:r>
                        <a:rPr kumimoji="0" lang="fr-FR" sz="1600" b="0" kern="1200" dirty="0">
                          <a:solidFill>
                            <a:srgbClr val="002060"/>
                          </a:solidFill>
                          <a:effectLst/>
                          <a:latin typeface="+mn-lt"/>
                          <a:ea typeface="+mn-ea"/>
                          <a:cs typeface="+mn-cs"/>
                        </a:rPr>
                        <a:t>Sont concernés tous les travaux destinés à :</a:t>
                      </a:r>
                    </a:p>
                    <a:p>
                      <a:pPr marL="285750" lvl="0" indent="-17463" algn="just" hangingPunct="0">
                        <a:buFont typeface="Arial" panose="020B0604020202020204" pitchFamily="34" charset="0"/>
                        <a:buChar char="•"/>
                      </a:pPr>
                      <a:r>
                        <a:rPr kumimoji="0" lang="fr-FR" sz="1600" b="0" kern="1200" dirty="0">
                          <a:solidFill>
                            <a:srgbClr val="002060"/>
                          </a:solidFill>
                          <a:effectLst/>
                          <a:latin typeface="+mn-lt"/>
                          <a:ea typeface="+mn-ea"/>
                          <a:cs typeface="+mn-cs"/>
                        </a:rPr>
                        <a:t>Améliorer des immeubles ou logements en matière de sécurité, de salubrité, de décence ou d’équipement,</a:t>
                      </a:r>
                    </a:p>
                    <a:p>
                      <a:pPr marL="285750" lvl="0" indent="-17463" algn="just" hangingPunct="0">
                        <a:buFont typeface="Arial" panose="020B0604020202020204" pitchFamily="34" charset="0"/>
                        <a:buChar char="•"/>
                      </a:pPr>
                      <a:r>
                        <a:rPr kumimoji="0" lang="fr-FR" sz="1600" b="0" kern="1200" dirty="0">
                          <a:solidFill>
                            <a:srgbClr val="002060"/>
                          </a:solidFill>
                          <a:effectLst/>
                          <a:latin typeface="+mn-lt"/>
                          <a:ea typeface="+mn-ea"/>
                          <a:cs typeface="+mn-cs"/>
                        </a:rPr>
                        <a:t>Favoriser leur accessibilité ou leur adaptation aux personnes à mobilité réduite,</a:t>
                      </a:r>
                    </a:p>
                    <a:p>
                      <a:pPr marL="285750" lvl="0" indent="-17463" algn="just" hangingPunct="0">
                        <a:buFont typeface="Arial" panose="020B0604020202020204" pitchFamily="34" charset="0"/>
                        <a:buChar char="•"/>
                      </a:pPr>
                      <a:r>
                        <a:rPr kumimoji="0" lang="fr-FR" sz="1600" b="0" kern="1200" dirty="0">
                          <a:solidFill>
                            <a:srgbClr val="002060"/>
                          </a:solidFill>
                          <a:effectLst/>
                          <a:latin typeface="+mn-lt"/>
                          <a:ea typeface="+mn-ea"/>
                          <a:cs typeface="+mn-cs"/>
                        </a:rPr>
                        <a:t>Faciliter le développement durable (économies d’énergie, isolation).</a:t>
                      </a:r>
                    </a:p>
                  </a:txBody>
                  <a:tcPr/>
                </a:tc>
                <a:extLst>
                  <a:ext uri="{0D108BD9-81ED-4DB2-BD59-A6C34878D82A}">
                    <a16:rowId xmlns:a16="http://schemas.microsoft.com/office/drawing/2014/main" val="2665420909"/>
                  </a:ext>
                </a:extLst>
              </a:tr>
            </a:tbl>
          </a:graphicData>
        </a:graphic>
      </p:graphicFrame>
      <p:sp>
        <p:nvSpPr>
          <p:cNvPr id="3" name="Espace réservé du numéro de diapositive 2">
            <a:extLst>
              <a:ext uri="{FF2B5EF4-FFF2-40B4-BE49-F238E27FC236}">
                <a16:creationId xmlns:a16="http://schemas.microsoft.com/office/drawing/2014/main" id="{98035F6E-F3AF-E268-9EA3-933D7DAB6C40}"/>
              </a:ext>
            </a:extLst>
          </p:cNvPr>
          <p:cNvSpPr>
            <a:spLocks noGrp="1"/>
          </p:cNvSpPr>
          <p:nvPr>
            <p:ph type="sldNum" sz="quarter" idx="12"/>
          </p:nvPr>
        </p:nvSpPr>
        <p:spPr/>
        <p:txBody>
          <a:bodyPr/>
          <a:lstStyle/>
          <a:p>
            <a:fld id="{33D6E5A2-EC83-451F-A719-9AC1370DD5CF}" type="slidenum">
              <a:rPr lang="fr-FR" smtClean="0"/>
              <a:pPr/>
              <a:t>22</a:t>
            </a:fld>
            <a:endParaRPr kumimoji="0" lang="fr-FR"/>
          </a:p>
        </p:txBody>
      </p:sp>
    </p:spTree>
    <p:extLst>
      <p:ext uri="{BB962C8B-B14F-4D97-AF65-F5344CB8AC3E}">
        <p14:creationId xmlns:p14="http://schemas.microsoft.com/office/powerpoint/2010/main" val="3568368651"/>
      </p:ext>
    </p:extLst>
  </p:cSld>
  <p:clrMapOvr>
    <a:masterClrMapping/>
  </p:clrMapOvr>
  <p:transition spd="slow">
    <p:wipe dir="d"/>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7BD0BF-792A-BE90-81AB-094DD4716C0A}"/>
            </a:ext>
          </a:extLst>
        </p:cNvPr>
        <p:cNvGrpSpPr/>
        <p:nvPr/>
      </p:nvGrpSpPr>
      <p:grpSpPr>
        <a:xfrm>
          <a:off x="0" y="0"/>
          <a:ext cx="0" cy="0"/>
          <a:chOff x="0" y="0"/>
          <a:chExt cx="0" cy="0"/>
        </a:xfrm>
      </p:grpSpPr>
      <p:sp>
        <p:nvSpPr>
          <p:cNvPr id="4" name="Titre 3">
            <a:extLst>
              <a:ext uri="{FF2B5EF4-FFF2-40B4-BE49-F238E27FC236}">
                <a16:creationId xmlns:a16="http://schemas.microsoft.com/office/drawing/2014/main" id="{093B4279-E0AB-858E-F66C-3706BCFBEE92}"/>
              </a:ext>
            </a:extLst>
          </p:cNvPr>
          <p:cNvSpPr>
            <a:spLocks noGrp="1"/>
          </p:cNvSpPr>
          <p:nvPr>
            <p:ph type="title"/>
          </p:nvPr>
        </p:nvSpPr>
        <p:spPr/>
        <p:txBody>
          <a:bodyPr/>
          <a:lstStyle/>
          <a:p>
            <a:pPr algn="just" hangingPunct="0"/>
            <a:r>
              <a:rPr lang="fr-FR" b="1" dirty="0">
                <a:solidFill>
                  <a:srgbClr val="002060"/>
                </a:solidFill>
              </a:rPr>
              <a:t>Prêt à l’amélioration de l’habitat légal</a:t>
            </a:r>
            <a:endParaRPr lang="fr-FR" dirty="0">
              <a:solidFill>
                <a:srgbClr val="002060"/>
              </a:solidFill>
            </a:endParaRPr>
          </a:p>
        </p:txBody>
      </p:sp>
      <p:graphicFrame>
        <p:nvGraphicFramePr>
          <p:cNvPr id="2" name="Espace réservé du contenu 1">
            <a:extLst>
              <a:ext uri="{FF2B5EF4-FFF2-40B4-BE49-F238E27FC236}">
                <a16:creationId xmlns:a16="http://schemas.microsoft.com/office/drawing/2014/main" id="{42BDA4E3-13F3-6F76-763F-93C1764AA962}"/>
              </a:ext>
            </a:extLst>
          </p:cNvPr>
          <p:cNvGraphicFramePr>
            <a:graphicFrameLocks noGrp="1"/>
          </p:cNvGraphicFramePr>
          <p:nvPr>
            <p:ph idx="1"/>
          </p:nvPr>
        </p:nvGraphicFramePr>
        <p:xfrm>
          <a:off x="823979" y="1578386"/>
          <a:ext cx="10769600" cy="3291840"/>
        </p:xfrm>
        <a:graphic>
          <a:graphicData uri="http://schemas.openxmlformats.org/drawingml/2006/table">
            <a:tbl>
              <a:tblPr firstRow="1" bandRow="1">
                <a:tableStyleId>{5C22544A-7EE6-4342-B048-85BDC9FD1C3A}</a:tableStyleId>
              </a:tblPr>
              <a:tblGrid>
                <a:gridCol w="2283012">
                  <a:extLst>
                    <a:ext uri="{9D8B030D-6E8A-4147-A177-3AD203B41FA5}">
                      <a16:colId xmlns:a16="http://schemas.microsoft.com/office/drawing/2014/main" val="1881184271"/>
                    </a:ext>
                  </a:extLst>
                </a:gridCol>
                <a:gridCol w="8486588">
                  <a:extLst>
                    <a:ext uri="{9D8B030D-6E8A-4147-A177-3AD203B41FA5}">
                      <a16:colId xmlns:a16="http://schemas.microsoft.com/office/drawing/2014/main" val="50787405"/>
                    </a:ext>
                  </a:extLst>
                </a:gridCol>
              </a:tblGrid>
              <a:tr h="37084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fr-FR" sz="1800" b="1" kern="1200" dirty="0">
                          <a:solidFill>
                            <a:srgbClr val="002060"/>
                          </a:solidFill>
                          <a:effectLst/>
                          <a:latin typeface="+mn-lt"/>
                          <a:ea typeface="+mn-ea"/>
                          <a:cs typeface="+mn-cs"/>
                        </a:rPr>
                        <a:t>Ressources</a:t>
                      </a:r>
                    </a:p>
                    <a:p>
                      <a:endParaRPr lang="fr-FR" sz="1800" b="1" dirty="0">
                        <a:solidFill>
                          <a:srgbClr val="002060"/>
                        </a:solidFill>
                        <a:latin typeface="+mn-lt"/>
                      </a:endParaRPr>
                    </a:p>
                  </a:txBody>
                  <a:tcPr>
                    <a:solidFill>
                      <a:schemeClr val="accent1">
                        <a:lumMod val="20000"/>
                        <a:lumOff val="80000"/>
                      </a:schemeClr>
                    </a:solidFill>
                  </a:tcPr>
                </a:tc>
                <a:tc>
                  <a:txBody>
                    <a:bodyPr/>
                    <a:lstStyle/>
                    <a:p>
                      <a:r>
                        <a:rPr kumimoji="0" lang="fr-FR" sz="1800" b="1" kern="1200" dirty="0">
                          <a:solidFill>
                            <a:srgbClr val="002060"/>
                          </a:solidFill>
                          <a:effectLst/>
                          <a:latin typeface="+mn-lt"/>
                          <a:ea typeface="+mn-ea"/>
                          <a:cs typeface="+mn-cs"/>
                        </a:rPr>
                        <a:t>Sans condition de ressources.</a:t>
                      </a:r>
                    </a:p>
                  </a:txBody>
                  <a:tcPr>
                    <a:solidFill>
                      <a:schemeClr val="accent1">
                        <a:lumMod val="20000"/>
                        <a:lumOff val="80000"/>
                      </a:schemeClr>
                    </a:solidFill>
                  </a:tcPr>
                </a:tc>
                <a:extLst>
                  <a:ext uri="{0D108BD9-81ED-4DB2-BD59-A6C34878D82A}">
                    <a16:rowId xmlns:a16="http://schemas.microsoft.com/office/drawing/2014/main" val="2991155905"/>
                  </a:ext>
                </a:extLst>
              </a:tr>
              <a:tr h="370840">
                <a:tc>
                  <a:txBody>
                    <a:bodyPr/>
                    <a:lstStyle/>
                    <a:p>
                      <a:r>
                        <a:rPr lang="fr-FR" sz="1800" b="1" dirty="0">
                          <a:solidFill>
                            <a:srgbClr val="002060"/>
                          </a:solidFill>
                          <a:latin typeface="+mn-lt"/>
                        </a:rPr>
                        <a:t>Montant</a:t>
                      </a:r>
                    </a:p>
                  </a:txBody>
                  <a:tcPr/>
                </a:tc>
                <a:tc>
                  <a:txBody>
                    <a:bodyPr/>
                    <a:lstStyle/>
                    <a:p>
                      <a:r>
                        <a:rPr kumimoji="0" lang="fr-FR" sz="1800" b="0" kern="1200" dirty="0">
                          <a:solidFill>
                            <a:srgbClr val="002060"/>
                          </a:solidFill>
                          <a:effectLst/>
                          <a:latin typeface="+mn-lt"/>
                          <a:ea typeface="+mn-ea"/>
                          <a:cs typeface="+mn-cs"/>
                        </a:rPr>
                        <a:t>Le prêt consenti peut atteindre 80% des dépenses retenues.</a:t>
                      </a:r>
                    </a:p>
                    <a:p>
                      <a:pPr hangingPunct="0"/>
                      <a:r>
                        <a:rPr kumimoji="0" lang="fr-FR" sz="1800" b="0" kern="1200" dirty="0">
                          <a:solidFill>
                            <a:srgbClr val="002060"/>
                          </a:solidFill>
                          <a:effectLst/>
                          <a:latin typeface="+mn-lt"/>
                          <a:ea typeface="+mn-ea"/>
                          <a:cs typeface="+mn-cs"/>
                        </a:rPr>
                        <a:t>Pour bénéficier d’un prêt maximum d’un montant égal à 1 067,14 €, il faut justifier d’un minimum de dépenses, soit 1333.93 €.</a:t>
                      </a:r>
                    </a:p>
                    <a:p>
                      <a:r>
                        <a:rPr kumimoji="0" lang="fr-FR" sz="1800" b="0" kern="1200" dirty="0">
                          <a:solidFill>
                            <a:srgbClr val="002060"/>
                          </a:solidFill>
                          <a:effectLst/>
                          <a:latin typeface="+mn-lt"/>
                          <a:ea typeface="+mn-ea"/>
                          <a:cs typeface="+mn-cs"/>
                        </a:rPr>
                        <a:t>Deux prêts PAHL peuvent être accordés simultanément dans la limite de 2 134,28 € s’ils entraînent l’intervention de deux corps de métiers différents.</a:t>
                      </a:r>
                    </a:p>
                    <a:p>
                      <a:pPr hangingPunct="0"/>
                      <a:r>
                        <a:rPr kumimoji="0" lang="fr-FR" sz="1800" b="0" kern="1200" dirty="0">
                          <a:solidFill>
                            <a:srgbClr val="002060"/>
                          </a:solidFill>
                          <a:effectLst/>
                          <a:latin typeface="+mn-lt"/>
                          <a:ea typeface="+mn-ea"/>
                          <a:cs typeface="+mn-cs"/>
                        </a:rPr>
                        <a:t>Le taux d’intérêt est fixé à 1 %.</a:t>
                      </a:r>
                    </a:p>
                    <a:p>
                      <a:endParaRPr kumimoji="0" lang="fr-FR" sz="1800" b="0" kern="1200" dirty="0">
                        <a:solidFill>
                          <a:srgbClr val="002060"/>
                        </a:solidFill>
                        <a:effectLst/>
                        <a:latin typeface="+mn-lt"/>
                        <a:ea typeface="+mn-ea"/>
                        <a:cs typeface="+mn-cs"/>
                      </a:endParaRPr>
                    </a:p>
                  </a:txBody>
                  <a:tcPr/>
                </a:tc>
                <a:extLst>
                  <a:ext uri="{0D108BD9-81ED-4DB2-BD59-A6C34878D82A}">
                    <a16:rowId xmlns:a16="http://schemas.microsoft.com/office/drawing/2014/main" val="3342784064"/>
                  </a:ext>
                </a:extLst>
              </a:tr>
              <a:tr h="370840">
                <a:tc>
                  <a:txBody>
                    <a:bodyPr/>
                    <a:lstStyle/>
                    <a:p>
                      <a:r>
                        <a:rPr lang="fr-FR" sz="1800" b="1" dirty="0">
                          <a:solidFill>
                            <a:srgbClr val="002060"/>
                          </a:solidFill>
                          <a:latin typeface="+mn-lt"/>
                        </a:rPr>
                        <a:t>Durée de remboursement</a:t>
                      </a:r>
                    </a:p>
                  </a:txBody>
                  <a:tcPr/>
                </a:tc>
                <a:tc>
                  <a:txBody>
                    <a:bodyPr/>
                    <a:lstStyle/>
                    <a:p>
                      <a:pPr hangingPunct="0"/>
                      <a:r>
                        <a:rPr kumimoji="0" lang="fr-FR" sz="1800" b="0" kern="1200" dirty="0">
                          <a:solidFill>
                            <a:srgbClr val="002060"/>
                          </a:solidFill>
                          <a:effectLst/>
                          <a:latin typeface="+mn-lt"/>
                          <a:ea typeface="+mn-ea"/>
                          <a:cs typeface="+mn-cs"/>
                        </a:rPr>
                        <a:t>36 mensualités au maximum.</a:t>
                      </a:r>
                    </a:p>
                  </a:txBody>
                  <a:tcPr/>
                </a:tc>
                <a:extLst>
                  <a:ext uri="{0D108BD9-81ED-4DB2-BD59-A6C34878D82A}">
                    <a16:rowId xmlns:a16="http://schemas.microsoft.com/office/drawing/2014/main" val="1534178838"/>
                  </a:ext>
                </a:extLst>
              </a:tr>
            </a:tbl>
          </a:graphicData>
        </a:graphic>
      </p:graphicFrame>
      <p:sp>
        <p:nvSpPr>
          <p:cNvPr id="3" name="Espace réservé du numéro de diapositive 2">
            <a:extLst>
              <a:ext uri="{FF2B5EF4-FFF2-40B4-BE49-F238E27FC236}">
                <a16:creationId xmlns:a16="http://schemas.microsoft.com/office/drawing/2014/main" id="{E81E89F7-638B-EE6A-BEE6-4CCB18BDE324}"/>
              </a:ext>
            </a:extLst>
          </p:cNvPr>
          <p:cNvSpPr>
            <a:spLocks noGrp="1"/>
          </p:cNvSpPr>
          <p:nvPr>
            <p:ph type="sldNum" sz="quarter" idx="12"/>
          </p:nvPr>
        </p:nvSpPr>
        <p:spPr/>
        <p:txBody>
          <a:bodyPr/>
          <a:lstStyle/>
          <a:p>
            <a:fld id="{33D6E5A2-EC83-451F-A719-9AC1370DD5CF}" type="slidenum">
              <a:rPr lang="fr-FR" smtClean="0"/>
              <a:pPr/>
              <a:t>23</a:t>
            </a:fld>
            <a:endParaRPr kumimoji="0" lang="fr-FR"/>
          </a:p>
        </p:txBody>
      </p:sp>
    </p:spTree>
    <p:extLst>
      <p:ext uri="{BB962C8B-B14F-4D97-AF65-F5344CB8AC3E}">
        <p14:creationId xmlns:p14="http://schemas.microsoft.com/office/powerpoint/2010/main" val="4235226253"/>
      </p:ext>
    </p:extLst>
  </p:cSld>
  <p:clrMapOvr>
    <a:masterClrMapping/>
  </p:clrMapOvr>
  <p:transition spd="slow">
    <p:wipe dir="d"/>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845DB8-1206-45EA-E690-F6783D4F8069}"/>
            </a:ext>
          </a:extLst>
        </p:cNvPr>
        <p:cNvGrpSpPr/>
        <p:nvPr/>
      </p:nvGrpSpPr>
      <p:grpSpPr>
        <a:xfrm>
          <a:off x="0" y="0"/>
          <a:ext cx="0" cy="0"/>
          <a:chOff x="0" y="0"/>
          <a:chExt cx="0" cy="0"/>
        </a:xfrm>
      </p:grpSpPr>
      <p:sp>
        <p:nvSpPr>
          <p:cNvPr id="4" name="Titre 3">
            <a:extLst>
              <a:ext uri="{FF2B5EF4-FFF2-40B4-BE49-F238E27FC236}">
                <a16:creationId xmlns:a16="http://schemas.microsoft.com/office/drawing/2014/main" id="{DB70DF58-42C4-D449-E3B9-938C52B137C4}"/>
              </a:ext>
            </a:extLst>
          </p:cNvPr>
          <p:cNvSpPr>
            <a:spLocks noGrp="1"/>
          </p:cNvSpPr>
          <p:nvPr>
            <p:ph type="title"/>
          </p:nvPr>
        </p:nvSpPr>
        <p:spPr/>
        <p:txBody>
          <a:bodyPr/>
          <a:lstStyle/>
          <a:p>
            <a:pPr algn="just" hangingPunct="0"/>
            <a:r>
              <a:rPr lang="fr-FR" b="1" dirty="0">
                <a:solidFill>
                  <a:srgbClr val="002060"/>
                </a:solidFill>
              </a:rPr>
              <a:t>Prêt à l’amélioration de l’habitat local</a:t>
            </a:r>
            <a:endParaRPr lang="fr-FR" dirty="0">
              <a:solidFill>
                <a:srgbClr val="002060"/>
              </a:solidFill>
            </a:endParaRPr>
          </a:p>
        </p:txBody>
      </p:sp>
      <p:graphicFrame>
        <p:nvGraphicFramePr>
          <p:cNvPr id="2" name="Espace réservé du contenu 1">
            <a:extLst>
              <a:ext uri="{FF2B5EF4-FFF2-40B4-BE49-F238E27FC236}">
                <a16:creationId xmlns:a16="http://schemas.microsoft.com/office/drawing/2014/main" id="{3B283E09-2D64-A489-9FE4-F3EA5A86B8E6}"/>
              </a:ext>
            </a:extLst>
          </p:cNvPr>
          <p:cNvGraphicFramePr>
            <a:graphicFrameLocks noGrp="1"/>
          </p:cNvGraphicFramePr>
          <p:nvPr>
            <p:ph idx="1"/>
          </p:nvPr>
        </p:nvGraphicFramePr>
        <p:xfrm>
          <a:off x="823979" y="1578386"/>
          <a:ext cx="10769600" cy="2468880"/>
        </p:xfrm>
        <a:graphic>
          <a:graphicData uri="http://schemas.openxmlformats.org/drawingml/2006/table">
            <a:tbl>
              <a:tblPr firstRow="1" bandRow="1">
                <a:tableStyleId>{5C22544A-7EE6-4342-B048-85BDC9FD1C3A}</a:tableStyleId>
              </a:tblPr>
              <a:tblGrid>
                <a:gridCol w="2283012">
                  <a:extLst>
                    <a:ext uri="{9D8B030D-6E8A-4147-A177-3AD203B41FA5}">
                      <a16:colId xmlns:a16="http://schemas.microsoft.com/office/drawing/2014/main" val="1881184271"/>
                    </a:ext>
                  </a:extLst>
                </a:gridCol>
                <a:gridCol w="8486588">
                  <a:extLst>
                    <a:ext uri="{9D8B030D-6E8A-4147-A177-3AD203B41FA5}">
                      <a16:colId xmlns:a16="http://schemas.microsoft.com/office/drawing/2014/main" val="50787405"/>
                    </a:ext>
                  </a:extLst>
                </a:gridCol>
              </a:tblGrid>
              <a:tr h="37084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fr-FR" sz="1800" b="1" kern="1200" dirty="0">
                          <a:solidFill>
                            <a:srgbClr val="002060"/>
                          </a:solidFill>
                          <a:effectLst/>
                          <a:latin typeface="+mn-lt"/>
                          <a:ea typeface="+mn-ea"/>
                          <a:cs typeface="+mn-cs"/>
                        </a:rPr>
                        <a:t>Ressources</a:t>
                      </a:r>
                    </a:p>
                    <a:p>
                      <a:endParaRPr lang="fr-FR" sz="1800" b="1" dirty="0">
                        <a:solidFill>
                          <a:srgbClr val="002060"/>
                        </a:solidFill>
                        <a:latin typeface="+mn-lt"/>
                      </a:endParaRPr>
                    </a:p>
                  </a:txBody>
                  <a:tcPr>
                    <a:solidFill>
                      <a:schemeClr val="accent1">
                        <a:lumMod val="20000"/>
                        <a:lumOff val="80000"/>
                      </a:schemeClr>
                    </a:solidFill>
                  </a:tcPr>
                </a:tc>
                <a:tc>
                  <a:txBody>
                    <a:bodyPr/>
                    <a:lstStyle/>
                    <a:p>
                      <a:r>
                        <a:rPr kumimoji="0" lang="fr-FR" sz="1800" b="1" kern="1200" dirty="0">
                          <a:solidFill>
                            <a:srgbClr val="002060"/>
                          </a:solidFill>
                          <a:effectLst/>
                          <a:latin typeface="+mn-lt"/>
                          <a:ea typeface="+mn-ea"/>
                          <a:cs typeface="+mn-cs"/>
                        </a:rPr>
                        <a:t>Avoir un QF ≤ 1000 €.</a:t>
                      </a:r>
                    </a:p>
                  </a:txBody>
                  <a:tcPr>
                    <a:solidFill>
                      <a:schemeClr val="accent1">
                        <a:lumMod val="20000"/>
                        <a:lumOff val="80000"/>
                      </a:schemeClr>
                    </a:solidFill>
                  </a:tcPr>
                </a:tc>
                <a:extLst>
                  <a:ext uri="{0D108BD9-81ED-4DB2-BD59-A6C34878D82A}">
                    <a16:rowId xmlns:a16="http://schemas.microsoft.com/office/drawing/2014/main" val="2991155905"/>
                  </a:ext>
                </a:extLst>
              </a:tr>
              <a:tr h="370840">
                <a:tc>
                  <a:txBody>
                    <a:bodyPr/>
                    <a:lstStyle/>
                    <a:p>
                      <a:r>
                        <a:rPr lang="fr-FR" sz="1800" b="1" dirty="0">
                          <a:solidFill>
                            <a:srgbClr val="002060"/>
                          </a:solidFill>
                          <a:latin typeface="+mn-lt"/>
                        </a:rPr>
                        <a:t>Montant</a:t>
                      </a:r>
                    </a:p>
                  </a:txBody>
                  <a:tcPr/>
                </a:tc>
                <a:tc>
                  <a:txBody>
                    <a:bodyPr/>
                    <a:lstStyle/>
                    <a:p>
                      <a:r>
                        <a:rPr kumimoji="0" lang="fr-FR" sz="1800" kern="1200" dirty="0">
                          <a:solidFill>
                            <a:srgbClr val="002060"/>
                          </a:solidFill>
                          <a:effectLst/>
                          <a:latin typeface="+mn-lt"/>
                          <a:ea typeface="+mn-ea"/>
                          <a:cs typeface="+mn-cs"/>
                        </a:rPr>
                        <a:t>3 000 € maximum à hauteur de 80% des dépenses retenues.</a:t>
                      </a:r>
                    </a:p>
                    <a:p>
                      <a:pPr marL="0" marR="0" lvl="0" indent="0" algn="l" defTabSz="685800" rtl="0" eaLnBrk="1" fontAlgn="auto" latinLnBrk="0" hangingPunct="1">
                        <a:lnSpc>
                          <a:spcPct val="100000"/>
                        </a:lnSpc>
                        <a:spcBef>
                          <a:spcPts val="0"/>
                        </a:spcBef>
                        <a:spcAft>
                          <a:spcPts val="0"/>
                        </a:spcAft>
                        <a:buClrTx/>
                        <a:buSzTx/>
                        <a:buFontTx/>
                        <a:buNone/>
                        <a:tabLst/>
                        <a:defRPr/>
                      </a:pPr>
                      <a:r>
                        <a:rPr kumimoji="0" lang="fr-FR" sz="1800" kern="1200" dirty="0">
                          <a:solidFill>
                            <a:srgbClr val="002060"/>
                          </a:solidFill>
                          <a:effectLst/>
                          <a:latin typeface="+mn-lt"/>
                          <a:ea typeface="+mn-ea"/>
                          <a:cs typeface="+mn-cs"/>
                        </a:rPr>
                        <a:t>Prêt sans intérêt cumulable avec le prêt à l’amélioration de l’habitat légal qui est prioritaire.</a:t>
                      </a:r>
                    </a:p>
                    <a:p>
                      <a:endParaRPr kumimoji="0" lang="fr-FR" sz="1800" b="0" kern="1200" dirty="0">
                        <a:solidFill>
                          <a:srgbClr val="002060"/>
                        </a:solidFill>
                        <a:effectLst/>
                        <a:latin typeface="+mn-lt"/>
                        <a:ea typeface="+mn-ea"/>
                        <a:cs typeface="+mn-cs"/>
                      </a:endParaRPr>
                    </a:p>
                  </a:txBody>
                  <a:tcPr/>
                </a:tc>
                <a:extLst>
                  <a:ext uri="{0D108BD9-81ED-4DB2-BD59-A6C34878D82A}">
                    <a16:rowId xmlns:a16="http://schemas.microsoft.com/office/drawing/2014/main" val="3342784064"/>
                  </a:ext>
                </a:extLst>
              </a:tr>
              <a:tr h="370840">
                <a:tc>
                  <a:txBody>
                    <a:bodyPr/>
                    <a:lstStyle/>
                    <a:p>
                      <a:r>
                        <a:rPr lang="fr-FR" sz="1800" b="1" dirty="0">
                          <a:solidFill>
                            <a:srgbClr val="002060"/>
                          </a:solidFill>
                          <a:latin typeface="+mn-lt"/>
                        </a:rPr>
                        <a:t>Durée de remboursement</a:t>
                      </a:r>
                    </a:p>
                  </a:txBody>
                  <a:tcPr/>
                </a:tc>
                <a:tc>
                  <a:txBody>
                    <a:bodyPr/>
                    <a:lstStyle/>
                    <a:p>
                      <a:pPr hangingPunct="0"/>
                      <a:r>
                        <a:rPr kumimoji="0" lang="fr-FR" sz="1800" kern="1200" dirty="0">
                          <a:solidFill>
                            <a:srgbClr val="002060"/>
                          </a:solidFill>
                          <a:effectLst/>
                          <a:latin typeface="+mn-lt"/>
                          <a:ea typeface="+mn-ea"/>
                          <a:cs typeface="+mn-cs"/>
                        </a:rPr>
                        <a:t>48 mensualités au maximum.</a:t>
                      </a:r>
                    </a:p>
                  </a:txBody>
                  <a:tcPr/>
                </a:tc>
                <a:extLst>
                  <a:ext uri="{0D108BD9-81ED-4DB2-BD59-A6C34878D82A}">
                    <a16:rowId xmlns:a16="http://schemas.microsoft.com/office/drawing/2014/main" val="1534178838"/>
                  </a:ext>
                </a:extLst>
              </a:tr>
            </a:tbl>
          </a:graphicData>
        </a:graphic>
      </p:graphicFrame>
      <p:sp>
        <p:nvSpPr>
          <p:cNvPr id="3" name="Espace réservé du numéro de diapositive 2">
            <a:extLst>
              <a:ext uri="{FF2B5EF4-FFF2-40B4-BE49-F238E27FC236}">
                <a16:creationId xmlns:a16="http://schemas.microsoft.com/office/drawing/2014/main" id="{D991ECB5-C047-D603-E44A-A15D4A960ACD}"/>
              </a:ext>
            </a:extLst>
          </p:cNvPr>
          <p:cNvSpPr>
            <a:spLocks noGrp="1"/>
          </p:cNvSpPr>
          <p:nvPr>
            <p:ph type="sldNum" sz="quarter" idx="12"/>
          </p:nvPr>
        </p:nvSpPr>
        <p:spPr/>
        <p:txBody>
          <a:bodyPr/>
          <a:lstStyle/>
          <a:p>
            <a:fld id="{33D6E5A2-EC83-451F-A719-9AC1370DD5CF}" type="slidenum">
              <a:rPr lang="fr-FR" smtClean="0"/>
              <a:pPr/>
              <a:t>24</a:t>
            </a:fld>
            <a:endParaRPr kumimoji="0" lang="fr-FR"/>
          </a:p>
        </p:txBody>
      </p:sp>
    </p:spTree>
    <p:extLst>
      <p:ext uri="{BB962C8B-B14F-4D97-AF65-F5344CB8AC3E}">
        <p14:creationId xmlns:p14="http://schemas.microsoft.com/office/powerpoint/2010/main" val="843271809"/>
      </p:ext>
    </p:extLst>
  </p:cSld>
  <p:clrMapOvr>
    <a:masterClrMapping/>
  </p:clrMapOvr>
  <p:transition spd="slow">
    <p:wipe dir="d"/>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53595F-1317-A64A-020B-B06F33C4180D}"/>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00C97BFC-3982-342C-1B99-1BC0D6E38FEF}"/>
              </a:ext>
            </a:extLst>
          </p:cNvPr>
          <p:cNvSpPr>
            <a:spLocks noGrp="1"/>
          </p:cNvSpPr>
          <p:nvPr>
            <p:ph type="ctrTitle"/>
          </p:nvPr>
        </p:nvSpPr>
        <p:spPr>
          <a:xfrm>
            <a:off x="2415540" y="2132859"/>
            <a:ext cx="9001143" cy="1470025"/>
          </a:xfrm>
        </p:spPr>
        <p:txBody>
          <a:bodyPr/>
          <a:lstStyle/>
          <a:p>
            <a:r>
              <a:rPr lang="fr-FR" dirty="0"/>
              <a:t>5- et temps libre</a:t>
            </a:r>
          </a:p>
        </p:txBody>
      </p:sp>
    </p:spTree>
    <p:extLst>
      <p:ext uri="{BB962C8B-B14F-4D97-AF65-F5344CB8AC3E}">
        <p14:creationId xmlns:p14="http://schemas.microsoft.com/office/powerpoint/2010/main" val="3469447122"/>
      </p:ext>
    </p:extLst>
  </p:cSld>
  <p:clrMapOvr>
    <a:masterClrMapping/>
  </p:clrMapOvr>
  <p:transition spd="slow">
    <p:wipe dir="d"/>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1976A3-422E-83F8-6B69-14FA0FBAA211}"/>
            </a:ext>
          </a:extLst>
        </p:cNvPr>
        <p:cNvGrpSpPr/>
        <p:nvPr/>
      </p:nvGrpSpPr>
      <p:grpSpPr>
        <a:xfrm>
          <a:off x="0" y="0"/>
          <a:ext cx="0" cy="0"/>
          <a:chOff x="0" y="0"/>
          <a:chExt cx="0" cy="0"/>
        </a:xfrm>
      </p:grpSpPr>
      <p:sp>
        <p:nvSpPr>
          <p:cNvPr id="4" name="Titre 3">
            <a:extLst>
              <a:ext uri="{FF2B5EF4-FFF2-40B4-BE49-F238E27FC236}">
                <a16:creationId xmlns:a16="http://schemas.microsoft.com/office/drawing/2014/main" id="{4D1610FB-53E7-8B17-225D-7D96E0B9B16A}"/>
              </a:ext>
            </a:extLst>
          </p:cNvPr>
          <p:cNvSpPr>
            <a:spLocks noGrp="1"/>
          </p:cNvSpPr>
          <p:nvPr>
            <p:ph type="title"/>
          </p:nvPr>
        </p:nvSpPr>
        <p:spPr/>
        <p:txBody>
          <a:bodyPr/>
          <a:lstStyle/>
          <a:p>
            <a:pPr algn="just" hangingPunct="0"/>
            <a:r>
              <a:rPr lang="fr-FR" b="1" dirty="0">
                <a:solidFill>
                  <a:srgbClr val="002060"/>
                </a:solidFill>
              </a:rPr>
              <a:t>Aide aux vacances avec accompagnement social (AVS) - VACAF</a:t>
            </a:r>
            <a:endParaRPr lang="fr-FR" dirty="0">
              <a:solidFill>
                <a:srgbClr val="002060"/>
              </a:solidFill>
            </a:endParaRPr>
          </a:p>
        </p:txBody>
      </p:sp>
      <p:graphicFrame>
        <p:nvGraphicFramePr>
          <p:cNvPr id="2" name="Espace réservé du contenu 1">
            <a:extLst>
              <a:ext uri="{FF2B5EF4-FFF2-40B4-BE49-F238E27FC236}">
                <a16:creationId xmlns:a16="http://schemas.microsoft.com/office/drawing/2014/main" id="{62AE76A8-1284-82D0-655F-CFB8A13AC7E7}"/>
              </a:ext>
            </a:extLst>
          </p:cNvPr>
          <p:cNvGraphicFramePr>
            <a:graphicFrameLocks noGrp="1"/>
          </p:cNvGraphicFramePr>
          <p:nvPr>
            <p:ph idx="1"/>
          </p:nvPr>
        </p:nvGraphicFramePr>
        <p:xfrm>
          <a:off x="823979" y="1500927"/>
          <a:ext cx="10769600" cy="4394200"/>
        </p:xfrm>
        <a:graphic>
          <a:graphicData uri="http://schemas.openxmlformats.org/drawingml/2006/table">
            <a:tbl>
              <a:tblPr firstRow="1" bandRow="1">
                <a:tableStyleId>{5C22544A-7EE6-4342-B048-85BDC9FD1C3A}</a:tableStyleId>
              </a:tblPr>
              <a:tblGrid>
                <a:gridCol w="2283012">
                  <a:extLst>
                    <a:ext uri="{9D8B030D-6E8A-4147-A177-3AD203B41FA5}">
                      <a16:colId xmlns:a16="http://schemas.microsoft.com/office/drawing/2014/main" val="1881184271"/>
                    </a:ext>
                  </a:extLst>
                </a:gridCol>
                <a:gridCol w="8486588">
                  <a:extLst>
                    <a:ext uri="{9D8B030D-6E8A-4147-A177-3AD203B41FA5}">
                      <a16:colId xmlns:a16="http://schemas.microsoft.com/office/drawing/2014/main" val="50787405"/>
                    </a:ext>
                  </a:extLst>
                </a:gridCol>
              </a:tblGrid>
              <a:tr h="383879">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fr-FR" sz="1600" b="1" kern="1200" dirty="0">
                          <a:solidFill>
                            <a:srgbClr val="002060"/>
                          </a:solidFill>
                          <a:effectLst/>
                          <a:latin typeface="+mn-lt"/>
                          <a:ea typeface="+mn-ea"/>
                          <a:cs typeface="+mn-cs"/>
                        </a:rPr>
                        <a:t>Objectif</a:t>
                      </a:r>
                    </a:p>
                    <a:p>
                      <a:endParaRPr lang="fr-FR" sz="1600" b="1" dirty="0">
                        <a:solidFill>
                          <a:srgbClr val="002060"/>
                        </a:solidFill>
                        <a:latin typeface="+mn-lt"/>
                      </a:endParaRPr>
                    </a:p>
                  </a:txBody>
                  <a:tcPr>
                    <a:solidFill>
                      <a:schemeClr val="accent1">
                        <a:lumMod val="20000"/>
                        <a:lumOff val="80000"/>
                      </a:schemeClr>
                    </a:solidFill>
                  </a:tcPr>
                </a:tc>
                <a:tc>
                  <a:txBody>
                    <a:bodyPr/>
                    <a:lstStyle/>
                    <a:p>
                      <a:r>
                        <a:rPr kumimoji="0" lang="fr-FR" sz="1400" b="0" kern="1200" dirty="0">
                          <a:solidFill>
                            <a:srgbClr val="002060"/>
                          </a:solidFill>
                          <a:effectLst/>
                          <a:latin typeface="+mn-lt"/>
                          <a:ea typeface="+mn-ea"/>
                          <a:cs typeface="+mn-cs"/>
                        </a:rPr>
                        <a:t>Permettre à des familles en difficulté d’accéder à un séjour de vacances d’une semaine, grâce à un accompagnement social. Cet accompagnement est obligatoire en amont du départ (au moins 3 mois) et contribue à la réalisation du projet.</a:t>
                      </a:r>
                    </a:p>
                    <a:p>
                      <a:r>
                        <a:rPr kumimoji="0" lang="fr-FR" sz="1400" b="0" kern="1200" dirty="0">
                          <a:solidFill>
                            <a:srgbClr val="002060"/>
                          </a:solidFill>
                          <a:effectLst/>
                          <a:latin typeface="+mn-lt"/>
                          <a:ea typeface="+mn-ea"/>
                          <a:cs typeface="+mn-cs"/>
                        </a:rPr>
                        <a:t>Conforter et/ou développer les relations intra-familiales.</a:t>
                      </a:r>
                    </a:p>
                  </a:txBody>
                  <a:tcPr>
                    <a:solidFill>
                      <a:schemeClr val="accent1">
                        <a:lumMod val="20000"/>
                        <a:lumOff val="80000"/>
                      </a:schemeClr>
                    </a:solidFill>
                  </a:tcPr>
                </a:tc>
                <a:extLst>
                  <a:ext uri="{0D108BD9-81ED-4DB2-BD59-A6C34878D82A}">
                    <a16:rowId xmlns:a16="http://schemas.microsoft.com/office/drawing/2014/main" val="2991155905"/>
                  </a:ext>
                </a:extLst>
              </a:tr>
              <a:tr h="37084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fr-FR" sz="1600" b="1" kern="1200" dirty="0">
                          <a:solidFill>
                            <a:srgbClr val="002060"/>
                          </a:solidFill>
                          <a:effectLst/>
                          <a:latin typeface="+mn-lt"/>
                          <a:ea typeface="+mn-ea"/>
                          <a:cs typeface="+mn-cs"/>
                        </a:rPr>
                        <a:t>Bénéficiaires</a:t>
                      </a:r>
                    </a:p>
                    <a:p>
                      <a:endParaRPr lang="fr-FR" sz="1600" b="1" dirty="0">
                        <a:solidFill>
                          <a:srgbClr val="002060"/>
                        </a:solidFill>
                        <a:latin typeface="+mn-lt"/>
                      </a:endParaRPr>
                    </a:p>
                  </a:txBody>
                  <a:tcPr/>
                </a:tc>
                <a:tc>
                  <a:txBody>
                    <a:bodyPr/>
                    <a:lstStyle/>
                    <a:p>
                      <a:r>
                        <a:rPr kumimoji="0" lang="fr-FR" sz="1400" kern="1200" dirty="0">
                          <a:solidFill>
                            <a:srgbClr val="002060"/>
                          </a:solidFill>
                          <a:effectLst/>
                          <a:latin typeface="+mn-lt"/>
                          <a:ea typeface="+mn-ea"/>
                          <a:cs typeface="+mn-cs"/>
                        </a:rPr>
                        <a:t>Familles allocataires (avec au moins 1 enfant à charge) en difficulté, qu’elle soit d’ordre financier, éducatif ou social.</a:t>
                      </a:r>
                    </a:p>
                    <a:p>
                      <a:r>
                        <a:rPr kumimoji="0" lang="fr-FR" sz="1400" kern="1200" dirty="0">
                          <a:solidFill>
                            <a:srgbClr val="002060"/>
                          </a:solidFill>
                          <a:effectLst/>
                          <a:latin typeface="+mn-lt"/>
                          <a:ea typeface="+mn-ea"/>
                          <a:cs typeface="+mn-cs"/>
                        </a:rPr>
                        <a:t>Parents proches, tierce personne connues avec le départ.</a:t>
                      </a:r>
                    </a:p>
                  </a:txBody>
                  <a:tcPr/>
                </a:tc>
                <a:extLst>
                  <a:ext uri="{0D108BD9-81ED-4DB2-BD59-A6C34878D82A}">
                    <a16:rowId xmlns:a16="http://schemas.microsoft.com/office/drawing/2014/main" val="1196148572"/>
                  </a:ext>
                </a:extLst>
              </a:tr>
              <a:tr h="37084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fr-FR" sz="1600" b="1" kern="1200" dirty="0">
                          <a:solidFill>
                            <a:srgbClr val="002060"/>
                          </a:solidFill>
                          <a:effectLst/>
                          <a:latin typeface="+mn-lt"/>
                          <a:ea typeface="+mn-ea"/>
                          <a:cs typeface="+mn-cs"/>
                        </a:rPr>
                        <a:t>Conditions</a:t>
                      </a:r>
                    </a:p>
                    <a:p>
                      <a:endParaRPr lang="fr-FR" sz="1600" b="1" dirty="0">
                        <a:solidFill>
                          <a:srgbClr val="002060"/>
                        </a:solidFill>
                        <a:latin typeface="+mn-lt"/>
                      </a:endParaRPr>
                    </a:p>
                  </a:txBody>
                  <a:tcPr/>
                </a:tc>
                <a:tc>
                  <a:txBody>
                    <a:bodyPr/>
                    <a:lstStyle/>
                    <a:p>
                      <a:r>
                        <a:rPr kumimoji="0" lang="fr-FR" sz="1400" kern="1200" dirty="0">
                          <a:solidFill>
                            <a:srgbClr val="002060"/>
                          </a:solidFill>
                          <a:effectLst/>
                          <a:latin typeface="+mn-lt"/>
                          <a:ea typeface="+mn-ea"/>
                          <a:cs typeface="+mn-cs"/>
                        </a:rPr>
                        <a:t>La famille doit être accompagnées par un travailleur social Caf au titre des offres de travail social Caf. Le travailleur social Caf en fonction de la situation pourra orienter la famille vers l’association Vacances et familles. </a:t>
                      </a:r>
                    </a:p>
                    <a:p>
                      <a:r>
                        <a:rPr kumimoji="0" lang="fr-FR" sz="1400" kern="1200" dirty="0">
                          <a:solidFill>
                            <a:srgbClr val="002060"/>
                          </a:solidFill>
                          <a:effectLst/>
                          <a:latin typeface="+mn-lt"/>
                          <a:ea typeface="+mn-ea"/>
                          <a:cs typeface="+mn-cs"/>
                        </a:rPr>
                        <a:t>La famille peut également être accompagnée par un partenaire identifié. Dans de cas, elle doit être dans une des situations suivantes : parent seul, parent séparé, perte d’un enfant ou d’un conjoint, impayé de loyer.</a:t>
                      </a:r>
                    </a:p>
                    <a:p>
                      <a:endParaRPr kumimoji="0" lang="fr-FR" sz="600" kern="1200" dirty="0">
                        <a:solidFill>
                          <a:srgbClr val="002060"/>
                        </a:solidFill>
                        <a:effectLst/>
                        <a:latin typeface="+mn-lt"/>
                        <a:ea typeface="+mn-ea"/>
                        <a:cs typeface="+mn-cs"/>
                      </a:endParaRPr>
                    </a:p>
                    <a:p>
                      <a:r>
                        <a:rPr kumimoji="0" lang="fr-FR" sz="1400" b="1" kern="1200" dirty="0">
                          <a:solidFill>
                            <a:srgbClr val="002060"/>
                          </a:solidFill>
                          <a:effectLst/>
                          <a:latin typeface="+mn-lt"/>
                          <a:ea typeface="+mn-ea"/>
                          <a:cs typeface="+mn-cs"/>
                        </a:rPr>
                        <a:t>Ressources : QF ≤ 800 €</a:t>
                      </a:r>
                    </a:p>
                    <a:p>
                      <a:endParaRPr kumimoji="0" lang="fr-FR" sz="600" kern="1200" dirty="0">
                        <a:solidFill>
                          <a:srgbClr val="002060"/>
                        </a:solidFill>
                        <a:effectLst/>
                        <a:latin typeface="+mn-lt"/>
                        <a:ea typeface="+mn-ea"/>
                        <a:cs typeface="+mn-cs"/>
                      </a:endParaRPr>
                    </a:p>
                    <a:p>
                      <a:r>
                        <a:rPr kumimoji="0" lang="fr-FR" sz="1400" kern="1200" dirty="0">
                          <a:solidFill>
                            <a:srgbClr val="002060"/>
                          </a:solidFill>
                          <a:effectLst/>
                          <a:latin typeface="+mn-lt"/>
                          <a:ea typeface="+mn-ea"/>
                          <a:cs typeface="+mn-cs"/>
                        </a:rPr>
                        <a:t>Période : vacances scolaires d’été</a:t>
                      </a:r>
                    </a:p>
                    <a:p>
                      <a:r>
                        <a:rPr kumimoji="0" lang="fr-FR" sz="1400" kern="1200" dirty="0">
                          <a:solidFill>
                            <a:srgbClr val="002060"/>
                          </a:solidFill>
                          <a:effectLst/>
                          <a:latin typeface="+mn-lt"/>
                          <a:ea typeface="+mn-ea"/>
                          <a:cs typeface="+mn-cs"/>
                        </a:rPr>
                        <a:t>Durée du séjour : 8 jours (7 nuitées)</a:t>
                      </a:r>
                    </a:p>
                    <a:p>
                      <a:r>
                        <a:rPr kumimoji="0" lang="fr-FR" sz="1400" kern="1200" dirty="0">
                          <a:solidFill>
                            <a:srgbClr val="002060"/>
                          </a:solidFill>
                          <a:effectLst/>
                          <a:latin typeface="+mn-lt"/>
                          <a:ea typeface="+mn-ea"/>
                          <a:cs typeface="+mn-cs"/>
                        </a:rPr>
                        <a:t>Location d’un emplacement de camping, bungalow, chalet, gîte avec ou sans pension.</a:t>
                      </a:r>
                    </a:p>
                  </a:txBody>
                  <a:tcPr/>
                </a:tc>
                <a:extLst>
                  <a:ext uri="{0D108BD9-81ED-4DB2-BD59-A6C34878D82A}">
                    <a16:rowId xmlns:a16="http://schemas.microsoft.com/office/drawing/2014/main" val="2665420909"/>
                  </a:ext>
                </a:extLst>
              </a:tr>
              <a:tr h="370840">
                <a:tc>
                  <a:txBody>
                    <a:bodyPr/>
                    <a:lstStyle/>
                    <a:p>
                      <a:r>
                        <a:rPr lang="fr-FR" sz="1600" b="1" dirty="0">
                          <a:solidFill>
                            <a:srgbClr val="002060"/>
                          </a:solidFill>
                          <a:latin typeface="+mn-lt"/>
                        </a:rPr>
                        <a:t>Nature de l’aide</a:t>
                      </a:r>
                    </a:p>
                  </a:txBody>
                  <a:tcPr/>
                </a:tc>
                <a:tc>
                  <a:txBody>
                    <a:bodyPr/>
                    <a:lstStyle/>
                    <a:p>
                      <a:pPr marL="0" marR="0" lvl="0" indent="0" algn="just" defTabSz="685800" rtl="0" eaLnBrk="1" fontAlgn="auto" latinLnBrk="0" hangingPunct="1">
                        <a:lnSpc>
                          <a:spcPct val="100000"/>
                        </a:lnSpc>
                        <a:spcBef>
                          <a:spcPts val="0"/>
                        </a:spcBef>
                        <a:spcAft>
                          <a:spcPts val="0"/>
                        </a:spcAft>
                        <a:buClrTx/>
                        <a:buSzTx/>
                        <a:buFontTx/>
                        <a:buNone/>
                        <a:tabLst/>
                        <a:defRPr/>
                      </a:pPr>
                      <a:r>
                        <a:rPr kumimoji="0" lang="fr-FR" sz="1400" kern="1200" dirty="0">
                          <a:solidFill>
                            <a:srgbClr val="002060"/>
                          </a:solidFill>
                          <a:effectLst/>
                          <a:latin typeface="+mn-lt"/>
                          <a:ea typeface="+mn-ea"/>
                          <a:cs typeface="+mn-cs"/>
                        </a:rPr>
                        <a:t>Prise en charge du coût du séjour via un versement au gestionnaire du séjour par l’intermédiaire du service commun des centres de vacances des Caisses d’allocations familiales (VACAF).</a:t>
                      </a:r>
                      <a:endParaRPr kumimoji="0" lang="fr-FR" sz="1400" b="0" kern="1200" dirty="0">
                        <a:solidFill>
                          <a:srgbClr val="002060"/>
                        </a:solidFill>
                        <a:effectLst/>
                        <a:latin typeface="+mn-lt"/>
                        <a:ea typeface="+mn-ea"/>
                        <a:cs typeface="+mn-cs"/>
                      </a:endParaRPr>
                    </a:p>
                  </a:txBody>
                  <a:tcPr/>
                </a:tc>
                <a:extLst>
                  <a:ext uri="{0D108BD9-81ED-4DB2-BD59-A6C34878D82A}">
                    <a16:rowId xmlns:a16="http://schemas.microsoft.com/office/drawing/2014/main" val="1985036823"/>
                  </a:ext>
                </a:extLst>
              </a:tr>
              <a:tr h="370840">
                <a:tc>
                  <a:txBody>
                    <a:bodyPr/>
                    <a:lstStyle/>
                    <a:p>
                      <a:r>
                        <a:rPr lang="fr-FR" sz="1600" b="1" dirty="0">
                          <a:solidFill>
                            <a:srgbClr val="002060"/>
                          </a:solidFill>
                          <a:latin typeface="+mn-lt"/>
                        </a:rPr>
                        <a:t>Participation familiale</a:t>
                      </a:r>
                    </a:p>
                  </a:txBody>
                  <a:tcPr/>
                </a:tc>
                <a:tc>
                  <a:txBody>
                    <a:bodyPr/>
                    <a:lstStyle/>
                    <a:p>
                      <a:pPr algn="just"/>
                      <a:r>
                        <a:rPr kumimoji="0" lang="fr-FR" sz="1400" b="0" kern="1200" dirty="0">
                          <a:solidFill>
                            <a:srgbClr val="002060"/>
                          </a:solidFill>
                          <a:effectLst/>
                          <a:latin typeface="+mn-lt"/>
                          <a:ea typeface="+mn-ea"/>
                          <a:cs typeface="+mn-cs"/>
                        </a:rPr>
                        <a:t>150 €</a:t>
                      </a:r>
                    </a:p>
                  </a:txBody>
                  <a:tcPr/>
                </a:tc>
                <a:extLst>
                  <a:ext uri="{0D108BD9-81ED-4DB2-BD59-A6C34878D82A}">
                    <a16:rowId xmlns:a16="http://schemas.microsoft.com/office/drawing/2014/main" val="3342784064"/>
                  </a:ext>
                </a:extLst>
              </a:tr>
            </a:tbl>
          </a:graphicData>
        </a:graphic>
      </p:graphicFrame>
      <p:sp>
        <p:nvSpPr>
          <p:cNvPr id="3" name="Espace réservé du numéro de diapositive 2">
            <a:extLst>
              <a:ext uri="{FF2B5EF4-FFF2-40B4-BE49-F238E27FC236}">
                <a16:creationId xmlns:a16="http://schemas.microsoft.com/office/drawing/2014/main" id="{4A8DBCD7-26BD-877E-B97E-81D75B41F6E2}"/>
              </a:ext>
            </a:extLst>
          </p:cNvPr>
          <p:cNvSpPr>
            <a:spLocks noGrp="1"/>
          </p:cNvSpPr>
          <p:nvPr>
            <p:ph type="sldNum" sz="quarter" idx="12"/>
          </p:nvPr>
        </p:nvSpPr>
        <p:spPr/>
        <p:txBody>
          <a:bodyPr/>
          <a:lstStyle/>
          <a:p>
            <a:fld id="{33D6E5A2-EC83-451F-A719-9AC1370DD5CF}" type="slidenum">
              <a:rPr lang="fr-FR" smtClean="0"/>
              <a:pPr/>
              <a:t>26</a:t>
            </a:fld>
            <a:endParaRPr kumimoji="0" lang="fr-FR"/>
          </a:p>
        </p:txBody>
      </p:sp>
    </p:spTree>
    <p:extLst>
      <p:ext uri="{BB962C8B-B14F-4D97-AF65-F5344CB8AC3E}">
        <p14:creationId xmlns:p14="http://schemas.microsoft.com/office/powerpoint/2010/main" val="108364656"/>
      </p:ext>
    </p:extLst>
  </p:cSld>
  <p:clrMapOvr>
    <a:masterClrMapping/>
  </p:clrMapOvr>
  <p:transition spd="slow">
    <p:wipe dir="d"/>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0ABF93-828B-760E-08B9-4402B79BF161}"/>
            </a:ext>
          </a:extLst>
        </p:cNvPr>
        <p:cNvGrpSpPr/>
        <p:nvPr/>
      </p:nvGrpSpPr>
      <p:grpSpPr>
        <a:xfrm>
          <a:off x="0" y="0"/>
          <a:ext cx="0" cy="0"/>
          <a:chOff x="0" y="0"/>
          <a:chExt cx="0" cy="0"/>
        </a:xfrm>
      </p:grpSpPr>
      <p:sp>
        <p:nvSpPr>
          <p:cNvPr id="4" name="Titre 3">
            <a:extLst>
              <a:ext uri="{FF2B5EF4-FFF2-40B4-BE49-F238E27FC236}">
                <a16:creationId xmlns:a16="http://schemas.microsoft.com/office/drawing/2014/main" id="{55308D97-48C1-9BED-8EB5-181E0B2832B7}"/>
              </a:ext>
            </a:extLst>
          </p:cNvPr>
          <p:cNvSpPr>
            <a:spLocks noGrp="1"/>
          </p:cNvSpPr>
          <p:nvPr>
            <p:ph type="title"/>
          </p:nvPr>
        </p:nvSpPr>
        <p:spPr/>
        <p:txBody>
          <a:bodyPr/>
          <a:lstStyle/>
          <a:p>
            <a:pPr algn="just" hangingPunct="0"/>
            <a:r>
              <a:rPr lang="fr-FR" b="1" dirty="0">
                <a:solidFill>
                  <a:srgbClr val="002060"/>
                </a:solidFill>
              </a:rPr>
              <a:t>Aide aux vacances familles (AVF) - VACAF</a:t>
            </a:r>
            <a:endParaRPr lang="fr-FR" dirty="0">
              <a:solidFill>
                <a:srgbClr val="002060"/>
              </a:solidFill>
            </a:endParaRPr>
          </a:p>
        </p:txBody>
      </p:sp>
      <p:graphicFrame>
        <p:nvGraphicFramePr>
          <p:cNvPr id="2" name="Espace réservé du contenu 1">
            <a:extLst>
              <a:ext uri="{FF2B5EF4-FFF2-40B4-BE49-F238E27FC236}">
                <a16:creationId xmlns:a16="http://schemas.microsoft.com/office/drawing/2014/main" id="{DA7BDD90-81B1-061A-28A1-F7C523783810}"/>
              </a:ext>
            </a:extLst>
          </p:cNvPr>
          <p:cNvGraphicFramePr>
            <a:graphicFrameLocks noGrp="1"/>
          </p:cNvGraphicFramePr>
          <p:nvPr>
            <p:ph idx="1"/>
          </p:nvPr>
        </p:nvGraphicFramePr>
        <p:xfrm>
          <a:off x="823979" y="1626432"/>
          <a:ext cx="10769600" cy="4048227"/>
        </p:xfrm>
        <a:graphic>
          <a:graphicData uri="http://schemas.openxmlformats.org/drawingml/2006/table">
            <a:tbl>
              <a:tblPr firstRow="1" bandRow="1">
                <a:tableStyleId>{5C22544A-7EE6-4342-B048-85BDC9FD1C3A}</a:tableStyleId>
              </a:tblPr>
              <a:tblGrid>
                <a:gridCol w="2283012">
                  <a:extLst>
                    <a:ext uri="{9D8B030D-6E8A-4147-A177-3AD203B41FA5}">
                      <a16:colId xmlns:a16="http://schemas.microsoft.com/office/drawing/2014/main" val="1881184271"/>
                    </a:ext>
                  </a:extLst>
                </a:gridCol>
                <a:gridCol w="8486588">
                  <a:extLst>
                    <a:ext uri="{9D8B030D-6E8A-4147-A177-3AD203B41FA5}">
                      <a16:colId xmlns:a16="http://schemas.microsoft.com/office/drawing/2014/main" val="50787405"/>
                    </a:ext>
                  </a:extLst>
                </a:gridCol>
              </a:tblGrid>
              <a:tr h="596815">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fr-FR" sz="1600" b="1" kern="1200" dirty="0">
                          <a:solidFill>
                            <a:srgbClr val="002060"/>
                          </a:solidFill>
                          <a:effectLst/>
                          <a:latin typeface="+mn-lt"/>
                          <a:ea typeface="+mn-ea"/>
                          <a:cs typeface="+mn-cs"/>
                        </a:rPr>
                        <a:t>Objectif</a:t>
                      </a:r>
                    </a:p>
                    <a:p>
                      <a:endParaRPr lang="fr-FR" sz="1600" b="1" dirty="0">
                        <a:solidFill>
                          <a:srgbClr val="002060"/>
                        </a:solidFill>
                        <a:latin typeface="+mn-lt"/>
                      </a:endParaRPr>
                    </a:p>
                  </a:txBody>
                  <a:tcPr>
                    <a:solidFill>
                      <a:schemeClr val="accent1">
                        <a:lumMod val="20000"/>
                        <a:lumOff val="80000"/>
                      </a:schemeClr>
                    </a:solidFill>
                  </a:tcPr>
                </a:tc>
                <a:tc>
                  <a:txBody>
                    <a:bodyPr/>
                    <a:lstStyle/>
                    <a:p>
                      <a:pPr algn="just"/>
                      <a:r>
                        <a:rPr kumimoji="0" lang="fr-FR" sz="1400" b="0" kern="1200" dirty="0">
                          <a:solidFill>
                            <a:srgbClr val="002060"/>
                          </a:solidFill>
                          <a:effectLst/>
                          <a:latin typeface="+mn-lt"/>
                          <a:ea typeface="+mn-ea"/>
                          <a:cs typeface="+mn-cs"/>
                        </a:rPr>
                        <a:t>Favoriser les départs en vacances de familles, moment privilégié dans l’exercice de la fonction parentale, en participant au coût du séjour.</a:t>
                      </a:r>
                    </a:p>
                  </a:txBody>
                  <a:tcPr>
                    <a:solidFill>
                      <a:schemeClr val="accent1">
                        <a:lumMod val="20000"/>
                        <a:lumOff val="80000"/>
                      </a:schemeClr>
                    </a:solidFill>
                  </a:tcPr>
                </a:tc>
                <a:extLst>
                  <a:ext uri="{0D108BD9-81ED-4DB2-BD59-A6C34878D82A}">
                    <a16:rowId xmlns:a16="http://schemas.microsoft.com/office/drawing/2014/main" val="2991155905"/>
                  </a:ext>
                </a:extLst>
              </a:tr>
              <a:tr h="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fr-FR" sz="1600" b="1" kern="1200" dirty="0">
                          <a:solidFill>
                            <a:srgbClr val="002060"/>
                          </a:solidFill>
                          <a:effectLst/>
                          <a:latin typeface="+mn-lt"/>
                          <a:ea typeface="+mn-ea"/>
                          <a:cs typeface="+mn-cs"/>
                        </a:rPr>
                        <a:t>Bénéficiaires</a:t>
                      </a:r>
                    </a:p>
                  </a:txBody>
                  <a:tcPr/>
                </a:tc>
                <a:tc>
                  <a:txBody>
                    <a:bodyPr/>
                    <a:lstStyle/>
                    <a:p>
                      <a:pPr algn="just"/>
                      <a:r>
                        <a:rPr kumimoji="0" lang="fr-FR" sz="1400" b="0" kern="1200" dirty="0">
                          <a:solidFill>
                            <a:srgbClr val="002060"/>
                          </a:solidFill>
                          <a:effectLst/>
                          <a:latin typeface="+mn-lt"/>
                          <a:ea typeface="+mn-ea"/>
                          <a:cs typeface="+mn-cs"/>
                        </a:rPr>
                        <a:t>Familles allocataires avec au moins 1 enfant à charge.</a:t>
                      </a:r>
                    </a:p>
                  </a:txBody>
                  <a:tcPr/>
                </a:tc>
                <a:extLst>
                  <a:ext uri="{0D108BD9-81ED-4DB2-BD59-A6C34878D82A}">
                    <a16:rowId xmlns:a16="http://schemas.microsoft.com/office/drawing/2014/main" val="1196148572"/>
                  </a:ext>
                </a:extLst>
              </a:tr>
              <a:tr h="830132">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fr-FR" sz="1600" b="1" kern="1200" dirty="0">
                          <a:solidFill>
                            <a:srgbClr val="002060"/>
                          </a:solidFill>
                          <a:effectLst/>
                          <a:latin typeface="+mn-lt"/>
                          <a:ea typeface="+mn-ea"/>
                          <a:cs typeface="+mn-cs"/>
                        </a:rPr>
                        <a:t>Conditions</a:t>
                      </a:r>
                    </a:p>
                    <a:p>
                      <a:endParaRPr lang="fr-FR" sz="1600" b="1" dirty="0">
                        <a:solidFill>
                          <a:srgbClr val="002060"/>
                        </a:solidFill>
                        <a:latin typeface="+mn-lt"/>
                      </a:endParaRPr>
                    </a:p>
                  </a:txBody>
                  <a:tcPr/>
                </a:tc>
                <a:tc>
                  <a:txBody>
                    <a:bodyPr/>
                    <a:lstStyle/>
                    <a:p>
                      <a:r>
                        <a:rPr kumimoji="0" lang="fr-FR" sz="1400" b="1" kern="1200" dirty="0">
                          <a:solidFill>
                            <a:srgbClr val="002060"/>
                          </a:solidFill>
                          <a:effectLst/>
                          <a:latin typeface="+mn-lt"/>
                          <a:ea typeface="+mn-ea"/>
                          <a:cs typeface="+mn-cs"/>
                        </a:rPr>
                        <a:t>Ressources : QF ≤ 800 €</a:t>
                      </a:r>
                    </a:p>
                    <a:p>
                      <a:pPr algn="just"/>
                      <a:endParaRPr kumimoji="0" lang="fr-FR" sz="600" b="0" kern="1200" dirty="0">
                        <a:solidFill>
                          <a:srgbClr val="002060"/>
                        </a:solidFill>
                        <a:effectLst/>
                        <a:latin typeface="+mn-lt"/>
                        <a:ea typeface="+mn-ea"/>
                        <a:cs typeface="+mn-cs"/>
                      </a:endParaRPr>
                    </a:p>
                    <a:p>
                      <a:pPr algn="just"/>
                      <a:r>
                        <a:rPr kumimoji="0" lang="fr-FR" sz="1400" b="0" kern="1200" dirty="0">
                          <a:solidFill>
                            <a:srgbClr val="002060"/>
                          </a:solidFill>
                          <a:effectLst/>
                          <a:latin typeface="+mn-lt"/>
                          <a:ea typeface="+mn-ea"/>
                          <a:cs typeface="+mn-cs"/>
                        </a:rPr>
                        <a:t>Période : vacances scolaires d’été</a:t>
                      </a:r>
                    </a:p>
                    <a:p>
                      <a:pPr algn="just"/>
                      <a:r>
                        <a:rPr kumimoji="0" lang="fr-FR" sz="1400" b="0" kern="1200" dirty="0">
                          <a:solidFill>
                            <a:srgbClr val="002060"/>
                          </a:solidFill>
                          <a:effectLst/>
                          <a:latin typeface="+mn-lt"/>
                          <a:ea typeface="+mn-ea"/>
                          <a:cs typeface="+mn-cs"/>
                        </a:rPr>
                        <a:t>Durée du séjour : 8 jours (7 nuitées)</a:t>
                      </a:r>
                    </a:p>
                  </a:txBody>
                  <a:tcPr/>
                </a:tc>
                <a:extLst>
                  <a:ext uri="{0D108BD9-81ED-4DB2-BD59-A6C34878D82A}">
                    <a16:rowId xmlns:a16="http://schemas.microsoft.com/office/drawing/2014/main" val="2665420909"/>
                  </a:ext>
                </a:extLst>
              </a:tr>
              <a:tr h="516367">
                <a:tc>
                  <a:txBody>
                    <a:bodyPr/>
                    <a:lstStyle/>
                    <a:p>
                      <a:r>
                        <a:rPr lang="fr-FR" sz="1600" b="1" dirty="0">
                          <a:solidFill>
                            <a:srgbClr val="002060"/>
                          </a:solidFill>
                          <a:latin typeface="+mn-lt"/>
                        </a:rPr>
                        <a:t>Nature de l’aide</a:t>
                      </a:r>
                    </a:p>
                  </a:txBody>
                  <a:tcPr/>
                </a:tc>
                <a:tc>
                  <a:txBody>
                    <a:bodyPr/>
                    <a:lstStyle/>
                    <a:p>
                      <a:pPr algn="just"/>
                      <a:r>
                        <a:rPr kumimoji="0" lang="fr-FR" sz="1400" b="0" kern="1200" dirty="0">
                          <a:solidFill>
                            <a:srgbClr val="002060"/>
                          </a:solidFill>
                          <a:effectLst/>
                          <a:latin typeface="+mn-lt"/>
                          <a:ea typeface="+mn-ea"/>
                          <a:cs typeface="+mn-cs"/>
                        </a:rPr>
                        <a:t>Prise en charge d’une partie coût du séjour via un versement au gestionnaire du séjour par l’intermédiaire du service commun des centres de vacances des Caisses d’allocations familiales (VACAF).</a:t>
                      </a:r>
                    </a:p>
                  </a:txBody>
                  <a:tcPr/>
                </a:tc>
                <a:extLst>
                  <a:ext uri="{0D108BD9-81ED-4DB2-BD59-A6C34878D82A}">
                    <a16:rowId xmlns:a16="http://schemas.microsoft.com/office/drawing/2014/main" val="1985036823"/>
                  </a:ext>
                </a:extLst>
              </a:tr>
              <a:tr h="612572">
                <a:tc>
                  <a:txBody>
                    <a:bodyPr/>
                    <a:lstStyle/>
                    <a:p>
                      <a:r>
                        <a:rPr lang="fr-FR" sz="1600" b="1" dirty="0">
                          <a:solidFill>
                            <a:srgbClr val="002060"/>
                          </a:solidFill>
                          <a:latin typeface="+mn-lt"/>
                        </a:rPr>
                        <a:t>Modalités</a:t>
                      </a:r>
                    </a:p>
                  </a:txBody>
                  <a:tcPr/>
                </a:tc>
                <a:tc>
                  <a:txBody>
                    <a:bodyPr/>
                    <a:lstStyle/>
                    <a:p>
                      <a:pPr algn="just"/>
                      <a:r>
                        <a:rPr kumimoji="0" lang="fr-FR" sz="1400" kern="1200" dirty="0">
                          <a:solidFill>
                            <a:srgbClr val="002060"/>
                          </a:solidFill>
                          <a:effectLst/>
                          <a:latin typeface="+mn-lt"/>
                          <a:ea typeface="+mn-ea"/>
                          <a:cs typeface="+mn-cs"/>
                        </a:rPr>
                        <a:t>La famille choisit son lieu de vacances à partir du site Internet www.vacaf.org parmi plus de 4000 destinations agréées et labellisées : camping, mobil- home, location, hôtel… Elle procède à la réservation du séjour directement auprès du gestionnaire de la structure avec son numéro allocataire. </a:t>
                      </a:r>
                    </a:p>
                    <a:p>
                      <a:pPr algn="just"/>
                      <a:endParaRPr kumimoji="0" lang="fr-FR" sz="600" kern="1200" dirty="0">
                        <a:solidFill>
                          <a:srgbClr val="002060"/>
                        </a:solidFill>
                        <a:effectLst/>
                        <a:latin typeface="+mn-lt"/>
                        <a:ea typeface="+mn-ea"/>
                        <a:cs typeface="+mn-cs"/>
                      </a:endParaRPr>
                    </a:p>
                    <a:p>
                      <a:pPr algn="just"/>
                      <a:r>
                        <a:rPr kumimoji="0" lang="fr-FR" sz="1400" kern="1200" dirty="0">
                          <a:solidFill>
                            <a:srgbClr val="002060"/>
                          </a:solidFill>
                          <a:effectLst/>
                          <a:latin typeface="+mn-lt"/>
                          <a:ea typeface="+mn-ea"/>
                          <a:cs typeface="+mn-cs"/>
                        </a:rPr>
                        <a:t>La famille a également la possibilité d’être accompagnée dans ses démarches sur le site VACAF par une structure partenaire Caf (Centre social, Espace de vie sociale, associations caritatives, Centre d’hébergement et de réinsertion sociale…).</a:t>
                      </a:r>
                    </a:p>
                    <a:p>
                      <a:pPr algn="just"/>
                      <a:endParaRPr kumimoji="0" lang="fr-FR" sz="600" kern="1200" dirty="0">
                        <a:solidFill>
                          <a:srgbClr val="002060"/>
                        </a:solidFill>
                        <a:effectLst/>
                        <a:latin typeface="+mn-lt"/>
                        <a:ea typeface="+mn-ea"/>
                        <a:cs typeface="+mn-cs"/>
                      </a:endParaRPr>
                    </a:p>
                    <a:p>
                      <a:pPr algn="just"/>
                      <a:r>
                        <a:rPr kumimoji="0" lang="fr-FR" sz="1400" kern="1200" dirty="0">
                          <a:solidFill>
                            <a:srgbClr val="002060"/>
                          </a:solidFill>
                          <a:effectLst/>
                          <a:latin typeface="+mn-lt"/>
                          <a:ea typeface="+mn-ea"/>
                          <a:cs typeface="+mn-cs"/>
                        </a:rPr>
                        <a:t>En cas de difficulté trop importante, la famille sera orientée vers Vacances et familles.</a:t>
                      </a:r>
                    </a:p>
                  </a:txBody>
                  <a:tcPr/>
                </a:tc>
                <a:extLst>
                  <a:ext uri="{0D108BD9-81ED-4DB2-BD59-A6C34878D82A}">
                    <a16:rowId xmlns:a16="http://schemas.microsoft.com/office/drawing/2014/main" val="3342784064"/>
                  </a:ext>
                </a:extLst>
              </a:tr>
            </a:tbl>
          </a:graphicData>
        </a:graphic>
      </p:graphicFrame>
      <p:sp>
        <p:nvSpPr>
          <p:cNvPr id="3" name="Espace réservé du numéro de diapositive 2">
            <a:extLst>
              <a:ext uri="{FF2B5EF4-FFF2-40B4-BE49-F238E27FC236}">
                <a16:creationId xmlns:a16="http://schemas.microsoft.com/office/drawing/2014/main" id="{8B975A19-9CB8-BB50-580C-AA43CC060712}"/>
              </a:ext>
            </a:extLst>
          </p:cNvPr>
          <p:cNvSpPr>
            <a:spLocks noGrp="1"/>
          </p:cNvSpPr>
          <p:nvPr>
            <p:ph type="sldNum" sz="quarter" idx="12"/>
          </p:nvPr>
        </p:nvSpPr>
        <p:spPr/>
        <p:txBody>
          <a:bodyPr/>
          <a:lstStyle/>
          <a:p>
            <a:fld id="{33D6E5A2-EC83-451F-A719-9AC1370DD5CF}" type="slidenum">
              <a:rPr lang="fr-FR" smtClean="0"/>
              <a:pPr/>
              <a:t>27</a:t>
            </a:fld>
            <a:endParaRPr kumimoji="0" lang="fr-FR"/>
          </a:p>
        </p:txBody>
      </p:sp>
    </p:spTree>
    <p:extLst>
      <p:ext uri="{BB962C8B-B14F-4D97-AF65-F5344CB8AC3E}">
        <p14:creationId xmlns:p14="http://schemas.microsoft.com/office/powerpoint/2010/main" val="1537914281"/>
      </p:ext>
    </p:extLst>
  </p:cSld>
  <p:clrMapOvr>
    <a:masterClrMapping/>
  </p:clrMapOvr>
  <p:transition spd="slow">
    <p:wipe dir="d"/>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C1EC9F-6022-A358-8B1C-EC95030F94AC}"/>
            </a:ext>
          </a:extLst>
        </p:cNvPr>
        <p:cNvGrpSpPr/>
        <p:nvPr/>
      </p:nvGrpSpPr>
      <p:grpSpPr>
        <a:xfrm>
          <a:off x="0" y="0"/>
          <a:ext cx="0" cy="0"/>
          <a:chOff x="0" y="0"/>
          <a:chExt cx="0" cy="0"/>
        </a:xfrm>
      </p:grpSpPr>
      <p:sp>
        <p:nvSpPr>
          <p:cNvPr id="4" name="Titre 3">
            <a:extLst>
              <a:ext uri="{FF2B5EF4-FFF2-40B4-BE49-F238E27FC236}">
                <a16:creationId xmlns:a16="http://schemas.microsoft.com/office/drawing/2014/main" id="{4DF57164-4683-62B2-B718-967E53DE28E0}"/>
              </a:ext>
            </a:extLst>
          </p:cNvPr>
          <p:cNvSpPr>
            <a:spLocks noGrp="1"/>
          </p:cNvSpPr>
          <p:nvPr>
            <p:ph type="title"/>
          </p:nvPr>
        </p:nvSpPr>
        <p:spPr/>
        <p:txBody>
          <a:bodyPr/>
          <a:lstStyle/>
          <a:p>
            <a:pPr algn="just" hangingPunct="0"/>
            <a:r>
              <a:rPr lang="fr-FR" b="1" dirty="0">
                <a:solidFill>
                  <a:srgbClr val="002060"/>
                </a:solidFill>
              </a:rPr>
              <a:t>Aide aux vacances familles (AVF) - VACAF</a:t>
            </a:r>
            <a:endParaRPr lang="fr-FR" dirty="0">
              <a:solidFill>
                <a:srgbClr val="002060"/>
              </a:solidFill>
            </a:endParaRPr>
          </a:p>
        </p:txBody>
      </p:sp>
      <p:sp>
        <p:nvSpPr>
          <p:cNvPr id="3" name="Espace réservé du numéro de diapositive 2">
            <a:extLst>
              <a:ext uri="{FF2B5EF4-FFF2-40B4-BE49-F238E27FC236}">
                <a16:creationId xmlns:a16="http://schemas.microsoft.com/office/drawing/2014/main" id="{69445CCC-5D9B-A67B-39DF-EE6038E64316}"/>
              </a:ext>
            </a:extLst>
          </p:cNvPr>
          <p:cNvSpPr>
            <a:spLocks noGrp="1"/>
          </p:cNvSpPr>
          <p:nvPr>
            <p:ph type="sldNum" sz="quarter" idx="12"/>
          </p:nvPr>
        </p:nvSpPr>
        <p:spPr/>
        <p:txBody>
          <a:bodyPr/>
          <a:lstStyle/>
          <a:p>
            <a:fld id="{33D6E5A2-EC83-451F-A719-9AC1370DD5CF}" type="slidenum">
              <a:rPr lang="fr-FR" smtClean="0"/>
              <a:pPr/>
              <a:t>28</a:t>
            </a:fld>
            <a:endParaRPr kumimoji="0" lang="fr-FR"/>
          </a:p>
        </p:txBody>
      </p:sp>
      <p:graphicFrame>
        <p:nvGraphicFramePr>
          <p:cNvPr id="7" name="Tableau 6">
            <a:extLst>
              <a:ext uri="{FF2B5EF4-FFF2-40B4-BE49-F238E27FC236}">
                <a16:creationId xmlns:a16="http://schemas.microsoft.com/office/drawing/2014/main" id="{254EA7A1-27C6-D09C-CD96-D24453A957FA}"/>
              </a:ext>
            </a:extLst>
          </p:cNvPr>
          <p:cNvGraphicFramePr>
            <a:graphicFrameLocks noGrp="1"/>
          </p:cNvGraphicFramePr>
          <p:nvPr/>
        </p:nvGraphicFramePr>
        <p:xfrm>
          <a:off x="609068" y="1964252"/>
          <a:ext cx="10908000" cy="2451600"/>
        </p:xfrm>
        <a:graphic>
          <a:graphicData uri="http://schemas.openxmlformats.org/drawingml/2006/table">
            <a:tbl>
              <a:tblPr firstRow="1" firstCol="1" bandRow="1">
                <a:tableStyleId>{5C22544A-7EE6-4342-B048-85BDC9FD1C3A}</a:tableStyleId>
              </a:tblPr>
              <a:tblGrid>
                <a:gridCol w="1368000">
                  <a:extLst>
                    <a:ext uri="{9D8B030D-6E8A-4147-A177-3AD203B41FA5}">
                      <a16:colId xmlns:a16="http://schemas.microsoft.com/office/drawing/2014/main" val="1647105674"/>
                    </a:ext>
                  </a:extLst>
                </a:gridCol>
                <a:gridCol w="2340000">
                  <a:extLst>
                    <a:ext uri="{9D8B030D-6E8A-4147-A177-3AD203B41FA5}">
                      <a16:colId xmlns:a16="http://schemas.microsoft.com/office/drawing/2014/main" val="2480969036"/>
                    </a:ext>
                  </a:extLst>
                </a:gridCol>
                <a:gridCol w="2340000">
                  <a:extLst>
                    <a:ext uri="{9D8B030D-6E8A-4147-A177-3AD203B41FA5}">
                      <a16:colId xmlns:a16="http://schemas.microsoft.com/office/drawing/2014/main" val="4216139053"/>
                    </a:ext>
                  </a:extLst>
                </a:gridCol>
                <a:gridCol w="2520000">
                  <a:extLst>
                    <a:ext uri="{9D8B030D-6E8A-4147-A177-3AD203B41FA5}">
                      <a16:colId xmlns:a16="http://schemas.microsoft.com/office/drawing/2014/main" val="1417297041"/>
                    </a:ext>
                  </a:extLst>
                </a:gridCol>
                <a:gridCol w="2340000">
                  <a:extLst>
                    <a:ext uri="{9D8B030D-6E8A-4147-A177-3AD203B41FA5}">
                      <a16:colId xmlns:a16="http://schemas.microsoft.com/office/drawing/2014/main" val="360936872"/>
                    </a:ext>
                  </a:extLst>
                </a:gridCol>
              </a:tblGrid>
              <a:tr h="888061">
                <a:tc>
                  <a:txBody>
                    <a:bodyPr/>
                    <a:lstStyle/>
                    <a:p>
                      <a:pPr algn="just">
                        <a:buNone/>
                      </a:pPr>
                      <a:r>
                        <a:rPr lang="fr-FR" sz="1800" dirty="0">
                          <a:effectLst/>
                        </a:rPr>
                        <a:t>QF</a:t>
                      </a:r>
                      <a:endParaRPr lang="fr-FR" sz="18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fr-FR" sz="1800" dirty="0">
                          <a:effectLst/>
                        </a:rPr>
                        <a:t>Taux de prise en charge</a:t>
                      </a:r>
                      <a:endParaRPr lang="fr-FR" sz="18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fr-FR" sz="1800" dirty="0">
                          <a:effectLst/>
                        </a:rPr>
                        <a:t>Montant maximum de l’aide</a:t>
                      </a:r>
                    </a:p>
                    <a:p>
                      <a:pPr algn="ctr">
                        <a:buNone/>
                      </a:pPr>
                      <a:r>
                        <a:rPr lang="fr-FR" sz="1800" dirty="0">
                          <a:effectLst/>
                        </a:rPr>
                        <a:t> </a:t>
                      </a:r>
                      <a:endParaRPr lang="fr-FR" sz="18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fr-FR" sz="1800" dirty="0">
                          <a:effectLst/>
                        </a:rPr>
                        <a:t>Taux de prise en charge pour les familles monoparentales, bénéficiant de l’</a:t>
                      </a:r>
                      <a:r>
                        <a:rPr lang="fr-FR" sz="1800" dirty="0" err="1">
                          <a:effectLst/>
                        </a:rPr>
                        <a:t>Aeeh</a:t>
                      </a:r>
                      <a:r>
                        <a:rPr lang="fr-FR" sz="1800" dirty="0">
                          <a:effectLst/>
                        </a:rPr>
                        <a:t> ou avec 3 enfants et plus</a:t>
                      </a:r>
                      <a:endParaRPr lang="fr-FR" sz="18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fr-FR" sz="1800" dirty="0">
                          <a:effectLst/>
                        </a:rPr>
                        <a:t>Montant maximum de l’aide</a:t>
                      </a:r>
                    </a:p>
                    <a:p>
                      <a:pPr algn="ctr">
                        <a:buNone/>
                      </a:pPr>
                      <a:r>
                        <a:rPr lang="fr-FR" sz="1800" dirty="0">
                          <a:effectLst/>
                        </a:rPr>
                        <a:t> </a:t>
                      </a:r>
                      <a:endParaRPr lang="fr-FR" sz="18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640524907"/>
                  </a:ext>
                </a:extLst>
              </a:tr>
              <a:tr h="540000">
                <a:tc>
                  <a:txBody>
                    <a:bodyPr/>
                    <a:lstStyle/>
                    <a:p>
                      <a:pPr algn="l">
                        <a:buNone/>
                      </a:pPr>
                      <a:r>
                        <a:rPr lang="fr-FR" sz="1800" dirty="0">
                          <a:effectLst/>
                        </a:rPr>
                        <a:t>0 à 500 €</a:t>
                      </a:r>
                      <a:endParaRPr lang="fr-FR" sz="18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l">
                        <a:buNone/>
                      </a:pPr>
                      <a:r>
                        <a:rPr lang="fr-FR" sz="1800" dirty="0">
                          <a:solidFill>
                            <a:srgbClr val="002060"/>
                          </a:solidFill>
                          <a:effectLst/>
                        </a:rPr>
                        <a:t>70%</a:t>
                      </a:r>
                      <a:endParaRPr lang="fr-FR" sz="1800" dirty="0">
                        <a:solidFill>
                          <a:srgbClr val="002060"/>
                        </a:solidFill>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l">
                        <a:buNone/>
                      </a:pPr>
                      <a:r>
                        <a:rPr lang="fr-FR" sz="1800" dirty="0">
                          <a:solidFill>
                            <a:srgbClr val="002060"/>
                          </a:solidFill>
                          <a:effectLst/>
                        </a:rPr>
                        <a:t>800 €</a:t>
                      </a:r>
                      <a:endParaRPr lang="fr-FR" sz="1800" dirty="0">
                        <a:solidFill>
                          <a:srgbClr val="002060"/>
                        </a:solidFill>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l">
                        <a:buNone/>
                      </a:pPr>
                      <a:r>
                        <a:rPr lang="fr-FR" sz="1800" dirty="0">
                          <a:solidFill>
                            <a:srgbClr val="002060"/>
                          </a:solidFill>
                          <a:effectLst/>
                        </a:rPr>
                        <a:t>80%</a:t>
                      </a:r>
                      <a:endParaRPr lang="fr-FR" sz="1800" dirty="0">
                        <a:solidFill>
                          <a:srgbClr val="002060"/>
                        </a:solidFill>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l">
                        <a:buNone/>
                      </a:pPr>
                      <a:r>
                        <a:rPr lang="fr-FR" sz="1800" dirty="0">
                          <a:solidFill>
                            <a:srgbClr val="002060"/>
                          </a:solidFill>
                          <a:effectLst/>
                        </a:rPr>
                        <a:t>900 €</a:t>
                      </a:r>
                      <a:endParaRPr lang="fr-FR" sz="1800" dirty="0">
                        <a:solidFill>
                          <a:srgbClr val="002060"/>
                        </a:solidFill>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28748985"/>
                  </a:ext>
                </a:extLst>
              </a:tr>
              <a:tr h="540000">
                <a:tc>
                  <a:txBody>
                    <a:bodyPr/>
                    <a:lstStyle/>
                    <a:p>
                      <a:pPr algn="l">
                        <a:buNone/>
                      </a:pPr>
                      <a:r>
                        <a:rPr lang="fr-FR" sz="1800" dirty="0">
                          <a:effectLst/>
                        </a:rPr>
                        <a:t>501 à 800 €</a:t>
                      </a:r>
                      <a:endParaRPr lang="fr-FR" sz="18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l">
                        <a:buNone/>
                      </a:pPr>
                      <a:r>
                        <a:rPr lang="fr-FR" sz="1800" dirty="0">
                          <a:solidFill>
                            <a:srgbClr val="002060"/>
                          </a:solidFill>
                          <a:effectLst/>
                        </a:rPr>
                        <a:t>60%</a:t>
                      </a:r>
                      <a:endParaRPr lang="fr-FR" sz="1800" dirty="0">
                        <a:solidFill>
                          <a:srgbClr val="002060"/>
                        </a:solidFill>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l">
                        <a:buNone/>
                      </a:pPr>
                      <a:r>
                        <a:rPr lang="fr-FR" sz="1800" dirty="0">
                          <a:solidFill>
                            <a:srgbClr val="002060"/>
                          </a:solidFill>
                          <a:effectLst/>
                        </a:rPr>
                        <a:t>700 € </a:t>
                      </a:r>
                      <a:endParaRPr lang="fr-FR" sz="1800" dirty="0">
                        <a:solidFill>
                          <a:srgbClr val="002060"/>
                        </a:solidFill>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l">
                        <a:buNone/>
                      </a:pPr>
                      <a:r>
                        <a:rPr lang="fr-FR" sz="1800" dirty="0">
                          <a:solidFill>
                            <a:srgbClr val="002060"/>
                          </a:solidFill>
                          <a:effectLst/>
                        </a:rPr>
                        <a:t>70%</a:t>
                      </a:r>
                      <a:endParaRPr lang="fr-FR" sz="1800" dirty="0">
                        <a:solidFill>
                          <a:srgbClr val="002060"/>
                        </a:solidFill>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l">
                        <a:buNone/>
                      </a:pPr>
                      <a:r>
                        <a:rPr lang="fr-FR" sz="1800" dirty="0">
                          <a:solidFill>
                            <a:srgbClr val="002060"/>
                          </a:solidFill>
                          <a:effectLst/>
                        </a:rPr>
                        <a:t>800 €</a:t>
                      </a:r>
                      <a:endParaRPr lang="fr-FR" sz="1800" dirty="0">
                        <a:solidFill>
                          <a:srgbClr val="002060"/>
                        </a:solidFill>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427401870"/>
                  </a:ext>
                </a:extLst>
              </a:tr>
            </a:tbl>
          </a:graphicData>
        </a:graphic>
      </p:graphicFrame>
    </p:spTree>
    <p:extLst>
      <p:ext uri="{BB962C8B-B14F-4D97-AF65-F5344CB8AC3E}">
        <p14:creationId xmlns:p14="http://schemas.microsoft.com/office/powerpoint/2010/main" val="4258675970"/>
      </p:ext>
    </p:extLst>
  </p:cSld>
  <p:clrMapOvr>
    <a:masterClrMapping/>
  </p:clrMapOvr>
  <p:transition spd="slow">
    <p:wipe dir="d"/>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CDF024-F6BB-00EF-120B-042AFECBEC53}"/>
            </a:ext>
          </a:extLst>
        </p:cNvPr>
        <p:cNvGrpSpPr/>
        <p:nvPr/>
      </p:nvGrpSpPr>
      <p:grpSpPr>
        <a:xfrm>
          <a:off x="0" y="0"/>
          <a:ext cx="0" cy="0"/>
          <a:chOff x="0" y="0"/>
          <a:chExt cx="0" cy="0"/>
        </a:xfrm>
      </p:grpSpPr>
      <p:sp>
        <p:nvSpPr>
          <p:cNvPr id="4" name="Titre 3">
            <a:extLst>
              <a:ext uri="{FF2B5EF4-FFF2-40B4-BE49-F238E27FC236}">
                <a16:creationId xmlns:a16="http://schemas.microsoft.com/office/drawing/2014/main" id="{9A6A4649-9EB0-5C3C-677E-AB07FBD1FC9F}"/>
              </a:ext>
            </a:extLst>
          </p:cNvPr>
          <p:cNvSpPr>
            <a:spLocks noGrp="1"/>
          </p:cNvSpPr>
          <p:nvPr>
            <p:ph type="title"/>
          </p:nvPr>
        </p:nvSpPr>
        <p:spPr/>
        <p:txBody>
          <a:bodyPr/>
          <a:lstStyle/>
          <a:p>
            <a:pPr algn="just" hangingPunct="0"/>
            <a:r>
              <a:rPr lang="fr-FR" b="1" dirty="0">
                <a:solidFill>
                  <a:srgbClr val="002060"/>
                </a:solidFill>
              </a:rPr>
              <a:t>Aide aux vacances familles (AVF) - VACAF</a:t>
            </a:r>
            <a:endParaRPr lang="fr-FR" dirty="0">
              <a:solidFill>
                <a:srgbClr val="002060"/>
              </a:solidFill>
            </a:endParaRPr>
          </a:p>
        </p:txBody>
      </p:sp>
      <p:sp>
        <p:nvSpPr>
          <p:cNvPr id="3" name="Espace réservé du numéro de diapositive 2">
            <a:extLst>
              <a:ext uri="{FF2B5EF4-FFF2-40B4-BE49-F238E27FC236}">
                <a16:creationId xmlns:a16="http://schemas.microsoft.com/office/drawing/2014/main" id="{227AB6E6-C6E9-2365-10F4-28C920F992E0}"/>
              </a:ext>
            </a:extLst>
          </p:cNvPr>
          <p:cNvSpPr>
            <a:spLocks noGrp="1"/>
          </p:cNvSpPr>
          <p:nvPr>
            <p:ph type="sldNum" sz="quarter" idx="12"/>
          </p:nvPr>
        </p:nvSpPr>
        <p:spPr/>
        <p:txBody>
          <a:bodyPr/>
          <a:lstStyle/>
          <a:p>
            <a:fld id="{33D6E5A2-EC83-451F-A719-9AC1370DD5CF}" type="slidenum">
              <a:rPr lang="fr-FR" smtClean="0"/>
              <a:pPr/>
              <a:t>29</a:t>
            </a:fld>
            <a:endParaRPr kumimoji="0" lang="fr-FR"/>
          </a:p>
        </p:txBody>
      </p:sp>
      <p:pic>
        <p:nvPicPr>
          <p:cNvPr id="5" name="Image 4">
            <a:extLst>
              <a:ext uri="{FF2B5EF4-FFF2-40B4-BE49-F238E27FC236}">
                <a16:creationId xmlns:a16="http://schemas.microsoft.com/office/drawing/2014/main" id="{ACEB835B-C99C-E7C8-CDBD-EA9DD825717C}"/>
              </a:ext>
            </a:extLst>
          </p:cNvPr>
          <p:cNvPicPr>
            <a:picLocks noChangeAspect="1"/>
          </p:cNvPicPr>
          <p:nvPr/>
        </p:nvPicPr>
        <p:blipFill>
          <a:blip r:embed="rId2"/>
          <a:stretch>
            <a:fillRect/>
          </a:stretch>
        </p:blipFill>
        <p:spPr>
          <a:xfrm>
            <a:off x="495721" y="1920207"/>
            <a:ext cx="11558776" cy="3832893"/>
          </a:xfrm>
          <a:prstGeom prst="rect">
            <a:avLst/>
          </a:prstGeom>
        </p:spPr>
      </p:pic>
    </p:spTree>
    <p:extLst>
      <p:ext uri="{BB962C8B-B14F-4D97-AF65-F5344CB8AC3E}">
        <p14:creationId xmlns:p14="http://schemas.microsoft.com/office/powerpoint/2010/main" val="2636596552"/>
      </p:ext>
    </p:extLst>
  </p:cSld>
  <p:clrMapOvr>
    <a:masterClrMapping/>
  </p:clrMapOvr>
  <p:transition spd="slow">
    <p:wipe dir="d"/>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E6A89A-2CA9-C18F-B18A-5A68BE0C77E6}"/>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1A398619-2AF2-268C-1608-7B087CF94285}"/>
              </a:ext>
            </a:extLst>
          </p:cNvPr>
          <p:cNvSpPr>
            <a:spLocks noGrp="1"/>
          </p:cNvSpPr>
          <p:nvPr>
            <p:ph type="ctrTitle"/>
          </p:nvPr>
        </p:nvSpPr>
        <p:spPr>
          <a:xfrm>
            <a:off x="2415540" y="2132859"/>
            <a:ext cx="9001143" cy="1470025"/>
          </a:xfrm>
        </p:spPr>
        <p:txBody>
          <a:bodyPr/>
          <a:lstStyle/>
          <a:p>
            <a:r>
              <a:rPr lang="fr-FR" dirty="0"/>
              <a:t>1- INTRODUCTION/CONTEXTE</a:t>
            </a:r>
          </a:p>
        </p:txBody>
      </p:sp>
    </p:spTree>
    <p:extLst>
      <p:ext uri="{BB962C8B-B14F-4D97-AF65-F5344CB8AC3E}">
        <p14:creationId xmlns:p14="http://schemas.microsoft.com/office/powerpoint/2010/main" val="1741442334"/>
      </p:ext>
    </p:extLst>
  </p:cSld>
  <p:clrMapOvr>
    <a:masterClrMapping/>
  </p:clrMapOvr>
  <p:transition spd="slow">
    <p:wipe dir="d"/>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90FC74-4C26-1AF5-9A2F-2CD6737760C8}"/>
            </a:ext>
          </a:extLst>
        </p:cNvPr>
        <p:cNvGrpSpPr/>
        <p:nvPr/>
      </p:nvGrpSpPr>
      <p:grpSpPr>
        <a:xfrm>
          <a:off x="0" y="0"/>
          <a:ext cx="0" cy="0"/>
          <a:chOff x="0" y="0"/>
          <a:chExt cx="0" cy="0"/>
        </a:xfrm>
      </p:grpSpPr>
      <p:sp>
        <p:nvSpPr>
          <p:cNvPr id="4" name="Titre 3">
            <a:extLst>
              <a:ext uri="{FF2B5EF4-FFF2-40B4-BE49-F238E27FC236}">
                <a16:creationId xmlns:a16="http://schemas.microsoft.com/office/drawing/2014/main" id="{FC151054-38DB-C1F4-D22D-F4A51BC30526}"/>
              </a:ext>
            </a:extLst>
          </p:cNvPr>
          <p:cNvSpPr>
            <a:spLocks noGrp="1"/>
          </p:cNvSpPr>
          <p:nvPr>
            <p:ph type="title"/>
          </p:nvPr>
        </p:nvSpPr>
        <p:spPr/>
        <p:txBody>
          <a:bodyPr/>
          <a:lstStyle/>
          <a:p>
            <a:pPr algn="just" hangingPunct="0"/>
            <a:r>
              <a:rPr lang="fr-FR" b="1" dirty="0">
                <a:solidFill>
                  <a:srgbClr val="002060"/>
                </a:solidFill>
              </a:rPr>
              <a:t>Aide au transport</a:t>
            </a:r>
            <a:endParaRPr lang="fr-FR" dirty="0">
              <a:solidFill>
                <a:srgbClr val="002060"/>
              </a:solidFill>
            </a:endParaRPr>
          </a:p>
        </p:txBody>
      </p:sp>
      <p:graphicFrame>
        <p:nvGraphicFramePr>
          <p:cNvPr id="2" name="Espace réservé du contenu 1">
            <a:extLst>
              <a:ext uri="{FF2B5EF4-FFF2-40B4-BE49-F238E27FC236}">
                <a16:creationId xmlns:a16="http://schemas.microsoft.com/office/drawing/2014/main" id="{2FE9C9BF-0BF0-1CD7-7EFD-C98E499D2552}"/>
              </a:ext>
            </a:extLst>
          </p:cNvPr>
          <p:cNvGraphicFramePr>
            <a:graphicFrameLocks noGrp="1"/>
          </p:cNvGraphicFramePr>
          <p:nvPr>
            <p:ph idx="1"/>
          </p:nvPr>
        </p:nvGraphicFramePr>
        <p:xfrm>
          <a:off x="823979" y="1626432"/>
          <a:ext cx="10769600" cy="2021840"/>
        </p:xfrm>
        <a:graphic>
          <a:graphicData uri="http://schemas.openxmlformats.org/drawingml/2006/table">
            <a:tbl>
              <a:tblPr firstRow="1" bandRow="1">
                <a:tableStyleId>{5C22544A-7EE6-4342-B048-85BDC9FD1C3A}</a:tableStyleId>
              </a:tblPr>
              <a:tblGrid>
                <a:gridCol w="2283012">
                  <a:extLst>
                    <a:ext uri="{9D8B030D-6E8A-4147-A177-3AD203B41FA5}">
                      <a16:colId xmlns:a16="http://schemas.microsoft.com/office/drawing/2014/main" val="1881184271"/>
                    </a:ext>
                  </a:extLst>
                </a:gridCol>
                <a:gridCol w="8486588">
                  <a:extLst>
                    <a:ext uri="{9D8B030D-6E8A-4147-A177-3AD203B41FA5}">
                      <a16:colId xmlns:a16="http://schemas.microsoft.com/office/drawing/2014/main" val="50787405"/>
                    </a:ext>
                  </a:extLst>
                </a:gridCol>
              </a:tblGrid>
              <a:tr h="186421">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fr-FR" sz="1600" b="1" kern="1200" dirty="0">
                          <a:solidFill>
                            <a:srgbClr val="002060"/>
                          </a:solidFill>
                          <a:effectLst/>
                          <a:latin typeface="+mn-lt"/>
                          <a:ea typeface="+mn-ea"/>
                          <a:cs typeface="+mn-cs"/>
                        </a:rPr>
                        <a:t>Objectif</a:t>
                      </a:r>
                    </a:p>
                  </a:txBody>
                  <a:tcPr>
                    <a:solidFill>
                      <a:schemeClr val="accent1">
                        <a:lumMod val="20000"/>
                        <a:lumOff val="80000"/>
                      </a:schemeClr>
                    </a:solidFill>
                  </a:tcPr>
                </a:tc>
                <a:tc>
                  <a:txBody>
                    <a:bodyPr/>
                    <a:lstStyle/>
                    <a:p>
                      <a:r>
                        <a:rPr kumimoji="0" lang="fr-FR" sz="1400" b="0" kern="1200" dirty="0">
                          <a:solidFill>
                            <a:srgbClr val="002060"/>
                          </a:solidFill>
                          <a:effectLst/>
                          <a:latin typeface="+mn-lt"/>
                          <a:ea typeface="+mn-ea"/>
                          <a:cs typeface="+mn-cs"/>
                        </a:rPr>
                        <a:t>Soutenir le départ en vacances des familles par la prise en charge d’une partie des frais de transport</a:t>
                      </a:r>
                    </a:p>
                  </a:txBody>
                  <a:tcPr>
                    <a:solidFill>
                      <a:schemeClr val="accent1">
                        <a:lumMod val="20000"/>
                        <a:lumOff val="80000"/>
                      </a:schemeClr>
                    </a:solidFill>
                  </a:tcPr>
                </a:tc>
                <a:extLst>
                  <a:ext uri="{0D108BD9-81ED-4DB2-BD59-A6C34878D82A}">
                    <a16:rowId xmlns:a16="http://schemas.microsoft.com/office/drawing/2014/main" val="2991155905"/>
                  </a:ext>
                </a:extLst>
              </a:tr>
              <a:tr h="37084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fr-FR" sz="1600" b="1" kern="1200" dirty="0">
                          <a:solidFill>
                            <a:srgbClr val="002060"/>
                          </a:solidFill>
                          <a:effectLst/>
                          <a:latin typeface="+mn-lt"/>
                          <a:ea typeface="+mn-ea"/>
                          <a:cs typeface="+mn-cs"/>
                        </a:rPr>
                        <a:t>Bénéficiaires</a:t>
                      </a:r>
                    </a:p>
                  </a:txBody>
                  <a:tcPr/>
                </a:tc>
                <a:tc>
                  <a:txBody>
                    <a:bodyPr/>
                    <a:lstStyle/>
                    <a:p>
                      <a:r>
                        <a:rPr kumimoji="0" lang="fr-FR" sz="1400" b="0" kern="1200" dirty="0">
                          <a:solidFill>
                            <a:srgbClr val="002060"/>
                          </a:solidFill>
                          <a:effectLst/>
                          <a:latin typeface="+mn-lt"/>
                          <a:ea typeface="+mn-ea"/>
                          <a:cs typeface="+mn-cs"/>
                        </a:rPr>
                        <a:t>Familles ayant réservé pendant les vacances d’été des séjours avec l’aide AVS ou AVF.</a:t>
                      </a:r>
                    </a:p>
                  </a:txBody>
                  <a:tcPr/>
                </a:tc>
                <a:extLst>
                  <a:ext uri="{0D108BD9-81ED-4DB2-BD59-A6C34878D82A}">
                    <a16:rowId xmlns:a16="http://schemas.microsoft.com/office/drawing/2014/main" val="1196148572"/>
                  </a:ext>
                </a:extLst>
              </a:tr>
              <a:tr h="37084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fr-FR" sz="1600" b="1" kern="1200" dirty="0">
                          <a:solidFill>
                            <a:srgbClr val="002060"/>
                          </a:solidFill>
                          <a:effectLst/>
                          <a:latin typeface="+mn-lt"/>
                          <a:ea typeface="+mn-ea"/>
                          <a:cs typeface="+mn-cs"/>
                        </a:rPr>
                        <a:t>Conditions</a:t>
                      </a:r>
                    </a:p>
                    <a:p>
                      <a:endParaRPr lang="fr-FR" sz="1600" b="1" dirty="0">
                        <a:solidFill>
                          <a:srgbClr val="002060"/>
                        </a:solidFill>
                        <a:latin typeface="+mn-lt"/>
                      </a:endParaRPr>
                    </a:p>
                  </a:txBody>
                  <a:tcPr/>
                </a:tc>
                <a:tc>
                  <a:txBody>
                    <a:bodyPr/>
                    <a:lstStyle/>
                    <a:p>
                      <a:r>
                        <a:rPr kumimoji="0" lang="fr-FR" sz="1400" b="1" kern="1200" dirty="0">
                          <a:solidFill>
                            <a:srgbClr val="002060"/>
                          </a:solidFill>
                          <a:effectLst/>
                          <a:latin typeface="+mn-lt"/>
                          <a:ea typeface="+mn-ea"/>
                          <a:cs typeface="+mn-cs"/>
                        </a:rPr>
                        <a:t>Ressources : QF ≤ 800 €</a:t>
                      </a:r>
                    </a:p>
                    <a:p>
                      <a:r>
                        <a:rPr kumimoji="0" lang="fr-FR" sz="1400" b="0" kern="1200" dirty="0">
                          <a:solidFill>
                            <a:srgbClr val="002060"/>
                          </a:solidFill>
                          <a:effectLst/>
                          <a:latin typeface="+mn-lt"/>
                          <a:ea typeface="+mn-ea"/>
                          <a:cs typeface="+mn-cs"/>
                        </a:rPr>
                        <a:t> </a:t>
                      </a:r>
                    </a:p>
                    <a:p>
                      <a:r>
                        <a:rPr kumimoji="0" lang="fr-FR" sz="1400" b="0" kern="1200" dirty="0">
                          <a:solidFill>
                            <a:srgbClr val="002060"/>
                          </a:solidFill>
                          <a:effectLst/>
                          <a:latin typeface="+mn-lt"/>
                          <a:ea typeface="+mn-ea"/>
                          <a:cs typeface="+mn-cs"/>
                        </a:rPr>
                        <a:t>La distance vers le lieu de vacances est supérieure à 200 km.</a:t>
                      </a:r>
                    </a:p>
                    <a:p>
                      <a:r>
                        <a:rPr kumimoji="0" lang="fr-FR" sz="1400" b="0" kern="1200" dirty="0">
                          <a:solidFill>
                            <a:srgbClr val="002060"/>
                          </a:solidFill>
                          <a:effectLst/>
                          <a:latin typeface="+mn-lt"/>
                          <a:ea typeface="+mn-ea"/>
                          <a:cs typeface="+mn-cs"/>
                        </a:rPr>
                        <a:t>La famille n’a aucune démarche à effectuer.</a:t>
                      </a:r>
                    </a:p>
                  </a:txBody>
                  <a:tcPr/>
                </a:tc>
                <a:extLst>
                  <a:ext uri="{0D108BD9-81ED-4DB2-BD59-A6C34878D82A}">
                    <a16:rowId xmlns:a16="http://schemas.microsoft.com/office/drawing/2014/main" val="2665420909"/>
                  </a:ext>
                </a:extLst>
              </a:tr>
              <a:tr h="370840">
                <a:tc>
                  <a:txBody>
                    <a:bodyPr/>
                    <a:lstStyle/>
                    <a:p>
                      <a:r>
                        <a:rPr lang="fr-FR" sz="1600" b="1" dirty="0">
                          <a:solidFill>
                            <a:srgbClr val="002060"/>
                          </a:solidFill>
                          <a:latin typeface="+mn-lt"/>
                        </a:rPr>
                        <a:t>Montant</a:t>
                      </a:r>
                    </a:p>
                  </a:txBody>
                  <a:tcPr/>
                </a:tc>
                <a:tc>
                  <a:txBody>
                    <a:bodyPr/>
                    <a:lstStyle/>
                    <a:p>
                      <a:r>
                        <a:rPr kumimoji="0" lang="fr-FR" sz="1400" b="0" kern="1200" dirty="0">
                          <a:solidFill>
                            <a:srgbClr val="002060"/>
                          </a:solidFill>
                          <a:effectLst/>
                          <a:latin typeface="+mn-lt"/>
                          <a:ea typeface="+mn-ea"/>
                          <a:cs typeface="+mn-cs"/>
                        </a:rPr>
                        <a:t>Aide forfaitaire de 100 €.</a:t>
                      </a:r>
                    </a:p>
                  </a:txBody>
                  <a:tcPr/>
                </a:tc>
                <a:extLst>
                  <a:ext uri="{0D108BD9-81ED-4DB2-BD59-A6C34878D82A}">
                    <a16:rowId xmlns:a16="http://schemas.microsoft.com/office/drawing/2014/main" val="3342784064"/>
                  </a:ext>
                </a:extLst>
              </a:tr>
            </a:tbl>
          </a:graphicData>
        </a:graphic>
      </p:graphicFrame>
      <p:sp>
        <p:nvSpPr>
          <p:cNvPr id="3" name="Espace réservé du numéro de diapositive 2">
            <a:extLst>
              <a:ext uri="{FF2B5EF4-FFF2-40B4-BE49-F238E27FC236}">
                <a16:creationId xmlns:a16="http://schemas.microsoft.com/office/drawing/2014/main" id="{AB562BF3-66BD-7810-0F38-7CCF7BE0D6D0}"/>
              </a:ext>
            </a:extLst>
          </p:cNvPr>
          <p:cNvSpPr>
            <a:spLocks noGrp="1"/>
          </p:cNvSpPr>
          <p:nvPr>
            <p:ph type="sldNum" sz="quarter" idx="12"/>
          </p:nvPr>
        </p:nvSpPr>
        <p:spPr/>
        <p:txBody>
          <a:bodyPr/>
          <a:lstStyle/>
          <a:p>
            <a:fld id="{33D6E5A2-EC83-451F-A719-9AC1370DD5CF}" type="slidenum">
              <a:rPr lang="fr-FR" smtClean="0"/>
              <a:pPr/>
              <a:t>30</a:t>
            </a:fld>
            <a:endParaRPr kumimoji="0" lang="fr-FR"/>
          </a:p>
        </p:txBody>
      </p:sp>
      <p:graphicFrame>
        <p:nvGraphicFramePr>
          <p:cNvPr id="9" name="Tableau 8">
            <a:extLst>
              <a:ext uri="{FF2B5EF4-FFF2-40B4-BE49-F238E27FC236}">
                <a16:creationId xmlns:a16="http://schemas.microsoft.com/office/drawing/2014/main" id="{CFC24F39-9F20-0EC6-F810-E0C4B79BD82A}"/>
              </a:ext>
            </a:extLst>
          </p:cNvPr>
          <p:cNvGraphicFramePr>
            <a:graphicFrameLocks noGrp="1"/>
          </p:cNvGraphicFramePr>
          <p:nvPr/>
        </p:nvGraphicFramePr>
        <p:xfrm>
          <a:off x="1760071" y="4224866"/>
          <a:ext cx="8128000" cy="140716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2368627211"/>
                    </a:ext>
                  </a:extLst>
                </a:gridCol>
                <a:gridCol w="4064000">
                  <a:extLst>
                    <a:ext uri="{9D8B030D-6E8A-4147-A177-3AD203B41FA5}">
                      <a16:colId xmlns:a16="http://schemas.microsoft.com/office/drawing/2014/main" val="1541538272"/>
                    </a:ext>
                  </a:extLst>
                </a:gridCol>
              </a:tblGrid>
              <a:tr h="370840">
                <a:tc>
                  <a:txBody>
                    <a:bodyPr/>
                    <a:lstStyle/>
                    <a:p>
                      <a:endParaRPr lang="fr-FR"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bg1"/>
                    </a:solidFill>
                  </a:tcPr>
                </a:tc>
                <a:tc>
                  <a:txBody>
                    <a:bodyPr/>
                    <a:lstStyle/>
                    <a:p>
                      <a:pPr algn="ctr">
                        <a:buNone/>
                        <a:tabLst>
                          <a:tab pos="450215" algn="l"/>
                        </a:tabLst>
                      </a:pPr>
                      <a:r>
                        <a:rPr lang="fr-FR" sz="1400" b="1" dirty="0">
                          <a:solidFill>
                            <a:schemeClr val="bg1"/>
                          </a:solidFill>
                          <a:effectLst/>
                          <a:latin typeface="+mn-lt"/>
                          <a:ea typeface="Times New Roman" panose="02020603050405020304" pitchFamily="18" charset="0"/>
                        </a:rPr>
                        <a:t>Modalité de paiement de l’AAT</a:t>
                      </a:r>
                      <a:endParaRPr lang="fr-FR" sz="1400" dirty="0">
                        <a:solidFill>
                          <a:schemeClr val="bg1"/>
                        </a:solidFill>
                        <a:effectLst/>
                        <a:latin typeface="+mn-lt"/>
                        <a:ea typeface="Times New Roman" panose="02020603050405020304" pitchFamily="18" charset="0"/>
                      </a:endParaRPr>
                    </a:p>
                  </a:txBody>
                  <a:tcPr marL="68580" marR="68580" marT="0" marB="0">
                    <a:lnL w="12700" cmpd="sng">
                      <a:noFill/>
                    </a:lnL>
                  </a:tcPr>
                </a:tc>
                <a:extLst>
                  <a:ext uri="{0D108BD9-81ED-4DB2-BD59-A6C34878D82A}">
                    <a16:rowId xmlns:a16="http://schemas.microsoft.com/office/drawing/2014/main" val="1875662540"/>
                  </a:ext>
                </a:extLst>
              </a:tr>
              <a:tr h="370840">
                <a:tc>
                  <a:txBody>
                    <a:bodyPr/>
                    <a:lstStyle/>
                    <a:p>
                      <a:r>
                        <a:rPr kumimoji="0" lang="fr-FR" sz="1350" b="1" kern="1200" dirty="0">
                          <a:solidFill>
                            <a:srgbClr val="002060"/>
                          </a:solidFill>
                          <a:effectLst/>
                          <a:latin typeface="+mn-lt"/>
                          <a:ea typeface="+mn-ea"/>
                          <a:cs typeface="+mn-cs"/>
                        </a:rPr>
                        <a:t>Aide aux vacances sociales (AVS)</a:t>
                      </a:r>
                      <a:endParaRPr lang="fr-FR" dirty="0">
                        <a:solidFill>
                          <a:srgbClr val="002060"/>
                        </a:solidFill>
                      </a:endParaRPr>
                    </a:p>
                  </a:txBody>
                  <a:tcPr>
                    <a:lnT w="38100" cmpd="sng">
                      <a:noFill/>
                    </a:lnT>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fr-FR" sz="1400" kern="1200" dirty="0">
                          <a:solidFill>
                            <a:srgbClr val="002060"/>
                          </a:solidFill>
                          <a:effectLst/>
                          <a:latin typeface="+mn-lt"/>
                          <a:ea typeface="+mn-ea"/>
                          <a:cs typeface="+mn-cs"/>
                        </a:rPr>
                        <a:t>L’aide au transport est versée directement à la famille ou à Vacances et familles.</a:t>
                      </a:r>
                    </a:p>
                  </a:txBody>
                  <a:tcPr/>
                </a:tc>
                <a:extLst>
                  <a:ext uri="{0D108BD9-81ED-4DB2-BD59-A6C34878D82A}">
                    <a16:rowId xmlns:a16="http://schemas.microsoft.com/office/drawing/2014/main" val="2794600319"/>
                  </a:ext>
                </a:extLst>
              </a:tr>
              <a:tr h="370840">
                <a:tc>
                  <a:txBody>
                    <a:bodyPr/>
                    <a:lstStyle/>
                    <a:p>
                      <a:r>
                        <a:rPr kumimoji="0" lang="fr-FR" sz="1350" b="1" kern="1200" dirty="0">
                          <a:solidFill>
                            <a:srgbClr val="002060"/>
                          </a:solidFill>
                          <a:effectLst/>
                          <a:latin typeface="+mn-lt"/>
                          <a:ea typeface="+mn-ea"/>
                          <a:cs typeface="+mn-cs"/>
                        </a:rPr>
                        <a:t>Aide aux vacances familles (AVF)</a:t>
                      </a:r>
                      <a:endParaRPr lang="fr-FR" dirty="0">
                        <a:solidFill>
                          <a:srgbClr val="002060"/>
                        </a:solidFill>
                      </a:endParaRP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fr-FR" sz="1400" kern="1200" dirty="0">
                          <a:solidFill>
                            <a:srgbClr val="002060"/>
                          </a:solidFill>
                          <a:effectLst/>
                          <a:latin typeface="+mn-lt"/>
                          <a:ea typeface="+mn-ea"/>
                          <a:cs typeface="+mn-cs"/>
                        </a:rPr>
                        <a:t>L’aide au transport est versée directement à la famille.</a:t>
                      </a:r>
                    </a:p>
                  </a:txBody>
                  <a:tcPr/>
                </a:tc>
                <a:extLst>
                  <a:ext uri="{0D108BD9-81ED-4DB2-BD59-A6C34878D82A}">
                    <a16:rowId xmlns:a16="http://schemas.microsoft.com/office/drawing/2014/main" val="1035675339"/>
                  </a:ext>
                </a:extLst>
              </a:tr>
            </a:tbl>
          </a:graphicData>
        </a:graphic>
      </p:graphicFrame>
    </p:spTree>
    <p:extLst>
      <p:ext uri="{BB962C8B-B14F-4D97-AF65-F5344CB8AC3E}">
        <p14:creationId xmlns:p14="http://schemas.microsoft.com/office/powerpoint/2010/main" val="1937875818"/>
      </p:ext>
    </p:extLst>
  </p:cSld>
  <p:clrMapOvr>
    <a:masterClrMapping/>
  </p:clrMapOvr>
  <p:transition spd="slow">
    <p:wipe dir="d"/>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A08BEA-E4F9-E58C-3516-CE14865C1864}"/>
            </a:ext>
          </a:extLst>
        </p:cNvPr>
        <p:cNvGrpSpPr/>
        <p:nvPr/>
      </p:nvGrpSpPr>
      <p:grpSpPr>
        <a:xfrm>
          <a:off x="0" y="0"/>
          <a:ext cx="0" cy="0"/>
          <a:chOff x="0" y="0"/>
          <a:chExt cx="0" cy="0"/>
        </a:xfrm>
      </p:grpSpPr>
      <p:sp>
        <p:nvSpPr>
          <p:cNvPr id="4" name="Titre 3">
            <a:extLst>
              <a:ext uri="{FF2B5EF4-FFF2-40B4-BE49-F238E27FC236}">
                <a16:creationId xmlns:a16="http://schemas.microsoft.com/office/drawing/2014/main" id="{AA052D0E-8E1F-A7ED-66EB-354AB7E77C00}"/>
              </a:ext>
            </a:extLst>
          </p:cNvPr>
          <p:cNvSpPr>
            <a:spLocks noGrp="1"/>
          </p:cNvSpPr>
          <p:nvPr>
            <p:ph type="title"/>
          </p:nvPr>
        </p:nvSpPr>
        <p:spPr/>
        <p:txBody>
          <a:bodyPr/>
          <a:lstStyle/>
          <a:p>
            <a:pPr algn="just" hangingPunct="0"/>
            <a:r>
              <a:rPr lang="fr-FR" b="1" dirty="0">
                <a:solidFill>
                  <a:srgbClr val="002060"/>
                </a:solidFill>
              </a:rPr>
              <a:t>Aide aux vacances enfants – séjours « premiers départs »</a:t>
            </a:r>
            <a:endParaRPr lang="fr-FR" dirty="0">
              <a:solidFill>
                <a:srgbClr val="002060"/>
              </a:solidFill>
            </a:endParaRPr>
          </a:p>
        </p:txBody>
      </p:sp>
      <p:graphicFrame>
        <p:nvGraphicFramePr>
          <p:cNvPr id="2" name="Espace réservé du contenu 1">
            <a:extLst>
              <a:ext uri="{FF2B5EF4-FFF2-40B4-BE49-F238E27FC236}">
                <a16:creationId xmlns:a16="http://schemas.microsoft.com/office/drawing/2014/main" id="{06B04A36-E3CA-57F7-F2E1-1A91DAFA82C8}"/>
              </a:ext>
            </a:extLst>
          </p:cNvPr>
          <p:cNvGraphicFramePr>
            <a:graphicFrameLocks noGrp="1"/>
          </p:cNvGraphicFramePr>
          <p:nvPr>
            <p:ph idx="1"/>
          </p:nvPr>
        </p:nvGraphicFramePr>
        <p:xfrm>
          <a:off x="823979" y="1626432"/>
          <a:ext cx="10769600" cy="3058160"/>
        </p:xfrm>
        <a:graphic>
          <a:graphicData uri="http://schemas.openxmlformats.org/drawingml/2006/table">
            <a:tbl>
              <a:tblPr firstRow="1" bandRow="1">
                <a:tableStyleId>{5C22544A-7EE6-4342-B048-85BDC9FD1C3A}</a:tableStyleId>
              </a:tblPr>
              <a:tblGrid>
                <a:gridCol w="2283012">
                  <a:extLst>
                    <a:ext uri="{9D8B030D-6E8A-4147-A177-3AD203B41FA5}">
                      <a16:colId xmlns:a16="http://schemas.microsoft.com/office/drawing/2014/main" val="1881184271"/>
                    </a:ext>
                  </a:extLst>
                </a:gridCol>
                <a:gridCol w="8486588">
                  <a:extLst>
                    <a:ext uri="{9D8B030D-6E8A-4147-A177-3AD203B41FA5}">
                      <a16:colId xmlns:a16="http://schemas.microsoft.com/office/drawing/2014/main" val="50787405"/>
                    </a:ext>
                  </a:extLst>
                </a:gridCol>
              </a:tblGrid>
              <a:tr h="383879">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fr-FR" sz="1600" b="1" kern="1200" dirty="0">
                          <a:solidFill>
                            <a:srgbClr val="002060"/>
                          </a:solidFill>
                          <a:effectLst/>
                          <a:latin typeface="+mn-lt"/>
                          <a:ea typeface="+mn-ea"/>
                          <a:cs typeface="+mn-cs"/>
                        </a:rPr>
                        <a:t>Objectif</a:t>
                      </a:r>
                    </a:p>
                    <a:p>
                      <a:endParaRPr lang="fr-FR" sz="1600" b="1" dirty="0">
                        <a:solidFill>
                          <a:srgbClr val="002060"/>
                        </a:solidFill>
                        <a:latin typeface="+mn-lt"/>
                      </a:endParaRPr>
                    </a:p>
                  </a:txBody>
                  <a:tcPr>
                    <a:solidFill>
                      <a:schemeClr val="accent1">
                        <a:lumMod val="20000"/>
                        <a:lumOff val="80000"/>
                      </a:schemeClr>
                    </a:solidFill>
                  </a:tcPr>
                </a:tc>
                <a:tc>
                  <a:txBody>
                    <a:bodyPr/>
                    <a:lstStyle/>
                    <a:p>
                      <a:pPr hangingPunct="0"/>
                      <a:r>
                        <a:rPr kumimoji="0" lang="fr-FR" sz="1400" b="0" kern="1200" dirty="0">
                          <a:solidFill>
                            <a:srgbClr val="002060"/>
                          </a:solidFill>
                          <a:effectLst/>
                          <a:latin typeface="+mn-lt"/>
                          <a:ea typeface="+mn-ea"/>
                          <a:cs typeface="+mn-cs"/>
                        </a:rPr>
                        <a:t>Faire partir des enfants issus de familles modestes, pour la première fois en vacances, qui sans ce dispositif ne seraient pas partis ;</a:t>
                      </a:r>
                    </a:p>
                    <a:p>
                      <a:pPr hangingPunct="0"/>
                      <a:r>
                        <a:rPr kumimoji="0" lang="fr-FR" sz="1400" b="0" kern="1200" dirty="0">
                          <a:solidFill>
                            <a:srgbClr val="002060"/>
                          </a:solidFill>
                          <a:effectLst/>
                          <a:latin typeface="+mn-lt"/>
                          <a:ea typeface="+mn-ea"/>
                          <a:cs typeface="+mn-cs"/>
                        </a:rPr>
                        <a:t>Impliquer les parents dans la préparation de cette séparation et les faire participer à l’évaluation du séjour ;</a:t>
                      </a:r>
                    </a:p>
                    <a:p>
                      <a:pPr hangingPunct="0"/>
                      <a:r>
                        <a:rPr kumimoji="0" lang="fr-FR" sz="1400" b="0" kern="1200" dirty="0">
                          <a:solidFill>
                            <a:srgbClr val="002060"/>
                          </a:solidFill>
                          <a:effectLst/>
                          <a:latin typeface="+mn-lt"/>
                          <a:ea typeface="+mn-ea"/>
                          <a:cs typeface="+mn-cs"/>
                        </a:rPr>
                        <a:t>Repose sur un partenariat : </a:t>
                      </a:r>
                      <a:r>
                        <a:rPr kumimoji="0" lang="fr-FR" sz="1400" b="0" kern="1200" dirty="0" err="1">
                          <a:solidFill>
                            <a:srgbClr val="002060"/>
                          </a:solidFill>
                          <a:effectLst/>
                          <a:latin typeface="+mn-lt"/>
                          <a:ea typeface="+mn-ea"/>
                          <a:cs typeface="+mn-cs"/>
                        </a:rPr>
                        <a:t>Cafs</a:t>
                      </a:r>
                      <a:r>
                        <a:rPr kumimoji="0" lang="fr-FR" sz="1400" b="0" kern="1200" dirty="0">
                          <a:solidFill>
                            <a:srgbClr val="002060"/>
                          </a:solidFill>
                          <a:effectLst/>
                          <a:latin typeface="+mn-lt"/>
                          <a:ea typeface="+mn-ea"/>
                          <a:cs typeface="+mn-cs"/>
                        </a:rPr>
                        <a:t> Midi-Pyrénées, Conseil Régional, UNAT, SNCF.</a:t>
                      </a:r>
                    </a:p>
                  </a:txBody>
                  <a:tcPr>
                    <a:solidFill>
                      <a:schemeClr val="accent1">
                        <a:lumMod val="20000"/>
                        <a:lumOff val="80000"/>
                      </a:schemeClr>
                    </a:solidFill>
                  </a:tcPr>
                </a:tc>
                <a:extLst>
                  <a:ext uri="{0D108BD9-81ED-4DB2-BD59-A6C34878D82A}">
                    <a16:rowId xmlns:a16="http://schemas.microsoft.com/office/drawing/2014/main" val="2991155905"/>
                  </a:ext>
                </a:extLst>
              </a:tr>
              <a:tr h="37084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fr-FR" sz="1600" b="1" kern="1200" dirty="0">
                          <a:solidFill>
                            <a:srgbClr val="002060"/>
                          </a:solidFill>
                          <a:effectLst/>
                          <a:latin typeface="+mn-lt"/>
                          <a:ea typeface="+mn-ea"/>
                          <a:cs typeface="+mn-cs"/>
                        </a:rPr>
                        <a:t>Bénéficiaires</a:t>
                      </a:r>
                    </a:p>
                  </a:txBody>
                  <a:tcPr/>
                </a:tc>
                <a:tc>
                  <a:txBody>
                    <a:bodyPr/>
                    <a:lstStyle/>
                    <a:p>
                      <a:pPr hangingPunct="0"/>
                      <a:r>
                        <a:rPr kumimoji="0" lang="fr-FR" sz="1400" b="0" kern="1200" dirty="0">
                          <a:solidFill>
                            <a:srgbClr val="002060"/>
                          </a:solidFill>
                          <a:effectLst/>
                          <a:latin typeface="+mn-lt"/>
                          <a:ea typeface="+mn-ea"/>
                          <a:cs typeface="+mn-cs"/>
                        </a:rPr>
                        <a:t>Enfants âgés de 6 à 14 ans au moment du séjour.</a:t>
                      </a:r>
                    </a:p>
                  </a:txBody>
                  <a:tcPr/>
                </a:tc>
                <a:extLst>
                  <a:ext uri="{0D108BD9-81ED-4DB2-BD59-A6C34878D82A}">
                    <a16:rowId xmlns:a16="http://schemas.microsoft.com/office/drawing/2014/main" val="1196148572"/>
                  </a:ext>
                </a:extLst>
              </a:tr>
              <a:tr h="37084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fr-FR" sz="1600" b="1" kern="1200" dirty="0">
                          <a:solidFill>
                            <a:srgbClr val="002060"/>
                          </a:solidFill>
                          <a:effectLst/>
                          <a:latin typeface="+mn-lt"/>
                          <a:ea typeface="+mn-ea"/>
                          <a:cs typeface="+mn-cs"/>
                        </a:rPr>
                        <a:t>Conditions</a:t>
                      </a:r>
                    </a:p>
                    <a:p>
                      <a:endParaRPr lang="fr-FR" sz="1600" b="1" dirty="0">
                        <a:solidFill>
                          <a:srgbClr val="002060"/>
                        </a:solidFill>
                        <a:latin typeface="+mn-lt"/>
                      </a:endParaRPr>
                    </a:p>
                  </a:txBody>
                  <a:tcPr/>
                </a:tc>
                <a:tc>
                  <a:txBody>
                    <a:bodyPr/>
                    <a:lstStyle/>
                    <a:p>
                      <a:r>
                        <a:rPr kumimoji="0" lang="fr-FR" sz="1400" b="0" kern="1200" dirty="0">
                          <a:solidFill>
                            <a:srgbClr val="002060"/>
                          </a:solidFill>
                          <a:effectLst/>
                          <a:latin typeface="+mn-lt"/>
                          <a:ea typeface="+mn-ea"/>
                          <a:cs typeface="+mn-cs"/>
                        </a:rPr>
                        <a:t>Période : vacances d’été</a:t>
                      </a:r>
                    </a:p>
                    <a:p>
                      <a:pPr hangingPunct="0"/>
                      <a:r>
                        <a:rPr kumimoji="0" lang="fr-FR" sz="1400" b="0" kern="1200" dirty="0">
                          <a:solidFill>
                            <a:srgbClr val="002060"/>
                          </a:solidFill>
                          <a:effectLst/>
                          <a:latin typeface="+mn-lt"/>
                          <a:ea typeface="+mn-ea"/>
                          <a:cs typeface="+mn-cs"/>
                        </a:rPr>
                        <a:t>Ne jamais être parti en séjour vacances.</a:t>
                      </a:r>
                    </a:p>
                    <a:p>
                      <a:pPr hangingPunct="0"/>
                      <a:r>
                        <a:rPr kumimoji="0" lang="fr-FR" sz="1400" b="0" u="sng" kern="1200" dirty="0">
                          <a:solidFill>
                            <a:srgbClr val="002060"/>
                          </a:solidFill>
                          <a:effectLst/>
                          <a:latin typeface="+mn-lt"/>
                          <a:ea typeface="+mn-ea"/>
                          <a:cs typeface="+mn-cs"/>
                        </a:rPr>
                        <a:t>Dérogation : </a:t>
                      </a:r>
                    </a:p>
                    <a:p>
                      <a:pPr marL="285750" lvl="0" indent="-285750">
                        <a:buFont typeface="Wingdings" panose="05000000000000000000" pitchFamily="2" charset="2"/>
                        <a:buChar char="ü"/>
                      </a:pPr>
                      <a:r>
                        <a:rPr kumimoji="0" lang="fr-FR" sz="1400" b="0" kern="1200" dirty="0">
                          <a:solidFill>
                            <a:srgbClr val="002060"/>
                          </a:solidFill>
                          <a:effectLst/>
                          <a:latin typeface="+mn-lt"/>
                          <a:ea typeface="+mn-ea"/>
                          <a:cs typeface="+mn-cs"/>
                        </a:rPr>
                        <a:t>Pour favoriser le départ d’une fratrie ;</a:t>
                      </a:r>
                    </a:p>
                    <a:p>
                      <a:pPr marL="285750" lvl="0" indent="-285750">
                        <a:buFont typeface="Wingdings" panose="05000000000000000000" pitchFamily="2" charset="2"/>
                        <a:buChar char="ü"/>
                      </a:pPr>
                      <a:r>
                        <a:rPr kumimoji="0" lang="fr-FR" sz="1400" b="0" kern="1200" dirty="0">
                          <a:solidFill>
                            <a:srgbClr val="002060"/>
                          </a:solidFill>
                          <a:effectLst/>
                          <a:latin typeface="+mn-lt"/>
                          <a:ea typeface="+mn-ea"/>
                          <a:cs typeface="+mn-cs"/>
                        </a:rPr>
                        <a:t>Pour répondre à des situations sociales difficiles.</a:t>
                      </a:r>
                    </a:p>
                    <a:p>
                      <a:pPr hangingPunct="0"/>
                      <a:r>
                        <a:rPr kumimoji="0" lang="fr-FR" sz="1400" b="1" kern="1200" dirty="0">
                          <a:solidFill>
                            <a:srgbClr val="002060"/>
                          </a:solidFill>
                          <a:effectLst/>
                          <a:latin typeface="+mn-lt"/>
                          <a:ea typeface="+mn-ea"/>
                          <a:cs typeface="+mn-cs"/>
                        </a:rPr>
                        <a:t>QF &lt; à 900€.</a:t>
                      </a:r>
                    </a:p>
                  </a:txBody>
                  <a:tcPr/>
                </a:tc>
                <a:extLst>
                  <a:ext uri="{0D108BD9-81ED-4DB2-BD59-A6C34878D82A}">
                    <a16:rowId xmlns:a16="http://schemas.microsoft.com/office/drawing/2014/main" val="2665420909"/>
                  </a:ext>
                </a:extLst>
              </a:tr>
              <a:tr h="370840">
                <a:tc>
                  <a:txBody>
                    <a:bodyPr/>
                    <a:lstStyle/>
                    <a:p>
                      <a:r>
                        <a:rPr lang="fr-FR" sz="1600" b="1" dirty="0">
                          <a:solidFill>
                            <a:srgbClr val="002060"/>
                          </a:solidFill>
                          <a:latin typeface="+mn-lt"/>
                        </a:rPr>
                        <a:t>Participation familiale</a:t>
                      </a:r>
                    </a:p>
                  </a:txBody>
                  <a:tcPr/>
                </a:tc>
                <a:tc>
                  <a:txBody>
                    <a:bodyPr/>
                    <a:lstStyle/>
                    <a:p>
                      <a:r>
                        <a:rPr kumimoji="0" lang="fr-FR" sz="1400" b="0" kern="1200" dirty="0">
                          <a:solidFill>
                            <a:srgbClr val="002060"/>
                          </a:solidFill>
                          <a:effectLst/>
                          <a:latin typeface="+mn-lt"/>
                          <a:ea typeface="+mn-ea"/>
                          <a:cs typeface="+mn-cs"/>
                        </a:rPr>
                        <a:t>Réévaluée chaque année.</a:t>
                      </a:r>
                    </a:p>
                  </a:txBody>
                  <a:tcPr/>
                </a:tc>
                <a:extLst>
                  <a:ext uri="{0D108BD9-81ED-4DB2-BD59-A6C34878D82A}">
                    <a16:rowId xmlns:a16="http://schemas.microsoft.com/office/drawing/2014/main" val="1985036823"/>
                  </a:ext>
                </a:extLst>
              </a:tr>
            </a:tbl>
          </a:graphicData>
        </a:graphic>
      </p:graphicFrame>
      <p:sp>
        <p:nvSpPr>
          <p:cNvPr id="3" name="Espace réservé du numéro de diapositive 2">
            <a:extLst>
              <a:ext uri="{FF2B5EF4-FFF2-40B4-BE49-F238E27FC236}">
                <a16:creationId xmlns:a16="http://schemas.microsoft.com/office/drawing/2014/main" id="{203DB233-B726-404D-B1B5-481EC6EE78F1}"/>
              </a:ext>
            </a:extLst>
          </p:cNvPr>
          <p:cNvSpPr>
            <a:spLocks noGrp="1"/>
          </p:cNvSpPr>
          <p:nvPr>
            <p:ph type="sldNum" sz="quarter" idx="12"/>
          </p:nvPr>
        </p:nvSpPr>
        <p:spPr/>
        <p:txBody>
          <a:bodyPr/>
          <a:lstStyle/>
          <a:p>
            <a:fld id="{33D6E5A2-EC83-451F-A719-9AC1370DD5CF}" type="slidenum">
              <a:rPr lang="fr-FR" smtClean="0"/>
              <a:pPr/>
              <a:t>31</a:t>
            </a:fld>
            <a:endParaRPr kumimoji="0" lang="fr-FR"/>
          </a:p>
        </p:txBody>
      </p:sp>
    </p:spTree>
    <p:extLst>
      <p:ext uri="{BB962C8B-B14F-4D97-AF65-F5344CB8AC3E}">
        <p14:creationId xmlns:p14="http://schemas.microsoft.com/office/powerpoint/2010/main" val="2557535329"/>
      </p:ext>
    </p:extLst>
  </p:cSld>
  <p:clrMapOvr>
    <a:masterClrMapping/>
  </p:clrMapOvr>
  <p:transition spd="slow">
    <p:wipe dir="d"/>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0C4D6B-7CB2-1753-9DB2-592B4169D23B}"/>
            </a:ext>
          </a:extLst>
        </p:cNvPr>
        <p:cNvGrpSpPr/>
        <p:nvPr/>
      </p:nvGrpSpPr>
      <p:grpSpPr>
        <a:xfrm>
          <a:off x="0" y="0"/>
          <a:ext cx="0" cy="0"/>
          <a:chOff x="0" y="0"/>
          <a:chExt cx="0" cy="0"/>
        </a:xfrm>
      </p:grpSpPr>
      <p:sp>
        <p:nvSpPr>
          <p:cNvPr id="4" name="Titre 3">
            <a:extLst>
              <a:ext uri="{FF2B5EF4-FFF2-40B4-BE49-F238E27FC236}">
                <a16:creationId xmlns:a16="http://schemas.microsoft.com/office/drawing/2014/main" id="{594BAD9F-0C8A-21C2-C884-A5A457DCAD21}"/>
              </a:ext>
            </a:extLst>
          </p:cNvPr>
          <p:cNvSpPr>
            <a:spLocks noGrp="1"/>
          </p:cNvSpPr>
          <p:nvPr>
            <p:ph type="title"/>
          </p:nvPr>
        </p:nvSpPr>
        <p:spPr/>
        <p:txBody>
          <a:bodyPr/>
          <a:lstStyle/>
          <a:p>
            <a:pPr algn="just" hangingPunct="0"/>
            <a:r>
              <a:rPr lang="fr-FR" b="1" dirty="0">
                <a:solidFill>
                  <a:srgbClr val="002060"/>
                </a:solidFill>
              </a:rPr>
              <a:t>Convention loisirs Caf 46</a:t>
            </a:r>
            <a:endParaRPr lang="fr-FR" dirty="0">
              <a:solidFill>
                <a:srgbClr val="002060"/>
              </a:solidFill>
            </a:endParaRPr>
          </a:p>
        </p:txBody>
      </p:sp>
      <p:graphicFrame>
        <p:nvGraphicFramePr>
          <p:cNvPr id="2" name="Espace réservé du contenu 1">
            <a:extLst>
              <a:ext uri="{FF2B5EF4-FFF2-40B4-BE49-F238E27FC236}">
                <a16:creationId xmlns:a16="http://schemas.microsoft.com/office/drawing/2014/main" id="{D97842B6-8617-7BD3-B9A3-CC6F18FBC589}"/>
              </a:ext>
            </a:extLst>
          </p:cNvPr>
          <p:cNvGraphicFramePr>
            <a:graphicFrameLocks noGrp="1"/>
          </p:cNvGraphicFramePr>
          <p:nvPr>
            <p:ph idx="1"/>
          </p:nvPr>
        </p:nvGraphicFramePr>
        <p:xfrm>
          <a:off x="823979" y="1412632"/>
          <a:ext cx="10769600" cy="2811780"/>
        </p:xfrm>
        <a:graphic>
          <a:graphicData uri="http://schemas.openxmlformats.org/drawingml/2006/table">
            <a:tbl>
              <a:tblPr firstRow="1" bandRow="1">
                <a:tableStyleId>{5C22544A-7EE6-4342-B048-85BDC9FD1C3A}</a:tableStyleId>
              </a:tblPr>
              <a:tblGrid>
                <a:gridCol w="2283012">
                  <a:extLst>
                    <a:ext uri="{9D8B030D-6E8A-4147-A177-3AD203B41FA5}">
                      <a16:colId xmlns:a16="http://schemas.microsoft.com/office/drawing/2014/main" val="1881184271"/>
                    </a:ext>
                  </a:extLst>
                </a:gridCol>
                <a:gridCol w="8486588">
                  <a:extLst>
                    <a:ext uri="{9D8B030D-6E8A-4147-A177-3AD203B41FA5}">
                      <a16:colId xmlns:a16="http://schemas.microsoft.com/office/drawing/2014/main" val="50787405"/>
                    </a:ext>
                  </a:extLst>
                </a:gridCol>
              </a:tblGrid>
              <a:tr h="477346">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fr-FR" sz="1600" b="1" kern="1200" dirty="0">
                          <a:solidFill>
                            <a:srgbClr val="002060"/>
                          </a:solidFill>
                          <a:effectLst/>
                          <a:latin typeface="+mn-lt"/>
                          <a:ea typeface="+mn-ea"/>
                          <a:cs typeface="+mn-cs"/>
                        </a:rPr>
                        <a:t>Objectif</a:t>
                      </a:r>
                    </a:p>
                    <a:p>
                      <a:endParaRPr lang="fr-FR" sz="1600" b="1" dirty="0">
                        <a:solidFill>
                          <a:srgbClr val="002060"/>
                        </a:solidFill>
                        <a:latin typeface="+mn-lt"/>
                      </a:endParaRPr>
                    </a:p>
                  </a:txBody>
                  <a:tcPr>
                    <a:solidFill>
                      <a:schemeClr val="accent1">
                        <a:lumMod val="20000"/>
                        <a:lumOff val="80000"/>
                      </a:schemeClr>
                    </a:solidFill>
                  </a:tcPr>
                </a:tc>
                <a:tc>
                  <a:txBody>
                    <a:bodyPr/>
                    <a:lstStyle/>
                    <a:p>
                      <a:r>
                        <a:rPr kumimoji="0" lang="fr-FR" sz="1350" b="0" kern="1200" dirty="0">
                          <a:solidFill>
                            <a:srgbClr val="002060"/>
                          </a:solidFill>
                          <a:effectLst/>
                          <a:latin typeface="+mn-lt"/>
                          <a:ea typeface="+mn-ea"/>
                          <a:cs typeface="+mn-cs"/>
                        </a:rPr>
                        <a:t>Proposer une réduction du prix de journée pour les familles allocataires fréquentant les ALSH et opérateurs de loisirs / vacances du Lot, dont les ressources sont inférieures à un plafond.</a:t>
                      </a:r>
                    </a:p>
                    <a:p>
                      <a:endParaRPr kumimoji="0" lang="fr-FR" sz="600" b="0" kern="1200" dirty="0">
                        <a:solidFill>
                          <a:srgbClr val="002060"/>
                        </a:solidFill>
                        <a:effectLst/>
                        <a:latin typeface="+mn-lt"/>
                        <a:ea typeface="+mn-ea"/>
                        <a:cs typeface="+mn-cs"/>
                      </a:endParaRPr>
                    </a:p>
                    <a:p>
                      <a:r>
                        <a:rPr kumimoji="0" lang="fr-FR" sz="1350" b="0" kern="1200" dirty="0">
                          <a:solidFill>
                            <a:srgbClr val="002060"/>
                          </a:solidFill>
                          <a:effectLst/>
                          <a:latin typeface="+mn-lt"/>
                          <a:ea typeface="+mn-ea"/>
                          <a:cs typeface="+mn-cs"/>
                        </a:rPr>
                        <a:t>Les gestionnaires d’ALSH et opérateurs de loisirs / vacances lotois doivent avoir au préalable signé une convention annuelle avec la Caf portant sur la qualité de service et la tarification.</a:t>
                      </a:r>
                    </a:p>
                  </a:txBody>
                  <a:tcPr>
                    <a:solidFill>
                      <a:schemeClr val="accent1">
                        <a:lumMod val="20000"/>
                        <a:lumOff val="80000"/>
                      </a:schemeClr>
                    </a:solidFill>
                  </a:tcPr>
                </a:tc>
                <a:extLst>
                  <a:ext uri="{0D108BD9-81ED-4DB2-BD59-A6C34878D82A}">
                    <a16:rowId xmlns:a16="http://schemas.microsoft.com/office/drawing/2014/main" val="2991155905"/>
                  </a:ext>
                </a:extLst>
              </a:tr>
              <a:tr h="37084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fr-FR" sz="1600" b="1" kern="1200" dirty="0">
                          <a:solidFill>
                            <a:srgbClr val="002060"/>
                          </a:solidFill>
                          <a:effectLst/>
                          <a:latin typeface="+mn-lt"/>
                          <a:ea typeface="+mn-ea"/>
                          <a:cs typeface="+mn-cs"/>
                        </a:rPr>
                        <a:t>Bénéficiaires</a:t>
                      </a:r>
                    </a:p>
                    <a:p>
                      <a:endParaRPr lang="fr-FR" sz="1600" b="1" dirty="0">
                        <a:solidFill>
                          <a:srgbClr val="002060"/>
                        </a:solidFill>
                        <a:latin typeface="+mn-lt"/>
                      </a:endParaRPr>
                    </a:p>
                  </a:txBody>
                  <a:tcPr/>
                </a:tc>
                <a:tc>
                  <a:txBody>
                    <a:bodyPr/>
                    <a:lstStyle/>
                    <a:p>
                      <a:r>
                        <a:rPr kumimoji="0" lang="fr-FR" sz="1350" b="0" kern="1200" dirty="0">
                          <a:solidFill>
                            <a:srgbClr val="002060"/>
                          </a:solidFill>
                          <a:effectLst/>
                          <a:latin typeface="+mn-lt"/>
                          <a:ea typeface="+mn-ea"/>
                          <a:cs typeface="+mn-cs"/>
                        </a:rPr>
                        <a:t>Allocataires bénéficiaires du RIAS dont le quotient familial est compris entre 0 et 700 €. </a:t>
                      </a:r>
                    </a:p>
                    <a:p>
                      <a:r>
                        <a:rPr kumimoji="0" lang="fr-FR" sz="1350" b="0" kern="1200" dirty="0">
                          <a:solidFill>
                            <a:srgbClr val="002060"/>
                          </a:solidFill>
                          <a:effectLst/>
                          <a:latin typeface="+mn-lt"/>
                          <a:ea typeface="+mn-ea"/>
                          <a:cs typeface="+mn-cs"/>
                        </a:rPr>
                        <a:t>Avec deux tranches : 0 / 600€ et 601 / 700.</a:t>
                      </a:r>
                    </a:p>
                    <a:p>
                      <a:endParaRPr kumimoji="0" lang="fr-FR" sz="600" b="0" kern="1200" dirty="0">
                        <a:solidFill>
                          <a:srgbClr val="002060"/>
                        </a:solidFill>
                        <a:effectLst/>
                        <a:latin typeface="+mn-lt"/>
                        <a:ea typeface="+mn-ea"/>
                        <a:cs typeface="+mn-cs"/>
                      </a:endParaRPr>
                    </a:p>
                    <a:p>
                      <a:r>
                        <a:rPr kumimoji="0" lang="fr-FR" sz="1350" b="0" kern="1200" dirty="0">
                          <a:solidFill>
                            <a:srgbClr val="002060"/>
                          </a:solidFill>
                          <a:effectLst/>
                          <a:latin typeface="+mn-lt"/>
                          <a:ea typeface="+mn-ea"/>
                          <a:cs typeface="+mn-cs"/>
                        </a:rPr>
                        <a:t>Enfants concernés :</a:t>
                      </a:r>
                    </a:p>
                    <a:p>
                      <a:r>
                        <a:rPr kumimoji="0" lang="fr-FR" sz="1350" b="0" kern="1200" dirty="0">
                          <a:solidFill>
                            <a:srgbClr val="002060"/>
                          </a:solidFill>
                          <a:effectLst/>
                          <a:latin typeface="+mn-lt"/>
                          <a:ea typeface="+mn-ea"/>
                          <a:cs typeface="+mn-cs"/>
                        </a:rPr>
                        <a:t>Enfants nés entre le 1</a:t>
                      </a:r>
                      <a:r>
                        <a:rPr kumimoji="0" lang="fr-FR" sz="1350" b="0" kern="1200" baseline="30000" dirty="0">
                          <a:solidFill>
                            <a:srgbClr val="002060"/>
                          </a:solidFill>
                          <a:effectLst/>
                          <a:latin typeface="+mn-lt"/>
                          <a:ea typeface="+mn-ea"/>
                          <a:cs typeface="+mn-cs"/>
                        </a:rPr>
                        <a:t>er</a:t>
                      </a:r>
                      <a:r>
                        <a:rPr kumimoji="0" lang="fr-FR" sz="1350" b="0" kern="1200" dirty="0">
                          <a:solidFill>
                            <a:srgbClr val="002060"/>
                          </a:solidFill>
                          <a:effectLst/>
                          <a:latin typeface="+mn-lt"/>
                          <a:ea typeface="+mn-ea"/>
                          <a:cs typeface="+mn-cs"/>
                        </a:rPr>
                        <a:t> janvier 2008 et le 31 décembre 2023 </a:t>
                      </a:r>
                    </a:p>
                  </a:txBody>
                  <a:tcPr/>
                </a:tc>
                <a:extLst>
                  <a:ext uri="{0D108BD9-81ED-4DB2-BD59-A6C34878D82A}">
                    <a16:rowId xmlns:a16="http://schemas.microsoft.com/office/drawing/2014/main" val="1196148572"/>
                  </a:ext>
                </a:extLst>
              </a:tr>
              <a:tr h="37084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fr-FR" sz="1600" b="1" kern="1200" dirty="0">
                          <a:solidFill>
                            <a:srgbClr val="002060"/>
                          </a:solidFill>
                          <a:effectLst/>
                          <a:latin typeface="+mn-lt"/>
                          <a:ea typeface="+mn-ea"/>
                          <a:cs typeface="+mn-cs"/>
                        </a:rPr>
                        <a:t>Conditions</a:t>
                      </a:r>
                    </a:p>
                    <a:p>
                      <a:endParaRPr lang="fr-FR" sz="1600" b="1" dirty="0">
                        <a:solidFill>
                          <a:srgbClr val="002060"/>
                        </a:solidFill>
                        <a:latin typeface="+mn-lt"/>
                      </a:endParaRPr>
                    </a:p>
                  </a:txBody>
                  <a:tcPr/>
                </a:tc>
                <a:tc>
                  <a:txBody>
                    <a:bodyPr/>
                    <a:lstStyle/>
                    <a:p>
                      <a:r>
                        <a:rPr kumimoji="0" lang="fr-FR" sz="1350" b="0" kern="1200" dirty="0">
                          <a:solidFill>
                            <a:srgbClr val="002060"/>
                          </a:solidFill>
                          <a:effectLst/>
                          <a:latin typeface="+mn-lt"/>
                          <a:ea typeface="+mn-ea"/>
                          <a:cs typeface="+mn-cs"/>
                        </a:rPr>
                        <a:t>La réduction n’intervient que dans les ALSH et organismes de vacances et de loisirs de proximité du département du Lot, avec une exception pour les structures aveyronnaises du Grand Figeac. </a:t>
                      </a:r>
                    </a:p>
                    <a:p>
                      <a:endParaRPr kumimoji="0" lang="fr-FR" sz="600" b="0" kern="1200" dirty="0">
                        <a:solidFill>
                          <a:srgbClr val="002060"/>
                        </a:solidFill>
                        <a:effectLst/>
                        <a:latin typeface="+mn-lt"/>
                        <a:ea typeface="+mn-ea"/>
                        <a:cs typeface="+mn-cs"/>
                      </a:endParaRPr>
                    </a:p>
                    <a:p>
                      <a:r>
                        <a:rPr kumimoji="0" lang="fr-FR" sz="1350" b="0" kern="1200" dirty="0">
                          <a:solidFill>
                            <a:srgbClr val="002060"/>
                          </a:solidFill>
                          <a:effectLst/>
                          <a:latin typeface="+mn-lt"/>
                          <a:ea typeface="+mn-ea"/>
                          <a:cs typeface="+mn-cs"/>
                        </a:rPr>
                        <a:t>Les réductions sont accordées sur la base d’une enveloppe limitative.</a:t>
                      </a:r>
                    </a:p>
                  </a:txBody>
                  <a:tcPr/>
                </a:tc>
                <a:extLst>
                  <a:ext uri="{0D108BD9-81ED-4DB2-BD59-A6C34878D82A}">
                    <a16:rowId xmlns:a16="http://schemas.microsoft.com/office/drawing/2014/main" val="2665420909"/>
                  </a:ext>
                </a:extLst>
              </a:tr>
            </a:tbl>
          </a:graphicData>
        </a:graphic>
      </p:graphicFrame>
      <p:sp>
        <p:nvSpPr>
          <p:cNvPr id="3" name="Espace réservé du numéro de diapositive 2">
            <a:extLst>
              <a:ext uri="{FF2B5EF4-FFF2-40B4-BE49-F238E27FC236}">
                <a16:creationId xmlns:a16="http://schemas.microsoft.com/office/drawing/2014/main" id="{80A1D8F7-CC22-5267-BE03-72F4A79118D4}"/>
              </a:ext>
            </a:extLst>
          </p:cNvPr>
          <p:cNvSpPr>
            <a:spLocks noGrp="1"/>
          </p:cNvSpPr>
          <p:nvPr>
            <p:ph type="sldNum" sz="quarter" idx="12"/>
          </p:nvPr>
        </p:nvSpPr>
        <p:spPr/>
        <p:txBody>
          <a:bodyPr/>
          <a:lstStyle/>
          <a:p>
            <a:fld id="{33D6E5A2-EC83-451F-A719-9AC1370DD5CF}" type="slidenum">
              <a:rPr lang="fr-FR" smtClean="0"/>
              <a:pPr/>
              <a:t>32</a:t>
            </a:fld>
            <a:endParaRPr kumimoji="0" lang="fr-FR"/>
          </a:p>
        </p:txBody>
      </p:sp>
      <p:graphicFrame>
        <p:nvGraphicFramePr>
          <p:cNvPr id="5" name="Tableau 4">
            <a:extLst>
              <a:ext uri="{FF2B5EF4-FFF2-40B4-BE49-F238E27FC236}">
                <a16:creationId xmlns:a16="http://schemas.microsoft.com/office/drawing/2014/main" id="{CBE05FE4-F98B-ED9E-2B10-C9FF1A9FD89B}"/>
              </a:ext>
            </a:extLst>
          </p:cNvPr>
          <p:cNvGraphicFramePr>
            <a:graphicFrameLocks noGrp="1"/>
          </p:cNvGraphicFramePr>
          <p:nvPr/>
        </p:nvGraphicFramePr>
        <p:xfrm>
          <a:off x="2357718" y="4297680"/>
          <a:ext cx="7476561" cy="1950720"/>
        </p:xfrm>
        <a:graphic>
          <a:graphicData uri="http://schemas.openxmlformats.org/drawingml/2006/table">
            <a:tbl>
              <a:tblPr firstRow="1" firstCol="1" bandRow="1">
                <a:tableStyleId>{5C22544A-7EE6-4342-B048-85BDC9FD1C3A}</a:tableStyleId>
              </a:tblPr>
              <a:tblGrid>
                <a:gridCol w="2492187">
                  <a:extLst>
                    <a:ext uri="{9D8B030D-6E8A-4147-A177-3AD203B41FA5}">
                      <a16:colId xmlns:a16="http://schemas.microsoft.com/office/drawing/2014/main" val="1413355954"/>
                    </a:ext>
                  </a:extLst>
                </a:gridCol>
                <a:gridCol w="2492187">
                  <a:extLst>
                    <a:ext uri="{9D8B030D-6E8A-4147-A177-3AD203B41FA5}">
                      <a16:colId xmlns:a16="http://schemas.microsoft.com/office/drawing/2014/main" val="2791931449"/>
                    </a:ext>
                  </a:extLst>
                </a:gridCol>
                <a:gridCol w="2492187">
                  <a:extLst>
                    <a:ext uri="{9D8B030D-6E8A-4147-A177-3AD203B41FA5}">
                      <a16:colId xmlns:a16="http://schemas.microsoft.com/office/drawing/2014/main" val="383508326"/>
                    </a:ext>
                  </a:extLst>
                </a:gridCol>
              </a:tblGrid>
              <a:tr h="312645">
                <a:tc>
                  <a:txBody>
                    <a:bodyPr/>
                    <a:lstStyle/>
                    <a:p>
                      <a:pPr algn="ctr">
                        <a:buNone/>
                      </a:pPr>
                      <a:r>
                        <a:rPr lang="fr-FR" sz="1200" dirty="0">
                          <a:effectLst/>
                        </a:rPr>
                        <a:t>Réduction en fonction du QF</a:t>
                      </a:r>
                      <a:endParaRPr lang="fr-FR"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fr-FR" sz="1200" dirty="0">
                          <a:effectLst/>
                        </a:rPr>
                        <a:t>Accueil ALSH (hors accueil jeunes)</a:t>
                      </a:r>
                      <a:endParaRPr lang="fr-FR"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fr-FR" sz="1200">
                          <a:effectLst/>
                        </a:rPr>
                        <a:t>Séjour</a:t>
                      </a:r>
                    </a:p>
                    <a:p>
                      <a:pPr algn="ctr">
                        <a:buNone/>
                      </a:pPr>
                      <a:r>
                        <a:rPr lang="fr-FR" sz="120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572262413"/>
                  </a:ext>
                </a:extLst>
              </a:tr>
              <a:tr h="0">
                <a:tc>
                  <a:txBody>
                    <a:bodyPr/>
                    <a:lstStyle/>
                    <a:p>
                      <a:pPr algn="just">
                        <a:buNone/>
                      </a:pPr>
                      <a:r>
                        <a:rPr lang="fr-FR" sz="1200">
                          <a:effectLst/>
                        </a:rPr>
                        <a:t>0-600 €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buNone/>
                      </a:pPr>
                      <a:r>
                        <a:rPr lang="fr-FR" sz="1200" dirty="0">
                          <a:solidFill>
                            <a:srgbClr val="002060"/>
                          </a:solidFill>
                          <a:effectLst/>
                        </a:rPr>
                        <a:t>6€ la journée</a:t>
                      </a:r>
                    </a:p>
                    <a:p>
                      <a:pPr algn="just">
                        <a:buNone/>
                      </a:pPr>
                      <a:r>
                        <a:rPr lang="fr-FR" sz="1200" dirty="0">
                          <a:solidFill>
                            <a:srgbClr val="002060"/>
                          </a:solidFill>
                          <a:effectLst/>
                        </a:rPr>
                        <a:t>3€ la ½ journée</a:t>
                      </a:r>
                    </a:p>
                    <a:p>
                      <a:pPr algn="just">
                        <a:buNone/>
                      </a:pPr>
                      <a:r>
                        <a:rPr lang="fr-FR" sz="1200" dirty="0">
                          <a:solidFill>
                            <a:srgbClr val="002060"/>
                          </a:solidFill>
                          <a:effectLst/>
                        </a:rPr>
                        <a:t>Pendant 20 jours maximum.</a:t>
                      </a:r>
                    </a:p>
                    <a:p>
                      <a:pPr algn="just">
                        <a:buNone/>
                      </a:pPr>
                      <a:r>
                        <a:rPr lang="fr-FR" sz="1200" dirty="0">
                          <a:solidFill>
                            <a:srgbClr val="002060"/>
                          </a:solidFill>
                          <a:effectLst/>
                        </a:rPr>
                        <a:t>Repas inclus</a:t>
                      </a:r>
                      <a:endParaRPr lang="fr-FR" sz="1200" dirty="0">
                        <a:solidFill>
                          <a:srgbClr val="002060"/>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buNone/>
                      </a:pPr>
                      <a:r>
                        <a:rPr lang="fr-FR" sz="1200" dirty="0">
                          <a:solidFill>
                            <a:srgbClr val="002060"/>
                          </a:solidFill>
                          <a:effectLst/>
                        </a:rPr>
                        <a:t>Moins de 13 ans : </a:t>
                      </a:r>
                    </a:p>
                    <a:p>
                      <a:pPr algn="just">
                        <a:buNone/>
                      </a:pPr>
                      <a:r>
                        <a:rPr lang="fr-FR" sz="1200" dirty="0">
                          <a:solidFill>
                            <a:srgbClr val="002060"/>
                          </a:solidFill>
                          <a:effectLst/>
                        </a:rPr>
                        <a:t>15€ pendant 8 jours maximum</a:t>
                      </a:r>
                    </a:p>
                    <a:p>
                      <a:pPr algn="just">
                        <a:buNone/>
                      </a:pPr>
                      <a:endParaRPr lang="fr-FR" sz="400" dirty="0">
                        <a:solidFill>
                          <a:srgbClr val="002060"/>
                        </a:solidFill>
                        <a:effectLst/>
                      </a:endParaRPr>
                    </a:p>
                    <a:p>
                      <a:pPr algn="just">
                        <a:buNone/>
                      </a:pPr>
                      <a:r>
                        <a:rPr lang="fr-FR" sz="1200" dirty="0">
                          <a:solidFill>
                            <a:srgbClr val="002060"/>
                          </a:solidFill>
                          <a:effectLst/>
                        </a:rPr>
                        <a:t>Plus de 13 ans :</a:t>
                      </a:r>
                    </a:p>
                    <a:p>
                      <a:pPr algn="just">
                        <a:buNone/>
                      </a:pPr>
                      <a:r>
                        <a:rPr lang="fr-FR" sz="1200" dirty="0">
                          <a:solidFill>
                            <a:srgbClr val="002060"/>
                          </a:solidFill>
                          <a:effectLst/>
                        </a:rPr>
                        <a:t>18€ pendant 8 jours maximum</a:t>
                      </a:r>
                      <a:endParaRPr lang="fr-FR" sz="1200" dirty="0">
                        <a:solidFill>
                          <a:srgbClr val="002060"/>
                        </a:solidFill>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147635379"/>
                  </a:ext>
                </a:extLst>
              </a:tr>
              <a:tr h="0">
                <a:tc>
                  <a:txBody>
                    <a:bodyPr/>
                    <a:lstStyle/>
                    <a:p>
                      <a:pPr algn="just">
                        <a:buNone/>
                      </a:pPr>
                      <a:r>
                        <a:rPr lang="fr-FR" sz="1200">
                          <a:effectLst/>
                        </a:rPr>
                        <a:t>601-700 €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buNone/>
                      </a:pPr>
                      <a:r>
                        <a:rPr lang="fr-FR" sz="1200" dirty="0">
                          <a:solidFill>
                            <a:srgbClr val="002060"/>
                          </a:solidFill>
                          <a:effectLst/>
                        </a:rPr>
                        <a:t>4 € la journée</a:t>
                      </a:r>
                    </a:p>
                    <a:p>
                      <a:pPr algn="just">
                        <a:buNone/>
                      </a:pPr>
                      <a:r>
                        <a:rPr lang="fr-FR" sz="1200" dirty="0">
                          <a:solidFill>
                            <a:srgbClr val="002060"/>
                          </a:solidFill>
                          <a:effectLst/>
                        </a:rPr>
                        <a:t>2 € la ½ journée</a:t>
                      </a:r>
                    </a:p>
                    <a:p>
                      <a:pPr algn="just">
                        <a:buNone/>
                      </a:pPr>
                      <a:r>
                        <a:rPr lang="fr-FR" sz="1200" dirty="0">
                          <a:solidFill>
                            <a:srgbClr val="002060"/>
                          </a:solidFill>
                          <a:effectLst/>
                        </a:rPr>
                        <a:t>Pendant 20 jours maximum.</a:t>
                      </a:r>
                    </a:p>
                    <a:p>
                      <a:pPr algn="just">
                        <a:buNone/>
                      </a:pPr>
                      <a:r>
                        <a:rPr lang="fr-FR" sz="1200" dirty="0">
                          <a:solidFill>
                            <a:srgbClr val="002060"/>
                          </a:solidFill>
                          <a:effectLst/>
                        </a:rPr>
                        <a:t>Repas inclus</a:t>
                      </a:r>
                      <a:endParaRPr lang="fr-FR" sz="1200" dirty="0">
                        <a:solidFill>
                          <a:srgbClr val="002060"/>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buNone/>
                      </a:pPr>
                      <a:r>
                        <a:rPr lang="fr-FR" sz="1200" dirty="0">
                          <a:solidFill>
                            <a:srgbClr val="002060"/>
                          </a:solidFill>
                          <a:effectLst/>
                        </a:rPr>
                        <a:t>Moins de 13 ans : </a:t>
                      </a:r>
                    </a:p>
                    <a:p>
                      <a:pPr algn="just">
                        <a:buNone/>
                      </a:pPr>
                      <a:r>
                        <a:rPr lang="fr-FR" sz="1200" dirty="0">
                          <a:solidFill>
                            <a:srgbClr val="002060"/>
                          </a:solidFill>
                          <a:effectLst/>
                        </a:rPr>
                        <a:t>12€ pendant 8 jours maximum</a:t>
                      </a:r>
                    </a:p>
                    <a:p>
                      <a:pPr algn="just">
                        <a:buNone/>
                      </a:pPr>
                      <a:endParaRPr lang="fr-FR" sz="400" dirty="0">
                        <a:solidFill>
                          <a:srgbClr val="002060"/>
                        </a:solidFill>
                        <a:effectLst/>
                      </a:endParaRPr>
                    </a:p>
                    <a:p>
                      <a:pPr algn="just">
                        <a:buNone/>
                      </a:pPr>
                      <a:r>
                        <a:rPr lang="fr-FR" sz="1200" dirty="0">
                          <a:solidFill>
                            <a:srgbClr val="002060"/>
                          </a:solidFill>
                          <a:effectLst/>
                        </a:rPr>
                        <a:t>Plus de 13 ans :</a:t>
                      </a:r>
                    </a:p>
                    <a:p>
                      <a:pPr algn="just">
                        <a:buNone/>
                      </a:pPr>
                      <a:r>
                        <a:rPr lang="fr-FR" sz="1200" dirty="0">
                          <a:solidFill>
                            <a:srgbClr val="002060"/>
                          </a:solidFill>
                          <a:effectLst/>
                        </a:rPr>
                        <a:t>15€ pendant 8 jours maximum</a:t>
                      </a:r>
                      <a:endParaRPr lang="fr-FR" sz="1200" dirty="0">
                        <a:solidFill>
                          <a:srgbClr val="002060"/>
                        </a:solidFill>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871097657"/>
                  </a:ext>
                </a:extLst>
              </a:tr>
            </a:tbl>
          </a:graphicData>
        </a:graphic>
      </p:graphicFrame>
    </p:spTree>
    <p:extLst>
      <p:ext uri="{BB962C8B-B14F-4D97-AF65-F5344CB8AC3E}">
        <p14:creationId xmlns:p14="http://schemas.microsoft.com/office/powerpoint/2010/main" val="3572895378"/>
      </p:ext>
    </p:extLst>
  </p:cSld>
  <p:clrMapOvr>
    <a:masterClrMapping/>
  </p:clrMapOvr>
  <p:transition spd="slow">
    <p:wipe dir="d"/>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241B84-6C30-8224-3769-C2DEB0D02DD0}"/>
            </a:ext>
          </a:extLst>
        </p:cNvPr>
        <p:cNvGrpSpPr/>
        <p:nvPr/>
      </p:nvGrpSpPr>
      <p:grpSpPr>
        <a:xfrm>
          <a:off x="0" y="0"/>
          <a:ext cx="0" cy="0"/>
          <a:chOff x="0" y="0"/>
          <a:chExt cx="0" cy="0"/>
        </a:xfrm>
      </p:grpSpPr>
      <p:sp>
        <p:nvSpPr>
          <p:cNvPr id="4" name="Titre 3">
            <a:extLst>
              <a:ext uri="{FF2B5EF4-FFF2-40B4-BE49-F238E27FC236}">
                <a16:creationId xmlns:a16="http://schemas.microsoft.com/office/drawing/2014/main" id="{BFB0EC6C-82FE-AB0E-392A-E0418C64F95F}"/>
              </a:ext>
            </a:extLst>
          </p:cNvPr>
          <p:cNvSpPr>
            <a:spLocks noGrp="1"/>
          </p:cNvSpPr>
          <p:nvPr>
            <p:ph type="title"/>
          </p:nvPr>
        </p:nvSpPr>
        <p:spPr/>
        <p:txBody>
          <a:bodyPr>
            <a:normAutofit/>
          </a:bodyPr>
          <a:lstStyle/>
          <a:p>
            <a:pPr hangingPunct="0"/>
            <a:r>
              <a:rPr lang="fr-FR" b="1" dirty="0">
                <a:solidFill>
                  <a:srgbClr val="002060"/>
                </a:solidFill>
              </a:rPr>
              <a:t>Aides au BAFA</a:t>
            </a:r>
            <a:br>
              <a:rPr lang="fr-FR" b="1" dirty="0">
                <a:solidFill>
                  <a:srgbClr val="002060"/>
                </a:solidFill>
              </a:rPr>
            </a:br>
            <a:r>
              <a:rPr lang="fr-FR" b="1" i="1" dirty="0">
                <a:solidFill>
                  <a:srgbClr val="00B050"/>
                </a:solidFill>
              </a:rPr>
              <a:t>Aide locale – formation générale</a:t>
            </a:r>
            <a:endParaRPr lang="fr-FR" i="1" dirty="0">
              <a:solidFill>
                <a:srgbClr val="00B050"/>
              </a:solidFill>
            </a:endParaRPr>
          </a:p>
        </p:txBody>
      </p:sp>
      <p:graphicFrame>
        <p:nvGraphicFramePr>
          <p:cNvPr id="2" name="Espace réservé du contenu 1">
            <a:extLst>
              <a:ext uri="{FF2B5EF4-FFF2-40B4-BE49-F238E27FC236}">
                <a16:creationId xmlns:a16="http://schemas.microsoft.com/office/drawing/2014/main" id="{23DD4D6C-CADA-4B1F-E029-9E1DCB83B7BC}"/>
              </a:ext>
            </a:extLst>
          </p:cNvPr>
          <p:cNvGraphicFramePr>
            <a:graphicFrameLocks noGrp="1"/>
          </p:cNvGraphicFramePr>
          <p:nvPr>
            <p:ph idx="1"/>
          </p:nvPr>
        </p:nvGraphicFramePr>
        <p:xfrm>
          <a:off x="823979" y="1626432"/>
          <a:ext cx="10769600" cy="3711279"/>
        </p:xfrm>
        <a:graphic>
          <a:graphicData uri="http://schemas.openxmlformats.org/drawingml/2006/table">
            <a:tbl>
              <a:tblPr firstRow="1" bandRow="1">
                <a:tableStyleId>{5C22544A-7EE6-4342-B048-85BDC9FD1C3A}</a:tableStyleId>
              </a:tblPr>
              <a:tblGrid>
                <a:gridCol w="2283012">
                  <a:extLst>
                    <a:ext uri="{9D8B030D-6E8A-4147-A177-3AD203B41FA5}">
                      <a16:colId xmlns:a16="http://schemas.microsoft.com/office/drawing/2014/main" val="1881184271"/>
                    </a:ext>
                  </a:extLst>
                </a:gridCol>
                <a:gridCol w="8486588">
                  <a:extLst>
                    <a:ext uri="{9D8B030D-6E8A-4147-A177-3AD203B41FA5}">
                      <a16:colId xmlns:a16="http://schemas.microsoft.com/office/drawing/2014/main" val="50787405"/>
                    </a:ext>
                  </a:extLst>
                </a:gridCol>
              </a:tblGrid>
              <a:tr h="383879">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fr-FR" sz="1600" b="1" kern="1200" dirty="0">
                          <a:solidFill>
                            <a:srgbClr val="002060"/>
                          </a:solidFill>
                          <a:effectLst/>
                          <a:latin typeface="+mn-lt"/>
                          <a:ea typeface="+mn-ea"/>
                          <a:cs typeface="+mn-cs"/>
                        </a:rPr>
                        <a:t>Objectif</a:t>
                      </a:r>
                    </a:p>
                  </a:txBody>
                  <a:tcPr>
                    <a:solidFill>
                      <a:schemeClr val="accent1">
                        <a:lumMod val="20000"/>
                        <a:lumOff val="80000"/>
                      </a:schemeClr>
                    </a:solidFill>
                  </a:tcPr>
                </a:tc>
                <a:tc>
                  <a:txBody>
                    <a:bodyPr/>
                    <a:lstStyle/>
                    <a:p>
                      <a:r>
                        <a:rPr kumimoji="0" lang="fr-FR" sz="1600" b="0" kern="1200" dirty="0">
                          <a:solidFill>
                            <a:srgbClr val="002060"/>
                          </a:solidFill>
                          <a:effectLst/>
                          <a:latin typeface="+mn-lt"/>
                          <a:ea typeface="+mn-ea"/>
                          <a:cs typeface="+mn-cs"/>
                        </a:rPr>
                        <a:t>Faciliter le financement de la formation au </a:t>
                      </a:r>
                      <a:r>
                        <a:rPr kumimoji="0" lang="fr-FR" sz="1600" b="0" kern="1200" dirty="0" err="1">
                          <a:solidFill>
                            <a:srgbClr val="002060"/>
                          </a:solidFill>
                          <a:effectLst/>
                          <a:latin typeface="+mn-lt"/>
                          <a:ea typeface="+mn-ea"/>
                          <a:cs typeface="+mn-cs"/>
                        </a:rPr>
                        <a:t>Bafa</a:t>
                      </a:r>
                      <a:r>
                        <a:rPr kumimoji="0" lang="fr-FR" sz="1600" b="0" kern="1200" dirty="0">
                          <a:solidFill>
                            <a:srgbClr val="002060"/>
                          </a:solidFill>
                          <a:effectLst/>
                          <a:latin typeface="+mn-lt"/>
                          <a:ea typeface="+mn-ea"/>
                          <a:cs typeface="+mn-cs"/>
                        </a:rPr>
                        <a:t>. Elle vient en complément de l’aide nationale.</a:t>
                      </a:r>
                    </a:p>
                  </a:txBody>
                  <a:tcPr>
                    <a:solidFill>
                      <a:schemeClr val="accent1">
                        <a:lumMod val="20000"/>
                        <a:lumOff val="80000"/>
                      </a:schemeClr>
                    </a:solidFill>
                  </a:tcPr>
                </a:tc>
                <a:extLst>
                  <a:ext uri="{0D108BD9-81ED-4DB2-BD59-A6C34878D82A}">
                    <a16:rowId xmlns:a16="http://schemas.microsoft.com/office/drawing/2014/main" val="2991155905"/>
                  </a:ext>
                </a:extLst>
              </a:tr>
              <a:tr h="37084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fr-FR" sz="1600" b="1" kern="1200" dirty="0">
                          <a:solidFill>
                            <a:srgbClr val="002060"/>
                          </a:solidFill>
                          <a:effectLst/>
                          <a:latin typeface="+mn-lt"/>
                          <a:ea typeface="+mn-ea"/>
                          <a:cs typeface="+mn-cs"/>
                        </a:rPr>
                        <a:t>Bénéficiaires</a:t>
                      </a:r>
                    </a:p>
                    <a:p>
                      <a:endParaRPr lang="fr-FR" sz="1600" b="1" dirty="0">
                        <a:solidFill>
                          <a:srgbClr val="002060"/>
                        </a:solidFill>
                        <a:latin typeface="+mn-lt"/>
                      </a:endParaRPr>
                    </a:p>
                  </a:txBody>
                  <a:tcPr/>
                </a:tc>
                <a:tc>
                  <a:txBody>
                    <a:bodyPr/>
                    <a:lstStyle/>
                    <a:p>
                      <a:r>
                        <a:rPr kumimoji="0" lang="fr-FR" sz="1600" b="0" kern="1200" dirty="0">
                          <a:solidFill>
                            <a:srgbClr val="002060"/>
                          </a:solidFill>
                          <a:effectLst/>
                          <a:latin typeface="+mn-lt"/>
                          <a:ea typeface="+mn-ea"/>
                          <a:cs typeface="+mn-cs"/>
                        </a:rPr>
                        <a:t>Cette aide est destinée au stagiaire :</a:t>
                      </a:r>
                    </a:p>
                    <a:p>
                      <a:pPr lvl="0"/>
                      <a:r>
                        <a:rPr kumimoji="0" lang="fr-FR" sz="1600" b="0" kern="1200" dirty="0">
                          <a:solidFill>
                            <a:srgbClr val="002060"/>
                          </a:solidFill>
                          <a:effectLst/>
                          <a:latin typeface="+mn-lt"/>
                          <a:ea typeface="+mn-ea"/>
                          <a:cs typeface="+mn-cs"/>
                        </a:rPr>
                        <a:t>Agé de moins de 25 ans allocataire ou considéré à charge ou résidant chez ses parents ou placé ;</a:t>
                      </a:r>
                    </a:p>
                    <a:p>
                      <a:pPr lvl="0"/>
                      <a:r>
                        <a:rPr kumimoji="0" lang="fr-FR" sz="1600" b="0" kern="1200" dirty="0">
                          <a:solidFill>
                            <a:srgbClr val="002060"/>
                          </a:solidFill>
                          <a:effectLst/>
                          <a:latin typeface="+mn-lt"/>
                          <a:ea typeface="+mn-ea"/>
                          <a:cs typeface="+mn-cs"/>
                        </a:rPr>
                        <a:t>Agé de plus de 25 ans</a:t>
                      </a:r>
                      <a:r>
                        <a:rPr kumimoji="0" lang="fr-FR" sz="1600" b="0" kern="1200">
                          <a:solidFill>
                            <a:srgbClr val="002060"/>
                          </a:solidFill>
                          <a:effectLst/>
                          <a:latin typeface="+mn-lt"/>
                          <a:ea typeface="+mn-ea"/>
                          <a:cs typeface="+mn-cs"/>
                        </a:rPr>
                        <a:t>, allocataire </a:t>
                      </a:r>
                      <a:r>
                        <a:rPr kumimoji="0" lang="fr-FR" sz="1600" b="0" kern="1200" dirty="0">
                          <a:solidFill>
                            <a:srgbClr val="002060"/>
                          </a:solidFill>
                          <a:effectLst/>
                          <a:latin typeface="+mn-lt"/>
                          <a:ea typeface="+mn-ea"/>
                          <a:cs typeface="+mn-cs"/>
                        </a:rPr>
                        <a:t>avec enfant(s) à charge s’inscrivant dans une démarche de formation qualifiante.</a:t>
                      </a:r>
                    </a:p>
                  </a:txBody>
                  <a:tcPr/>
                </a:tc>
                <a:extLst>
                  <a:ext uri="{0D108BD9-81ED-4DB2-BD59-A6C34878D82A}">
                    <a16:rowId xmlns:a16="http://schemas.microsoft.com/office/drawing/2014/main" val="1196148572"/>
                  </a:ext>
                </a:extLst>
              </a:tr>
              <a:tr h="37084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fr-FR" sz="1600" b="1" kern="1200" dirty="0">
                          <a:solidFill>
                            <a:srgbClr val="002060"/>
                          </a:solidFill>
                          <a:effectLst/>
                          <a:latin typeface="+mn-lt"/>
                          <a:ea typeface="+mn-ea"/>
                          <a:cs typeface="+mn-cs"/>
                        </a:rPr>
                        <a:t>Conditions</a:t>
                      </a:r>
                    </a:p>
                  </a:txBody>
                  <a:tcPr/>
                </a:tc>
                <a:tc>
                  <a:txBody>
                    <a:bodyPr/>
                    <a:lstStyle/>
                    <a:p>
                      <a:r>
                        <a:rPr kumimoji="0" lang="fr-FR" sz="1600" b="1" kern="1200" dirty="0">
                          <a:solidFill>
                            <a:srgbClr val="002060"/>
                          </a:solidFill>
                          <a:effectLst/>
                          <a:latin typeface="+mn-lt"/>
                          <a:ea typeface="+mn-ea"/>
                          <a:cs typeface="+mn-cs"/>
                        </a:rPr>
                        <a:t>QF ≤ 1 000 €.</a:t>
                      </a:r>
                    </a:p>
                    <a:p>
                      <a:endParaRPr kumimoji="0" lang="fr-FR" sz="1600" b="0" kern="1200" dirty="0">
                        <a:solidFill>
                          <a:srgbClr val="002060"/>
                        </a:solidFill>
                        <a:effectLst/>
                        <a:latin typeface="+mn-lt"/>
                        <a:ea typeface="+mn-ea"/>
                        <a:cs typeface="+mn-cs"/>
                      </a:endParaRPr>
                    </a:p>
                  </a:txBody>
                  <a:tcPr/>
                </a:tc>
                <a:extLst>
                  <a:ext uri="{0D108BD9-81ED-4DB2-BD59-A6C34878D82A}">
                    <a16:rowId xmlns:a16="http://schemas.microsoft.com/office/drawing/2014/main" val="2665420909"/>
                  </a:ext>
                </a:extLst>
              </a:tr>
              <a:tr h="370840">
                <a:tc>
                  <a:txBody>
                    <a:bodyPr/>
                    <a:lstStyle/>
                    <a:p>
                      <a:r>
                        <a:rPr lang="fr-FR" sz="1600" b="1" dirty="0">
                          <a:solidFill>
                            <a:srgbClr val="002060"/>
                          </a:solidFill>
                          <a:latin typeface="+mn-lt"/>
                        </a:rPr>
                        <a:t>Nature de l’aide</a:t>
                      </a:r>
                    </a:p>
                  </a:txBody>
                  <a:tcPr/>
                </a:tc>
                <a:tc>
                  <a:txBody>
                    <a:bodyPr/>
                    <a:lstStyle/>
                    <a:p>
                      <a:r>
                        <a:rPr kumimoji="0" lang="fr-FR" sz="1600" b="0" kern="1200" dirty="0">
                          <a:solidFill>
                            <a:srgbClr val="002060"/>
                          </a:solidFill>
                          <a:effectLst/>
                          <a:latin typeface="+mn-lt"/>
                          <a:ea typeface="+mn-ea"/>
                          <a:cs typeface="+mn-cs"/>
                        </a:rPr>
                        <a:t>Subvention</a:t>
                      </a:r>
                    </a:p>
                  </a:txBody>
                  <a:tcPr/>
                </a:tc>
                <a:extLst>
                  <a:ext uri="{0D108BD9-81ED-4DB2-BD59-A6C34878D82A}">
                    <a16:rowId xmlns:a16="http://schemas.microsoft.com/office/drawing/2014/main" val="1985036823"/>
                  </a:ext>
                </a:extLst>
              </a:tr>
              <a:tr h="370840">
                <a:tc>
                  <a:txBody>
                    <a:bodyPr/>
                    <a:lstStyle/>
                    <a:p>
                      <a:r>
                        <a:rPr lang="fr-FR" sz="1600" b="1" dirty="0">
                          <a:solidFill>
                            <a:srgbClr val="002060"/>
                          </a:solidFill>
                          <a:latin typeface="+mn-lt"/>
                        </a:rPr>
                        <a:t>Montant</a:t>
                      </a:r>
                    </a:p>
                  </a:txBody>
                  <a:tcPr/>
                </a:tc>
                <a:tc>
                  <a:txBody>
                    <a:bodyPr/>
                    <a:lstStyle/>
                    <a:p>
                      <a:r>
                        <a:rPr kumimoji="0" lang="fr-FR" sz="1600" b="0" kern="1200" dirty="0">
                          <a:solidFill>
                            <a:srgbClr val="002060"/>
                          </a:solidFill>
                          <a:effectLst/>
                          <a:latin typeface="+mn-lt"/>
                          <a:ea typeface="+mn-ea"/>
                          <a:cs typeface="+mn-cs"/>
                        </a:rPr>
                        <a:t>Aide versée dans la limite du reste à charge.</a:t>
                      </a:r>
                    </a:p>
                    <a:p>
                      <a:endParaRPr kumimoji="0" lang="fr-FR" sz="1600" b="0" kern="1200" dirty="0">
                        <a:solidFill>
                          <a:srgbClr val="002060"/>
                        </a:solidFill>
                        <a:effectLst/>
                        <a:latin typeface="+mn-lt"/>
                        <a:ea typeface="+mn-ea"/>
                        <a:cs typeface="+mn-cs"/>
                      </a:endParaRPr>
                    </a:p>
                    <a:p>
                      <a:r>
                        <a:rPr kumimoji="0" lang="fr-FR" sz="1600" b="0" kern="1200" dirty="0">
                          <a:solidFill>
                            <a:srgbClr val="002060"/>
                          </a:solidFill>
                          <a:effectLst/>
                          <a:latin typeface="+mn-lt"/>
                          <a:ea typeface="+mn-ea"/>
                          <a:cs typeface="+mn-cs"/>
                        </a:rPr>
                        <a:t>Montant maximum :</a:t>
                      </a:r>
                    </a:p>
                    <a:p>
                      <a:r>
                        <a:rPr kumimoji="0" lang="fr-FR" sz="1600" b="0" kern="1200" dirty="0">
                          <a:solidFill>
                            <a:srgbClr val="002060"/>
                          </a:solidFill>
                          <a:effectLst/>
                          <a:latin typeface="+mn-lt"/>
                          <a:ea typeface="+mn-ea"/>
                          <a:cs typeface="+mn-cs"/>
                        </a:rPr>
                        <a:t>300 € pour un stage en internat</a:t>
                      </a:r>
                    </a:p>
                    <a:p>
                      <a:r>
                        <a:rPr kumimoji="0" lang="fr-FR" sz="1600" b="0" kern="1200" dirty="0">
                          <a:solidFill>
                            <a:srgbClr val="002060"/>
                          </a:solidFill>
                          <a:effectLst/>
                          <a:latin typeface="+mn-lt"/>
                          <a:ea typeface="+mn-ea"/>
                          <a:cs typeface="+mn-cs"/>
                        </a:rPr>
                        <a:t>150 € pour un stage en externat</a:t>
                      </a:r>
                    </a:p>
                  </a:txBody>
                  <a:tcPr/>
                </a:tc>
                <a:extLst>
                  <a:ext uri="{0D108BD9-81ED-4DB2-BD59-A6C34878D82A}">
                    <a16:rowId xmlns:a16="http://schemas.microsoft.com/office/drawing/2014/main" val="3342784064"/>
                  </a:ext>
                </a:extLst>
              </a:tr>
            </a:tbl>
          </a:graphicData>
        </a:graphic>
      </p:graphicFrame>
      <p:sp>
        <p:nvSpPr>
          <p:cNvPr id="3" name="Espace réservé du numéro de diapositive 2">
            <a:extLst>
              <a:ext uri="{FF2B5EF4-FFF2-40B4-BE49-F238E27FC236}">
                <a16:creationId xmlns:a16="http://schemas.microsoft.com/office/drawing/2014/main" id="{1A017B0C-4893-822B-07DE-52719FA6F3CC}"/>
              </a:ext>
            </a:extLst>
          </p:cNvPr>
          <p:cNvSpPr>
            <a:spLocks noGrp="1"/>
          </p:cNvSpPr>
          <p:nvPr>
            <p:ph type="sldNum" sz="quarter" idx="12"/>
          </p:nvPr>
        </p:nvSpPr>
        <p:spPr/>
        <p:txBody>
          <a:bodyPr/>
          <a:lstStyle/>
          <a:p>
            <a:fld id="{33D6E5A2-EC83-451F-A719-9AC1370DD5CF}" type="slidenum">
              <a:rPr lang="fr-FR" smtClean="0"/>
              <a:pPr/>
              <a:t>33</a:t>
            </a:fld>
            <a:endParaRPr kumimoji="0" lang="fr-FR"/>
          </a:p>
        </p:txBody>
      </p:sp>
    </p:spTree>
    <p:extLst>
      <p:ext uri="{BB962C8B-B14F-4D97-AF65-F5344CB8AC3E}">
        <p14:creationId xmlns:p14="http://schemas.microsoft.com/office/powerpoint/2010/main" val="2329883657"/>
      </p:ext>
    </p:extLst>
  </p:cSld>
  <p:clrMapOvr>
    <a:masterClrMapping/>
  </p:clrMapOvr>
  <p:transition spd="slow">
    <p:wipe dir="d"/>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5D9E96-9C3C-79DF-AD16-D9E42DD8831D}"/>
            </a:ext>
          </a:extLst>
        </p:cNvPr>
        <p:cNvGrpSpPr/>
        <p:nvPr/>
      </p:nvGrpSpPr>
      <p:grpSpPr>
        <a:xfrm>
          <a:off x="0" y="0"/>
          <a:ext cx="0" cy="0"/>
          <a:chOff x="0" y="0"/>
          <a:chExt cx="0" cy="0"/>
        </a:xfrm>
      </p:grpSpPr>
      <p:sp>
        <p:nvSpPr>
          <p:cNvPr id="4" name="Titre 3">
            <a:extLst>
              <a:ext uri="{FF2B5EF4-FFF2-40B4-BE49-F238E27FC236}">
                <a16:creationId xmlns:a16="http://schemas.microsoft.com/office/drawing/2014/main" id="{E64F071A-FF05-C2DA-2BFB-43D5C43F4F8A}"/>
              </a:ext>
            </a:extLst>
          </p:cNvPr>
          <p:cNvSpPr>
            <a:spLocks noGrp="1"/>
          </p:cNvSpPr>
          <p:nvPr>
            <p:ph type="title"/>
          </p:nvPr>
        </p:nvSpPr>
        <p:spPr/>
        <p:txBody>
          <a:bodyPr>
            <a:normAutofit fontScale="90000"/>
          </a:bodyPr>
          <a:lstStyle/>
          <a:p>
            <a:pPr hangingPunct="0"/>
            <a:r>
              <a:rPr lang="fr-FR" b="1" dirty="0">
                <a:solidFill>
                  <a:srgbClr val="002060"/>
                </a:solidFill>
              </a:rPr>
              <a:t>Aides au BAFA</a:t>
            </a:r>
            <a:br>
              <a:rPr lang="fr-FR" b="1" dirty="0">
                <a:solidFill>
                  <a:srgbClr val="002060"/>
                </a:solidFill>
              </a:rPr>
            </a:br>
            <a:r>
              <a:rPr lang="fr-FR" b="1" i="1" dirty="0">
                <a:solidFill>
                  <a:srgbClr val="00B050"/>
                </a:solidFill>
              </a:rPr>
              <a:t>Aide nationale – session d’approfondissement ou de qualification</a:t>
            </a:r>
            <a:endParaRPr lang="fr-FR" i="1" dirty="0">
              <a:solidFill>
                <a:srgbClr val="00B050"/>
              </a:solidFill>
            </a:endParaRPr>
          </a:p>
        </p:txBody>
      </p:sp>
      <p:graphicFrame>
        <p:nvGraphicFramePr>
          <p:cNvPr id="2" name="Espace réservé du contenu 1">
            <a:extLst>
              <a:ext uri="{FF2B5EF4-FFF2-40B4-BE49-F238E27FC236}">
                <a16:creationId xmlns:a16="http://schemas.microsoft.com/office/drawing/2014/main" id="{F29ABD52-2D8C-214A-5270-72E8565FAF39}"/>
              </a:ext>
            </a:extLst>
          </p:cNvPr>
          <p:cNvGraphicFramePr>
            <a:graphicFrameLocks noGrp="1"/>
          </p:cNvGraphicFramePr>
          <p:nvPr>
            <p:ph idx="1"/>
          </p:nvPr>
        </p:nvGraphicFramePr>
        <p:xfrm>
          <a:off x="823979" y="1626432"/>
          <a:ext cx="10769600" cy="3210560"/>
        </p:xfrm>
        <a:graphic>
          <a:graphicData uri="http://schemas.openxmlformats.org/drawingml/2006/table">
            <a:tbl>
              <a:tblPr firstRow="1" bandRow="1">
                <a:tableStyleId>{5C22544A-7EE6-4342-B048-85BDC9FD1C3A}</a:tableStyleId>
              </a:tblPr>
              <a:tblGrid>
                <a:gridCol w="2283012">
                  <a:extLst>
                    <a:ext uri="{9D8B030D-6E8A-4147-A177-3AD203B41FA5}">
                      <a16:colId xmlns:a16="http://schemas.microsoft.com/office/drawing/2014/main" val="1881184271"/>
                    </a:ext>
                  </a:extLst>
                </a:gridCol>
                <a:gridCol w="8486588">
                  <a:extLst>
                    <a:ext uri="{9D8B030D-6E8A-4147-A177-3AD203B41FA5}">
                      <a16:colId xmlns:a16="http://schemas.microsoft.com/office/drawing/2014/main" val="50787405"/>
                    </a:ext>
                  </a:extLst>
                </a:gridCol>
              </a:tblGrid>
              <a:tr h="383879">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fr-FR" sz="1600" b="1" kern="1200" dirty="0">
                          <a:solidFill>
                            <a:srgbClr val="002060"/>
                          </a:solidFill>
                          <a:effectLst/>
                          <a:latin typeface="+mn-lt"/>
                          <a:ea typeface="+mn-ea"/>
                          <a:cs typeface="+mn-cs"/>
                        </a:rPr>
                        <a:t>Objectif</a:t>
                      </a:r>
                    </a:p>
                    <a:p>
                      <a:endParaRPr lang="fr-FR" sz="1600" b="1" dirty="0">
                        <a:solidFill>
                          <a:srgbClr val="002060"/>
                        </a:solidFill>
                        <a:latin typeface="+mn-lt"/>
                      </a:endParaRPr>
                    </a:p>
                  </a:txBody>
                  <a:tcPr>
                    <a:solidFill>
                      <a:schemeClr val="accent1">
                        <a:lumMod val="20000"/>
                        <a:lumOff val="80000"/>
                      </a:schemeClr>
                    </a:solidFill>
                  </a:tcPr>
                </a:tc>
                <a:tc>
                  <a:txBody>
                    <a:bodyPr/>
                    <a:lstStyle/>
                    <a:p>
                      <a:r>
                        <a:rPr kumimoji="0" lang="fr-FR" sz="1600" b="0" kern="1200" dirty="0">
                          <a:solidFill>
                            <a:srgbClr val="002060"/>
                          </a:solidFill>
                          <a:effectLst/>
                          <a:latin typeface="+mn-lt"/>
                          <a:ea typeface="+mn-ea"/>
                          <a:cs typeface="+mn-cs"/>
                        </a:rPr>
                        <a:t>Faciliter le financement de la session d’approfondissement ou de qualification dans le cadre de la formation au BAFA. </a:t>
                      </a:r>
                    </a:p>
                  </a:txBody>
                  <a:tcPr>
                    <a:solidFill>
                      <a:schemeClr val="accent1">
                        <a:lumMod val="20000"/>
                        <a:lumOff val="80000"/>
                      </a:schemeClr>
                    </a:solidFill>
                  </a:tcPr>
                </a:tc>
                <a:extLst>
                  <a:ext uri="{0D108BD9-81ED-4DB2-BD59-A6C34878D82A}">
                    <a16:rowId xmlns:a16="http://schemas.microsoft.com/office/drawing/2014/main" val="2991155905"/>
                  </a:ext>
                </a:extLst>
              </a:tr>
              <a:tr h="37084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fr-FR" sz="1600" b="1" kern="1200" dirty="0">
                          <a:solidFill>
                            <a:srgbClr val="002060"/>
                          </a:solidFill>
                          <a:effectLst/>
                          <a:latin typeface="+mn-lt"/>
                          <a:ea typeface="+mn-ea"/>
                          <a:cs typeface="+mn-cs"/>
                        </a:rPr>
                        <a:t>Bénéficiaires</a:t>
                      </a:r>
                    </a:p>
                    <a:p>
                      <a:endParaRPr lang="fr-FR" sz="1600" b="1" dirty="0">
                        <a:solidFill>
                          <a:srgbClr val="002060"/>
                        </a:solidFill>
                        <a:latin typeface="+mn-lt"/>
                      </a:endParaRPr>
                    </a:p>
                  </a:txBody>
                  <a:tcPr/>
                </a:tc>
                <a:tc>
                  <a:txBody>
                    <a:bodyPr/>
                    <a:lstStyle/>
                    <a:p>
                      <a:r>
                        <a:rPr kumimoji="0" lang="fr-FR" sz="1600" b="0" kern="1200" dirty="0">
                          <a:solidFill>
                            <a:srgbClr val="002060"/>
                          </a:solidFill>
                          <a:effectLst/>
                          <a:latin typeface="+mn-lt"/>
                          <a:ea typeface="+mn-ea"/>
                          <a:cs typeface="+mn-cs"/>
                        </a:rPr>
                        <a:t>Stagiaires inscrits en stage d’approfondissement ou de qualification et résidant dans le Lot.</a:t>
                      </a:r>
                    </a:p>
                  </a:txBody>
                  <a:tcPr/>
                </a:tc>
                <a:extLst>
                  <a:ext uri="{0D108BD9-81ED-4DB2-BD59-A6C34878D82A}">
                    <a16:rowId xmlns:a16="http://schemas.microsoft.com/office/drawing/2014/main" val="1196148572"/>
                  </a:ext>
                </a:extLst>
              </a:tr>
              <a:tr h="37084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fr-FR" sz="1600" b="1" kern="1200" dirty="0">
                          <a:solidFill>
                            <a:srgbClr val="002060"/>
                          </a:solidFill>
                          <a:effectLst/>
                          <a:latin typeface="+mn-lt"/>
                          <a:ea typeface="+mn-ea"/>
                          <a:cs typeface="+mn-cs"/>
                        </a:rPr>
                        <a:t>Conditions</a:t>
                      </a:r>
                    </a:p>
                  </a:txBody>
                  <a:tcPr/>
                </a:tc>
                <a:tc>
                  <a:txBody>
                    <a:bodyPr/>
                    <a:lstStyle/>
                    <a:p>
                      <a:r>
                        <a:rPr kumimoji="0" lang="fr-FR" sz="1600" b="0" kern="1200" dirty="0">
                          <a:solidFill>
                            <a:srgbClr val="002060"/>
                          </a:solidFill>
                          <a:effectLst/>
                          <a:latin typeface="+mn-lt"/>
                          <a:ea typeface="+mn-ea"/>
                          <a:cs typeface="+mn-cs"/>
                        </a:rPr>
                        <a:t>L’aide intervient après l’inscription en stage d’approfondissement ou de qualification. </a:t>
                      </a:r>
                    </a:p>
                    <a:p>
                      <a:r>
                        <a:rPr kumimoji="0" lang="fr-FR" sz="1600" b="0" kern="1200" dirty="0">
                          <a:solidFill>
                            <a:srgbClr val="002060"/>
                          </a:solidFill>
                          <a:effectLst/>
                          <a:latin typeface="+mn-lt"/>
                          <a:ea typeface="+mn-ea"/>
                          <a:cs typeface="+mn-cs"/>
                        </a:rPr>
                        <a:t>La demande doit intervenir dans un délai de 3 mois suite à l’inscription.</a:t>
                      </a:r>
                    </a:p>
                    <a:p>
                      <a:endParaRPr kumimoji="0" lang="fr-FR" sz="1600" b="0" kern="1200" dirty="0">
                        <a:solidFill>
                          <a:srgbClr val="002060"/>
                        </a:solidFill>
                        <a:effectLst/>
                        <a:latin typeface="+mn-lt"/>
                        <a:ea typeface="+mn-ea"/>
                        <a:cs typeface="+mn-cs"/>
                      </a:endParaRPr>
                    </a:p>
                    <a:p>
                      <a:r>
                        <a:rPr kumimoji="0" lang="fr-FR" sz="1600" b="1" kern="1200" dirty="0">
                          <a:solidFill>
                            <a:srgbClr val="002060"/>
                          </a:solidFill>
                          <a:effectLst/>
                          <a:latin typeface="+mn-lt"/>
                          <a:ea typeface="+mn-ea"/>
                          <a:cs typeface="+mn-cs"/>
                        </a:rPr>
                        <a:t>Pas de condition de ressources.</a:t>
                      </a:r>
                    </a:p>
                    <a:p>
                      <a:endParaRPr kumimoji="0" lang="fr-FR" sz="1600" b="0" kern="1200" dirty="0">
                        <a:solidFill>
                          <a:srgbClr val="002060"/>
                        </a:solidFill>
                        <a:effectLst/>
                        <a:latin typeface="+mn-lt"/>
                        <a:ea typeface="+mn-ea"/>
                        <a:cs typeface="+mn-cs"/>
                      </a:endParaRPr>
                    </a:p>
                  </a:txBody>
                  <a:tcPr/>
                </a:tc>
                <a:extLst>
                  <a:ext uri="{0D108BD9-81ED-4DB2-BD59-A6C34878D82A}">
                    <a16:rowId xmlns:a16="http://schemas.microsoft.com/office/drawing/2014/main" val="2665420909"/>
                  </a:ext>
                </a:extLst>
              </a:tr>
              <a:tr h="370840">
                <a:tc>
                  <a:txBody>
                    <a:bodyPr/>
                    <a:lstStyle/>
                    <a:p>
                      <a:r>
                        <a:rPr lang="fr-FR" sz="1600" b="1" dirty="0">
                          <a:solidFill>
                            <a:srgbClr val="002060"/>
                          </a:solidFill>
                          <a:latin typeface="+mn-lt"/>
                        </a:rPr>
                        <a:t>Nature de l’aide</a:t>
                      </a:r>
                    </a:p>
                  </a:txBody>
                  <a:tcPr/>
                </a:tc>
                <a:tc>
                  <a:txBody>
                    <a:bodyPr/>
                    <a:lstStyle/>
                    <a:p>
                      <a:r>
                        <a:rPr kumimoji="0" lang="fr-FR" sz="1600" b="0" kern="1200" dirty="0">
                          <a:solidFill>
                            <a:srgbClr val="002060"/>
                          </a:solidFill>
                          <a:effectLst/>
                          <a:latin typeface="+mn-lt"/>
                          <a:ea typeface="+mn-ea"/>
                          <a:cs typeface="+mn-cs"/>
                        </a:rPr>
                        <a:t>Subvention</a:t>
                      </a:r>
                    </a:p>
                  </a:txBody>
                  <a:tcPr/>
                </a:tc>
                <a:extLst>
                  <a:ext uri="{0D108BD9-81ED-4DB2-BD59-A6C34878D82A}">
                    <a16:rowId xmlns:a16="http://schemas.microsoft.com/office/drawing/2014/main" val="1985036823"/>
                  </a:ext>
                </a:extLst>
              </a:tr>
              <a:tr h="370840">
                <a:tc>
                  <a:txBody>
                    <a:bodyPr/>
                    <a:lstStyle/>
                    <a:p>
                      <a:r>
                        <a:rPr lang="fr-FR" sz="1600" b="1" dirty="0">
                          <a:solidFill>
                            <a:srgbClr val="002060"/>
                          </a:solidFill>
                          <a:latin typeface="+mn-lt"/>
                        </a:rPr>
                        <a:t>Montant</a:t>
                      </a:r>
                    </a:p>
                  </a:txBody>
                  <a:tcPr/>
                </a:tc>
                <a:tc>
                  <a:txBody>
                    <a:bodyPr/>
                    <a:lstStyle/>
                    <a:p>
                      <a:r>
                        <a:rPr kumimoji="0" lang="fr-FR" sz="1600" b="0" kern="1200" dirty="0">
                          <a:solidFill>
                            <a:srgbClr val="002060"/>
                          </a:solidFill>
                          <a:effectLst/>
                          <a:latin typeface="+mn-lt"/>
                          <a:ea typeface="+mn-ea"/>
                          <a:cs typeface="+mn-cs"/>
                        </a:rPr>
                        <a:t>200€ par stagiaire, pour toutes sessions d’approfondissement ou de qualification BAFA.</a:t>
                      </a:r>
                    </a:p>
                  </a:txBody>
                  <a:tcPr/>
                </a:tc>
                <a:extLst>
                  <a:ext uri="{0D108BD9-81ED-4DB2-BD59-A6C34878D82A}">
                    <a16:rowId xmlns:a16="http://schemas.microsoft.com/office/drawing/2014/main" val="3342784064"/>
                  </a:ext>
                </a:extLst>
              </a:tr>
            </a:tbl>
          </a:graphicData>
        </a:graphic>
      </p:graphicFrame>
      <p:sp>
        <p:nvSpPr>
          <p:cNvPr id="3" name="Espace réservé du numéro de diapositive 2">
            <a:extLst>
              <a:ext uri="{FF2B5EF4-FFF2-40B4-BE49-F238E27FC236}">
                <a16:creationId xmlns:a16="http://schemas.microsoft.com/office/drawing/2014/main" id="{BC63FDB4-5092-C91D-627F-EE3D668ABB35}"/>
              </a:ext>
            </a:extLst>
          </p:cNvPr>
          <p:cNvSpPr>
            <a:spLocks noGrp="1"/>
          </p:cNvSpPr>
          <p:nvPr>
            <p:ph type="sldNum" sz="quarter" idx="12"/>
          </p:nvPr>
        </p:nvSpPr>
        <p:spPr/>
        <p:txBody>
          <a:bodyPr/>
          <a:lstStyle/>
          <a:p>
            <a:fld id="{33D6E5A2-EC83-451F-A719-9AC1370DD5CF}" type="slidenum">
              <a:rPr lang="fr-FR" smtClean="0"/>
              <a:pPr/>
              <a:t>34</a:t>
            </a:fld>
            <a:endParaRPr kumimoji="0" lang="fr-FR"/>
          </a:p>
        </p:txBody>
      </p:sp>
    </p:spTree>
    <p:extLst>
      <p:ext uri="{BB962C8B-B14F-4D97-AF65-F5344CB8AC3E}">
        <p14:creationId xmlns:p14="http://schemas.microsoft.com/office/powerpoint/2010/main" val="2936520429"/>
      </p:ext>
    </p:extLst>
  </p:cSld>
  <p:clrMapOvr>
    <a:masterClrMapping/>
  </p:clrMapOvr>
  <p:transition spd="slow">
    <p:wipe dir="d"/>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F85048-B102-7B51-7C79-6A0D3E2D18D4}"/>
            </a:ext>
          </a:extLst>
        </p:cNvPr>
        <p:cNvGrpSpPr/>
        <p:nvPr/>
      </p:nvGrpSpPr>
      <p:grpSpPr>
        <a:xfrm>
          <a:off x="0" y="0"/>
          <a:ext cx="0" cy="0"/>
          <a:chOff x="0" y="0"/>
          <a:chExt cx="0" cy="0"/>
        </a:xfrm>
      </p:grpSpPr>
      <p:sp>
        <p:nvSpPr>
          <p:cNvPr id="4" name="Titre 3">
            <a:extLst>
              <a:ext uri="{FF2B5EF4-FFF2-40B4-BE49-F238E27FC236}">
                <a16:creationId xmlns:a16="http://schemas.microsoft.com/office/drawing/2014/main" id="{832DEAEC-7A54-D728-CFA0-E3A774FAAB23}"/>
              </a:ext>
            </a:extLst>
          </p:cNvPr>
          <p:cNvSpPr>
            <a:spLocks noGrp="1"/>
          </p:cNvSpPr>
          <p:nvPr>
            <p:ph type="title"/>
          </p:nvPr>
        </p:nvSpPr>
        <p:spPr/>
        <p:txBody>
          <a:bodyPr>
            <a:normAutofit/>
          </a:bodyPr>
          <a:lstStyle/>
          <a:p>
            <a:pPr hangingPunct="0"/>
            <a:r>
              <a:rPr lang="fr-FR" b="1" dirty="0">
                <a:solidFill>
                  <a:srgbClr val="002060"/>
                </a:solidFill>
              </a:rPr>
              <a:t>Quelques informations complémentaires</a:t>
            </a:r>
            <a:br>
              <a:rPr lang="fr-FR" b="1" dirty="0">
                <a:solidFill>
                  <a:srgbClr val="002060"/>
                </a:solidFill>
              </a:rPr>
            </a:br>
            <a:endParaRPr lang="fr-FR" i="1" dirty="0">
              <a:solidFill>
                <a:srgbClr val="00B050"/>
              </a:solidFill>
            </a:endParaRPr>
          </a:p>
        </p:txBody>
      </p:sp>
      <p:sp>
        <p:nvSpPr>
          <p:cNvPr id="3" name="Espace réservé du numéro de diapositive 2">
            <a:extLst>
              <a:ext uri="{FF2B5EF4-FFF2-40B4-BE49-F238E27FC236}">
                <a16:creationId xmlns:a16="http://schemas.microsoft.com/office/drawing/2014/main" id="{A4DFDD9E-B7F8-3458-1225-71EABA27658E}"/>
              </a:ext>
            </a:extLst>
          </p:cNvPr>
          <p:cNvSpPr>
            <a:spLocks noGrp="1"/>
          </p:cNvSpPr>
          <p:nvPr>
            <p:ph type="sldNum" sz="quarter" idx="12"/>
          </p:nvPr>
        </p:nvSpPr>
        <p:spPr/>
        <p:txBody>
          <a:bodyPr/>
          <a:lstStyle/>
          <a:p>
            <a:fld id="{33D6E5A2-EC83-451F-A719-9AC1370DD5CF}" type="slidenum">
              <a:rPr lang="fr-FR" smtClean="0"/>
              <a:pPr/>
              <a:t>35</a:t>
            </a:fld>
            <a:endParaRPr kumimoji="0" lang="fr-FR"/>
          </a:p>
        </p:txBody>
      </p:sp>
      <p:sp>
        <p:nvSpPr>
          <p:cNvPr id="6" name="Espace réservé du contenu 5">
            <a:extLst>
              <a:ext uri="{FF2B5EF4-FFF2-40B4-BE49-F238E27FC236}">
                <a16:creationId xmlns:a16="http://schemas.microsoft.com/office/drawing/2014/main" id="{0F152398-DEA9-6F1B-0FA0-11EFB44BE0EA}"/>
              </a:ext>
            </a:extLst>
          </p:cNvPr>
          <p:cNvSpPr>
            <a:spLocks noGrp="1"/>
          </p:cNvSpPr>
          <p:nvPr>
            <p:ph idx="1"/>
          </p:nvPr>
        </p:nvSpPr>
        <p:spPr/>
        <p:txBody>
          <a:bodyPr>
            <a:normAutofit/>
          </a:bodyPr>
          <a:lstStyle/>
          <a:p>
            <a:pPr marL="0" indent="0" algn="just">
              <a:buNone/>
            </a:pPr>
            <a:r>
              <a:rPr lang="fr-FR" sz="2000" dirty="0">
                <a:solidFill>
                  <a:srgbClr val="002060"/>
                </a:solidFill>
                <a:hlinkClick r:id="rId2"/>
              </a:rPr>
              <a:t>Un guide des aides aux familles </a:t>
            </a:r>
            <a:r>
              <a:rPr lang="fr-FR" sz="2000" dirty="0">
                <a:solidFill>
                  <a:srgbClr val="002060"/>
                </a:solidFill>
              </a:rPr>
              <a:t>et certains formulaires sont disponibles sur </a:t>
            </a:r>
            <a:r>
              <a:rPr lang="fr-FR" sz="2000" dirty="0">
                <a:solidFill>
                  <a:srgbClr val="002060"/>
                </a:solidFill>
                <a:hlinkClick r:id="rId3"/>
              </a:rPr>
              <a:t>les pages locales du caf.fr </a:t>
            </a:r>
            <a:r>
              <a:rPr lang="fr-FR" sz="2000" dirty="0">
                <a:solidFill>
                  <a:srgbClr val="002060"/>
                </a:solidFill>
              </a:rPr>
              <a:t>:</a:t>
            </a:r>
          </a:p>
          <a:p>
            <a:pPr marL="0" indent="0" algn="just">
              <a:buNone/>
            </a:pPr>
            <a:endParaRPr lang="fr-FR" sz="2000" dirty="0">
              <a:solidFill>
                <a:srgbClr val="002060"/>
              </a:solidFill>
            </a:endParaRPr>
          </a:p>
          <a:p>
            <a:pPr algn="just">
              <a:buFontTx/>
              <a:buChar char="-"/>
            </a:pPr>
            <a:r>
              <a:rPr lang="fr-FR" sz="2000" dirty="0">
                <a:hlinkClick r:id="rId4">
                  <a:extLst>
                    <a:ext uri="{A12FA001-AC4F-418D-AE19-62706E023703}">
                      <ahyp:hlinkClr xmlns:ahyp="http://schemas.microsoft.com/office/drawing/2018/hyperlinkcolor" val="tx"/>
                    </a:ext>
                  </a:extLst>
                </a:hlinkClick>
              </a:rPr>
              <a:t>L'aide à l'équipement ménager et mobilier </a:t>
            </a:r>
            <a:endParaRPr lang="fr-FR" sz="2000" dirty="0">
              <a:solidFill>
                <a:srgbClr val="002060"/>
              </a:solidFill>
            </a:endParaRPr>
          </a:p>
          <a:p>
            <a:pPr algn="just">
              <a:buFontTx/>
              <a:buChar char="-"/>
            </a:pPr>
            <a:r>
              <a:rPr lang="fr-FR" sz="2000" u="sng" dirty="0">
                <a:solidFill>
                  <a:srgbClr val="002060"/>
                </a:solidFill>
                <a:hlinkClick r:id="rId5">
                  <a:extLst>
                    <a:ext uri="{A12FA001-AC4F-418D-AE19-62706E023703}">
                      <ahyp:hlinkClr xmlns:ahyp="http://schemas.microsoft.com/office/drawing/2018/hyperlinkcolor" val="tx"/>
                    </a:ext>
                  </a:extLst>
                </a:hlinkClick>
              </a:rPr>
              <a:t>L’aide nationale à l’amélioration de</a:t>
            </a:r>
            <a:r>
              <a:rPr lang="fr-FR" sz="2000" u="sng" dirty="0">
                <a:solidFill>
                  <a:srgbClr val="002060"/>
                </a:solidFill>
              </a:rPr>
              <a:t> l’habitat</a:t>
            </a:r>
          </a:p>
          <a:p>
            <a:pPr algn="just">
              <a:buFontTx/>
              <a:buChar char="-"/>
            </a:pPr>
            <a:r>
              <a:rPr lang="fr-FR" sz="2000" u="sng" dirty="0">
                <a:solidFill>
                  <a:srgbClr val="002060"/>
                </a:solidFill>
                <a:hlinkClick r:id="rId6"/>
              </a:rPr>
              <a:t>L’aide locale de l’amélioration de l’habitat</a:t>
            </a:r>
            <a:endParaRPr lang="fr-FR" sz="2000" u="sng" dirty="0">
              <a:solidFill>
                <a:srgbClr val="002060"/>
              </a:solidFill>
            </a:endParaRPr>
          </a:p>
          <a:p>
            <a:pPr algn="just">
              <a:buFontTx/>
              <a:buChar char="-"/>
            </a:pPr>
            <a:endParaRPr lang="fr-FR" sz="2000" u="sng" dirty="0">
              <a:solidFill>
                <a:srgbClr val="002060"/>
              </a:solidFill>
            </a:endParaRPr>
          </a:p>
          <a:p>
            <a:pPr algn="just">
              <a:buFontTx/>
              <a:buChar char="-"/>
            </a:pPr>
            <a:endParaRPr lang="fr-FR" sz="2000" u="sng" dirty="0">
              <a:solidFill>
                <a:srgbClr val="002060"/>
              </a:solidFill>
            </a:endParaRPr>
          </a:p>
          <a:p>
            <a:pPr algn="just">
              <a:buFontTx/>
              <a:buChar char="-"/>
            </a:pPr>
            <a:endParaRPr lang="fr-FR" sz="2000" u="sng" dirty="0">
              <a:solidFill>
                <a:srgbClr val="002060"/>
              </a:solidFill>
            </a:endParaRPr>
          </a:p>
          <a:p>
            <a:pPr marL="0" indent="0" algn="just">
              <a:buNone/>
            </a:pPr>
            <a:endParaRPr lang="fr-FR" sz="2000" dirty="0">
              <a:solidFill>
                <a:srgbClr val="002060"/>
              </a:solidFill>
            </a:endParaRPr>
          </a:p>
          <a:p>
            <a:pPr>
              <a:buFontTx/>
              <a:buChar char="-"/>
            </a:pPr>
            <a:r>
              <a:rPr lang="fr-FR" sz="2000" u="sng" dirty="0"/>
              <a:t>L</a:t>
            </a:r>
            <a:r>
              <a:rPr lang="fr-FR" sz="2000" u="sng" dirty="0">
                <a:hlinkClick r:id="rId7">
                  <a:extLst>
                    <a:ext uri="{A12FA001-AC4F-418D-AE19-62706E023703}">
                      <ahyp:hlinkClr xmlns:ahyp="http://schemas.microsoft.com/office/drawing/2018/hyperlinkcolor" val="tx"/>
                    </a:ext>
                  </a:extLst>
                </a:hlinkClick>
              </a:rPr>
              <a:t>’ai</a:t>
            </a:r>
            <a:r>
              <a:rPr lang="fr-FR" sz="2000" dirty="0">
                <a:hlinkClick r:id="rId7">
                  <a:extLst>
                    <a:ext uri="{A12FA001-AC4F-418D-AE19-62706E023703}">
                      <ahyp:hlinkClr xmlns:ahyp="http://schemas.microsoft.com/office/drawing/2018/hyperlinkcolor" val="tx"/>
                    </a:ext>
                  </a:extLst>
                </a:hlinkClick>
              </a:rPr>
              <a:t>de locale pour le </a:t>
            </a:r>
            <a:r>
              <a:rPr lang="fr-FR" sz="2000" dirty="0" err="1">
                <a:hlinkClick r:id="rId7">
                  <a:extLst>
                    <a:ext uri="{A12FA001-AC4F-418D-AE19-62706E023703}">
                      <ahyp:hlinkClr xmlns:ahyp="http://schemas.microsoft.com/office/drawing/2018/hyperlinkcolor" val="tx"/>
                    </a:ext>
                  </a:extLst>
                </a:hlinkClick>
              </a:rPr>
              <a:t>Bafa</a:t>
            </a:r>
            <a:endParaRPr lang="fr-FR" sz="2000" dirty="0"/>
          </a:p>
          <a:p>
            <a:pPr>
              <a:buFontTx/>
              <a:buChar char="-"/>
            </a:pPr>
            <a:endParaRPr lang="fr-FR" sz="2000" dirty="0">
              <a:solidFill>
                <a:srgbClr val="002060"/>
              </a:solidFill>
            </a:endParaRPr>
          </a:p>
          <a:p>
            <a:pPr marL="0" indent="0">
              <a:buNone/>
            </a:pPr>
            <a:endParaRPr lang="fr-FR" sz="2000" dirty="0">
              <a:solidFill>
                <a:srgbClr val="002060"/>
              </a:solidFill>
            </a:endParaRPr>
          </a:p>
          <a:p>
            <a:pPr marL="0" indent="0">
              <a:buNone/>
            </a:pPr>
            <a:endParaRPr lang="fr-FR" sz="2000" dirty="0">
              <a:solidFill>
                <a:srgbClr val="002060"/>
              </a:solidFill>
            </a:endParaRPr>
          </a:p>
        </p:txBody>
      </p:sp>
      <p:pic>
        <p:nvPicPr>
          <p:cNvPr id="5" name="Image 4">
            <a:extLst>
              <a:ext uri="{FF2B5EF4-FFF2-40B4-BE49-F238E27FC236}">
                <a16:creationId xmlns:a16="http://schemas.microsoft.com/office/drawing/2014/main" id="{B35B050D-B539-A265-1625-635E4D8D1D2D}"/>
              </a:ext>
            </a:extLst>
          </p:cNvPr>
          <p:cNvPicPr>
            <a:picLocks noChangeAspect="1"/>
          </p:cNvPicPr>
          <p:nvPr/>
        </p:nvPicPr>
        <p:blipFill>
          <a:blip r:embed="rId8"/>
          <a:stretch>
            <a:fillRect/>
          </a:stretch>
        </p:blipFill>
        <p:spPr>
          <a:xfrm>
            <a:off x="5686424" y="1985395"/>
            <a:ext cx="6315075" cy="1595440"/>
          </a:xfrm>
          <a:prstGeom prst="rect">
            <a:avLst/>
          </a:prstGeom>
        </p:spPr>
      </p:pic>
      <p:pic>
        <p:nvPicPr>
          <p:cNvPr id="8" name="Image 7">
            <a:extLst>
              <a:ext uri="{FF2B5EF4-FFF2-40B4-BE49-F238E27FC236}">
                <a16:creationId xmlns:a16="http://schemas.microsoft.com/office/drawing/2014/main" id="{190C610A-1BCC-3EA9-6B21-14134BFB8E32}"/>
              </a:ext>
            </a:extLst>
          </p:cNvPr>
          <p:cNvPicPr>
            <a:picLocks noChangeAspect="1"/>
          </p:cNvPicPr>
          <p:nvPr/>
        </p:nvPicPr>
        <p:blipFill>
          <a:blip r:embed="rId9"/>
          <a:stretch>
            <a:fillRect/>
          </a:stretch>
        </p:blipFill>
        <p:spPr>
          <a:xfrm>
            <a:off x="5581649" y="3924299"/>
            <a:ext cx="6467475" cy="2133601"/>
          </a:xfrm>
          <a:prstGeom prst="rect">
            <a:avLst/>
          </a:prstGeom>
        </p:spPr>
      </p:pic>
    </p:spTree>
    <p:extLst>
      <p:ext uri="{BB962C8B-B14F-4D97-AF65-F5344CB8AC3E}">
        <p14:creationId xmlns:p14="http://schemas.microsoft.com/office/powerpoint/2010/main" val="3243117279"/>
      </p:ext>
    </p:extLst>
  </p:cSld>
  <p:clrMapOvr>
    <a:masterClrMapping/>
  </p:clrMapOvr>
  <p:transition spd="slow">
    <p:wipe dir="d"/>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8259BA-3747-470A-C8D6-DD806AE7F926}"/>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3199E10E-13BF-3777-28F5-D1B3DB095CEA}"/>
              </a:ext>
            </a:extLst>
          </p:cNvPr>
          <p:cNvSpPr>
            <a:spLocks noGrp="1"/>
          </p:cNvSpPr>
          <p:nvPr>
            <p:ph type="ctrTitle"/>
          </p:nvPr>
        </p:nvSpPr>
        <p:spPr>
          <a:xfrm>
            <a:off x="2415540" y="2132859"/>
            <a:ext cx="9001143" cy="1470025"/>
          </a:xfrm>
        </p:spPr>
        <p:txBody>
          <a:bodyPr/>
          <a:lstStyle/>
          <a:p>
            <a:r>
              <a:rPr lang="fr-FR" dirty="0"/>
              <a:t>6- Contacts</a:t>
            </a:r>
          </a:p>
        </p:txBody>
      </p:sp>
      <p:pic>
        <p:nvPicPr>
          <p:cNvPr id="3" name="Image 2">
            <a:extLst>
              <a:ext uri="{FF2B5EF4-FFF2-40B4-BE49-F238E27FC236}">
                <a16:creationId xmlns:a16="http://schemas.microsoft.com/office/drawing/2014/main" id="{F2FF5289-7CCB-00CA-F216-CAAB9BA6B822}"/>
              </a:ext>
            </a:extLst>
          </p:cNvPr>
          <p:cNvPicPr>
            <a:picLocks noChangeAspect="1"/>
          </p:cNvPicPr>
          <p:nvPr/>
        </p:nvPicPr>
        <p:blipFill>
          <a:blip r:embed="rId2"/>
          <a:stretch>
            <a:fillRect/>
          </a:stretch>
        </p:blipFill>
        <p:spPr>
          <a:xfrm>
            <a:off x="8205744" y="126997"/>
            <a:ext cx="1686186" cy="1216942"/>
          </a:xfrm>
          <a:prstGeom prst="rect">
            <a:avLst/>
          </a:prstGeom>
        </p:spPr>
      </p:pic>
    </p:spTree>
    <p:extLst>
      <p:ext uri="{BB962C8B-B14F-4D97-AF65-F5344CB8AC3E}">
        <p14:creationId xmlns:p14="http://schemas.microsoft.com/office/powerpoint/2010/main" val="4253295355"/>
      </p:ext>
    </p:extLst>
  </p:cSld>
  <p:clrMapOvr>
    <a:masterClrMapping/>
  </p:clrMapOvr>
  <p:transition spd="slow">
    <p:wipe dir="d"/>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9114BDE-6B2A-D4C6-EC22-6A23BA96064E}"/>
              </a:ext>
            </a:extLst>
          </p:cNvPr>
          <p:cNvSpPr>
            <a:spLocks noGrp="1"/>
          </p:cNvSpPr>
          <p:nvPr>
            <p:ph type="title"/>
          </p:nvPr>
        </p:nvSpPr>
        <p:spPr/>
        <p:txBody>
          <a:bodyPr vert="horz" lIns="91440" tIns="45720" rIns="91440" bIns="45720" rtlCol="0" anchor="ctr" anchorCtr="0">
            <a:normAutofit/>
          </a:bodyPr>
          <a:lstStyle/>
          <a:p>
            <a:r>
              <a:rPr lang="fr-FR" sz="3600" dirty="0">
                <a:solidFill>
                  <a:srgbClr val="183E82"/>
                </a:solidFill>
                <a:latin typeface="Calibri" panose="020F0502020204030204" pitchFamily="34" charset="0"/>
              </a:rPr>
              <a:t>6. Comment rencontrer et contacter la Caf ?</a:t>
            </a:r>
          </a:p>
        </p:txBody>
      </p:sp>
      <p:sp>
        <p:nvSpPr>
          <p:cNvPr id="3" name="Espace réservé du contenu 2">
            <a:extLst>
              <a:ext uri="{FF2B5EF4-FFF2-40B4-BE49-F238E27FC236}">
                <a16:creationId xmlns:a16="http://schemas.microsoft.com/office/drawing/2014/main" id="{C1BFC086-CA93-EE34-1E69-BF368B5CA3C7}"/>
              </a:ext>
            </a:extLst>
          </p:cNvPr>
          <p:cNvSpPr>
            <a:spLocks noGrp="1"/>
          </p:cNvSpPr>
          <p:nvPr>
            <p:ph idx="1"/>
          </p:nvPr>
        </p:nvSpPr>
        <p:spPr>
          <a:xfrm>
            <a:off x="719403" y="1596413"/>
            <a:ext cx="10769600" cy="4700772"/>
          </a:xfrm>
        </p:spPr>
        <p:txBody>
          <a:bodyPr vert="horz" lIns="91440" tIns="45720" rIns="91440" bIns="45720" rtlCol="0">
            <a:noAutofit/>
          </a:bodyPr>
          <a:lstStyle/>
          <a:p>
            <a:pPr marL="0" indent="0">
              <a:buNone/>
            </a:pPr>
            <a:r>
              <a:rPr lang="fr-FR" sz="1800" dirty="0">
                <a:solidFill>
                  <a:srgbClr val="00B050"/>
                </a:solidFill>
              </a:rPr>
              <a:t>Accueil sans RDV  du lundi au vendredi de 8h45 à 16h</a:t>
            </a:r>
          </a:p>
          <a:p>
            <a:pPr>
              <a:buFont typeface="Wingdings" panose="05000000000000000000" pitchFamily="2" charset="2"/>
              <a:buChar char="Ø"/>
            </a:pPr>
            <a:r>
              <a:rPr lang="fr-FR" sz="1800" dirty="0">
                <a:solidFill>
                  <a:srgbClr val="183E82"/>
                </a:solidFill>
              </a:rPr>
              <a:t>Espace libre-service (mise à disposition d’un ordinateur)</a:t>
            </a:r>
          </a:p>
          <a:p>
            <a:pPr>
              <a:buFont typeface="Wingdings" panose="05000000000000000000" pitchFamily="2" charset="2"/>
              <a:buChar char="Ø"/>
            </a:pPr>
            <a:r>
              <a:rPr lang="fr-FR" sz="1800" dirty="0">
                <a:solidFill>
                  <a:srgbClr val="183E82"/>
                </a:solidFill>
              </a:rPr>
              <a:t>Espace co-navigation (accompagnement aux démarches en ligne par un CSU)</a:t>
            </a:r>
          </a:p>
          <a:p>
            <a:pPr>
              <a:buFont typeface="Wingdings" panose="05000000000000000000" pitchFamily="2" charset="2"/>
              <a:buChar char="Ø"/>
            </a:pPr>
            <a:r>
              <a:rPr lang="fr-FR" sz="1800" dirty="0">
                <a:solidFill>
                  <a:srgbClr val="183E82"/>
                </a:solidFill>
              </a:rPr>
              <a:t>Espace conseil (réponse de 1</a:t>
            </a:r>
            <a:r>
              <a:rPr lang="fr-FR" sz="1800" baseline="30000" dirty="0">
                <a:solidFill>
                  <a:srgbClr val="183E82"/>
                </a:solidFill>
              </a:rPr>
              <a:t>er</a:t>
            </a:r>
            <a:r>
              <a:rPr lang="fr-FR" sz="1800" dirty="0">
                <a:solidFill>
                  <a:srgbClr val="183E82"/>
                </a:solidFill>
              </a:rPr>
              <a:t> niveau sur les dossiers)</a:t>
            </a:r>
          </a:p>
          <a:p>
            <a:pPr marL="0" indent="0">
              <a:buNone/>
            </a:pPr>
            <a:endParaRPr lang="fr-FR" sz="1800" dirty="0">
              <a:solidFill>
                <a:srgbClr val="183E82"/>
              </a:solidFill>
            </a:endParaRPr>
          </a:p>
          <a:p>
            <a:pPr marL="0" indent="0">
              <a:buNone/>
            </a:pPr>
            <a:r>
              <a:rPr lang="fr-FR" sz="1800" dirty="0">
                <a:solidFill>
                  <a:srgbClr val="00B050"/>
                </a:solidFill>
              </a:rPr>
              <a:t>Accueil sur RDV : </a:t>
            </a:r>
          </a:p>
          <a:p>
            <a:pPr>
              <a:buFont typeface="Wingdings" panose="05000000000000000000" pitchFamily="2" charset="2"/>
              <a:buChar char="Ø"/>
            </a:pPr>
            <a:r>
              <a:rPr lang="fr-FR" sz="1800" dirty="0">
                <a:solidFill>
                  <a:srgbClr val="183E82"/>
                </a:solidFill>
              </a:rPr>
              <a:t>A Cahors  du lundi au vendredi de 9h à 12h et de 13h à 16h</a:t>
            </a:r>
          </a:p>
          <a:p>
            <a:pPr marL="0" indent="0">
              <a:buNone/>
            </a:pPr>
            <a:endParaRPr lang="fr-FR" sz="800" dirty="0">
              <a:solidFill>
                <a:srgbClr val="183E82"/>
              </a:solidFill>
            </a:endParaRPr>
          </a:p>
          <a:p>
            <a:pPr>
              <a:buFont typeface="Wingdings" panose="05000000000000000000" pitchFamily="2" charset="2"/>
              <a:buChar char="Ø"/>
            </a:pPr>
            <a:r>
              <a:rPr lang="fr-FR" sz="1800" dirty="0">
                <a:solidFill>
                  <a:srgbClr val="183E82"/>
                </a:solidFill>
              </a:rPr>
              <a:t>A Figeac au centre social et de prévention le jeudi de 9h à 12h et de 13h</a:t>
            </a:r>
          </a:p>
          <a:p>
            <a:pPr marL="0" indent="0">
              <a:buNone/>
            </a:pPr>
            <a:r>
              <a:rPr lang="fr-FR" sz="1800" dirty="0">
                <a:solidFill>
                  <a:srgbClr val="183E82"/>
                </a:solidFill>
              </a:rPr>
              <a:t> à 15h.</a:t>
            </a:r>
          </a:p>
          <a:p>
            <a:pPr marL="0" indent="0">
              <a:buNone/>
            </a:pPr>
            <a:endParaRPr lang="fr-FR" sz="800" dirty="0">
              <a:solidFill>
                <a:srgbClr val="183E82"/>
              </a:solidFill>
            </a:endParaRPr>
          </a:p>
          <a:p>
            <a:pPr>
              <a:buFont typeface="Wingdings" panose="05000000000000000000" pitchFamily="2" charset="2"/>
              <a:buChar char="Ø"/>
            </a:pPr>
            <a:r>
              <a:rPr lang="fr-FR" sz="1800" dirty="0">
                <a:solidFill>
                  <a:srgbClr val="183E82"/>
                </a:solidFill>
              </a:rPr>
              <a:t>RDV téléphoniques du lundi au vendredi de 9h à 12h et de 13h à 16h</a:t>
            </a:r>
          </a:p>
          <a:p>
            <a:pPr marL="0" indent="0">
              <a:buNone/>
            </a:pPr>
            <a:endParaRPr lang="fr-FR" sz="800" dirty="0">
              <a:solidFill>
                <a:srgbClr val="183E82"/>
              </a:solidFill>
            </a:endParaRPr>
          </a:p>
        </p:txBody>
      </p:sp>
      <p:sp>
        <p:nvSpPr>
          <p:cNvPr id="4" name="Espace réservé du numéro de diapositive 3">
            <a:extLst>
              <a:ext uri="{FF2B5EF4-FFF2-40B4-BE49-F238E27FC236}">
                <a16:creationId xmlns:a16="http://schemas.microsoft.com/office/drawing/2014/main" id="{FA2C488F-D618-4C8B-F3C9-F969287F308F}"/>
              </a:ext>
            </a:extLst>
          </p:cNvPr>
          <p:cNvSpPr>
            <a:spLocks noGrp="1"/>
          </p:cNvSpPr>
          <p:nvPr>
            <p:ph type="sldNum" sz="quarter" idx="12"/>
          </p:nvPr>
        </p:nvSpPr>
        <p:spPr/>
        <p:txBody>
          <a:bodyPr/>
          <a:lstStyle/>
          <a:p>
            <a:fld id="{33D6E5A2-EC83-451F-A719-9AC1370DD5CF}" type="slidenum">
              <a:rPr lang="fr-FR" smtClean="0"/>
              <a:pPr/>
              <a:t>37</a:t>
            </a:fld>
            <a:endParaRPr kumimoji="0" lang="fr-FR" dirty="0"/>
          </a:p>
        </p:txBody>
      </p:sp>
      <p:pic>
        <p:nvPicPr>
          <p:cNvPr id="5" name="Image 4">
            <a:extLst>
              <a:ext uri="{FF2B5EF4-FFF2-40B4-BE49-F238E27FC236}">
                <a16:creationId xmlns:a16="http://schemas.microsoft.com/office/drawing/2014/main" id="{F1867492-8393-61E7-F2A0-B23BC72CF8B4}"/>
              </a:ext>
            </a:extLst>
          </p:cNvPr>
          <p:cNvPicPr>
            <a:picLocks noChangeAspect="1"/>
          </p:cNvPicPr>
          <p:nvPr/>
        </p:nvPicPr>
        <p:blipFill>
          <a:blip r:embed="rId3"/>
          <a:stretch>
            <a:fillRect/>
          </a:stretch>
        </p:blipFill>
        <p:spPr>
          <a:xfrm>
            <a:off x="10234569" y="136522"/>
            <a:ext cx="1686186" cy="1216942"/>
          </a:xfrm>
          <a:prstGeom prst="rect">
            <a:avLst/>
          </a:prstGeom>
        </p:spPr>
      </p:pic>
      <p:pic>
        <p:nvPicPr>
          <p:cNvPr id="10" name="Image 9">
            <a:hlinkClick r:id="rId4"/>
            <a:extLst>
              <a:ext uri="{FF2B5EF4-FFF2-40B4-BE49-F238E27FC236}">
                <a16:creationId xmlns:a16="http://schemas.microsoft.com/office/drawing/2014/main" id="{0CF91C85-3103-216A-58E2-27543E317232}"/>
              </a:ext>
            </a:extLst>
          </p:cNvPr>
          <p:cNvPicPr>
            <a:picLocks noChangeAspect="1"/>
          </p:cNvPicPr>
          <p:nvPr/>
        </p:nvPicPr>
        <p:blipFill>
          <a:blip r:embed="rId5"/>
          <a:stretch>
            <a:fillRect/>
          </a:stretch>
        </p:blipFill>
        <p:spPr>
          <a:xfrm>
            <a:off x="9214022" y="3769601"/>
            <a:ext cx="2041094" cy="2156460"/>
          </a:xfrm>
          <a:prstGeom prst="rect">
            <a:avLst/>
          </a:prstGeom>
        </p:spPr>
      </p:pic>
    </p:spTree>
    <p:extLst>
      <p:ext uri="{BB962C8B-B14F-4D97-AF65-F5344CB8AC3E}">
        <p14:creationId xmlns:p14="http://schemas.microsoft.com/office/powerpoint/2010/main" val="636212801"/>
      </p:ext>
    </p:extLst>
  </p:cSld>
  <p:clrMapOvr>
    <a:masterClrMapping/>
  </p:clrMapOvr>
  <p:transition spd="slow">
    <p:wipe dir="d"/>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782182-3CB6-66DB-B2DD-FA019ADC8E34}"/>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CBC446E7-8708-9791-1A19-1210410326BF}"/>
              </a:ext>
            </a:extLst>
          </p:cNvPr>
          <p:cNvSpPr>
            <a:spLocks noGrp="1"/>
          </p:cNvSpPr>
          <p:nvPr>
            <p:ph type="title"/>
          </p:nvPr>
        </p:nvSpPr>
        <p:spPr/>
        <p:txBody>
          <a:bodyPr vert="horz" lIns="91440" tIns="45720" rIns="91440" bIns="45720" rtlCol="0" anchor="ctr" anchorCtr="0">
            <a:normAutofit/>
          </a:bodyPr>
          <a:lstStyle/>
          <a:p>
            <a:r>
              <a:rPr lang="fr-FR" sz="3600" dirty="0">
                <a:solidFill>
                  <a:srgbClr val="183E82"/>
                </a:solidFill>
                <a:cs typeface="Calibri"/>
              </a:rPr>
              <a:t>Comment rencontrer et contacter la Caf ?</a:t>
            </a:r>
          </a:p>
        </p:txBody>
      </p:sp>
      <p:sp>
        <p:nvSpPr>
          <p:cNvPr id="3" name="Espace réservé du contenu 2">
            <a:extLst>
              <a:ext uri="{FF2B5EF4-FFF2-40B4-BE49-F238E27FC236}">
                <a16:creationId xmlns:a16="http://schemas.microsoft.com/office/drawing/2014/main" id="{C376EE04-DEC1-AC96-5C20-8EFC1648909E}"/>
              </a:ext>
            </a:extLst>
          </p:cNvPr>
          <p:cNvSpPr>
            <a:spLocks noGrp="1"/>
          </p:cNvSpPr>
          <p:nvPr>
            <p:ph idx="1"/>
          </p:nvPr>
        </p:nvSpPr>
        <p:spPr/>
        <p:txBody>
          <a:bodyPr vert="horz" lIns="91440" tIns="45720" rIns="91440" bIns="45720" rtlCol="0">
            <a:noAutofit/>
          </a:bodyPr>
          <a:lstStyle/>
          <a:p>
            <a:pPr marL="0" indent="0">
              <a:buNone/>
            </a:pPr>
            <a:r>
              <a:rPr lang="fr-FR" sz="1800" dirty="0">
                <a:solidFill>
                  <a:srgbClr val="00B050"/>
                </a:solidFill>
              </a:rPr>
              <a:t>Modes de contact allocataires : </a:t>
            </a:r>
          </a:p>
          <a:p>
            <a:pPr>
              <a:buFont typeface="Wingdings" panose="05000000000000000000" pitchFamily="2" charset="2"/>
              <a:buChar char="Ø"/>
            </a:pPr>
            <a:r>
              <a:rPr lang="fr-FR" sz="1800" dirty="0">
                <a:solidFill>
                  <a:srgbClr val="183E82"/>
                </a:solidFill>
              </a:rPr>
              <a:t>Par téléphone au 3230</a:t>
            </a:r>
          </a:p>
          <a:p>
            <a:pPr>
              <a:buFont typeface="Wingdings" panose="05000000000000000000" pitchFamily="2" charset="2"/>
              <a:buChar char="Ø"/>
            </a:pPr>
            <a:r>
              <a:rPr lang="fr-FR" sz="1800" dirty="0">
                <a:solidFill>
                  <a:srgbClr val="183E82"/>
                </a:solidFill>
              </a:rPr>
              <a:t>Par courrier </a:t>
            </a:r>
            <a:r>
              <a:rPr lang="fr-FR" sz="1400" i="1" dirty="0">
                <a:solidFill>
                  <a:srgbClr val="183E82"/>
                </a:solidFill>
              </a:rPr>
              <a:t>(Caf du Lot – 304 Rue Victor Hugo – 46019 Cahors CEDEX 9)</a:t>
            </a:r>
            <a:endParaRPr lang="fr-FR" sz="1800" dirty="0">
              <a:solidFill>
                <a:srgbClr val="183E82"/>
              </a:solidFill>
            </a:endParaRPr>
          </a:p>
          <a:p>
            <a:pPr>
              <a:buFont typeface="Wingdings" panose="05000000000000000000" pitchFamily="2" charset="2"/>
              <a:buChar char="Ø"/>
            </a:pPr>
            <a:r>
              <a:rPr lang="fr-FR" sz="1800" dirty="0">
                <a:solidFill>
                  <a:srgbClr val="183E82"/>
                </a:solidFill>
              </a:rPr>
              <a:t>Par courriel</a:t>
            </a:r>
          </a:p>
          <a:p>
            <a:pPr>
              <a:buFont typeface="Wingdings" panose="05000000000000000000" pitchFamily="2" charset="2"/>
              <a:buChar char="Ø"/>
            </a:pPr>
            <a:r>
              <a:rPr lang="fr-FR" sz="1800" dirty="0">
                <a:solidFill>
                  <a:srgbClr val="183E82"/>
                </a:solidFill>
              </a:rPr>
              <a:t>transmettreundocument.caf46@info-caf.fr </a:t>
            </a:r>
            <a:r>
              <a:rPr lang="fr-FR" sz="1600" i="1" dirty="0">
                <a:solidFill>
                  <a:srgbClr val="183E82"/>
                </a:solidFill>
              </a:rPr>
              <a:t>(pas d’image dans le mail, pas de signature, un mail par dossier, format jpeg, </a:t>
            </a:r>
            <a:r>
              <a:rPr lang="fr-FR" sz="1600" i="1" dirty="0" err="1">
                <a:solidFill>
                  <a:srgbClr val="183E82"/>
                </a:solidFill>
              </a:rPr>
              <a:t>pdf</a:t>
            </a:r>
            <a:r>
              <a:rPr lang="fr-FR" sz="1600" i="1" dirty="0">
                <a:solidFill>
                  <a:srgbClr val="183E82"/>
                </a:solidFill>
              </a:rPr>
              <a:t>, png, jpg ou gif, 10 Mo maximum) </a:t>
            </a:r>
            <a:r>
              <a:rPr lang="fr-FR" sz="1600" dirty="0">
                <a:solidFill>
                  <a:srgbClr val="00B050"/>
                </a:solidFill>
              </a:rPr>
              <a:t>Cette adresse ne doit pas être communiquée aux allocataires.</a:t>
            </a:r>
          </a:p>
          <a:p>
            <a:pPr>
              <a:buFont typeface="Wingdings" panose="05000000000000000000" pitchFamily="2" charset="2"/>
              <a:buChar char="Ø"/>
            </a:pPr>
            <a:endParaRPr lang="fr-FR" sz="1800" dirty="0">
              <a:solidFill>
                <a:srgbClr val="183E82"/>
              </a:solidFill>
            </a:endParaRPr>
          </a:p>
          <a:p>
            <a:pPr marL="0" indent="0">
              <a:buNone/>
            </a:pPr>
            <a:r>
              <a:rPr lang="fr-FR" sz="1800" dirty="0">
                <a:solidFill>
                  <a:srgbClr val="00B050"/>
                </a:solidFill>
              </a:rPr>
              <a:t>Modes de contact France Services :</a:t>
            </a:r>
          </a:p>
          <a:p>
            <a:pPr>
              <a:buFont typeface="Wingdings" panose="05000000000000000000" pitchFamily="2" charset="2"/>
              <a:buChar char="Ø"/>
            </a:pPr>
            <a:r>
              <a:rPr lang="fr-FR" sz="1800" dirty="0">
                <a:solidFill>
                  <a:srgbClr val="183E82"/>
                </a:solidFill>
              </a:rPr>
              <a:t>Adresse mail spécifique (voir RESANA)</a:t>
            </a:r>
          </a:p>
          <a:p>
            <a:pPr>
              <a:buFont typeface="Wingdings" panose="05000000000000000000" pitchFamily="2" charset="2"/>
              <a:buChar char="Ø"/>
            </a:pPr>
            <a:r>
              <a:rPr lang="fr-FR" sz="1800" dirty="0">
                <a:solidFill>
                  <a:srgbClr val="183E82"/>
                </a:solidFill>
              </a:rPr>
              <a:t>Administration+</a:t>
            </a:r>
          </a:p>
          <a:p>
            <a:pPr>
              <a:buFont typeface="Wingdings" panose="05000000000000000000" pitchFamily="2" charset="2"/>
              <a:buChar char="Ø"/>
            </a:pPr>
            <a:endParaRPr lang="fr-FR" sz="1800" dirty="0">
              <a:solidFill>
                <a:srgbClr val="183E82"/>
              </a:solidFill>
            </a:endParaRPr>
          </a:p>
          <a:p>
            <a:pPr marL="0" indent="0">
              <a:buNone/>
            </a:pPr>
            <a:r>
              <a:rPr lang="fr-FR" sz="1800" dirty="0">
                <a:solidFill>
                  <a:srgbClr val="00B050"/>
                </a:solidFill>
              </a:rPr>
              <a:t>Modes de contacts autres partenaires : </a:t>
            </a:r>
          </a:p>
          <a:p>
            <a:pPr>
              <a:buFont typeface="Wingdings" panose="05000000000000000000" pitchFamily="2" charset="2"/>
              <a:buChar char="Ø"/>
            </a:pPr>
            <a:r>
              <a:rPr lang="fr-FR" sz="1800" dirty="0">
                <a:solidFill>
                  <a:srgbClr val="183E82"/>
                </a:solidFill>
              </a:rPr>
              <a:t>CDAP </a:t>
            </a:r>
            <a:r>
              <a:rPr lang="fr-FR" sz="1600" dirty="0">
                <a:solidFill>
                  <a:srgbClr val="183E82"/>
                </a:solidFill>
              </a:rPr>
              <a:t>(Consultation du Dossier Allocataire par les Partenaires habilités)</a:t>
            </a:r>
          </a:p>
          <a:p>
            <a:endParaRPr lang="fr-FR" sz="1800" dirty="0">
              <a:solidFill>
                <a:srgbClr val="183E82"/>
              </a:solidFill>
            </a:endParaRPr>
          </a:p>
          <a:p>
            <a:endParaRPr lang="fr-FR" sz="1800" dirty="0">
              <a:solidFill>
                <a:srgbClr val="183E82"/>
              </a:solidFill>
            </a:endParaRPr>
          </a:p>
        </p:txBody>
      </p:sp>
      <p:sp>
        <p:nvSpPr>
          <p:cNvPr id="4" name="Espace réservé du numéro de diapositive 3">
            <a:extLst>
              <a:ext uri="{FF2B5EF4-FFF2-40B4-BE49-F238E27FC236}">
                <a16:creationId xmlns:a16="http://schemas.microsoft.com/office/drawing/2014/main" id="{CBFD12CB-6B16-E50C-4974-0AB2DACFEE12}"/>
              </a:ext>
            </a:extLst>
          </p:cNvPr>
          <p:cNvSpPr>
            <a:spLocks noGrp="1"/>
          </p:cNvSpPr>
          <p:nvPr>
            <p:ph type="sldNum" sz="quarter" idx="12"/>
          </p:nvPr>
        </p:nvSpPr>
        <p:spPr/>
        <p:txBody>
          <a:bodyPr/>
          <a:lstStyle/>
          <a:p>
            <a:fld id="{33D6E5A2-EC83-451F-A719-9AC1370DD5CF}" type="slidenum">
              <a:rPr lang="fr-FR" smtClean="0"/>
              <a:pPr/>
              <a:t>38</a:t>
            </a:fld>
            <a:endParaRPr kumimoji="0" lang="fr-FR"/>
          </a:p>
        </p:txBody>
      </p:sp>
      <p:pic>
        <p:nvPicPr>
          <p:cNvPr id="7" name="Image 6">
            <a:extLst>
              <a:ext uri="{FF2B5EF4-FFF2-40B4-BE49-F238E27FC236}">
                <a16:creationId xmlns:a16="http://schemas.microsoft.com/office/drawing/2014/main" id="{AD2C793D-07A0-0183-8D87-A3F8B19BB583}"/>
              </a:ext>
            </a:extLst>
          </p:cNvPr>
          <p:cNvPicPr>
            <a:picLocks noChangeAspect="1"/>
          </p:cNvPicPr>
          <p:nvPr/>
        </p:nvPicPr>
        <p:blipFill>
          <a:blip r:embed="rId3"/>
          <a:stretch>
            <a:fillRect/>
          </a:stretch>
        </p:blipFill>
        <p:spPr>
          <a:xfrm>
            <a:off x="2506845" y="2585067"/>
            <a:ext cx="3245178" cy="425479"/>
          </a:xfrm>
          <a:prstGeom prst="rect">
            <a:avLst/>
          </a:prstGeom>
        </p:spPr>
      </p:pic>
      <p:sp>
        <p:nvSpPr>
          <p:cNvPr id="9" name="ZoneTexte 8">
            <a:extLst>
              <a:ext uri="{FF2B5EF4-FFF2-40B4-BE49-F238E27FC236}">
                <a16:creationId xmlns:a16="http://schemas.microsoft.com/office/drawing/2014/main" id="{4D2F8C4A-791B-8B10-156E-733066B33233}"/>
              </a:ext>
            </a:extLst>
          </p:cNvPr>
          <p:cNvSpPr txBox="1"/>
          <p:nvPr/>
        </p:nvSpPr>
        <p:spPr>
          <a:xfrm>
            <a:off x="5071424" y="3867385"/>
            <a:ext cx="6190625" cy="584775"/>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wrap="square" rtlCol="0">
            <a:spAutoFit/>
          </a:bodyPr>
          <a:lstStyle/>
          <a:p>
            <a:r>
              <a:rPr lang="fr-FR" sz="1600" i="1" dirty="0">
                <a:solidFill>
                  <a:schemeClr val="bg1"/>
                </a:solidFill>
                <a:effectLst>
                  <a:outerShdw blurRad="38100" dist="38100" dir="2700000" algn="tl">
                    <a:srgbClr val="000000">
                      <a:alpha val="43137"/>
                    </a:srgbClr>
                  </a:outerShdw>
                </a:effectLst>
              </a:rPr>
              <a:t>Consultés chaque jour et une réponse est apportée dans les 48h.</a:t>
            </a:r>
          </a:p>
          <a:p>
            <a:r>
              <a:rPr lang="fr-FR" sz="1600" i="1" dirty="0">
                <a:solidFill>
                  <a:schemeClr val="bg1"/>
                </a:solidFill>
                <a:effectLst>
                  <a:outerShdw blurRad="38100" dist="38100" dir="2700000" algn="tl">
                    <a:srgbClr val="000000">
                      <a:alpha val="43137"/>
                    </a:srgbClr>
                  </a:outerShdw>
                </a:effectLst>
              </a:rPr>
              <a:t>A utiliser uniquement pour les urgences ou pour les dossiers bloqués</a:t>
            </a:r>
          </a:p>
        </p:txBody>
      </p:sp>
      <p:pic>
        <p:nvPicPr>
          <p:cNvPr id="5" name="Image 4">
            <a:extLst>
              <a:ext uri="{FF2B5EF4-FFF2-40B4-BE49-F238E27FC236}">
                <a16:creationId xmlns:a16="http://schemas.microsoft.com/office/drawing/2014/main" id="{C36337B7-BB14-6192-D56D-433B421B1B5C}"/>
              </a:ext>
            </a:extLst>
          </p:cNvPr>
          <p:cNvPicPr>
            <a:picLocks noChangeAspect="1"/>
          </p:cNvPicPr>
          <p:nvPr/>
        </p:nvPicPr>
        <p:blipFill>
          <a:blip r:embed="rId4"/>
          <a:stretch>
            <a:fillRect/>
          </a:stretch>
        </p:blipFill>
        <p:spPr>
          <a:xfrm>
            <a:off x="10234569" y="136522"/>
            <a:ext cx="1686186" cy="1216942"/>
          </a:xfrm>
          <a:prstGeom prst="rect">
            <a:avLst/>
          </a:prstGeom>
        </p:spPr>
      </p:pic>
    </p:spTree>
    <p:extLst>
      <p:ext uri="{BB962C8B-B14F-4D97-AF65-F5344CB8AC3E}">
        <p14:creationId xmlns:p14="http://schemas.microsoft.com/office/powerpoint/2010/main" val="3171362223"/>
      </p:ext>
    </p:extLst>
  </p:cSld>
  <p:clrMapOvr>
    <a:masterClrMapping/>
  </p:clrMapOvr>
  <p:transition spd="slow">
    <p:wipe dir="d"/>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9114BDE-6B2A-D4C6-EC22-6A23BA96064E}"/>
              </a:ext>
            </a:extLst>
          </p:cNvPr>
          <p:cNvSpPr>
            <a:spLocks noGrp="1"/>
          </p:cNvSpPr>
          <p:nvPr>
            <p:ph type="title"/>
          </p:nvPr>
        </p:nvSpPr>
        <p:spPr/>
        <p:txBody>
          <a:bodyPr vert="horz" lIns="91440" tIns="45720" rIns="91440" bIns="45720" rtlCol="0" anchor="ctr" anchorCtr="0">
            <a:normAutofit/>
          </a:bodyPr>
          <a:lstStyle/>
          <a:p>
            <a:r>
              <a:rPr lang="fr-FR" sz="3600" dirty="0">
                <a:solidFill>
                  <a:srgbClr val="183E82"/>
                </a:solidFill>
                <a:cs typeface="Calibri"/>
              </a:rPr>
              <a:t>Comment rencontrer et contacter la Caf ?</a:t>
            </a:r>
          </a:p>
        </p:txBody>
      </p:sp>
      <p:sp>
        <p:nvSpPr>
          <p:cNvPr id="3" name="Espace réservé du contenu 2">
            <a:extLst>
              <a:ext uri="{FF2B5EF4-FFF2-40B4-BE49-F238E27FC236}">
                <a16:creationId xmlns:a16="http://schemas.microsoft.com/office/drawing/2014/main" id="{C1BFC086-CA93-EE34-1E69-BF368B5CA3C7}"/>
              </a:ext>
            </a:extLst>
          </p:cNvPr>
          <p:cNvSpPr>
            <a:spLocks noGrp="1"/>
          </p:cNvSpPr>
          <p:nvPr>
            <p:ph idx="1"/>
          </p:nvPr>
        </p:nvSpPr>
        <p:spPr/>
        <p:txBody>
          <a:bodyPr vert="horz" lIns="91440" tIns="45720" rIns="91440" bIns="45720" rtlCol="0">
            <a:noAutofit/>
          </a:bodyPr>
          <a:lstStyle/>
          <a:p>
            <a:pPr marL="0" indent="0">
              <a:buNone/>
            </a:pPr>
            <a:r>
              <a:rPr lang="fr-FR" sz="1800" dirty="0">
                <a:solidFill>
                  <a:srgbClr val="00B050"/>
                </a:solidFill>
              </a:rPr>
              <a:t>Modes de contact pour le service social : </a:t>
            </a:r>
          </a:p>
          <a:p>
            <a:pPr marL="0" indent="0">
              <a:buNone/>
            </a:pPr>
            <a:endParaRPr lang="fr-FR" sz="1800" dirty="0">
              <a:solidFill>
                <a:srgbClr val="00B050"/>
              </a:solidFill>
            </a:endParaRPr>
          </a:p>
          <a:p>
            <a:pPr>
              <a:buFont typeface="Wingdings" panose="05000000000000000000" pitchFamily="2" charset="2"/>
              <a:buChar char="Ø"/>
            </a:pPr>
            <a:r>
              <a:rPr lang="fr-FR" sz="1800" dirty="0">
                <a:solidFill>
                  <a:srgbClr val="183E82"/>
                </a:solidFill>
              </a:rPr>
              <a:t>Par téléphone au 05 65 23 30 43 (Aides aux allocataires)</a:t>
            </a:r>
          </a:p>
          <a:p>
            <a:pPr>
              <a:buFont typeface="Wingdings" panose="05000000000000000000" pitchFamily="2" charset="2"/>
              <a:buChar char="Ø"/>
            </a:pPr>
            <a:r>
              <a:rPr lang="fr-FR" sz="1800" dirty="0">
                <a:solidFill>
                  <a:srgbClr val="183E82"/>
                </a:solidFill>
              </a:rPr>
              <a:t>Par courrier </a:t>
            </a:r>
            <a:r>
              <a:rPr lang="fr-FR" sz="1400" i="1" dirty="0">
                <a:solidFill>
                  <a:srgbClr val="183E82"/>
                </a:solidFill>
              </a:rPr>
              <a:t>(CS 70218 –  46004 Cahors CEDEX)</a:t>
            </a:r>
            <a:endParaRPr lang="fr-FR" sz="1800" dirty="0">
              <a:solidFill>
                <a:srgbClr val="183E82"/>
              </a:solidFill>
            </a:endParaRPr>
          </a:p>
          <a:p>
            <a:pPr>
              <a:buFont typeface="Wingdings" panose="05000000000000000000" pitchFamily="2" charset="2"/>
              <a:buChar char="Ø"/>
            </a:pPr>
            <a:r>
              <a:rPr lang="fr-FR" sz="1800" dirty="0">
                <a:solidFill>
                  <a:srgbClr val="183E82"/>
                </a:solidFill>
              </a:rPr>
              <a:t>Par courriel : aides-financières-AS@caf46.caf.fr</a:t>
            </a:r>
          </a:p>
          <a:p>
            <a:pPr marL="0" indent="0">
              <a:buNone/>
            </a:pPr>
            <a:endParaRPr lang="fr-FR" sz="1800" dirty="0">
              <a:solidFill>
                <a:srgbClr val="183E82"/>
              </a:solidFill>
            </a:endParaRPr>
          </a:p>
          <a:p>
            <a:endParaRPr lang="fr-FR" sz="1800" dirty="0">
              <a:solidFill>
                <a:srgbClr val="183E82"/>
              </a:solidFill>
            </a:endParaRPr>
          </a:p>
        </p:txBody>
      </p:sp>
      <p:sp>
        <p:nvSpPr>
          <p:cNvPr id="4" name="Espace réservé du numéro de diapositive 3">
            <a:extLst>
              <a:ext uri="{FF2B5EF4-FFF2-40B4-BE49-F238E27FC236}">
                <a16:creationId xmlns:a16="http://schemas.microsoft.com/office/drawing/2014/main" id="{FA2C488F-D618-4C8B-F3C9-F969287F308F}"/>
              </a:ext>
            </a:extLst>
          </p:cNvPr>
          <p:cNvSpPr>
            <a:spLocks noGrp="1"/>
          </p:cNvSpPr>
          <p:nvPr>
            <p:ph type="sldNum" sz="quarter" idx="12"/>
          </p:nvPr>
        </p:nvSpPr>
        <p:spPr/>
        <p:txBody>
          <a:bodyPr/>
          <a:lstStyle/>
          <a:p>
            <a:fld id="{33D6E5A2-EC83-451F-A719-9AC1370DD5CF}" type="slidenum">
              <a:rPr lang="fr-FR" smtClean="0"/>
              <a:pPr/>
              <a:t>39</a:t>
            </a:fld>
            <a:endParaRPr kumimoji="0" lang="fr-FR"/>
          </a:p>
        </p:txBody>
      </p:sp>
      <p:pic>
        <p:nvPicPr>
          <p:cNvPr id="5" name="Image 4">
            <a:extLst>
              <a:ext uri="{FF2B5EF4-FFF2-40B4-BE49-F238E27FC236}">
                <a16:creationId xmlns:a16="http://schemas.microsoft.com/office/drawing/2014/main" id="{E165D12D-B476-7E18-1C51-59B607E9680C}"/>
              </a:ext>
            </a:extLst>
          </p:cNvPr>
          <p:cNvPicPr>
            <a:picLocks noChangeAspect="1"/>
          </p:cNvPicPr>
          <p:nvPr/>
        </p:nvPicPr>
        <p:blipFill>
          <a:blip r:embed="rId3"/>
          <a:stretch>
            <a:fillRect/>
          </a:stretch>
        </p:blipFill>
        <p:spPr>
          <a:xfrm>
            <a:off x="10234569" y="136522"/>
            <a:ext cx="1686186" cy="1216942"/>
          </a:xfrm>
          <a:prstGeom prst="rect">
            <a:avLst/>
          </a:prstGeom>
        </p:spPr>
      </p:pic>
    </p:spTree>
    <p:extLst>
      <p:ext uri="{BB962C8B-B14F-4D97-AF65-F5344CB8AC3E}">
        <p14:creationId xmlns:p14="http://schemas.microsoft.com/office/powerpoint/2010/main" val="3005945492"/>
      </p:ext>
    </p:extLst>
  </p:cSld>
  <p:clrMapOvr>
    <a:masterClrMapping/>
  </p:clrMapOvr>
  <p:transition spd="slow">
    <p:wipe dir="d"/>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6754A3-D149-E464-6B62-4B26D73662B3}"/>
            </a:ext>
          </a:extLst>
        </p:cNvPr>
        <p:cNvGrpSpPr/>
        <p:nvPr/>
      </p:nvGrpSpPr>
      <p:grpSpPr>
        <a:xfrm>
          <a:off x="0" y="0"/>
          <a:ext cx="0" cy="0"/>
          <a:chOff x="0" y="0"/>
          <a:chExt cx="0" cy="0"/>
        </a:xfrm>
      </p:grpSpPr>
      <p:sp>
        <p:nvSpPr>
          <p:cNvPr id="4" name="Titre 3">
            <a:extLst>
              <a:ext uri="{FF2B5EF4-FFF2-40B4-BE49-F238E27FC236}">
                <a16:creationId xmlns:a16="http://schemas.microsoft.com/office/drawing/2014/main" id="{D419E04B-A9DF-28CD-7AC3-2D82AA3901A5}"/>
              </a:ext>
            </a:extLst>
          </p:cNvPr>
          <p:cNvSpPr>
            <a:spLocks noGrp="1"/>
          </p:cNvSpPr>
          <p:nvPr>
            <p:ph type="title"/>
          </p:nvPr>
        </p:nvSpPr>
        <p:spPr/>
        <p:txBody>
          <a:bodyPr/>
          <a:lstStyle/>
          <a:p>
            <a:r>
              <a:rPr lang="fr-FR" dirty="0">
                <a:solidFill>
                  <a:schemeClr val="tx2"/>
                </a:solidFill>
              </a:rPr>
              <a:t>Introduction/Contexte</a:t>
            </a:r>
          </a:p>
        </p:txBody>
      </p:sp>
      <p:sp>
        <p:nvSpPr>
          <p:cNvPr id="5" name="Espace réservé du contenu 4">
            <a:extLst>
              <a:ext uri="{FF2B5EF4-FFF2-40B4-BE49-F238E27FC236}">
                <a16:creationId xmlns:a16="http://schemas.microsoft.com/office/drawing/2014/main" id="{3FF8D4B9-8FB8-261C-253F-A82E41B266F9}"/>
              </a:ext>
            </a:extLst>
          </p:cNvPr>
          <p:cNvSpPr>
            <a:spLocks noGrp="1"/>
          </p:cNvSpPr>
          <p:nvPr>
            <p:ph idx="1"/>
          </p:nvPr>
        </p:nvSpPr>
        <p:spPr>
          <a:xfrm>
            <a:off x="719403" y="1228725"/>
            <a:ext cx="10769600" cy="5159376"/>
          </a:xfrm>
        </p:spPr>
        <p:txBody>
          <a:bodyPr vert="horz" lIns="91440" tIns="45720" rIns="91440" bIns="45720" rtlCol="0" anchor="t">
            <a:noAutofit/>
          </a:bodyPr>
          <a:lstStyle/>
          <a:p>
            <a:pPr algn="just">
              <a:lnSpc>
                <a:spcPct val="107000"/>
              </a:lnSpc>
              <a:spcAft>
                <a:spcPts val="800"/>
              </a:spcAft>
              <a:defRPr/>
            </a:pPr>
            <a:endParaRPr lang="fr-FR" sz="2000" b="1" kern="100" dirty="0">
              <a:solidFill>
                <a:srgbClr val="183E82"/>
              </a:solidFill>
              <a:latin typeface="+mj-lt"/>
              <a:ea typeface="Calibri" panose="020F0502020204030204" pitchFamily="34" charset="0"/>
              <a:cs typeface="Arial" panose="020B0604020202020204" pitchFamily="34" charset="0"/>
            </a:endParaRPr>
          </a:p>
          <a:p>
            <a:pPr marL="0" indent="0" algn="just">
              <a:lnSpc>
                <a:spcPct val="107000"/>
              </a:lnSpc>
              <a:spcAft>
                <a:spcPts val="800"/>
              </a:spcAft>
              <a:buNone/>
              <a:defRPr/>
            </a:pPr>
            <a:r>
              <a:rPr lang="fr-FR" sz="1600" b="1" kern="100" dirty="0">
                <a:solidFill>
                  <a:srgbClr val="183E82"/>
                </a:solidFill>
                <a:latin typeface="+mj-lt"/>
                <a:ea typeface="Calibri" panose="020F0502020204030204" pitchFamily="34" charset="0"/>
                <a:cs typeface="Arial" panose="020B0604020202020204" pitchFamily="34" charset="0"/>
              </a:rPr>
              <a:t>Le Rias de la Caf du Lot n’avait pas été revu depuis plus de 10 ans. </a:t>
            </a:r>
          </a:p>
          <a:p>
            <a:pPr marL="0" indent="0" algn="just">
              <a:lnSpc>
                <a:spcPct val="107000"/>
              </a:lnSpc>
              <a:spcAft>
                <a:spcPts val="800"/>
              </a:spcAft>
              <a:buNone/>
              <a:defRPr/>
            </a:pPr>
            <a:r>
              <a:rPr lang="fr-FR" sz="1600" b="1" kern="100" dirty="0">
                <a:solidFill>
                  <a:srgbClr val="183E82"/>
                </a:solidFill>
                <a:latin typeface="+mj-lt"/>
                <a:ea typeface="Calibri" panose="020F0502020204030204" pitchFamily="34" charset="0"/>
                <a:cs typeface="Arial" panose="020B0604020202020204" pitchFamily="34" charset="0"/>
              </a:rPr>
              <a:t>Il était nécessaire de repenser ces aides en fonction de l’évolution des situations de vie des familles et de nos offres de travail social.</a:t>
            </a:r>
            <a:endParaRPr lang="fr-FR" sz="1600" kern="100" dirty="0">
              <a:solidFill>
                <a:srgbClr val="183E82"/>
              </a:solidFill>
              <a:latin typeface="+mj-lt"/>
              <a:ea typeface="Calibri" panose="020F0502020204030204" pitchFamily="34" charset="0"/>
              <a:cs typeface="Arial" panose="020B0604020202020204" pitchFamily="34" charset="0"/>
            </a:endParaRPr>
          </a:p>
          <a:p>
            <a:pPr marL="0" indent="0" algn="just">
              <a:lnSpc>
                <a:spcPct val="107000"/>
              </a:lnSpc>
              <a:spcAft>
                <a:spcPts val="800"/>
              </a:spcAft>
              <a:buNone/>
              <a:defRPr/>
            </a:pPr>
            <a:r>
              <a:rPr lang="fr-FR" sz="1600" b="1" kern="100" dirty="0">
                <a:solidFill>
                  <a:srgbClr val="183E82"/>
                </a:solidFill>
                <a:latin typeface="+mj-lt"/>
                <a:ea typeface="Calibri" panose="020F0502020204030204" pitchFamily="34" charset="0"/>
                <a:cs typeface="Arial" panose="020B0604020202020204" pitchFamily="34" charset="0"/>
              </a:rPr>
              <a:t>Il a été travaillé à l’aide de retours faits lors :</a:t>
            </a:r>
          </a:p>
          <a:p>
            <a:pPr algn="just">
              <a:lnSpc>
                <a:spcPct val="107000"/>
              </a:lnSpc>
              <a:spcAft>
                <a:spcPts val="800"/>
              </a:spcAft>
              <a:buFontTx/>
              <a:buChar char="-"/>
              <a:defRPr/>
            </a:pPr>
            <a:r>
              <a:rPr lang="fr-FR" sz="1600" b="1" kern="100" dirty="0">
                <a:solidFill>
                  <a:srgbClr val="183E82"/>
                </a:solidFill>
                <a:latin typeface="+mj-lt"/>
                <a:ea typeface="Calibri" panose="020F0502020204030204" pitchFamily="34" charset="0"/>
                <a:cs typeface="Arial" panose="020B0604020202020204" pitchFamily="34" charset="0"/>
              </a:rPr>
              <a:t>D’un focus groupe Allocataires en 2025</a:t>
            </a:r>
          </a:p>
          <a:p>
            <a:pPr algn="just">
              <a:lnSpc>
                <a:spcPct val="107000"/>
              </a:lnSpc>
              <a:spcAft>
                <a:spcPts val="800"/>
              </a:spcAft>
              <a:buFontTx/>
              <a:buChar char="-"/>
              <a:defRPr/>
            </a:pPr>
            <a:r>
              <a:rPr lang="fr-FR" sz="1600" b="1" kern="100" dirty="0">
                <a:solidFill>
                  <a:srgbClr val="183E82"/>
                </a:solidFill>
                <a:latin typeface="+mj-lt"/>
                <a:ea typeface="Calibri" panose="020F0502020204030204" pitchFamily="34" charset="0"/>
                <a:cs typeface="Arial" panose="020B0604020202020204" pitchFamily="34" charset="0"/>
              </a:rPr>
              <a:t>Des retours des partenaires lors des journées d’immersion</a:t>
            </a:r>
          </a:p>
          <a:p>
            <a:pPr algn="just">
              <a:lnSpc>
                <a:spcPct val="107000"/>
              </a:lnSpc>
              <a:spcAft>
                <a:spcPts val="800"/>
              </a:spcAft>
              <a:buFontTx/>
              <a:buChar char="-"/>
              <a:defRPr/>
            </a:pPr>
            <a:r>
              <a:rPr lang="fr-FR" sz="1600" b="1" kern="100" dirty="0">
                <a:solidFill>
                  <a:srgbClr val="183E82"/>
                </a:solidFill>
                <a:latin typeface="+mj-lt"/>
                <a:ea typeface="Calibri" panose="020F0502020204030204" pitchFamily="34" charset="0"/>
                <a:cs typeface="Arial" panose="020B0604020202020204" pitchFamily="34" charset="0"/>
              </a:rPr>
              <a:t>De L’expertise des travailleurs sociaux </a:t>
            </a:r>
          </a:p>
          <a:p>
            <a:pPr marL="0" indent="0" algn="just">
              <a:lnSpc>
                <a:spcPct val="107000"/>
              </a:lnSpc>
              <a:spcAft>
                <a:spcPts val="800"/>
              </a:spcAft>
              <a:buNone/>
              <a:defRPr/>
            </a:pPr>
            <a:r>
              <a:rPr lang="fr-FR" sz="1600" b="1" kern="100" dirty="0">
                <a:solidFill>
                  <a:srgbClr val="183E82"/>
                </a:solidFill>
                <a:latin typeface="+mj-lt"/>
                <a:ea typeface="Calibri" panose="020F0502020204030204" pitchFamily="34" charset="0"/>
                <a:cs typeface="Arial" panose="020B0604020202020204" pitchFamily="34" charset="0"/>
              </a:rPr>
              <a:t>Il est établi conformément aux orientations nationales définies par la </a:t>
            </a:r>
            <a:r>
              <a:rPr lang="fr-FR" sz="1600" b="1" kern="100" dirty="0" err="1">
                <a:solidFill>
                  <a:srgbClr val="183E82"/>
                </a:solidFill>
                <a:latin typeface="+mj-lt"/>
                <a:ea typeface="Calibri" panose="020F0502020204030204" pitchFamily="34" charset="0"/>
                <a:cs typeface="Arial" panose="020B0604020202020204" pitchFamily="34" charset="0"/>
              </a:rPr>
              <a:t>Cnaf</a:t>
            </a:r>
            <a:r>
              <a:rPr lang="fr-FR" sz="1600" b="1" kern="100" dirty="0">
                <a:solidFill>
                  <a:srgbClr val="183E82"/>
                </a:solidFill>
                <a:latin typeface="+mj-lt"/>
                <a:ea typeface="Calibri" panose="020F0502020204030204" pitchFamily="34" charset="0"/>
                <a:cs typeface="Arial" panose="020B0604020202020204" pitchFamily="34" charset="0"/>
              </a:rPr>
              <a:t>, et traduit les ambitions de la Caf du Lot visant le développement de services attentionnés à chaque étape de la vie.</a:t>
            </a:r>
          </a:p>
          <a:p>
            <a:pPr lvl="1" algn="just">
              <a:lnSpc>
                <a:spcPct val="107000"/>
              </a:lnSpc>
              <a:spcAft>
                <a:spcPts val="800"/>
              </a:spcAft>
              <a:buFontTx/>
              <a:buChar char="-"/>
              <a:tabLst>
                <a:tab pos="1257300" algn="l"/>
              </a:tabLst>
              <a:defRPr/>
            </a:pPr>
            <a:endParaRPr lang="fr-FR" sz="1800" kern="100" dirty="0">
              <a:solidFill>
                <a:srgbClr val="183E82"/>
              </a:solidFill>
              <a:latin typeface="+mj-lt"/>
              <a:ea typeface="Calibri" panose="020F0502020204030204" pitchFamily="34" charset="0"/>
              <a:cs typeface="Arial" panose="020B0604020202020204" pitchFamily="34" charset="0"/>
            </a:endParaRPr>
          </a:p>
        </p:txBody>
      </p:sp>
      <p:sp>
        <p:nvSpPr>
          <p:cNvPr id="3" name="Espace réservé du numéro de diapositive 2">
            <a:extLst>
              <a:ext uri="{FF2B5EF4-FFF2-40B4-BE49-F238E27FC236}">
                <a16:creationId xmlns:a16="http://schemas.microsoft.com/office/drawing/2014/main" id="{C243960E-5DBA-CE1D-DD1A-C74C18CB62FF}"/>
              </a:ext>
            </a:extLst>
          </p:cNvPr>
          <p:cNvSpPr>
            <a:spLocks noGrp="1"/>
          </p:cNvSpPr>
          <p:nvPr>
            <p:ph type="sldNum" sz="quarter" idx="12"/>
          </p:nvPr>
        </p:nvSpPr>
        <p:spPr/>
        <p:txBody>
          <a:bodyPr/>
          <a:lstStyle/>
          <a:p>
            <a:fld id="{33D6E5A2-EC83-451F-A719-9AC1370DD5CF}" type="slidenum">
              <a:rPr lang="fr-FR" smtClean="0"/>
              <a:pPr/>
              <a:t>4</a:t>
            </a:fld>
            <a:endParaRPr kumimoji="0" lang="fr-FR"/>
          </a:p>
        </p:txBody>
      </p:sp>
    </p:spTree>
    <p:extLst>
      <p:ext uri="{BB962C8B-B14F-4D97-AF65-F5344CB8AC3E}">
        <p14:creationId xmlns:p14="http://schemas.microsoft.com/office/powerpoint/2010/main" val="3521936816"/>
      </p:ext>
    </p:extLst>
  </p:cSld>
  <p:clrMapOvr>
    <a:masterClrMapping/>
  </p:clrMapOvr>
  <p:transition spd="slow">
    <p:wipe dir="d"/>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61F084-E6DE-769F-AF6B-B04C19B2F359}"/>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84DBBD11-7F3C-A2C4-2501-D3CF0405FE80}"/>
              </a:ext>
            </a:extLst>
          </p:cNvPr>
          <p:cNvSpPr>
            <a:spLocks noGrp="1"/>
          </p:cNvSpPr>
          <p:nvPr>
            <p:ph type="title"/>
          </p:nvPr>
        </p:nvSpPr>
        <p:spPr/>
        <p:txBody>
          <a:bodyPr vert="horz" lIns="91440" tIns="45720" rIns="91440" bIns="45720" rtlCol="0" anchor="ctr" anchorCtr="0">
            <a:normAutofit/>
          </a:bodyPr>
          <a:lstStyle/>
          <a:p>
            <a:r>
              <a:rPr lang="fr-FR" sz="3600" dirty="0">
                <a:solidFill>
                  <a:srgbClr val="183E82"/>
                </a:solidFill>
                <a:cs typeface="Calibri"/>
              </a:rPr>
              <a:t>Du nouveau sur le Caf.fr</a:t>
            </a:r>
          </a:p>
        </p:txBody>
      </p:sp>
      <p:sp>
        <p:nvSpPr>
          <p:cNvPr id="3" name="Espace réservé du contenu 2">
            <a:extLst>
              <a:ext uri="{FF2B5EF4-FFF2-40B4-BE49-F238E27FC236}">
                <a16:creationId xmlns:a16="http://schemas.microsoft.com/office/drawing/2014/main" id="{EC180F30-134D-A229-A18A-26BFEF179C68}"/>
              </a:ext>
            </a:extLst>
          </p:cNvPr>
          <p:cNvSpPr>
            <a:spLocks noGrp="1"/>
          </p:cNvSpPr>
          <p:nvPr>
            <p:ph idx="1"/>
          </p:nvPr>
        </p:nvSpPr>
        <p:spPr/>
        <p:txBody>
          <a:bodyPr vert="horz" lIns="91440" tIns="45720" rIns="91440" bIns="45720" rtlCol="0">
            <a:noAutofit/>
          </a:bodyPr>
          <a:lstStyle/>
          <a:p>
            <a:pPr marL="0" indent="0">
              <a:buNone/>
            </a:pPr>
            <a:r>
              <a:rPr lang="fr-FR" sz="1800" dirty="0">
                <a:solidFill>
                  <a:srgbClr val="00B050"/>
                </a:solidFill>
              </a:rPr>
              <a:t>Caf.fr :</a:t>
            </a:r>
          </a:p>
          <a:p>
            <a:pPr>
              <a:buFont typeface="Wingdings" panose="05000000000000000000" pitchFamily="2" charset="2"/>
              <a:buChar char="Ø"/>
            </a:pPr>
            <a:r>
              <a:rPr lang="fr-FR" sz="1800" dirty="0">
                <a:solidFill>
                  <a:srgbClr val="183E82"/>
                </a:solidFill>
                <a:hlinkClick r:id="rId3"/>
              </a:rPr>
              <a:t>Vies de famille </a:t>
            </a:r>
            <a:endParaRPr lang="fr-FR" sz="1800" dirty="0">
              <a:solidFill>
                <a:srgbClr val="183E82"/>
              </a:solidFill>
            </a:endParaRPr>
          </a:p>
          <a:p>
            <a:pPr marL="0" indent="0">
              <a:buNone/>
            </a:pPr>
            <a:endParaRPr lang="fr-FR" sz="1800" dirty="0">
              <a:solidFill>
                <a:srgbClr val="183E82"/>
              </a:solidFill>
            </a:endParaRPr>
          </a:p>
          <a:p>
            <a:pPr>
              <a:buFont typeface="Wingdings" panose="05000000000000000000" pitchFamily="2" charset="2"/>
              <a:buChar char="Ø"/>
            </a:pPr>
            <a:r>
              <a:rPr lang="fr-FR" sz="1800" dirty="0">
                <a:solidFill>
                  <a:srgbClr val="183E82"/>
                </a:solidFill>
                <a:hlinkClick r:id="rId4"/>
              </a:rPr>
              <a:t>La page locale </a:t>
            </a:r>
            <a:r>
              <a:rPr lang="fr-FR" sz="1800" dirty="0">
                <a:solidFill>
                  <a:srgbClr val="183E82"/>
                </a:solidFill>
              </a:rPr>
              <a:t>a été revisitée:  plus simple, plus ergonomique, vous retrouverez toutes les informations utiles,</a:t>
            </a:r>
          </a:p>
          <a:p>
            <a:endParaRPr lang="fr-FR" sz="1800" dirty="0">
              <a:solidFill>
                <a:srgbClr val="183E82"/>
              </a:solidFill>
            </a:endParaRPr>
          </a:p>
        </p:txBody>
      </p:sp>
      <p:sp>
        <p:nvSpPr>
          <p:cNvPr id="4" name="Espace réservé du numéro de diapositive 3">
            <a:extLst>
              <a:ext uri="{FF2B5EF4-FFF2-40B4-BE49-F238E27FC236}">
                <a16:creationId xmlns:a16="http://schemas.microsoft.com/office/drawing/2014/main" id="{7E6D2C0C-5D9E-E13B-3D22-2F08784C1E31}"/>
              </a:ext>
            </a:extLst>
          </p:cNvPr>
          <p:cNvSpPr>
            <a:spLocks noGrp="1"/>
          </p:cNvSpPr>
          <p:nvPr>
            <p:ph type="sldNum" sz="quarter" idx="12"/>
          </p:nvPr>
        </p:nvSpPr>
        <p:spPr/>
        <p:txBody>
          <a:bodyPr/>
          <a:lstStyle/>
          <a:p>
            <a:fld id="{33D6E5A2-EC83-451F-A719-9AC1370DD5CF}" type="slidenum">
              <a:rPr lang="fr-FR" smtClean="0"/>
              <a:pPr/>
              <a:t>40</a:t>
            </a:fld>
            <a:endParaRPr kumimoji="0" lang="fr-FR"/>
          </a:p>
        </p:txBody>
      </p:sp>
      <p:pic>
        <p:nvPicPr>
          <p:cNvPr id="5" name="Image 4">
            <a:extLst>
              <a:ext uri="{FF2B5EF4-FFF2-40B4-BE49-F238E27FC236}">
                <a16:creationId xmlns:a16="http://schemas.microsoft.com/office/drawing/2014/main" id="{AB46E7E7-52E4-10DE-72A6-7F3C299DB3D2}"/>
              </a:ext>
            </a:extLst>
          </p:cNvPr>
          <p:cNvPicPr>
            <a:picLocks noChangeAspect="1"/>
          </p:cNvPicPr>
          <p:nvPr/>
        </p:nvPicPr>
        <p:blipFill>
          <a:blip r:embed="rId5"/>
          <a:stretch>
            <a:fillRect/>
          </a:stretch>
        </p:blipFill>
        <p:spPr>
          <a:xfrm>
            <a:off x="10234569" y="136522"/>
            <a:ext cx="1686186" cy="1216942"/>
          </a:xfrm>
          <a:prstGeom prst="rect">
            <a:avLst/>
          </a:prstGeom>
        </p:spPr>
      </p:pic>
    </p:spTree>
    <p:extLst>
      <p:ext uri="{BB962C8B-B14F-4D97-AF65-F5344CB8AC3E}">
        <p14:creationId xmlns:p14="http://schemas.microsoft.com/office/powerpoint/2010/main" val="1031192495"/>
      </p:ext>
    </p:extLst>
  </p:cSld>
  <p:clrMapOvr>
    <a:masterClrMapping/>
  </p:clrMapOvr>
  <p:transition spd="slow">
    <p:wipe dir="d"/>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99EB357-E406-8E8B-55EF-41062D90D4F0}"/>
              </a:ext>
            </a:extLst>
          </p:cNvPr>
          <p:cNvSpPr>
            <a:spLocks noGrp="1"/>
          </p:cNvSpPr>
          <p:nvPr>
            <p:ph type="title"/>
          </p:nvPr>
        </p:nvSpPr>
        <p:spPr/>
        <p:txBody>
          <a:bodyPr vert="horz" lIns="91440" tIns="45720" rIns="91440" bIns="45720" rtlCol="0" anchor="ctr" anchorCtr="0">
            <a:normAutofit fontScale="90000"/>
          </a:bodyPr>
          <a:lstStyle/>
          <a:p>
            <a:br>
              <a:rPr lang="fr-FR" sz="3600" dirty="0">
                <a:solidFill>
                  <a:srgbClr val="183E82"/>
                </a:solidFill>
                <a:cs typeface="Calibri"/>
              </a:rPr>
            </a:br>
            <a:endParaRPr lang="fr-FR" sz="3600" dirty="0">
              <a:solidFill>
                <a:srgbClr val="183E82"/>
              </a:solidFill>
              <a:cs typeface="Calibri"/>
            </a:endParaRPr>
          </a:p>
        </p:txBody>
      </p:sp>
      <p:sp>
        <p:nvSpPr>
          <p:cNvPr id="4" name="Espace réservé du numéro de diapositive 3">
            <a:extLst>
              <a:ext uri="{FF2B5EF4-FFF2-40B4-BE49-F238E27FC236}">
                <a16:creationId xmlns:a16="http://schemas.microsoft.com/office/drawing/2014/main" id="{A84A56E9-B1D8-9AAD-1CA0-2A32DA42FBAF}"/>
              </a:ext>
            </a:extLst>
          </p:cNvPr>
          <p:cNvSpPr>
            <a:spLocks noGrp="1"/>
          </p:cNvSpPr>
          <p:nvPr>
            <p:ph type="sldNum" sz="quarter" idx="12"/>
          </p:nvPr>
        </p:nvSpPr>
        <p:spPr/>
        <p:txBody>
          <a:bodyPr/>
          <a:lstStyle/>
          <a:p>
            <a:fld id="{33D6E5A2-EC83-451F-A719-9AC1370DD5CF}" type="slidenum">
              <a:rPr lang="fr-FR" smtClean="0"/>
              <a:pPr/>
              <a:t>41</a:t>
            </a:fld>
            <a:endParaRPr kumimoji="0" lang="fr-FR"/>
          </a:p>
        </p:txBody>
      </p:sp>
      <p:pic>
        <p:nvPicPr>
          <p:cNvPr id="3" name="Image 2">
            <a:extLst>
              <a:ext uri="{FF2B5EF4-FFF2-40B4-BE49-F238E27FC236}">
                <a16:creationId xmlns:a16="http://schemas.microsoft.com/office/drawing/2014/main" id="{27C8CD08-A3C9-5B04-0862-36E6E5A3D76E}"/>
              </a:ext>
            </a:extLst>
          </p:cNvPr>
          <p:cNvPicPr>
            <a:picLocks noChangeAspect="1"/>
          </p:cNvPicPr>
          <p:nvPr/>
        </p:nvPicPr>
        <p:blipFill>
          <a:blip r:embed="rId2"/>
          <a:stretch>
            <a:fillRect/>
          </a:stretch>
        </p:blipFill>
        <p:spPr>
          <a:xfrm>
            <a:off x="10234569" y="136522"/>
            <a:ext cx="1686186" cy="1216942"/>
          </a:xfrm>
          <a:prstGeom prst="rect">
            <a:avLst/>
          </a:prstGeom>
        </p:spPr>
      </p:pic>
      <p:sp>
        <p:nvSpPr>
          <p:cNvPr id="11" name="ZoneTexte 10">
            <a:extLst>
              <a:ext uri="{FF2B5EF4-FFF2-40B4-BE49-F238E27FC236}">
                <a16:creationId xmlns:a16="http://schemas.microsoft.com/office/drawing/2014/main" id="{40B6CBAE-502B-EFB5-ABDE-2940681E90D0}"/>
              </a:ext>
            </a:extLst>
          </p:cNvPr>
          <p:cNvSpPr txBox="1"/>
          <p:nvPr/>
        </p:nvSpPr>
        <p:spPr>
          <a:xfrm>
            <a:off x="2891672" y="3246690"/>
            <a:ext cx="6198124" cy="369332"/>
          </a:xfrm>
          <a:prstGeom prst="rect">
            <a:avLst/>
          </a:prstGeom>
          <a:noFill/>
        </p:spPr>
        <p:txBody>
          <a:bodyPr wrap="square">
            <a:spAutoFit/>
          </a:bodyPr>
          <a:lstStyle/>
          <a:p>
            <a:pPr marL="0" indent="0" algn="l">
              <a:buNone/>
            </a:pPr>
            <a:endParaRPr lang="fr-FR" sz="1800" b="0" i="0" dirty="0">
              <a:solidFill>
                <a:schemeClr val="tx2"/>
              </a:solidFill>
              <a:effectLst/>
              <a:latin typeface="Roboto" panose="02000000000000000000" pitchFamily="2" charset="0"/>
            </a:endParaRPr>
          </a:p>
        </p:txBody>
      </p:sp>
      <p:sp>
        <p:nvSpPr>
          <p:cNvPr id="13" name="ZoneTexte 12">
            <a:extLst>
              <a:ext uri="{FF2B5EF4-FFF2-40B4-BE49-F238E27FC236}">
                <a16:creationId xmlns:a16="http://schemas.microsoft.com/office/drawing/2014/main" id="{62808CC8-75D4-135E-70FA-FB419AEFE8F6}"/>
              </a:ext>
            </a:extLst>
          </p:cNvPr>
          <p:cNvSpPr txBox="1"/>
          <p:nvPr/>
        </p:nvSpPr>
        <p:spPr>
          <a:xfrm>
            <a:off x="1244338" y="2785025"/>
            <a:ext cx="10199801" cy="2185214"/>
          </a:xfrm>
          <a:prstGeom prst="rect">
            <a:avLst/>
          </a:prstGeom>
          <a:noFill/>
        </p:spPr>
        <p:txBody>
          <a:bodyPr wrap="square">
            <a:spAutoFit/>
          </a:bodyPr>
          <a:lstStyle/>
          <a:p>
            <a:pPr marL="0" indent="0" algn="ctr">
              <a:buNone/>
            </a:pPr>
            <a:r>
              <a:rPr lang="fr-FR" sz="5400" b="0" i="0" dirty="0">
                <a:solidFill>
                  <a:schemeClr val="tx2"/>
                </a:solidFill>
                <a:effectLst/>
                <a:latin typeface="Roboto" panose="02000000000000000000" pitchFamily="2" charset="0"/>
              </a:rPr>
              <a:t>Merci pour votre participation</a:t>
            </a:r>
          </a:p>
          <a:p>
            <a:pPr marL="0" indent="0" algn="ctr">
              <a:buNone/>
            </a:pPr>
            <a:endParaRPr lang="fr-FR" sz="5400" dirty="0">
              <a:solidFill>
                <a:schemeClr val="tx2"/>
              </a:solidFill>
              <a:latin typeface="Roboto" panose="02000000000000000000" pitchFamily="2" charset="0"/>
            </a:endParaRPr>
          </a:p>
          <a:p>
            <a:pPr marL="0" indent="0" algn="ctr">
              <a:buNone/>
            </a:pPr>
            <a:r>
              <a:rPr lang="fr-FR" sz="2800" b="0" i="0" dirty="0">
                <a:solidFill>
                  <a:srgbClr val="00B050"/>
                </a:solidFill>
                <a:effectLst/>
                <a:latin typeface="Roboto" panose="02000000000000000000" pitchFamily="2" charset="0"/>
              </a:rPr>
              <a:t>Prochain ActusCaf :</a:t>
            </a:r>
            <a:r>
              <a:rPr lang="fr-FR" sz="2800" dirty="0">
                <a:solidFill>
                  <a:srgbClr val="00B050"/>
                </a:solidFill>
                <a:latin typeface="Roboto" panose="02000000000000000000" pitchFamily="2" charset="0"/>
              </a:rPr>
              <a:t> 14 avril 2026 à 13h30</a:t>
            </a:r>
            <a:endParaRPr lang="fr-FR" sz="2800" b="0" i="0" dirty="0">
              <a:solidFill>
                <a:srgbClr val="00B050"/>
              </a:solidFill>
              <a:effectLst/>
              <a:latin typeface="Roboto" panose="02000000000000000000" pitchFamily="2" charset="0"/>
            </a:endParaRPr>
          </a:p>
        </p:txBody>
      </p:sp>
    </p:spTree>
    <p:extLst>
      <p:ext uri="{BB962C8B-B14F-4D97-AF65-F5344CB8AC3E}">
        <p14:creationId xmlns:p14="http://schemas.microsoft.com/office/powerpoint/2010/main" val="2208678623"/>
      </p:ext>
    </p:extLst>
  </p:cSld>
  <p:clrMapOvr>
    <a:masterClrMapping/>
  </p:clrMapOvr>
  <p:transition spd="slow">
    <p:wipe dir="d"/>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97896C-2B54-C6AC-56F6-F71B9B4D5F89}"/>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D5A43AF7-1B23-D7D9-432E-B26623DD95FB}"/>
              </a:ext>
            </a:extLst>
          </p:cNvPr>
          <p:cNvSpPr>
            <a:spLocks noGrp="1"/>
          </p:cNvSpPr>
          <p:nvPr>
            <p:ph type="ctrTitle"/>
          </p:nvPr>
        </p:nvSpPr>
        <p:spPr>
          <a:xfrm>
            <a:off x="2415540" y="2132859"/>
            <a:ext cx="9001143" cy="1470025"/>
          </a:xfrm>
        </p:spPr>
        <p:txBody>
          <a:bodyPr/>
          <a:lstStyle/>
          <a:p>
            <a:r>
              <a:rPr lang="fr-FR" dirty="0"/>
              <a:t>2- Conditions générales d’attribution</a:t>
            </a:r>
          </a:p>
        </p:txBody>
      </p:sp>
    </p:spTree>
    <p:extLst>
      <p:ext uri="{BB962C8B-B14F-4D97-AF65-F5344CB8AC3E}">
        <p14:creationId xmlns:p14="http://schemas.microsoft.com/office/powerpoint/2010/main" val="2137579155"/>
      </p:ext>
    </p:extLst>
  </p:cSld>
  <p:clrMapOvr>
    <a:masterClrMapping/>
  </p:clrMapOvr>
  <p:transition spd="slow">
    <p:wipe dir="d"/>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5F0109-0CAB-B7B0-A955-8EAE936F0FC5}"/>
            </a:ext>
          </a:extLst>
        </p:cNvPr>
        <p:cNvGrpSpPr/>
        <p:nvPr/>
      </p:nvGrpSpPr>
      <p:grpSpPr>
        <a:xfrm>
          <a:off x="0" y="0"/>
          <a:ext cx="0" cy="0"/>
          <a:chOff x="0" y="0"/>
          <a:chExt cx="0" cy="0"/>
        </a:xfrm>
      </p:grpSpPr>
      <p:sp>
        <p:nvSpPr>
          <p:cNvPr id="4" name="Titre 3">
            <a:extLst>
              <a:ext uri="{FF2B5EF4-FFF2-40B4-BE49-F238E27FC236}">
                <a16:creationId xmlns:a16="http://schemas.microsoft.com/office/drawing/2014/main" id="{FE5D5040-A605-40AB-600B-2D6ABD921374}"/>
              </a:ext>
            </a:extLst>
          </p:cNvPr>
          <p:cNvSpPr>
            <a:spLocks noGrp="1"/>
          </p:cNvSpPr>
          <p:nvPr>
            <p:ph type="title"/>
          </p:nvPr>
        </p:nvSpPr>
        <p:spPr/>
        <p:txBody>
          <a:bodyPr/>
          <a:lstStyle/>
          <a:p>
            <a:r>
              <a:rPr lang="fr-FR" dirty="0">
                <a:solidFill>
                  <a:srgbClr val="002060"/>
                </a:solidFill>
              </a:rPr>
              <a:t>Les aides financières individuelles (AFI) en Branche famille</a:t>
            </a:r>
          </a:p>
        </p:txBody>
      </p:sp>
      <p:sp>
        <p:nvSpPr>
          <p:cNvPr id="5" name="Espace réservé du contenu 4">
            <a:extLst>
              <a:ext uri="{FF2B5EF4-FFF2-40B4-BE49-F238E27FC236}">
                <a16:creationId xmlns:a16="http://schemas.microsoft.com/office/drawing/2014/main" id="{D9FB897D-95CA-2711-AE31-496B89DE705E}"/>
              </a:ext>
            </a:extLst>
          </p:cNvPr>
          <p:cNvSpPr>
            <a:spLocks noGrp="1"/>
          </p:cNvSpPr>
          <p:nvPr>
            <p:ph idx="1"/>
          </p:nvPr>
        </p:nvSpPr>
        <p:spPr>
          <a:xfrm>
            <a:off x="719403" y="1422401"/>
            <a:ext cx="10769600" cy="4965700"/>
          </a:xfrm>
        </p:spPr>
        <p:txBody>
          <a:bodyPr vert="horz" lIns="91440" tIns="45720" rIns="91440" bIns="45720" rtlCol="0" anchor="t">
            <a:noAutofit/>
          </a:bodyPr>
          <a:lstStyle/>
          <a:p>
            <a:pPr algn="just">
              <a:lnSpc>
                <a:spcPct val="107000"/>
              </a:lnSpc>
              <a:spcAft>
                <a:spcPts val="800"/>
              </a:spcAft>
              <a:defRPr/>
            </a:pPr>
            <a:r>
              <a:rPr lang="fr-FR" sz="2000" b="1" kern="100" dirty="0">
                <a:solidFill>
                  <a:srgbClr val="183E82"/>
                </a:solidFill>
                <a:latin typeface="+mj-lt"/>
                <a:ea typeface="Calibri" panose="020F0502020204030204" pitchFamily="34" charset="0"/>
                <a:cs typeface="Arial" panose="020B0604020202020204" pitchFamily="34" charset="0"/>
              </a:rPr>
              <a:t>Les AFI sont une des composantes centrales de l’action sociale des Caf</a:t>
            </a:r>
            <a:r>
              <a:rPr lang="fr-FR" sz="2000" kern="100" dirty="0">
                <a:solidFill>
                  <a:srgbClr val="183E82"/>
                </a:solidFill>
                <a:latin typeface="+mj-lt"/>
                <a:ea typeface="Calibri" panose="020F0502020204030204" pitchFamily="34" charset="0"/>
                <a:cs typeface="Arial" panose="020B0604020202020204" pitchFamily="34" charset="0"/>
              </a:rPr>
              <a:t>, destinées à améliorer les conditions de vie des familles confrontées à des événements difficiles, qu’ils soient durables ou passagers. </a:t>
            </a:r>
          </a:p>
          <a:p>
            <a:pPr marL="0" indent="0" algn="just">
              <a:lnSpc>
                <a:spcPct val="107000"/>
              </a:lnSpc>
              <a:spcAft>
                <a:spcPts val="800"/>
              </a:spcAft>
              <a:buNone/>
              <a:defRPr/>
            </a:pPr>
            <a:r>
              <a:rPr lang="fr-FR" sz="1800" kern="100" dirty="0">
                <a:solidFill>
                  <a:srgbClr val="183E82"/>
                </a:solidFill>
                <a:latin typeface="+mj-lt"/>
                <a:ea typeface="Calibri" panose="020F0502020204030204" pitchFamily="34" charset="0"/>
                <a:cs typeface="Arial" panose="020B0604020202020204" pitchFamily="34" charset="0"/>
              </a:rPr>
              <a:t>Elles participent à la mise en œuvre des parcours spécifiques et constituent une modalité d’intervention au service d’un projet individuel ou collectif, personnel ou familial.  </a:t>
            </a:r>
          </a:p>
          <a:p>
            <a:pPr marL="0" indent="0" algn="just">
              <a:lnSpc>
                <a:spcPct val="107000"/>
              </a:lnSpc>
              <a:spcAft>
                <a:spcPts val="800"/>
              </a:spcAft>
              <a:buNone/>
              <a:defRPr/>
            </a:pPr>
            <a:r>
              <a:rPr lang="fr-FR" sz="1800" dirty="0">
                <a:solidFill>
                  <a:srgbClr val="183E82"/>
                </a:solidFill>
                <a:latin typeface="+mj-lt"/>
              </a:rPr>
              <a:t>La Caf privilégie les aides sur projet qui s’inscrivent dans une démarche préventive et constitue un levier d’intervention complémentaire dans le cadre d’un accompagnement social. Elles permettent de soutenir le projet de la famille à la suite d’un évènement de vie. </a:t>
            </a:r>
            <a:endParaRPr lang="fr-FR" sz="1800" kern="100" dirty="0">
              <a:solidFill>
                <a:srgbClr val="183E82"/>
              </a:solidFill>
              <a:latin typeface="+mj-lt"/>
              <a:ea typeface="Calibri" panose="020F0502020204030204" pitchFamily="34" charset="0"/>
              <a:cs typeface="Arial" panose="020B0604020202020204" pitchFamily="34" charset="0"/>
            </a:endParaRPr>
          </a:p>
          <a:p>
            <a:pPr algn="just">
              <a:lnSpc>
                <a:spcPct val="107000"/>
              </a:lnSpc>
              <a:spcAft>
                <a:spcPts val="800"/>
              </a:spcAft>
              <a:defRPr/>
            </a:pPr>
            <a:r>
              <a:rPr lang="fr-FR" sz="2000" b="1" kern="100" dirty="0">
                <a:solidFill>
                  <a:srgbClr val="183E82"/>
                </a:solidFill>
                <a:latin typeface="+mj-lt"/>
                <a:ea typeface="Calibri" panose="020F0502020204030204" pitchFamily="34" charset="0"/>
                <a:cs typeface="Arial" panose="020B0604020202020204" pitchFamily="34" charset="0"/>
              </a:rPr>
              <a:t>Les AFI interviennent dans des domaines qui s’inscrivent en cohérence avec les grands domaines d’intervention des Caf</a:t>
            </a:r>
            <a:r>
              <a:rPr lang="fr-FR" sz="2000" kern="100" dirty="0">
                <a:solidFill>
                  <a:srgbClr val="183E82"/>
                </a:solidFill>
                <a:latin typeface="+mj-lt"/>
                <a:ea typeface="Calibri" panose="020F0502020204030204" pitchFamily="34" charset="0"/>
                <a:cs typeface="Arial" panose="020B0604020202020204" pitchFamily="34" charset="0"/>
              </a:rPr>
              <a:t> : </a:t>
            </a:r>
          </a:p>
          <a:p>
            <a:pPr lvl="1" algn="just">
              <a:lnSpc>
                <a:spcPct val="107000"/>
              </a:lnSpc>
              <a:spcAft>
                <a:spcPts val="800"/>
              </a:spcAft>
              <a:buFontTx/>
              <a:buChar char="-"/>
              <a:tabLst>
                <a:tab pos="1257300" algn="l"/>
              </a:tabLst>
              <a:defRPr/>
            </a:pPr>
            <a:r>
              <a:rPr lang="fr-FR" sz="1800" kern="100" dirty="0">
                <a:solidFill>
                  <a:srgbClr val="183E82"/>
                </a:solidFill>
                <a:latin typeface="+mj-lt"/>
                <a:ea typeface="Calibri" panose="020F0502020204030204" pitchFamily="34" charset="0"/>
                <a:cs typeface="Arial" panose="020B0604020202020204" pitchFamily="34" charset="0"/>
              </a:rPr>
              <a:t>l’insertion, l’autonomie et l’accompagnement social;</a:t>
            </a:r>
            <a:endParaRPr lang="fr-FR" sz="1800" kern="100" dirty="0">
              <a:solidFill>
                <a:srgbClr val="183E82"/>
              </a:solidFill>
              <a:latin typeface="+mj-lt"/>
              <a:ea typeface="Times New Roman" panose="02020603050405020304" pitchFamily="18" charset="0"/>
              <a:cs typeface="Arial" panose="020B0604020202020204" pitchFamily="34" charset="0"/>
            </a:endParaRPr>
          </a:p>
          <a:p>
            <a:pPr lvl="1" algn="just">
              <a:lnSpc>
                <a:spcPct val="107000"/>
              </a:lnSpc>
              <a:spcAft>
                <a:spcPts val="800"/>
              </a:spcAft>
              <a:buFontTx/>
              <a:buChar char="-"/>
              <a:tabLst>
                <a:tab pos="1257300" algn="l"/>
              </a:tabLst>
              <a:defRPr/>
            </a:pPr>
            <a:r>
              <a:rPr lang="fr-FR" sz="1800" kern="100" dirty="0">
                <a:solidFill>
                  <a:srgbClr val="183E82"/>
                </a:solidFill>
                <a:latin typeface="+mj-lt"/>
                <a:ea typeface="Calibri" panose="020F0502020204030204" pitchFamily="34" charset="0"/>
                <a:cs typeface="Arial" panose="020B0604020202020204" pitchFamily="34" charset="0"/>
              </a:rPr>
              <a:t>Les vacances et le temps libre;</a:t>
            </a:r>
          </a:p>
          <a:p>
            <a:pPr lvl="1" algn="just">
              <a:lnSpc>
                <a:spcPct val="107000"/>
              </a:lnSpc>
              <a:spcAft>
                <a:spcPts val="800"/>
              </a:spcAft>
              <a:buFontTx/>
              <a:buChar char="-"/>
              <a:tabLst>
                <a:tab pos="1257300" algn="l"/>
              </a:tabLst>
              <a:defRPr/>
            </a:pPr>
            <a:r>
              <a:rPr lang="fr-FR" sz="1800" kern="100" dirty="0">
                <a:solidFill>
                  <a:srgbClr val="183E82"/>
                </a:solidFill>
                <a:latin typeface="+mj-lt"/>
                <a:ea typeface="Calibri" panose="020F0502020204030204" pitchFamily="34" charset="0"/>
                <a:cs typeface="Arial" panose="020B0604020202020204" pitchFamily="34" charset="0"/>
              </a:rPr>
              <a:t>le logement et le cadre de vie.</a:t>
            </a:r>
          </a:p>
        </p:txBody>
      </p:sp>
      <p:sp>
        <p:nvSpPr>
          <p:cNvPr id="3" name="Espace réservé du numéro de diapositive 2">
            <a:extLst>
              <a:ext uri="{FF2B5EF4-FFF2-40B4-BE49-F238E27FC236}">
                <a16:creationId xmlns:a16="http://schemas.microsoft.com/office/drawing/2014/main" id="{DBCAD923-4048-652B-69F6-9AA3FD80770A}"/>
              </a:ext>
            </a:extLst>
          </p:cNvPr>
          <p:cNvSpPr>
            <a:spLocks noGrp="1"/>
          </p:cNvSpPr>
          <p:nvPr>
            <p:ph type="sldNum" sz="quarter" idx="12"/>
          </p:nvPr>
        </p:nvSpPr>
        <p:spPr/>
        <p:txBody>
          <a:bodyPr/>
          <a:lstStyle/>
          <a:p>
            <a:fld id="{33D6E5A2-EC83-451F-A719-9AC1370DD5CF}" type="slidenum">
              <a:rPr lang="fr-FR" smtClean="0"/>
              <a:pPr/>
              <a:t>6</a:t>
            </a:fld>
            <a:endParaRPr kumimoji="0" lang="fr-FR"/>
          </a:p>
        </p:txBody>
      </p:sp>
    </p:spTree>
    <p:extLst>
      <p:ext uri="{BB962C8B-B14F-4D97-AF65-F5344CB8AC3E}">
        <p14:creationId xmlns:p14="http://schemas.microsoft.com/office/powerpoint/2010/main" val="2524538253"/>
      </p:ext>
    </p:extLst>
  </p:cSld>
  <p:clrMapOvr>
    <a:masterClrMapping/>
  </p:clrMapOvr>
  <p:transition spd="slow">
    <p:wipe dir="d"/>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3AE3D3-9D44-E74E-1FE7-290A567E0570}"/>
            </a:ext>
          </a:extLst>
        </p:cNvPr>
        <p:cNvGrpSpPr/>
        <p:nvPr/>
      </p:nvGrpSpPr>
      <p:grpSpPr>
        <a:xfrm>
          <a:off x="0" y="0"/>
          <a:ext cx="0" cy="0"/>
          <a:chOff x="0" y="0"/>
          <a:chExt cx="0" cy="0"/>
        </a:xfrm>
      </p:grpSpPr>
      <p:sp>
        <p:nvSpPr>
          <p:cNvPr id="4" name="Titre 3">
            <a:extLst>
              <a:ext uri="{FF2B5EF4-FFF2-40B4-BE49-F238E27FC236}">
                <a16:creationId xmlns:a16="http://schemas.microsoft.com/office/drawing/2014/main" id="{FFAF1324-D5B0-2A22-719C-D49A9B7721FD}"/>
              </a:ext>
            </a:extLst>
          </p:cNvPr>
          <p:cNvSpPr>
            <a:spLocks noGrp="1"/>
          </p:cNvSpPr>
          <p:nvPr>
            <p:ph type="title"/>
          </p:nvPr>
        </p:nvSpPr>
        <p:spPr/>
        <p:txBody>
          <a:bodyPr/>
          <a:lstStyle/>
          <a:p>
            <a:r>
              <a:rPr lang="fr-FR" dirty="0">
                <a:solidFill>
                  <a:srgbClr val="002060"/>
                </a:solidFill>
              </a:rPr>
              <a:t>Les aides financières individuelles (AFI) en Branche famille</a:t>
            </a:r>
          </a:p>
        </p:txBody>
      </p:sp>
      <p:sp>
        <p:nvSpPr>
          <p:cNvPr id="5" name="Espace réservé du contenu 4">
            <a:extLst>
              <a:ext uri="{FF2B5EF4-FFF2-40B4-BE49-F238E27FC236}">
                <a16:creationId xmlns:a16="http://schemas.microsoft.com/office/drawing/2014/main" id="{ABA8C601-5F1D-2003-9BFD-845EF9B63D48}"/>
              </a:ext>
            </a:extLst>
          </p:cNvPr>
          <p:cNvSpPr>
            <a:spLocks noGrp="1"/>
          </p:cNvSpPr>
          <p:nvPr>
            <p:ph idx="1"/>
          </p:nvPr>
        </p:nvSpPr>
        <p:spPr>
          <a:xfrm>
            <a:off x="719403" y="1422401"/>
            <a:ext cx="10769600" cy="4965700"/>
          </a:xfrm>
        </p:spPr>
        <p:txBody>
          <a:bodyPr vert="horz" lIns="91440" tIns="45720" rIns="91440" bIns="45720" rtlCol="0" anchor="t">
            <a:normAutofit/>
          </a:bodyPr>
          <a:lstStyle/>
          <a:p>
            <a:pPr marL="0" indent="0">
              <a:buNone/>
            </a:pPr>
            <a:r>
              <a:rPr lang="fr-FR" dirty="0">
                <a:solidFill>
                  <a:srgbClr val="002060"/>
                </a:solidFill>
                <a:latin typeface="+mj-lt"/>
              </a:rPr>
              <a:t>Elles sont de trois types :</a:t>
            </a:r>
            <a:endParaRPr lang="fr-FR" sz="1800" dirty="0">
              <a:solidFill>
                <a:srgbClr val="002060"/>
              </a:solidFill>
              <a:latin typeface="+mj-lt"/>
            </a:endParaRPr>
          </a:p>
          <a:p>
            <a:pPr marL="0" indent="0">
              <a:buNone/>
            </a:pPr>
            <a:endParaRPr lang="fr-FR" sz="1500" kern="100" dirty="0">
              <a:solidFill>
                <a:srgbClr val="002060"/>
              </a:solidFill>
              <a:latin typeface="+mj-lt"/>
              <a:ea typeface="Calibri" panose="020F0502020204030204" pitchFamily="34" charset="0"/>
              <a:cs typeface="Arial" panose="020B0604020202020204" pitchFamily="34" charset="0"/>
            </a:endParaRPr>
          </a:p>
          <a:p>
            <a:pPr marL="0" indent="0">
              <a:buNone/>
            </a:pPr>
            <a:endParaRPr lang="fr-FR" sz="1500" kern="100" dirty="0">
              <a:solidFill>
                <a:srgbClr val="13007A"/>
              </a:solidFill>
              <a:latin typeface="Arial" panose="020B0604020202020204" pitchFamily="34" charset="0"/>
              <a:ea typeface="Calibri" panose="020F0502020204030204" pitchFamily="34" charset="0"/>
              <a:cs typeface="Arial" panose="020B0604020202020204" pitchFamily="34" charset="0"/>
            </a:endParaRPr>
          </a:p>
        </p:txBody>
      </p:sp>
      <p:sp>
        <p:nvSpPr>
          <p:cNvPr id="3" name="Espace réservé du numéro de diapositive 2">
            <a:extLst>
              <a:ext uri="{FF2B5EF4-FFF2-40B4-BE49-F238E27FC236}">
                <a16:creationId xmlns:a16="http://schemas.microsoft.com/office/drawing/2014/main" id="{391C20FD-6994-4194-2ED7-AD7E65FBF872}"/>
              </a:ext>
            </a:extLst>
          </p:cNvPr>
          <p:cNvSpPr>
            <a:spLocks noGrp="1"/>
          </p:cNvSpPr>
          <p:nvPr>
            <p:ph type="sldNum" sz="quarter" idx="12"/>
          </p:nvPr>
        </p:nvSpPr>
        <p:spPr/>
        <p:txBody>
          <a:bodyPr/>
          <a:lstStyle/>
          <a:p>
            <a:fld id="{33D6E5A2-EC83-451F-A719-9AC1370DD5CF}" type="slidenum">
              <a:rPr lang="fr-FR" smtClean="0"/>
              <a:pPr/>
              <a:t>7</a:t>
            </a:fld>
            <a:endParaRPr kumimoji="0" lang="fr-FR"/>
          </a:p>
        </p:txBody>
      </p:sp>
      <p:graphicFrame>
        <p:nvGraphicFramePr>
          <p:cNvPr id="2" name="Tableau 1">
            <a:extLst>
              <a:ext uri="{FF2B5EF4-FFF2-40B4-BE49-F238E27FC236}">
                <a16:creationId xmlns:a16="http://schemas.microsoft.com/office/drawing/2014/main" id="{A285EA3F-D3E7-394E-B567-67869C21C2B5}"/>
              </a:ext>
            </a:extLst>
          </p:cNvPr>
          <p:cNvGraphicFramePr>
            <a:graphicFrameLocks noGrp="1"/>
          </p:cNvGraphicFramePr>
          <p:nvPr/>
        </p:nvGraphicFramePr>
        <p:xfrm>
          <a:off x="1048871" y="2180914"/>
          <a:ext cx="10183905" cy="4119880"/>
        </p:xfrm>
        <a:graphic>
          <a:graphicData uri="http://schemas.openxmlformats.org/drawingml/2006/table">
            <a:tbl>
              <a:tblPr firstRow="1" bandRow="1">
                <a:tableStyleId>{5C22544A-7EE6-4342-B048-85BDC9FD1C3A}</a:tableStyleId>
              </a:tblPr>
              <a:tblGrid>
                <a:gridCol w="3394635">
                  <a:extLst>
                    <a:ext uri="{9D8B030D-6E8A-4147-A177-3AD203B41FA5}">
                      <a16:colId xmlns:a16="http://schemas.microsoft.com/office/drawing/2014/main" val="2480384160"/>
                    </a:ext>
                  </a:extLst>
                </a:gridCol>
                <a:gridCol w="3394635">
                  <a:extLst>
                    <a:ext uri="{9D8B030D-6E8A-4147-A177-3AD203B41FA5}">
                      <a16:colId xmlns:a16="http://schemas.microsoft.com/office/drawing/2014/main" val="273014383"/>
                    </a:ext>
                  </a:extLst>
                </a:gridCol>
                <a:gridCol w="3394635">
                  <a:extLst>
                    <a:ext uri="{9D8B030D-6E8A-4147-A177-3AD203B41FA5}">
                      <a16:colId xmlns:a16="http://schemas.microsoft.com/office/drawing/2014/main" val="3973706387"/>
                    </a:ext>
                  </a:extLst>
                </a:gridCol>
              </a:tblGrid>
              <a:tr h="370840">
                <a:tc>
                  <a:txBody>
                    <a:bodyPr/>
                    <a:lstStyle/>
                    <a:p>
                      <a:pPr algn="ctr"/>
                      <a:r>
                        <a:rPr lang="fr-FR" sz="1600" dirty="0"/>
                        <a:t>Aide sur projet</a:t>
                      </a:r>
                    </a:p>
                  </a:txBody>
                  <a:tcPr/>
                </a:tc>
                <a:tc>
                  <a:txBody>
                    <a:bodyPr/>
                    <a:lstStyle/>
                    <a:p>
                      <a:pPr algn="ctr"/>
                      <a:r>
                        <a:rPr lang="fr-FR" sz="1600" dirty="0"/>
                        <a:t>Aide sur critères</a:t>
                      </a:r>
                    </a:p>
                  </a:txBody>
                  <a:tcPr/>
                </a:tc>
                <a:tc>
                  <a:txBody>
                    <a:bodyPr/>
                    <a:lstStyle/>
                    <a:p>
                      <a:pPr algn="ctr"/>
                      <a:r>
                        <a:rPr lang="fr-FR" sz="1600" dirty="0"/>
                        <a:t>Aide d’urgence</a:t>
                      </a:r>
                    </a:p>
                  </a:txBody>
                  <a:tcPr/>
                </a:tc>
                <a:extLst>
                  <a:ext uri="{0D108BD9-81ED-4DB2-BD59-A6C34878D82A}">
                    <a16:rowId xmlns:a16="http://schemas.microsoft.com/office/drawing/2014/main" val="3599950097"/>
                  </a:ext>
                </a:extLst>
              </a:tr>
              <a:tr h="370840">
                <a:tc>
                  <a:txBody>
                    <a:bodyPr/>
                    <a:lstStyle/>
                    <a:p>
                      <a:pPr marL="285750" indent="-285750" algn="just" hangingPunct="0">
                        <a:buFont typeface="Arial" panose="020B0604020202020204" pitchFamily="34" charset="0"/>
                        <a:buChar char="•"/>
                      </a:pPr>
                      <a:r>
                        <a:rPr lang="fr-FR" sz="1600" dirty="0">
                          <a:solidFill>
                            <a:srgbClr val="002060"/>
                          </a:solidFill>
                        </a:rPr>
                        <a:t>Leviers d’intervention de travail social. </a:t>
                      </a:r>
                    </a:p>
                    <a:p>
                      <a:pPr marL="285750" indent="-285750" algn="just" hangingPunct="0">
                        <a:buFont typeface="Arial" panose="020B0604020202020204" pitchFamily="34" charset="0"/>
                        <a:buChar char="•"/>
                      </a:pPr>
                      <a:r>
                        <a:rPr lang="fr-FR" sz="1600" dirty="0">
                          <a:solidFill>
                            <a:srgbClr val="002060"/>
                          </a:solidFill>
                        </a:rPr>
                        <a:t>Réalisation d’un diagnostic de la situation globale de la famille permettant d’évaluer la nécessité et la nature de l’aide à proposer, notamment l’opportunité de mobiliser une aide financière.</a:t>
                      </a:r>
                    </a:p>
                    <a:p>
                      <a:pPr marL="285750" indent="-285750" algn="just" hangingPunct="0">
                        <a:buFont typeface="Arial" panose="020B0604020202020204" pitchFamily="34" charset="0"/>
                        <a:buChar char="•"/>
                      </a:pPr>
                      <a:r>
                        <a:rPr lang="fr-FR" sz="1600" dirty="0">
                          <a:solidFill>
                            <a:srgbClr val="002060"/>
                          </a:solidFill>
                        </a:rPr>
                        <a:t>L’octroi de l’aide implique que le bénéficiaire s’engage auprès de la personne qui l’accompagne au moyen d’un plan d’action par la formalisation d’un contrat écrit ou oral.</a:t>
                      </a:r>
                    </a:p>
                    <a:p>
                      <a:endParaRPr lang="fr-FR" sz="1600" dirty="0">
                        <a:solidFill>
                          <a:srgbClr val="002060"/>
                        </a:solidFill>
                      </a:endParaRPr>
                    </a:p>
                  </a:txBody>
                  <a:tcPr/>
                </a:tc>
                <a:tc>
                  <a:txBody>
                    <a:bodyPr/>
                    <a:lstStyle/>
                    <a:p>
                      <a:pPr marL="285750" indent="-285750" algn="just" hangingPunct="0">
                        <a:buFont typeface="Arial" panose="020B0604020202020204" pitchFamily="34" charset="0"/>
                        <a:buChar char="•"/>
                      </a:pPr>
                      <a:r>
                        <a:rPr lang="fr-FR" sz="1600" dirty="0">
                          <a:solidFill>
                            <a:srgbClr val="002060"/>
                          </a:solidFill>
                        </a:rPr>
                        <a:t>Sollicitées directement par le demandeur et ne nécessitent pas la réalisation d’un diagnostic ou d’un accompagnement social. </a:t>
                      </a:r>
                    </a:p>
                    <a:p>
                      <a:pPr marL="285750" indent="-285750" algn="just" hangingPunct="0">
                        <a:buFont typeface="Arial" panose="020B0604020202020204" pitchFamily="34" charset="0"/>
                        <a:buChar char="•"/>
                      </a:pPr>
                      <a:endParaRPr lang="fr-FR" sz="1600" dirty="0">
                        <a:solidFill>
                          <a:srgbClr val="002060"/>
                        </a:solidFill>
                      </a:endParaRPr>
                    </a:p>
                    <a:p>
                      <a:pPr marL="285750" indent="-285750" algn="just" hangingPunct="0">
                        <a:buFont typeface="Arial" panose="020B0604020202020204" pitchFamily="34" charset="0"/>
                        <a:buChar char="•"/>
                      </a:pPr>
                      <a:r>
                        <a:rPr lang="fr-FR" sz="1600" dirty="0">
                          <a:solidFill>
                            <a:srgbClr val="002060"/>
                          </a:solidFill>
                        </a:rPr>
                        <a:t>Attribuées en fonction de critères prédéfinis (quotient familial, natures des aides…)</a:t>
                      </a:r>
                    </a:p>
                    <a:p>
                      <a:pPr marL="285750" indent="-285750">
                        <a:buFont typeface="Arial" panose="020B0604020202020204" pitchFamily="34" charset="0"/>
                        <a:buChar char="•"/>
                      </a:pPr>
                      <a:endParaRPr lang="fr-FR" sz="1600" dirty="0">
                        <a:solidFill>
                          <a:srgbClr val="002060"/>
                        </a:solidFill>
                      </a:endParaRPr>
                    </a:p>
                  </a:txBody>
                  <a:tcPr/>
                </a:tc>
                <a:tc>
                  <a:txBody>
                    <a:bodyPr/>
                    <a:lstStyle/>
                    <a:p>
                      <a:pPr marL="285750" indent="-285750" algn="just" hangingPunct="0">
                        <a:buFont typeface="Arial" panose="020B0604020202020204" pitchFamily="34" charset="0"/>
                        <a:buChar char="•"/>
                      </a:pPr>
                      <a:r>
                        <a:rPr lang="fr-FR" sz="1600" dirty="0">
                          <a:solidFill>
                            <a:srgbClr val="002060"/>
                          </a:solidFill>
                        </a:rPr>
                        <a:t>Concerne des situations entrainant des difficultés financières à caractère exceptionnel et momentané.  </a:t>
                      </a:r>
                    </a:p>
                    <a:p>
                      <a:pPr marL="285750" indent="-285750" algn="just" hangingPunct="0">
                        <a:buFont typeface="Arial" panose="020B0604020202020204" pitchFamily="34" charset="0"/>
                        <a:buChar char="•"/>
                      </a:pPr>
                      <a:r>
                        <a:rPr lang="fr-FR" sz="1600" dirty="0">
                          <a:solidFill>
                            <a:srgbClr val="002060"/>
                          </a:solidFill>
                        </a:rPr>
                        <a:t>Vise à débloquer des situations de vie difficile, qualifiées d’urgence.</a:t>
                      </a:r>
                    </a:p>
                    <a:p>
                      <a:endParaRPr lang="fr-FR" sz="1600" dirty="0">
                        <a:solidFill>
                          <a:srgbClr val="002060"/>
                        </a:solidFill>
                      </a:endParaRPr>
                    </a:p>
                  </a:txBody>
                  <a:tcPr/>
                </a:tc>
                <a:extLst>
                  <a:ext uri="{0D108BD9-81ED-4DB2-BD59-A6C34878D82A}">
                    <a16:rowId xmlns:a16="http://schemas.microsoft.com/office/drawing/2014/main" val="3223355416"/>
                  </a:ext>
                </a:extLst>
              </a:tr>
            </a:tbl>
          </a:graphicData>
        </a:graphic>
      </p:graphicFrame>
    </p:spTree>
    <p:extLst>
      <p:ext uri="{BB962C8B-B14F-4D97-AF65-F5344CB8AC3E}">
        <p14:creationId xmlns:p14="http://schemas.microsoft.com/office/powerpoint/2010/main" val="2159780048"/>
      </p:ext>
    </p:extLst>
  </p:cSld>
  <p:clrMapOvr>
    <a:masterClrMapping/>
  </p:clrMapOvr>
  <p:transition spd="slow">
    <p:wipe dir="d"/>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1AB2C4-E398-59A8-ADD7-63B6A25B6079}"/>
            </a:ext>
          </a:extLst>
        </p:cNvPr>
        <p:cNvGrpSpPr/>
        <p:nvPr/>
      </p:nvGrpSpPr>
      <p:grpSpPr>
        <a:xfrm>
          <a:off x="0" y="0"/>
          <a:ext cx="0" cy="0"/>
          <a:chOff x="0" y="0"/>
          <a:chExt cx="0" cy="0"/>
        </a:xfrm>
      </p:grpSpPr>
      <p:sp>
        <p:nvSpPr>
          <p:cNvPr id="4" name="Titre 3">
            <a:extLst>
              <a:ext uri="{FF2B5EF4-FFF2-40B4-BE49-F238E27FC236}">
                <a16:creationId xmlns:a16="http://schemas.microsoft.com/office/drawing/2014/main" id="{E6186707-5687-1B19-5EED-D116ECBCDFD0}"/>
              </a:ext>
            </a:extLst>
          </p:cNvPr>
          <p:cNvSpPr>
            <a:spLocks noGrp="1"/>
          </p:cNvSpPr>
          <p:nvPr>
            <p:ph type="title"/>
          </p:nvPr>
        </p:nvSpPr>
        <p:spPr/>
        <p:txBody>
          <a:bodyPr/>
          <a:lstStyle/>
          <a:p>
            <a:r>
              <a:rPr lang="fr-FR" dirty="0">
                <a:solidFill>
                  <a:srgbClr val="002060"/>
                </a:solidFill>
              </a:rPr>
              <a:t>Les aides financières individuelles (AFI) en Branche famille</a:t>
            </a:r>
          </a:p>
        </p:txBody>
      </p:sp>
      <p:sp>
        <p:nvSpPr>
          <p:cNvPr id="5" name="Espace réservé du contenu 4">
            <a:extLst>
              <a:ext uri="{FF2B5EF4-FFF2-40B4-BE49-F238E27FC236}">
                <a16:creationId xmlns:a16="http://schemas.microsoft.com/office/drawing/2014/main" id="{3E8F2EB8-7CCD-E41A-26B8-8C02435A23E5}"/>
              </a:ext>
            </a:extLst>
          </p:cNvPr>
          <p:cNvSpPr>
            <a:spLocks noGrp="1"/>
          </p:cNvSpPr>
          <p:nvPr>
            <p:ph idx="1"/>
          </p:nvPr>
        </p:nvSpPr>
        <p:spPr>
          <a:xfrm>
            <a:off x="719403" y="1422401"/>
            <a:ext cx="10769600" cy="4965700"/>
          </a:xfrm>
        </p:spPr>
        <p:txBody>
          <a:bodyPr vert="horz" lIns="91440" tIns="45720" rIns="91440" bIns="45720" rtlCol="0" anchor="t">
            <a:normAutofit/>
          </a:bodyPr>
          <a:lstStyle/>
          <a:p>
            <a:endParaRPr lang="fr-FR" sz="2000" dirty="0">
              <a:solidFill>
                <a:srgbClr val="183E82"/>
              </a:solidFill>
            </a:endParaRPr>
          </a:p>
          <a:p>
            <a:r>
              <a:rPr lang="fr-FR" sz="2000" dirty="0">
                <a:solidFill>
                  <a:srgbClr val="183E82"/>
                </a:solidFill>
              </a:rPr>
              <a:t>Les AFI interviennent en complémentarité avec les prestations légales (l’allocataire doit avoir fait le plein de ses droits légaux) et les dispositifs partenariaux.</a:t>
            </a:r>
          </a:p>
          <a:p>
            <a:pPr marL="0" indent="0">
              <a:buNone/>
            </a:pPr>
            <a:endParaRPr lang="fr-FR" sz="2000" dirty="0">
              <a:solidFill>
                <a:srgbClr val="183E82"/>
              </a:solidFill>
            </a:endParaRPr>
          </a:p>
          <a:p>
            <a:pPr hangingPunct="0"/>
            <a:r>
              <a:rPr lang="fr-FR" sz="2000" dirty="0">
                <a:solidFill>
                  <a:srgbClr val="183E82"/>
                </a:solidFill>
              </a:rPr>
              <a:t>Elles sont consenties dans la limite des fonds disponibles inscrits chaque année au budget d’action sociale par chaque conseil d’administration. </a:t>
            </a:r>
          </a:p>
          <a:p>
            <a:pPr marL="0" indent="0" hangingPunct="0">
              <a:buNone/>
            </a:pPr>
            <a:endParaRPr lang="fr-FR" sz="2000" dirty="0">
              <a:solidFill>
                <a:srgbClr val="183E82"/>
              </a:solidFill>
            </a:endParaRPr>
          </a:p>
          <a:p>
            <a:pPr hangingPunct="0"/>
            <a:r>
              <a:rPr lang="fr-FR" sz="2000" dirty="0">
                <a:solidFill>
                  <a:srgbClr val="183E82"/>
                </a:solidFill>
              </a:rPr>
              <a:t> </a:t>
            </a:r>
            <a:r>
              <a:rPr lang="fr-FR" sz="2000" b="1" kern="100" dirty="0">
                <a:solidFill>
                  <a:srgbClr val="183E82"/>
                </a:solidFill>
                <a:ea typeface="Calibri" panose="020F0502020204030204" pitchFamily="34" charset="0"/>
                <a:cs typeface="Arial" panose="020B0604020202020204" pitchFamily="34" charset="0"/>
              </a:rPr>
              <a:t>Chaque conseil d’administration de Caf définit les conditions d’attribution et les montants des aides financières</a:t>
            </a:r>
            <a:r>
              <a:rPr lang="fr-FR" sz="2000" kern="100" dirty="0">
                <a:solidFill>
                  <a:srgbClr val="183E82"/>
                </a:solidFill>
                <a:ea typeface="Calibri" panose="020F0502020204030204" pitchFamily="34" charset="0"/>
                <a:cs typeface="Arial" panose="020B0604020202020204" pitchFamily="34" charset="0"/>
              </a:rPr>
              <a:t>.</a:t>
            </a:r>
          </a:p>
          <a:p>
            <a:pPr hangingPunct="0"/>
            <a:endParaRPr lang="fr-FR" dirty="0"/>
          </a:p>
          <a:p>
            <a:endParaRPr lang="fr-FR" sz="1500" kern="100" dirty="0">
              <a:solidFill>
                <a:srgbClr val="13007A"/>
              </a:solidFill>
              <a:latin typeface="Arial" panose="020B0604020202020204" pitchFamily="34" charset="0"/>
              <a:ea typeface="Calibri" panose="020F0502020204030204" pitchFamily="34" charset="0"/>
              <a:cs typeface="Arial" panose="020B0604020202020204" pitchFamily="34" charset="0"/>
            </a:endParaRPr>
          </a:p>
        </p:txBody>
      </p:sp>
      <p:sp>
        <p:nvSpPr>
          <p:cNvPr id="3" name="Espace réservé du numéro de diapositive 2">
            <a:extLst>
              <a:ext uri="{FF2B5EF4-FFF2-40B4-BE49-F238E27FC236}">
                <a16:creationId xmlns:a16="http://schemas.microsoft.com/office/drawing/2014/main" id="{F37CB709-E62A-6BB5-A8FB-15C39719C49B}"/>
              </a:ext>
            </a:extLst>
          </p:cNvPr>
          <p:cNvSpPr>
            <a:spLocks noGrp="1"/>
          </p:cNvSpPr>
          <p:nvPr>
            <p:ph type="sldNum" sz="quarter" idx="12"/>
          </p:nvPr>
        </p:nvSpPr>
        <p:spPr/>
        <p:txBody>
          <a:bodyPr/>
          <a:lstStyle/>
          <a:p>
            <a:fld id="{33D6E5A2-EC83-451F-A719-9AC1370DD5CF}" type="slidenum">
              <a:rPr lang="fr-FR" smtClean="0"/>
              <a:pPr/>
              <a:t>8</a:t>
            </a:fld>
            <a:endParaRPr kumimoji="0" lang="fr-FR"/>
          </a:p>
        </p:txBody>
      </p:sp>
    </p:spTree>
    <p:extLst>
      <p:ext uri="{BB962C8B-B14F-4D97-AF65-F5344CB8AC3E}">
        <p14:creationId xmlns:p14="http://schemas.microsoft.com/office/powerpoint/2010/main" val="1634352565"/>
      </p:ext>
    </p:extLst>
  </p:cSld>
  <p:clrMapOvr>
    <a:masterClrMapping/>
  </p:clrMapOvr>
  <p:transition spd="slow">
    <p:wipe dir="d"/>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14D430-4512-E5D5-F053-2BD50C5889A6}"/>
            </a:ext>
          </a:extLst>
        </p:cNvPr>
        <p:cNvGrpSpPr/>
        <p:nvPr/>
      </p:nvGrpSpPr>
      <p:grpSpPr>
        <a:xfrm>
          <a:off x="0" y="0"/>
          <a:ext cx="0" cy="0"/>
          <a:chOff x="0" y="0"/>
          <a:chExt cx="0" cy="0"/>
        </a:xfrm>
      </p:grpSpPr>
      <p:sp>
        <p:nvSpPr>
          <p:cNvPr id="4" name="Titre 3">
            <a:extLst>
              <a:ext uri="{FF2B5EF4-FFF2-40B4-BE49-F238E27FC236}">
                <a16:creationId xmlns:a16="http://schemas.microsoft.com/office/drawing/2014/main" id="{85B1FB96-DDEF-EB91-0318-480A61B295C7}"/>
              </a:ext>
            </a:extLst>
          </p:cNvPr>
          <p:cNvSpPr>
            <a:spLocks noGrp="1"/>
          </p:cNvSpPr>
          <p:nvPr>
            <p:ph type="title"/>
          </p:nvPr>
        </p:nvSpPr>
        <p:spPr/>
        <p:txBody>
          <a:bodyPr/>
          <a:lstStyle/>
          <a:p>
            <a:r>
              <a:rPr lang="fr-FR" dirty="0">
                <a:solidFill>
                  <a:srgbClr val="002060"/>
                </a:solidFill>
              </a:rPr>
              <a:t>La refonte du Rias AFI</a:t>
            </a:r>
          </a:p>
        </p:txBody>
      </p:sp>
      <p:graphicFrame>
        <p:nvGraphicFramePr>
          <p:cNvPr id="2" name="Espace réservé du contenu 1">
            <a:extLst>
              <a:ext uri="{FF2B5EF4-FFF2-40B4-BE49-F238E27FC236}">
                <a16:creationId xmlns:a16="http://schemas.microsoft.com/office/drawing/2014/main" id="{3AA91AF2-706F-11D9-1879-D43FDFD0D307}"/>
              </a:ext>
            </a:extLst>
          </p:cNvPr>
          <p:cNvGraphicFramePr>
            <a:graphicFrameLocks noGrp="1"/>
          </p:cNvGraphicFramePr>
          <p:nvPr>
            <p:ph idx="1"/>
          </p:nvPr>
        </p:nvGraphicFramePr>
        <p:xfrm>
          <a:off x="1972234" y="1665604"/>
          <a:ext cx="8113058" cy="4605523"/>
        </p:xfrm>
        <a:graphic>
          <a:graphicData uri="http://schemas.openxmlformats.org/drawingml/2006/table">
            <a:tbl>
              <a:tblPr firstRow="1" firstCol="1" bandRow="1"/>
              <a:tblGrid>
                <a:gridCol w="3052363">
                  <a:extLst>
                    <a:ext uri="{9D8B030D-6E8A-4147-A177-3AD203B41FA5}">
                      <a16:colId xmlns:a16="http://schemas.microsoft.com/office/drawing/2014/main" val="814032279"/>
                    </a:ext>
                  </a:extLst>
                </a:gridCol>
                <a:gridCol w="3052363">
                  <a:extLst>
                    <a:ext uri="{9D8B030D-6E8A-4147-A177-3AD203B41FA5}">
                      <a16:colId xmlns:a16="http://schemas.microsoft.com/office/drawing/2014/main" val="2686736093"/>
                    </a:ext>
                  </a:extLst>
                </a:gridCol>
                <a:gridCol w="2008332">
                  <a:extLst>
                    <a:ext uri="{9D8B030D-6E8A-4147-A177-3AD203B41FA5}">
                      <a16:colId xmlns:a16="http://schemas.microsoft.com/office/drawing/2014/main" val="1280840469"/>
                    </a:ext>
                  </a:extLst>
                </a:gridCol>
              </a:tblGrid>
              <a:tr h="348836">
                <a:tc>
                  <a:txBody>
                    <a:bodyPr/>
                    <a:lstStyle/>
                    <a:p>
                      <a:pPr algn="ctr">
                        <a:buNone/>
                      </a:pPr>
                      <a:r>
                        <a:rPr lang="fr-FR" sz="1400" b="1" dirty="0">
                          <a:solidFill>
                            <a:srgbClr val="FFFFFF"/>
                          </a:solidFill>
                          <a:effectLst/>
                          <a:latin typeface="+mn-lt"/>
                          <a:ea typeface="Times New Roman" panose="02020603050405020304" pitchFamily="18" charset="0"/>
                          <a:cs typeface="Arial" panose="020B0604020202020204" pitchFamily="34" charset="0"/>
                        </a:rPr>
                        <a:t>Domaines d’intervention</a:t>
                      </a:r>
                      <a:endParaRPr lang="fr-FR" sz="1400" dirty="0">
                        <a:effectLst/>
                        <a:latin typeface="+mn-lt"/>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algn="ctr">
                        <a:buNone/>
                      </a:pPr>
                      <a:r>
                        <a:rPr lang="fr-FR" sz="1400" b="1" dirty="0">
                          <a:solidFill>
                            <a:srgbClr val="FFFFFF"/>
                          </a:solidFill>
                          <a:effectLst/>
                          <a:latin typeface="+mn-lt"/>
                          <a:ea typeface="Times New Roman" panose="02020603050405020304" pitchFamily="18" charset="0"/>
                          <a:cs typeface="Arial" panose="020B0604020202020204" pitchFamily="34" charset="0"/>
                        </a:rPr>
                        <a:t>Aides concernées</a:t>
                      </a:r>
                      <a:endParaRPr lang="fr-FR" sz="1400" dirty="0">
                        <a:effectLst/>
                        <a:latin typeface="+mn-lt"/>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algn="ctr">
                        <a:buNone/>
                      </a:pPr>
                      <a:r>
                        <a:rPr lang="fr-FR" sz="1400" b="1" dirty="0">
                          <a:solidFill>
                            <a:srgbClr val="FFFFFF"/>
                          </a:solidFill>
                          <a:effectLst/>
                          <a:latin typeface="+mn-lt"/>
                          <a:ea typeface="Times New Roman" panose="02020603050405020304" pitchFamily="18" charset="0"/>
                          <a:cs typeface="Arial" panose="020B0604020202020204" pitchFamily="34" charset="0"/>
                        </a:rPr>
                        <a:t>Type d’aide</a:t>
                      </a:r>
                      <a:endParaRPr lang="fr-FR" sz="1400" dirty="0">
                        <a:effectLst/>
                        <a:latin typeface="+mn-lt"/>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70C0"/>
                    </a:solidFill>
                  </a:tcPr>
                </a:tc>
                <a:extLst>
                  <a:ext uri="{0D108BD9-81ED-4DB2-BD59-A6C34878D82A}">
                    <a16:rowId xmlns:a16="http://schemas.microsoft.com/office/drawing/2014/main" val="2192165508"/>
                  </a:ext>
                </a:extLst>
              </a:tr>
              <a:tr h="202847">
                <a:tc rowSpan="5">
                  <a:txBody>
                    <a:bodyPr/>
                    <a:lstStyle/>
                    <a:p>
                      <a:pPr algn="just">
                        <a:buNone/>
                      </a:pPr>
                      <a:r>
                        <a:rPr lang="fr-FR" sz="1400" b="1" dirty="0">
                          <a:solidFill>
                            <a:srgbClr val="FFFFFF"/>
                          </a:solidFill>
                          <a:effectLst/>
                          <a:latin typeface="+mn-lt"/>
                          <a:ea typeface="Times New Roman" panose="02020603050405020304" pitchFamily="18" charset="0"/>
                          <a:cs typeface="Arial" panose="020B0604020202020204" pitchFamily="34" charset="0"/>
                        </a:rPr>
                        <a:t>Accompagnement social des familles </a:t>
                      </a:r>
                      <a:endParaRPr lang="fr-FR" sz="1400" dirty="0">
                        <a:effectLst/>
                        <a:latin typeface="+mn-lt"/>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solidFill>
                      <a:srgbClr val="0070C0"/>
                    </a:solidFill>
                  </a:tcPr>
                </a:tc>
                <a:tc>
                  <a:txBody>
                    <a:bodyPr/>
                    <a:lstStyle/>
                    <a:p>
                      <a:pPr algn="just" hangingPunct="0">
                        <a:buNone/>
                      </a:pPr>
                      <a:r>
                        <a:rPr lang="fr-FR" sz="1400" dirty="0">
                          <a:effectLst/>
                          <a:latin typeface="+mn-lt"/>
                          <a:ea typeface="Times New Roman" panose="02020603050405020304" pitchFamily="18" charset="0"/>
                        </a:rPr>
                        <a:t>Aide en lien avec les offres de travail social Caf</a:t>
                      </a:r>
                    </a:p>
                  </a:txBody>
                  <a:tcPr marL="68580" marR="68580" marT="0" marB="0">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noFill/>
                  </a:tcPr>
                </a:tc>
                <a:tc>
                  <a:txBody>
                    <a:bodyPr/>
                    <a:lstStyle/>
                    <a:p>
                      <a:pPr algn="just">
                        <a:buNone/>
                      </a:pPr>
                      <a:r>
                        <a:rPr lang="fr-FR" sz="1400" dirty="0">
                          <a:effectLst/>
                          <a:latin typeface="+mn-lt"/>
                          <a:ea typeface="Times New Roman" panose="02020603050405020304" pitchFamily="18" charset="0"/>
                          <a:cs typeface="Arial" panose="020B0604020202020204" pitchFamily="34" charset="0"/>
                        </a:rPr>
                        <a:t>Aide sur projet</a:t>
                      </a:r>
                      <a:endParaRPr lang="fr-FR" sz="1400" dirty="0">
                        <a:effectLst/>
                        <a:latin typeface="+mn-lt"/>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noFill/>
                  </a:tcPr>
                </a:tc>
                <a:extLst>
                  <a:ext uri="{0D108BD9-81ED-4DB2-BD59-A6C34878D82A}">
                    <a16:rowId xmlns:a16="http://schemas.microsoft.com/office/drawing/2014/main" val="1100777387"/>
                  </a:ext>
                </a:extLst>
              </a:tr>
              <a:tr h="202847">
                <a:tc vMerge="1">
                  <a:txBody>
                    <a:bodyPr/>
                    <a:lstStyle/>
                    <a:p>
                      <a:endParaRPr lang="fr-FR"/>
                    </a:p>
                  </a:txBody>
                  <a:tcPr/>
                </a:tc>
                <a:tc>
                  <a:txBody>
                    <a:bodyPr/>
                    <a:lstStyle/>
                    <a:p>
                      <a:pPr algn="just">
                        <a:buNone/>
                        <a:tabLst>
                          <a:tab pos="450215" algn="l"/>
                        </a:tabLst>
                      </a:pPr>
                      <a:r>
                        <a:rPr lang="fr-FR" sz="1400" dirty="0">
                          <a:effectLst/>
                          <a:latin typeface="+mn-lt"/>
                          <a:ea typeface="Times New Roman" panose="02020603050405020304" pitchFamily="18" charset="0"/>
                          <a:cs typeface="Arial" panose="020B0604020202020204" pitchFamily="34" charset="0"/>
                        </a:rPr>
                        <a:t>Aide pour décès d’enfant</a:t>
                      </a:r>
                      <a:endParaRPr lang="fr-FR" sz="1400" dirty="0">
                        <a:effectLst/>
                        <a:latin typeface="+mn-lt"/>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just">
                        <a:buNone/>
                      </a:pPr>
                      <a:r>
                        <a:rPr lang="fr-FR" sz="1400">
                          <a:effectLst/>
                          <a:latin typeface="+mn-lt"/>
                          <a:ea typeface="Times New Roman" panose="02020603050405020304" pitchFamily="18" charset="0"/>
                          <a:cs typeface="Arial" panose="020B0604020202020204" pitchFamily="34" charset="0"/>
                        </a:rPr>
                        <a:t>Aide d’urgence</a:t>
                      </a:r>
                      <a:endParaRPr lang="fr-FR" sz="1400">
                        <a:effectLst/>
                        <a:latin typeface="+mn-lt"/>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noFill/>
                  </a:tcPr>
                </a:tc>
                <a:extLst>
                  <a:ext uri="{0D108BD9-81ED-4DB2-BD59-A6C34878D82A}">
                    <a16:rowId xmlns:a16="http://schemas.microsoft.com/office/drawing/2014/main" val="3441639668"/>
                  </a:ext>
                </a:extLst>
              </a:tr>
              <a:tr h="202847">
                <a:tc vMerge="1">
                  <a:txBody>
                    <a:bodyPr/>
                    <a:lstStyle/>
                    <a:p>
                      <a:endParaRPr lang="fr-FR"/>
                    </a:p>
                  </a:txBody>
                  <a:tcPr/>
                </a:tc>
                <a:tc>
                  <a:txBody>
                    <a:bodyPr/>
                    <a:lstStyle/>
                    <a:p>
                      <a:pPr algn="just">
                        <a:buNone/>
                        <a:tabLst>
                          <a:tab pos="450215" algn="l"/>
                        </a:tabLst>
                      </a:pPr>
                      <a:r>
                        <a:rPr lang="fr-FR" sz="1400" dirty="0">
                          <a:effectLst/>
                          <a:latin typeface="+mn-lt"/>
                          <a:ea typeface="Times New Roman" panose="02020603050405020304" pitchFamily="18" charset="0"/>
                          <a:cs typeface="Arial" panose="020B0604020202020204" pitchFamily="34" charset="0"/>
                        </a:rPr>
                        <a:t>Aide pour décès d’un parent</a:t>
                      </a:r>
                      <a:endParaRPr lang="fr-FR" sz="1400" dirty="0">
                        <a:effectLst/>
                        <a:latin typeface="+mn-lt"/>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just">
                        <a:buNone/>
                      </a:pPr>
                      <a:r>
                        <a:rPr lang="fr-FR" sz="1400">
                          <a:effectLst/>
                          <a:latin typeface="+mn-lt"/>
                          <a:ea typeface="Times New Roman" panose="02020603050405020304" pitchFamily="18" charset="0"/>
                          <a:cs typeface="Arial" panose="020B0604020202020204" pitchFamily="34" charset="0"/>
                        </a:rPr>
                        <a:t>Aide d’urgence</a:t>
                      </a:r>
                      <a:endParaRPr lang="fr-FR" sz="1400">
                        <a:effectLst/>
                        <a:latin typeface="+mn-lt"/>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noFill/>
                  </a:tcPr>
                </a:tc>
                <a:extLst>
                  <a:ext uri="{0D108BD9-81ED-4DB2-BD59-A6C34878D82A}">
                    <a16:rowId xmlns:a16="http://schemas.microsoft.com/office/drawing/2014/main" val="81414807"/>
                  </a:ext>
                </a:extLst>
              </a:tr>
              <a:tr h="202847">
                <a:tc vMerge="1">
                  <a:txBody>
                    <a:bodyPr/>
                    <a:lstStyle/>
                    <a:p>
                      <a:endParaRPr lang="fr-FR"/>
                    </a:p>
                  </a:txBody>
                  <a:tcPr/>
                </a:tc>
                <a:tc>
                  <a:txBody>
                    <a:bodyPr/>
                    <a:lstStyle/>
                    <a:p>
                      <a:pPr algn="just">
                        <a:buNone/>
                        <a:tabLst>
                          <a:tab pos="450215" algn="l"/>
                        </a:tabLst>
                      </a:pPr>
                      <a:r>
                        <a:rPr lang="fr-FR" sz="1400" dirty="0">
                          <a:effectLst/>
                          <a:latin typeface="+mn-lt"/>
                          <a:ea typeface="Times New Roman" panose="02020603050405020304" pitchFamily="18" charset="0"/>
                          <a:cs typeface="Arial" panose="020B0604020202020204" pitchFamily="34" charset="0"/>
                        </a:rPr>
                        <a:t>Aide à la mobilité</a:t>
                      </a:r>
                      <a:endParaRPr lang="fr-FR" sz="1400" dirty="0">
                        <a:effectLst/>
                        <a:latin typeface="+mn-lt"/>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just">
                        <a:buNone/>
                      </a:pPr>
                      <a:r>
                        <a:rPr lang="fr-FR" sz="1400" dirty="0">
                          <a:effectLst/>
                          <a:latin typeface="+mn-lt"/>
                          <a:ea typeface="Times New Roman" panose="02020603050405020304" pitchFamily="18" charset="0"/>
                          <a:cs typeface="Arial" panose="020B0604020202020204" pitchFamily="34" charset="0"/>
                        </a:rPr>
                        <a:t>Aide sur projet</a:t>
                      </a:r>
                      <a:endParaRPr lang="fr-FR" sz="1400" dirty="0">
                        <a:effectLst/>
                        <a:latin typeface="+mn-lt"/>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noFill/>
                  </a:tcPr>
                </a:tc>
                <a:extLst>
                  <a:ext uri="{0D108BD9-81ED-4DB2-BD59-A6C34878D82A}">
                    <a16:rowId xmlns:a16="http://schemas.microsoft.com/office/drawing/2014/main" val="3192225772"/>
                  </a:ext>
                </a:extLst>
              </a:tr>
              <a:tr h="202847">
                <a:tc vMerge="1">
                  <a:txBody>
                    <a:bodyPr/>
                    <a:lstStyle/>
                    <a:p>
                      <a:endParaRPr lang="fr-FR"/>
                    </a:p>
                  </a:txBody>
                  <a:tcPr/>
                </a:tc>
                <a:tc>
                  <a:txBody>
                    <a:bodyPr/>
                    <a:lstStyle/>
                    <a:p>
                      <a:pPr algn="just">
                        <a:buNone/>
                      </a:pPr>
                      <a:r>
                        <a:rPr lang="fr-FR" sz="1400">
                          <a:effectLst/>
                          <a:latin typeface="+mn-lt"/>
                          <a:ea typeface="Times New Roman" panose="02020603050405020304" pitchFamily="18" charset="0"/>
                          <a:cs typeface="Arial" panose="020B0604020202020204" pitchFamily="34" charset="0"/>
                        </a:rPr>
                        <a:t>Aide pour déséquilibre budgétaire </a:t>
                      </a:r>
                      <a:endParaRPr lang="fr-FR" sz="1400">
                        <a:effectLst/>
                        <a:latin typeface="+mn-lt"/>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noFill/>
                  </a:tcPr>
                </a:tc>
                <a:tc>
                  <a:txBody>
                    <a:bodyPr/>
                    <a:lstStyle/>
                    <a:p>
                      <a:pPr algn="just">
                        <a:buNone/>
                      </a:pPr>
                      <a:r>
                        <a:rPr lang="fr-FR" sz="1400" dirty="0">
                          <a:effectLst/>
                          <a:latin typeface="+mn-lt"/>
                          <a:ea typeface="Times New Roman" panose="02020603050405020304" pitchFamily="18" charset="0"/>
                          <a:cs typeface="Arial" panose="020B0604020202020204" pitchFamily="34" charset="0"/>
                        </a:rPr>
                        <a:t>Aide sur projet</a:t>
                      </a:r>
                      <a:endParaRPr lang="fr-FR" sz="1400" dirty="0">
                        <a:effectLst/>
                        <a:latin typeface="+mn-lt"/>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16206715"/>
                  </a:ext>
                </a:extLst>
              </a:tr>
              <a:tr h="405695">
                <a:tc rowSpan="7">
                  <a:txBody>
                    <a:bodyPr/>
                    <a:lstStyle/>
                    <a:p>
                      <a:pPr algn="just">
                        <a:buNone/>
                      </a:pPr>
                      <a:r>
                        <a:rPr lang="fr-FR" sz="1400" b="1" dirty="0">
                          <a:solidFill>
                            <a:srgbClr val="FFFFFF"/>
                          </a:solidFill>
                          <a:effectLst/>
                          <a:latin typeface="+mn-lt"/>
                          <a:ea typeface="Times New Roman" panose="02020603050405020304" pitchFamily="18" charset="0"/>
                          <a:cs typeface="Arial" panose="020B0604020202020204" pitchFamily="34" charset="0"/>
                        </a:rPr>
                        <a:t>Vacances et temps libre</a:t>
                      </a:r>
                      <a:endParaRPr lang="fr-FR" sz="1400" dirty="0">
                        <a:effectLst/>
                        <a:latin typeface="+mn-lt"/>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solidFill>
                      <a:srgbClr val="0070C0"/>
                    </a:solidFill>
                  </a:tcPr>
                </a:tc>
                <a:tc>
                  <a:txBody>
                    <a:bodyPr/>
                    <a:lstStyle/>
                    <a:p>
                      <a:pPr algn="just">
                        <a:buNone/>
                        <a:tabLst>
                          <a:tab pos="450215" algn="l"/>
                        </a:tabLst>
                      </a:pPr>
                      <a:r>
                        <a:rPr lang="fr-FR" sz="1400" dirty="0">
                          <a:effectLst/>
                          <a:latin typeface="+mn-lt"/>
                          <a:ea typeface="Times New Roman" panose="02020603050405020304" pitchFamily="18" charset="0"/>
                          <a:cs typeface="Arial" panose="020B0604020202020204" pitchFamily="34" charset="0"/>
                        </a:rPr>
                        <a:t>Aide aux vacances avec accompagnement social (AVS) - </a:t>
                      </a:r>
                      <a:r>
                        <a:rPr lang="fr-FR" sz="1400" dirty="0" err="1">
                          <a:effectLst/>
                          <a:latin typeface="+mn-lt"/>
                          <a:ea typeface="Times New Roman" panose="02020603050405020304" pitchFamily="18" charset="0"/>
                          <a:cs typeface="Arial" panose="020B0604020202020204" pitchFamily="34" charset="0"/>
                        </a:rPr>
                        <a:t>vacaf</a:t>
                      </a:r>
                      <a:endParaRPr lang="fr-FR" sz="1400" dirty="0">
                        <a:effectLst/>
                        <a:latin typeface="+mn-lt"/>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noFill/>
                  </a:tcPr>
                </a:tc>
                <a:tc>
                  <a:txBody>
                    <a:bodyPr/>
                    <a:lstStyle/>
                    <a:p>
                      <a:pPr algn="just">
                        <a:buNone/>
                      </a:pPr>
                      <a:r>
                        <a:rPr lang="fr-FR" sz="1400" dirty="0">
                          <a:effectLst/>
                          <a:latin typeface="+mn-lt"/>
                          <a:ea typeface="Times New Roman" panose="02020603050405020304" pitchFamily="18" charset="0"/>
                          <a:cs typeface="Arial" panose="020B0604020202020204" pitchFamily="34" charset="0"/>
                        </a:rPr>
                        <a:t>Aide sur projet</a:t>
                      </a:r>
                      <a:endParaRPr lang="fr-FR" sz="1400" dirty="0">
                        <a:effectLst/>
                        <a:latin typeface="+mn-lt"/>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noFill/>
                  </a:tcPr>
                </a:tc>
                <a:extLst>
                  <a:ext uri="{0D108BD9-81ED-4DB2-BD59-A6C34878D82A}">
                    <a16:rowId xmlns:a16="http://schemas.microsoft.com/office/drawing/2014/main" val="1786790382"/>
                  </a:ext>
                </a:extLst>
              </a:tr>
              <a:tr h="202847">
                <a:tc vMerge="1">
                  <a:txBody>
                    <a:bodyPr/>
                    <a:lstStyle/>
                    <a:p>
                      <a:endParaRPr lang="fr-FR"/>
                    </a:p>
                  </a:txBody>
                  <a:tcPr/>
                </a:tc>
                <a:tc>
                  <a:txBody>
                    <a:bodyPr/>
                    <a:lstStyle/>
                    <a:p>
                      <a:pPr algn="just">
                        <a:buNone/>
                        <a:tabLst>
                          <a:tab pos="450215" algn="l"/>
                        </a:tabLst>
                      </a:pPr>
                      <a:r>
                        <a:rPr lang="fr-FR" sz="1400" dirty="0">
                          <a:effectLst/>
                          <a:latin typeface="+mn-lt"/>
                          <a:ea typeface="Times New Roman" panose="02020603050405020304" pitchFamily="18" charset="0"/>
                          <a:cs typeface="Arial" panose="020B0604020202020204" pitchFamily="34" charset="0"/>
                        </a:rPr>
                        <a:t>Aide aux vacances familles (AVF) - </a:t>
                      </a:r>
                      <a:r>
                        <a:rPr lang="fr-FR" sz="1400" dirty="0" err="1">
                          <a:effectLst/>
                          <a:latin typeface="+mn-lt"/>
                          <a:ea typeface="Times New Roman" panose="02020603050405020304" pitchFamily="18" charset="0"/>
                          <a:cs typeface="Arial" panose="020B0604020202020204" pitchFamily="34" charset="0"/>
                        </a:rPr>
                        <a:t>vacaf</a:t>
                      </a:r>
                      <a:endParaRPr lang="fr-FR" sz="1400" dirty="0">
                        <a:effectLst/>
                        <a:latin typeface="+mn-lt"/>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just">
                        <a:buNone/>
                      </a:pPr>
                      <a:r>
                        <a:rPr lang="fr-FR" sz="1400" dirty="0">
                          <a:effectLst/>
                          <a:latin typeface="+mn-lt"/>
                          <a:ea typeface="Times New Roman" panose="02020603050405020304" pitchFamily="18" charset="0"/>
                          <a:cs typeface="Arial" panose="020B0604020202020204" pitchFamily="34" charset="0"/>
                        </a:rPr>
                        <a:t>Aide sur critères</a:t>
                      </a:r>
                      <a:endParaRPr lang="fr-FR" sz="1400" dirty="0">
                        <a:effectLst/>
                        <a:latin typeface="+mn-lt"/>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780104738"/>
                  </a:ext>
                </a:extLst>
              </a:tr>
              <a:tr h="202847">
                <a:tc vMerge="1">
                  <a:txBody>
                    <a:bodyPr/>
                    <a:lstStyle/>
                    <a:p>
                      <a:endParaRPr lang="fr-FR"/>
                    </a:p>
                  </a:txBody>
                  <a:tcPr/>
                </a:tc>
                <a:tc>
                  <a:txBody>
                    <a:bodyPr/>
                    <a:lstStyle/>
                    <a:p>
                      <a:pPr algn="just">
                        <a:buNone/>
                        <a:tabLst>
                          <a:tab pos="450215" algn="l"/>
                        </a:tabLst>
                      </a:pPr>
                      <a:r>
                        <a:rPr lang="fr-FR" sz="1400" dirty="0">
                          <a:effectLst/>
                          <a:latin typeface="+mn-lt"/>
                          <a:ea typeface="Times New Roman" panose="02020603050405020304" pitchFamily="18" charset="0"/>
                        </a:rPr>
                        <a:t>Aide au transport</a:t>
                      </a:r>
                    </a:p>
                  </a:txBody>
                  <a:tcPr marL="68580" marR="68580" marT="0" marB="0">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just">
                        <a:buNone/>
                      </a:pPr>
                      <a:r>
                        <a:rPr lang="fr-FR" sz="1400">
                          <a:effectLst/>
                          <a:latin typeface="+mn-lt"/>
                          <a:ea typeface="Times New Roman" panose="02020603050405020304" pitchFamily="18" charset="0"/>
                          <a:cs typeface="Arial" panose="020B0604020202020204" pitchFamily="34" charset="0"/>
                        </a:rPr>
                        <a:t>Aide sur critères</a:t>
                      </a:r>
                      <a:endParaRPr lang="fr-FR" sz="1400">
                        <a:effectLst/>
                        <a:latin typeface="+mn-lt"/>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630123017"/>
                  </a:ext>
                </a:extLst>
              </a:tr>
              <a:tr h="405695">
                <a:tc vMerge="1">
                  <a:txBody>
                    <a:bodyPr/>
                    <a:lstStyle/>
                    <a:p>
                      <a:endParaRPr lang="fr-FR"/>
                    </a:p>
                  </a:txBody>
                  <a:tcPr/>
                </a:tc>
                <a:tc>
                  <a:txBody>
                    <a:bodyPr/>
                    <a:lstStyle/>
                    <a:p>
                      <a:pPr algn="just">
                        <a:buNone/>
                        <a:tabLst>
                          <a:tab pos="450215" algn="l"/>
                        </a:tabLst>
                      </a:pPr>
                      <a:r>
                        <a:rPr lang="fr-FR" sz="1400" dirty="0">
                          <a:effectLst/>
                          <a:latin typeface="+mn-lt"/>
                          <a:ea typeface="Times New Roman" panose="02020603050405020304" pitchFamily="18" charset="0"/>
                        </a:rPr>
                        <a:t>Aide aux vacances enfants - séjours « premiers </a:t>
                      </a:r>
                      <a:r>
                        <a:rPr lang="fr-FR" sz="1400" dirty="0" err="1">
                          <a:effectLst/>
                          <a:latin typeface="+mn-lt"/>
                          <a:ea typeface="Times New Roman" panose="02020603050405020304" pitchFamily="18" charset="0"/>
                        </a:rPr>
                        <a:t>departs</a:t>
                      </a:r>
                      <a:r>
                        <a:rPr lang="fr-FR" sz="1400" dirty="0">
                          <a:effectLst/>
                          <a:latin typeface="+mn-lt"/>
                          <a:ea typeface="Times New Roman" panose="02020603050405020304" pitchFamily="18" charset="0"/>
                        </a:rPr>
                        <a:t> »</a:t>
                      </a:r>
                    </a:p>
                  </a:txBody>
                  <a:tcPr marL="68580" marR="68580" marT="0" marB="0">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just">
                        <a:buNone/>
                      </a:pPr>
                      <a:r>
                        <a:rPr lang="fr-FR" sz="1400" dirty="0">
                          <a:effectLst/>
                          <a:latin typeface="+mn-lt"/>
                          <a:ea typeface="Times New Roman" panose="02020603050405020304" pitchFamily="18" charset="0"/>
                          <a:cs typeface="Arial" panose="020B0604020202020204" pitchFamily="34" charset="0"/>
                        </a:rPr>
                        <a:t>Aide sur critères</a:t>
                      </a:r>
                      <a:endParaRPr lang="fr-FR" sz="1400" dirty="0">
                        <a:effectLst/>
                        <a:latin typeface="+mn-lt"/>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99790059"/>
                  </a:ext>
                </a:extLst>
              </a:tr>
              <a:tr h="202847">
                <a:tc vMerge="1">
                  <a:txBody>
                    <a:bodyPr/>
                    <a:lstStyle/>
                    <a:p>
                      <a:endParaRPr lang="fr-FR"/>
                    </a:p>
                  </a:txBody>
                  <a:tcPr/>
                </a:tc>
                <a:tc>
                  <a:txBody>
                    <a:bodyPr/>
                    <a:lstStyle/>
                    <a:p>
                      <a:pPr algn="just">
                        <a:buNone/>
                        <a:tabLst>
                          <a:tab pos="450215" algn="l"/>
                        </a:tabLst>
                      </a:pPr>
                      <a:r>
                        <a:rPr lang="fr-FR" sz="1400" dirty="0">
                          <a:effectLst/>
                          <a:latin typeface="+mn-lt"/>
                          <a:ea typeface="Times New Roman" panose="02020603050405020304" pitchFamily="18" charset="0"/>
                        </a:rPr>
                        <a:t>Conventions loisirs caf 46</a:t>
                      </a:r>
                    </a:p>
                  </a:txBody>
                  <a:tcPr marL="68580" marR="68580" marT="0" marB="0">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just">
                        <a:buNone/>
                      </a:pPr>
                      <a:r>
                        <a:rPr lang="fr-FR" sz="1400" dirty="0">
                          <a:effectLst/>
                          <a:latin typeface="+mn-lt"/>
                          <a:ea typeface="Times New Roman" panose="02020603050405020304" pitchFamily="18" charset="0"/>
                          <a:cs typeface="Arial" panose="020B0604020202020204" pitchFamily="34" charset="0"/>
                        </a:rPr>
                        <a:t>Aide sur critères</a:t>
                      </a:r>
                      <a:endParaRPr lang="fr-FR" sz="1400" dirty="0">
                        <a:effectLst/>
                        <a:latin typeface="+mn-lt"/>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639291117"/>
                  </a:ext>
                </a:extLst>
              </a:tr>
              <a:tr h="202847">
                <a:tc vMerge="1">
                  <a:txBody>
                    <a:bodyPr/>
                    <a:lstStyle/>
                    <a:p>
                      <a:endParaRPr lang="fr-FR"/>
                    </a:p>
                  </a:txBody>
                  <a:tcPr/>
                </a:tc>
                <a:tc>
                  <a:txBody>
                    <a:bodyPr/>
                    <a:lstStyle/>
                    <a:p>
                      <a:pPr algn="just">
                        <a:buNone/>
                        <a:tabLst>
                          <a:tab pos="450215" algn="l"/>
                        </a:tabLst>
                      </a:pPr>
                      <a:r>
                        <a:rPr lang="fr-FR" sz="1400">
                          <a:effectLst/>
                          <a:latin typeface="+mn-lt"/>
                          <a:ea typeface="Times New Roman" panose="02020603050405020304" pitchFamily="18" charset="0"/>
                          <a:cs typeface="Arial" panose="020B0604020202020204" pitchFamily="34" charset="0"/>
                        </a:rPr>
                        <a:t>Opération « sac’ados »</a:t>
                      </a:r>
                      <a:endParaRPr lang="fr-FR" sz="1400">
                        <a:effectLst/>
                        <a:latin typeface="+mn-lt"/>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just">
                        <a:buNone/>
                      </a:pPr>
                      <a:r>
                        <a:rPr lang="fr-FR" sz="1400" dirty="0">
                          <a:effectLst/>
                          <a:latin typeface="+mn-lt"/>
                          <a:ea typeface="Times New Roman" panose="02020603050405020304" pitchFamily="18" charset="0"/>
                          <a:cs typeface="Arial" panose="020B0604020202020204" pitchFamily="34" charset="0"/>
                        </a:rPr>
                        <a:t>Aide sur projet</a:t>
                      </a:r>
                      <a:endParaRPr lang="fr-FR" sz="1400" dirty="0">
                        <a:effectLst/>
                        <a:latin typeface="+mn-lt"/>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2102329500"/>
                  </a:ext>
                </a:extLst>
              </a:tr>
              <a:tr h="202847">
                <a:tc vMerge="1">
                  <a:txBody>
                    <a:bodyPr/>
                    <a:lstStyle/>
                    <a:p>
                      <a:endParaRPr lang="fr-FR"/>
                    </a:p>
                  </a:txBody>
                  <a:tcPr/>
                </a:tc>
                <a:tc>
                  <a:txBody>
                    <a:bodyPr/>
                    <a:lstStyle/>
                    <a:p>
                      <a:pPr algn="just">
                        <a:buNone/>
                        <a:tabLst>
                          <a:tab pos="450215" algn="l"/>
                        </a:tabLst>
                      </a:pPr>
                      <a:r>
                        <a:rPr lang="fr-FR" sz="1400">
                          <a:effectLst/>
                          <a:latin typeface="+mn-lt"/>
                          <a:ea typeface="Times New Roman" panose="02020603050405020304" pitchFamily="18" charset="0"/>
                        </a:rPr>
                        <a:t>Aides au BAFA</a:t>
                      </a:r>
                    </a:p>
                  </a:txBody>
                  <a:tcPr marL="68580" marR="68580" marT="0" marB="0">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just">
                        <a:buNone/>
                      </a:pPr>
                      <a:r>
                        <a:rPr lang="fr-FR" sz="1400" dirty="0">
                          <a:effectLst/>
                          <a:latin typeface="+mn-lt"/>
                          <a:ea typeface="Times New Roman" panose="02020603050405020304" pitchFamily="18" charset="0"/>
                          <a:cs typeface="Arial" panose="020B0604020202020204" pitchFamily="34" charset="0"/>
                        </a:rPr>
                        <a:t>Aide sur critères</a:t>
                      </a:r>
                      <a:endParaRPr lang="fr-FR" sz="1400" dirty="0">
                        <a:effectLst/>
                        <a:latin typeface="+mn-lt"/>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32417878"/>
                  </a:ext>
                </a:extLst>
              </a:tr>
              <a:tr h="202847">
                <a:tc rowSpan="3">
                  <a:txBody>
                    <a:bodyPr/>
                    <a:lstStyle/>
                    <a:p>
                      <a:pPr algn="just">
                        <a:buNone/>
                      </a:pPr>
                      <a:r>
                        <a:rPr lang="fr-FR" sz="1400" b="1" dirty="0">
                          <a:solidFill>
                            <a:srgbClr val="FFFFFF"/>
                          </a:solidFill>
                          <a:effectLst/>
                          <a:latin typeface="+mn-lt"/>
                          <a:ea typeface="Times New Roman" panose="02020603050405020304" pitchFamily="18" charset="0"/>
                          <a:cs typeface="Arial" panose="020B0604020202020204" pitchFamily="34" charset="0"/>
                        </a:rPr>
                        <a:t>Logement et habitat</a:t>
                      </a:r>
                      <a:endParaRPr lang="fr-FR" sz="1400" dirty="0">
                        <a:effectLst/>
                        <a:latin typeface="+mn-lt"/>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solidFill>
                      <a:srgbClr val="0070C0"/>
                    </a:solidFill>
                  </a:tcPr>
                </a:tc>
                <a:tc>
                  <a:txBody>
                    <a:bodyPr/>
                    <a:lstStyle/>
                    <a:p>
                      <a:pPr algn="just" hangingPunct="0">
                        <a:buNone/>
                      </a:pPr>
                      <a:r>
                        <a:rPr lang="fr-FR" sz="1400">
                          <a:effectLst/>
                          <a:latin typeface="+mn-lt"/>
                          <a:ea typeface="Times New Roman" panose="02020603050405020304" pitchFamily="18" charset="0"/>
                          <a:cs typeface="Arial" panose="020B0604020202020204" pitchFamily="34" charset="0"/>
                        </a:rPr>
                        <a:t>Aide à l’équipement ménager et mobilier</a:t>
                      </a:r>
                      <a:endParaRPr lang="fr-FR" sz="1400">
                        <a:effectLst/>
                        <a:latin typeface="+mn-lt"/>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just">
                        <a:buNone/>
                      </a:pPr>
                      <a:r>
                        <a:rPr lang="fr-FR" sz="1400" dirty="0">
                          <a:effectLst/>
                          <a:latin typeface="+mn-lt"/>
                          <a:ea typeface="Times New Roman" panose="02020603050405020304" pitchFamily="18" charset="0"/>
                          <a:cs typeface="Arial" panose="020B0604020202020204" pitchFamily="34" charset="0"/>
                        </a:rPr>
                        <a:t>Aide sur critères</a:t>
                      </a:r>
                      <a:endParaRPr lang="fr-FR" sz="1400" dirty="0">
                        <a:effectLst/>
                        <a:latin typeface="+mn-lt"/>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3305395872"/>
                  </a:ext>
                </a:extLst>
              </a:tr>
              <a:tr h="405695">
                <a:tc vMerge="1">
                  <a:txBody>
                    <a:bodyPr/>
                    <a:lstStyle/>
                    <a:p>
                      <a:endParaRPr lang="fr-FR"/>
                    </a:p>
                  </a:txBody>
                  <a:tcPr/>
                </a:tc>
                <a:tc>
                  <a:txBody>
                    <a:bodyPr/>
                    <a:lstStyle/>
                    <a:p>
                      <a:pPr algn="just">
                        <a:buNone/>
                      </a:pPr>
                      <a:r>
                        <a:rPr lang="fr-FR" sz="1400">
                          <a:effectLst/>
                          <a:latin typeface="+mn-lt"/>
                          <a:ea typeface="Times New Roman" panose="02020603050405020304" pitchFamily="18" charset="0"/>
                          <a:cs typeface="Arial" panose="020B0604020202020204" pitchFamily="34" charset="0"/>
                        </a:rPr>
                        <a:t>Prêt d’amélioration de l’habitat – prestation légale</a:t>
                      </a:r>
                      <a:endParaRPr lang="fr-FR" sz="1400">
                        <a:effectLst/>
                        <a:latin typeface="+mn-lt"/>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just">
                        <a:buNone/>
                      </a:pPr>
                      <a:r>
                        <a:rPr lang="fr-FR" sz="1400" dirty="0">
                          <a:effectLst/>
                          <a:latin typeface="+mn-lt"/>
                          <a:ea typeface="Times New Roman" panose="02020603050405020304" pitchFamily="18" charset="0"/>
                          <a:cs typeface="Arial" panose="020B0604020202020204" pitchFamily="34" charset="0"/>
                        </a:rPr>
                        <a:t>Aide sur critères</a:t>
                      </a:r>
                      <a:endParaRPr lang="fr-FR" sz="1400" dirty="0">
                        <a:effectLst/>
                        <a:latin typeface="+mn-lt"/>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424257051"/>
                  </a:ext>
                </a:extLst>
              </a:tr>
              <a:tr h="202847">
                <a:tc vMerge="1">
                  <a:txBody>
                    <a:bodyPr/>
                    <a:lstStyle/>
                    <a:p>
                      <a:endParaRPr lang="fr-FR"/>
                    </a:p>
                  </a:txBody>
                  <a:tcPr/>
                </a:tc>
                <a:tc>
                  <a:txBody>
                    <a:bodyPr/>
                    <a:lstStyle/>
                    <a:p>
                      <a:pPr algn="just">
                        <a:buNone/>
                      </a:pPr>
                      <a:r>
                        <a:rPr lang="fr-FR" sz="1200">
                          <a:effectLst/>
                          <a:latin typeface="+mn-lt"/>
                          <a:ea typeface="Times New Roman" panose="02020603050405020304" pitchFamily="18" charset="0"/>
                          <a:cs typeface="Arial" panose="020B0604020202020204" pitchFamily="34" charset="0"/>
                        </a:rPr>
                        <a:t>Prêt d’amélioration de l’habitat - aide locale</a:t>
                      </a:r>
                      <a:endParaRPr lang="fr-FR" sz="1200">
                        <a:effectLst/>
                        <a:latin typeface="+mn-lt"/>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just">
                        <a:buNone/>
                      </a:pPr>
                      <a:r>
                        <a:rPr lang="fr-FR" sz="1200" dirty="0">
                          <a:effectLst/>
                          <a:latin typeface="+mn-lt"/>
                          <a:ea typeface="Times New Roman" panose="02020603050405020304" pitchFamily="18" charset="0"/>
                          <a:cs typeface="Arial" panose="020B0604020202020204" pitchFamily="34" charset="0"/>
                        </a:rPr>
                        <a:t>Aide sur critères</a:t>
                      </a:r>
                      <a:endParaRPr lang="fr-FR" sz="1200" dirty="0">
                        <a:effectLst/>
                        <a:latin typeface="+mn-lt"/>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62302523"/>
                  </a:ext>
                </a:extLst>
              </a:tr>
            </a:tbl>
          </a:graphicData>
        </a:graphic>
      </p:graphicFrame>
      <p:sp>
        <p:nvSpPr>
          <p:cNvPr id="3" name="Espace réservé du numéro de diapositive 2">
            <a:extLst>
              <a:ext uri="{FF2B5EF4-FFF2-40B4-BE49-F238E27FC236}">
                <a16:creationId xmlns:a16="http://schemas.microsoft.com/office/drawing/2014/main" id="{9B08B9E7-99A5-E599-3A04-DA9DAE588E86}"/>
              </a:ext>
            </a:extLst>
          </p:cNvPr>
          <p:cNvSpPr>
            <a:spLocks noGrp="1"/>
          </p:cNvSpPr>
          <p:nvPr>
            <p:ph type="sldNum" sz="quarter" idx="12"/>
          </p:nvPr>
        </p:nvSpPr>
        <p:spPr/>
        <p:txBody>
          <a:bodyPr/>
          <a:lstStyle/>
          <a:p>
            <a:fld id="{33D6E5A2-EC83-451F-A719-9AC1370DD5CF}" type="slidenum">
              <a:rPr lang="fr-FR" smtClean="0"/>
              <a:pPr/>
              <a:t>9</a:t>
            </a:fld>
            <a:endParaRPr kumimoji="0" lang="fr-FR"/>
          </a:p>
        </p:txBody>
      </p:sp>
    </p:spTree>
    <p:extLst>
      <p:ext uri="{BB962C8B-B14F-4D97-AF65-F5344CB8AC3E}">
        <p14:creationId xmlns:p14="http://schemas.microsoft.com/office/powerpoint/2010/main" val="431877815"/>
      </p:ext>
    </p:extLst>
  </p:cSld>
  <p:clrMapOvr>
    <a:masterClrMapping/>
  </p:clrMapOvr>
  <p:transition spd="slow">
    <p:wipe dir="d"/>
  </p:transition>
</p:sld>
</file>

<file path=ppt/theme/theme1.xml><?xml version="1.0" encoding="utf-8"?>
<a:theme xmlns:a="http://schemas.openxmlformats.org/drawingml/2006/main" name="Présentation V3">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Modèle Dsi Présentation" id="{198BC355-0E47-4572-9469-D0B6A93AA815}" vid="{F516B4D2-5808-43B2-B381-9785575025C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4087</TotalTime>
  <Words>4305</Words>
  <Application>Microsoft Office PowerPoint</Application>
  <PresentationFormat>Grand écran</PresentationFormat>
  <Paragraphs>565</Paragraphs>
  <Slides>41</Slides>
  <Notes>6</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41</vt:i4>
      </vt:variant>
    </vt:vector>
  </HeadingPairs>
  <TitlesOfParts>
    <vt:vector size="48" baseType="lpstr">
      <vt:lpstr>Arial</vt:lpstr>
      <vt:lpstr>Calibri</vt:lpstr>
      <vt:lpstr>Optima</vt:lpstr>
      <vt:lpstr>Roboto</vt:lpstr>
      <vt:lpstr>Times New Roman</vt:lpstr>
      <vt:lpstr>Wingdings</vt:lpstr>
      <vt:lpstr>Présentation V3</vt:lpstr>
      <vt:lpstr>ACTUS-CAF#9 19 JANVIER 2026</vt:lpstr>
      <vt:lpstr>Sommaire :  Règlement intérieur d’action sociale 2026-2027 Aides aux familles</vt:lpstr>
      <vt:lpstr>1- INTRODUCTION/CONTEXTE</vt:lpstr>
      <vt:lpstr>Introduction/Contexte</vt:lpstr>
      <vt:lpstr>2- Conditions générales d’attribution</vt:lpstr>
      <vt:lpstr>Les aides financières individuelles (AFI) en Branche famille</vt:lpstr>
      <vt:lpstr>Les aides financières individuelles (AFI) en Branche famille</vt:lpstr>
      <vt:lpstr>Les aides financières individuelles (AFI) en Branche famille</vt:lpstr>
      <vt:lpstr>La refonte du Rias AFI</vt:lpstr>
      <vt:lpstr>Les bénéficiaires potentiels</vt:lpstr>
      <vt:lpstr>Les modalités d’attribution</vt:lpstr>
      <vt:lpstr>Les modalités d’attribution</vt:lpstr>
      <vt:lpstr>3- Accompagnement social des familles</vt:lpstr>
      <vt:lpstr>Aide en lien avec les offres de travail social Caf</vt:lpstr>
      <vt:lpstr>Aides pour frais occasionnés par un décès Aide pour décès d’enfant</vt:lpstr>
      <vt:lpstr>Aides pour frais occasionnés par un décès Aide pour décès d’un parent</vt:lpstr>
      <vt:lpstr>Aide à la mobilité dans le cadre d’un projet d’insertion sociale et/ou professionnelle</vt:lpstr>
      <vt:lpstr>Aide pour déséquilibre budgétaire</vt:lpstr>
      <vt:lpstr>4- Logement et habitat</vt:lpstr>
      <vt:lpstr>Aide à l’équipement ménager et mobilier</vt:lpstr>
      <vt:lpstr>Aide à l’équipement ménager et mobilier</vt:lpstr>
      <vt:lpstr>Aide à l’amélioration de l’habitat</vt:lpstr>
      <vt:lpstr>Prêt à l’amélioration de l’habitat légal</vt:lpstr>
      <vt:lpstr>Prêt à l’amélioration de l’habitat local</vt:lpstr>
      <vt:lpstr>5- et temps libre</vt:lpstr>
      <vt:lpstr>Aide aux vacances avec accompagnement social (AVS) - VACAF</vt:lpstr>
      <vt:lpstr>Aide aux vacances familles (AVF) - VACAF</vt:lpstr>
      <vt:lpstr>Aide aux vacances familles (AVF) - VACAF</vt:lpstr>
      <vt:lpstr>Aide aux vacances familles (AVF) - VACAF</vt:lpstr>
      <vt:lpstr>Aide au transport</vt:lpstr>
      <vt:lpstr>Aide aux vacances enfants – séjours « premiers départs »</vt:lpstr>
      <vt:lpstr>Convention loisirs Caf 46</vt:lpstr>
      <vt:lpstr>Aides au BAFA Aide locale – formation générale</vt:lpstr>
      <vt:lpstr>Aides au BAFA Aide nationale – session d’approfondissement ou de qualification</vt:lpstr>
      <vt:lpstr>Quelques informations complémentaires </vt:lpstr>
      <vt:lpstr>6- Contacts</vt:lpstr>
      <vt:lpstr>6. Comment rencontrer et contacter la Caf ?</vt:lpstr>
      <vt:lpstr>Comment rencontrer et contacter la Caf ?</vt:lpstr>
      <vt:lpstr>Comment rencontrer et contacter la Caf ?</vt:lpstr>
      <vt:lpstr>Du nouveau sur le Caf.fr</vt:lpstr>
      <vt:lpst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TITRE</dc:title>
  <dc:creator>Carole MICHEL 461</dc:creator>
  <cp:lastModifiedBy>Cecile LE-GOUIX 461</cp:lastModifiedBy>
  <cp:revision>135</cp:revision>
  <dcterms:created xsi:type="dcterms:W3CDTF">2023-06-06T06:00:30Z</dcterms:created>
  <dcterms:modified xsi:type="dcterms:W3CDTF">2026-05-12T10:27:51Z</dcterms:modified>
</cp:coreProperties>
</file>