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57" r:id="rId5"/>
    <p:sldId id="258" r:id="rId6"/>
    <p:sldId id="272" r:id="rId7"/>
    <p:sldId id="3626" r:id="rId8"/>
    <p:sldId id="3603" r:id="rId9"/>
    <p:sldId id="3606" r:id="rId10"/>
    <p:sldId id="3627" r:id="rId11"/>
    <p:sldId id="3618" r:id="rId12"/>
    <p:sldId id="3619" r:id="rId13"/>
    <p:sldId id="3620" r:id="rId14"/>
    <p:sldId id="3604" r:id="rId15"/>
    <p:sldId id="3609" r:id="rId16"/>
    <p:sldId id="3616" r:id="rId17"/>
    <p:sldId id="3617" r:id="rId18"/>
    <p:sldId id="3623" r:id="rId19"/>
    <p:sldId id="3624" r:id="rId20"/>
    <p:sldId id="329" r:id="rId21"/>
    <p:sldId id="3625" r:id="rId22"/>
    <p:sldId id="267" r:id="rId23"/>
    <p:sldId id="265" r:id="rId24"/>
    <p:sldId id="268"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3E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1D0908F-1A11-6F88-27EC-3F8F445DF2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27E8723-4C2B-39CE-504C-FE1DA7DCDCC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5E7B68-BADB-454E-B5D2-210A571E1338}" type="datetimeFigureOut">
              <a:rPr lang="fr-FR" smtClean="0"/>
              <a:t>10/07/2026</a:t>
            </a:fld>
            <a:endParaRPr lang="fr-FR"/>
          </a:p>
        </p:txBody>
      </p:sp>
      <p:sp>
        <p:nvSpPr>
          <p:cNvPr id="4" name="Espace réservé du pied de page 3">
            <a:extLst>
              <a:ext uri="{FF2B5EF4-FFF2-40B4-BE49-F238E27FC236}">
                <a16:creationId xmlns:a16="http://schemas.microsoft.com/office/drawing/2014/main" id="{36922013-29EE-1939-7F2F-3B9B4AE307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32709075-D9F3-C3A8-4C31-B13D0CF930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4E8F27-B14F-4FC7-A2BA-E9E3957F091B}" type="slidenum">
              <a:rPr lang="fr-FR" smtClean="0"/>
              <a:t>‹#›</a:t>
            </a:fld>
            <a:endParaRPr lang="fr-FR"/>
          </a:p>
        </p:txBody>
      </p:sp>
    </p:spTree>
    <p:extLst>
      <p:ext uri="{BB962C8B-B14F-4D97-AF65-F5344CB8AC3E}">
        <p14:creationId xmlns:p14="http://schemas.microsoft.com/office/powerpoint/2010/main" val="3918500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ABB72B-C5AA-4BD7-8751-F86C32C87749}" type="datetimeFigureOut">
              <a:rPr lang="fr-FR" smtClean="0"/>
              <a:t>10/07/2026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A9D27-1A8F-4906-9A90-49947870B131}" type="slidenum">
              <a:rPr lang="fr-FR" smtClean="0"/>
              <a:t>‹#›</a:t>
            </a:fld>
            <a:endParaRPr lang="fr-FR"/>
          </a:p>
        </p:txBody>
      </p:sp>
    </p:spTree>
    <p:extLst>
      <p:ext uri="{BB962C8B-B14F-4D97-AF65-F5344CB8AC3E}">
        <p14:creationId xmlns:p14="http://schemas.microsoft.com/office/powerpoint/2010/main" val="3142649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LS</a:t>
            </a:r>
          </a:p>
        </p:txBody>
      </p:sp>
      <p:sp>
        <p:nvSpPr>
          <p:cNvPr id="4" name="Espace réservé du numéro de diapositive 3"/>
          <p:cNvSpPr>
            <a:spLocks noGrp="1"/>
          </p:cNvSpPr>
          <p:nvPr>
            <p:ph type="sldNum" sz="quarter" idx="5"/>
          </p:nvPr>
        </p:nvSpPr>
        <p:spPr/>
        <p:txBody>
          <a:bodyPr/>
          <a:lstStyle/>
          <a:p>
            <a:fld id="{D76A9D27-1A8F-4906-9A90-49947870B131}" type="slidenum">
              <a:rPr lang="fr-FR" smtClean="0"/>
              <a:t>1</a:t>
            </a:fld>
            <a:endParaRPr lang="fr-FR"/>
          </a:p>
        </p:txBody>
      </p:sp>
    </p:spTree>
    <p:extLst>
      <p:ext uri="{BB962C8B-B14F-4D97-AF65-F5344CB8AC3E}">
        <p14:creationId xmlns:p14="http://schemas.microsoft.com/office/powerpoint/2010/main" val="3347171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LS</a:t>
            </a:r>
          </a:p>
        </p:txBody>
      </p:sp>
      <p:sp>
        <p:nvSpPr>
          <p:cNvPr id="4" name="Espace réservé du numéro de diapositive 3"/>
          <p:cNvSpPr>
            <a:spLocks noGrp="1"/>
          </p:cNvSpPr>
          <p:nvPr>
            <p:ph type="sldNum" sz="quarter" idx="5"/>
          </p:nvPr>
        </p:nvSpPr>
        <p:spPr/>
        <p:txBody>
          <a:bodyPr/>
          <a:lstStyle/>
          <a:p>
            <a:fld id="{D76A9D27-1A8F-4906-9A90-49947870B131}" type="slidenum">
              <a:rPr lang="fr-FR" smtClean="0"/>
              <a:t>2</a:t>
            </a:fld>
            <a:endParaRPr lang="fr-FR"/>
          </a:p>
        </p:txBody>
      </p:sp>
    </p:spTree>
    <p:extLst>
      <p:ext uri="{BB962C8B-B14F-4D97-AF65-F5344CB8AC3E}">
        <p14:creationId xmlns:p14="http://schemas.microsoft.com/office/powerpoint/2010/main" val="3400485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0E6C1-C081-14D3-A24E-1EAFC584D79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AA521AD-A971-0243-A14F-7FB38D28E0B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6C808C2-C656-AA9F-BD87-6BCD07794F8D}"/>
              </a:ext>
            </a:extLst>
          </p:cNvPr>
          <p:cNvSpPr>
            <a:spLocks noGrp="1"/>
          </p:cNvSpPr>
          <p:nvPr>
            <p:ph type="body" idx="1"/>
          </p:nvPr>
        </p:nvSpPr>
        <p:spPr/>
        <p:txBody>
          <a:bodyPr/>
          <a:lstStyle/>
          <a:p>
            <a:r>
              <a:rPr lang="fr-FR"/>
              <a:t>LS</a:t>
            </a:r>
          </a:p>
          <a:p>
            <a:r>
              <a:rPr lang="fr-FR"/>
              <a:t>Consultation du Dossier Allocataire par les Partenaires</a:t>
            </a:r>
          </a:p>
          <a:p>
            <a:r>
              <a:rPr lang="fr-FR"/>
              <a:t>Fin de la présentation – Arrêter l’enregistrement</a:t>
            </a:r>
          </a:p>
          <a:p>
            <a:r>
              <a:rPr lang="fr-FR"/>
              <a:t>Enregistrement + PPT de présentation dispo sur le </a:t>
            </a:r>
            <a:r>
              <a:rPr lang="fr-FR" err="1"/>
              <a:t>Caf.Fr</a:t>
            </a:r>
            <a:r>
              <a:rPr lang="fr-FR"/>
              <a:t> rubrique </a:t>
            </a:r>
            <a:r>
              <a:rPr lang="fr-FR" sz="1200">
                <a:solidFill>
                  <a:srgbClr val="183E82"/>
                </a:solidFill>
              </a:rPr>
              <a:t>Partenaires/Partenaires locaux/L'offre de service de la CAF du Lot pour vous aider à mieux accompagner les allocataires</a:t>
            </a:r>
            <a:endParaRPr lang="fr-FR"/>
          </a:p>
        </p:txBody>
      </p:sp>
      <p:sp>
        <p:nvSpPr>
          <p:cNvPr id="4" name="Espace réservé du numéro de diapositive 3">
            <a:extLst>
              <a:ext uri="{FF2B5EF4-FFF2-40B4-BE49-F238E27FC236}">
                <a16:creationId xmlns:a16="http://schemas.microsoft.com/office/drawing/2014/main" id="{2DB55939-3DC5-89AC-5363-5F3BB644F47F}"/>
              </a:ext>
            </a:extLst>
          </p:cNvPr>
          <p:cNvSpPr>
            <a:spLocks noGrp="1"/>
          </p:cNvSpPr>
          <p:nvPr>
            <p:ph type="sldNum" sz="quarter" idx="5"/>
          </p:nvPr>
        </p:nvSpPr>
        <p:spPr/>
        <p:txBody>
          <a:bodyPr/>
          <a:lstStyle/>
          <a:p>
            <a:fld id="{D76A9D27-1A8F-4906-9A90-49947870B131}" type="slidenum">
              <a:rPr lang="fr-FR" smtClean="0"/>
              <a:t>18</a:t>
            </a:fld>
            <a:endParaRPr lang="fr-FR"/>
          </a:p>
        </p:txBody>
      </p:sp>
    </p:spTree>
    <p:extLst>
      <p:ext uri="{BB962C8B-B14F-4D97-AF65-F5344CB8AC3E}">
        <p14:creationId xmlns:p14="http://schemas.microsoft.com/office/powerpoint/2010/main" val="2326756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EC</a:t>
            </a:r>
          </a:p>
          <a:p>
            <a:r>
              <a:rPr lang="fr-FR"/>
              <a:t>RDV téléphoniques avec un GCA CAF46</a:t>
            </a:r>
          </a:p>
        </p:txBody>
      </p:sp>
      <p:sp>
        <p:nvSpPr>
          <p:cNvPr id="4" name="Espace réservé du numéro de diapositive 3"/>
          <p:cNvSpPr>
            <a:spLocks noGrp="1"/>
          </p:cNvSpPr>
          <p:nvPr>
            <p:ph type="sldNum" sz="quarter" idx="5"/>
          </p:nvPr>
        </p:nvSpPr>
        <p:spPr/>
        <p:txBody>
          <a:bodyPr/>
          <a:lstStyle/>
          <a:p>
            <a:fld id="{D76A9D27-1A8F-4906-9A90-49947870B131}" type="slidenum">
              <a:rPr lang="fr-FR" smtClean="0"/>
              <a:t>19</a:t>
            </a:fld>
            <a:endParaRPr lang="fr-FR"/>
          </a:p>
        </p:txBody>
      </p:sp>
    </p:spTree>
    <p:extLst>
      <p:ext uri="{BB962C8B-B14F-4D97-AF65-F5344CB8AC3E}">
        <p14:creationId xmlns:p14="http://schemas.microsoft.com/office/powerpoint/2010/main" val="939503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LS</a:t>
            </a:r>
          </a:p>
          <a:p>
            <a:r>
              <a:rPr lang="fr-FR"/>
              <a:t>Consultation du Dossier Allocataire par les Partenaires</a:t>
            </a:r>
          </a:p>
          <a:p>
            <a:r>
              <a:rPr lang="fr-FR"/>
              <a:t>Fin de la présentation – Arrêter l’enregistrement</a:t>
            </a:r>
          </a:p>
          <a:p>
            <a:r>
              <a:rPr lang="fr-FR"/>
              <a:t>Enregistrement + PPT de présentation dispo sur le </a:t>
            </a:r>
            <a:r>
              <a:rPr lang="fr-FR" err="1"/>
              <a:t>Caf.Fr</a:t>
            </a:r>
            <a:r>
              <a:rPr lang="fr-FR"/>
              <a:t> rubrique </a:t>
            </a:r>
            <a:r>
              <a:rPr lang="fr-FR" sz="1200">
                <a:solidFill>
                  <a:srgbClr val="183E82"/>
                </a:solidFill>
              </a:rPr>
              <a:t>Partenaires/Partenaires locaux/L'offre de service de la CAF du Lot pour vous aider à mieux accompagner les allocataires</a:t>
            </a:r>
            <a:endParaRPr lang="fr-FR"/>
          </a:p>
        </p:txBody>
      </p:sp>
      <p:sp>
        <p:nvSpPr>
          <p:cNvPr id="4" name="Espace réservé du numéro de diapositive 3"/>
          <p:cNvSpPr>
            <a:spLocks noGrp="1"/>
          </p:cNvSpPr>
          <p:nvPr>
            <p:ph type="sldNum" sz="quarter" idx="5"/>
          </p:nvPr>
        </p:nvSpPr>
        <p:spPr/>
        <p:txBody>
          <a:bodyPr/>
          <a:lstStyle/>
          <a:p>
            <a:fld id="{D76A9D27-1A8F-4906-9A90-49947870B131}" type="slidenum">
              <a:rPr lang="fr-FR" smtClean="0"/>
              <a:t>20</a:t>
            </a:fld>
            <a:endParaRPr lang="fr-FR"/>
          </a:p>
        </p:txBody>
      </p:sp>
    </p:spTree>
    <p:extLst>
      <p:ext uri="{BB962C8B-B14F-4D97-AF65-F5344CB8AC3E}">
        <p14:creationId xmlns:p14="http://schemas.microsoft.com/office/powerpoint/2010/main" val="24332639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54401" y="2132859"/>
            <a:ext cx="8240299" cy="1470025"/>
          </a:xfrm>
        </p:spPr>
        <p:txBody>
          <a:bodyPr vert="horz" lIns="91440" tIns="45720" rIns="91440" bIns="45720" rtlCol="0" anchor="b" anchorCtr="0">
            <a:noAutofit/>
          </a:bodyPr>
          <a:lstStyle>
            <a:lvl1pPr algn="r">
              <a:defRPr lang="fr-FR" sz="3600" b="1" cap="small" baseline="0">
                <a:solidFill>
                  <a:srgbClr val="0B4D92"/>
                </a:solidFill>
              </a:defRPr>
            </a:lvl1pPr>
          </a:lstStyle>
          <a:p>
            <a:pPr lvl="0"/>
            <a:r>
              <a:rPr kumimoji="0" lang="fr-FR"/>
              <a:t>Modifiez le style du titre</a:t>
            </a:r>
          </a:p>
        </p:txBody>
      </p:sp>
      <p:sp>
        <p:nvSpPr>
          <p:cNvPr id="3" name="Subtitle 2"/>
          <p:cNvSpPr>
            <a:spLocks noGrp="1"/>
          </p:cNvSpPr>
          <p:nvPr>
            <p:ph type="subTitle" idx="1"/>
          </p:nvPr>
        </p:nvSpPr>
        <p:spPr>
          <a:xfrm>
            <a:off x="5283201" y="4038600"/>
            <a:ext cx="6363371" cy="990600"/>
          </a:xfrm>
        </p:spPr>
        <p:txBody>
          <a:bodyPr>
            <a:normAutofit/>
          </a:bodyPr>
          <a:lstStyle>
            <a:lvl1pPr marL="0" indent="0" algn="r" eaLnBrk="1" latinLnBrk="0" hangingPunct="1">
              <a:buNone/>
              <a:defRPr kumimoji="0" lang="fr-FR" sz="1800" b="0" i="1">
                <a:solidFill>
                  <a:schemeClr val="accent6"/>
                </a:solidFill>
                <a:latin typeface="+mn-lt"/>
              </a:defRPr>
            </a:lvl1pPr>
            <a:lvl2pPr marL="342900" indent="0" algn="ctr" eaLnBrk="1" latinLnBrk="0" hangingPunct="1">
              <a:buNone/>
              <a:defRPr kumimoji="0" lang="fr-FR">
                <a:solidFill>
                  <a:schemeClr val="tx1">
                    <a:tint val="75000"/>
                  </a:schemeClr>
                </a:solidFill>
              </a:defRPr>
            </a:lvl2pPr>
            <a:lvl3pPr marL="685800" indent="0" algn="ctr" eaLnBrk="1" latinLnBrk="0" hangingPunct="1">
              <a:buNone/>
              <a:defRPr kumimoji="0" lang="fr-FR">
                <a:solidFill>
                  <a:schemeClr val="tx1">
                    <a:tint val="75000"/>
                  </a:schemeClr>
                </a:solidFill>
              </a:defRPr>
            </a:lvl3pPr>
            <a:lvl4pPr marL="1028700" indent="0" algn="ctr" eaLnBrk="1" latinLnBrk="0" hangingPunct="1">
              <a:buNone/>
              <a:defRPr kumimoji="0" lang="fr-FR">
                <a:solidFill>
                  <a:schemeClr val="tx1">
                    <a:tint val="75000"/>
                  </a:schemeClr>
                </a:solidFill>
              </a:defRPr>
            </a:lvl4pPr>
            <a:lvl5pPr marL="1371600" indent="0" algn="ctr" eaLnBrk="1" latinLnBrk="0" hangingPunct="1">
              <a:buNone/>
              <a:defRPr kumimoji="0" lang="fr-FR">
                <a:solidFill>
                  <a:schemeClr val="tx1">
                    <a:tint val="75000"/>
                  </a:schemeClr>
                </a:solidFill>
              </a:defRPr>
            </a:lvl5pPr>
            <a:lvl6pPr marL="1714500" indent="0" algn="ctr" eaLnBrk="1" latinLnBrk="0" hangingPunct="1">
              <a:buNone/>
              <a:defRPr kumimoji="0" lang="fr-FR">
                <a:solidFill>
                  <a:schemeClr val="tx1">
                    <a:tint val="75000"/>
                  </a:schemeClr>
                </a:solidFill>
              </a:defRPr>
            </a:lvl6pPr>
            <a:lvl7pPr marL="2057400" indent="0" algn="ctr" eaLnBrk="1" latinLnBrk="0" hangingPunct="1">
              <a:buNone/>
              <a:defRPr kumimoji="0" lang="fr-FR">
                <a:solidFill>
                  <a:schemeClr val="tx1">
                    <a:tint val="75000"/>
                  </a:schemeClr>
                </a:solidFill>
              </a:defRPr>
            </a:lvl7pPr>
            <a:lvl8pPr marL="2400300" indent="0" algn="ctr" eaLnBrk="1" latinLnBrk="0" hangingPunct="1">
              <a:buNone/>
              <a:defRPr kumimoji="0" lang="fr-FR">
                <a:solidFill>
                  <a:schemeClr val="tx1">
                    <a:tint val="75000"/>
                  </a:schemeClr>
                </a:solidFill>
              </a:defRPr>
            </a:lvl8pPr>
            <a:lvl9pPr marL="2743200" indent="0" algn="ctr" eaLnBrk="1" latinLnBrk="0" hangingPunct="1">
              <a:buNone/>
              <a:defRPr kumimoji="0" lang="fr-FR">
                <a:solidFill>
                  <a:schemeClr val="tx1">
                    <a:tint val="75000"/>
                  </a:schemeClr>
                </a:solidFill>
              </a:defRPr>
            </a:lvl9pPr>
          </a:lstStyle>
          <a:p>
            <a:pPr eaLnBrk="1" latinLnBrk="0" hangingPunct="1"/>
            <a:r>
              <a:rPr lang="fr-FR"/>
              <a:t>Modifiez le style des sous-titres du masque</a:t>
            </a:r>
            <a:endParaRPr/>
          </a:p>
        </p:txBody>
      </p:sp>
      <p:pic>
        <p:nvPicPr>
          <p:cNvPr id="7" name="Picture 6"/>
          <p:cNvPicPr>
            <a:picLocks noChangeAspect="1"/>
          </p:cNvPicPr>
          <p:nvPr userDrawn="1"/>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5808" y="0"/>
            <a:ext cx="1967541" cy="6885384"/>
          </a:xfrm>
          <a:prstGeom prst="rect">
            <a:avLst/>
          </a:prstGeom>
        </p:spPr>
      </p:pic>
      <p:sp>
        <p:nvSpPr>
          <p:cNvPr id="5" name="Rectangle 4">
            <a:extLst>
              <a:ext uri="{FF2B5EF4-FFF2-40B4-BE49-F238E27FC236}">
                <a16:creationId xmlns:a16="http://schemas.microsoft.com/office/drawing/2014/main" id="{EDB92CD2-43AD-0F89-C11B-18628C103867}"/>
              </a:ext>
            </a:extLst>
          </p:cNvPr>
          <p:cNvSpPr/>
          <p:nvPr userDrawn="1"/>
        </p:nvSpPr>
        <p:spPr>
          <a:xfrm>
            <a:off x="-15808" y="515389"/>
            <a:ext cx="12223616" cy="515389"/>
          </a:xfrm>
          <a:prstGeom prst="rect">
            <a:avLst/>
          </a:prstGeom>
          <a:solidFill>
            <a:srgbClr val="183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a:extLst>
              <a:ext uri="{FF2B5EF4-FFF2-40B4-BE49-F238E27FC236}">
                <a16:creationId xmlns:a16="http://schemas.microsoft.com/office/drawing/2014/main" id="{45911EA5-DEC4-2093-FC8D-337D91A7A6C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71811" y="33251"/>
            <a:ext cx="891817" cy="1305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a:extLst>
              <a:ext uri="{FF2B5EF4-FFF2-40B4-BE49-F238E27FC236}">
                <a16:creationId xmlns:a16="http://schemas.microsoft.com/office/drawing/2014/main" id="{159132D4-84C2-03E7-F7DE-8A6173F6748F}"/>
              </a:ext>
            </a:extLst>
          </p:cNvPr>
          <p:cNvPicPr>
            <a:picLocks noChangeAspect="1"/>
          </p:cNvPicPr>
          <p:nvPr userDrawn="1"/>
        </p:nvPicPr>
        <p:blipFill>
          <a:blip r:embed="rId4"/>
          <a:stretch>
            <a:fillRect/>
          </a:stretch>
        </p:blipFill>
        <p:spPr>
          <a:xfrm>
            <a:off x="5283201" y="532014"/>
            <a:ext cx="1405545" cy="465838"/>
          </a:xfrm>
          <a:prstGeom prst="rect">
            <a:avLst/>
          </a:prstGeom>
        </p:spPr>
      </p:pic>
      <p:pic>
        <p:nvPicPr>
          <p:cNvPr id="11" name="Image 10">
            <a:extLst>
              <a:ext uri="{FF2B5EF4-FFF2-40B4-BE49-F238E27FC236}">
                <a16:creationId xmlns:a16="http://schemas.microsoft.com/office/drawing/2014/main" id="{34603150-3E08-A122-FA70-4DABE956CAD8}"/>
              </a:ext>
            </a:extLst>
          </p:cNvPr>
          <p:cNvPicPr>
            <a:picLocks noChangeAspect="1"/>
          </p:cNvPicPr>
          <p:nvPr userDrawn="1"/>
        </p:nvPicPr>
        <p:blipFill>
          <a:blip r:embed="rId5"/>
          <a:stretch>
            <a:fillRect/>
          </a:stretch>
        </p:blipFill>
        <p:spPr>
          <a:xfrm>
            <a:off x="10281819" y="524599"/>
            <a:ext cx="1038370" cy="466790"/>
          </a:xfrm>
          <a:prstGeom prst="rect">
            <a:avLst/>
          </a:prstGeom>
        </p:spPr>
      </p:pic>
      <p:sp>
        <p:nvSpPr>
          <p:cNvPr id="12" name="ZoneTexte 11">
            <a:extLst>
              <a:ext uri="{FF2B5EF4-FFF2-40B4-BE49-F238E27FC236}">
                <a16:creationId xmlns:a16="http://schemas.microsoft.com/office/drawing/2014/main" id="{D01DB978-C864-66F3-0AC7-ACB8152F6899}"/>
              </a:ext>
            </a:extLst>
          </p:cNvPr>
          <p:cNvSpPr txBox="1"/>
          <p:nvPr userDrawn="1"/>
        </p:nvSpPr>
        <p:spPr>
          <a:xfrm>
            <a:off x="5298069" y="6226233"/>
            <a:ext cx="196754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#GrandirAvecVous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3979" y="269632"/>
            <a:ext cx="10769600" cy="1143000"/>
          </a:xfrm>
        </p:spPr>
        <p:txBody>
          <a:bodyPr anchor="ctr" anchorCtr="0"/>
          <a:lstStyle>
            <a:lvl1pPr algn="l" eaLnBrk="1" latinLnBrk="0" hangingPunct="1">
              <a:defRPr kumimoji="0" lang="fr-FR"/>
            </a:lvl1pPr>
          </a:lstStyle>
          <a:p>
            <a:r>
              <a:rPr kumimoji="0" lang="fr-FR"/>
              <a:t>Modifiez le style du titre</a:t>
            </a:r>
          </a:p>
        </p:txBody>
      </p:sp>
      <p:sp>
        <p:nvSpPr>
          <p:cNvPr id="3" name="Content Placeholder 2"/>
          <p:cNvSpPr>
            <a:spLocks noGrp="1"/>
          </p:cNvSpPr>
          <p:nvPr>
            <p:ph idx="1"/>
          </p:nvPr>
        </p:nvSpPr>
        <p:spPr>
          <a:xfrm>
            <a:off x="719403" y="1596413"/>
            <a:ext cx="10769600" cy="4297363"/>
          </a:xfrm>
        </p:spPr>
        <p:txBody>
          <a:bodyPr>
            <a:normAutofit/>
          </a:bodyPr>
          <a:lstStyle>
            <a:lvl1pPr eaLnBrk="1" latinLnBrk="0" hangingPunct="1">
              <a:defRPr kumimoji="0" lang="fr-FR" sz="2400">
                <a:latin typeface="+mn-lt"/>
              </a:defRPr>
            </a:lvl1pPr>
            <a:lvl2pPr eaLnBrk="1" latinLnBrk="0" hangingPunct="1">
              <a:defRPr kumimoji="0" lang="fr-FR" sz="2100">
                <a:latin typeface="+mn-lt"/>
              </a:defRPr>
            </a:lvl2pPr>
            <a:lvl3pPr eaLnBrk="1" latinLnBrk="0" hangingPunct="1">
              <a:defRPr kumimoji="0" lang="fr-FR" sz="1800">
                <a:latin typeface="+mn-lt"/>
              </a:defRPr>
            </a:lvl3pPr>
            <a:lvl4pPr eaLnBrk="1" latinLnBrk="0" hangingPunct="1">
              <a:defRPr kumimoji="0" lang="fr-FR" sz="1800">
                <a:latin typeface="+mn-lt"/>
              </a:defRPr>
            </a:lvl4pPr>
            <a:lvl5pPr eaLnBrk="1" latinLnBrk="0" hangingPunct="1">
              <a:defRPr kumimoji="0" lang="fr-FR" sz="1800">
                <a:latin typeface="+mn-lt"/>
              </a:defRPr>
            </a:lvl5pPr>
          </a:lstStyle>
          <a:p>
            <a:pPr lvl="0" eaLnBrk="1" latinLnBrk="0" hangingPunct="1"/>
            <a:r>
              <a:rPr lang="fr-FR"/>
              <a:t>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a:p>
        </p:txBody>
      </p:sp>
      <p:sp>
        <p:nvSpPr>
          <p:cNvPr id="6" name="Slide Number Placeholder 5"/>
          <p:cNvSpPr>
            <a:spLocks noGrp="1"/>
          </p:cNvSpPr>
          <p:nvPr>
            <p:ph type="sldNum" sz="quarter" idx="12"/>
          </p:nvPr>
        </p:nvSpPr>
        <p:spPr>
          <a:xfrm>
            <a:off x="8940800" y="6356353"/>
            <a:ext cx="2844800" cy="365125"/>
          </a:xfrm>
        </p:spPr>
        <p:txBody>
          <a:bodyPr/>
          <a:lstStyle/>
          <a:p>
            <a:fld id="{33D6E5A2-EC83-451F-A719-9AC1370DD5CF}" type="slidenum">
              <a:pPr/>
              <a:t>‹#›</a:t>
            </a:fld>
            <a:endParaRPr kumimoji="0" lang="fr-FR"/>
          </a:p>
        </p:txBody>
      </p:sp>
      <p:cxnSp>
        <p:nvCxnSpPr>
          <p:cNvPr id="7" name="Connecteur droit 6"/>
          <p:cNvCxnSpPr/>
          <p:nvPr userDrawn="1"/>
        </p:nvCxnSpPr>
        <p:spPr>
          <a:xfrm>
            <a:off x="815413" y="1412776"/>
            <a:ext cx="10753195"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9" name="Picture 7"/>
          <p:cNvPicPr>
            <a:picLocks noChangeAspect="1"/>
          </p:cNvPicPr>
          <p:nvPr userDrawn="1"/>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203197" y="-109183"/>
            <a:ext cx="634569" cy="7083189"/>
          </a:xfrm>
          <a:prstGeom prst="rect">
            <a:avLst/>
          </a:prstGeom>
        </p:spPr>
      </p:pic>
      <p:pic>
        <p:nvPicPr>
          <p:cNvPr id="1026" name="Picture 2">
            <a:extLst>
              <a:ext uri="{FF2B5EF4-FFF2-40B4-BE49-F238E27FC236}">
                <a16:creationId xmlns:a16="http://schemas.microsoft.com/office/drawing/2014/main" id="{0D3E01CF-9F0D-1BE6-8571-11F5E66ECE9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73" y="6167421"/>
            <a:ext cx="378606" cy="554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a:extLst>
              <a:ext uri="{FF2B5EF4-FFF2-40B4-BE49-F238E27FC236}">
                <a16:creationId xmlns:a16="http://schemas.microsoft.com/office/drawing/2014/main" id="{A04FC971-115C-7ACB-151C-52C05B6A6B89}"/>
              </a:ext>
            </a:extLst>
          </p:cNvPr>
          <p:cNvSpPr txBox="1"/>
          <p:nvPr userDrawn="1"/>
        </p:nvSpPr>
        <p:spPr>
          <a:xfrm>
            <a:off x="5208386" y="6230974"/>
            <a:ext cx="196754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#GrandirAvecVous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413" y="274638"/>
            <a:ext cx="10769600" cy="1143000"/>
          </a:xfrm>
          <a:prstGeom prst="rect">
            <a:avLst/>
          </a:prstGeom>
        </p:spPr>
        <p:txBody>
          <a:bodyPr vert="horz" lIns="91440" tIns="45720" rIns="91440" bIns="45720" rtlCol="0" anchor="ctr">
            <a:normAutofit/>
          </a:bodyPr>
          <a:lstStyle/>
          <a:p>
            <a:pPr eaLnBrk="1" latinLnBrk="0" hangingPunct="1"/>
            <a:r>
              <a:rPr kumimoji="0" lang="fr-FR"/>
              <a:t>Modifiez le style du titre</a:t>
            </a:r>
            <a:endParaRPr kumimoji="0" lang="en-US"/>
          </a:p>
        </p:txBody>
      </p:sp>
      <p:sp>
        <p:nvSpPr>
          <p:cNvPr id="3" name="Text Placeholder 2"/>
          <p:cNvSpPr>
            <a:spLocks noGrp="1"/>
          </p:cNvSpPr>
          <p:nvPr>
            <p:ph type="body" idx="1"/>
          </p:nvPr>
        </p:nvSpPr>
        <p:spPr>
          <a:xfrm>
            <a:off x="815413" y="1600203"/>
            <a:ext cx="10769600" cy="4525963"/>
          </a:xfrm>
          <a:prstGeom prst="rect">
            <a:avLst/>
          </a:prstGeom>
        </p:spPr>
        <p:txBody>
          <a:bodyPr vert="horz" lIns="91440" tIns="45720" rIns="91440" bIns="45720" rtlCol="0">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6" name="Slide Number Placeholder 5"/>
          <p:cNvSpPr>
            <a:spLocks noGrp="1"/>
          </p:cNvSpPr>
          <p:nvPr>
            <p:ph type="sldNum" sz="quarter" idx="4"/>
          </p:nvPr>
        </p:nvSpPr>
        <p:spPr>
          <a:xfrm>
            <a:off x="8940800" y="6356353"/>
            <a:ext cx="2844800" cy="365125"/>
          </a:xfrm>
          <a:prstGeom prst="rect">
            <a:avLst/>
          </a:prstGeom>
        </p:spPr>
        <p:txBody>
          <a:bodyPr vert="horz" lIns="91440" tIns="45720" rIns="91440" bIns="45720" rtlCol="0" anchor="ctr"/>
          <a:lstStyle>
            <a:lvl1pPr algn="r" eaLnBrk="1" latinLnBrk="0" hangingPunct="1">
              <a:defRPr kumimoji="0" lang="fr-FR" sz="900">
                <a:solidFill>
                  <a:schemeClr val="tx1">
                    <a:tint val="75000"/>
                  </a:schemeClr>
                </a:solidFill>
              </a:defRPr>
            </a:lvl1pPr>
          </a:lstStyle>
          <a:p>
            <a:fld id="{33D6E5A2-EC83-451F-A719-9AC1370DD5CF}" type="slidenum">
              <a:pPr/>
              <a:t>‹#›</a:t>
            </a:fld>
            <a:endParaRPr kumimoji="0" lang="fr-FR"/>
          </a:p>
        </p:txBody>
      </p:sp>
      <p:sp>
        <p:nvSpPr>
          <p:cNvPr id="8" name="Espace réservé du contenu 15"/>
          <p:cNvSpPr txBox="1">
            <a:spLocks/>
          </p:cNvSpPr>
          <p:nvPr/>
        </p:nvSpPr>
        <p:spPr>
          <a:xfrm>
            <a:off x="815415" y="6309323"/>
            <a:ext cx="10849205" cy="360363"/>
          </a:xfrm>
          <a:prstGeom prst="rect">
            <a:avLst/>
          </a:prstGeom>
        </p:spPr>
        <p:txBody>
          <a:bodyPr>
            <a:noAutofit/>
          </a:bodyPr>
          <a:lstStyle>
            <a:lvl1pPr marL="0" indent="0" algn="r" defTabSz="914400" rtl="0" eaLnBrk="1" latinLnBrk="0" hangingPunct="1">
              <a:spcBef>
                <a:spcPct val="20000"/>
              </a:spcBef>
              <a:buFont typeface="Arial" pitchFamily="34" charset="0"/>
              <a:buNone/>
              <a:defRPr kumimoji="0" lang="fr-FR" sz="2000" kern="1200" baseline="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9pPr>
          </a:lstStyle>
          <a:p>
            <a:pPr algn="ctr"/>
            <a:r>
              <a:rPr lang="fr-FR" sz="1200" err="1"/>
              <a:t>CnafDsi</a:t>
            </a:r>
            <a:r>
              <a:rPr lang="fr-FR" sz="1200"/>
              <a:t> – </a:t>
            </a:r>
            <a:r>
              <a:rPr lang="fr-FR" sz="1200" err="1"/>
              <a:t>Dcisifs</a:t>
            </a:r>
            <a:endParaRPr lang="fr-FR" sz="12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p:wipe dir="d"/>
  </p:transition>
  <p:hf hdr="0" dt="0"/>
  <p:txStyles>
    <p:titleStyle>
      <a:lvl1pPr algn="l" defTabSz="685800" rtl="0" eaLnBrk="1" latinLnBrk="0" hangingPunct="1">
        <a:spcBef>
          <a:spcPct val="0"/>
        </a:spcBef>
        <a:buNone/>
        <a:defRPr kumimoji="0" lang="fr-F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kumimoji="0" lang="fr-FR" sz="21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0" lang="fr-F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0" lang="fr-F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9pPr>
    </p:bodyStyle>
    <p:otherStyle>
      <a:defPPr>
        <a:defRPr kumimoji="0" lang="fr-FR"/>
      </a:defPPr>
      <a:lvl1pPr marL="0" algn="l" defTabSz="685800" rtl="0" eaLnBrk="1" latinLnBrk="0" hangingPunct="1">
        <a:defRPr kumimoji="0" lang="fr-FR" sz="1350" kern="1200">
          <a:solidFill>
            <a:schemeClr val="tx1"/>
          </a:solidFill>
          <a:latin typeface="+mn-lt"/>
          <a:ea typeface="+mn-ea"/>
          <a:cs typeface="+mn-cs"/>
        </a:defRPr>
      </a:lvl1pPr>
      <a:lvl2pPr marL="342900" algn="l" defTabSz="685800" rtl="0" eaLnBrk="1" latinLnBrk="0" hangingPunct="1">
        <a:defRPr kumimoji="0" lang="fr-FR" sz="1350" kern="1200">
          <a:solidFill>
            <a:schemeClr val="tx1"/>
          </a:solidFill>
          <a:latin typeface="+mn-lt"/>
          <a:ea typeface="+mn-ea"/>
          <a:cs typeface="+mn-cs"/>
        </a:defRPr>
      </a:lvl2pPr>
      <a:lvl3pPr marL="685800" algn="l" defTabSz="685800" rtl="0" eaLnBrk="1" latinLnBrk="0" hangingPunct="1">
        <a:defRPr kumimoji="0" lang="fr-FR" sz="1350" kern="1200">
          <a:solidFill>
            <a:schemeClr val="tx1"/>
          </a:solidFill>
          <a:latin typeface="+mn-lt"/>
          <a:ea typeface="+mn-ea"/>
          <a:cs typeface="+mn-cs"/>
        </a:defRPr>
      </a:lvl3pPr>
      <a:lvl4pPr marL="1028700" algn="l" defTabSz="685800" rtl="0" eaLnBrk="1" latinLnBrk="0" hangingPunct="1">
        <a:defRPr kumimoji="0" lang="fr-FR" sz="1350" kern="1200">
          <a:solidFill>
            <a:schemeClr val="tx1"/>
          </a:solidFill>
          <a:latin typeface="+mn-lt"/>
          <a:ea typeface="+mn-ea"/>
          <a:cs typeface="+mn-cs"/>
        </a:defRPr>
      </a:lvl4pPr>
      <a:lvl5pPr marL="1371600" algn="l" defTabSz="685800" rtl="0" eaLnBrk="1" latinLnBrk="0" hangingPunct="1">
        <a:defRPr kumimoji="0" lang="fr-FR" sz="1350" kern="1200">
          <a:solidFill>
            <a:schemeClr val="tx1"/>
          </a:solidFill>
          <a:latin typeface="+mn-lt"/>
          <a:ea typeface="+mn-ea"/>
          <a:cs typeface="+mn-cs"/>
        </a:defRPr>
      </a:lvl5pPr>
      <a:lvl6pPr marL="1714500" algn="l" defTabSz="685800" rtl="0" eaLnBrk="1" latinLnBrk="0" hangingPunct="1">
        <a:defRPr kumimoji="0" lang="fr-FR" sz="1350" kern="1200">
          <a:solidFill>
            <a:schemeClr val="tx1"/>
          </a:solidFill>
          <a:latin typeface="+mn-lt"/>
          <a:ea typeface="+mn-ea"/>
          <a:cs typeface="+mn-cs"/>
        </a:defRPr>
      </a:lvl6pPr>
      <a:lvl7pPr marL="2057400" algn="l" defTabSz="685800" rtl="0" eaLnBrk="1" latinLnBrk="0" hangingPunct="1">
        <a:defRPr kumimoji="0" lang="fr-FR" sz="1350" kern="1200">
          <a:solidFill>
            <a:schemeClr val="tx1"/>
          </a:solidFill>
          <a:latin typeface="+mn-lt"/>
          <a:ea typeface="+mn-ea"/>
          <a:cs typeface="+mn-cs"/>
        </a:defRPr>
      </a:lvl7pPr>
      <a:lvl8pPr marL="2400300" algn="l" defTabSz="685800" rtl="0" eaLnBrk="1" latinLnBrk="0" hangingPunct="1">
        <a:defRPr kumimoji="0" lang="fr-FR" sz="1350" kern="1200">
          <a:solidFill>
            <a:schemeClr val="tx1"/>
          </a:solidFill>
          <a:latin typeface="+mn-lt"/>
          <a:ea typeface="+mn-ea"/>
          <a:cs typeface="+mn-cs"/>
        </a:defRPr>
      </a:lvl8pPr>
      <a:lvl9pPr marL="2743200" algn="l" defTabSz="685800" rtl="0" eaLnBrk="1" latinLnBrk="0" hangingPunct="1">
        <a:defRPr kumimoji="0" lang="fr-F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af.fr/professionnels/offres-et-services/caf-du-lot/partenaires-locaux/vous-etes-bailleurs"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s://acrobat.adobe.com/id/urn:aaid:sc:EU:f5496b28-e30d-456e-b494-0e0b507e7f92?viewer%21megaVerb=group-discover" TargetMode="External"/><Relationship Id="rId4" Type="http://schemas.openxmlformats.org/officeDocument/2006/relationships/hyperlink" Target="https://partenaires.caf.fr/cnafappli/authentificationpartenaireappli/dist/#/connex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www.caf.fr/sites/default/files/medias/cnaf/Aides_et_demarches/Mes-demarches/Fiches-pratiques/Prendre-un-rendez-vous-en-ligne.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af.fr/allocataires/actualites/actualites-nationales/allocation-de-rentree-scolaire-ce-qu-il-faut-savoir"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af.fr/allocataires/actualites/actualites-nationales/apl-ce-qui-change-pour-certains-etudiants-partir-du-1er-juillet-2026"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415540" y="2132859"/>
            <a:ext cx="9001143" cy="1470025"/>
          </a:xfrm>
        </p:spPr>
        <p:txBody>
          <a:bodyPr/>
          <a:lstStyle/>
          <a:p>
            <a:r>
              <a:rPr lang="fr-FR"/>
              <a:t>ACTUS-CAF#12</a:t>
            </a:r>
            <a:br>
              <a:rPr lang="fr-FR"/>
            </a:br>
            <a:r>
              <a:rPr lang="fr-FR"/>
              <a:t>07 juillet 2026</a:t>
            </a:r>
            <a:endParaRPr lang="fr-FR" sz="2400">
              <a:ea typeface="Calibri"/>
              <a:cs typeface="Calibri"/>
            </a:endParaRPr>
          </a:p>
        </p:txBody>
      </p:sp>
    </p:spTree>
    <p:extLst>
      <p:ext uri="{BB962C8B-B14F-4D97-AF65-F5344CB8AC3E}">
        <p14:creationId xmlns:p14="http://schemas.microsoft.com/office/powerpoint/2010/main" val="760807962"/>
      </p:ext>
    </p:extLst>
  </p:cSld>
  <p:clrMapOvr>
    <a:masterClrMapping/>
  </p:clrMapOvr>
  <p:transition spd="slow">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F9B64-5ABD-4389-BDD9-C8FEC090E751}"/>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AAD4FE2-0B72-B428-D37E-7DE3B3B7DF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F42E6159-0CE9-12D9-1390-F42955573CD0}"/>
              </a:ext>
            </a:extLst>
          </p:cNvPr>
          <p:cNvPicPr>
            <a:picLocks noChangeAspect="1"/>
          </p:cNvPicPr>
          <p:nvPr/>
        </p:nvPicPr>
        <p:blipFill>
          <a:blip r:embed="rId2"/>
          <a:stretch>
            <a:fillRect/>
          </a:stretch>
        </p:blipFill>
        <p:spPr>
          <a:xfrm>
            <a:off x="10234569" y="136522"/>
            <a:ext cx="1686186" cy="1216942"/>
          </a:xfrm>
          <a:prstGeom prst="rect">
            <a:avLst/>
          </a:prstGeom>
        </p:spPr>
      </p:pic>
      <p:sp>
        <p:nvSpPr>
          <p:cNvPr id="9" name="Titre 1">
            <a:extLst>
              <a:ext uri="{FF2B5EF4-FFF2-40B4-BE49-F238E27FC236}">
                <a16:creationId xmlns:a16="http://schemas.microsoft.com/office/drawing/2014/main" id="{126774E2-7176-F274-9268-596E595E86B4}"/>
              </a:ext>
            </a:extLst>
          </p:cNvPr>
          <p:cNvSpPr txBox="1">
            <a:spLocks/>
          </p:cNvSpPr>
          <p:nvPr/>
        </p:nvSpPr>
        <p:spPr>
          <a:xfrm>
            <a:off x="719403" y="331939"/>
            <a:ext cx="10769600" cy="1143000"/>
          </a:xfrm>
          <a:prstGeom prst="rect">
            <a:avLst/>
          </a:prstGeom>
        </p:spPr>
        <p:txBody>
          <a:bodyPr vert="horz" lIns="91440" tIns="45720" rIns="91440" bIns="45720" rtlCol="0" anchor="ctr" anchorCtr="0">
            <a:normAutofit/>
          </a:bodyPr>
          <a:lstStyle>
            <a:lvl1pPr algn="l" defTabSz="685800" rtl="0" eaLnBrk="1" latinLnBrk="0" hangingPunct="1">
              <a:spcBef>
                <a:spcPct val="0"/>
              </a:spcBef>
              <a:buNone/>
              <a:defRPr kumimoji="0" lang="fr-FR" sz="3300" kern="1200">
                <a:solidFill>
                  <a:schemeClr val="tx1"/>
                </a:solidFill>
                <a:latin typeface="+mj-lt"/>
                <a:ea typeface="+mj-ea"/>
                <a:cs typeface="+mj-cs"/>
              </a:defRPr>
            </a:lvl1pPr>
          </a:lstStyle>
          <a:p>
            <a:pPr>
              <a:defRPr/>
            </a:pPr>
            <a:r>
              <a:rPr lang="fr-FR" sz="3600" b="1">
                <a:solidFill>
                  <a:srgbClr val="0070C0"/>
                </a:solidFill>
                <a:latin typeface="Calibri"/>
                <a:cs typeface="Calibri"/>
              </a:rPr>
              <a:t> </a:t>
            </a:r>
            <a:endParaRPr lang="en-US"/>
          </a:p>
        </p:txBody>
      </p:sp>
      <p:sp>
        <p:nvSpPr>
          <p:cNvPr id="6" name="Rectangle 1">
            <a:extLst>
              <a:ext uri="{FF2B5EF4-FFF2-40B4-BE49-F238E27FC236}">
                <a16:creationId xmlns:a16="http://schemas.microsoft.com/office/drawing/2014/main" id="{EC179E02-DE0B-643E-E1F3-609C2226D5B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 name="Espace réservé du contenu 7">
            <a:extLst>
              <a:ext uri="{FF2B5EF4-FFF2-40B4-BE49-F238E27FC236}">
                <a16:creationId xmlns:a16="http://schemas.microsoft.com/office/drawing/2014/main" id="{4218B929-3627-2DE4-0BA3-8016905CEC0C}"/>
              </a:ext>
            </a:extLst>
          </p:cNvPr>
          <p:cNvSpPr>
            <a:spLocks noGrp="1"/>
          </p:cNvSpPr>
          <p:nvPr>
            <p:ph idx="1"/>
          </p:nvPr>
        </p:nvSpPr>
        <p:spPr/>
        <p:txBody>
          <a:bodyPr vert="horz" lIns="91440" tIns="45720" rIns="91440" bIns="45720" rtlCol="0" anchor="t">
            <a:normAutofit/>
          </a:bodyPr>
          <a:lstStyle/>
          <a:p>
            <a:pPr algn="just"/>
            <a:endParaRPr lang="fr-FR" sz="1400" kern="1400">
              <a:solidFill>
                <a:schemeClr val="tx2"/>
              </a:solidFill>
              <a:latin typeface="Calibri"/>
              <a:ea typeface="Calibri"/>
              <a:cs typeface="Calibri"/>
            </a:endParaRPr>
          </a:p>
          <a:p>
            <a:pPr marL="342900" indent="-342900"/>
            <a:endParaRPr lang="fr-FR">
              <a:ea typeface="Calibri"/>
              <a:cs typeface="Calibri"/>
            </a:endParaRPr>
          </a:p>
          <a:p>
            <a:pPr marL="0" indent="0">
              <a:buNone/>
            </a:pPr>
            <a:endParaRPr lang="fr-FR">
              <a:ea typeface="Calibri"/>
              <a:cs typeface="Calibri"/>
            </a:endParaRPr>
          </a:p>
          <a:p>
            <a:endParaRPr lang="fr-FR">
              <a:ea typeface="Calibri"/>
              <a:cs typeface="Calibri"/>
            </a:endParaRPr>
          </a:p>
          <a:p>
            <a:pPr marL="0" indent="0">
              <a:buNone/>
            </a:pPr>
            <a:endParaRPr lang="fr-FR">
              <a:ea typeface="Calibri"/>
              <a:cs typeface="Calibri"/>
            </a:endParaRPr>
          </a:p>
        </p:txBody>
      </p:sp>
      <p:sp>
        <p:nvSpPr>
          <p:cNvPr id="7" name="Titre 1">
            <a:extLst>
              <a:ext uri="{FF2B5EF4-FFF2-40B4-BE49-F238E27FC236}">
                <a16:creationId xmlns:a16="http://schemas.microsoft.com/office/drawing/2014/main" id="{0EF92E4E-D8B7-058B-00CB-8CAD4CC5CF23}"/>
              </a:ext>
            </a:extLst>
          </p:cNvPr>
          <p:cNvSpPr txBox="1">
            <a:spLocks/>
          </p:cNvSpPr>
          <p:nvPr/>
        </p:nvSpPr>
        <p:spPr>
          <a:xfrm>
            <a:off x="719403" y="331939"/>
            <a:ext cx="10769600" cy="1034143"/>
          </a:xfrm>
          <a:prstGeom prst="rect">
            <a:avLst/>
          </a:prstGeom>
        </p:spPr>
        <p:txBody>
          <a:bodyPr vert="horz" lIns="91440" tIns="45720" rIns="91440" bIns="45720" rtlCol="0" anchor="ctr" anchorCtr="0">
            <a:normAutofit/>
          </a:bodyPr>
          <a:lstStyle>
            <a:lvl1pPr algn="l" defTabSz="685800" rtl="0" eaLnBrk="1" latinLnBrk="0" hangingPunct="1">
              <a:spcBef>
                <a:spcPct val="0"/>
              </a:spcBef>
              <a:buNone/>
              <a:defRPr kumimoji="0" lang="fr-FR" sz="3300" kern="1200">
                <a:solidFill>
                  <a:schemeClr val="tx1"/>
                </a:solidFill>
                <a:latin typeface="+mj-lt"/>
                <a:ea typeface="+mj-ea"/>
                <a:cs typeface="+mj-cs"/>
              </a:defRPr>
            </a:lvl1pPr>
          </a:lstStyle>
          <a:p>
            <a:pPr>
              <a:defRPr/>
            </a:pPr>
            <a:r>
              <a:rPr lang="fr-FR" sz="3200">
                <a:solidFill>
                  <a:schemeClr val="tx2"/>
                </a:solidFill>
                <a:ea typeface="Times New Roman" panose="02020603050405020304" pitchFamily="18" charset="0"/>
                <a:cs typeface="Calibri"/>
              </a:rPr>
              <a:t>3. </a:t>
            </a:r>
            <a:r>
              <a:rPr lang="fr-FR" sz="3200">
                <a:solidFill>
                  <a:schemeClr val="tx2"/>
                </a:solidFill>
                <a:ea typeface="Calibri"/>
                <a:cs typeface="Calibri"/>
              </a:rPr>
              <a:t>Congé supplémentaire de naissance</a:t>
            </a:r>
            <a:endParaRPr lang="en-US" sz="3200">
              <a:solidFill>
                <a:schemeClr val="tx2"/>
              </a:solidFill>
              <a:ea typeface="Calibri"/>
              <a:cs typeface="Calibri"/>
            </a:endParaRPr>
          </a:p>
        </p:txBody>
      </p:sp>
      <p:sp>
        <p:nvSpPr>
          <p:cNvPr id="10" name="TextBox 9">
            <a:extLst>
              <a:ext uri="{FF2B5EF4-FFF2-40B4-BE49-F238E27FC236}">
                <a16:creationId xmlns:a16="http://schemas.microsoft.com/office/drawing/2014/main" id="{1B13EEC2-16C1-6EE9-1E4C-2AEA87DC71E1}"/>
              </a:ext>
            </a:extLst>
          </p:cNvPr>
          <p:cNvSpPr txBox="1"/>
          <p:nvPr/>
        </p:nvSpPr>
        <p:spPr>
          <a:xfrm>
            <a:off x="718457" y="1963057"/>
            <a:ext cx="10994571" cy="4462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solidFill>
                  <a:schemeClr val="tx2"/>
                </a:solidFill>
                <a:latin typeface="Calibri"/>
                <a:ea typeface="Calibri"/>
                <a:cs typeface="Calibri"/>
              </a:rPr>
              <a:t>Pour les enfants nés ou arrivés au foyer entre le 1er janvier et le 30 juin 2026, le congé pourra être pris jusqu’au 31 mars 2027 (soit dans un délai maximal de 9 mois à compter du 1er juillet 2026).</a:t>
            </a:r>
          </a:p>
          <a:p>
            <a:endParaRPr lang="fr-FR">
              <a:solidFill>
                <a:schemeClr val="tx2"/>
              </a:solidFill>
              <a:latin typeface="Calibri"/>
              <a:ea typeface="Calibri"/>
              <a:cs typeface="Calibri"/>
            </a:endParaRPr>
          </a:p>
          <a:p>
            <a:r>
              <a:rPr lang="fr-FR">
                <a:solidFill>
                  <a:schemeClr val="tx2"/>
                </a:solidFill>
                <a:latin typeface="Calibri"/>
                <a:ea typeface="Calibri"/>
                <a:cs typeface="Calibri"/>
              </a:rPr>
              <a:t>Pour les enfants nés ou arrivés au foyer à partir du 1er juillet 2026, le congé devra être pris dans les 9 mois suivant la naissance ou l’arrivée de l’enfant.</a:t>
            </a:r>
          </a:p>
          <a:p>
            <a:endParaRPr lang="fr-FR">
              <a:solidFill>
                <a:schemeClr val="tx2"/>
              </a:solidFill>
              <a:latin typeface="Calibri"/>
              <a:ea typeface="Calibri"/>
              <a:cs typeface="Calibri"/>
            </a:endParaRPr>
          </a:p>
          <a:p>
            <a:r>
              <a:rPr lang="fr-FR">
                <a:solidFill>
                  <a:schemeClr val="tx2"/>
                </a:solidFill>
                <a:latin typeface="Calibri"/>
                <a:ea typeface="Calibri"/>
                <a:cs typeface="Calibri"/>
              </a:rPr>
              <a:t>Ce délai est prolongé lorsque les congés légaux sont eux-mêmes allongés (naissances multiples, dispositions conventionnelles, etc.).</a:t>
            </a:r>
          </a:p>
          <a:p>
            <a:endParaRPr lang="fr-FR">
              <a:solidFill>
                <a:schemeClr val="tx2"/>
              </a:solidFill>
              <a:latin typeface="Calibri"/>
              <a:ea typeface="Calibri"/>
              <a:cs typeface="Calibri"/>
            </a:endParaRPr>
          </a:p>
          <a:p>
            <a:endParaRPr lang="fr-FR">
              <a:solidFill>
                <a:schemeClr val="tx2"/>
              </a:solidFill>
              <a:latin typeface="Calibri"/>
              <a:ea typeface="Calibri"/>
              <a:cs typeface="Calibri"/>
            </a:endParaRPr>
          </a:p>
          <a:p>
            <a:r>
              <a:rPr lang="fr-FR">
                <a:solidFill>
                  <a:schemeClr val="tx2"/>
                </a:solidFill>
                <a:highlight>
                  <a:srgbClr val="FFFFFF"/>
                </a:highlight>
                <a:latin typeface="Calibri"/>
                <a:ea typeface="Calibri"/>
                <a:cs typeface="Calibri"/>
              </a:rPr>
              <a:t>Les parents devront informer leur employeur au moins 1 mois avant le début du congé, en précisant :</a:t>
            </a:r>
            <a:endParaRPr lang="fr-FR">
              <a:solidFill>
                <a:schemeClr val="tx2"/>
              </a:solidFill>
              <a:latin typeface="Calibri"/>
              <a:ea typeface="Calibri"/>
              <a:cs typeface="Calibri"/>
            </a:endParaRPr>
          </a:p>
          <a:p>
            <a:pPr marL="285750" indent="-285750">
              <a:buFont typeface="Arial"/>
              <a:buChar char="•"/>
            </a:pPr>
            <a:r>
              <a:rPr lang="fr-FR">
                <a:solidFill>
                  <a:schemeClr val="tx2"/>
                </a:solidFill>
                <a:highlight>
                  <a:srgbClr val="FFFFFF"/>
                </a:highlight>
                <a:latin typeface="Calibri"/>
                <a:ea typeface="Calibri"/>
                <a:cs typeface="Calibri"/>
              </a:rPr>
              <a:t>la date de début,</a:t>
            </a:r>
            <a:endParaRPr lang="fr-FR">
              <a:solidFill>
                <a:schemeClr val="tx2"/>
              </a:solidFill>
              <a:latin typeface="Calibri"/>
              <a:ea typeface="Calibri"/>
              <a:cs typeface="Calibri"/>
            </a:endParaRPr>
          </a:p>
          <a:p>
            <a:pPr marL="285750" indent="-285750">
              <a:buFont typeface="Arial"/>
              <a:buChar char="•"/>
            </a:pPr>
            <a:r>
              <a:rPr lang="fr-FR">
                <a:solidFill>
                  <a:schemeClr val="tx2"/>
                </a:solidFill>
                <a:highlight>
                  <a:srgbClr val="FFFFFF"/>
                </a:highlight>
                <a:latin typeface="Calibri"/>
                <a:ea typeface="Calibri"/>
                <a:cs typeface="Calibri"/>
              </a:rPr>
              <a:t>la durée du congé,</a:t>
            </a:r>
            <a:endParaRPr lang="fr-FR">
              <a:solidFill>
                <a:schemeClr val="tx2"/>
              </a:solidFill>
              <a:latin typeface="Calibri"/>
              <a:ea typeface="Calibri"/>
              <a:cs typeface="Calibri"/>
            </a:endParaRPr>
          </a:p>
          <a:p>
            <a:pPr marL="285750" indent="-285750">
              <a:buFont typeface="Arial"/>
              <a:buChar char="•"/>
            </a:pPr>
            <a:r>
              <a:rPr lang="fr-FR">
                <a:solidFill>
                  <a:schemeClr val="tx2"/>
                </a:solidFill>
                <a:highlight>
                  <a:srgbClr val="FFFFFF"/>
                </a:highlight>
                <a:latin typeface="Calibri"/>
                <a:ea typeface="Calibri"/>
                <a:cs typeface="Calibri"/>
              </a:rPr>
              <a:t>et, en cas de congé de 2 mois, s’il est fractionné ou non.</a:t>
            </a:r>
            <a:endParaRPr lang="fr-FR">
              <a:solidFill>
                <a:schemeClr val="tx2"/>
              </a:solidFill>
              <a:latin typeface="Calibri"/>
              <a:ea typeface="Calibri"/>
              <a:cs typeface="Calibri"/>
            </a:endParaRPr>
          </a:p>
          <a:p>
            <a:pPr marL="285750" indent="-285750">
              <a:buFont typeface="Arial"/>
              <a:buChar char="•"/>
            </a:pPr>
            <a:endParaRPr lang="fr-FR" sz="1400">
              <a:solidFill>
                <a:schemeClr val="tx2"/>
              </a:solidFill>
              <a:highlight>
                <a:srgbClr val="FFFFFF"/>
              </a:highlight>
              <a:latin typeface="Calibri"/>
              <a:ea typeface="Calibri"/>
              <a:cs typeface="Calibri"/>
            </a:endParaRPr>
          </a:p>
          <a:p>
            <a:pPr algn="ctr"/>
            <a:endParaRPr lang="en-US">
              <a:solidFill>
                <a:schemeClr val="tx2"/>
              </a:solidFill>
              <a:ea typeface="Calibri"/>
              <a:cs typeface="Calibri"/>
            </a:endParaRPr>
          </a:p>
        </p:txBody>
      </p:sp>
    </p:spTree>
    <p:extLst>
      <p:ext uri="{BB962C8B-B14F-4D97-AF65-F5344CB8AC3E}">
        <p14:creationId xmlns:p14="http://schemas.microsoft.com/office/powerpoint/2010/main" val="4190532332"/>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FC55A-33AE-9259-1FC4-74809F3990D9}"/>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9DEA94B-E2D0-53E8-6A26-5DCC4BE564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DDD5E667-104A-D33C-62EC-92D146D03584}"/>
              </a:ext>
            </a:extLst>
          </p:cNvPr>
          <p:cNvPicPr>
            <a:picLocks noChangeAspect="1"/>
          </p:cNvPicPr>
          <p:nvPr/>
        </p:nvPicPr>
        <p:blipFill>
          <a:blip r:embed="rId2"/>
          <a:stretch>
            <a:fillRect/>
          </a:stretch>
        </p:blipFill>
        <p:spPr>
          <a:xfrm>
            <a:off x="10234569" y="136522"/>
            <a:ext cx="1686186" cy="1216942"/>
          </a:xfrm>
          <a:prstGeom prst="rect">
            <a:avLst/>
          </a:prstGeom>
        </p:spPr>
      </p:pic>
      <p:sp>
        <p:nvSpPr>
          <p:cNvPr id="9" name="Titre 1">
            <a:extLst>
              <a:ext uri="{FF2B5EF4-FFF2-40B4-BE49-F238E27FC236}">
                <a16:creationId xmlns:a16="http://schemas.microsoft.com/office/drawing/2014/main" id="{2DED7C49-9EFF-90D7-F056-24B259BF9772}"/>
              </a:ext>
            </a:extLst>
          </p:cNvPr>
          <p:cNvSpPr txBox="1">
            <a:spLocks/>
          </p:cNvSpPr>
          <p:nvPr/>
        </p:nvSpPr>
        <p:spPr>
          <a:xfrm>
            <a:off x="719403" y="331939"/>
            <a:ext cx="10769600" cy="1143000"/>
          </a:xfrm>
          <a:prstGeom prst="rect">
            <a:avLst/>
          </a:prstGeom>
        </p:spPr>
        <p:txBody>
          <a:bodyPr vert="horz" lIns="91440" tIns="45720" rIns="91440" bIns="45720" rtlCol="0" anchor="ctr" anchorCtr="0">
            <a:normAutofit/>
          </a:bodyPr>
          <a:lstStyle>
            <a:lvl1pPr algn="l" defTabSz="685800" rtl="0" eaLnBrk="1" latinLnBrk="0" hangingPunct="1">
              <a:spcBef>
                <a:spcPct val="0"/>
              </a:spcBef>
              <a:buNone/>
              <a:defRPr kumimoji="0" lang="fr-FR" sz="3300" kern="1200">
                <a:solidFill>
                  <a:schemeClr val="tx1"/>
                </a:solidFill>
                <a:latin typeface="+mj-lt"/>
                <a:ea typeface="+mj-ea"/>
                <a:cs typeface="+mj-cs"/>
              </a:defRPr>
            </a:lvl1pPr>
          </a:lstStyle>
          <a:p>
            <a:pPr>
              <a:defRPr/>
            </a:pPr>
            <a:r>
              <a:rPr lang="fr-FR" sz="3200">
                <a:solidFill>
                  <a:srgbClr val="183E82"/>
                </a:solidFill>
                <a:latin typeface="Calibri"/>
                <a:ea typeface="Times New Roman" panose="02020603050405020304" pitchFamily="18" charset="0"/>
                <a:cs typeface="Calibri"/>
              </a:rPr>
              <a:t>4. </a:t>
            </a:r>
            <a:r>
              <a:rPr lang="fr-FR" sz="3200">
                <a:solidFill>
                  <a:srgbClr val="183E82"/>
                </a:solidFill>
                <a:latin typeface="Calibri"/>
                <a:cs typeface="Calibri"/>
              </a:rPr>
              <a:t>Offre Bailleur : Campagne quittances de loyer 07 2026</a:t>
            </a:r>
            <a:br>
              <a:rPr lang="fr-FR" sz="3200">
                <a:latin typeface="Calibri" panose="020F0502020204030204" pitchFamily="34" charset="0"/>
                <a:ea typeface="Times New Roman" panose="02020603050405020304" pitchFamily="18" charset="0"/>
              </a:rPr>
            </a:br>
            <a:endParaRPr lang="fr-FR" sz="3300" b="0" i="0" u="none" strike="noStrike" kern="1200" cap="none" spc="0" normalizeH="0" baseline="0" noProof="0">
              <a:ln>
                <a:noFill/>
              </a:ln>
              <a:solidFill>
                <a:schemeClr val="tx2">
                  <a:lumMod val="60000"/>
                  <a:lumOff val="40000"/>
                </a:schemeClr>
              </a:solidFill>
              <a:effectLst/>
              <a:uLnTx/>
              <a:uFillTx/>
              <a:latin typeface="Calibri"/>
              <a:ea typeface="Calibri"/>
              <a:cs typeface="Calibri"/>
            </a:endParaRPr>
          </a:p>
        </p:txBody>
      </p:sp>
      <p:sp>
        <p:nvSpPr>
          <p:cNvPr id="6" name="Rectangle 1">
            <a:extLst>
              <a:ext uri="{FF2B5EF4-FFF2-40B4-BE49-F238E27FC236}">
                <a16:creationId xmlns:a16="http://schemas.microsoft.com/office/drawing/2014/main" id="{AAD78CFD-E088-2CEF-9D6C-3285BB7C0A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 name="Espace réservé du contenu 2">
            <a:extLst>
              <a:ext uri="{FF2B5EF4-FFF2-40B4-BE49-F238E27FC236}">
                <a16:creationId xmlns:a16="http://schemas.microsoft.com/office/drawing/2014/main" id="{29DCC146-14D0-0FE5-C7CF-C46D32EEDF3F}"/>
              </a:ext>
            </a:extLst>
          </p:cNvPr>
          <p:cNvSpPr>
            <a:spLocks noGrp="1"/>
          </p:cNvSpPr>
          <p:nvPr>
            <p:ph idx="1"/>
          </p:nvPr>
        </p:nvSpPr>
        <p:spPr/>
        <p:txBody>
          <a:bodyPr vert="horz" lIns="91440" tIns="45720" rIns="91440" bIns="45720" rtlCol="0" anchor="t">
            <a:noAutofit/>
          </a:bodyPr>
          <a:lstStyle/>
          <a:p>
            <a:pPr marL="0" indent="0" algn="just">
              <a:buNone/>
            </a:pPr>
            <a:r>
              <a:rPr lang="fr-FR" sz="1600">
                <a:solidFill>
                  <a:schemeClr val="tx2"/>
                </a:solidFill>
                <a:latin typeface="Calibri"/>
                <a:ea typeface="Calibri"/>
                <a:cs typeface="Calibri"/>
              </a:rPr>
              <a:t>La campagne loyer est réalisée chaque année à compter du mois de juillet.</a:t>
            </a:r>
            <a:endParaRPr lang="en-US" sz="1600">
              <a:solidFill>
                <a:schemeClr val="tx2"/>
              </a:solidFill>
              <a:latin typeface="Calibri"/>
              <a:ea typeface="Calibri"/>
              <a:cs typeface="Calibri"/>
            </a:endParaRPr>
          </a:p>
          <a:p>
            <a:pPr algn="just"/>
            <a:endParaRPr lang="fr-FR" sz="1600">
              <a:solidFill>
                <a:schemeClr val="tx2"/>
              </a:solidFill>
              <a:latin typeface="Calibri"/>
              <a:ea typeface="Calibri"/>
              <a:cs typeface="Calibri"/>
            </a:endParaRPr>
          </a:p>
          <a:p>
            <a:pPr marL="0" indent="0" algn="just">
              <a:buNone/>
            </a:pPr>
            <a:r>
              <a:rPr lang="fr-FR" sz="1600">
                <a:solidFill>
                  <a:schemeClr val="tx2"/>
                </a:solidFill>
                <a:ea typeface="Calibri"/>
                <a:cs typeface="Calibri"/>
              </a:rPr>
              <a:t>Son objectif est de recueillir l’ensemble des loyers du mois de juillet afin de recalculer l’aide personnelle au logement applicables à compter du 1er janvier de l’année suivante pour chaque allocataire.</a:t>
            </a:r>
          </a:p>
          <a:p>
            <a:pPr marL="0" indent="0" algn="just">
              <a:buNone/>
            </a:pPr>
            <a:endParaRPr lang="fr-FR" sz="1600">
              <a:solidFill>
                <a:schemeClr val="tx2"/>
              </a:solidFill>
              <a:latin typeface="Calibri"/>
              <a:ea typeface="Calibri"/>
              <a:cs typeface="Calibri"/>
            </a:endParaRPr>
          </a:p>
          <a:p>
            <a:pPr marL="0" indent="0" algn="just">
              <a:buNone/>
            </a:pPr>
            <a:r>
              <a:rPr lang="fr-FR" sz="1600">
                <a:solidFill>
                  <a:schemeClr val="tx2"/>
                </a:solidFill>
                <a:ea typeface="Calibri"/>
                <a:cs typeface="Calibri"/>
              </a:rPr>
              <a:t>La déclaration doit être réalisée en ligne via Offre Bailleur ou Espace Bailleur, accessibles depuis Mon Compte Partenaire.</a:t>
            </a:r>
          </a:p>
          <a:p>
            <a:pPr marL="0" indent="0" algn="just">
              <a:buNone/>
            </a:pPr>
            <a:r>
              <a:rPr lang="fr-FR" sz="1600">
                <a:solidFill>
                  <a:schemeClr val="tx2"/>
                </a:solidFill>
                <a:ea typeface="Calibri"/>
                <a:cs typeface="Calibri"/>
              </a:rPr>
              <a:t>Ces services permettent également aux bailleurs de </a:t>
            </a:r>
            <a:r>
              <a:rPr lang="fr-FR" sz="1600">
                <a:solidFill>
                  <a:schemeClr val="tx2"/>
                </a:solidFill>
                <a:latin typeface="Calibri"/>
                <a:ea typeface="Calibri"/>
                <a:cs typeface="Calibri"/>
              </a:rPr>
              <a:t>réaliser leur déclaration de loyer, et d’accéder à d’autres fonctionnalités telles que la consultation de ses paiements, la déclaration de changements, signalement d’impayé, bordereaux de paiement, contacter la Caf…</a:t>
            </a:r>
            <a:endParaRPr lang="en-US" sz="1600">
              <a:solidFill>
                <a:schemeClr val="tx2"/>
              </a:solidFill>
              <a:latin typeface="Calibri"/>
              <a:ea typeface="Calibri"/>
              <a:cs typeface="Calibri"/>
            </a:endParaRPr>
          </a:p>
          <a:p>
            <a:pPr marL="0" indent="0" algn="just">
              <a:buNone/>
            </a:pPr>
            <a:endParaRPr lang="fr-FR" sz="1600">
              <a:solidFill>
                <a:srgbClr val="000000"/>
              </a:solidFill>
              <a:latin typeface="Calibri"/>
              <a:ea typeface="Calibri"/>
              <a:cs typeface="Calibri"/>
            </a:endParaRPr>
          </a:p>
          <a:p>
            <a:pPr marL="0" indent="0" algn="just">
              <a:buNone/>
            </a:pPr>
            <a:r>
              <a:rPr lang="fr-FR" sz="1600">
                <a:solidFill>
                  <a:schemeClr val="tx2"/>
                </a:solidFill>
                <a:ea typeface="Calibri"/>
                <a:cs typeface="Calibri"/>
              </a:rPr>
              <a:t>Les bailleurs sont informés de l’ouverture de la campagne par courriel ou courrier, accompagné d’un flyer d’aide à la connexion.</a:t>
            </a:r>
          </a:p>
          <a:p>
            <a:pPr marL="0" indent="0" algn="just">
              <a:buNone/>
            </a:pPr>
            <a:endParaRPr lang="fr-FR" sz="1600">
              <a:solidFill>
                <a:schemeClr val="tx2"/>
              </a:solidFill>
              <a:ea typeface="Calibri"/>
              <a:cs typeface="Calibri"/>
            </a:endParaRPr>
          </a:p>
          <a:p>
            <a:pPr marL="0" indent="0" algn="just">
              <a:buNone/>
            </a:pPr>
            <a:r>
              <a:rPr lang="fr-FR" sz="1600">
                <a:solidFill>
                  <a:schemeClr val="tx2"/>
                </a:solidFill>
                <a:ea typeface="Calibri"/>
                <a:cs typeface="Calibri"/>
              </a:rPr>
              <a:t>Pour accéder au service : connexion avec identifiant et mot de passe. En cas de perte, le mot de passe peut être réinitialisé en ligne.</a:t>
            </a:r>
            <a:endParaRPr lang="fr-FR" sz="1600">
              <a:solidFill>
                <a:schemeClr val="tx2"/>
              </a:solidFill>
              <a:ea typeface="Calibri"/>
              <a:cs typeface="Calibri"/>
              <a:hlinkClick r:id="" action="ppaction://noaction">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629052686"/>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A1A70-2A4B-D362-3FF0-798C81FFDF91}"/>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E51C889-7EE2-A4A2-DF9D-538CA5DB69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B7043453-AC9D-BA2C-78D0-5F8B1B99EF24}"/>
              </a:ext>
            </a:extLst>
          </p:cNvPr>
          <p:cNvPicPr>
            <a:picLocks noChangeAspect="1"/>
          </p:cNvPicPr>
          <p:nvPr/>
        </p:nvPicPr>
        <p:blipFill>
          <a:blip r:embed="rId2"/>
          <a:stretch>
            <a:fillRect/>
          </a:stretch>
        </p:blipFill>
        <p:spPr>
          <a:xfrm>
            <a:off x="10234569" y="136522"/>
            <a:ext cx="1686186" cy="1216942"/>
          </a:xfrm>
          <a:prstGeom prst="rect">
            <a:avLst/>
          </a:prstGeom>
        </p:spPr>
      </p:pic>
      <p:sp>
        <p:nvSpPr>
          <p:cNvPr id="9" name="Titre 1">
            <a:extLst>
              <a:ext uri="{FF2B5EF4-FFF2-40B4-BE49-F238E27FC236}">
                <a16:creationId xmlns:a16="http://schemas.microsoft.com/office/drawing/2014/main" id="{845DBC4C-D264-941F-A7D5-BA5F68C11E3A}"/>
              </a:ext>
            </a:extLst>
          </p:cNvPr>
          <p:cNvSpPr txBox="1">
            <a:spLocks/>
          </p:cNvSpPr>
          <p:nvPr/>
        </p:nvSpPr>
        <p:spPr>
          <a:xfrm>
            <a:off x="719403" y="331939"/>
            <a:ext cx="10769600" cy="1143000"/>
          </a:xfrm>
          <a:prstGeom prst="rect">
            <a:avLst/>
          </a:prstGeom>
        </p:spPr>
        <p:txBody>
          <a:bodyPr vert="horz" lIns="91440" tIns="45720" rIns="91440" bIns="45720" rtlCol="0" anchor="ctr" anchorCtr="0">
            <a:normAutofit/>
          </a:bodyPr>
          <a:lstStyle>
            <a:lvl1pPr algn="l" defTabSz="685800" rtl="0" eaLnBrk="1" latinLnBrk="0" hangingPunct="1">
              <a:spcBef>
                <a:spcPct val="0"/>
              </a:spcBef>
              <a:buNone/>
              <a:defRPr kumimoji="0" lang="fr-FR" sz="3300" kern="1200">
                <a:solidFill>
                  <a:schemeClr val="tx1"/>
                </a:solidFill>
                <a:latin typeface="+mj-lt"/>
                <a:ea typeface="+mj-ea"/>
                <a:cs typeface="+mj-cs"/>
              </a:defRPr>
            </a:lvl1pPr>
          </a:lstStyle>
          <a:p>
            <a:pPr>
              <a:defRPr/>
            </a:pPr>
            <a:r>
              <a:rPr lang="fr-FR" sz="3200">
                <a:solidFill>
                  <a:srgbClr val="183E82"/>
                </a:solidFill>
                <a:latin typeface="Calibri"/>
                <a:ea typeface="Times New Roman" panose="02020603050405020304" pitchFamily="18" charset="0"/>
                <a:cs typeface="Calibri"/>
              </a:rPr>
              <a:t>4. </a:t>
            </a:r>
            <a:r>
              <a:rPr lang="fr-FR" sz="3200">
                <a:solidFill>
                  <a:srgbClr val="183E82"/>
                </a:solidFill>
                <a:latin typeface="Calibri"/>
                <a:cs typeface="Calibri"/>
              </a:rPr>
              <a:t>Offre Bailleur : Campagne quittances de loyer 07 2026</a:t>
            </a:r>
            <a:br>
              <a:rPr lang="fr-FR" sz="3200">
                <a:latin typeface="Calibri" panose="020F0502020204030204" pitchFamily="34" charset="0"/>
                <a:ea typeface="Times New Roman" panose="02020603050405020304" pitchFamily="18" charset="0"/>
              </a:rPr>
            </a:br>
            <a:endParaRPr lang="fr-FR" sz="3300" b="0" i="0" u="none" strike="noStrike" kern="1200" cap="none" spc="0" normalizeH="0" baseline="0" noProof="0">
              <a:ln>
                <a:noFill/>
              </a:ln>
              <a:solidFill>
                <a:schemeClr val="tx2">
                  <a:lumMod val="60000"/>
                  <a:lumOff val="40000"/>
                </a:schemeClr>
              </a:solidFill>
              <a:effectLst/>
              <a:uLnTx/>
              <a:uFillTx/>
              <a:latin typeface="Calibri"/>
              <a:ea typeface="Calibri"/>
              <a:cs typeface="Calibri"/>
            </a:endParaRPr>
          </a:p>
        </p:txBody>
      </p:sp>
      <p:sp>
        <p:nvSpPr>
          <p:cNvPr id="6" name="Rectangle 1">
            <a:extLst>
              <a:ext uri="{FF2B5EF4-FFF2-40B4-BE49-F238E27FC236}">
                <a16:creationId xmlns:a16="http://schemas.microsoft.com/office/drawing/2014/main" id="{ADC62BF8-3B05-60EF-8413-B67D02A888F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 name="Espace réservé du contenu 2">
            <a:extLst>
              <a:ext uri="{FF2B5EF4-FFF2-40B4-BE49-F238E27FC236}">
                <a16:creationId xmlns:a16="http://schemas.microsoft.com/office/drawing/2014/main" id="{E49AD157-D1A0-06D1-5798-BDF5D7A11F49}"/>
              </a:ext>
            </a:extLst>
          </p:cNvPr>
          <p:cNvSpPr>
            <a:spLocks noGrp="1"/>
          </p:cNvSpPr>
          <p:nvPr>
            <p:ph idx="1"/>
          </p:nvPr>
        </p:nvSpPr>
        <p:spPr/>
        <p:txBody>
          <a:bodyPr vert="horz" lIns="91440" tIns="45720" rIns="91440" bIns="45720" rtlCol="0" anchor="t">
            <a:noAutofit/>
          </a:bodyPr>
          <a:lstStyle/>
          <a:p>
            <a:pPr marL="0" indent="0">
              <a:buNone/>
            </a:pPr>
            <a:r>
              <a:rPr lang="fr-FR" sz="1800">
                <a:solidFill>
                  <a:srgbClr val="000000"/>
                </a:solidFill>
                <a:latin typeface="Calibri"/>
                <a:ea typeface="Calibri"/>
                <a:cs typeface="Calibri"/>
              </a:rPr>
              <a:t>📅</a:t>
            </a:r>
            <a:r>
              <a:rPr lang="fr-FR" sz="1400">
                <a:solidFill>
                  <a:srgbClr val="000000"/>
                </a:solidFill>
                <a:latin typeface="Calibri"/>
                <a:ea typeface="Calibri"/>
                <a:cs typeface="Calibri"/>
              </a:rPr>
              <a:t> </a:t>
            </a:r>
            <a:r>
              <a:rPr lang="fr-FR" sz="1600">
                <a:solidFill>
                  <a:schemeClr val="tx2"/>
                </a:solidFill>
                <a:ea typeface="Calibri"/>
                <a:cs typeface="Calibri"/>
              </a:rPr>
              <a:t>Juillet 2026</a:t>
            </a:r>
          </a:p>
          <a:p>
            <a:pPr marL="0" indent="0">
              <a:buNone/>
            </a:pPr>
            <a:r>
              <a:rPr lang="fr-FR" sz="1600">
                <a:solidFill>
                  <a:schemeClr val="tx2"/>
                </a:solidFill>
                <a:ea typeface="Calibri"/>
                <a:cs typeface="Calibri"/>
              </a:rPr>
              <a:t>Ouverture de la campagne de déclaration des loyers :</a:t>
            </a:r>
          </a:p>
          <a:p>
            <a:pPr marL="0" indent="0">
              <a:buNone/>
            </a:pPr>
            <a:r>
              <a:rPr lang="fr-FR" sz="1600">
                <a:solidFill>
                  <a:schemeClr val="tx2"/>
                </a:solidFill>
                <a:ea typeface="Calibri"/>
                <a:cs typeface="Calibri"/>
              </a:rPr>
              <a:t>Début des envois de mails et courriers d'information</a:t>
            </a:r>
          </a:p>
          <a:p>
            <a:pPr marL="0" indent="0">
              <a:buNone/>
            </a:pPr>
            <a:endParaRPr lang="fr-FR" sz="1400">
              <a:solidFill>
                <a:srgbClr val="000000"/>
              </a:solidFill>
              <a:latin typeface="Calibri"/>
              <a:ea typeface="Calibri"/>
              <a:cs typeface="Calibri"/>
            </a:endParaRPr>
          </a:p>
          <a:p>
            <a:pPr marL="0" indent="0">
              <a:buNone/>
            </a:pPr>
            <a:r>
              <a:rPr lang="fr-FR" sz="1800">
                <a:solidFill>
                  <a:srgbClr val="000000"/>
                </a:solidFill>
                <a:latin typeface="Calibri"/>
                <a:ea typeface="Calibri"/>
                <a:cs typeface="Calibri"/>
              </a:rPr>
              <a:t>📅</a:t>
            </a:r>
            <a:r>
              <a:rPr lang="fr-FR" sz="1400">
                <a:solidFill>
                  <a:srgbClr val="000000"/>
                </a:solidFill>
                <a:latin typeface="Calibri"/>
                <a:ea typeface="Calibri"/>
                <a:cs typeface="Calibri"/>
              </a:rPr>
              <a:t> </a:t>
            </a:r>
            <a:r>
              <a:rPr lang="fr-FR" sz="1600">
                <a:solidFill>
                  <a:schemeClr val="tx2"/>
                </a:solidFill>
                <a:ea typeface="Calibri"/>
                <a:cs typeface="Calibri"/>
              </a:rPr>
              <a:t>Juillet 2026 → Janvier 2027</a:t>
            </a:r>
          </a:p>
          <a:p>
            <a:pPr marL="0" indent="0">
              <a:buNone/>
            </a:pPr>
            <a:r>
              <a:rPr lang="fr-FR" sz="1600">
                <a:solidFill>
                  <a:schemeClr val="tx2"/>
                </a:solidFill>
                <a:ea typeface="Calibri"/>
                <a:cs typeface="Calibri"/>
              </a:rPr>
              <a:t>Relances progressives des bailleurs non déclarants</a:t>
            </a:r>
          </a:p>
          <a:p>
            <a:pPr marL="0" indent="0">
              <a:buNone/>
            </a:pPr>
            <a:endParaRPr lang="fr-FR" sz="1400">
              <a:solidFill>
                <a:srgbClr val="000000"/>
              </a:solidFill>
              <a:latin typeface="Calibri"/>
              <a:ea typeface="Calibri"/>
              <a:cs typeface="Calibri"/>
            </a:endParaRPr>
          </a:p>
          <a:p>
            <a:pPr marL="0" indent="0">
              <a:buNone/>
            </a:pPr>
            <a:r>
              <a:rPr lang="fr-FR" sz="1800">
                <a:solidFill>
                  <a:srgbClr val="000000"/>
                </a:solidFill>
                <a:latin typeface="Calibri"/>
                <a:ea typeface="Calibri"/>
                <a:cs typeface="Calibri"/>
              </a:rPr>
              <a:t>📅</a:t>
            </a:r>
            <a:r>
              <a:rPr lang="fr-FR" sz="1400">
                <a:solidFill>
                  <a:srgbClr val="000000"/>
                </a:solidFill>
                <a:latin typeface="Calibri"/>
                <a:ea typeface="Calibri"/>
                <a:cs typeface="Calibri"/>
              </a:rPr>
              <a:t> </a:t>
            </a:r>
            <a:r>
              <a:rPr lang="fr-FR" sz="1600">
                <a:solidFill>
                  <a:schemeClr val="tx2"/>
                </a:solidFill>
                <a:ea typeface="Calibri"/>
                <a:cs typeface="Calibri"/>
              </a:rPr>
              <a:t>Janvier 2027</a:t>
            </a:r>
          </a:p>
          <a:p>
            <a:pPr marL="0" indent="0">
              <a:buNone/>
            </a:pPr>
            <a:r>
              <a:rPr lang="fr-FR" sz="1600">
                <a:solidFill>
                  <a:schemeClr val="tx2"/>
                </a:solidFill>
                <a:ea typeface="Calibri"/>
                <a:cs typeface="Calibri"/>
              </a:rPr>
              <a:t>Clôture de la campagne et exploitation des données déclarées</a:t>
            </a:r>
          </a:p>
          <a:p>
            <a:pPr marL="0" indent="0">
              <a:buNone/>
            </a:pPr>
            <a:endParaRPr lang="fr-FR" sz="1600">
              <a:solidFill>
                <a:schemeClr val="tx2"/>
              </a:solidFill>
              <a:ea typeface="Calibri"/>
              <a:cs typeface="Calibri"/>
            </a:endParaRPr>
          </a:p>
          <a:p>
            <a:r>
              <a:rPr lang="fr-FR" sz="1600">
                <a:solidFill>
                  <a:schemeClr val="tx2"/>
                </a:solidFill>
                <a:latin typeface="Calibri"/>
                <a:ea typeface="Calibri"/>
                <a:cs typeface="Calibri"/>
              </a:rPr>
              <a:t>Lien vers le Caf.fr : </a:t>
            </a:r>
            <a:r>
              <a:rPr lang="fr-FR" sz="1600">
                <a:solidFill>
                  <a:schemeClr val="tx2"/>
                </a:solidFill>
                <a:ea typeface="+mn-lt"/>
                <a:cs typeface="+mn-lt"/>
                <a:hlinkClick r:id="rId3">
                  <a:extLst>
                    <a:ext uri="{A12FA001-AC4F-418D-AE19-62706E023703}">
                      <ahyp:hlinkClr xmlns:ahyp="http://schemas.microsoft.com/office/drawing/2018/hyperlinkcolor" val="tx"/>
                    </a:ext>
                  </a:extLst>
                </a:hlinkClick>
              </a:rPr>
              <a:t>Vous êtes bailleurs ? | CAF – Caisse d’Allocations Familiales</a:t>
            </a:r>
            <a:endParaRPr lang="fr-FR" sz="1600">
              <a:solidFill>
                <a:schemeClr val="tx2"/>
              </a:solidFill>
              <a:ea typeface="+mn-lt"/>
              <a:cs typeface="+mn-lt"/>
            </a:endParaRPr>
          </a:p>
          <a:p>
            <a:endParaRPr lang="fr-FR" sz="1600">
              <a:solidFill>
                <a:schemeClr val="tx2"/>
              </a:solidFill>
              <a:latin typeface="Calibri"/>
              <a:ea typeface="Calibri"/>
              <a:cs typeface="Calibri"/>
            </a:endParaRPr>
          </a:p>
          <a:p>
            <a:r>
              <a:rPr lang="fr-FR" sz="1600">
                <a:solidFill>
                  <a:schemeClr val="tx2"/>
                </a:solidFill>
                <a:latin typeface="Calibri"/>
                <a:ea typeface="Calibri"/>
                <a:cs typeface="Calibri"/>
              </a:rPr>
              <a:t>Lien sur MCP (Mon Compte Partenaires) : </a:t>
            </a:r>
            <a:r>
              <a:rPr lang="fr-FR" sz="1600">
                <a:solidFill>
                  <a:schemeClr val="tx2"/>
                </a:solidFill>
                <a:latin typeface="Calibri"/>
                <a:ea typeface="Calibri"/>
                <a:cs typeface="Calibri"/>
                <a:hlinkClick r:id="rId4">
                  <a:extLst>
                    <a:ext uri="{A12FA001-AC4F-418D-AE19-62706E023703}">
                      <ahyp:hlinkClr xmlns:ahyp="http://schemas.microsoft.com/office/drawing/2018/hyperlinkcolor" val="tx"/>
                    </a:ext>
                  </a:extLst>
                </a:hlinkClick>
              </a:rPr>
              <a:t>CAF</a:t>
            </a:r>
            <a:endParaRPr lang="fr-FR" sz="1600">
              <a:solidFill>
                <a:schemeClr val="tx2"/>
              </a:solidFill>
              <a:latin typeface="Calibri"/>
              <a:ea typeface="Calibri"/>
              <a:cs typeface="Calibri"/>
            </a:endParaRPr>
          </a:p>
          <a:p>
            <a:pPr marL="0" indent="0">
              <a:buNone/>
            </a:pPr>
            <a:endParaRPr lang="fr-FR" sz="1600">
              <a:solidFill>
                <a:schemeClr val="tx2"/>
              </a:solidFill>
              <a:latin typeface="Calibri"/>
              <a:ea typeface="Calibri"/>
              <a:cs typeface="Calibri"/>
            </a:endParaRPr>
          </a:p>
          <a:p>
            <a:r>
              <a:rPr lang="fr-FR" sz="1600">
                <a:solidFill>
                  <a:schemeClr val="tx2"/>
                </a:solidFill>
                <a:latin typeface="Calibri"/>
                <a:ea typeface="Calibri"/>
                <a:cs typeface="Calibri"/>
              </a:rPr>
              <a:t>Aide à la connexion : </a:t>
            </a:r>
            <a:r>
              <a:rPr lang="fr-FR" sz="1600">
                <a:solidFill>
                  <a:schemeClr val="tx2"/>
                </a:solidFill>
                <a:latin typeface="Calibri"/>
                <a:ea typeface="Calibri"/>
                <a:cs typeface="Calibri"/>
                <a:hlinkClick r:id="rId5">
                  <a:extLst>
                    <a:ext uri="{A12FA001-AC4F-418D-AE19-62706E023703}">
                      <ahyp:hlinkClr xmlns:ahyp="http://schemas.microsoft.com/office/drawing/2018/hyperlinkcolor" val="tx"/>
                    </a:ext>
                  </a:extLst>
                </a:hlinkClick>
              </a:rPr>
              <a:t>Aide à la connexion à l offre bailleur - Adobe cloud storage</a:t>
            </a:r>
          </a:p>
        </p:txBody>
      </p:sp>
    </p:spTree>
    <p:extLst>
      <p:ext uri="{BB962C8B-B14F-4D97-AF65-F5344CB8AC3E}">
        <p14:creationId xmlns:p14="http://schemas.microsoft.com/office/powerpoint/2010/main" val="2323971875"/>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5CC2F-DB9A-338B-E089-92D6F6220019}"/>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1B1A3E8-42EC-B5F6-E738-97E06189E9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2508EA5E-7153-2728-D49A-F2BED4E75893}"/>
              </a:ext>
            </a:extLst>
          </p:cNvPr>
          <p:cNvPicPr>
            <a:picLocks noChangeAspect="1"/>
          </p:cNvPicPr>
          <p:nvPr/>
        </p:nvPicPr>
        <p:blipFill>
          <a:blip r:embed="rId2"/>
          <a:stretch>
            <a:fillRect/>
          </a:stretch>
        </p:blipFill>
        <p:spPr>
          <a:xfrm>
            <a:off x="10234569" y="136522"/>
            <a:ext cx="1686186" cy="1216942"/>
          </a:xfrm>
          <a:prstGeom prst="rect">
            <a:avLst/>
          </a:prstGeom>
        </p:spPr>
      </p:pic>
      <p:sp>
        <p:nvSpPr>
          <p:cNvPr id="9" name="Titre 1">
            <a:extLst>
              <a:ext uri="{FF2B5EF4-FFF2-40B4-BE49-F238E27FC236}">
                <a16:creationId xmlns:a16="http://schemas.microsoft.com/office/drawing/2014/main" id="{9B3D40DD-EDA9-7E5F-2AD6-8405EB1BE9ED}"/>
              </a:ext>
            </a:extLst>
          </p:cNvPr>
          <p:cNvSpPr txBox="1">
            <a:spLocks/>
          </p:cNvSpPr>
          <p:nvPr/>
        </p:nvSpPr>
        <p:spPr>
          <a:xfrm>
            <a:off x="719403" y="331939"/>
            <a:ext cx="10769600" cy="1143000"/>
          </a:xfrm>
          <a:prstGeom prst="rect">
            <a:avLst/>
          </a:prstGeom>
        </p:spPr>
        <p:txBody>
          <a:bodyPr vert="horz" lIns="91440" tIns="45720" rIns="91440" bIns="45720" rtlCol="0" anchor="ctr" anchorCtr="0">
            <a:normAutofit/>
          </a:bodyPr>
          <a:lstStyle>
            <a:lvl1pPr algn="l" defTabSz="685800" rtl="0" eaLnBrk="1" latinLnBrk="0" hangingPunct="1">
              <a:spcBef>
                <a:spcPct val="0"/>
              </a:spcBef>
              <a:buNone/>
              <a:defRPr kumimoji="0" lang="fr-FR" sz="3300" kern="1200">
                <a:solidFill>
                  <a:schemeClr val="tx1"/>
                </a:solidFill>
                <a:latin typeface="+mj-lt"/>
                <a:ea typeface="+mj-ea"/>
                <a:cs typeface="+mj-cs"/>
              </a:defRPr>
            </a:lvl1pPr>
          </a:lstStyle>
          <a:p>
            <a:pPr>
              <a:defRPr/>
            </a:pPr>
            <a:r>
              <a:rPr lang="fr-FR" sz="3200">
                <a:solidFill>
                  <a:srgbClr val="183E82"/>
                </a:solidFill>
                <a:latin typeface="Calibri"/>
                <a:ea typeface="Times New Roman" panose="02020603050405020304" pitchFamily="18" charset="0"/>
                <a:cs typeface="Calibri"/>
              </a:rPr>
              <a:t>5. </a:t>
            </a:r>
            <a:r>
              <a:rPr lang="fr-FR" sz="3200">
                <a:solidFill>
                  <a:srgbClr val="183E82"/>
                </a:solidFill>
                <a:latin typeface="Calibri"/>
                <a:cs typeface="Calibri"/>
              </a:rPr>
              <a:t>Permanence </a:t>
            </a:r>
            <a:r>
              <a:rPr lang="fr-FR" sz="3200">
                <a:solidFill>
                  <a:srgbClr val="183E82"/>
                </a:solidFill>
                <a:latin typeface="Calibri"/>
                <a:ea typeface="Calibri"/>
                <a:cs typeface="Calibri"/>
              </a:rPr>
              <a:t>Caf de Figeac  : changement de lieu</a:t>
            </a:r>
            <a:br>
              <a:rPr lang="fr-FR" sz="3200">
                <a:latin typeface="Calibri" panose="020F0502020204030204" pitchFamily="34" charset="0"/>
                <a:ea typeface="Times New Roman" panose="02020603050405020304" pitchFamily="18" charset="0"/>
              </a:rPr>
            </a:br>
            <a:endParaRPr lang="fr-FR" sz="3300" b="0" i="0" u="none" strike="noStrike" kern="1200" cap="none" spc="0" normalizeH="0" baseline="0" noProof="0">
              <a:ln>
                <a:noFill/>
              </a:ln>
              <a:solidFill>
                <a:schemeClr val="tx2">
                  <a:lumMod val="60000"/>
                  <a:lumOff val="40000"/>
                </a:schemeClr>
              </a:solidFill>
              <a:effectLst/>
              <a:uLnTx/>
              <a:uFillTx/>
              <a:latin typeface="Calibri"/>
              <a:ea typeface="Calibri"/>
              <a:cs typeface="Calibri"/>
            </a:endParaRPr>
          </a:p>
        </p:txBody>
      </p:sp>
      <p:sp>
        <p:nvSpPr>
          <p:cNvPr id="6" name="Rectangle 1">
            <a:extLst>
              <a:ext uri="{FF2B5EF4-FFF2-40B4-BE49-F238E27FC236}">
                <a16:creationId xmlns:a16="http://schemas.microsoft.com/office/drawing/2014/main" id="{E5787625-75A4-D8D8-76D5-312A23C8453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 name="Espace réservé du contenu 2">
            <a:extLst>
              <a:ext uri="{FF2B5EF4-FFF2-40B4-BE49-F238E27FC236}">
                <a16:creationId xmlns:a16="http://schemas.microsoft.com/office/drawing/2014/main" id="{CE354C48-092C-C555-7577-562869598E93}"/>
              </a:ext>
            </a:extLst>
          </p:cNvPr>
          <p:cNvSpPr>
            <a:spLocks noGrp="1"/>
          </p:cNvSpPr>
          <p:nvPr>
            <p:ph idx="1"/>
          </p:nvPr>
        </p:nvSpPr>
        <p:spPr/>
        <p:txBody>
          <a:bodyPr vert="horz" lIns="91440" tIns="45720" rIns="91440" bIns="45720" rtlCol="0" anchor="t">
            <a:noAutofit/>
          </a:bodyPr>
          <a:lstStyle/>
          <a:p>
            <a:pPr marL="0" indent="0">
              <a:buNone/>
            </a:pPr>
            <a:r>
              <a:rPr lang="fr-FR" sz="1800">
                <a:solidFill>
                  <a:srgbClr val="1F497D"/>
                </a:solidFill>
                <a:latin typeface="Calibri"/>
                <a:ea typeface="Calibri"/>
                <a:cs typeface="Calibri"/>
              </a:rPr>
              <a:t>A compter du mois de septembre, la permanence CAF de Figeac déménage pour s'installer dans les locaux de la CPAM située : </a:t>
            </a:r>
          </a:p>
          <a:p>
            <a:pPr marL="0" indent="0">
              <a:buNone/>
            </a:pPr>
            <a:endParaRPr lang="fr-FR" sz="1800">
              <a:solidFill>
                <a:srgbClr val="1F497D"/>
              </a:solidFill>
              <a:latin typeface="Calibri"/>
              <a:ea typeface="Calibri"/>
              <a:cs typeface="Calibri"/>
            </a:endParaRPr>
          </a:p>
          <a:p>
            <a:pPr marL="0" indent="0">
              <a:buNone/>
            </a:pPr>
            <a:endParaRPr lang="fr-FR" sz="1800">
              <a:solidFill>
                <a:srgbClr val="1F497D"/>
              </a:solidFill>
              <a:highlight>
                <a:srgbClr val="F8F9FA"/>
              </a:highlight>
              <a:latin typeface="Calibri"/>
              <a:ea typeface="Calibri"/>
              <a:cs typeface="Calibri"/>
            </a:endParaRPr>
          </a:p>
          <a:p>
            <a:pPr marL="0" indent="0">
              <a:buNone/>
            </a:pPr>
            <a:endParaRPr lang="fr-FR" sz="1800">
              <a:solidFill>
                <a:srgbClr val="1F497D"/>
              </a:solidFill>
              <a:highlight>
                <a:srgbClr val="F8F9FA"/>
              </a:highlight>
              <a:latin typeface="Calibri"/>
              <a:ea typeface="Calibri"/>
              <a:cs typeface="Calibri"/>
            </a:endParaRPr>
          </a:p>
          <a:p>
            <a:pPr marL="0" indent="0">
              <a:buNone/>
            </a:pPr>
            <a:endParaRPr lang="fr-FR" sz="1800">
              <a:solidFill>
                <a:srgbClr val="1F497D"/>
              </a:solidFill>
              <a:highlight>
                <a:srgbClr val="F8F9FA"/>
              </a:highlight>
              <a:latin typeface="Calibri"/>
              <a:ea typeface="Calibri"/>
              <a:cs typeface="Calibri"/>
            </a:endParaRPr>
          </a:p>
          <a:p>
            <a:pPr marL="0" indent="0">
              <a:buNone/>
            </a:pPr>
            <a:endParaRPr lang="fr-FR" sz="1800">
              <a:solidFill>
                <a:srgbClr val="1F497D"/>
              </a:solidFill>
              <a:highlight>
                <a:srgbClr val="F8F9FA"/>
              </a:highlight>
              <a:latin typeface="Calibri"/>
              <a:ea typeface="Calibri"/>
              <a:cs typeface="Calibri"/>
            </a:endParaRPr>
          </a:p>
          <a:p>
            <a:pPr marL="0" indent="0">
              <a:buNone/>
            </a:pPr>
            <a:endParaRPr lang="fr-FR" sz="1800">
              <a:solidFill>
                <a:srgbClr val="1F497D"/>
              </a:solidFill>
              <a:highlight>
                <a:srgbClr val="F8F9FA"/>
              </a:highlight>
              <a:latin typeface="Calibri"/>
              <a:ea typeface="Calibri"/>
              <a:cs typeface="Calibri"/>
            </a:endParaRPr>
          </a:p>
          <a:p>
            <a:pPr marL="0" indent="0">
              <a:buNone/>
            </a:pPr>
            <a:endParaRPr lang="fr-FR" sz="1800">
              <a:solidFill>
                <a:srgbClr val="1F497D"/>
              </a:solidFill>
              <a:highlight>
                <a:srgbClr val="F8F9FA"/>
              </a:highlight>
              <a:latin typeface="Calibri"/>
              <a:ea typeface="Calibri"/>
              <a:cs typeface="Calibri"/>
            </a:endParaRPr>
          </a:p>
          <a:p>
            <a:pPr marL="0" indent="0">
              <a:buNone/>
            </a:pPr>
            <a:endParaRPr lang="fr-FR" sz="1800">
              <a:solidFill>
                <a:srgbClr val="1F497D"/>
              </a:solidFill>
              <a:highlight>
                <a:srgbClr val="F8F9FA"/>
              </a:highlight>
              <a:latin typeface="Calibri"/>
              <a:ea typeface="Calibri"/>
              <a:cs typeface="Calibri"/>
            </a:endParaRPr>
          </a:p>
          <a:p>
            <a:pPr marL="0" indent="0">
              <a:buNone/>
            </a:pPr>
            <a:endParaRPr lang="fr-FR" sz="1800">
              <a:solidFill>
                <a:srgbClr val="1F497D"/>
              </a:solidFill>
              <a:highlight>
                <a:srgbClr val="F8F9FA"/>
              </a:highlight>
              <a:latin typeface="Calibri"/>
              <a:ea typeface="Calibri"/>
              <a:cs typeface="Calibri"/>
            </a:endParaRPr>
          </a:p>
          <a:p>
            <a:pPr marL="0" indent="0">
              <a:buNone/>
            </a:pPr>
            <a:r>
              <a:rPr lang="fr-FR" sz="1800">
                <a:solidFill>
                  <a:srgbClr val="1F497D"/>
                </a:solidFill>
                <a:latin typeface="Calibri"/>
                <a:ea typeface="Calibri"/>
                <a:cs typeface="Calibri"/>
              </a:rPr>
              <a:t>Les horaires et modalités restent inchangés, à savoir un accueil sur RDV le jeudi, de 9h à 12h et de 13h à 15h,</a:t>
            </a:r>
          </a:p>
          <a:p>
            <a:pPr marL="0" indent="0">
              <a:buNone/>
            </a:pPr>
            <a:r>
              <a:rPr lang="fr-FR" sz="1800">
                <a:solidFill>
                  <a:srgbClr val="1F497D"/>
                </a:solidFill>
                <a:latin typeface="Calibri"/>
                <a:ea typeface="Calibri"/>
                <a:cs typeface="Calibri"/>
              </a:rPr>
              <a:t>Les allocataires peuvent prendre rdv depuis leur compte personnel Caf.fr</a:t>
            </a:r>
          </a:p>
        </p:txBody>
      </p:sp>
      <p:pic>
        <p:nvPicPr>
          <p:cNvPr id="7" name="Image 6">
            <a:extLst>
              <a:ext uri="{FF2B5EF4-FFF2-40B4-BE49-F238E27FC236}">
                <a16:creationId xmlns:a16="http://schemas.microsoft.com/office/drawing/2014/main" id="{9FAF1380-CD7C-9046-3854-8423349BD527}"/>
              </a:ext>
            </a:extLst>
          </p:cNvPr>
          <p:cNvPicPr>
            <a:picLocks noChangeAspect="1"/>
          </p:cNvPicPr>
          <p:nvPr/>
        </p:nvPicPr>
        <p:blipFill>
          <a:blip r:embed="rId3"/>
          <a:stretch>
            <a:fillRect/>
          </a:stretch>
        </p:blipFill>
        <p:spPr>
          <a:xfrm>
            <a:off x="3501592" y="2047074"/>
            <a:ext cx="4252147" cy="2958867"/>
          </a:xfrm>
          <a:prstGeom prst="rect">
            <a:avLst/>
          </a:prstGeom>
        </p:spPr>
      </p:pic>
    </p:spTree>
    <p:extLst>
      <p:ext uri="{BB962C8B-B14F-4D97-AF65-F5344CB8AC3E}">
        <p14:creationId xmlns:p14="http://schemas.microsoft.com/office/powerpoint/2010/main" val="3756130443"/>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6E863-BD3C-CF86-0D41-7047B566776F}"/>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798F333-E69C-1FAC-8A89-1EF14C8395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747DE0FC-CD8F-802E-D744-FB4B1592D296}"/>
              </a:ext>
            </a:extLst>
          </p:cNvPr>
          <p:cNvPicPr>
            <a:picLocks noChangeAspect="1"/>
          </p:cNvPicPr>
          <p:nvPr/>
        </p:nvPicPr>
        <p:blipFill>
          <a:blip r:embed="rId2"/>
          <a:stretch>
            <a:fillRect/>
          </a:stretch>
        </p:blipFill>
        <p:spPr>
          <a:xfrm>
            <a:off x="10234569" y="136522"/>
            <a:ext cx="1686186" cy="1216942"/>
          </a:xfrm>
          <a:prstGeom prst="rect">
            <a:avLst/>
          </a:prstGeom>
        </p:spPr>
      </p:pic>
      <p:sp>
        <p:nvSpPr>
          <p:cNvPr id="9" name="Titre 1">
            <a:extLst>
              <a:ext uri="{FF2B5EF4-FFF2-40B4-BE49-F238E27FC236}">
                <a16:creationId xmlns:a16="http://schemas.microsoft.com/office/drawing/2014/main" id="{1059A423-0C87-620D-8E8E-8C5424968610}"/>
              </a:ext>
            </a:extLst>
          </p:cNvPr>
          <p:cNvSpPr txBox="1">
            <a:spLocks/>
          </p:cNvSpPr>
          <p:nvPr/>
        </p:nvSpPr>
        <p:spPr>
          <a:xfrm>
            <a:off x="719403" y="331939"/>
            <a:ext cx="10769600" cy="1143000"/>
          </a:xfrm>
          <a:prstGeom prst="rect">
            <a:avLst/>
          </a:prstGeom>
        </p:spPr>
        <p:txBody>
          <a:bodyPr vert="horz" lIns="91440" tIns="45720" rIns="91440" bIns="45720" rtlCol="0" anchor="ctr" anchorCtr="0">
            <a:normAutofit/>
          </a:bodyPr>
          <a:lstStyle>
            <a:lvl1pPr algn="l" defTabSz="685800" rtl="0" eaLnBrk="1" latinLnBrk="0" hangingPunct="1">
              <a:spcBef>
                <a:spcPct val="0"/>
              </a:spcBef>
              <a:buNone/>
              <a:defRPr kumimoji="0" lang="fr-FR" sz="3300" kern="1200">
                <a:solidFill>
                  <a:schemeClr val="tx1"/>
                </a:solidFill>
                <a:latin typeface="+mj-lt"/>
                <a:ea typeface="+mj-ea"/>
                <a:cs typeface="+mj-cs"/>
              </a:defRPr>
            </a:lvl1pPr>
          </a:lstStyle>
          <a:p>
            <a:pPr>
              <a:defRPr/>
            </a:pPr>
            <a:r>
              <a:rPr lang="fr-FR" sz="3200">
                <a:solidFill>
                  <a:srgbClr val="183E82"/>
                </a:solidFill>
                <a:latin typeface="Calibri"/>
                <a:ea typeface="Times New Roman" panose="02020603050405020304" pitchFamily="18" charset="0"/>
                <a:cs typeface="Calibri"/>
              </a:rPr>
              <a:t>6. </a:t>
            </a:r>
            <a:r>
              <a:rPr lang="fr-FR" sz="3200">
                <a:solidFill>
                  <a:srgbClr val="183E82"/>
                </a:solidFill>
                <a:latin typeface="Calibri"/>
                <a:cs typeface="Calibri"/>
              </a:rPr>
              <a:t>Campagne AVVC</a:t>
            </a:r>
            <a:endParaRPr lang="fr-FR" sz="3300" b="0" i="0" u="none" strike="noStrike" kern="1200" cap="none" spc="0" normalizeH="0" baseline="0" noProof="0">
              <a:ln>
                <a:noFill/>
              </a:ln>
              <a:solidFill>
                <a:schemeClr val="tx2">
                  <a:lumMod val="60000"/>
                  <a:lumOff val="40000"/>
                </a:schemeClr>
              </a:solidFill>
              <a:effectLst/>
              <a:uLnTx/>
              <a:uFillTx/>
              <a:latin typeface="Calibri"/>
              <a:ea typeface="Calibri"/>
              <a:cs typeface="Calibri"/>
            </a:endParaRPr>
          </a:p>
        </p:txBody>
      </p:sp>
      <p:sp>
        <p:nvSpPr>
          <p:cNvPr id="6" name="Rectangle 1">
            <a:extLst>
              <a:ext uri="{FF2B5EF4-FFF2-40B4-BE49-F238E27FC236}">
                <a16:creationId xmlns:a16="http://schemas.microsoft.com/office/drawing/2014/main" id="{997B6DFF-3DC0-39D8-7D88-0D7BFBE37EC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 name="Espace réservé du contenu 2">
            <a:extLst>
              <a:ext uri="{FF2B5EF4-FFF2-40B4-BE49-F238E27FC236}">
                <a16:creationId xmlns:a16="http://schemas.microsoft.com/office/drawing/2014/main" id="{89674CCD-5BA7-4A06-A575-22534625D744}"/>
              </a:ext>
            </a:extLst>
          </p:cNvPr>
          <p:cNvSpPr>
            <a:spLocks noGrp="1"/>
          </p:cNvSpPr>
          <p:nvPr>
            <p:ph idx="1"/>
          </p:nvPr>
        </p:nvSpPr>
        <p:spPr>
          <a:xfrm>
            <a:off x="719403" y="1596413"/>
            <a:ext cx="10769600" cy="951821"/>
          </a:xfrm>
        </p:spPr>
        <p:txBody>
          <a:bodyPr vert="horz" lIns="91440" tIns="45720" rIns="91440" bIns="45720" rtlCol="0" anchor="t">
            <a:noAutofit/>
          </a:bodyPr>
          <a:lstStyle/>
          <a:p>
            <a:r>
              <a:rPr lang="fr-FR" sz="1800">
                <a:solidFill>
                  <a:srgbClr val="183E82"/>
                </a:solidFill>
              </a:rPr>
              <a:t>Le kit de communication relatif à l’aide d’urgence pour les victimes de violences conjugales (AVVC) a été refondu au niveau national et décliné au niveau local avec une affiche, un dépliant et une carte de visite.</a:t>
            </a:r>
          </a:p>
          <a:p>
            <a:r>
              <a:rPr lang="fr-FR" sz="1800">
                <a:solidFill>
                  <a:srgbClr val="183E82"/>
                </a:solidFill>
              </a:rPr>
              <a:t>Depuis sa mise en place en 2024 , la Caf du Lot a reçu 507 demandes.</a:t>
            </a:r>
            <a:endParaRPr lang="fr-FR" sz="1400">
              <a:solidFill>
                <a:schemeClr val="tx2"/>
              </a:solidFill>
              <a:latin typeface="Calibri"/>
              <a:ea typeface="Calibri"/>
              <a:cs typeface="Calibri"/>
            </a:endParaRPr>
          </a:p>
        </p:txBody>
      </p:sp>
      <p:pic>
        <p:nvPicPr>
          <p:cNvPr id="2" name="Image 1">
            <a:extLst>
              <a:ext uri="{FF2B5EF4-FFF2-40B4-BE49-F238E27FC236}">
                <a16:creationId xmlns:a16="http://schemas.microsoft.com/office/drawing/2014/main" id="{967E0841-8EEE-9C96-EE20-34EE4A5B1D8D}"/>
              </a:ext>
            </a:extLst>
          </p:cNvPr>
          <p:cNvPicPr>
            <a:picLocks noChangeAspect="1"/>
          </p:cNvPicPr>
          <p:nvPr/>
        </p:nvPicPr>
        <p:blipFill>
          <a:blip r:embed="rId3"/>
          <a:stretch>
            <a:fillRect/>
          </a:stretch>
        </p:blipFill>
        <p:spPr>
          <a:xfrm>
            <a:off x="606836" y="2658751"/>
            <a:ext cx="5802849" cy="3998558"/>
          </a:xfrm>
          <a:prstGeom prst="rect">
            <a:avLst/>
          </a:prstGeom>
        </p:spPr>
      </p:pic>
      <p:pic>
        <p:nvPicPr>
          <p:cNvPr id="8" name="Image 7">
            <a:extLst>
              <a:ext uri="{FF2B5EF4-FFF2-40B4-BE49-F238E27FC236}">
                <a16:creationId xmlns:a16="http://schemas.microsoft.com/office/drawing/2014/main" id="{13E9FA12-8370-5ADD-B0C2-156E4591935B}"/>
              </a:ext>
            </a:extLst>
          </p:cNvPr>
          <p:cNvPicPr>
            <a:picLocks noChangeAspect="1"/>
          </p:cNvPicPr>
          <p:nvPr/>
        </p:nvPicPr>
        <p:blipFill>
          <a:blip r:embed="rId4"/>
          <a:stretch>
            <a:fillRect/>
          </a:stretch>
        </p:blipFill>
        <p:spPr>
          <a:xfrm>
            <a:off x="6419091" y="2563682"/>
            <a:ext cx="5691264" cy="3998558"/>
          </a:xfrm>
          <a:prstGeom prst="rect">
            <a:avLst/>
          </a:prstGeom>
        </p:spPr>
      </p:pic>
    </p:spTree>
    <p:extLst>
      <p:ext uri="{BB962C8B-B14F-4D97-AF65-F5344CB8AC3E}">
        <p14:creationId xmlns:p14="http://schemas.microsoft.com/office/powerpoint/2010/main" val="207635395"/>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7937D9-B654-2929-9104-106966D6025C}"/>
              </a:ext>
            </a:extLst>
          </p:cNvPr>
          <p:cNvSpPr>
            <a:spLocks noGrp="1"/>
          </p:cNvSpPr>
          <p:nvPr>
            <p:ph type="title"/>
          </p:nvPr>
        </p:nvSpPr>
        <p:spPr/>
        <p:txBody>
          <a:bodyPr/>
          <a:lstStyle/>
          <a:p>
            <a:r>
              <a:rPr lang="fr-FR" sz="3600">
                <a:solidFill>
                  <a:srgbClr val="183E82"/>
                </a:solidFill>
                <a:ea typeface="Times New Roman" panose="02020603050405020304" pitchFamily="18" charset="0"/>
                <a:cs typeface="Calibri"/>
              </a:rPr>
              <a:t>6. </a:t>
            </a:r>
            <a:r>
              <a:rPr lang="fr-FR" sz="3600">
                <a:solidFill>
                  <a:srgbClr val="183E82"/>
                </a:solidFill>
                <a:cs typeface="Calibri"/>
              </a:rPr>
              <a:t>Vies de famille : édition été 2026</a:t>
            </a:r>
            <a:br>
              <a:rPr lang="fr-FR" sz="4000">
                <a:solidFill>
                  <a:schemeClr val="tx2">
                    <a:lumMod val="60000"/>
                    <a:lumOff val="40000"/>
                  </a:schemeClr>
                </a:solidFill>
                <a:ea typeface="Calibri"/>
                <a:cs typeface="Calibri"/>
              </a:rPr>
            </a:br>
            <a:endParaRPr lang="fr-FR"/>
          </a:p>
        </p:txBody>
      </p:sp>
      <p:sp>
        <p:nvSpPr>
          <p:cNvPr id="4" name="Espace réservé du numéro de diapositive 3">
            <a:extLst>
              <a:ext uri="{FF2B5EF4-FFF2-40B4-BE49-F238E27FC236}">
                <a16:creationId xmlns:a16="http://schemas.microsoft.com/office/drawing/2014/main" id="{9116324B-07BE-870A-2EF4-9648EBFB7270}"/>
              </a:ext>
            </a:extLst>
          </p:cNvPr>
          <p:cNvSpPr>
            <a:spLocks noGrp="1"/>
          </p:cNvSpPr>
          <p:nvPr>
            <p:ph type="sldNum" sz="quarter" idx="12"/>
          </p:nvPr>
        </p:nvSpPr>
        <p:spPr/>
        <p:txBody>
          <a:bodyPr/>
          <a:lstStyle/>
          <a:p>
            <a:fld id="{33D6E5A2-EC83-451F-A719-9AC1370DD5CF}" type="slidenum">
              <a:rPr lang="fr-FR" smtClean="0"/>
              <a:pPr/>
              <a:t>15</a:t>
            </a:fld>
            <a:endParaRPr kumimoji="0" lang="fr-FR"/>
          </a:p>
        </p:txBody>
      </p:sp>
      <p:pic>
        <p:nvPicPr>
          <p:cNvPr id="5" name="Content Placeholder 7">
            <a:extLst>
              <a:ext uri="{FF2B5EF4-FFF2-40B4-BE49-F238E27FC236}">
                <a16:creationId xmlns:a16="http://schemas.microsoft.com/office/drawing/2014/main" id="{89FF0B68-5096-4C9F-E155-746DEBE594D2}"/>
              </a:ext>
            </a:extLst>
          </p:cNvPr>
          <p:cNvPicPr>
            <a:picLocks noGrp="1" noChangeAspect="1"/>
          </p:cNvPicPr>
          <p:nvPr>
            <p:ph idx="1"/>
          </p:nvPr>
        </p:nvPicPr>
        <p:blipFill>
          <a:blip r:embed="rId2"/>
          <a:stretch>
            <a:fillRect/>
          </a:stretch>
        </p:blipFill>
        <p:spPr>
          <a:xfrm>
            <a:off x="1106424" y="1597025"/>
            <a:ext cx="8861579" cy="4927637"/>
          </a:xfrm>
          <a:prstGeom prst="rect">
            <a:avLst/>
          </a:prstGeom>
        </p:spPr>
      </p:pic>
    </p:spTree>
    <p:extLst>
      <p:ext uri="{BB962C8B-B14F-4D97-AF65-F5344CB8AC3E}">
        <p14:creationId xmlns:p14="http://schemas.microsoft.com/office/powerpoint/2010/main" val="1358836971"/>
      </p:ext>
    </p:extLst>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9D01C-7EEB-4717-F9F4-A2DB14BBC7E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8AC3A0C-0641-C659-3D78-C10F04D2F74E}"/>
              </a:ext>
            </a:extLst>
          </p:cNvPr>
          <p:cNvSpPr>
            <a:spLocks noGrp="1"/>
          </p:cNvSpPr>
          <p:nvPr>
            <p:ph type="title"/>
          </p:nvPr>
        </p:nvSpPr>
        <p:spPr/>
        <p:txBody>
          <a:bodyPr/>
          <a:lstStyle/>
          <a:p>
            <a:r>
              <a:rPr lang="fr-FR" sz="3600">
                <a:solidFill>
                  <a:srgbClr val="183E82"/>
                </a:solidFill>
                <a:ea typeface="Times New Roman" panose="02020603050405020304" pitchFamily="18" charset="0"/>
                <a:cs typeface="Calibri"/>
              </a:rPr>
              <a:t>6. </a:t>
            </a:r>
            <a:r>
              <a:rPr lang="fr-FR" sz="3600">
                <a:solidFill>
                  <a:srgbClr val="183E82"/>
                </a:solidFill>
                <a:cs typeface="Calibri"/>
              </a:rPr>
              <a:t>Vies de famille : édition été 2026</a:t>
            </a:r>
            <a:br>
              <a:rPr lang="fr-FR" sz="4000">
                <a:solidFill>
                  <a:schemeClr val="tx2">
                    <a:lumMod val="60000"/>
                    <a:lumOff val="40000"/>
                  </a:schemeClr>
                </a:solidFill>
                <a:ea typeface="Calibri"/>
                <a:cs typeface="Calibri"/>
              </a:rPr>
            </a:br>
            <a:endParaRPr lang="fr-FR"/>
          </a:p>
        </p:txBody>
      </p:sp>
      <p:sp>
        <p:nvSpPr>
          <p:cNvPr id="4" name="Espace réservé du numéro de diapositive 3">
            <a:extLst>
              <a:ext uri="{FF2B5EF4-FFF2-40B4-BE49-F238E27FC236}">
                <a16:creationId xmlns:a16="http://schemas.microsoft.com/office/drawing/2014/main" id="{452E32D4-4FBC-28CE-576A-B04E1508C943}"/>
              </a:ext>
            </a:extLst>
          </p:cNvPr>
          <p:cNvSpPr>
            <a:spLocks noGrp="1"/>
          </p:cNvSpPr>
          <p:nvPr>
            <p:ph type="sldNum" sz="quarter" idx="12"/>
          </p:nvPr>
        </p:nvSpPr>
        <p:spPr/>
        <p:txBody>
          <a:bodyPr/>
          <a:lstStyle/>
          <a:p>
            <a:fld id="{33D6E5A2-EC83-451F-A719-9AC1370DD5CF}" type="slidenum">
              <a:rPr lang="fr-FR" smtClean="0"/>
              <a:pPr/>
              <a:t>16</a:t>
            </a:fld>
            <a:endParaRPr kumimoji="0" lang="fr-FR"/>
          </a:p>
        </p:txBody>
      </p:sp>
      <p:pic>
        <p:nvPicPr>
          <p:cNvPr id="3" name="Content Placeholder 4">
            <a:extLst>
              <a:ext uri="{FF2B5EF4-FFF2-40B4-BE49-F238E27FC236}">
                <a16:creationId xmlns:a16="http://schemas.microsoft.com/office/drawing/2014/main" id="{F12E72C0-E78C-BB9E-E719-A9527E0F67E7}"/>
              </a:ext>
            </a:extLst>
          </p:cNvPr>
          <p:cNvPicPr>
            <a:picLocks noChangeAspect="1"/>
          </p:cNvPicPr>
          <p:nvPr/>
        </p:nvPicPr>
        <p:blipFill>
          <a:blip r:embed="rId2"/>
          <a:stretch>
            <a:fillRect/>
          </a:stretch>
        </p:blipFill>
        <p:spPr>
          <a:xfrm>
            <a:off x="886084" y="1449345"/>
            <a:ext cx="9742587" cy="5408655"/>
          </a:xfrm>
          <a:prstGeom prst="rect">
            <a:avLst/>
          </a:prstGeom>
        </p:spPr>
      </p:pic>
    </p:spTree>
    <p:extLst>
      <p:ext uri="{BB962C8B-B14F-4D97-AF65-F5344CB8AC3E}">
        <p14:creationId xmlns:p14="http://schemas.microsoft.com/office/powerpoint/2010/main" val="1399103938"/>
      </p:ext>
    </p:extLst>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6E0DC-09F9-6689-7C7E-C34A5E31C2C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59713DF-1226-562E-FEF1-3EB7C138FA7A}"/>
              </a:ext>
            </a:extLst>
          </p:cNvPr>
          <p:cNvSpPr>
            <a:spLocks noGrp="1"/>
          </p:cNvSpPr>
          <p:nvPr>
            <p:ph type="title"/>
          </p:nvPr>
        </p:nvSpPr>
        <p:spPr>
          <a:xfrm>
            <a:off x="823979" y="269632"/>
            <a:ext cx="10769600" cy="788463"/>
          </a:xfrm>
        </p:spPr>
        <p:txBody>
          <a:bodyPr>
            <a:normAutofit/>
          </a:bodyPr>
          <a:lstStyle/>
          <a:p>
            <a:r>
              <a:rPr lang="fr-FR" sz="3600">
                <a:solidFill>
                  <a:srgbClr val="183E82"/>
                </a:solidFill>
                <a:ea typeface="Times New Roman" panose="02020603050405020304" pitchFamily="18" charset="0"/>
                <a:cs typeface="Calibri"/>
              </a:rPr>
              <a:t>6. </a:t>
            </a:r>
            <a:r>
              <a:rPr lang="fr-FR" sz="3600">
                <a:solidFill>
                  <a:srgbClr val="183E82"/>
                </a:solidFill>
                <a:cs typeface="Calibri"/>
              </a:rPr>
              <a:t>Soliguide</a:t>
            </a:r>
            <a:endParaRPr lang="fr-FR" sz="3600">
              <a:solidFill>
                <a:srgbClr val="00B050"/>
              </a:solidFill>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4ABFF697-FF56-03C2-FDFD-0F893DAA34B5}"/>
              </a:ext>
            </a:extLst>
          </p:cNvPr>
          <p:cNvSpPr>
            <a:spLocks noGrp="1"/>
          </p:cNvSpPr>
          <p:nvPr>
            <p:ph type="sldNum" sz="quarter" idx="12"/>
          </p:nvPr>
        </p:nvSpPr>
        <p:spPr/>
        <p:txBody>
          <a:bodyPr/>
          <a:lstStyle/>
          <a:p>
            <a:fld id="{33D6E5A2-EC83-451F-A719-9AC1370DD5CF}" type="slidenum">
              <a:rPr lang="fr-FR" smtClean="0"/>
              <a:pPr/>
              <a:t>17</a:t>
            </a:fld>
            <a:endParaRPr kumimoji="0" lang="fr-FR"/>
          </a:p>
        </p:txBody>
      </p:sp>
      <p:pic>
        <p:nvPicPr>
          <p:cNvPr id="1027" name="Picture 3">
            <a:extLst>
              <a:ext uri="{FF2B5EF4-FFF2-40B4-BE49-F238E27FC236}">
                <a16:creationId xmlns:a16="http://schemas.microsoft.com/office/drawing/2014/main" id="{3DCDEC1F-87AF-C40F-D64F-081AA69F63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4350" y="236982"/>
            <a:ext cx="817562"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a:extLst>
              <a:ext uri="{FF2B5EF4-FFF2-40B4-BE49-F238E27FC236}">
                <a16:creationId xmlns:a16="http://schemas.microsoft.com/office/drawing/2014/main" id="{178FCABE-C875-C1DE-D57C-2382C371D219}"/>
              </a:ext>
            </a:extLst>
          </p:cNvPr>
          <p:cNvSpPr txBox="1"/>
          <p:nvPr/>
        </p:nvSpPr>
        <p:spPr>
          <a:xfrm>
            <a:off x="823979" y="1429677"/>
            <a:ext cx="10470366" cy="923330"/>
          </a:xfrm>
          <a:prstGeom prst="rect">
            <a:avLst/>
          </a:prstGeom>
          <a:noFill/>
        </p:spPr>
        <p:txBody>
          <a:bodyPr wrap="square" rtlCol="0">
            <a:spAutoFit/>
          </a:bodyPr>
          <a:lstStyle/>
          <a:p>
            <a:endParaRPr lang="fr-FR">
              <a:highlight>
                <a:srgbClr val="FFFF00"/>
              </a:highlight>
            </a:endParaRPr>
          </a:p>
          <a:p>
            <a:r>
              <a:rPr lang="fr-FR">
                <a:highlight>
                  <a:srgbClr val="FFFF00"/>
                </a:highlight>
              </a:rPr>
              <a:t> </a:t>
            </a:r>
          </a:p>
          <a:p>
            <a:pPr algn="just"/>
            <a:endParaRPr lang="fr-FR" b="1">
              <a:solidFill>
                <a:srgbClr val="183E82"/>
              </a:solidFill>
            </a:endParaRPr>
          </a:p>
        </p:txBody>
      </p:sp>
      <p:sp>
        <p:nvSpPr>
          <p:cNvPr id="7" name="ZoneTexte 6">
            <a:extLst>
              <a:ext uri="{FF2B5EF4-FFF2-40B4-BE49-F238E27FC236}">
                <a16:creationId xmlns:a16="http://schemas.microsoft.com/office/drawing/2014/main" id="{5246D9FB-68C4-9B8A-00A0-887982ABAB34}"/>
              </a:ext>
            </a:extLst>
          </p:cNvPr>
          <p:cNvSpPr txBox="1"/>
          <p:nvPr/>
        </p:nvSpPr>
        <p:spPr>
          <a:xfrm>
            <a:off x="6462432" y="1736123"/>
            <a:ext cx="5279479" cy="3816429"/>
          </a:xfrm>
          <a:prstGeom prst="rect">
            <a:avLst/>
          </a:prstGeom>
          <a:noFill/>
        </p:spPr>
        <p:txBody>
          <a:bodyPr wrap="square" rtlCol="0">
            <a:spAutoFit/>
          </a:bodyPr>
          <a:lstStyle/>
          <a:p>
            <a:pPr marL="285750" indent="-285750" algn="just">
              <a:buFont typeface="Arial" panose="020B0604020202020204" pitchFamily="34" charset="0"/>
              <a:buChar char="•"/>
            </a:pPr>
            <a:r>
              <a:rPr lang="fr-FR" sz="1600" b="1">
                <a:solidFill>
                  <a:srgbClr val="183E82"/>
                </a:solidFill>
              </a:rPr>
              <a:t>Plateforme </a:t>
            </a:r>
            <a:r>
              <a:rPr lang="fr-FR" sz="1600" b="1" err="1">
                <a:solidFill>
                  <a:srgbClr val="183E82"/>
                </a:solidFill>
              </a:rPr>
              <a:t>Soliguide</a:t>
            </a:r>
            <a:r>
              <a:rPr lang="fr-FR" sz="1600" b="1">
                <a:solidFill>
                  <a:srgbClr val="183E82"/>
                </a:solidFill>
              </a:rPr>
              <a:t> :</a:t>
            </a:r>
          </a:p>
          <a:p>
            <a:pPr algn="just"/>
            <a:r>
              <a:rPr lang="fr-FR" sz="1600">
                <a:solidFill>
                  <a:srgbClr val="183E82"/>
                </a:solidFill>
              </a:rPr>
              <a:t>Déployé dans le Lot à l’initiative du Département. Outil développé par l’association SOLINUM dont l’objectif est de lutter contre la pauvreté. </a:t>
            </a:r>
          </a:p>
          <a:p>
            <a:pPr algn="just"/>
            <a:r>
              <a:rPr lang="fr-FR" sz="1600">
                <a:solidFill>
                  <a:srgbClr val="183E82"/>
                </a:solidFill>
              </a:rPr>
              <a:t>Objectif : </a:t>
            </a:r>
          </a:p>
          <a:p>
            <a:pPr marL="285750" indent="-285750" algn="just">
              <a:buFontTx/>
              <a:buChar char="-"/>
            </a:pPr>
            <a:r>
              <a:rPr lang="fr-FR" sz="1600">
                <a:solidFill>
                  <a:srgbClr val="183E82"/>
                </a:solidFill>
              </a:rPr>
              <a:t>garantir un accès universel à l’information, pour les personnes en précarité, les acteurs de la solidarité, les pouvoirs publics. </a:t>
            </a:r>
          </a:p>
          <a:p>
            <a:pPr algn="just"/>
            <a:r>
              <a:rPr lang="fr-FR" sz="1600" err="1">
                <a:solidFill>
                  <a:srgbClr val="183E82"/>
                </a:solidFill>
              </a:rPr>
              <a:t>Soliguide</a:t>
            </a:r>
            <a:r>
              <a:rPr lang="fr-FR" sz="1600">
                <a:solidFill>
                  <a:srgbClr val="183E82"/>
                </a:solidFill>
              </a:rPr>
              <a:t> a été développé en 2017  pour lutter contre le non-recours aux aides et permettre un meilleur accès à l’information.</a:t>
            </a:r>
          </a:p>
          <a:p>
            <a:pPr algn="just"/>
            <a:r>
              <a:rPr lang="fr-FR" sz="1600">
                <a:solidFill>
                  <a:srgbClr val="183E82"/>
                </a:solidFill>
              </a:rPr>
              <a:t>= Première plateforme nationale qui cartographie les aides associatives et sociales disponibles sur un territoire.</a:t>
            </a:r>
          </a:p>
          <a:p>
            <a:pPr algn="just"/>
            <a:r>
              <a:rPr lang="fr-FR" sz="1600">
                <a:solidFill>
                  <a:srgbClr val="183E82"/>
                </a:solidFill>
              </a:rPr>
              <a:t>La Caf est référencée sur </a:t>
            </a:r>
            <a:r>
              <a:rPr lang="fr-FR" sz="1600" err="1">
                <a:solidFill>
                  <a:srgbClr val="183E82"/>
                </a:solidFill>
              </a:rPr>
              <a:t>Soliguide</a:t>
            </a:r>
            <a:r>
              <a:rPr lang="fr-FR" sz="1600">
                <a:solidFill>
                  <a:srgbClr val="183E82"/>
                </a:solidFill>
              </a:rPr>
              <a:t>.</a:t>
            </a:r>
            <a:endParaRPr lang="fr-FR" sz="1600"/>
          </a:p>
          <a:p>
            <a:endParaRPr lang="fr-FR"/>
          </a:p>
        </p:txBody>
      </p:sp>
      <p:pic>
        <p:nvPicPr>
          <p:cNvPr id="9" name="Image 8">
            <a:extLst>
              <a:ext uri="{FF2B5EF4-FFF2-40B4-BE49-F238E27FC236}">
                <a16:creationId xmlns:a16="http://schemas.microsoft.com/office/drawing/2014/main" id="{AD97AB9E-EDDA-1049-FE4C-70AAA2446E1E}"/>
              </a:ext>
            </a:extLst>
          </p:cNvPr>
          <p:cNvPicPr>
            <a:picLocks noChangeAspect="1"/>
          </p:cNvPicPr>
          <p:nvPr/>
        </p:nvPicPr>
        <p:blipFill>
          <a:blip r:embed="rId3"/>
          <a:stretch>
            <a:fillRect/>
          </a:stretch>
        </p:blipFill>
        <p:spPr>
          <a:xfrm>
            <a:off x="376413" y="1736123"/>
            <a:ext cx="5852397" cy="3454595"/>
          </a:xfrm>
          <a:prstGeom prst="rect">
            <a:avLst/>
          </a:prstGeom>
        </p:spPr>
      </p:pic>
    </p:spTree>
    <p:extLst>
      <p:ext uri="{BB962C8B-B14F-4D97-AF65-F5344CB8AC3E}">
        <p14:creationId xmlns:p14="http://schemas.microsoft.com/office/powerpoint/2010/main" val="233398901"/>
      </p:ext>
    </p:extLst>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D8B3F-6389-1A2D-2FFE-069DCC6270E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3B4B1C1-7D02-844F-6C97-358A85691675}"/>
              </a:ext>
            </a:extLst>
          </p:cNvPr>
          <p:cNvSpPr>
            <a:spLocks noGrp="1"/>
          </p:cNvSpPr>
          <p:nvPr>
            <p:ph type="title"/>
          </p:nvPr>
        </p:nvSpPr>
        <p:spPr/>
        <p:txBody>
          <a:bodyPr vert="horz" lIns="91440" tIns="45720" rIns="91440" bIns="45720" rtlCol="0" anchor="ctr" anchorCtr="0">
            <a:normAutofit/>
          </a:bodyPr>
          <a:lstStyle/>
          <a:p>
            <a:r>
              <a:rPr lang="fr-FR" sz="3600">
                <a:solidFill>
                  <a:srgbClr val="183E82"/>
                </a:solidFill>
                <a:cs typeface="Calibri"/>
              </a:rPr>
              <a:t>7. Comment rencontrer et contacter la Caf ?</a:t>
            </a:r>
          </a:p>
        </p:txBody>
      </p:sp>
      <p:sp>
        <p:nvSpPr>
          <p:cNvPr id="3" name="Espace réservé du contenu 2">
            <a:extLst>
              <a:ext uri="{FF2B5EF4-FFF2-40B4-BE49-F238E27FC236}">
                <a16:creationId xmlns:a16="http://schemas.microsoft.com/office/drawing/2014/main" id="{25367DA5-2086-7F03-144D-058B790167F9}"/>
              </a:ext>
            </a:extLst>
          </p:cNvPr>
          <p:cNvSpPr>
            <a:spLocks noGrp="1"/>
          </p:cNvSpPr>
          <p:nvPr>
            <p:ph idx="1"/>
          </p:nvPr>
        </p:nvSpPr>
        <p:spPr>
          <a:xfrm>
            <a:off x="896111" y="1636776"/>
            <a:ext cx="10592891" cy="4980840"/>
          </a:xfrm>
        </p:spPr>
        <p:txBody>
          <a:bodyPr vert="horz" lIns="91440" tIns="45720" rIns="91440" bIns="45720" rtlCol="0">
            <a:noAutofit/>
          </a:bodyPr>
          <a:lstStyle/>
          <a:p>
            <a:pPr marL="0" indent="0">
              <a:buNone/>
            </a:pPr>
            <a:r>
              <a:rPr lang="fr-FR" sz="1600">
                <a:solidFill>
                  <a:srgbClr val="00B050"/>
                </a:solidFill>
              </a:rPr>
              <a:t>👤 </a:t>
            </a:r>
            <a:r>
              <a:rPr lang="fr-FR" sz="1600">
                <a:solidFill>
                  <a:srgbClr val="183E82"/>
                </a:solidFill>
              </a:rPr>
              <a:t>Allocataires :</a:t>
            </a:r>
          </a:p>
          <a:p>
            <a:pPr marL="0" indent="0">
              <a:buNone/>
            </a:pPr>
            <a:r>
              <a:rPr lang="fr-FR" sz="1600">
                <a:solidFill>
                  <a:srgbClr val="183E82"/>
                </a:solidFill>
              </a:rPr>
              <a:t>	📞 Téléphone3230</a:t>
            </a:r>
          </a:p>
          <a:p>
            <a:pPr marL="0" indent="0">
              <a:buNone/>
            </a:pPr>
            <a:r>
              <a:rPr lang="fr-FR" sz="1600">
                <a:solidFill>
                  <a:srgbClr val="183E82"/>
                </a:solidFill>
              </a:rPr>
              <a:t>	🌐 Espace en ligne : Message via caf.fr</a:t>
            </a:r>
          </a:p>
          <a:p>
            <a:pPr marL="0" indent="0">
              <a:buNone/>
            </a:pPr>
            <a:r>
              <a:rPr lang="fr-FR" sz="1600">
                <a:solidFill>
                  <a:srgbClr val="183E82"/>
                </a:solidFill>
              </a:rPr>
              <a:t>	📄 Transmission de documents via le compte caf.fr</a:t>
            </a:r>
          </a:p>
          <a:p>
            <a:pPr marL="0" indent="0">
              <a:buNone/>
            </a:pPr>
            <a:r>
              <a:rPr lang="fr-FR" sz="1600">
                <a:solidFill>
                  <a:srgbClr val="183E82"/>
                </a:solidFill>
              </a:rPr>
              <a:t>	✉️ Courrier : Caf du Lot 304 rue Victor Hugo 46019 Cahors Cedex 9</a:t>
            </a:r>
          </a:p>
          <a:p>
            <a:pPr marL="0" indent="0">
              <a:buNone/>
            </a:pPr>
            <a:endParaRPr lang="fr-FR" sz="1600">
              <a:solidFill>
                <a:srgbClr val="183E82"/>
              </a:solidFill>
            </a:endParaRPr>
          </a:p>
          <a:p>
            <a:pPr marL="0" indent="0">
              <a:buNone/>
            </a:pPr>
            <a:r>
              <a:rPr lang="fr-FR" sz="1600">
                <a:solidFill>
                  <a:srgbClr val="00B050"/>
                </a:solidFill>
              </a:rPr>
              <a:t>🤝 </a:t>
            </a:r>
            <a:r>
              <a:rPr lang="fr-FR" sz="1600">
                <a:solidFill>
                  <a:srgbClr val="183E82"/>
                </a:solidFill>
              </a:rPr>
              <a:t>France Services</a:t>
            </a:r>
          </a:p>
          <a:p>
            <a:pPr marL="0" indent="0">
              <a:buNone/>
            </a:pPr>
            <a:r>
              <a:rPr lang="fr-FR" sz="1600">
                <a:solidFill>
                  <a:srgbClr val="183E82"/>
                </a:solidFill>
              </a:rPr>
              <a:t>	📧 Adresse mail dédiée (Voir les consignes RESANA)</a:t>
            </a:r>
          </a:p>
          <a:p>
            <a:pPr marL="0" indent="0">
              <a:buNone/>
            </a:pPr>
            <a:r>
              <a:rPr lang="fr-FR" sz="1600">
                <a:solidFill>
                  <a:srgbClr val="183E82"/>
                </a:solidFill>
              </a:rPr>
              <a:t>	➕ Administration+</a:t>
            </a:r>
          </a:p>
          <a:p>
            <a:pPr marL="0" indent="0">
              <a:buNone/>
            </a:pPr>
            <a:endParaRPr lang="fr-FR" sz="1600">
              <a:solidFill>
                <a:srgbClr val="183E82"/>
              </a:solidFill>
            </a:endParaRPr>
          </a:p>
          <a:p>
            <a:pPr marL="0" indent="0">
              <a:buNone/>
            </a:pPr>
            <a:r>
              <a:rPr lang="fr-FR" sz="1600">
                <a:solidFill>
                  <a:srgbClr val="183E82"/>
                </a:solidFill>
              </a:rPr>
              <a:t>🏢 Autres Partenaires</a:t>
            </a:r>
          </a:p>
          <a:p>
            <a:pPr marL="0" indent="0">
              <a:buNone/>
            </a:pPr>
            <a:r>
              <a:rPr lang="fr-FR" sz="1600">
                <a:solidFill>
                  <a:srgbClr val="183E82"/>
                </a:solidFill>
              </a:rPr>
              <a:t>	💻 CDAP Consultation du Dossier Allocataire par les Partenaires habilités</a:t>
            </a:r>
          </a:p>
          <a:p>
            <a:endParaRPr lang="fr-FR" sz="1600">
              <a:solidFill>
                <a:srgbClr val="183E82"/>
              </a:solidFill>
            </a:endParaRPr>
          </a:p>
          <a:p>
            <a:pPr marL="0" indent="0">
              <a:buNone/>
            </a:pPr>
            <a:r>
              <a:rPr lang="fr-FR" sz="1600">
                <a:solidFill>
                  <a:srgbClr val="183E82"/>
                </a:solidFill>
              </a:rPr>
              <a:t>Pour l’ensemble des partenaires :</a:t>
            </a:r>
          </a:p>
          <a:p>
            <a:pPr marL="0" indent="0">
              <a:buNone/>
            </a:pPr>
            <a:r>
              <a:rPr lang="fr-FR" sz="1800">
                <a:solidFill>
                  <a:srgbClr val="183E82"/>
                </a:solidFill>
              </a:rPr>
              <a:t>📧transmettreundocument.caf46@info-caf.fr </a:t>
            </a:r>
            <a:r>
              <a:rPr lang="fr-FR" sz="1600" i="1">
                <a:solidFill>
                  <a:srgbClr val="183E82"/>
                </a:solidFill>
              </a:rPr>
              <a:t>(pas d’image dans le mail, pas de signature, un mail par dossier, format jpeg, </a:t>
            </a:r>
            <a:r>
              <a:rPr lang="fr-FR" sz="1600" i="1" err="1">
                <a:solidFill>
                  <a:srgbClr val="183E82"/>
                </a:solidFill>
              </a:rPr>
              <a:t>pdf</a:t>
            </a:r>
            <a:r>
              <a:rPr lang="fr-FR" sz="1600" i="1">
                <a:solidFill>
                  <a:srgbClr val="183E82"/>
                </a:solidFill>
              </a:rPr>
              <a:t>, png, jpg ou gif, 10 Mo maximum) </a:t>
            </a:r>
            <a:r>
              <a:rPr lang="fr-FR" sz="1600">
                <a:solidFill>
                  <a:srgbClr val="00B050"/>
                </a:solidFill>
              </a:rPr>
              <a:t>Cette adresse ne doit pas être communiquée aux allocataires.</a:t>
            </a:r>
          </a:p>
          <a:p>
            <a:endParaRPr lang="fr-FR" sz="1800">
              <a:solidFill>
                <a:srgbClr val="183E82"/>
              </a:solidFill>
            </a:endParaRPr>
          </a:p>
          <a:p>
            <a:endParaRPr lang="fr-FR" sz="1800">
              <a:solidFill>
                <a:srgbClr val="183E82"/>
              </a:solidFill>
            </a:endParaRPr>
          </a:p>
        </p:txBody>
      </p:sp>
      <p:sp>
        <p:nvSpPr>
          <p:cNvPr id="4" name="Espace réservé du numéro de diapositive 3">
            <a:extLst>
              <a:ext uri="{FF2B5EF4-FFF2-40B4-BE49-F238E27FC236}">
                <a16:creationId xmlns:a16="http://schemas.microsoft.com/office/drawing/2014/main" id="{BFE14870-045C-1FE5-E024-54D9AF8AA0A3}"/>
              </a:ext>
            </a:extLst>
          </p:cNvPr>
          <p:cNvSpPr>
            <a:spLocks noGrp="1"/>
          </p:cNvSpPr>
          <p:nvPr>
            <p:ph type="sldNum" sz="quarter" idx="12"/>
          </p:nvPr>
        </p:nvSpPr>
        <p:spPr/>
        <p:txBody>
          <a:bodyPr/>
          <a:lstStyle/>
          <a:p>
            <a:fld id="{33D6E5A2-EC83-451F-A719-9AC1370DD5CF}" type="slidenum">
              <a:rPr lang="fr-FR" smtClean="0"/>
              <a:pPr/>
              <a:t>18</a:t>
            </a:fld>
            <a:endParaRPr kumimoji="0" lang="fr-FR"/>
          </a:p>
        </p:txBody>
      </p:sp>
      <p:pic>
        <p:nvPicPr>
          <p:cNvPr id="5" name="Image 4">
            <a:extLst>
              <a:ext uri="{FF2B5EF4-FFF2-40B4-BE49-F238E27FC236}">
                <a16:creationId xmlns:a16="http://schemas.microsoft.com/office/drawing/2014/main" id="{1F7168BB-366B-008E-95E0-E6C4C8CCDA90}"/>
              </a:ext>
            </a:extLst>
          </p:cNvPr>
          <p:cNvPicPr>
            <a:picLocks noChangeAspect="1"/>
          </p:cNvPicPr>
          <p:nvPr/>
        </p:nvPicPr>
        <p:blipFill>
          <a:blip r:embed="rId3"/>
          <a:stretch>
            <a:fillRect/>
          </a:stretch>
        </p:blipFill>
        <p:spPr>
          <a:xfrm>
            <a:off x="10234569" y="136522"/>
            <a:ext cx="1686186" cy="1216942"/>
          </a:xfrm>
          <a:prstGeom prst="rect">
            <a:avLst/>
          </a:prstGeom>
        </p:spPr>
      </p:pic>
      <p:pic>
        <p:nvPicPr>
          <p:cNvPr id="6" name="Picture 6" descr="Contactez-nous par téléphone, e-mail, e-mail ou symboles de courrier (boutons bleus sur le clavier d’ordinateur illustration). Le courrier électronique, appelé e-mail ou e-mail, est un moyen d’échanger des messages numériques via un réseau informatique. L’email circule sur Internet ou sur d’autres réseaux informatiques.">
            <a:extLst>
              <a:ext uri="{FF2B5EF4-FFF2-40B4-BE49-F238E27FC236}">
                <a16:creationId xmlns:a16="http://schemas.microsoft.com/office/drawing/2014/main" id="{C8CA97A2-70B9-F35B-DE61-06487F01B8AD}"/>
              </a:ext>
            </a:extLst>
          </p:cNvPr>
          <p:cNvPicPr>
            <a:picLocks noChangeAspect="1"/>
          </p:cNvPicPr>
          <p:nvPr/>
        </p:nvPicPr>
        <p:blipFill>
          <a:blip r:embed="rId4"/>
          <a:srcRect t="5748" b="3399"/>
          <a:stretch>
            <a:fillRect/>
          </a:stretch>
        </p:blipFill>
        <p:spPr>
          <a:xfrm>
            <a:off x="9349294" y="0"/>
            <a:ext cx="2660454" cy="2695718"/>
          </a:xfrm>
          <a:prstGeom prst="rect">
            <a:avLst/>
          </a:prstGeom>
        </p:spPr>
      </p:pic>
    </p:spTree>
    <p:extLst>
      <p:ext uri="{BB962C8B-B14F-4D97-AF65-F5344CB8AC3E}">
        <p14:creationId xmlns:p14="http://schemas.microsoft.com/office/powerpoint/2010/main" val="3667654512"/>
      </p:ext>
    </p:extLst>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114BDE-6B2A-D4C6-EC22-6A23BA96064E}"/>
              </a:ext>
            </a:extLst>
          </p:cNvPr>
          <p:cNvSpPr>
            <a:spLocks noGrp="1"/>
          </p:cNvSpPr>
          <p:nvPr>
            <p:ph type="title"/>
          </p:nvPr>
        </p:nvSpPr>
        <p:spPr/>
        <p:txBody>
          <a:bodyPr vert="horz" lIns="91440" tIns="45720" rIns="91440" bIns="45720" rtlCol="0" anchor="ctr" anchorCtr="0">
            <a:normAutofit/>
          </a:bodyPr>
          <a:lstStyle/>
          <a:p>
            <a:r>
              <a:rPr lang="fr-FR" sz="3600" noProof="0">
                <a:solidFill>
                  <a:srgbClr val="183E82"/>
                </a:solidFill>
                <a:latin typeface="Calibri" panose="020F0502020204030204" pitchFamily="34" charset="0"/>
              </a:rPr>
              <a:t>7. Comment rencontrer et contacter la Caf ?</a:t>
            </a:r>
          </a:p>
        </p:txBody>
      </p:sp>
      <p:sp>
        <p:nvSpPr>
          <p:cNvPr id="3" name="Espace réservé du contenu 2">
            <a:extLst>
              <a:ext uri="{FF2B5EF4-FFF2-40B4-BE49-F238E27FC236}">
                <a16:creationId xmlns:a16="http://schemas.microsoft.com/office/drawing/2014/main" id="{C1BFC086-CA93-EE34-1E69-BF368B5CA3C7}"/>
              </a:ext>
            </a:extLst>
          </p:cNvPr>
          <p:cNvSpPr>
            <a:spLocks noGrp="1"/>
          </p:cNvSpPr>
          <p:nvPr>
            <p:ph idx="1"/>
          </p:nvPr>
        </p:nvSpPr>
        <p:spPr>
          <a:xfrm>
            <a:off x="719403" y="1596413"/>
            <a:ext cx="10769600" cy="4700772"/>
          </a:xfrm>
        </p:spPr>
        <p:txBody>
          <a:bodyPr vert="horz" lIns="91440" tIns="45720" rIns="91440" bIns="45720" rtlCol="0" anchor="t">
            <a:noAutofit/>
          </a:bodyPr>
          <a:lstStyle/>
          <a:p>
            <a:pPr marL="0" indent="0">
              <a:buNone/>
            </a:pPr>
            <a:endParaRPr lang="fr-FR" sz="800" noProof="0"/>
          </a:p>
          <a:p>
            <a:pPr marL="0" indent="0">
              <a:buNone/>
            </a:pPr>
            <a:endParaRPr lang="fr-FR" sz="800" noProof="0">
              <a:solidFill>
                <a:srgbClr val="183E82"/>
              </a:solidFill>
            </a:endParaRPr>
          </a:p>
        </p:txBody>
      </p:sp>
      <p:sp>
        <p:nvSpPr>
          <p:cNvPr id="4" name="Espace réservé du numéro de diapositive 3">
            <a:extLst>
              <a:ext uri="{FF2B5EF4-FFF2-40B4-BE49-F238E27FC236}">
                <a16:creationId xmlns:a16="http://schemas.microsoft.com/office/drawing/2014/main" id="{FA2C488F-D618-4C8B-F3C9-F969287F308F}"/>
              </a:ext>
            </a:extLst>
          </p:cNvPr>
          <p:cNvSpPr>
            <a:spLocks noGrp="1"/>
          </p:cNvSpPr>
          <p:nvPr>
            <p:ph type="sldNum" sz="quarter" idx="12"/>
          </p:nvPr>
        </p:nvSpPr>
        <p:spPr/>
        <p:txBody>
          <a:bodyPr/>
          <a:lstStyle/>
          <a:p>
            <a:fld id="{33D6E5A2-EC83-451F-A719-9AC1370DD5CF}" type="slidenum">
              <a:rPr lang="fr-FR" noProof="0" smtClean="0"/>
              <a:pPr/>
              <a:t>19</a:t>
            </a:fld>
            <a:endParaRPr kumimoji="0" lang="fr-FR" noProof="0"/>
          </a:p>
        </p:txBody>
      </p:sp>
      <p:pic>
        <p:nvPicPr>
          <p:cNvPr id="5" name="Image 4">
            <a:extLst>
              <a:ext uri="{FF2B5EF4-FFF2-40B4-BE49-F238E27FC236}">
                <a16:creationId xmlns:a16="http://schemas.microsoft.com/office/drawing/2014/main" id="{F1867492-8393-61E7-F2A0-B23BC72CF8B4}"/>
              </a:ext>
            </a:extLst>
          </p:cNvPr>
          <p:cNvPicPr>
            <a:picLocks noChangeAspect="1"/>
          </p:cNvPicPr>
          <p:nvPr/>
        </p:nvPicPr>
        <p:blipFill>
          <a:blip r:embed="rId3"/>
          <a:stretch>
            <a:fillRect/>
          </a:stretch>
        </p:blipFill>
        <p:spPr>
          <a:xfrm>
            <a:off x="10234569" y="136522"/>
            <a:ext cx="1686186" cy="1216942"/>
          </a:xfrm>
          <a:prstGeom prst="rect">
            <a:avLst/>
          </a:prstGeom>
        </p:spPr>
      </p:pic>
      <p:pic>
        <p:nvPicPr>
          <p:cNvPr id="10" name="Image 9">
            <a:hlinkClick r:id="rId4"/>
            <a:extLst>
              <a:ext uri="{FF2B5EF4-FFF2-40B4-BE49-F238E27FC236}">
                <a16:creationId xmlns:a16="http://schemas.microsoft.com/office/drawing/2014/main" id="{0CF91C85-3103-216A-58E2-27543E317232}"/>
              </a:ext>
            </a:extLst>
          </p:cNvPr>
          <p:cNvPicPr>
            <a:picLocks noChangeAspect="1"/>
          </p:cNvPicPr>
          <p:nvPr/>
        </p:nvPicPr>
        <p:blipFill>
          <a:blip r:embed="rId5"/>
          <a:stretch>
            <a:fillRect/>
          </a:stretch>
        </p:blipFill>
        <p:spPr>
          <a:xfrm>
            <a:off x="10408127" y="4663439"/>
            <a:ext cx="1331621" cy="1381493"/>
          </a:xfrm>
          <a:prstGeom prst="rect">
            <a:avLst/>
          </a:prstGeom>
        </p:spPr>
      </p:pic>
      <p:graphicFrame>
        <p:nvGraphicFramePr>
          <p:cNvPr id="6" name="Content Placeholder 7">
            <a:extLst>
              <a:ext uri="{FF2B5EF4-FFF2-40B4-BE49-F238E27FC236}">
                <a16:creationId xmlns:a16="http://schemas.microsoft.com/office/drawing/2014/main" id="{A4FF38F5-032B-2F45-0F35-7742D6519102}"/>
              </a:ext>
            </a:extLst>
          </p:cNvPr>
          <p:cNvGraphicFramePr>
            <a:graphicFrameLocks/>
          </p:cNvGraphicFramePr>
          <p:nvPr>
            <p:extLst>
              <p:ext uri="{D42A27DB-BD31-4B8C-83A1-F6EECF244321}">
                <p14:modId xmlns:p14="http://schemas.microsoft.com/office/powerpoint/2010/main" val="958304896"/>
              </p:ext>
            </p:extLst>
          </p:nvPr>
        </p:nvGraphicFramePr>
        <p:xfrm>
          <a:off x="952107" y="1451728"/>
          <a:ext cx="11067069" cy="5295310"/>
        </p:xfrm>
        <a:graphic>
          <a:graphicData uri="http://schemas.openxmlformats.org/drawingml/2006/table">
            <a:tbl>
              <a:tblPr firstRow="1" bandRow="1">
                <a:tableStyleId>{5C22544A-7EE6-4342-B048-85BDC9FD1C3A}</a:tableStyleId>
              </a:tblPr>
              <a:tblGrid>
                <a:gridCol w="2122660">
                  <a:extLst>
                    <a:ext uri="{9D8B030D-6E8A-4147-A177-3AD203B41FA5}">
                      <a16:colId xmlns:a16="http://schemas.microsoft.com/office/drawing/2014/main" val="411442071"/>
                    </a:ext>
                  </a:extLst>
                </a:gridCol>
                <a:gridCol w="3043601">
                  <a:extLst>
                    <a:ext uri="{9D8B030D-6E8A-4147-A177-3AD203B41FA5}">
                      <a16:colId xmlns:a16="http://schemas.microsoft.com/office/drawing/2014/main" val="2766950517"/>
                    </a:ext>
                  </a:extLst>
                </a:gridCol>
                <a:gridCol w="1606033">
                  <a:extLst>
                    <a:ext uri="{9D8B030D-6E8A-4147-A177-3AD203B41FA5}">
                      <a16:colId xmlns:a16="http://schemas.microsoft.com/office/drawing/2014/main" val="1167272403"/>
                    </a:ext>
                  </a:extLst>
                </a:gridCol>
                <a:gridCol w="2324668">
                  <a:extLst>
                    <a:ext uri="{9D8B030D-6E8A-4147-A177-3AD203B41FA5}">
                      <a16:colId xmlns:a16="http://schemas.microsoft.com/office/drawing/2014/main" val="1111955951"/>
                    </a:ext>
                  </a:extLst>
                </a:gridCol>
                <a:gridCol w="1970107">
                  <a:extLst>
                    <a:ext uri="{9D8B030D-6E8A-4147-A177-3AD203B41FA5}">
                      <a16:colId xmlns:a16="http://schemas.microsoft.com/office/drawing/2014/main" val="3524063383"/>
                    </a:ext>
                  </a:extLst>
                </a:gridCol>
              </a:tblGrid>
              <a:tr h="615064">
                <a:tc>
                  <a:txBody>
                    <a:bodyPr/>
                    <a:lstStyle/>
                    <a:p>
                      <a:pPr>
                        <a:buNone/>
                      </a:pPr>
                      <a:r>
                        <a:rPr lang="fr-FR" sz="1600" noProof="0"/>
                        <a:t>Type d’accueil</a:t>
                      </a:r>
                    </a:p>
                  </a:txBody>
                  <a:tcPr marL="97648" marR="97648" marT="48824" marB="48824" anchor="ctr"/>
                </a:tc>
                <a:tc>
                  <a:txBody>
                    <a:bodyPr/>
                    <a:lstStyle/>
                    <a:p>
                      <a:pPr>
                        <a:buNone/>
                      </a:pPr>
                      <a:r>
                        <a:rPr lang="fr-FR" sz="1600" noProof="0"/>
                        <a:t>Lieu / Modalité</a:t>
                      </a:r>
                    </a:p>
                  </a:txBody>
                  <a:tcPr marL="97648" marR="97648" marT="48824" marB="48824" anchor="ctr"/>
                </a:tc>
                <a:tc>
                  <a:txBody>
                    <a:bodyPr/>
                    <a:lstStyle/>
                    <a:p>
                      <a:pPr>
                        <a:buNone/>
                      </a:pPr>
                      <a:r>
                        <a:rPr lang="fr-FR" sz="1600" noProof="0"/>
                        <a:t>Jours</a:t>
                      </a:r>
                    </a:p>
                  </a:txBody>
                  <a:tcPr marL="97648" marR="97648" marT="48824" marB="48824" anchor="ctr"/>
                </a:tc>
                <a:tc>
                  <a:txBody>
                    <a:bodyPr/>
                    <a:lstStyle/>
                    <a:p>
                      <a:pPr>
                        <a:buNone/>
                      </a:pPr>
                      <a:r>
                        <a:rPr lang="fr-FR" sz="1600" noProof="0"/>
                        <a:t>Horaires</a:t>
                      </a:r>
                    </a:p>
                  </a:txBody>
                  <a:tcPr marL="97648" marR="97648" marT="48824" marB="48824" anchor="ctr"/>
                </a:tc>
                <a:tc>
                  <a:txBody>
                    <a:bodyPr/>
                    <a:lstStyle/>
                    <a:p>
                      <a:pPr>
                        <a:buNone/>
                      </a:pPr>
                      <a:r>
                        <a:rPr lang="fr-FR" sz="1600" noProof="0"/>
                        <a:t>Informations particulières</a:t>
                      </a:r>
                    </a:p>
                  </a:txBody>
                  <a:tcPr marL="97648" marR="97648" marT="48824" marB="48824" anchor="ctr"/>
                </a:tc>
                <a:extLst>
                  <a:ext uri="{0D108BD9-81ED-4DB2-BD59-A6C34878D82A}">
                    <a16:rowId xmlns:a16="http://schemas.microsoft.com/office/drawing/2014/main" val="1134155580"/>
                  </a:ext>
                </a:extLst>
              </a:tr>
              <a:tr h="1326431">
                <a:tc>
                  <a:txBody>
                    <a:bodyPr/>
                    <a:lstStyle/>
                    <a:p>
                      <a:pPr>
                        <a:buNone/>
                      </a:pPr>
                      <a:r>
                        <a:rPr lang="fr-FR" sz="1400" noProof="0">
                          <a:solidFill>
                            <a:srgbClr val="183E82"/>
                          </a:solidFill>
                        </a:rPr>
                        <a:t>Accueil sans RDV</a:t>
                      </a:r>
                    </a:p>
                  </a:txBody>
                  <a:tcPr marL="97648" marR="97648" marT="48824" marB="48824" anchor="ctr"/>
                </a:tc>
                <a:tc>
                  <a:txBody>
                    <a:bodyPr/>
                    <a:lstStyle/>
                    <a:p>
                      <a:pPr>
                        <a:buNone/>
                      </a:pPr>
                      <a:r>
                        <a:rPr lang="fr-FR" sz="1400" noProof="0">
                          <a:solidFill>
                            <a:srgbClr val="183E82"/>
                          </a:solidFill>
                        </a:rPr>
                        <a:t>Cahors :</a:t>
                      </a:r>
                    </a:p>
                    <a:p>
                      <a:pPr algn="just">
                        <a:buNone/>
                      </a:pPr>
                      <a:r>
                        <a:rPr lang="fr-FR" sz="1400" noProof="0">
                          <a:solidFill>
                            <a:srgbClr val="183E82"/>
                          </a:solidFill>
                        </a:rPr>
                        <a:t>Espace multi-services en libre accès (consultation caf.fr et sites partenaires, impressions et numérisation de documents)</a:t>
                      </a:r>
                    </a:p>
                    <a:p>
                      <a:pPr algn="just">
                        <a:buNone/>
                      </a:pPr>
                      <a:r>
                        <a:rPr lang="fr-FR" sz="1400" noProof="0">
                          <a:solidFill>
                            <a:srgbClr val="183E82"/>
                          </a:solidFill>
                        </a:rPr>
                        <a:t>Accompagnement aux démarches en ligne</a:t>
                      </a:r>
                    </a:p>
                    <a:p>
                      <a:pPr algn="just">
                        <a:buNone/>
                      </a:pPr>
                      <a:r>
                        <a:rPr lang="fr-FR" sz="1400" noProof="0">
                          <a:solidFill>
                            <a:srgbClr val="183E82"/>
                          </a:solidFill>
                        </a:rPr>
                        <a:t>Renseignements de “1er niveau”</a:t>
                      </a:r>
                    </a:p>
                  </a:txBody>
                  <a:tcPr marL="97648" marR="97648" marT="48824" marB="48824" anchor="ctr"/>
                </a:tc>
                <a:tc>
                  <a:txBody>
                    <a:bodyPr/>
                    <a:lstStyle/>
                    <a:p>
                      <a:pPr>
                        <a:buNone/>
                      </a:pPr>
                      <a:r>
                        <a:rPr lang="fr-FR" sz="1400" noProof="0">
                          <a:solidFill>
                            <a:srgbClr val="183E82"/>
                          </a:solidFill>
                        </a:rPr>
                        <a:t>Lundi au vendredi</a:t>
                      </a:r>
                    </a:p>
                  </a:txBody>
                  <a:tcPr marL="97648" marR="97648" marT="48824" marB="48824" anchor="ctr"/>
                </a:tc>
                <a:tc>
                  <a:txBody>
                    <a:bodyPr/>
                    <a:lstStyle/>
                    <a:p>
                      <a:pPr>
                        <a:buNone/>
                      </a:pPr>
                      <a:r>
                        <a:rPr lang="fr-FR" sz="1400" noProof="0">
                          <a:solidFill>
                            <a:srgbClr val="183E82"/>
                          </a:solidFill>
                        </a:rPr>
                        <a:t>8h45 – 16h00</a:t>
                      </a:r>
                    </a:p>
                  </a:txBody>
                  <a:tcPr marL="97648" marR="97648" marT="48824" marB="48824" anchor="ctr"/>
                </a:tc>
                <a:tc>
                  <a:txBody>
                    <a:bodyPr/>
                    <a:lstStyle/>
                    <a:p>
                      <a:pPr>
                        <a:buNone/>
                      </a:pPr>
                      <a:r>
                        <a:rPr lang="fr-FR" sz="1400" noProof="0">
                          <a:solidFill>
                            <a:srgbClr val="183E82"/>
                          </a:solidFill>
                        </a:rPr>
                        <a:t>Ouverture à 10h30 le 3e mardi du mois</a:t>
                      </a:r>
                    </a:p>
                  </a:txBody>
                  <a:tcPr marL="97648" marR="97648" marT="48824" marB="48824" anchor="ctr"/>
                </a:tc>
                <a:extLst>
                  <a:ext uri="{0D108BD9-81ED-4DB2-BD59-A6C34878D82A}">
                    <a16:rowId xmlns:a16="http://schemas.microsoft.com/office/drawing/2014/main" val="3943519487"/>
                  </a:ext>
                </a:extLst>
              </a:tr>
              <a:tr h="615064">
                <a:tc>
                  <a:txBody>
                    <a:bodyPr/>
                    <a:lstStyle/>
                    <a:p>
                      <a:pPr>
                        <a:buNone/>
                      </a:pPr>
                      <a:r>
                        <a:rPr lang="fr-FR" sz="1400" noProof="0">
                          <a:solidFill>
                            <a:srgbClr val="183E82"/>
                          </a:solidFill>
                        </a:rPr>
                        <a:t>Accueil sur RDV</a:t>
                      </a:r>
                    </a:p>
                  </a:txBody>
                  <a:tcPr marL="97648" marR="97648" marT="48824" marB="48824" anchor="ctr"/>
                </a:tc>
                <a:tc>
                  <a:txBody>
                    <a:bodyPr/>
                    <a:lstStyle/>
                    <a:p>
                      <a:pPr>
                        <a:buNone/>
                      </a:pPr>
                      <a:r>
                        <a:rPr lang="fr-FR" sz="1400" noProof="0">
                          <a:solidFill>
                            <a:srgbClr val="183E82"/>
                          </a:solidFill>
                        </a:rPr>
                        <a:t>Cahors</a:t>
                      </a:r>
                    </a:p>
                    <a:p>
                      <a:pPr>
                        <a:buNone/>
                      </a:pPr>
                      <a:r>
                        <a:rPr lang="fr-FR" sz="1400" noProof="0">
                          <a:solidFill>
                            <a:srgbClr val="183E82"/>
                          </a:solidFill>
                        </a:rPr>
                        <a:t>En box confidentiel</a:t>
                      </a:r>
                    </a:p>
                  </a:txBody>
                  <a:tcPr marL="97648" marR="97648" marT="48824" marB="48824" anchor="ctr"/>
                </a:tc>
                <a:tc>
                  <a:txBody>
                    <a:bodyPr/>
                    <a:lstStyle/>
                    <a:p>
                      <a:pPr>
                        <a:buNone/>
                      </a:pPr>
                      <a:r>
                        <a:rPr lang="fr-FR" sz="1400" noProof="0">
                          <a:solidFill>
                            <a:srgbClr val="183E82"/>
                          </a:solidFill>
                        </a:rPr>
                        <a:t>Lundi, Mardi, jeudi </a:t>
                      </a:r>
                    </a:p>
                    <a:p>
                      <a:pPr>
                        <a:buNone/>
                      </a:pPr>
                      <a:r>
                        <a:rPr lang="fr-FR" sz="1400" noProof="0">
                          <a:solidFill>
                            <a:srgbClr val="183E82"/>
                          </a:solidFill>
                        </a:rPr>
                        <a:t>Mercredi</a:t>
                      </a:r>
                    </a:p>
                    <a:p>
                      <a:pPr>
                        <a:buNone/>
                      </a:pPr>
                      <a:r>
                        <a:rPr lang="fr-FR" sz="1400" noProof="0">
                          <a:solidFill>
                            <a:srgbClr val="183E82"/>
                          </a:solidFill>
                        </a:rPr>
                        <a:t>Vendredi</a:t>
                      </a:r>
                    </a:p>
                  </a:txBody>
                  <a:tcPr marL="97648" marR="97648" marT="48824" marB="48824" anchor="ctr"/>
                </a:tc>
                <a:tc>
                  <a:txBody>
                    <a:bodyPr/>
                    <a:lstStyle/>
                    <a:p>
                      <a:pPr>
                        <a:buNone/>
                      </a:pPr>
                      <a:r>
                        <a:rPr lang="fr-FR" sz="1400" noProof="0">
                          <a:solidFill>
                            <a:srgbClr val="183E82"/>
                          </a:solidFill>
                        </a:rPr>
                        <a:t>9h00-16h00</a:t>
                      </a:r>
                    </a:p>
                    <a:p>
                      <a:pPr>
                        <a:buNone/>
                      </a:pPr>
                      <a:r>
                        <a:rPr lang="fr-FR" sz="1400" noProof="0">
                          <a:solidFill>
                            <a:srgbClr val="183E82"/>
                          </a:solidFill>
                        </a:rPr>
                        <a:t>9h00-12h00/13h00-16h00</a:t>
                      </a:r>
                    </a:p>
                    <a:p>
                      <a:pPr>
                        <a:buNone/>
                      </a:pPr>
                      <a:r>
                        <a:rPr lang="fr-FR" sz="1400" noProof="0">
                          <a:solidFill>
                            <a:srgbClr val="183E82"/>
                          </a:solidFill>
                        </a:rPr>
                        <a:t>9h00-13h00/14h00-16h00</a:t>
                      </a:r>
                    </a:p>
                  </a:txBody>
                  <a:tcPr marL="97648" marR="97648" marT="48824" marB="48824" anchor="ctr"/>
                </a:tc>
                <a:tc>
                  <a:txBody>
                    <a:bodyPr/>
                    <a:lstStyle/>
                    <a:p>
                      <a:pPr>
                        <a:buNone/>
                      </a:pPr>
                      <a:r>
                        <a:rPr lang="fr-FR" sz="1400" noProof="0">
                          <a:solidFill>
                            <a:srgbClr val="183E82"/>
                          </a:solidFill>
                        </a:rPr>
                        <a:t>Prise de RDV sur le compte personnel Caf ou via le 32.30</a:t>
                      </a:r>
                    </a:p>
                  </a:txBody>
                  <a:tcPr marL="97648" marR="97648" marT="48824" marB="48824" anchor="ctr"/>
                </a:tc>
                <a:extLst>
                  <a:ext uri="{0D108BD9-81ED-4DB2-BD59-A6C34878D82A}">
                    <a16:rowId xmlns:a16="http://schemas.microsoft.com/office/drawing/2014/main" val="563304371"/>
                  </a:ext>
                </a:extLst>
              </a:tr>
              <a:tr h="1068995">
                <a:tc>
                  <a:txBody>
                    <a:bodyPr/>
                    <a:lstStyle/>
                    <a:p>
                      <a:pPr>
                        <a:buNone/>
                      </a:pPr>
                      <a:r>
                        <a:rPr lang="fr-FR" sz="1400" noProof="0">
                          <a:solidFill>
                            <a:srgbClr val="183E82"/>
                          </a:solidFill>
                        </a:rPr>
                        <a:t>Accueil sur RDV</a:t>
                      </a:r>
                    </a:p>
                  </a:txBody>
                  <a:tcPr marL="97648" marR="97648" marT="48824" marB="48824" anchor="ctr"/>
                </a:tc>
                <a:tc>
                  <a:txBody>
                    <a:bodyPr/>
                    <a:lstStyle/>
                    <a:p>
                      <a:pPr>
                        <a:buNone/>
                      </a:pPr>
                      <a:r>
                        <a:rPr lang="fr-FR" sz="1400" noProof="0">
                          <a:solidFill>
                            <a:srgbClr val="183E82"/>
                          </a:solidFill>
                        </a:rPr>
                        <a:t>Figeac</a:t>
                      </a:r>
                    </a:p>
                  </a:txBody>
                  <a:tcPr marL="97648" marR="97648" marT="48824" marB="48824" anchor="ctr"/>
                </a:tc>
                <a:tc>
                  <a:txBody>
                    <a:bodyPr/>
                    <a:lstStyle/>
                    <a:p>
                      <a:pPr>
                        <a:buNone/>
                      </a:pPr>
                      <a:r>
                        <a:rPr lang="fr-FR" sz="1400" noProof="0">
                          <a:solidFill>
                            <a:srgbClr val="183E82"/>
                          </a:solidFill>
                        </a:rPr>
                        <a:t>Jeudi</a:t>
                      </a:r>
                    </a:p>
                  </a:txBody>
                  <a:tcPr marL="97648" marR="97648" marT="48824" marB="48824" anchor="ctr"/>
                </a:tc>
                <a:tc>
                  <a:txBody>
                    <a:bodyPr/>
                    <a:lstStyle/>
                    <a:p>
                      <a:pPr>
                        <a:buNone/>
                      </a:pPr>
                      <a:r>
                        <a:rPr lang="fr-FR" sz="1400" noProof="0">
                          <a:solidFill>
                            <a:srgbClr val="183E82"/>
                          </a:solidFill>
                        </a:rPr>
                        <a:t>9h00 – 12h00</a:t>
                      </a:r>
                      <a:br>
                        <a:rPr lang="fr-FR" sz="1400" noProof="0">
                          <a:solidFill>
                            <a:srgbClr val="183E82"/>
                          </a:solidFill>
                        </a:rPr>
                      </a:br>
                      <a:r>
                        <a:rPr lang="fr-FR" sz="1400" noProof="0">
                          <a:solidFill>
                            <a:srgbClr val="183E82"/>
                          </a:solidFill>
                        </a:rPr>
                        <a:t>13h00 – 15h00</a:t>
                      </a:r>
                    </a:p>
                  </a:txBody>
                  <a:tcPr marL="97648" marR="97648" marT="48824" marB="48824" anchor="ctr"/>
                </a:tc>
                <a:tc>
                  <a:txBody>
                    <a:bodyPr/>
                    <a:lstStyle/>
                    <a:p>
                      <a:pPr>
                        <a:buNone/>
                      </a:pPr>
                      <a:r>
                        <a:rPr lang="fr-FR" sz="1400" noProof="0">
                          <a:solidFill>
                            <a:srgbClr val="183E82"/>
                          </a:solidFill>
                        </a:rPr>
                        <a:t>Fermetures : 13, 20 et 27 août 2026</a:t>
                      </a:r>
                    </a:p>
                  </a:txBody>
                  <a:tcPr marL="97648" marR="97648" marT="48824" marB="48824" anchor="ctr"/>
                </a:tc>
                <a:extLst>
                  <a:ext uri="{0D108BD9-81ED-4DB2-BD59-A6C34878D82A}">
                    <a16:rowId xmlns:a16="http://schemas.microsoft.com/office/drawing/2014/main" val="339557931"/>
                  </a:ext>
                </a:extLst>
              </a:tr>
              <a:tr h="1068995">
                <a:tc>
                  <a:txBody>
                    <a:bodyPr/>
                    <a:lstStyle/>
                    <a:p>
                      <a:pPr>
                        <a:buNone/>
                      </a:pPr>
                      <a:r>
                        <a:rPr lang="fr-FR" sz="1400" noProof="0">
                          <a:solidFill>
                            <a:srgbClr val="183E82"/>
                          </a:solidFill>
                        </a:rPr>
                        <a:t>RDV téléphoniques</a:t>
                      </a:r>
                    </a:p>
                  </a:txBody>
                  <a:tcPr marL="97648" marR="97648" marT="48824" marB="48824" anchor="ctr"/>
                </a:tc>
                <a:tc>
                  <a:txBody>
                    <a:bodyPr/>
                    <a:lstStyle/>
                    <a:p>
                      <a:pPr>
                        <a:buNone/>
                      </a:pPr>
                      <a:r>
                        <a:rPr lang="fr-FR" sz="1400" noProof="0">
                          <a:solidFill>
                            <a:srgbClr val="183E82"/>
                          </a:solidFill>
                        </a:rPr>
                        <a:t>Téléphone</a:t>
                      </a:r>
                    </a:p>
                  </a:txBody>
                  <a:tcPr marL="97648" marR="97648" marT="48824" marB="48824" anchor="ctr"/>
                </a:tc>
                <a:tc>
                  <a:txBody>
                    <a:bodyPr/>
                    <a:lstStyle/>
                    <a:p>
                      <a:pPr>
                        <a:buNone/>
                      </a:pPr>
                      <a:r>
                        <a:rPr lang="fr-FR" sz="1400" noProof="0">
                          <a:solidFill>
                            <a:srgbClr val="183E82"/>
                          </a:solidFill>
                        </a:rPr>
                        <a:t>Lundi au vendredi</a:t>
                      </a:r>
                    </a:p>
                  </a:txBody>
                  <a:tcPr marL="97648" marR="97648" marT="48824" marB="48824" anchor="ctr"/>
                </a:tc>
                <a:tc>
                  <a:txBody>
                    <a:bodyPr/>
                    <a:lstStyle/>
                    <a:p>
                      <a:pPr>
                        <a:buNone/>
                      </a:pPr>
                      <a:r>
                        <a:rPr lang="fr-FR" sz="1400" noProof="0">
                          <a:solidFill>
                            <a:srgbClr val="183E82"/>
                          </a:solidFill>
                        </a:rPr>
                        <a:t>9h00 – 12h00</a:t>
                      </a:r>
                      <a:br>
                        <a:rPr lang="fr-FR" sz="1400" noProof="0">
                          <a:solidFill>
                            <a:srgbClr val="183E82"/>
                          </a:solidFill>
                        </a:rPr>
                      </a:br>
                      <a:r>
                        <a:rPr lang="fr-FR" sz="1400" noProof="0">
                          <a:solidFill>
                            <a:srgbClr val="183E82"/>
                          </a:solidFill>
                        </a:rPr>
                        <a:t>13h00 – 16h00</a:t>
                      </a:r>
                    </a:p>
                  </a:txBody>
                  <a:tcPr marL="97648" marR="97648" marT="48824" marB="48824" anchor="ctr"/>
                </a:tc>
                <a:tc>
                  <a:txBody>
                    <a:bodyPr/>
                    <a:lstStyle/>
                    <a:p>
                      <a:pPr>
                        <a:buNone/>
                      </a:pPr>
                      <a:r>
                        <a:rPr lang="fr-FR" sz="1400" noProof="0">
                          <a:solidFill>
                            <a:srgbClr val="183E82"/>
                          </a:solidFill>
                        </a:rPr>
                        <a:t>Prise de RDV sur le compte personnel Caf ou via le 32.30</a:t>
                      </a:r>
                    </a:p>
                  </a:txBody>
                  <a:tcPr marL="97648" marR="97648" marT="48824" marB="48824" anchor="ctr"/>
                </a:tc>
                <a:extLst>
                  <a:ext uri="{0D108BD9-81ED-4DB2-BD59-A6C34878D82A}">
                    <a16:rowId xmlns:a16="http://schemas.microsoft.com/office/drawing/2014/main" val="3026865065"/>
                  </a:ext>
                </a:extLst>
              </a:tr>
            </a:tbl>
          </a:graphicData>
        </a:graphic>
      </p:graphicFrame>
    </p:spTree>
    <p:extLst>
      <p:ext uri="{BB962C8B-B14F-4D97-AF65-F5344CB8AC3E}">
        <p14:creationId xmlns:p14="http://schemas.microsoft.com/office/powerpoint/2010/main" val="636212801"/>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39B5BA1-4716-4852-84FB-06089BE1DB63}"/>
              </a:ext>
            </a:extLst>
          </p:cNvPr>
          <p:cNvSpPr>
            <a:spLocks noGrp="1"/>
          </p:cNvSpPr>
          <p:nvPr>
            <p:ph type="title"/>
          </p:nvPr>
        </p:nvSpPr>
        <p:spPr>
          <a:xfrm>
            <a:off x="823979" y="269632"/>
            <a:ext cx="10769600" cy="1143000"/>
          </a:xfrm>
        </p:spPr>
        <p:txBody>
          <a:bodyPr vert="horz" lIns="91440" tIns="45720" rIns="91440" bIns="45720" rtlCol="0" anchor="ctr" anchorCtr="0">
            <a:normAutofit/>
          </a:bodyPr>
          <a:lstStyle/>
          <a:p>
            <a:r>
              <a:rPr lang="fr-FR">
                <a:solidFill>
                  <a:srgbClr val="183E82"/>
                </a:solidFill>
              </a:rPr>
              <a:t>Sommaire : </a:t>
            </a:r>
          </a:p>
        </p:txBody>
      </p:sp>
      <p:sp>
        <p:nvSpPr>
          <p:cNvPr id="5" name="Espace réservé du contenu 4">
            <a:extLst>
              <a:ext uri="{FF2B5EF4-FFF2-40B4-BE49-F238E27FC236}">
                <a16:creationId xmlns:a16="http://schemas.microsoft.com/office/drawing/2014/main" id="{F86F2AB8-092E-4AAF-9EE5-21E0974B00FF}"/>
              </a:ext>
            </a:extLst>
          </p:cNvPr>
          <p:cNvSpPr>
            <a:spLocks noGrp="1"/>
          </p:cNvSpPr>
          <p:nvPr>
            <p:ph idx="1"/>
          </p:nvPr>
        </p:nvSpPr>
        <p:spPr>
          <a:xfrm>
            <a:off x="719402" y="1596413"/>
            <a:ext cx="6156885" cy="4297363"/>
          </a:xfrm>
        </p:spPr>
        <p:txBody>
          <a:bodyPr vert="horz" lIns="91440" tIns="45720" rIns="91440" bIns="45720" rtlCol="0">
            <a:normAutofit/>
          </a:bodyPr>
          <a:lstStyle/>
          <a:p>
            <a:pPr marL="0" lvl="0" indent="0">
              <a:lnSpc>
                <a:spcPct val="90000"/>
              </a:lnSpc>
              <a:buNone/>
            </a:pPr>
            <a:endParaRPr lang="fr-FR" sz="2200">
              <a:solidFill>
                <a:srgbClr val="183E82"/>
              </a:solidFill>
              <a:effectLst/>
            </a:endParaRPr>
          </a:p>
          <a:p>
            <a:pPr marL="342900" indent="-342900">
              <a:lnSpc>
                <a:spcPct val="90000"/>
              </a:lnSpc>
              <a:buFont typeface="+mj-lt"/>
              <a:buAutoNum type="arabicPeriod"/>
            </a:pPr>
            <a:r>
              <a:rPr lang="fr-FR" sz="2200">
                <a:solidFill>
                  <a:srgbClr val="183E82"/>
                </a:solidFill>
              </a:rPr>
              <a:t>L'Allocation de Rentrée Scolaire (ARS) : Campagne 2026</a:t>
            </a:r>
          </a:p>
          <a:p>
            <a:pPr marL="342900" indent="-342900">
              <a:lnSpc>
                <a:spcPct val="90000"/>
              </a:lnSpc>
              <a:buAutoNum type="arabicPeriod"/>
            </a:pPr>
            <a:r>
              <a:rPr lang="fr-FR" sz="2200">
                <a:solidFill>
                  <a:srgbClr val="183E82"/>
                </a:solidFill>
              </a:rPr>
              <a:t>La réforme de l'Allocation Logement pour les étudiants hors UE non boursiers</a:t>
            </a:r>
          </a:p>
          <a:p>
            <a:pPr marL="342900" indent="-342900">
              <a:lnSpc>
                <a:spcPct val="90000"/>
              </a:lnSpc>
              <a:buAutoNum type="arabicPeriod"/>
            </a:pPr>
            <a:r>
              <a:rPr lang="fr-FR" sz="2200">
                <a:solidFill>
                  <a:srgbClr val="183E82"/>
                </a:solidFill>
              </a:rPr>
              <a:t>Le congé supplémentaire de naissance</a:t>
            </a:r>
          </a:p>
          <a:p>
            <a:pPr marL="342900" indent="-342900">
              <a:lnSpc>
                <a:spcPct val="90000"/>
              </a:lnSpc>
              <a:buAutoNum type="arabicPeriod"/>
            </a:pPr>
            <a:r>
              <a:rPr lang="fr-FR" sz="2200">
                <a:solidFill>
                  <a:srgbClr val="183E82"/>
                </a:solidFill>
              </a:rPr>
              <a:t>L'offre Bailleur : Campagne quittances de loyer juillet 2026</a:t>
            </a:r>
          </a:p>
          <a:p>
            <a:pPr marL="342900" indent="-342900">
              <a:lnSpc>
                <a:spcPct val="90000"/>
              </a:lnSpc>
              <a:buAutoNum type="arabicPeriod"/>
            </a:pPr>
            <a:r>
              <a:rPr lang="fr-FR" sz="2200">
                <a:solidFill>
                  <a:srgbClr val="183E82"/>
                </a:solidFill>
              </a:rPr>
              <a:t>Permanence Caf de Figeac : changement de lieu</a:t>
            </a:r>
          </a:p>
          <a:p>
            <a:pPr marL="342900" indent="-342900">
              <a:lnSpc>
                <a:spcPct val="90000"/>
              </a:lnSpc>
              <a:buFont typeface="+mj-lt"/>
              <a:buAutoNum type="arabicPeriod"/>
            </a:pPr>
            <a:r>
              <a:rPr lang="fr-FR" sz="2200">
                <a:solidFill>
                  <a:srgbClr val="183E82"/>
                </a:solidFill>
              </a:rPr>
              <a:t>Campagne AVVC,  Vies de Famille édition d'été, </a:t>
            </a:r>
            <a:r>
              <a:rPr lang="fr-FR" sz="2200" err="1">
                <a:solidFill>
                  <a:srgbClr val="183E82"/>
                </a:solidFill>
              </a:rPr>
              <a:t>Soliguide</a:t>
            </a:r>
            <a:endParaRPr lang="fr-FR" sz="2200">
              <a:solidFill>
                <a:srgbClr val="183E82"/>
              </a:solidFill>
            </a:endParaRPr>
          </a:p>
          <a:p>
            <a:pPr marL="342900" indent="-342900">
              <a:lnSpc>
                <a:spcPct val="90000"/>
              </a:lnSpc>
              <a:buAutoNum type="arabicPeriod"/>
            </a:pPr>
            <a:endParaRPr lang="fr-FR" sz="2200"/>
          </a:p>
        </p:txBody>
      </p:sp>
      <p:sp>
        <p:nvSpPr>
          <p:cNvPr id="3" name="Espace réservé du numéro de diapositive 2">
            <a:extLst>
              <a:ext uri="{FF2B5EF4-FFF2-40B4-BE49-F238E27FC236}">
                <a16:creationId xmlns:a16="http://schemas.microsoft.com/office/drawing/2014/main" id="{CDE268CF-17AD-489F-99DD-0BF06F49B5D5}"/>
              </a:ext>
            </a:extLst>
          </p:cNvPr>
          <p:cNvSpPr>
            <a:spLocks noGrp="1"/>
          </p:cNvSpPr>
          <p:nvPr>
            <p:ph type="sldNum" sz="quarter" idx="12"/>
          </p:nvPr>
        </p:nvSpPr>
        <p:spPr>
          <a:xfrm>
            <a:off x="8940800" y="6356353"/>
            <a:ext cx="2844800" cy="365125"/>
          </a:xfrm>
        </p:spPr>
        <p:txBody>
          <a:bodyPr anchor="ctr">
            <a:normAutofit/>
          </a:bodyPr>
          <a:lstStyle/>
          <a:p>
            <a:pPr>
              <a:spcAft>
                <a:spcPts val="600"/>
              </a:spcAft>
            </a:pPr>
            <a:fld id="{33D6E5A2-EC83-451F-A719-9AC1370DD5CF}" type="slidenum">
              <a:rPr lang="fr-FR" smtClean="0"/>
              <a:pPr>
                <a:spcAft>
                  <a:spcPts val="600"/>
                </a:spcAft>
              </a:pPr>
              <a:t>2</a:t>
            </a:fld>
            <a:endParaRPr kumimoji="0" lang="fr-FR"/>
          </a:p>
        </p:txBody>
      </p:sp>
      <p:pic>
        <p:nvPicPr>
          <p:cNvPr id="6" name="Image 5" descr="Une image contenant Police, Graphique, logo, conception&#10;&#10;Le contenu généré par l’IA peut être incorrect.">
            <a:extLst>
              <a:ext uri="{FF2B5EF4-FFF2-40B4-BE49-F238E27FC236}">
                <a16:creationId xmlns:a16="http://schemas.microsoft.com/office/drawing/2014/main" id="{5B74158F-1DB0-65A1-4EF7-309535F312FC}"/>
              </a:ext>
            </a:extLst>
          </p:cNvPr>
          <p:cNvPicPr>
            <a:picLocks noChangeAspect="1"/>
          </p:cNvPicPr>
          <p:nvPr/>
        </p:nvPicPr>
        <p:blipFill>
          <a:blip r:embed="rId3"/>
          <a:srcRect l="5906" r="5259" b="-1"/>
          <a:stretch>
            <a:fillRect/>
          </a:stretch>
        </p:blipFill>
        <p:spPr>
          <a:xfrm>
            <a:off x="6982265" y="1596413"/>
            <a:ext cx="4506738" cy="3661387"/>
          </a:xfrm>
          <a:prstGeom prst="rect">
            <a:avLst/>
          </a:prstGeom>
          <a:noFill/>
        </p:spPr>
      </p:pic>
    </p:spTree>
    <p:extLst>
      <p:ext uri="{BB962C8B-B14F-4D97-AF65-F5344CB8AC3E}">
        <p14:creationId xmlns:p14="http://schemas.microsoft.com/office/powerpoint/2010/main" val="2037395582"/>
      </p:ext>
    </p:extLst>
  </p:cSld>
  <p:clrMapOvr>
    <a:masterClrMapping/>
  </p:clrMapOvr>
  <p:transition spd="slow">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114BDE-6B2A-D4C6-EC22-6A23BA96064E}"/>
              </a:ext>
            </a:extLst>
          </p:cNvPr>
          <p:cNvSpPr>
            <a:spLocks noGrp="1"/>
          </p:cNvSpPr>
          <p:nvPr>
            <p:ph type="title"/>
          </p:nvPr>
        </p:nvSpPr>
        <p:spPr/>
        <p:txBody>
          <a:bodyPr vert="horz" lIns="91440" tIns="45720" rIns="91440" bIns="45720" rtlCol="0" anchor="ctr" anchorCtr="0">
            <a:normAutofit/>
          </a:bodyPr>
          <a:lstStyle/>
          <a:p>
            <a:r>
              <a:rPr lang="fr-FR" sz="3600">
                <a:solidFill>
                  <a:srgbClr val="183E82"/>
                </a:solidFill>
                <a:cs typeface="Calibri"/>
              </a:rPr>
              <a:t>7. Comment rencontrer et contacter la Caf ?</a:t>
            </a:r>
          </a:p>
        </p:txBody>
      </p:sp>
      <p:sp>
        <p:nvSpPr>
          <p:cNvPr id="3" name="Espace réservé du contenu 2">
            <a:extLst>
              <a:ext uri="{FF2B5EF4-FFF2-40B4-BE49-F238E27FC236}">
                <a16:creationId xmlns:a16="http://schemas.microsoft.com/office/drawing/2014/main" id="{C1BFC086-CA93-EE34-1E69-BF368B5CA3C7}"/>
              </a:ext>
            </a:extLst>
          </p:cNvPr>
          <p:cNvSpPr>
            <a:spLocks noGrp="1"/>
          </p:cNvSpPr>
          <p:nvPr>
            <p:ph idx="1"/>
          </p:nvPr>
        </p:nvSpPr>
        <p:spPr/>
        <p:txBody>
          <a:bodyPr vert="horz" lIns="91440" tIns="45720" rIns="91440" bIns="45720" rtlCol="0">
            <a:noAutofit/>
          </a:bodyPr>
          <a:lstStyle/>
          <a:p>
            <a:pPr marL="0" indent="0">
              <a:buNone/>
            </a:pPr>
            <a:r>
              <a:rPr lang="fr-FR" sz="1800">
                <a:solidFill>
                  <a:srgbClr val="00B050"/>
                </a:solidFill>
              </a:rPr>
              <a:t>Modes de contact pour le service Action Sociale : </a:t>
            </a:r>
          </a:p>
          <a:p>
            <a:pPr marL="0" indent="0">
              <a:buNone/>
            </a:pPr>
            <a:endParaRPr lang="fr-FR" sz="1800">
              <a:solidFill>
                <a:srgbClr val="00B050"/>
              </a:solidFill>
            </a:endParaRPr>
          </a:p>
          <a:p>
            <a:pPr>
              <a:buFont typeface="Wingdings" panose="05000000000000000000" pitchFamily="2" charset="2"/>
              <a:buChar char="Ø"/>
            </a:pPr>
            <a:r>
              <a:rPr lang="fr-FR" sz="1800">
                <a:solidFill>
                  <a:srgbClr val="183E82"/>
                </a:solidFill>
              </a:rPr>
              <a:t>Par téléphone au 05 65 23 30 43 (aides financières individuelles)</a:t>
            </a:r>
          </a:p>
          <a:p>
            <a:pPr>
              <a:buFont typeface="Wingdings" panose="05000000000000000000" pitchFamily="2" charset="2"/>
              <a:buChar char="Ø"/>
            </a:pPr>
            <a:r>
              <a:rPr lang="fr-FR" sz="1800">
                <a:solidFill>
                  <a:srgbClr val="183E82"/>
                </a:solidFill>
              </a:rPr>
              <a:t>Par courrier </a:t>
            </a:r>
            <a:r>
              <a:rPr lang="fr-FR" sz="1400" i="1">
                <a:solidFill>
                  <a:srgbClr val="183E82"/>
                </a:solidFill>
              </a:rPr>
              <a:t>(CS 70218 –  46004 Cahors CEDEX)</a:t>
            </a:r>
            <a:endParaRPr lang="fr-FR" sz="1800">
              <a:solidFill>
                <a:srgbClr val="183E82"/>
              </a:solidFill>
            </a:endParaRPr>
          </a:p>
          <a:p>
            <a:pPr>
              <a:buFont typeface="Wingdings" panose="05000000000000000000" pitchFamily="2" charset="2"/>
              <a:buChar char="Ø"/>
            </a:pPr>
            <a:r>
              <a:rPr lang="fr-FR" sz="1800">
                <a:solidFill>
                  <a:srgbClr val="183E82"/>
                </a:solidFill>
              </a:rPr>
              <a:t>Par courriel : aides-financières-AS@caf46.caf.fr</a:t>
            </a:r>
          </a:p>
          <a:p>
            <a:pPr marL="0" indent="0">
              <a:buNone/>
            </a:pPr>
            <a:endParaRPr lang="fr-FR" sz="1800">
              <a:solidFill>
                <a:srgbClr val="183E82"/>
              </a:solidFill>
            </a:endParaRPr>
          </a:p>
          <a:p>
            <a:endParaRPr lang="fr-FR" sz="1800">
              <a:solidFill>
                <a:srgbClr val="183E82"/>
              </a:solidFill>
            </a:endParaRPr>
          </a:p>
        </p:txBody>
      </p:sp>
      <p:sp>
        <p:nvSpPr>
          <p:cNvPr id="4" name="Espace réservé du numéro de diapositive 3">
            <a:extLst>
              <a:ext uri="{FF2B5EF4-FFF2-40B4-BE49-F238E27FC236}">
                <a16:creationId xmlns:a16="http://schemas.microsoft.com/office/drawing/2014/main" id="{FA2C488F-D618-4C8B-F3C9-F969287F308F}"/>
              </a:ext>
            </a:extLst>
          </p:cNvPr>
          <p:cNvSpPr>
            <a:spLocks noGrp="1"/>
          </p:cNvSpPr>
          <p:nvPr>
            <p:ph type="sldNum" sz="quarter" idx="12"/>
          </p:nvPr>
        </p:nvSpPr>
        <p:spPr/>
        <p:txBody>
          <a:bodyPr/>
          <a:lstStyle/>
          <a:p>
            <a:fld id="{33D6E5A2-EC83-451F-A719-9AC1370DD5CF}" type="slidenum">
              <a:rPr lang="fr-FR" smtClean="0"/>
              <a:pPr/>
              <a:t>20</a:t>
            </a:fld>
            <a:endParaRPr kumimoji="0" lang="fr-FR"/>
          </a:p>
        </p:txBody>
      </p:sp>
      <p:pic>
        <p:nvPicPr>
          <p:cNvPr id="5" name="Image 4">
            <a:extLst>
              <a:ext uri="{FF2B5EF4-FFF2-40B4-BE49-F238E27FC236}">
                <a16:creationId xmlns:a16="http://schemas.microsoft.com/office/drawing/2014/main" id="{E165D12D-B476-7E18-1C51-59B607E9680C}"/>
              </a:ext>
            </a:extLst>
          </p:cNvPr>
          <p:cNvPicPr>
            <a:picLocks noChangeAspect="1"/>
          </p:cNvPicPr>
          <p:nvPr/>
        </p:nvPicPr>
        <p:blipFill>
          <a:blip r:embed="rId3"/>
          <a:stretch>
            <a:fillRect/>
          </a:stretch>
        </p:blipFill>
        <p:spPr>
          <a:xfrm>
            <a:off x="10234569" y="136522"/>
            <a:ext cx="1686186" cy="1216942"/>
          </a:xfrm>
          <a:prstGeom prst="rect">
            <a:avLst/>
          </a:prstGeom>
        </p:spPr>
      </p:pic>
    </p:spTree>
    <p:extLst>
      <p:ext uri="{BB962C8B-B14F-4D97-AF65-F5344CB8AC3E}">
        <p14:creationId xmlns:p14="http://schemas.microsoft.com/office/powerpoint/2010/main" val="3005945492"/>
      </p:ext>
    </p:extLst>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9EB357-E406-8E8B-55EF-41062D90D4F0}"/>
              </a:ext>
            </a:extLst>
          </p:cNvPr>
          <p:cNvSpPr>
            <a:spLocks noGrp="1"/>
          </p:cNvSpPr>
          <p:nvPr>
            <p:ph type="title"/>
          </p:nvPr>
        </p:nvSpPr>
        <p:spPr/>
        <p:txBody>
          <a:bodyPr vert="horz" lIns="91440" tIns="45720" rIns="91440" bIns="45720" rtlCol="0" anchor="ctr" anchorCtr="0">
            <a:normAutofit fontScale="90000"/>
          </a:bodyPr>
          <a:lstStyle/>
          <a:p>
            <a:br>
              <a:rPr lang="fr-FR" sz="3600">
                <a:solidFill>
                  <a:srgbClr val="183E82"/>
                </a:solidFill>
                <a:cs typeface="Calibri"/>
              </a:rPr>
            </a:br>
            <a:endParaRPr lang="fr-FR" sz="3600">
              <a:solidFill>
                <a:srgbClr val="183E82"/>
              </a:solidFill>
              <a:cs typeface="Calibri"/>
            </a:endParaRPr>
          </a:p>
        </p:txBody>
      </p:sp>
      <p:sp>
        <p:nvSpPr>
          <p:cNvPr id="4" name="Espace réservé du numéro de diapositive 3">
            <a:extLst>
              <a:ext uri="{FF2B5EF4-FFF2-40B4-BE49-F238E27FC236}">
                <a16:creationId xmlns:a16="http://schemas.microsoft.com/office/drawing/2014/main" id="{A84A56E9-B1D8-9AAD-1CA0-2A32DA42FBAF}"/>
              </a:ext>
            </a:extLst>
          </p:cNvPr>
          <p:cNvSpPr>
            <a:spLocks noGrp="1"/>
          </p:cNvSpPr>
          <p:nvPr>
            <p:ph type="sldNum" sz="quarter" idx="12"/>
          </p:nvPr>
        </p:nvSpPr>
        <p:spPr/>
        <p:txBody>
          <a:bodyPr/>
          <a:lstStyle/>
          <a:p>
            <a:fld id="{33D6E5A2-EC83-451F-A719-9AC1370DD5CF}" type="slidenum">
              <a:rPr lang="fr-FR" smtClean="0"/>
              <a:pPr/>
              <a:t>21</a:t>
            </a:fld>
            <a:endParaRPr kumimoji="0" lang="fr-FR"/>
          </a:p>
        </p:txBody>
      </p:sp>
      <p:pic>
        <p:nvPicPr>
          <p:cNvPr id="3" name="Image 2">
            <a:extLst>
              <a:ext uri="{FF2B5EF4-FFF2-40B4-BE49-F238E27FC236}">
                <a16:creationId xmlns:a16="http://schemas.microsoft.com/office/drawing/2014/main" id="{27C8CD08-A3C9-5B04-0862-36E6E5A3D76E}"/>
              </a:ext>
            </a:extLst>
          </p:cNvPr>
          <p:cNvPicPr>
            <a:picLocks noChangeAspect="1"/>
          </p:cNvPicPr>
          <p:nvPr/>
        </p:nvPicPr>
        <p:blipFill>
          <a:blip r:embed="rId2"/>
          <a:stretch>
            <a:fillRect/>
          </a:stretch>
        </p:blipFill>
        <p:spPr>
          <a:xfrm>
            <a:off x="10234569" y="136522"/>
            <a:ext cx="1686186" cy="1216942"/>
          </a:xfrm>
          <a:prstGeom prst="rect">
            <a:avLst/>
          </a:prstGeom>
        </p:spPr>
      </p:pic>
      <p:sp>
        <p:nvSpPr>
          <p:cNvPr id="11" name="ZoneTexte 10">
            <a:extLst>
              <a:ext uri="{FF2B5EF4-FFF2-40B4-BE49-F238E27FC236}">
                <a16:creationId xmlns:a16="http://schemas.microsoft.com/office/drawing/2014/main" id="{40B6CBAE-502B-EFB5-ABDE-2940681E90D0}"/>
              </a:ext>
            </a:extLst>
          </p:cNvPr>
          <p:cNvSpPr txBox="1"/>
          <p:nvPr/>
        </p:nvSpPr>
        <p:spPr>
          <a:xfrm>
            <a:off x="2891672" y="3246690"/>
            <a:ext cx="6198124" cy="369332"/>
          </a:xfrm>
          <a:prstGeom prst="rect">
            <a:avLst/>
          </a:prstGeom>
          <a:noFill/>
        </p:spPr>
        <p:txBody>
          <a:bodyPr wrap="square">
            <a:spAutoFit/>
          </a:bodyPr>
          <a:lstStyle/>
          <a:p>
            <a:pPr marL="0" indent="0" algn="l">
              <a:buNone/>
            </a:pPr>
            <a:endParaRPr lang="fr-FR" sz="1800" b="0" i="0">
              <a:solidFill>
                <a:schemeClr val="tx2"/>
              </a:solidFill>
              <a:effectLst/>
              <a:latin typeface="Roboto" panose="02000000000000000000" pitchFamily="2" charset="0"/>
            </a:endParaRPr>
          </a:p>
        </p:txBody>
      </p:sp>
      <p:sp>
        <p:nvSpPr>
          <p:cNvPr id="13" name="ZoneTexte 12">
            <a:extLst>
              <a:ext uri="{FF2B5EF4-FFF2-40B4-BE49-F238E27FC236}">
                <a16:creationId xmlns:a16="http://schemas.microsoft.com/office/drawing/2014/main" id="{62808CC8-75D4-135E-70FA-FB419AEFE8F6}"/>
              </a:ext>
            </a:extLst>
          </p:cNvPr>
          <p:cNvSpPr txBox="1"/>
          <p:nvPr/>
        </p:nvSpPr>
        <p:spPr>
          <a:xfrm>
            <a:off x="1244338" y="2785025"/>
            <a:ext cx="10199801" cy="2185214"/>
          </a:xfrm>
          <a:prstGeom prst="rect">
            <a:avLst/>
          </a:prstGeom>
          <a:noFill/>
        </p:spPr>
        <p:txBody>
          <a:bodyPr wrap="square" lIns="91440" tIns="45720" rIns="91440" bIns="45720" anchor="t">
            <a:spAutoFit/>
          </a:bodyPr>
          <a:lstStyle/>
          <a:p>
            <a:pPr marL="0" indent="0" algn="ctr">
              <a:buNone/>
            </a:pPr>
            <a:r>
              <a:rPr lang="fr-FR" sz="5400" b="0" i="0">
                <a:solidFill>
                  <a:schemeClr val="tx2"/>
                </a:solidFill>
                <a:effectLst/>
                <a:latin typeface="Roboto" panose="02000000000000000000" pitchFamily="2" charset="0"/>
              </a:rPr>
              <a:t>Merci pour votre participation</a:t>
            </a:r>
          </a:p>
          <a:p>
            <a:pPr marL="0" indent="0" algn="ctr">
              <a:buNone/>
            </a:pPr>
            <a:endParaRPr lang="fr-FR" sz="5400">
              <a:solidFill>
                <a:schemeClr val="tx2"/>
              </a:solidFill>
              <a:latin typeface="Roboto" panose="02000000000000000000" pitchFamily="2" charset="0"/>
            </a:endParaRPr>
          </a:p>
          <a:p>
            <a:pPr algn="ctr"/>
            <a:r>
              <a:rPr lang="fr-FR" sz="2800" b="0" i="0">
                <a:solidFill>
                  <a:srgbClr val="00B050"/>
                </a:solidFill>
                <a:effectLst/>
                <a:latin typeface="Roboto"/>
                <a:ea typeface="Roboto"/>
                <a:cs typeface="Roboto"/>
              </a:rPr>
              <a:t>Prochain </a:t>
            </a:r>
            <a:r>
              <a:rPr lang="fr-FR" sz="2800">
                <a:solidFill>
                  <a:srgbClr val="00B050"/>
                </a:solidFill>
                <a:latin typeface="Roboto"/>
                <a:ea typeface="Roboto"/>
                <a:cs typeface="Roboto"/>
              </a:rPr>
              <a:t>A</a:t>
            </a:r>
            <a:r>
              <a:rPr lang="fr-FR" sz="2800" b="0" i="0">
                <a:solidFill>
                  <a:srgbClr val="00B050"/>
                </a:solidFill>
                <a:effectLst/>
                <a:latin typeface="Roboto"/>
                <a:ea typeface="Roboto"/>
                <a:cs typeface="Roboto"/>
              </a:rPr>
              <a:t>ctus-Caf :</a:t>
            </a:r>
            <a:r>
              <a:rPr lang="fr-FR" sz="2800">
                <a:solidFill>
                  <a:srgbClr val="00B050"/>
                </a:solidFill>
                <a:latin typeface="Roboto"/>
                <a:ea typeface="Roboto"/>
                <a:cs typeface="Roboto"/>
              </a:rPr>
              <a:t> 29 septembre 2026 à 13h30</a:t>
            </a:r>
            <a:endParaRPr lang="fr-FR" sz="2800" b="0" i="0">
              <a:solidFill>
                <a:srgbClr val="00B050"/>
              </a:solidFill>
              <a:effectLst/>
              <a:latin typeface="Roboto"/>
              <a:ea typeface="Roboto"/>
              <a:cs typeface="Roboto"/>
            </a:endParaRPr>
          </a:p>
        </p:txBody>
      </p:sp>
    </p:spTree>
    <p:extLst>
      <p:ext uri="{BB962C8B-B14F-4D97-AF65-F5344CB8AC3E}">
        <p14:creationId xmlns:p14="http://schemas.microsoft.com/office/powerpoint/2010/main" val="2208678623"/>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412DCE2-5D4C-E326-642E-C8CCFD0B5C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A2014DDF-27CF-9F2E-C6F7-88E1969CB73B}"/>
              </a:ext>
            </a:extLst>
          </p:cNvPr>
          <p:cNvPicPr>
            <a:picLocks noChangeAspect="1"/>
          </p:cNvPicPr>
          <p:nvPr/>
        </p:nvPicPr>
        <p:blipFill>
          <a:blip r:embed="rId2"/>
          <a:stretch>
            <a:fillRect/>
          </a:stretch>
        </p:blipFill>
        <p:spPr>
          <a:xfrm>
            <a:off x="10234569" y="136522"/>
            <a:ext cx="1686186" cy="1216942"/>
          </a:xfrm>
          <a:prstGeom prst="rect">
            <a:avLst/>
          </a:prstGeom>
        </p:spPr>
      </p:pic>
      <p:sp>
        <p:nvSpPr>
          <p:cNvPr id="9" name="Titre 1">
            <a:extLst>
              <a:ext uri="{FF2B5EF4-FFF2-40B4-BE49-F238E27FC236}">
                <a16:creationId xmlns:a16="http://schemas.microsoft.com/office/drawing/2014/main" id="{D5001D8A-5F91-6B5A-7DBE-B27A6D10EDB6}"/>
              </a:ext>
            </a:extLst>
          </p:cNvPr>
          <p:cNvSpPr txBox="1">
            <a:spLocks/>
          </p:cNvSpPr>
          <p:nvPr/>
        </p:nvSpPr>
        <p:spPr>
          <a:xfrm>
            <a:off x="719403" y="331939"/>
            <a:ext cx="10769600" cy="1143000"/>
          </a:xfrm>
          <a:prstGeom prst="rect">
            <a:avLst/>
          </a:prstGeom>
        </p:spPr>
        <p:txBody>
          <a:bodyPr vert="horz" lIns="91440" tIns="45720" rIns="91440" bIns="45720" rtlCol="0" anchor="ctr" anchorCtr="0">
            <a:normAutofit/>
          </a:bodyPr>
          <a:lstStyle>
            <a:lvl1pPr algn="l" defTabSz="685800" rtl="0" eaLnBrk="1" latinLnBrk="0" hangingPunct="1">
              <a:spcBef>
                <a:spcPct val="0"/>
              </a:spcBef>
              <a:buNone/>
              <a:defRPr kumimoji="0" lang="fr-FR" sz="3300" kern="1200">
                <a:solidFill>
                  <a:schemeClr val="tx1"/>
                </a:solidFill>
                <a:latin typeface="+mj-lt"/>
                <a:ea typeface="+mj-ea"/>
                <a:cs typeface="+mj-cs"/>
              </a:defRPr>
            </a:lvl1pPr>
          </a:lstStyle>
          <a:p>
            <a:pPr>
              <a:defRPr/>
            </a:pPr>
            <a:r>
              <a:rPr lang="fr-FR" sz="3600">
                <a:solidFill>
                  <a:srgbClr val="183E82"/>
                </a:solidFill>
                <a:latin typeface="Calibri"/>
                <a:ea typeface="Times New Roman" panose="02020603050405020304" pitchFamily="18" charset="0"/>
                <a:cs typeface="Calibri"/>
              </a:rPr>
              <a:t>1. </a:t>
            </a:r>
            <a:r>
              <a:rPr lang="fr-FR" sz="3200">
                <a:solidFill>
                  <a:srgbClr val="183E82"/>
                </a:solidFill>
                <a:latin typeface="Calibri"/>
                <a:ea typeface="Calibri"/>
                <a:cs typeface="Calibri"/>
              </a:rPr>
              <a:t>Allocation de Rentrée Scolaire (ARS) : campagne 2026</a:t>
            </a:r>
            <a:br>
              <a:rPr lang="fr-FR" sz="3600">
                <a:latin typeface="Calibri" panose="020F0502020204030204" pitchFamily="34" charset="0"/>
                <a:ea typeface="Times New Roman" panose="02020603050405020304" pitchFamily="18" charset="0"/>
              </a:rPr>
            </a:br>
            <a:endParaRPr kumimoji="0" lang="fr-FR" sz="3300" b="0" i="0" u="none" strike="noStrike" kern="1200" cap="none" spc="0" normalizeH="0" baseline="0" noProof="0">
              <a:ln>
                <a:noFill/>
              </a:ln>
              <a:solidFill>
                <a:schemeClr val="tx2">
                  <a:lumMod val="60000"/>
                  <a:lumOff val="40000"/>
                </a:schemeClr>
              </a:solidFill>
              <a:effectLst/>
              <a:uLnTx/>
              <a:uFillTx/>
              <a:latin typeface="Calibri"/>
              <a:ea typeface="+mj-ea"/>
              <a:cs typeface="+mj-cs"/>
            </a:endParaRPr>
          </a:p>
        </p:txBody>
      </p:sp>
      <p:sp>
        <p:nvSpPr>
          <p:cNvPr id="6" name="Rectangle 1">
            <a:extLst>
              <a:ext uri="{FF2B5EF4-FFF2-40B4-BE49-F238E27FC236}">
                <a16:creationId xmlns:a16="http://schemas.microsoft.com/office/drawing/2014/main" id="{18528E82-F547-A8E3-3359-761652CE97A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 name="Espace réservé du contenu 2">
            <a:extLst>
              <a:ext uri="{FF2B5EF4-FFF2-40B4-BE49-F238E27FC236}">
                <a16:creationId xmlns:a16="http://schemas.microsoft.com/office/drawing/2014/main" id="{C471907A-1115-97EF-E1FE-CE8DE9255A0F}"/>
              </a:ext>
            </a:extLst>
          </p:cNvPr>
          <p:cNvSpPr>
            <a:spLocks noGrp="1"/>
          </p:cNvSpPr>
          <p:nvPr>
            <p:ph idx="1"/>
          </p:nvPr>
        </p:nvSpPr>
        <p:spPr>
          <a:xfrm>
            <a:off x="719403" y="1426465"/>
            <a:ext cx="10769600" cy="4837426"/>
          </a:xfrm>
          <a:prstGeom prst="rect">
            <a:avLst/>
          </a:prstGeom>
        </p:spPr>
        <p:txBody>
          <a:bodyPr vert="horz" lIns="91440" tIns="45720" rIns="91440" bIns="45720" rtlCol="0" anchor="t">
            <a:noAutofit/>
          </a:bodyPr>
          <a:lstStyle>
            <a:lvl1pPr marL="257175" indent="-257175" algn="l" defTabSz="6858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kumimoji="0" lang="fr-F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9pPr>
          </a:lstStyle>
          <a:p>
            <a:pPr>
              <a:buFont typeface="Arial"/>
              <a:buChar char="•"/>
            </a:pPr>
            <a:r>
              <a:rPr lang="fr-FR" sz="1400" b="1" kern="1400">
                <a:solidFill>
                  <a:schemeClr val="tx2"/>
                </a:solidFill>
                <a:latin typeface="Calibri"/>
                <a:ea typeface="Calibri"/>
                <a:cs typeface="Calibri"/>
              </a:rPr>
              <a:t>L'Allocation de Rentrée Scolaire :</a:t>
            </a:r>
          </a:p>
          <a:p>
            <a:pPr>
              <a:buFont typeface="Arial"/>
              <a:buChar char="•"/>
            </a:pPr>
            <a:endParaRPr lang="fr-FR" sz="900" b="1" kern="1400">
              <a:solidFill>
                <a:schemeClr val="tx2"/>
              </a:solidFill>
              <a:latin typeface="Calibri"/>
              <a:ea typeface="Calibri"/>
              <a:cs typeface="Calibri"/>
            </a:endParaRPr>
          </a:p>
          <a:p>
            <a:pPr marL="842645" lvl="1" indent="-285750">
              <a:buFont typeface="Arial,Sans-Serif"/>
              <a:buChar char="–"/>
            </a:pPr>
            <a:r>
              <a:rPr lang="fr-FR" sz="1400" kern="1400">
                <a:solidFill>
                  <a:schemeClr val="tx2"/>
                </a:solidFill>
                <a:latin typeface="Calibri"/>
                <a:ea typeface="Calibri"/>
                <a:cs typeface="Calibri"/>
              </a:rPr>
              <a:t>L'Allocation de Rentrée Scolaire (ARS) est une aide financière destinée aux familles aux revenus modestes. Elle permet de faire face aux dépenses liées à la rentrée scolaire (fournitures, vêtements, matériel, …).</a:t>
            </a:r>
            <a:endParaRPr lang="en-US" sz="1400" kern="1400">
              <a:solidFill>
                <a:schemeClr val="tx2"/>
              </a:solidFill>
              <a:latin typeface="Calibri"/>
              <a:ea typeface="Calibri"/>
              <a:cs typeface="Calibri"/>
            </a:endParaRPr>
          </a:p>
          <a:p>
            <a:pPr marL="842645" lvl="1" indent="-285750">
              <a:buFont typeface="Arial,Sans-Serif"/>
              <a:buChar char="–"/>
            </a:pPr>
            <a:r>
              <a:rPr lang="fr-FR" sz="1400" kern="1400">
                <a:solidFill>
                  <a:schemeClr val="tx2"/>
                </a:solidFill>
                <a:latin typeface="Calibri"/>
                <a:ea typeface="Calibri"/>
                <a:cs typeface="Calibri"/>
              </a:rPr>
              <a:t>Elle est versée, sous conditions de ressources, pour chaque enfant âgé de 6 à 18 ans, qu'il soit écolier, étudiant ou apprenti.</a:t>
            </a:r>
          </a:p>
          <a:p>
            <a:pPr marL="842645" lvl="1" indent="-285750">
              <a:buFont typeface="Arial,Sans-Serif"/>
              <a:buChar char="–"/>
            </a:pPr>
            <a:r>
              <a:rPr lang="fr-FR" sz="1400" kern="1400">
                <a:solidFill>
                  <a:schemeClr val="tx2"/>
                </a:solidFill>
                <a:latin typeface="Calibri"/>
                <a:ea typeface="Calibri"/>
                <a:cs typeface="Calibri"/>
              </a:rPr>
              <a:t>Pour la rentrée 2026, les familles peuvent en bénéficier pour les enfants nés entre le 16 septembre 2008 et le 31 décembre 2020.</a:t>
            </a:r>
          </a:p>
          <a:p>
            <a:pPr marL="842645" lvl="1" indent="-285750">
              <a:buFont typeface="Arial,Sans-Serif"/>
              <a:buChar char="–"/>
            </a:pPr>
            <a:r>
              <a:rPr lang="fr-FR" sz="1400" kern="1400">
                <a:solidFill>
                  <a:schemeClr val="tx2"/>
                </a:solidFill>
                <a:latin typeface="Calibri"/>
                <a:ea typeface="Calibri"/>
                <a:cs typeface="Calibri"/>
              </a:rPr>
              <a:t>En 2025 cette prestation a été versée à près de 6200 bénéficiaires de la Caf du Lot</a:t>
            </a:r>
            <a:endParaRPr lang="fr-FR">
              <a:solidFill>
                <a:schemeClr val="tx2"/>
              </a:solidFill>
            </a:endParaRPr>
          </a:p>
          <a:p>
            <a:pPr marL="0" indent="0">
              <a:buNone/>
            </a:pPr>
            <a:endParaRPr lang="fr-FR" sz="1400" b="1" kern="1400">
              <a:solidFill>
                <a:schemeClr val="tx2"/>
              </a:solidFill>
              <a:latin typeface="Calibri"/>
              <a:ea typeface="Calibri"/>
              <a:cs typeface="Calibri"/>
            </a:endParaRPr>
          </a:p>
          <a:p>
            <a:pPr>
              <a:buFont typeface="Arial"/>
              <a:buChar char="•"/>
            </a:pPr>
            <a:r>
              <a:rPr lang="fr-FR" sz="1400" b="1" kern="1400">
                <a:solidFill>
                  <a:schemeClr val="tx2"/>
                </a:solidFill>
                <a:latin typeface="Calibri"/>
                <a:ea typeface="Calibri"/>
                <a:cs typeface="Calibri"/>
              </a:rPr>
              <a:t>Montant pour la rentrée 2026 :  </a:t>
            </a:r>
            <a:endParaRPr lang="en-US" sz="1400" b="1" kern="1400">
              <a:solidFill>
                <a:schemeClr val="tx2"/>
              </a:solidFill>
              <a:latin typeface="Calibri"/>
              <a:ea typeface="Calibri"/>
              <a:cs typeface="Calibri"/>
            </a:endParaRPr>
          </a:p>
          <a:p>
            <a:pPr>
              <a:buFont typeface="Arial"/>
              <a:buChar char="•"/>
            </a:pPr>
            <a:endParaRPr lang="fr-FR" sz="900" kern="1400">
              <a:solidFill>
                <a:schemeClr val="tx2"/>
              </a:solidFill>
              <a:latin typeface="Calibri"/>
              <a:ea typeface="Calibri"/>
              <a:cs typeface="Calibri"/>
            </a:endParaRPr>
          </a:p>
          <a:p>
            <a:pPr marL="556895" lvl="1" indent="0">
              <a:buNone/>
            </a:pPr>
            <a:endParaRPr lang="fr-FR" sz="900" kern="1400">
              <a:solidFill>
                <a:schemeClr val="tx2"/>
              </a:solidFill>
              <a:latin typeface="Calibri"/>
              <a:ea typeface="Calibri"/>
              <a:cs typeface="Calibri"/>
            </a:endParaRPr>
          </a:p>
          <a:p>
            <a:pPr marL="556895" lvl="1" indent="0">
              <a:buNone/>
            </a:pPr>
            <a:endParaRPr lang="fr-FR" sz="900" kern="1400">
              <a:solidFill>
                <a:schemeClr val="tx2"/>
              </a:solidFill>
              <a:latin typeface="Calibri"/>
              <a:ea typeface="Calibri"/>
              <a:cs typeface="Calibri"/>
            </a:endParaRPr>
          </a:p>
          <a:p>
            <a:pPr marL="556895" lvl="1" indent="0">
              <a:buNone/>
            </a:pPr>
            <a:endParaRPr lang="fr-FR" sz="900" kern="1400">
              <a:solidFill>
                <a:schemeClr val="tx2"/>
              </a:solidFill>
              <a:latin typeface="Calibri"/>
              <a:ea typeface="Calibri"/>
              <a:cs typeface="Calibri"/>
            </a:endParaRPr>
          </a:p>
          <a:p>
            <a:pPr marL="556895" lvl="1" indent="0">
              <a:buNone/>
            </a:pPr>
            <a:endParaRPr lang="fr-FR" sz="900" kern="1400">
              <a:solidFill>
                <a:schemeClr val="tx2"/>
              </a:solidFill>
              <a:latin typeface="Calibri"/>
              <a:ea typeface="Calibri"/>
              <a:cs typeface="Calibri"/>
            </a:endParaRPr>
          </a:p>
          <a:p>
            <a:pPr marL="556895" lvl="1" indent="0">
              <a:buNone/>
            </a:pPr>
            <a:endParaRPr lang="fr-FR" sz="900" kern="1400">
              <a:solidFill>
                <a:schemeClr val="tx2"/>
              </a:solidFill>
              <a:latin typeface="Calibri"/>
              <a:ea typeface="Calibri"/>
              <a:cs typeface="Calibri"/>
            </a:endParaRPr>
          </a:p>
          <a:p>
            <a:pPr marL="556895" lvl="1" indent="0">
              <a:buNone/>
            </a:pPr>
            <a:endParaRPr lang="fr-FR" sz="900" kern="1400">
              <a:solidFill>
                <a:schemeClr val="tx2"/>
              </a:solidFill>
              <a:latin typeface="Calibri"/>
              <a:ea typeface="Calibri"/>
              <a:cs typeface="Calibri"/>
            </a:endParaRPr>
          </a:p>
          <a:p>
            <a:pPr marL="556895" lvl="1" indent="0">
              <a:buNone/>
            </a:pPr>
            <a:endParaRPr lang="fr-FR" sz="900" kern="1400">
              <a:solidFill>
                <a:schemeClr val="tx2"/>
              </a:solidFill>
              <a:latin typeface="Calibri"/>
              <a:ea typeface="Calibri"/>
              <a:cs typeface="Calibri"/>
            </a:endParaRPr>
          </a:p>
          <a:p>
            <a:pPr>
              <a:buFont typeface="Arial"/>
              <a:buChar char="•"/>
            </a:pPr>
            <a:r>
              <a:rPr lang="fr-FR" sz="1400" b="1" kern="1400">
                <a:solidFill>
                  <a:schemeClr val="tx2"/>
                </a:solidFill>
                <a:latin typeface="Calibri"/>
                <a:ea typeface="Calibri"/>
                <a:cs typeface="Calibri"/>
              </a:rPr>
              <a:t>Pour en bénéficier :</a:t>
            </a:r>
          </a:p>
          <a:p>
            <a:pPr fontAlgn="base">
              <a:buFontTx/>
              <a:buChar char="-"/>
            </a:pPr>
            <a:r>
              <a:rPr lang="fr-FR" sz="1400" kern="1400">
                <a:solidFill>
                  <a:schemeClr val="tx2"/>
                </a:solidFill>
                <a:latin typeface="Calibri"/>
                <a:ea typeface="Calibri"/>
                <a:cs typeface="Calibri"/>
              </a:rPr>
              <a:t>Enfants entre 6 et 15 ans : versement automatique</a:t>
            </a:r>
            <a:r>
              <a:rPr lang="en-US" sz="1400" kern="1400">
                <a:solidFill>
                  <a:schemeClr val="tx2"/>
                </a:solidFill>
                <a:latin typeface="Calibri"/>
                <a:ea typeface="Calibri"/>
                <a:cs typeface="Calibri"/>
              </a:rPr>
              <a:t>​</a:t>
            </a:r>
          </a:p>
          <a:p>
            <a:pPr fontAlgn="base">
              <a:buFontTx/>
              <a:buChar char="-"/>
            </a:pPr>
            <a:r>
              <a:rPr lang="fr-FR" sz="1400" kern="1400">
                <a:solidFill>
                  <a:schemeClr val="tx2"/>
                </a:solidFill>
                <a:latin typeface="Calibri"/>
                <a:ea typeface="Calibri"/>
                <a:cs typeface="Calibri"/>
              </a:rPr>
              <a:t>Enfants de moins de 6 ans entrant en CP : la famille doit fournir un certificat de scolarité</a:t>
            </a:r>
            <a:r>
              <a:rPr lang="en-US" sz="1400" kern="1400">
                <a:solidFill>
                  <a:schemeClr val="tx2"/>
                </a:solidFill>
                <a:latin typeface="Calibri"/>
                <a:ea typeface="Calibri"/>
                <a:cs typeface="Calibri"/>
              </a:rPr>
              <a:t>​</a:t>
            </a:r>
          </a:p>
          <a:p>
            <a:pPr fontAlgn="base">
              <a:buFontTx/>
              <a:buChar char="-"/>
            </a:pPr>
            <a:r>
              <a:rPr lang="fr-FR" sz="1400" kern="1400">
                <a:solidFill>
                  <a:schemeClr val="tx2"/>
                </a:solidFill>
                <a:latin typeface="Calibri"/>
                <a:ea typeface="Calibri"/>
                <a:cs typeface="Calibri"/>
              </a:rPr>
              <a:t>Enfants entre 16 et 18 ans : la famille doit réaliser une déclaration de scolarité en ligne</a:t>
            </a:r>
            <a:r>
              <a:rPr lang="en-US" sz="1400" kern="1400">
                <a:solidFill>
                  <a:schemeClr val="tx2"/>
                </a:solidFill>
                <a:latin typeface="Calibri"/>
                <a:ea typeface="Calibri"/>
                <a:cs typeface="Calibri"/>
              </a:rPr>
              <a:t>​</a:t>
            </a:r>
          </a:p>
          <a:p>
            <a:pPr fontAlgn="base">
              <a:buFontTx/>
              <a:buChar char="-"/>
            </a:pPr>
            <a:endParaRPr lang="en-US" sz="1400" kern="1400">
              <a:solidFill>
                <a:schemeClr val="tx2"/>
              </a:solidFill>
              <a:latin typeface="Calibri"/>
              <a:ea typeface="Calibri"/>
              <a:cs typeface="Calibri"/>
            </a:endParaRPr>
          </a:p>
          <a:p>
            <a:pPr>
              <a:buFont typeface="Arial"/>
              <a:buChar char="•"/>
            </a:pPr>
            <a:endParaRPr lang="fr-FR" sz="1400" b="1" kern="1400">
              <a:solidFill>
                <a:schemeClr val="tx2"/>
              </a:solidFill>
              <a:latin typeface="Calibri"/>
              <a:ea typeface="Calibri"/>
              <a:cs typeface="Calibri"/>
            </a:endParaRPr>
          </a:p>
          <a:p>
            <a:pPr>
              <a:buFont typeface="Arial,Sans-Serif"/>
              <a:buChar char="•"/>
            </a:pPr>
            <a:endParaRPr lang="fr-FR" sz="900" kern="1400">
              <a:solidFill>
                <a:srgbClr val="000000"/>
              </a:solidFill>
              <a:latin typeface="Calibri"/>
              <a:ea typeface="Calibri"/>
              <a:cs typeface="Calibri"/>
            </a:endParaRPr>
          </a:p>
          <a:p>
            <a:pPr marL="685800" lvl="2" indent="0">
              <a:buNone/>
            </a:pPr>
            <a:endParaRPr lang="fr-FR" kern="1400">
              <a:solidFill>
                <a:schemeClr val="tx2"/>
              </a:solidFill>
              <a:highlight>
                <a:srgbClr val="FFFF00"/>
              </a:highlight>
              <a:latin typeface="Calibri"/>
              <a:ea typeface="Calibri"/>
              <a:cs typeface="Calibri"/>
            </a:endParaRPr>
          </a:p>
          <a:p>
            <a:pPr marL="842645" marR="0" lvl="1" indent="-285750">
              <a:spcAft>
                <a:spcPts val="0"/>
              </a:spcAft>
              <a:buFont typeface="Arial"/>
              <a:buChar char="–"/>
            </a:pPr>
            <a:endParaRPr lang="fr-FR" kern="1400">
              <a:solidFill>
                <a:schemeClr val="tx2"/>
              </a:solidFill>
              <a:latin typeface="Roboto"/>
              <a:ea typeface="Roboto"/>
              <a:cs typeface="Roboto"/>
            </a:endParaRPr>
          </a:p>
          <a:p>
            <a:pPr marL="842645" lvl="1" indent="-285750">
              <a:buFont typeface="Arial"/>
              <a:buChar char="–"/>
            </a:pPr>
            <a:endParaRPr lang="fr-FR" kern="1400">
              <a:solidFill>
                <a:schemeClr val="tx2"/>
              </a:solidFill>
              <a:latin typeface="Roboto"/>
              <a:ea typeface="Roboto"/>
              <a:cs typeface="Roboto"/>
            </a:endParaRPr>
          </a:p>
          <a:p>
            <a:pPr marL="556895" lvl="1" indent="0">
              <a:buNone/>
            </a:pPr>
            <a:endParaRPr lang="fr-FR" kern="1400">
              <a:solidFill>
                <a:srgbClr val="1F497D"/>
              </a:solidFill>
              <a:latin typeface="Roboto"/>
              <a:ea typeface="Roboto"/>
              <a:cs typeface="Roboto"/>
            </a:endParaRPr>
          </a:p>
          <a:p>
            <a:pPr marL="0" indent="0" algn="just">
              <a:lnSpc>
                <a:spcPct val="110000"/>
              </a:lnSpc>
              <a:spcBef>
                <a:spcPts val="0"/>
              </a:spcBef>
              <a:buNone/>
            </a:pPr>
            <a:endParaRPr lang="fr-FR" kern="1400">
              <a:solidFill>
                <a:srgbClr val="0B4E9F"/>
              </a:solidFill>
              <a:latin typeface="Calibri"/>
              <a:ea typeface="Calibri"/>
              <a:cs typeface="Arial" panose="020B0604020202020204" pitchFamily="34" charset="0"/>
            </a:endParaRPr>
          </a:p>
          <a:p>
            <a:endParaRPr lang="fr-FR">
              <a:solidFill>
                <a:srgbClr val="000000"/>
              </a:solidFill>
              <a:ea typeface="Calibri"/>
              <a:cs typeface="Calibri"/>
            </a:endParaRPr>
          </a:p>
        </p:txBody>
      </p:sp>
      <p:graphicFrame>
        <p:nvGraphicFramePr>
          <p:cNvPr id="3" name="Tableau 2">
            <a:extLst>
              <a:ext uri="{FF2B5EF4-FFF2-40B4-BE49-F238E27FC236}">
                <a16:creationId xmlns:a16="http://schemas.microsoft.com/office/drawing/2014/main" id="{FBD1E267-9F8E-DAF2-F51F-94411A0EB88C}"/>
              </a:ext>
            </a:extLst>
          </p:cNvPr>
          <p:cNvGraphicFramePr>
            <a:graphicFrameLocks noGrp="1"/>
          </p:cNvGraphicFramePr>
          <p:nvPr>
            <p:extLst>
              <p:ext uri="{D42A27DB-BD31-4B8C-83A1-F6EECF244321}">
                <p14:modId xmlns:p14="http://schemas.microsoft.com/office/powerpoint/2010/main" val="842871938"/>
              </p:ext>
            </p:extLst>
          </p:nvPr>
        </p:nvGraphicFramePr>
        <p:xfrm>
          <a:off x="1018721" y="3629332"/>
          <a:ext cx="4057650" cy="1194564"/>
        </p:xfrm>
        <a:graphic>
          <a:graphicData uri="http://schemas.openxmlformats.org/drawingml/2006/table">
            <a:tbl>
              <a:tblPr>
                <a:tableStyleId>{3C2FFA5D-87B4-456A-9821-1D502468CF0F}</a:tableStyleId>
              </a:tblPr>
              <a:tblGrid>
                <a:gridCol w="2028825">
                  <a:extLst>
                    <a:ext uri="{9D8B030D-6E8A-4147-A177-3AD203B41FA5}">
                      <a16:colId xmlns:a16="http://schemas.microsoft.com/office/drawing/2014/main" val="1520338562"/>
                    </a:ext>
                  </a:extLst>
                </a:gridCol>
                <a:gridCol w="2028825">
                  <a:extLst>
                    <a:ext uri="{9D8B030D-6E8A-4147-A177-3AD203B41FA5}">
                      <a16:colId xmlns:a16="http://schemas.microsoft.com/office/drawing/2014/main" val="1240921127"/>
                    </a:ext>
                  </a:extLst>
                </a:gridCol>
              </a:tblGrid>
              <a:tr h="0">
                <a:tc>
                  <a:txBody>
                    <a:bodyPr/>
                    <a:lstStyle/>
                    <a:p>
                      <a:pPr algn="l" fontAlgn="base">
                        <a:lnSpc>
                          <a:spcPts val="1650"/>
                        </a:lnSpc>
                        <a:buNone/>
                      </a:pPr>
                      <a:r>
                        <a:rPr lang="fr-FR" sz="1350" b="1">
                          <a:solidFill>
                            <a:srgbClr val="183E82"/>
                          </a:solidFill>
                          <a:effectLst/>
                        </a:rPr>
                        <a:t>Âge de l'enfant</a:t>
                      </a:r>
                      <a:r>
                        <a:rPr lang="fr-FR" sz="1350" b="0">
                          <a:solidFill>
                            <a:srgbClr val="000000"/>
                          </a:solidFill>
                          <a:effectLst/>
                        </a:rPr>
                        <a:t>​</a:t>
                      </a:r>
                      <a:endParaRPr lang="fr-FR" b="0" i="0">
                        <a:solidFill>
                          <a:srgbClr val="000000"/>
                        </a:solidFill>
                        <a:effectLst/>
                      </a:endParaRPr>
                    </a:p>
                  </a:txBody>
                  <a:tcPr anchor="ctr"/>
                </a:tc>
                <a:tc>
                  <a:txBody>
                    <a:bodyPr/>
                    <a:lstStyle/>
                    <a:p>
                      <a:pPr algn="l" fontAlgn="base">
                        <a:lnSpc>
                          <a:spcPts val="1650"/>
                        </a:lnSpc>
                        <a:buNone/>
                      </a:pPr>
                      <a:r>
                        <a:rPr lang="fr-FR" sz="1350" b="1">
                          <a:solidFill>
                            <a:srgbClr val="183E82"/>
                          </a:solidFill>
                          <a:effectLst/>
                        </a:rPr>
                        <a:t>Montant de l'ARS</a:t>
                      </a:r>
                      <a:r>
                        <a:rPr lang="fr-FR" sz="1350" b="0">
                          <a:solidFill>
                            <a:srgbClr val="000000"/>
                          </a:solidFill>
                          <a:effectLst/>
                        </a:rPr>
                        <a:t>​</a:t>
                      </a:r>
                      <a:endParaRPr lang="fr-FR" b="0" i="0">
                        <a:solidFill>
                          <a:srgbClr val="000000"/>
                        </a:solidFill>
                        <a:effectLst/>
                      </a:endParaRPr>
                    </a:p>
                  </a:txBody>
                  <a:tcPr anchor="ctr"/>
                </a:tc>
                <a:extLst>
                  <a:ext uri="{0D108BD9-81ED-4DB2-BD59-A6C34878D82A}">
                    <a16:rowId xmlns:a16="http://schemas.microsoft.com/office/drawing/2014/main" val="1105717188"/>
                  </a:ext>
                </a:extLst>
              </a:tr>
              <a:tr h="0">
                <a:tc>
                  <a:txBody>
                    <a:bodyPr/>
                    <a:lstStyle/>
                    <a:p>
                      <a:pPr algn="l" fontAlgn="base">
                        <a:lnSpc>
                          <a:spcPts val="1650"/>
                        </a:lnSpc>
                        <a:buNone/>
                      </a:pPr>
                      <a:r>
                        <a:rPr lang="fr-FR" sz="1350" b="0">
                          <a:solidFill>
                            <a:srgbClr val="183E82"/>
                          </a:solidFill>
                          <a:effectLst/>
                        </a:rPr>
                        <a:t>De 6 ans à 10 ans</a:t>
                      </a:r>
                      <a:endParaRPr lang="fr-FR" b="0" i="0">
                        <a:solidFill>
                          <a:srgbClr val="000000"/>
                        </a:solidFill>
                        <a:effectLst/>
                      </a:endParaRPr>
                    </a:p>
                  </a:txBody>
                  <a:tcPr anchor="ctr"/>
                </a:tc>
                <a:tc>
                  <a:txBody>
                    <a:bodyPr/>
                    <a:lstStyle/>
                    <a:p>
                      <a:pPr algn="l" fontAlgn="base">
                        <a:lnSpc>
                          <a:spcPts val="1650"/>
                        </a:lnSpc>
                        <a:buNone/>
                      </a:pPr>
                      <a:r>
                        <a:rPr lang="fr-FR" sz="1350" b="0">
                          <a:solidFill>
                            <a:srgbClr val="183E82"/>
                          </a:solidFill>
                          <a:effectLst/>
                        </a:rPr>
                        <a:t>426,87 €  </a:t>
                      </a:r>
                      <a:r>
                        <a:rPr lang="fr-FR" sz="1350" b="0">
                          <a:solidFill>
                            <a:srgbClr val="000000"/>
                          </a:solidFill>
                          <a:effectLst/>
                        </a:rPr>
                        <a:t>​</a:t>
                      </a:r>
                      <a:endParaRPr lang="fr-FR" b="0" i="0">
                        <a:solidFill>
                          <a:srgbClr val="000000"/>
                        </a:solidFill>
                        <a:effectLst/>
                      </a:endParaRPr>
                    </a:p>
                  </a:txBody>
                  <a:tcPr anchor="ctr"/>
                </a:tc>
                <a:extLst>
                  <a:ext uri="{0D108BD9-81ED-4DB2-BD59-A6C34878D82A}">
                    <a16:rowId xmlns:a16="http://schemas.microsoft.com/office/drawing/2014/main" val="4200902789"/>
                  </a:ext>
                </a:extLst>
              </a:tr>
              <a:tr h="0">
                <a:tc>
                  <a:txBody>
                    <a:bodyPr/>
                    <a:lstStyle/>
                    <a:p>
                      <a:pPr algn="l" fontAlgn="base">
                        <a:lnSpc>
                          <a:spcPts val="1650"/>
                        </a:lnSpc>
                        <a:buNone/>
                      </a:pPr>
                      <a:r>
                        <a:rPr lang="fr-FR" sz="1350" b="0">
                          <a:solidFill>
                            <a:srgbClr val="183E82"/>
                          </a:solidFill>
                          <a:effectLst/>
                        </a:rPr>
                        <a:t>De 11 ans à 14 ans</a:t>
                      </a:r>
                      <a:endParaRPr lang="fr-FR" b="0" i="0">
                        <a:solidFill>
                          <a:srgbClr val="000000"/>
                        </a:solidFill>
                        <a:effectLst/>
                      </a:endParaRPr>
                    </a:p>
                  </a:txBody>
                  <a:tcPr anchor="ctr"/>
                </a:tc>
                <a:tc>
                  <a:txBody>
                    <a:bodyPr/>
                    <a:lstStyle/>
                    <a:p>
                      <a:pPr algn="l" fontAlgn="base">
                        <a:lnSpc>
                          <a:spcPts val="1650"/>
                        </a:lnSpc>
                        <a:buNone/>
                      </a:pPr>
                      <a:r>
                        <a:rPr lang="fr-FR" sz="1350" b="0">
                          <a:solidFill>
                            <a:srgbClr val="183E82"/>
                          </a:solidFill>
                          <a:effectLst/>
                        </a:rPr>
                        <a:t>450,41 €</a:t>
                      </a:r>
                      <a:r>
                        <a:rPr lang="fr-FR" sz="1350" b="0">
                          <a:solidFill>
                            <a:srgbClr val="000000"/>
                          </a:solidFill>
                          <a:effectLst/>
                        </a:rPr>
                        <a:t>​</a:t>
                      </a:r>
                      <a:endParaRPr lang="fr-FR" b="0" i="0">
                        <a:solidFill>
                          <a:srgbClr val="000000"/>
                        </a:solidFill>
                        <a:effectLst/>
                      </a:endParaRPr>
                    </a:p>
                  </a:txBody>
                  <a:tcPr anchor="ctr"/>
                </a:tc>
                <a:extLst>
                  <a:ext uri="{0D108BD9-81ED-4DB2-BD59-A6C34878D82A}">
                    <a16:rowId xmlns:a16="http://schemas.microsoft.com/office/drawing/2014/main" val="1597561418"/>
                  </a:ext>
                </a:extLst>
              </a:tr>
              <a:tr h="0">
                <a:tc>
                  <a:txBody>
                    <a:bodyPr/>
                    <a:lstStyle/>
                    <a:p>
                      <a:pPr algn="l" fontAlgn="base">
                        <a:lnSpc>
                          <a:spcPts val="1650"/>
                        </a:lnSpc>
                        <a:buNone/>
                      </a:pPr>
                      <a:r>
                        <a:rPr lang="fr-FR" sz="1350" b="0">
                          <a:solidFill>
                            <a:srgbClr val="183E82"/>
                          </a:solidFill>
                          <a:effectLst/>
                        </a:rPr>
                        <a:t>De 15 ans à 18 ans</a:t>
                      </a:r>
                      <a:endParaRPr lang="fr-FR" b="0" i="0">
                        <a:solidFill>
                          <a:srgbClr val="000000"/>
                        </a:solidFill>
                        <a:effectLst/>
                      </a:endParaRPr>
                    </a:p>
                  </a:txBody>
                  <a:tcPr anchor="ctr"/>
                </a:tc>
                <a:tc>
                  <a:txBody>
                    <a:bodyPr/>
                    <a:lstStyle/>
                    <a:p>
                      <a:pPr algn="l" fontAlgn="base">
                        <a:lnSpc>
                          <a:spcPts val="1650"/>
                        </a:lnSpc>
                        <a:buNone/>
                      </a:pPr>
                      <a:r>
                        <a:rPr lang="fr-FR" sz="1350" b="0">
                          <a:solidFill>
                            <a:srgbClr val="183E82"/>
                          </a:solidFill>
                          <a:effectLst/>
                        </a:rPr>
                        <a:t>466,02 €  </a:t>
                      </a:r>
                      <a:r>
                        <a:rPr lang="fr-FR" sz="1350" b="0">
                          <a:solidFill>
                            <a:srgbClr val="000000"/>
                          </a:solidFill>
                          <a:effectLst/>
                        </a:rPr>
                        <a:t>​</a:t>
                      </a:r>
                      <a:endParaRPr lang="fr-FR" b="0" i="0">
                        <a:solidFill>
                          <a:srgbClr val="000000"/>
                        </a:solidFill>
                        <a:effectLst/>
                      </a:endParaRPr>
                    </a:p>
                  </a:txBody>
                  <a:tcPr anchor="ctr"/>
                </a:tc>
                <a:extLst>
                  <a:ext uri="{0D108BD9-81ED-4DB2-BD59-A6C34878D82A}">
                    <a16:rowId xmlns:a16="http://schemas.microsoft.com/office/drawing/2014/main" val="2533406806"/>
                  </a:ext>
                </a:extLst>
              </a:tr>
            </a:tbl>
          </a:graphicData>
        </a:graphic>
      </p:graphicFrame>
      <p:sp>
        <p:nvSpPr>
          <p:cNvPr id="7" name="Rectangle 1">
            <a:extLst>
              <a:ext uri="{FF2B5EF4-FFF2-40B4-BE49-F238E27FC236}">
                <a16:creationId xmlns:a16="http://schemas.microsoft.com/office/drawing/2014/main" id="{C1699330-2403-D912-9573-1DAE588863C3}"/>
              </a:ext>
            </a:extLst>
          </p:cNvPr>
          <p:cNvSpPr>
            <a:spLocks noChangeArrowheads="1"/>
          </p:cNvSpPr>
          <p:nvPr/>
        </p:nvSpPr>
        <p:spPr bwMode="auto">
          <a:xfrm>
            <a:off x="4171950" y="31162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85464381"/>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23E69-8AC7-2834-4EF0-F45698C2D0BA}"/>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38DF670-52F7-E3DA-D5D0-72C3F4756F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866A33DC-B32C-95CE-BE4B-12729F5772DD}"/>
              </a:ext>
            </a:extLst>
          </p:cNvPr>
          <p:cNvPicPr>
            <a:picLocks noChangeAspect="1"/>
          </p:cNvPicPr>
          <p:nvPr/>
        </p:nvPicPr>
        <p:blipFill>
          <a:blip r:embed="rId2"/>
          <a:stretch>
            <a:fillRect/>
          </a:stretch>
        </p:blipFill>
        <p:spPr>
          <a:xfrm>
            <a:off x="10234569" y="136522"/>
            <a:ext cx="1686186" cy="1216942"/>
          </a:xfrm>
          <a:prstGeom prst="rect">
            <a:avLst/>
          </a:prstGeom>
        </p:spPr>
      </p:pic>
      <p:sp>
        <p:nvSpPr>
          <p:cNvPr id="9" name="Titre 1">
            <a:extLst>
              <a:ext uri="{FF2B5EF4-FFF2-40B4-BE49-F238E27FC236}">
                <a16:creationId xmlns:a16="http://schemas.microsoft.com/office/drawing/2014/main" id="{64A323AD-D1A6-3559-CFF5-D5D67BAE0CA8}"/>
              </a:ext>
            </a:extLst>
          </p:cNvPr>
          <p:cNvSpPr txBox="1">
            <a:spLocks/>
          </p:cNvSpPr>
          <p:nvPr/>
        </p:nvSpPr>
        <p:spPr>
          <a:xfrm>
            <a:off x="719403" y="331939"/>
            <a:ext cx="10769600" cy="1143000"/>
          </a:xfrm>
          <a:prstGeom prst="rect">
            <a:avLst/>
          </a:prstGeom>
        </p:spPr>
        <p:txBody>
          <a:bodyPr vert="horz" lIns="91440" tIns="45720" rIns="91440" bIns="45720" rtlCol="0" anchor="ctr" anchorCtr="0">
            <a:normAutofit/>
          </a:bodyPr>
          <a:lstStyle>
            <a:lvl1pPr algn="l" defTabSz="685800" rtl="0" eaLnBrk="1" latinLnBrk="0" hangingPunct="1">
              <a:spcBef>
                <a:spcPct val="0"/>
              </a:spcBef>
              <a:buNone/>
              <a:defRPr kumimoji="0" lang="fr-FR" sz="3300" kern="1200">
                <a:solidFill>
                  <a:schemeClr val="tx1"/>
                </a:solidFill>
                <a:latin typeface="+mj-lt"/>
                <a:ea typeface="+mj-ea"/>
                <a:cs typeface="+mj-cs"/>
              </a:defRPr>
            </a:lvl1pPr>
          </a:lstStyle>
          <a:p>
            <a:pPr>
              <a:defRPr/>
            </a:pPr>
            <a:r>
              <a:rPr lang="fr-FR" sz="3600">
                <a:solidFill>
                  <a:srgbClr val="183E82"/>
                </a:solidFill>
                <a:latin typeface="Calibri"/>
                <a:ea typeface="Times New Roman" panose="02020603050405020304" pitchFamily="18" charset="0"/>
                <a:cs typeface="Calibri"/>
              </a:rPr>
              <a:t>1. </a:t>
            </a:r>
            <a:r>
              <a:rPr lang="fr-FR" sz="3200">
                <a:solidFill>
                  <a:srgbClr val="183E82"/>
                </a:solidFill>
                <a:latin typeface="Calibri"/>
                <a:ea typeface="Calibri"/>
                <a:cs typeface="Calibri"/>
              </a:rPr>
              <a:t>Allocation de Rentrée Scolaire (ARS) : campagne 2026</a:t>
            </a:r>
            <a:br>
              <a:rPr lang="fr-FR" sz="3600">
                <a:latin typeface="Calibri" panose="020F0502020204030204" pitchFamily="34" charset="0"/>
                <a:ea typeface="Times New Roman" panose="02020603050405020304" pitchFamily="18" charset="0"/>
              </a:rPr>
            </a:br>
            <a:endParaRPr kumimoji="0" lang="fr-FR" sz="3300" b="0" i="0" u="none" strike="noStrike" kern="1200" cap="none" spc="0" normalizeH="0" baseline="0" noProof="0">
              <a:ln>
                <a:noFill/>
              </a:ln>
              <a:solidFill>
                <a:schemeClr val="tx2">
                  <a:lumMod val="60000"/>
                  <a:lumOff val="40000"/>
                </a:schemeClr>
              </a:solidFill>
              <a:effectLst/>
              <a:uLnTx/>
              <a:uFillTx/>
              <a:latin typeface="Calibri"/>
              <a:ea typeface="+mj-ea"/>
              <a:cs typeface="+mj-cs"/>
            </a:endParaRPr>
          </a:p>
        </p:txBody>
      </p:sp>
      <p:sp>
        <p:nvSpPr>
          <p:cNvPr id="6" name="Rectangle 1">
            <a:extLst>
              <a:ext uri="{FF2B5EF4-FFF2-40B4-BE49-F238E27FC236}">
                <a16:creationId xmlns:a16="http://schemas.microsoft.com/office/drawing/2014/main" id="{31EA68B0-60E0-B59B-F671-AA8F12449BC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 name="Espace réservé du contenu 2">
            <a:extLst>
              <a:ext uri="{FF2B5EF4-FFF2-40B4-BE49-F238E27FC236}">
                <a16:creationId xmlns:a16="http://schemas.microsoft.com/office/drawing/2014/main" id="{56873E62-E72E-ECF1-F2F9-ECDE4DFA8F8A}"/>
              </a:ext>
            </a:extLst>
          </p:cNvPr>
          <p:cNvSpPr>
            <a:spLocks noGrp="1"/>
          </p:cNvSpPr>
          <p:nvPr>
            <p:ph idx="1"/>
          </p:nvPr>
        </p:nvSpPr>
        <p:spPr>
          <a:xfrm>
            <a:off x="719402" y="1396181"/>
            <a:ext cx="10794171" cy="5211096"/>
          </a:xfrm>
          <a:prstGeom prst="rect">
            <a:avLst/>
          </a:prstGeom>
        </p:spPr>
        <p:txBody>
          <a:bodyPr vert="horz" lIns="91440" tIns="45720" rIns="91440" bIns="45720" rtlCol="0" anchor="t">
            <a:normAutofit lnSpcReduction="10000"/>
          </a:bodyPr>
          <a:lstStyle>
            <a:lvl1pPr marL="257175" indent="-257175" algn="l" defTabSz="6858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kumimoji="0" lang="fr-F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9pPr>
          </a:lstStyle>
          <a:p>
            <a:pPr marL="0" indent="0">
              <a:buNone/>
            </a:pPr>
            <a:r>
              <a:rPr lang="fr-FR" sz="1900" b="1" kern="1400">
                <a:solidFill>
                  <a:schemeClr val="tx2"/>
                </a:solidFill>
                <a:latin typeface="Calibri"/>
                <a:ea typeface="Calibri"/>
                <a:cs typeface="Calibri"/>
              </a:rPr>
              <a:t>Calendrier :</a:t>
            </a:r>
          </a:p>
          <a:p>
            <a:pPr marL="0" indent="0">
              <a:buNone/>
            </a:pPr>
            <a:endParaRPr lang="fr-FR" sz="1600" b="1" kern="1400">
              <a:solidFill>
                <a:schemeClr val="tx2"/>
              </a:solidFill>
              <a:latin typeface="Calibri"/>
              <a:ea typeface="Calibri"/>
              <a:cs typeface="Calibri"/>
            </a:endParaRPr>
          </a:p>
          <a:p>
            <a:pPr marL="0" indent="0">
              <a:buNone/>
            </a:pPr>
            <a:r>
              <a:rPr lang="fr-FR" sz="1600" b="1" kern="1400">
                <a:solidFill>
                  <a:schemeClr val="tx2"/>
                </a:solidFill>
                <a:latin typeface="Calibri"/>
                <a:ea typeface="Calibri"/>
                <a:cs typeface="Calibri"/>
              </a:rPr>
              <a:t>🖥️ 5 juillet 2026</a:t>
            </a:r>
          </a:p>
          <a:p>
            <a:pPr marL="0" indent="0">
              <a:buNone/>
            </a:pPr>
            <a:r>
              <a:rPr lang="fr-FR" sz="1600" b="1" kern="1400">
                <a:solidFill>
                  <a:schemeClr val="tx2"/>
                </a:solidFill>
                <a:latin typeface="Calibri"/>
                <a:ea typeface="Calibri"/>
                <a:cs typeface="Calibri"/>
              </a:rPr>
              <a:t>Ouverture de la téléprocédure</a:t>
            </a:r>
          </a:p>
          <a:p>
            <a:pPr marL="0" indent="0">
              <a:buNone/>
            </a:pPr>
            <a:endParaRPr lang="fr-FR" sz="1600" b="1" kern="1400">
              <a:solidFill>
                <a:schemeClr val="tx2"/>
              </a:solidFill>
              <a:latin typeface="Calibri"/>
              <a:ea typeface="Calibri"/>
              <a:cs typeface="Calibri"/>
            </a:endParaRPr>
          </a:p>
          <a:p>
            <a:pPr marL="0" indent="0">
              <a:buNone/>
            </a:pPr>
            <a:r>
              <a:rPr lang="fr-FR" sz="1600" b="1" kern="1400">
                <a:solidFill>
                  <a:schemeClr val="tx2"/>
                </a:solidFill>
                <a:latin typeface="Calibri"/>
                <a:ea typeface="Calibri"/>
                <a:cs typeface="Calibri"/>
              </a:rPr>
              <a:t>✉️ 6-7 juillet 2026</a:t>
            </a:r>
          </a:p>
          <a:p>
            <a:pPr marL="0" indent="0">
              <a:buNone/>
            </a:pPr>
            <a:r>
              <a:rPr lang="fr-FR" sz="1600" b="1" kern="1400">
                <a:solidFill>
                  <a:schemeClr val="tx2"/>
                </a:solidFill>
                <a:latin typeface="Calibri"/>
                <a:ea typeface="Calibri"/>
                <a:cs typeface="Calibri"/>
              </a:rPr>
              <a:t>Envoi des messages d'information aux allocataires concernés</a:t>
            </a:r>
          </a:p>
          <a:p>
            <a:pPr marL="0" indent="0">
              <a:buNone/>
            </a:pPr>
            <a:endParaRPr lang="fr-FR" sz="1600" b="1" kern="1400">
              <a:solidFill>
                <a:schemeClr val="tx2"/>
              </a:solidFill>
              <a:latin typeface="Calibri"/>
              <a:ea typeface="Calibri"/>
              <a:cs typeface="Calibri"/>
            </a:endParaRPr>
          </a:p>
          <a:p>
            <a:pPr marL="0" indent="0">
              <a:buNone/>
            </a:pPr>
            <a:r>
              <a:rPr lang="fr-FR" sz="1600" b="1" kern="1400">
                <a:solidFill>
                  <a:schemeClr val="tx2"/>
                </a:solidFill>
                <a:latin typeface="Calibri"/>
                <a:ea typeface="Calibri"/>
                <a:cs typeface="Calibri"/>
              </a:rPr>
              <a:t>🔄 Juillet → Septembre 2026</a:t>
            </a:r>
          </a:p>
          <a:p>
            <a:pPr marL="0" indent="0">
              <a:buNone/>
            </a:pPr>
            <a:r>
              <a:rPr lang="fr-FR" sz="1600" b="1" kern="1400">
                <a:solidFill>
                  <a:schemeClr val="tx2"/>
                </a:solidFill>
                <a:latin typeface="Calibri"/>
                <a:ea typeface="Calibri"/>
                <a:cs typeface="Calibri"/>
              </a:rPr>
              <a:t>Relances de la Caf</a:t>
            </a:r>
          </a:p>
          <a:p>
            <a:pPr marL="0" indent="0">
              <a:buNone/>
            </a:pPr>
            <a:endParaRPr lang="fr-FR" sz="1600" b="1" kern="1400">
              <a:solidFill>
                <a:schemeClr val="tx2"/>
              </a:solidFill>
              <a:latin typeface="Calibri"/>
              <a:ea typeface="Calibri"/>
              <a:cs typeface="Calibri"/>
            </a:endParaRPr>
          </a:p>
          <a:p>
            <a:pPr marL="0" indent="0">
              <a:buNone/>
            </a:pPr>
            <a:r>
              <a:rPr lang="fr-FR" sz="1600" b="1" kern="1400">
                <a:solidFill>
                  <a:schemeClr val="tx2"/>
                </a:solidFill>
                <a:latin typeface="Calibri"/>
                <a:ea typeface="Calibri"/>
                <a:cs typeface="Calibri"/>
              </a:rPr>
              <a:t>💰 Vers le 20 août 2026</a:t>
            </a:r>
          </a:p>
          <a:p>
            <a:pPr marL="0" indent="0">
              <a:buNone/>
            </a:pPr>
            <a:r>
              <a:rPr lang="fr-FR" sz="1600" b="1" kern="1400">
                <a:solidFill>
                  <a:schemeClr val="tx2"/>
                </a:solidFill>
                <a:latin typeface="Calibri"/>
                <a:ea typeface="Calibri"/>
                <a:cs typeface="Calibri"/>
              </a:rPr>
              <a:t>Versement de l'ARS (sous réserve de confirmation)</a:t>
            </a:r>
          </a:p>
          <a:p>
            <a:pPr marL="0" indent="0">
              <a:buNone/>
            </a:pPr>
            <a:endParaRPr lang="fr-FR" sz="1600" b="1" kern="1400">
              <a:solidFill>
                <a:schemeClr val="tx2"/>
              </a:solidFill>
              <a:latin typeface="Calibri"/>
              <a:ea typeface="Calibri"/>
              <a:cs typeface="Calibri"/>
            </a:endParaRPr>
          </a:p>
          <a:p>
            <a:pPr marL="0" indent="0">
              <a:buNone/>
            </a:pPr>
            <a:r>
              <a:rPr lang="fr-FR" sz="1600" b="1" kern="1400">
                <a:solidFill>
                  <a:schemeClr val="tx2"/>
                </a:solidFill>
                <a:latin typeface="Calibri"/>
                <a:ea typeface="Calibri"/>
                <a:cs typeface="Calibri"/>
              </a:rPr>
              <a:t>📌 À retenir : L'allocataire doit effectuer sa déclaration de scolarité sur caf.fr. </a:t>
            </a:r>
          </a:p>
          <a:p>
            <a:pPr marL="0" indent="0">
              <a:buNone/>
            </a:pPr>
            <a:r>
              <a:rPr lang="fr-FR" sz="1600" b="1" kern="1400">
                <a:solidFill>
                  <a:schemeClr val="tx2"/>
                </a:solidFill>
                <a:latin typeface="Calibri"/>
                <a:ea typeface="Calibri"/>
                <a:cs typeface="Calibri"/>
              </a:rPr>
              <a:t>Une notification est disponible dans son espace personnel.</a:t>
            </a:r>
          </a:p>
          <a:p>
            <a:pPr marL="0" indent="0">
              <a:buNone/>
            </a:pPr>
            <a:endParaRPr lang="fr-FR" sz="1600" kern="1400">
              <a:solidFill>
                <a:schemeClr val="tx2"/>
              </a:solidFill>
              <a:latin typeface="Calibri"/>
              <a:ea typeface="Calibri"/>
              <a:cs typeface="Calibri"/>
            </a:endParaRPr>
          </a:p>
          <a:p>
            <a:pPr marL="0" indent="0">
              <a:buNone/>
            </a:pPr>
            <a:r>
              <a:rPr lang="fr-FR" sz="1600" b="1" kern="1400">
                <a:solidFill>
                  <a:schemeClr val="tx2"/>
                </a:solidFill>
                <a:latin typeface="Calibri"/>
                <a:ea typeface="Calibri"/>
                <a:cs typeface="Calibri"/>
              </a:rPr>
              <a:t>Lien vers le Caf.fr : </a:t>
            </a:r>
            <a:r>
              <a:rPr lang="fr-FR" sz="1600" kern="1400">
                <a:solidFill>
                  <a:schemeClr val="tx2"/>
                </a:solidFill>
                <a:ea typeface="+mn-lt"/>
                <a:cs typeface="+mn-lt"/>
                <a:hlinkClick r:id="rId3">
                  <a:extLst>
                    <a:ext uri="{A12FA001-AC4F-418D-AE19-62706E023703}">
                      <ahyp:hlinkClr xmlns:ahyp="http://schemas.microsoft.com/office/drawing/2018/hyperlinkcolor" val="tx"/>
                    </a:ext>
                  </a:extLst>
                </a:hlinkClick>
              </a:rPr>
              <a:t>Allocation de rentrée scolaire : ce qu'il faut savoir | CAF – Caisse d’Allocations Familiales</a:t>
            </a:r>
          </a:p>
          <a:p>
            <a:pPr marL="842645" lvl="1" indent="-285750">
              <a:buFont typeface="Arial"/>
              <a:buChar char="–"/>
            </a:pPr>
            <a:endParaRPr lang="fr-FR" kern="1400">
              <a:solidFill>
                <a:schemeClr val="tx2"/>
              </a:solidFill>
              <a:latin typeface="Roboto"/>
              <a:ea typeface="Roboto"/>
              <a:cs typeface="Roboto"/>
            </a:endParaRPr>
          </a:p>
          <a:p>
            <a:pPr marL="842645" marR="0" lvl="1" indent="-285750">
              <a:spcAft>
                <a:spcPts val="0"/>
              </a:spcAft>
              <a:buFont typeface="Arial"/>
              <a:buChar char="–"/>
            </a:pPr>
            <a:endParaRPr lang="fr-FR" kern="1400">
              <a:solidFill>
                <a:schemeClr val="tx2"/>
              </a:solidFill>
              <a:latin typeface="Roboto"/>
              <a:ea typeface="Roboto"/>
              <a:cs typeface="Roboto"/>
            </a:endParaRPr>
          </a:p>
          <a:p>
            <a:pPr marL="556895" lvl="1" indent="0">
              <a:buNone/>
            </a:pPr>
            <a:endParaRPr lang="fr-FR" kern="1400">
              <a:solidFill>
                <a:schemeClr val="tx2"/>
              </a:solidFill>
              <a:latin typeface="Roboto"/>
              <a:ea typeface="Roboto"/>
              <a:cs typeface="Roboto"/>
            </a:endParaRPr>
          </a:p>
          <a:p>
            <a:pPr marL="0" indent="0" algn="just">
              <a:lnSpc>
                <a:spcPct val="110000"/>
              </a:lnSpc>
              <a:spcBef>
                <a:spcPts val="0"/>
              </a:spcBef>
              <a:buNone/>
            </a:pPr>
            <a:endParaRPr lang="fr-FR" kern="1400">
              <a:solidFill>
                <a:srgbClr val="0B4E9F"/>
              </a:solidFill>
              <a:ea typeface="Calibri"/>
              <a:cs typeface="Arial" panose="020B0604020202020204" pitchFamily="34" charset="0"/>
            </a:endParaRPr>
          </a:p>
          <a:p>
            <a:endParaRPr lang="fr-FR">
              <a:solidFill>
                <a:srgbClr val="000000"/>
              </a:solidFill>
              <a:ea typeface="Calibri"/>
              <a:cs typeface="Calibri"/>
            </a:endParaRPr>
          </a:p>
        </p:txBody>
      </p:sp>
    </p:spTree>
    <p:extLst>
      <p:ext uri="{BB962C8B-B14F-4D97-AF65-F5344CB8AC3E}">
        <p14:creationId xmlns:p14="http://schemas.microsoft.com/office/powerpoint/2010/main" val="410514528"/>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5DCD8-9F1A-EB26-82E8-D56041B4A156}"/>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F5E1C2D-95C5-3780-0BA3-536F031C35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B9ACDFF8-52E8-4017-0CB1-3B037C272978}"/>
              </a:ext>
            </a:extLst>
          </p:cNvPr>
          <p:cNvPicPr>
            <a:picLocks noChangeAspect="1"/>
          </p:cNvPicPr>
          <p:nvPr/>
        </p:nvPicPr>
        <p:blipFill>
          <a:blip r:embed="rId2"/>
          <a:stretch>
            <a:fillRect/>
          </a:stretch>
        </p:blipFill>
        <p:spPr>
          <a:xfrm>
            <a:off x="10503083" y="492122"/>
            <a:ext cx="1686186" cy="1216942"/>
          </a:xfrm>
          <a:prstGeom prst="rect">
            <a:avLst/>
          </a:prstGeom>
        </p:spPr>
      </p:pic>
      <p:sp>
        <p:nvSpPr>
          <p:cNvPr id="9" name="Titre 1">
            <a:extLst>
              <a:ext uri="{FF2B5EF4-FFF2-40B4-BE49-F238E27FC236}">
                <a16:creationId xmlns:a16="http://schemas.microsoft.com/office/drawing/2014/main" id="{A4AC3C67-8C27-9170-9FA2-F6931F8C8FD5}"/>
              </a:ext>
            </a:extLst>
          </p:cNvPr>
          <p:cNvSpPr txBox="1">
            <a:spLocks/>
          </p:cNvSpPr>
          <p:nvPr/>
        </p:nvSpPr>
        <p:spPr>
          <a:xfrm>
            <a:off x="313003" y="252111"/>
            <a:ext cx="10769600" cy="1346199"/>
          </a:xfrm>
          <a:prstGeom prst="rect">
            <a:avLst/>
          </a:prstGeom>
        </p:spPr>
        <p:txBody>
          <a:bodyPr vert="horz" lIns="91440" tIns="45720" rIns="91440" bIns="45720" rtlCol="0" anchor="ctr" anchorCtr="0">
            <a:noAutofit/>
          </a:bodyPr>
          <a:lstStyle>
            <a:lvl1pPr algn="l" defTabSz="685800" rtl="0" eaLnBrk="1" latinLnBrk="0" hangingPunct="1">
              <a:spcBef>
                <a:spcPct val="0"/>
              </a:spcBef>
              <a:buNone/>
              <a:defRPr kumimoji="0" lang="fr-FR" sz="3300" kern="1200">
                <a:solidFill>
                  <a:schemeClr val="tx1"/>
                </a:solidFill>
                <a:latin typeface="+mj-lt"/>
                <a:ea typeface="+mj-ea"/>
                <a:cs typeface="+mj-cs"/>
              </a:defRPr>
            </a:lvl1pPr>
          </a:lstStyle>
          <a:p>
            <a:pPr>
              <a:defRPr/>
            </a:pPr>
            <a:r>
              <a:rPr lang="fr-FR" sz="3200">
                <a:solidFill>
                  <a:srgbClr val="183E82"/>
                </a:solidFill>
                <a:latin typeface="Calibri"/>
                <a:ea typeface="Times New Roman" panose="02020603050405020304" pitchFamily="18" charset="0"/>
                <a:cs typeface="Calibri"/>
              </a:rPr>
              <a:t>2. </a:t>
            </a:r>
            <a:r>
              <a:rPr lang="fr-FR" sz="3200">
                <a:solidFill>
                  <a:srgbClr val="183E82"/>
                </a:solidFill>
                <a:latin typeface="Calibri"/>
                <a:ea typeface="Calibri"/>
                <a:cs typeface="Calibri"/>
              </a:rPr>
              <a:t>Réforme de l'Allocation Logement pour les étudiants hors UE </a:t>
            </a:r>
            <a:endParaRPr lang="fr-FR" sz="3200">
              <a:solidFill>
                <a:srgbClr val="558ED5"/>
              </a:solidFill>
              <a:latin typeface="Calibri"/>
              <a:ea typeface="Calibri"/>
              <a:cs typeface="Calibri"/>
            </a:endParaRPr>
          </a:p>
          <a:p>
            <a:pPr>
              <a:defRPr/>
            </a:pPr>
            <a:r>
              <a:rPr lang="fr-FR" sz="3200">
                <a:solidFill>
                  <a:srgbClr val="183E82"/>
                </a:solidFill>
                <a:latin typeface="Calibri"/>
                <a:ea typeface="Calibri"/>
                <a:cs typeface="Calibri"/>
              </a:rPr>
              <a:t>     non boursiers</a:t>
            </a:r>
            <a:br>
              <a:rPr lang="fr-FR" sz="3200">
                <a:latin typeface="Calibri" panose="020F0502020204030204" pitchFamily="34" charset="0"/>
                <a:ea typeface="Times New Roman" panose="02020603050405020304" pitchFamily="18" charset="0"/>
              </a:rPr>
            </a:br>
            <a:endParaRPr lang="fr-FR" sz="3300" b="0" i="0" u="none" strike="noStrike" kern="1200" cap="none" spc="0" normalizeH="0" baseline="0" noProof="0">
              <a:ln>
                <a:noFill/>
              </a:ln>
              <a:solidFill>
                <a:schemeClr val="tx2">
                  <a:lumMod val="60000"/>
                  <a:lumOff val="40000"/>
                </a:schemeClr>
              </a:solidFill>
              <a:effectLst/>
              <a:uLnTx/>
              <a:uFillTx/>
              <a:latin typeface="Calibri"/>
              <a:ea typeface="Calibri"/>
              <a:cs typeface="Calibri"/>
            </a:endParaRPr>
          </a:p>
        </p:txBody>
      </p:sp>
      <p:sp>
        <p:nvSpPr>
          <p:cNvPr id="6" name="Rectangle 1">
            <a:extLst>
              <a:ext uri="{FF2B5EF4-FFF2-40B4-BE49-F238E27FC236}">
                <a16:creationId xmlns:a16="http://schemas.microsoft.com/office/drawing/2014/main" id="{AFB34380-69C5-A3EA-0E56-041347AC0BE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 name="Espace réservé du contenu 7">
            <a:extLst>
              <a:ext uri="{FF2B5EF4-FFF2-40B4-BE49-F238E27FC236}">
                <a16:creationId xmlns:a16="http://schemas.microsoft.com/office/drawing/2014/main" id="{87D00C67-160C-1F24-A764-8E5A54D067F4}"/>
              </a:ext>
            </a:extLst>
          </p:cNvPr>
          <p:cNvSpPr>
            <a:spLocks noGrp="1"/>
          </p:cNvSpPr>
          <p:nvPr>
            <p:ph idx="1"/>
          </p:nvPr>
        </p:nvSpPr>
        <p:spPr>
          <a:xfrm>
            <a:off x="719402" y="1596413"/>
            <a:ext cx="11131221" cy="4694659"/>
          </a:xfrm>
        </p:spPr>
        <p:txBody>
          <a:bodyPr vert="horz" lIns="91440" tIns="45720" rIns="91440" bIns="45720" rtlCol="0" anchor="t">
            <a:normAutofit fontScale="62500" lnSpcReduction="20000"/>
          </a:bodyPr>
          <a:lstStyle/>
          <a:p>
            <a:pPr marL="0" indent="0" algn="just">
              <a:buNone/>
            </a:pPr>
            <a:endParaRPr lang="fr-FR">
              <a:ea typeface="Calibri"/>
              <a:cs typeface="Calibri"/>
            </a:endParaRPr>
          </a:p>
          <a:p>
            <a:pPr marL="0" indent="0" algn="just" fontAlgn="base">
              <a:buNone/>
            </a:pPr>
            <a:r>
              <a:rPr lang="fr-FR" kern="1400">
                <a:solidFill>
                  <a:schemeClr val="tx2"/>
                </a:solidFill>
                <a:ea typeface="Calibri"/>
                <a:cs typeface="Calibri"/>
              </a:rPr>
              <a:t>À partir du 1er juillet 2026, les conditions d’accès aux aides personnelles au logement (APL) évoluent pour certains étudiants extracommunautaires.</a:t>
            </a:r>
            <a:r>
              <a:rPr lang="en-US" kern="1400">
                <a:solidFill>
                  <a:schemeClr val="tx2"/>
                </a:solidFill>
                <a:ea typeface="Calibri"/>
                <a:cs typeface="Calibri"/>
              </a:rPr>
              <a:t>​</a:t>
            </a:r>
          </a:p>
          <a:p>
            <a:pPr marL="0" indent="0" algn="just" fontAlgn="base">
              <a:buNone/>
            </a:pPr>
            <a:r>
              <a:rPr lang="fr-FR" kern="1400">
                <a:solidFill>
                  <a:schemeClr val="tx2"/>
                </a:solidFill>
                <a:ea typeface="Calibri"/>
                <a:cs typeface="Calibri"/>
              </a:rPr>
              <a:t>Cette évolution concerne les étudiants extracommunautaires titulaires d’un visa long séjour ou d’un titre de séjour portant la mention </a:t>
            </a:r>
          </a:p>
          <a:p>
            <a:pPr marL="0" indent="0" algn="just" fontAlgn="base">
              <a:buNone/>
            </a:pPr>
            <a:r>
              <a:rPr lang="fr-FR" kern="1400">
                <a:solidFill>
                  <a:schemeClr val="tx2"/>
                </a:solidFill>
                <a:ea typeface="Calibri"/>
                <a:cs typeface="Calibri"/>
              </a:rPr>
              <a:t>« poursuite d’études ».</a:t>
            </a:r>
            <a:r>
              <a:rPr lang="en-US" kern="1400">
                <a:solidFill>
                  <a:schemeClr val="tx2"/>
                </a:solidFill>
                <a:ea typeface="Calibri"/>
                <a:cs typeface="Calibri"/>
              </a:rPr>
              <a:t>​</a:t>
            </a:r>
            <a:endParaRPr lang="fr-FR" kern="1400">
              <a:solidFill>
                <a:schemeClr val="tx2"/>
              </a:solidFill>
              <a:ea typeface="Calibri"/>
              <a:cs typeface="Calibri"/>
            </a:endParaRPr>
          </a:p>
          <a:p>
            <a:pPr marL="0" indent="0" algn="just" fontAlgn="base">
              <a:buNone/>
            </a:pPr>
            <a:endParaRPr lang="fr-FR" kern="1400">
              <a:solidFill>
                <a:schemeClr val="tx2"/>
              </a:solidFill>
              <a:ea typeface="Calibri"/>
              <a:cs typeface="Calibri"/>
            </a:endParaRPr>
          </a:p>
          <a:p>
            <a:pPr marL="0" indent="0" algn="just" fontAlgn="base">
              <a:buNone/>
            </a:pPr>
            <a:r>
              <a:rPr lang="fr-FR" kern="1400">
                <a:solidFill>
                  <a:schemeClr val="tx2"/>
                </a:solidFill>
                <a:ea typeface="Calibri"/>
                <a:cs typeface="Calibri"/>
              </a:rPr>
              <a:t>Ces étudiants pourront bénéficier des APL </a:t>
            </a:r>
            <a:r>
              <a:rPr lang="fr-FR" u="sng" kern="1400">
                <a:solidFill>
                  <a:schemeClr val="tx2"/>
                </a:solidFill>
                <a:ea typeface="Calibri"/>
                <a:cs typeface="Calibri"/>
              </a:rPr>
              <a:t>uniquement</a:t>
            </a:r>
            <a:r>
              <a:rPr lang="fr-FR" kern="1400">
                <a:solidFill>
                  <a:schemeClr val="tx2"/>
                </a:solidFill>
                <a:ea typeface="Calibri"/>
                <a:cs typeface="Calibri"/>
              </a:rPr>
              <a:t> s’ils perçoivent une bourse d’enseignement supérieur sur critères sociaux (CROUS, bourses régionales).</a:t>
            </a:r>
            <a:r>
              <a:rPr lang="en-US" kern="1400">
                <a:solidFill>
                  <a:schemeClr val="tx2"/>
                </a:solidFill>
                <a:ea typeface="Calibri"/>
                <a:cs typeface="Calibri"/>
              </a:rPr>
              <a:t>​</a:t>
            </a:r>
          </a:p>
          <a:p>
            <a:pPr marL="0" indent="0" algn="just" fontAlgn="base">
              <a:buNone/>
            </a:pPr>
            <a:endParaRPr lang="fr-FR" kern="1400">
              <a:solidFill>
                <a:schemeClr val="tx2"/>
              </a:solidFill>
              <a:ea typeface="Calibri"/>
              <a:cs typeface="Calibri"/>
            </a:endParaRPr>
          </a:p>
          <a:p>
            <a:pPr marL="0" indent="0" algn="just" fontAlgn="base">
              <a:buNone/>
            </a:pPr>
            <a:r>
              <a:rPr lang="fr-FR" kern="1400">
                <a:solidFill>
                  <a:schemeClr val="tx2"/>
                </a:solidFill>
                <a:ea typeface="Calibri"/>
                <a:cs typeface="Calibri"/>
              </a:rPr>
              <a:t>Les étudiants exerçant une activité professionnelle (salariée et auto-entrepreneurs), les titulaires d'un contrat d'apprentissage ou d'un contrat de professionnalisation, ainsi que les étudiants réfugiés, apatrides et les conjoints d’étudiants extracommunautaires demeurent également éligibles à cette aide.</a:t>
            </a:r>
            <a:r>
              <a:rPr lang="en-US" kern="1400">
                <a:solidFill>
                  <a:schemeClr val="tx2"/>
                </a:solidFill>
                <a:ea typeface="Calibri"/>
                <a:cs typeface="Calibri"/>
              </a:rPr>
              <a:t>​</a:t>
            </a:r>
          </a:p>
          <a:p>
            <a:pPr marL="0" indent="0" algn="just" fontAlgn="base">
              <a:buNone/>
            </a:pPr>
            <a:br>
              <a:rPr lang="fr-FR" kern="1400">
                <a:solidFill>
                  <a:schemeClr val="tx2"/>
                </a:solidFill>
                <a:ea typeface="Calibri"/>
                <a:cs typeface="Calibri"/>
              </a:rPr>
            </a:br>
            <a:r>
              <a:rPr lang="fr-FR" kern="1400">
                <a:solidFill>
                  <a:schemeClr val="tx2"/>
                </a:solidFill>
                <a:ea typeface="Calibri"/>
                <a:cs typeface="Calibri"/>
              </a:rPr>
              <a:t>​</a:t>
            </a:r>
          </a:p>
          <a:p>
            <a:pPr marL="0" indent="0" algn="just" fontAlgn="base">
              <a:buNone/>
            </a:pPr>
            <a:r>
              <a:rPr lang="fr-FR" kern="1400">
                <a:solidFill>
                  <a:schemeClr val="tx2"/>
                </a:solidFill>
                <a:ea typeface="Calibri"/>
                <a:cs typeface="Calibri"/>
              </a:rPr>
              <a:t>Nombre de situation dans le Département du Lot :</a:t>
            </a:r>
            <a:r>
              <a:rPr lang="en-US" kern="1400">
                <a:solidFill>
                  <a:schemeClr val="tx2"/>
                </a:solidFill>
                <a:ea typeface="Calibri"/>
                <a:cs typeface="Calibri"/>
              </a:rPr>
              <a:t>​ </a:t>
            </a:r>
            <a:r>
              <a:rPr lang="fr-FR" b="1" kern="1400">
                <a:solidFill>
                  <a:schemeClr val="tx2"/>
                </a:solidFill>
                <a:ea typeface="Calibri"/>
                <a:cs typeface="Calibri"/>
              </a:rPr>
              <a:t>12 allocataires </a:t>
            </a:r>
            <a:r>
              <a:rPr lang="fr-FR" kern="1400">
                <a:solidFill>
                  <a:schemeClr val="tx2"/>
                </a:solidFill>
                <a:ea typeface="Calibri"/>
                <a:cs typeface="Calibri"/>
              </a:rPr>
              <a:t>sont concernés  et ont reçu un mail d’information.​</a:t>
            </a:r>
            <a:endParaRPr lang="fr-FR"/>
          </a:p>
          <a:p>
            <a:pPr algn="just"/>
            <a:endParaRPr lang="fr-FR" sz="1700" kern="1400">
              <a:solidFill>
                <a:schemeClr val="tx2"/>
              </a:solidFill>
              <a:latin typeface="Calibri"/>
              <a:ea typeface="Calibri"/>
              <a:cs typeface="Calibri"/>
            </a:endParaRPr>
          </a:p>
          <a:p>
            <a:pPr marL="0" indent="0" algn="just">
              <a:buNone/>
            </a:pPr>
            <a:endParaRPr lang="fr-FR" sz="3200" kern="1400">
              <a:solidFill>
                <a:schemeClr val="tx2"/>
              </a:solidFill>
              <a:latin typeface="Calibri"/>
              <a:ea typeface="Calibri"/>
              <a:cs typeface="Calibri"/>
            </a:endParaRPr>
          </a:p>
          <a:p>
            <a:pPr algn="just"/>
            <a:r>
              <a:rPr lang="fr-FR" sz="2800" b="1" kern="1400">
                <a:solidFill>
                  <a:schemeClr val="tx2"/>
                </a:solidFill>
                <a:latin typeface="Calibri"/>
                <a:ea typeface="Calibri"/>
                <a:cs typeface="Calibri"/>
              </a:rPr>
              <a:t>Lien vers le Caf.fr :</a:t>
            </a:r>
            <a:r>
              <a:rPr lang="fr-FR" sz="3200" kern="1400">
                <a:solidFill>
                  <a:schemeClr val="tx2"/>
                </a:solidFill>
                <a:latin typeface="Calibri"/>
                <a:ea typeface="Calibri"/>
                <a:cs typeface="Calibri"/>
              </a:rPr>
              <a:t> </a:t>
            </a:r>
            <a:r>
              <a:rPr lang="fr-FR" sz="3200" kern="1400">
                <a:solidFill>
                  <a:schemeClr val="tx2"/>
                </a:solidFill>
                <a:latin typeface="Calibri"/>
                <a:ea typeface="Calibri"/>
                <a:cs typeface="Calibri"/>
                <a:hlinkClick r:id="rId3">
                  <a:extLst>
                    <a:ext uri="{A12FA001-AC4F-418D-AE19-62706E023703}">
                      <ahyp:hlinkClr xmlns:ahyp="http://schemas.microsoft.com/office/drawing/2018/hyperlinkcolor" val="tx"/>
                    </a:ext>
                  </a:extLst>
                </a:hlinkClick>
              </a:rPr>
              <a:t>APL : ce qui change pour certains étudiants à partir du 1er juillet 2026 | CAF – Caisse d’Allocations Familiales</a:t>
            </a:r>
            <a:endParaRPr lang="fr-FR" sz="3200" kern="1400">
              <a:solidFill>
                <a:schemeClr val="tx2"/>
              </a:solidFill>
              <a:latin typeface="Calibri"/>
              <a:ea typeface="Calibri"/>
              <a:cs typeface="Calibri"/>
            </a:endParaRPr>
          </a:p>
          <a:p>
            <a:pPr marL="342900" indent="-342900"/>
            <a:endParaRPr lang="fr-FR">
              <a:ea typeface="Calibri"/>
              <a:cs typeface="Calibri"/>
            </a:endParaRPr>
          </a:p>
          <a:p>
            <a:pPr marL="0" indent="0">
              <a:buNone/>
            </a:pPr>
            <a:endParaRPr lang="fr-FR">
              <a:ea typeface="Calibri"/>
              <a:cs typeface="Calibri"/>
            </a:endParaRPr>
          </a:p>
          <a:p>
            <a:endParaRPr lang="fr-FR">
              <a:ea typeface="Calibri"/>
              <a:cs typeface="Calibri"/>
            </a:endParaRPr>
          </a:p>
          <a:p>
            <a:pPr marL="0" indent="0">
              <a:buNone/>
            </a:pPr>
            <a:endParaRPr lang="fr-FR">
              <a:ea typeface="Calibri"/>
              <a:cs typeface="Calibri"/>
            </a:endParaRPr>
          </a:p>
        </p:txBody>
      </p:sp>
    </p:spTree>
    <p:extLst>
      <p:ext uri="{BB962C8B-B14F-4D97-AF65-F5344CB8AC3E}">
        <p14:creationId xmlns:p14="http://schemas.microsoft.com/office/powerpoint/2010/main" val="3366437735"/>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F23CE-C813-3D03-A636-A214AE726992}"/>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F34B70A8-14DD-56FB-979A-EFBB4D7AEA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F11FB86F-C16D-8C5F-E3F2-2036743925BD}"/>
              </a:ext>
            </a:extLst>
          </p:cNvPr>
          <p:cNvPicPr>
            <a:picLocks noChangeAspect="1"/>
          </p:cNvPicPr>
          <p:nvPr/>
        </p:nvPicPr>
        <p:blipFill>
          <a:blip r:embed="rId2"/>
          <a:stretch>
            <a:fillRect/>
          </a:stretch>
        </p:blipFill>
        <p:spPr>
          <a:xfrm>
            <a:off x="10365198" y="92979"/>
            <a:ext cx="1686186" cy="1216942"/>
          </a:xfrm>
          <a:prstGeom prst="rect">
            <a:avLst/>
          </a:prstGeom>
        </p:spPr>
      </p:pic>
      <p:sp>
        <p:nvSpPr>
          <p:cNvPr id="9" name="Titre 1">
            <a:extLst>
              <a:ext uri="{FF2B5EF4-FFF2-40B4-BE49-F238E27FC236}">
                <a16:creationId xmlns:a16="http://schemas.microsoft.com/office/drawing/2014/main" id="{720F1065-0A3D-8554-A8FB-4A8B16F34F39}"/>
              </a:ext>
            </a:extLst>
          </p:cNvPr>
          <p:cNvSpPr txBox="1">
            <a:spLocks/>
          </p:cNvSpPr>
          <p:nvPr/>
        </p:nvSpPr>
        <p:spPr>
          <a:xfrm>
            <a:off x="886317" y="-81717"/>
            <a:ext cx="9368972" cy="1600197"/>
          </a:xfrm>
          <a:prstGeom prst="rect">
            <a:avLst/>
          </a:prstGeom>
        </p:spPr>
        <p:txBody>
          <a:bodyPr vert="horz" lIns="91440" tIns="45720" rIns="91440" bIns="45720" rtlCol="0" anchor="ctr" anchorCtr="0">
            <a:normAutofit lnSpcReduction="10000"/>
          </a:bodyPr>
          <a:lstStyle>
            <a:lvl1pPr algn="l" defTabSz="685800" rtl="0" eaLnBrk="1" latinLnBrk="0" hangingPunct="1">
              <a:spcBef>
                <a:spcPct val="0"/>
              </a:spcBef>
              <a:buNone/>
              <a:defRPr kumimoji="0" lang="fr-FR" sz="3300" kern="1200">
                <a:solidFill>
                  <a:schemeClr val="tx1"/>
                </a:solidFill>
                <a:latin typeface="+mj-lt"/>
                <a:ea typeface="+mj-ea"/>
                <a:cs typeface="+mj-cs"/>
              </a:defRPr>
            </a:lvl1pPr>
          </a:lstStyle>
          <a:p>
            <a:pPr>
              <a:defRPr/>
            </a:pPr>
            <a:endParaRPr lang="fr-FR" sz="3600" b="1">
              <a:solidFill>
                <a:srgbClr val="0070C0"/>
              </a:solidFill>
              <a:latin typeface="Calibri"/>
              <a:ea typeface="Times New Roman" panose="02020603050405020304" pitchFamily="18" charset="0"/>
              <a:cs typeface="Calibri"/>
            </a:endParaRPr>
          </a:p>
          <a:p>
            <a:pPr>
              <a:defRPr/>
            </a:pPr>
            <a:r>
              <a:rPr lang="fr-FR" sz="3200">
                <a:solidFill>
                  <a:schemeClr val="tx2"/>
                </a:solidFill>
                <a:latin typeface="Calibri"/>
                <a:ea typeface="Times New Roman" panose="02020603050405020304" pitchFamily="18" charset="0"/>
                <a:cs typeface="Calibri"/>
              </a:rPr>
              <a:t>3. </a:t>
            </a:r>
            <a:r>
              <a:rPr lang="fr-FR" sz="3200">
                <a:solidFill>
                  <a:schemeClr val="tx2"/>
                </a:solidFill>
                <a:latin typeface="Calibri"/>
                <a:ea typeface="Calibri"/>
                <a:cs typeface="Calibri"/>
              </a:rPr>
              <a:t>Congé supplémentaire de naissance</a:t>
            </a:r>
            <a:br>
              <a:rPr lang="fr-FR" sz="3200">
                <a:latin typeface="Calibri" panose="020F0502020204030204" pitchFamily="34" charset="0"/>
                <a:ea typeface="Times New Roman" panose="02020603050405020304" pitchFamily="18" charset="0"/>
              </a:rPr>
            </a:br>
            <a:endParaRPr lang="fr-FR" sz="3300" b="0" i="0" u="none" strike="noStrike" kern="1200" cap="none" spc="0" normalizeH="0" baseline="0" noProof="0">
              <a:ln>
                <a:noFill/>
              </a:ln>
              <a:solidFill>
                <a:schemeClr val="tx2">
                  <a:lumMod val="60000"/>
                  <a:lumOff val="40000"/>
                </a:schemeClr>
              </a:solidFill>
              <a:effectLst/>
              <a:uLnTx/>
              <a:uFillTx/>
              <a:latin typeface="Calibri"/>
              <a:ea typeface="Calibri"/>
              <a:cs typeface="Calibri"/>
            </a:endParaRPr>
          </a:p>
        </p:txBody>
      </p:sp>
      <p:sp>
        <p:nvSpPr>
          <p:cNvPr id="6" name="Rectangle 1">
            <a:extLst>
              <a:ext uri="{FF2B5EF4-FFF2-40B4-BE49-F238E27FC236}">
                <a16:creationId xmlns:a16="http://schemas.microsoft.com/office/drawing/2014/main" id="{87EC0D33-EBD1-707B-15EA-92DDB1C4B19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 name="Espace réservé du contenu 7">
            <a:extLst>
              <a:ext uri="{FF2B5EF4-FFF2-40B4-BE49-F238E27FC236}">
                <a16:creationId xmlns:a16="http://schemas.microsoft.com/office/drawing/2014/main" id="{BCF5BB23-1009-9C3B-4399-03D7D1B5B0FE}"/>
              </a:ext>
            </a:extLst>
          </p:cNvPr>
          <p:cNvSpPr>
            <a:spLocks noGrp="1"/>
          </p:cNvSpPr>
          <p:nvPr>
            <p:ph idx="1"/>
          </p:nvPr>
        </p:nvSpPr>
        <p:spPr>
          <a:xfrm>
            <a:off x="640745" y="1389935"/>
            <a:ext cx="5779720" cy="5468065"/>
          </a:xfrm>
        </p:spPr>
        <p:txBody>
          <a:bodyPr vert="horz" lIns="91440" tIns="45720" rIns="91440" bIns="45720" rtlCol="0" anchor="t">
            <a:noAutofit/>
          </a:bodyPr>
          <a:lstStyle/>
          <a:p>
            <a:pPr marL="0" indent="0">
              <a:buNone/>
            </a:pPr>
            <a:endParaRPr lang="fr-FR" sz="1600">
              <a:solidFill>
                <a:schemeClr val="tx2"/>
              </a:solidFill>
              <a:highlight>
                <a:srgbClr val="FFFFFF"/>
              </a:highlight>
              <a:latin typeface="Calibri"/>
              <a:ea typeface="Calibri"/>
              <a:cs typeface="Calibri"/>
            </a:endParaRPr>
          </a:p>
          <a:p>
            <a:pPr marL="0" indent="0" algn="just">
              <a:buNone/>
            </a:pPr>
            <a:r>
              <a:rPr lang="fr-FR" sz="1600">
                <a:solidFill>
                  <a:schemeClr val="tx2"/>
                </a:solidFill>
                <a:highlight>
                  <a:srgbClr val="FFFFFF"/>
                </a:highlight>
                <a:latin typeface="Calibri"/>
                <a:ea typeface="Calibri"/>
                <a:cs typeface="Calibri"/>
              </a:rPr>
              <a:t>Le congé supplémentaire de naissance est un nouveau congé indemnisé, créé par la loi de financement de la Sécurité sociale pour 2026.</a:t>
            </a:r>
            <a:endParaRPr lang="en-US" sz="2800">
              <a:solidFill>
                <a:schemeClr val="tx2"/>
              </a:solidFill>
              <a:ea typeface="Calibri"/>
              <a:cs typeface="Calibri"/>
            </a:endParaRPr>
          </a:p>
          <a:p>
            <a:pPr marL="0" indent="0" algn="just">
              <a:buNone/>
            </a:pPr>
            <a:r>
              <a:rPr lang="fr-FR" sz="1600" b="1" u="sng">
                <a:solidFill>
                  <a:schemeClr val="tx2"/>
                </a:solidFill>
                <a:highlight>
                  <a:srgbClr val="FFFFFF"/>
                </a:highlight>
                <a:latin typeface="Calibri"/>
                <a:ea typeface="Calibri"/>
                <a:cs typeface="Calibri"/>
              </a:rPr>
              <a:t>Objectif : </a:t>
            </a:r>
            <a:r>
              <a:rPr lang="fr-FR" sz="1600">
                <a:solidFill>
                  <a:schemeClr val="tx2"/>
                </a:solidFill>
                <a:highlight>
                  <a:srgbClr val="FFFFFF"/>
                </a:highlight>
                <a:latin typeface="Calibri"/>
                <a:ea typeface="Calibri"/>
                <a:cs typeface="Calibri"/>
              </a:rPr>
              <a:t>renforcer l’égalité entre les femmes et les hommes et de donner plus de temps aux familles pour concilier vie professionnelle et vie familiale, en favorisant le bon développement de l’enfant dans ses premiers mois.</a:t>
            </a:r>
          </a:p>
          <a:p>
            <a:pPr marL="0" indent="0" algn="just">
              <a:buNone/>
            </a:pPr>
            <a:endParaRPr lang="fr-FR" sz="1600">
              <a:solidFill>
                <a:schemeClr val="tx2"/>
              </a:solidFill>
              <a:highlight>
                <a:srgbClr val="FFFFFF"/>
              </a:highlight>
              <a:latin typeface="Calibri"/>
              <a:ea typeface="Calibri"/>
              <a:cs typeface="Calibri"/>
            </a:endParaRPr>
          </a:p>
          <a:p>
            <a:pPr marL="0" indent="0" algn="just">
              <a:buNone/>
            </a:pPr>
            <a:r>
              <a:rPr lang="fr-FR" sz="1600">
                <a:solidFill>
                  <a:schemeClr val="tx2"/>
                </a:solidFill>
                <a:highlight>
                  <a:srgbClr val="FFFFFF"/>
                </a:highlight>
                <a:latin typeface="Calibri"/>
                <a:ea typeface="Calibri"/>
                <a:cs typeface="Calibri"/>
              </a:rPr>
              <a:t>Il s’ajoute aux congés existants (congé de maternité, de paternité et d’accueil de l’enfant ou congé d’adoption) et ne les remplace pas.</a:t>
            </a:r>
          </a:p>
          <a:p>
            <a:pPr marL="0" indent="0" algn="just">
              <a:buNone/>
            </a:pPr>
            <a:r>
              <a:rPr lang="fr-FR" sz="1600">
                <a:solidFill>
                  <a:schemeClr val="tx2"/>
                </a:solidFill>
                <a:highlight>
                  <a:srgbClr val="FFFFFF"/>
                </a:highlight>
                <a:latin typeface="Calibri"/>
                <a:ea typeface="Calibri"/>
                <a:cs typeface="Calibri"/>
              </a:rPr>
              <a:t>Ce nouveau congé n’a pas vocation à se substituer au </a:t>
            </a:r>
            <a:r>
              <a:rPr lang="fr-FR" sz="1600" i="1">
                <a:solidFill>
                  <a:schemeClr val="tx2"/>
                </a:solidFill>
                <a:highlight>
                  <a:srgbClr val="FFFFFF"/>
                </a:highlight>
                <a:latin typeface="Calibri"/>
                <a:ea typeface="Calibri"/>
                <a:cs typeface="Calibri"/>
              </a:rPr>
              <a:t>congé parental</a:t>
            </a:r>
            <a:r>
              <a:rPr lang="fr-FR" sz="1600">
                <a:solidFill>
                  <a:schemeClr val="tx2"/>
                </a:solidFill>
                <a:highlight>
                  <a:srgbClr val="FFFFFF"/>
                </a:highlight>
                <a:latin typeface="Calibri"/>
                <a:ea typeface="Calibri"/>
                <a:cs typeface="Calibri"/>
              </a:rPr>
              <a:t> d’éducation : les parents conservent la possibilité de recourir à la prestation partagée d’éducation de l’enfant (</a:t>
            </a:r>
            <a:r>
              <a:rPr lang="fr-FR" sz="1600" err="1">
                <a:solidFill>
                  <a:schemeClr val="tx2"/>
                </a:solidFill>
                <a:highlight>
                  <a:srgbClr val="FFFFFF"/>
                </a:highlight>
                <a:latin typeface="Calibri"/>
                <a:ea typeface="Calibri"/>
                <a:cs typeface="Calibri"/>
              </a:rPr>
              <a:t>PreParE</a:t>
            </a:r>
            <a:r>
              <a:rPr lang="fr-FR" sz="1600">
                <a:solidFill>
                  <a:schemeClr val="tx2"/>
                </a:solidFill>
                <a:highlight>
                  <a:srgbClr val="FFFFFF"/>
                </a:highlight>
                <a:latin typeface="Calibri"/>
                <a:ea typeface="Calibri"/>
                <a:cs typeface="Calibri"/>
              </a:rPr>
              <a:t>), versée par la CAF, qui compense partiellement la perte de revenus pendant un congé parental.</a:t>
            </a:r>
            <a:endParaRPr lang="fr-FR" sz="1600">
              <a:solidFill>
                <a:schemeClr val="tx2"/>
              </a:solidFill>
              <a:latin typeface="Calibri"/>
              <a:ea typeface="Calibri"/>
              <a:cs typeface="Calibri"/>
            </a:endParaRPr>
          </a:p>
          <a:p>
            <a:pPr marL="0" indent="0">
              <a:buNone/>
            </a:pPr>
            <a:endParaRPr lang="fr-FR" sz="1600">
              <a:solidFill>
                <a:schemeClr val="tx2"/>
              </a:solidFill>
              <a:highlight>
                <a:srgbClr val="FFFFFF"/>
              </a:highlight>
              <a:latin typeface="Calibri"/>
              <a:ea typeface="Calibri"/>
              <a:cs typeface="Calibri"/>
            </a:endParaRPr>
          </a:p>
          <a:p>
            <a:pPr marL="0" indent="0">
              <a:buNone/>
            </a:pPr>
            <a:br>
              <a:rPr lang="en-US" sz="1400"/>
            </a:br>
            <a:endParaRPr lang="en-US" sz="1400">
              <a:ea typeface="Calibri"/>
              <a:cs typeface="Calibri"/>
            </a:endParaRPr>
          </a:p>
          <a:p>
            <a:pPr marL="0" indent="0">
              <a:buNone/>
            </a:pPr>
            <a:endParaRPr lang="fr-FR" sz="1400">
              <a:ea typeface="Calibri"/>
              <a:cs typeface="Calibri"/>
            </a:endParaRPr>
          </a:p>
          <a:p>
            <a:endParaRPr lang="fr-FR" sz="1400">
              <a:ea typeface="Calibri"/>
              <a:cs typeface="Calibri"/>
            </a:endParaRPr>
          </a:p>
          <a:p>
            <a:pPr marL="0" indent="0">
              <a:buNone/>
            </a:pPr>
            <a:endParaRPr lang="fr-FR" sz="1400">
              <a:ea typeface="Calibri"/>
              <a:cs typeface="Calibri"/>
            </a:endParaRPr>
          </a:p>
        </p:txBody>
      </p:sp>
      <p:pic>
        <p:nvPicPr>
          <p:cNvPr id="3" name="Image 2">
            <a:extLst>
              <a:ext uri="{FF2B5EF4-FFF2-40B4-BE49-F238E27FC236}">
                <a16:creationId xmlns:a16="http://schemas.microsoft.com/office/drawing/2014/main" id="{7DBA83BB-777D-1B63-FC2C-8B8AEB82F73A}"/>
              </a:ext>
            </a:extLst>
          </p:cNvPr>
          <p:cNvPicPr>
            <a:picLocks noChangeAspect="1"/>
          </p:cNvPicPr>
          <p:nvPr/>
        </p:nvPicPr>
        <p:blipFill>
          <a:blip r:embed="rId3"/>
          <a:stretch>
            <a:fillRect/>
          </a:stretch>
        </p:blipFill>
        <p:spPr>
          <a:xfrm>
            <a:off x="7536004" y="2120515"/>
            <a:ext cx="3530891" cy="2946834"/>
          </a:xfrm>
          <a:prstGeom prst="rect">
            <a:avLst/>
          </a:prstGeom>
        </p:spPr>
      </p:pic>
    </p:spTree>
    <p:extLst>
      <p:ext uri="{BB962C8B-B14F-4D97-AF65-F5344CB8AC3E}">
        <p14:creationId xmlns:p14="http://schemas.microsoft.com/office/powerpoint/2010/main" val="1803808906"/>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DC068-6CF6-4895-7FA9-03368F537C6C}"/>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F7D37C9-1168-B4A5-27C5-23E9A61011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EFE807F1-57B2-1692-5CC8-DEA32ABC0E1B}"/>
              </a:ext>
            </a:extLst>
          </p:cNvPr>
          <p:cNvPicPr>
            <a:picLocks noChangeAspect="1"/>
          </p:cNvPicPr>
          <p:nvPr/>
        </p:nvPicPr>
        <p:blipFill>
          <a:blip r:embed="rId2"/>
          <a:stretch>
            <a:fillRect/>
          </a:stretch>
        </p:blipFill>
        <p:spPr>
          <a:xfrm>
            <a:off x="10365198" y="92979"/>
            <a:ext cx="1686186" cy="1216942"/>
          </a:xfrm>
          <a:prstGeom prst="rect">
            <a:avLst/>
          </a:prstGeom>
        </p:spPr>
      </p:pic>
      <p:sp>
        <p:nvSpPr>
          <p:cNvPr id="9" name="Titre 1">
            <a:extLst>
              <a:ext uri="{FF2B5EF4-FFF2-40B4-BE49-F238E27FC236}">
                <a16:creationId xmlns:a16="http://schemas.microsoft.com/office/drawing/2014/main" id="{17B8367F-8EA2-7066-1A87-F23DAF9FBE23}"/>
              </a:ext>
            </a:extLst>
          </p:cNvPr>
          <p:cNvSpPr txBox="1">
            <a:spLocks/>
          </p:cNvSpPr>
          <p:nvPr/>
        </p:nvSpPr>
        <p:spPr>
          <a:xfrm>
            <a:off x="886317" y="-81717"/>
            <a:ext cx="9368972" cy="1600197"/>
          </a:xfrm>
          <a:prstGeom prst="rect">
            <a:avLst/>
          </a:prstGeom>
        </p:spPr>
        <p:txBody>
          <a:bodyPr vert="horz" lIns="91440" tIns="45720" rIns="91440" bIns="45720" rtlCol="0" anchor="ctr" anchorCtr="0">
            <a:normAutofit lnSpcReduction="10000"/>
          </a:bodyPr>
          <a:lstStyle>
            <a:lvl1pPr algn="l" defTabSz="685800" rtl="0" eaLnBrk="1" latinLnBrk="0" hangingPunct="1">
              <a:spcBef>
                <a:spcPct val="0"/>
              </a:spcBef>
              <a:buNone/>
              <a:defRPr kumimoji="0" lang="fr-FR" sz="3300" kern="1200">
                <a:solidFill>
                  <a:schemeClr val="tx1"/>
                </a:solidFill>
                <a:latin typeface="+mj-lt"/>
                <a:ea typeface="+mj-ea"/>
                <a:cs typeface="+mj-cs"/>
              </a:defRPr>
            </a:lvl1pPr>
          </a:lstStyle>
          <a:p>
            <a:pPr>
              <a:defRPr/>
            </a:pPr>
            <a:endParaRPr lang="fr-FR" sz="3600" b="1">
              <a:solidFill>
                <a:srgbClr val="0070C0"/>
              </a:solidFill>
              <a:latin typeface="Calibri"/>
              <a:ea typeface="Times New Roman" panose="02020603050405020304" pitchFamily="18" charset="0"/>
              <a:cs typeface="Calibri"/>
            </a:endParaRPr>
          </a:p>
          <a:p>
            <a:pPr>
              <a:defRPr/>
            </a:pPr>
            <a:r>
              <a:rPr lang="fr-FR" sz="3200">
                <a:solidFill>
                  <a:schemeClr val="tx2"/>
                </a:solidFill>
                <a:latin typeface="Calibri"/>
                <a:ea typeface="Times New Roman" panose="02020603050405020304" pitchFamily="18" charset="0"/>
                <a:cs typeface="Calibri"/>
              </a:rPr>
              <a:t>3. </a:t>
            </a:r>
            <a:r>
              <a:rPr lang="fr-FR" sz="3200">
                <a:solidFill>
                  <a:schemeClr val="tx2"/>
                </a:solidFill>
                <a:latin typeface="Calibri"/>
                <a:ea typeface="Calibri"/>
                <a:cs typeface="Calibri"/>
              </a:rPr>
              <a:t>Congé supplémentaire de naissance</a:t>
            </a:r>
            <a:br>
              <a:rPr lang="fr-FR" sz="3200">
                <a:latin typeface="Calibri" panose="020F0502020204030204" pitchFamily="34" charset="0"/>
                <a:ea typeface="Times New Roman" panose="02020603050405020304" pitchFamily="18" charset="0"/>
              </a:rPr>
            </a:br>
            <a:endParaRPr lang="fr-FR" sz="3300" b="0" i="0" u="none" strike="noStrike" kern="1200" cap="none" spc="0" normalizeH="0" baseline="0" noProof="0">
              <a:ln>
                <a:noFill/>
              </a:ln>
              <a:solidFill>
                <a:schemeClr val="tx2">
                  <a:lumMod val="60000"/>
                  <a:lumOff val="40000"/>
                </a:schemeClr>
              </a:solidFill>
              <a:effectLst/>
              <a:uLnTx/>
              <a:uFillTx/>
              <a:latin typeface="Calibri"/>
              <a:ea typeface="Calibri"/>
              <a:cs typeface="Calibri"/>
            </a:endParaRPr>
          </a:p>
        </p:txBody>
      </p:sp>
      <p:sp>
        <p:nvSpPr>
          <p:cNvPr id="6" name="Rectangle 1">
            <a:extLst>
              <a:ext uri="{FF2B5EF4-FFF2-40B4-BE49-F238E27FC236}">
                <a16:creationId xmlns:a16="http://schemas.microsoft.com/office/drawing/2014/main" id="{DABB3159-CA5B-A789-DF0C-492A8358286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 name="Espace réservé du contenu 7">
            <a:extLst>
              <a:ext uri="{FF2B5EF4-FFF2-40B4-BE49-F238E27FC236}">
                <a16:creationId xmlns:a16="http://schemas.microsoft.com/office/drawing/2014/main" id="{A793E164-73FA-05E7-52DE-607378DEBFF4}"/>
              </a:ext>
            </a:extLst>
          </p:cNvPr>
          <p:cNvSpPr>
            <a:spLocks noGrp="1"/>
          </p:cNvSpPr>
          <p:nvPr>
            <p:ph idx="1"/>
          </p:nvPr>
        </p:nvSpPr>
        <p:spPr>
          <a:xfrm>
            <a:off x="640744" y="1389935"/>
            <a:ext cx="11384107" cy="5468065"/>
          </a:xfrm>
        </p:spPr>
        <p:txBody>
          <a:bodyPr vert="horz" lIns="91440" tIns="45720" rIns="91440" bIns="45720" rtlCol="0" anchor="t">
            <a:noAutofit/>
          </a:bodyPr>
          <a:lstStyle/>
          <a:p>
            <a:pPr marL="0" indent="0">
              <a:buNone/>
            </a:pPr>
            <a:endParaRPr lang="fr-FR" sz="1600">
              <a:solidFill>
                <a:schemeClr val="tx2"/>
              </a:solidFill>
              <a:highlight>
                <a:srgbClr val="FFFFFF"/>
              </a:highlight>
              <a:latin typeface="Calibri"/>
              <a:ea typeface="Calibri"/>
              <a:cs typeface="Calibri"/>
            </a:endParaRPr>
          </a:p>
          <a:p>
            <a:pPr marL="0" indent="0">
              <a:buNone/>
            </a:pPr>
            <a:r>
              <a:rPr lang="fr-FR" sz="1600">
                <a:solidFill>
                  <a:schemeClr val="tx2"/>
                </a:solidFill>
                <a:highlight>
                  <a:srgbClr val="FFFFFF"/>
                </a:highlight>
                <a:latin typeface="Calibri"/>
                <a:ea typeface="Calibri"/>
                <a:cs typeface="Calibri"/>
              </a:rPr>
              <a:t>L’indemnisation du congé supplémentaire de naissance ne pourra pas être cumulée avec certaines prestations ou </a:t>
            </a:r>
            <a:r>
              <a:rPr lang="fr-FR" sz="1600" i="1">
                <a:solidFill>
                  <a:schemeClr val="tx2"/>
                </a:solidFill>
                <a:highlight>
                  <a:srgbClr val="FFFFFF"/>
                </a:highlight>
                <a:latin typeface="Calibri"/>
                <a:ea typeface="Calibri"/>
                <a:cs typeface="Calibri"/>
              </a:rPr>
              <a:t>revenus de remplacement</a:t>
            </a:r>
            <a:r>
              <a:rPr lang="fr-FR" sz="1600">
                <a:solidFill>
                  <a:schemeClr val="tx2"/>
                </a:solidFill>
                <a:highlight>
                  <a:srgbClr val="FFFFFF"/>
                </a:highlight>
                <a:latin typeface="Calibri"/>
                <a:ea typeface="Calibri"/>
                <a:cs typeface="Calibri"/>
              </a:rPr>
              <a:t>. Elle ne pourra ainsi pas être versée en même temps que :</a:t>
            </a:r>
            <a:endParaRPr lang="fr-FR" sz="1600">
              <a:solidFill>
                <a:schemeClr val="tx2"/>
              </a:solidFill>
              <a:latin typeface="Calibri"/>
              <a:ea typeface="Calibri"/>
              <a:cs typeface="Calibri"/>
            </a:endParaRPr>
          </a:p>
          <a:p>
            <a:r>
              <a:rPr lang="fr-FR" sz="1600">
                <a:solidFill>
                  <a:schemeClr val="tx2"/>
                </a:solidFill>
                <a:highlight>
                  <a:srgbClr val="FFFFFF"/>
                </a:highlight>
                <a:latin typeface="Calibri"/>
                <a:ea typeface="Calibri"/>
                <a:cs typeface="Calibri"/>
              </a:rPr>
              <a:t>le complément de libre choix du mode de garde (CMG) au titre du même enfant ;</a:t>
            </a:r>
            <a:endParaRPr lang="fr-FR" sz="1600">
              <a:solidFill>
                <a:schemeClr val="tx2"/>
              </a:solidFill>
              <a:latin typeface="Calibri"/>
              <a:ea typeface="Calibri"/>
              <a:cs typeface="Calibri"/>
            </a:endParaRPr>
          </a:p>
          <a:p>
            <a:r>
              <a:rPr lang="fr-FR" sz="1600">
                <a:solidFill>
                  <a:schemeClr val="tx2"/>
                </a:solidFill>
                <a:highlight>
                  <a:srgbClr val="FFFFFF"/>
                </a:highlight>
                <a:latin typeface="Calibri"/>
                <a:ea typeface="Calibri"/>
                <a:cs typeface="Calibri"/>
              </a:rPr>
              <a:t>la prestation partagée d'éducation de l'enfant (</a:t>
            </a:r>
            <a:r>
              <a:rPr lang="fr-FR" sz="1600" err="1">
                <a:solidFill>
                  <a:schemeClr val="tx2"/>
                </a:solidFill>
                <a:highlight>
                  <a:srgbClr val="FFFFFF"/>
                </a:highlight>
                <a:latin typeface="Calibri"/>
                <a:ea typeface="Calibri"/>
                <a:cs typeface="Calibri"/>
              </a:rPr>
              <a:t>PreParE</a:t>
            </a:r>
            <a:r>
              <a:rPr lang="fr-FR" sz="1600">
                <a:solidFill>
                  <a:schemeClr val="tx2"/>
                </a:solidFill>
                <a:highlight>
                  <a:srgbClr val="FFFFFF"/>
                </a:highlight>
                <a:latin typeface="Calibri"/>
                <a:ea typeface="Calibri"/>
                <a:cs typeface="Calibri"/>
              </a:rPr>
              <a:t>);</a:t>
            </a:r>
            <a:endParaRPr lang="fr-FR" sz="1600">
              <a:solidFill>
                <a:schemeClr val="tx2"/>
              </a:solidFill>
              <a:latin typeface="Calibri"/>
              <a:ea typeface="Calibri"/>
              <a:cs typeface="Calibri"/>
            </a:endParaRPr>
          </a:p>
          <a:p>
            <a:r>
              <a:rPr lang="fr-FR" sz="1600">
                <a:solidFill>
                  <a:schemeClr val="tx2"/>
                </a:solidFill>
                <a:highlight>
                  <a:srgbClr val="FFFFFF"/>
                </a:highlight>
                <a:latin typeface="Calibri"/>
                <a:ea typeface="Calibri"/>
                <a:cs typeface="Calibri"/>
              </a:rPr>
              <a:t>l’allocation journalière de présence parentale (AJPP) ;</a:t>
            </a:r>
            <a:endParaRPr lang="fr-FR" sz="1600">
              <a:solidFill>
                <a:schemeClr val="tx2"/>
              </a:solidFill>
              <a:latin typeface="Calibri"/>
              <a:ea typeface="Calibri"/>
              <a:cs typeface="Calibri"/>
            </a:endParaRPr>
          </a:p>
          <a:p>
            <a:r>
              <a:rPr lang="fr-FR" sz="1600">
                <a:solidFill>
                  <a:schemeClr val="tx2"/>
                </a:solidFill>
                <a:highlight>
                  <a:srgbClr val="FFFFFF"/>
                </a:highlight>
                <a:latin typeface="Calibri"/>
                <a:ea typeface="Calibri"/>
                <a:cs typeface="Calibri"/>
              </a:rPr>
              <a:t>l’allocation journalière du proche aidant (AJPA) ;</a:t>
            </a:r>
            <a:endParaRPr lang="fr-FR" sz="1600">
              <a:solidFill>
                <a:schemeClr val="tx2"/>
              </a:solidFill>
              <a:latin typeface="Calibri"/>
              <a:ea typeface="Calibri"/>
              <a:cs typeface="Calibri"/>
            </a:endParaRPr>
          </a:p>
          <a:p>
            <a:r>
              <a:rPr lang="fr-FR" sz="1600">
                <a:solidFill>
                  <a:schemeClr val="tx2"/>
                </a:solidFill>
                <a:highlight>
                  <a:srgbClr val="FFFFFF"/>
                </a:highlight>
                <a:latin typeface="Calibri"/>
                <a:ea typeface="Calibri"/>
                <a:cs typeface="Calibri"/>
              </a:rPr>
              <a:t>les indemnités journalières de maladie ;</a:t>
            </a:r>
            <a:endParaRPr lang="fr-FR" sz="1600">
              <a:solidFill>
                <a:schemeClr val="tx2"/>
              </a:solidFill>
              <a:latin typeface="Calibri"/>
              <a:ea typeface="Calibri"/>
              <a:cs typeface="Calibri"/>
            </a:endParaRPr>
          </a:p>
          <a:p>
            <a:r>
              <a:rPr lang="fr-FR" sz="1600">
                <a:solidFill>
                  <a:schemeClr val="tx2"/>
                </a:solidFill>
                <a:highlight>
                  <a:srgbClr val="FFFFFF"/>
                </a:highlight>
                <a:latin typeface="Calibri"/>
                <a:ea typeface="Calibri"/>
                <a:cs typeface="Calibri"/>
              </a:rPr>
              <a:t>les indemnités journalières de maternité, de paternité ou d’adoption ;</a:t>
            </a:r>
            <a:endParaRPr lang="fr-FR" sz="1600">
              <a:solidFill>
                <a:schemeClr val="tx2"/>
              </a:solidFill>
              <a:latin typeface="Calibri"/>
              <a:ea typeface="Calibri"/>
              <a:cs typeface="Calibri"/>
            </a:endParaRPr>
          </a:p>
          <a:p>
            <a:r>
              <a:rPr lang="fr-FR" sz="1600">
                <a:solidFill>
                  <a:schemeClr val="tx2"/>
                </a:solidFill>
                <a:highlight>
                  <a:srgbClr val="FFFFFF"/>
                </a:highlight>
                <a:latin typeface="Calibri"/>
                <a:ea typeface="Calibri"/>
                <a:cs typeface="Calibri"/>
              </a:rPr>
              <a:t>les indemnités journalières versées au titre d’un accident du travail ou d’une maladie professionnelle ;</a:t>
            </a:r>
            <a:endParaRPr lang="fr-FR" sz="1600">
              <a:solidFill>
                <a:schemeClr val="tx2"/>
              </a:solidFill>
              <a:latin typeface="Calibri"/>
              <a:ea typeface="Calibri"/>
              <a:cs typeface="Calibri"/>
            </a:endParaRPr>
          </a:p>
          <a:p>
            <a:r>
              <a:rPr lang="fr-FR" sz="1600">
                <a:solidFill>
                  <a:schemeClr val="tx2"/>
                </a:solidFill>
                <a:highlight>
                  <a:srgbClr val="FFFFFF"/>
                </a:highlight>
                <a:latin typeface="Calibri"/>
                <a:ea typeface="Calibri"/>
                <a:cs typeface="Calibri"/>
              </a:rPr>
              <a:t>les allocations chômage.</a:t>
            </a:r>
          </a:p>
          <a:p>
            <a:pPr marL="0" indent="0">
              <a:buNone/>
            </a:pPr>
            <a:endParaRPr lang="fr-FR" sz="1400">
              <a:solidFill>
                <a:schemeClr val="tx2"/>
              </a:solidFill>
              <a:highlight>
                <a:srgbClr val="FFFFFF"/>
              </a:highlight>
              <a:latin typeface="Calibri"/>
              <a:ea typeface="Calibri"/>
              <a:cs typeface="Calibri"/>
            </a:endParaRPr>
          </a:p>
          <a:p>
            <a:pPr marL="0" indent="0">
              <a:buNone/>
            </a:pPr>
            <a:br>
              <a:rPr lang="en-US" sz="1400"/>
            </a:br>
            <a:endParaRPr lang="en-US" sz="1400">
              <a:ea typeface="Calibri"/>
              <a:cs typeface="Calibri"/>
            </a:endParaRPr>
          </a:p>
          <a:p>
            <a:pPr marL="0" indent="0">
              <a:buNone/>
            </a:pPr>
            <a:endParaRPr lang="fr-FR" sz="1400">
              <a:ea typeface="Calibri"/>
              <a:cs typeface="Calibri"/>
            </a:endParaRPr>
          </a:p>
          <a:p>
            <a:endParaRPr lang="fr-FR" sz="1400">
              <a:ea typeface="Calibri"/>
              <a:cs typeface="Calibri"/>
            </a:endParaRPr>
          </a:p>
          <a:p>
            <a:pPr marL="0" indent="0">
              <a:buNone/>
            </a:pPr>
            <a:endParaRPr lang="fr-FR" sz="1400">
              <a:ea typeface="Calibri"/>
              <a:cs typeface="Calibri"/>
            </a:endParaRPr>
          </a:p>
        </p:txBody>
      </p:sp>
    </p:spTree>
    <p:extLst>
      <p:ext uri="{BB962C8B-B14F-4D97-AF65-F5344CB8AC3E}">
        <p14:creationId xmlns:p14="http://schemas.microsoft.com/office/powerpoint/2010/main" val="2191045337"/>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1F43E-E046-1543-9190-B48B61823A41}"/>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7A43593-F154-6A0C-2487-5FBA2E9BEF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B7843729-D31D-3BA6-9E23-A7F8648E8C02}"/>
              </a:ext>
            </a:extLst>
          </p:cNvPr>
          <p:cNvPicPr>
            <a:picLocks noChangeAspect="1"/>
          </p:cNvPicPr>
          <p:nvPr/>
        </p:nvPicPr>
        <p:blipFill>
          <a:blip r:embed="rId2"/>
          <a:stretch>
            <a:fillRect/>
          </a:stretch>
        </p:blipFill>
        <p:spPr>
          <a:xfrm>
            <a:off x="10234569" y="136522"/>
            <a:ext cx="1686186" cy="1216942"/>
          </a:xfrm>
          <a:prstGeom prst="rect">
            <a:avLst/>
          </a:prstGeom>
        </p:spPr>
      </p:pic>
      <p:sp>
        <p:nvSpPr>
          <p:cNvPr id="9" name="Titre 1">
            <a:extLst>
              <a:ext uri="{FF2B5EF4-FFF2-40B4-BE49-F238E27FC236}">
                <a16:creationId xmlns:a16="http://schemas.microsoft.com/office/drawing/2014/main" id="{3A40D864-3B6B-85B5-3B0D-6533EFF1DABA}"/>
              </a:ext>
            </a:extLst>
          </p:cNvPr>
          <p:cNvSpPr txBox="1">
            <a:spLocks/>
          </p:cNvSpPr>
          <p:nvPr/>
        </p:nvSpPr>
        <p:spPr>
          <a:xfrm>
            <a:off x="719403" y="331939"/>
            <a:ext cx="10769600" cy="1143000"/>
          </a:xfrm>
          <a:prstGeom prst="rect">
            <a:avLst/>
          </a:prstGeom>
        </p:spPr>
        <p:txBody>
          <a:bodyPr vert="horz" lIns="91440" tIns="45720" rIns="91440" bIns="45720" rtlCol="0" anchor="ctr" anchorCtr="0">
            <a:normAutofit/>
          </a:bodyPr>
          <a:lstStyle>
            <a:lvl1pPr algn="l" defTabSz="685800" rtl="0" eaLnBrk="1" latinLnBrk="0" hangingPunct="1">
              <a:spcBef>
                <a:spcPct val="0"/>
              </a:spcBef>
              <a:buNone/>
              <a:defRPr kumimoji="0" lang="fr-FR" sz="3300" kern="1200">
                <a:solidFill>
                  <a:schemeClr val="tx1"/>
                </a:solidFill>
                <a:latin typeface="+mj-lt"/>
                <a:ea typeface="+mj-ea"/>
                <a:cs typeface="+mj-cs"/>
              </a:defRPr>
            </a:lvl1pPr>
          </a:lstStyle>
          <a:p>
            <a:pPr>
              <a:defRPr/>
            </a:pPr>
            <a:r>
              <a:rPr lang="fr-FR" sz="3200">
                <a:solidFill>
                  <a:schemeClr val="tx2"/>
                </a:solidFill>
                <a:ea typeface="Times New Roman" panose="02020603050405020304" pitchFamily="18" charset="0"/>
                <a:cs typeface="Calibri"/>
              </a:rPr>
              <a:t>3. </a:t>
            </a:r>
            <a:r>
              <a:rPr lang="fr-FR" sz="3200">
                <a:solidFill>
                  <a:schemeClr val="tx2"/>
                </a:solidFill>
                <a:ea typeface="Calibri"/>
                <a:cs typeface="Calibri"/>
              </a:rPr>
              <a:t>Congé supplémentaire de naissance</a:t>
            </a:r>
            <a:endParaRPr lang="en-US" sz="3200">
              <a:solidFill>
                <a:schemeClr val="tx2"/>
              </a:solidFill>
              <a:ea typeface="Calibri"/>
              <a:cs typeface="Calibri"/>
            </a:endParaRPr>
          </a:p>
        </p:txBody>
      </p:sp>
      <p:sp>
        <p:nvSpPr>
          <p:cNvPr id="6" name="Rectangle 1">
            <a:extLst>
              <a:ext uri="{FF2B5EF4-FFF2-40B4-BE49-F238E27FC236}">
                <a16:creationId xmlns:a16="http://schemas.microsoft.com/office/drawing/2014/main" id="{C0446159-D721-17A6-A940-9E35B37F5DA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 name="Espace réservé du contenu 7">
            <a:extLst>
              <a:ext uri="{FF2B5EF4-FFF2-40B4-BE49-F238E27FC236}">
                <a16:creationId xmlns:a16="http://schemas.microsoft.com/office/drawing/2014/main" id="{D179EBE8-BDD6-E670-11D9-EA7C45135D33}"/>
              </a:ext>
            </a:extLst>
          </p:cNvPr>
          <p:cNvSpPr>
            <a:spLocks noGrp="1"/>
          </p:cNvSpPr>
          <p:nvPr>
            <p:ph idx="1"/>
          </p:nvPr>
        </p:nvSpPr>
        <p:spPr/>
        <p:txBody>
          <a:bodyPr vert="horz" lIns="91440" tIns="45720" rIns="91440" bIns="45720" rtlCol="0" anchor="t">
            <a:normAutofit/>
          </a:bodyPr>
          <a:lstStyle/>
          <a:p>
            <a:pPr algn="just"/>
            <a:endParaRPr lang="fr-FR" sz="1400" kern="1400">
              <a:solidFill>
                <a:schemeClr val="tx2"/>
              </a:solidFill>
              <a:latin typeface="Calibri"/>
              <a:ea typeface="Calibri"/>
              <a:cs typeface="Calibri"/>
            </a:endParaRPr>
          </a:p>
          <a:p>
            <a:pPr marL="342900" indent="-342900"/>
            <a:endParaRPr lang="fr-FR">
              <a:ea typeface="Calibri"/>
              <a:cs typeface="Calibri"/>
            </a:endParaRPr>
          </a:p>
          <a:p>
            <a:pPr marL="0" indent="0">
              <a:buNone/>
            </a:pPr>
            <a:endParaRPr lang="fr-FR">
              <a:ea typeface="Calibri"/>
              <a:cs typeface="Calibri"/>
            </a:endParaRPr>
          </a:p>
          <a:p>
            <a:endParaRPr lang="fr-FR">
              <a:ea typeface="Calibri"/>
              <a:cs typeface="Calibri"/>
            </a:endParaRPr>
          </a:p>
          <a:p>
            <a:pPr marL="0" indent="0">
              <a:buNone/>
            </a:pPr>
            <a:endParaRPr lang="fr-FR">
              <a:ea typeface="Calibri"/>
              <a:cs typeface="Calibri"/>
            </a:endParaRPr>
          </a:p>
        </p:txBody>
      </p:sp>
      <p:sp>
        <p:nvSpPr>
          <p:cNvPr id="2" name="TextBox 1">
            <a:extLst>
              <a:ext uri="{FF2B5EF4-FFF2-40B4-BE49-F238E27FC236}">
                <a16:creationId xmlns:a16="http://schemas.microsoft.com/office/drawing/2014/main" id="{3580AC38-A549-70CA-AA9D-037B85E0BB80}"/>
              </a:ext>
            </a:extLst>
          </p:cNvPr>
          <p:cNvSpPr txBox="1"/>
          <p:nvPr/>
        </p:nvSpPr>
        <p:spPr>
          <a:xfrm>
            <a:off x="491614" y="1381082"/>
            <a:ext cx="11611896"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1600">
                <a:solidFill>
                  <a:schemeClr val="tx2"/>
                </a:solidFill>
                <a:latin typeface="Calibri"/>
                <a:ea typeface="Calibri"/>
                <a:cs typeface="Calibri"/>
              </a:rPr>
              <a:t>Le congé supplémentaire de naissance s’adresse à l’ensemble des parents actifs remplissant les conditions d’ouverture de droit à la suite d’une naissance ou de l’accueil d’un enfant :</a:t>
            </a:r>
          </a:p>
          <a:p>
            <a:pPr algn="just">
              <a:buFont typeface=""/>
              <a:buChar char="•"/>
            </a:pPr>
            <a:r>
              <a:rPr lang="fr-FR" sz="1600">
                <a:solidFill>
                  <a:schemeClr val="tx2"/>
                </a:solidFill>
                <a:latin typeface="Calibri"/>
                <a:ea typeface="Calibri"/>
                <a:cs typeface="Calibri"/>
              </a:rPr>
              <a:t> salariés,</a:t>
            </a:r>
          </a:p>
          <a:p>
            <a:pPr algn="just">
              <a:buFont typeface=""/>
              <a:buChar char="•"/>
            </a:pPr>
            <a:r>
              <a:rPr lang="fr-FR" sz="1600">
                <a:solidFill>
                  <a:schemeClr val="tx2"/>
                </a:solidFill>
                <a:latin typeface="Calibri"/>
                <a:ea typeface="Calibri"/>
                <a:cs typeface="Calibri"/>
              </a:rPr>
              <a:t> travailleurs indépendants (artisans commerçants, professions libérales y compris praticiens et auxiliaires médicaux (PAMC), qu’ils soient dirigeants ou conjoints collaborateurs),</a:t>
            </a:r>
          </a:p>
          <a:p>
            <a:pPr algn="just">
              <a:buFont typeface=""/>
              <a:buChar char="•"/>
            </a:pPr>
            <a:r>
              <a:rPr lang="fr-FR" sz="1600">
                <a:solidFill>
                  <a:schemeClr val="tx2"/>
                </a:solidFill>
                <a:latin typeface="Calibri"/>
                <a:ea typeface="Calibri"/>
                <a:cs typeface="Calibri"/>
              </a:rPr>
              <a:t> agents contractuels de droit public,</a:t>
            </a:r>
          </a:p>
          <a:p>
            <a:pPr algn="just">
              <a:buFont typeface=""/>
              <a:buChar char="•"/>
            </a:pPr>
            <a:r>
              <a:rPr lang="fr-FR" sz="1600">
                <a:solidFill>
                  <a:schemeClr val="tx2"/>
                </a:solidFill>
                <a:latin typeface="Calibri"/>
                <a:ea typeface="Calibri"/>
                <a:cs typeface="Calibri"/>
              </a:rPr>
              <a:t> demandeurs d'emploi</a:t>
            </a:r>
          </a:p>
          <a:p>
            <a:pPr algn="just">
              <a:buFont typeface=""/>
              <a:buChar char="•"/>
            </a:pPr>
            <a:r>
              <a:rPr lang="fr-FR" sz="1600">
                <a:solidFill>
                  <a:schemeClr val="tx2"/>
                </a:solidFill>
                <a:latin typeface="Calibri"/>
                <a:ea typeface="Calibri"/>
                <a:cs typeface="Calibri"/>
              </a:rPr>
              <a:t> artistes - auteurs, etc.</a:t>
            </a:r>
          </a:p>
          <a:p>
            <a:pPr algn="just">
              <a:buFont typeface=""/>
              <a:buChar char="•"/>
            </a:pPr>
            <a:endParaRPr lang="fr-FR" sz="1600">
              <a:solidFill>
                <a:schemeClr val="tx2"/>
              </a:solidFill>
              <a:latin typeface="Calibri"/>
              <a:ea typeface="Calibri"/>
              <a:cs typeface="Calibri"/>
            </a:endParaRPr>
          </a:p>
          <a:p>
            <a:pPr algn="just"/>
            <a:r>
              <a:rPr lang="fr-FR" sz="1600" b="1">
                <a:solidFill>
                  <a:schemeClr val="tx2"/>
                </a:solidFill>
                <a:latin typeface="Calibri"/>
                <a:ea typeface="Calibri"/>
                <a:cs typeface="Calibri"/>
              </a:rPr>
              <a:t>Peuvent en bénéficier :</a:t>
            </a:r>
          </a:p>
          <a:p>
            <a:pPr algn="just"/>
            <a:endParaRPr lang="fr-FR" sz="1600" b="1">
              <a:solidFill>
                <a:schemeClr val="tx2"/>
              </a:solidFill>
              <a:latin typeface="Calibri"/>
              <a:ea typeface="Calibri"/>
              <a:cs typeface="Calibri"/>
            </a:endParaRPr>
          </a:p>
          <a:p>
            <a:pPr algn="just">
              <a:buFont typeface=""/>
              <a:buChar char="•"/>
            </a:pPr>
            <a:r>
              <a:rPr lang="fr-FR" sz="1600">
                <a:solidFill>
                  <a:schemeClr val="tx2"/>
                </a:solidFill>
                <a:latin typeface="Calibri"/>
                <a:ea typeface="Calibri"/>
                <a:cs typeface="Calibri"/>
              </a:rPr>
              <a:t> les parents d’enfants nés à partir du 1er janvier 2026,</a:t>
            </a:r>
          </a:p>
          <a:p>
            <a:pPr algn="just">
              <a:buFont typeface=""/>
              <a:buChar char="•"/>
            </a:pPr>
            <a:r>
              <a:rPr lang="fr-FR" sz="1600">
                <a:solidFill>
                  <a:schemeClr val="tx2"/>
                </a:solidFill>
                <a:latin typeface="Calibri"/>
                <a:ea typeface="Calibri"/>
                <a:cs typeface="Calibri"/>
              </a:rPr>
              <a:t> les parents d’enfants nés prématurément dont la naissance était prévue à compter de cette date,</a:t>
            </a:r>
          </a:p>
          <a:p>
            <a:pPr algn="just">
              <a:buFont typeface=""/>
              <a:buChar char="•"/>
            </a:pPr>
            <a:r>
              <a:rPr lang="fr-FR" sz="1600">
                <a:solidFill>
                  <a:schemeClr val="tx2"/>
                </a:solidFill>
                <a:latin typeface="Calibri"/>
                <a:ea typeface="Calibri"/>
                <a:cs typeface="Calibri"/>
              </a:rPr>
              <a:t> les parents adoptants d’enfants arrivés au foyer entre le 1er janvier 2026 et le 30 juin 2026.</a:t>
            </a:r>
          </a:p>
          <a:p>
            <a:pPr algn="just">
              <a:buFont typeface=""/>
              <a:buChar char="•"/>
            </a:pPr>
            <a:endParaRPr lang="fr-FR" sz="1600">
              <a:solidFill>
                <a:schemeClr val="tx2"/>
              </a:solidFill>
              <a:latin typeface="Calibri"/>
              <a:ea typeface="Calibri"/>
              <a:cs typeface="Calibri"/>
            </a:endParaRPr>
          </a:p>
          <a:p>
            <a:pPr algn="just"/>
            <a:r>
              <a:rPr lang="fr-FR" sz="1600">
                <a:solidFill>
                  <a:schemeClr val="tx2"/>
                </a:solidFill>
                <a:latin typeface="Calibri"/>
                <a:ea typeface="Calibri"/>
                <a:cs typeface="Calibri"/>
              </a:rPr>
              <a:t>Pour les assurés relevant d’autres régimes (fonctionnaires, militaires, non-salariés agricoles, régimes spéciaux…), des informations spécifiques seront disponibles sur service-public.gouv.fr.</a:t>
            </a:r>
          </a:p>
          <a:p>
            <a:pPr algn="just"/>
            <a:endParaRPr lang="fr-FR" sz="1600">
              <a:solidFill>
                <a:schemeClr val="tx2"/>
              </a:solidFill>
              <a:latin typeface="Calibri"/>
              <a:ea typeface="Calibri"/>
              <a:cs typeface="Calibri"/>
            </a:endParaRPr>
          </a:p>
          <a:p>
            <a:pPr algn="just"/>
            <a:r>
              <a:rPr lang="fr-FR" sz="1600">
                <a:solidFill>
                  <a:schemeClr val="tx2"/>
                </a:solidFill>
                <a:highlight>
                  <a:srgbClr val="FFFFFF"/>
                </a:highlight>
                <a:latin typeface="Calibri"/>
                <a:ea typeface="Calibri"/>
                <a:cs typeface="Calibri"/>
              </a:rPr>
              <a:t>Chaque parent peut bénéficier d’un ou deux mois de congé, pris simultanément ou en alternance avec l’autre parent. </a:t>
            </a:r>
            <a:br>
              <a:rPr lang="fr-FR" sz="1600">
                <a:solidFill>
                  <a:schemeClr val="tx2"/>
                </a:solidFill>
                <a:highlight>
                  <a:srgbClr val="FFFFFF"/>
                </a:highlight>
                <a:latin typeface="Calibri"/>
                <a:ea typeface="Calibri"/>
                <a:cs typeface="Calibri"/>
              </a:rPr>
            </a:br>
            <a:r>
              <a:rPr lang="fr-FR" sz="1600">
                <a:solidFill>
                  <a:schemeClr val="tx2"/>
                </a:solidFill>
                <a:highlight>
                  <a:srgbClr val="FFFFFF"/>
                </a:highlight>
                <a:latin typeface="Calibri"/>
                <a:ea typeface="Calibri"/>
                <a:cs typeface="Calibri"/>
              </a:rPr>
              <a:t>Le congé peut être pris en une seule fois ou fractionné en deux périodes d’un mois non consécutif.  </a:t>
            </a:r>
            <a:endParaRPr lang="fr-FR" sz="1600">
              <a:solidFill>
                <a:schemeClr val="tx2"/>
              </a:solidFill>
              <a:latin typeface="Calibri"/>
              <a:ea typeface="Calibri"/>
              <a:cs typeface="Calibri"/>
            </a:endParaRPr>
          </a:p>
          <a:p>
            <a:pPr algn="just"/>
            <a:r>
              <a:rPr lang="fr-FR" sz="1600" b="1">
                <a:solidFill>
                  <a:schemeClr val="tx2"/>
                </a:solidFill>
                <a:highlight>
                  <a:srgbClr val="FFFFFF"/>
                </a:highlight>
                <a:latin typeface="Calibri"/>
                <a:ea typeface="Calibri"/>
                <a:cs typeface="Calibri"/>
              </a:rPr>
              <a:t>Pour en bénéficier, les parents devront avoir préalablement pris l’intégralité de leurs congés de maternité, de paternité et d’accueil de l’enfant ou d’adoption.</a:t>
            </a:r>
            <a:endParaRPr lang="fr-FR" sz="1600">
              <a:solidFill>
                <a:schemeClr val="tx2"/>
              </a:solidFill>
              <a:latin typeface="Calibri"/>
              <a:ea typeface="Calibri"/>
              <a:cs typeface="Calibri"/>
            </a:endParaRPr>
          </a:p>
          <a:p>
            <a:endParaRPr lang="fr-FR" sz="1400">
              <a:ea typeface="Calibri"/>
              <a:cs typeface="Calibri"/>
            </a:endParaRPr>
          </a:p>
          <a:p>
            <a:pPr algn="ctr"/>
            <a:endParaRPr lang="en-US">
              <a:ea typeface="Calibri"/>
              <a:cs typeface="Calibri"/>
            </a:endParaRPr>
          </a:p>
        </p:txBody>
      </p:sp>
    </p:spTree>
    <p:extLst>
      <p:ext uri="{BB962C8B-B14F-4D97-AF65-F5344CB8AC3E}">
        <p14:creationId xmlns:p14="http://schemas.microsoft.com/office/powerpoint/2010/main" val="1440809150"/>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DB098-4128-E4BC-ED21-D82B2715B19B}"/>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4F274A8-1A8C-6496-5FE8-31E66E4D2C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94E22851-8FCA-C3A5-4963-28FAEE07ED16}"/>
              </a:ext>
            </a:extLst>
          </p:cNvPr>
          <p:cNvPicPr>
            <a:picLocks noChangeAspect="1"/>
          </p:cNvPicPr>
          <p:nvPr/>
        </p:nvPicPr>
        <p:blipFill>
          <a:blip r:embed="rId2"/>
          <a:stretch>
            <a:fillRect/>
          </a:stretch>
        </p:blipFill>
        <p:spPr>
          <a:xfrm>
            <a:off x="10234569" y="136522"/>
            <a:ext cx="1686186" cy="1216942"/>
          </a:xfrm>
          <a:prstGeom prst="rect">
            <a:avLst/>
          </a:prstGeom>
        </p:spPr>
      </p:pic>
      <p:sp>
        <p:nvSpPr>
          <p:cNvPr id="9" name="Titre 1">
            <a:extLst>
              <a:ext uri="{FF2B5EF4-FFF2-40B4-BE49-F238E27FC236}">
                <a16:creationId xmlns:a16="http://schemas.microsoft.com/office/drawing/2014/main" id="{56311B6B-984F-2885-D405-BC602863D31B}"/>
              </a:ext>
            </a:extLst>
          </p:cNvPr>
          <p:cNvSpPr txBox="1">
            <a:spLocks/>
          </p:cNvSpPr>
          <p:nvPr/>
        </p:nvSpPr>
        <p:spPr>
          <a:xfrm>
            <a:off x="632317" y="12625"/>
            <a:ext cx="10769600" cy="1346199"/>
          </a:xfrm>
          <a:prstGeom prst="rect">
            <a:avLst/>
          </a:prstGeom>
        </p:spPr>
        <p:txBody>
          <a:bodyPr vert="horz" lIns="91440" tIns="45720" rIns="91440" bIns="45720" rtlCol="0" anchor="ctr" anchorCtr="0">
            <a:noAutofit/>
          </a:bodyPr>
          <a:lstStyle>
            <a:lvl1pPr algn="l" defTabSz="685800" rtl="0" eaLnBrk="1" latinLnBrk="0" hangingPunct="1">
              <a:spcBef>
                <a:spcPct val="0"/>
              </a:spcBef>
              <a:buNone/>
              <a:defRPr kumimoji="0" lang="fr-FR" sz="3300" kern="1200">
                <a:solidFill>
                  <a:schemeClr val="tx1"/>
                </a:solidFill>
                <a:latin typeface="+mj-lt"/>
                <a:ea typeface="+mj-ea"/>
                <a:cs typeface="+mj-cs"/>
              </a:defRPr>
            </a:lvl1pPr>
          </a:lstStyle>
          <a:p>
            <a:pPr>
              <a:defRPr/>
            </a:pPr>
            <a:endParaRPr lang="fr-FR" sz="2800" b="1">
              <a:solidFill>
                <a:schemeClr val="tx2"/>
              </a:solidFill>
              <a:latin typeface="Calibri"/>
              <a:ea typeface="Times New Roman" panose="02020603050405020304" pitchFamily="18" charset="0"/>
              <a:cs typeface="Calibri"/>
            </a:endParaRPr>
          </a:p>
          <a:p>
            <a:pPr>
              <a:defRPr/>
            </a:pPr>
            <a:r>
              <a:rPr lang="fr-FR" sz="3200">
                <a:solidFill>
                  <a:schemeClr val="tx2"/>
                </a:solidFill>
                <a:ea typeface="Times New Roman" panose="02020603050405020304" pitchFamily="18" charset="0"/>
                <a:cs typeface="Calibri"/>
              </a:rPr>
              <a:t>3. </a:t>
            </a:r>
            <a:r>
              <a:rPr lang="fr-FR" sz="3200">
                <a:solidFill>
                  <a:schemeClr val="tx2"/>
                </a:solidFill>
                <a:ea typeface="Calibri"/>
                <a:cs typeface="Calibri"/>
              </a:rPr>
              <a:t>Congé supplémentaire de naissance</a:t>
            </a:r>
            <a:br>
              <a:rPr lang="fr-FR" sz="3200">
                <a:latin typeface="Calibri" panose="020F0502020204030204" pitchFamily="34" charset="0"/>
                <a:ea typeface="Times New Roman" panose="02020603050405020304" pitchFamily="18" charset="0"/>
              </a:rPr>
            </a:br>
            <a:endParaRPr lang="fr-FR" sz="2800" b="0" i="0" u="none" strike="noStrike" kern="1200" cap="none" spc="0" normalizeH="0" baseline="0" noProof="0">
              <a:ln>
                <a:noFill/>
              </a:ln>
              <a:solidFill>
                <a:srgbClr val="558ED5"/>
              </a:solidFill>
              <a:effectLst/>
              <a:uLnTx/>
              <a:uFillTx/>
              <a:latin typeface="Calibri"/>
              <a:ea typeface="Calibri"/>
              <a:cs typeface="Calibri"/>
            </a:endParaRPr>
          </a:p>
        </p:txBody>
      </p:sp>
      <p:sp>
        <p:nvSpPr>
          <p:cNvPr id="6" name="Rectangle 1">
            <a:extLst>
              <a:ext uri="{FF2B5EF4-FFF2-40B4-BE49-F238E27FC236}">
                <a16:creationId xmlns:a16="http://schemas.microsoft.com/office/drawing/2014/main" id="{B8B79FCA-6807-D5DD-C255-2A261C2CFF8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 name="Espace réservé du contenu 7">
            <a:extLst>
              <a:ext uri="{FF2B5EF4-FFF2-40B4-BE49-F238E27FC236}">
                <a16:creationId xmlns:a16="http://schemas.microsoft.com/office/drawing/2014/main" id="{65530034-37D1-9D23-A03F-A2E7D4B600C6}"/>
              </a:ext>
            </a:extLst>
          </p:cNvPr>
          <p:cNvSpPr>
            <a:spLocks noGrp="1"/>
          </p:cNvSpPr>
          <p:nvPr>
            <p:ph idx="1"/>
          </p:nvPr>
        </p:nvSpPr>
        <p:spPr/>
        <p:txBody>
          <a:bodyPr vert="horz" lIns="91440" tIns="45720" rIns="91440" bIns="45720" rtlCol="0" anchor="t">
            <a:normAutofit/>
          </a:bodyPr>
          <a:lstStyle/>
          <a:p>
            <a:pPr marL="0" indent="0" algn="just">
              <a:buNone/>
            </a:pPr>
            <a:endParaRPr lang="fr-FR" sz="1400" kern="1400">
              <a:solidFill>
                <a:schemeClr val="tx2"/>
              </a:solidFill>
              <a:latin typeface="Calibri"/>
              <a:ea typeface="Calibri"/>
              <a:cs typeface="Calibri"/>
            </a:endParaRPr>
          </a:p>
          <a:p>
            <a:pPr marL="0" indent="0" algn="just">
              <a:buNone/>
            </a:pPr>
            <a:endParaRPr lang="fr-FR" sz="1400" kern="1400">
              <a:solidFill>
                <a:schemeClr val="tx2"/>
              </a:solidFill>
              <a:ea typeface="Calibri"/>
              <a:cs typeface="Calibri"/>
            </a:endParaRPr>
          </a:p>
          <a:p>
            <a:pPr marL="0" indent="0" algn="just">
              <a:buNone/>
            </a:pPr>
            <a:endParaRPr lang="fr-FR" sz="1400" kern="1400">
              <a:solidFill>
                <a:srgbClr val="1F497D"/>
              </a:solidFill>
              <a:ea typeface="Calibri"/>
              <a:cs typeface="Calibri"/>
            </a:endParaRPr>
          </a:p>
          <a:p>
            <a:pPr marL="0" indent="0" algn="just">
              <a:buNone/>
            </a:pPr>
            <a:endParaRPr lang="fr-FR" sz="1400" kern="1400">
              <a:solidFill>
                <a:srgbClr val="1F497D"/>
              </a:solidFill>
              <a:ea typeface="Calibri"/>
              <a:cs typeface="Calibri"/>
            </a:endParaRPr>
          </a:p>
          <a:p>
            <a:pPr marL="0" indent="0" algn="just">
              <a:buNone/>
            </a:pPr>
            <a:endParaRPr lang="fr-FR" sz="1400" kern="1400">
              <a:solidFill>
                <a:srgbClr val="1F497D"/>
              </a:solidFill>
              <a:ea typeface="Calibri"/>
              <a:cs typeface="Calibri"/>
            </a:endParaRPr>
          </a:p>
          <a:p>
            <a:pPr marL="342900" indent="-342900"/>
            <a:endParaRPr lang="fr-FR">
              <a:ea typeface="Calibri"/>
              <a:cs typeface="Calibri"/>
            </a:endParaRPr>
          </a:p>
          <a:p>
            <a:pPr marL="0" indent="0">
              <a:buNone/>
            </a:pPr>
            <a:endParaRPr lang="fr-FR">
              <a:ea typeface="Calibri"/>
              <a:cs typeface="Calibri"/>
            </a:endParaRPr>
          </a:p>
          <a:p>
            <a:endParaRPr lang="fr-FR">
              <a:ea typeface="Calibri"/>
              <a:cs typeface="Calibri"/>
            </a:endParaRPr>
          </a:p>
          <a:p>
            <a:pPr marL="0" indent="0">
              <a:buNone/>
            </a:pPr>
            <a:endParaRPr lang="fr-FR">
              <a:ea typeface="Calibri"/>
              <a:cs typeface="Calibri"/>
            </a:endParaRPr>
          </a:p>
        </p:txBody>
      </p:sp>
      <p:sp>
        <p:nvSpPr>
          <p:cNvPr id="2" name="TextBox 1">
            <a:extLst>
              <a:ext uri="{FF2B5EF4-FFF2-40B4-BE49-F238E27FC236}">
                <a16:creationId xmlns:a16="http://schemas.microsoft.com/office/drawing/2014/main" id="{A4E267B6-56B1-026B-B180-07C84AE1C3CB}"/>
              </a:ext>
            </a:extLst>
          </p:cNvPr>
          <p:cNvSpPr txBox="1"/>
          <p:nvPr/>
        </p:nvSpPr>
        <p:spPr>
          <a:xfrm>
            <a:off x="525535" y="1211306"/>
            <a:ext cx="11194578" cy="57246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fr-FR" sz="1600" b="1">
              <a:solidFill>
                <a:srgbClr val="212529"/>
              </a:solidFill>
              <a:latin typeface="Calibri"/>
              <a:ea typeface="Calibri"/>
              <a:cs typeface="Calibri"/>
            </a:endParaRPr>
          </a:p>
          <a:p>
            <a:pPr marL="285750" indent="-285750" algn="just">
              <a:buFont typeface="Arial" panose="020B0604020202020204" pitchFamily="34" charset="0"/>
              <a:buChar char="•"/>
            </a:pPr>
            <a:r>
              <a:rPr lang="fr-FR" sz="1600" b="1">
                <a:solidFill>
                  <a:schemeClr val="tx2"/>
                </a:solidFill>
                <a:latin typeface="Calibri"/>
                <a:ea typeface="Calibri"/>
                <a:cs typeface="Calibri"/>
              </a:rPr>
              <a:t>Pour les salariés :</a:t>
            </a:r>
            <a:r>
              <a:rPr lang="fr-FR" sz="1600">
                <a:solidFill>
                  <a:schemeClr val="tx2"/>
                </a:solidFill>
                <a:latin typeface="Calibri"/>
                <a:ea typeface="Calibri"/>
                <a:cs typeface="Calibri"/>
              </a:rPr>
              <a:t> les parents salariés devront simplement en informer leur employeur dans </a:t>
            </a:r>
            <a:r>
              <a:rPr lang="fr-FR" sz="1600" b="1">
                <a:solidFill>
                  <a:schemeClr val="tx2"/>
                </a:solidFill>
                <a:latin typeface="Calibri"/>
                <a:ea typeface="Calibri"/>
                <a:cs typeface="Calibri"/>
              </a:rPr>
              <a:t>un délai de 1 mois avant la date de début de congé souhaitée</a:t>
            </a:r>
            <a:r>
              <a:rPr lang="fr-FR" sz="1600">
                <a:solidFill>
                  <a:schemeClr val="tx2"/>
                </a:solidFill>
                <a:latin typeface="Calibri"/>
                <a:ea typeface="Calibri"/>
                <a:cs typeface="Calibri"/>
              </a:rPr>
              <a:t>. Il faudra préciser la durée, 1 ou 2 mois, et s’il est fractionné ou pris en une seule fois. C’est ensuite l’employeur qui fera la transmission auprès de la caisse primaire d’assurance maladie en charge de l’indemnisation.</a:t>
            </a:r>
          </a:p>
          <a:p>
            <a:br>
              <a:rPr lang="fr-FR" sz="1600">
                <a:solidFill>
                  <a:schemeClr val="tx2"/>
                </a:solidFill>
                <a:latin typeface="Calibri"/>
                <a:ea typeface="Calibri"/>
                <a:cs typeface="Calibri"/>
              </a:rPr>
            </a:br>
            <a:r>
              <a:rPr lang="fr-FR" sz="1600" b="1">
                <a:solidFill>
                  <a:schemeClr val="tx2"/>
                </a:solidFill>
                <a:latin typeface="Calibri"/>
                <a:ea typeface="Calibri"/>
                <a:cs typeface="Calibri"/>
              </a:rPr>
              <a:t>Les salariés n’ont aucune démarche à effectuer auprès de leur caisse primaire d’assurance maladie.</a:t>
            </a:r>
            <a:br>
              <a:rPr lang="fr-FR" sz="1600">
                <a:solidFill>
                  <a:schemeClr val="tx2"/>
                </a:solidFill>
                <a:latin typeface="Calibri"/>
                <a:ea typeface="Calibri"/>
                <a:cs typeface="Calibri"/>
              </a:rPr>
            </a:br>
            <a:r>
              <a:rPr lang="fr-FR" sz="1600">
                <a:solidFill>
                  <a:schemeClr val="tx2"/>
                </a:solidFill>
                <a:latin typeface="Calibri"/>
                <a:ea typeface="Calibri"/>
                <a:cs typeface="Calibri"/>
              </a:rPr>
              <a:t>À noter : le délai de prévenance de 1 mois sera réduit à 15 jours lorsque le congé supplémentaire de naissance prend la suite immédiate du congé de paternité et d’accueil ou d’adoption et qu’il n’est pas possible, compte tenu de la durée de ce premier congé, de respecter le délai de droit commun de 1 mois.</a:t>
            </a:r>
          </a:p>
          <a:p>
            <a:pPr algn="just">
              <a:buFont typeface=""/>
              <a:buChar char="•"/>
            </a:pPr>
            <a:endParaRPr lang="fr-FR" sz="1600">
              <a:solidFill>
                <a:schemeClr val="tx2"/>
              </a:solidFill>
              <a:latin typeface="Calibri"/>
              <a:ea typeface="Calibri"/>
              <a:cs typeface="Calibri"/>
            </a:endParaRPr>
          </a:p>
          <a:p>
            <a:pPr marL="285750" indent="-285750" algn="just">
              <a:buFont typeface="Arial" panose="020B0604020202020204" pitchFamily="34" charset="0"/>
              <a:buChar char="•"/>
            </a:pPr>
            <a:r>
              <a:rPr lang="fr-FR" sz="1600" b="1">
                <a:solidFill>
                  <a:schemeClr val="tx2"/>
                </a:solidFill>
                <a:latin typeface="Calibri"/>
                <a:ea typeface="Calibri"/>
                <a:cs typeface="Calibri"/>
              </a:rPr>
              <a:t>Pour les travailleurs indépendants:</a:t>
            </a:r>
            <a:r>
              <a:rPr lang="fr-FR" sz="1600">
                <a:solidFill>
                  <a:schemeClr val="tx2"/>
                </a:solidFill>
                <a:latin typeface="Calibri"/>
                <a:ea typeface="Calibri"/>
                <a:cs typeface="Calibri"/>
              </a:rPr>
              <a:t> ils devront demander ce congé auprès de leur caisse primaire d’assurance maladie (CPAM) de résidence.</a:t>
            </a:r>
          </a:p>
          <a:p>
            <a:pPr algn="just"/>
            <a:r>
              <a:rPr lang="fr-FR" sz="1600">
                <a:solidFill>
                  <a:schemeClr val="tx2"/>
                </a:solidFill>
                <a:ea typeface="Calibri"/>
                <a:cs typeface="Calibri"/>
              </a:rPr>
              <a:t>Pour les enfants nés ou arrivés au foyer entre le 1er janvier et le 30 juin 2026, le congé pourra être pris jusqu’au 31 mars 2027 (soit dans un délai maximal de 9 mois à compter du 1er juillet 2026).</a:t>
            </a:r>
          </a:p>
          <a:p>
            <a:pPr algn="just"/>
            <a:endParaRPr lang="fr-FR" sz="1600">
              <a:solidFill>
                <a:schemeClr val="tx2"/>
              </a:solidFill>
              <a:ea typeface="Calibri"/>
              <a:cs typeface="Calibri"/>
            </a:endParaRPr>
          </a:p>
          <a:p>
            <a:pPr marL="285750" indent="-285750" algn="just">
              <a:buFont typeface="Arial" panose="020B0604020202020204" pitchFamily="34" charset="0"/>
              <a:buChar char="•"/>
            </a:pPr>
            <a:r>
              <a:rPr lang="fr-FR" sz="1600" b="1">
                <a:solidFill>
                  <a:schemeClr val="tx2"/>
                </a:solidFill>
                <a:latin typeface="Calibri"/>
                <a:ea typeface="Calibri"/>
                <a:cs typeface="Calibri"/>
              </a:rPr>
              <a:t>Montant : </a:t>
            </a:r>
          </a:p>
          <a:p>
            <a:pPr algn="just"/>
            <a:endParaRPr lang="fr-FR" sz="1600">
              <a:solidFill>
                <a:schemeClr val="tx2"/>
              </a:solidFill>
              <a:latin typeface="Calibri"/>
              <a:ea typeface="Calibri"/>
              <a:cs typeface="Calibri"/>
            </a:endParaRPr>
          </a:p>
          <a:p>
            <a:pPr algn="just"/>
            <a:r>
              <a:rPr lang="fr-FR" sz="1600">
                <a:solidFill>
                  <a:schemeClr val="tx2"/>
                </a:solidFill>
                <a:highlight>
                  <a:srgbClr val="FFFFFF"/>
                </a:highlight>
                <a:latin typeface="Calibri"/>
                <a:ea typeface="Calibri"/>
                <a:cs typeface="Calibri"/>
              </a:rPr>
              <a:t>Pour les salariés, l’indemnisation est dégressive :</a:t>
            </a:r>
            <a:endParaRPr lang="fr-FR" sz="1600">
              <a:solidFill>
                <a:schemeClr val="tx2"/>
              </a:solidFill>
              <a:latin typeface="Calibri"/>
              <a:ea typeface="Calibri"/>
              <a:cs typeface="Calibri"/>
            </a:endParaRPr>
          </a:p>
          <a:p>
            <a:pPr algn="just">
              <a:buFont typeface="Arial"/>
              <a:buChar char="•"/>
            </a:pPr>
            <a:r>
              <a:rPr lang="fr-FR" sz="1600">
                <a:solidFill>
                  <a:schemeClr val="tx2"/>
                </a:solidFill>
                <a:highlight>
                  <a:srgbClr val="FFFFFF"/>
                </a:highlight>
                <a:latin typeface="Calibri"/>
                <a:ea typeface="Calibri"/>
                <a:cs typeface="Calibri"/>
              </a:rPr>
              <a:t> 70 % du salaire net le premier mois,</a:t>
            </a:r>
            <a:endParaRPr lang="fr-FR" sz="1600">
              <a:solidFill>
                <a:schemeClr val="tx2"/>
              </a:solidFill>
              <a:latin typeface="Calibri"/>
              <a:ea typeface="Calibri"/>
              <a:cs typeface="Calibri"/>
            </a:endParaRPr>
          </a:p>
          <a:p>
            <a:pPr algn="just">
              <a:buFont typeface="Arial"/>
              <a:buChar char="•"/>
            </a:pPr>
            <a:r>
              <a:rPr lang="fr-FR" sz="1600">
                <a:solidFill>
                  <a:schemeClr val="tx2"/>
                </a:solidFill>
                <a:highlight>
                  <a:srgbClr val="FFFFFF"/>
                </a:highlight>
                <a:latin typeface="Calibri"/>
                <a:ea typeface="Calibri"/>
                <a:cs typeface="Calibri"/>
              </a:rPr>
              <a:t> 60 % du salaire net le second mois.</a:t>
            </a:r>
            <a:endParaRPr lang="fr-FR" sz="1600">
              <a:solidFill>
                <a:schemeClr val="tx2"/>
              </a:solidFill>
              <a:latin typeface="Calibri"/>
              <a:ea typeface="Calibri"/>
              <a:cs typeface="Calibri"/>
            </a:endParaRPr>
          </a:p>
          <a:p>
            <a:pPr algn="just"/>
            <a:endParaRPr lang="fr-FR" sz="1600">
              <a:solidFill>
                <a:schemeClr val="tx2"/>
              </a:solidFill>
              <a:highlight>
                <a:srgbClr val="FFFFFF"/>
              </a:highlight>
              <a:latin typeface="Calibri"/>
              <a:ea typeface="Calibri"/>
              <a:cs typeface="Calibri"/>
            </a:endParaRPr>
          </a:p>
          <a:p>
            <a:pPr algn="just"/>
            <a:r>
              <a:rPr lang="fr-FR" sz="1600">
                <a:solidFill>
                  <a:schemeClr val="tx2"/>
                </a:solidFill>
                <a:highlight>
                  <a:srgbClr val="FFFFFF"/>
                </a:highlight>
                <a:latin typeface="Calibri"/>
                <a:ea typeface="Calibri"/>
                <a:cs typeface="Calibri"/>
              </a:rPr>
              <a:t>Elle  est versée par la caisse primaire d’assurance maladie.</a:t>
            </a:r>
            <a:endParaRPr lang="fr-FR" sz="1600">
              <a:solidFill>
                <a:schemeClr val="tx2"/>
              </a:solidFill>
              <a:latin typeface="Calibri"/>
              <a:ea typeface="Calibri"/>
              <a:cs typeface="Calibri"/>
            </a:endParaRPr>
          </a:p>
          <a:p>
            <a:endParaRPr lang="fr-FR" sz="1400">
              <a:solidFill>
                <a:schemeClr val="tx2"/>
              </a:solidFill>
              <a:highlight>
                <a:srgbClr val="FFFFFF"/>
              </a:highlight>
              <a:ea typeface="Calibri"/>
              <a:cs typeface="Calibri"/>
            </a:endParaRPr>
          </a:p>
        </p:txBody>
      </p:sp>
    </p:spTree>
    <p:extLst>
      <p:ext uri="{BB962C8B-B14F-4D97-AF65-F5344CB8AC3E}">
        <p14:creationId xmlns:p14="http://schemas.microsoft.com/office/powerpoint/2010/main" val="115198854"/>
      </p:ext>
    </p:extLst>
  </p:cSld>
  <p:clrMapOvr>
    <a:masterClrMapping/>
  </p:clrMapOvr>
  <p:transition spd="slow">
    <p:wipe dir="d"/>
  </p:transition>
</p:sld>
</file>

<file path=ppt/theme/theme1.xml><?xml version="1.0" encoding="utf-8"?>
<a:theme xmlns:a="http://schemas.openxmlformats.org/drawingml/2006/main" name="Présentation V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èle Dsi Présentation" id="{198BC355-0E47-4572-9469-D0B6A93AA815}" vid="{F516B4D2-5808-43B2-B381-9785575025C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e14b336-2321-4eac-80b8-49ae0150a435">
      <Terms xmlns="http://schemas.microsoft.com/office/infopath/2007/PartnerControls"/>
    </lcf76f155ced4ddcb4097134ff3c332f>
    <TaxCatchAll xmlns="a5f94bd6-ea0c-435e-aa65-9617d4f21ad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6C87EBA14B3A4E9C70FEB23B633AAC" ma:contentTypeVersion="11" ma:contentTypeDescription="Crée un document." ma:contentTypeScope="" ma:versionID="dea367a2ddac00bde3a1613d79e46a27">
  <xsd:schema xmlns:xsd="http://www.w3.org/2001/XMLSchema" xmlns:xs="http://www.w3.org/2001/XMLSchema" xmlns:p="http://schemas.microsoft.com/office/2006/metadata/properties" xmlns:ns2="7e14b336-2321-4eac-80b8-49ae0150a435" xmlns:ns3="a5f94bd6-ea0c-435e-aa65-9617d4f21ad2" targetNamespace="http://schemas.microsoft.com/office/2006/metadata/properties" ma:root="true" ma:fieldsID="4b3e0d647fc0437bcef6108ad1e46206" ns2:_="" ns3:_="">
    <xsd:import namespace="7e14b336-2321-4eac-80b8-49ae0150a435"/>
    <xsd:import namespace="a5f94bd6-ea0c-435e-aa65-9617d4f21ad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14b336-2321-4eac-80b8-49ae0150a4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alises d’images" ma:readOnly="false" ma:fieldId="{5cf76f15-5ced-4ddc-b409-7134ff3c332f}" ma:taxonomyMulti="true" ma:sspId="6d3a89c3-dfa8-4892-b639-3079eaac7cb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f94bd6-ea0c-435e-aa65-9617d4f21ad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b3a22ff-32de-43ad-9bc6-fdca784ce293}" ma:internalName="TaxCatchAll" ma:showField="CatchAllData" ma:web="a5f94bd6-ea0c-435e-aa65-9617d4f21a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D49AEB-3768-4E96-AF91-B46815C81382}">
  <ds:schemaRefs>
    <ds:schemaRef ds:uri="http://schemas.microsoft.com/sharepoint/v3/contenttype/forms"/>
  </ds:schemaRefs>
</ds:datastoreItem>
</file>

<file path=customXml/itemProps2.xml><?xml version="1.0" encoding="utf-8"?>
<ds:datastoreItem xmlns:ds="http://schemas.openxmlformats.org/officeDocument/2006/customXml" ds:itemID="{CE899DBA-1C07-4A9D-BC0C-00C55490F261}">
  <ds:schemaRefs>
    <ds:schemaRef ds:uri="cbc6e797-a2de-43e2-b54b-ad09f8a33f09"/>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2CDA669-7B18-4074-AA66-AE2BA28836A3}"/>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21</Slides>
  <Notes>5</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Présentation V3</vt:lpstr>
      <vt:lpstr>ACTUS-CAF#12 07 juillet 2026</vt:lpstr>
      <vt:lpstr>Sommaire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Vies de famille : édition été 2026 </vt:lpstr>
      <vt:lpstr>6. Vies de famille : édition été 2026 </vt:lpstr>
      <vt:lpstr>6. Soliguide</vt:lpstr>
      <vt:lpstr>7. Comment rencontrer et contacter la Caf ?</vt:lpstr>
      <vt:lpstr>7. Comment rencontrer et contacter la Caf ?</vt:lpstr>
      <vt:lpstr>7. Comment rencontrer et contacter la Caf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dc:title>
  <dc:creator>Carole MICHEL 461</dc:creator>
  <cp:revision>4</cp:revision>
  <dcterms:created xsi:type="dcterms:W3CDTF">2023-06-06T06:00:30Z</dcterms:created>
  <dcterms:modified xsi:type="dcterms:W3CDTF">2026-07-10T08:07:33Z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0x010100986C87EBA14B3A4E9C70FEB23B633AAC</vt:lpwstr>
  </property>
  <property fmtid="{D5CDD505-2E9C-101B-9397-08002B2CF9AE}" pid="3" name="MediaServiceImageTags">
    <vt:lpwstr/>
  </property>
</Properties>
</file>