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7" r:id="rId5"/>
    <p:sldId id="258" r:id="rId6"/>
    <p:sldId id="272" r:id="rId7"/>
    <p:sldId id="3603" r:id="rId8"/>
    <p:sldId id="3604" r:id="rId9"/>
    <p:sldId id="3605" r:id="rId10"/>
    <p:sldId id="583" r:id="rId11"/>
    <p:sldId id="360" r:id="rId12"/>
    <p:sldId id="361" r:id="rId13"/>
    <p:sldId id="362" r:id="rId14"/>
    <p:sldId id="364" r:id="rId15"/>
    <p:sldId id="3591" r:id="rId16"/>
    <p:sldId id="3593" r:id="rId17"/>
    <p:sldId id="357" r:id="rId18"/>
    <p:sldId id="3590" r:id="rId19"/>
    <p:sldId id="3594" r:id="rId20"/>
    <p:sldId id="3595" r:id="rId21"/>
    <p:sldId id="264" r:id="rId22"/>
    <p:sldId id="3599" r:id="rId23"/>
    <p:sldId id="3598" r:id="rId24"/>
    <p:sldId id="3597" r:id="rId25"/>
    <p:sldId id="580" r:id="rId26"/>
    <p:sldId id="590" r:id="rId27"/>
    <p:sldId id="581" r:id="rId28"/>
    <p:sldId id="591" r:id="rId29"/>
    <p:sldId id="592" r:id="rId30"/>
    <p:sldId id="3600" r:id="rId31"/>
    <p:sldId id="3601" r:id="rId32"/>
    <p:sldId id="3602" r:id="rId33"/>
    <p:sldId id="308" r:id="rId34"/>
    <p:sldId id="306" r:id="rId35"/>
    <p:sldId id="267" r:id="rId36"/>
    <p:sldId id="265" r:id="rId37"/>
    <p:sldId id="268"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3E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70AE2-CBFF-3722-7239-0C5AAEAEA8C0}" v="20" dt="2026-05-19T12:28:40.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27" autoAdjust="0"/>
    <p:restoredTop sz="89467" autoAdjust="0"/>
  </p:normalViewPr>
  <p:slideViewPr>
    <p:cSldViewPr snapToGrid="0">
      <p:cViewPr varScale="1">
        <p:scale>
          <a:sx n="97" d="100"/>
          <a:sy n="97" d="100"/>
        </p:scale>
        <p:origin x="1512" y="96"/>
      </p:cViewPr>
      <p:guideLst>
        <p:guide orient="horz" pos="2160"/>
        <p:guide pos="3840"/>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e LE-GOUIX 461" userId="S::cecile.le-gouix@caf46.caf.fr::00836775-85c6-4e1c-bfce-de7166ffd5fb" providerId="AD" clId="Web-{03C70AE2-CBFF-3722-7239-0C5AAEAEA8C0}"/>
    <pc:docChg chg="modSld">
      <pc:chgData name="Cecile LE-GOUIX 461" userId="S::cecile.le-gouix@caf46.caf.fr::00836775-85c6-4e1c-bfce-de7166ffd5fb" providerId="AD" clId="Web-{03C70AE2-CBFF-3722-7239-0C5AAEAEA8C0}" dt="2026-05-19T12:28:40.310" v="8" actId="20577"/>
      <pc:docMkLst>
        <pc:docMk/>
      </pc:docMkLst>
      <pc:sldChg chg="modSp">
        <pc:chgData name="Cecile LE-GOUIX 461" userId="S::cecile.le-gouix@caf46.caf.fr::00836775-85c6-4e1c-bfce-de7166ffd5fb" providerId="AD" clId="Web-{03C70AE2-CBFF-3722-7239-0C5AAEAEA8C0}" dt="2026-05-19T12:28:40.310" v="8" actId="20577"/>
        <pc:sldMkLst>
          <pc:docMk/>
          <pc:sldMk cId="2208678623" sldId="268"/>
        </pc:sldMkLst>
        <pc:spChg chg="mod">
          <ac:chgData name="Cecile LE-GOUIX 461" userId="S::cecile.le-gouix@caf46.caf.fr::00836775-85c6-4e1c-bfce-de7166ffd5fb" providerId="AD" clId="Web-{03C70AE2-CBFF-3722-7239-0C5AAEAEA8C0}" dt="2026-05-19T12:28:40.310" v="8" actId="20577"/>
          <ac:spMkLst>
            <pc:docMk/>
            <pc:sldMk cId="2208678623" sldId="268"/>
            <ac:spMk id="13" creationId="{62808CC8-75D4-135E-70FA-FB419AEFE8F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noProof="0">
                <a:solidFill>
                  <a:srgbClr val="183E82"/>
                </a:solidFill>
              </a:rPr>
              <a:t>Domaines d'intervention</a:t>
            </a:r>
          </a:p>
        </c:rich>
      </c:tx>
      <c:layout>
        <c:manualLayout>
          <c:xMode val="edge"/>
          <c:yMode val="edge"/>
          <c:x val="4.1746655901425582E-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19A-4217-8FBD-88C8261F807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19A-4217-8FBD-88C8261F807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19A-4217-8FBD-88C8261F807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19A-4217-8FBD-88C8261F807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19A-4217-8FBD-88C8261F8072}"/>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619A-4217-8FBD-88C8261F8072}"/>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619A-4217-8FBD-88C8261F807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Feuil1!$A$3:$A$9</c:f>
              <c:strCache>
                <c:ptCount val="7"/>
                <c:pt idx="0">
                  <c:v>Accès aux droits</c:v>
                </c:pt>
                <c:pt idx="1">
                  <c:v>Parentalité</c:v>
                </c:pt>
                <c:pt idx="2">
                  <c:v>Budget</c:v>
                </c:pt>
                <c:pt idx="3">
                  <c:v>Logement</c:v>
                </c:pt>
                <c:pt idx="4">
                  <c:v>Santé</c:v>
                </c:pt>
                <c:pt idx="5">
                  <c:v>Vie sociale</c:v>
                </c:pt>
                <c:pt idx="6">
                  <c:v>Insertion</c:v>
                </c:pt>
              </c:strCache>
            </c:strRef>
          </c:cat>
          <c:val>
            <c:numRef>
              <c:f>Feuil1!$B$3:$B$9</c:f>
              <c:numCache>
                <c:formatCode>General</c:formatCode>
                <c:ptCount val="7"/>
                <c:pt idx="0">
                  <c:v>43.07</c:v>
                </c:pt>
                <c:pt idx="1">
                  <c:v>29.39</c:v>
                </c:pt>
                <c:pt idx="2">
                  <c:v>13.07</c:v>
                </c:pt>
                <c:pt idx="3">
                  <c:v>7.19</c:v>
                </c:pt>
                <c:pt idx="4">
                  <c:v>4.12</c:v>
                </c:pt>
                <c:pt idx="5">
                  <c:v>1.32</c:v>
                </c:pt>
                <c:pt idx="6">
                  <c:v>0.96</c:v>
                </c:pt>
              </c:numCache>
            </c:numRef>
          </c:val>
          <c:extLst>
            <c:ext xmlns:c16="http://schemas.microsoft.com/office/drawing/2014/chart" uri="{C3380CC4-5D6E-409C-BE32-E72D297353CC}">
              <c16:uniqueId val="{0000000E-619A-4217-8FBD-88C8261F8072}"/>
            </c:ext>
          </c:extLst>
        </c:ser>
        <c:dLbls>
          <c:dLblPos val="bestFit"/>
          <c:showLegendKey val="0"/>
          <c:showVal val="1"/>
          <c:showCatName val="0"/>
          <c:showSerName val="0"/>
          <c:showPercent val="0"/>
          <c:showBubbleSize val="0"/>
          <c:showLeaderLines val="1"/>
        </c:dLbls>
      </c:pie3DChart>
      <c:spPr>
        <a:noFill/>
        <a:ln>
          <a:noFill/>
        </a:ln>
        <a:effectLst/>
      </c:spPr>
    </c:plotArea>
    <c:legend>
      <c:legendPos val="t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1D0908F-1A11-6F88-27EC-3F8F445DF2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27E8723-4C2B-39CE-504C-FE1DA7DCDC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5E7B68-BADB-454E-B5D2-210A571E1338}" type="datetimeFigureOut">
              <a:rPr lang="fr-FR" smtClean="0"/>
              <a:t>19/05/2026</a:t>
            </a:fld>
            <a:endParaRPr lang="fr-FR"/>
          </a:p>
        </p:txBody>
      </p:sp>
      <p:sp>
        <p:nvSpPr>
          <p:cNvPr id="4" name="Espace réservé du pied de page 3">
            <a:extLst>
              <a:ext uri="{FF2B5EF4-FFF2-40B4-BE49-F238E27FC236}">
                <a16:creationId xmlns:a16="http://schemas.microsoft.com/office/drawing/2014/main" id="{36922013-29EE-1939-7F2F-3B9B4AE307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2709075-D9F3-C3A8-4C31-B13D0CF930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4E8F27-B14F-4FC7-A2BA-E9E3957F091B}" type="slidenum">
              <a:rPr lang="fr-FR" smtClean="0"/>
              <a:t>‹#›</a:t>
            </a:fld>
            <a:endParaRPr lang="fr-FR"/>
          </a:p>
        </p:txBody>
      </p:sp>
    </p:spTree>
    <p:extLst>
      <p:ext uri="{BB962C8B-B14F-4D97-AF65-F5344CB8AC3E}">
        <p14:creationId xmlns:p14="http://schemas.microsoft.com/office/powerpoint/2010/main" val="3918500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BB72B-C5AA-4BD7-8751-F86C32C87749}" type="datetimeFigureOut">
              <a:rPr lang="fr-FR" smtClean="0"/>
              <a:t>19/05/2026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A9D27-1A8F-4906-9A90-49947870B131}" type="slidenum">
              <a:rPr lang="fr-FR" smtClean="0"/>
              <a:t>‹#›</a:t>
            </a:fld>
            <a:endParaRPr lang="fr-FR"/>
          </a:p>
        </p:txBody>
      </p:sp>
    </p:spTree>
    <p:extLst>
      <p:ext uri="{BB962C8B-B14F-4D97-AF65-F5344CB8AC3E}">
        <p14:creationId xmlns:p14="http://schemas.microsoft.com/office/powerpoint/2010/main" val="314264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LS</a:t>
            </a:r>
          </a:p>
        </p:txBody>
      </p:sp>
      <p:sp>
        <p:nvSpPr>
          <p:cNvPr id="4" name="Espace réservé du numéro de diapositive 3"/>
          <p:cNvSpPr>
            <a:spLocks noGrp="1"/>
          </p:cNvSpPr>
          <p:nvPr>
            <p:ph type="sldNum" sz="quarter" idx="5"/>
          </p:nvPr>
        </p:nvSpPr>
        <p:spPr/>
        <p:txBody>
          <a:bodyPr/>
          <a:lstStyle/>
          <a:p>
            <a:fld id="{D76A9D27-1A8F-4906-9A90-49947870B131}" type="slidenum">
              <a:rPr lang="fr-FR" smtClean="0"/>
              <a:t>1</a:t>
            </a:fld>
            <a:endParaRPr lang="fr-FR"/>
          </a:p>
        </p:txBody>
      </p:sp>
    </p:spTree>
    <p:extLst>
      <p:ext uri="{BB962C8B-B14F-4D97-AF65-F5344CB8AC3E}">
        <p14:creationId xmlns:p14="http://schemas.microsoft.com/office/powerpoint/2010/main" val="3347171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B7266-5D32-4743-AF5E-E0B371904C7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94C5DD-BD8F-4FB8-3518-F09D409FE26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FD9546-9523-0DB1-EBF7-2C1570BEEB68}"/>
              </a:ext>
            </a:extLst>
          </p:cNvPr>
          <p:cNvSpPr>
            <a:spLocks noGrp="1"/>
          </p:cNvSpPr>
          <p:nvPr>
            <p:ph type="body" idx="1"/>
          </p:nvPr>
        </p:nvSpPr>
        <p:spPr/>
        <p:txBody>
          <a:bodyPr/>
          <a:lstStyle/>
          <a:p>
            <a:r>
              <a:rPr lang="fr-FR" dirty="0"/>
              <a:t>LS</a:t>
            </a:r>
          </a:p>
          <a:p>
            <a:r>
              <a:rPr lang="fr-FR" dirty="0"/>
              <a:t>Consultation du Dossier Allocataire par les Partenaires</a:t>
            </a:r>
          </a:p>
          <a:p>
            <a:r>
              <a:rPr lang="fr-FR" dirty="0"/>
              <a:t>Fin de la présentation – Arrêter l’enregistrement</a:t>
            </a:r>
          </a:p>
          <a:p>
            <a:r>
              <a:rPr lang="fr-FR" dirty="0"/>
              <a:t>Enregistrement + PPT de présentation dispo sur le </a:t>
            </a:r>
            <a:r>
              <a:rPr lang="fr-FR" dirty="0" err="1"/>
              <a:t>Caf.Fr</a:t>
            </a:r>
            <a:r>
              <a:rPr lang="fr-FR" dirty="0"/>
              <a:t> rubrique </a:t>
            </a:r>
            <a:r>
              <a:rPr lang="fr-FR" sz="1200" dirty="0">
                <a:solidFill>
                  <a:srgbClr val="183E82"/>
                </a:solidFill>
              </a:rPr>
              <a:t>Partenaires/Partenaires locaux/L'offre de service de la CAF du Lot pour vous aider à mieux accompagner les allocataires</a:t>
            </a:r>
            <a:endParaRPr lang="fr-FR" dirty="0"/>
          </a:p>
        </p:txBody>
      </p:sp>
      <p:sp>
        <p:nvSpPr>
          <p:cNvPr id="4" name="Espace réservé du numéro de diapositive 3">
            <a:extLst>
              <a:ext uri="{FF2B5EF4-FFF2-40B4-BE49-F238E27FC236}">
                <a16:creationId xmlns:a16="http://schemas.microsoft.com/office/drawing/2014/main" id="{DB5D935E-1370-86E3-8CF8-E64E38D0864A}"/>
              </a:ext>
            </a:extLst>
          </p:cNvPr>
          <p:cNvSpPr>
            <a:spLocks noGrp="1"/>
          </p:cNvSpPr>
          <p:nvPr>
            <p:ph type="sldNum" sz="quarter" idx="5"/>
          </p:nvPr>
        </p:nvSpPr>
        <p:spPr/>
        <p:txBody>
          <a:bodyPr/>
          <a:lstStyle/>
          <a:p>
            <a:fld id="{D76A9D27-1A8F-4906-9A90-49947870B131}" type="slidenum">
              <a:rPr lang="fr-FR" smtClean="0"/>
              <a:t>30</a:t>
            </a:fld>
            <a:endParaRPr lang="fr-FR"/>
          </a:p>
        </p:txBody>
      </p:sp>
    </p:spTree>
    <p:extLst>
      <p:ext uri="{BB962C8B-B14F-4D97-AF65-F5344CB8AC3E}">
        <p14:creationId xmlns:p14="http://schemas.microsoft.com/office/powerpoint/2010/main" val="177682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59891-7CBF-395E-BFDE-D000ED0B7B1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8C8C16D-D8A5-861A-B2B1-10F082E3B06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C1E3DC1-303B-1A12-AE5A-52C7C0D9231B}"/>
              </a:ext>
            </a:extLst>
          </p:cNvPr>
          <p:cNvSpPr>
            <a:spLocks noGrp="1"/>
          </p:cNvSpPr>
          <p:nvPr>
            <p:ph type="body" idx="1"/>
          </p:nvPr>
        </p:nvSpPr>
        <p:spPr/>
        <p:txBody>
          <a:bodyPr/>
          <a:lstStyle/>
          <a:p>
            <a:r>
              <a:rPr lang="fr-FR" dirty="0"/>
              <a:t>LS</a:t>
            </a:r>
          </a:p>
          <a:p>
            <a:r>
              <a:rPr lang="fr-FR" dirty="0"/>
              <a:t>Consultation du Dossier Allocataire par les Partenaires</a:t>
            </a:r>
          </a:p>
          <a:p>
            <a:r>
              <a:rPr lang="fr-FR" dirty="0"/>
              <a:t>Fin de la présentation – Arrêter l’enregistrement</a:t>
            </a:r>
          </a:p>
          <a:p>
            <a:r>
              <a:rPr lang="fr-FR" dirty="0"/>
              <a:t>Enregistrement + PPT de présentation dispo sur le </a:t>
            </a:r>
            <a:r>
              <a:rPr lang="fr-FR" dirty="0" err="1"/>
              <a:t>Caf.Fr</a:t>
            </a:r>
            <a:r>
              <a:rPr lang="fr-FR" dirty="0"/>
              <a:t> rubrique </a:t>
            </a:r>
            <a:r>
              <a:rPr lang="fr-FR" sz="1200" dirty="0">
                <a:solidFill>
                  <a:srgbClr val="183E82"/>
                </a:solidFill>
              </a:rPr>
              <a:t>Partenaires/Partenaires locaux/L'offre de service de la CAF du Lot pour vous aider à mieux accompagner les allocataires</a:t>
            </a:r>
            <a:endParaRPr lang="fr-FR" dirty="0"/>
          </a:p>
        </p:txBody>
      </p:sp>
      <p:sp>
        <p:nvSpPr>
          <p:cNvPr id="4" name="Espace réservé du numéro de diapositive 3">
            <a:extLst>
              <a:ext uri="{FF2B5EF4-FFF2-40B4-BE49-F238E27FC236}">
                <a16:creationId xmlns:a16="http://schemas.microsoft.com/office/drawing/2014/main" id="{3E30E81B-38F3-CBB4-CCA9-E1BC3052646E}"/>
              </a:ext>
            </a:extLst>
          </p:cNvPr>
          <p:cNvSpPr>
            <a:spLocks noGrp="1"/>
          </p:cNvSpPr>
          <p:nvPr>
            <p:ph type="sldNum" sz="quarter" idx="5"/>
          </p:nvPr>
        </p:nvSpPr>
        <p:spPr/>
        <p:txBody>
          <a:bodyPr/>
          <a:lstStyle/>
          <a:p>
            <a:fld id="{D76A9D27-1A8F-4906-9A90-49947870B131}" type="slidenum">
              <a:rPr lang="fr-FR" smtClean="0"/>
              <a:t>31</a:t>
            </a:fld>
            <a:endParaRPr lang="fr-FR"/>
          </a:p>
        </p:txBody>
      </p:sp>
    </p:spTree>
    <p:extLst>
      <p:ext uri="{BB962C8B-B14F-4D97-AF65-F5344CB8AC3E}">
        <p14:creationId xmlns:p14="http://schemas.microsoft.com/office/powerpoint/2010/main" val="2885373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EC</a:t>
            </a:r>
          </a:p>
          <a:p>
            <a:r>
              <a:rPr lang="fr-FR" dirty="0"/>
              <a:t>RDV téléphoniques avec un GCA CAF46</a:t>
            </a:r>
          </a:p>
        </p:txBody>
      </p:sp>
      <p:sp>
        <p:nvSpPr>
          <p:cNvPr id="4" name="Espace réservé du numéro de diapositive 3"/>
          <p:cNvSpPr>
            <a:spLocks noGrp="1"/>
          </p:cNvSpPr>
          <p:nvPr>
            <p:ph type="sldNum" sz="quarter" idx="5"/>
          </p:nvPr>
        </p:nvSpPr>
        <p:spPr/>
        <p:txBody>
          <a:bodyPr/>
          <a:lstStyle/>
          <a:p>
            <a:fld id="{D76A9D27-1A8F-4906-9A90-49947870B131}" type="slidenum">
              <a:rPr lang="fr-FR" smtClean="0"/>
              <a:t>32</a:t>
            </a:fld>
            <a:endParaRPr lang="fr-FR"/>
          </a:p>
        </p:txBody>
      </p:sp>
    </p:spTree>
    <p:extLst>
      <p:ext uri="{BB962C8B-B14F-4D97-AF65-F5344CB8AC3E}">
        <p14:creationId xmlns:p14="http://schemas.microsoft.com/office/powerpoint/2010/main" val="939503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LS</a:t>
            </a:r>
          </a:p>
          <a:p>
            <a:r>
              <a:rPr lang="fr-FR" dirty="0"/>
              <a:t>Consultation du Dossier Allocataire par les Partenaires</a:t>
            </a:r>
          </a:p>
          <a:p>
            <a:r>
              <a:rPr lang="fr-FR" dirty="0"/>
              <a:t>Fin de la présentation – Arrêter l’enregistrement</a:t>
            </a:r>
          </a:p>
          <a:p>
            <a:r>
              <a:rPr lang="fr-FR" dirty="0"/>
              <a:t>Enregistrement + PPT de présentation dispo sur le </a:t>
            </a:r>
            <a:r>
              <a:rPr lang="fr-FR" dirty="0" err="1"/>
              <a:t>Caf.Fr</a:t>
            </a:r>
            <a:r>
              <a:rPr lang="fr-FR" dirty="0"/>
              <a:t> rubrique </a:t>
            </a:r>
            <a:r>
              <a:rPr lang="fr-FR" sz="1200" dirty="0">
                <a:solidFill>
                  <a:srgbClr val="183E82"/>
                </a:solidFill>
              </a:rPr>
              <a:t>Partenaires/Partenaires locaux/L'offre de service de la CAF du Lot pour vous aider à mieux accompagner les allocataires</a:t>
            </a:r>
            <a:endParaRPr lang="fr-FR" dirty="0"/>
          </a:p>
        </p:txBody>
      </p:sp>
      <p:sp>
        <p:nvSpPr>
          <p:cNvPr id="4" name="Espace réservé du numéro de diapositive 3"/>
          <p:cNvSpPr>
            <a:spLocks noGrp="1"/>
          </p:cNvSpPr>
          <p:nvPr>
            <p:ph type="sldNum" sz="quarter" idx="5"/>
          </p:nvPr>
        </p:nvSpPr>
        <p:spPr/>
        <p:txBody>
          <a:bodyPr/>
          <a:lstStyle/>
          <a:p>
            <a:fld id="{D76A9D27-1A8F-4906-9A90-49947870B131}" type="slidenum">
              <a:rPr lang="fr-FR" smtClean="0"/>
              <a:t>33</a:t>
            </a:fld>
            <a:endParaRPr lang="fr-FR"/>
          </a:p>
        </p:txBody>
      </p:sp>
    </p:spTree>
    <p:extLst>
      <p:ext uri="{BB962C8B-B14F-4D97-AF65-F5344CB8AC3E}">
        <p14:creationId xmlns:p14="http://schemas.microsoft.com/office/powerpoint/2010/main" val="243326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LS</a:t>
            </a:r>
          </a:p>
        </p:txBody>
      </p:sp>
      <p:sp>
        <p:nvSpPr>
          <p:cNvPr id="4" name="Espace réservé du numéro de diapositive 3"/>
          <p:cNvSpPr>
            <a:spLocks noGrp="1"/>
          </p:cNvSpPr>
          <p:nvPr>
            <p:ph type="sldNum" sz="quarter" idx="5"/>
          </p:nvPr>
        </p:nvSpPr>
        <p:spPr/>
        <p:txBody>
          <a:bodyPr/>
          <a:lstStyle/>
          <a:p>
            <a:fld id="{D76A9D27-1A8F-4906-9A90-49947870B131}" type="slidenum">
              <a:rPr lang="fr-FR" smtClean="0"/>
              <a:t>2</a:t>
            </a:fld>
            <a:endParaRPr lang="fr-FR"/>
          </a:p>
        </p:txBody>
      </p:sp>
    </p:spTree>
    <p:extLst>
      <p:ext uri="{BB962C8B-B14F-4D97-AF65-F5344CB8AC3E}">
        <p14:creationId xmlns:p14="http://schemas.microsoft.com/office/powerpoint/2010/main" val="340048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Mise en place de Rdv spécifiques avec un Gestionnaire allocataires et un TS.</a:t>
            </a:r>
          </a:p>
          <a:p>
            <a:endParaRPr lang="fr-FR" dirty="0"/>
          </a:p>
          <a:p>
            <a:r>
              <a:rPr lang="fr-FR" dirty="0"/>
              <a:t>Information, orientation et accompagnement sur :</a:t>
            </a:r>
          </a:p>
          <a:p>
            <a:pPr marL="171450" indent="-171450">
              <a:buFontTx/>
              <a:buChar char="-"/>
            </a:pPr>
            <a:r>
              <a:rPr lang="fr-FR" dirty="0"/>
              <a:t>l’accès aux droit</a:t>
            </a:r>
          </a:p>
          <a:p>
            <a:pPr marL="171450" indent="-171450">
              <a:buFontTx/>
              <a:buChar char="-"/>
            </a:pPr>
            <a:r>
              <a:rPr lang="fr-FR" dirty="0"/>
              <a:t>Les aides complémentaires possibles</a:t>
            </a:r>
          </a:p>
          <a:p>
            <a:pPr marL="171450" indent="-171450">
              <a:buFontTx/>
              <a:buChar char="-"/>
            </a:pPr>
            <a:r>
              <a:rPr lang="fr-FR" dirty="0"/>
              <a:t>Les services existants de proximité</a:t>
            </a:r>
          </a:p>
          <a:p>
            <a:pPr marL="171450" indent="-171450">
              <a:buFontTx/>
              <a:buChar char="-"/>
            </a:pPr>
            <a:r>
              <a:rPr lang="fr-FR" dirty="0"/>
              <a:t>Les questions que se posent les parents.</a:t>
            </a:r>
          </a:p>
          <a:p>
            <a:endParaRPr lang="fr-FR" dirty="0"/>
          </a:p>
          <a:p>
            <a:r>
              <a:rPr lang="fr-FR" dirty="0"/>
              <a:t>La question des violences conjugales et intrafamiliales  peut être abordée lors de l’entretien.</a:t>
            </a:r>
          </a:p>
        </p:txBody>
      </p:sp>
      <p:sp>
        <p:nvSpPr>
          <p:cNvPr id="4" name="Espace réservé du numéro de diapositive 3"/>
          <p:cNvSpPr>
            <a:spLocks noGrp="1"/>
          </p:cNvSpPr>
          <p:nvPr>
            <p:ph type="sldNum" sz="quarter" idx="5"/>
          </p:nvPr>
        </p:nvSpPr>
        <p:spPr/>
        <p:txBody>
          <a:bodyPr/>
          <a:lstStyle/>
          <a:p>
            <a:fld id="{C658EB33-2DAF-4E6F-B23F-715B94D00C8D}" type="slidenum">
              <a:rPr lang="fr-FR" smtClean="0"/>
              <a:t>8</a:t>
            </a:fld>
            <a:endParaRPr lang="fr-FR" dirty="0"/>
          </a:p>
        </p:txBody>
      </p:sp>
    </p:spTree>
    <p:extLst>
      <p:ext uri="{BB962C8B-B14F-4D97-AF65-F5344CB8AC3E}">
        <p14:creationId xmlns:p14="http://schemas.microsoft.com/office/powerpoint/2010/main" val="357734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buClr>
                <a:srgbClr val="002060"/>
              </a:buClr>
              <a:buFont typeface="Wingdings" pitchFamily="2" charset="2"/>
              <a:buChar char="Ø"/>
              <a:defRPr/>
            </a:pPr>
            <a:r>
              <a:rPr lang="fr-FR" altLang="fr-FR" dirty="0">
                <a:solidFill>
                  <a:srgbClr val="002060"/>
                </a:solidFill>
                <a:cs typeface="Arial" panose="020B0604020202020204" pitchFamily="34" charset="0"/>
              </a:rPr>
              <a:t>Des retours positifs de la part des allocataires : </a:t>
            </a:r>
            <a:r>
              <a:rPr lang="fr-FR" altLang="fr-FR" sz="1600" dirty="0">
                <a:solidFill>
                  <a:srgbClr val="002060"/>
                </a:solidFill>
                <a:cs typeface="Arial" panose="020B0604020202020204" pitchFamily="34" charset="0"/>
              </a:rPr>
              <a:t>écoute, informations complètes, orientations, rendez-vous en binôme…</a:t>
            </a:r>
          </a:p>
          <a:p>
            <a:pPr lvl="1" algn="ctr">
              <a:buClr>
                <a:srgbClr val="002060"/>
              </a:buClr>
              <a:defRPr/>
            </a:pPr>
            <a:r>
              <a:rPr lang="fr-FR" altLang="fr-FR" sz="2000" b="1" dirty="0">
                <a:solidFill>
                  <a:srgbClr val="009900"/>
                </a:solidFill>
                <a:cs typeface="Arial" panose="020B0604020202020204" pitchFamily="34" charset="0"/>
              </a:rPr>
              <a:t>« L’allocataire ne se sent pas uniquement pris en charge mais, réellement pris en compte ».</a:t>
            </a:r>
          </a:p>
          <a:p>
            <a:pPr lvl="1" algn="just">
              <a:buClr>
                <a:srgbClr val="002060"/>
              </a:buClr>
              <a:buFont typeface="Wingdings" pitchFamily="2" charset="2"/>
              <a:buChar char="Ø"/>
              <a:defRPr/>
            </a:pPr>
            <a:endParaRPr lang="fr-FR" altLang="fr-FR" b="1" dirty="0">
              <a:solidFill>
                <a:srgbClr val="002060"/>
              </a:solidFill>
              <a:cs typeface="Arial" panose="020B0604020202020204" pitchFamily="34" charset="0"/>
            </a:endParaRPr>
          </a:p>
          <a:p>
            <a:pPr algn="just">
              <a:buClr>
                <a:srgbClr val="002060"/>
              </a:buClr>
              <a:buFont typeface="Wingdings" pitchFamily="2" charset="2"/>
              <a:buChar char="Ø"/>
              <a:defRPr/>
            </a:pPr>
            <a:r>
              <a:rPr lang="fr-FR" altLang="fr-FR" dirty="0">
                <a:solidFill>
                  <a:srgbClr val="002060"/>
                </a:solidFill>
                <a:cs typeface="Arial" panose="020B0604020202020204" pitchFamily="34" charset="0"/>
              </a:rPr>
              <a:t>Des retours positifs de la part des équipes (Conseillers service à l’Usager, Gestionnaires Conseil Allocataires, Travailleurs Sociaux) : </a:t>
            </a:r>
            <a:r>
              <a:rPr lang="fr-FR" altLang="fr-FR" sz="1600" dirty="0">
                <a:solidFill>
                  <a:srgbClr val="002060"/>
                </a:solidFill>
                <a:cs typeface="Arial" panose="020B0604020202020204" pitchFamily="34" charset="0"/>
              </a:rPr>
              <a:t>1 référent ou binôme référent sur les dossiers, 1 meilleure connaissance des situations, le temps nécessaire est consacré au Rdv et à l’accompagnement.)</a:t>
            </a:r>
          </a:p>
          <a:p>
            <a:endParaRPr lang="fr-FR" dirty="0"/>
          </a:p>
        </p:txBody>
      </p:sp>
      <p:sp>
        <p:nvSpPr>
          <p:cNvPr id="4" name="Espace réservé du numéro de diapositive 3"/>
          <p:cNvSpPr>
            <a:spLocks noGrp="1"/>
          </p:cNvSpPr>
          <p:nvPr>
            <p:ph type="sldNum" sz="quarter" idx="5"/>
          </p:nvPr>
        </p:nvSpPr>
        <p:spPr/>
        <p:txBody>
          <a:bodyPr/>
          <a:lstStyle/>
          <a:p>
            <a:fld id="{C658EB33-2DAF-4E6F-B23F-715B94D00C8D}" type="slidenum">
              <a:rPr lang="fr-FR" smtClean="0"/>
              <a:t>9</a:t>
            </a:fld>
            <a:endParaRPr lang="fr-FR" dirty="0"/>
          </a:p>
        </p:txBody>
      </p:sp>
    </p:spTree>
    <p:extLst>
      <p:ext uri="{BB962C8B-B14F-4D97-AF65-F5344CB8AC3E}">
        <p14:creationId xmlns:p14="http://schemas.microsoft.com/office/powerpoint/2010/main" val="272999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Mise en place de Rdv spécifiques avec un Gestionnaire allocataires et un TS.</a:t>
            </a:r>
          </a:p>
          <a:p>
            <a:endParaRPr lang="fr-FR" dirty="0"/>
          </a:p>
          <a:p>
            <a:r>
              <a:rPr lang="fr-FR" dirty="0"/>
              <a:t>Information, orientation et accompagnement sur :</a:t>
            </a:r>
          </a:p>
          <a:p>
            <a:pPr marL="171450" indent="-171450">
              <a:buFontTx/>
              <a:buChar char="-"/>
            </a:pPr>
            <a:r>
              <a:rPr lang="fr-FR" dirty="0"/>
              <a:t>l’accès aux droit</a:t>
            </a:r>
          </a:p>
          <a:p>
            <a:pPr marL="171450" indent="-171450">
              <a:buFontTx/>
              <a:buChar char="-"/>
            </a:pPr>
            <a:r>
              <a:rPr lang="fr-FR" dirty="0"/>
              <a:t>Les aides complémentaires possibles</a:t>
            </a:r>
          </a:p>
          <a:p>
            <a:pPr marL="171450" indent="-171450">
              <a:buFontTx/>
              <a:buChar char="-"/>
            </a:pPr>
            <a:r>
              <a:rPr lang="fr-FR" dirty="0"/>
              <a:t>Les services existants de proximité</a:t>
            </a:r>
          </a:p>
          <a:p>
            <a:pPr marL="171450" indent="-171450">
              <a:buFontTx/>
              <a:buChar char="-"/>
            </a:pPr>
            <a:r>
              <a:rPr lang="fr-FR" dirty="0"/>
              <a:t>Les questions que se posent les parents.</a:t>
            </a:r>
          </a:p>
          <a:p>
            <a:endParaRPr lang="fr-FR" dirty="0"/>
          </a:p>
          <a:p>
            <a:r>
              <a:rPr lang="fr-FR" dirty="0"/>
              <a:t>La question des violences conjugales et intrafamiliales  peut être abordée lors de l’entretien.</a:t>
            </a:r>
          </a:p>
          <a:p>
            <a:pPr algn="just"/>
            <a:endParaRPr lang="fr-FR" dirty="0">
              <a:solidFill>
                <a:srgbClr val="002060"/>
              </a:solidFill>
              <a:latin typeface="Arial" panose="020B0604020202020204" pitchFamily="34" charset="0"/>
              <a:cs typeface="Arial" panose="020B0604020202020204" pitchFamily="34" charset="0"/>
            </a:endParaRPr>
          </a:p>
          <a:p>
            <a:pPr algn="just"/>
            <a:endParaRPr lang="fr-FR" dirty="0">
              <a:solidFill>
                <a:srgbClr val="002060"/>
              </a:solidFill>
              <a:latin typeface="Arial" panose="020B0604020202020204" pitchFamily="34" charset="0"/>
              <a:cs typeface="Arial" panose="020B0604020202020204" pitchFamily="34" charset="0"/>
            </a:endParaRPr>
          </a:p>
          <a:p>
            <a:pPr algn="just"/>
            <a:r>
              <a:rPr lang="fr-FR" dirty="0">
                <a:solidFill>
                  <a:srgbClr val="002060"/>
                </a:solidFill>
                <a:latin typeface="Arial" panose="020B0604020202020204" pitchFamily="34" charset="0"/>
                <a:cs typeface="Arial" panose="020B0604020202020204" pitchFamily="34" charset="0"/>
              </a:rPr>
              <a:t>La Caf offre une écoute et un soutien aux personnes victimes de violences</a:t>
            </a:r>
          </a:p>
          <a:p>
            <a:pPr algn="just"/>
            <a:r>
              <a:rPr lang="fr-FR" dirty="0">
                <a:solidFill>
                  <a:srgbClr val="002060"/>
                </a:solidFill>
                <a:latin typeface="Arial" panose="020B0604020202020204" pitchFamily="34" charset="0"/>
                <a:cs typeface="Arial" panose="020B0604020202020204" pitchFamily="34" charset="0"/>
              </a:rPr>
              <a:t>conjugales psychologiques (harcèlement moral, insultes, menaces), physiques (coups et blessures), sexuelles (viol, attouchements), économiques (privation de ressources financières, maintien dans la dépendance) ou administratives (confiscation ou destruction de documents – titre de séjour, carte vitale…).</a:t>
            </a:r>
          </a:p>
        </p:txBody>
      </p:sp>
      <p:sp>
        <p:nvSpPr>
          <p:cNvPr id="4" name="Espace réservé du numéro de diapositive 3"/>
          <p:cNvSpPr>
            <a:spLocks noGrp="1"/>
          </p:cNvSpPr>
          <p:nvPr>
            <p:ph type="sldNum" sz="quarter" idx="5"/>
          </p:nvPr>
        </p:nvSpPr>
        <p:spPr/>
        <p:txBody>
          <a:bodyPr/>
          <a:lstStyle/>
          <a:p>
            <a:fld id="{C658EB33-2DAF-4E6F-B23F-715B94D00C8D}" type="slidenum">
              <a:rPr lang="fr-FR" smtClean="0"/>
              <a:t>10</a:t>
            </a:fld>
            <a:endParaRPr lang="fr-FR" dirty="0"/>
          </a:p>
        </p:txBody>
      </p:sp>
    </p:spTree>
    <p:extLst>
      <p:ext uri="{BB962C8B-B14F-4D97-AF65-F5344CB8AC3E}">
        <p14:creationId xmlns:p14="http://schemas.microsoft.com/office/powerpoint/2010/main" val="334202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Mise en place de Rdv spécifiques avec un Gestionnaire allocataires et un TS.</a:t>
            </a:r>
          </a:p>
          <a:p>
            <a:endParaRPr lang="fr-FR" dirty="0"/>
          </a:p>
          <a:p>
            <a:r>
              <a:rPr lang="fr-FR" dirty="0"/>
              <a:t>Information, orientation et accompagnement sur :</a:t>
            </a:r>
          </a:p>
          <a:p>
            <a:pPr marL="171450" indent="-171450">
              <a:buFontTx/>
              <a:buChar char="-"/>
            </a:pPr>
            <a:r>
              <a:rPr lang="fr-FR" dirty="0"/>
              <a:t>l’accès aux droit</a:t>
            </a:r>
          </a:p>
          <a:p>
            <a:pPr marL="171450" indent="-171450">
              <a:buFontTx/>
              <a:buChar char="-"/>
            </a:pPr>
            <a:r>
              <a:rPr lang="fr-FR" dirty="0"/>
              <a:t>Les aides complémentaires possibles</a:t>
            </a:r>
          </a:p>
          <a:p>
            <a:pPr marL="171450" indent="-171450">
              <a:buFontTx/>
              <a:buChar char="-"/>
            </a:pPr>
            <a:r>
              <a:rPr lang="fr-FR" dirty="0"/>
              <a:t>Les services existants de proximité</a:t>
            </a:r>
          </a:p>
          <a:p>
            <a:pPr marL="171450" indent="-171450">
              <a:buFontTx/>
              <a:buChar char="-"/>
            </a:pPr>
            <a:r>
              <a:rPr lang="fr-FR" dirty="0"/>
              <a:t>Les questions que se posent les parents.</a:t>
            </a:r>
          </a:p>
          <a:p>
            <a:endParaRPr lang="fr-FR" dirty="0"/>
          </a:p>
          <a:p>
            <a:r>
              <a:rPr lang="fr-FR" dirty="0"/>
              <a:t>La question des violences conjugales et intrafamiliales  peut être abordée lors de l’entretien.</a:t>
            </a:r>
          </a:p>
        </p:txBody>
      </p:sp>
      <p:sp>
        <p:nvSpPr>
          <p:cNvPr id="4" name="Espace réservé du numéro de diapositive 3"/>
          <p:cNvSpPr>
            <a:spLocks noGrp="1"/>
          </p:cNvSpPr>
          <p:nvPr>
            <p:ph type="sldNum" sz="quarter" idx="5"/>
          </p:nvPr>
        </p:nvSpPr>
        <p:spPr/>
        <p:txBody>
          <a:bodyPr/>
          <a:lstStyle/>
          <a:p>
            <a:fld id="{C658EB33-2DAF-4E6F-B23F-715B94D00C8D}" type="slidenum">
              <a:rPr lang="fr-FR" smtClean="0"/>
              <a:t>11</a:t>
            </a:fld>
            <a:endParaRPr lang="fr-FR" dirty="0"/>
          </a:p>
        </p:txBody>
      </p:sp>
    </p:spTree>
    <p:extLst>
      <p:ext uri="{BB962C8B-B14F-4D97-AF65-F5344CB8AC3E}">
        <p14:creationId xmlns:p14="http://schemas.microsoft.com/office/powerpoint/2010/main" val="1410245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35076-CF24-AF50-9777-5A36A4F93D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33F69F6-432F-3766-5856-DEDA0D12980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DAB413C-03C4-7144-D908-C6B9469CFE76}"/>
              </a:ext>
            </a:extLst>
          </p:cNvPr>
          <p:cNvSpPr>
            <a:spLocks noGrp="1"/>
          </p:cNvSpPr>
          <p:nvPr>
            <p:ph type="body" idx="1"/>
          </p:nvPr>
        </p:nvSpPr>
        <p:spPr/>
        <p:txBody>
          <a:bodyPr/>
          <a:lstStyle/>
          <a:p>
            <a:r>
              <a:rPr lang="fr-FR" dirty="0"/>
              <a:t>Mise en place de Rdv spécifiques avec un Gestionnaire allocataires et un TS.</a:t>
            </a:r>
          </a:p>
          <a:p>
            <a:endParaRPr lang="fr-FR" dirty="0"/>
          </a:p>
          <a:p>
            <a:r>
              <a:rPr lang="fr-FR" dirty="0"/>
              <a:t>Information, orientation et accompagnement sur :</a:t>
            </a:r>
          </a:p>
          <a:p>
            <a:pPr marL="171450" indent="-171450">
              <a:buFontTx/>
              <a:buChar char="-"/>
            </a:pPr>
            <a:r>
              <a:rPr lang="fr-FR" dirty="0"/>
              <a:t>l’accès aux droit</a:t>
            </a:r>
          </a:p>
          <a:p>
            <a:pPr marL="171450" indent="-171450">
              <a:buFontTx/>
              <a:buChar char="-"/>
            </a:pPr>
            <a:r>
              <a:rPr lang="fr-FR" dirty="0"/>
              <a:t>Les aides complémentaires possibles</a:t>
            </a:r>
          </a:p>
          <a:p>
            <a:pPr marL="171450" indent="-171450">
              <a:buFontTx/>
              <a:buChar char="-"/>
            </a:pPr>
            <a:r>
              <a:rPr lang="fr-FR" dirty="0"/>
              <a:t>Les services existants de proximité</a:t>
            </a:r>
          </a:p>
          <a:p>
            <a:pPr marL="171450" indent="-171450">
              <a:buFontTx/>
              <a:buChar char="-"/>
            </a:pPr>
            <a:r>
              <a:rPr lang="fr-FR" dirty="0"/>
              <a:t>Les questions que se posent les parents.</a:t>
            </a:r>
          </a:p>
          <a:p>
            <a:endParaRPr lang="fr-FR" dirty="0"/>
          </a:p>
          <a:p>
            <a:r>
              <a:rPr lang="fr-FR" dirty="0"/>
              <a:t>La question des violences conjugales et intrafamiliales  peut être abordée lors de l’entretien.</a:t>
            </a:r>
          </a:p>
        </p:txBody>
      </p:sp>
      <p:sp>
        <p:nvSpPr>
          <p:cNvPr id="4" name="Espace réservé du numéro de diapositive 3">
            <a:extLst>
              <a:ext uri="{FF2B5EF4-FFF2-40B4-BE49-F238E27FC236}">
                <a16:creationId xmlns:a16="http://schemas.microsoft.com/office/drawing/2014/main" id="{8EBD5D08-CAAE-1047-A039-17B3085CD62A}"/>
              </a:ext>
            </a:extLst>
          </p:cNvPr>
          <p:cNvSpPr>
            <a:spLocks noGrp="1"/>
          </p:cNvSpPr>
          <p:nvPr>
            <p:ph type="sldNum" sz="quarter" idx="5"/>
          </p:nvPr>
        </p:nvSpPr>
        <p:spPr/>
        <p:txBody>
          <a:bodyPr/>
          <a:lstStyle/>
          <a:p>
            <a:fld id="{C658EB33-2DAF-4E6F-B23F-715B94D00C8D}" type="slidenum">
              <a:rPr lang="fr-FR" smtClean="0"/>
              <a:t>12</a:t>
            </a:fld>
            <a:endParaRPr lang="fr-FR" dirty="0"/>
          </a:p>
        </p:txBody>
      </p:sp>
    </p:spTree>
    <p:extLst>
      <p:ext uri="{BB962C8B-B14F-4D97-AF65-F5344CB8AC3E}">
        <p14:creationId xmlns:p14="http://schemas.microsoft.com/office/powerpoint/2010/main" val="455094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ABD72-A05B-2A8A-114E-D260D3372E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54EE73A-A046-4B38-51F9-CB4A0368D76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D753187-52AF-33AA-E7F2-6888FBD36886}"/>
              </a:ext>
            </a:extLst>
          </p:cNvPr>
          <p:cNvSpPr>
            <a:spLocks noGrp="1"/>
          </p:cNvSpPr>
          <p:nvPr>
            <p:ph type="body" idx="1"/>
          </p:nvPr>
        </p:nvSpPr>
        <p:spPr/>
        <p:txBody>
          <a:bodyPr/>
          <a:lstStyle/>
          <a:p>
            <a:r>
              <a:rPr lang="fr-FR" dirty="0"/>
              <a:t>Mise en place de Rdv spécifiques avec un Gestionnaire allocataires et un TS.</a:t>
            </a:r>
          </a:p>
          <a:p>
            <a:endParaRPr lang="fr-FR" dirty="0"/>
          </a:p>
          <a:p>
            <a:r>
              <a:rPr lang="fr-FR" dirty="0"/>
              <a:t>Information, orientation et accompagnement sur :</a:t>
            </a:r>
          </a:p>
          <a:p>
            <a:pPr marL="171450" indent="-171450">
              <a:buFontTx/>
              <a:buChar char="-"/>
            </a:pPr>
            <a:r>
              <a:rPr lang="fr-FR" dirty="0"/>
              <a:t>l’accès aux droit</a:t>
            </a:r>
          </a:p>
          <a:p>
            <a:pPr marL="171450" indent="-171450">
              <a:buFontTx/>
              <a:buChar char="-"/>
            </a:pPr>
            <a:r>
              <a:rPr lang="fr-FR" dirty="0"/>
              <a:t>Les aides complémentaires possibles</a:t>
            </a:r>
          </a:p>
          <a:p>
            <a:pPr marL="171450" indent="-171450">
              <a:buFontTx/>
              <a:buChar char="-"/>
            </a:pPr>
            <a:r>
              <a:rPr lang="fr-FR" dirty="0"/>
              <a:t>Les services existants de proximité</a:t>
            </a:r>
          </a:p>
          <a:p>
            <a:pPr marL="171450" indent="-171450">
              <a:buFontTx/>
              <a:buChar char="-"/>
            </a:pPr>
            <a:r>
              <a:rPr lang="fr-FR" dirty="0"/>
              <a:t>Les questions que se posent les parents.</a:t>
            </a:r>
          </a:p>
          <a:p>
            <a:endParaRPr lang="fr-FR" dirty="0"/>
          </a:p>
          <a:p>
            <a:r>
              <a:rPr lang="fr-FR" dirty="0"/>
              <a:t>La question des violences conjugales et intrafamiliales  peut être abordée lors de l’entretien.</a:t>
            </a:r>
          </a:p>
        </p:txBody>
      </p:sp>
      <p:sp>
        <p:nvSpPr>
          <p:cNvPr id="4" name="Espace réservé du numéro de diapositive 3">
            <a:extLst>
              <a:ext uri="{FF2B5EF4-FFF2-40B4-BE49-F238E27FC236}">
                <a16:creationId xmlns:a16="http://schemas.microsoft.com/office/drawing/2014/main" id="{11B428A4-5CAE-F67A-ECC8-B025902AA9B5}"/>
              </a:ext>
            </a:extLst>
          </p:cNvPr>
          <p:cNvSpPr>
            <a:spLocks noGrp="1"/>
          </p:cNvSpPr>
          <p:nvPr>
            <p:ph type="sldNum" sz="quarter" idx="5"/>
          </p:nvPr>
        </p:nvSpPr>
        <p:spPr/>
        <p:txBody>
          <a:bodyPr/>
          <a:lstStyle/>
          <a:p>
            <a:fld id="{C658EB33-2DAF-4E6F-B23F-715B94D00C8D}" type="slidenum">
              <a:rPr lang="fr-FR" smtClean="0"/>
              <a:t>13</a:t>
            </a:fld>
            <a:endParaRPr lang="fr-FR" dirty="0"/>
          </a:p>
        </p:txBody>
      </p:sp>
    </p:spTree>
    <p:extLst>
      <p:ext uri="{BB962C8B-B14F-4D97-AF65-F5344CB8AC3E}">
        <p14:creationId xmlns:p14="http://schemas.microsoft.com/office/powerpoint/2010/main" val="3782447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Mise en place de Rdv spécifiques avec un Gestionnaire allocataires et un TS.</a:t>
            </a:r>
          </a:p>
          <a:p>
            <a:endParaRPr lang="fr-FR" dirty="0"/>
          </a:p>
          <a:p>
            <a:r>
              <a:rPr lang="fr-FR" dirty="0"/>
              <a:t>Information, orientation et accompagnement sur :</a:t>
            </a:r>
          </a:p>
          <a:p>
            <a:pPr marL="171450" indent="-171450">
              <a:buFontTx/>
              <a:buChar char="-"/>
            </a:pPr>
            <a:r>
              <a:rPr lang="fr-FR" dirty="0"/>
              <a:t>l’accès aux droit</a:t>
            </a:r>
          </a:p>
          <a:p>
            <a:pPr marL="171450" indent="-171450">
              <a:buFontTx/>
              <a:buChar char="-"/>
            </a:pPr>
            <a:r>
              <a:rPr lang="fr-FR" dirty="0"/>
              <a:t>Les aides complémentaires possibles</a:t>
            </a:r>
          </a:p>
          <a:p>
            <a:pPr marL="171450" indent="-171450">
              <a:buFontTx/>
              <a:buChar char="-"/>
            </a:pPr>
            <a:r>
              <a:rPr lang="fr-FR" dirty="0"/>
              <a:t>Les services existants de proximité</a:t>
            </a:r>
          </a:p>
          <a:p>
            <a:pPr marL="171450" indent="-171450">
              <a:buFontTx/>
              <a:buChar char="-"/>
            </a:pPr>
            <a:r>
              <a:rPr lang="fr-FR" dirty="0"/>
              <a:t>Les questions que se posent les parents.</a:t>
            </a:r>
          </a:p>
          <a:p>
            <a:endParaRPr lang="fr-FR" dirty="0"/>
          </a:p>
          <a:p>
            <a:r>
              <a:rPr lang="fr-FR" dirty="0"/>
              <a:t>La question des violences conjugales et intrafamiliales  peut être abordée lors de l’entretien.</a:t>
            </a:r>
          </a:p>
        </p:txBody>
      </p:sp>
      <p:sp>
        <p:nvSpPr>
          <p:cNvPr id="4" name="Espace réservé du numéro de diapositive 3"/>
          <p:cNvSpPr>
            <a:spLocks noGrp="1"/>
          </p:cNvSpPr>
          <p:nvPr>
            <p:ph type="sldNum" sz="quarter" idx="5"/>
          </p:nvPr>
        </p:nvSpPr>
        <p:spPr/>
        <p:txBody>
          <a:bodyPr/>
          <a:lstStyle/>
          <a:p>
            <a:fld id="{C658EB33-2DAF-4E6F-B23F-715B94D00C8D}" type="slidenum">
              <a:rPr lang="fr-FR" smtClean="0"/>
              <a:t>14</a:t>
            </a:fld>
            <a:endParaRPr lang="fr-FR" dirty="0"/>
          </a:p>
        </p:txBody>
      </p:sp>
    </p:spTree>
    <p:extLst>
      <p:ext uri="{BB962C8B-B14F-4D97-AF65-F5344CB8AC3E}">
        <p14:creationId xmlns:p14="http://schemas.microsoft.com/office/powerpoint/2010/main" val="2735313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54401" y="2132859"/>
            <a:ext cx="8240299" cy="1470025"/>
          </a:xfrm>
        </p:spPr>
        <p:txBody>
          <a:bodyPr vert="horz" lIns="91440" tIns="45720" rIns="91440" bIns="45720" rtlCol="0" anchor="b" anchorCtr="0">
            <a:noAutofit/>
          </a:bodyPr>
          <a:lstStyle>
            <a:lvl1pPr algn="r">
              <a:defRPr lang="fr-FR" sz="3600" b="1" cap="small" baseline="0">
                <a:solidFill>
                  <a:srgbClr val="0B4D92"/>
                </a:solidFill>
              </a:defRPr>
            </a:lvl1pPr>
          </a:lstStyle>
          <a:p>
            <a:pPr lvl="0"/>
            <a:r>
              <a:rPr kumimoji="0" lang="fr-FR"/>
              <a:t>Modifiez le style du titre</a:t>
            </a:r>
          </a:p>
        </p:txBody>
      </p:sp>
      <p:sp>
        <p:nvSpPr>
          <p:cNvPr id="3" name="Subtitle 2"/>
          <p:cNvSpPr>
            <a:spLocks noGrp="1"/>
          </p:cNvSpPr>
          <p:nvPr>
            <p:ph type="subTitle" idx="1"/>
          </p:nvPr>
        </p:nvSpPr>
        <p:spPr>
          <a:xfrm>
            <a:off x="5283201" y="4038600"/>
            <a:ext cx="6363371" cy="990600"/>
          </a:xfrm>
        </p:spPr>
        <p:txBody>
          <a:bodyPr>
            <a:normAutofit/>
          </a:bodyPr>
          <a:lstStyle>
            <a:lvl1pPr marL="0" indent="0" algn="r" eaLnBrk="1" latinLnBrk="0" hangingPunct="1">
              <a:buNone/>
              <a:defRPr kumimoji="0" lang="fr-FR" sz="1800" b="0" i="1">
                <a:solidFill>
                  <a:schemeClr val="accent6"/>
                </a:solidFill>
                <a:latin typeface="+mn-lt"/>
              </a:defRPr>
            </a:lvl1pPr>
            <a:lvl2pPr marL="342900" indent="0" algn="ctr" eaLnBrk="1" latinLnBrk="0" hangingPunct="1">
              <a:buNone/>
              <a:defRPr kumimoji="0" lang="fr-FR">
                <a:solidFill>
                  <a:schemeClr val="tx1">
                    <a:tint val="75000"/>
                  </a:schemeClr>
                </a:solidFill>
              </a:defRPr>
            </a:lvl2pPr>
            <a:lvl3pPr marL="685800" indent="0" algn="ctr" eaLnBrk="1" latinLnBrk="0" hangingPunct="1">
              <a:buNone/>
              <a:defRPr kumimoji="0" lang="fr-FR">
                <a:solidFill>
                  <a:schemeClr val="tx1">
                    <a:tint val="75000"/>
                  </a:schemeClr>
                </a:solidFill>
              </a:defRPr>
            </a:lvl3pPr>
            <a:lvl4pPr marL="1028700" indent="0" algn="ctr" eaLnBrk="1" latinLnBrk="0" hangingPunct="1">
              <a:buNone/>
              <a:defRPr kumimoji="0" lang="fr-FR">
                <a:solidFill>
                  <a:schemeClr val="tx1">
                    <a:tint val="75000"/>
                  </a:schemeClr>
                </a:solidFill>
              </a:defRPr>
            </a:lvl4pPr>
            <a:lvl5pPr marL="1371600" indent="0" algn="ctr" eaLnBrk="1" latinLnBrk="0" hangingPunct="1">
              <a:buNone/>
              <a:defRPr kumimoji="0" lang="fr-FR">
                <a:solidFill>
                  <a:schemeClr val="tx1">
                    <a:tint val="75000"/>
                  </a:schemeClr>
                </a:solidFill>
              </a:defRPr>
            </a:lvl5pPr>
            <a:lvl6pPr marL="1714500" indent="0" algn="ctr" eaLnBrk="1" latinLnBrk="0" hangingPunct="1">
              <a:buNone/>
              <a:defRPr kumimoji="0" lang="fr-FR">
                <a:solidFill>
                  <a:schemeClr val="tx1">
                    <a:tint val="75000"/>
                  </a:schemeClr>
                </a:solidFill>
              </a:defRPr>
            </a:lvl6pPr>
            <a:lvl7pPr marL="2057400" indent="0" algn="ctr" eaLnBrk="1" latinLnBrk="0" hangingPunct="1">
              <a:buNone/>
              <a:defRPr kumimoji="0" lang="fr-FR">
                <a:solidFill>
                  <a:schemeClr val="tx1">
                    <a:tint val="75000"/>
                  </a:schemeClr>
                </a:solidFill>
              </a:defRPr>
            </a:lvl7pPr>
            <a:lvl8pPr marL="2400300" indent="0" algn="ctr" eaLnBrk="1" latinLnBrk="0" hangingPunct="1">
              <a:buNone/>
              <a:defRPr kumimoji="0" lang="fr-FR">
                <a:solidFill>
                  <a:schemeClr val="tx1">
                    <a:tint val="75000"/>
                  </a:schemeClr>
                </a:solidFill>
              </a:defRPr>
            </a:lvl8pPr>
            <a:lvl9pPr marL="2743200" indent="0" algn="ctr" eaLnBrk="1" latinLnBrk="0" hangingPunct="1">
              <a:buNone/>
              <a:defRPr kumimoji="0" lang="fr-FR">
                <a:solidFill>
                  <a:schemeClr val="tx1">
                    <a:tint val="75000"/>
                  </a:schemeClr>
                </a:solidFill>
              </a:defRPr>
            </a:lvl9pPr>
          </a:lstStyle>
          <a:p>
            <a:pPr eaLnBrk="1" latinLnBrk="0" hangingPunct="1"/>
            <a:r>
              <a:rPr lang="fr-FR"/>
              <a:t>Modifiez le style des sous-titres du masque</a:t>
            </a:r>
            <a:endParaRPr/>
          </a:p>
        </p:txBody>
      </p:sp>
      <p:pic>
        <p:nvPicPr>
          <p:cNvPr id="7" name="Picture 6"/>
          <p:cNvPicPr>
            <a:picLocks noChangeAspect="1"/>
          </p:cNvPicPr>
          <p:nvPr userDrawn="1"/>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5808" y="0"/>
            <a:ext cx="1967541" cy="6885384"/>
          </a:xfrm>
          <a:prstGeom prst="rect">
            <a:avLst/>
          </a:prstGeom>
        </p:spPr>
      </p:pic>
      <p:sp>
        <p:nvSpPr>
          <p:cNvPr id="5" name="Rectangle 4">
            <a:extLst>
              <a:ext uri="{FF2B5EF4-FFF2-40B4-BE49-F238E27FC236}">
                <a16:creationId xmlns:a16="http://schemas.microsoft.com/office/drawing/2014/main" id="{EDB92CD2-43AD-0F89-C11B-18628C103867}"/>
              </a:ext>
            </a:extLst>
          </p:cNvPr>
          <p:cNvSpPr/>
          <p:nvPr userDrawn="1"/>
        </p:nvSpPr>
        <p:spPr>
          <a:xfrm>
            <a:off x="-15808" y="515389"/>
            <a:ext cx="12223616" cy="515389"/>
          </a:xfrm>
          <a:prstGeom prst="rect">
            <a:avLst/>
          </a:prstGeom>
          <a:solidFill>
            <a:srgbClr val="183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a:extLst>
              <a:ext uri="{FF2B5EF4-FFF2-40B4-BE49-F238E27FC236}">
                <a16:creationId xmlns:a16="http://schemas.microsoft.com/office/drawing/2014/main" id="{45911EA5-DEC4-2093-FC8D-337D91A7A6C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71811" y="33251"/>
            <a:ext cx="891817" cy="130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159132D4-84C2-03E7-F7DE-8A6173F6748F}"/>
              </a:ext>
            </a:extLst>
          </p:cNvPr>
          <p:cNvPicPr>
            <a:picLocks noChangeAspect="1"/>
          </p:cNvPicPr>
          <p:nvPr userDrawn="1"/>
        </p:nvPicPr>
        <p:blipFill>
          <a:blip r:embed="rId4"/>
          <a:stretch>
            <a:fillRect/>
          </a:stretch>
        </p:blipFill>
        <p:spPr>
          <a:xfrm>
            <a:off x="5283201" y="532014"/>
            <a:ext cx="1405545" cy="465838"/>
          </a:xfrm>
          <a:prstGeom prst="rect">
            <a:avLst/>
          </a:prstGeom>
        </p:spPr>
      </p:pic>
      <p:pic>
        <p:nvPicPr>
          <p:cNvPr id="11" name="Image 10">
            <a:extLst>
              <a:ext uri="{FF2B5EF4-FFF2-40B4-BE49-F238E27FC236}">
                <a16:creationId xmlns:a16="http://schemas.microsoft.com/office/drawing/2014/main" id="{34603150-3E08-A122-FA70-4DABE956CAD8}"/>
              </a:ext>
            </a:extLst>
          </p:cNvPr>
          <p:cNvPicPr>
            <a:picLocks noChangeAspect="1"/>
          </p:cNvPicPr>
          <p:nvPr userDrawn="1"/>
        </p:nvPicPr>
        <p:blipFill>
          <a:blip r:embed="rId5"/>
          <a:stretch>
            <a:fillRect/>
          </a:stretch>
        </p:blipFill>
        <p:spPr>
          <a:xfrm>
            <a:off x="10281819" y="524599"/>
            <a:ext cx="1038370" cy="466790"/>
          </a:xfrm>
          <a:prstGeom prst="rect">
            <a:avLst/>
          </a:prstGeom>
        </p:spPr>
      </p:pic>
      <p:sp>
        <p:nvSpPr>
          <p:cNvPr id="12" name="ZoneTexte 11">
            <a:extLst>
              <a:ext uri="{FF2B5EF4-FFF2-40B4-BE49-F238E27FC236}">
                <a16:creationId xmlns:a16="http://schemas.microsoft.com/office/drawing/2014/main" id="{D01DB978-C864-66F3-0AC7-ACB8152F6899}"/>
              </a:ext>
            </a:extLst>
          </p:cNvPr>
          <p:cNvSpPr txBox="1"/>
          <p:nvPr userDrawn="1"/>
        </p:nvSpPr>
        <p:spPr>
          <a:xfrm>
            <a:off x="5298069" y="6226233"/>
            <a:ext cx="196754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#GrandirAvecVous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3979" y="269632"/>
            <a:ext cx="10769600" cy="1143000"/>
          </a:xfrm>
        </p:spPr>
        <p:txBody>
          <a:bodyPr anchor="ctr" anchorCtr="0"/>
          <a:lstStyle>
            <a:lvl1pPr algn="l" eaLnBrk="1" latinLnBrk="0" hangingPunct="1">
              <a:defRPr kumimoji="0" lang="fr-FR"/>
            </a:lvl1pPr>
          </a:lstStyle>
          <a:p>
            <a:r>
              <a:rPr kumimoji="0" lang="fr-FR"/>
              <a:t>Modifiez le style du titre</a:t>
            </a:r>
          </a:p>
        </p:txBody>
      </p:sp>
      <p:sp>
        <p:nvSpPr>
          <p:cNvPr id="3" name="Content Placeholder 2"/>
          <p:cNvSpPr>
            <a:spLocks noGrp="1"/>
          </p:cNvSpPr>
          <p:nvPr>
            <p:ph idx="1"/>
          </p:nvPr>
        </p:nvSpPr>
        <p:spPr>
          <a:xfrm>
            <a:off x="719403" y="1596413"/>
            <a:ext cx="10769600" cy="4297363"/>
          </a:xfrm>
        </p:spPr>
        <p:txBody>
          <a:bodyPr>
            <a:normAutofit/>
          </a:bodyPr>
          <a:lstStyle>
            <a:lvl1pPr eaLnBrk="1" latinLnBrk="0" hangingPunct="1">
              <a:defRPr kumimoji="0" lang="fr-FR" sz="2400">
                <a:latin typeface="+mn-lt"/>
              </a:defRPr>
            </a:lvl1pPr>
            <a:lvl2pPr eaLnBrk="1" latinLnBrk="0" hangingPunct="1">
              <a:defRPr kumimoji="0" lang="fr-FR" sz="2100">
                <a:latin typeface="+mn-lt"/>
              </a:defRPr>
            </a:lvl2pPr>
            <a:lvl3pPr eaLnBrk="1" latinLnBrk="0" hangingPunct="1">
              <a:defRPr kumimoji="0" lang="fr-FR" sz="1800">
                <a:latin typeface="+mn-lt"/>
              </a:defRPr>
            </a:lvl3pPr>
            <a:lvl4pPr eaLnBrk="1" latinLnBrk="0" hangingPunct="1">
              <a:defRPr kumimoji="0" lang="fr-FR" sz="1800">
                <a:latin typeface="+mn-lt"/>
              </a:defRPr>
            </a:lvl4pPr>
            <a:lvl5pPr eaLnBrk="1" latinLnBrk="0" hangingPunct="1">
              <a:defRPr kumimoji="0" lang="fr-FR" sz="1800">
                <a:latin typeface="+mn-lt"/>
              </a:defRPr>
            </a:lvl5pPr>
          </a:lstStyle>
          <a:p>
            <a:pPr lvl="0" eaLnBrk="1" latinLnBrk="0" hangingPunct="1"/>
            <a:r>
              <a:rPr lang="fr-FR"/>
              <a:t>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6" name="Slide Number Placeholder 5"/>
          <p:cNvSpPr>
            <a:spLocks noGrp="1"/>
          </p:cNvSpPr>
          <p:nvPr>
            <p:ph type="sldNum" sz="quarter" idx="12"/>
          </p:nvPr>
        </p:nvSpPr>
        <p:spPr>
          <a:xfrm>
            <a:off x="8940800" y="6356353"/>
            <a:ext cx="2844800" cy="365125"/>
          </a:xfrm>
        </p:spPr>
        <p:txBody>
          <a:bodyPr/>
          <a:lstStyle/>
          <a:p>
            <a:fld id="{33D6E5A2-EC83-451F-A719-9AC1370DD5CF}" type="slidenum">
              <a:pPr/>
              <a:t>‹#›</a:t>
            </a:fld>
            <a:endParaRPr kumimoji="0" lang="fr-FR"/>
          </a:p>
        </p:txBody>
      </p:sp>
      <p:cxnSp>
        <p:nvCxnSpPr>
          <p:cNvPr id="7" name="Connecteur droit 6"/>
          <p:cNvCxnSpPr/>
          <p:nvPr userDrawn="1"/>
        </p:nvCxnSpPr>
        <p:spPr>
          <a:xfrm>
            <a:off x="815413" y="1412776"/>
            <a:ext cx="1075319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p:cNvPicPr>
          <p:nvPr userDrawn="1"/>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03197" y="-109183"/>
            <a:ext cx="634569" cy="7083189"/>
          </a:xfrm>
          <a:prstGeom prst="rect">
            <a:avLst/>
          </a:prstGeom>
        </p:spPr>
      </p:pic>
      <p:pic>
        <p:nvPicPr>
          <p:cNvPr id="1026" name="Picture 2">
            <a:extLst>
              <a:ext uri="{FF2B5EF4-FFF2-40B4-BE49-F238E27FC236}">
                <a16:creationId xmlns:a16="http://schemas.microsoft.com/office/drawing/2014/main" id="{0D3E01CF-9F0D-1BE6-8571-11F5E66ECE9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73" y="6167421"/>
            <a:ext cx="378606" cy="55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A04FC971-115C-7ACB-151C-52C05B6A6B89}"/>
              </a:ext>
            </a:extLst>
          </p:cNvPr>
          <p:cNvSpPr txBox="1"/>
          <p:nvPr userDrawn="1"/>
        </p:nvSpPr>
        <p:spPr>
          <a:xfrm>
            <a:off x="5208386" y="6230974"/>
            <a:ext cx="196754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#GrandirAvecVous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413" y="274638"/>
            <a:ext cx="10769600" cy="1143000"/>
          </a:xfrm>
          <a:prstGeom prst="rect">
            <a:avLst/>
          </a:prstGeom>
        </p:spPr>
        <p:txBody>
          <a:bodyPr vert="horz" lIns="91440" tIns="45720" rIns="91440" bIns="45720" rtlCol="0" anchor="ctr">
            <a:normAutofit/>
          </a:bodyPr>
          <a:lstStyle/>
          <a:p>
            <a:pPr eaLnBrk="1" latinLnBrk="0" hangingPunct="1"/>
            <a:r>
              <a:rPr kumimoji="0" lang="fr-FR"/>
              <a:t>Modifiez le style du titre</a:t>
            </a:r>
            <a:endParaRPr kumimoji="0" lang="en-US"/>
          </a:p>
        </p:txBody>
      </p:sp>
      <p:sp>
        <p:nvSpPr>
          <p:cNvPr id="3" name="Text Placeholder 2"/>
          <p:cNvSpPr>
            <a:spLocks noGrp="1"/>
          </p:cNvSpPr>
          <p:nvPr>
            <p:ph type="body" idx="1"/>
          </p:nvPr>
        </p:nvSpPr>
        <p:spPr>
          <a:xfrm>
            <a:off x="815413" y="1600203"/>
            <a:ext cx="10769600" cy="4525963"/>
          </a:xfrm>
          <a:prstGeom prst="rect">
            <a:avLst/>
          </a:prstGeom>
        </p:spPr>
        <p:txBody>
          <a:bodyPr vert="horz" lIns="91440" tIns="45720" rIns="91440" bIns="45720" rtlCol="0">
            <a:normAutofit/>
          </a:bodyPr>
          <a:lstStyle/>
          <a:p>
            <a:pPr lvl="0" eaLnBrk="1" latinLnBrk="0" hangingPunct="1"/>
            <a:r>
              <a:rPr kumimoji="0" lang="fr-FR" dirty="0"/>
              <a:t>Modifiez les styles du texte du masque</a:t>
            </a:r>
          </a:p>
          <a:p>
            <a:pPr lvl="1" eaLnBrk="1" latinLnBrk="0" hangingPunct="1"/>
            <a:r>
              <a:rPr kumimoji="0" lang="fr-FR" dirty="0"/>
              <a:t>Deuxième niveau</a:t>
            </a:r>
          </a:p>
          <a:p>
            <a:pPr lvl="2" eaLnBrk="1" latinLnBrk="0" hangingPunct="1"/>
            <a:r>
              <a:rPr kumimoji="0" lang="fr-FR" dirty="0"/>
              <a:t>Troisième niveau</a:t>
            </a:r>
          </a:p>
          <a:p>
            <a:pPr lvl="3" eaLnBrk="1" latinLnBrk="0" hangingPunct="1"/>
            <a:r>
              <a:rPr kumimoji="0" lang="fr-FR" dirty="0"/>
              <a:t>Quatrième niveau</a:t>
            </a:r>
          </a:p>
          <a:p>
            <a:pPr lvl="4" eaLnBrk="1" latinLnBrk="0" hangingPunct="1"/>
            <a:r>
              <a:rPr kumimoji="0" lang="fr-FR" dirty="0"/>
              <a:t>Cinquième niveau</a:t>
            </a:r>
            <a:endParaRPr kumimoji="0" lang="en-US" dirty="0"/>
          </a:p>
        </p:txBody>
      </p:sp>
      <p:sp>
        <p:nvSpPr>
          <p:cNvPr id="6" name="Slide Number Placeholder 5"/>
          <p:cNvSpPr>
            <a:spLocks noGrp="1"/>
          </p:cNvSpPr>
          <p:nvPr>
            <p:ph type="sldNum" sz="quarter" idx="4"/>
          </p:nvPr>
        </p:nvSpPr>
        <p:spPr>
          <a:xfrm>
            <a:off x="8940800" y="6356353"/>
            <a:ext cx="2844800" cy="365125"/>
          </a:xfrm>
          <a:prstGeom prst="rect">
            <a:avLst/>
          </a:prstGeom>
        </p:spPr>
        <p:txBody>
          <a:bodyPr vert="horz" lIns="91440" tIns="45720" rIns="91440" bIns="45720" rtlCol="0" anchor="ctr"/>
          <a:lstStyle>
            <a:lvl1pPr algn="r" eaLnBrk="1" latinLnBrk="0" hangingPunct="1">
              <a:defRPr kumimoji="0" lang="fr-FR" sz="900">
                <a:solidFill>
                  <a:schemeClr val="tx1">
                    <a:tint val="75000"/>
                  </a:schemeClr>
                </a:solidFill>
              </a:defRPr>
            </a:lvl1pPr>
          </a:lstStyle>
          <a:p>
            <a:fld id="{33D6E5A2-EC83-451F-A719-9AC1370DD5CF}" type="slidenum">
              <a:pPr/>
              <a:t>‹#›</a:t>
            </a:fld>
            <a:endParaRPr kumimoji="0" lang="fr-FR"/>
          </a:p>
        </p:txBody>
      </p:sp>
      <p:sp>
        <p:nvSpPr>
          <p:cNvPr id="8" name="Espace réservé du contenu 15"/>
          <p:cNvSpPr txBox="1">
            <a:spLocks/>
          </p:cNvSpPr>
          <p:nvPr/>
        </p:nvSpPr>
        <p:spPr>
          <a:xfrm>
            <a:off x="815415" y="6309323"/>
            <a:ext cx="10849205" cy="360363"/>
          </a:xfrm>
          <a:prstGeom prst="rect">
            <a:avLst/>
          </a:prstGeom>
        </p:spPr>
        <p:txBody>
          <a:bodyPr>
            <a:noAutofit/>
          </a:bodyPr>
          <a:lstStyle>
            <a:lvl1pPr marL="0" indent="0" algn="r" defTabSz="914400" rtl="0" eaLnBrk="1" latinLnBrk="0" hangingPunct="1">
              <a:spcBef>
                <a:spcPct val="20000"/>
              </a:spcBef>
              <a:buFont typeface="Arial" pitchFamily="34" charset="0"/>
              <a:buNone/>
              <a:defRPr kumimoji="0" lang="fr-FR" sz="2000" kern="1200" baseline="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algn="ctr"/>
            <a:r>
              <a:rPr lang="fr-FR" sz="1200" dirty="0" err="1"/>
              <a:t>CnafDsi</a:t>
            </a:r>
            <a:r>
              <a:rPr lang="fr-FR" sz="1200" dirty="0"/>
              <a:t> – </a:t>
            </a:r>
            <a:r>
              <a:rPr lang="fr-FR" sz="1200" dirty="0" err="1"/>
              <a:t>Dcisifs</a:t>
            </a:r>
            <a:endParaRPr lang="fr-FR"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wipe dir="d"/>
  </p:transition>
  <p:hf hdr="0" dt="0"/>
  <p:txStyles>
    <p:titleStyle>
      <a:lvl1pPr algn="l" defTabSz="685800" rtl="0" eaLnBrk="1" latinLnBrk="0" hangingPunct="1">
        <a:spcBef>
          <a:spcPct val="0"/>
        </a:spcBef>
        <a:buNone/>
        <a:defRPr kumimoji="0" lang="fr-F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0" lang="fr-F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0" lang="fr-F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0" lang="fr-F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9pPr>
    </p:bodyStyle>
    <p:otherStyle>
      <a:defPPr>
        <a:defRPr kumimoji="0" lang="fr-FR"/>
      </a:defPPr>
      <a:lvl1pPr marL="0" algn="l" defTabSz="685800" rtl="0" eaLnBrk="1" latinLnBrk="0" hangingPunct="1">
        <a:defRPr kumimoji="0" lang="fr-FR" sz="1350" kern="1200">
          <a:solidFill>
            <a:schemeClr val="tx1"/>
          </a:solidFill>
          <a:latin typeface="+mn-lt"/>
          <a:ea typeface="+mn-ea"/>
          <a:cs typeface="+mn-cs"/>
        </a:defRPr>
      </a:lvl1pPr>
      <a:lvl2pPr marL="342900" algn="l" defTabSz="685800" rtl="0" eaLnBrk="1" latinLnBrk="0" hangingPunct="1">
        <a:defRPr kumimoji="0" lang="fr-FR" sz="1350" kern="1200">
          <a:solidFill>
            <a:schemeClr val="tx1"/>
          </a:solidFill>
          <a:latin typeface="+mn-lt"/>
          <a:ea typeface="+mn-ea"/>
          <a:cs typeface="+mn-cs"/>
        </a:defRPr>
      </a:lvl2pPr>
      <a:lvl3pPr marL="685800" algn="l" defTabSz="685800" rtl="0" eaLnBrk="1" latinLnBrk="0" hangingPunct="1">
        <a:defRPr kumimoji="0" lang="fr-FR" sz="1350" kern="1200">
          <a:solidFill>
            <a:schemeClr val="tx1"/>
          </a:solidFill>
          <a:latin typeface="+mn-lt"/>
          <a:ea typeface="+mn-ea"/>
          <a:cs typeface="+mn-cs"/>
        </a:defRPr>
      </a:lvl3pPr>
      <a:lvl4pPr marL="1028700" algn="l" defTabSz="685800" rtl="0" eaLnBrk="1" latinLnBrk="0" hangingPunct="1">
        <a:defRPr kumimoji="0" lang="fr-FR" sz="1350" kern="1200">
          <a:solidFill>
            <a:schemeClr val="tx1"/>
          </a:solidFill>
          <a:latin typeface="+mn-lt"/>
          <a:ea typeface="+mn-ea"/>
          <a:cs typeface="+mn-cs"/>
        </a:defRPr>
      </a:lvl4pPr>
      <a:lvl5pPr marL="1371600" algn="l" defTabSz="685800" rtl="0" eaLnBrk="1" latinLnBrk="0" hangingPunct="1">
        <a:defRPr kumimoji="0" lang="fr-FR" sz="1350" kern="1200">
          <a:solidFill>
            <a:schemeClr val="tx1"/>
          </a:solidFill>
          <a:latin typeface="+mn-lt"/>
          <a:ea typeface="+mn-ea"/>
          <a:cs typeface="+mn-cs"/>
        </a:defRPr>
      </a:lvl5pPr>
      <a:lvl6pPr marL="1714500" algn="l" defTabSz="685800" rtl="0" eaLnBrk="1" latinLnBrk="0" hangingPunct="1">
        <a:defRPr kumimoji="0" lang="fr-FR" sz="1350" kern="1200">
          <a:solidFill>
            <a:schemeClr val="tx1"/>
          </a:solidFill>
          <a:latin typeface="+mn-lt"/>
          <a:ea typeface="+mn-ea"/>
          <a:cs typeface="+mn-cs"/>
        </a:defRPr>
      </a:lvl6pPr>
      <a:lvl7pPr marL="2057400" algn="l" defTabSz="685800" rtl="0" eaLnBrk="1" latinLnBrk="0" hangingPunct="1">
        <a:defRPr kumimoji="0" lang="fr-FR" sz="1350" kern="1200">
          <a:solidFill>
            <a:schemeClr val="tx1"/>
          </a:solidFill>
          <a:latin typeface="+mn-lt"/>
          <a:ea typeface="+mn-ea"/>
          <a:cs typeface="+mn-cs"/>
        </a:defRPr>
      </a:lvl7pPr>
      <a:lvl8pPr marL="2400300" algn="l" defTabSz="685800" rtl="0" eaLnBrk="1" latinLnBrk="0" hangingPunct="1">
        <a:defRPr kumimoji="0" lang="fr-FR" sz="1350" kern="1200">
          <a:solidFill>
            <a:schemeClr val="tx1"/>
          </a:solidFill>
          <a:latin typeface="+mn-lt"/>
          <a:ea typeface="+mn-ea"/>
          <a:cs typeface="+mn-cs"/>
        </a:defRPr>
      </a:lvl8pPr>
      <a:lvl9pPr marL="2743200" algn="l" defTabSz="685800" rtl="0" eaLnBrk="1" latinLnBrk="0" hangingPunct="1">
        <a:defRPr kumimoji="0" lang="fr-F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caf.fr/allocataires" TargetMode="External"/><Relationship Id="rId7" Type="http://schemas.openxmlformats.org/officeDocument/2006/relationships/hyperlink" Target="https://www.caf.fr/allocataires/aides-et-demarches/ma-situation/vie-personnelle/je-me-sepa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caf.fr/allocataires/aides-et-demarches/ma-situation/vie-personnelle" TargetMode="External"/><Relationship Id="rId5" Type="http://schemas.openxmlformats.org/officeDocument/2006/relationships/hyperlink" Target="https://www.caf.fr/allocataires/aides-et-demarches/ma-situation" TargetMode="External"/><Relationship Id="rId10" Type="http://schemas.openxmlformats.org/officeDocument/2006/relationships/image" Target="../media/image22.png"/><Relationship Id="rId4" Type="http://schemas.openxmlformats.org/officeDocument/2006/relationships/hyperlink" Target="https://www.caf.fr/allocataires/aides-et-demarches" TargetMode="Externa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f.fr/allocataires/vies-de-famille/articles/violences-conjugales-l-aide-financiere-d-urgence"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af.fr/allocataires/caf-du-lot/offre-de-service/vie-personnelle/vous-attendez-un-enfant"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caf.fr/allocataires/caf-du-lot/offre-de-service/vie-personnelle/vous-attendez-un-enfant" TargetMode="Externa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ide-en-ligne.cafaude.fr/tuto"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visioconnect.cafaudevisio.fr/telepr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s://www.caf.fr/sites/default/files/medias/cnaf/Aides_et_demarches/Mes-demarches/Fiches-pratiques/Prendre-un-rendez-vous-en-ligne.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15540" y="2132859"/>
            <a:ext cx="9001143" cy="1470025"/>
          </a:xfrm>
        </p:spPr>
        <p:txBody>
          <a:bodyPr/>
          <a:lstStyle/>
          <a:p>
            <a:r>
              <a:rPr lang="fr-FR" dirty="0"/>
              <a:t>ACTUS-CAF#11</a:t>
            </a:r>
            <a:br>
              <a:rPr lang="fr-FR" dirty="0"/>
            </a:br>
            <a:r>
              <a:rPr lang="fr-FR" dirty="0"/>
              <a:t>19 MAI 2026</a:t>
            </a:r>
            <a:endParaRPr lang="fr-FR" sz="2400" dirty="0"/>
          </a:p>
        </p:txBody>
      </p:sp>
    </p:spTree>
    <p:extLst>
      <p:ext uri="{BB962C8B-B14F-4D97-AF65-F5344CB8AC3E}">
        <p14:creationId xmlns:p14="http://schemas.microsoft.com/office/powerpoint/2010/main" val="760807962"/>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11FFEE17-8366-42AC-BE52-8E7940C36650}"/>
              </a:ext>
            </a:extLst>
          </p:cNvPr>
          <p:cNvSpPr>
            <a:spLocks noGrp="1" noChangeArrowheads="1"/>
          </p:cNvSpPr>
          <p:nvPr>
            <p:ph type="title"/>
          </p:nvPr>
        </p:nvSpPr>
        <p:spPr>
          <a:xfrm>
            <a:off x="658761" y="297799"/>
            <a:ext cx="8969997" cy="877287"/>
          </a:xfrm>
        </p:spPr>
        <p:txBody>
          <a:bodyPr>
            <a:noAutofit/>
          </a:bodyPr>
          <a:lstStyle/>
          <a:p>
            <a:r>
              <a:rPr lang="fr-FR" altLang="fr-FR" sz="2400" dirty="0">
                <a:solidFill>
                  <a:srgbClr val="183E82"/>
                </a:solidFill>
                <a:latin typeface="Arial" panose="020B0604020202020204" pitchFamily="34" charset="0"/>
                <a:cs typeface="Arial" panose="020B0604020202020204" pitchFamily="34" charset="0"/>
              </a:rPr>
              <a:t>2. Le parcours séparation : une offre multiple et attentionnée</a:t>
            </a:r>
            <a:endParaRPr lang="fr-FR" altLang="fr-FR" sz="2400" dirty="0">
              <a:solidFill>
                <a:schemeClr val="accent6">
                  <a:lumMod val="75000"/>
                </a:schemeClr>
              </a:solidFill>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588DD4E5-4566-44A5-B6A5-A56FB5E4B286}"/>
              </a:ext>
            </a:extLst>
          </p:cNvPr>
          <p:cNvSpPr>
            <a:spLocks noGrp="1"/>
          </p:cNvSpPr>
          <p:nvPr>
            <p:ph type="sldNum" sz="quarter" idx="12"/>
          </p:nvPr>
        </p:nvSpPr>
        <p:spPr/>
        <p:txBody>
          <a:bodyPr/>
          <a:lstStyle/>
          <a:p>
            <a:pPr>
              <a:defRPr/>
            </a:pPr>
            <a:fld id="{365A5FA1-6228-4B3D-99F0-B8CC124100C3}" type="slidenum">
              <a:rPr lang="fr-FR" altLang="fr-FR" smtClean="0"/>
              <a:pPr>
                <a:defRPr/>
              </a:pPr>
              <a:t>10</a:t>
            </a:fld>
            <a:endParaRPr lang="fr-FR" altLang="fr-FR" dirty="0"/>
          </a:p>
        </p:txBody>
      </p:sp>
      <p:sp>
        <p:nvSpPr>
          <p:cNvPr id="15" name="ZoneTexte 14">
            <a:extLst>
              <a:ext uri="{FF2B5EF4-FFF2-40B4-BE49-F238E27FC236}">
                <a16:creationId xmlns:a16="http://schemas.microsoft.com/office/drawing/2014/main" id="{019DEB44-9808-404D-9543-45C3F3BE48A3}"/>
              </a:ext>
            </a:extLst>
          </p:cNvPr>
          <p:cNvSpPr txBox="1"/>
          <p:nvPr/>
        </p:nvSpPr>
        <p:spPr>
          <a:xfrm>
            <a:off x="4275910" y="2407896"/>
            <a:ext cx="2159724" cy="615553"/>
          </a:xfrm>
          <a:prstGeom prst="rect">
            <a:avLst/>
          </a:prstGeom>
          <a:noFill/>
        </p:spPr>
        <p:txBody>
          <a:bodyPr wrap="square">
            <a:spAutoFit/>
          </a:bodyPr>
          <a:lstStyle/>
          <a:p>
            <a:pPr algn="l"/>
            <a:endParaRPr lang="fr-FR" sz="2000" dirty="0">
              <a:solidFill>
                <a:srgbClr val="000000"/>
              </a:solidFill>
              <a:latin typeface="Roboto" panose="02000000000000000000" pitchFamily="2" charset="0"/>
            </a:endParaRPr>
          </a:p>
          <a:p>
            <a:endParaRPr lang="fr-FR" sz="1400" dirty="0">
              <a:solidFill>
                <a:srgbClr val="002060"/>
              </a:solidFill>
            </a:endParaRPr>
          </a:p>
        </p:txBody>
      </p:sp>
      <p:pic>
        <p:nvPicPr>
          <p:cNvPr id="5" name="Image 4">
            <a:extLst>
              <a:ext uri="{FF2B5EF4-FFF2-40B4-BE49-F238E27FC236}">
                <a16:creationId xmlns:a16="http://schemas.microsoft.com/office/drawing/2014/main" id="{3A41A5EE-27FC-4498-8401-947DDBCBAF64}"/>
              </a:ext>
            </a:extLst>
          </p:cNvPr>
          <p:cNvPicPr>
            <a:picLocks noChangeAspect="1"/>
          </p:cNvPicPr>
          <p:nvPr/>
        </p:nvPicPr>
        <p:blipFill>
          <a:blip r:embed="rId3"/>
          <a:stretch>
            <a:fillRect/>
          </a:stretch>
        </p:blipFill>
        <p:spPr>
          <a:xfrm>
            <a:off x="10000044" y="1915417"/>
            <a:ext cx="1938372" cy="1832643"/>
          </a:xfrm>
          <a:prstGeom prst="rect">
            <a:avLst/>
          </a:prstGeom>
        </p:spPr>
      </p:pic>
      <p:sp>
        <p:nvSpPr>
          <p:cNvPr id="18" name="ZoneTexte 17">
            <a:extLst>
              <a:ext uri="{FF2B5EF4-FFF2-40B4-BE49-F238E27FC236}">
                <a16:creationId xmlns:a16="http://schemas.microsoft.com/office/drawing/2014/main" id="{9D321567-E841-467A-81D7-086DABA1394F}"/>
              </a:ext>
            </a:extLst>
          </p:cNvPr>
          <p:cNvSpPr txBox="1"/>
          <p:nvPr/>
        </p:nvSpPr>
        <p:spPr>
          <a:xfrm>
            <a:off x="1021849" y="1493496"/>
            <a:ext cx="8293640" cy="2877711"/>
          </a:xfrm>
          <a:prstGeom prst="rect">
            <a:avLst/>
          </a:prstGeom>
          <a:noFill/>
        </p:spPr>
        <p:txBody>
          <a:bodyPr wrap="square">
            <a:spAutoFit/>
          </a:bodyPr>
          <a:lstStyle/>
          <a:p>
            <a:pPr algn="l"/>
            <a:endParaRPr lang="fr-FR" sz="2000" dirty="0">
              <a:solidFill>
                <a:srgbClr val="000000"/>
              </a:solidFill>
              <a:latin typeface="Roboto" panose="02000000000000000000" pitchFamily="2" charset="0"/>
            </a:endParaRPr>
          </a:p>
          <a:p>
            <a:pPr algn="ctr"/>
            <a:r>
              <a:rPr lang="fr-FR" altLang="fr-FR" b="1" dirty="0">
                <a:solidFill>
                  <a:srgbClr val="183E82"/>
                </a:solidFill>
                <a:latin typeface="Arial" panose="020B0604020202020204" pitchFamily="34" charset="0"/>
                <a:cs typeface="Arial" panose="020B0604020202020204" pitchFamily="34" charset="0"/>
              </a:rPr>
              <a:t>Une écoute et un soutien aux personnes victimes de violences conjugales</a:t>
            </a:r>
            <a:endParaRPr lang="fr-FR" b="1" dirty="0">
              <a:solidFill>
                <a:srgbClr val="183E82"/>
              </a:solidFill>
              <a:latin typeface="Arial" pitchFamily="34" charset="0"/>
              <a:cs typeface="Arial" pitchFamily="34" charset="0"/>
            </a:endParaRPr>
          </a:p>
          <a:p>
            <a:pPr algn="just"/>
            <a:endParaRPr lang="fr-FR" sz="1600" dirty="0">
              <a:solidFill>
                <a:srgbClr val="002060"/>
              </a:solidFill>
              <a:latin typeface="Arial" panose="020B0604020202020204" pitchFamily="34" charset="0"/>
              <a:cs typeface="Arial" panose="020B0604020202020204" pitchFamily="34" charset="0"/>
            </a:endParaRPr>
          </a:p>
          <a:p>
            <a:pPr algn="just"/>
            <a:r>
              <a:rPr lang="fr-FR" sz="1600" dirty="0">
                <a:solidFill>
                  <a:srgbClr val="002060"/>
                </a:solidFill>
                <a:latin typeface="Arial" panose="020B0604020202020204" pitchFamily="34" charset="0"/>
                <a:cs typeface="Arial" panose="020B0604020202020204" pitchFamily="34" charset="0"/>
              </a:rPr>
              <a:t>La Caf offre une écoute et un soutien aux personnes victimes de violences conjugales.</a:t>
            </a:r>
          </a:p>
          <a:p>
            <a:pPr algn="just"/>
            <a:endParaRPr lang="fr-FR" sz="1600" dirty="0">
              <a:solidFill>
                <a:srgbClr val="002060"/>
              </a:solidFill>
              <a:latin typeface="Arial" panose="020B0604020202020204" pitchFamily="34" charset="0"/>
              <a:cs typeface="Arial" panose="020B0604020202020204" pitchFamily="34" charset="0"/>
            </a:endParaRPr>
          </a:p>
          <a:p>
            <a:pPr algn="just">
              <a:spcAft>
                <a:spcPts val="600"/>
              </a:spcAft>
            </a:pPr>
            <a:r>
              <a:rPr lang="fr-FR" sz="1600" dirty="0">
                <a:solidFill>
                  <a:srgbClr val="002060"/>
                </a:solidFill>
                <a:latin typeface="Arial" panose="020B0604020202020204" pitchFamily="34" charset="0"/>
                <a:cs typeface="Arial" panose="020B0604020202020204" pitchFamily="34" charset="0"/>
              </a:rPr>
              <a:t>Les Gestionnaires conseil allocataires et les travailleurs sociaux de la Caf lors des rendez-vous conjoints proposent :</a:t>
            </a:r>
          </a:p>
          <a:p>
            <a:pPr marL="285750" indent="-285750" algn="just">
              <a:spcAft>
                <a:spcPts val="600"/>
              </a:spcAft>
              <a:buFont typeface="Wingdings" panose="05000000000000000000" pitchFamily="2" charset="2"/>
              <a:buChar char="Ø"/>
            </a:pPr>
            <a:r>
              <a:rPr lang="fr-FR" sz="1600" dirty="0">
                <a:solidFill>
                  <a:srgbClr val="002060"/>
                </a:solidFill>
                <a:latin typeface="Arial" panose="020B0604020202020204" pitchFamily="34" charset="0"/>
                <a:cs typeface="Arial" panose="020B0604020202020204" pitchFamily="34" charset="0"/>
              </a:rPr>
              <a:t>Une écoute privilégiée,</a:t>
            </a:r>
          </a:p>
          <a:p>
            <a:pPr marL="285750" indent="-285750" algn="just">
              <a:spcAft>
                <a:spcPts val="600"/>
              </a:spcAft>
              <a:buFont typeface="Wingdings" panose="05000000000000000000" pitchFamily="2" charset="2"/>
              <a:buChar char="Ø"/>
            </a:pPr>
            <a:r>
              <a:rPr lang="fr-FR" sz="1600" dirty="0">
                <a:solidFill>
                  <a:srgbClr val="002060"/>
                </a:solidFill>
                <a:latin typeface="Arial" panose="020B0604020202020204" pitchFamily="34" charset="0"/>
                <a:cs typeface="Arial" panose="020B0604020202020204" pitchFamily="34" charset="0"/>
              </a:rPr>
              <a:t>Un accompagnement social dans les démarches adapté à la situation,</a:t>
            </a:r>
          </a:p>
          <a:p>
            <a:pPr marL="285750" indent="-285750" algn="just">
              <a:spcAft>
                <a:spcPts val="600"/>
              </a:spcAft>
              <a:buFont typeface="Wingdings" panose="05000000000000000000" pitchFamily="2" charset="2"/>
              <a:buChar char="Ø"/>
            </a:pPr>
            <a:r>
              <a:rPr lang="fr-FR" sz="1600" dirty="0">
                <a:solidFill>
                  <a:srgbClr val="002060"/>
                </a:solidFill>
                <a:latin typeface="Arial" panose="020B0604020202020204" pitchFamily="34" charset="0"/>
                <a:cs typeface="Arial" panose="020B0604020202020204" pitchFamily="34" charset="0"/>
              </a:rPr>
              <a:t>Des conseils et une orientation vers des lieux partenaires de la Caf.</a:t>
            </a:r>
          </a:p>
        </p:txBody>
      </p:sp>
      <p:pic>
        <p:nvPicPr>
          <p:cNvPr id="3" name="Image 2">
            <a:extLst>
              <a:ext uri="{FF2B5EF4-FFF2-40B4-BE49-F238E27FC236}">
                <a16:creationId xmlns:a16="http://schemas.microsoft.com/office/drawing/2014/main" id="{0EDF8B57-7B50-86DA-979C-72E5B2D2140D}"/>
              </a:ext>
            </a:extLst>
          </p:cNvPr>
          <p:cNvPicPr>
            <a:picLocks noChangeAspect="1"/>
          </p:cNvPicPr>
          <p:nvPr/>
        </p:nvPicPr>
        <p:blipFill>
          <a:blip r:embed="rId4"/>
          <a:stretch>
            <a:fillRect/>
          </a:stretch>
        </p:blipFill>
        <p:spPr>
          <a:xfrm>
            <a:off x="10234569" y="136522"/>
            <a:ext cx="1686186" cy="1216942"/>
          </a:xfrm>
          <a:prstGeom prst="rect">
            <a:avLst/>
          </a:prstGeom>
        </p:spPr>
      </p:pic>
    </p:spTree>
    <p:extLst>
      <p:ext uri="{BB962C8B-B14F-4D97-AF65-F5344CB8AC3E}">
        <p14:creationId xmlns:p14="http://schemas.microsoft.com/office/powerpoint/2010/main" val="1055790036"/>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11FFEE17-8366-42AC-BE52-8E7940C36650}"/>
              </a:ext>
            </a:extLst>
          </p:cNvPr>
          <p:cNvSpPr>
            <a:spLocks noGrp="1" noChangeArrowheads="1"/>
          </p:cNvSpPr>
          <p:nvPr>
            <p:ph type="title"/>
          </p:nvPr>
        </p:nvSpPr>
        <p:spPr>
          <a:xfrm>
            <a:off x="629265" y="297799"/>
            <a:ext cx="8999493" cy="877287"/>
          </a:xfrm>
        </p:spPr>
        <p:txBody>
          <a:bodyPr>
            <a:noAutofit/>
          </a:bodyPr>
          <a:lstStyle/>
          <a:p>
            <a:r>
              <a:rPr lang="fr-FR" altLang="fr-FR" sz="2400" dirty="0">
                <a:solidFill>
                  <a:srgbClr val="183E82"/>
                </a:solidFill>
                <a:latin typeface="Arial" panose="020B0604020202020204" pitchFamily="34" charset="0"/>
                <a:cs typeface="Arial" panose="020B0604020202020204" pitchFamily="34" charset="0"/>
              </a:rPr>
              <a:t>2. Le parcours séparation : une offre multiple et attentionnée</a:t>
            </a:r>
            <a:endParaRPr lang="fr-FR" altLang="fr-FR" sz="2400" dirty="0">
              <a:solidFill>
                <a:schemeClr val="accent6">
                  <a:lumMod val="75000"/>
                </a:schemeClr>
              </a:solidFill>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588DD4E5-4566-44A5-B6A5-A56FB5E4B286}"/>
              </a:ext>
            </a:extLst>
          </p:cNvPr>
          <p:cNvSpPr>
            <a:spLocks noGrp="1"/>
          </p:cNvSpPr>
          <p:nvPr>
            <p:ph type="sldNum" sz="quarter" idx="12"/>
          </p:nvPr>
        </p:nvSpPr>
        <p:spPr/>
        <p:txBody>
          <a:bodyPr/>
          <a:lstStyle/>
          <a:p>
            <a:pPr>
              <a:defRPr/>
            </a:pPr>
            <a:fld id="{365A5FA1-6228-4B3D-99F0-B8CC124100C3}" type="slidenum">
              <a:rPr lang="fr-FR" altLang="fr-FR" smtClean="0"/>
              <a:pPr>
                <a:defRPr/>
              </a:pPr>
              <a:t>11</a:t>
            </a:fld>
            <a:endParaRPr lang="fr-FR" altLang="fr-FR" dirty="0"/>
          </a:p>
        </p:txBody>
      </p:sp>
      <p:sp>
        <p:nvSpPr>
          <p:cNvPr id="15" name="ZoneTexte 14">
            <a:extLst>
              <a:ext uri="{FF2B5EF4-FFF2-40B4-BE49-F238E27FC236}">
                <a16:creationId xmlns:a16="http://schemas.microsoft.com/office/drawing/2014/main" id="{019DEB44-9808-404D-9543-45C3F3BE48A3}"/>
              </a:ext>
            </a:extLst>
          </p:cNvPr>
          <p:cNvSpPr txBox="1"/>
          <p:nvPr/>
        </p:nvSpPr>
        <p:spPr>
          <a:xfrm>
            <a:off x="4275910" y="2407896"/>
            <a:ext cx="2159724" cy="615553"/>
          </a:xfrm>
          <a:prstGeom prst="rect">
            <a:avLst/>
          </a:prstGeom>
          <a:noFill/>
        </p:spPr>
        <p:txBody>
          <a:bodyPr wrap="square">
            <a:spAutoFit/>
          </a:bodyPr>
          <a:lstStyle/>
          <a:p>
            <a:pPr algn="l"/>
            <a:endParaRPr lang="fr-FR" sz="2000" dirty="0">
              <a:solidFill>
                <a:srgbClr val="000000"/>
              </a:solidFill>
              <a:latin typeface="Roboto" panose="02000000000000000000" pitchFamily="2" charset="0"/>
            </a:endParaRPr>
          </a:p>
          <a:p>
            <a:endParaRPr lang="fr-FR" sz="1400" dirty="0">
              <a:solidFill>
                <a:srgbClr val="002060"/>
              </a:solidFill>
            </a:endParaRPr>
          </a:p>
        </p:txBody>
      </p:sp>
      <p:sp>
        <p:nvSpPr>
          <p:cNvPr id="18" name="ZoneTexte 17">
            <a:extLst>
              <a:ext uri="{FF2B5EF4-FFF2-40B4-BE49-F238E27FC236}">
                <a16:creationId xmlns:a16="http://schemas.microsoft.com/office/drawing/2014/main" id="{9D321567-E841-467A-81D7-086DABA1394F}"/>
              </a:ext>
            </a:extLst>
          </p:cNvPr>
          <p:cNvSpPr txBox="1"/>
          <p:nvPr/>
        </p:nvSpPr>
        <p:spPr>
          <a:xfrm>
            <a:off x="629266" y="1435510"/>
            <a:ext cx="10874476" cy="4862870"/>
          </a:xfrm>
          <a:prstGeom prst="rect">
            <a:avLst/>
          </a:prstGeom>
          <a:noFill/>
        </p:spPr>
        <p:txBody>
          <a:bodyPr wrap="square">
            <a:spAutoFit/>
          </a:bodyPr>
          <a:lstStyle/>
          <a:p>
            <a:r>
              <a:rPr lang="fr-FR" sz="1600" b="1" dirty="0">
                <a:solidFill>
                  <a:srgbClr val="00B0F0"/>
                </a:solidFill>
              </a:rPr>
              <a:t>La séparation peut impacter les prestations versées aux allocataires :</a:t>
            </a:r>
          </a:p>
          <a:p>
            <a:endParaRPr lang="fr-FR" sz="1600" dirty="0">
              <a:solidFill>
                <a:srgbClr val="FF6600"/>
              </a:solidFill>
            </a:endParaRPr>
          </a:p>
          <a:p>
            <a:r>
              <a:rPr lang="fr-FR" sz="1600" b="1" dirty="0">
                <a:solidFill>
                  <a:srgbClr val="183E82"/>
                </a:solidFill>
              </a:rPr>
              <a:t>Majoration du plafond des ressources pour certaines prestations :</a:t>
            </a:r>
          </a:p>
          <a:p>
            <a:r>
              <a:rPr lang="fr-FR" sz="1600" dirty="0">
                <a:solidFill>
                  <a:srgbClr val="002060"/>
                </a:solidFill>
              </a:rPr>
              <a:t>	</a:t>
            </a:r>
            <a:r>
              <a:rPr lang="fr-FR" sz="1400" dirty="0">
                <a:solidFill>
                  <a:srgbClr val="002060"/>
                </a:solidFill>
              </a:rPr>
              <a:t>- Revenu de solidarité active (RSA)</a:t>
            </a:r>
          </a:p>
          <a:p>
            <a:r>
              <a:rPr lang="fr-FR" sz="1400" dirty="0">
                <a:solidFill>
                  <a:srgbClr val="002060"/>
                </a:solidFill>
              </a:rPr>
              <a:t>	- Allocation aux adultes handicapés (AAH)</a:t>
            </a:r>
          </a:p>
          <a:p>
            <a:r>
              <a:rPr lang="fr-FR" sz="1400" dirty="0">
                <a:solidFill>
                  <a:srgbClr val="002060"/>
                </a:solidFill>
              </a:rPr>
              <a:t>	- Complément de libre choix de mode de garde (CMG)</a:t>
            </a:r>
          </a:p>
          <a:p>
            <a:r>
              <a:rPr lang="fr-FR" sz="1400" dirty="0">
                <a:solidFill>
                  <a:srgbClr val="002060"/>
                </a:solidFill>
              </a:rPr>
              <a:t>	- Prime à  la naissance (PN)</a:t>
            </a:r>
          </a:p>
          <a:p>
            <a:r>
              <a:rPr lang="fr-FR" sz="1400" dirty="0">
                <a:solidFill>
                  <a:srgbClr val="002060"/>
                </a:solidFill>
              </a:rPr>
              <a:t>	- Allocation de base (AB)</a:t>
            </a:r>
          </a:p>
          <a:p>
            <a:r>
              <a:rPr lang="fr-FR" sz="1400" dirty="0">
                <a:solidFill>
                  <a:srgbClr val="002060"/>
                </a:solidFill>
              </a:rPr>
              <a:t>	- Complément familial (CF)</a:t>
            </a:r>
          </a:p>
          <a:p>
            <a:r>
              <a:rPr lang="fr-FR" sz="1400" dirty="0">
                <a:solidFill>
                  <a:srgbClr val="002060"/>
                </a:solidFill>
              </a:rPr>
              <a:t>	- Prime d’activité (PPA)</a:t>
            </a:r>
          </a:p>
          <a:p>
            <a:endParaRPr lang="fr-FR" sz="1600" b="1" dirty="0">
              <a:solidFill>
                <a:srgbClr val="002060"/>
              </a:solidFill>
            </a:endParaRPr>
          </a:p>
          <a:p>
            <a:r>
              <a:rPr lang="fr-FR" sz="1600" b="1" dirty="0">
                <a:solidFill>
                  <a:srgbClr val="002060"/>
                </a:solidFill>
              </a:rPr>
              <a:t>Partage des allocations familiales en cas de résidence alternée :</a:t>
            </a:r>
          </a:p>
          <a:p>
            <a:r>
              <a:rPr lang="fr-FR" sz="1400" dirty="0">
                <a:solidFill>
                  <a:srgbClr val="002060"/>
                </a:solidFill>
              </a:rPr>
              <a:t>Dans le cas d’une résidence alternée, d’un commun  accord, il est possible :</a:t>
            </a:r>
          </a:p>
          <a:p>
            <a:r>
              <a:rPr lang="fr-FR" sz="1400" dirty="0">
                <a:solidFill>
                  <a:srgbClr val="002060"/>
                </a:solidFill>
              </a:rPr>
              <a:t>	- De demander le partage des allocations familiales (AF)</a:t>
            </a:r>
          </a:p>
          <a:p>
            <a:r>
              <a:rPr lang="fr-FR" sz="1400" dirty="0">
                <a:solidFill>
                  <a:srgbClr val="002060"/>
                </a:solidFill>
              </a:rPr>
              <a:t>	- De désigner le parent qui percevra la totalité des AF</a:t>
            </a:r>
          </a:p>
          <a:p>
            <a:r>
              <a:rPr lang="fr-FR" sz="1400" dirty="0">
                <a:solidFill>
                  <a:srgbClr val="002060"/>
                </a:solidFill>
              </a:rPr>
              <a:t>	- A défaut d’accord, une part des AF peut être versée à chaque parent.</a:t>
            </a:r>
          </a:p>
          <a:p>
            <a:endParaRPr lang="fr-FR" sz="1600" b="1" dirty="0">
              <a:solidFill>
                <a:srgbClr val="002060"/>
              </a:solidFill>
            </a:endParaRPr>
          </a:p>
          <a:p>
            <a:r>
              <a:rPr lang="fr-FR" sz="1600" b="1" dirty="0">
                <a:solidFill>
                  <a:srgbClr val="002060"/>
                </a:solidFill>
              </a:rPr>
              <a:t>Une aide est spécifiquement dédiée aux situations de monoparentalité :</a:t>
            </a:r>
          </a:p>
          <a:p>
            <a:r>
              <a:rPr lang="fr-FR" sz="1400" dirty="0">
                <a:solidFill>
                  <a:srgbClr val="002060"/>
                </a:solidFill>
              </a:rPr>
              <a:t>L’allocation de soutien familial (ASF) est versée sans condition de ressources aux parents qui élèvent leur(s) enfant(s) et pour lequel il n’y a pas de pension alimentaire ou que celle-ci n’est pas versée régulièrement. Une ASF complémentaire peut également être versée pour compléter une pension alimentaire de faible montant. </a:t>
            </a:r>
          </a:p>
        </p:txBody>
      </p:sp>
      <p:pic>
        <p:nvPicPr>
          <p:cNvPr id="9" name="Image 8">
            <a:extLst>
              <a:ext uri="{FF2B5EF4-FFF2-40B4-BE49-F238E27FC236}">
                <a16:creationId xmlns:a16="http://schemas.microsoft.com/office/drawing/2014/main" id="{2A952DDA-14BF-40E2-A9D9-623917A702A0}"/>
              </a:ext>
            </a:extLst>
          </p:cNvPr>
          <p:cNvPicPr>
            <a:picLocks noChangeAspect="1"/>
          </p:cNvPicPr>
          <p:nvPr/>
        </p:nvPicPr>
        <p:blipFill>
          <a:blip r:embed="rId3"/>
          <a:stretch>
            <a:fillRect/>
          </a:stretch>
        </p:blipFill>
        <p:spPr>
          <a:xfrm>
            <a:off x="8241821" y="2715672"/>
            <a:ext cx="1657212" cy="1711168"/>
          </a:xfrm>
          <a:prstGeom prst="rect">
            <a:avLst/>
          </a:prstGeom>
        </p:spPr>
      </p:pic>
      <p:pic>
        <p:nvPicPr>
          <p:cNvPr id="3" name="Image 2">
            <a:extLst>
              <a:ext uri="{FF2B5EF4-FFF2-40B4-BE49-F238E27FC236}">
                <a16:creationId xmlns:a16="http://schemas.microsoft.com/office/drawing/2014/main" id="{4F497555-D63F-7933-3E15-7A3348AEC12D}"/>
              </a:ext>
            </a:extLst>
          </p:cNvPr>
          <p:cNvPicPr>
            <a:picLocks noChangeAspect="1"/>
          </p:cNvPicPr>
          <p:nvPr/>
        </p:nvPicPr>
        <p:blipFill>
          <a:blip r:embed="rId4"/>
          <a:stretch>
            <a:fillRect/>
          </a:stretch>
        </p:blipFill>
        <p:spPr>
          <a:xfrm>
            <a:off x="10234569" y="136522"/>
            <a:ext cx="1686186" cy="1216942"/>
          </a:xfrm>
          <a:prstGeom prst="rect">
            <a:avLst/>
          </a:prstGeom>
        </p:spPr>
      </p:pic>
    </p:spTree>
    <p:extLst>
      <p:ext uri="{BB962C8B-B14F-4D97-AF65-F5344CB8AC3E}">
        <p14:creationId xmlns:p14="http://schemas.microsoft.com/office/powerpoint/2010/main" val="2706816301"/>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D9282-1D2D-803F-2F5C-41A3E8C839FD}"/>
            </a:ext>
          </a:extLst>
        </p:cNvPr>
        <p:cNvGrpSpPr/>
        <p:nvPr/>
      </p:nvGrpSpPr>
      <p:grpSpPr>
        <a:xfrm>
          <a:off x="0" y="0"/>
          <a:ext cx="0" cy="0"/>
          <a:chOff x="0" y="0"/>
          <a:chExt cx="0" cy="0"/>
        </a:xfrm>
      </p:grpSpPr>
      <p:sp>
        <p:nvSpPr>
          <p:cNvPr id="11266" name="Titre 1">
            <a:extLst>
              <a:ext uri="{FF2B5EF4-FFF2-40B4-BE49-F238E27FC236}">
                <a16:creationId xmlns:a16="http://schemas.microsoft.com/office/drawing/2014/main" id="{B8212EC2-F1A0-51A2-5F06-A123376FFD73}"/>
              </a:ext>
            </a:extLst>
          </p:cNvPr>
          <p:cNvSpPr>
            <a:spLocks noGrp="1" noChangeArrowheads="1"/>
          </p:cNvSpPr>
          <p:nvPr>
            <p:ph type="title"/>
          </p:nvPr>
        </p:nvSpPr>
        <p:spPr>
          <a:xfrm>
            <a:off x="629265" y="297799"/>
            <a:ext cx="8999493" cy="877287"/>
          </a:xfrm>
        </p:spPr>
        <p:txBody>
          <a:bodyPr>
            <a:noAutofit/>
          </a:bodyPr>
          <a:lstStyle/>
          <a:p>
            <a:r>
              <a:rPr lang="fr-FR" altLang="fr-FR" sz="2400" dirty="0">
                <a:solidFill>
                  <a:srgbClr val="183E82"/>
                </a:solidFill>
                <a:latin typeface="Arial" panose="020B0604020202020204" pitchFamily="34" charset="0"/>
                <a:cs typeface="Arial" panose="020B0604020202020204" pitchFamily="34" charset="0"/>
              </a:rPr>
              <a:t>2. Le parcours séparation : Le parcours interactif du Caf.fr</a:t>
            </a:r>
            <a:endParaRPr lang="fr-FR" altLang="fr-FR" sz="2400" dirty="0">
              <a:solidFill>
                <a:schemeClr val="accent6">
                  <a:lumMod val="75000"/>
                </a:schemeClr>
              </a:solidFill>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48D080B0-6B8B-2902-6E07-9983575CE96C}"/>
              </a:ext>
            </a:extLst>
          </p:cNvPr>
          <p:cNvSpPr>
            <a:spLocks noGrp="1"/>
          </p:cNvSpPr>
          <p:nvPr>
            <p:ph type="sldNum" sz="quarter" idx="12"/>
          </p:nvPr>
        </p:nvSpPr>
        <p:spPr/>
        <p:txBody>
          <a:bodyPr/>
          <a:lstStyle/>
          <a:p>
            <a:pPr>
              <a:defRPr/>
            </a:pPr>
            <a:fld id="{365A5FA1-6228-4B3D-99F0-B8CC124100C3}" type="slidenum">
              <a:rPr lang="fr-FR" altLang="fr-FR" smtClean="0"/>
              <a:pPr>
                <a:defRPr/>
              </a:pPr>
              <a:t>12</a:t>
            </a:fld>
            <a:endParaRPr lang="fr-FR" altLang="fr-FR" dirty="0"/>
          </a:p>
        </p:txBody>
      </p:sp>
      <p:sp>
        <p:nvSpPr>
          <p:cNvPr id="15" name="ZoneTexte 14">
            <a:extLst>
              <a:ext uri="{FF2B5EF4-FFF2-40B4-BE49-F238E27FC236}">
                <a16:creationId xmlns:a16="http://schemas.microsoft.com/office/drawing/2014/main" id="{722F5753-E1D9-1B88-4BC2-A44EA80BC627}"/>
              </a:ext>
            </a:extLst>
          </p:cNvPr>
          <p:cNvSpPr txBox="1"/>
          <p:nvPr/>
        </p:nvSpPr>
        <p:spPr>
          <a:xfrm>
            <a:off x="7905134" y="1769806"/>
            <a:ext cx="4139381" cy="3539430"/>
          </a:xfrm>
          <a:prstGeom prst="rect">
            <a:avLst/>
          </a:prstGeom>
          <a:noFill/>
        </p:spPr>
        <p:txBody>
          <a:bodyPr wrap="square">
            <a:spAutoFit/>
          </a:bodyPr>
          <a:lstStyle/>
          <a:p>
            <a:r>
              <a:rPr lang="fr-FR" sz="2000" dirty="0">
                <a:solidFill>
                  <a:srgbClr val="183E82"/>
                </a:solidFill>
                <a:latin typeface="+mj-lt"/>
                <a:ea typeface="Roboto Light" panose="02000000000000000000" pitchFamily="2" charset="0"/>
                <a:cs typeface="Roboto Light" panose="02000000000000000000" pitchFamily="2" charset="0"/>
              </a:rPr>
              <a:t>Basé sur des questions posées à l’usager (situation familiale, effectivité de la séparation, besoins spécifiques…), le parcours interactif présente une offre personnalisée en matière de : prestations légales, offres de service, orientation vers les sites.</a:t>
            </a:r>
          </a:p>
          <a:p>
            <a:endParaRPr lang="fr-FR" sz="2000" dirty="0">
              <a:solidFill>
                <a:srgbClr val="183E82"/>
              </a:solidFill>
              <a:latin typeface="Roboto Light" panose="02000000000000000000" pitchFamily="2" charset="0"/>
              <a:ea typeface="Roboto Light" panose="02000000000000000000" pitchFamily="2" charset="0"/>
              <a:cs typeface="Roboto Light" panose="02000000000000000000" pitchFamily="2" charset="0"/>
            </a:endParaRPr>
          </a:p>
          <a:p>
            <a:r>
              <a:rPr lang="fr-FR" sz="2400" dirty="0">
                <a:solidFill>
                  <a:srgbClr val="2C348A"/>
                </a:solidFill>
                <a:latin typeface="Roboto Medium" panose="02000000000000000000" pitchFamily="2" charset="0"/>
                <a:ea typeface="Roboto Medium" panose="02000000000000000000" pitchFamily="2" charset="0"/>
                <a:cs typeface="Roboto Medium" panose="02000000000000000000" pitchFamily="2" charset="0"/>
              </a:rPr>
              <a:t>   </a:t>
            </a:r>
            <a:r>
              <a:rPr lang="fr-FR" sz="2000" u="sng" dirty="0">
                <a:solidFill>
                  <a:srgbClr val="183E82"/>
                </a:solidFill>
                <a:hlinkClick r:id="rId3">
                  <a:extLst>
                    <a:ext uri="{A12FA001-AC4F-418D-AE19-62706E023703}">
                      <ahyp:hlinkClr xmlns:ahyp="http://schemas.microsoft.com/office/drawing/2018/hyperlinkcolor" val="tx"/>
                    </a:ext>
                  </a:extLst>
                </a:hlinkClick>
              </a:rPr>
              <a:t>Accueil Allocataires</a:t>
            </a:r>
            <a:r>
              <a:rPr lang="fr-FR" sz="2000" u="sng" dirty="0">
                <a:solidFill>
                  <a:srgbClr val="183E82"/>
                </a:solidFill>
              </a:rPr>
              <a:t>/</a:t>
            </a:r>
            <a:r>
              <a:rPr lang="fr-FR" sz="2000" u="sng" dirty="0">
                <a:solidFill>
                  <a:srgbClr val="183E82"/>
                </a:solidFill>
                <a:hlinkClick r:id="rId4">
                  <a:extLst>
                    <a:ext uri="{A12FA001-AC4F-418D-AE19-62706E023703}">
                      <ahyp:hlinkClr xmlns:ahyp="http://schemas.microsoft.com/office/drawing/2018/hyperlinkcolor" val="tx"/>
                    </a:ext>
                  </a:extLst>
                </a:hlinkClick>
              </a:rPr>
              <a:t>Aides et démarches</a:t>
            </a:r>
            <a:r>
              <a:rPr lang="fr-FR" sz="2000" u="sng" dirty="0">
                <a:solidFill>
                  <a:srgbClr val="183E82"/>
                </a:solidFill>
              </a:rPr>
              <a:t>/</a:t>
            </a:r>
            <a:r>
              <a:rPr lang="fr-FR" sz="2000" u="sng" dirty="0">
                <a:solidFill>
                  <a:srgbClr val="183E82"/>
                </a:solidFill>
                <a:hlinkClick r:id="rId5">
                  <a:extLst>
                    <a:ext uri="{A12FA001-AC4F-418D-AE19-62706E023703}">
                      <ahyp:hlinkClr xmlns:ahyp="http://schemas.microsoft.com/office/drawing/2018/hyperlinkcolor" val="tx"/>
                    </a:ext>
                  </a:extLst>
                </a:hlinkClick>
              </a:rPr>
              <a:t>Ma situation</a:t>
            </a:r>
            <a:endParaRPr lang="fr-FR" sz="2000" dirty="0">
              <a:solidFill>
                <a:srgbClr val="183E82"/>
              </a:solidFill>
            </a:endParaRPr>
          </a:p>
          <a:p>
            <a:r>
              <a:rPr lang="fr-FR" sz="2000" u="sng" dirty="0">
                <a:solidFill>
                  <a:srgbClr val="183E82"/>
                </a:solidFill>
                <a:hlinkClick r:id="rId6">
                  <a:extLst>
                    <a:ext uri="{A12FA001-AC4F-418D-AE19-62706E023703}">
                      <ahyp:hlinkClr xmlns:ahyp="http://schemas.microsoft.com/office/drawing/2018/hyperlinkcolor" val="tx"/>
                    </a:ext>
                  </a:extLst>
                </a:hlinkClick>
              </a:rPr>
              <a:t>Vie personnelle</a:t>
            </a:r>
            <a:r>
              <a:rPr lang="fr-FR" sz="2000" u="sng" dirty="0">
                <a:solidFill>
                  <a:srgbClr val="183E82"/>
                </a:solidFill>
              </a:rPr>
              <a:t>/</a:t>
            </a:r>
            <a:r>
              <a:rPr lang="fr-FR" sz="2000" b="1" dirty="0">
                <a:solidFill>
                  <a:srgbClr val="183E82"/>
                </a:solidFill>
                <a:hlinkClick r:id="rId7">
                  <a:extLst>
                    <a:ext uri="{A12FA001-AC4F-418D-AE19-62706E023703}">
                      <ahyp:hlinkClr xmlns:ahyp="http://schemas.microsoft.com/office/drawing/2018/hyperlinkcolor" val="tx"/>
                    </a:ext>
                  </a:extLst>
                </a:hlinkClick>
              </a:rPr>
              <a:t>Je me sépare</a:t>
            </a:r>
            <a:endParaRPr lang="fr-FR" sz="2000" dirty="0">
              <a:solidFill>
                <a:srgbClr val="2C348A"/>
              </a:solidFill>
              <a:latin typeface="Roboto Medium" panose="02000000000000000000" pitchFamily="2" charset="0"/>
              <a:ea typeface="Roboto Medium" panose="02000000000000000000" pitchFamily="2" charset="0"/>
              <a:cs typeface="Roboto Medium" panose="02000000000000000000" pitchFamily="2" charset="0"/>
            </a:endParaRPr>
          </a:p>
        </p:txBody>
      </p:sp>
      <p:pic>
        <p:nvPicPr>
          <p:cNvPr id="3" name="Image 2">
            <a:extLst>
              <a:ext uri="{FF2B5EF4-FFF2-40B4-BE49-F238E27FC236}">
                <a16:creationId xmlns:a16="http://schemas.microsoft.com/office/drawing/2014/main" id="{F2C4C6F7-7E0E-D66F-4A1B-707ECCCE9F9C}"/>
              </a:ext>
            </a:extLst>
          </p:cNvPr>
          <p:cNvPicPr>
            <a:picLocks noChangeAspect="1"/>
          </p:cNvPicPr>
          <p:nvPr/>
        </p:nvPicPr>
        <p:blipFill>
          <a:blip r:embed="rId8"/>
          <a:stretch>
            <a:fillRect/>
          </a:stretch>
        </p:blipFill>
        <p:spPr>
          <a:xfrm>
            <a:off x="10234569" y="136522"/>
            <a:ext cx="1686186" cy="1216942"/>
          </a:xfrm>
          <a:prstGeom prst="rect">
            <a:avLst/>
          </a:prstGeom>
        </p:spPr>
      </p:pic>
      <p:pic>
        <p:nvPicPr>
          <p:cNvPr id="5" name="Image 4">
            <a:extLst>
              <a:ext uri="{FF2B5EF4-FFF2-40B4-BE49-F238E27FC236}">
                <a16:creationId xmlns:a16="http://schemas.microsoft.com/office/drawing/2014/main" id="{814CBF26-E3C5-F6A6-B4C1-07CB44D9C5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11824" y="4379624"/>
            <a:ext cx="250343" cy="250343"/>
          </a:xfrm>
          <a:prstGeom prst="rect">
            <a:avLst/>
          </a:prstGeom>
        </p:spPr>
      </p:pic>
      <p:sp>
        <p:nvSpPr>
          <p:cNvPr id="6" name="Rectangle 5"/>
          <p:cNvSpPr/>
          <p:nvPr/>
        </p:nvSpPr>
        <p:spPr>
          <a:xfrm>
            <a:off x="6095006" y="5704535"/>
            <a:ext cx="6395024" cy="400110"/>
          </a:xfrm>
          <a:prstGeom prst="rect">
            <a:avLst/>
          </a:prstGeom>
        </p:spPr>
        <p:txBody>
          <a:bodyPr wrap="square">
            <a:spAutoFit/>
          </a:bodyPr>
          <a:lstStyle/>
          <a:p>
            <a:r>
              <a:rPr lang="fr-FR" sz="2000" dirty="0">
                <a:hlinkClick r:id="rId5"/>
              </a:rPr>
              <a:t>Ma situation | CAF – Caisse d’Allocations Familiales</a:t>
            </a:r>
            <a:endParaRPr lang="fr-FR" sz="2000" u="sng" dirty="0">
              <a:solidFill>
                <a:srgbClr val="0099CC"/>
              </a:solidFill>
            </a:endParaRPr>
          </a:p>
        </p:txBody>
      </p:sp>
      <p:pic>
        <p:nvPicPr>
          <p:cNvPr id="7" name="Image 6">
            <a:extLst>
              <a:ext uri="{FF2B5EF4-FFF2-40B4-BE49-F238E27FC236}">
                <a16:creationId xmlns:a16="http://schemas.microsoft.com/office/drawing/2014/main" id="{5F1C250F-2320-66DA-FFCE-CF6CB5AF78B8}"/>
              </a:ext>
            </a:extLst>
          </p:cNvPr>
          <p:cNvPicPr>
            <a:picLocks noChangeAspect="1"/>
          </p:cNvPicPr>
          <p:nvPr/>
        </p:nvPicPr>
        <p:blipFill>
          <a:blip r:embed="rId10"/>
          <a:stretch>
            <a:fillRect/>
          </a:stretch>
        </p:blipFill>
        <p:spPr>
          <a:xfrm>
            <a:off x="462224" y="1635663"/>
            <a:ext cx="7462577" cy="3172311"/>
          </a:xfrm>
          <a:prstGeom prst="rect">
            <a:avLst/>
          </a:prstGeom>
        </p:spPr>
      </p:pic>
    </p:spTree>
    <p:extLst>
      <p:ext uri="{BB962C8B-B14F-4D97-AF65-F5344CB8AC3E}">
        <p14:creationId xmlns:p14="http://schemas.microsoft.com/office/powerpoint/2010/main" val="1934632447"/>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6F9C9-BC47-D185-6E0D-A797846235F7}"/>
            </a:ext>
          </a:extLst>
        </p:cNvPr>
        <p:cNvGrpSpPr/>
        <p:nvPr/>
      </p:nvGrpSpPr>
      <p:grpSpPr>
        <a:xfrm>
          <a:off x="0" y="0"/>
          <a:ext cx="0" cy="0"/>
          <a:chOff x="0" y="0"/>
          <a:chExt cx="0" cy="0"/>
        </a:xfrm>
      </p:grpSpPr>
      <p:sp>
        <p:nvSpPr>
          <p:cNvPr id="11266" name="Titre 1">
            <a:extLst>
              <a:ext uri="{FF2B5EF4-FFF2-40B4-BE49-F238E27FC236}">
                <a16:creationId xmlns:a16="http://schemas.microsoft.com/office/drawing/2014/main" id="{2465E258-AEBE-78EF-2B49-28001C0A2BEB}"/>
              </a:ext>
            </a:extLst>
          </p:cNvPr>
          <p:cNvSpPr>
            <a:spLocks noGrp="1" noChangeArrowheads="1"/>
          </p:cNvSpPr>
          <p:nvPr>
            <p:ph type="title"/>
          </p:nvPr>
        </p:nvSpPr>
        <p:spPr>
          <a:xfrm>
            <a:off x="629265" y="297799"/>
            <a:ext cx="8999493" cy="877287"/>
          </a:xfrm>
        </p:spPr>
        <p:txBody>
          <a:bodyPr>
            <a:noAutofit/>
          </a:bodyPr>
          <a:lstStyle/>
          <a:p>
            <a:r>
              <a:rPr lang="fr-FR" altLang="fr-FR" sz="2400" dirty="0">
                <a:solidFill>
                  <a:srgbClr val="183E82"/>
                </a:solidFill>
                <a:latin typeface="Arial" panose="020B0604020202020204" pitchFamily="34" charset="0"/>
                <a:cs typeface="Arial" panose="020B0604020202020204" pitchFamily="34" charset="0"/>
              </a:rPr>
              <a:t>2. Le parcours séparation : Le parcours interactif du Caf.fr</a:t>
            </a:r>
            <a:endParaRPr lang="fr-FR" altLang="fr-FR" sz="2400" dirty="0">
              <a:solidFill>
                <a:schemeClr val="accent6">
                  <a:lumMod val="75000"/>
                </a:schemeClr>
              </a:solidFill>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0DE852BD-2752-5929-1347-3D0831A0F5D8}"/>
              </a:ext>
            </a:extLst>
          </p:cNvPr>
          <p:cNvSpPr>
            <a:spLocks noGrp="1"/>
          </p:cNvSpPr>
          <p:nvPr>
            <p:ph type="sldNum" sz="quarter" idx="12"/>
          </p:nvPr>
        </p:nvSpPr>
        <p:spPr/>
        <p:txBody>
          <a:bodyPr/>
          <a:lstStyle/>
          <a:p>
            <a:pPr>
              <a:defRPr/>
            </a:pPr>
            <a:fld id="{365A5FA1-6228-4B3D-99F0-B8CC124100C3}" type="slidenum">
              <a:rPr lang="fr-FR" altLang="fr-FR" smtClean="0"/>
              <a:pPr>
                <a:defRPr/>
              </a:pPr>
              <a:t>13</a:t>
            </a:fld>
            <a:endParaRPr lang="fr-FR" altLang="fr-FR" dirty="0"/>
          </a:p>
        </p:txBody>
      </p:sp>
      <p:pic>
        <p:nvPicPr>
          <p:cNvPr id="3" name="Image 2">
            <a:extLst>
              <a:ext uri="{FF2B5EF4-FFF2-40B4-BE49-F238E27FC236}">
                <a16:creationId xmlns:a16="http://schemas.microsoft.com/office/drawing/2014/main" id="{07F8E5EB-5C8B-53A4-EA80-5E421C9B3FD1}"/>
              </a:ext>
            </a:extLst>
          </p:cNvPr>
          <p:cNvPicPr>
            <a:picLocks noChangeAspect="1"/>
          </p:cNvPicPr>
          <p:nvPr/>
        </p:nvPicPr>
        <p:blipFill>
          <a:blip r:embed="rId3"/>
          <a:stretch>
            <a:fillRect/>
          </a:stretch>
        </p:blipFill>
        <p:spPr>
          <a:xfrm>
            <a:off x="10234569" y="136522"/>
            <a:ext cx="1686186" cy="1216942"/>
          </a:xfrm>
          <a:prstGeom prst="rect">
            <a:avLst/>
          </a:prstGeom>
        </p:spPr>
      </p:pic>
      <p:pic>
        <p:nvPicPr>
          <p:cNvPr id="4" name="Image 3"/>
          <p:cNvPicPr>
            <a:picLocks noChangeAspect="1"/>
          </p:cNvPicPr>
          <p:nvPr/>
        </p:nvPicPr>
        <p:blipFill>
          <a:blip r:embed="rId4"/>
          <a:stretch>
            <a:fillRect/>
          </a:stretch>
        </p:blipFill>
        <p:spPr>
          <a:xfrm>
            <a:off x="471948" y="1499506"/>
            <a:ext cx="5810865" cy="4331024"/>
          </a:xfrm>
          <a:prstGeom prst="rect">
            <a:avLst/>
          </a:prstGeom>
        </p:spPr>
      </p:pic>
      <p:pic>
        <p:nvPicPr>
          <p:cNvPr id="8" name="Image 7">
            <a:extLst>
              <a:ext uri="{FF2B5EF4-FFF2-40B4-BE49-F238E27FC236}">
                <a16:creationId xmlns:a16="http://schemas.microsoft.com/office/drawing/2014/main" id="{B171A121-5F6E-28A9-484E-FF253662A8D3}"/>
              </a:ext>
            </a:extLst>
          </p:cNvPr>
          <p:cNvPicPr>
            <a:picLocks noChangeAspect="1"/>
          </p:cNvPicPr>
          <p:nvPr/>
        </p:nvPicPr>
        <p:blipFill>
          <a:blip r:embed="rId5"/>
          <a:stretch>
            <a:fillRect/>
          </a:stretch>
        </p:blipFill>
        <p:spPr>
          <a:xfrm>
            <a:off x="6154994" y="1663918"/>
            <a:ext cx="5956836" cy="3655335"/>
          </a:xfrm>
          <a:prstGeom prst="rect">
            <a:avLst/>
          </a:prstGeom>
        </p:spPr>
      </p:pic>
    </p:spTree>
    <p:extLst>
      <p:ext uri="{BB962C8B-B14F-4D97-AF65-F5344CB8AC3E}">
        <p14:creationId xmlns:p14="http://schemas.microsoft.com/office/powerpoint/2010/main" val="3146459498"/>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11FFEE17-8366-42AC-BE52-8E7940C36650}"/>
              </a:ext>
            </a:extLst>
          </p:cNvPr>
          <p:cNvSpPr>
            <a:spLocks noGrp="1" noChangeArrowheads="1"/>
          </p:cNvSpPr>
          <p:nvPr>
            <p:ph type="title"/>
          </p:nvPr>
        </p:nvSpPr>
        <p:spPr>
          <a:xfrm>
            <a:off x="707923" y="297799"/>
            <a:ext cx="9311148" cy="762343"/>
          </a:xfrm>
        </p:spPr>
        <p:txBody>
          <a:bodyPr>
            <a:noAutofit/>
          </a:bodyPr>
          <a:lstStyle/>
          <a:p>
            <a:r>
              <a:rPr lang="fr-FR" altLang="fr-FR" sz="3600" dirty="0">
                <a:solidFill>
                  <a:srgbClr val="183E82"/>
                </a:solidFill>
                <a:latin typeface="Arial" panose="020B0604020202020204" pitchFamily="34" charset="0"/>
                <a:cs typeface="Arial" panose="020B0604020202020204" pitchFamily="34" charset="0"/>
              </a:rPr>
              <a:t>2. Le parcours séparation : les démarches </a:t>
            </a:r>
            <a:r>
              <a:rPr lang="fr-FR" sz="2400" b="1" dirty="0">
                <a:solidFill>
                  <a:srgbClr val="8FBA46"/>
                </a:solidFill>
                <a:latin typeface="Arial" panose="020B0604020202020204" pitchFamily="34" charset="0"/>
                <a:cs typeface="Arial" panose="020B0604020202020204" pitchFamily="34" charset="0"/>
              </a:rPr>
              <a:t>		</a:t>
            </a:r>
            <a:endParaRPr lang="fr-FR" altLang="fr-FR" sz="2400" dirty="0">
              <a:solidFill>
                <a:srgbClr val="4C6E1B"/>
              </a:solidFill>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588DD4E5-4566-44A5-B6A5-A56FB5E4B286}"/>
              </a:ext>
            </a:extLst>
          </p:cNvPr>
          <p:cNvSpPr>
            <a:spLocks noGrp="1"/>
          </p:cNvSpPr>
          <p:nvPr>
            <p:ph type="sldNum" sz="quarter" idx="12"/>
          </p:nvPr>
        </p:nvSpPr>
        <p:spPr/>
        <p:txBody>
          <a:bodyPr/>
          <a:lstStyle/>
          <a:p>
            <a:pPr>
              <a:defRPr/>
            </a:pPr>
            <a:fld id="{365A5FA1-6228-4B3D-99F0-B8CC124100C3}" type="slidenum">
              <a:rPr lang="fr-FR" altLang="fr-FR" smtClean="0"/>
              <a:pPr>
                <a:defRPr/>
              </a:pPr>
              <a:t>14</a:t>
            </a:fld>
            <a:endParaRPr lang="fr-FR" altLang="fr-FR" dirty="0"/>
          </a:p>
        </p:txBody>
      </p:sp>
      <p:sp>
        <p:nvSpPr>
          <p:cNvPr id="9" name="Espace réservé du contenu 8">
            <a:extLst>
              <a:ext uri="{FF2B5EF4-FFF2-40B4-BE49-F238E27FC236}">
                <a16:creationId xmlns:a16="http://schemas.microsoft.com/office/drawing/2014/main" id="{2ADF69CF-DF9A-4B7B-8377-EA08BC157B66}"/>
              </a:ext>
            </a:extLst>
          </p:cNvPr>
          <p:cNvSpPr>
            <a:spLocks noGrp="1"/>
          </p:cNvSpPr>
          <p:nvPr>
            <p:ph idx="1"/>
          </p:nvPr>
        </p:nvSpPr>
        <p:spPr>
          <a:xfrm>
            <a:off x="2133600" y="1174814"/>
            <a:ext cx="6347714" cy="3880773"/>
          </a:xfrm>
        </p:spPr>
        <p:txBody>
          <a:bodyPr/>
          <a:lstStyle/>
          <a:p>
            <a:pPr algn="l"/>
            <a:endParaRPr lang="fr-FR" sz="1800" dirty="0">
              <a:solidFill>
                <a:srgbClr val="000000"/>
              </a:solidFill>
              <a:latin typeface="Roboto" panose="02000000000000000000" pitchFamily="2" charset="0"/>
            </a:endParaRPr>
          </a:p>
          <a:p>
            <a:pPr lvl="2"/>
            <a:endParaRPr lang="fr-FR" dirty="0">
              <a:latin typeface="Roboto" panose="02000000000000000000" pitchFamily="2" charset="0"/>
            </a:endParaRPr>
          </a:p>
          <a:p>
            <a:pPr lvl="2"/>
            <a:endParaRPr lang="fr-FR" dirty="0"/>
          </a:p>
        </p:txBody>
      </p:sp>
      <p:pic>
        <p:nvPicPr>
          <p:cNvPr id="22" name="Image 21">
            <a:extLst>
              <a:ext uri="{FF2B5EF4-FFF2-40B4-BE49-F238E27FC236}">
                <a16:creationId xmlns:a16="http://schemas.microsoft.com/office/drawing/2014/main" id="{44B5899C-9258-4B92-AE78-98DFCFD1C779}"/>
              </a:ext>
            </a:extLst>
          </p:cNvPr>
          <p:cNvPicPr>
            <a:picLocks noChangeAspect="1"/>
          </p:cNvPicPr>
          <p:nvPr/>
        </p:nvPicPr>
        <p:blipFill>
          <a:blip r:embed="rId3"/>
          <a:stretch>
            <a:fillRect/>
          </a:stretch>
        </p:blipFill>
        <p:spPr>
          <a:xfrm>
            <a:off x="835743" y="1537546"/>
            <a:ext cx="6800142" cy="1326270"/>
          </a:xfrm>
          <a:prstGeom prst="rect">
            <a:avLst/>
          </a:prstGeom>
        </p:spPr>
      </p:pic>
      <p:pic>
        <p:nvPicPr>
          <p:cNvPr id="24" name="Image 23">
            <a:extLst>
              <a:ext uri="{FF2B5EF4-FFF2-40B4-BE49-F238E27FC236}">
                <a16:creationId xmlns:a16="http://schemas.microsoft.com/office/drawing/2014/main" id="{F7330ACF-D742-4303-B67C-E4280E12A378}"/>
              </a:ext>
            </a:extLst>
          </p:cNvPr>
          <p:cNvPicPr>
            <a:picLocks noChangeAspect="1"/>
          </p:cNvPicPr>
          <p:nvPr/>
        </p:nvPicPr>
        <p:blipFill>
          <a:blip r:embed="rId4"/>
          <a:stretch>
            <a:fillRect/>
          </a:stretch>
        </p:blipFill>
        <p:spPr>
          <a:xfrm>
            <a:off x="2163241" y="3084415"/>
            <a:ext cx="6347714" cy="1369115"/>
          </a:xfrm>
          <a:prstGeom prst="rect">
            <a:avLst/>
          </a:prstGeom>
        </p:spPr>
      </p:pic>
      <p:pic>
        <p:nvPicPr>
          <p:cNvPr id="26" name="Image 25">
            <a:extLst>
              <a:ext uri="{FF2B5EF4-FFF2-40B4-BE49-F238E27FC236}">
                <a16:creationId xmlns:a16="http://schemas.microsoft.com/office/drawing/2014/main" id="{343EF678-F3A6-4DBB-B8F7-1C42CDB4D681}"/>
              </a:ext>
            </a:extLst>
          </p:cNvPr>
          <p:cNvPicPr>
            <a:picLocks noChangeAspect="1"/>
          </p:cNvPicPr>
          <p:nvPr/>
        </p:nvPicPr>
        <p:blipFill>
          <a:blip r:embed="rId5"/>
          <a:stretch>
            <a:fillRect/>
          </a:stretch>
        </p:blipFill>
        <p:spPr>
          <a:xfrm>
            <a:off x="3365631" y="4778091"/>
            <a:ext cx="6805139" cy="1072564"/>
          </a:xfrm>
          <a:prstGeom prst="rect">
            <a:avLst/>
          </a:prstGeom>
        </p:spPr>
      </p:pic>
      <p:pic>
        <p:nvPicPr>
          <p:cNvPr id="3" name="Image 2">
            <a:extLst>
              <a:ext uri="{FF2B5EF4-FFF2-40B4-BE49-F238E27FC236}">
                <a16:creationId xmlns:a16="http://schemas.microsoft.com/office/drawing/2014/main" id="{30B2E471-12F7-172E-6D34-C97FED02AD72}"/>
              </a:ext>
            </a:extLst>
          </p:cNvPr>
          <p:cNvPicPr>
            <a:picLocks noChangeAspect="1"/>
          </p:cNvPicPr>
          <p:nvPr/>
        </p:nvPicPr>
        <p:blipFill>
          <a:blip r:embed="rId6"/>
          <a:stretch>
            <a:fillRect/>
          </a:stretch>
        </p:blipFill>
        <p:spPr>
          <a:xfrm>
            <a:off x="10234569" y="136522"/>
            <a:ext cx="1686186" cy="1216942"/>
          </a:xfrm>
          <a:prstGeom prst="rect">
            <a:avLst/>
          </a:prstGeom>
        </p:spPr>
      </p:pic>
    </p:spTree>
    <p:extLst>
      <p:ext uri="{BB962C8B-B14F-4D97-AF65-F5344CB8AC3E}">
        <p14:creationId xmlns:p14="http://schemas.microsoft.com/office/powerpoint/2010/main" val="2395196065"/>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D4D44-67D3-CA12-279C-252142995858}"/>
            </a:ext>
          </a:extLst>
        </p:cNvPr>
        <p:cNvGrpSpPr/>
        <p:nvPr/>
      </p:nvGrpSpPr>
      <p:grpSpPr>
        <a:xfrm>
          <a:off x="0" y="0"/>
          <a:ext cx="0" cy="0"/>
          <a:chOff x="0" y="0"/>
          <a:chExt cx="0" cy="0"/>
        </a:xfrm>
      </p:grpSpPr>
      <p:sp>
        <p:nvSpPr>
          <p:cNvPr id="34" name="Titre 33">
            <a:extLst>
              <a:ext uri="{FF2B5EF4-FFF2-40B4-BE49-F238E27FC236}">
                <a16:creationId xmlns:a16="http://schemas.microsoft.com/office/drawing/2014/main" id="{10F8653D-EC1B-DE1A-0245-200ED6C3C95F}"/>
              </a:ext>
            </a:extLst>
          </p:cNvPr>
          <p:cNvSpPr>
            <a:spLocks noGrp="1"/>
          </p:cNvSpPr>
          <p:nvPr>
            <p:ph type="title"/>
          </p:nvPr>
        </p:nvSpPr>
        <p:spPr>
          <a:xfrm>
            <a:off x="711200" y="34220"/>
            <a:ext cx="10769600" cy="1143000"/>
          </a:xfrm>
        </p:spPr>
        <p:txBody>
          <a:bodyPr>
            <a:normAutofit/>
          </a:bodyPr>
          <a:lstStyle/>
          <a:p>
            <a:r>
              <a:rPr lang="fr-FR" sz="3600" b="1" dirty="0">
                <a:solidFill>
                  <a:srgbClr val="156082"/>
                </a:solidFill>
                <a:latin typeface="Source Sans Variable"/>
              </a:rPr>
              <a:t>3. L’AVVC</a:t>
            </a:r>
          </a:p>
        </p:txBody>
      </p:sp>
      <p:pic>
        <p:nvPicPr>
          <p:cNvPr id="2" name="Image 1">
            <a:extLst>
              <a:ext uri="{FF2B5EF4-FFF2-40B4-BE49-F238E27FC236}">
                <a16:creationId xmlns:a16="http://schemas.microsoft.com/office/drawing/2014/main" id="{26458770-9739-A13D-C0C8-057C7F20817E}"/>
              </a:ext>
            </a:extLst>
          </p:cNvPr>
          <p:cNvPicPr>
            <a:picLocks noChangeAspect="1"/>
          </p:cNvPicPr>
          <p:nvPr/>
        </p:nvPicPr>
        <p:blipFill>
          <a:blip r:embed="rId2"/>
          <a:stretch>
            <a:fillRect/>
          </a:stretch>
        </p:blipFill>
        <p:spPr>
          <a:xfrm>
            <a:off x="10277278" y="131671"/>
            <a:ext cx="1686186" cy="1216942"/>
          </a:xfrm>
          <a:prstGeom prst="rect">
            <a:avLst/>
          </a:prstGeom>
        </p:spPr>
      </p:pic>
      <p:sp>
        <p:nvSpPr>
          <p:cNvPr id="31" name="ZoneTexte 30">
            <a:extLst>
              <a:ext uri="{FF2B5EF4-FFF2-40B4-BE49-F238E27FC236}">
                <a16:creationId xmlns:a16="http://schemas.microsoft.com/office/drawing/2014/main" id="{3C0C7F05-D4CD-43C4-014E-AC517E86DDD4}"/>
              </a:ext>
            </a:extLst>
          </p:cNvPr>
          <p:cNvSpPr txBox="1"/>
          <p:nvPr/>
        </p:nvSpPr>
        <p:spPr>
          <a:xfrm>
            <a:off x="707923" y="1769069"/>
            <a:ext cx="10668000" cy="3170099"/>
          </a:xfrm>
          <a:prstGeom prst="rect">
            <a:avLst/>
          </a:prstGeom>
          <a:noFill/>
        </p:spPr>
        <p:txBody>
          <a:bodyPr wrap="square">
            <a:spAutoFit/>
          </a:bodyPr>
          <a:lstStyle/>
          <a:p>
            <a:pPr algn="l">
              <a:buNone/>
            </a:pPr>
            <a:r>
              <a:rPr lang="fr-FR" sz="2000" b="1" i="0" dirty="0">
                <a:solidFill>
                  <a:srgbClr val="183E82"/>
                </a:solidFill>
                <a:effectLst/>
                <a:latin typeface="+mj-lt"/>
              </a:rPr>
              <a:t>L’aide d’urgence pour les victimes de violences conjugales est entrée en vigueur le 1er décembre 2023. Elle encourage les victimes à prendre un nouveau départ en s’éloignant de la personne violente avec qui elles sont ou étaient en couple.</a:t>
            </a:r>
            <a:endParaRPr lang="fr-FR" sz="2000" b="0" i="0" dirty="0">
              <a:solidFill>
                <a:srgbClr val="183E82"/>
              </a:solidFill>
              <a:effectLst/>
              <a:latin typeface="+mj-lt"/>
            </a:endParaRPr>
          </a:p>
          <a:p>
            <a:pPr algn="l">
              <a:buNone/>
            </a:pPr>
            <a:br>
              <a:rPr lang="fr-FR" sz="2000" b="1" i="0" dirty="0">
                <a:solidFill>
                  <a:srgbClr val="183E82"/>
                </a:solidFill>
                <a:effectLst/>
                <a:latin typeface="+mj-lt"/>
              </a:rPr>
            </a:br>
            <a:r>
              <a:rPr lang="fr-FR" sz="2000" b="1" i="0" dirty="0">
                <a:solidFill>
                  <a:srgbClr val="183E82"/>
                </a:solidFill>
                <a:effectLst/>
                <a:latin typeface="+mj-lt"/>
              </a:rPr>
              <a:t>Pourquoi une aide financière pour les victimes de violences conjugales ?</a:t>
            </a:r>
          </a:p>
          <a:p>
            <a:pPr algn="l">
              <a:buNone/>
            </a:pPr>
            <a:r>
              <a:rPr lang="fr-FR" sz="2000" b="0" i="0" dirty="0">
                <a:solidFill>
                  <a:srgbClr val="183E82"/>
                </a:solidFill>
                <a:effectLst/>
                <a:latin typeface="+mj-lt"/>
              </a:rPr>
              <a:t>L’aide d’urgence pour les victimes de violences conjugales vise à </a:t>
            </a:r>
            <a:r>
              <a:rPr lang="fr-FR" sz="2000" b="1" i="0" dirty="0">
                <a:solidFill>
                  <a:srgbClr val="183E82"/>
                </a:solidFill>
                <a:effectLst/>
                <a:latin typeface="+mj-lt"/>
              </a:rPr>
              <a:t>soutenir les femmes et les hommes victimes d’abus par leur partenaire</a:t>
            </a:r>
            <a:r>
              <a:rPr lang="fr-FR" sz="2000" b="0" i="0" dirty="0">
                <a:solidFill>
                  <a:srgbClr val="183E82"/>
                </a:solidFill>
                <a:effectLst/>
                <a:latin typeface="+mj-lt"/>
              </a:rPr>
              <a:t> en leur fournissant une </a:t>
            </a:r>
            <a:r>
              <a:rPr lang="fr-FR" sz="2000" b="1" i="0" dirty="0">
                <a:solidFill>
                  <a:srgbClr val="183E82"/>
                </a:solidFill>
                <a:effectLst/>
                <a:latin typeface="+mj-lt"/>
              </a:rPr>
              <a:t>aide financière pour se mettre à l’abri </a:t>
            </a:r>
            <a:r>
              <a:rPr lang="fr-FR" sz="2000" b="0" i="0" dirty="0">
                <a:solidFill>
                  <a:srgbClr val="183E82"/>
                </a:solidFill>
                <a:effectLst/>
                <a:latin typeface="+mj-lt"/>
              </a:rPr>
              <a:t>: un moyen de faire face aux dépenses urgentes en attendant de trouver des solutions durables. Créée pour permettre aux victimes de quitter leur </a:t>
            </a:r>
            <a:r>
              <a:rPr lang="fr-FR" sz="2000" b="0" i="1" dirty="0">
                <a:solidFill>
                  <a:srgbClr val="183E82"/>
                </a:solidFill>
                <a:effectLst/>
                <a:latin typeface="+mj-lt"/>
              </a:rPr>
              <a:t>foyer</a:t>
            </a:r>
            <a:r>
              <a:rPr lang="fr-FR" sz="2000" b="0" i="0" dirty="0">
                <a:solidFill>
                  <a:srgbClr val="183E82"/>
                </a:solidFill>
                <a:effectLst/>
                <a:latin typeface="+mj-lt"/>
              </a:rPr>
              <a:t> violent, elle encourage financièrement ce nouveau départ.</a:t>
            </a:r>
          </a:p>
        </p:txBody>
      </p:sp>
    </p:spTree>
    <p:extLst>
      <p:ext uri="{BB962C8B-B14F-4D97-AF65-F5344CB8AC3E}">
        <p14:creationId xmlns:p14="http://schemas.microsoft.com/office/powerpoint/2010/main" val="28959142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176FB-6EA7-B602-67B7-B01249BBD9C2}"/>
            </a:ext>
          </a:extLst>
        </p:cNvPr>
        <p:cNvGrpSpPr/>
        <p:nvPr/>
      </p:nvGrpSpPr>
      <p:grpSpPr>
        <a:xfrm>
          <a:off x="0" y="0"/>
          <a:ext cx="0" cy="0"/>
          <a:chOff x="0" y="0"/>
          <a:chExt cx="0" cy="0"/>
        </a:xfrm>
      </p:grpSpPr>
      <p:sp>
        <p:nvSpPr>
          <p:cNvPr id="34" name="Titre 33">
            <a:extLst>
              <a:ext uri="{FF2B5EF4-FFF2-40B4-BE49-F238E27FC236}">
                <a16:creationId xmlns:a16="http://schemas.microsoft.com/office/drawing/2014/main" id="{B3C18BFF-B018-3C25-B421-97D19CAE4E6E}"/>
              </a:ext>
            </a:extLst>
          </p:cNvPr>
          <p:cNvSpPr>
            <a:spLocks noGrp="1"/>
          </p:cNvSpPr>
          <p:nvPr>
            <p:ph type="title"/>
          </p:nvPr>
        </p:nvSpPr>
        <p:spPr>
          <a:xfrm>
            <a:off x="711200" y="34220"/>
            <a:ext cx="10769600" cy="1143000"/>
          </a:xfrm>
        </p:spPr>
        <p:txBody>
          <a:bodyPr>
            <a:normAutofit/>
          </a:bodyPr>
          <a:lstStyle/>
          <a:p>
            <a:r>
              <a:rPr lang="fr-FR" sz="3600" b="1" dirty="0">
                <a:solidFill>
                  <a:srgbClr val="156082"/>
                </a:solidFill>
                <a:latin typeface="Source Sans Variable"/>
              </a:rPr>
              <a:t>3. L’AVVC</a:t>
            </a:r>
          </a:p>
        </p:txBody>
      </p:sp>
      <p:pic>
        <p:nvPicPr>
          <p:cNvPr id="2" name="Image 1">
            <a:extLst>
              <a:ext uri="{FF2B5EF4-FFF2-40B4-BE49-F238E27FC236}">
                <a16:creationId xmlns:a16="http://schemas.microsoft.com/office/drawing/2014/main" id="{43AA7BD8-24B3-3751-A7E9-9787408A7D59}"/>
              </a:ext>
            </a:extLst>
          </p:cNvPr>
          <p:cNvPicPr>
            <a:picLocks noChangeAspect="1"/>
          </p:cNvPicPr>
          <p:nvPr/>
        </p:nvPicPr>
        <p:blipFill>
          <a:blip r:embed="rId2"/>
          <a:stretch>
            <a:fillRect/>
          </a:stretch>
        </p:blipFill>
        <p:spPr>
          <a:xfrm>
            <a:off x="10277278" y="131671"/>
            <a:ext cx="1686186" cy="1216942"/>
          </a:xfrm>
          <a:prstGeom prst="rect">
            <a:avLst/>
          </a:prstGeom>
        </p:spPr>
      </p:pic>
      <p:sp>
        <p:nvSpPr>
          <p:cNvPr id="31" name="ZoneTexte 30">
            <a:extLst>
              <a:ext uri="{FF2B5EF4-FFF2-40B4-BE49-F238E27FC236}">
                <a16:creationId xmlns:a16="http://schemas.microsoft.com/office/drawing/2014/main" id="{0A32A24C-A3C6-DFEB-BCD0-B820F457801F}"/>
              </a:ext>
            </a:extLst>
          </p:cNvPr>
          <p:cNvSpPr txBox="1"/>
          <p:nvPr/>
        </p:nvSpPr>
        <p:spPr>
          <a:xfrm>
            <a:off x="707923" y="1769069"/>
            <a:ext cx="10668000" cy="4247317"/>
          </a:xfrm>
          <a:prstGeom prst="rect">
            <a:avLst/>
          </a:prstGeom>
          <a:noFill/>
        </p:spPr>
        <p:txBody>
          <a:bodyPr wrap="square">
            <a:spAutoFit/>
          </a:bodyPr>
          <a:lstStyle/>
          <a:p>
            <a:r>
              <a:rPr lang="fr-FR" b="1" dirty="0">
                <a:solidFill>
                  <a:srgbClr val="183E82"/>
                </a:solidFill>
                <a:latin typeface="+mj-lt"/>
              </a:rPr>
              <a:t>À qui est-elle adressée ?</a:t>
            </a:r>
          </a:p>
          <a:p>
            <a:r>
              <a:rPr lang="fr-FR" dirty="0">
                <a:solidFill>
                  <a:srgbClr val="183E82"/>
                </a:solidFill>
                <a:latin typeface="+mj-lt"/>
              </a:rPr>
              <a:t>Qu’elles soient allocataires ou non, toutes les victimes de violences conjugales qui souhaitent se séparer ou sont en cours de séparation peuvent bénéficier de l’aide. </a:t>
            </a:r>
          </a:p>
          <a:p>
            <a:r>
              <a:rPr lang="fr-FR" dirty="0">
                <a:solidFill>
                  <a:srgbClr val="183E82"/>
                </a:solidFill>
                <a:latin typeface="+mj-lt"/>
              </a:rPr>
              <a:t>Mais elles peuvent aussi avoir déjà quitté la personne violente au moment où elles entament les démarches pour en faire la demande. Dans ce cas, il faut que les dernières violences attestées juridiquement aient eu lieu au cours des 12 mois précédents.</a:t>
            </a:r>
          </a:p>
          <a:p>
            <a:br>
              <a:rPr lang="fr-FR" b="1" dirty="0">
                <a:solidFill>
                  <a:srgbClr val="183E82"/>
                </a:solidFill>
                <a:latin typeface="+mj-lt"/>
              </a:rPr>
            </a:br>
            <a:r>
              <a:rPr lang="fr-FR" b="1" dirty="0">
                <a:solidFill>
                  <a:srgbClr val="183E82"/>
                </a:solidFill>
                <a:latin typeface="+mj-lt"/>
              </a:rPr>
              <a:t>Quel est son montant ?</a:t>
            </a:r>
          </a:p>
          <a:p>
            <a:r>
              <a:rPr lang="fr-FR" dirty="0">
                <a:solidFill>
                  <a:srgbClr val="183E82"/>
                </a:solidFill>
                <a:latin typeface="+mj-lt"/>
              </a:rPr>
              <a:t>Il varie de 243,10 euros à plus de 1 330 euros selon les ressources et le nombre d’enfants de moins de 21 ans que le demandeur a à charge. </a:t>
            </a:r>
          </a:p>
          <a:p>
            <a:r>
              <a:rPr lang="fr-FR" dirty="0">
                <a:solidFill>
                  <a:srgbClr val="183E82"/>
                </a:solidFill>
                <a:latin typeface="+mj-lt"/>
              </a:rPr>
              <a:t>Les ressources sont prises en compte dans le calcul du montant de l’aide, mais ne sont en aucun cas une condition d’attribution. Une personne avec des ressources élevées percevra aussi une aide, mais elle prendra la forme d’un prêt sans intérêts. </a:t>
            </a:r>
          </a:p>
          <a:p>
            <a:br>
              <a:rPr lang="fr-FR" b="1" dirty="0">
                <a:solidFill>
                  <a:srgbClr val="183E82"/>
                </a:solidFill>
                <a:latin typeface="+mj-lt"/>
              </a:rPr>
            </a:br>
            <a:endParaRPr lang="fr-FR" b="1" dirty="0">
              <a:solidFill>
                <a:srgbClr val="183E82"/>
              </a:solidFill>
              <a:latin typeface="+mj-lt"/>
            </a:endParaRPr>
          </a:p>
        </p:txBody>
      </p:sp>
    </p:spTree>
    <p:extLst>
      <p:ext uri="{BB962C8B-B14F-4D97-AF65-F5344CB8AC3E}">
        <p14:creationId xmlns:p14="http://schemas.microsoft.com/office/powerpoint/2010/main" val="395034147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D69AA-F13E-6881-C307-37174E6A3226}"/>
            </a:ext>
          </a:extLst>
        </p:cNvPr>
        <p:cNvGrpSpPr/>
        <p:nvPr/>
      </p:nvGrpSpPr>
      <p:grpSpPr>
        <a:xfrm>
          <a:off x="0" y="0"/>
          <a:ext cx="0" cy="0"/>
          <a:chOff x="0" y="0"/>
          <a:chExt cx="0" cy="0"/>
        </a:xfrm>
      </p:grpSpPr>
      <p:sp>
        <p:nvSpPr>
          <p:cNvPr id="34" name="Titre 33">
            <a:extLst>
              <a:ext uri="{FF2B5EF4-FFF2-40B4-BE49-F238E27FC236}">
                <a16:creationId xmlns:a16="http://schemas.microsoft.com/office/drawing/2014/main" id="{5B613EF8-027F-D221-48D2-17B58F2D4FCE}"/>
              </a:ext>
            </a:extLst>
          </p:cNvPr>
          <p:cNvSpPr>
            <a:spLocks noGrp="1"/>
          </p:cNvSpPr>
          <p:nvPr>
            <p:ph type="title"/>
          </p:nvPr>
        </p:nvSpPr>
        <p:spPr>
          <a:xfrm>
            <a:off x="711200" y="34220"/>
            <a:ext cx="10769600" cy="1143000"/>
          </a:xfrm>
        </p:spPr>
        <p:txBody>
          <a:bodyPr>
            <a:normAutofit/>
          </a:bodyPr>
          <a:lstStyle/>
          <a:p>
            <a:r>
              <a:rPr lang="fr-FR" sz="3600" b="1" dirty="0">
                <a:solidFill>
                  <a:srgbClr val="156082"/>
                </a:solidFill>
                <a:latin typeface="Source Sans Variable"/>
              </a:rPr>
              <a:t>3. L’AVVC</a:t>
            </a:r>
          </a:p>
        </p:txBody>
      </p:sp>
      <p:pic>
        <p:nvPicPr>
          <p:cNvPr id="2" name="Image 1">
            <a:extLst>
              <a:ext uri="{FF2B5EF4-FFF2-40B4-BE49-F238E27FC236}">
                <a16:creationId xmlns:a16="http://schemas.microsoft.com/office/drawing/2014/main" id="{B6E172A2-784D-4ED7-A1CE-479BBCE0704D}"/>
              </a:ext>
            </a:extLst>
          </p:cNvPr>
          <p:cNvPicPr>
            <a:picLocks noChangeAspect="1"/>
          </p:cNvPicPr>
          <p:nvPr/>
        </p:nvPicPr>
        <p:blipFill>
          <a:blip r:embed="rId2"/>
          <a:stretch>
            <a:fillRect/>
          </a:stretch>
        </p:blipFill>
        <p:spPr>
          <a:xfrm>
            <a:off x="10277278" y="131671"/>
            <a:ext cx="1686186" cy="1216942"/>
          </a:xfrm>
          <a:prstGeom prst="rect">
            <a:avLst/>
          </a:prstGeom>
        </p:spPr>
      </p:pic>
      <p:sp>
        <p:nvSpPr>
          <p:cNvPr id="31" name="ZoneTexte 30">
            <a:extLst>
              <a:ext uri="{FF2B5EF4-FFF2-40B4-BE49-F238E27FC236}">
                <a16:creationId xmlns:a16="http://schemas.microsoft.com/office/drawing/2014/main" id="{AAB1A2DB-3ED2-B026-44E1-699B546B6B31}"/>
              </a:ext>
            </a:extLst>
          </p:cNvPr>
          <p:cNvSpPr txBox="1"/>
          <p:nvPr/>
        </p:nvSpPr>
        <p:spPr>
          <a:xfrm>
            <a:off x="707923" y="1769069"/>
            <a:ext cx="10668000" cy="646331"/>
          </a:xfrm>
          <a:prstGeom prst="rect">
            <a:avLst/>
          </a:prstGeom>
          <a:noFill/>
        </p:spPr>
        <p:txBody>
          <a:bodyPr wrap="square">
            <a:spAutoFit/>
          </a:bodyPr>
          <a:lstStyle/>
          <a:p>
            <a:r>
              <a:rPr lang="fr-FR" b="1" dirty="0">
                <a:solidFill>
                  <a:srgbClr val="183E82"/>
                </a:solidFill>
                <a:latin typeface="+mj-lt"/>
                <a:hlinkClick r:id="rId3"/>
              </a:rPr>
              <a:t>https://www.caf.fr/allocataires/aides-et-demarches/droits-et-prestations/vie-personnelle/l-aide-d-urgence-pour-les-victimes-de-violences-conjugales</a:t>
            </a:r>
            <a:endParaRPr lang="fr-FR" b="1" dirty="0">
              <a:solidFill>
                <a:srgbClr val="183E82"/>
              </a:solidFill>
              <a:latin typeface="+mj-lt"/>
            </a:endParaRPr>
          </a:p>
        </p:txBody>
      </p:sp>
      <p:pic>
        <p:nvPicPr>
          <p:cNvPr id="4" name="Image 3">
            <a:extLst>
              <a:ext uri="{FF2B5EF4-FFF2-40B4-BE49-F238E27FC236}">
                <a16:creationId xmlns:a16="http://schemas.microsoft.com/office/drawing/2014/main" id="{3249206A-2CFF-AFC1-03E8-FBCCAC8888AA}"/>
              </a:ext>
            </a:extLst>
          </p:cNvPr>
          <p:cNvPicPr>
            <a:picLocks noChangeAspect="1"/>
          </p:cNvPicPr>
          <p:nvPr/>
        </p:nvPicPr>
        <p:blipFill>
          <a:blip r:embed="rId4"/>
          <a:stretch>
            <a:fillRect/>
          </a:stretch>
        </p:blipFill>
        <p:spPr>
          <a:xfrm>
            <a:off x="1640823" y="2641813"/>
            <a:ext cx="7887801" cy="3237878"/>
          </a:xfrm>
          <a:prstGeom prst="rect">
            <a:avLst/>
          </a:prstGeom>
        </p:spPr>
      </p:pic>
    </p:spTree>
    <p:extLst>
      <p:ext uri="{BB962C8B-B14F-4D97-AF65-F5344CB8AC3E}">
        <p14:creationId xmlns:p14="http://schemas.microsoft.com/office/powerpoint/2010/main" val="40189108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ABA44-ABBB-7699-D0A6-B2B4C7056573}"/>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8DF119C-B98B-9093-BD8F-E1F19D8270D8}"/>
              </a:ext>
            </a:extLst>
          </p:cNvPr>
          <p:cNvSpPr>
            <a:spLocks noGrp="1"/>
          </p:cNvSpPr>
          <p:nvPr>
            <p:ph type="title"/>
          </p:nvPr>
        </p:nvSpPr>
        <p:spPr/>
        <p:txBody>
          <a:bodyPr/>
          <a:lstStyle/>
          <a:p>
            <a:r>
              <a:rPr lang="fr-FR" dirty="0">
                <a:solidFill>
                  <a:srgbClr val="002060"/>
                </a:solidFill>
              </a:rPr>
              <a:t>Quelques données chiffrées 2025</a:t>
            </a:r>
          </a:p>
        </p:txBody>
      </p:sp>
      <p:sp>
        <p:nvSpPr>
          <p:cNvPr id="3" name="Espace réservé du numéro de diapositive 2">
            <a:extLst>
              <a:ext uri="{FF2B5EF4-FFF2-40B4-BE49-F238E27FC236}">
                <a16:creationId xmlns:a16="http://schemas.microsoft.com/office/drawing/2014/main" id="{0D6AFDE2-9E21-ECE1-E2F0-151BD266E1A9}"/>
              </a:ext>
            </a:extLst>
          </p:cNvPr>
          <p:cNvSpPr>
            <a:spLocks noGrp="1"/>
          </p:cNvSpPr>
          <p:nvPr>
            <p:ph type="sldNum" sz="quarter" idx="12"/>
          </p:nvPr>
        </p:nvSpPr>
        <p:spPr/>
        <p:txBody>
          <a:bodyPr/>
          <a:lstStyle/>
          <a:p>
            <a:fld id="{33D6E5A2-EC83-451F-A719-9AC1370DD5CF}" type="slidenum">
              <a:rPr lang="fr-FR" smtClean="0"/>
              <a:pPr/>
              <a:t>18</a:t>
            </a:fld>
            <a:endParaRPr kumimoji="0" lang="fr-FR"/>
          </a:p>
        </p:txBody>
      </p:sp>
      <p:sp>
        <p:nvSpPr>
          <p:cNvPr id="10" name="ZoneTexte 9">
            <a:extLst>
              <a:ext uri="{FF2B5EF4-FFF2-40B4-BE49-F238E27FC236}">
                <a16:creationId xmlns:a16="http://schemas.microsoft.com/office/drawing/2014/main" id="{8FA0E3BE-576D-9001-D953-C198B73E495E}"/>
              </a:ext>
            </a:extLst>
          </p:cNvPr>
          <p:cNvSpPr txBox="1"/>
          <p:nvPr/>
        </p:nvSpPr>
        <p:spPr>
          <a:xfrm>
            <a:off x="681317" y="1593067"/>
            <a:ext cx="10912261" cy="3693319"/>
          </a:xfrm>
          <a:prstGeom prst="rect">
            <a:avLst/>
          </a:prstGeom>
          <a:noFill/>
        </p:spPr>
        <p:txBody>
          <a:bodyPr wrap="square" lIns="91440" tIns="45720" rIns="91440" bIns="45720" anchor="t">
            <a:spAutoFit/>
          </a:bodyPr>
          <a:lstStyle/>
          <a:p>
            <a:r>
              <a:rPr lang="fr-FR" u="sng" dirty="0">
                <a:solidFill>
                  <a:srgbClr val="002060"/>
                </a:solidFill>
              </a:rPr>
              <a:t>L’accompagnement des situations de séparation : </a:t>
            </a:r>
          </a:p>
          <a:p>
            <a:r>
              <a:rPr lang="fr-FR" dirty="0">
                <a:solidFill>
                  <a:srgbClr val="002060"/>
                </a:solidFill>
              </a:rPr>
              <a:t>391 familles accompagnées dans le cadre d’une séparation. 80 situations avec violence soit 20 % des situations.</a:t>
            </a:r>
          </a:p>
          <a:p>
            <a:r>
              <a:rPr lang="fr-FR" dirty="0">
                <a:solidFill>
                  <a:srgbClr val="002060"/>
                </a:solidFill>
              </a:rPr>
              <a:t>Les travailleurs sociaux ont sollicité le fonds SOLD’AILES dans 4 situations.</a:t>
            </a:r>
          </a:p>
          <a:p>
            <a:endParaRPr lang="fr-FR" dirty="0">
              <a:solidFill>
                <a:srgbClr val="002060"/>
              </a:solidFill>
            </a:endParaRPr>
          </a:p>
          <a:p>
            <a:r>
              <a:rPr lang="fr-FR" u="sng" dirty="0">
                <a:solidFill>
                  <a:srgbClr val="002060"/>
                </a:solidFill>
              </a:rPr>
              <a:t>Aide d’urgence pour les victimes de violences conjugales (AVVC) : </a:t>
            </a:r>
          </a:p>
          <a:p>
            <a:r>
              <a:rPr lang="fr-FR" dirty="0">
                <a:solidFill>
                  <a:srgbClr val="002060"/>
                </a:solidFill>
              </a:rPr>
              <a:t>118 demandes d’AVVC – Montant de l’aide moyenne : 862 €</a:t>
            </a:r>
          </a:p>
          <a:p>
            <a:endParaRPr lang="fr-FR" dirty="0">
              <a:solidFill>
                <a:srgbClr val="002060"/>
              </a:solidFill>
            </a:endParaRPr>
          </a:p>
          <a:p>
            <a:r>
              <a:rPr lang="fr-FR" u="sng" dirty="0">
                <a:solidFill>
                  <a:srgbClr val="002060"/>
                </a:solidFill>
              </a:rPr>
              <a:t>Mobilisation du fonds SOLID’AILES :</a:t>
            </a:r>
            <a:endParaRPr lang="fr-FR" dirty="0">
              <a:solidFill>
                <a:srgbClr val="002060"/>
              </a:solidFill>
            </a:endParaRPr>
          </a:p>
          <a:p>
            <a:r>
              <a:rPr lang="fr-FR" dirty="0">
                <a:solidFill>
                  <a:srgbClr val="002060"/>
                </a:solidFill>
              </a:rPr>
              <a:t>47 aides d’urgences attribuées pour un montant de 13 980 € et 3 aides autre du fonds d’avances pour un montant de 8 300 €</a:t>
            </a:r>
          </a:p>
          <a:p>
            <a:endParaRPr lang="fr-FR" dirty="0">
              <a:solidFill>
                <a:srgbClr val="002060"/>
              </a:solidFill>
            </a:endParaRPr>
          </a:p>
          <a:p>
            <a:endParaRPr lang="fr-FR" dirty="0">
              <a:solidFill>
                <a:srgbClr val="002060"/>
              </a:solidFill>
            </a:endParaRPr>
          </a:p>
          <a:p>
            <a:endParaRPr lang="fr-FR" dirty="0">
              <a:solidFill>
                <a:srgbClr val="002060"/>
              </a:solidFill>
            </a:endParaRPr>
          </a:p>
        </p:txBody>
      </p:sp>
      <p:pic>
        <p:nvPicPr>
          <p:cNvPr id="2" name="Image 1">
            <a:extLst>
              <a:ext uri="{FF2B5EF4-FFF2-40B4-BE49-F238E27FC236}">
                <a16:creationId xmlns:a16="http://schemas.microsoft.com/office/drawing/2014/main" id="{B6AA85E2-D80C-47E5-F49B-C90C798EE441}"/>
              </a:ext>
            </a:extLst>
          </p:cNvPr>
          <p:cNvPicPr>
            <a:picLocks noChangeAspect="1"/>
          </p:cNvPicPr>
          <p:nvPr/>
        </p:nvPicPr>
        <p:blipFill>
          <a:blip r:embed="rId2"/>
          <a:stretch>
            <a:fillRect/>
          </a:stretch>
        </p:blipFill>
        <p:spPr>
          <a:xfrm>
            <a:off x="10277278" y="131671"/>
            <a:ext cx="1686186" cy="1216942"/>
          </a:xfrm>
          <a:prstGeom prst="rect">
            <a:avLst/>
          </a:prstGeom>
        </p:spPr>
      </p:pic>
    </p:spTree>
    <p:extLst>
      <p:ext uri="{BB962C8B-B14F-4D97-AF65-F5344CB8AC3E}">
        <p14:creationId xmlns:p14="http://schemas.microsoft.com/office/powerpoint/2010/main" val="2568784436"/>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11F9F-8250-4E2F-9D3F-305A6E3171E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7ECAF1A-2E7D-4F78-DDF8-C8CE401F4BE8}"/>
              </a:ext>
            </a:extLst>
          </p:cNvPr>
          <p:cNvSpPr>
            <a:spLocks noGrp="1"/>
          </p:cNvSpPr>
          <p:nvPr>
            <p:ph type="title"/>
          </p:nvPr>
        </p:nvSpPr>
        <p:spPr/>
        <p:txBody>
          <a:bodyPr>
            <a:normAutofit/>
          </a:bodyPr>
          <a:lstStyle/>
          <a:p>
            <a:r>
              <a:rPr lang="fr-FR" dirty="0">
                <a:solidFill>
                  <a:srgbClr val="183E82"/>
                </a:solidFill>
                <a:latin typeface="Calibri" panose="020F0502020204030204" pitchFamily="34" charset="0"/>
                <a:ea typeface="Times New Roman" panose="02020603050405020304" pitchFamily="18" charset="0"/>
              </a:rPr>
              <a:t>4. </a:t>
            </a:r>
            <a:r>
              <a:rPr lang="fr-FR" sz="3600" dirty="0">
                <a:solidFill>
                  <a:srgbClr val="183E82"/>
                </a:solidFill>
                <a:latin typeface="Calibri" panose="020F0502020204030204" pitchFamily="34" charset="0"/>
                <a:ea typeface="Times New Roman" panose="02020603050405020304" pitchFamily="18" charset="0"/>
              </a:rPr>
              <a:t>Le Parcours Arrivée de l’enfant</a:t>
            </a:r>
            <a:endParaRPr lang="fr-FR" dirty="0"/>
          </a:p>
        </p:txBody>
      </p:sp>
      <p:sp>
        <p:nvSpPr>
          <p:cNvPr id="3" name="Espace réservé du contenu 2">
            <a:extLst>
              <a:ext uri="{FF2B5EF4-FFF2-40B4-BE49-F238E27FC236}">
                <a16:creationId xmlns:a16="http://schemas.microsoft.com/office/drawing/2014/main" id="{F48FA89F-965E-B5AB-DDAB-AECA6E99B299}"/>
              </a:ext>
            </a:extLst>
          </p:cNvPr>
          <p:cNvSpPr>
            <a:spLocks noGrp="1"/>
          </p:cNvSpPr>
          <p:nvPr>
            <p:ph idx="1"/>
          </p:nvPr>
        </p:nvSpPr>
        <p:spPr>
          <a:xfrm>
            <a:off x="943898" y="2330245"/>
            <a:ext cx="6833419" cy="747559"/>
          </a:xfrm>
        </p:spPr>
        <p:txBody>
          <a:bodyPr>
            <a:normAutofit/>
          </a:bodyPr>
          <a:lstStyle/>
          <a:p>
            <a:pPr marL="0" indent="0">
              <a:buNone/>
            </a:pPr>
            <a:endParaRPr lang="fr-FR" sz="1300" b="1" dirty="0">
              <a:solidFill>
                <a:srgbClr val="00B050"/>
              </a:solidFill>
            </a:endParaRPr>
          </a:p>
          <a:p>
            <a:pPr marL="0" indent="0">
              <a:buNone/>
            </a:pPr>
            <a:endParaRPr lang="fr-FR" sz="1300" b="1" dirty="0">
              <a:solidFill>
                <a:srgbClr val="00B050"/>
              </a:solidFill>
            </a:endParaRPr>
          </a:p>
          <a:p>
            <a:pPr marL="0" indent="0">
              <a:buNone/>
            </a:pPr>
            <a:endParaRPr lang="fr-FR" sz="1300" dirty="0">
              <a:solidFill>
                <a:srgbClr val="183E82"/>
              </a:solidFill>
            </a:endParaRPr>
          </a:p>
          <a:p>
            <a:pPr marL="0" indent="0">
              <a:buNone/>
            </a:pPr>
            <a:endParaRPr lang="fr-FR" sz="1300" b="1" dirty="0">
              <a:solidFill>
                <a:srgbClr val="183E82"/>
              </a:solidFill>
            </a:endParaRPr>
          </a:p>
        </p:txBody>
      </p:sp>
      <p:sp>
        <p:nvSpPr>
          <p:cNvPr id="4" name="Espace réservé du numéro de diapositive 3">
            <a:extLst>
              <a:ext uri="{FF2B5EF4-FFF2-40B4-BE49-F238E27FC236}">
                <a16:creationId xmlns:a16="http://schemas.microsoft.com/office/drawing/2014/main" id="{04E1C483-C679-5F6B-C6A1-CC2C9F8D9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592CB2FE-E3F6-3F04-7BDF-D4F0F71ACD5E}"/>
              </a:ext>
            </a:extLst>
          </p:cNvPr>
          <p:cNvPicPr>
            <a:picLocks noChangeAspect="1"/>
          </p:cNvPicPr>
          <p:nvPr/>
        </p:nvPicPr>
        <p:blipFill>
          <a:blip r:embed="rId2"/>
          <a:stretch>
            <a:fillRect/>
          </a:stretch>
        </p:blipFill>
        <p:spPr>
          <a:xfrm>
            <a:off x="10186944" y="148183"/>
            <a:ext cx="1686186" cy="1216942"/>
          </a:xfrm>
          <a:prstGeom prst="rect">
            <a:avLst/>
          </a:prstGeom>
        </p:spPr>
      </p:pic>
      <p:sp>
        <p:nvSpPr>
          <p:cNvPr id="11" name="ZoneTexte 10">
            <a:extLst>
              <a:ext uri="{FF2B5EF4-FFF2-40B4-BE49-F238E27FC236}">
                <a16:creationId xmlns:a16="http://schemas.microsoft.com/office/drawing/2014/main" id="{16A495E2-F4E2-835F-9DC4-100047C68B64}"/>
              </a:ext>
            </a:extLst>
          </p:cNvPr>
          <p:cNvSpPr txBox="1"/>
          <p:nvPr/>
        </p:nvSpPr>
        <p:spPr>
          <a:xfrm>
            <a:off x="990599" y="2839402"/>
            <a:ext cx="7450015" cy="677108"/>
          </a:xfrm>
          <a:prstGeom prst="rect">
            <a:avLst/>
          </a:prstGeom>
          <a:noFill/>
        </p:spPr>
        <p:txBody>
          <a:bodyPr wrap="square" rtlCol="0">
            <a:spAutoFit/>
          </a:bodyPr>
          <a:lstStyle/>
          <a:p>
            <a:pPr algn="ctr"/>
            <a:endParaRPr lang="fr-FR" sz="2000" b="1" dirty="0">
              <a:solidFill>
                <a:srgbClr val="002060"/>
              </a:solidFill>
            </a:endParaRPr>
          </a:p>
          <a:p>
            <a:endParaRPr lang="fr-FR" dirty="0"/>
          </a:p>
        </p:txBody>
      </p:sp>
      <p:sp>
        <p:nvSpPr>
          <p:cNvPr id="8" name="ZoneTexte 7">
            <a:extLst>
              <a:ext uri="{FF2B5EF4-FFF2-40B4-BE49-F238E27FC236}">
                <a16:creationId xmlns:a16="http://schemas.microsoft.com/office/drawing/2014/main" id="{207147A6-8351-7C50-4647-7A587448F3CB}"/>
              </a:ext>
            </a:extLst>
          </p:cNvPr>
          <p:cNvSpPr txBox="1"/>
          <p:nvPr/>
        </p:nvSpPr>
        <p:spPr>
          <a:xfrm>
            <a:off x="501446" y="1418973"/>
            <a:ext cx="11523406" cy="5691943"/>
          </a:xfrm>
          <a:prstGeom prst="rect">
            <a:avLst/>
          </a:prstGeom>
          <a:noFill/>
        </p:spPr>
        <p:txBody>
          <a:bodyPr wrap="square">
            <a:spAutoFit/>
          </a:bodyPr>
          <a:lstStyle/>
          <a:p>
            <a:pPr fontAlgn="t">
              <a:lnSpc>
                <a:spcPts val="1500"/>
              </a:lnSpc>
              <a:buNone/>
            </a:pPr>
            <a:r>
              <a:rPr lang="fr-FR" sz="1800" b="1" i="0" dirty="0">
                <a:solidFill>
                  <a:srgbClr val="183E82"/>
                </a:solidFill>
                <a:effectLst/>
                <a:latin typeface="+mj-lt"/>
              </a:rPr>
              <a:t>🎯 Objectif du parcours</a:t>
            </a:r>
          </a:p>
          <a:p>
            <a:pPr fontAlgn="t">
              <a:lnSpc>
                <a:spcPts val="1500"/>
              </a:lnSpc>
              <a:buNone/>
            </a:pPr>
            <a:br>
              <a:rPr lang="fr-FR" sz="1800" b="0" i="0" dirty="0">
                <a:solidFill>
                  <a:srgbClr val="183E82"/>
                </a:solidFill>
                <a:effectLst/>
                <a:latin typeface="+mj-lt"/>
              </a:rPr>
            </a:br>
            <a:r>
              <a:rPr lang="fr-FR" sz="1800" b="0" i="0" dirty="0">
                <a:solidFill>
                  <a:srgbClr val="183E82"/>
                </a:solidFill>
                <a:effectLst/>
                <a:latin typeface="+mj-lt"/>
              </a:rPr>
              <a:t>Déployé en collaboration avec la CPAM, l’objectif </a:t>
            </a:r>
            <a:r>
              <a:rPr lang="fr-FR" dirty="0">
                <a:solidFill>
                  <a:srgbClr val="183E82"/>
                </a:solidFill>
                <a:latin typeface="+mj-lt"/>
              </a:rPr>
              <a:t>est d’a</a:t>
            </a:r>
            <a:r>
              <a:rPr lang="fr-FR" sz="1800" b="0" i="0" dirty="0">
                <a:solidFill>
                  <a:srgbClr val="183E82"/>
                </a:solidFill>
                <a:effectLst/>
                <a:latin typeface="+mj-lt"/>
              </a:rPr>
              <a:t>ccompagner les familles à chaque étape de l’arrivée d’un enfant, en facilitant l’accès à leurs droits et en sécurisant leur situation.</a:t>
            </a:r>
          </a:p>
          <a:p>
            <a:pPr fontAlgn="t">
              <a:lnSpc>
                <a:spcPts val="1500"/>
              </a:lnSpc>
              <a:buNone/>
            </a:pPr>
            <a:endParaRPr lang="fr-FR" dirty="0">
              <a:solidFill>
                <a:srgbClr val="183E82"/>
              </a:solidFill>
              <a:latin typeface="+mj-lt"/>
            </a:endParaRPr>
          </a:p>
          <a:p>
            <a:pPr fontAlgn="t">
              <a:lnSpc>
                <a:spcPts val="1500"/>
              </a:lnSpc>
              <a:buNone/>
            </a:pPr>
            <a:r>
              <a:rPr lang="fr-FR" b="1" dirty="0">
                <a:solidFill>
                  <a:srgbClr val="183E82"/>
                </a:solidFill>
              </a:rPr>
              <a:t>👨‍👩‍👧 Public concerné</a:t>
            </a:r>
          </a:p>
          <a:p>
            <a:pPr fontAlgn="t">
              <a:lnSpc>
                <a:spcPts val="1500"/>
              </a:lnSpc>
              <a:buNone/>
            </a:pPr>
            <a:endParaRPr lang="fr-FR" dirty="0">
              <a:solidFill>
                <a:srgbClr val="183E82"/>
              </a:solidFill>
            </a:endParaRPr>
          </a:p>
          <a:p>
            <a:pPr fontAlgn="t">
              <a:lnSpc>
                <a:spcPts val="1500"/>
              </a:lnSpc>
              <a:buFont typeface="Arial" panose="020B0604020202020204" pitchFamily="34" charset="0"/>
              <a:buChar char="•"/>
            </a:pPr>
            <a:r>
              <a:rPr lang="fr-FR" dirty="0">
                <a:solidFill>
                  <a:srgbClr val="183E82"/>
                </a:solidFill>
              </a:rPr>
              <a:t>Futurs parents</a:t>
            </a:r>
          </a:p>
          <a:p>
            <a:pPr fontAlgn="t">
              <a:lnSpc>
                <a:spcPts val="1500"/>
              </a:lnSpc>
              <a:buFont typeface="Arial" panose="020B0604020202020204" pitchFamily="34" charset="0"/>
              <a:buChar char="•"/>
            </a:pPr>
            <a:r>
              <a:rPr lang="fr-FR" dirty="0">
                <a:solidFill>
                  <a:srgbClr val="183E82"/>
                </a:solidFill>
              </a:rPr>
              <a:t>Parents d’un enfant venant de naître ou adopté</a:t>
            </a:r>
          </a:p>
          <a:p>
            <a:pPr fontAlgn="t">
              <a:lnSpc>
                <a:spcPts val="1500"/>
              </a:lnSpc>
              <a:buFont typeface="Arial" panose="020B0604020202020204" pitchFamily="34" charset="0"/>
              <a:buChar char="•"/>
            </a:pPr>
            <a:endParaRPr lang="fr-FR" dirty="0">
              <a:solidFill>
                <a:srgbClr val="183E82"/>
              </a:solidFill>
            </a:endParaRPr>
          </a:p>
          <a:p>
            <a:pPr fontAlgn="t">
              <a:lnSpc>
                <a:spcPts val="1500"/>
              </a:lnSpc>
              <a:buNone/>
            </a:pPr>
            <a:r>
              <a:rPr lang="fr-FR" b="1" dirty="0">
                <a:solidFill>
                  <a:srgbClr val="183E82"/>
                </a:solidFill>
              </a:rPr>
              <a:t>📌 Les moments clés du parcours</a:t>
            </a:r>
          </a:p>
          <a:p>
            <a:pPr fontAlgn="t">
              <a:lnSpc>
                <a:spcPts val="1500"/>
              </a:lnSpc>
              <a:buNone/>
            </a:pPr>
            <a:endParaRPr lang="fr-FR" dirty="0">
              <a:solidFill>
                <a:srgbClr val="183E82"/>
              </a:solidFill>
            </a:endParaRPr>
          </a:p>
          <a:p>
            <a:pPr fontAlgn="t">
              <a:lnSpc>
                <a:spcPts val="1500"/>
              </a:lnSpc>
              <a:buFont typeface="+mj-lt"/>
              <a:buAutoNum type="arabicPeriod"/>
            </a:pPr>
            <a:r>
              <a:rPr lang="fr-FR" b="1" dirty="0">
                <a:solidFill>
                  <a:srgbClr val="183E82"/>
                </a:solidFill>
              </a:rPr>
              <a:t>Avant la naissance</a:t>
            </a:r>
            <a:endParaRPr lang="fr-FR" dirty="0">
              <a:solidFill>
                <a:srgbClr val="183E82"/>
              </a:solidFill>
            </a:endParaRPr>
          </a:p>
          <a:p>
            <a:pPr lvl="1" fontAlgn="t">
              <a:lnSpc>
                <a:spcPts val="1500"/>
              </a:lnSpc>
            </a:pPr>
            <a:r>
              <a:rPr lang="fr-FR" dirty="0">
                <a:solidFill>
                  <a:srgbClr val="183E82"/>
                </a:solidFill>
              </a:rPr>
              <a:t>Information sur les aides (prime à la naissance, allocation de base…)</a:t>
            </a:r>
          </a:p>
          <a:p>
            <a:pPr lvl="1" fontAlgn="t">
              <a:lnSpc>
                <a:spcPts val="1500"/>
              </a:lnSpc>
            </a:pPr>
            <a:r>
              <a:rPr lang="fr-FR" dirty="0">
                <a:solidFill>
                  <a:srgbClr val="183E82"/>
                </a:solidFill>
              </a:rPr>
              <a:t>Simulation des droits</a:t>
            </a:r>
          </a:p>
          <a:p>
            <a:pPr fontAlgn="t">
              <a:lnSpc>
                <a:spcPts val="1500"/>
              </a:lnSpc>
              <a:buFont typeface="+mj-lt"/>
              <a:buAutoNum type="arabicPeriod"/>
            </a:pPr>
            <a:r>
              <a:rPr lang="fr-FR" b="1" dirty="0">
                <a:solidFill>
                  <a:srgbClr val="183E82"/>
                </a:solidFill>
              </a:rPr>
              <a:t>À la naissance</a:t>
            </a:r>
            <a:endParaRPr lang="fr-FR" dirty="0">
              <a:solidFill>
                <a:srgbClr val="183E82"/>
              </a:solidFill>
            </a:endParaRPr>
          </a:p>
          <a:p>
            <a:pPr lvl="1" fontAlgn="t">
              <a:lnSpc>
                <a:spcPts val="1500"/>
              </a:lnSpc>
            </a:pPr>
            <a:r>
              <a:rPr lang="fr-FR" dirty="0">
                <a:solidFill>
                  <a:srgbClr val="183E82"/>
                </a:solidFill>
              </a:rPr>
              <a:t>Déclaration de naissance simplifiée</a:t>
            </a:r>
          </a:p>
          <a:p>
            <a:pPr lvl="1" fontAlgn="t">
              <a:lnSpc>
                <a:spcPts val="1500"/>
              </a:lnSpc>
            </a:pPr>
            <a:r>
              <a:rPr lang="fr-FR" dirty="0">
                <a:solidFill>
                  <a:srgbClr val="183E82"/>
                </a:solidFill>
              </a:rPr>
              <a:t>Mise à jour du dossier allocataire</a:t>
            </a:r>
          </a:p>
          <a:p>
            <a:pPr fontAlgn="t">
              <a:lnSpc>
                <a:spcPts val="1500"/>
              </a:lnSpc>
              <a:buFont typeface="+mj-lt"/>
              <a:buAutoNum type="arabicPeriod"/>
            </a:pPr>
            <a:r>
              <a:rPr lang="fr-FR" b="1" dirty="0">
                <a:solidFill>
                  <a:srgbClr val="183E82"/>
                </a:solidFill>
              </a:rPr>
              <a:t>Après la naissance</a:t>
            </a:r>
            <a:endParaRPr lang="fr-FR" dirty="0">
              <a:solidFill>
                <a:srgbClr val="183E82"/>
              </a:solidFill>
            </a:endParaRPr>
          </a:p>
          <a:p>
            <a:pPr lvl="1" fontAlgn="t">
              <a:lnSpc>
                <a:spcPts val="1500"/>
              </a:lnSpc>
            </a:pPr>
            <a:r>
              <a:rPr lang="fr-FR" dirty="0">
                <a:solidFill>
                  <a:srgbClr val="183E82"/>
                </a:solidFill>
              </a:rPr>
              <a:t>Versement des prestations</a:t>
            </a:r>
          </a:p>
          <a:p>
            <a:pPr lvl="1" fontAlgn="t">
              <a:lnSpc>
                <a:spcPts val="1500"/>
              </a:lnSpc>
            </a:pPr>
            <a:r>
              <a:rPr lang="fr-FR" dirty="0">
                <a:solidFill>
                  <a:srgbClr val="183E82"/>
                </a:solidFill>
              </a:rPr>
              <a:t>Accompagnement personnalisé (mode de garde, congé parental…)</a:t>
            </a:r>
          </a:p>
          <a:p>
            <a:pPr fontAlgn="t">
              <a:lnSpc>
                <a:spcPts val="1500"/>
              </a:lnSpc>
              <a:buNone/>
            </a:pPr>
            <a:br>
              <a:rPr lang="fr-FR" dirty="0">
                <a:solidFill>
                  <a:srgbClr val="183E82"/>
                </a:solidFill>
              </a:rPr>
            </a:br>
            <a:endParaRPr lang="fr-FR" dirty="0">
              <a:solidFill>
                <a:srgbClr val="183E82"/>
              </a:solidFill>
            </a:endParaRPr>
          </a:p>
          <a:p>
            <a:pPr fontAlgn="t">
              <a:lnSpc>
                <a:spcPts val="1500"/>
              </a:lnSpc>
              <a:buNone/>
            </a:pPr>
            <a:r>
              <a:rPr lang="fr-FR" b="1" dirty="0">
                <a:solidFill>
                  <a:srgbClr val="183E82"/>
                </a:solidFill>
              </a:rPr>
              <a:t>🔧 Les services proposés</a:t>
            </a:r>
            <a:endParaRPr lang="fr-FR" dirty="0">
              <a:solidFill>
                <a:srgbClr val="183E82"/>
              </a:solidFill>
            </a:endParaRPr>
          </a:p>
          <a:p>
            <a:pPr fontAlgn="t">
              <a:lnSpc>
                <a:spcPts val="1500"/>
              </a:lnSpc>
              <a:buFont typeface="Arial" panose="020B0604020202020204" pitchFamily="34" charset="0"/>
              <a:buChar char="•"/>
            </a:pPr>
            <a:r>
              <a:rPr lang="fr-FR" dirty="0">
                <a:solidFill>
                  <a:srgbClr val="183E82"/>
                </a:solidFill>
              </a:rPr>
              <a:t>Démarches en ligne simplifiées (caf.fr)</a:t>
            </a:r>
          </a:p>
          <a:p>
            <a:pPr fontAlgn="t">
              <a:lnSpc>
                <a:spcPts val="1500"/>
              </a:lnSpc>
              <a:buFont typeface="Arial" panose="020B0604020202020204" pitchFamily="34" charset="0"/>
              <a:buChar char="•"/>
            </a:pPr>
            <a:r>
              <a:rPr lang="fr-FR" dirty="0">
                <a:solidFill>
                  <a:srgbClr val="183E82"/>
                </a:solidFill>
              </a:rPr>
              <a:t>Accueil physique et téléphonique</a:t>
            </a:r>
          </a:p>
          <a:p>
            <a:pPr fontAlgn="t">
              <a:lnSpc>
                <a:spcPts val="1500"/>
              </a:lnSpc>
              <a:buFont typeface="Arial" panose="020B0604020202020204" pitchFamily="34" charset="0"/>
              <a:buChar char="•"/>
            </a:pPr>
            <a:r>
              <a:rPr lang="fr-FR" dirty="0">
                <a:solidFill>
                  <a:srgbClr val="183E82"/>
                </a:solidFill>
              </a:rPr>
              <a:t>Accompagnement individualisé</a:t>
            </a:r>
          </a:p>
          <a:p>
            <a:pPr fontAlgn="t">
              <a:lnSpc>
                <a:spcPts val="1500"/>
              </a:lnSpc>
              <a:buFont typeface="Arial" panose="020B0604020202020204" pitchFamily="34" charset="0"/>
              <a:buChar char="•"/>
            </a:pPr>
            <a:endParaRPr lang="fr-FR" dirty="0">
              <a:solidFill>
                <a:srgbClr val="183E82"/>
              </a:solidFill>
            </a:endParaRPr>
          </a:p>
          <a:p>
            <a:pPr fontAlgn="t">
              <a:lnSpc>
                <a:spcPts val="1500"/>
              </a:lnSpc>
              <a:buNone/>
            </a:pPr>
            <a:endParaRPr lang="fr-FR" sz="1800" b="0" i="0" dirty="0">
              <a:solidFill>
                <a:srgbClr val="183E82"/>
              </a:solidFill>
              <a:effectLst/>
              <a:latin typeface="+mj-lt"/>
            </a:endParaRPr>
          </a:p>
        </p:txBody>
      </p:sp>
    </p:spTree>
    <p:extLst>
      <p:ext uri="{BB962C8B-B14F-4D97-AF65-F5344CB8AC3E}">
        <p14:creationId xmlns:p14="http://schemas.microsoft.com/office/powerpoint/2010/main" val="2799855350"/>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39B5BA1-4716-4852-84FB-06089BE1DB63}"/>
              </a:ext>
            </a:extLst>
          </p:cNvPr>
          <p:cNvSpPr>
            <a:spLocks noGrp="1"/>
          </p:cNvSpPr>
          <p:nvPr>
            <p:ph type="title"/>
          </p:nvPr>
        </p:nvSpPr>
        <p:spPr>
          <a:xfrm>
            <a:off x="600075" y="-76200"/>
            <a:ext cx="11422129" cy="1533525"/>
          </a:xfrm>
        </p:spPr>
        <p:txBody>
          <a:bodyPr vert="horz" lIns="91440" tIns="45720" rIns="91440" bIns="45720" rtlCol="0" anchor="ctr" anchorCtr="0">
            <a:normAutofit/>
          </a:bodyPr>
          <a:lstStyle/>
          <a:p>
            <a:r>
              <a:rPr lang="fr-FR" sz="3600" dirty="0">
                <a:solidFill>
                  <a:srgbClr val="183E82"/>
                </a:solidFill>
                <a:cs typeface="Calibri"/>
              </a:rPr>
              <a:t>Sommaire : </a:t>
            </a:r>
          </a:p>
        </p:txBody>
      </p:sp>
      <p:sp>
        <p:nvSpPr>
          <p:cNvPr id="5" name="Espace réservé du contenu 4">
            <a:extLst>
              <a:ext uri="{FF2B5EF4-FFF2-40B4-BE49-F238E27FC236}">
                <a16:creationId xmlns:a16="http://schemas.microsoft.com/office/drawing/2014/main" id="{F86F2AB8-092E-4AAF-9EE5-21E0974B00FF}"/>
              </a:ext>
            </a:extLst>
          </p:cNvPr>
          <p:cNvSpPr>
            <a:spLocks noGrp="1"/>
          </p:cNvSpPr>
          <p:nvPr>
            <p:ph idx="1"/>
          </p:nvPr>
        </p:nvSpPr>
        <p:spPr>
          <a:xfrm>
            <a:off x="645952" y="1744909"/>
            <a:ext cx="10843051" cy="4351091"/>
          </a:xfrm>
        </p:spPr>
        <p:txBody>
          <a:bodyPr vert="horz" lIns="91440" tIns="45720" rIns="91440" bIns="45720" rtlCol="0" anchor="t">
            <a:normAutofit/>
          </a:bodyPr>
          <a:lstStyle/>
          <a:p>
            <a:pPr marL="0" lvl="0" indent="0">
              <a:buNone/>
            </a:pPr>
            <a:endParaRPr lang="fr-FR" sz="2000" dirty="0">
              <a:solidFill>
                <a:srgbClr val="183E82"/>
              </a:solidFill>
              <a:effectLst/>
              <a:latin typeface="Calibri" panose="020F0502020204030204" pitchFamily="34" charset="0"/>
              <a:ea typeface="Times New Roman" panose="02020603050405020304" pitchFamily="18" charset="0"/>
            </a:endParaRPr>
          </a:p>
          <a:p>
            <a:pPr marL="342900" indent="-342900">
              <a:buFont typeface="+mj-lt"/>
              <a:buAutoNum type="arabicPeriod"/>
            </a:pPr>
            <a:r>
              <a:rPr lang="fr-FR" sz="2000" dirty="0">
                <a:solidFill>
                  <a:srgbClr val="183E82"/>
                </a:solidFill>
                <a:latin typeface="Calibri" panose="020F0502020204030204" pitchFamily="34" charset="0"/>
                <a:ea typeface="Times New Roman" panose="02020603050405020304" pitchFamily="18" charset="0"/>
              </a:rPr>
              <a:t>L’offre de travail social Caf</a:t>
            </a:r>
            <a:endParaRPr lang="fr-FR" sz="1700" dirty="0">
              <a:solidFill>
                <a:srgbClr val="183E82"/>
              </a:solidFill>
              <a:latin typeface="Calibri" panose="020F0502020204030204" pitchFamily="34" charset="0"/>
              <a:ea typeface="Times New Roman" panose="02020603050405020304" pitchFamily="18" charset="0"/>
            </a:endParaRPr>
          </a:p>
          <a:p>
            <a:pPr marL="342900" indent="-342900">
              <a:buFont typeface="+mj-lt"/>
              <a:buAutoNum type="arabicPeriod"/>
            </a:pPr>
            <a:r>
              <a:rPr lang="fr-FR" sz="2000" dirty="0">
                <a:solidFill>
                  <a:srgbClr val="183E82"/>
                </a:solidFill>
                <a:latin typeface="Calibri" panose="020F0502020204030204" pitchFamily="34" charset="0"/>
                <a:ea typeface="Times New Roman" panose="02020603050405020304" pitchFamily="18" charset="0"/>
              </a:rPr>
              <a:t>Le parcours Séparation</a:t>
            </a:r>
          </a:p>
          <a:p>
            <a:pPr marL="342900" indent="-342900">
              <a:buFont typeface="+mj-lt"/>
              <a:buAutoNum type="arabicPeriod"/>
            </a:pPr>
            <a:r>
              <a:rPr lang="fr-FR" sz="2000" dirty="0">
                <a:solidFill>
                  <a:srgbClr val="183E82"/>
                </a:solidFill>
                <a:latin typeface="Calibri" panose="020F0502020204030204" pitchFamily="34" charset="0"/>
                <a:ea typeface="Times New Roman" panose="02020603050405020304" pitchFamily="18" charset="0"/>
              </a:rPr>
              <a:t>L’aide aux victimes de Violences conjugales (AVVC)</a:t>
            </a:r>
          </a:p>
          <a:p>
            <a:pPr marL="342900" indent="-342900">
              <a:buFont typeface="+mj-lt"/>
              <a:buAutoNum type="arabicPeriod"/>
            </a:pPr>
            <a:r>
              <a:rPr lang="fr-FR" sz="2000" dirty="0">
                <a:solidFill>
                  <a:srgbClr val="183E82"/>
                </a:solidFill>
                <a:latin typeface="Calibri" panose="020F0502020204030204" pitchFamily="34" charset="0"/>
              </a:rPr>
              <a:t>Le parcours Arrivée de l’enfant</a:t>
            </a:r>
          </a:p>
          <a:p>
            <a:pPr marL="342900" indent="-342900">
              <a:buFont typeface="+mj-lt"/>
              <a:buAutoNum type="arabicPeriod"/>
            </a:pPr>
            <a:r>
              <a:rPr lang="fr-FR" sz="2000" dirty="0">
                <a:solidFill>
                  <a:srgbClr val="183E82"/>
                </a:solidFill>
                <a:latin typeface="Calibri" panose="020F0502020204030204" pitchFamily="34" charset="0"/>
                <a:ea typeface="Times New Roman" panose="02020603050405020304" pitchFamily="18" charset="0"/>
              </a:rPr>
              <a:t>Campagne de maintien de l’Allocation logement des étudiants</a:t>
            </a:r>
          </a:p>
          <a:p>
            <a:pPr marL="342900" indent="-342900">
              <a:buFont typeface="+mj-lt"/>
              <a:buAutoNum type="arabicPeriod"/>
            </a:pPr>
            <a:r>
              <a:rPr lang="fr-FR" sz="2000" dirty="0" err="1">
                <a:solidFill>
                  <a:srgbClr val="183E82"/>
                </a:solidFill>
                <a:latin typeface="Calibri" panose="020F0502020204030204" pitchFamily="34" charset="0"/>
                <a:ea typeface="Times New Roman" panose="02020603050405020304" pitchFamily="18" charset="0"/>
              </a:rPr>
              <a:t>AideEnLigne</a:t>
            </a:r>
            <a:endParaRPr lang="fr-FR" sz="2000" dirty="0">
              <a:solidFill>
                <a:srgbClr val="183E82"/>
              </a:solidFill>
              <a:latin typeface="Calibri" panose="020F0502020204030204" pitchFamily="34" charset="0"/>
              <a:ea typeface="Times New Roman" panose="02020603050405020304" pitchFamily="18" charset="0"/>
            </a:endParaRPr>
          </a:p>
          <a:p>
            <a:pPr marL="342900" indent="-342900">
              <a:buFont typeface="+mj-lt"/>
              <a:buAutoNum type="arabicPeriod"/>
            </a:pPr>
            <a:r>
              <a:rPr lang="fr-FR" sz="2000" dirty="0">
                <a:solidFill>
                  <a:srgbClr val="183E82"/>
                </a:solidFill>
                <a:latin typeface="Calibri" panose="020F0502020204030204" pitchFamily="34" charset="0"/>
                <a:ea typeface="Times New Roman" panose="02020603050405020304" pitchFamily="18" charset="0"/>
              </a:rPr>
              <a:t>Les nouveautés du compte Caf.fr</a:t>
            </a:r>
          </a:p>
          <a:p>
            <a:pPr marL="342900" indent="-342900">
              <a:buFont typeface="+mj-lt"/>
              <a:buAutoNum type="arabicPeriod"/>
            </a:pPr>
            <a:r>
              <a:rPr lang="fr-FR" sz="2000" dirty="0">
                <a:solidFill>
                  <a:srgbClr val="183E82"/>
                </a:solidFill>
                <a:latin typeface="Calibri" panose="020F0502020204030204" pitchFamily="34" charset="0"/>
              </a:rPr>
              <a:t>Comment rencontrer et contacter la Caf ?</a:t>
            </a:r>
            <a:endParaRPr lang="fr-FR" sz="2000" dirty="0">
              <a:solidFill>
                <a:srgbClr val="183E82"/>
              </a:solidFill>
              <a:effectLst/>
              <a:latin typeface="Calibri" panose="020F0502020204030204" pitchFamily="34" charset="0"/>
              <a:ea typeface="Calibri" panose="020F0502020204030204" pitchFamily="34" charset="0"/>
            </a:endParaRPr>
          </a:p>
          <a:p>
            <a:pPr marL="556895" lvl="1" indent="-213995"/>
            <a:endParaRPr lang="fr-FR" sz="2000" u="sng" dirty="0">
              <a:cs typeface="Calibri"/>
            </a:endParaRPr>
          </a:p>
        </p:txBody>
      </p:sp>
      <p:sp>
        <p:nvSpPr>
          <p:cNvPr id="3" name="Espace réservé du numéro de diapositive 2">
            <a:extLst>
              <a:ext uri="{FF2B5EF4-FFF2-40B4-BE49-F238E27FC236}">
                <a16:creationId xmlns:a16="http://schemas.microsoft.com/office/drawing/2014/main" id="{CDE268CF-17AD-489F-99DD-0BF06F49B5D5}"/>
              </a:ext>
            </a:extLst>
          </p:cNvPr>
          <p:cNvSpPr>
            <a:spLocks noGrp="1"/>
          </p:cNvSpPr>
          <p:nvPr>
            <p:ph type="sldNum" sz="quarter" idx="12"/>
          </p:nvPr>
        </p:nvSpPr>
        <p:spPr/>
        <p:txBody>
          <a:bodyPr/>
          <a:lstStyle/>
          <a:p>
            <a:fld id="{33D6E5A2-EC83-451F-A719-9AC1370DD5CF}" type="slidenum">
              <a:rPr lang="fr-FR" smtClean="0"/>
              <a:pPr/>
              <a:t>2</a:t>
            </a:fld>
            <a:endParaRPr kumimoji="0" lang="fr-FR"/>
          </a:p>
        </p:txBody>
      </p:sp>
      <p:pic>
        <p:nvPicPr>
          <p:cNvPr id="6" name="Image 5">
            <a:extLst>
              <a:ext uri="{FF2B5EF4-FFF2-40B4-BE49-F238E27FC236}">
                <a16:creationId xmlns:a16="http://schemas.microsoft.com/office/drawing/2014/main" id="{5B74158F-1DB0-65A1-4EF7-309535F312FC}"/>
              </a:ext>
            </a:extLst>
          </p:cNvPr>
          <p:cNvPicPr>
            <a:picLocks noChangeAspect="1"/>
          </p:cNvPicPr>
          <p:nvPr/>
        </p:nvPicPr>
        <p:blipFill>
          <a:blip r:embed="rId3"/>
          <a:stretch>
            <a:fillRect/>
          </a:stretch>
        </p:blipFill>
        <p:spPr>
          <a:xfrm>
            <a:off x="10234569" y="136522"/>
            <a:ext cx="1686186" cy="1216942"/>
          </a:xfrm>
          <a:prstGeom prst="rect">
            <a:avLst/>
          </a:prstGeom>
        </p:spPr>
      </p:pic>
    </p:spTree>
    <p:extLst>
      <p:ext uri="{BB962C8B-B14F-4D97-AF65-F5344CB8AC3E}">
        <p14:creationId xmlns:p14="http://schemas.microsoft.com/office/powerpoint/2010/main" val="2037395582"/>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D41FB-C3B3-C31B-EB8F-19B69DFBC19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7AFF5EC-44C0-6F8F-AB40-08A9D200F239}"/>
              </a:ext>
            </a:extLst>
          </p:cNvPr>
          <p:cNvSpPr>
            <a:spLocks noGrp="1"/>
          </p:cNvSpPr>
          <p:nvPr>
            <p:ph type="title"/>
          </p:nvPr>
        </p:nvSpPr>
        <p:spPr>
          <a:xfrm>
            <a:off x="393290" y="269632"/>
            <a:ext cx="11200289" cy="1143000"/>
          </a:xfrm>
        </p:spPr>
        <p:txBody>
          <a:bodyPr>
            <a:normAutofit fontScale="90000"/>
          </a:bodyPr>
          <a:lstStyle/>
          <a:p>
            <a:r>
              <a:rPr lang="fr-FR" dirty="0">
                <a:solidFill>
                  <a:srgbClr val="183E82"/>
                </a:solidFill>
                <a:latin typeface="Calibri" panose="020F0502020204030204" pitchFamily="34" charset="0"/>
                <a:ea typeface="Times New Roman" panose="02020603050405020304" pitchFamily="18" charset="0"/>
              </a:rPr>
              <a:t>4. </a:t>
            </a:r>
            <a:r>
              <a:rPr lang="fr-FR" sz="3600" dirty="0">
                <a:solidFill>
                  <a:srgbClr val="183E82"/>
                </a:solidFill>
                <a:latin typeface="Calibri" panose="020F0502020204030204" pitchFamily="34" charset="0"/>
                <a:ea typeface="Times New Roman" panose="02020603050405020304" pitchFamily="18" charset="0"/>
              </a:rPr>
              <a:t>Le Parcours Arrivée de l’enfant : </a:t>
            </a:r>
            <a:br>
              <a:rPr lang="fr-FR" sz="3600" dirty="0">
                <a:solidFill>
                  <a:srgbClr val="183E82"/>
                </a:solidFill>
                <a:latin typeface="Calibri" panose="020F0502020204030204" pitchFamily="34" charset="0"/>
                <a:ea typeface="Times New Roman" panose="02020603050405020304" pitchFamily="18" charset="0"/>
              </a:rPr>
            </a:br>
            <a:r>
              <a:rPr lang="fr-FR" sz="3600" dirty="0">
                <a:solidFill>
                  <a:srgbClr val="183E82"/>
                </a:solidFill>
                <a:latin typeface="Calibri" panose="020F0502020204030204" pitchFamily="34" charset="0"/>
                <a:ea typeface="Times New Roman" panose="02020603050405020304" pitchFamily="18" charset="0"/>
              </a:rPr>
              <a:t>    Parcours interactif Caf.fr</a:t>
            </a:r>
            <a:endParaRPr lang="fr-FR" dirty="0"/>
          </a:p>
        </p:txBody>
      </p:sp>
      <p:sp>
        <p:nvSpPr>
          <p:cNvPr id="3" name="Espace réservé du contenu 2">
            <a:extLst>
              <a:ext uri="{FF2B5EF4-FFF2-40B4-BE49-F238E27FC236}">
                <a16:creationId xmlns:a16="http://schemas.microsoft.com/office/drawing/2014/main" id="{9EC23ECB-980D-5DD5-42C8-EFF0D66025AE}"/>
              </a:ext>
            </a:extLst>
          </p:cNvPr>
          <p:cNvSpPr>
            <a:spLocks noGrp="1"/>
          </p:cNvSpPr>
          <p:nvPr>
            <p:ph idx="1"/>
          </p:nvPr>
        </p:nvSpPr>
        <p:spPr>
          <a:xfrm>
            <a:off x="806246" y="1533832"/>
            <a:ext cx="6833419" cy="747559"/>
          </a:xfrm>
        </p:spPr>
        <p:txBody>
          <a:bodyPr>
            <a:normAutofit/>
          </a:bodyPr>
          <a:lstStyle/>
          <a:p>
            <a:pPr marL="0" indent="0" algn="just">
              <a:buNone/>
            </a:pPr>
            <a:r>
              <a:rPr lang="fr-FR" sz="2000" dirty="0">
                <a:hlinkClick r:id="rId2"/>
              </a:rPr>
              <a:t>Vous attendez un enfant ? | CAF – Caisse d’Allocations Familiales</a:t>
            </a:r>
            <a:endParaRPr lang="fr-FR" sz="2000" dirty="0">
              <a:solidFill>
                <a:srgbClr val="002060"/>
              </a:solidFill>
            </a:endParaRPr>
          </a:p>
          <a:p>
            <a:pPr marL="0" indent="0">
              <a:buNone/>
            </a:pPr>
            <a:endParaRPr lang="fr-FR" sz="2000" dirty="0">
              <a:solidFill>
                <a:srgbClr val="002060"/>
              </a:solidFill>
            </a:endParaRPr>
          </a:p>
          <a:p>
            <a:pPr marL="0" indent="0">
              <a:buNone/>
            </a:pPr>
            <a:endParaRPr lang="fr-FR" sz="1300" b="1" dirty="0">
              <a:solidFill>
                <a:srgbClr val="00B050"/>
              </a:solidFill>
            </a:endParaRPr>
          </a:p>
          <a:p>
            <a:pPr marL="0" indent="0">
              <a:buNone/>
            </a:pPr>
            <a:endParaRPr lang="fr-FR" sz="1300" b="1" dirty="0">
              <a:solidFill>
                <a:srgbClr val="00B050"/>
              </a:solidFill>
            </a:endParaRPr>
          </a:p>
          <a:p>
            <a:pPr marL="0" indent="0">
              <a:buNone/>
            </a:pPr>
            <a:endParaRPr lang="fr-FR" sz="1300" dirty="0">
              <a:solidFill>
                <a:srgbClr val="183E82"/>
              </a:solidFill>
            </a:endParaRPr>
          </a:p>
          <a:p>
            <a:pPr marL="0" indent="0">
              <a:buNone/>
            </a:pPr>
            <a:endParaRPr lang="fr-FR" sz="1300" b="1" dirty="0">
              <a:solidFill>
                <a:srgbClr val="183E82"/>
              </a:solidFill>
            </a:endParaRPr>
          </a:p>
        </p:txBody>
      </p:sp>
      <p:sp>
        <p:nvSpPr>
          <p:cNvPr id="4" name="Espace réservé du numéro de diapositive 3">
            <a:extLst>
              <a:ext uri="{FF2B5EF4-FFF2-40B4-BE49-F238E27FC236}">
                <a16:creationId xmlns:a16="http://schemas.microsoft.com/office/drawing/2014/main" id="{FF2DB12E-7DA4-05FA-AAF5-2838A49F38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7C5CDE4D-2DFE-B6EC-1207-5E6650BF7AF4}"/>
              </a:ext>
            </a:extLst>
          </p:cNvPr>
          <p:cNvPicPr>
            <a:picLocks noChangeAspect="1"/>
          </p:cNvPicPr>
          <p:nvPr/>
        </p:nvPicPr>
        <p:blipFill>
          <a:blip r:embed="rId3"/>
          <a:stretch>
            <a:fillRect/>
          </a:stretch>
        </p:blipFill>
        <p:spPr>
          <a:xfrm>
            <a:off x="9646170" y="158015"/>
            <a:ext cx="1686186" cy="1216942"/>
          </a:xfrm>
          <a:prstGeom prst="rect">
            <a:avLst/>
          </a:prstGeom>
        </p:spPr>
      </p:pic>
      <p:sp>
        <p:nvSpPr>
          <p:cNvPr id="11" name="ZoneTexte 10">
            <a:extLst>
              <a:ext uri="{FF2B5EF4-FFF2-40B4-BE49-F238E27FC236}">
                <a16:creationId xmlns:a16="http://schemas.microsoft.com/office/drawing/2014/main" id="{DF023D80-9DAE-D8C4-7B3E-75D214430185}"/>
              </a:ext>
            </a:extLst>
          </p:cNvPr>
          <p:cNvSpPr txBox="1"/>
          <p:nvPr/>
        </p:nvSpPr>
        <p:spPr>
          <a:xfrm>
            <a:off x="990599" y="2839402"/>
            <a:ext cx="7450015" cy="677108"/>
          </a:xfrm>
          <a:prstGeom prst="rect">
            <a:avLst/>
          </a:prstGeom>
          <a:noFill/>
        </p:spPr>
        <p:txBody>
          <a:bodyPr wrap="square" rtlCol="0">
            <a:spAutoFit/>
          </a:bodyPr>
          <a:lstStyle/>
          <a:p>
            <a:pPr algn="ctr"/>
            <a:endParaRPr lang="fr-FR" sz="2000" b="1" dirty="0">
              <a:solidFill>
                <a:srgbClr val="002060"/>
              </a:solidFill>
            </a:endParaRPr>
          </a:p>
          <a:p>
            <a:endParaRPr lang="fr-FR" dirty="0"/>
          </a:p>
        </p:txBody>
      </p:sp>
      <p:pic>
        <p:nvPicPr>
          <p:cNvPr id="7" name="Image 6">
            <a:extLst>
              <a:ext uri="{FF2B5EF4-FFF2-40B4-BE49-F238E27FC236}">
                <a16:creationId xmlns:a16="http://schemas.microsoft.com/office/drawing/2014/main" id="{46F301CC-6676-BCAB-7E9E-FDFCD0DA8D0B}"/>
              </a:ext>
            </a:extLst>
          </p:cNvPr>
          <p:cNvPicPr>
            <a:picLocks noChangeAspect="1"/>
          </p:cNvPicPr>
          <p:nvPr/>
        </p:nvPicPr>
        <p:blipFill>
          <a:blip r:embed="rId4"/>
          <a:stretch>
            <a:fillRect/>
          </a:stretch>
        </p:blipFill>
        <p:spPr>
          <a:xfrm>
            <a:off x="797003" y="2191181"/>
            <a:ext cx="7737398" cy="3216889"/>
          </a:xfrm>
          <a:prstGeom prst="rect">
            <a:avLst/>
          </a:prstGeom>
        </p:spPr>
      </p:pic>
    </p:spTree>
    <p:extLst>
      <p:ext uri="{BB962C8B-B14F-4D97-AF65-F5344CB8AC3E}">
        <p14:creationId xmlns:p14="http://schemas.microsoft.com/office/powerpoint/2010/main" val="1888827392"/>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DB8EE-20E0-920F-2A0E-1C363E24050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2BFB788-0698-1450-D0D6-14454A0B550C}"/>
              </a:ext>
            </a:extLst>
          </p:cNvPr>
          <p:cNvSpPr>
            <a:spLocks noGrp="1"/>
          </p:cNvSpPr>
          <p:nvPr>
            <p:ph type="title"/>
          </p:nvPr>
        </p:nvSpPr>
        <p:spPr/>
        <p:txBody>
          <a:bodyPr>
            <a:normAutofit fontScale="90000"/>
          </a:bodyPr>
          <a:lstStyle/>
          <a:p>
            <a:r>
              <a:rPr lang="fr-FR" dirty="0">
                <a:solidFill>
                  <a:srgbClr val="183E82"/>
                </a:solidFill>
                <a:latin typeface="Calibri" panose="020F0502020204030204" pitchFamily="34" charset="0"/>
                <a:ea typeface="Times New Roman" panose="02020603050405020304" pitchFamily="18" charset="0"/>
              </a:rPr>
              <a:t>4. </a:t>
            </a:r>
            <a:r>
              <a:rPr lang="fr-FR" sz="3600" dirty="0">
                <a:solidFill>
                  <a:srgbClr val="183E82"/>
                </a:solidFill>
                <a:latin typeface="Calibri" panose="020F0502020204030204" pitchFamily="34" charset="0"/>
                <a:ea typeface="Times New Roman" panose="02020603050405020304" pitchFamily="18" charset="0"/>
              </a:rPr>
              <a:t>Le Parcours Arrivée de l’enfant : </a:t>
            </a:r>
            <a:br>
              <a:rPr lang="fr-FR" sz="3600" dirty="0">
                <a:solidFill>
                  <a:srgbClr val="183E82"/>
                </a:solidFill>
                <a:latin typeface="Calibri" panose="020F0502020204030204" pitchFamily="34" charset="0"/>
                <a:ea typeface="Times New Roman" panose="02020603050405020304" pitchFamily="18" charset="0"/>
              </a:rPr>
            </a:br>
            <a:r>
              <a:rPr lang="fr-FR" sz="3600" dirty="0">
                <a:solidFill>
                  <a:srgbClr val="183E82"/>
                </a:solidFill>
                <a:latin typeface="Calibri" panose="020F0502020204030204" pitchFamily="34" charset="0"/>
                <a:ea typeface="Times New Roman" panose="02020603050405020304" pitchFamily="18" charset="0"/>
              </a:rPr>
              <a:t>    Parcours interactif Caf.fr</a:t>
            </a:r>
            <a:endParaRPr lang="fr-FR" dirty="0"/>
          </a:p>
        </p:txBody>
      </p:sp>
      <p:sp>
        <p:nvSpPr>
          <p:cNvPr id="4" name="Espace réservé du numéro de diapositive 3">
            <a:extLst>
              <a:ext uri="{FF2B5EF4-FFF2-40B4-BE49-F238E27FC236}">
                <a16:creationId xmlns:a16="http://schemas.microsoft.com/office/drawing/2014/main" id="{A0C4AD5E-5360-70E3-3998-A246171608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C454692C-86DB-76F4-6520-5906527A19EE}"/>
              </a:ext>
            </a:extLst>
          </p:cNvPr>
          <p:cNvPicPr>
            <a:picLocks noChangeAspect="1"/>
          </p:cNvPicPr>
          <p:nvPr/>
        </p:nvPicPr>
        <p:blipFill>
          <a:blip r:embed="rId2"/>
          <a:stretch>
            <a:fillRect/>
          </a:stretch>
        </p:blipFill>
        <p:spPr>
          <a:xfrm>
            <a:off x="10186944" y="148183"/>
            <a:ext cx="1686186" cy="1216942"/>
          </a:xfrm>
          <a:prstGeom prst="rect">
            <a:avLst/>
          </a:prstGeom>
        </p:spPr>
      </p:pic>
      <p:sp>
        <p:nvSpPr>
          <p:cNvPr id="11" name="ZoneTexte 10">
            <a:extLst>
              <a:ext uri="{FF2B5EF4-FFF2-40B4-BE49-F238E27FC236}">
                <a16:creationId xmlns:a16="http://schemas.microsoft.com/office/drawing/2014/main" id="{EBB69E39-1F7E-2D76-31E7-B82CDA2B06D2}"/>
              </a:ext>
            </a:extLst>
          </p:cNvPr>
          <p:cNvSpPr txBox="1"/>
          <p:nvPr/>
        </p:nvSpPr>
        <p:spPr>
          <a:xfrm>
            <a:off x="990599" y="2839402"/>
            <a:ext cx="7450015" cy="677108"/>
          </a:xfrm>
          <a:prstGeom prst="rect">
            <a:avLst/>
          </a:prstGeom>
          <a:noFill/>
        </p:spPr>
        <p:txBody>
          <a:bodyPr wrap="square" rtlCol="0">
            <a:spAutoFit/>
          </a:bodyPr>
          <a:lstStyle/>
          <a:p>
            <a:pPr algn="ctr"/>
            <a:endParaRPr lang="fr-FR" sz="2000" b="1" dirty="0">
              <a:solidFill>
                <a:srgbClr val="002060"/>
              </a:solidFill>
            </a:endParaRPr>
          </a:p>
          <a:p>
            <a:endParaRPr lang="fr-FR" dirty="0"/>
          </a:p>
        </p:txBody>
      </p:sp>
      <p:pic>
        <p:nvPicPr>
          <p:cNvPr id="13" name="Image 12">
            <a:extLst>
              <a:ext uri="{FF2B5EF4-FFF2-40B4-BE49-F238E27FC236}">
                <a16:creationId xmlns:a16="http://schemas.microsoft.com/office/drawing/2014/main" id="{3556478F-08E4-58B2-BCD3-189B4F58E911}"/>
              </a:ext>
            </a:extLst>
          </p:cNvPr>
          <p:cNvPicPr>
            <a:picLocks noChangeAspect="1"/>
          </p:cNvPicPr>
          <p:nvPr/>
        </p:nvPicPr>
        <p:blipFill>
          <a:blip r:embed="rId3"/>
          <a:stretch>
            <a:fillRect/>
          </a:stretch>
        </p:blipFill>
        <p:spPr>
          <a:xfrm>
            <a:off x="3141967" y="3156154"/>
            <a:ext cx="5727230" cy="3229419"/>
          </a:xfrm>
          <a:prstGeom prst="rect">
            <a:avLst/>
          </a:prstGeom>
        </p:spPr>
      </p:pic>
      <p:pic>
        <p:nvPicPr>
          <p:cNvPr id="15" name="Image 14">
            <a:extLst>
              <a:ext uri="{FF2B5EF4-FFF2-40B4-BE49-F238E27FC236}">
                <a16:creationId xmlns:a16="http://schemas.microsoft.com/office/drawing/2014/main" id="{EB7217F0-BEFF-74A3-54BF-5E6D7DC93A18}"/>
              </a:ext>
            </a:extLst>
          </p:cNvPr>
          <p:cNvPicPr>
            <a:picLocks noChangeAspect="1"/>
          </p:cNvPicPr>
          <p:nvPr/>
        </p:nvPicPr>
        <p:blipFill>
          <a:blip r:embed="rId4"/>
          <a:stretch>
            <a:fillRect/>
          </a:stretch>
        </p:blipFill>
        <p:spPr>
          <a:xfrm>
            <a:off x="2181290" y="1453986"/>
            <a:ext cx="7641135" cy="1609950"/>
          </a:xfrm>
          <a:prstGeom prst="rect">
            <a:avLst/>
          </a:prstGeom>
        </p:spPr>
      </p:pic>
      <p:sp>
        <p:nvSpPr>
          <p:cNvPr id="17" name="ZoneTexte 16">
            <a:extLst>
              <a:ext uri="{FF2B5EF4-FFF2-40B4-BE49-F238E27FC236}">
                <a16:creationId xmlns:a16="http://schemas.microsoft.com/office/drawing/2014/main" id="{47B71C28-2265-996C-CCDB-9F604DEA16FD}"/>
              </a:ext>
            </a:extLst>
          </p:cNvPr>
          <p:cNvSpPr txBox="1"/>
          <p:nvPr/>
        </p:nvSpPr>
        <p:spPr>
          <a:xfrm>
            <a:off x="277762" y="3443437"/>
            <a:ext cx="2740742" cy="923330"/>
          </a:xfrm>
          <a:prstGeom prst="rect">
            <a:avLst/>
          </a:prstGeom>
          <a:noFill/>
        </p:spPr>
        <p:txBody>
          <a:bodyPr wrap="square">
            <a:spAutoFit/>
          </a:bodyPr>
          <a:lstStyle/>
          <a:p>
            <a:r>
              <a:rPr lang="fr-FR" dirty="0">
                <a:hlinkClick r:id="rId5"/>
              </a:rPr>
              <a:t>Vous attendez un enfant ? | CAF – Caisse d’Allocations Familiales</a:t>
            </a:r>
            <a:endParaRPr lang="fr-FR" dirty="0"/>
          </a:p>
        </p:txBody>
      </p:sp>
    </p:spTree>
    <p:extLst>
      <p:ext uri="{BB962C8B-B14F-4D97-AF65-F5344CB8AC3E}">
        <p14:creationId xmlns:p14="http://schemas.microsoft.com/office/powerpoint/2010/main" val="1655440656"/>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6979F-C545-9ED5-CA70-07116EB7482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8F4B7D-CE3D-E6C6-5735-D695D9E63428}"/>
              </a:ext>
            </a:extLst>
          </p:cNvPr>
          <p:cNvSpPr>
            <a:spLocks noGrp="1"/>
          </p:cNvSpPr>
          <p:nvPr>
            <p:ph type="title"/>
          </p:nvPr>
        </p:nvSpPr>
        <p:spPr>
          <a:xfrm>
            <a:off x="711200" y="287520"/>
            <a:ext cx="9499600" cy="1143000"/>
          </a:xfrm>
        </p:spPr>
        <p:txBody>
          <a:bodyPr>
            <a:normAutofit fontScale="90000"/>
          </a:bodyPr>
          <a:lstStyle/>
          <a:p>
            <a:r>
              <a:rPr lang="fr-FR" dirty="0">
                <a:solidFill>
                  <a:srgbClr val="183E82"/>
                </a:solidFill>
                <a:latin typeface="Calibri" panose="020F0502020204030204" pitchFamily="34" charset="0"/>
                <a:ea typeface="Times New Roman" panose="02020603050405020304" pitchFamily="18" charset="0"/>
              </a:rPr>
              <a:t>5. </a:t>
            </a:r>
            <a:r>
              <a:rPr lang="fr-FR" sz="3600" dirty="0">
                <a:solidFill>
                  <a:srgbClr val="183E82"/>
                </a:solidFill>
                <a:latin typeface="Calibri" panose="020F0502020204030204" pitchFamily="34" charset="0"/>
                <a:ea typeface="Times New Roman" panose="02020603050405020304" pitchFamily="18" charset="0"/>
              </a:rPr>
              <a:t>Campagne de maintien de l’Allocation logement des étudiants</a:t>
            </a:r>
            <a:br>
              <a:rPr lang="fr-FR" sz="3600" dirty="0">
                <a:solidFill>
                  <a:srgbClr val="183E82"/>
                </a:solidFill>
                <a:latin typeface="Calibri" panose="020F0502020204030204" pitchFamily="34" charset="0"/>
                <a:ea typeface="Times New Roman" panose="02020603050405020304" pitchFamily="18" charset="0"/>
              </a:rPr>
            </a:br>
            <a:endParaRPr lang="fr-FR" sz="3600" dirty="0">
              <a:solidFill>
                <a:srgbClr val="183E82"/>
              </a:solidFill>
              <a:latin typeface="Calibri" panose="020F0502020204030204" pitchFamily="34" charset="0"/>
            </a:endParaRPr>
          </a:p>
        </p:txBody>
      </p:sp>
      <p:sp>
        <p:nvSpPr>
          <p:cNvPr id="3" name="Espace réservé du contenu 2">
            <a:extLst>
              <a:ext uri="{FF2B5EF4-FFF2-40B4-BE49-F238E27FC236}">
                <a16:creationId xmlns:a16="http://schemas.microsoft.com/office/drawing/2014/main" id="{F32693D5-3112-6E89-D6E4-8ED35000827E}"/>
              </a:ext>
            </a:extLst>
          </p:cNvPr>
          <p:cNvSpPr>
            <a:spLocks noGrp="1"/>
          </p:cNvSpPr>
          <p:nvPr>
            <p:ph idx="1"/>
          </p:nvPr>
        </p:nvSpPr>
        <p:spPr>
          <a:xfrm>
            <a:off x="719403" y="1596413"/>
            <a:ext cx="8434122" cy="4297363"/>
          </a:xfrm>
        </p:spPr>
        <p:txBody>
          <a:bodyPr>
            <a:normAutofit/>
          </a:bodyPr>
          <a:lstStyle/>
          <a:p>
            <a:pPr marL="0" indent="0">
              <a:buNone/>
            </a:pPr>
            <a:endParaRPr lang="fr-FR" sz="1300" dirty="0">
              <a:solidFill>
                <a:srgbClr val="183E82"/>
              </a:solidFill>
            </a:endParaRPr>
          </a:p>
          <a:p>
            <a:pPr marL="0" indent="0">
              <a:buNone/>
            </a:pPr>
            <a:endParaRPr lang="fr-FR" sz="1300" dirty="0">
              <a:solidFill>
                <a:srgbClr val="183E82"/>
              </a:solidFill>
            </a:endParaRPr>
          </a:p>
          <a:p>
            <a:pPr marL="0" indent="0">
              <a:buNone/>
            </a:pPr>
            <a:endParaRPr lang="fr-FR" sz="1300" b="1" dirty="0">
              <a:solidFill>
                <a:srgbClr val="183E82"/>
              </a:solidFill>
            </a:endParaRPr>
          </a:p>
        </p:txBody>
      </p:sp>
      <p:sp>
        <p:nvSpPr>
          <p:cNvPr id="4" name="Espace réservé du numéro de diapositive 3">
            <a:extLst>
              <a:ext uri="{FF2B5EF4-FFF2-40B4-BE49-F238E27FC236}">
                <a16:creationId xmlns:a16="http://schemas.microsoft.com/office/drawing/2014/main" id="{9D2C6818-E01D-13C9-B49F-2484B6A3DB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D45D0E23-D0E6-D405-8F9B-EC9312FABD2D}"/>
              </a:ext>
            </a:extLst>
          </p:cNvPr>
          <p:cNvPicPr>
            <a:picLocks noChangeAspect="1"/>
          </p:cNvPicPr>
          <p:nvPr/>
        </p:nvPicPr>
        <p:blipFill>
          <a:blip r:embed="rId2"/>
          <a:stretch>
            <a:fillRect/>
          </a:stretch>
        </p:blipFill>
        <p:spPr>
          <a:xfrm>
            <a:off x="10186944" y="148183"/>
            <a:ext cx="1686186" cy="1216942"/>
          </a:xfrm>
          <a:prstGeom prst="rect">
            <a:avLst/>
          </a:prstGeom>
        </p:spPr>
      </p:pic>
      <p:pic>
        <p:nvPicPr>
          <p:cNvPr id="7" name="Image 6">
            <a:extLst>
              <a:ext uri="{FF2B5EF4-FFF2-40B4-BE49-F238E27FC236}">
                <a16:creationId xmlns:a16="http://schemas.microsoft.com/office/drawing/2014/main" id="{AA02BD12-0AA8-CD87-359C-713DE4FBD5DD}"/>
              </a:ext>
            </a:extLst>
          </p:cNvPr>
          <p:cNvPicPr>
            <a:picLocks noChangeAspect="1"/>
          </p:cNvPicPr>
          <p:nvPr/>
        </p:nvPicPr>
        <p:blipFill>
          <a:blip r:embed="rId3"/>
          <a:stretch>
            <a:fillRect/>
          </a:stretch>
        </p:blipFill>
        <p:spPr>
          <a:xfrm>
            <a:off x="1849878" y="1478464"/>
            <a:ext cx="8354591" cy="5277587"/>
          </a:xfrm>
          <a:prstGeom prst="rect">
            <a:avLst/>
          </a:prstGeom>
        </p:spPr>
      </p:pic>
    </p:spTree>
    <p:extLst>
      <p:ext uri="{BB962C8B-B14F-4D97-AF65-F5344CB8AC3E}">
        <p14:creationId xmlns:p14="http://schemas.microsoft.com/office/powerpoint/2010/main" val="112627647"/>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E5C9C-FCC5-6B08-BE48-1CBFF3C76F2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81B334F-DC84-BE64-8A69-09C673C9727D}"/>
              </a:ext>
            </a:extLst>
          </p:cNvPr>
          <p:cNvSpPr>
            <a:spLocks noGrp="1"/>
          </p:cNvSpPr>
          <p:nvPr>
            <p:ph type="title"/>
          </p:nvPr>
        </p:nvSpPr>
        <p:spPr>
          <a:xfrm>
            <a:off x="711200" y="287520"/>
            <a:ext cx="9499600" cy="1143000"/>
          </a:xfrm>
        </p:spPr>
        <p:txBody>
          <a:bodyPr>
            <a:normAutofit/>
          </a:bodyPr>
          <a:lstStyle/>
          <a:p>
            <a:r>
              <a:rPr lang="fr-FR" dirty="0">
                <a:solidFill>
                  <a:srgbClr val="183E82"/>
                </a:solidFill>
                <a:latin typeface="Calibri" panose="020F0502020204030204" pitchFamily="34" charset="0"/>
                <a:ea typeface="Times New Roman" panose="02020603050405020304" pitchFamily="18" charset="0"/>
              </a:rPr>
              <a:t>6. </a:t>
            </a:r>
            <a:r>
              <a:rPr lang="fr-FR" sz="3600" dirty="0">
                <a:solidFill>
                  <a:srgbClr val="183E82"/>
                </a:solidFill>
                <a:latin typeface="Calibri" panose="020F0502020204030204" pitchFamily="34" charset="0"/>
              </a:rPr>
              <a:t>L’</a:t>
            </a:r>
            <a:r>
              <a:rPr lang="fr-FR" sz="3600" dirty="0" err="1">
                <a:solidFill>
                  <a:srgbClr val="183E82"/>
                </a:solidFill>
                <a:latin typeface="Calibri" panose="020F0502020204030204" pitchFamily="34" charset="0"/>
              </a:rPr>
              <a:t>aideEnligne</a:t>
            </a:r>
            <a:endParaRPr lang="fr-FR" sz="3600" dirty="0">
              <a:solidFill>
                <a:srgbClr val="183E82"/>
              </a:solidFill>
              <a:latin typeface="Calibri" panose="020F0502020204030204" pitchFamily="34" charset="0"/>
            </a:endParaRPr>
          </a:p>
        </p:txBody>
      </p:sp>
      <p:sp>
        <p:nvSpPr>
          <p:cNvPr id="3" name="Espace réservé du contenu 2">
            <a:extLst>
              <a:ext uri="{FF2B5EF4-FFF2-40B4-BE49-F238E27FC236}">
                <a16:creationId xmlns:a16="http://schemas.microsoft.com/office/drawing/2014/main" id="{8B8E5A27-B118-D26B-C80F-68A8956A59D1}"/>
              </a:ext>
            </a:extLst>
          </p:cNvPr>
          <p:cNvSpPr>
            <a:spLocks noGrp="1"/>
          </p:cNvSpPr>
          <p:nvPr>
            <p:ph idx="1"/>
          </p:nvPr>
        </p:nvSpPr>
        <p:spPr>
          <a:xfrm>
            <a:off x="719403" y="1596413"/>
            <a:ext cx="8434122" cy="4297363"/>
          </a:xfrm>
        </p:spPr>
        <p:txBody>
          <a:bodyPr>
            <a:normAutofit/>
          </a:bodyPr>
          <a:lstStyle/>
          <a:p>
            <a:pPr marL="0" indent="0">
              <a:buNone/>
            </a:pPr>
            <a:endParaRPr lang="fr-FR" sz="1300" dirty="0">
              <a:solidFill>
                <a:srgbClr val="183E82"/>
              </a:solidFill>
            </a:endParaRPr>
          </a:p>
          <a:p>
            <a:pPr marL="0" indent="0">
              <a:buNone/>
            </a:pPr>
            <a:endParaRPr lang="fr-FR" sz="1300" dirty="0">
              <a:solidFill>
                <a:srgbClr val="183E82"/>
              </a:solidFill>
            </a:endParaRPr>
          </a:p>
          <a:p>
            <a:pPr marL="0" indent="0">
              <a:buNone/>
            </a:pPr>
            <a:endParaRPr lang="fr-FR" sz="1300" b="1" dirty="0">
              <a:solidFill>
                <a:srgbClr val="183E82"/>
              </a:solidFill>
            </a:endParaRPr>
          </a:p>
        </p:txBody>
      </p:sp>
      <p:sp>
        <p:nvSpPr>
          <p:cNvPr id="4" name="Espace réservé du numéro de diapositive 3">
            <a:extLst>
              <a:ext uri="{FF2B5EF4-FFF2-40B4-BE49-F238E27FC236}">
                <a16:creationId xmlns:a16="http://schemas.microsoft.com/office/drawing/2014/main" id="{E39CEF0F-8A8C-E962-119A-0F33A85CD2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07E4FD04-7873-2A10-F238-65EE0FECF370}"/>
              </a:ext>
            </a:extLst>
          </p:cNvPr>
          <p:cNvPicPr>
            <a:picLocks noChangeAspect="1"/>
          </p:cNvPicPr>
          <p:nvPr/>
        </p:nvPicPr>
        <p:blipFill>
          <a:blip r:embed="rId2"/>
          <a:stretch>
            <a:fillRect/>
          </a:stretch>
        </p:blipFill>
        <p:spPr>
          <a:xfrm>
            <a:off x="10186944" y="148183"/>
            <a:ext cx="1686186" cy="1216942"/>
          </a:xfrm>
          <a:prstGeom prst="rect">
            <a:avLst/>
          </a:prstGeom>
        </p:spPr>
      </p:pic>
      <p:sp>
        <p:nvSpPr>
          <p:cNvPr id="8" name="ZoneTexte 7">
            <a:extLst>
              <a:ext uri="{FF2B5EF4-FFF2-40B4-BE49-F238E27FC236}">
                <a16:creationId xmlns:a16="http://schemas.microsoft.com/office/drawing/2014/main" id="{A685310E-CBC8-18B9-9442-1DFE724A38F8}"/>
              </a:ext>
            </a:extLst>
          </p:cNvPr>
          <p:cNvSpPr txBox="1"/>
          <p:nvPr/>
        </p:nvSpPr>
        <p:spPr>
          <a:xfrm>
            <a:off x="995516" y="1683463"/>
            <a:ext cx="6199238" cy="369332"/>
          </a:xfrm>
          <a:prstGeom prst="rect">
            <a:avLst/>
          </a:prstGeom>
          <a:noFill/>
        </p:spPr>
        <p:txBody>
          <a:bodyPr wrap="square">
            <a:spAutoFit/>
          </a:bodyPr>
          <a:lstStyle/>
          <a:p>
            <a:r>
              <a:rPr lang="fr-FR" dirty="0" err="1">
                <a:hlinkClick r:id="rId3"/>
              </a:rPr>
              <a:t>AideEnLigne</a:t>
            </a:r>
            <a:r>
              <a:rPr lang="fr-FR" dirty="0"/>
              <a:t> TUTO</a:t>
            </a:r>
          </a:p>
        </p:txBody>
      </p:sp>
      <p:sp>
        <p:nvSpPr>
          <p:cNvPr id="10" name="ZoneTexte 9">
            <a:extLst>
              <a:ext uri="{FF2B5EF4-FFF2-40B4-BE49-F238E27FC236}">
                <a16:creationId xmlns:a16="http://schemas.microsoft.com/office/drawing/2014/main" id="{FE618FF7-8AAA-3298-7381-C6B8BA8D4A0C}"/>
              </a:ext>
            </a:extLst>
          </p:cNvPr>
          <p:cNvSpPr txBox="1"/>
          <p:nvPr/>
        </p:nvSpPr>
        <p:spPr>
          <a:xfrm>
            <a:off x="1123336" y="2622274"/>
            <a:ext cx="6199238" cy="2031325"/>
          </a:xfrm>
          <a:prstGeom prst="rect">
            <a:avLst/>
          </a:prstGeom>
          <a:noFill/>
        </p:spPr>
        <p:txBody>
          <a:bodyPr wrap="square">
            <a:spAutoFit/>
          </a:bodyPr>
          <a:lstStyle/>
          <a:p>
            <a:pPr algn="l">
              <a:buNone/>
            </a:pPr>
            <a:r>
              <a:rPr lang="fr-FR" b="1" i="0" dirty="0">
                <a:solidFill>
                  <a:srgbClr val="2A2F30"/>
                </a:solidFill>
                <a:effectLst/>
                <a:latin typeface="Roboto" panose="02000000000000000000" pitchFamily="2" charset="0"/>
              </a:rPr>
              <a:t>Besoin d'aide pour vos démarches sur caf.fr ?</a:t>
            </a:r>
          </a:p>
          <a:p>
            <a:pPr algn="l">
              <a:buNone/>
            </a:pPr>
            <a:br>
              <a:rPr lang="fr-FR" b="0" i="0" dirty="0">
                <a:solidFill>
                  <a:srgbClr val="2A2F30"/>
                </a:solidFill>
                <a:effectLst/>
                <a:latin typeface="Roboto" panose="02000000000000000000" pitchFamily="2" charset="0"/>
              </a:rPr>
            </a:br>
            <a:endParaRPr lang="fr-FR" b="0" i="0" dirty="0">
              <a:solidFill>
                <a:srgbClr val="2A2F30"/>
              </a:solidFill>
              <a:effectLst/>
              <a:latin typeface="Roboto" panose="02000000000000000000" pitchFamily="2" charset="0"/>
            </a:endParaRPr>
          </a:p>
          <a:p>
            <a:pPr algn="l">
              <a:buNone/>
            </a:pPr>
            <a:r>
              <a:rPr lang="fr-FR" b="1" i="0" dirty="0">
                <a:solidFill>
                  <a:srgbClr val="2A2F30"/>
                </a:solidFill>
                <a:effectLst/>
                <a:latin typeface="Roboto" panose="02000000000000000000" pitchFamily="2" charset="0"/>
              </a:rPr>
              <a:t>Avec </a:t>
            </a:r>
            <a:r>
              <a:rPr lang="fr-FR" b="1" i="0" u="sng" dirty="0" err="1">
                <a:solidFill>
                  <a:srgbClr val="0D6EFD"/>
                </a:solidFill>
                <a:effectLst/>
                <a:latin typeface="Roboto" panose="02000000000000000000" pitchFamily="2" charset="0"/>
                <a:hlinkClick r:id="rId4"/>
              </a:rPr>
              <a:t>AideEnLigne</a:t>
            </a:r>
            <a:r>
              <a:rPr lang="fr-FR" b="1" i="0" u="sng" dirty="0">
                <a:solidFill>
                  <a:srgbClr val="0D6EFD"/>
                </a:solidFill>
                <a:effectLst/>
                <a:latin typeface="Roboto" panose="02000000000000000000" pitchFamily="2" charset="0"/>
                <a:hlinkClick r:id="rId4"/>
              </a:rPr>
              <a:t>, </a:t>
            </a:r>
            <a:r>
              <a:rPr lang="fr-FR" b="1" i="0" dirty="0">
                <a:solidFill>
                  <a:srgbClr val="2A2F30"/>
                </a:solidFill>
                <a:effectLst/>
                <a:latin typeface="Roboto" panose="02000000000000000000" pitchFamily="2" charset="0"/>
              </a:rPr>
              <a:t>plus besoin de vous déplacer !</a:t>
            </a:r>
          </a:p>
          <a:p>
            <a:pPr algn="l">
              <a:buNone/>
            </a:pPr>
            <a:r>
              <a:rPr lang="fr-FR" b="0" i="0" dirty="0">
                <a:solidFill>
                  <a:srgbClr val="212529"/>
                </a:solidFill>
                <a:effectLst/>
                <a:latin typeface="Roboto" panose="02000000000000000000" pitchFamily="2" charset="0"/>
              </a:rPr>
              <a:t> Vous partagez l’écran de votre ordinateur avec un conseiller Caf qui vous aide à distance, clic par clic, pour faire vos démarches en ligne depuis chez vous !</a:t>
            </a:r>
            <a:endParaRPr lang="fr-FR" b="0" i="0" dirty="0">
              <a:solidFill>
                <a:srgbClr val="2A2F30"/>
              </a:solidFill>
              <a:effectLst/>
              <a:latin typeface="Roboto" panose="02000000000000000000" pitchFamily="2" charset="0"/>
            </a:endParaRPr>
          </a:p>
        </p:txBody>
      </p:sp>
    </p:spTree>
    <p:extLst>
      <p:ext uri="{BB962C8B-B14F-4D97-AF65-F5344CB8AC3E}">
        <p14:creationId xmlns:p14="http://schemas.microsoft.com/office/powerpoint/2010/main" val="828733848"/>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E7DF8-6DFB-CD9C-7A5C-225C74F38E9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0A9C9AB-73B2-B0DC-E8E8-3653F66CFD73}"/>
              </a:ext>
            </a:extLst>
          </p:cNvPr>
          <p:cNvSpPr>
            <a:spLocks noGrp="1"/>
          </p:cNvSpPr>
          <p:nvPr>
            <p:ph type="title"/>
          </p:nvPr>
        </p:nvSpPr>
        <p:spPr>
          <a:xfrm>
            <a:off x="711200" y="269632"/>
            <a:ext cx="10769600" cy="1143000"/>
          </a:xfrm>
        </p:spPr>
        <p:txBody>
          <a:bodyPr>
            <a:normAutofit fontScale="90000"/>
          </a:bodyPr>
          <a:lstStyle/>
          <a:p>
            <a:r>
              <a:rPr lang="fr-FR" dirty="0">
                <a:solidFill>
                  <a:srgbClr val="183E82"/>
                </a:solidFill>
                <a:latin typeface="Calibri" panose="020F0502020204030204" pitchFamily="34" charset="0"/>
              </a:rPr>
              <a:t>7. </a:t>
            </a:r>
            <a:r>
              <a:rPr lang="fr-FR" sz="3600" dirty="0">
                <a:solidFill>
                  <a:srgbClr val="183E82"/>
                </a:solidFill>
                <a:latin typeface="Calibri" panose="020F0502020204030204" pitchFamily="34" charset="0"/>
                <a:ea typeface="Times New Roman" panose="02020603050405020304" pitchFamily="18" charset="0"/>
              </a:rPr>
              <a:t>Les nouveautés du compte Caf.fr : </a:t>
            </a:r>
            <a:br>
              <a:rPr lang="fr-FR" sz="3600" dirty="0">
                <a:solidFill>
                  <a:srgbClr val="183E82"/>
                </a:solidFill>
                <a:latin typeface="Calibri" panose="020F0502020204030204" pitchFamily="34" charset="0"/>
                <a:ea typeface="Times New Roman" panose="02020603050405020304" pitchFamily="18" charset="0"/>
              </a:rPr>
            </a:br>
            <a:r>
              <a:rPr lang="fr-FR" sz="3600" dirty="0">
                <a:solidFill>
                  <a:srgbClr val="183E82"/>
                </a:solidFill>
                <a:latin typeface="Calibri" panose="020F0502020204030204" pitchFamily="34" charset="0"/>
                <a:ea typeface="Times New Roman" panose="02020603050405020304" pitchFamily="18" charset="0"/>
              </a:rPr>
              <a:t>Envoyer un mail</a:t>
            </a:r>
            <a:br>
              <a:rPr lang="fr-FR" sz="3600" dirty="0">
                <a:solidFill>
                  <a:srgbClr val="183E82"/>
                </a:solidFill>
                <a:latin typeface="Calibri" panose="020F0502020204030204" pitchFamily="34" charset="0"/>
                <a:ea typeface="Times New Roman" panose="02020603050405020304" pitchFamily="18" charset="0"/>
              </a:rPr>
            </a:br>
            <a:endParaRPr lang="fr-FR" dirty="0"/>
          </a:p>
        </p:txBody>
      </p:sp>
      <p:sp>
        <p:nvSpPr>
          <p:cNvPr id="4" name="Espace réservé du numéro de diapositive 3">
            <a:extLst>
              <a:ext uri="{FF2B5EF4-FFF2-40B4-BE49-F238E27FC236}">
                <a16:creationId xmlns:a16="http://schemas.microsoft.com/office/drawing/2014/main" id="{85A4220B-EBC6-2D51-64FC-FBB361342F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ACA3DA69-9B30-F163-D892-268B02AF664D}"/>
              </a:ext>
            </a:extLst>
          </p:cNvPr>
          <p:cNvPicPr>
            <a:picLocks noChangeAspect="1"/>
          </p:cNvPicPr>
          <p:nvPr/>
        </p:nvPicPr>
        <p:blipFill>
          <a:blip r:embed="rId2"/>
          <a:stretch>
            <a:fillRect/>
          </a:stretch>
        </p:blipFill>
        <p:spPr>
          <a:xfrm>
            <a:off x="10186944" y="148183"/>
            <a:ext cx="1686186" cy="1216942"/>
          </a:xfrm>
          <a:prstGeom prst="rect">
            <a:avLst/>
          </a:prstGeom>
        </p:spPr>
      </p:pic>
      <p:sp>
        <p:nvSpPr>
          <p:cNvPr id="7" name="Espace réservé du contenu 2">
            <a:extLst>
              <a:ext uri="{FF2B5EF4-FFF2-40B4-BE49-F238E27FC236}">
                <a16:creationId xmlns:a16="http://schemas.microsoft.com/office/drawing/2014/main" id="{E1FBF57A-981F-7DDC-2E40-1D3031CAFEAA}"/>
              </a:ext>
            </a:extLst>
          </p:cNvPr>
          <p:cNvSpPr txBox="1">
            <a:spLocks/>
          </p:cNvSpPr>
          <p:nvPr/>
        </p:nvSpPr>
        <p:spPr>
          <a:xfrm>
            <a:off x="6897089" y="1780194"/>
            <a:ext cx="3938322" cy="68958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0" lang="fr-F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fr-FR" sz="1300" b="0" i="0" u="none" strike="noStrike" kern="1200" cap="none" spc="0" normalizeH="0" baseline="0" noProof="0" dirty="0">
              <a:ln>
                <a:noFill/>
              </a:ln>
              <a:solidFill>
                <a:srgbClr val="183E82"/>
              </a:solidFill>
              <a:effectLst/>
              <a:uLnTx/>
              <a:uFillTx/>
              <a:latin typeface="Calibri"/>
              <a:ea typeface="+mn-ea"/>
              <a:cs typeface="+mn-cs"/>
            </a:endParaRPr>
          </a:p>
        </p:txBody>
      </p:sp>
      <p:pic>
        <p:nvPicPr>
          <p:cNvPr id="9" name="Image 8">
            <a:extLst>
              <a:ext uri="{FF2B5EF4-FFF2-40B4-BE49-F238E27FC236}">
                <a16:creationId xmlns:a16="http://schemas.microsoft.com/office/drawing/2014/main" id="{04781617-EC74-C17F-6F77-53F7C84CDB25}"/>
              </a:ext>
            </a:extLst>
          </p:cNvPr>
          <p:cNvPicPr>
            <a:picLocks noChangeAspect="1"/>
          </p:cNvPicPr>
          <p:nvPr/>
        </p:nvPicPr>
        <p:blipFill>
          <a:blip r:embed="rId3"/>
          <a:stretch>
            <a:fillRect/>
          </a:stretch>
        </p:blipFill>
        <p:spPr>
          <a:xfrm>
            <a:off x="803814" y="1648358"/>
            <a:ext cx="8421275" cy="1162212"/>
          </a:xfrm>
          <a:prstGeom prst="rect">
            <a:avLst/>
          </a:prstGeom>
        </p:spPr>
      </p:pic>
      <p:pic>
        <p:nvPicPr>
          <p:cNvPr id="11" name="Image 10">
            <a:extLst>
              <a:ext uri="{FF2B5EF4-FFF2-40B4-BE49-F238E27FC236}">
                <a16:creationId xmlns:a16="http://schemas.microsoft.com/office/drawing/2014/main" id="{1639EEE0-D9E6-2704-63CE-891976FDE036}"/>
              </a:ext>
            </a:extLst>
          </p:cNvPr>
          <p:cNvPicPr>
            <a:picLocks noChangeAspect="1"/>
          </p:cNvPicPr>
          <p:nvPr/>
        </p:nvPicPr>
        <p:blipFill>
          <a:blip r:embed="rId4"/>
          <a:stretch>
            <a:fillRect/>
          </a:stretch>
        </p:blipFill>
        <p:spPr>
          <a:xfrm>
            <a:off x="779347" y="2818836"/>
            <a:ext cx="11183911" cy="4039164"/>
          </a:xfrm>
          <a:prstGeom prst="rect">
            <a:avLst/>
          </a:prstGeom>
        </p:spPr>
      </p:pic>
    </p:spTree>
    <p:extLst>
      <p:ext uri="{BB962C8B-B14F-4D97-AF65-F5344CB8AC3E}">
        <p14:creationId xmlns:p14="http://schemas.microsoft.com/office/powerpoint/2010/main" val="3962737874"/>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5E383-0E06-19B3-D649-DE1A99E751C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1A9C04C-EB4F-87FE-223B-9D3DCE6E67F3}"/>
              </a:ext>
            </a:extLst>
          </p:cNvPr>
          <p:cNvSpPr>
            <a:spLocks noGrp="1"/>
          </p:cNvSpPr>
          <p:nvPr>
            <p:ph type="title"/>
          </p:nvPr>
        </p:nvSpPr>
        <p:spPr>
          <a:xfrm>
            <a:off x="711200" y="269632"/>
            <a:ext cx="10769600" cy="1143000"/>
          </a:xfrm>
        </p:spPr>
        <p:txBody>
          <a:bodyPr>
            <a:normAutofit fontScale="90000"/>
          </a:bodyPr>
          <a:lstStyle/>
          <a:p>
            <a:r>
              <a:rPr lang="fr-FR" dirty="0">
                <a:solidFill>
                  <a:srgbClr val="183E82"/>
                </a:solidFill>
                <a:latin typeface="Calibri" panose="020F0502020204030204" pitchFamily="34" charset="0"/>
              </a:rPr>
              <a:t>7. </a:t>
            </a:r>
            <a:r>
              <a:rPr lang="fr-FR" sz="3600" dirty="0">
                <a:solidFill>
                  <a:srgbClr val="183E82"/>
                </a:solidFill>
                <a:latin typeface="Calibri" panose="020F0502020204030204" pitchFamily="34" charset="0"/>
                <a:ea typeface="Times New Roman" panose="02020603050405020304" pitchFamily="18" charset="0"/>
              </a:rPr>
              <a:t>Les nouveautés du compte Caf.fr</a:t>
            </a:r>
            <a:br>
              <a:rPr lang="fr-FR" sz="3600" dirty="0">
                <a:solidFill>
                  <a:srgbClr val="183E82"/>
                </a:solidFill>
                <a:latin typeface="Calibri" panose="020F0502020204030204" pitchFamily="34" charset="0"/>
                <a:ea typeface="Times New Roman" panose="02020603050405020304" pitchFamily="18" charset="0"/>
              </a:rPr>
            </a:br>
            <a:r>
              <a:rPr lang="fr-FR" sz="3600" dirty="0">
                <a:solidFill>
                  <a:srgbClr val="183E82"/>
                </a:solidFill>
                <a:latin typeface="Calibri" panose="020F0502020204030204" pitchFamily="34" charset="0"/>
                <a:ea typeface="Times New Roman" panose="02020603050405020304" pitchFamily="18" charset="0"/>
              </a:rPr>
              <a:t>    Envoyer un mail</a:t>
            </a:r>
            <a:br>
              <a:rPr lang="fr-FR" sz="3600" dirty="0">
                <a:solidFill>
                  <a:srgbClr val="183E82"/>
                </a:solidFill>
                <a:latin typeface="Calibri" panose="020F0502020204030204" pitchFamily="34" charset="0"/>
                <a:ea typeface="Times New Roman" panose="02020603050405020304" pitchFamily="18" charset="0"/>
              </a:rPr>
            </a:br>
            <a:endParaRPr lang="fr-FR" dirty="0"/>
          </a:p>
        </p:txBody>
      </p:sp>
      <p:sp>
        <p:nvSpPr>
          <p:cNvPr id="4" name="Espace réservé du numéro de diapositive 3">
            <a:extLst>
              <a:ext uri="{FF2B5EF4-FFF2-40B4-BE49-F238E27FC236}">
                <a16:creationId xmlns:a16="http://schemas.microsoft.com/office/drawing/2014/main" id="{F29DD3F7-2764-52D2-6767-5D88AA599A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6AC1821F-DD5C-E54E-206D-F145DF86B4FD}"/>
              </a:ext>
            </a:extLst>
          </p:cNvPr>
          <p:cNvPicPr>
            <a:picLocks noChangeAspect="1"/>
          </p:cNvPicPr>
          <p:nvPr/>
        </p:nvPicPr>
        <p:blipFill>
          <a:blip r:embed="rId2"/>
          <a:stretch>
            <a:fillRect/>
          </a:stretch>
        </p:blipFill>
        <p:spPr>
          <a:xfrm>
            <a:off x="10186944" y="148183"/>
            <a:ext cx="1686186" cy="1216942"/>
          </a:xfrm>
          <a:prstGeom prst="rect">
            <a:avLst/>
          </a:prstGeom>
        </p:spPr>
      </p:pic>
      <p:sp>
        <p:nvSpPr>
          <p:cNvPr id="7" name="Espace réservé du contenu 2">
            <a:extLst>
              <a:ext uri="{FF2B5EF4-FFF2-40B4-BE49-F238E27FC236}">
                <a16:creationId xmlns:a16="http://schemas.microsoft.com/office/drawing/2014/main" id="{9BEDE127-45A2-8FEC-9ACA-86033FFC0076}"/>
              </a:ext>
            </a:extLst>
          </p:cNvPr>
          <p:cNvSpPr txBox="1">
            <a:spLocks/>
          </p:cNvSpPr>
          <p:nvPr/>
        </p:nvSpPr>
        <p:spPr>
          <a:xfrm>
            <a:off x="6897089" y="1780194"/>
            <a:ext cx="3938322" cy="68958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0" lang="fr-F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fr-FR" sz="1300" b="0" i="0" u="none" strike="noStrike" kern="1200" cap="none" spc="0" normalizeH="0" baseline="0" noProof="0" dirty="0">
              <a:ln>
                <a:noFill/>
              </a:ln>
              <a:solidFill>
                <a:srgbClr val="183E82"/>
              </a:solidFill>
              <a:effectLst/>
              <a:uLnTx/>
              <a:uFillTx/>
              <a:latin typeface="Calibri"/>
              <a:ea typeface="+mn-ea"/>
              <a:cs typeface="+mn-cs"/>
            </a:endParaRPr>
          </a:p>
        </p:txBody>
      </p:sp>
      <p:pic>
        <p:nvPicPr>
          <p:cNvPr id="8" name="Image 7">
            <a:extLst>
              <a:ext uri="{FF2B5EF4-FFF2-40B4-BE49-F238E27FC236}">
                <a16:creationId xmlns:a16="http://schemas.microsoft.com/office/drawing/2014/main" id="{6FBF7112-DC6D-27B4-A245-5658CCCEAC85}"/>
              </a:ext>
            </a:extLst>
          </p:cNvPr>
          <p:cNvPicPr>
            <a:picLocks noChangeAspect="1"/>
          </p:cNvPicPr>
          <p:nvPr/>
        </p:nvPicPr>
        <p:blipFill>
          <a:blip r:embed="rId3"/>
          <a:stretch>
            <a:fillRect/>
          </a:stretch>
        </p:blipFill>
        <p:spPr>
          <a:xfrm>
            <a:off x="637413" y="1085523"/>
            <a:ext cx="10917174" cy="4686954"/>
          </a:xfrm>
          <a:prstGeom prst="rect">
            <a:avLst/>
          </a:prstGeom>
        </p:spPr>
      </p:pic>
    </p:spTree>
    <p:extLst>
      <p:ext uri="{BB962C8B-B14F-4D97-AF65-F5344CB8AC3E}">
        <p14:creationId xmlns:p14="http://schemas.microsoft.com/office/powerpoint/2010/main" val="4001078451"/>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A17F2-A9A8-9211-D527-80886B3FA74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63AC752-CDF4-5137-D2EF-82799EC4E60B}"/>
              </a:ext>
            </a:extLst>
          </p:cNvPr>
          <p:cNvSpPr>
            <a:spLocks noGrp="1"/>
          </p:cNvSpPr>
          <p:nvPr>
            <p:ph type="title"/>
          </p:nvPr>
        </p:nvSpPr>
        <p:spPr>
          <a:xfrm>
            <a:off x="711200" y="269632"/>
            <a:ext cx="10769600" cy="1143000"/>
          </a:xfrm>
        </p:spPr>
        <p:txBody>
          <a:bodyPr>
            <a:normAutofit fontScale="90000"/>
          </a:bodyPr>
          <a:lstStyle/>
          <a:p>
            <a:r>
              <a:rPr lang="fr-FR" dirty="0">
                <a:solidFill>
                  <a:srgbClr val="183E82"/>
                </a:solidFill>
                <a:latin typeface="Calibri" panose="020F0502020204030204" pitchFamily="34" charset="0"/>
              </a:rPr>
              <a:t>7. </a:t>
            </a:r>
            <a:r>
              <a:rPr lang="fr-FR" sz="3600" dirty="0">
                <a:solidFill>
                  <a:srgbClr val="183E82"/>
                </a:solidFill>
                <a:latin typeface="Calibri" panose="020F0502020204030204" pitchFamily="34" charset="0"/>
                <a:ea typeface="Times New Roman" panose="02020603050405020304" pitchFamily="18" charset="0"/>
              </a:rPr>
              <a:t>Les nouveautés du compte Caf.fr</a:t>
            </a:r>
            <a:br>
              <a:rPr lang="fr-FR" sz="3600" dirty="0">
                <a:solidFill>
                  <a:srgbClr val="183E82"/>
                </a:solidFill>
                <a:latin typeface="Calibri" panose="020F0502020204030204" pitchFamily="34" charset="0"/>
                <a:ea typeface="Times New Roman" panose="02020603050405020304" pitchFamily="18" charset="0"/>
              </a:rPr>
            </a:br>
            <a:r>
              <a:rPr lang="fr-FR" sz="3600" dirty="0">
                <a:solidFill>
                  <a:srgbClr val="183E82"/>
                </a:solidFill>
                <a:latin typeface="Calibri" panose="020F0502020204030204" pitchFamily="34" charset="0"/>
                <a:ea typeface="Times New Roman" panose="02020603050405020304" pitchFamily="18" charset="0"/>
              </a:rPr>
              <a:t>Le mot de passe de Connexion</a:t>
            </a:r>
            <a:br>
              <a:rPr lang="fr-FR" sz="3600" dirty="0">
                <a:solidFill>
                  <a:srgbClr val="183E82"/>
                </a:solidFill>
                <a:latin typeface="Calibri" panose="020F0502020204030204" pitchFamily="34" charset="0"/>
                <a:ea typeface="Times New Roman" panose="02020603050405020304" pitchFamily="18" charset="0"/>
              </a:rPr>
            </a:br>
            <a:endParaRPr lang="fr-FR" dirty="0"/>
          </a:p>
        </p:txBody>
      </p:sp>
      <p:sp>
        <p:nvSpPr>
          <p:cNvPr id="4" name="Espace réservé du numéro de diapositive 3">
            <a:extLst>
              <a:ext uri="{FF2B5EF4-FFF2-40B4-BE49-F238E27FC236}">
                <a16:creationId xmlns:a16="http://schemas.microsoft.com/office/drawing/2014/main" id="{3DDFD36C-50B9-D28F-271D-A969BBAC48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4FE88968-8AAA-7847-7738-2D359AA0AC0D}"/>
              </a:ext>
            </a:extLst>
          </p:cNvPr>
          <p:cNvPicPr>
            <a:picLocks noChangeAspect="1"/>
          </p:cNvPicPr>
          <p:nvPr/>
        </p:nvPicPr>
        <p:blipFill>
          <a:blip r:embed="rId2"/>
          <a:stretch>
            <a:fillRect/>
          </a:stretch>
        </p:blipFill>
        <p:spPr>
          <a:xfrm>
            <a:off x="10186944" y="148183"/>
            <a:ext cx="1686186" cy="1216942"/>
          </a:xfrm>
          <a:prstGeom prst="rect">
            <a:avLst/>
          </a:prstGeom>
        </p:spPr>
      </p:pic>
      <p:sp>
        <p:nvSpPr>
          <p:cNvPr id="7" name="Espace réservé du contenu 2">
            <a:extLst>
              <a:ext uri="{FF2B5EF4-FFF2-40B4-BE49-F238E27FC236}">
                <a16:creationId xmlns:a16="http://schemas.microsoft.com/office/drawing/2014/main" id="{453E00F9-B479-C6D5-B308-2D506F7506B7}"/>
              </a:ext>
            </a:extLst>
          </p:cNvPr>
          <p:cNvSpPr txBox="1">
            <a:spLocks/>
          </p:cNvSpPr>
          <p:nvPr/>
        </p:nvSpPr>
        <p:spPr>
          <a:xfrm>
            <a:off x="6897089" y="1780194"/>
            <a:ext cx="3938322" cy="68958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0" lang="fr-F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fr-FR" sz="1300" b="0" i="0" u="none" strike="noStrike" kern="1200" cap="none" spc="0" normalizeH="0" baseline="0" noProof="0" dirty="0">
              <a:ln>
                <a:noFill/>
              </a:ln>
              <a:solidFill>
                <a:srgbClr val="183E82"/>
              </a:solidFill>
              <a:effectLst/>
              <a:uLnTx/>
              <a:uFillTx/>
              <a:latin typeface="Calibri"/>
              <a:ea typeface="+mn-ea"/>
              <a:cs typeface="+mn-cs"/>
            </a:endParaRPr>
          </a:p>
        </p:txBody>
      </p:sp>
      <p:pic>
        <p:nvPicPr>
          <p:cNvPr id="6" name="Image 5">
            <a:extLst>
              <a:ext uri="{FF2B5EF4-FFF2-40B4-BE49-F238E27FC236}">
                <a16:creationId xmlns:a16="http://schemas.microsoft.com/office/drawing/2014/main" id="{91ACFF23-61D4-8220-2A60-3EDD27F7C98C}"/>
              </a:ext>
            </a:extLst>
          </p:cNvPr>
          <p:cNvPicPr>
            <a:picLocks noChangeAspect="1"/>
          </p:cNvPicPr>
          <p:nvPr/>
        </p:nvPicPr>
        <p:blipFill>
          <a:blip r:embed="rId3"/>
          <a:stretch>
            <a:fillRect/>
          </a:stretch>
        </p:blipFill>
        <p:spPr>
          <a:xfrm>
            <a:off x="725903" y="1568701"/>
            <a:ext cx="10917174" cy="4467849"/>
          </a:xfrm>
          <a:prstGeom prst="rect">
            <a:avLst/>
          </a:prstGeom>
        </p:spPr>
      </p:pic>
    </p:spTree>
    <p:extLst>
      <p:ext uri="{BB962C8B-B14F-4D97-AF65-F5344CB8AC3E}">
        <p14:creationId xmlns:p14="http://schemas.microsoft.com/office/powerpoint/2010/main" val="4022121997"/>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C19A8-87A6-6474-5FB8-98E3ED1AC4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FCFA149-344F-46BA-ECD2-FD6DA535665E}"/>
              </a:ext>
            </a:extLst>
          </p:cNvPr>
          <p:cNvSpPr>
            <a:spLocks noGrp="1"/>
          </p:cNvSpPr>
          <p:nvPr>
            <p:ph type="title"/>
          </p:nvPr>
        </p:nvSpPr>
        <p:spPr>
          <a:xfrm>
            <a:off x="711200" y="269632"/>
            <a:ext cx="10769600" cy="1143000"/>
          </a:xfrm>
        </p:spPr>
        <p:txBody>
          <a:bodyPr>
            <a:normAutofit fontScale="90000"/>
          </a:bodyPr>
          <a:lstStyle/>
          <a:p>
            <a:r>
              <a:rPr lang="fr-FR" dirty="0">
                <a:solidFill>
                  <a:srgbClr val="183E82"/>
                </a:solidFill>
                <a:latin typeface="Calibri" panose="020F0502020204030204" pitchFamily="34" charset="0"/>
              </a:rPr>
              <a:t>7. </a:t>
            </a:r>
            <a:r>
              <a:rPr lang="fr-FR" sz="3600" dirty="0">
                <a:solidFill>
                  <a:srgbClr val="183E82"/>
                </a:solidFill>
                <a:latin typeface="Calibri" panose="020F0502020204030204" pitchFamily="34" charset="0"/>
                <a:ea typeface="Times New Roman" panose="02020603050405020304" pitchFamily="18" charset="0"/>
              </a:rPr>
              <a:t>Les nouveautés du compte Caf.fr</a:t>
            </a:r>
            <a:br>
              <a:rPr lang="fr-FR" sz="3600" dirty="0">
                <a:solidFill>
                  <a:srgbClr val="183E82"/>
                </a:solidFill>
                <a:latin typeface="Calibri" panose="020F0502020204030204" pitchFamily="34" charset="0"/>
                <a:ea typeface="Times New Roman" panose="02020603050405020304" pitchFamily="18" charset="0"/>
              </a:rPr>
            </a:br>
            <a:r>
              <a:rPr lang="fr-FR" sz="3600" dirty="0">
                <a:solidFill>
                  <a:srgbClr val="183E82"/>
                </a:solidFill>
                <a:latin typeface="Calibri" panose="020F0502020204030204" pitchFamily="34" charset="0"/>
                <a:ea typeface="Times New Roman" panose="02020603050405020304" pitchFamily="18" charset="0"/>
              </a:rPr>
              <a:t>Le mot de passe de Connexion</a:t>
            </a:r>
            <a:br>
              <a:rPr lang="fr-FR" sz="3600" dirty="0">
                <a:solidFill>
                  <a:srgbClr val="183E82"/>
                </a:solidFill>
                <a:latin typeface="Calibri" panose="020F0502020204030204" pitchFamily="34" charset="0"/>
                <a:ea typeface="Times New Roman" panose="02020603050405020304" pitchFamily="18" charset="0"/>
              </a:rPr>
            </a:br>
            <a:endParaRPr lang="fr-FR" dirty="0"/>
          </a:p>
        </p:txBody>
      </p:sp>
      <p:sp>
        <p:nvSpPr>
          <p:cNvPr id="4" name="Espace réservé du numéro de diapositive 3">
            <a:extLst>
              <a:ext uri="{FF2B5EF4-FFF2-40B4-BE49-F238E27FC236}">
                <a16:creationId xmlns:a16="http://schemas.microsoft.com/office/drawing/2014/main" id="{E66DB2CA-6171-7396-BAB9-35BA6E4163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1511A3DB-6693-8041-087D-58919B3BC767}"/>
              </a:ext>
            </a:extLst>
          </p:cNvPr>
          <p:cNvPicPr>
            <a:picLocks noChangeAspect="1"/>
          </p:cNvPicPr>
          <p:nvPr/>
        </p:nvPicPr>
        <p:blipFill>
          <a:blip r:embed="rId2"/>
          <a:stretch>
            <a:fillRect/>
          </a:stretch>
        </p:blipFill>
        <p:spPr>
          <a:xfrm>
            <a:off x="10186944" y="148183"/>
            <a:ext cx="1686186" cy="1216942"/>
          </a:xfrm>
          <a:prstGeom prst="rect">
            <a:avLst/>
          </a:prstGeom>
        </p:spPr>
      </p:pic>
      <p:sp>
        <p:nvSpPr>
          <p:cNvPr id="7" name="Espace réservé du contenu 2">
            <a:extLst>
              <a:ext uri="{FF2B5EF4-FFF2-40B4-BE49-F238E27FC236}">
                <a16:creationId xmlns:a16="http://schemas.microsoft.com/office/drawing/2014/main" id="{983AE51A-3169-58F9-BA0D-3230B0CE005F}"/>
              </a:ext>
            </a:extLst>
          </p:cNvPr>
          <p:cNvSpPr txBox="1">
            <a:spLocks/>
          </p:cNvSpPr>
          <p:nvPr/>
        </p:nvSpPr>
        <p:spPr>
          <a:xfrm>
            <a:off x="6897089" y="1780194"/>
            <a:ext cx="3938322" cy="68958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0" lang="fr-F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fr-FR" sz="1300" b="0" i="0" u="none" strike="noStrike" kern="1200" cap="none" spc="0" normalizeH="0" baseline="0" noProof="0" dirty="0">
              <a:ln>
                <a:noFill/>
              </a:ln>
              <a:solidFill>
                <a:srgbClr val="183E82"/>
              </a:solidFill>
              <a:effectLst/>
              <a:uLnTx/>
              <a:uFillTx/>
              <a:latin typeface="Calibri"/>
              <a:ea typeface="+mn-ea"/>
              <a:cs typeface="+mn-cs"/>
            </a:endParaRPr>
          </a:p>
        </p:txBody>
      </p:sp>
      <p:pic>
        <p:nvPicPr>
          <p:cNvPr id="8" name="Image 7">
            <a:extLst>
              <a:ext uri="{FF2B5EF4-FFF2-40B4-BE49-F238E27FC236}">
                <a16:creationId xmlns:a16="http://schemas.microsoft.com/office/drawing/2014/main" id="{7F830DF2-70CF-ECC9-199D-B2D5F5E47467}"/>
              </a:ext>
            </a:extLst>
          </p:cNvPr>
          <p:cNvPicPr>
            <a:picLocks noChangeAspect="1"/>
          </p:cNvPicPr>
          <p:nvPr/>
        </p:nvPicPr>
        <p:blipFill>
          <a:blip r:embed="rId3"/>
          <a:stretch>
            <a:fillRect/>
          </a:stretch>
        </p:blipFill>
        <p:spPr>
          <a:xfrm>
            <a:off x="733156" y="1443899"/>
            <a:ext cx="10450383" cy="5268060"/>
          </a:xfrm>
          <a:prstGeom prst="rect">
            <a:avLst/>
          </a:prstGeom>
        </p:spPr>
      </p:pic>
    </p:spTree>
    <p:extLst>
      <p:ext uri="{BB962C8B-B14F-4D97-AF65-F5344CB8AC3E}">
        <p14:creationId xmlns:p14="http://schemas.microsoft.com/office/powerpoint/2010/main" val="887989006"/>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F0F0F-0918-3148-8AEC-135BDBCFC7E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F19E60E-B583-D6F8-D6DE-3A5B9CBCAED9}"/>
              </a:ext>
            </a:extLst>
          </p:cNvPr>
          <p:cNvSpPr>
            <a:spLocks noGrp="1"/>
          </p:cNvSpPr>
          <p:nvPr>
            <p:ph type="title"/>
          </p:nvPr>
        </p:nvSpPr>
        <p:spPr>
          <a:xfrm>
            <a:off x="711200" y="269632"/>
            <a:ext cx="10769600" cy="1143000"/>
          </a:xfrm>
        </p:spPr>
        <p:txBody>
          <a:bodyPr>
            <a:normAutofit fontScale="90000"/>
          </a:bodyPr>
          <a:lstStyle/>
          <a:p>
            <a:r>
              <a:rPr lang="fr-FR" dirty="0">
                <a:solidFill>
                  <a:srgbClr val="183E82"/>
                </a:solidFill>
                <a:latin typeface="Calibri" panose="020F0502020204030204" pitchFamily="34" charset="0"/>
              </a:rPr>
              <a:t>7. </a:t>
            </a:r>
            <a:r>
              <a:rPr lang="fr-FR" sz="3600" dirty="0">
                <a:solidFill>
                  <a:srgbClr val="183E82"/>
                </a:solidFill>
                <a:latin typeface="Calibri" panose="020F0502020204030204" pitchFamily="34" charset="0"/>
                <a:ea typeface="Times New Roman" panose="02020603050405020304" pitchFamily="18" charset="0"/>
              </a:rPr>
              <a:t>Les nouveautés du compte Caf.fr</a:t>
            </a:r>
            <a:br>
              <a:rPr lang="fr-FR" sz="3600" dirty="0">
                <a:solidFill>
                  <a:srgbClr val="183E82"/>
                </a:solidFill>
                <a:latin typeface="Calibri" panose="020F0502020204030204" pitchFamily="34" charset="0"/>
                <a:ea typeface="Times New Roman" panose="02020603050405020304" pitchFamily="18" charset="0"/>
              </a:rPr>
            </a:br>
            <a:r>
              <a:rPr lang="fr-FR" sz="3600" dirty="0">
                <a:solidFill>
                  <a:srgbClr val="183E82"/>
                </a:solidFill>
                <a:latin typeface="Calibri" panose="020F0502020204030204" pitchFamily="34" charset="0"/>
                <a:ea typeface="Times New Roman" panose="02020603050405020304" pitchFamily="18" charset="0"/>
              </a:rPr>
              <a:t>Le mot de passe de Connexion</a:t>
            </a:r>
            <a:br>
              <a:rPr lang="fr-FR" sz="3600" dirty="0">
                <a:solidFill>
                  <a:srgbClr val="183E82"/>
                </a:solidFill>
                <a:latin typeface="Calibri" panose="020F0502020204030204" pitchFamily="34" charset="0"/>
                <a:ea typeface="Times New Roman" panose="02020603050405020304" pitchFamily="18" charset="0"/>
              </a:rPr>
            </a:br>
            <a:endParaRPr lang="fr-FR" dirty="0"/>
          </a:p>
        </p:txBody>
      </p:sp>
      <p:sp>
        <p:nvSpPr>
          <p:cNvPr id="4" name="Espace réservé du numéro de diapositive 3">
            <a:extLst>
              <a:ext uri="{FF2B5EF4-FFF2-40B4-BE49-F238E27FC236}">
                <a16:creationId xmlns:a16="http://schemas.microsoft.com/office/drawing/2014/main" id="{D3A799D3-89F1-6839-0EB7-27328CD7C7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ECF0DD29-FA54-89A9-A032-BA7F07F35779}"/>
              </a:ext>
            </a:extLst>
          </p:cNvPr>
          <p:cNvPicPr>
            <a:picLocks noChangeAspect="1"/>
          </p:cNvPicPr>
          <p:nvPr/>
        </p:nvPicPr>
        <p:blipFill>
          <a:blip r:embed="rId2"/>
          <a:stretch>
            <a:fillRect/>
          </a:stretch>
        </p:blipFill>
        <p:spPr>
          <a:xfrm>
            <a:off x="10186944" y="148183"/>
            <a:ext cx="1686186" cy="1216942"/>
          </a:xfrm>
          <a:prstGeom prst="rect">
            <a:avLst/>
          </a:prstGeom>
        </p:spPr>
      </p:pic>
      <p:sp>
        <p:nvSpPr>
          <p:cNvPr id="7" name="Espace réservé du contenu 2">
            <a:extLst>
              <a:ext uri="{FF2B5EF4-FFF2-40B4-BE49-F238E27FC236}">
                <a16:creationId xmlns:a16="http://schemas.microsoft.com/office/drawing/2014/main" id="{B6D7C8E9-0C15-DEEE-2A1B-2CB16676FD20}"/>
              </a:ext>
            </a:extLst>
          </p:cNvPr>
          <p:cNvSpPr txBox="1">
            <a:spLocks/>
          </p:cNvSpPr>
          <p:nvPr/>
        </p:nvSpPr>
        <p:spPr>
          <a:xfrm>
            <a:off x="6897089" y="1780194"/>
            <a:ext cx="3938322" cy="68958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0" lang="fr-F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fr-FR" sz="1300" b="0" i="0" u="none" strike="noStrike" kern="1200" cap="none" spc="0" normalizeH="0" baseline="0" noProof="0" dirty="0">
              <a:ln>
                <a:noFill/>
              </a:ln>
              <a:solidFill>
                <a:srgbClr val="183E82"/>
              </a:solidFill>
              <a:effectLst/>
              <a:uLnTx/>
              <a:uFillTx/>
              <a:latin typeface="Calibri"/>
              <a:ea typeface="+mn-ea"/>
              <a:cs typeface="+mn-cs"/>
            </a:endParaRPr>
          </a:p>
        </p:txBody>
      </p:sp>
      <p:pic>
        <p:nvPicPr>
          <p:cNvPr id="8" name="Image 7">
            <a:extLst>
              <a:ext uri="{FF2B5EF4-FFF2-40B4-BE49-F238E27FC236}">
                <a16:creationId xmlns:a16="http://schemas.microsoft.com/office/drawing/2014/main" id="{E8E4DD6A-3A15-B56D-AC78-191B2C0276BB}"/>
              </a:ext>
            </a:extLst>
          </p:cNvPr>
          <p:cNvPicPr>
            <a:picLocks noChangeAspect="1"/>
          </p:cNvPicPr>
          <p:nvPr/>
        </p:nvPicPr>
        <p:blipFill>
          <a:blip r:embed="rId3"/>
          <a:stretch>
            <a:fillRect/>
          </a:stretch>
        </p:blipFill>
        <p:spPr>
          <a:xfrm>
            <a:off x="733156" y="1443899"/>
            <a:ext cx="10450383" cy="5268060"/>
          </a:xfrm>
          <a:prstGeom prst="rect">
            <a:avLst/>
          </a:prstGeom>
        </p:spPr>
      </p:pic>
    </p:spTree>
    <p:extLst>
      <p:ext uri="{BB962C8B-B14F-4D97-AF65-F5344CB8AC3E}">
        <p14:creationId xmlns:p14="http://schemas.microsoft.com/office/powerpoint/2010/main" val="2521074298"/>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7B6CE-8427-0093-F4EE-6B1FDF51900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1A49791-D3D6-D7BC-6C64-AAE8E7E6E1AF}"/>
              </a:ext>
            </a:extLst>
          </p:cNvPr>
          <p:cNvSpPr>
            <a:spLocks noGrp="1"/>
          </p:cNvSpPr>
          <p:nvPr>
            <p:ph type="title"/>
          </p:nvPr>
        </p:nvSpPr>
        <p:spPr>
          <a:xfrm>
            <a:off x="711200" y="269632"/>
            <a:ext cx="10769600" cy="1143000"/>
          </a:xfrm>
        </p:spPr>
        <p:txBody>
          <a:bodyPr>
            <a:normAutofit fontScale="90000"/>
          </a:bodyPr>
          <a:lstStyle/>
          <a:p>
            <a:r>
              <a:rPr lang="fr-FR" dirty="0">
                <a:solidFill>
                  <a:srgbClr val="183E82"/>
                </a:solidFill>
                <a:latin typeface="Calibri" panose="020F0502020204030204" pitchFamily="34" charset="0"/>
              </a:rPr>
              <a:t>7. </a:t>
            </a:r>
            <a:r>
              <a:rPr lang="fr-FR" sz="3600" dirty="0">
                <a:solidFill>
                  <a:srgbClr val="183E82"/>
                </a:solidFill>
                <a:latin typeface="Calibri" panose="020F0502020204030204" pitchFamily="34" charset="0"/>
                <a:ea typeface="Times New Roman" panose="02020603050405020304" pitchFamily="18" charset="0"/>
              </a:rPr>
              <a:t>Les nouveautés du compte Caf.fr</a:t>
            </a:r>
            <a:br>
              <a:rPr lang="fr-FR" sz="3600" dirty="0">
                <a:solidFill>
                  <a:srgbClr val="183E82"/>
                </a:solidFill>
                <a:latin typeface="Calibri" panose="020F0502020204030204" pitchFamily="34" charset="0"/>
                <a:ea typeface="Times New Roman" panose="02020603050405020304" pitchFamily="18" charset="0"/>
              </a:rPr>
            </a:br>
            <a:r>
              <a:rPr lang="fr-FR" sz="3600" dirty="0">
                <a:solidFill>
                  <a:srgbClr val="183E82"/>
                </a:solidFill>
                <a:latin typeface="Calibri" panose="020F0502020204030204" pitchFamily="34" charset="0"/>
                <a:ea typeface="Times New Roman" panose="02020603050405020304" pitchFamily="18" charset="0"/>
              </a:rPr>
              <a:t>Obligation de saisie d’au moins une coordonnée de contact</a:t>
            </a:r>
            <a:br>
              <a:rPr lang="fr-FR" sz="3600" dirty="0">
                <a:solidFill>
                  <a:srgbClr val="183E82"/>
                </a:solidFill>
                <a:latin typeface="Calibri" panose="020F0502020204030204" pitchFamily="34" charset="0"/>
                <a:ea typeface="Times New Roman" panose="02020603050405020304" pitchFamily="18" charset="0"/>
              </a:rPr>
            </a:br>
            <a:endParaRPr lang="fr-FR" dirty="0"/>
          </a:p>
        </p:txBody>
      </p:sp>
      <p:sp>
        <p:nvSpPr>
          <p:cNvPr id="4" name="Espace réservé du numéro de diapositive 3">
            <a:extLst>
              <a:ext uri="{FF2B5EF4-FFF2-40B4-BE49-F238E27FC236}">
                <a16:creationId xmlns:a16="http://schemas.microsoft.com/office/drawing/2014/main" id="{4391A7C3-1089-F876-0C95-58AB2A221F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47AB3E3D-FDAC-7C26-F2EB-24E3C5A745E7}"/>
              </a:ext>
            </a:extLst>
          </p:cNvPr>
          <p:cNvPicPr>
            <a:picLocks noChangeAspect="1"/>
          </p:cNvPicPr>
          <p:nvPr/>
        </p:nvPicPr>
        <p:blipFill>
          <a:blip r:embed="rId2"/>
          <a:stretch>
            <a:fillRect/>
          </a:stretch>
        </p:blipFill>
        <p:spPr>
          <a:xfrm>
            <a:off x="10505814" y="118686"/>
            <a:ext cx="1686186" cy="1216942"/>
          </a:xfrm>
          <a:prstGeom prst="rect">
            <a:avLst/>
          </a:prstGeom>
        </p:spPr>
      </p:pic>
      <p:sp>
        <p:nvSpPr>
          <p:cNvPr id="7" name="Espace réservé du contenu 2">
            <a:extLst>
              <a:ext uri="{FF2B5EF4-FFF2-40B4-BE49-F238E27FC236}">
                <a16:creationId xmlns:a16="http://schemas.microsoft.com/office/drawing/2014/main" id="{5035096F-5824-6261-DCA6-9732C7385C43}"/>
              </a:ext>
            </a:extLst>
          </p:cNvPr>
          <p:cNvSpPr txBox="1">
            <a:spLocks/>
          </p:cNvSpPr>
          <p:nvPr/>
        </p:nvSpPr>
        <p:spPr>
          <a:xfrm>
            <a:off x="6897089" y="1780194"/>
            <a:ext cx="3938322" cy="68958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0" lang="fr-F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fr-FR" sz="1300" b="0" i="0" u="none" strike="noStrike" kern="1200" cap="none" spc="0" normalizeH="0" baseline="0" noProof="0" dirty="0">
              <a:ln>
                <a:noFill/>
              </a:ln>
              <a:solidFill>
                <a:srgbClr val="183E82"/>
              </a:solidFill>
              <a:effectLst/>
              <a:uLnTx/>
              <a:uFillTx/>
              <a:latin typeface="Calibri"/>
              <a:ea typeface="+mn-ea"/>
              <a:cs typeface="+mn-cs"/>
            </a:endParaRPr>
          </a:p>
        </p:txBody>
      </p:sp>
      <p:pic>
        <p:nvPicPr>
          <p:cNvPr id="6" name="Image 5">
            <a:extLst>
              <a:ext uri="{FF2B5EF4-FFF2-40B4-BE49-F238E27FC236}">
                <a16:creationId xmlns:a16="http://schemas.microsoft.com/office/drawing/2014/main" id="{10E5F671-7FDC-2419-4CC6-31A532F3C24B}"/>
              </a:ext>
            </a:extLst>
          </p:cNvPr>
          <p:cNvPicPr>
            <a:picLocks noChangeAspect="1"/>
          </p:cNvPicPr>
          <p:nvPr/>
        </p:nvPicPr>
        <p:blipFill>
          <a:blip r:embed="rId3"/>
          <a:stretch>
            <a:fillRect/>
          </a:stretch>
        </p:blipFill>
        <p:spPr>
          <a:xfrm>
            <a:off x="619891" y="1640587"/>
            <a:ext cx="11050542" cy="4658375"/>
          </a:xfrm>
          <a:prstGeom prst="rect">
            <a:avLst/>
          </a:prstGeom>
        </p:spPr>
      </p:pic>
    </p:spTree>
    <p:extLst>
      <p:ext uri="{BB962C8B-B14F-4D97-AF65-F5344CB8AC3E}">
        <p14:creationId xmlns:p14="http://schemas.microsoft.com/office/powerpoint/2010/main" val="1610972857"/>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412DCE2-5D4C-E326-642E-C8CCFD0B5C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A2014DDF-27CF-9F2E-C6F7-88E1969CB73B}"/>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D5001D8A-5F91-6B5A-7DBE-B27A6D10EDB6}"/>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lvl="0">
              <a:defRPr/>
            </a:pPr>
            <a:r>
              <a:rPr lang="fr-FR" sz="3600" dirty="0">
                <a:solidFill>
                  <a:srgbClr val="183E82"/>
                </a:solidFill>
                <a:latin typeface="Calibri" panose="020F0502020204030204" pitchFamily="34" charset="0"/>
                <a:ea typeface="Times New Roman" panose="02020603050405020304" pitchFamily="18" charset="0"/>
              </a:rPr>
              <a:t>1. L’offre de travail social</a:t>
            </a:r>
            <a:br>
              <a:rPr lang="fr-FR" sz="3600" dirty="0">
                <a:solidFill>
                  <a:srgbClr val="183E82"/>
                </a:solidFill>
                <a:latin typeface="Calibri" panose="020F0502020204030204" pitchFamily="34" charset="0"/>
                <a:ea typeface="Times New Roman" panose="02020603050405020304" pitchFamily="18" charset="0"/>
              </a:rPr>
            </a:br>
            <a:endParaRPr kumimoji="0" lang="fr-FR" sz="3300" b="0" i="0" u="none" strike="noStrike" kern="1200" cap="none" spc="0" normalizeH="0" baseline="0" noProof="0" dirty="0">
              <a:ln>
                <a:noFill/>
              </a:ln>
              <a:solidFill>
                <a:schemeClr val="tx2">
                  <a:lumMod val="60000"/>
                  <a:lumOff val="40000"/>
                </a:schemeClr>
              </a:solidFill>
              <a:effectLst/>
              <a:uLnTx/>
              <a:uFillTx/>
              <a:latin typeface="Calibri"/>
              <a:ea typeface="+mj-ea"/>
              <a:cs typeface="+mj-cs"/>
            </a:endParaRPr>
          </a:p>
        </p:txBody>
      </p:sp>
      <p:sp>
        <p:nvSpPr>
          <p:cNvPr id="6" name="Rectangle 1">
            <a:extLst>
              <a:ext uri="{FF2B5EF4-FFF2-40B4-BE49-F238E27FC236}">
                <a16:creationId xmlns:a16="http://schemas.microsoft.com/office/drawing/2014/main" id="{18528E82-F547-A8E3-3359-761652CE97A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 name="Espace réservé du contenu 2">
            <a:extLst>
              <a:ext uri="{FF2B5EF4-FFF2-40B4-BE49-F238E27FC236}">
                <a16:creationId xmlns:a16="http://schemas.microsoft.com/office/drawing/2014/main" id="{C471907A-1115-97EF-E1FE-CE8DE9255A0F}"/>
              </a:ext>
            </a:extLst>
          </p:cNvPr>
          <p:cNvSpPr>
            <a:spLocks noGrp="1"/>
          </p:cNvSpPr>
          <p:nvPr>
            <p:ph idx="1"/>
          </p:nvPr>
        </p:nvSpPr>
        <p:spPr>
          <a:prstGeom prst="rect">
            <a:avLst/>
          </a:prstGeom>
        </p:spPr>
        <p:txBody>
          <a:bodyPr vert="horz" lIns="91440" tIns="45720" rIns="91440" bIns="45720" rtlCol="0" anchor="t">
            <a:normAutofit fontScale="85000" lnSpcReduction="20000"/>
          </a:bodyPr>
          <a:lstStyle>
            <a:lvl1pPr marL="257175" indent="-257175" algn="l" defTabSz="6858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0" lang="fr-F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9pPr>
          </a:lstStyle>
          <a:p>
            <a:pPr marL="0" marR="0" indent="0" algn="just">
              <a:lnSpc>
                <a:spcPct val="110000"/>
              </a:lnSpc>
              <a:spcBef>
                <a:spcPts val="0"/>
              </a:spcBef>
              <a:spcAft>
                <a:spcPts val="0"/>
              </a:spcAft>
              <a:buNone/>
            </a:pPr>
            <a:r>
              <a:rPr lang="fr-FR" kern="1400" dirty="0">
                <a:solidFill>
                  <a:srgbClr val="0B4E9F"/>
                </a:solidFill>
                <a:latin typeface="+mj-lt"/>
                <a:cs typeface="Arial" panose="020B0604020202020204" pitchFamily="34" charset="0"/>
              </a:rPr>
              <a:t>Les 2 Travailleurs sociaux de la Caf du Lot interviennent auprès d’allocataires avec enfant à charge ou grossesse en cours lors d’événement de vie ciblés (séparation, décès enfant, décès conjoint, parent seul).</a:t>
            </a:r>
          </a:p>
          <a:p>
            <a:pPr marL="0" marR="0" indent="0" algn="just">
              <a:lnSpc>
                <a:spcPct val="110000"/>
              </a:lnSpc>
              <a:spcBef>
                <a:spcPts val="0"/>
              </a:spcBef>
              <a:spcAft>
                <a:spcPts val="0"/>
              </a:spcAft>
              <a:buNone/>
            </a:pPr>
            <a:endParaRPr lang="fr-FR" kern="1400" dirty="0">
              <a:solidFill>
                <a:srgbClr val="0B4E9F"/>
              </a:solidFill>
              <a:latin typeface="+mj-lt"/>
              <a:cs typeface="Arial" panose="020B0604020202020204" pitchFamily="34" charset="0"/>
            </a:endParaRPr>
          </a:p>
          <a:p>
            <a:pPr marL="0" marR="0" indent="0" algn="just">
              <a:lnSpc>
                <a:spcPct val="110000"/>
              </a:lnSpc>
              <a:spcBef>
                <a:spcPts val="0"/>
              </a:spcBef>
              <a:spcAft>
                <a:spcPts val="0"/>
              </a:spcAft>
              <a:buNone/>
            </a:pPr>
            <a:r>
              <a:rPr lang="fr-FR" kern="1400" dirty="0">
                <a:solidFill>
                  <a:srgbClr val="0B4E9F"/>
                </a:solidFill>
                <a:latin typeface="+mj-lt"/>
                <a:cs typeface="Arial" panose="020B0604020202020204" pitchFamily="34" charset="0"/>
              </a:rPr>
              <a:t>Domaines d’accompagnement : accès aux droits, santé, organisation familiale, budget…</a:t>
            </a:r>
          </a:p>
          <a:p>
            <a:pPr marL="0" marR="0" indent="0" algn="just">
              <a:lnSpc>
                <a:spcPct val="110000"/>
              </a:lnSpc>
              <a:spcBef>
                <a:spcPts val="0"/>
              </a:spcBef>
              <a:spcAft>
                <a:spcPts val="0"/>
              </a:spcAft>
              <a:buNone/>
            </a:pPr>
            <a:endParaRPr lang="fr-FR" kern="1400" dirty="0">
              <a:solidFill>
                <a:srgbClr val="0B4E9F"/>
              </a:solidFill>
              <a:latin typeface="+mj-lt"/>
              <a:cs typeface="Arial" panose="020B0604020202020204" pitchFamily="34" charset="0"/>
            </a:endParaRPr>
          </a:p>
          <a:p>
            <a:pPr marL="0" marR="0" indent="0" algn="just">
              <a:lnSpc>
                <a:spcPct val="110000"/>
              </a:lnSpc>
              <a:spcBef>
                <a:spcPts val="0"/>
              </a:spcBef>
              <a:spcAft>
                <a:spcPts val="0"/>
              </a:spcAft>
              <a:buNone/>
            </a:pPr>
            <a:r>
              <a:rPr lang="fr-FR" kern="1400" dirty="0">
                <a:solidFill>
                  <a:srgbClr val="0B4E9F"/>
                </a:solidFill>
                <a:latin typeface="+mj-lt"/>
                <a:cs typeface="Arial" panose="020B0604020202020204" pitchFamily="34" charset="0"/>
              </a:rPr>
              <a:t>Lors de chaque évènement de vie ciblé entrant dans leur périmètre d’intervention, les travailleurs sociaux proposent une « mise à disposition » aux familles.</a:t>
            </a:r>
          </a:p>
          <a:p>
            <a:pPr marL="0" marR="0" indent="0" algn="just">
              <a:lnSpc>
                <a:spcPct val="110000"/>
              </a:lnSpc>
              <a:spcBef>
                <a:spcPts val="0"/>
              </a:spcBef>
              <a:spcAft>
                <a:spcPts val="0"/>
              </a:spcAft>
              <a:buNone/>
            </a:pPr>
            <a:endParaRPr lang="fr-FR" kern="1400" dirty="0">
              <a:solidFill>
                <a:srgbClr val="0B4E9F"/>
              </a:solidFill>
              <a:latin typeface="+mj-lt"/>
              <a:cs typeface="Arial" panose="020B0604020202020204" pitchFamily="34" charset="0"/>
            </a:endParaRPr>
          </a:p>
          <a:p>
            <a:pPr marL="0" marR="0" indent="0" algn="just">
              <a:lnSpc>
                <a:spcPct val="110000"/>
              </a:lnSpc>
              <a:spcBef>
                <a:spcPts val="0"/>
              </a:spcBef>
              <a:spcAft>
                <a:spcPts val="0"/>
              </a:spcAft>
              <a:buNone/>
            </a:pPr>
            <a:r>
              <a:rPr lang="fr-FR" kern="1400" dirty="0">
                <a:solidFill>
                  <a:srgbClr val="0B4E9F"/>
                </a:solidFill>
                <a:latin typeface="+mj-lt"/>
                <a:cs typeface="Arial" panose="020B0604020202020204" pitchFamily="34" charset="0"/>
              </a:rPr>
              <a:t>L’accompagnement des familles peut se faire en RDV physiques (Caf du lot, domicile ou chez les partenaires) ou téléphoniques.</a:t>
            </a:r>
          </a:p>
          <a:p>
            <a:pPr marL="0" marR="0" indent="0" algn="just">
              <a:lnSpc>
                <a:spcPct val="110000"/>
              </a:lnSpc>
              <a:spcBef>
                <a:spcPts val="0"/>
              </a:spcBef>
              <a:spcAft>
                <a:spcPts val="0"/>
              </a:spcAft>
              <a:buNone/>
            </a:pPr>
            <a:r>
              <a:rPr lang="fr-FR" kern="1400" dirty="0">
                <a:solidFill>
                  <a:srgbClr val="0B4E9F"/>
                </a:solidFill>
                <a:latin typeface="+mj-lt"/>
                <a:cs typeface="Arial" panose="020B0604020202020204" pitchFamily="34" charset="0"/>
              </a:rPr>
              <a:t>(Les familles ne peuvent pas prendre RDV sur le Caf.fr)</a:t>
            </a:r>
          </a:p>
          <a:p>
            <a:pPr marL="0" marR="0" indent="0" algn="just">
              <a:lnSpc>
                <a:spcPct val="110000"/>
              </a:lnSpc>
              <a:spcBef>
                <a:spcPts val="0"/>
              </a:spcBef>
              <a:spcAft>
                <a:spcPts val="0"/>
              </a:spcAft>
            </a:pPr>
            <a:endParaRPr lang="fr-FR" kern="1400" dirty="0">
              <a:solidFill>
                <a:srgbClr val="0B4E9F"/>
              </a:solidFill>
              <a:latin typeface="+mj-lt"/>
              <a:cs typeface="Arial" panose="020B0604020202020204" pitchFamily="34" charset="0"/>
            </a:endParaRPr>
          </a:p>
          <a:p>
            <a:pPr marL="0" marR="0" indent="0" algn="just">
              <a:lnSpc>
                <a:spcPct val="110000"/>
              </a:lnSpc>
              <a:spcBef>
                <a:spcPts val="0"/>
              </a:spcBef>
              <a:spcAft>
                <a:spcPts val="0"/>
              </a:spcAft>
              <a:buNone/>
            </a:pPr>
            <a:r>
              <a:rPr lang="fr-FR" kern="1400" dirty="0">
                <a:solidFill>
                  <a:srgbClr val="0B4E9F"/>
                </a:solidFill>
                <a:latin typeface="+mj-lt"/>
                <a:cs typeface="Arial" panose="020B0604020202020204" pitchFamily="34" charset="0"/>
              </a:rPr>
              <a:t>Les travailleurs sociaux travaillent en collaboration avec le conseiller technique territorial (remontée des problématiques de certains territoires) et avec les partenaires du territoire.</a:t>
            </a:r>
          </a:p>
          <a:p>
            <a:endParaRPr lang="fr-FR" dirty="0"/>
          </a:p>
        </p:txBody>
      </p:sp>
    </p:spTree>
    <p:extLst>
      <p:ext uri="{BB962C8B-B14F-4D97-AF65-F5344CB8AC3E}">
        <p14:creationId xmlns:p14="http://schemas.microsoft.com/office/powerpoint/2010/main" val="1285464381"/>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1F084-E6DE-769F-AF6B-B04C19B2F3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4DBBD11-7F3C-A2C4-2501-D3CF0405FE80}"/>
              </a:ext>
            </a:extLst>
          </p:cNvPr>
          <p:cNvSpPr>
            <a:spLocks noGrp="1"/>
          </p:cNvSpPr>
          <p:nvPr>
            <p:ph type="title"/>
          </p:nvPr>
        </p:nvSpPr>
        <p:spPr/>
        <p:txBody>
          <a:bodyPr vert="horz" lIns="91440" tIns="45720" rIns="91440" bIns="45720" rtlCol="0" anchor="ctr" anchorCtr="0">
            <a:normAutofit/>
          </a:bodyPr>
          <a:lstStyle/>
          <a:p>
            <a:r>
              <a:rPr lang="fr-FR" sz="3600" dirty="0">
                <a:solidFill>
                  <a:srgbClr val="183E82"/>
                </a:solidFill>
                <a:cs typeface="Calibri"/>
              </a:rPr>
              <a:t>8. Les prochains évènements</a:t>
            </a:r>
          </a:p>
        </p:txBody>
      </p:sp>
      <p:sp>
        <p:nvSpPr>
          <p:cNvPr id="3" name="Espace réservé du contenu 2">
            <a:extLst>
              <a:ext uri="{FF2B5EF4-FFF2-40B4-BE49-F238E27FC236}">
                <a16:creationId xmlns:a16="http://schemas.microsoft.com/office/drawing/2014/main" id="{EC180F30-134D-A229-A18A-26BFEF179C68}"/>
              </a:ext>
            </a:extLst>
          </p:cNvPr>
          <p:cNvSpPr>
            <a:spLocks noGrp="1"/>
          </p:cNvSpPr>
          <p:nvPr>
            <p:ph idx="1"/>
          </p:nvPr>
        </p:nvSpPr>
        <p:spPr>
          <a:xfrm>
            <a:off x="719403" y="1596413"/>
            <a:ext cx="10769600" cy="4604362"/>
          </a:xfrm>
        </p:spPr>
        <p:txBody>
          <a:bodyPr vert="horz" lIns="91440" tIns="45720" rIns="91440" bIns="45720" rtlCol="0">
            <a:noAutofit/>
          </a:bodyPr>
          <a:lstStyle/>
          <a:p>
            <a:pPr marL="0" indent="0">
              <a:buNone/>
            </a:pPr>
            <a:r>
              <a:rPr lang="fr-FR" sz="1800" dirty="0">
                <a:solidFill>
                  <a:srgbClr val="183E82"/>
                </a:solidFill>
              </a:rPr>
              <a:t>🤝 Journées d’immersion partenaires </a:t>
            </a:r>
          </a:p>
          <a:p>
            <a:pPr marL="0" indent="0">
              <a:buNone/>
            </a:pPr>
            <a:r>
              <a:rPr lang="fr-FR" sz="1800" dirty="0">
                <a:solidFill>
                  <a:srgbClr val="183E82"/>
                </a:solidFill>
              </a:rPr>
              <a:t>La Caf du Lot propose des journées d’immersion pour permettre aux partenaires de mieux comprendre ses missions, son organisation et ses métiers, et de découvrir concrètement l’accueil et l’accompagnement des allocataires.</a:t>
            </a:r>
          </a:p>
          <a:p>
            <a:pPr marL="0" indent="0">
              <a:buNone/>
            </a:pPr>
            <a:r>
              <a:rPr lang="fr-FR" sz="1800" dirty="0">
                <a:solidFill>
                  <a:srgbClr val="183E82"/>
                </a:solidFill>
              </a:rPr>
              <a:t>Le calendrier des journées d'immersion 2026 :</a:t>
            </a:r>
          </a:p>
          <a:p>
            <a:r>
              <a:rPr lang="fr-FR" sz="1800" dirty="0">
                <a:solidFill>
                  <a:srgbClr val="183E82"/>
                </a:solidFill>
              </a:rPr>
              <a:t>lundi 22 juin,</a:t>
            </a:r>
          </a:p>
          <a:p>
            <a:r>
              <a:rPr lang="fr-FR" sz="1800" dirty="0">
                <a:solidFill>
                  <a:srgbClr val="183E82"/>
                </a:solidFill>
              </a:rPr>
              <a:t>lundi 5 octobre,</a:t>
            </a:r>
          </a:p>
          <a:p>
            <a:r>
              <a:rPr lang="fr-FR" sz="1800" dirty="0">
                <a:solidFill>
                  <a:srgbClr val="183E82"/>
                </a:solidFill>
              </a:rPr>
              <a:t>mardi 24 novembre.</a:t>
            </a:r>
          </a:p>
          <a:p>
            <a:endParaRPr lang="fr-FR" sz="1800" dirty="0">
              <a:solidFill>
                <a:srgbClr val="183E82"/>
              </a:solidFill>
            </a:endParaRPr>
          </a:p>
          <a:p>
            <a:pPr marL="0" indent="0">
              <a:buNone/>
            </a:pPr>
            <a:r>
              <a:rPr lang="fr-FR" sz="1800" dirty="0">
                <a:solidFill>
                  <a:srgbClr val="183E82"/>
                </a:solidFill>
              </a:rPr>
              <a:t>👉 💻 Les prochains webinaires partenaires – Les </a:t>
            </a:r>
            <a:r>
              <a:rPr lang="fr-FR" sz="1800" dirty="0" err="1">
                <a:solidFill>
                  <a:srgbClr val="183E82"/>
                </a:solidFill>
              </a:rPr>
              <a:t>ActusCaf</a:t>
            </a:r>
            <a:endParaRPr lang="fr-FR" sz="1800" dirty="0">
              <a:solidFill>
                <a:srgbClr val="183E82"/>
              </a:solidFill>
            </a:endParaRPr>
          </a:p>
          <a:p>
            <a:r>
              <a:rPr lang="fr-FR" sz="1800" dirty="0">
                <a:solidFill>
                  <a:srgbClr val="183E82"/>
                </a:solidFill>
              </a:rPr>
              <a:t>mardi 7 juillet, de 13h30 à 14h30,</a:t>
            </a:r>
          </a:p>
          <a:p>
            <a:r>
              <a:rPr lang="fr-FR" sz="1800" dirty="0">
                <a:solidFill>
                  <a:srgbClr val="183E82"/>
                </a:solidFill>
              </a:rPr>
              <a:t>mardi 29 septembre, de 13h30 à 14h30,</a:t>
            </a:r>
          </a:p>
          <a:p>
            <a:r>
              <a:rPr lang="fr-FR" sz="1800" dirty="0">
                <a:solidFill>
                  <a:srgbClr val="183E82"/>
                </a:solidFill>
              </a:rPr>
              <a:t>mardi 1er décembre de 13h30 à 14h30.</a:t>
            </a:r>
          </a:p>
        </p:txBody>
      </p:sp>
      <p:sp>
        <p:nvSpPr>
          <p:cNvPr id="4" name="Espace réservé du numéro de diapositive 3">
            <a:extLst>
              <a:ext uri="{FF2B5EF4-FFF2-40B4-BE49-F238E27FC236}">
                <a16:creationId xmlns:a16="http://schemas.microsoft.com/office/drawing/2014/main" id="{7E6D2C0C-5D9E-E13B-3D22-2F08784C1E31}"/>
              </a:ext>
            </a:extLst>
          </p:cNvPr>
          <p:cNvSpPr>
            <a:spLocks noGrp="1"/>
          </p:cNvSpPr>
          <p:nvPr>
            <p:ph type="sldNum" sz="quarter" idx="12"/>
          </p:nvPr>
        </p:nvSpPr>
        <p:spPr/>
        <p:txBody>
          <a:bodyPr/>
          <a:lstStyle/>
          <a:p>
            <a:fld id="{33D6E5A2-EC83-451F-A719-9AC1370DD5CF}" type="slidenum">
              <a:rPr lang="fr-FR" smtClean="0"/>
              <a:pPr/>
              <a:t>30</a:t>
            </a:fld>
            <a:endParaRPr kumimoji="0" lang="fr-FR"/>
          </a:p>
        </p:txBody>
      </p:sp>
      <p:pic>
        <p:nvPicPr>
          <p:cNvPr id="5" name="Image 4">
            <a:extLst>
              <a:ext uri="{FF2B5EF4-FFF2-40B4-BE49-F238E27FC236}">
                <a16:creationId xmlns:a16="http://schemas.microsoft.com/office/drawing/2014/main" id="{AB46E7E7-52E4-10DE-72A6-7F3C299DB3D2}"/>
              </a:ext>
            </a:extLst>
          </p:cNvPr>
          <p:cNvPicPr>
            <a:picLocks noChangeAspect="1"/>
          </p:cNvPicPr>
          <p:nvPr/>
        </p:nvPicPr>
        <p:blipFill>
          <a:blip r:embed="rId3"/>
          <a:stretch>
            <a:fillRect/>
          </a:stretch>
        </p:blipFill>
        <p:spPr>
          <a:xfrm>
            <a:off x="10234569" y="136522"/>
            <a:ext cx="1686186" cy="1216942"/>
          </a:xfrm>
          <a:prstGeom prst="rect">
            <a:avLst/>
          </a:prstGeom>
        </p:spPr>
      </p:pic>
    </p:spTree>
    <p:extLst>
      <p:ext uri="{BB962C8B-B14F-4D97-AF65-F5344CB8AC3E}">
        <p14:creationId xmlns:p14="http://schemas.microsoft.com/office/powerpoint/2010/main" val="1031192495"/>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82182-3CB6-66DB-B2DD-FA019ADC8E3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C446E7-8708-9791-1A19-1210410326BF}"/>
              </a:ext>
            </a:extLst>
          </p:cNvPr>
          <p:cNvSpPr>
            <a:spLocks noGrp="1"/>
          </p:cNvSpPr>
          <p:nvPr>
            <p:ph type="title"/>
          </p:nvPr>
        </p:nvSpPr>
        <p:spPr/>
        <p:txBody>
          <a:bodyPr vert="horz" lIns="91440" tIns="45720" rIns="91440" bIns="45720" rtlCol="0" anchor="ctr" anchorCtr="0">
            <a:normAutofit/>
          </a:bodyPr>
          <a:lstStyle/>
          <a:p>
            <a:r>
              <a:rPr lang="fr-FR" sz="3600" dirty="0">
                <a:solidFill>
                  <a:srgbClr val="183E82"/>
                </a:solidFill>
                <a:cs typeface="Calibri"/>
              </a:rPr>
              <a:t>9. Comment rencontrer et contacter la Caf ?</a:t>
            </a:r>
          </a:p>
        </p:txBody>
      </p:sp>
      <p:sp>
        <p:nvSpPr>
          <p:cNvPr id="3" name="Espace réservé du contenu 2">
            <a:extLst>
              <a:ext uri="{FF2B5EF4-FFF2-40B4-BE49-F238E27FC236}">
                <a16:creationId xmlns:a16="http://schemas.microsoft.com/office/drawing/2014/main" id="{C376EE04-DEC1-AC96-5C20-8EFC1648909E}"/>
              </a:ext>
            </a:extLst>
          </p:cNvPr>
          <p:cNvSpPr>
            <a:spLocks noGrp="1"/>
          </p:cNvSpPr>
          <p:nvPr>
            <p:ph idx="1"/>
          </p:nvPr>
        </p:nvSpPr>
        <p:spPr/>
        <p:txBody>
          <a:bodyPr vert="horz" lIns="91440" tIns="45720" rIns="91440" bIns="45720" rtlCol="0">
            <a:noAutofit/>
          </a:bodyPr>
          <a:lstStyle/>
          <a:p>
            <a:pPr marL="0" indent="0">
              <a:buNone/>
            </a:pPr>
            <a:r>
              <a:rPr lang="fr-FR" sz="1800" dirty="0">
                <a:solidFill>
                  <a:srgbClr val="00B050"/>
                </a:solidFill>
              </a:rPr>
              <a:t>Modes de contact allocataires : </a:t>
            </a:r>
          </a:p>
          <a:p>
            <a:pPr>
              <a:buFont typeface="Wingdings" panose="05000000000000000000" pitchFamily="2" charset="2"/>
              <a:buChar char="Ø"/>
            </a:pPr>
            <a:r>
              <a:rPr lang="fr-FR" sz="1800" dirty="0">
                <a:solidFill>
                  <a:srgbClr val="183E82"/>
                </a:solidFill>
              </a:rPr>
              <a:t>Par téléphone au 3230</a:t>
            </a:r>
          </a:p>
          <a:p>
            <a:pPr>
              <a:buFont typeface="Wingdings" panose="05000000000000000000" pitchFamily="2" charset="2"/>
              <a:buChar char="Ø"/>
            </a:pPr>
            <a:r>
              <a:rPr lang="fr-FR" sz="1800" dirty="0">
                <a:solidFill>
                  <a:srgbClr val="183E82"/>
                </a:solidFill>
              </a:rPr>
              <a:t>Par courrier </a:t>
            </a:r>
            <a:r>
              <a:rPr lang="fr-FR" sz="1400" i="1" dirty="0">
                <a:solidFill>
                  <a:srgbClr val="183E82"/>
                </a:solidFill>
              </a:rPr>
              <a:t>(Caf du Lot – 304 Rue Victor Hugo – 46019 Cahors CEDEX 9)</a:t>
            </a:r>
            <a:endParaRPr lang="fr-FR" sz="1800" dirty="0">
              <a:solidFill>
                <a:srgbClr val="183E82"/>
              </a:solidFill>
            </a:endParaRPr>
          </a:p>
          <a:p>
            <a:pPr>
              <a:buFont typeface="Wingdings" panose="05000000000000000000" pitchFamily="2" charset="2"/>
              <a:buChar char="Ø"/>
            </a:pPr>
            <a:r>
              <a:rPr lang="fr-FR" sz="1800" dirty="0">
                <a:solidFill>
                  <a:srgbClr val="183E82"/>
                </a:solidFill>
              </a:rPr>
              <a:t>Par courriel</a:t>
            </a:r>
          </a:p>
          <a:p>
            <a:pPr>
              <a:buFont typeface="Wingdings" panose="05000000000000000000" pitchFamily="2" charset="2"/>
              <a:buChar char="Ø"/>
            </a:pPr>
            <a:r>
              <a:rPr lang="fr-FR" sz="1800" dirty="0">
                <a:solidFill>
                  <a:srgbClr val="183E82"/>
                </a:solidFill>
              </a:rPr>
              <a:t>transmettreundocument.caf46@info-caf.fr </a:t>
            </a:r>
            <a:r>
              <a:rPr lang="fr-FR" sz="1600" i="1" dirty="0">
                <a:solidFill>
                  <a:srgbClr val="183E82"/>
                </a:solidFill>
              </a:rPr>
              <a:t>(pas d’image dans le mail, pas de signature, un mail par dossier, format jpeg, </a:t>
            </a:r>
            <a:r>
              <a:rPr lang="fr-FR" sz="1600" i="1" dirty="0" err="1">
                <a:solidFill>
                  <a:srgbClr val="183E82"/>
                </a:solidFill>
              </a:rPr>
              <a:t>pdf</a:t>
            </a:r>
            <a:r>
              <a:rPr lang="fr-FR" sz="1600" i="1" dirty="0">
                <a:solidFill>
                  <a:srgbClr val="183E82"/>
                </a:solidFill>
              </a:rPr>
              <a:t>, png, jpg ou gif, 10 Mo maximum) </a:t>
            </a:r>
            <a:r>
              <a:rPr lang="fr-FR" sz="1600" dirty="0">
                <a:solidFill>
                  <a:srgbClr val="00B050"/>
                </a:solidFill>
              </a:rPr>
              <a:t>Cette adresse ne doit pas être communiquée aux allocataires.</a:t>
            </a:r>
          </a:p>
          <a:p>
            <a:pPr>
              <a:buFont typeface="Wingdings" panose="05000000000000000000" pitchFamily="2" charset="2"/>
              <a:buChar char="Ø"/>
            </a:pPr>
            <a:endParaRPr lang="fr-FR" sz="1800" dirty="0">
              <a:solidFill>
                <a:srgbClr val="183E82"/>
              </a:solidFill>
            </a:endParaRPr>
          </a:p>
          <a:p>
            <a:pPr marL="0" indent="0">
              <a:buNone/>
            </a:pPr>
            <a:r>
              <a:rPr lang="fr-FR" sz="1800" dirty="0">
                <a:solidFill>
                  <a:srgbClr val="00B050"/>
                </a:solidFill>
              </a:rPr>
              <a:t>Modes de contact France Services :</a:t>
            </a:r>
          </a:p>
          <a:p>
            <a:pPr>
              <a:buFont typeface="Wingdings" panose="05000000000000000000" pitchFamily="2" charset="2"/>
              <a:buChar char="Ø"/>
            </a:pPr>
            <a:r>
              <a:rPr lang="fr-FR" sz="1800" dirty="0">
                <a:solidFill>
                  <a:srgbClr val="183E82"/>
                </a:solidFill>
              </a:rPr>
              <a:t>Adresse mail spécifique (voir RESANA)</a:t>
            </a:r>
          </a:p>
          <a:p>
            <a:pPr>
              <a:buFont typeface="Wingdings" panose="05000000000000000000" pitchFamily="2" charset="2"/>
              <a:buChar char="Ø"/>
            </a:pPr>
            <a:r>
              <a:rPr lang="fr-FR" sz="1800" dirty="0">
                <a:solidFill>
                  <a:srgbClr val="183E82"/>
                </a:solidFill>
              </a:rPr>
              <a:t>Administration+</a:t>
            </a:r>
          </a:p>
          <a:p>
            <a:pPr>
              <a:buFont typeface="Wingdings" panose="05000000000000000000" pitchFamily="2" charset="2"/>
              <a:buChar char="Ø"/>
            </a:pPr>
            <a:endParaRPr lang="fr-FR" sz="1800" dirty="0">
              <a:solidFill>
                <a:srgbClr val="183E82"/>
              </a:solidFill>
            </a:endParaRPr>
          </a:p>
          <a:p>
            <a:pPr marL="0" indent="0">
              <a:buNone/>
            </a:pPr>
            <a:r>
              <a:rPr lang="fr-FR" sz="1800" dirty="0">
                <a:solidFill>
                  <a:srgbClr val="00B050"/>
                </a:solidFill>
              </a:rPr>
              <a:t>Modes de contacts autres partenaires : </a:t>
            </a:r>
          </a:p>
          <a:p>
            <a:pPr>
              <a:buFont typeface="Wingdings" panose="05000000000000000000" pitchFamily="2" charset="2"/>
              <a:buChar char="Ø"/>
            </a:pPr>
            <a:r>
              <a:rPr lang="fr-FR" sz="1800" dirty="0">
                <a:solidFill>
                  <a:srgbClr val="183E82"/>
                </a:solidFill>
              </a:rPr>
              <a:t>CDAP </a:t>
            </a:r>
            <a:r>
              <a:rPr lang="fr-FR" sz="1600" dirty="0">
                <a:solidFill>
                  <a:srgbClr val="183E82"/>
                </a:solidFill>
              </a:rPr>
              <a:t>(Consultation du Dossier Allocataire par les Partenaires habilités)</a:t>
            </a:r>
          </a:p>
          <a:p>
            <a:endParaRPr lang="fr-FR" sz="1800" dirty="0">
              <a:solidFill>
                <a:srgbClr val="183E82"/>
              </a:solidFill>
            </a:endParaRPr>
          </a:p>
          <a:p>
            <a:endParaRPr lang="fr-FR" sz="1800" dirty="0">
              <a:solidFill>
                <a:srgbClr val="183E82"/>
              </a:solidFill>
            </a:endParaRPr>
          </a:p>
        </p:txBody>
      </p:sp>
      <p:sp>
        <p:nvSpPr>
          <p:cNvPr id="4" name="Espace réservé du numéro de diapositive 3">
            <a:extLst>
              <a:ext uri="{FF2B5EF4-FFF2-40B4-BE49-F238E27FC236}">
                <a16:creationId xmlns:a16="http://schemas.microsoft.com/office/drawing/2014/main" id="{CBFD12CB-6B16-E50C-4974-0AB2DACFEE12}"/>
              </a:ext>
            </a:extLst>
          </p:cNvPr>
          <p:cNvSpPr>
            <a:spLocks noGrp="1"/>
          </p:cNvSpPr>
          <p:nvPr>
            <p:ph type="sldNum" sz="quarter" idx="12"/>
          </p:nvPr>
        </p:nvSpPr>
        <p:spPr/>
        <p:txBody>
          <a:bodyPr/>
          <a:lstStyle/>
          <a:p>
            <a:fld id="{33D6E5A2-EC83-451F-A719-9AC1370DD5CF}" type="slidenum">
              <a:rPr lang="fr-FR" smtClean="0"/>
              <a:pPr/>
              <a:t>31</a:t>
            </a:fld>
            <a:endParaRPr kumimoji="0" lang="fr-FR"/>
          </a:p>
        </p:txBody>
      </p:sp>
      <p:pic>
        <p:nvPicPr>
          <p:cNvPr id="7" name="Image 6">
            <a:extLst>
              <a:ext uri="{FF2B5EF4-FFF2-40B4-BE49-F238E27FC236}">
                <a16:creationId xmlns:a16="http://schemas.microsoft.com/office/drawing/2014/main" id="{AD2C793D-07A0-0183-8D87-A3F8B19BB583}"/>
              </a:ext>
            </a:extLst>
          </p:cNvPr>
          <p:cNvPicPr>
            <a:picLocks noChangeAspect="1"/>
          </p:cNvPicPr>
          <p:nvPr/>
        </p:nvPicPr>
        <p:blipFill>
          <a:blip r:embed="rId3"/>
          <a:stretch>
            <a:fillRect/>
          </a:stretch>
        </p:blipFill>
        <p:spPr>
          <a:xfrm>
            <a:off x="2506845" y="2585067"/>
            <a:ext cx="3245178" cy="425479"/>
          </a:xfrm>
          <a:prstGeom prst="rect">
            <a:avLst/>
          </a:prstGeom>
        </p:spPr>
      </p:pic>
      <p:sp>
        <p:nvSpPr>
          <p:cNvPr id="9" name="ZoneTexte 8">
            <a:extLst>
              <a:ext uri="{FF2B5EF4-FFF2-40B4-BE49-F238E27FC236}">
                <a16:creationId xmlns:a16="http://schemas.microsoft.com/office/drawing/2014/main" id="{4D2F8C4A-791B-8B10-156E-733066B33233}"/>
              </a:ext>
            </a:extLst>
          </p:cNvPr>
          <p:cNvSpPr txBox="1"/>
          <p:nvPr/>
        </p:nvSpPr>
        <p:spPr>
          <a:xfrm>
            <a:off x="5071424" y="3867385"/>
            <a:ext cx="6190625" cy="58477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i="1" dirty="0">
                <a:solidFill>
                  <a:schemeClr val="bg1"/>
                </a:solidFill>
                <a:effectLst>
                  <a:outerShdw blurRad="38100" dist="38100" dir="2700000" algn="tl">
                    <a:srgbClr val="000000">
                      <a:alpha val="43137"/>
                    </a:srgbClr>
                  </a:outerShdw>
                </a:effectLst>
              </a:rPr>
              <a:t>Consultés chaque jour et une réponse est apportée dans les 48h.</a:t>
            </a:r>
          </a:p>
          <a:p>
            <a:r>
              <a:rPr lang="fr-FR" sz="1600" i="1" dirty="0">
                <a:solidFill>
                  <a:schemeClr val="bg1"/>
                </a:solidFill>
                <a:effectLst>
                  <a:outerShdw blurRad="38100" dist="38100" dir="2700000" algn="tl">
                    <a:srgbClr val="000000">
                      <a:alpha val="43137"/>
                    </a:srgbClr>
                  </a:outerShdw>
                </a:effectLst>
              </a:rPr>
              <a:t>A utiliser uniquement pour les urgences ou pour les dossiers bloqués</a:t>
            </a:r>
          </a:p>
        </p:txBody>
      </p:sp>
      <p:pic>
        <p:nvPicPr>
          <p:cNvPr id="5" name="Image 4">
            <a:extLst>
              <a:ext uri="{FF2B5EF4-FFF2-40B4-BE49-F238E27FC236}">
                <a16:creationId xmlns:a16="http://schemas.microsoft.com/office/drawing/2014/main" id="{C36337B7-BB14-6192-D56D-433B421B1B5C}"/>
              </a:ext>
            </a:extLst>
          </p:cNvPr>
          <p:cNvPicPr>
            <a:picLocks noChangeAspect="1"/>
          </p:cNvPicPr>
          <p:nvPr/>
        </p:nvPicPr>
        <p:blipFill>
          <a:blip r:embed="rId4"/>
          <a:stretch>
            <a:fillRect/>
          </a:stretch>
        </p:blipFill>
        <p:spPr>
          <a:xfrm>
            <a:off x="10234569" y="136522"/>
            <a:ext cx="1686186" cy="1216942"/>
          </a:xfrm>
          <a:prstGeom prst="rect">
            <a:avLst/>
          </a:prstGeom>
        </p:spPr>
      </p:pic>
    </p:spTree>
    <p:extLst>
      <p:ext uri="{BB962C8B-B14F-4D97-AF65-F5344CB8AC3E}">
        <p14:creationId xmlns:p14="http://schemas.microsoft.com/office/powerpoint/2010/main" val="3171362223"/>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14BDE-6B2A-D4C6-EC22-6A23BA96064E}"/>
              </a:ext>
            </a:extLst>
          </p:cNvPr>
          <p:cNvSpPr>
            <a:spLocks noGrp="1"/>
          </p:cNvSpPr>
          <p:nvPr>
            <p:ph type="title"/>
          </p:nvPr>
        </p:nvSpPr>
        <p:spPr/>
        <p:txBody>
          <a:bodyPr vert="horz" lIns="91440" tIns="45720" rIns="91440" bIns="45720" rtlCol="0" anchor="ctr" anchorCtr="0">
            <a:normAutofit/>
          </a:bodyPr>
          <a:lstStyle/>
          <a:p>
            <a:r>
              <a:rPr lang="fr-FR" sz="3600" dirty="0">
                <a:solidFill>
                  <a:srgbClr val="183E82"/>
                </a:solidFill>
                <a:latin typeface="Calibri" panose="020F0502020204030204" pitchFamily="34" charset="0"/>
              </a:rPr>
              <a:t>9. Comment rencontrer et contacter la Caf ?</a:t>
            </a:r>
          </a:p>
        </p:txBody>
      </p:sp>
      <p:sp>
        <p:nvSpPr>
          <p:cNvPr id="3" name="Espace réservé du contenu 2">
            <a:extLst>
              <a:ext uri="{FF2B5EF4-FFF2-40B4-BE49-F238E27FC236}">
                <a16:creationId xmlns:a16="http://schemas.microsoft.com/office/drawing/2014/main" id="{C1BFC086-CA93-EE34-1E69-BF368B5CA3C7}"/>
              </a:ext>
            </a:extLst>
          </p:cNvPr>
          <p:cNvSpPr>
            <a:spLocks noGrp="1"/>
          </p:cNvSpPr>
          <p:nvPr>
            <p:ph idx="1"/>
          </p:nvPr>
        </p:nvSpPr>
        <p:spPr>
          <a:xfrm>
            <a:off x="719403" y="1596413"/>
            <a:ext cx="10769600" cy="4700772"/>
          </a:xfrm>
        </p:spPr>
        <p:txBody>
          <a:bodyPr vert="horz" lIns="91440" tIns="45720" rIns="91440" bIns="45720" rtlCol="0">
            <a:noAutofit/>
          </a:bodyPr>
          <a:lstStyle/>
          <a:p>
            <a:pPr marL="0" indent="0">
              <a:buNone/>
            </a:pPr>
            <a:r>
              <a:rPr lang="fr-FR" sz="1800" dirty="0">
                <a:solidFill>
                  <a:srgbClr val="00B050"/>
                </a:solidFill>
              </a:rPr>
              <a:t>Accueil sans RDV  du lundi au vendredi de 8h45 à 16h</a:t>
            </a:r>
          </a:p>
          <a:p>
            <a:pPr>
              <a:buFont typeface="Wingdings" panose="05000000000000000000" pitchFamily="2" charset="2"/>
              <a:buChar char="Ø"/>
            </a:pPr>
            <a:r>
              <a:rPr lang="fr-FR" sz="1800" dirty="0">
                <a:solidFill>
                  <a:srgbClr val="183E82"/>
                </a:solidFill>
              </a:rPr>
              <a:t>Espace libre-service (mise à disposition d’un ordinateur)</a:t>
            </a:r>
          </a:p>
          <a:p>
            <a:pPr>
              <a:buFont typeface="Wingdings" panose="05000000000000000000" pitchFamily="2" charset="2"/>
              <a:buChar char="Ø"/>
            </a:pPr>
            <a:r>
              <a:rPr lang="fr-FR" sz="1800" dirty="0">
                <a:solidFill>
                  <a:srgbClr val="183E82"/>
                </a:solidFill>
              </a:rPr>
              <a:t>Espace co-navigation (accompagnement aux démarches en ligne par un CSU)</a:t>
            </a:r>
          </a:p>
          <a:p>
            <a:pPr>
              <a:buFont typeface="Wingdings" panose="05000000000000000000" pitchFamily="2" charset="2"/>
              <a:buChar char="Ø"/>
            </a:pPr>
            <a:r>
              <a:rPr lang="fr-FR" sz="1800" dirty="0">
                <a:solidFill>
                  <a:srgbClr val="183E82"/>
                </a:solidFill>
              </a:rPr>
              <a:t>Espace conseil (réponse de 1</a:t>
            </a:r>
            <a:r>
              <a:rPr lang="fr-FR" sz="1800" baseline="30000" dirty="0">
                <a:solidFill>
                  <a:srgbClr val="183E82"/>
                </a:solidFill>
              </a:rPr>
              <a:t>er</a:t>
            </a:r>
            <a:r>
              <a:rPr lang="fr-FR" sz="1800" dirty="0">
                <a:solidFill>
                  <a:srgbClr val="183E82"/>
                </a:solidFill>
              </a:rPr>
              <a:t> niveau sur les dossiers)</a:t>
            </a:r>
          </a:p>
          <a:p>
            <a:pPr marL="0" indent="0">
              <a:buNone/>
            </a:pPr>
            <a:endParaRPr lang="fr-FR" sz="1800" dirty="0">
              <a:solidFill>
                <a:srgbClr val="183E82"/>
              </a:solidFill>
            </a:endParaRPr>
          </a:p>
          <a:p>
            <a:pPr marL="0" indent="0">
              <a:buNone/>
            </a:pPr>
            <a:r>
              <a:rPr lang="fr-FR" sz="1800" dirty="0">
                <a:solidFill>
                  <a:srgbClr val="00B050"/>
                </a:solidFill>
              </a:rPr>
              <a:t>Accueil sur RDV : </a:t>
            </a:r>
          </a:p>
          <a:p>
            <a:pPr>
              <a:buFont typeface="Wingdings" panose="05000000000000000000" pitchFamily="2" charset="2"/>
              <a:buChar char="Ø"/>
            </a:pPr>
            <a:r>
              <a:rPr lang="fr-FR" sz="1800" dirty="0">
                <a:solidFill>
                  <a:srgbClr val="183E82"/>
                </a:solidFill>
              </a:rPr>
              <a:t>A Cahors  du lundi au vendredi de 9h à 16h</a:t>
            </a:r>
          </a:p>
          <a:p>
            <a:pPr marL="0" indent="0">
              <a:buNone/>
            </a:pPr>
            <a:endParaRPr lang="fr-FR" sz="800" dirty="0">
              <a:solidFill>
                <a:srgbClr val="183E82"/>
              </a:solidFill>
            </a:endParaRPr>
          </a:p>
          <a:p>
            <a:pPr>
              <a:buFont typeface="Wingdings" panose="05000000000000000000" pitchFamily="2" charset="2"/>
              <a:buChar char="Ø"/>
            </a:pPr>
            <a:r>
              <a:rPr lang="fr-FR" sz="1800" dirty="0">
                <a:solidFill>
                  <a:srgbClr val="183E82"/>
                </a:solidFill>
              </a:rPr>
              <a:t>A Figeac au centre social et de prévention le jeudi de 9h à 12h et de 13h</a:t>
            </a:r>
          </a:p>
          <a:p>
            <a:pPr marL="0" indent="0">
              <a:buNone/>
            </a:pPr>
            <a:r>
              <a:rPr lang="fr-FR" sz="1800" dirty="0">
                <a:solidFill>
                  <a:srgbClr val="183E82"/>
                </a:solidFill>
              </a:rPr>
              <a:t> à 15h.</a:t>
            </a:r>
          </a:p>
          <a:p>
            <a:pPr marL="0" indent="0">
              <a:buNone/>
            </a:pPr>
            <a:endParaRPr lang="fr-FR" sz="800" dirty="0">
              <a:solidFill>
                <a:srgbClr val="183E82"/>
              </a:solidFill>
            </a:endParaRPr>
          </a:p>
          <a:p>
            <a:pPr>
              <a:buFont typeface="Wingdings" panose="05000000000000000000" pitchFamily="2" charset="2"/>
              <a:buChar char="Ø"/>
            </a:pPr>
            <a:r>
              <a:rPr lang="fr-FR" sz="1800" dirty="0">
                <a:solidFill>
                  <a:srgbClr val="183E82"/>
                </a:solidFill>
              </a:rPr>
              <a:t>RDV téléphoniques du lundi au vendredi de 9h à 12h et de 13h à 16h</a:t>
            </a:r>
          </a:p>
          <a:p>
            <a:pPr marL="0" indent="0">
              <a:buNone/>
            </a:pPr>
            <a:endParaRPr lang="fr-FR" sz="800" dirty="0">
              <a:solidFill>
                <a:srgbClr val="183E82"/>
              </a:solidFill>
            </a:endParaRPr>
          </a:p>
        </p:txBody>
      </p:sp>
      <p:sp>
        <p:nvSpPr>
          <p:cNvPr id="4" name="Espace réservé du numéro de diapositive 3">
            <a:extLst>
              <a:ext uri="{FF2B5EF4-FFF2-40B4-BE49-F238E27FC236}">
                <a16:creationId xmlns:a16="http://schemas.microsoft.com/office/drawing/2014/main" id="{FA2C488F-D618-4C8B-F3C9-F969287F308F}"/>
              </a:ext>
            </a:extLst>
          </p:cNvPr>
          <p:cNvSpPr>
            <a:spLocks noGrp="1"/>
          </p:cNvSpPr>
          <p:nvPr>
            <p:ph type="sldNum" sz="quarter" idx="12"/>
          </p:nvPr>
        </p:nvSpPr>
        <p:spPr/>
        <p:txBody>
          <a:bodyPr/>
          <a:lstStyle/>
          <a:p>
            <a:fld id="{33D6E5A2-EC83-451F-A719-9AC1370DD5CF}" type="slidenum">
              <a:rPr lang="fr-FR" smtClean="0"/>
              <a:pPr/>
              <a:t>32</a:t>
            </a:fld>
            <a:endParaRPr kumimoji="0" lang="fr-FR" dirty="0"/>
          </a:p>
        </p:txBody>
      </p:sp>
      <p:pic>
        <p:nvPicPr>
          <p:cNvPr id="5" name="Image 4">
            <a:extLst>
              <a:ext uri="{FF2B5EF4-FFF2-40B4-BE49-F238E27FC236}">
                <a16:creationId xmlns:a16="http://schemas.microsoft.com/office/drawing/2014/main" id="{F1867492-8393-61E7-F2A0-B23BC72CF8B4}"/>
              </a:ext>
            </a:extLst>
          </p:cNvPr>
          <p:cNvPicPr>
            <a:picLocks noChangeAspect="1"/>
          </p:cNvPicPr>
          <p:nvPr/>
        </p:nvPicPr>
        <p:blipFill>
          <a:blip r:embed="rId3"/>
          <a:stretch>
            <a:fillRect/>
          </a:stretch>
        </p:blipFill>
        <p:spPr>
          <a:xfrm>
            <a:off x="10234569" y="136522"/>
            <a:ext cx="1686186" cy="1216942"/>
          </a:xfrm>
          <a:prstGeom prst="rect">
            <a:avLst/>
          </a:prstGeom>
        </p:spPr>
      </p:pic>
      <p:pic>
        <p:nvPicPr>
          <p:cNvPr id="10" name="Image 9">
            <a:hlinkClick r:id="rId4"/>
            <a:extLst>
              <a:ext uri="{FF2B5EF4-FFF2-40B4-BE49-F238E27FC236}">
                <a16:creationId xmlns:a16="http://schemas.microsoft.com/office/drawing/2014/main" id="{0CF91C85-3103-216A-58E2-27543E317232}"/>
              </a:ext>
            </a:extLst>
          </p:cNvPr>
          <p:cNvPicPr>
            <a:picLocks noChangeAspect="1"/>
          </p:cNvPicPr>
          <p:nvPr/>
        </p:nvPicPr>
        <p:blipFill>
          <a:blip r:embed="rId5"/>
          <a:stretch>
            <a:fillRect/>
          </a:stretch>
        </p:blipFill>
        <p:spPr>
          <a:xfrm>
            <a:off x="9214022" y="3769601"/>
            <a:ext cx="2041094" cy="2156460"/>
          </a:xfrm>
          <a:prstGeom prst="rect">
            <a:avLst/>
          </a:prstGeom>
        </p:spPr>
      </p:pic>
    </p:spTree>
    <p:extLst>
      <p:ext uri="{BB962C8B-B14F-4D97-AF65-F5344CB8AC3E}">
        <p14:creationId xmlns:p14="http://schemas.microsoft.com/office/powerpoint/2010/main" val="636212801"/>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14BDE-6B2A-D4C6-EC22-6A23BA96064E}"/>
              </a:ext>
            </a:extLst>
          </p:cNvPr>
          <p:cNvSpPr>
            <a:spLocks noGrp="1"/>
          </p:cNvSpPr>
          <p:nvPr>
            <p:ph type="title"/>
          </p:nvPr>
        </p:nvSpPr>
        <p:spPr/>
        <p:txBody>
          <a:bodyPr vert="horz" lIns="91440" tIns="45720" rIns="91440" bIns="45720" rtlCol="0" anchor="ctr" anchorCtr="0">
            <a:normAutofit/>
          </a:bodyPr>
          <a:lstStyle/>
          <a:p>
            <a:r>
              <a:rPr lang="fr-FR" sz="3600" dirty="0">
                <a:solidFill>
                  <a:srgbClr val="183E82"/>
                </a:solidFill>
                <a:cs typeface="Calibri"/>
              </a:rPr>
              <a:t>9. Comment rencontrer et contacter la Caf ?</a:t>
            </a:r>
          </a:p>
        </p:txBody>
      </p:sp>
      <p:sp>
        <p:nvSpPr>
          <p:cNvPr id="3" name="Espace réservé du contenu 2">
            <a:extLst>
              <a:ext uri="{FF2B5EF4-FFF2-40B4-BE49-F238E27FC236}">
                <a16:creationId xmlns:a16="http://schemas.microsoft.com/office/drawing/2014/main" id="{C1BFC086-CA93-EE34-1E69-BF368B5CA3C7}"/>
              </a:ext>
            </a:extLst>
          </p:cNvPr>
          <p:cNvSpPr>
            <a:spLocks noGrp="1"/>
          </p:cNvSpPr>
          <p:nvPr>
            <p:ph idx="1"/>
          </p:nvPr>
        </p:nvSpPr>
        <p:spPr/>
        <p:txBody>
          <a:bodyPr vert="horz" lIns="91440" tIns="45720" rIns="91440" bIns="45720" rtlCol="0">
            <a:noAutofit/>
          </a:bodyPr>
          <a:lstStyle/>
          <a:p>
            <a:pPr marL="0" indent="0">
              <a:buNone/>
            </a:pPr>
            <a:r>
              <a:rPr lang="fr-FR" sz="1800" dirty="0">
                <a:solidFill>
                  <a:srgbClr val="00B050"/>
                </a:solidFill>
              </a:rPr>
              <a:t>Modes de contact pour le service Action Sociale : </a:t>
            </a:r>
          </a:p>
          <a:p>
            <a:pPr marL="0" indent="0">
              <a:buNone/>
            </a:pPr>
            <a:endParaRPr lang="fr-FR" sz="1800" dirty="0">
              <a:solidFill>
                <a:srgbClr val="00B050"/>
              </a:solidFill>
            </a:endParaRPr>
          </a:p>
          <a:p>
            <a:pPr>
              <a:buFont typeface="Wingdings" panose="05000000000000000000" pitchFamily="2" charset="2"/>
              <a:buChar char="Ø"/>
            </a:pPr>
            <a:r>
              <a:rPr lang="fr-FR" sz="1800" dirty="0">
                <a:solidFill>
                  <a:srgbClr val="183E82"/>
                </a:solidFill>
              </a:rPr>
              <a:t>Par téléphone au 05 65 23 30 43 (aides financières individuelles)</a:t>
            </a:r>
          </a:p>
          <a:p>
            <a:pPr>
              <a:buFont typeface="Wingdings" panose="05000000000000000000" pitchFamily="2" charset="2"/>
              <a:buChar char="Ø"/>
            </a:pPr>
            <a:r>
              <a:rPr lang="fr-FR" sz="1800" dirty="0">
                <a:solidFill>
                  <a:srgbClr val="183E82"/>
                </a:solidFill>
              </a:rPr>
              <a:t>Par courrier </a:t>
            </a:r>
            <a:r>
              <a:rPr lang="fr-FR" sz="1400" i="1" dirty="0">
                <a:solidFill>
                  <a:srgbClr val="183E82"/>
                </a:solidFill>
              </a:rPr>
              <a:t>(CS 70218 –  46004 Cahors CEDEX)</a:t>
            </a:r>
            <a:endParaRPr lang="fr-FR" sz="1800" dirty="0">
              <a:solidFill>
                <a:srgbClr val="183E82"/>
              </a:solidFill>
            </a:endParaRPr>
          </a:p>
          <a:p>
            <a:pPr>
              <a:buFont typeface="Wingdings" panose="05000000000000000000" pitchFamily="2" charset="2"/>
              <a:buChar char="Ø"/>
            </a:pPr>
            <a:r>
              <a:rPr lang="fr-FR" sz="1800" dirty="0">
                <a:solidFill>
                  <a:srgbClr val="183E82"/>
                </a:solidFill>
              </a:rPr>
              <a:t>Par courriel : aides-financières-AS@caf46.caf.fr</a:t>
            </a:r>
          </a:p>
          <a:p>
            <a:pPr marL="0" indent="0">
              <a:buNone/>
            </a:pPr>
            <a:endParaRPr lang="fr-FR" sz="1800" dirty="0">
              <a:solidFill>
                <a:srgbClr val="183E82"/>
              </a:solidFill>
            </a:endParaRPr>
          </a:p>
          <a:p>
            <a:endParaRPr lang="fr-FR" sz="1800" dirty="0">
              <a:solidFill>
                <a:srgbClr val="183E82"/>
              </a:solidFill>
            </a:endParaRPr>
          </a:p>
        </p:txBody>
      </p:sp>
      <p:sp>
        <p:nvSpPr>
          <p:cNvPr id="4" name="Espace réservé du numéro de diapositive 3">
            <a:extLst>
              <a:ext uri="{FF2B5EF4-FFF2-40B4-BE49-F238E27FC236}">
                <a16:creationId xmlns:a16="http://schemas.microsoft.com/office/drawing/2014/main" id="{FA2C488F-D618-4C8B-F3C9-F969287F308F}"/>
              </a:ext>
            </a:extLst>
          </p:cNvPr>
          <p:cNvSpPr>
            <a:spLocks noGrp="1"/>
          </p:cNvSpPr>
          <p:nvPr>
            <p:ph type="sldNum" sz="quarter" idx="12"/>
          </p:nvPr>
        </p:nvSpPr>
        <p:spPr/>
        <p:txBody>
          <a:bodyPr/>
          <a:lstStyle/>
          <a:p>
            <a:fld id="{33D6E5A2-EC83-451F-A719-9AC1370DD5CF}" type="slidenum">
              <a:rPr lang="fr-FR" smtClean="0"/>
              <a:pPr/>
              <a:t>33</a:t>
            </a:fld>
            <a:endParaRPr kumimoji="0" lang="fr-FR"/>
          </a:p>
        </p:txBody>
      </p:sp>
      <p:pic>
        <p:nvPicPr>
          <p:cNvPr id="5" name="Image 4">
            <a:extLst>
              <a:ext uri="{FF2B5EF4-FFF2-40B4-BE49-F238E27FC236}">
                <a16:creationId xmlns:a16="http://schemas.microsoft.com/office/drawing/2014/main" id="{E165D12D-B476-7E18-1C51-59B607E9680C}"/>
              </a:ext>
            </a:extLst>
          </p:cNvPr>
          <p:cNvPicPr>
            <a:picLocks noChangeAspect="1"/>
          </p:cNvPicPr>
          <p:nvPr/>
        </p:nvPicPr>
        <p:blipFill>
          <a:blip r:embed="rId3"/>
          <a:stretch>
            <a:fillRect/>
          </a:stretch>
        </p:blipFill>
        <p:spPr>
          <a:xfrm>
            <a:off x="10234569" y="136522"/>
            <a:ext cx="1686186" cy="1216942"/>
          </a:xfrm>
          <a:prstGeom prst="rect">
            <a:avLst/>
          </a:prstGeom>
        </p:spPr>
      </p:pic>
    </p:spTree>
    <p:extLst>
      <p:ext uri="{BB962C8B-B14F-4D97-AF65-F5344CB8AC3E}">
        <p14:creationId xmlns:p14="http://schemas.microsoft.com/office/powerpoint/2010/main" val="3005945492"/>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EB357-E406-8E8B-55EF-41062D90D4F0}"/>
              </a:ext>
            </a:extLst>
          </p:cNvPr>
          <p:cNvSpPr>
            <a:spLocks noGrp="1"/>
          </p:cNvSpPr>
          <p:nvPr>
            <p:ph type="title"/>
          </p:nvPr>
        </p:nvSpPr>
        <p:spPr/>
        <p:txBody>
          <a:bodyPr vert="horz" lIns="91440" tIns="45720" rIns="91440" bIns="45720" rtlCol="0" anchor="ctr" anchorCtr="0">
            <a:normAutofit fontScale="90000"/>
          </a:bodyPr>
          <a:lstStyle/>
          <a:p>
            <a:br>
              <a:rPr lang="fr-FR" sz="3600" dirty="0">
                <a:solidFill>
                  <a:srgbClr val="183E82"/>
                </a:solidFill>
                <a:cs typeface="Calibri"/>
              </a:rPr>
            </a:br>
            <a:endParaRPr lang="fr-FR" sz="3600" dirty="0">
              <a:solidFill>
                <a:srgbClr val="183E82"/>
              </a:solidFill>
              <a:cs typeface="Calibri"/>
            </a:endParaRPr>
          </a:p>
        </p:txBody>
      </p:sp>
      <p:sp>
        <p:nvSpPr>
          <p:cNvPr id="4" name="Espace réservé du numéro de diapositive 3">
            <a:extLst>
              <a:ext uri="{FF2B5EF4-FFF2-40B4-BE49-F238E27FC236}">
                <a16:creationId xmlns:a16="http://schemas.microsoft.com/office/drawing/2014/main" id="{A84A56E9-B1D8-9AAD-1CA0-2A32DA42FBAF}"/>
              </a:ext>
            </a:extLst>
          </p:cNvPr>
          <p:cNvSpPr>
            <a:spLocks noGrp="1"/>
          </p:cNvSpPr>
          <p:nvPr>
            <p:ph type="sldNum" sz="quarter" idx="12"/>
          </p:nvPr>
        </p:nvSpPr>
        <p:spPr/>
        <p:txBody>
          <a:bodyPr/>
          <a:lstStyle/>
          <a:p>
            <a:fld id="{33D6E5A2-EC83-451F-A719-9AC1370DD5CF}" type="slidenum">
              <a:rPr lang="fr-FR" smtClean="0"/>
              <a:pPr/>
              <a:t>34</a:t>
            </a:fld>
            <a:endParaRPr kumimoji="0" lang="fr-FR"/>
          </a:p>
        </p:txBody>
      </p:sp>
      <p:pic>
        <p:nvPicPr>
          <p:cNvPr id="3" name="Image 2">
            <a:extLst>
              <a:ext uri="{FF2B5EF4-FFF2-40B4-BE49-F238E27FC236}">
                <a16:creationId xmlns:a16="http://schemas.microsoft.com/office/drawing/2014/main" id="{27C8CD08-A3C9-5B04-0862-36E6E5A3D76E}"/>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11" name="ZoneTexte 10">
            <a:extLst>
              <a:ext uri="{FF2B5EF4-FFF2-40B4-BE49-F238E27FC236}">
                <a16:creationId xmlns:a16="http://schemas.microsoft.com/office/drawing/2014/main" id="{40B6CBAE-502B-EFB5-ABDE-2940681E90D0}"/>
              </a:ext>
            </a:extLst>
          </p:cNvPr>
          <p:cNvSpPr txBox="1"/>
          <p:nvPr/>
        </p:nvSpPr>
        <p:spPr>
          <a:xfrm>
            <a:off x="2891672" y="3246690"/>
            <a:ext cx="6198124" cy="369332"/>
          </a:xfrm>
          <a:prstGeom prst="rect">
            <a:avLst/>
          </a:prstGeom>
          <a:noFill/>
        </p:spPr>
        <p:txBody>
          <a:bodyPr wrap="square">
            <a:spAutoFit/>
          </a:bodyPr>
          <a:lstStyle/>
          <a:p>
            <a:pPr marL="0" indent="0" algn="l">
              <a:buNone/>
            </a:pPr>
            <a:endParaRPr lang="fr-FR" sz="1800" b="0" i="0" dirty="0">
              <a:solidFill>
                <a:schemeClr val="tx2"/>
              </a:solidFill>
              <a:effectLst/>
              <a:latin typeface="Roboto" panose="02000000000000000000" pitchFamily="2" charset="0"/>
            </a:endParaRPr>
          </a:p>
        </p:txBody>
      </p:sp>
      <p:sp>
        <p:nvSpPr>
          <p:cNvPr id="13" name="ZoneTexte 12">
            <a:extLst>
              <a:ext uri="{FF2B5EF4-FFF2-40B4-BE49-F238E27FC236}">
                <a16:creationId xmlns:a16="http://schemas.microsoft.com/office/drawing/2014/main" id="{62808CC8-75D4-135E-70FA-FB419AEFE8F6}"/>
              </a:ext>
            </a:extLst>
          </p:cNvPr>
          <p:cNvSpPr txBox="1"/>
          <p:nvPr/>
        </p:nvSpPr>
        <p:spPr>
          <a:xfrm>
            <a:off x="1244338" y="2785025"/>
            <a:ext cx="10199801" cy="2185214"/>
          </a:xfrm>
          <a:prstGeom prst="rect">
            <a:avLst/>
          </a:prstGeom>
          <a:noFill/>
        </p:spPr>
        <p:txBody>
          <a:bodyPr wrap="square" lIns="91440" tIns="45720" rIns="91440" bIns="45720" anchor="t">
            <a:spAutoFit/>
          </a:bodyPr>
          <a:lstStyle/>
          <a:p>
            <a:pPr marL="0" indent="0" algn="ctr">
              <a:buNone/>
            </a:pPr>
            <a:r>
              <a:rPr lang="fr-FR" sz="5400" b="0" i="0" dirty="0">
                <a:solidFill>
                  <a:schemeClr val="tx2"/>
                </a:solidFill>
                <a:effectLst/>
                <a:latin typeface="Roboto" panose="02000000000000000000" pitchFamily="2" charset="0"/>
              </a:rPr>
              <a:t>Merci pour votre participation</a:t>
            </a:r>
          </a:p>
          <a:p>
            <a:pPr marL="0" indent="0" algn="ctr">
              <a:buNone/>
            </a:pPr>
            <a:endParaRPr lang="fr-FR" sz="5400" dirty="0">
              <a:solidFill>
                <a:schemeClr val="tx2"/>
              </a:solidFill>
              <a:latin typeface="Roboto" panose="02000000000000000000" pitchFamily="2" charset="0"/>
            </a:endParaRPr>
          </a:p>
          <a:p>
            <a:pPr algn="ctr"/>
            <a:r>
              <a:rPr lang="fr-FR" sz="2800" b="0" i="0" dirty="0">
                <a:solidFill>
                  <a:srgbClr val="00B050"/>
                </a:solidFill>
                <a:effectLst/>
                <a:latin typeface="Roboto"/>
                <a:ea typeface="Roboto"/>
                <a:cs typeface="Roboto"/>
              </a:rPr>
              <a:t>Prochain </a:t>
            </a:r>
            <a:r>
              <a:rPr lang="fr-FR" sz="2800" dirty="0" err="1">
                <a:solidFill>
                  <a:srgbClr val="00B050"/>
                </a:solidFill>
                <a:latin typeface="Roboto"/>
                <a:ea typeface="Roboto"/>
                <a:cs typeface="Roboto"/>
              </a:rPr>
              <a:t>A</a:t>
            </a:r>
            <a:r>
              <a:rPr lang="fr-FR" sz="2800" b="0" i="0" dirty="0" err="1">
                <a:solidFill>
                  <a:srgbClr val="00B050"/>
                </a:solidFill>
                <a:effectLst/>
                <a:latin typeface="Roboto"/>
                <a:ea typeface="Roboto"/>
                <a:cs typeface="Roboto"/>
              </a:rPr>
              <a:t>ctusCaf</a:t>
            </a:r>
            <a:r>
              <a:rPr lang="fr-FR" sz="2800" b="0" i="0" dirty="0">
                <a:solidFill>
                  <a:srgbClr val="00B050"/>
                </a:solidFill>
                <a:effectLst/>
                <a:latin typeface="Roboto"/>
                <a:ea typeface="Roboto"/>
                <a:cs typeface="Roboto"/>
              </a:rPr>
              <a:t> :</a:t>
            </a:r>
            <a:r>
              <a:rPr lang="fr-FR" sz="2800" dirty="0">
                <a:solidFill>
                  <a:srgbClr val="00B050"/>
                </a:solidFill>
                <a:latin typeface="Roboto"/>
                <a:ea typeface="Roboto"/>
                <a:cs typeface="Roboto"/>
              </a:rPr>
              <a:t> 7 Juillet 2026 à 13h30</a:t>
            </a:r>
            <a:endParaRPr lang="fr-FR" sz="2800" b="0" i="0" dirty="0">
              <a:solidFill>
                <a:srgbClr val="00B050"/>
              </a:solidFill>
              <a:effectLst/>
              <a:latin typeface="Roboto"/>
              <a:ea typeface="Roboto"/>
              <a:cs typeface="Roboto"/>
            </a:endParaRPr>
          </a:p>
        </p:txBody>
      </p:sp>
    </p:spTree>
    <p:extLst>
      <p:ext uri="{BB962C8B-B14F-4D97-AF65-F5344CB8AC3E}">
        <p14:creationId xmlns:p14="http://schemas.microsoft.com/office/powerpoint/2010/main" val="2208678623"/>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5DCD8-9F1A-EB26-82E8-D56041B4A156}"/>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F5E1C2D-95C5-3780-0BA3-536F031C35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B9ACDFF8-52E8-4017-0CB1-3B037C272978}"/>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A4AC3C67-8C27-9170-9FA2-F6931F8C8FD5}"/>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lvl="0">
              <a:defRPr/>
            </a:pPr>
            <a:r>
              <a:rPr lang="fr-FR" sz="3600" dirty="0">
                <a:solidFill>
                  <a:srgbClr val="183E82"/>
                </a:solidFill>
                <a:latin typeface="Calibri" panose="020F0502020204030204" pitchFamily="34" charset="0"/>
                <a:ea typeface="Times New Roman" panose="02020603050405020304" pitchFamily="18" charset="0"/>
              </a:rPr>
              <a:t>1. L’offre de travail social</a:t>
            </a:r>
            <a:br>
              <a:rPr lang="fr-FR" sz="3600" dirty="0">
                <a:solidFill>
                  <a:srgbClr val="183E82"/>
                </a:solidFill>
                <a:latin typeface="Calibri" panose="020F0502020204030204" pitchFamily="34" charset="0"/>
                <a:ea typeface="Times New Roman" panose="02020603050405020304" pitchFamily="18" charset="0"/>
              </a:rPr>
            </a:br>
            <a:endParaRPr kumimoji="0" lang="fr-FR" sz="3300" b="0" i="0" u="none" strike="noStrike" kern="1200" cap="none" spc="0" normalizeH="0" baseline="0" noProof="0" dirty="0">
              <a:ln>
                <a:noFill/>
              </a:ln>
              <a:solidFill>
                <a:schemeClr val="tx2">
                  <a:lumMod val="60000"/>
                  <a:lumOff val="40000"/>
                </a:schemeClr>
              </a:solidFill>
              <a:effectLst/>
              <a:uLnTx/>
              <a:uFillTx/>
              <a:latin typeface="Calibri"/>
              <a:ea typeface="+mj-ea"/>
              <a:cs typeface="+mj-cs"/>
            </a:endParaRPr>
          </a:p>
        </p:txBody>
      </p:sp>
      <p:sp>
        <p:nvSpPr>
          <p:cNvPr id="6" name="Rectangle 1">
            <a:extLst>
              <a:ext uri="{FF2B5EF4-FFF2-40B4-BE49-F238E27FC236}">
                <a16:creationId xmlns:a16="http://schemas.microsoft.com/office/drawing/2014/main" id="{AFB34380-69C5-A3EA-0E56-041347AC0BE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3" name="Espace réservé du contenu 4">
            <a:extLst>
              <a:ext uri="{FF2B5EF4-FFF2-40B4-BE49-F238E27FC236}">
                <a16:creationId xmlns:a16="http://schemas.microsoft.com/office/drawing/2014/main" id="{93656C59-BBF8-9522-EEA9-607BF5BE475F}"/>
              </a:ext>
            </a:extLst>
          </p:cNvPr>
          <p:cNvPicPr>
            <a:picLocks noGrp="1" noChangeAspect="1"/>
          </p:cNvPicPr>
          <p:nvPr>
            <p:ph idx="1"/>
          </p:nvPr>
        </p:nvPicPr>
        <p:blipFill>
          <a:blip r:embed="rId3"/>
          <a:stretch>
            <a:fillRect/>
          </a:stretch>
        </p:blipFill>
        <p:spPr>
          <a:xfrm>
            <a:off x="581493" y="1543199"/>
            <a:ext cx="3572374" cy="3362794"/>
          </a:xfrm>
          <a:prstGeom prst="rect">
            <a:avLst/>
          </a:prstGeom>
        </p:spPr>
      </p:pic>
      <p:pic>
        <p:nvPicPr>
          <p:cNvPr id="7" name="Image 6">
            <a:extLst>
              <a:ext uri="{FF2B5EF4-FFF2-40B4-BE49-F238E27FC236}">
                <a16:creationId xmlns:a16="http://schemas.microsoft.com/office/drawing/2014/main" id="{C2EE1A56-1B7E-38C1-FAC6-3164A4476A17}"/>
              </a:ext>
            </a:extLst>
          </p:cNvPr>
          <p:cNvPicPr>
            <a:picLocks noChangeAspect="1"/>
          </p:cNvPicPr>
          <p:nvPr/>
        </p:nvPicPr>
        <p:blipFill>
          <a:blip r:embed="rId4"/>
          <a:stretch>
            <a:fillRect/>
          </a:stretch>
        </p:blipFill>
        <p:spPr>
          <a:xfrm>
            <a:off x="7400253" y="310305"/>
            <a:ext cx="2943283" cy="6341218"/>
          </a:xfrm>
          <a:prstGeom prst="rect">
            <a:avLst/>
          </a:prstGeom>
        </p:spPr>
      </p:pic>
    </p:spTree>
    <p:extLst>
      <p:ext uri="{BB962C8B-B14F-4D97-AF65-F5344CB8AC3E}">
        <p14:creationId xmlns:p14="http://schemas.microsoft.com/office/powerpoint/2010/main" val="3366437735"/>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FC55A-33AE-9259-1FC4-74809F3990D9}"/>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9DEA94B-E2D0-53E8-6A26-5DCC4BE564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DDD5E667-104A-D33C-62EC-92D146D03584}"/>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2DED7C49-9EFF-90D7-F056-24B259BF9772}"/>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lvl="0">
              <a:defRPr/>
            </a:pPr>
            <a:r>
              <a:rPr lang="fr-FR" sz="3600" dirty="0">
                <a:solidFill>
                  <a:srgbClr val="183E82"/>
                </a:solidFill>
                <a:latin typeface="Calibri" panose="020F0502020204030204" pitchFamily="34" charset="0"/>
                <a:ea typeface="Times New Roman" panose="02020603050405020304" pitchFamily="18" charset="0"/>
              </a:rPr>
              <a:t>1. L’offre de travail social</a:t>
            </a:r>
            <a:br>
              <a:rPr lang="fr-FR" sz="3600" dirty="0">
                <a:solidFill>
                  <a:srgbClr val="183E82"/>
                </a:solidFill>
                <a:latin typeface="Calibri" panose="020F0502020204030204" pitchFamily="34" charset="0"/>
                <a:ea typeface="Times New Roman" panose="02020603050405020304" pitchFamily="18" charset="0"/>
              </a:rPr>
            </a:br>
            <a:endParaRPr kumimoji="0" lang="fr-FR" sz="3300" b="0" i="0" u="none" strike="noStrike" kern="1200" cap="none" spc="0" normalizeH="0" baseline="0" noProof="0" dirty="0">
              <a:ln>
                <a:noFill/>
              </a:ln>
              <a:solidFill>
                <a:schemeClr val="tx2">
                  <a:lumMod val="60000"/>
                  <a:lumOff val="40000"/>
                </a:schemeClr>
              </a:solidFill>
              <a:effectLst/>
              <a:uLnTx/>
              <a:uFillTx/>
              <a:latin typeface="Calibri"/>
              <a:ea typeface="+mj-ea"/>
              <a:cs typeface="+mj-cs"/>
            </a:endParaRPr>
          </a:p>
        </p:txBody>
      </p:sp>
      <p:sp>
        <p:nvSpPr>
          <p:cNvPr id="6" name="Rectangle 1">
            <a:extLst>
              <a:ext uri="{FF2B5EF4-FFF2-40B4-BE49-F238E27FC236}">
                <a16:creationId xmlns:a16="http://schemas.microsoft.com/office/drawing/2014/main" id="{AAD78CFD-E088-2CEF-9D6C-3285BB7C0A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EC4CE693-1097-61E4-3CAE-ABA2496367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50898" y="1585222"/>
            <a:ext cx="5543550" cy="412432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050DC876-2853-9235-8EC4-9783612EF384}"/>
              </a:ext>
            </a:extLst>
          </p:cNvPr>
          <p:cNvSpPr txBox="1"/>
          <p:nvPr/>
        </p:nvSpPr>
        <p:spPr>
          <a:xfrm>
            <a:off x="533400" y="3227127"/>
            <a:ext cx="6199238" cy="646331"/>
          </a:xfrm>
          <a:prstGeom prst="rect">
            <a:avLst/>
          </a:prstGeom>
          <a:noFill/>
        </p:spPr>
        <p:txBody>
          <a:bodyPr wrap="square">
            <a:spAutoFit/>
          </a:bodyPr>
          <a:lstStyle/>
          <a:p>
            <a:r>
              <a:rPr lang="fr-FR" sz="1800" b="0" i="0" u="none" strike="noStrike" noProof="0" dirty="0">
                <a:solidFill>
                  <a:srgbClr val="183E82"/>
                </a:solidFill>
                <a:effectLst/>
                <a:latin typeface="Calibri" panose="020F0502020204030204" pitchFamily="34" charset="0"/>
              </a:rPr>
              <a:t>Le RIAS,  un outil au service des accompagnements des Travailleurs Sociaux</a:t>
            </a:r>
            <a:endParaRPr lang="fr-FR" noProof="0" dirty="0">
              <a:solidFill>
                <a:srgbClr val="183E82"/>
              </a:solidFill>
            </a:endParaRPr>
          </a:p>
        </p:txBody>
      </p:sp>
    </p:spTree>
    <p:extLst>
      <p:ext uri="{BB962C8B-B14F-4D97-AF65-F5344CB8AC3E}">
        <p14:creationId xmlns:p14="http://schemas.microsoft.com/office/powerpoint/2010/main" val="629052686"/>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86B85-E2C4-95C9-C381-6040995A0D7B}"/>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AECD188-D71D-46E2-7AC5-245A16243B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EB27E101-8674-8D1C-F51D-647575C4E86D}"/>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8ADE9710-AE41-232D-6518-A3FC0E8608B5}"/>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lvl="0">
              <a:defRPr/>
            </a:pPr>
            <a:r>
              <a:rPr lang="fr-FR" sz="3600" dirty="0">
                <a:solidFill>
                  <a:srgbClr val="183E82"/>
                </a:solidFill>
                <a:latin typeface="Calibri" panose="020F0502020204030204" pitchFamily="34" charset="0"/>
                <a:ea typeface="Times New Roman" panose="02020603050405020304" pitchFamily="18" charset="0"/>
              </a:rPr>
              <a:t>1. L’offre de travail social</a:t>
            </a:r>
            <a:br>
              <a:rPr lang="fr-FR" sz="3600" dirty="0">
                <a:solidFill>
                  <a:srgbClr val="183E82"/>
                </a:solidFill>
                <a:latin typeface="Calibri" panose="020F0502020204030204" pitchFamily="34" charset="0"/>
                <a:ea typeface="Times New Roman" panose="02020603050405020304" pitchFamily="18" charset="0"/>
              </a:rPr>
            </a:br>
            <a:endParaRPr kumimoji="0" lang="fr-FR" sz="3300" b="0" i="0" u="none" strike="noStrike" kern="1200" cap="none" spc="0" normalizeH="0" baseline="0" noProof="0" dirty="0">
              <a:ln>
                <a:noFill/>
              </a:ln>
              <a:solidFill>
                <a:schemeClr val="tx2">
                  <a:lumMod val="60000"/>
                  <a:lumOff val="40000"/>
                </a:schemeClr>
              </a:solidFill>
              <a:effectLst/>
              <a:uLnTx/>
              <a:uFillTx/>
              <a:latin typeface="Calibri"/>
              <a:ea typeface="+mj-ea"/>
              <a:cs typeface="+mj-cs"/>
            </a:endParaRPr>
          </a:p>
        </p:txBody>
      </p:sp>
      <p:sp>
        <p:nvSpPr>
          <p:cNvPr id="6" name="Rectangle 1">
            <a:extLst>
              <a:ext uri="{FF2B5EF4-FFF2-40B4-BE49-F238E27FC236}">
                <a16:creationId xmlns:a16="http://schemas.microsoft.com/office/drawing/2014/main" id="{2EBE1A58-9591-8E57-CE91-3CF1A3DEC60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 name="ZoneTexte 10">
            <a:extLst>
              <a:ext uri="{FF2B5EF4-FFF2-40B4-BE49-F238E27FC236}">
                <a16:creationId xmlns:a16="http://schemas.microsoft.com/office/drawing/2014/main" id="{0E621581-0E18-1DCE-B5F0-8B49D72186AE}"/>
              </a:ext>
            </a:extLst>
          </p:cNvPr>
          <p:cNvSpPr txBox="1"/>
          <p:nvPr/>
        </p:nvSpPr>
        <p:spPr>
          <a:xfrm>
            <a:off x="789039" y="1634301"/>
            <a:ext cx="2337619" cy="369332"/>
          </a:xfrm>
          <a:prstGeom prst="rect">
            <a:avLst/>
          </a:prstGeom>
          <a:noFill/>
        </p:spPr>
        <p:txBody>
          <a:bodyPr wrap="square">
            <a:spAutoFit/>
          </a:bodyPr>
          <a:lstStyle/>
          <a:p>
            <a:r>
              <a:rPr lang="fr-FR" sz="1800" b="0" i="0" u="none" strike="noStrike" noProof="0" dirty="0">
                <a:solidFill>
                  <a:srgbClr val="183E82"/>
                </a:solidFill>
                <a:effectLst/>
                <a:latin typeface="Calibri" panose="020F0502020204030204" pitchFamily="34" charset="0"/>
              </a:rPr>
              <a:t>Quelques chiffres : </a:t>
            </a:r>
            <a:endParaRPr lang="fr-FR" noProof="0" dirty="0">
              <a:solidFill>
                <a:srgbClr val="183E82"/>
              </a:solidFill>
            </a:endParaRPr>
          </a:p>
        </p:txBody>
      </p:sp>
      <p:sp>
        <p:nvSpPr>
          <p:cNvPr id="3" name="Ellipse 2">
            <a:extLst>
              <a:ext uri="{FF2B5EF4-FFF2-40B4-BE49-F238E27FC236}">
                <a16:creationId xmlns:a16="http://schemas.microsoft.com/office/drawing/2014/main" id="{EA71CDBB-27BE-F244-CAF5-5B6886A90B04}"/>
              </a:ext>
            </a:extLst>
          </p:cNvPr>
          <p:cNvSpPr/>
          <p:nvPr/>
        </p:nvSpPr>
        <p:spPr>
          <a:xfrm>
            <a:off x="4817804" y="2094272"/>
            <a:ext cx="2910349" cy="20549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86,35 % des accompagnements concernent l’offre « séparation » </a:t>
            </a:r>
          </a:p>
        </p:txBody>
      </p:sp>
      <p:sp>
        <p:nvSpPr>
          <p:cNvPr id="7" name="Ellipse 6">
            <a:extLst>
              <a:ext uri="{FF2B5EF4-FFF2-40B4-BE49-F238E27FC236}">
                <a16:creationId xmlns:a16="http://schemas.microsoft.com/office/drawing/2014/main" id="{BBAE4B82-3FDF-D060-8EA6-118FD83013C2}"/>
              </a:ext>
            </a:extLst>
          </p:cNvPr>
          <p:cNvSpPr/>
          <p:nvPr/>
        </p:nvSpPr>
        <p:spPr>
          <a:xfrm>
            <a:off x="8617974" y="2040193"/>
            <a:ext cx="2910349" cy="20549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17% de situation de </a:t>
            </a:r>
            <a:r>
              <a:rPr lang="fr-FR" noProof="0" dirty="0"/>
              <a:t>violences intra familiales</a:t>
            </a:r>
            <a:endParaRPr lang="fr-FR" dirty="0"/>
          </a:p>
        </p:txBody>
      </p:sp>
      <p:sp>
        <p:nvSpPr>
          <p:cNvPr id="8" name="Ellipse 7">
            <a:extLst>
              <a:ext uri="{FF2B5EF4-FFF2-40B4-BE49-F238E27FC236}">
                <a16:creationId xmlns:a16="http://schemas.microsoft.com/office/drawing/2014/main" id="{C218B645-CA8F-923E-045E-2439CBB3E932}"/>
              </a:ext>
            </a:extLst>
          </p:cNvPr>
          <p:cNvSpPr/>
          <p:nvPr/>
        </p:nvSpPr>
        <p:spPr>
          <a:xfrm>
            <a:off x="294968" y="2064775"/>
            <a:ext cx="4050891" cy="20549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t>453 familles accompagnées en 2025 </a:t>
            </a:r>
          </a:p>
        </p:txBody>
      </p:sp>
      <p:sp>
        <p:nvSpPr>
          <p:cNvPr id="10" name="Ellipse 9">
            <a:extLst>
              <a:ext uri="{FF2B5EF4-FFF2-40B4-BE49-F238E27FC236}">
                <a16:creationId xmlns:a16="http://schemas.microsoft.com/office/drawing/2014/main" id="{8FC48491-B656-DC2F-BC97-5C56EEA4CD42}"/>
              </a:ext>
            </a:extLst>
          </p:cNvPr>
          <p:cNvSpPr/>
          <p:nvPr/>
        </p:nvSpPr>
        <p:spPr>
          <a:xfrm>
            <a:off x="575187" y="4370440"/>
            <a:ext cx="3013587" cy="20549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t>61% des familles ont répondu à la proposition de mise à disposition </a:t>
            </a:r>
          </a:p>
        </p:txBody>
      </p:sp>
      <p:graphicFrame>
        <p:nvGraphicFramePr>
          <p:cNvPr id="12" name="Graphique 11">
            <a:extLst>
              <a:ext uri="{FF2B5EF4-FFF2-40B4-BE49-F238E27FC236}">
                <a16:creationId xmlns:a16="http://schemas.microsoft.com/office/drawing/2014/main" id="{B310578A-5745-AC86-2016-BDCB6FB0BA79}"/>
              </a:ext>
            </a:extLst>
          </p:cNvPr>
          <p:cNvGraphicFramePr>
            <a:graphicFrameLocks/>
          </p:cNvGraphicFramePr>
          <p:nvPr>
            <p:extLst>
              <p:ext uri="{D42A27DB-BD31-4B8C-83A1-F6EECF244321}">
                <p14:modId xmlns:p14="http://schemas.microsoft.com/office/powerpoint/2010/main" val="780162034"/>
              </p:ext>
            </p:extLst>
          </p:nvPr>
        </p:nvGraphicFramePr>
        <p:xfrm>
          <a:off x="6243485" y="4267199"/>
          <a:ext cx="4542502" cy="24295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521694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4B2CD-37D4-FFDF-E3E6-6F833B78CF18}"/>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BFC6C3E-7009-F83E-B751-54450BFC9A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C5A75947-E9DE-6493-1047-25E0D47C1070}"/>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B9BCB1DD-A6EB-9092-4D0A-FAF6008DCA52}"/>
              </a:ext>
            </a:extLst>
          </p:cNvPr>
          <p:cNvSpPr txBox="1">
            <a:spLocks/>
          </p:cNvSpPr>
          <p:nvPr/>
        </p:nvSpPr>
        <p:spPr>
          <a:xfrm>
            <a:off x="719403" y="331939"/>
            <a:ext cx="10769600" cy="779106"/>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a:defRPr/>
            </a:pPr>
            <a:r>
              <a:rPr lang="fr-FR" sz="3600" dirty="0">
                <a:solidFill>
                  <a:srgbClr val="183E82"/>
                </a:solidFill>
                <a:latin typeface="Calibri" panose="020F0502020204030204" pitchFamily="34" charset="0"/>
                <a:ea typeface="Times New Roman" panose="02020603050405020304" pitchFamily="18" charset="0"/>
              </a:rPr>
              <a:t>2. Le parcours séparation</a:t>
            </a:r>
            <a:endParaRPr lang="fr-FR" dirty="0">
              <a:solidFill>
                <a:schemeClr val="tx2">
                  <a:lumMod val="60000"/>
                  <a:lumOff val="40000"/>
                </a:schemeClr>
              </a:solidFill>
            </a:endParaRPr>
          </a:p>
          <a:p>
            <a:pPr lvl="0">
              <a:defRPr/>
            </a:pPr>
            <a:endParaRPr kumimoji="0" lang="fr-FR" sz="3300" b="0" i="0" u="none" strike="noStrike" kern="1200" cap="none" spc="0" normalizeH="0" baseline="0" noProof="0" dirty="0">
              <a:ln>
                <a:noFill/>
              </a:ln>
              <a:solidFill>
                <a:schemeClr val="tx2">
                  <a:lumMod val="60000"/>
                  <a:lumOff val="40000"/>
                </a:schemeClr>
              </a:solidFill>
              <a:effectLst/>
              <a:uLnTx/>
              <a:uFillTx/>
              <a:latin typeface="Calibri"/>
              <a:ea typeface="+mj-ea"/>
              <a:cs typeface="+mj-cs"/>
            </a:endParaRPr>
          </a:p>
        </p:txBody>
      </p:sp>
      <p:sp>
        <p:nvSpPr>
          <p:cNvPr id="6" name="Rectangle 1">
            <a:extLst>
              <a:ext uri="{FF2B5EF4-FFF2-40B4-BE49-F238E27FC236}">
                <a16:creationId xmlns:a16="http://schemas.microsoft.com/office/drawing/2014/main" id="{64986A97-40E5-D532-89B6-2CAD83DDA30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 name="Rectangle 1">
            <a:extLst>
              <a:ext uri="{FF2B5EF4-FFF2-40B4-BE49-F238E27FC236}">
                <a16:creationId xmlns:a16="http://schemas.microsoft.com/office/drawing/2014/main" id="{D6C417BE-8728-6B51-019C-968F18F7BCD7}"/>
              </a:ext>
            </a:extLst>
          </p:cNvPr>
          <p:cNvSpPr>
            <a:spLocks noChangeArrowheads="1"/>
          </p:cNvSpPr>
          <p:nvPr/>
        </p:nvSpPr>
        <p:spPr bwMode="auto">
          <a:xfrm>
            <a:off x="136188" y="-6517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 name="Espace réservé du contenu 2">
            <a:extLst>
              <a:ext uri="{FF2B5EF4-FFF2-40B4-BE49-F238E27FC236}">
                <a16:creationId xmlns:a16="http://schemas.microsoft.com/office/drawing/2014/main" id="{421284EB-4376-7C84-3751-30129A826D04}"/>
              </a:ext>
            </a:extLst>
          </p:cNvPr>
          <p:cNvSpPr>
            <a:spLocks noGrp="1"/>
          </p:cNvSpPr>
          <p:nvPr>
            <p:ph idx="1"/>
          </p:nvPr>
        </p:nvSpPr>
        <p:spPr>
          <a:xfrm>
            <a:off x="719402" y="1596413"/>
            <a:ext cx="11197295" cy="4890112"/>
          </a:xfrm>
        </p:spPr>
        <p:txBody>
          <a:bodyPr>
            <a:normAutofit/>
          </a:bodyPr>
          <a:lstStyle/>
          <a:p>
            <a:pPr marL="0" indent="0" algn="just">
              <a:buNone/>
            </a:pPr>
            <a:r>
              <a:rPr lang="fr-FR" sz="1800" b="1" u="sng" dirty="0">
                <a:solidFill>
                  <a:srgbClr val="002060"/>
                </a:solidFill>
                <a:latin typeface="Arial" panose="020B0604020202020204" pitchFamily="34" charset="0"/>
                <a:cs typeface="Arial" panose="020B0604020202020204" pitchFamily="34" charset="0"/>
              </a:rPr>
              <a:t>Les objectifs du parcours :</a:t>
            </a:r>
          </a:p>
          <a:p>
            <a:pPr marL="0" indent="0" algn="just">
              <a:buNone/>
            </a:pPr>
            <a:r>
              <a:rPr lang="fr-FR" sz="1800" dirty="0">
                <a:solidFill>
                  <a:srgbClr val="002060"/>
                </a:solidFill>
                <a:latin typeface="Arial" panose="020B0604020202020204" pitchFamily="34" charset="0"/>
                <a:cs typeface="Arial" panose="020B0604020202020204" pitchFamily="34" charset="0"/>
              </a:rPr>
              <a:t>La prévention des ruptures familiales et l’accompagnement des parents au moment de la séparation ont pris une place majeure dans l’action des Caf et les impacts liés à la séparation sont de plus en plus intégrés aux prestations versées.</a:t>
            </a:r>
          </a:p>
          <a:p>
            <a:pPr algn="just">
              <a:spcBef>
                <a:spcPct val="0"/>
              </a:spcBef>
              <a:buNone/>
              <a:defRPr/>
            </a:pPr>
            <a:r>
              <a:rPr lang="fr-FR" altLang="fr-FR" sz="1800" dirty="0">
                <a:solidFill>
                  <a:srgbClr val="002060"/>
                </a:solidFill>
                <a:latin typeface="Arial" panose="020B0604020202020204" pitchFamily="34" charset="0"/>
                <a:cs typeface="Arial" panose="020B0604020202020204" pitchFamily="34" charset="0"/>
              </a:rPr>
              <a:t>Le parcours séparation permet de mieux répondre aux 2 principaux risques liés à la séparation :</a:t>
            </a:r>
          </a:p>
          <a:p>
            <a:pPr algn="just">
              <a:spcBef>
                <a:spcPct val="0"/>
              </a:spcBef>
              <a:buNone/>
              <a:defRPr/>
            </a:pPr>
            <a:endParaRPr lang="fr-FR" altLang="fr-FR" sz="500" dirty="0">
              <a:solidFill>
                <a:srgbClr val="002060"/>
              </a:solidFill>
              <a:latin typeface="Arial" panose="020B0604020202020204" pitchFamily="34" charset="0"/>
              <a:cs typeface="Arial" panose="020B0604020202020204" pitchFamily="34" charset="0"/>
            </a:endParaRPr>
          </a:p>
          <a:p>
            <a:pPr marL="285750" indent="-285750" algn="just">
              <a:spcBef>
                <a:spcPct val="0"/>
              </a:spcBef>
              <a:buFontTx/>
              <a:buChar char="-"/>
              <a:defRPr/>
            </a:pPr>
            <a:r>
              <a:rPr lang="fr-FR" altLang="fr-FR" sz="1800" dirty="0">
                <a:solidFill>
                  <a:srgbClr val="002060"/>
                </a:solidFill>
                <a:latin typeface="Arial" panose="020B0604020202020204" pitchFamily="34" charset="0"/>
                <a:cs typeface="Arial" panose="020B0604020202020204" pitchFamily="34" charset="0"/>
              </a:rPr>
              <a:t>La fragilisation financière.</a:t>
            </a:r>
          </a:p>
          <a:p>
            <a:pPr algn="just">
              <a:spcBef>
                <a:spcPct val="0"/>
              </a:spcBef>
              <a:defRPr/>
            </a:pPr>
            <a:endParaRPr lang="fr-FR" altLang="fr-FR" sz="500" dirty="0">
              <a:solidFill>
                <a:srgbClr val="002060"/>
              </a:solidFill>
              <a:latin typeface="Arial" panose="020B0604020202020204" pitchFamily="34" charset="0"/>
              <a:cs typeface="Arial" panose="020B0604020202020204" pitchFamily="34" charset="0"/>
            </a:endParaRPr>
          </a:p>
          <a:p>
            <a:pPr marL="285750" indent="-285750" algn="just">
              <a:spcBef>
                <a:spcPct val="0"/>
              </a:spcBef>
              <a:buFontTx/>
              <a:buChar char="-"/>
              <a:defRPr/>
            </a:pPr>
            <a:r>
              <a:rPr lang="fr-FR" altLang="fr-FR" sz="1800" dirty="0">
                <a:solidFill>
                  <a:srgbClr val="002060"/>
                </a:solidFill>
                <a:latin typeface="Arial" panose="020B0604020202020204" pitchFamily="34" charset="0"/>
                <a:cs typeface="Arial" panose="020B0604020202020204" pitchFamily="34" charset="0"/>
              </a:rPr>
              <a:t>La fragilisation des liens familiaux.</a:t>
            </a:r>
          </a:p>
          <a:p>
            <a:pPr marL="0" indent="0" algn="just">
              <a:buNone/>
            </a:pPr>
            <a:r>
              <a:rPr lang="fr-FR" sz="1800" dirty="0">
                <a:solidFill>
                  <a:srgbClr val="002060"/>
                </a:solidFill>
                <a:latin typeface="Arial" panose="020B0604020202020204" pitchFamily="34" charset="0"/>
                <a:cs typeface="Arial" panose="020B0604020202020204" pitchFamily="34" charset="0"/>
              </a:rPr>
              <a:t>Pour accompagner au mieux ces familles, la Caf a articulé son action autour de trois axes qui constituent un socle d’intervention commun minimum.</a:t>
            </a:r>
          </a:p>
          <a:p>
            <a:pPr algn="ctr"/>
            <a:endParaRPr lang="fr-FR" sz="1800" dirty="0">
              <a:solidFill>
                <a:srgbClr val="183E82"/>
              </a:solidFill>
            </a:endParaRPr>
          </a:p>
        </p:txBody>
      </p:sp>
      <p:pic>
        <p:nvPicPr>
          <p:cNvPr id="2" name="Image 1">
            <a:extLst>
              <a:ext uri="{FF2B5EF4-FFF2-40B4-BE49-F238E27FC236}">
                <a16:creationId xmlns:a16="http://schemas.microsoft.com/office/drawing/2014/main" id="{3F46AE08-8D63-AD89-37E5-55E4588F201D}"/>
              </a:ext>
            </a:extLst>
          </p:cNvPr>
          <p:cNvPicPr>
            <a:picLocks noChangeAspect="1"/>
          </p:cNvPicPr>
          <p:nvPr/>
        </p:nvPicPr>
        <p:blipFill>
          <a:blip r:embed="rId3"/>
          <a:stretch>
            <a:fillRect/>
          </a:stretch>
        </p:blipFill>
        <p:spPr>
          <a:xfrm>
            <a:off x="2218360" y="4444939"/>
            <a:ext cx="7373379" cy="1800476"/>
          </a:xfrm>
          <a:prstGeom prst="rect">
            <a:avLst/>
          </a:prstGeom>
        </p:spPr>
      </p:pic>
    </p:spTree>
    <p:extLst>
      <p:ext uri="{BB962C8B-B14F-4D97-AF65-F5344CB8AC3E}">
        <p14:creationId xmlns:p14="http://schemas.microsoft.com/office/powerpoint/2010/main" val="4212815711"/>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11FFEE17-8366-42AC-BE52-8E7940C36650}"/>
              </a:ext>
            </a:extLst>
          </p:cNvPr>
          <p:cNvSpPr>
            <a:spLocks noGrp="1" noChangeArrowheads="1"/>
          </p:cNvSpPr>
          <p:nvPr>
            <p:ph type="title"/>
          </p:nvPr>
        </p:nvSpPr>
        <p:spPr>
          <a:xfrm>
            <a:off x="589935" y="297799"/>
            <a:ext cx="9038823" cy="877287"/>
          </a:xfrm>
        </p:spPr>
        <p:txBody>
          <a:bodyPr>
            <a:noAutofit/>
          </a:bodyPr>
          <a:lstStyle/>
          <a:p>
            <a:pPr eaLnBrk="1" hangingPunct="1"/>
            <a:r>
              <a:rPr lang="fr-FR" altLang="fr-FR" sz="2400" dirty="0">
                <a:solidFill>
                  <a:srgbClr val="183E82"/>
                </a:solidFill>
                <a:latin typeface="Arial" panose="020B0604020202020204" pitchFamily="34" charset="0"/>
                <a:cs typeface="Arial" panose="020B0604020202020204" pitchFamily="34" charset="0"/>
              </a:rPr>
              <a:t>2. Le parcours séparation : une offre multiple et attentionnée</a:t>
            </a:r>
          </a:p>
        </p:txBody>
      </p:sp>
      <p:sp>
        <p:nvSpPr>
          <p:cNvPr id="2" name="Espace réservé du numéro de diapositive 1">
            <a:extLst>
              <a:ext uri="{FF2B5EF4-FFF2-40B4-BE49-F238E27FC236}">
                <a16:creationId xmlns:a16="http://schemas.microsoft.com/office/drawing/2014/main" id="{588DD4E5-4566-44A5-B6A5-A56FB5E4B286}"/>
              </a:ext>
            </a:extLst>
          </p:cNvPr>
          <p:cNvSpPr>
            <a:spLocks noGrp="1"/>
          </p:cNvSpPr>
          <p:nvPr>
            <p:ph type="sldNum" sz="quarter" idx="12"/>
          </p:nvPr>
        </p:nvSpPr>
        <p:spPr/>
        <p:txBody>
          <a:bodyPr/>
          <a:lstStyle/>
          <a:p>
            <a:pPr>
              <a:defRPr/>
            </a:pPr>
            <a:fld id="{365A5FA1-6228-4B3D-99F0-B8CC124100C3}" type="slidenum">
              <a:rPr lang="fr-FR" altLang="fr-FR" smtClean="0"/>
              <a:pPr>
                <a:defRPr/>
              </a:pPr>
              <a:t>8</a:t>
            </a:fld>
            <a:endParaRPr lang="fr-FR" altLang="fr-FR" dirty="0"/>
          </a:p>
        </p:txBody>
      </p:sp>
      <p:pic>
        <p:nvPicPr>
          <p:cNvPr id="8" name="Image 7">
            <a:extLst>
              <a:ext uri="{FF2B5EF4-FFF2-40B4-BE49-F238E27FC236}">
                <a16:creationId xmlns:a16="http://schemas.microsoft.com/office/drawing/2014/main" id="{646BB511-62CE-4481-A4D5-868659A35318}"/>
              </a:ext>
            </a:extLst>
          </p:cNvPr>
          <p:cNvPicPr>
            <a:picLocks noChangeAspect="1"/>
          </p:cNvPicPr>
          <p:nvPr/>
        </p:nvPicPr>
        <p:blipFill>
          <a:blip r:embed="rId3"/>
          <a:stretch>
            <a:fillRect/>
          </a:stretch>
        </p:blipFill>
        <p:spPr>
          <a:xfrm>
            <a:off x="3125094" y="1501226"/>
            <a:ext cx="1761164" cy="1637573"/>
          </a:xfrm>
          <a:prstGeom prst="rect">
            <a:avLst/>
          </a:prstGeom>
        </p:spPr>
      </p:pic>
      <p:sp>
        <p:nvSpPr>
          <p:cNvPr id="11" name="ZoneTexte 10">
            <a:extLst>
              <a:ext uri="{FF2B5EF4-FFF2-40B4-BE49-F238E27FC236}">
                <a16:creationId xmlns:a16="http://schemas.microsoft.com/office/drawing/2014/main" id="{C0226297-EF39-473E-903A-96E1D0385183}"/>
              </a:ext>
            </a:extLst>
          </p:cNvPr>
          <p:cNvSpPr txBox="1"/>
          <p:nvPr/>
        </p:nvSpPr>
        <p:spPr>
          <a:xfrm>
            <a:off x="3085941" y="3163804"/>
            <a:ext cx="2084429" cy="3354765"/>
          </a:xfrm>
          <a:prstGeom prst="rect">
            <a:avLst/>
          </a:prstGeom>
          <a:noFill/>
        </p:spPr>
        <p:txBody>
          <a:bodyPr wrap="square">
            <a:spAutoFit/>
          </a:bodyPr>
          <a:lstStyle/>
          <a:p>
            <a:r>
              <a:rPr lang="fr-FR" sz="1600" b="1" dirty="0">
                <a:solidFill>
                  <a:srgbClr val="FF9933"/>
                </a:solidFill>
                <a:latin typeface="Roboto" panose="02000000000000000000" pitchFamily="2" charset="0"/>
              </a:rPr>
              <a:t>AIDES FINANCIÈRES</a:t>
            </a:r>
          </a:p>
          <a:p>
            <a:r>
              <a:rPr lang="fr-FR" sz="1400" dirty="0">
                <a:solidFill>
                  <a:srgbClr val="002060"/>
                </a:solidFill>
                <a:latin typeface="Arial" pitchFamily="34" charset="0"/>
                <a:cs typeface="Arial" pitchFamily="34" charset="0"/>
              </a:rPr>
              <a:t>Pour les allocataires : étude des nouveaux droits aux prestations.</a:t>
            </a:r>
          </a:p>
          <a:p>
            <a:r>
              <a:rPr lang="fr-FR" sz="1400" dirty="0">
                <a:solidFill>
                  <a:srgbClr val="002060"/>
                </a:solidFill>
                <a:latin typeface="Arial" pitchFamily="34" charset="0"/>
                <a:cs typeface="Arial" pitchFamily="34" charset="0"/>
              </a:rPr>
              <a:t>Pour les non-allocataires : étude de l’ouverture de droits (</a:t>
            </a:r>
            <a:r>
              <a:rPr lang="fr-FR" sz="1400" dirty="0" err="1">
                <a:solidFill>
                  <a:srgbClr val="002060"/>
                </a:solidFill>
                <a:latin typeface="Arial" pitchFamily="34" charset="0"/>
                <a:cs typeface="Arial" pitchFamily="34" charset="0"/>
              </a:rPr>
              <a:t>Asf</a:t>
            </a:r>
            <a:r>
              <a:rPr lang="fr-FR" sz="1400" dirty="0">
                <a:solidFill>
                  <a:srgbClr val="002060"/>
                </a:solidFill>
                <a:latin typeface="Arial" pitchFamily="34" charset="0"/>
                <a:cs typeface="Arial" pitchFamily="34" charset="0"/>
              </a:rPr>
              <a:t>, </a:t>
            </a:r>
            <a:r>
              <a:rPr lang="fr-FR" sz="1400" dirty="0" err="1">
                <a:solidFill>
                  <a:srgbClr val="002060"/>
                </a:solidFill>
                <a:latin typeface="Arial" pitchFamily="34" charset="0"/>
                <a:cs typeface="Arial" pitchFamily="34" charset="0"/>
              </a:rPr>
              <a:t>Apl</a:t>
            </a:r>
            <a:r>
              <a:rPr lang="fr-FR" sz="1400" dirty="0">
                <a:solidFill>
                  <a:srgbClr val="002060"/>
                </a:solidFill>
                <a:latin typeface="Arial" pitchFamily="34" charset="0"/>
                <a:cs typeface="Arial" pitchFamily="34" charset="0"/>
              </a:rPr>
              <a:t>, </a:t>
            </a:r>
            <a:r>
              <a:rPr lang="fr-FR" sz="1400" dirty="0" err="1">
                <a:solidFill>
                  <a:srgbClr val="002060"/>
                </a:solidFill>
                <a:latin typeface="Arial" pitchFamily="34" charset="0"/>
                <a:cs typeface="Arial" pitchFamily="34" charset="0"/>
              </a:rPr>
              <a:t>Rsa</a:t>
            </a:r>
            <a:r>
              <a:rPr lang="fr-FR" sz="1400" dirty="0">
                <a:solidFill>
                  <a:srgbClr val="002060"/>
                </a:solidFill>
                <a:latin typeface="Arial" pitchFamily="34" charset="0"/>
                <a:cs typeface="Arial" pitchFamily="34" charset="0"/>
              </a:rPr>
              <a:t>, </a:t>
            </a:r>
            <a:r>
              <a:rPr lang="fr-FR" sz="1400" dirty="0" err="1">
                <a:solidFill>
                  <a:srgbClr val="002060"/>
                </a:solidFill>
                <a:latin typeface="Arial" pitchFamily="34" charset="0"/>
                <a:cs typeface="Arial" pitchFamily="34" charset="0"/>
              </a:rPr>
              <a:t>Ppa</a:t>
            </a:r>
            <a:r>
              <a:rPr lang="fr-FR" sz="1400" dirty="0">
                <a:solidFill>
                  <a:srgbClr val="002060"/>
                </a:solidFill>
                <a:latin typeface="Arial" pitchFamily="34" charset="0"/>
                <a:cs typeface="Arial" pitchFamily="34" charset="0"/>
              </a:rPr>
              <a:t>).</a:t>
            </a:r>
          </a:p>
          <a:p>
            <a:r>
              <a:rPr lang="fr-FR" sz="1400" dirty="0">
                <a:solidFill>
                  <a:srgbClr val="002060"/>
                </a:solidFill>
                <a:latin typeface="Arial" pitchFamily="34" charset="0"/>
                <a:cs typeface="Arial" pitchFamily="34" charset="0"/>
              </a:rPr>
              <a:t>En fonction du règlement intérieur d’action sociale : attribution d’aides financières individuelles.</a:t>
            </a:r>
          </a:p>
          <a:p>
            <a:endParaRPr lang="fr-FR" sz="1400" dirty="0">
              <a:solidFill>
                <a:srgbClr val="002060"/>
              </a:solidFill>
              <a:latin typeface="Arial" pitchFamily="34" charset="0"/>
              <a:cs typeface="Arial" pitchFamily="34" charset="0"/>
            </a:endParaRPr>
          </a:p>
        </p:txBody>
      </p:sp>
      <p:pic>
        <p:nvPicPr>
          <p:cNvPr id="12" name="Image 11">
            <a:extLst>
              <a:ext uri="{FF2B5EF4-FFF2-40B4-BE49-F238E27FC236}">
                <a16:creationId xmlns:a16="http://schemas.microsoft.com/office/drawing/2014/main" id="{BA30A381-AE9D-4191-98E5-BEEAE3B52C13}"/>
              </a:ext>
            </a:extLst>
          </p:cNvPr>
          <p:cNvPicPr>
            <a:picLocks noChangeAspect="1"/>
          </p:cNvPicPr>
          <p:nvPr/>
        </p:nvPicPr>
        <p:blipFill>
          <a:blip r:embed="rId4"/>
          <a:stretch>
            <a:fillRect/>
          </a:stretch>
        </p:blipFill>
        <p:spPr>
          <a:xfrm>
            <a:off x="772831" y="1452816"/>
            <a:ext cx="1674318" cy="1674318"/>
          </a:xfrm>
          <a:prstGeom prst="rect">
            <a:avLst/>
          </a:prstGeom>
        </p:spPr>
      </p:pic>
      <p:sp>
        <p:nvSpPr>
          <p:cNvPr id="15" name="ZoneTexte 14">
            <a:extLst>
              <a:ext uri="{FF2B5EF4-FFF2-40B4-BE49-F238E27FC236}">
                <a16:creationId xmlns:a16="http://schemas.microsoft.com/office/drawing/2014/main" id="{019DEB44-9808-404D-9543-45C3F3BE48A3}"/>
              </a:ext>
            </a:extLst>
          </p:cNvPr>
          <p:cNvSpPr txBox="1"/>
          <p:nvPr/>
        </p:nvSpPr>
        <p:spPr>
          <a:xfrm>
            <a:off x="657980" y="3166928"/>
            <a:ext cx="2211949" cy="2523768"/>
          </a:xfrm>
          <a:prstGeom prst="rect">
            <a:avLst/>
          </a:prstGeom>
          <a:noFill/>
        </p:spPr>
        <p:txBody>
          <a:bodyPr wrap="square">
            <a:spAutoFit/>
          </a:bodyPr>
          <a:lstStyle/>
          <a:p>
            <a:r>
              <a:rPr lang="fr-FR" sz="1600" b="1" dirty="0">
                <a:solidFill>
                  <a:srgbClr val="00B050"/>
                </a:solidFill>
                <a:latin typeface="Roboto" panose="02000000000000000000" pitchFamily="2" charset="0"/>
              </a:rPr>
              <a:t>ACCOMPAGNEMENT PERSONNALISÉ</a:t>
            </a:r>
          </a:p>
          <a:p>
            <a:r>
              <a:rPr lang="fr-FR" sz="1400" dirty="0">
                <a:solidFill>
                  <a:srgbClr val="002060"/>
                </a:solidFill>
                <a:latin typeface="Arial" pitchFamily="34" charset="0"/>
                <a:cs typeface="Arial" pitchFamily="34" charset="0"/>
              </a:rPr>
              <a:t>Chaque personne qui se sépare à la possibilité de prendre Rdv avec la Caf : Il s’agit </a:t>
            </a:r>
            <a:r>
              <a:rPr lang="fr-FR" sz="1400" b="1" dirty="0">
                <a:solidFill>
                  <a:srgbClr val="002060"/>
                </a:solidFill>
                <a:latin typeface="Arial" pitchFamily="34" charset="0"/>
                <a:cs typeface="Arial" pitchFamily="34" charset="0"/>
              </a:rPr>
              <a:t>de RDV spécifiques avec un Gestionnaire Conseil allocataires et un travailleur social.</a:t>
            </a:r>
          </a:p>
          <a:p>
            <a:endParaRPr lang="fr-FR" sz="1400" dirty="0"/>
          </a:p>
        </p:txBody>
      </p:sp>
      <p:pic>
        <p:nvPicPr>
          <p:cNvPr id="16" name="Image 15">
            <a:extLst>
              <a:ext uri="{FF2B5EF4-FFF2-40B4-BE49-F238E27FC236}">
                <a16:creationId xmlns:a16="http://schemas.microsoft.com/office/drawing/2014/main" id="{5FFF5DAD-1F55-42C9-A08A-C6DDB471FB42}"/>
              </a:ext>
            </a:extLst>
          </p:cNvPr>
          <p:cNvPicPr>
            <a:picLocks noChangeAspect="1"/>
          </p:cNvPicPr>
          <p:nvPr/>
        </p:nvPicPr>
        <p:blipFill>
          <a:blip r:embed="rId5"/>
          <a:stretch>
            <a:fillRect/>
          </a:stretch>
        </p:blipFill>
        <p:spPr>
          <a:xfrm>
            <a:off x="5528770" y="1615082"/>
            <a:ext cx="1615344" cy="1672081"/>
          </a:xfrm>
          <a:prstGeom prst="rect">
            <a:avLst/>
          </a:prstGeom>
        </p:spPr>
      </p:pic>
      <p:sp>
        <p:nvSpPr>
          <p:cNvPr id="19" name="ZoneTexte 18">
            <a:extLst>
              <a:ext uri="{FF2B5EF4-FFF2-40B4-BE49-F238E27FC236}">
                <a16:creationId xmlns:a16="http://schemas.microsoft.com/office/drawing/2014/main" id="{A0E32872-A07E-42EC-9014-E8599167AAD6}"/>
              </a:ext>
            </a:extLst>
          </p:cNvPr>
          <p:cNvSpPr txBox="1"/>
          <p:nvPr/>
        </p:nvSpPr>
        <p:spPr>
          <a:xfrm>
            <a:off x="5486401" y="3146799"/>
            <a:ext cx="2034434" cy="3170099"/>
          </a:xfrm>
          <a:prstGeom prst="rect">
            <a:avLst/>
          </a:prstGeom>
          <a:noFill/>
        </p:spPr>
        <p:txBody>
          <a:bodyPr wrap="square">
            <a:spAutoFit/>
          </a:bodyPr>
          <a:lstStyle/>
          <a:p>
            <a:r>
              <a:rPr lang="fr-FR" sz="1600" b="1" dirty="0">
                <a:solidFill>
                  <a:srgbClr val="D60093"/>
                </a:solidFill>
                <a:latin typeface="Roboto" panose="02000000000000000000" pitchFamily="2" charset="0"/>
              </a:rPr>
              <a:t>PENSION ALIMENTAIRE</a:t>
            </a:r>
          </a:p>
          <a:p>
            <a:r>
              <a:rPr lang="fr-FR" sz="1400" dirty="0">
                <a:solidFill>
                  <a:srgbClr val="002060"/>
                </a:solidFill>
                <a:latin typeface="Arial" pitchFamily="34" charset="0"/>
                <a:cs typeface="Arial" pitchFamily="34" charset="0"/>
              </a:rPr>
              <a:t>La Caf propose via son Agence de Recouvrement et d’Intermédiation des Pensions Alimentaires (ARIPA) de nombreux services gratuits pour faciliter le versement de la pension alimentaire et orienter les parents séparés dans les démarches.</a:t>
            </a:r>
          </a:p>
        </p:txBody>
      </p:sp>
      <p:pic>
        <p:nvPicPr>
          <p:cNvPr id="20" name="Image 19">
            <a:extLst>
              <a:ext uri="{FF2B5EF4-FFF2-40B4-BE49-F238E27FC236}">
                <a16:creationId xmlns:a16="http://schemas.microsoft.com/office/drawing/2014/main" id="{2407FF32-DD7A-4CE4-8454-7B240A262E25}"/>
              </a:ext>
            </a:extLst>
          </p:cNvPr>
          <p:cNvPicPr>
            <a:picLocks noChangeAspect="1"/>
          </p:cNvPicPr>
          <p:nvPr/>
        </p:nvPicPr>
        <p:blipFill>
          <a:blip r:embed="rId6"/>
          <a:stretch>
            <a:fillRect/>
          </a:stretch>
        </p:blipFill>
        <p:spPr>
          <a:xfrm>
            <a:off x="7874795" y="1605085"/>
            <a:ext cx="1707658" cy="1544008"/>
          </a:xfrm>
          <a:prstGeom prst="rect">
            <a:avLst/>
          </a:prstGeom>
        </p:spPr>
      </p:pic>
      <p:sp>
        <p:nvSpPr>
          <p:cNvPr id="23" name="ZoneTexte 22">
            <a:extLst>
              <a:ext uri="{FF2B5EF4-FFF2-40B4-BE49-F238E27FC236}">
                <a16:creationId xmlns:a16="http://schemas.microsoft.com/office/drawing/2014/main" id="{750DE924-9038-4273-B239-1F8519606C42}"/>
              </a:ext>
            </a:extLst>
          </p:cNvPr>
          <p:cNvSpPr txBox="1"/>
          <p:nvPr/>
        </p:nvSpPr>
        <p:spPr>
          <a:xfrm>
            <a:off x="7973118" y="3117145"/>
            <a:ext cx="1941306" cy="3631763"/>
          </a:xfrm>
          <a:prstGeom prst="rect">
            <a:avLst/>
          </a:prstGeom>
          <a:noFill/>
        </p:spPr>
        <p:txBody>
          <a:bodyPr wrap="square">
            <a:spAutoFit/>
          </a:bodyPr>
          <a:lstStyle/>
          <a:p>
            <a:r>
              <a:rPr lang="fr-FR" sz="1600" b="1" dirty="0">
                <a:solidFill>
                  <a:srgbClr val="00CC66"/>
                </a:solidFill>
                <a:latin typeface="Roboto" panose="02000000000000000000" pitchFamily="2" charset="0"/>
              </a:rPr>
              <a:t>ACCÈS OU MAINTIEN DANS LE LOGEMENT </a:t>
            </a:r>
          </a:p>
          <a:p>
            <a:r>
              <a:rPr lang="fr-FR" sz="1400" dirty="0">
                <a:solidFill>
                  <a:srgbClr val="002060"/>
                </a:solidFill>
                <a:latin typeface="Arial" pitchFamily="34" charset="0"/>
                <a:cs typeface="Arial" pitchFamily="34" charset="0"/>
              </a:rPr>
              <a:t>La Caf peut aider financièrement les locataires via les aides personnelles au logement et les propriétaires avec un soutien financier (sous certaines conditions). Elles accompagnement dans la recherche d’un nouveau logement.</a:t>
            </a:r>
          </a:p>
        </p:txBody>
      </p:sp>
      <p:pic>
        <p:nvPicPr>
          <p:cNvPr id="3" name="Image 2">
            <a:extLst>
              <a:ext uri="{FF2B5EF4-FFF2-40B4-BE49-F238E27FC236}">
                <a16:creationId xmlns:a16="http://schemas.microsoft.com/office/drawing/2014/main" id="{80A7F984-7D69-A93B-3911-6572C2094FC0}"/>
              </a:ext>
            </a:extLst>
          </p:cNvPr>
          <p:cNvPicPr>
            <a:picLocks noChangeAspect="1"/>
          </p:cNvPicPr>
          <p:nvPr/>
        </p:nvPicPr>
        <p:blipFill>
          <a:blip r:embed="rId7"/>
          <a:stretch>
            <a:fillRect/>
          </a:stretch>
        </p:blipFill>
        <p:spPr>
          <a:xfrm>
            <a:off x="10234569" y="136522"/>
            <a:ext cx="1686186" cy="1216942"/>
          </a:xfrm>
          <a:prstGeom prst="rect">
            <a:avLst/>
          </a:prstGeom>
        </p:spPr>
      </p:pic>
    </p:spTree>
    <p:extLst>
      <p:ext uri="{BB962C8B-B14F-4D97-AF65-F5344CB8AC3E}">
        <p14:creationId xmlns:p14="http://schemas.microsoft.com/office/powerpoint/2010/main" val="1615106848"/>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11FFEE17-8366-42AC-BE52-8E7940C36650}"/>
              </a:ext>
            </a:extLst>
          </p:cNvPr>
          <p:cNvSpPr>
            <a:spLocks noGrp="1" noChangeArrowheads="1"/>
          </p:cNvSpPr>
          <p:nvPr>
            <p:ph type="title"/>
          </p:nvPr>
        </p:nvSpPr>
        <p:spPr>
          <a:xfrm>
            <a:off x="658761" y="297799"/>
            <a:ext cx="8969997" cy="877287"/>
          </a:xfrm>
        </p:spPr>
        <p:txBody>
          <a:bodyPr>
            <a:noAutofit/>
          </a:bodyPr>
          <a:lstStyle/>
          <a:p>
            <a:r>
              <a:rPr lang="fr-FR" altLang="fr-FR" sz="2400" dirty="0">
                <a:solidFill>
                  <a:srgbClr val="183E82"/>
                </a:solidFill>
                <a:latin typeface="Arial" panose="020B0604020202020204" pitchFamily="34" charset="0"/>
                <a:cs typeface="Arial" panose="020B0604020202020204" pitchFamily="34" charset="0"/>
              </a:rPr>
              <a:t>2. Le parcours séparation : une offre multiple et attentionnée</a:t>
            </a:r>
            <a:endParaRPr lang="fr-FR" altLang="fr-FR" sz="2400" dirty="0">
              <a:solidFill>
                <a:schemeClr val="accent6">
                  <a:lumMod val="75000"/>
                </a:schemeClr>
              </a:solidFill>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588DD4E5-4566-44A5-B6A5-A56FB5E4B286}"/>
              </a:ext>
            </a:extLst>
          </p:cNvPr>
          <p:cNvSpPr>
            <a:spLocks noGrp="1"/>
          </p:cNvSpPr>
          <p:nvPr>
            <p:ph type="sldNum" sz="quarter" idx="12"/>
          </p:nvPr>
        </p:nvSpPr>
        <p:spPr/>
        <p:txBody>
          <a:bodyPr/>
          <a:lstStyle/>
          <a:p>
            <a:pPr>
              <a:defRPr/>
            </a:pPr>
            <a:fld id="{365A5FA1-6228-4B3D-99F0-B8CC124100C3}" type="slidenum">
              <a:rPr lang="fr-FR" altLang="fr-FR" smtClean="0"/>
              <a:pPr>
                <a:defRPr/>
              </a:pPr>
              <a:t>9</a:t>
            </a:fld>
            <a:endParaRPr lang="fr-FR" altLang="fr-FR" dirty="0"/>
          </a:p>
        </p:txBody>
      </p:sp>
      <p:sp>
        <p:nvSpPr>
          <p:cNvPr id="15" name="ZoneTexte 14">
            <a:extLst>
              <a:ext uri="{FF2B5EF4-FFF2-40B4-BE49-F238E27FC236}">
                <a16:creationId xmlns:a16="http://schemas.microsoft.com/office/drawing/2014/main" id="{019DEB44-9808-404D-9543-45C3F3BE48A3}"/>
              </a:ext>
            </a:extLst>
          </p:cNvPr>
          <p:cNvSpPr txBox="1"/>
          <p:nvPr/>
        </p:nvSpPr>
        <p:spPr>
          <a:xfrm>
            <a:off x="4275910" y="2407896"/>
            <a:ext cx="2159724" cy="615553"/>
          </a:xfrm>
          <a:prstGeom prst="rect">
            <a:avLst/>
          </a:prstGeom>
          <a:noFill/>
        </p:spPr>
        <p:txBody>
          <a:bodyPr wrap="square">
            <a:spAutoFit/>
          </a:bodyPr>
          <a:lstStyle/>
          <a:p>
            <a:pPr algn="l"/>
            <a:endParaRPr lang="fr-FR" sz="2000" dirty="0">
              <a:solidFill>
                <a:srgbClr val="000000"/>
              </a:solidFill>
              <a:latin typeface="Roboto" panose="02000000000000000000" pitchFamily="2" charset="0"/>
            </a:endParaRPr>
          </a:p>
          <a:p>
            <a:endParaRPr lang="fr-FR" sz="1400" dirty="0">
              <a:solidFill>
                <a:srgbClr val="002060"/>
              </a:solidFill>
            </a:endParaRPr>
          </a:p>
        </p:txBody>
      </p:sp>
      <p:sp>
        <p:nvSpPr>
          <p:cNvPr id="19" name="ZoneTexte 18">
            <a:extLst>
              <a:ext uri="{FF2B5EF4-FFF2-40B4-BE49-F238E27FC236}">
                <a16:creationId xmlns:a16="http://schemas.microsoft.com/office/drawing/2014/main" id="{A0E32872-A07E-42EC-9014-E8599167AAD6}"/>
              </a:ext>
            </a:extLst>
          </p:cNvPr>
          <p:cNvSpPr txBox="1"/>
          <p:nvPr/>
        </p:nvSpPr>
        <p:spPr>
          <a:xfrm>
            <a:off x="3765058" y="3145953"/>
            <a:ext cx="1849304" cy="2954655"/>
          </a:xfrm>
          <a:prstGeom prst="rect">
            <a:avLst/>
          </a:prstGeom>
          <a:noFill/>
        </p:spPr>
        <p:txBody>
          <a:bodyPr wrap="square">
            <a:spAutoFit/>
          </a:bodyPr>
          <a:lstStyle/>
          <a:p>
            <a:pPr algn="ctr"/>
            <a:r>
              <a:rPr lang="fr-FR" sz="1600" b="1" dirty="0">
                <a:solidFill>
                  <a:srgbClr val="7030A0"/>
                </a:solidFill>
                <a:latin typeface="Arial" pitchFamily="34" charset="0"/>
                <a:cs typeface="Arial" pitchFamily="34" charset="0"/>
              </a:rPr>
              <a:t>ESPACES DE RENCONTRE </a:t>
            </a:r>
          </a:p>
          <a:p>
            <a:r>
              <a:rPr lang="fr-FR" sz="1400" dirty="0">
                <a:solidFill>
                  <a:srgbClr val="002060"/>
                </a:solidFill>
                <a:latin typeface="Arial" pitchFamily="34" charset="0"/>
                <a:cs typeface="Arial" pitchFamily="34" charset="0"/>
              </a:rPr>
              <a:t>Dans le cas de séparations conflictuelles, la Caf peut orienter les parents vers les espaces de rencontre. Objectif :   maintenir, préserver ou rétablir les relations familiales dans un lieu neutre.</a:t>
            </a:r>
          </a:p>
        </p:txBody>
      </p:sp>
      <p:sp>
        <p:nvSpPr>
          <p:cNvPr id="23" name="ZoneTexte 22">
            <a:extLst>
              <a:ext uri="{FF2B5EF4-FFF2-40B4-BE49-F238E27FC236}">
                <a16:creationId xmlns:a16="http://schemas.microsoft.com/office/drawing/2014/main" id="{750DE924-9038-4273-B239-1F8519606C42}"/>
              </a:ext>
            </a:extLst>
          </p:cNvPr>
          <p:cNvSpPr txBox="1"/>
          <p:nvPr/>
        </p:nvSpPr>
        <p:spPr>
          <a:xfrm>
            <a:off x="6606224" y="3105419"/>
            <a:ext cx="1996720" cy="3139321"/>
          </a:xfrm>
          <a:prstGeom prst="rect">
            <a:avLst/>
          </a:prstGeom>
          <a:noFill/>
        </p:spPr>
        <p:txBody>
          <a:bodyPr wrap="square">
            <a:spAutoFit/>
          </a:bodyPr>
          <a:lstStyle/>
          <a:p>
            <a:pPr algn="ctr"/>
            <a:r>
              <a:rPr lang="fr-FR" sz="1600" b="1" dirty="0">
                <a:solidFill>
                  <a:srgbClr val="00B0F0"/>
                </a:solidFill>
                <a:latin typeface="Arial" pitchFamily="34" charset="0"/>
                <a:cs typeface="Arial" pitchFamily="34" charset="0"/>
              </a:rPr>
              <a:t>AIDE À DOMICILE</a:t>
            </a:r>
          </a:p>
          <a:p>
            <a:r>
              <a:rPr lang="fr-FR" sz="1400" dirty="0">
                <a:solidFill>
                  <a:srgbClr val="002060"/>
                </a:solidFill>
                <a:latin typeface="Arial" pitchFamily="34" charset="0"/>
                <a:cs typeface="Arial" pitchFamily="34" charset="0"/>
              </a:rPr>
              <a:t>La Caf peut déterminer avec une personne en cours de séparation que l’intervention d’une aide à domicile est nécessaire. Objectif : accompagner  le temps d’apprendre à vivre seul(e) avec son ou ses enfants, apporter soutien et conseil.</a:t>
            </a:r>
          </a:p>
        </p:txBody>
      </p:sp>
      <p:pic>
        <p:nvPicPr>
          <p:cNvPr id="4" name="Image 3">
            <a:extLst>
              <a:ext uri="{FF2B5EF4-FFF2-40B4-BE49-F238E27FC236}">
                <a16:creationId xmlns:a16="http://schemas.microsoft.com/office/drawing/2014/main" id="{4C42EA67-46E9-496F-A4AD-D828E3F1D216}"/>
              </a:ext>
            </a:extLst>
          </p:cNvPr>
          <p:cNvPicPr>
            <a:picLocks noChangeAspect="1"/>
          </p:cNvPicPr>
          <p:nvPr/>
        </p:nvPicPr>
        <p:blipFill>
          <a:blip r:embed="rId3"/>
          <a:stretch>
            <a:fillRect/>
          </a:stretch>
        </p:blipFill>
        <p:spPr>
          <a:xfrm>
            <a:off x="1169237" y="1607763"/>
            <a:ext cx="1471057" cy="1430195"/>
          </a:xfrm>
          <a:prstGeom prst="rect">
            <a:avLst/>
          </a:prstGeom>
        </p:spPr>
      </p:pic>
      <p:sp>
        <p:nvSpPr>
          <p:cNvPr id="17" name="ZoneTexte 16">
            <a:extLst>
              <a:ext uri="{FF2B5EF4-FFF2-40B4-BE49-F238E27FC236}">
                <a16:creationId xmlns:a16="http://schemas.microsoft.com/office/drawing/2014/main" id="{9079E1EC-B7B1-4431-BB72-0522E528A014}"/>
              </a:ext>
            </a:extLst>
          </p:cNvPr>
          <p:cNvSpPr txBox="1"/>
          <p:nvPr/>
        </p:nvSpPr>
        <p:spPr>
          <a:xfrm>
            <a:off x="903265" y="3126288"/>
            <a:ext cx="1944009" cy="2523768"/>
          </a:xfrm>
          <a:prstGeom prst="rect">
            <a:avLst/>
          </a:prstGeom>
          <a:noFill/>
        </p:spPr>
        <p:txBody>
          <a:bodyPr wrap="square">
            <a:spAutoFit/>
          </a:bodyPr>
          <a:lstStyle/>
          <a:p>
            <a:pPr algn="ctr"/>
            <a:r>
              <a:rPr lang="fr-FR" sz="1600" b="1" dirty="0">
                <a:solidFill>
                  <a:srgbClr val="FF3399"/>
                </a:solidFill>
                <a:latin typeface="Arial" pitchFamily="34" charset="0"/>
                <a:cs typeface="Arial" pitchFamily="34" charset="0"/>
              </a:rPr>
              <a:t>MÉDIATION FAMILIALE</a:t>
            </a:r>
          </a:p>
          <a:p>
            <a:r>
              <a:rPr lang="fr-FR" sz="1400" dirty="0">
                <a:solidFill>
                  <a:srgbClr val="002060"/>
                </a:solidFill>
                <a:latin typeface="Arial" pitchFamily="34" charset="0"/>
                <a:cs typeface="Arial" pitchFamily="34" charset="0"/>
              </a:rPr>
              <a:t>La Caf oriente vers un service de médiation familiale qui offre un temps d’écoute et d’échange permettant d’aborder les problèmes liés aux conflits familiaux</a:t>
            </a:r>
          </a:p>
          <a:p>
            <a:endParaRPr lang="fr-FR" sz="1400" dirty="0">
              <a:solidFill>
                <a:srgbClr val="002060"/>
              </a:solidFill>
              <a:latin typeface="Arial" pitchFamily="34" charset="0"/>
              <a:cs typeface="Arial" pitchFamily="34" charset="0"/>
            </a:endParaRPr>
          </a:p>
        </p:txBody>
      </p:sp>
      <p:pic>
        <p:nvPicPr>
          <p:cNvPr id="28" name="Image 27">
            <a:extLst>
              <a:ext uri="{FF2B5EF4-FFF2-40B4-BE49-F238E27FC236}">
                <a16:creationId xmlns:a16="http://schemas.microsoft.com/office/drawing/2014/main" id="{C31B0DF2-2DE6-416B-B4A7-973E465F5E6B}"/>
              </a:ext>
            </a:extLst>
          </p:cNvPr>
          <p:cNvPicPr>
            <a:picLocks noChangeAspect="1"/>
          </p:cNvPicPr>
          <p:nvPr/>
        </p:nvPicPr>
        <p:blipFill>
          <a:blip r:embed="rId4"/>
          <a:stretch>
            <a:fillRect/>
          </a:stretch>
        </p:blipFill>
        <p:spPr>
          <a:xfrm>
            <a:off x="3979253" y="1666755"/>
            <a:ext cx="1296738" cy="1290622"/>
          </a:xfrm>
          <a:prstGeom prst="rect">
            <a:avLst/>
          </a:prstGeom>
        </p:spPr>
      </p:pic>
      <p:pic>
        <p:nvPicPr>
          <p:cNvPr id="30" name="Image 29">
            <a:extLst>
              <a:ext uri="{FF2B5EF4-FFF2-40B4-BE49-F238E27FC236}">
                <a16:creationId xmlns:a16="http://schemas.microsoft.com/office/drawing/2014/main" id="{3881362D-FC50-41EF-9546-3CC3487D10F6}"/>
              </a:ext>
            </a:extLst>
          </p:cNvPr>
          <p:cNvPicPr>
            <a:picLocks noChangeAspect="1"/>
          </p:cNvPicPr>
          <p:nvPr/>
        </p:nvPicPr>
        <p:blipFill>
          <a:blip r:embed="rId5"/>
          <a:stretch>
            <a:fillRect/>
          </a:stretch>
        </p:blipFill>
        <p:spPr>
          <a:xfrm>
            <a:off x="6635722" y="1591567"/>
            <a:ext cx="1622252" cy="1518406"/>
          </a:xfrm>
          <a:prstGeom prst="rect">
            <a:avLst/>
          </a:prstGeom>
        </p:spPr>
      </p:pic>
      <p:pic>
        <p:nvPicPr>
          <p:cNvPr id="3" name="Image 2">
            <a:extLst>
              <a:ext uri="{FF2B5EF4-FFF2-40B4-BE49-F238E27FC236}">
                <a16:creationId xmlns:a16="http://schemas.microsoft.com/office/drawing/2014/main" id="{8463DD72-CA9B-DB13-D3C0-CC9E2068A67B}"/>
              </a:ext>
            </a:extLst>
          </p:cNvPr>
          <p:cNvPicPr>
            <a:picLocks noChangeAspect="1"/>
          </p:cNvPicPr>
          <p:nvPr/>
        </p:nvPicPr>
        <p:blipFill>
          <a:blip r:embed="rId6"/>
          <a:stretch>
            <a:fillRect/>
          </a:stretch>
        </p:blipFill>
        <p:spPr>
          <a:xfrm>
            <a:off x="10234569" y="136522"/>
            <a:ext cx="1686186" cy="1216942"/>
          </a:xfrm>
          <a:prstGeom prst="rect">
            <a:avLst/>
          </a:prstGeom>
        </p:spPr>
      </p:pic>
    </p:spTree>
    <p:extLst>
      <p:ext uri="{BB962C8B-B14F-4D97-AF65-F5344CB8AC3E}">
        <p14:creationId xmlns:p14="http://schemas.microsoft.com/office/powerpoint/2010/main" val="385046026"/>
      </p:ext>
    </p:extLst>
  </p:cSld>
  <p:clrMapOvr>
    <a:masterClrMapping/>
  </p:clrMapOvr>
  <p:transition spd="slow">
    <p:wipe dir="d"/>
  </p:transition>
</p:sld>
</file>

<file path=ppt/theme/theme1.xml><?xml version="1.0" encoding="utf-8"?>
<a:theme xmlns:a="http://schemas.openxmlformats.org/drawingml/2006/main" name="Présentation 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Dsi Présentation" id="{198BC355-0E47-4572-9469-D0B6A93AA815}" vid="{F516B4D2-5808-43B2-B381-9785575025C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C87EBA14B3A4E9C70FEB23B633AAC" ma:contentTypeVersion="11" ma:contentTypeDescription="Crée un document." ma:contentTypeScope="" ma:versionID="dea367a2ddac00bde3a1613d79e46a27">
  <xsd:schema xmlns:xsd="http://www.w3.org/2001/XMLSchema" xmlns:xs="http://www.w3.org/2001/XMLSchema" xmlns:p="http://schemas.microsoft.com/office/2006/metadata/properties" xmlns:ns2="7e14b336-2321-4eac-80b8-49ae0150a435" xmlns:ns3="a5f94bd6-ea0c-435e-aa65-9617d4f21ad2" targetNamespace="http://schemas.microsoft.com/office/2006/metadata/properties" ma:root="true" ma:fieldsID="4b3e0d647fc0437bcef6108ad1e46206" ns2:_="" ns3:_="">
    <xsd:import namespace="7e14b336-2321-4eac-80b8-49ae0150a435"/>
    <xsd:import namespace="a5f94bd6-ea0c-435e-aa65-9617d4f21ad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14b336-2321-4eac-80b8-49ae0150a4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f94bd6-ea0c-435e-aa65-9617d4f21ad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b3a22ff-32de-43ad-9bc6-fdca784ce293}" ma:internalName="TaxCatchAll" ma:showField="CatchAllData" ma:web="a5f94bd6-ea0c-435e-aa65-9617d4f21a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e14b336-2321-4eac-80b8-49ae0150a435">
      <Terms xmlns="http://schemas.microsoft.com/office/infopath/2007/PartnerControls"/>
    </lcf76f155ced4ddcb4097134ff3c332f>
    <TaxCatchAll xmlns="a5f94bd6-ea0c-435e-aa65-9617d4f21a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DC847E-FFE9-4680-88F7-4E4BB51632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14b336-2321-4eac-80b8-49ae0150a435"/>
    <ds:schemaRef ds:uri="a5f94bd6-ea0c-435e-aa65-9617d4f21a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9E0E19-1211-4DC0-9279-62556886E006}">
  <ds:schemaRefs>
    <ds:schemaRef ds:uri="http://schemas.microsoft.com/office/2006/metadata/properties"/>
    <ds:schemaRef ds:uri="http://schemas.microsoft.com/office/infopath/2007/PartnerControls"/>
    <ds:schemaRef ds:uri="7e14b336-2321-4eac-80b8-49ae0150a435"/>
    <ds:schemaRef ds:uri="a5f94bd6-ea0c-435e-aa65-9617d4f21ad2"/>
  </ds:schemaRefs>
</ds:datastoreItem>
</file>

<file path=customXml/itemProps3.xml><?xml version="1.0" encoding="utf-8"?>
<ds:datastoreItem xmlns:ds="http://schemas.openxmlformats.org/officeDocument/2006/customXml" ds:itemID="{DE7A19FA-5C68-45D8-ABF0-AAA68E9B87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5600</TotalTime>
  <Words>2906</Words>
  <Application>Microsoft Office PowerPoint</Application>
  <PresentationFormat>Widescreen</PresentationFormat>
  <Paragraphs>349</Paragraphs>
  <Slides>34</Slides>
  <Notes>13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Présentation V3</vt:lpstr>
      <vt:lpstr>ACTUS-CAF#11 19 MAI 2026</vt:lpstr>
      <vt:lpstr>Sommaire : </vt:lpstr>
      <vt:lpstr>PowerPoint Presentation</vt:lpstr>
      <vt:lpstr>PowerPoint Presentation</vt:lpstr>
      <vt:lpstr>PowerPoint Presentation</vt:lpstr>
      <vt:lpstr>PowerPoint Presentation</vt:lpstr>
      <vt:lpstr>PowerPoint Presentation</vt:lpstr>
      <vt:lpstr>2. Le parcours séparation : une offre multiple et attentionnée</vt:lpstr>
      <vt:lpstr>2. Le parcours séparation : une offre multiple et attentionnée</vt:lpstr>
      <vt:lpstr>2. Le parcours séparation : une offre multiple et attentionnée</vt:lpstr>
      <vt:lpstr>2. Le parcours séparation : une offre multiple et attentionnée</vt:lpstr>
      <vt:lpstr>2. Le parcours séparation : Le parcours interactif du Caf.fr</vt:lpstr>
      <vt:lpstr>2. Le parcours séparation : Le parcours interactif du Caf.fr</vt:lpstr>
      <vt:lpstr>2. Le parcours séparation : les démarches   </vt:lpstr>
      <vt:lpstr>3. L’AVVC</vt:lpstr>
      <vt:lpstr>3. L’AVVC</vt:lpstr>
      <vt:lpstr>3. L’AVVC</vt:lpstr>
      <vt:lpstr>Quelques données chiffrées 2025</vt:lpstr>
      <vt:lpstr>4. Le Parcours Arrivée de l’enfant</vt:lpstr>
      <vt:lpstr>4. Le Parcours Arrivée de l’enfant :      Parcours interactif Caf.fr</vt:lpstr>
      <vt:lpstr>4. Le Parcours Arrivée de l’enfant :      Parcours interactif Caf.fr</vt:lpstr>
      <vt:lpstr>5. Campagne de maintien de l’Allocation logement des étudiants </vt:lpstr>
      <vt:lpstr>6. L’aideEnligne</vt:lpstr>
      <vt:lpstr>7. Les nouveautés du compte Caf.fr :  Envoyer un mail </vt:lpstr>
      <vt:lpstr>7. Les nouveautés du compte Caf.fr     Envoyer un mail </vt:lpstr>
      <vt:lpstr>7. Les nouveautés du compte Caf.fr Le mot de passe de Connexion </vt:lpstr>
      <vt:lpstr>7. Les nouveautés du compte Caf.fr Le mot de passe de Connexion </vt:lpstr>
      <vt:lpstr>7. Les nouveautés du compte Caf.fr Le mot de passe de Connexion </vt:lpstr>
      <vt:lpstr>7. Les nouveautés du compte Caf.fr Obligation de saisie d’au moins une coordonnée de contact </vt:lpstr>
      <vt:lpstr>8. Les prochains évènements</vt:lpstr>
      <vt:lpstr>9. Comment rencontrer et contacter la Caf ?</vt:lpstr>
      <vt:lpstr>9. Comment rencontrer et contacter la Caf ?</vt:lpstr>
      <vt:lpstr>9. Comment rencontrer et contacter la Caf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Carole MICHEL 461</dc:creator>
  <cp:lastModifiedBy>Cecile LE-GOUIX 461</cp:lastModifiedBy>
  <cp:revision>152</cp:revision>
  <dcterms:created xsi:type="dcterms:W3CDTF">2023-06-06T06:00:30Z</dcterms:created>
  <dcterms:modified xsi:type="dcterms:W3CDTF">2026-05-19T12:28:43Z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0x010100986C87EBA14B3A4E9C70FEB23B633AAC</vt:lpwstr>
  </property>
  <property fmtid="{D5CDD505-2E9C-101B-9397-08002B2CF9AE}" pid="3" name="MediaServiceImageTags">
    <vt:lpwstr/>
  </property>
</Properties>
</file>