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7" r:id="rId2"/>
    <p:sldId id="258" r:id="rId3"/>
    <p:sldId id="272" r:id="rId4"/>
    <p:sldId id="588" r:id="rId5"/>
    <p:sldId id="583" r:id="rId6"/>
    <p:sldId id="589" r:id="rId7"/>
    <p:sldId id="3590" r:id="rId8"/>
    <p:sldId id="587" r:id="rId9"/>
    <p:sldId id="579" r:id="rId10"/>
    <p:sldId id="586" r:id="rId11"/>
    <p:sldId id="580" r:id="rId12"/>
    <p:sldId id="590" r:id="rId13"/>
    <p:sldId id="581" r:id="rId14"/>
    <p:sldId id="591" r:id="rId15"/>
    <p:sldId id="592" r:id="rId16"/>
    <p:sldId id="308" r:id="rId17"/>
    <p:sldId id="306" r:id="rId18"/>
    <p:sldId id="267" r:id="rId19"/>
    <p:sldId id="265" r:id="rId20"/>
    <p:sldId id="268"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3E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67" autoAdjust="0"/>
    <p:restoredTop sz="89467" autoAdjust="0"/>
  </p:normalViewPr>
  <p:slideViewPr>
    <p:cSldViewPr snapToGrid="0">
      <p:cViewPr varScale="1">
        <p:scale>
          <a:sx n="97" d="100"/>
          <a:sy n="97" d="100"/>
        </p:scale>
        <p:origin x="1134" y="48"/>
      </p:cViewPr>
      <p:guideLst>
        <p:guide orient="horz" pos="2160"/>
        <p:guide pos="3840"/>
      </p:guideLst>
    </p:cSldViewPr>
  </p:slideViewPr>
  <p:notesTextViewPr>
    <p:cViewPr>
      <p:scale>
        <a:sx n="3" d="2"/>
        <a:sy n="3" d="2"/>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1D0908F-1A11-6F88-27EC-3F8F445DF2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27E8723-4C2B-39CE-504C-FE1DA7DCDCC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5E7B68-BADB-454E-B5D2-210A571E1338}" type="datetimeFigureOut">
              <a:rPr lang="fr-FR" smtClean="0"/>
              <a:t>07/04/2026</a:t>
            </a:fld>
            <a:endParaRPr lang="fr-FR"/>
          </a:p>
        </p:txBody>
      </p:sp>
      <p:sp>
        <p:nvSpPr>
          <p:cNvPr id="4" name="Espace réservé du pied de page 3">
            <a:extLst>
              <a:ext uri="{FF2B5EF4-FFF2-40B4-BE49-F238E27FC236}">
                <a16:creationId xmlns:a16="http://schemas.microsoft.com/office/drawing/2014/main" id="{36922013-29EE-1939-7F2F-3B9B4AE307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32709075-D9F3-C3A8-4C31-B13D0CF930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4E8F27-B14F-4FC7-A2BA-E9E3957F091B}" type="slidenum">
              <a:rPr lang="fr-FR" smtClean="0"/>
              <a:t>‹N°›</a:t>
            </a:fld>
            <a:endParaRPr lang="fr-FR"/>
          </a:p>
        </p:txBody>
      </p:sp>
    </p:spTree>
    <p:extLst>
      <p:ext uri="{BB962C8B-B14F-4D97-AF65-F5344CB8AC3E}">
        <p14:creationId xmlns:p14="http://schemas.microsoft.com/office/powerpoint/2010/main" val="3918500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ABB72B-C5AA-4BD7-8751-F86C32C87749}" type="datetimeFigureOut">
              <a:rPr lang="fr-FR" smtClean="0"/>
              <a:t>07/04/2026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A9D27-1A8F-4906-9A90-49947870B131}" type="slidenum">
              <a:rPr lang="fr-FR" smtClean="0"/>
              <a:t>‹N°›</a:t>
            </a:fld>
            <a:endParaRPr lang="fr-FR"/>
          </a:p>
        </p:txBody>
      </p:sp>
    </p:spTree>
    <p:extLst>
      <p:ext uri="{BB962C8B-B14F-4D97-AF65-F5344CB8AC3E}">
        <p14:creationId xmlns:p14="http://schemas.microsoft.com/office/powerpoint/2010/main" val="3142649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LS</a:t>
            </a:r>
          </a:p>
        </p:txBody>
      </p:sp>
      <p:sp>
        <p:nvSpPr>
          <p:cNvPr id="4" name="Espace réservé du numéro de diapositive 3"/>
          <p:cNvSpPr>
            <a:spLocks noGrp="1"/>
          </p:cNvSpPr>
          <p:nvPr>
            <p:ph type="sldNum" sz="quarter" idx="5"/>
          </p:nvPr>
        </p:nvSpPr>
        <p:spPr/>
        <p:txBody>
          <a:bodyPr/>
          <a:lstStyle/>
          <a:p>
            <a:fld id="{D76A9D27-1A8F-4906-9A90-49947870B131}" type="slidenum">
              <a:rPr lang="fr-FR" smtClean="0"/>
              <a:t>1</a:t>
            </a:fld>
            <a:endParaRPr lang="fr-FR"/>
          </a:p>
        </p:txBody>
      </p:sp>
    </p:spTree>
    <p:extLst>
      <p:ext uri="{BB962C8B-B14F-4D97-AF65-F5344CB8AC3E}">
        <p14:creationId xmlns:p14="http://schemas.microsoft.com/office/powerpoint/2010/main" val="3347171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LS</a:t>
            </a:r>
          </a:p>
        </p:txBody>
      </p:sp>
      <p:sp>
        <p:nvSpPr>
          <p:cNvPr id="4" name="Espace réservé du numéro de diapositive 3"/>
          <p:cNvSpPr>
            <a:spLocks noGrp="1"/>
          </p:cNvSpPr>
          <p:nvPr>
            <p:ph type="sldNum" sz="quarter" idx="5"/>
          </p:nvPr>
        </p:nvSpPr>
        <p:spPr/>
        <p:txBody>
          <a:bodyPr/>
          <a:lstStyle/>
          <a:p>
            <a:fld id="{D76A9D27-1A8F-4906-9A90-49947870B131}" type="slidenum">
              <a:rPr lang="fr-FR" smtClean="0"/>
              <a:t>2</a:t>
            </a:fld>
            <a:endParaRPr lang="fr-FR"/>
          </a:p>
        </p:txBody>
      </p:sp>
    </p:spTree>
    <p:extLst>
      <p:ext uri="{BB962C8B-B14F-4D97-AF65-F5344CB8AC3E}">
        <p14:creationId xmlns:p14="http://schemas.microsoft.com/office/powerpoint/2010/main" val="3400485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B7266-5D32-4743-AF5E-E0B371904C7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894C5DD-BD8F-4FB8-3518-F09D409FE26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EFD9546-9523-0DB1-EBF7-2C1570BEEB68}"/>
              </a:ext>
            </a:extLst>
          </p:cNvPr>
          <p:cNvSpPr>
            <a:spLocks noGrp="1"/>
          </p:cNvSpPr>
          <p:nvPr>
            <p:ph type="body" idx="1"/>
          </p:nvPr>
        </p:nvSpPr>
        <p:spPr/>
        <p:txBody>
          <a:bodyPr/>
          <a:lstStyle/>
          <a:p>
            <a:r>
              <a:rPr lang="fr-FR" dirty="0"/>
              <a:t>LS</a:t>
            </a:r>
          </a:p>
          <a:p>
            <a:r>
              <a:rPr lang="fr-FR" dirty="0"/>
              <a:t>Consultation du Dossier Allocataire par les Partenaires</a:t>
            </a:r>
          </a:p>
          <a:p>
            <a:r>
              <a:rPr lang="fr-FR" dirty="0"/>
              <a:t>Fin de la présentation – Arrêter l’enregistrement</a:t>
            </a:r>
          </a:p>
          <a:p>
            <a:r>
              <a:rPr lang="fr-FR" dirty="0"/>
              <a:t>Enregistrement + PPT de présentation dispo sur le </a:t>
            </a:r>
            <a:r>
              <a:rPr lang="fr-FR" dirty="0" err="1"/>
              <a:t>Caf.Fr</a:t>
            </a:r>
            <a:r>
              <a:rPr lang="fr-FR" dirty="0"/>
              <a:t> rubrique </a:t>
            </a:r>
            <a:r>
              <a:rPr lang="fr-FR" sz="1200" dirty="0">
                <a:solidFill>
                  <a:srgbClr val="183E82"/>
                </a:solidFill>
              </a:rPr>
              <a:t>Partenaires/Partenaires locaux/L'offre de service de la CAF du Lot pour vous aider à mieux accompagner les allocataires</a:t>
            </a:r>
            <a:endParaRPr lang="fr-FR" dirty="0"/>
          </a:p>
        </p:txBody>
      </p:sp>
      <p:sp>
        <p:nvSpPr>
          <p:cNvPr id="4" name="Espace réservé du numéro de diapositive 3">
            <a:extLst>
              <a:ext uri="{FF2B5EF4-FFF2-40B4-BE49-F238E27FC236}">
                <a16:creationId xmlns:a16="http://schemas.microsoft.com/office/drawing/2014/main" id="{DB5D935E-1370-86E3-8CF8-E64E38D0864A}"/>
              </a:ext>
            </a:extLst>
          </p:cNvPr>
          <p:cNvSpPr>
            <a:spLocks noGrp="1"/>
          </p:cNvSpPr>
          <p:nvPr>
            <p:ph type="sldNum" sz="quarter" idx="5"/>
          </p:nvPr>
        </p:nvSpPr>
        <p:spPr/>
        <p:txBody>
          <a:bodyPr/>
          <a:lstStyle/>
          <a:p>
            <a:fld id="{D76A9D27-1A8F-4906-9A90-49947870B131}" type="slidenum">
              <a:rPr lang="fr-FR" smtClean="0"/>
              <a:t>16</a:t>
            </a:fld>
            <a:endParaRPr lang="fr-FR"/>
          </a:p>
        </p:txBody>
      </p:sp>
    </p:spTree>
    <p:extLst>
      <p:ext uri="{BB962C8B-B14F-4D97-AF65-F5344CB8AC3E}">
        <p14:creationId xmlns:p14="http://schemas.microsoft.com/office/powerpoint/2010/main" val="177682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59891-7CBF-395E-BFDE-D000ED0B7B1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8C8C16D-D8A5-861A-B2B1-10F082E3B06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C1E3DC1-303B-1A12-AE5A-52C7C0D9231B}"/>
              </a:ext>
            </a:extLst>
          </p:cNvPr>
          <p:cNvSpPr>
            <a:spLocks noGrp="1"/>
          </p:cNvSpPr>
          <p:nvPr>
            <p:ph type="body" idx="1"/>
          </p:nvPr>
        </p:nvSpPr>
        <p:spPr/>
        <p:txBody>
          <a:bodyPr/>
          <a:lstStyle/>
          <a:p>
            <a:r>
              <a:rPr lang="fr-FR" dirty="0"/>
              <a:t>LS</a:t>
            </a:r>
          </a:p>
          <a:p>
            <a:r>
              <a:rPr lang="fr-FR" dirty="0"/>
              <a:t>Consultation du Dossier Allocataire par les Partenaires</a:t>
            </a:r>
          </a:p>
          <a:p>
            <a:r>
              <a:rPr lang="fr-FR" dirty="0"/>
              <a:t>Fin de la présentation – Arrêter l’enregistrement</a:t>
            </a:r>
          </a:p>
          <a:p>
            <a:r>
              <a:rPr lang="fr-FR" dirty="0"/>
              <a:t>Enregistrement + PPT de présentation dispo sur le </a:t>
            </a:r>
            <a:r>
              <a:rPr lang="fr-FR" dirty="0" err="1"/>
              <a:t>Caf.Fr</a:t>
            </a:r>
            <a:r>
              <a:rPr lang="fr-FR" dirty="0"/>
              <a:t> rubrique </a:t>
            </a:r>
            <a:r>
              <a:rPr lang="fr-FR" sz="1200" dirty="0">
                <a:solidFill>
                  <a:srgbClr val="183E82"/>
                </a:solidFill>
              </a:rPr>
              <a:t>Partenaires/Partenaires locaux/L'offre de service de la CAF du Lot pour vous aider à mieux accompagner les allocataires</a:t>
            </a:r>
            <a:endParaRPr lang="fr-FR" dirty="0"/>
          </a:p>
        </p:txBody>
      </p:sp>
      <p:sp>
        <p:nvSpPr>
          <p:cNvPr id="4" name="Espace réservé du numéro de diapositive 3">
            <a:extLst>
              <a:ext uri="{FF2B5EF4-FFF2-40B4-BE49-F238E27FC236}">
                <a16:creationId xmlns:a16="http://schemas.microsoft.com/office/drawing/2014/main" id="{3E30E81B-38F3-CBB4-CCA9-E1BC3052646E}"/>
              </a:ext>
            </a:extLst>
          </p:cNvPr>
          <p:cNvSpPr>
            <a:spLocks noGrp="1"/>
          </p:cNvSpPr>
          <p:nvPr>
            <p:ph type="sldNum" sz="quarter" idx="5"/>
          </p:nvPr>
        </p:nvSpPr>
        <p:spPr/>
        <p:txBody>
          <a:bodyPr/>
          <a:lstStyle/>
          <a:p>
            <a:fld id="{D76A9D27-1A8F-4906-9A90-49947870B131}" type="slidenum">
              <a:rPr lang="fr-FR" smtClean="0"/>
              <a:t>17</a:t>
            </a:fld>
            <a:endParaRPr lang="fr-FR"/>
          </a:p>
        </p:txBody>
      </p:sp>
    </p:spTree>
    <p:extLst>
      <p:ext uri="{BB962C8B-B14F-4D97-AF65-F5344CB8AC3E}">
        <p14:creationId xmlns:p14="http://schemas.microsoft.com/office/powerpoint/2010/main" val="2885373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EC</a:t>
            </a:r>
          </a:p>
          <a:p>
            <a:r>
              <a:rPr lang="fr-FR" dirty="0"/>
              <a:t>RDV téléphoniques avec un GCA CAF46</a:t>
            </a:r>
          </a:p>
        </p:txBody>
      </p:sp>
      <p:sp>
        <p:nvSpPr>
          <p:cNvPr id="4" name="Espace réservé du numéro de diapositive 3"/>
          <p:cNvSpPr>
            <a:spLocks noGrp="1"/>
          </p:cNvSpPr>
          <p:nvPr>
            <p:ph type="sldNum" sz="quarter" idx="5"/>
          </p:nvPr>
        </p:nvSpPr>
        <p:spPr/>
        <p:txBody>
          <a:bodyPr/>
          <a:lstStyle/>
          <a:p>
            <a:fld id="{D76A9D27-1A8F-4906-9A90-49947870B131}" type="slidenum">
              <a:rPr lang="fr-FR" smtClean="0"/>
              <a:t>18</a:t>
            </a:fld>
            <a:endParaRPr lang="fr-FR"/>
          </a:p>
        </p:txBody>
      </p:sp>
    </p:spTree>
    <p:extLst>
      <p:ext uri="{BB962C8B-B14F-4D97-AF65-F5344CB8AC3E}">
        <p14:creationId xmlns:p14="http://schemas.microsoft.com/office/powerpoint/2010/main" val="939503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LS</a:t>
            </a:r>
          </a:p>
          <a:p>
            <a:r>
              <a:rPr lang="fr-FR" dirty="0"/>
              <a:t>Consultation du Dossier Allocataire par les Partenaires</a:t>
            </a:r>
          </a:p>
          <a:p>
            <a:r>
              <a:rPr lang="fr-FR" dirty="0"/>
              <a:t>Fin de la présentation – Arrêter l’enregistrement</a:t>
            </a:r>
          </a:p>
          <a:p>
            <a:r>
              <a:rPr lang="fr-FR" dirty="0"/>
              <a:t>Enregistrement + PPT de présentation dispo sur le </a:t>
            </a:r>
            <a:r>
              <a:rPr lang="fr-FR" dirty="0" err="1"/>
              <a:t>Caf.Fr</a:t>
            </a:r>
            <a:r>
              <a:rPr lang="fr-FR" dirty="0"/>
              <a:t> rubrique </a:t>
            </a:r>
            <a:r>
              <a:rPr lang="fr-FR" sz="1200" dirty="0">
                <a:solidFill>
                  <a:srgbClr val="183E82"/>
                </a:solidFill>
              </a:rPr>
              <a:t>Partenaires/Partenaires locaux/L'offre de service de la CAF du Lot pour vous aider à mieux accompagner les allocataires</a:t>
            </a:r>
            <a:endParaRPr lang="fr-FR" dirty="0"/>
          </a:p>
        </p:txBody>
      </p:sp>
      <p:sp>
        <p:nvSpPr>
          <p:cNvPr id="4" name="Espace réservé du numéro de diapositive 3"/>
          <p:cNvSpPr>
            <a:spLocks noGrp="1"/>
          </p:cNvSpPr>
          <p:nvPr>
            <p:ph type="sldNum" sz="quarter" idx="5"/>
          </p:nvPr>
        </p:nvSpPr>
        <p:spPr/>
        <p:txBody>
          <a:bodyPr/>
          <a:lstStyle/>
          <a:p>
            <a:fld id="{D76A9D27-1A8F-4906-9A90-49947870B131}" type="slidenum">
              <a:rPr lang="fr-FR" smtClean="0"/>
              <a:t>19</a:t>
            </a:fld>
            <a:endParaRPr lang="fr-FR"/>
          </a:p>
        </p:txBody>
      </p:sp>
    </p:spTree>
    <p:extLst>
      <p:ext uri="{BB962C8B-B14F-4D97-AF65-F5344CB8AC3E}">
        <p14:creationId xmlns:p14="http://schemas.microsoft.com/office/powerpoint/2010/main" val="24332639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54401" y="2132859"/>
            <a:ext cx="8240299" cy="1470025"/>
          </a:xfrm>
        </p:spPr>
        <p:txBody>
          <a:bodyPr vert="horz" lIns="91440" tIns="45720" rIns="91440" bIns="45720" rtlCol="0" anchor="b" anchorCtr="0">
            <a:noAutofit/>
          </a:bodyPr>
          <a:lstStyle>
            <a:lvl1pPr algn="r">
              <a:defRPr lang="fr-FR" sz="3600" b="1" cap="small" baseline="0">
                <a:solidFill>
                  <a:srgbClr val="0B4D92"/>
                </a:solidFill>
              </a:defRPr>
            </a:lvl1pPr>
          </a:lstStyle>
          <a:p>
            <a:pPr lvl="0"/>
            <a:r>
              <a:rPr kumimoji="0" lang="fr-FR"/>
              <a:t>Modifiez le style du titre</a:t>
            </a:r>
          </a:p>
        </p:txBody>
      </p:sp>
      <p:sp>
        <p:nvSpPr>
          <p:cNvPr id="3" name="Subtitle 2"/>
          <p:cNvSpPr>
            <a:spLocks noGrp="1"/>
          </p:cNvSpPr>
          <p:nvPr>
            <p:ph type="subTitle" idx="1"/>
          </p:nvPr>
        </p:nvSpPr>
        <p:spPr>
          <a:xfrm>
            <a:off x="5283201" y="4038600"/>
            <a:ext cx="6363371" cy="990600"/>
          </a:xfrm>
        </p:spPr>
        <p:txBody>
          <a:bodyPr>
            <a:normAutofit/>
          </a:bodyPr>
          <a:lstStyle>
            <a:lvl1pPr marL="0" indent="0" algn="r" eaLnBrk="1" latinLnBrk="0" hangingPunct="1">
              <a:buNone/>
              <a:defRPr kumimoji="0" lang="fr-FR" sz="1800" b="0" i="1">
                <a:solidFill>
                  <a:schemeClr val="accent6"/>
                </a:solidFill>
                <a:latin typeface="+mn-lt"/>
              </a:defRPr>
            </a:lvl1pPr>
            <a:lvl2pPr marL="342900" indent="0" algn="ctr" eaLnBrk="1" latinLnBrk="0" hangingPunct="1">
              <a:buNone/>
              <a:defRPr kumimoji="0" lang="fr-FR">
                <a:solidFill>
                  <a:schemeClr val="tx1">
                    <a:tint val="75000"/>
                  </a:schemeClr>
                </a:solidFill>
              </a:defRPr>
            </a:lvl2pPr>
            <a:lvl3pPr marL="685800" indent="0" algn="ctr" eaLnBrk="1" latinLnBrk="0" hangingPunct="1">
              <a:buNone/>
              <a:defRPr kumimoji="0" lang="fr-FR">
                <a:solidFill>
                  <a:schemeClr val="tx1">
                    <a:tint val="75000"/>
                  </a:schemeClr>
                </a:solidFill>
              </a:defRPr>
            </a:lvl3pPr>
            <a:lvl4pPr marL="1028700" indent="0" algn="ctr" eaLnBrk="1" latinLnBrk="0" hangingPunct="1">
              <a:buNone/>
              <a:defRPr kumimoji="0" lang="fr-FR">
                <a:solidFill>
                  <a:schemeClr val="tx1">
                    <a:tint val="75000"/>
                  </a:schemeClr>
                </a:solidFill>
              </a:defRPr>
            </a:lvl4pPr>
            <a:lvl5pPr marL="1371600" indent="0" algn="ctr" eaLnBrk="1" latinLnBrk="0" hangingPunct="1">
              <a:buNone/>
              <a:defRPr kumimoji="0" lang="fr-FR">
                <a:solidFill>
                  <a:schemeClr val="tx1">
                    <a:tint val="75000"/>
                  </a:schemeClr>
                </a:solidFill>
              </a:defRPr>
            </a:lvl5pPr>
            <a:lvl6pPr marL="1714500" indent="0" algn="ctr" eaLnBrk="1" latinLnBrk="0" hangingPunct="1">
              <a:buNone/>
              <a:defRPr kumimoji="0" lang="fr-FR">
                <a:solidFill>
                  <a:schemeClr val="tx1">
                    <a:tint val="75000"/>
                  </a:schemeClr>
                </a:solidFill>
              </a:defRPr>
            </a:lvl6pPr>
            <a:lvl7pPr marL="2057400" indent="0" algn="ctr" eaLnBrk="1" latinLnBrk="0" hangingPunct="1">
              <a:buNone/>
              <a:defRPr kumimoji="0" lang="fr-FR">
                <a:solidFill>
                  <a:schemeClr val="tx1">
                    <a:tint val="75000"/>
                  </a:schemeClr>
                </a:solidFill>
              </a:defRPr>
            </a:lvl7pPr>
            <a:lvl8pPr marL="2400300" indent="0" algn="ctr" eaLnBrk="1" latinLnBrk="0" hangingPunct="1">
              <a:buNone/>
              <a:defRPr kumimoji="0" lang="fr-FR">
                <a:solidFill>
                  <a:schemeClr val="tx1">
                    <a:tint val="75000"/>
                  </a:schemeClr>
                </a:solidFill>
              </a:defRPr>
            </a:lvl8pPr>
            <a:lvl9pPr marL="2743200" indent="0" algn="ctr" eaLnBrk="1" latinLnBrk="0" hangingPunct="1">
              <a:buNone/>
              <a:defRPr kumimoji="0" lang="fr-FR">
                <a:solidFill>
                  <a:schemeClr val="tx1">
                    <a:tint val="75000"/>
                  </a:schemeClr>
                </a:solidFill>
              </a:defRPr>
            </a:lvl9pPr>
          </a:lstStyle>
          <a:p>
            <a:pPr eaLnBrk="1" latinLnBrk="0" hangingPunct="1"/>
            <a:r>
              <a:rPr lang="fr-FR"/>
              <a:t>Modifiez le style des sous-titres du masque</a:t>
            </a:r>
            <a:endParaRPr/>
          </a:p>
        </p:txBody>
      </p:sp>
      <p:pic>
        <p:nvPicPr>
          <p:cNvPr id="7" name="Picture 6"/>
          <p:cNvPicPr>
            <a:picLocks noChangeAspect="1"/>
          </p:cNvPicPr>
          <p:nvPr userDrawn="1"/>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5808" y="0"/>
            <a:ext cx="1967541" cy="6885384"/>
          </a:xfrm>
          <a:prstGeom prst="rect">
            <a:avLst/>
          </a:prstGeom>
        </p:spPr>
      </p:pic>
      <p:sp>
        <p:nvSpPr>
          <p:cNvPr id="5" name="Rectangle 4">
            <a:extLst>
              <a:ext uri="{FF2B5EF4-FFF2-40B4-BE49-F238E27FC236}">
                <a16:creationId xmlns:a16="http://schemas.microsoft.com/office/drawing/2014/main" id="{EDB92CD2-43AD-0F89-C11B-18628C103867}"/>
              </a:ext>
            </a:extLst>
          </p:cNvPr>
          <p:cNvSpPr/>
          <p:nvPr userDrawn="1"/>
        </p:nvSpPr>
        <p:spPr>
          <a:xfrm>
            <a:off x="-15808" y="515389"/>
            <a:ext cx="12223616" cy="515389"/>
          </a:xfrm>
          <a:prstGeom prst="rect">
            <a:avLst/>
          </a:prstGeom>
          <a:solidFill>
            <a:srgbClr val="183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a:extLst>
              <a:ext uri="{FF2B5EF4-FFF2-40B4-BE49-F238E27FC236}">
                <a16:creationId xmlns:a16="http://schemas.microsoft.com/office/drawing/2014/main" id="{45911EA5-DEC4-2093-FC8D-337D91A7A6C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71811" y="33251"/>
            <a:ext cx="891817" cy="1305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a:extLst>
              <a:ext uri="{FF2B5EF4-FFF2-40B4-BE49-F238E27FC236}">
                <a16:creationId xmlns:a16="http://schemas.microsoft.com/office/drawing/2014/main" id="{159132D4-84C2-03E7-F7DE-8A6173F6748F}"/>
              </a:ext>
            </a:extLst>
          </p:cNvPr>
          <p:cNvPicPr>
            <a:picLocks noChangeAspect="1"/>
          </p:cNvPicPr>
          <p:nvPr userDrawn="1"/>
        </p:nvPicPr>
        <p:blipFill>
          <a:blip r:embed="rId4"/>
          <a:stretch>
            <a:fillRect/>
          </a:stretch>
        </p:blipFill>
        <p:spPr>
          <a:xfrm>
            <a:off x="5283201" y="532014"/>
            <a:ext cx="1405545" cy="465838"/>
          </a:xfrm>
          <a:prstGeom prst="rect">
            <a:avLst/>
          </a:prstGeom>
        </p:spPr>
      </p:pic>
      <p:pic>
        <p:nvPicPr>
          <p:cNvPr id="11" name="Image 10">
            <a:extLst>
              <a:ext uri="{FF2B5EF4-FFF2-40B4-BE49-F238E27FC236}">
                <a16:creationId xmlns:a16="http://schemas.microsoft.com/office/drawing/2014/main" id="{34603150-3E08-A122-FA70-4DABE956CAD8}"/>
              </a:ext>
            </a:extLst>
          </p:cNvPr>
          <p:cNvPicPr>
            <a:picLocks noChangeAspect="1"/>
          </p:cNvPicPr>
          <p:nvPr userDrawn="1"/>
        </p:nvPicPr>
        <p:blipFill>
          <a:blip r:embed="rId5"/>
          <a:stretch>
            <a:fillRect/>
          </a:stretch>
        </p:blipFill>
        <p:spPr>
          <a:xfrm>
            <a:off x="10281819" y="524599"/>
            <a:ext cx="1038370" cy="466790"/>
          </a:xfrm>
          <a:prstGeom prst="rect">
            <a:avLst/>
          </a:prstGeom>
        </p:spPr>
      </p:pic>
      <p:sp>
        <p:nvSpPr>
          <p:cNvPr id="12" name="ZoneTexte 11">
            <a:extLst>
              <a:ext uri="{FF2B5EF4-FFF2-40B4-BE49-F238E27FC236}">
                <a16:creationId xmlns:a16="http://schemas.microsoft.com/office/drawing/2014/main" id="{D01DB978-C864-66F3-0AC7-ACB8152F6899}"/>
              </a:ext>
            </a:extLst>
          </p:cNvPr>
          <p:cNvSpPr txBox="1"/>
          <p:nvPr userDrawn="1"/>
        </p:nvSpPr>
        <p:spPr>
          <a:xfrm>
            <a:off x="5298069" y="6226233"/>
            <a:ext cx="196754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#GrandirAvecVous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3979" y="269632"/>
            <a:ext cx="10769600" cy="1143000"/>
          </a:xfrm>
        </p:spPr>
        <p:txBody>
          <a:bodyPr anchor="ctr" anchorCtr="0"/>
          <a:lstStyle>
            <a:lvl1pPr algn="l" eaLnBrk="1" latinLnBrk="0" hangingPunct="1">
              <a:defRPr kumimoji="0" lang="fr-FR"/>
            </a:lvl1pPr>
          </a:lstStyle>
          <a:p>
            <a:r>
              <a:rPr kumimoji="0" lang="fr-FR"/>
              <a:t>Modifiez le style du titre</a:t>
            </a:r>
          </a:p>
        </p:txBody>
      </p:sp>
      <p:sp>
        <p:nvSpPr>
          <p:cNvPr id="3" name="Content Placeholder 2"/>
          <p:cNvSpPr>
            <a:spLocks noGrp="1"/>
          </p:cNvSpPr>
          <p:nvPr>
            <p:ph idx="1"/>
          </p:nvPr>
        </p:nvSpPr>
        <p:spPr>
          <a:xfrm>
            <a:off x="719403" y="1596413"/>
            <a:ext cx="10769600" cy="4297363"/>
          </a:xfrm>
        </p:spPr>
        <p:txBody>
          <a:bodyPr>
            <a:normAutofit/>
          </a:bodyPr>
          <a:lstStyle>
            <a:lvl1pPr eaLnBrk="1" latinLnBrk="0" hangingPunct="1">
              <a:defRPr kumimoji="0" lang="fr-FR" sz="2400">
                <a:latin typeface="+mn-lt"/>
              </a:defRPr>
            </a:lvl1pPr>
            <a:lvl2pPr eaLnBrk="1" latinLnBrk="0" hangingPunct="1">
              <a:defRPr kumimoji="0" lang="fr-FR" sz="2100">
                <a:latin typeface="+mn-lt"/>
              </a:defRPr>
            </a:lvl2pPr>
            <a:lvl3pPr eaLnBrk="1" latinLnBrk="0" hangingPunct="1">
              <a:defRPr kumimoji="0" lang="fr-FR" sz="1800">
                <a:latin typeface="+mn-lt"/>
              </a:defRPr>
            </a:lvl3pPr>
            <a:lvl4pPr eaLnBrk="1" latinLnBrk="0" hangingPunct="1">
              <a:defRPr kumimoji="0" lang="fr-FR" sz="1800">
                <a:latin typeface="+mn-lt"/>
              </a:defRPr>
            </a:lvl4pPr>
            <a:lvl5pPr eaLnBrk="1" latinLnBrk="0" hangingPunct="1">
              <a:defRPr kumimoji="0" lang="fr-FR" sz="1800">
                <a:latin typeface="+mn-lt"/>
              </a:defRPr>
            </a:lvl5pPr>
          </a:lstStyle>
          <a:p>
            <a:pPr lvl="0" eaLnBrk="1" latinLnBrk="0" hangingPunct="1"/>
            <a:r>
              <a:rPr lang="fr-FR"/>
              <a:t>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a:p>
        </p:txBody>
      </p:sp>
      <p:sp>
        <p:nvSpPr>
          <p:cNvPr id="6" name="Slide Number Placeholder 5"/>
          <p:cNvSpPr>
            <a:spLocks noGrp="1"/>
          </p:cNvSpPr>
          <p:nvPr>
            <p:ph type="sldNum" sz="quarter" idx="12"/>
          </p:nvPr>
        </p:nvSpPr>
        <p:spPr>
          <a:xfrm>
            <a:off x="8940800" y="6356353"/>
            <a:ext cx="2844800" cy="365125"/>
          </a:xfrm>
        </p:spPr>
        <p:txBody>
          <a:bodyPr/>
          <a:lstStyle/>
          <a:p>
            <a:fld id="{33D6E5A2-EC83-451F-A719-9AC1370DD5CF}" type="slidenum">
              <a:pPr/>
              <a:t>‹N°›</a:t>
            </a:fld>
            <a:endParaRPr kumimoji="0" lang="fr-FR"/>
          </a:p>
        </p:txBody>
      </p:sp>
      <p:cxnSp>
        <p:nvCxnSpPr>
          <p:cNvPr id="7" name="Connecteur droit 6"/>
          <p:cNvCxnSpPr/>
          <p:nvPr userDrawn="1"/>
        </p:nvCxnSpPr>
        <p:spPr>
          <a:xfrm>
            <a:off x="815413" y="1412776"/>
            <a:ext cx="10753195"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9" name="Picture 7"/>
          <p:cNvPicPr>
            <a:picLocks noChangeAspect="1"/>
          </p:cNvPicPr>
          <p:nvPr userDrawn="1"/>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203197" y="-109183"/>
            <a:ext cx="634569" cy="7083189"/>
          </a:xfrm>
          <a:prstGeom prst="rect">
            <a:avLst/>
          </a:prstGeom>
        </p:spPr>
      </p:pic>
      <p:pic>
        <p:nvPicPr>
          <p:cNvPr id="1026" name="Picture 2">
            <a:extLst>
              <a:ext uri="{FF2B5EF4-FFF2-40B4-BE49-F238E27FC236}">
                <a16:creationId xmlns:a16="http://schemas.microsoft.com/office/drawing/2014/main" id="{0D3E01CF-9F0D-1BE6-8571-11F5E66ECE9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73" y="6167421"/>
            <a:ext cx="378606" cy="554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a:extLst>
              <a:ext uri="{FF2B5EF4-FFF2-40B4-BE49-F238E27FC236}">
                <a16:creationId xmlns:a16="http://schemas.microsoft.com/office/drawing/2014/main" id="{A04FC971-115C-7ACB-151C-52C05B6A6B89}"/>
              </a:ext>
            </a:extLst>
          </p:cNvPr>
          <p:cNvSpPr txBox="1"/>
          <p:nvPr userDrawn="1"/>
        </p:nvSpPr>
        <p:spPr>
          <a:xfrm>
            <a:off x="5208386" y="6230974"/>
            <a:ext cx="196754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#GrandirAvecVous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413" y="274638"/>
            <a:ext cx="10769600" cy="1143000"/>
          </a:xfrm>
          <a:prstGeom prst="rect">
            <a:avLst/>
          </a:prstGeom>
        </p:spPr>
        <p:txBody>
          <a:bodyPr vert="horz" lIns="91440" tIns="45720" rIns="91440" bIns="45720" rtlCol="0" anchor="ctr">
            <a:normAutofit/>
          </a:bodyPr>
          <a:lstStyle/>
          <a:p>
            <a:pPr eaLnBrk="1" latinLnBrk="0" hangingPunct="1"/>
            <a:r>
              <a:rPr kumimoji="0" lang="fr-FR"/>
              <a:t>Modifiez le style du titre</a:t>
            </a:r>
            <a:endParaRPr kumimoji="0" lang="en-US"/>
          </a:p>
        </p:txBody>
      </p:sp>
      <p:sp>
        <p:nvSpPr>
          <p:cNvPr id="3" name="Text Placeholder 2"/>
          <p:cNvSpPr>
            <a:spLocks noGrp="1"/>
          </p:cNvSpPr>
          <p:nvPr>
            <p:ph type="body" idx="1"/>
          </p:nvPr>
        </p:nvSpPr>
        <p:spPr>
          <a:xfrm>
            <a:off x="815413" y="1600203"/>
            <a:ext cx="10769600" cy="4525963"/>
          </a:xfrm>
          <a:prstGeom prst="rect">
            <a:avLst/>
          </a:prstGeom>
        </p:spPr>
        <p:txBody>
          <a:bodyPr vert="horz" lIns="91440" tIns="45720" rIns="91440" bIns="45720" rtlCol="0">
            <a:normAutofit/>
          </a:bodyPr>
          <a:lstStyle/>
          <a:p>
            <a:pPr lvl="0" eaLnBrk="1" latinLnBrk="0" hangingPunct="1"/>
            <a:r>
              <a:rPr kumimoji="0" lang="fr-FR" dirty="0"/>
              <a:t>Modifiez les styles du texte du masque</a:t>
            </a:r>
          </a:p>
          <a:p>
            <a:pPr lvl="1" eaLnBrk="1" latinLnBrk="0" hangingPunct="1"/>
            <a:r>
              <a:rPr kumimoji="0" lang="fr-FR" dirty="0"/>
              <a:t>Deuxième niveau</a:t>
            </a:r>
          </a:p>
          <a:p>
            <a:pPr lvl="2" eaLnBrk="1" latinLnBrk="0" hangingPunct="1"/>
            <a:r>
              <a:rPr kumimoji="0" lang="fr-FR" dirty="0"/>
              <a:t>Troisième niveau</a:t>
            </a:r>
          </a:p>
          <a:p>
            <a:pPr lvl="3" eaLnBrk="1" latinLnBrk="0" hangingPunct="1"/>
            <a:r>
              <a:rPr kumimoji="0" lang="fr-FR" dirty="0"/>
              <a:t>Quatrième niveau</a:t>
            </a:r>
          </a:p>
          <a:p>
            <a:pPr lvl="4" eaLnBrk="1" latinLnBrk="0" hangingPunct="1"/>
            <a:r>
              <a:rPr kumimoji="0" lang="fr-FR" dirty="0"/>
              <a:t>Cinquième niveau</a:t>
            </a:r>
            <a:endParaRPr kumimoji="0" lang="en-US" dirty="0"/>
          </a:p>
        </p:txBody>
      </p:sp>
      <p:sp>
        <p:nvSpPr>
          <p:cNvPr id="6" name="Slide Number Placeholder 5"/>
          <p:cNvSpPr>
            <a:spLocks noGrp="1"/>
          </p:cNvSpPr>
          <p:nvPr>
            <p:ph type="sldNum" sz="quarter" idx="4"/>
          </p:nvPr>
        </p:nvSpPr>
        <p:spPr>
          <a:xfrm>
            <a:off x="8940800" y="6356353"/>
            <a:ext cx="2844800" cy="365125"/>
          </a:xfrm>
          <a:prstGeom prst="rect">
            <a:avLst/>
          </a:prstGeom>
        </p:spPr>
        <p:txBody>
          <a:bodyPr vert="horz" lIns="91440" tIns="45720" rIns="91440" bIns="45720" rtlCol="0" anchor="ctr"/>
          <a:lstStyle>
            <a:lvl1pPr algn="r" eaLnBrk="1" latinLnBrk="0" hangingPunct="1">
              <a:defRPr kumimoji="0" lang="fr-FR" sz="900">
                <a:solidFill>
                  <a:schemeClr val="tx1">
                    <a:tint val="75000"/>
                  </a:schemeClr>
                </a:solidFill>
              </a:defRPr>
            </a:lvl1pPr>
          </a:lstStyle>
          <a:p>
            <a:fld id="{33D6E5A2-EC83-451F-A719-9AC1370DD5CF}" type="slidenum">
              <a:pPr/>
              <a:t>‹N°›</a:t>
            </a:fld>
            <a:endParaRPr kumimoji="0" lang="fr-FR"/>
          </a:p>
        </p:txBody>
      </p:sp>
      <p:sp>
        <p:nvSpPr>
          <p:cNvPr id="8" name="Espace réservé du contenu 15"/>
          <p:cNvSpPr txBox="1">
            <a:spLocks/>
          </p:cNvSpPr>
          <p:nvPr/>
        </p:nvSpPr>
        <p:spPr>
          <a:xfrm>
            <a:off x="815415" y="6309323"/>
            <a:ext cx="10849205" cy="360363"/>
          </a:xfrm>
          <a:prstGeom prst="rect">
            <a:avLst/>
          </a:prstGeom>
        </p:spPr>
        <p:txBody>
          <a:bodyPr>
            <a:noAutofit/>
          </a:bodyPr>
          <a:lstStyle>
            <a:lvl1pPr marL="0" indent="0" algn="r" defTabSz="914400" rtl="0" eaLnBrk="1" latinLnBrk="0" hangingPunct="1">
              <a:spcBef>
                <a:spcPct val="20000"/>
              </a:spcBef>
              <a:buFont typeface="Arial" pitchFamily="34" charset="0"/>
              <a:buNone/>
              <a:defRPr kumimoji="0" lang="fr-FR" sz="2000" kern="1200" baseline="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9pPr>
          </a:lstStyle>
          <a:p>
            <a:pPr algn="ctr"/>
            <a:r>
              <a:rPr lang="fr-FR" sz="1200" dirty="0" err="1"/>
              <a:t>CnafDsi</a:t>
            </a:r>
            <a:r>
              <a:rPr lang="fr-FR" sz="1200" dirty="0"/>
              <a:t> – </a:t>
            </a:r>
            <a:r>
              <a:rPr lang="fr-FR" sz="1200" dirty="0" err="1"/>
              <a:t>Dcisifs</a:t>
            </a:r>
            <a:endParaRPr lang="fr-FR" sz="12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p:wipe dir="d"/>
  </p:transition>
  <p:hf hdr="0" dt="0"/>
  <p:txStyles>
    <p:titleStyle>
      <a:lvl1pPr algn="l" defTabSz="685800" rtl="0" eaLnBrk="1" latinLnBrk="0" hangingPunct="1">
        <a:spcBef>
          <a:spcPct val="0"/>
        </a:spcBef>
        <a:buNone/>
        <a:defRPr kumimoji="0" lang="fr-F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kumimoji="0" lang="fr-FR" sz="21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0" lang="fr-F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0" lang="fr-F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9pPr>
    </p:bodyStyle>
    <p:otherStyle>
      <a:defPPr>
        <a:defRPr kumimoji="0" lang="fr-FR"/>
      </a:defPPr>
      <a:lvl1pPr marL="0" algn="l" defTabSz="685800" rtl="0" eaLnBrk="1" latinLnBrk="0" hangingPunct="1">
        <a:defRPr kumimoji="0" lang="fr-FR" sz="1350" kern="1200">
          <a:solidFill>
            <a:schemeClr val="tx1"/>
          </a:solidFill>
          <a:latin typeface="+mn-lt"/>
          <a:ea typeface="+mn-ea"/>
          <a:cs typeface="+mn-cs"/>
        </a:defRPr>
      </a:lvl1pPr>
      <a:lvl2pPr marL="342900" algn="l" defTabSz="685800" rtl="0" eaLnBrk="1" latinLnBrk="0" hangingPunct="1">
        <a:defRPr kumimoji="0" lang="fr-FR" sz="1350" kern="1200">
          <a:solidFill>
            <a:schemeClr val="tx1"/>
          </a:solidFill>
          <a:latin typeface="+mn-lt"/>
          <a:ea typeface="+mn-ea"/>
          <a:cs typeface="+mn-cs"/>
        </a:defRPr>
      </a:lvl2pPr>
      <a:lvl3pPr marL="685800" algn="l" defTabSz="685800" rtl="0" eaLnBrk="1" latinLnBrk="0" hangingPunct="1">
        <a:defRPr kumimoji="0" lang="fr-FR" sz="1350" kern="1200">
          <a:solidFill>
            <a:schemeClr val="tx1"/>
          </a:solidFill>
          <a:latin typeface="+mn-lt"/>
          <a:ea typeface="+mn-ea"/>
          <a:cs typeface="+mn-cs"/>
        </a:defRPr>
      </a:lvl3pPr>
      <a:lvl4pPr marL="1028700" algn="l" defTabSz="685800" rtl="0" eaLnBrk="1" latinLnBrk="0" hangingPunct="1">
        <a:defRPr kumimoji="0" lang="fr-FR" sz="1350" kern="1200">
          <a:solidFill>
            <a:schemeClr val="tx1"/>
          </a:solidFill>
          <a:latin typeface="+mn-lt"/>
          <a:ea typeface="+mn-ea"/>
          <a:cs typeface="+mn-cs"/>
        </a:defRPr>
      </a:lvl4pPr>
      <a:lvl5pPr marL="1371600" algn="l" defTabSz="685800" rtl="0" eaLnBrk="1" latinLnBrk="0" hangingPunct="1">
        <a:defRPr kumimoji="0" lang="fr-FR" sz="1350" kern="1200">
          <a:solidFill>
            <a:schemeClr val="tx1"/>
          </a:solidFill>
          <a:latin typeface="+mn-lt"/>
          <a:ea typeface="+mn-ea"/>
          <a:cs typeface="+mn-cs"/>
        </a:defRPr>
      </a:lvl5pPr>
      <a:lvl6pPr marL="1714500" algn="l" defTabSz="685800" rtl="0" eaLnBrk="1" latinLnBrk="0" hangingPunct="1">
        <a:defRPr kumimoji="0" lang="fr-FR" sz="1350" kern="1200">
          <a:solidFill>
            <a:schemeClr val="tx1"/>
          </a:solidFill>
          <a:latin typeface="+mn-lt"/>
          <a:ea typeface="+mn-ea"/>
          <a:cs typeface="+mn-cs"/>
        </a:defRPr>
      </a:lvl6pPr>
      <a:lvl7pPr marL="2057400" algn="l" defTabSz="685800" rtl="0" eaLnBrk="1" latinLnBrk="0" hangingPunct="1">
        <a:defRPr kumimoji="0" lang="fr-FR" sz="1350" kern="1200">
          <a:solidFill>
            <a:schemeClr val="tx1"/>
          </a:solidFill>
          <a:latin typeface="+mn-lt"/>
          <a:ea typeface="+mn-ea"/>
          <a:cs typeface="+mn-cs"/>
        </a:defRPr>
      </a:lvl7pPr>
      <a:lvl8pPr marL="2400300" algn="l" defTabSz="685800" rtl="0" eaLnBrk="1" latinLnBrk="0" hangingPunct="1">
        <a:defRPr kumimoji="0" lang="fr-FR" sz="1350" kern="1200">
          <a:solidFill>
            <a:schemeClr val="tx1"/>
          </a:solidFill>
          <a:latin typeface="+mn-lt"/>
          <a:ea typeface="+mn-ea"/>
          <a:cs typeface="+mn-cs"/>
        </a:defRPr>
      </a:lvl8pPr>
      <a:lvl9pPr marL="2743200" algn="l" defTabSz="685800" rtl="0" eaLnBrk="1" latinLnBrk="0" hangingPunct="1">
        <a:defRPr kumimoji="0" lang="fr-F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calameo.com/read/0075573374bef8dbc2e73"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www.caf.fr/sites/default/files/medias/cnaf/Aides_et_demarches/Mes-demarches/Fiches-pratiques/Prendre-un-rendez-vous-en-ligne.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alameo.com/read/007557337bd4633b55448"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alameo.com/read/007557337bb53525587aa"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calameo.com/read/008107199b6e4970cee6b"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415540" y="2132859"/>
            <a:ext cx="9001143" cy="1470025"/>
          </a:xfrm>
        </p:spPr>
        <p:txBody>
          <a:bodyPr/>
          <a:lstStyle/>
          <a:p>
            <a:r>
              <a:rPr lang="fr-FR" dirty="0"/>
              <a:t>ACTUS-CAF#10</a:t>
            </a:r>
            <a:br>
              <a:rPr lang="fr-FR" dirty="0"/>
            </a:br>
            <a:r>
              <a:rPr lang="fr-FR" dirty="0"/>
              <a:t>7 </a:t>
            </a:r>
            <a:r>
              <a:rPr lang="fr-FR" sz="4400" dirty="0"/>
              <a:t>avril</a:t>
            </a:r>
            <a:r>
              <a:rPr lang="fr-FR" dirty="0"/>
              <a:t> 2026</a:t>
            </a:r>
            <a:endParaRPr lang="fr-FR" sz="2400" dirty="0"/>
          </a:p>
        </p:txBody>
      </p:sp>
    </p:spTree>
    <p:extLst>
      <p:ext uri="{BB962C8B-B14F-4D97-AF65-F5344CB8AC3E}">
        <p14:creationId xmlns:p14="http://schemas.microsoft.com/office/powerpoint/2010/main" val="760807962"/>
      </p:ext>
    </p:extLst>
  </p:cSld>
  <p:clrMapOvr>
    <a:masterClrMapping/>
  </p:clrMapOvr>
  <p:transition spd="slow">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26D47-F23F-5DBE-237F-C41AFEDD7FB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A4AA800-9359-B65B-C26A-B63B55F34D02}"/>
              </a:ext>
            </a:extLst>
          </p:cNvPr>
          <p:cNvSpPr>
            <a:spLocks noGrp="1"/>
          </p:cNvSpPr>
          <p:nvPr>
            <p:ph type="title"/>
          </p:nvPr>
        </p:nvSpPr>
        <p:spPr/>
        <p:txBody>
          <a:bodyPr>
            <a:normAutofit/>
          </a:bodyPr>
          <a:lstStyle/>
          <a:p>
            <a:r>
              <a:rPr lang="fr-FR" dirty="0">
                <a:solidFill>
                  <a:srgbClr val="183E82"/>
                </a:solidFill>
                <a:latin typeface="Calibri" panose="020F0502020204030204" pitchFamily="34" charset="0"/>
                <a:ea typeface="Times New Roman" panose="02020603050405020304" pitchFamily="18" charset="0"/>
              </a:rPr>
              <a:t>4. </a:t>
            </a:r>
            <a:r>
              <a:rPr lang="fr-FR" sz="3600" dirty="0">
                <a:solidFill>
                  <a:srgbClr val="183E82"/>
                </a:solidFill>
                <a:latin typeface="Calibri" panose="020F0502020204030204" pitchFamily="34" charset="0"/>
                <a:ea typeface="Times New Roman" panose="02020603050405020304" pitchFamily="18" charset="0"/>
              </a:rPr>
              <a:t>Le Guide des prestations</a:t>
            </a:r>
            <a:endParaRPr lang="fr-FR" dirty="0"/>
          </a:p>
        </p:txBody>
      </p:sp>
      <p:sp>
        <p:nvSpPr>
          <p:cNvPr id="3" name="Espace réservé du contenu 2">
            <a:extLst>
              <a:ext uri="{FF2B5EF4-FFF2-40B4-BE49-F238E27FC236}">
                <a16:creationId xmlns:a16="http://schemas.microsoft.com/office/drawing/2014/main" id="{0A9DD83F-AD7E-4680-27C4-E1A4474D2A95}"/>
              </a:ext>
            </a:extLst>
          </p:cNvPr>
          <p:cNvSpPr>
            <a:spLocks noGrp="1"/>
          </p:cNvSpPr>
          <p:nvPr>
            <p:ph idx="1"/>
          </p:nvPr>
        </p:nvSpPr>
        <p:spPr>
          <a:xfrm>
            <a:off x="719403" y="1468877"/>
            <a:ext cx="11255346" cy="5029200"/>
          </a:xfrm>
        </p:spPr>
        <p:txBody>
          <a:bodyPr>
            <a:normAutofit/>
          </a:bodyPr>
          <a:lstStyle/>
          <a:p>
            <a:pPr marL="0" indent="0">
              <a:buNone/>
            </a:pPr>
            <a:r>
              <a:rPr lang="fr-FR" sz="2200" dirty="0">
                <a:solidFill>
                  <a:srgbClr val="002060"/>
                </a:solidFill>
              </a:rPr>
              <a:t>Chaque année, le </a:t>
            </a:r>
            <a:r>
              <a:rPr lang="fr-FR" sz="2200" dirty="0">
                <a:solidFill>
                  <a:srgbClr val="002060"/>
                </a:solidFill>
                <a:hlinkClick r:id="rId2"/>
              </a:rPr>
              <a:t>Guide des prestations </a:t>
            </a:r>
            <a:r>
              <a:rPr lang="fr-FR" sz="2200" dirty="0">
                <a:solidFill>
                  <a:srgbClr val="002060"/>
                </a:solidFill>
              </a:rPr>
              <a:t>de la Caf fait le point sur l’ensemble des aides financières proposées par la Caf. </a:t>
            </a:r>
            <a:r>
              <a:rPr lang="fr-FR" sz="2200" i="1" dirty="0">
                <a:solidFill>
                  <a:srgbClr val="002060"/>
                </a:solidFill>
              </a:rPr>
              <a:t>Il est disponible sur le caf.fr page d’accueil allocataires de la Caf du Lot.</a:t>
            </a:r>
          </a:p>
          <a:p>
            <a:pPr marL="0" indent="0">
              <a:buNone/>
            </a:pPr>
            <a:r>
              <a:rPr lang="fr-FR" sz="2200" dirty="0">
                <a:solidFill>
                  <a:srgbClr val="002060"/>
                </a:solidFill>
              </a:rPr>
              <a:t>L’édition 2026 est désormais disponible : un document clair et accessible pour mieux comprendre les conditions d’attribution, les montants et les démarches à réaliser. Il regroupe également les structures que la Caf finance pour vous venir en aide aux familles.    </a:t>
            </a:r>
          </a:p>
          <a:p>
            <a:pPr marL="0" indent="0">
              <a:buNone/>
            </a:pPr>
            <a:br>
              <a:rPr lang="fr-FR" sz="2200" dirty="0">
                <a:solidFill>
                  <a:srgbClr val="002060"/>
                </a:solidFill>
              </a:rPr>
            </a:br>
            <a:endParaRPr lang="fr-FR" sz="2200" dirty="0">
              <a:solidFill>
                <a:srgbClr val="002060"/>
              </a:solidFill>
            </a:endParaRPr>
          </a:p>
          <a:p>
            <a:pPr marL="0" indent="0">
              <a:buNone/>
            </a:pPr>
            <a:r>
              <a:rPr lang="fr-FR" sz="2200" dirty="0">
                <a:solidFill>
                  <a:srgbClr val="002060"/>
                </a:solidFill>
              </a:rPr>
              <a:t>L’édition 2026 intègre :</a:t>
            </a:r>
          </a:p>
          <a:p>
            <a:r>
              <a:rPr lang="fr-FR" sz="2200" dirty="0">
                <a:solidFill>
                  <a:srgbClr val="002060"/>
                </a:solidFill>
              </a:rPr>
              <a:t>les montants réactualisés des prestations,</a:t>
            </a:r>
          </a:p>
          <a:p>
            <a:r>
              <a:rPr lang="fr-FR" sz="2200" dirty="0">
                <a:solidFill>
                  <a:srgbClr val="002060"/>
                </a:solidFill>
              </a:rPr>
              <a:t>les évolutions réglementaires en vigueur,</a:t>
            </a:r>
          </a:p>
          <a:p>
            <a:r>
              <a:rPr lang="fr-FR" sz="2200" dirty="0">
                <a:solidFill>
                  <a:srgbClr val="002060"/>
                </a:solidFill>
              </a:rPr>
              <a:t>quelques nouveautés : le guide jeune, les podcasts, le congé supplémentaire de naissance. </a:t>
            </a:r>
          </a:p>
          <a:p>
            <a:pPr marL="0" indent="0">
              <a:buNone/>
            </a:pPr>
            <a:endParaRPr lang="fr-FR" sz="1300" b="1" dirty="0">
              <a:solidFill>
                <a:srgbClr val="00B050"/>
              </a:solidFill>
            </a:endParaRPr>
          </a:p>
          <a:p>
            <a:pPr marL="0" indent="0">
              <a:buNone/>
            </a:pPr>
            <a:endParaRPr lang="fr-FR" sz="1300" b="1" dirty="0">
              <a:solidFill>
                <a:srgbClr val="00B050"/>
              </a:solidFill>
            </a:endParaRPr>
          </a:p>
          <a:p>
            <a:pPr marL="0" indent="0">
              <a:buNone/>
            </a:pPr>
            <a:endParaRPr lang="fr-FR" sz="1300" dirty="0">
              <a:solidFill>
                <a:srgbClr val="183E82"/>
              </a:solidFill>
            </a:endParaRPr>
          </a:p>
          <a:p>
            <a:pPr marL="0" indent="0">
              <a:buNone/>
            </a:pPr>
            <a:endParaRPr lang="fr-FR" sz="1300" b="1" dirty="0">
              <a:solidFill>
                <a:srgbClr val="183E82"/>
              </a:solidFill>
            </a:endParaRPr>
          </a:p>
        </p:txBody>
      </p:sp>
      <p:sp>
        <p:nvSpPr>
          <p:cNvPr id="4" name="Espace réservé du numéro de diapositive 3">
            <a:extLst>
              <a:ext uri="{FF2B5EF4-FFF2-40B4-BE49-F238E27FC236}">
                <a16:creationId xmlns:a16="http://schemas.microsoft.com/office/drawing/2014/main" id="{19C8BC50-5B5B-B9DB-B15C-FD400900B7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66CB60C4-2DC0-B907-5C8D-92B568FC956C}"/>
              </a:ext>
            </a:extLst>
          </p:cNvPr>
          <p:cNvPicPr>
            <a:picLocks noChangeAspect="1"/>
          </p:cNvPicPr>
          <p:nvPr/>
        </p:nvPicPr>
        <p:blipFill>
          <a:blip r:embed="rId3"/>
          <a:stretch>
            <a:fillRect/>
          </a:stretch>
        </p:blipFill>
        <p:spPr>
          <a:xfrm>
            <a:off x="10186944" y="148183"/>
            <a:ext cx="1686186" cy="1216942"/>
          </a:xfrm>
          <a:prstGeom prst="rect">
            <a:avLst/>
          </a:prstGeom>
        </p:spPr>
      </p:pic>
      <p:pic>
        <p:nvPicPr>
          <p:cNvPr id="7" name="Image 6">
            <a:extLst>
              <a:ext uri="{FF2B5EF4-FFF2-40B4-BE49-F238E27FC236}">
                <a16:creationId xmlns:a16="http://schemas.microsoft.com/office/drawing/2014/main" id="{EB34649C-E3B5-22C9-9DCE-BD6EDEBBF857}"/>
              </a:ext>
            </a:extLst>
          </p:cNvPr>
          <p:cNvPicPr>
            <a:picLocks noChangeAspect="1"/>
          </p:cNvPicPr>
          <p:nvPr/>
        </p:nvPicPr>
        <p:blipFill>
          <a:blip r:embed="rId4"/>
          <a:stretch>
            <a:fillRect/>
          </a:stretch>
        </p:blipFill>
        <p:spPr>
          <a:xfrm>
            <a:off x="8600819" y="3135748"/>
            <a:ext cx="2829182" cy="2088904"/>
          </a:xfrm>
          <a:prstGeom prst="rect">
            <a:avLst/>
          </a:prstGeom>
        </p:spPr>
      </p:pic>
    </p:spTree>
    <p:extLst>
      <p:ext uri="{BB962C8B-B14F-4D97-AF65-F5344CB8AC3E}">
        <p14:creationId xmlns:p14="http://schemas.microsoft.com/office/powerpoint/2010/main" val="394732033"/>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6979F-C545-9ED5-CA70-07116EB7482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C8F4B7D-CE3D-E6C6-5735-D695D9E63428}"/>
              </a:ext>
            </a:extLst>
          </p:cNvPr>
          <p:cNvSpPr>
            <a:spLocks noGrp="1"/>
          </p:cNvSpPr>
          <p:nvPr>
            <p:ph type="title"/>
          </p:nvPr>
        </p:nvSpPr>
        <p:spPr>
          <a:xfrm>
            <a:off x="711200" y="287520"/>
            <a:ext cx="9499600" cy="1143000"/>
          </a:xfrm>
        </p:spPr>
        <p:txBody>
          <a:bodyPr>
            <a:normAutofit fontScale="90000"/>
          </a:bodyPr>
          <a:lstStyle/>
          <a:p>
            <a:r>
              <a:rPr lang="fr-FR" dirty="0">
                <a:solidFill>
                  <a:srgbClr val="183E82"/>
                </a:solidFill>
                <a:latin typeface="Calibri" panose="020F0502020204030204" pitchFamily="34" charset="0"/>
                <a:ea typeface="Times New Roman" panose="02020603050405020304" pitchFamily="18" charset="0"/>
              </a:rPr>
              <a:t>5. </a:t>
            </a:r>
            <a:r>
              <a:rPr lang="fr-FR" sz="3600" dirty="0">
                <a:solidFill>
                  <a:srgbClr val="183E82"/>
                </a:solidFill>
                <a:latin typeface="Calibri" panose="020F0502020204030204" pitchFamily="34" charset="0"/>
              </a:rPr>
              <a:t>Allocations familiales : modification de la majoration   pour âge  </a:t>
            </a:r>
          </a:p>
        </p:txBody>
      </p:sp>
      <p:sp>
        <p:nvSpPr>
          <p:cNvPr id="3" name="Espace réservé du contenu 2">
            <a:extLst>
              <a:ext uri="{FF2B5EF4-FFF2-40B4-BE49-F238E27FC236}">
                <a16:creationId xmlns:a16="http://schemas.microsoft.com/office/drawing/2014/main" id="{F32693D5-3112-6E89-D6E4-8ED35000827E}"/>
              </a:ext>
            </a:extLst>
          </p:cNvPr>
          <p:cNvSpPr>
            <a:spLocks noGrp="1"/>
          </p:cNvSpPr>
          <p:nvPr>
            <p:ph idx="1"/>
          </p:nvPr>
        </p:nvSpPr>
        <p:spPr>
          <a:xfrm>
            <a:off x="719403" y="1596413"/>
            <a:ext cx="8434122" cy="4297363"/>
          </a:xfrm>
        </p:spPr>
        <p:txBody>
          <a:bodyPr>
            <a:normAutofit/>
          </a:bodyPr>
          <a:lstStyle/>
          <a:p>
            <a:pPr marL="0" indent="0">
              <a:buNone/>
            </a:pPr>
            <a:endParaRPr lang="fr-FR" sz="1300" dirty="0">
              <a:solidFill>
                <a:srgbClr val="183E82"/>
              </a:solidFill>
            </a:endParaRPr>
          </a:p>
          <a:p>
            <a:pPr marL="0" indent="0">
              <a:buNone/>
            </a:pPr>
            <a:endParaRPr lang="fr-FR" sz="1300" dirty="0">
              <a:solidFill>
                <a:srgbClr val="183E82"/>
              </a:solidFill>
            </a:endParaRPr>
          </a:p>
          <a:p>
            <a:pPr marL="0" indent="0">
              <a:buNone/>
            </a:pPr>
            <a:endParaRPr lang="fr-FR" sz="1300" b="1" dirty="0">
              <a:solidFill>
                <a:srgbClr val="183E82"/>
              </a:solidFill>
            </a:endParaRPr>
          </a:p>
        </p:txBody>
      </p:sp>
      <p:sp>
        <p:nvSpPr>
          <p:cNvPr id="4" name="Espace réservé du numéro de diapositive 3">
            <a:extLst>
              <a:ext uri="{FF2B5EF4-FFF2-40B4-BE49-F238E27FC236}">
                <a16:creationId xmlns:a16="http://schemas.microsoft.com/office/drawing/2014/main" id="{9D2C6818-E01D-13C9-B49F-2484B6A3DB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D45D0E23-D0E6-D405-8F9B-EC9312FABD2D}"/>
              </a:ext>
            </a:extLst>
          </p:cNvPr>
          <p:cNvPicPr>
            <a:picLocks noChangeAspect="1"/>
          </p:cNvPicPr>
          <p:nvPr/>
        </p:nvPicPr>
        <p:blipFill>
          <a:blip r:embed="rId2"/>
          <a:stretch>
            <a:fillRect/>
          </a:stretch>
        </p:blipFill>
        <p:spPr>
          <a:xfrm>
            <a:off x="10186944" y="148183"/>
            <a:ext cx="1686186" cy="1216942"/>
          </a:xfrm>
          <a:prstGeom prst="rect">
            <a:avLst/>
          </a:prstGeom>
        </p:spPr>
      </p:pic>
      <p:pic>
        <p:nvPicPr>
          <p:cNvPr id="8" name="Image 7">
            <a:extLst>
              <a:ext uri="{FF2B5EF4-FFF2-40B4-BE49-F238E27FC236}">
                <a16:creationId xmlns:a16="http://schemas.microsoft.com/office/drawing/2014/main" id="{83EF2E7D-36E7-B958-F4E3-0B8F61B00852}"/>
              </a:ext>
            </a:extLst>
          </p:cNvPr>
          <p:cNvPicPr>
            <a:picLocks noChangeAspect="1"/>
          </p:cNvPicPr>
          <p:nvPr/>
        </p:nvPicPr>
        <p:blipFill>
          <a:blip r:embed="rId3"/>
          <a:stretch>
            <a:fillRect/>
          </a:stretch>
        </p:blipFill>
        <p:spPr>
          <a:xfrm>
            <a:off x="733425" y="1651681"/>
            <a:ext cx="10983128" cy="4973320"/>
          </a:xfrm>
          <a:prstGeom prst="rect">
            <a:avLst/>
          </a:prstGeom>
        </p:spPr>
      </p:pic>
    </p:spTree>
    <p:extLst>
      <p:ext uri="{BB962C8B-B14F-4D97-AF65-F5344CB8AC3E}">
        <p14:creationId xmlns:p14="http://schemas.microsoft.com/office/powerpoint/2010/main" val="112627647"/>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E5C9C-FCC5-6B08-BE48-1CBFF3C76F2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81B334F-DC84-BE64-8A69-09C673C9727D}"/>
              </a:ext>
            </a:extLst>
          </p:cNvPr>
          <p:cNvSpPr>
            <a:spLocks noGrp="1"/>
          </p:cNvSpPr>
          <p:nvPr>
            <p:ph type="title"/>
          </p:nvPr>
        </p:nvSpPr>
        <p:spPr>
          <a:xfrm>
            <a:off x="711200" y="287520"/>
            <a:ext cx="9499600" cy="1143000"/>
          </a:xfrm>
        </p:spPr>
        <p:txBody>
          <a:bodyPr>
            <a:normAutofit fontScale="90000"/>
          </a:bodyPr>
          <a:lstStyle/>
          <a:p>
            <a:r>
              <a:rPr lang="fr-FR" dirty="0">
                <a:solidFill>
                  <a:srgbClr val="183E82"/>
                </a:solidFill>
                <a:latin typeface="Calibri" panose="020F0502020204030204" pitchFamily="34" charset="0"/>
                <a:ea typeface="Times New Roman" panose="02020603050405020304" pitchFamily="18" charset="0"/>
              </a:rPr>
              <a:t>5. </a:t>
            </a:r>
            <a:r>
              <a:rPr lang="fr-FR" sz="3600" dirty="0">
                <a:solidFill>
                  <a:srgbClr val="183E82"/>
                </a:solidFill>
                <a:latin typeface="Calibri" panose="020F0502020204030204" pitchFamily="34" charset="0"/>
              </a:rPr>
              <a:t>Allocations familiales : modification de la majoration   pour âge  </a:t>
            </a:r>
          </a:p>
        </p:txBody>
      </p:sp>
      <p:sp>
        <p:nvSpPr>
          <p:cNvPr id="3" name="Espace réservé du contenu 2">
            <a:extLst>
              <a:ext uri="{FF2B5EF4-FFF2-40B4-BE49-F238E27FC236}">
                <a16:creationId xmlns:a16="http://schemas.microsoft.com/office/drawing/2014/main" id="{8B8E5A27-B118-D26B-C80F-68A8956A59D1}"/>
              </a:ext>
            </a:extLst>
          </p:cNvPr>
          <p:cNvSpPr>
            <a:spLocks noGrp="1"/>
          </p:cNvSpPr>
          <p:nvPr>
            <p:ph idx="1"/>
          </p:nvPr>
        </p:nvSpPr>
        <p:spPr>
          <a:xfrm>
            <a:off x="719403" y="1596413"/>
            <a:ext cx="8434122" cy="4297363"/>
          </a:xfrm>
        </p:spPr>
        <p:txBody>
          <a:bodyPr>
            <a:normAutofit/>
          </a:bodyPr>
          <a:lstStyle/>
          <a:p>
            <a:pPr marL="0" indent="0">
              <a:buNone/>
            </a:pPr>
            <a:endParaRPr lang="fr-FR" sz="1300" dirty="0">
              <a:solidFill>
                <a:srgbClr val="183E82"/>
              </a:solidFill>
            </a:endParaRPr>
          </a:p>
          <a:p>
            <a:pPr marL="0" indent="0">
              <a:buNone/>
            </a:pPr>
            <a:endParaRPr lang="fr-FR" sz="1300" dirty="0">
              <a:solidFill>
                <a:srgbClr val="183E82"/>
              </a:solidFill>
            </a:endParaRPr>
          </a:p>
          <a:p>
            <a:pPr marL="0" indent="0">
              <a:buNone/>
            </a:pPr>
            <a:endParaRPr lang="fr-FR" sz="1300" b="1" dirty="0">
              <a:solidFill>
                <a:srgbClr val="183E82"/>
              </a:solidFill>
            </a:endParaRPr>
          </a:p>
        </p:txBody>
      </p:sp>
      <p:sp>
        <p:nvSpPr>
          <p:cNvPr id="4" name="Espace réservé du numéro de diapositive 3">
            <a:extLst>
              <a:ext uri="{FF2B5EF4-FFF2-40B4-BE49-F238E27FC236}">
                <a16:creationId xmlns:a16="http://schemas.microsoft.com/office/drawing/2014/main" id="{E39CEF0F-8A8C-E962-119A-0F33A85CD2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07E4FD04-7873-2A10-F238-65EE0FECF370}"/>
              </a:ext>
            </a:extLst>
          </p:cNvPr>
          <p:cNvPicPr>
            <a:picLocks noChangeAspect="1"/>
          </p:cNvPicPr>
          <p:nvPr/>
        </p:nvPicPr>
        <p:blipFill>
          <a:blip r:embed="rId2"/>
          <a:stretch>
            <a:fillRect/>
          </a:stretch>
        </p:blipFill>
        <p:spPr>
          <a:xfrm>
            <a:off x="10186944" y="148183"/>
            <a:ext cx="1686186" cy="1216942"/>
          </a:xfrm>
          <a:prstGeom prst="rect">
            <a:avLst/>
          </a:prstGeom>
        </p:spPr>
      </p:pic>
      <p:pic>
        <p:nvPicPr>
          <p:cNvPr id="7" name="Image 6">
            <a:extLst>
              <a:ext uri="{FF2B5EF4-FFF2-40B4-BE49-F238E27FC236}">
                <a16:creationId xmlns:a16="http://schemas.microsoft.com/office/drawing/2014/main" id="{6DE77B98-344E-51DB-EA67-D2DE9003ABCE}"/>
              </a:ext>
            </a:extLst>
          </p:cNvPr>
          <p:cNvPicPr>
            <a:picLocks noChangeAspect="1"/>
          </p:cNvPicPr>
          <p:nvPr/>
        </p:nvPicPr>
        <p:blipFill>
          <a:blip r:embed="rId3"/>
          <a:stretch>
            <a:fillRect/>
          </a:stretch>
        </p:blipFill>
        <p:spPr>
          <a:xfrm>
            <a:off x="806246" y="1417370"/>
            <a:ext cx="11100620" cy="5339655"/>
          </a:xfrm>
          <a:prstGeom prst="rect">
            <a:avLst/>
          </a:prstGeom>
        </p:spPr>
      </p:pic>
    </p:spTree>
    <p:extLst>
      <p:ext uri="{BB962C8B-B14F-4D97-AF65-F5344CB8AC3E}">
        <p14:creationId xmlns:p14="http://schemas.microsoft.com/office/powerpoint/2010/main" val="828733848"/>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E7DF8-6DFB-CD9C-7A5C-225C74F38E9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0A9C9AB-73B2-B0DC-E8E8-3653F66CFD73}"/>
              </a:ext>
            </a:extLst>
          </p:cNvPr>
          <p:cNvSpPr>
            <a:spLocks noGrp="1"/>
          </p:cNvSpPr>
          <p:nvPr>
            <p:ph type="title"/>
          </p:nvPr>
        </p:nvSpPr>
        <p:spPr>
          <a:xfrm>
            <a:off x="711200" y="269632"/>
            <a:ext cx="10769600" cy="1143000"/>
          </a:xfrm>
        </p:spPr>
        <p:txBody>
          <a:bodyPr>
            <a:normAutofit/>
          </a:bodyPr>
          <a:lstStyle/>
          <a:p>
            <a:r>
              <a:rPr lang="fr-FR" dirty="0">
                <a:solidFill>
                  <a:srgbClr val="183E82"/>
                </a:solidFill>
                <a:latin typeface="Calibri" panose="020F0502020204030204" pitchFamily="34" charset="0"/>
              </a:rPr>
              <a:t>6. </a:t>
            </a:r>
            <a:r>
              <a:rPr lang="fr-FR" sz="3600" dirty="0">
                <a:solidFill>
                  <a:srgbClr val="183E82"/>
                </a:solidFill>
                <a:latin typeface="Calibri" panose="020F0502020204030204" pitchFamily="34" charset="0"/>
                <a:ea typeface="Times New Roman" panose="02020603050405020304" pitchFamily="18" charset="0"/>
              </a:rPr>
              <a:t>Les nouveautés du compte Caf.fr</a:t>
            </a:r>
            <a:br>
              <a:rPr lang="fr-FR" sz="3600" dirty="0">
                <a:solidFill>
                  <a:srgbClr val="183E82"/>
                </a:solidFill>
                <a:latin typeface="Calibri" panose="020F0502020204030204" pitchFamily="34" charset="0"/>
                <a:ea typeface="Times New Roman" panose="02020603050405020304" pitchFamily="18" charset="0"/>
              </a:rPr>
            </a:br>
            <a:endParaRPr lang="fr-FR" dirty="0"/>
          </a:p>
        </p:txBody>
      </p:sp>
      <p:sp>
        <p:nvSpPr>
          <p:cNvPr id="4" name="Espace réservé du numéro de diapositive 3">
            <a:extLst>
              <a:ext uri="{FF2B5EF4-FFF2-40B4-BE49-F238E27FC236}">
                <a16:creationId xmlns:a16="http://schemas.microsoft.com/office/drawing/2014/main" id="{85A4220B-EBC6-2D51-64FC-FBB361342F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ACA3DA69-9B30-F163-D892-268B02AF664D}"/>
              </a:ext>
            </a:extLst>
          </p:cNvPr>
          <p:cNvPicPr>
            <a:picLocks noChangeAspect="1"/>
          </p:cNvPicPr>
          <p:nvPr/>
        </p:nvPicPr>
        <p:blipFill>
          <a:blip r:embed="rId2"/>
          <a:stretch>
            <a:fillRect/>
          </a:stretch>
        </p:blipFill>
        <p:spPr>
          <a:xfrm>
            <a:off x="10186944" y="148183"/>
            <a:ext cx="1686186" cy="1216942"/>
          </a:xfrm>
          <a:prstGeom prst="rect">
            <a:avLst/>
          </a:prstGeom>
        </p:spPr>
      </p:pic>
      <p:sp>
        <p:nvSpPr>
          <p:cNvPr id="7" name="Espace réservé du contenu 2">
            <a:extLst>
              <a:ext uri="{FF2B5EF4-FFF2-40B4-BE49-F238E27FC236}">
                <a16:creationId xmlns:a16="http://schemas.microsoft.com/office/drawing/2014/main" id="{E1FBF57A-981F-7DDC-2E40-1D3031CAFEAA}"/>
              </a:ext>
            </a:extLst>
          </p:cNvPr>
          <p:cNvSpPr txBox="1">
            <a:spLocks/>
          </p:cNvSpPr>
          <p:nvPr/>
        </p:nvSpPr>
        <p:spPr>
          <a:xfrm>
            <a:off x="6897089" y="1780194"/>
            <a:ext cx="3938322" cy="689587"/>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kumimoji="0" lang="fr-F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endParaRPr kumimoji="0" lang="fr-FR" sz="1300" b="0" i="0" u="none" strike="noStrike" kern="1200" cap="none" spc="0" normalizeH="0" baseline="0" noProof="0" dirty="0">
              <a:ln>
                <a:noFill/>
              </a:ln>
              <a:solidFill>
                <a:srgbClr val="183E82"/>
              </a:solidFill>
              <a:effectLst/>
              <a:uLnTx/>
              <a:uFillTx/>
              <a:latin typeface="Calibri"/>
              <a:ea typeface="+mn-ea"/>
              <a:cs typeface="+mn-cs"/>
            </a:endParaRPr>
          </a:p>
        </p:txBody>
      </p:sp>
      <p:pic>
        <p:nvPicPr>
          <p:cNvPr id="12" name="Image 11">
            <a:extLst>
              <a:ext uri="{FF2B5EF4-FFF2-40B4-BE49-F238E27FC236}">
                <a16:creationId xmlns:a16="http://schemas.microsoft.com/office/drawing/2014/main" id="{D7FD5BA1-F167-11B1-FA43-459EC1BDDACA}"/>
              </a:ext>
            </a:extLst>
          </p:cNvPr>
          <p:cNvPicPr>
            <a:picLocks noChangeAspect="1"/>
          </p:cNvPicPr>
          <p:nvPr/>
        </p:nvPicPr>
        <p:blipFill>
          <a:blip r:embed="rId3"/>
          <a:stretch>
            <a:fillRect/>
          </a:stretch>
        </p:blipFill>
        <p:spPr>
          <a:xfrm>
            <a:off x="689745" y="1516357"/>
            <a:ext cx="9349605" cy="4937261"/>
          </a:xfrm>
          <a:prstGeom prst="rect">
            <a:avLst/>
          </a:prstGeom>
        </p:spPr>
      </p:pic>
    </p:spTree>
    <p:extLst>
      <p:ext uri="{BB962C8B-B14F-4D97-AF65-F5344CB8AC3E}">
        <p14:creationId xmlns:p14="http://schemas.microsoft.com/office/powerpoint/2010/main" val="3962737874"/>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5E383-0E06-19B3-D649-DE1A99E751C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1A9C04C-EB4F-87FE-223B-9D3DCE6E67F3}"/>
              </a:ext>
            </a:extLst>
          </p:cNvPr>
          <p:cNvSpPr>
            <a:spLocks noGrp="1"/>
          </p:cNvSpPr>
          <p:nvPr>
            <p:ph type="title"/>
          </p:nvPr>
        </p:nvSpPr>
        <p:spPr>
          <a:xfrm>
            <a:off x="711200" y="269632"/>
            <a:ext cx="10769600" cy="1143000"/>
          </a:xfrm>
        </p:spPr>
        <p:txBody>
          <a:bodyPr>
            <a:normAutofit/>
          </a:bodyPr>
          <a:lstStyle/>
          <a:p>
            <a:r>
              <a:rPr lang="fr-FR" dirty="0">
                <a:solidFill>
                  <a:srgbClr val="183E82"/>
                </a:solidFill>
                <a:latin typeface="Calibri" panose="020F0502020204030204" pitchFamily="34" charset="0"/>
              </a:rPr>
              <a:t>6. </a:t>
            </a:r>
            <a:r>
              <a:rPr lang="fr-FR" sz="3600" dirty="0">
                <a:solidFill>
                  <a:srgbClr val="183E82"/>
                </a:solidFill>
                <a:latin typeface="Calibri" panose="020F0502020204030204" pitchFamily="34" charset="0"/>
                <a:ea typeface="Times New Roman" panose="02020603050405020304" pitchFamily="18" charset="0"/>
              </a:rPr>
              <a:t>Les nouveautés du compte Caf.fr</a:t>
            </a:r>
            <a:br>
              <a:rPr lang="fr-FR" sz="3600" dirty="0">
                <a:solidFill>
                  <a:srgbClr val="183E82"/>
                </a:solidFill>
                <a:latin typeface="Calibri" panose="020F0502020204030204" pitchFamily="34" charset="0"/>
                <a:ea typeface="Times New Roman" panose="02020603050405020304" pitchFamily="18" charset="0"/>
              </a:rPr>
            </a:br>
            <a:endParaRPr lang="fr-FR" dirty="0"/>
          </a:p>
        </p:txBody>
      </p:sp>
      <p:sp>
        <p:nvSpPr>
          <p:cNvPr id="4" name="Espace réservé du numéro de diapositive 3">
            <a:extLst>
              <a:ext uri="{FF2B5EF4-FFF2-40B4-BE49-F238E27FC236}">
                <a16:creationId xmlns:a16="http://schemas.microsoft.com/office/drawing/2014/main" id="{F29DD3F7-2764-52D2-6767-5D88AA599A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6AC1821F-DD5C-E54E-206D-F145DF86B4FD}"/>
              </a:ext>
            </a:extLst>
          </p:cNvPr>
          <p:cNvPicPr>
            <a:picLocks noChangeAspect="1"/>
          </p:cNvPicPr>
          <p:nvPr/>
        </p:nvPicPr>
        <p:blipFill>
          <a:blip r:embed="rId2"/>
          <a:stretch>
            <a:fillRect/>
          </a:stretch>
        </p:blipFill>
        <p:spPr>
          <a:xfrm>
            <a:off x="10186944" y="148183"/>
            <a:ext cx="1686186" cy="1216942"/>
          </a:xfrm>
          <a:prstGeom prst="rect">
            <a:avLst/>
          </a:prstGeom>
        </p:spPr>
      </p:pic>
      <p:sp>
        <p:nvSpPr>
          <p:cNvPr id="7" name="Espace réservé du contenu 2">
            <a:extLst>
              <a:ext uri="{FF2B5EF4-FFF2-40B4-BE49-F238E27FC236}">
                <a16:creationId xmlns:a16="http://schemas.microsoft.com/office/drawing/2014/main" id="{9BEDE127-45A2-8FEC-9ACA-86033FFC0076}"/>
              </a:ext>
            </a:extLst>
          </p:cNvPr>
          <p:cNvSpPr txBox="1">
            <a:spLocks/>
          </p:cNvSpPr>
          <p:nvPr/>
        </p:nvSpPr>
        <p:spPr>
          <a:xfrm>
            <a:off x="6897089" y="1780194"/>
            <a:ext cx="3938322" cy="689587"/>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kumimoji="0" lang="fr-F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endParaRPr kumimoji="0" lang="fr-FR" sz="1300" b="0" i="0" u="none" strike="noStrike" kern="1200" cap="none" spc="0" normalizeH="0" baseline="0" noProof="0" dirty="0">
              <a:ln>
                <a:noFill/>
              </a:ln>
              <a:solidFill>
                <a:srgbClr val="183E82"/>
              </a:solidFill>
              <a:effectLst/>
              <a:uLnTx/>
              <a:uFillTx/>
              <a:latin typeface="Calibri"/>
              <a:ea typeface="+mn-ea"/>
              <a:cs typeface="+mn-cs"/>
            </a:endParaRPr>
          </a:p>
        </p:txBody>
      </p:sp>
      <p:pic>
        <p:nvPicPr>
          <p:cNvPr id="6" name="Image 5">
            <a:extLst>
              <a:ext uri="{FF2B5EF4-FFF2-40B4-BE49-F238E27FC236}">
                <a16:creationId xmlns:a16="http://schemas.microsoft.com/office/drawing/2014/main" id="{96AE0E9B-F1B4-FEC0-0896-9501B06E0D57}"/>
              </a:ext>
            </a:extLst>
          </p:cNvPr>
          <p:cNvPicPr>
            <a:picLocks noChangeAspect="1"/>
          </p:cNvPicPr>
          <p:nvPr/>
        </p:nvPicPr>
        <p:blipFill>
          <a:blip r:embed="rId3"/>
          <a:stretch>
            <a:fillRect/>
          </a:stretch>
        </p:blipFill>
        <p:spPr>
          <a:xfrm>
            <a:off x="694497" y="1637994"/>
            <a:ext cx="9478203" cy="5096626"/>
          </a:xfrm>
          <a:prstGeom prst="rect">
            <a:avLst/>
          </a:prstGeom>
        </p:spPr>
      </p:pic>
    </p:spTree>
    <p:extLst>
      <p:ext uri="{BB962C8B-B14F-4D97-AF65-F5344CB8AC3E}">
        <p14:creationId xmlns:p14="http://schemas.microsoft.com/office/powerpoint/2010/main" val="4001078451"/>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A17F2-A9A8-9211-D527-80886B3FA74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63AC752-CDF4-5137-D2EF-82799EC4E60B}"/>
              </a:ext>
            </a:extLst>
          </p:cNvPr>
          <p:cNvSpPr>
            <a:spLocks noGrp="1"/>
          </p:cNvSpPr>
          <p:nvPr>
            <p:ph type="title"/>
          </p:nvPr>
        </p:nvSpPr>
        <p:spPr>
          <a:xfrm>
            <a:off x="711200" y="269632"/>
            <a:ext cx="10769600" cy="1143000"/>
          </a:xfrm>
        </p:spPr>
        <p:txBody>
          <a:bodyPr>
            <a:normAutofit/>
          </a:bodyPr>
          <a:lstStyle/>
          <a:p>
            <a:r>
              <a:rPr lang="fr-FR" dirty="0">
                <a:solidFill>
                  <a:srgbClr val="183E82"/>
                </a:solidFill>
                <a:latin typeface="Calibri" panose="020F0502020204030204" pitchFamily="34" charset="0"/>
              </a:rPr>
              <a:t>6. </a:t>
            </a:r>
            <a:r>
              <a:rPr lang="fr-FR" sz="3600" dirty="0">
                <a:solidFill>
                  <a:srgbClr val="183E82"/>
                </a:solidFill>
                <a:latin typeface="Calibri" panose="020F0502020204030204" pitchFamily="34" charset="0"/>
                <a:ea typeface="Times New Roman" panose="02020603050405020304" pitchFamily="18" charset="0"/>
              </a:rPr>
              <a:t>Les nouveautés du compte Caf.fr</a:t>
            </a:r>
            <a:br>
              <a:rPr lang="fr-FR" sz="3600" dirty="0">
                <a:solidFill>
                  <a:srgbClr val="183E82"/>
                </a:solidFill>
                <a:latin typeface="Calibri" panose="020F0502020204030204" pitchFamily="34" charset="0"/>
                <a:ea typeface="Times New Roman" panose="02020603050405020304" pitchFamily="18" charset="0"/>
              </a:rPr>
            </a:br>
            <a:endParaRPr lang="fr-FR" dirty="0"/>
          </a:p>
        </p:txBody>
      </p:sp>
      <p:sp>
        <p:nvSpPr>
          <p:cNvPr id="4" name="Espace réservé du numéro de diapositive 3">
            <a:extLst>
              <a:ext uri="{FF2B5EF4-FFF2-40B4-BE49-F238E27FC236}">
                <a16:creationId xmlns:a16="http://schemas.microsoft.com/office/drawing/2014/main" id="{3DDFD36C-50B9-D28F-271D-A969BBAC48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4FE88968-8AAA-7847-7738-2D359AA0AC0D}"/>
              </a:ext>
            </a:extLst>
          </p:cNvPr>
          <p:cNvPicPr>
            <a:picLocks noChangeAspect="1"/>
          </p:cNvPicPr>
          <p:nvPr/>
        </p:nvPicPr>
        <p:blipFill>
          <a:blip r:embed="rId2"/>
          <a:stretch>
            <a:fillRect/>
          </a:stretch>
        </p:blipFill>
        <p:spPr>
          <a:xfrm>
            <a:off x="10186944" y="148183"/>
            <a:ext cx="1686186" cy="1216942"/>
          </a:xfrm>
          <a:prstGeom prst="rect">
            <a:avLst/>
          </a:prstGeom>
        </p:spPr>
      </p:pic>
      <p:sp>
        <p:nvSpPr>
          <p:cNvPr id="7" name="Espace réservé du contenu 2">
            <a:extLst>
              <a:ext uri="{FF2B5EF4-FFF2-40B4-BE49-F238E27FC236}">
                <a16:creationId xmlns:a16="http://schemas.microsoft.com/office/drawing/2014/main" id="{453E00F9-B479-C6D5-B308-2D506F7506B7}"/>
              </a:ext>
            </a:extLst>
          </p:cNvPr>
          <p:cNvSpPr txBox="1">
            <a:spLocks/>
          </p:cNvSpPr>
          <p:nvPr/>
        </p:nvSpPr>
        <p:spPr>
          <a:xfrm>
            <a:off x="6897089" y="1780194"/>
            <a:ext cx="3938322" cy="689587"/>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kumimoji="0" lang="fr-F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0" lang="fr-FR" sz="15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ct val="20000"/>
              </a:spcBef>
              <a:spcAft>
                <a:spcPts val="0"/>
              </a:spcAft>
              <a:buClrTx/>
              <a:buSzTx/>
              <a:buFont typeface="Arial" pitchFamily="34" charset="0"/>
              <a:buNone/>
              <a:tabLst/>
              <a:defRPr/>
            </a:pPr>
            <a:endParaRPr kumimoji="0" lang="fr-FR" sz="1300" b="0" i="0" u="none" strike="noStrike" kern="1200" cap="none" spc="0" normalizeH="0" baseline="0" noProof="0" dirty="0">
              <a:ln>
                <a:noFill/>
              </a:ln>
              <a:solidFill>
                <a:srgbClr val="183E82"/>
              </a:solidFill>
              <a:effectLst/>
              <a:uLnTx/>
              <a:uFillTx/>
              <a:latin typeface="Calibri"/>
              <a:ea typeface="+mn-ea"/>
              <a:cs typeface="+mn-cs"/>
            </a:endParaRPr>
          </a:p>
        </p:txBody>
      </p:sp>
      <p:pic>
        <p:nvPicPr>
          <p:cNvPr id="8" name="Image 7">
            <a:extLst>
              <a:ext uri="{FF2B5EF4-FFF2-40B4-BE49-F238E27FC236}">
                <a16:creationId xmlns:a16="http://schemas.microsoft.com/office/drawing/2014/main" id="{B77CDF47-1675-27A3-EB4A-0B0CFE9AFDA3}"/>
              </a:ext>
            </a:extLst>
          </p:cNvPr>
          <p:cNvPicPr>
            <a:picLocks noChangeAspect="1"/>
          </p:cNvPicPr>
          <p:nvPr/>
        </p:nvPicPr>
        <p:blipFill>
          <a:blip r:embed="rId3"/>
          <a:stretch>
            <a:fillRect/>
          </a:stretch>
        </p:blipFill>
        <p:spPr>
          <a:xfrm>
            <a:off x="828675" y="1540728"/>
            <a:ext cx="10563226" cy="5317272"/>
          </a:xfrm>
          <a:prstGeom prst="rect">
            <a:avLst/>
          </a:prstGeom>
        </p:spPr>
      </p:pic>
    </p:spTree>
    <p:extLst>
      <p:ext uri="{BB962C8B-B14F-4D97-AF65-F5344CB8AC3E}">
        <p14:creationId xmlns:p14="http://schemas.microsoft.com/office/powerpoint/2010/main" val="4022121997"/>
      </p:ext>
    </p:extLst>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1F084-E6DE-769F-AF6B-B04C19B2F35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4DBBD11-7F3C-A2C4-2501-D3CF0405FE80}"/>
              </a:ext>
            </a:extLst>
          </p:cNvPr>
          <p:cNvSpPr>
            <a:spLocks noGrp="1"/>
          </p:cNvSpPr>
          <p:nvPr>
            <p:ph type="title"/>
          </p:nvPr>
        </p:nvSpPr>
        <p:spPr/>
        <p:txBody>
          <a:bodyPr vert="horz" lIns="91440" tIns="45720" rIns="91440" bIns="45720" rtlCol="0" anchor="ctr" anchorCtr="0">
            <a:normAutofit/>
          </a:bodyPr>
          <a:lstStyle/>
          <a:p>
            <a:r>
              <a:rPr lang="fr-FR" sz="3600" dirty="0">
                <a:solidFill>
                  <a:srgbClr val="183E82"/>
                </a:solidFill>
                <a:cs typeface="Calibri"/>
              </a:rPr>
              <a:t>Les prochains évènements</a:t>
            </a:r>
          </a:p>
        </p:txBody>
      </p:sp>
      <p:sp>
        <p:nvSpPr>
          <p:cNvPr id="3" name="Espace réservé du contenu 2">
            <a:extLst>
              <a:ext uri="{FF2B5EF4-FFF2-40B4-BE49-F238E27FC236}">
                <a16:creationId xmlns:a16="http://schemas.microsoft.com/office/drawing/2014/main" id="{EC180F30-134D-A229-A18A-26BFEF179C68}"/>
              </a:ext>
            </a:extLst>
          </p:cNvPr>
          <p:cNvSpPr>
            <a:spLocks noGrp="1"/>
          </p:cNvSpPr>
          <p:nvPr>
            <p:ph idx="1"/>
          </p:nvPr>
        </p:nvSpPr>
        <p:spPr>
          <a:xfrm>
            <a:off x="719403" y="1596413"/>
            <a:ext cx="10769600" cy="4604362"/>
          </a:xfrm>
        </p:spPr>
        <p:txBody>
          <a:bodyPr vert="horz" lIns="91440" tIns="45720" rIns="91440" bIns="45720" rtlCol="0">
            <a:noAutofit/>
          </a:bodyPr>
          <a:lstStyle/>
          <a:p>
            <a:pPr marL="0" indent="0">
              <a:buNone/>
            </a:pPr>
            <a:r>
              <a:rPr lang="fr-FR" sz="1800" dirty="0">
                <a:solidFill>
                  <a:srgbClr val="183E82"/>
                </a:solidFill>
              </a:rPr>
              <a:t>🤝 Journées d’immersion partenaires </a:t>
            </a:r>
          </a:p>
          <a:p>
            <a:pPr marL="0" indent="0">
              <a:buNone/>
            </a:pPr>
            <a:r>
              <a:rPr lang="fr-FR" sz="1800" dirty="0">
                <a:solidFill>
                  <a:srgbClr val="183E82"/>
                </a:solidFill>
              </a:rPr>
              <a:t>La Caf du Lot propose des journées d’immersion pour permettre aux partenaires de mieux comprendre ses missions, son organisation et ses métiers, et de découvrir concrètement l’accueil et l’accompagnement des allocataires.</a:t>
            </a:r>
          </a:p>
          <a:p>
            <a:pPr marL="0" indent="0">
              <a:buNone/>
            </a:pPr>
            <a:r>
              <a:rPr lang="fr-FR" sz="1800" dirty="0">
                <a:solidFill>
                  <a:srgbClr val="183E82"/>
                </a:solidFill>
              </a:rPr>
              <a:t>Le calendrier des journées d'immersion 2026 :</a:t>
            </a:r>
          </a:p>
          <a:p>
            <a:r>
              <a:rPr lang="fr-FR" sz="1800" dirty="0">
                <a:solidFill>
                  <a:srgbClr val="183E82"/>
                </a:solidFill>
              </a:rPr>
              <a:t>lundi 22 juin,</a:t>
            </a:r>
          </a:p>
          <a:p>
            <a:r>
              <a:rPr lang="fr-FR" sz="1800" dirty="0">
                <a:solidFill>
                  <a:srgbClr val="183E82"/>
                </a:solidFill>
              </a:rPr>
              <a:t>lundi 5 octobre,</a:t>
            </a:r>
          </a:p>
          <a:p>
            <a:r>
              <a:rPr lang="fr-FR" sz="1800" dirty="0">
                <a:solidFill>
                  <a:srgbClr val="183E82"/>
                </a:solidFill>
              </a:rPr>
              <a:t>mardi 24 novembre.</a:t>
            </a:r>
          </a:p>
          <a:p>
            <a:endParaRPr lang="fr-FR" sz="1800" dirty="0">
              <a:solidFill>
                <a:srgbClr val="183E82"/>
              </a:solidFill>
            </a:endParaRPr>
          </a:p>
          <a:p>
            <a:pPr marL="0" indent="0">
              <a:buNone/>
            </a:pPr>
            <a:r>
              <a:rPr lang="fr-FR" sz="1800" dirty="0">
                <a:solidFill>
                  <a:srgbClr val="183E82"/>
                </a:solidFill>
              </a:rPr>
              <a:t>👉 💻 Les prochains webinaires partenaires – Les </a:t>
            </a:r>
            <a:r>
              <a:rPr lang="fr-FR" sz="1800" dirty="0" err="1">
                <a:solidFill>
                  <a:srgbClr val="183E82"/>
                </a:solidFill>
              </a:rPr>
              <a:t>ActusCaf</a:t>
            </a:r>
            <a:endParaRPr lang="fr-FR" sz="1800" dirty="0">
              <a:solidFill>
                <a:srgbClr val="183E82"/>
              </a:solidFill>
            </a:endParaRPr>
          </a:p>
          <a:p>
            <a:r>
              <a:rPr lang="fr-FR" sz="1800" dirty="0">
                <a:solidFill>
                  <a:srgbClr val="183E82"/>
                </a:solidFill>
              </a:rPr>
              <a:t>mardi 19 mai, de 13h30 à 14h30,</a:t>
            </a:r>
          </a:p>
          <a:p>
            <a:r>
              <a:rPr lang="fr-FR" sz="1800" dirty="0">
                <a:solidFill>
                  <a:srgbClr val="183E82"/>
                </a:solidFill>
              </a:rPr>
              <a:t>mardi 7 juillet, de 13h30 à 14h30,</a:t>
            </a:r>
          </a:p>
          <a:p>
            <a:r>
              <a:rPr lang="fr-FR" sz="1800" dirty="0">
                <a:solidFill>
                  <a:srgbClr val="183E82"/>
                </a:solidFill>
              </a:rPr>
              <a:t>mardi 29 septembre, de 13h30 à 14h30,</a:t>
            </a:r>
          </a:p>
          <a:p>
            <a:r>
              <a:rPr lang="fr-FR" sz="1800" dirty="0">
                <a:solidFill>
                  <a:srgbClr val="183E82"/>
                </a:solidFill>
              </a:rPr>
              <a:t>mardi 1er décembre de 13h30 à 14h30.</a:t>
            </a:r>
          </a:p>
        </p:txBody>
      </p:sp>
      <p:sp>
        <p:nvSpPr>
          <p:cNvPr id="4" name="Espace réservé du numéro de diapositive 3">
            <a:extLst>
              <a:ext uri="{FF2B5EF4-FFF2-40B4-BE49-F238E27FC236}">
                <a16:creationId xmlns:a16="http://schemas.microsoft.com/office/drawing/2014/main" id="{7E6D2C0C-5D9E-E13B-3D22-2F08784C1E31}"/>
              </a:ext>
            </a:extLst>
          </p:cNvPr>
          <p:cNvSpPr>
            <a:spLocks noGrp="1"/>
          </p:cNvSpPr>
          <p:nvPr>
            <p:ph type="sldNum" sz="quarter" idx="12"/>
          </p:nvPr>
        </p:nvSpPr>
        <p:spPr/>
        <p:txBody>
          <a:bodyPr/>
          <a:lstStyle/>
          <a:p>
            <a:fld id="{33D6E5A2-EC83-451F-A719-9AC1370DD5CF}" type="slidenum">
              <a:rPr lang="fr-FR" smtClean="0"/>
              <a:pPr/>
              <a:t>16</a:t>
            </a:fld>
            <a:endParaRPr kumimoji="0" lang="fr-FR"/>
          </a:p>
        </p:txBody>
      </p:sp>
      <p:pic>
        <p:nvPicPr>
          <p:cNvPr id="5" name="Image 4">
            <a:extLst>
              <a:ext uri="{FF2B5EF4-FFF2-40B4-BE49-F238E27FC236}">
                <a16:creationId xmlns:a16="http://schemas.microsoft.com/office/drawing/2014/main" id="{AB46E7E7-52E4-10DE-72A6-7F3C299DB3D2}"/>
              </a:ext>
            </a:extLst>
          </p:cNvPr>
          <p:cNvPicPr>
            <a:picLocks noChangeAspect="1"/>
          </p:cNvPicPr>
          <p:nvPr/>
        </p:nvPicPr>
        <p:blipFill>
          <a:blip r:embed="rId3"/>
          <a:stretch>
            <a:fillRect/>
          </a:stretch>
        </p:blipFill>
        <p:spPr>
          <a:xfrm>
            <a:off x="10234569" y="136522"/>
            <a:ext cx="1686186" cy="1216942"/>
          </a:xfrm>
          <a:prstGeom prst="rect">
            <a:avLst/>
          </a:prstGeom>
        </p:spPr>
      </p:pic>
    </p:spTree>
    <p:extLst>
      <p:ext uri="{BB962C8B-B14F-4D97-AF65-F5344CB8AC3E}">
        <p14:creationId xmlns:p14="http://schemas.microsoft.com/office/powerpoint/2010/main" val="1031192495"/>
      </p:ext>
    </p:extLst>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82182-3CB6-66DB-B2DD-FA019ADC8E3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BC446E7-8708-9791-1A19-1210410326BF}"/>
              </a:ext>
            </a:extLst>
          </p:cNvPr>
          <p:cNvSpPr>
            <a:spLocks noGrp="1"/>
          </p:cNvSpPr>
          <p:nvPr>
            <p:ph type="title"/>
          </p:nvPr>
        </p:nvSpPr>
        <p:spPr/>
        <p:txBody>
          <a:bodyPr vert="horz" lIns="91440" tIns="45720" rIns="91440" bIns="45720" rtlCol="0" anchor="ctr" anchorCtr="0">
            <a:normAutofit/>
          </a:bodyPr>
          <a:lstStyle/>
          <a:p>
            <a:r>
              <a:rPr lang="fr-FR" sz="3600" dirty="0">
                <a:solidFill>
                  <a:srgbClr val="183E82"/>
                </a:solidFill>
                <a:cs typeface="Calibri"/>
              </a:rPr>
              <a:t>6. Comment rencontrer et contacter la Caf ?</a:t>
            </a:r>
          </a:p>
        </p:txBody>
      </p:sp>
      <p:sp>
        <p:nvSpPr>
          <p:cNvPr id="3" name="Espace réservé du contenu 2">
            <a:extLst>
              <a:ext uri="{FF2B5EF4-FFF2-40B4-BE49-F238E27FC236}">
                <a16:creationId xmlns:a16="http://schemas.microsoft.com/office/drawing/2014/main" id="{C376EE04-DEC1-AC96-5C20-8EFC1648909E}"/>
              </a:ext>
            </a:extLst>
          </p:cNvPr>
          <p:cNvSpPr>
            <a:spLocks noGrp="1"/>
          </p:cNvSpPr>
          <p:nvPr>
            <p:ph idx="1"/>
          </p:nvPr>
        </p:nvSpPr>
        <p:spPr/>
        <p:txBody>
          <a:bodyPr vert="horz" lIns="91440" tIns="45720" rIns="91440" bIns="45720" rtlCol="0">
            <a:noAutofit/>
          </a:bodyPr>
          <a:lstStyle/>
          <a:p>
            <a:pPr marL="0" indent="0">
              <a:buNone/>
            </a:pPr>
            <a:r>
              <a:rPr lang="fr-FR" sz="1800" dirty="0">
                <a:solidFill>
                  <a:srgbClr val="00B050"/>
                </a:solidFill>
              </a:rPr>
              <a:t>Modes de contact allocataires : </a:t>
            </a:r>
          </a:p>
          <a:p>
            <a:pPr>
              <a:buFont typeface="Wingdings" panose="05000000000000000000" pitchFamily="2" charset="2"/>
              <a:buChar char="Ø"/>
            </a:pPr>
            <a:r>
              <a:rPr lang="fr-FR" sz="1800" dirty="0">
                <a:solidFill>
                  <a:srgbClr val="183E82"/>
                </a:solidFill>
              </a:rPr>
              <a:t>Par téléphone au 3230</a:t>
            </a:r>
          </a:p>
          <a:p>
            <a:pPr>
              <a:buFont typeface="Wingdings" panose="05000000000000000000" pitchFamily="2" charset="2"/>
              <a:buChar char="Ø"/>
            </a:pPr>
            <a:r>
              <a:rPr lang="fr-FR" sz="1800" dirty="0">
                <a:solidFill>
                  <a:srgbClr val="183E82"/>
                </a:solidFill>
              </a:rPr>
              <a:t>Par courrier </a:t>
            </a:r>
            <a:r>
              <a:rPr lang="fr-FR" sz="1400" i="1" dirty="0">
                <a:solidFill>
                  <a:srgbClr val="183E82"/>
                </a:solidFill>
              </a:rPr>
              <a:t>(Caf du Lot – 304 Rue Victor Hugo – 46019 Cahors CEDEX 9)</a:t>
            </a:r>
            <a:endParaRPr lang="fr-FR" sz="1800" dirty="0">
              <a:solidFill>
                <a:srgbClr val="183E82"/>
              </a:solidFill>
            </a:endParaRPr>
          </a:p>
          <a:p>
            <a:pPr>
              <a:buFont typeface="Wingdings" panose="05000000000000000000" pitchFamily="2" charset="2"/>
              <a:buChar char="Ø"/>
            </a:pPr>
            <a:r>
              <a:rPr lang="fr-FR" sz="1800" dirty="0">
                <a:solidFill>
                  <a:srgbClr val="183E82"/>
                </a:solidFill>
              </a:rPr>
              <a:t>Par courriel</a:t>
            </a:r>
          </a:p>
          <a:p>
            <a:pPr>
              <a:buFont typeface="Wingdings" panose="05000000000000000000" pitchFamily="2" charset="2"/>
              <a:buChar char="Ø"/>
            </a:pPr>
            <a:r>
              <a:rPr lang="fr-FR" sz="1800" dirty="0">
                <a:solidFill>
                  <a:srgbClr val="183E82"/>
                </a:solidFill>
              </a:rPr>
              <a:t>transmettreundocument.caf46@info-caf.fr </a:t>
            </a:r>
            <a:r>
              <a:rPr lang="fr-FR" sz="1600" i="1" dirty="0">
                <a:solidFill>
                  <a:srgbClr val="183E82"/>
                </a:solidFill>
              </a:rPr>
              <a:t>(pas d’image dans le mail, pas de signature, un mail par dossier, format jpeg, </a:t>
            </a:r>
            <a:r>
              <a:rPr lang="fr-FR" sz="1600" i="1" dirty="0" err="1">
                <a:solidFill>
                  <a:srgbClr val="183E82"/>
                </a:solidFill>
              </a:rPr>
              <a:t>pdf</a:t>
            </a:r>
            <a:r>
              <a:rPr lang="fr-FR" sz="1600" i="1" dirty="0">
                <a:solidFill>
                  <a:srgbClr val="183E82"/>
                </a:solidFill>
              </a:rPr>
              <a:t>, png, jpg ou gif, 10 Mo maximum) </a:t>
            </a:r>
            <a:r>
              <a:rPr lang="fr-FR" sz="1600" dirty="0">
                <a:solidFill>
                  <a:srgbClr val="00B050"/>
                </a:solidFill>
              </a:rPr>
              <a:t>Cette adresse ne doit pas être communiquée aux allocataires.</a:t>
            </a:r>
          </a:p>
          <a:p>
            <a:pPr>
              <a:buFont typeface="Wingdings" panose="05000000000000000000" pitchFamily="2" charset="2"/>
              <a:buChar char="Ø"/>
            </a:pPr>
            <a:endParaRPr lang="fr-FR" sz="1800" dirty="0">
              <a:solidFill>
                <a:srgbClr val="183E82"/>
              </a:solidFill>
            </a:endParaRPr>
          </a:p>
          <a:p>
            <a:pPr marL="0" indent="0">
              <a:buNone/>
            </a:pPr>
            <a:r>
              <a:rPr lang="fr-FR" sz="1800" dirty="0">
                <a:solidFill>
                  <a:srgbClr val="00B050"/>
                </a:solidFill>
              </a:rPr>
              <a:t>Modes de contact France Services :</a:t>
            </a:r>
          </a:p>
          <a:p>
            <a:pPr>
              <a:buFont typeface="Wingdings" panose="05000000000000000000" pitchFamily="2" charset="2"/>
              <a:buChar char="Ø"/>
            </a:pPr>
            <a:r>
              <a:rPr lang="fr-FR" sz="1800" dirty="0">
                <a:solidFill>
                  <a:srgbClr val="183E82"/>
                </a:solidFill>
              </a:rPr>
              <a:t>Adresse mail spécifique (voir RESANA)</a:t>
            </a:r>
          </a:p>
          <a:p>
            <a:pPr>
              <a:buFont typeface="Wingdings" panose="05000000000000000000" pitchFamily="2" charset="2"/>
              <a:buChar char="Ø"/>
            </a:pPr>
            <a:r>
              <a:rPr lang="fr-FR" sz="1800" dirty="0">
                <a:solidFill>
                  <a:srgbClr val="183E82"/>
                </a:solidFill>
              </a:rPr>
              <a:t>Administration+</a:t>
            </a:r>
          </a:p>
          <a:p>
            <a:pPr>
              <a:buFont typeface="Wingdings" panose="05000000000000000000" pitchFamily="2" charset="2"/>
              <a:buChar char="Ø"/>
            </a:pPr>
            <a:endParaRPr lang="fr-FR" sz="1800" dirty="0">
              <a:solidFill>
                <a:srgbClr val="183E82"/>
              </a:solidFill>
            </a:endParaRPr>
          </a:p>
          <a:p>
            <a:pPr marL="0" indent="0">
              <a:buNone/>
            </a:pPr>
            <a:r>
              <a:rPr lang="fr-FR" sz="1800" dirty="0">
                <a:solidFill>
                  <a:srgbClr val="00B050"/>
                </a:solidFill>
              </a:rPr>
              <a:t>Modes de contacts autres partenaires : </a:t>
            </a:r>
          </a:p>
          <a:p>
            <a:pPr>
              <a:buFont typeface="Wingdings" panose="05000000000000000000" pitchFamily="2" charset="2"/>
              <a:buChar char="Ø"/>
            </a:pPr>
            <a:r>
              <a:rPr lang="fr-FR" sz="1800" dirty="0">
                <a:solidFill>
                  <a:srgbClr val="183E82"/>
                </a:solidFill>
              </a:rPr>
              <a:t>CDAP </a:t>
            </a:r>
            <a:r>
              <a:rPr lang="fr-FR" sz="1600" dirty="0">
                <a:solidFill>
                  <a:srgbClr val="183E82"/>
                </a:solidFill>
              </a:rPr>
              <a:t>(Consultation du Dossier Allocataire par les Partenaires habilités)</a:t>
            </a:r>
          </a:p>
          <a:p>
            <a:endParaRPr lang="fr-FR" sz="1800" dirty="0">
              <a:solidFill>
                <a:srgbClr val="183E82"/>
              </a:solidFill>
            </a:endParaRPr>
          </a:p>
          <a:p>
            <a:endParaRPr lang="fr-FR" sz="1800" dirty="0">
              <a:solidFill>
                <a:srgbClr val="183E82"/>
              </a:solidFill>
            </a:endParaRPr>
          </a:p>
        </p:txBody>
      </p:sp>
      <p:sp>
        <p:nvSpPr>
          <p:cNvPr id="4" name="Espace réservé du numéro de diapositive 3">
            <a:extLst>
              <a:ext uri="{FF2B5EF4-FFF2-40B4-BE49-F238E27FC236}">
                <a16:creationId xmlns:a16="http://schemas.microsoft.com/office/drawing/2014/main" id="{CBFD12CB-6B16-E50C-4974-0AB2DACFEE12}"/>
              </a:ext>
            </a:extLst>
          </p:cNvPr>
          <p:cNvSpPr>
            <a:spLocks noGrp="1"/>
          </p:cNvSpPr>
          <p:nvPr>
            <p:ph type="sldNum" sz="quarter" idx="12"/>
          </p:nvPr>
        </p:nvSpPr>
        <p:spPr/>
        <p:txBody>
          <a:bodyPr/>
          <a:lstStyle/>
          <a:p>
            <a:fld id="{33D6E5A2-EC83-451F-A719-9AC1370DD5CF}" type="slidenum">
              <a:rPr lang="fr-FR" smtClean="0"/>
              <a:pPr/>
              <a:t>17</a:t>
            </a:fld>
            <a:endParaRPr kumimoji="0" lang="fr-FR"/>
          </a:p>
        </p:txBody>
      </p:sp>
      <p:pic>
        <p:nvPicPr>
          <p:cNvPr id="7" name="Image 6">
            <a:extLst>
              <a:ext uri="{FF2B5EF4-FFF2-40B4-BE49-F238E27FC236}">
                <a16:creationId xmlns:a16="http://schemas.microsoft.com/office/drawing/2014/main" id="{AD2C793D-07A0-0183-8D87-A3F8B19BB583}"/>
              </a:ext>
            </a:extLst>
          </p:cNvPr>
          <p:cNvPicPr>
            <a:picLocks noChangeAspect="1"/>
          </p:cNvPicPr>
          <p:nvPr/>
        </p:nvPicPr>
        <p:blipFill>
          <a:blip r:embed="rId3"/>
          <a:stretch>
            <a:fillRect/>
          </a:stretch>
        </p:blipFill>
        <p:spPr>
          <a:xfrm>
            <a:off x="2506845" y="2585067"/>
            <a:ext cx="3245178" cy="425479"/>
          </a:xfrm>
          <a:prstGeom prst="rect">
            <a:avLst/>
          </a:prstGeom>
        </p:spPr>
      </p:pic>
      <p:sp>
        <p:nvSpPr>
          <p:cNvPr id="9" name="ZoneTexte 8">
            <a:extLst>
              <a:ext uri="{FF2B5EF4-FFF2-40B4-BE49-F238E27FC236}">
                <a16:creationId xmlns:a16="http://schemas.microsoft.com/office/drawing/2014/main" id="{4D2F8C4A-791B-8B10-156E-733066B33233}"/>
              </a:ext>
            </a:extLst>
          </p:cNvPr>
          <p:cNvSpPr txBox="1"/>
          <p:nvPr/>
        </p:nvSpPr>
        <p:spPr>
          <a:xfrm>
            <a:off x="5071424" y="3867385"/>
            <a:ext cx="6190625" cy="584775"/>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FR" sz="1600" i="1" dirty="0">
                <a:solidFill>
                  <a:schemeClr val="bg1"/>
                </a:solidFill>
                <a:effectLst>
                  <a:outerShdw blurRad="38100" dist="38100" dir="2700000" algn="tl">
                    <a:srgbClr val="000000">
                      <a:alpha val="43137"/>
                    </a:srgbClr>
                  </a:outerShdw>
                </a:effectLst>
              </a:rPr>
              <a:t>Consultés chaque jour et une réponse est apportée dans les 48h.</a:t>
            </a:r>
          </a:p>
          <a:p>
            <a:r>
              <a:rPr lang="fr-FR" sz="1600" i="1" dirty="0">
                <a:solidFill>
                  <a:schemeClr val="bg1"/>
                </a:solidFill>
                <a:effectLst>
                  <a:outerShdw blurRad="38100" dist="38100" dir="2700000" algn="tl">
                    <a:srgbClr val="000000">
                      <a:alpha val="43137"/>
                    </a:srgbClr>
                  </a:outerShdw>
                </a:effectLst>
              </a:rPr>
              <a:t>A utiliser uniquement pour les urgences ou pour les dossiers bloqués</a:t>
            </a:r>
          </a:p>
        </p:txBody>
      </p:sp>
      <p:pic>
        <p:nvPicPr>
          <p:cNvPr id="5" name="Image 4">
            <a:extLst>
              <a:ext uri="{FF2B5EF4-FFF2-40B4-BE49-F238E27FC236}">
                <a16:creationId xmlns:a16="http://schemas.microsoft.com/office/drawing/2014/main" id="{C36337B7-BB14-6192-D56D-433B421B1B5C}"/>
              </a:ext>
            </a:extLst>
          </p:cNvPr>
          <p:cNvPicPr>
            <a:picLocks noChangeAspect="1"/>
          </p:cNvPicPr>
          <p:nvPr/>
        </p:nvPicPr>
        <p:blipFill>
          <a:blip r:embed="rId4"/>
          <a:stretch>
            <a:fillRect/>
          </a:stretch>
        </p:blipFill>
        <p:spPr>
          <a:xfrm>
            <a:off x="10234569" y="136522"/>
            <a:ext cx="1686186" cy="1216942"/>
          </a:xfrm>
          <a:prstGeom prst="rect">
            <a:avLst/>
          </a:prstGeom>
        </p:spPr>
      </p:pic>
    </p:spTree>
    <p:extLst>
      <p:ext uri="{BB962C8B-B14F-4D97-AF65-F5344CB8AC3E}">
        <p14:creationId xmlns:p14="http://schemas.microsoft.com/office/powerpoint/2010/main" val="3171362223"/>
      </p:ext>
    </p:extLst>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114BDE-6B2A-D4C6-EC22-6A23BA96064E}"/>
              </a:ext>
            </a:extLst>
          </p:cNvPr>
          <p:cNvSpPr>
            <a:spLocks noGrp="1"/>
          </p:cNvSpPr>
          <p:nvPr>
            <p:ph type="title"/>
          </p:nvPr>
        </p:nvSpPr>
        <p:spPr/>
        <p:txBody>
          <a:bodyPr vert="horz" lIns="91440" tIns="45720" rIns="91440" bIns="45720" rtlCol="0" anchor="ctr" anchorCtr="0">
            <a:normAutofit/>
          </a:bodyPr>
          <a:lstStyle/>
          <a:p>
            <a:r>
              <a:rPr lang="fr-FR" sz="3600" dirty="0">
                <a:solidFill>
                  <a:srgbClr val="183E82"/>
                </a:solidFill>
                <a:latin typeface="Calibri" panose="020F0502020204030204" pitchFamily="34" charset="0"/>
              </a:rPr>
              <a:t>6. Comment rencontrer et contacter la Caf ?</a:t>
            </a:r>
          </a:p>
        </p:txBody>
      </p:sp>
      <p:sp>
        <p:nvSpPr>
          <p:cNvPr id="3" name="Espace réservé du contenu 2">
            <a:extLst>
              <a:ext uri="{FF2B5EF4-FFF2-40B4-BE49-F238E27FC236}">
                <a16:creationId xmlns:a16="http://schemas.microsoft.com/office/drawing/2014/main" id="{C1BFC086-CA93-EE34-1E69-BF368B5CA3C7}"/>
              </a:ext>
            </a:extLst>
          </p:cNvPr>
          <p:cNvSpPr>
            <a:spLocks noGrp="1"/>
          </p:cNvSpPr>
          <p:nvPr>
            <p:ph idx="1"/>
          </p:nvPr>
        </p:nvSpPr>
        <p:spPr>
          <a:xfrm>
            <a:off x="719403" y="1596413"/>
            <a:ext cx="10769600" cy="4700772"/>
          </a:xfrm>
        </p:spPr>
        <p:txBody>
          <a:bodyPr vert="horz" lIns="91440" tIns="45720" rIns="91440" bIns="45720" rtlCol="0">
            <a:noAutofit/>
          </a:bodyPr>
          <a:lstStyle/>
          <a:p>
            <a:pPr marL="0" indent="0">
              <a:buNone/>
            </a:pPr>
            <a:r>
              <a:rPr lang="fr-FR" sz="1800" dirty="0">
                <a:solidFill>
                  <a:srgbClr val="00B050"/>
                </a:solidFill>
              </a:rPr>
              <a:t>Accueil sans RDV  du lundi au vendredi de 8h45 à 16h</a:t>
            </a:r>
          </a:p>
          <a:p>
            <a:pPr>
              <a:buFont typeface="Wingdings" panose="05000000000000000000" pitchFamily="2" charset="2"/>
              <a:buChar char="Ø"/>
            </a:pPr>
            <a:r>
              <a:rPr lang="fr-FR" sz="1800" dirty="0">
                <a:solidFill>
                  <a:srgbClr val="183E82"/>
                </a:solidFill>
              </a:rPr>
              <a:t>Espace libre-service (mise à disposition d’un ordinateur)</a:t>
            </a:r>
          </a:p>
          <a:p>
            <a:pPr>
              <a:buFont typeface="Wingdings" panose="05000000000000000000" pitchFamily="2" charset="2"/>
              <a:buChar char="Ø"/>
            </a:pPr>
            <a:r>
              <a:rPr lang="fr-FR" sz="1800" dirty="0">
                <a:solidFill>
                  <a:srgbClr val="183E82"/>
                </a:solidFill>
              </a:rPr>
              <a:t>Espace co-navigation (accompagnement aux démarches en ligne par un CSU)</a:t>
            </a:r>
          </a:p>
          <a:p>
            <a:pPr>
              <a:buFont typeface="Wingdings" panose="05000000000000000000" pitchFamily="2" charset="2"/>
              <a:buChar char="Ø"/>
            </a:pPr>
            <a:r>
              <a:rPr lang="fr-FR" sz="1800" dirty="0">
                <a:solidFill>
                  <a:srgbClr val="183E82"/>
                </a:solidFill>
              </a:rPr>
              <a:t>Espace conseil (réponse de 1</a:t>
            </a:r>
            <a:r>
              <a:rPr lang="fr-FR" sz="1800" baseline="30000" dirty="0">
                <a:solidFill>
                  <a:srgbClr val="183E82"/>
                </a:solidFill>
              </a:rPr>
              <a:t>er</a:t>
            </a:r>
            <a:r>
              <a:rPr lang="fr-FR" sz="1800" dirty="0">
                <a:solidFill>
                  <a:srgbClr val="183E82"/>
                </a:solidFill>
              </a:rPr>
              <a:t> niveau sur les dossiers)</a:t>
            </a:r>
          </a:p>
          <a:p>
            <a:pPr marL="0" indent="0">
              <a:buNone/>
            </a:pPr>
            <a:endParaRPr lang="fr-FR" sz="1800" dirty="0">
              <a:solidFill>
                <a:srgbClr val="183E82"/>
              </a:solidFill>
            </a:endParaRPr>
          </a:p>
          <a:p>
            <a:pPr marL="0" indent="0">
              <a:buNone/>
            </a:pPr>
            <a:r>
              <a:rPr lang="fr-FR" sz="1800" dirty="0">
                <a:solidFill>
                  <a:srgbClr val="00B050"/>
                </a:solidFill>
              </a:rPr>
              <a:t>Accueil sur RDV : </a:t>
            </a:r>
          </a:p>
          <a:p>
            <a:pPr>
              <a:buFont typeface="Wingdings" panose="05000000000000000000" pitchFamily="2" charset="2"/>
              <a:buChar char="Ø"/>
            </a:pPr>
            <a:r>
              <a:rPr lang="fr-FR" sz="1800" dirty="0">
                <a:solidFill>
                  <a:srgbClr val="183E82"/>
                </a:solidFill>
              </a:rPr>
              <a:t>A Cahors  du lundi au vendredi de 9h à 16h</a:t>
            </a:r>
          </a:p>
          <a:p>
            <a:pPr marL="0" indent="0">
              <a:buNone/>
            </a:pPr>
            <a:endParaRPr lang="fr-FR" sz="800" dirty="0">
              <a:solidFill>
                <a:srgbClr val="183E82"/>
              </a:solidFill>
            </a:endParaRPr>
          </a:p>
          <a:p>
            <a:pPr>
              <a:buFont typeface="Wingdings" panose="05000000000000000000" pitchFamily="2" charset="2"/>
              <a:buChar char="Ø"/>
            </a:pPr>
            <a:r>
              <a:rPr lang="fr-FR" sz="1800" dirty="0">
                <a:solidFill>
                  <a:srgbClr val="183E82"/>
                </a:solidFill>
              </a:rPr>
              <a:t>A Figeac au centre social et de prévention le jeudi de 9h à 12h et de 13h</a:t>
            </a:r>
          </a:p>
          <a:p>
            <a:pPr marL="0" indent="0">
              <a:buNone/>
            </a:pPr>
            <a:r>
              <a:rPr lang="fr-FR" sz="1800" dirty="0">
                <a:solidFill>
                  <a:srgbClr val="183E82"/>
                </a:solidFill>
              </a:rPr>
              <a:t> à 15h.</a:t>
            </a:r>
          </a:p>
          <a:p>
            <a:pPr marL="0" indent="0">
              <a:buNone/>
            </a:pPr>
            <a:endParaRPr lang="fr-FR" sz="800" dirty="0">
              <a:solidFill>
                <a:srgbClr val="183E82"/>
              </a:solidFill>
            </a:endParaRPr>
          </a:p>
          <a:p>
            <a:pPr>
              <a:buFont typeface="Wingdings" panose="05000000000000000000" pitchFamily="2" charset="2"/>
              <a:buChar char="Ø"/>
            </a:pPr>
            <a:r>
              <a:rPr lang="fr-FR" sz="1800" dirty="0">
                <a:solidFill>
                  <a:srgbClr val="183E82"/>
                </a:solidFill>
              </a:rPr>
              <a:t>RDV téléphoniques du lundi au vendredi de 9h à 12h et de 13h à 16h</a:t>
            </a:r>
          </a:p>
          <a:p>
            <a:pPr marL="0" indent="0">
              <a:buNone/>
            </a:pPr>
            <a:endParaRPr lang="fr-FR" sz="800" dirty="0">
              <a:solidFill>
                <a:srgbClr val="183E82"/>
              </a:solidFill>
            </a:endParaRPr>
          </a:p>
        </p:txBody>
      </p:sp>
      <p:sp>
        <p:nvSpPr>
          <p:cNvPr id="4" name="Espace réservé du numéro de diapositive 3">
            <a:extLst>
              <a:ext uri="{FF2B5EF4-FFF2-40B4-BE49-F238E27FC236}">
                <a16:creationId xmlns:a16="http://schemas.microsoft.com/office/drawing/2014/main" id="{FA2C488F-D618-4C8B-F3C9-F969287F308F}"/>
              </a:ext>
            </a:extLst>
          </p:cNvPr>
          <p:cNvSpPr>
            <a:spLocks noGrp="1"/>
          </p:cNvSpPr>
          <p:nvPr>
            <p:ph type="sldNum" sz="quarter" idx="12"/>
          </p:nvPr>
        </p:nvSpPr>
        <p:spPr/>
        <p:txBody>
          <a:bodyPr/>
          <a:lstStyle/>
          <a:p>
            <a:fld id="{33D6E5A2-EC83-451F-A719-9AC1370DD5CF}" type="slidenum">
              <a:rPr lang="fr-FR" smtClean="0"/>
              <a:pPr/>
              <a:t>18</a:t>
            </a:fld>
            <a:endParaRPr kumimoji="0" lang="fr-FR" dirty="0"/>
          </a:p>
        </p:txBody>
      </p:sp>
      <p:pic>
        <p:nvPicPr>
          <p:cNvPr id="5" name="Image 4">
            <a:extLst>
              <a:ext uri="{FF2B5EF4-FFF2-40B4-BE49-F238E27FC236}">
                <a16:creationId xmlns:a16="http://schemas.microsoft.com/office/drawing/2014/main" id="{F1867492-8393-61E7-F2A0-B23BC72CF8B4}"/>
              </a:ext>
            </a:extLst>
          </p:cNvPr>
          <p:cNvPicPr>
            <a:picLocks noChangeAspect="1"/>
          </p:cNvPicPr>
          <p:nvPr/>
        </p:nvPicPr>
        <p:blipFill>
          <a:blip r:embed="rId3"/>
          <a:stretch>
            <a:fillRect/>
          </a:stretch>
        </p:blipFill>
        <p:spPr>
          <a:xfrm>
            <a:off x="10234569" y="136522"/>
            <a:ext cx="1686186" cy="1216942"/>
          </a:xfrm>
          <a:prstGeom prst="rect">
            <a:avLst/>
          </a:prstGeom>
        </p:spPr>
      </p:pic>
      <p:pic>
        <p:nvPicPr>
          <p:cNvPr id="10" name="Image 9">
            <a:hlinkClick r:id="rId4"/>
            <a:extLst>
              <a:ext uri="{FF2B5EF4-FFF2-40B4-BE49-F238E27FC236}">
                <a16:creationId xmlns:a16="http://schemas.microsoft.com/office/drawing/2014/main" id="{0CF91C85-3103-216A-58E2-27543E317232}"/>
              </a:ext>
            </a:extLst>
          </p:cNvPr>
          <p:cNvPicPr>
            <a:picLocks noChangeAspect="1"/>
          </p:cNvPicPr>
          <p:nvPr/>
        </p:nvPicPr>
        <p:blipFill>
          <a:blip r:embed="rId5"/>
          <a:stretch>
            <a:fillRect/>
          </a:stretch>
        </p:blipFill>
        <p:spPr>
          <a:xfrm>
            <a:off x="9214022" y="3769601"/>
            <a:ext cx="2041094" cy="2156460"/>
          </a:xfrm>
          <a:prstGeom prst="rect">
            <a:avLst/>
          </a:prstGeom>
        </p:spPr>
      </p:pic>
    </p:spTree>
    <p:extLst>
      <p:ext uri="{BB962C8B-B14F-4D97-AF65-F5344CB8AC3E}">
        <p14:creationId xmlns:p14="http://schemas.microsoft.com/office/powerpoint/2010/main" val="636212801"/>
      </p:ext>
    </p:extLst>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114BDE-6B2A-D4C6-EC22-6A23BA96064E}"/>
              </a:ext>
            </a:extLst>
          </p:cNvPr>
          <p:cNvSpPr>
            <a:spLocks noGrp="1"/>
          </p:cNvSpPr>
          <p:nvPr>
            <p:ph type="title"/>
          </p:nvPr>
        </p:nvSpPr>
        <p:spPr/>
        <p:txBody>
          <a:bodyPr vert="horz" lIns="91440" tIns="45720" rIns="91440" bIns="45720" rtlCol="0" anchor="ctr" anchorCtr="0">
            <a:normAutofit/>
          </a:bodyPr>
          <a:lstStyle/>
          <a:p>
            <a:r>
              <a:rPr lang="fr-FR" sz="3600" dirty="0">
                <a:solidFill>
                  <a:srgbClr val="183E82"/>
                </a:solidFill>
                <a:cs typeface="Calibri"/>
              </a:rPr>
              <a:t>Comment rencontrer et contacter la Caf ?</a:t>
            </a:r>
          </a:p>
        </p:txBody>
      </p:sp>
      <p:sp>
        <p:nvSpPr>
          <p:cNvPr id="3" name="Espace réservé du contenu 2">
            <a:extLst>
              <a:ext uri="{FF2B5EF4-FFF2-40B4-BE49-F238E27FC236}">
                <a16:creationId xmlns:a16="http://schemas.microsoft.com/office/drawing/2014/main" id="{C1BFC086-CA93-EE34-1E69-BF368B5CA3C7}"/>
              </a:ext>
            </a:extLst>
          </p:cNvPr>
          <p:cNvSpPr>
            <a:spLocks noGrp="1"/>
          </p:cNvSpPr>
          <p:nvPr>
            <p:ph idx="1"/>
          </p:nvPr>
        </p:nvSpPr>
        <p:spPr/>
        <p:txBody>
          <a:bodyPr vert="horz" lIns="91440" tIns="45720" rIns="91440" bIns="45720" rtlCol="0">
            <a:noAutofit/>
          </a:bodyPr>
          <a:lstStyle/>
          <a:p>
            <a:pPr marL="0" indent="0">
              <a:buNone/>
            </a:pPr>
            <a:r>
              <a:rPr lang="fr-FR" sz="1800" dirty="0">
                <a:solidFill>
                  <a:srgbClr val="00B050"/>
                </a:solidFill>
              </a:rPr>
              <a:t>Modes de contact pour le service Action Sociale : </a:t>
            </a:r>
          </a:p>
          <a:p>
            <a:pPr marL="0" indent="0">
              <a:buNone/>
            </a:pPr>
            <a:endParaRPr lang="fr-FR" sz="1800" dirty="0">
              <a:solidFill>
                <a:srgbClr val="00B050"/>
              </a:solidFill>
            </a:endParaRPr>
          </a:p>
          <a:p>
            <a:pPr>
              <a:buFont typeface="Wingdings" panose="05000000000000000000" pitchFamily="2" charset="2"/>
              <a:buChar char="Ø"/>
            </a:pPr>
            <a:r>
              <a:rPr lang="fr-FR" sz="1800" dirty="0">
                <a:solidFill>
                  <a:srgbClr val="183E82"/>
                </a:solidFill>
              </a:rPr>
              <a:t>Par téléphone au 05 65 23 30 43 (aides financières individuelles)</a:t>
            </a:r>
          </a:p>
          <a:p>
            <a:pPr>
              <a:buFont typeface="Wingdings" panose="05000000000000000000" pitchFamily="2" charset="2"/>
              <a:buChar char="Ø"/>
            </a:pPr>
            <a:r>
              <a:rPr lang="fr-FR" sz="1800" dirty="0">
                <a:solidFill>
                  <a:srgbClr val="183E82"/>
                </a:solidFill>
              </a:rPr>
              <a:t>Par courrier </a:t>
            </a:r>
            <a:r>
              <a:rPr lang="fr-FR" sz="1400" i="1" dirty="0">
                <a:solidFill>
                  <a:srgbClr val="183E82"/>
                </a:solidFill>
              </a:rPr>
              <a:t>(CS 70218 –  46004 Cahors CEDEX)</a:t>
            </a:r>
            <a:endParaRPr lang="fr-FR" sz="1800" dirty="0">
              <a:solidFill>
                <a:srgbClr val="183E82"/>
              </a:solidFill>
            </a:endParaRPr>
          </a:p>
          <a:p>
            <a:pPr>
              <a:buFont typeface="Wingdings" panose="05000000000000000000" pitchFamily="2" charset="2"/>
              <a:buChar char="Ø"/>
            </a:pPr>
            <a:r>
              <a:rPr lang="fr-FR" sz="1800" dirty="0">
                <a:solidFill>
                  <a:srgbClr val="183E82"/>
                </a:solidFill>
              </a:rPr>
              <a:t>Par courriel : aides-financières-AS@caf46.caf.fr</a:t>
            </a:r>
          </a:p>
          <a:p>
            <a:pPr marL="0" indent="0">
              <a:buNone/>
            </a:pPr>
            <a:endParaRPr lang="fr-FR" sz="1800" dirty="0">
              <a:solidFill>
                <a:srgbClr val="183E82"/>
              </a:solidFill>
            </a:endParaRPr>
          </a:p>
          <a:p>
            <a:endParaRPr lang="fr-FR" sz="1800" dirty="0">
              <a:solidFill>
                <a:srgbClr val="183E82"/>
              </a:solidFill>
            </a:endParaRPr>
          </a:p>
        </p:txBody>
      </p:sp>
      <p:sp>
        <p:nvSpPr>
          <p:cNvPr id="4" name="Espace réservé du numéro de diapositive 3">
            <a:extLst>
              <a:ext uri="{FF2B5EF4-FFF2-40B4-BE49-F238E27FC236}">
                <a16:creationId xmlns:a16="http://schemas.microsoft.com/office/drawing/2014/main" id="{FA2C488F-D618-4C8B-F3C9-F969287F308F}"/>
              </a:ext>
            </a:extLst>
          </p:cNvPr>
          <p:cNvSpPr>
            <a:spLocks noGrp="1"/>
          </p:cNvSpPr>
          <p:nvPr>
            <p:ph type="sldNum" sz="quarter" idx="12"/>
          </p:nvPr>
        </p:nvSpPr>
        <p:spPr/>
        <p:txBody>
          <a:bodyPr/>
          <a:lstStyle/>
          <a:p>
            <a:fld id="{33D6E5A2-EC83-451F-A719-9AC1370DD5CF}" type="slidenum">
              <a:rPr lang="fr-FR" smtClean="0"/>
              <a:pPr/>
              <a:t>19</a:t>
            </a:fld>
            <a:endParaRPr kumimoji="0" lang="fr-FR"/>
          </a:p>
        </p:txBody>
      </p:sp>
      <p:pic>
        <p:nvPicPr>
          <p:cNvPr id="5" name="Image 4">
            <a:extLst>
              <a:ext uri="{FF2B5EF4-FFF2-40B4-BE49-F238E27FC236}">
                <a16:creationId xmlns:a16="http://schemas.microsoft.com/office/drawing/2014/main" id="{E165D12D-B476-7E18-1C51-59B607E9680C}"/>
              </a:ext>
            </a:extLst>
          </p:cNvPr>
          <p:cNvPicPr>
            <a:picLocks noChangeAspect="1"/>
          </p:cNvPicPr>
          <p:nvPr/>
        </p:nvPicPr>
        <p:blipFill>
          <a:blip r:embed="rId3"/>
          <a:stretch>
            <a:fillRect/>
          </a:stretch>
        </p:blipFill>
        <p:spPr>
          <a:xfrm>
            <a:off x="10234569" y="136522"/>
            <a:ext cx="1686186" cy="1216942"/>
          </a:xfrm>
          <a:prstGeom prst="rect">
            <a:avLst/>
          </a:prstGeom>
        </p:spPr>
      </p:pic>
    </p:spTree>
    <p:extLst>
      <p:ext uri="{BB962C8B-B14F-4D97-AF65-F5344CB8AC3E}">
        <p14:creationId xmlns:p14="http://schemas.microsoft.com/office/powerpoint/2010/main" val="3005945492"/>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39B5BA1-4716-4852-84FB-06089BE1DB63}"/>
              </a:ext>
            </a:extLst>
          </p:cNvPr>
          <p:cNvSpPr>
            <a:spLocks noGrp="1"/>
          </p:cNvSpPr>
          <p:nvPr>
            <p:ph type="title"/>
          </p:nvPr>
        </p:nvSpPr>
        <p:spPr>
          <a:xfrm>
            <a:off x="600075" y="-76200"/>
            <a:ext cx="11422129" cy="1533525"/>
          </a:xfrm>
        </p:spPr>
        <p:txBody>
          <a:bodyPr vert="horz" lIns="91440" tIns="45720" rIns="91440" bIns="45720" rtlCol="0" anchor="ctr" anchorCtr="0">
            <a:normAutofit/>
          </a:bodyPr>
          <a:lstStyle/>
          <a:p>
            <a:r>
              <a:rPr lang="fr-FR" sz="3600" dirty="0">
                <a:solidFill>
                  <a:srgbClr val="183E82"/>
                </a:solidFill>
                <a:cs typeface="Calibri"/>
              </a:rPr>
              <a:t>Sommaire : </a:t>
            </a:r>
          </a:p>
        </p:txBody>
      </p:sp>
      <p:sp>
        <p:nvSpPr>
          <p:cNvPr id="5" name="Espace réservé du contenu 4">
            <a:extLst>
              <a:ext uri="{FF2B5EF4-FFF2-40B4-BE49-F238E27FC236}">
                <a16:creationId xmlns:a16="http://schemas.microsoft.com/office/drawing/2014/main" id="{F86F2AB8-092E-4AAF-9EE5-21E0974B00FF}"/>
              </a:ext>
            </a:extLst>
          </p:cNvPr>
          <p:cNvSpPr>
            <a:spLocks noGrp="1"/>
          </p:cNvSpPr>
          <p:nvPr>
            <p:ph idx="1"/>
          </p:nvPr>
        </p:nvSpPr>
        <p:spPr>
          <a:xfrm>
            <a:off x="645952" y="1744909"/>
            <a:ext cx="10843051" cy="4351091"/>
          </a:xfrm>
        </p:spPr>
        <p:txBody>
          <a:bodyPr vert="horz" lIns="91440" tIns="45720" rIns="91440" bIns="45720" rtlCol="0" anchor="t">
            <a:normAutofit/>
          </a:bodyPr>
          <a:lstStyle/>
          <a:p>
            <a:pPr marL="0" lvl="0" indent="0">
              <a:buNone/>
            </a:pPr>
            <a:endParaRPr lang="fr-FR" sz="2000" dirty="0">
              <a:solidFill>
                <a:srgbClr val="183E82"/>
              </a:solidFill>
              <a:effectLst/>
              <a:latin typeface="Calibri" panose="020F0502020204030204" pitchFamily="34" charset="0"/>
              <a:ea typeface="Times New Roman" panose="02020603050405020304" pitchFamily="18" charset="0"/>
            </a:endParaRPr>
          </a:p>
          <a:p>
            <a:pPr marL="342900" indent="-342900">
              <a:buFont typeface="+mj-lt"/>
              <a:buAutoNum type="arabicPeriod"/>
            </a:pPr>
            <a:r>
              <a:rPr lang="fr-FR" sz="2000" dirty="0">
                <a:solidFill>
                  <a:srgbClr val="183E82"/>
                </a:solidFill>
                <a:latin typeface="Calibri" panose="020F0502020204030204" pitchFamily="34" charset="0"/>
                <a:ea typeface="Times New Roman" panose="02020603050405020304" pitchFamily="18" charset="0"/>
              </a:rPr>
              <a:t>Vies de famille : édition d’avril</a:t>
            </a:r>
          </a:p>
          <a:p>
            <a:pPr lvl="1">
              <a:buFont typeface="Wingdings" panose="05000000000000000000" pitchFamily="2" charset="2"/>
              <a:buChar char="Ø"/>
            </a:pPr>
            <a:r>
              <a:rPr lang="fr-FR" sz="1700" dirty="0">
                <a:solidFill>
                  <a:srgbClr val="183E82"/>
                </a:solidFill>
                <a:latin typeface="Calibri" panose="020F0502020204030204" pitchFamily="34" charset="0"/>
              </a:rPr>
              <a:t>L’aide à domicile</a:t>
            </a:r>
          </a:p>
          <a:p>
            <a:pPr lvl="1">
              <a:buFont typeface="Wingdings" panose="05000000000000000000" pitchFamily="2" charset="2"/>
              <a:buChar char="Ø"/>
            </a:pPr>
            <a:r>
              <a:rPr lang="fr-FR" sz="1700" dirty="0">
                <a:solidFill>
                  <a:srgbClr val="183E82"/>
                </a:solidFill>
                <a:latin typeface="Calibri" panose="020F0502020204030204" pitchFamily="34" charset="0"/>
                <a:ea typeface="Times New Roman" panose="02020603050405020304" pitchFamily="18" charset="0"/>
              </a:rPr>
              <a:t>Les aides aux vacances pour les Familles (AVF) et Enfants (AVE)</a:t>
            </a:r>
          </a:p>
          <a:p>
            <a:pPr marL="342900" indent="-342900">
              <a:buFont typeface="+mj-lt"/>
              <a:buAutoNum type="arabicPeriod"/>
            </a:pPr>
            <a:r>
              <a:rPr lang="fr-FR" sz="2000" dirty="0">
                <a:solidFill>
                  <a:srgbClr val="183E82"/>
                </a:solidFill>
                <a:latin typeface="Calibri" panose="020F0502020204030204" pitchFamily="34" charset="0"/>
                <a:ea typeface="Times New Roman" panose="02020603050405020304" pitchFamily="18" charset="0"/>
              </a:rPr>
              <a:t>Guide du parent aidant</a:t>
            </a:r>
          </a:p>
          <a:p>
            <a:pPr marL="342900" indent="-342900">
              <a:buFont typeface="+mj-lt"/>
              <a:buAutoNum type="arabicPeriod"/>
            </a:pPr>
            <a:r>
              <a:rPr lang="fr-FR" sz="2000" dirty="0">
                <a:solidFill>
                  <a:srgbClr val="183E82"/>
                </a:solidFill>
                <a:latin typeface="Calibri" panose="020F0502020204030204" pitchFamily="34" charset="0"/>
                <a:ea typeface="Times New Roman" panose="02020603050405020304" pitchFamily="18" charset="0"/>
              </a:rPr>
              <a:t>Guide jeunes</a:t>
            </a:r>
          </a:p>
          <a:p>
            <a:pPr marL="342900" indent="-342900">
              <a:buFont typeface="+mj-lt"/>
              <a:buAutoNum type="arabicPeriod"/>
            </a:pPr>
            <a:r>
              <a:rPr lang="fr-FR" sz="2000" dirty="0">
                <a:solidFill>
                  <a:srgbClr val="183E82"/>
                </a:solidFill>
                <a:latin typeface="Calibri" panose="020F0502020204030204" pitchFamily="34" charset="0"/>
                <a:ea typeface="Times New Roman" panose="02020603050405020304" pitchFamily="18" charset="0"/>
              </a:rPr>
              <a:t>Guide des prestations</a:t>
            </a:r>
          </a:p>
          <a:p>
            <a:pPr marL="342900" indent="-342900">
              <a:buFont typeface="+mj-lt"/>
              <a:buAutoNum type="arabicPeriod"/>
            </a:pPr>
            <a:r>
              <a:rPr lang="fr-FR" sz="2000" dirty="0">
                <a:solidFill>
                  <a:srgbClr val="183E82"/>
                </a:solidFill>
                <a:latin typeface="Calibri" panose="020F0502020204030204" pitchFamily="34" charset="0"/>
                <a:ea typeface="Times New Roman" panose="02020603050405020304" pitchFamily="18" charset="0"/>
              </a:rPr>
              <a:t>Allocations familiales : modification de l’âge majoration enfant</a:t>
            </a:r>
          </a:p>
          <a:p>
            <a:pPr marL="342900" indent="-342900">
              <a:buFont typeface="+mj-lt"/>
              <a:buAutoNum type="arabicPeriod"/>
            </a:pPr>
            <a:r>
              <a:rPr lang="fr-FR" sz="2000" dirty="0">
                <a:solidFill>
                  <a:srgbClr val="183E82"/>
                </a:solidFill>
                <a:latin typeface="Calibri" panose="020F0502020204030204" pitchFamily="34" charset="0"/>
                <a:ea typeface="Times New Roman" panose="02020603050405020304" pitchFamily="18" charset="0"/>
              </a:rPr>
              <a:t>Les nouveautés du compte Caf.fr</a:t>
            </a:r>
          </a:p>
          <a:p>
            <a:pPr marL="342900" indent="-342900">
              <a:buFont typeface="+mj-lt"/>
              <a:buAutoNum type="arabicPeriod"/>
            </a:pPr>
            <a:r>
              <a:rPr lang="fr-FR" sz="2000" dirty="0">
                <a:solidFill>
                  <a:srgbClr val="183E82"/>
                </a:solidFill>
                <a:latin typeface="Calibri" panose="020F0502020204030204" pitchFamily="34" charset="0"/>
              </a:rPr>
              <a:t>Comment rencontrer et contacter la Caf ?</a:t>
            </a:r>
            <a:endParaRPr lang="fr-FR" sz="2000" dirty="0">
              <a:solidFill>
                <a:srgbClr val="183E82"/>
              </a:solidFill>
              <a:effectLst/>
              <a:latin typeface="Calibri" panose="020F0502020204030204" pitchFamily="34" charset="0"/>
              <a:ea typeface="Calibri" panose="020F0502020204030204" pitchFamily="34" charset="0"/>
            </a:endParaRPr>
          </a:p>
          <a:p>
            <a:pPr marL="556895" lvl="1" indent="-213995"/>
            <a:endParaRPr lang="fr-FR" sz="2000" u="sng" dirty="0">
              <a:cs typeface="Calibri"/>
            </a:endParaRPr>
          </a:p>
        </p:txBody>
      </p:sp>
      <p:sp>
        <p:nvSpPr>
          <p:cNvPr id="3" name="Espace réservé du numéro de diapositive 2">
            <a:extLst>
              <a:ext uri="{FF2B5EF4-FFF2-40B4-BE49-F238E27FC236}">
                <a16:creationId xmlns:a16="http://schemas.microsoft.com/office/drawing/2014/main" id="{CDE268CF-17AD-489F-99DD-0BF06F49B5D5}"/>
              </a:ext>
            </a:extLst>
          </p:cNvPr>
          <p:cNvSpPr>
            <a:spLocks noGrp="1"/>
          </p:cNvSpPr>
          <p:nvPr>
            <p:ph type="sldNum" sz="quarter" idx="12"/>
          </p:nvPr>
        </p:nvSpPr>
        <p:spPr/>
        <p:txBody>
          <a:bodyPr/>
          <a:lstStyle/>
          <a:p>
            <a:fld id="{33D6E5A2-EC83-451F-A719-9AC1370DD5CF}" type="slidenum">
              <a:rPr lang="fr-FR" smtClean="0"/>
              <a:pPr/>
              <a:t>2</a:t>
            </a:fld>
            <a:endParaRPr kumimoji="0" lang="fr-FR"/>
          </a:p>
        </p:txBody>
      </p:sp>
      <p:pic>
        <p:nvPicPr>
          <p:cNvPr id="6" name="Image 5">
            <a:extLst>
              <a:ext uri="{FF2B5EF4-FFF2-40B4-BE49-F238E27FC236}">
                <a16:creationId xmlns:a16="http://schemas.microsoft.com/office/drawing/2014/main" id="{5B74158F-1DB0-65A1-4EF7-309535F312FC}"/>
              </a:ext>
            </a:extLst>
          </p:cNvPr>
          <p:cNvPicPr>
            <a:picLocks noChangeAspect="1"/>
          </p:cNvPicPr>
          <p:nvPr/>
        </p:nvPicPr>
        <p:blipFill>
          <a:blip r:embed="rId3"/>
          <a:stretch>
            <a:fillRect/>
          </a:stretch>
        </p:blipFill>
        <p:spPr>
          <a:xfrm>
            <a:off x="10234569" y="136522"/>
            <a:ext cx="1686186" cy="1216942"/>
          </a:xfrm>
          <a:prstGeom prst="rect">
            <a:avLst/>
          </a:prstGeom>
        </p:spPr>
      </p:pic>
    </p:spTree>
    <p:extLst>
      <p:ext uri="{BB962C8B-B14F-4D97-AF65-F5344CB8AC3E}">
        <p14:creationId xmlns:p14="http://schemas.microsoft.com/office/powerpoint/2010/main" val="2037395582"/>
      </p:ext>
    </p:extLst>
  </p:cSld>
  <p:clrMapOvr>
    <a:masterClrMapping/>
  </p:clrMapOvr>
  <p:transition spd="slow">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9EB357-E406-8E8B-55EF-41062D90D4F0}"/>
              </a:ext>
            </a:extLst>
          </p:cNvPr>
          <p:cNvSpPr>
            <a:spLocks noGrp="1"/>
          </p:cNvSpPr>
          <p:nvPr>
            <p:ph type="title"/>
          </p:nvPr>
        </p:nvSpPr>
        <p:spPr/>
        <p:txBody>
          <a:bodyPr vert="horz" lIns="91440" tIns="45720" rIns="91440" bIns="45720" rtlCol="0" anchor="ctr" anchorCtr="0">
            <a:normAutofit fontScale="90000"/>
          </a:bodyPr>
          <a:lstStyle/>
          <a:p>
            <a:br>
              <a:rPr lang="fr-FR" sz="3600" dirty="0">
                <a:solidFill>
                  <a:srgbClr val="183E82"/>
                </a:solidFill>
                <a:cs typeface="Calibri"/>
              </a:rPr>
            </a:br>
            <a:endParaRPr lang="fr-FR" sz="3600" dirty="0">
              <a:solidFill>
                <a:srgbClr val="183E82"/>
              </a:solidFill>
              <a:cs typeface="Calibri"/>
            </a:endParaRPr>
          </a:p>
        </p:txBody>
      </p:sp>
      <p:sp>
        <p:nvSpPr>
          <p:cNvPr id="4" name="Espace réservé du numéro de diapositive 3">
            <a:extLst>
              <a:ext uri="{FF2B5EF4-FFF2-40B4-BE49-F238E27FC236}">
                <a16:creationId xmlns:a16="http://schemas.microsoft.com/office/drawing/2014/main" id="{A84A56E9-B1D8-9AAD-1CA0-2A32DA42FBAF}"/>
              </a:ext>
            </a:extLst>
          </p:cNvPr>
          <p:cNvSpPr>
            <a:spLocks noGrp="1"/>
          </p:cNvSpPr>
          <p:nvPr>
            <p:ph type="sldNum" sz="quarter" idx="12"/>
          </p:nvPr>
        </p:nvSpPr>
        <p:spPr/>
        <p:txBody>
          <a:bodyPr/>
          <a:lstStyle/>
          <a:p>
            <a:fld id="{33D6E5A2-EC83-451F-A719-9AC1370DD5CF}" type="slidenum">
              <a:rPr lang="fr-FR" smtClean="0"/>
              <a:pPr/>
              <a:t>20</a:t>
            </a:fld>
            <a:endParaRPr kumimoji="0" lang="fr-FR"/>
          </a:p>
        </p:txBody>
      </p:sp>
      <p:pic>
        <p:nvPicPr>
          <p:cNvPr id="3" name="Image 2">
            <a:extLst>
              <a:ext uri="{FF2B5EF4-FFF2-40B4-BE49-F238E27FC236}">
                <a16:creationId xmlns:a16="http://schemas.microsoft.com/office/drawing/2014/main" id="{27C8CD08-A3C9-5B04-0862-36E6E5A3D76E}"/>
              </a:ext>
            </a:extLst>
          </p:cNvPr>
          <p:cNvPicPr>
            <a:picLocks noChangeAspect="1"/>
          </p:cNvPicPr>
          <p:nvPr/>
        </p:nvPicPr>
        <p:blipFill>
          <a:blip r:embed="rId2"/>
          <a:stretch>
            <a:fillRect/>
          </a:stretch>
        </p:blipFill>
        <p:spPr>
          <a:xfrm>
            <a:off x="10234569" y="136522"/>
            <a:ext cx="1686186" cy="1216942"/>
          </a:xfrm>
          <a:prstGeom prst="rect">
            <a:avLst/>
          </a:prstGeom>
        </p:spPr>
      </p:pic>
      <p:sp>
        <p:nvSpPr>
          <p:cNvPr id="11" name="ZoneTexte 10">
            <a:extLst>
              <a:ext uri="{FF2B5EF4-FFF2-40B4-BE49-F238E27FC236}">
                <a16:creationId xmlns:a16="http://schemas.microsoft.com/office/drawing/2014/main" id="{40B6CBAE-502B-EFB5-ABDE-2940681E90D0}"/>
              </a:ext>
            </a:extLst>
          </p:cNvPr>
          <p:cNvSpPr txBox="1"/>
          <p:nvPr/>
        </p:nvSpPr>
        <p:spPr>
          <a:xfrm>
            <a:off x="2891672" y="3246690"/>
            <a:ext cx="6198124" cy="369332"/>
          </a:xfrm>
          <a:prstGeom prst="rect">
            <a:avLst/>
          </a:prstGeom>
          <a:noFill/>
        </p:spPr>
        <p:txBody>
          <a:bodyPr wrap="square">
            <a:spAutoFit/>
          </a:bodyPr>
          <a:lstStyle/>
          <a:p>
            <a:pPr marL="0" indent="0" algn="l">
              <a:buNone/>
            </a:pPr>
            <a:endParaRPr lang="fr-FR" sz="1800" b="0" i="0" dirty="0">
              <a:solidFill>
                <a:schemeClr val="tx2"/>
              </a:solidFill>
              <a:effectLst/>
              <a:latin typeface="Roboto" panose="02000000000000000000" pitchFamily="2" charset="0"/>
            </a:endParaRPr>
          </a:p>
        </p:txBody>
      </p:sp>
      <p:sp>
        <p:nvSpPr>
          <p:cNvPr id="13" name="ZoneTexte 12">
            <a:extLst>
              <a:ext uri="{FF2B5EF4-FFF2-40B4-BE49-F238E27FC236}">
                <a16:creationId xmlns:a16="http://schemas.microsoft.com/office/drawing/2014/main" id="{62808CC8-75D4-135E-70FA-FB419AEFE8F6}"/>
              </a:ext>
            </a:extLst>
          </p:cNvPr>
          <p:cNvSpPr txBox="1"/>
          <p:nvPr/>
        </p:nvSpPr>
        <p:spPr>
          <a:xfrm>
            <a:off x="1244338" y="2785025"/>
            <a:ext cx="10199801" cy="2185214"/>
          </a:xfrm>
          <a:prstGeom prst="rect">
            <a:avLst/>
          </a:prstGeom>
          <a:noFill/>
        </p:spPr>
        <p:txBody>
          <a:bodyPr wrap="square">
            <a:spAutoFit/>
          </a:bodyPr>
          <a:lstStyle/>
          <a:p>
            <a:pPr marL="0" indent="0" algn="ctr">
              <a:buNone/>
            </a:pPr>
            <a:r>
              <a:rPr lang="fr-FR" sz="5400" b="0" i="0" dirty="0">
                <a:solidFill>
                  <a:schemeClr val="tx2"/>
                </a:solidFill>
                <a:effectLst/>
                <a:latin typeface="Roboto" panose="02000000000000000000" pitchFamily="2" charset="0"/>
              </a:rPr>
              <a:t>Merci pour votre participation</a:t>
            </a:r>
          </a:p>
          <a:p>
            <a:pPr marL="0" indent="0" algn="ctr">
              <a:buNone/>
            </a:pPr>
            <a:endParaRPr lang="fr-FR" sz="5400" dirty="0">
              <a:solidFill>
                <a:schemeClr val="tx2"/>
              </a:solidFill>
              <a:latin typeface="Roboto" panose="02000000000000000000" pitchFamily="2" charset="0"/>
            </a:endParaRPr>
          </a:p>
          <a:p>
            <a:pPr marL="0" indent="0" algn="ctr">
              <a:buNone/>
            </a:pPr>
            <a:r>
              <a:rPr lang="fr-FR" sz="2800" b="0" i="0" dirty="0">
                <a:solidFill>
                  <a:srgbClr val="00B050"/>
                </a:solidFill>
                <a:effectLst/>
                <a:latin typeface="Roboto" panose="02000000000000000000" pitchFamily="2" charset="0"/>
              </a:rPr>
              <a:t>Prochain </a:t>
            </a:r>
            <a:r>
              <a:rPr lang="fr-FR" sz="2800" dirty="0">
                <a:solidFill>
                  <a:srgbClr val="00B050"/>
                </a:solidFill>
                <a:latin typeface="Roboto" panose="02000000000000000000" pitchFamily="2" charset="0"/>
              </a:rPr>
              <a:t>A</a:t>
            </a:r>
            <a:r>
              <a:rPr lang="fr-FR" sz="2800" b="0" i="0">
                <a:solidFill>
                  <a:srgbClr val="00B050"/>
                </a:solidFill>
                <a:effectLst/>
                <a:latin typeface="Roboto" panose="02000000000000000000" pitchFamily="2" charset="0"/>
              </a:rPr>
              <a:t>ctusCaf</a:t>
            </a:r>
            <a:r>
              <a:rPr lang="fr-FR" sz="2800" b="0" i="0" dirty="0">
                <a:solidFill>
                  <a:srgbClr val="00B050"/>
                </a:solidFill>
                <a:effectLst/>
                <a:latin typeface="Roboto" panose="02000000000000000000" pitchFamily="2" charset="0"/>
              </a:rPr>
              <a:t> :</a:t>
            </a:r>
            <a:r>
              <a:rPr lang="fr-FR" sz="2800" dirty="0">
                <a:solidFill>
                  <a:srgbClr val="00B050"/>
                </a:solidFill>
                <a:latin typeface="Roboto" panose="02000000000000000000" pitchFamily="2" charset="0"/>
              </a:rPr>
              <a:t> 19 mai 2026 à 13h30</a:t>
            </a:r>
            <a:endParaRPr lang="fr-FR" sz="2800" b="0" i="0" dirty="0">
              <a:solidFill>
                <a:srgbClr val="00B050"/>
              </a:solidFill>
              <a:effectLst/>
              <a:latin typeface="Roboto" panose="02000000000000000000" pitchFamily="2" charset="0"/>
            </a:endParaRPr>
          </a:p>
        </p:txBody>
      </p:sp>
    </p:spTree>
    <p:extLst>
      <p:ext uri="{BB962C8B-B14F-4D97-AF65-F5344CB8AC3E}">
        <p14:creationId xmlns:p14="http://schemas.microsoft.com/office/powerpoint/2010/main" val="2208678623"/>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412DCE2-5D4C-E326-642E-C8CCFD0B5C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A2014DDF-27CF-9F2E-C6F7-88E1969CB73B}"/>
              </a:ext>
            </a:extLst>
          </p:cNvPr>
          <p:cNvPicPr>
            <a:picLocks noChangeAspect="1"/>
          </p:cNvPicPr>
          <p:nvPr/>
        </p:nvPicPr>
        <p:blipFill>
          <a:blip r:embed="rId2"/>
          <a:stretch>
            <a:fillRect/>
          </a:stretch>
        </p:blipFill>
        <p:spPr>
          <a:xfrm>
            <a:off x="10234569" y="136522"/>
            <a:ext cx="1686186" cy="1216942"/>
          </a:xfrm>
          <a:prstGeom prst="rect">
            <a:avLst/>
          </a:prstGeom>
        </p:spPr>
      </p:pic>
      <p:sp>
        <p:nvSpPr>
          <p:cNvPr id="9" name="Titre 1">
            <a:extLst>
              <a:ext uri="{FF2B5EF4-FFF2-40B4-BE49-F238E27FC236}">
                <a16:creationId xmlns:a16="http://schemas.microsoft.com/office/drawing/2014/main" id="{D5001D8A-5F91-6B5A-7DBE-B27A6D10EDB6}"/>
              </a:ext>
            </a:extLst>
          </p:cNvPr>
          <p:cNvSpPr txBox="1">
            <a:spLocks/>
          </p:cNvSpPr>
          <p:nvPr/>
        </p:nvSpPr>
        <p:spPr>
          <a:xfrm>
            <a:off x="719403" y="331939"/>
            <a:ext cx="10769600" cy="1143000"/>
          </a:xfrm>
          <a:prstGeom prst="rect">
            <a:avLst/>
          </a:prstGeom>
        </p:spPr>
        <p:txBody>
          <a:bodyPr vert="horz" lIns="91440" tIns="45720" rIns="91440" bIns="45720" rtlCol="0" anchor="ctr" anchorCtr="0">
            <a:normAutofit/>
          </a:bodyPr>
          <a:lstStyle>
            <a:lvl1pPr algn="l" defTabSz="685800" rtl="0" eaLnBrk="1" latinLnBrk="0" hangingPunct="1">
              <a:spcBef>
                <a:spcPct val="0"/>
              </a:spcBef>
              <a:buNone/>
              <a:defRPr kumimoji="0" lang="fr-FR" sz="3300" kern="1200">
                <a:solidFill>
                  <a:schemeClr val="tx1"/>
                </a:solidFill>
                <a:latin typeface="+mj-lt"/>
                <a:ea typeface="+mj-ea"/>
                <a:cs typeface="+mj-cs"/>
              </a:defRPr>
            </a:lvl1pPr>
          </a:lstStyle>
          <a:p>
            <a:pPr lvl="0">
              <a:defRPr/>
            </a:pPr>
            <a:r>
              <a:rPr lang="fr-FR" sz="3600" dirty="0">
                <a:solidFill>
                  <a:srgbClr val="183E82"/>
                </a:solidFill>
                <a:latin typeface="Calibri" panose="020F0502020204030204" pitchFamily="34" charset="0"/>
                <a:ea typeface="Times New Roman" panose="02020603050405020304" pitchFamily="18" charset="0"/>
              </a:rPr>
              <a:t>1. Vies de famille</a:t>
            </a:r>
            <a:br>
              <a:rPr lang="fr-FR" sz="3600" dirty="0">
                <a:solidFill>
                  <a:srgbClr val="183E82"/>
                </a:solidFill>
                <a:latin typeface="Calibri" panose="020F0502020204030204" pitchFamily="34" charset="0"/>
                <a:ea typeface="Times New Roman" panose="02020603050405020304" pitchFamily="18" charset="0"/>
              </a:rPr>
            </a:br>
            <a:endParaRPr kumimoji="0" lang="fr-FR" sz="3300" b="0" i="0" u="none" strike="noStrike" kern="1200" cap="none" spc="0" normalizeH="0" baseline="0" noProof="0" dirty="0">
              <a:ln>
                <a:noFill/>
              </a:ln>
              <a:solidFill>
                <a:schemeClr val="tx2">
                  <a:lumMod val="60000"/>
                  <a:lumOff val="40000"/>
                </a:schemeClr>
              </a:solidFill>
              <a:effectLst/>
              <a:uLnTx/>
              <a:uFillTx/>
              <a:latin typeface="Calibri"/>
              <a:ea typeface="+mj-ea"/>
              <a:cs typeface="+mj-cs"/>
            </a:endParaRPr>
          </a:p>
        </p:txBody>
      </p:sp>
      <p:sp>
        <p:nvSpPr>
          <p:cNvPr id="6" name="Rectangle 1">
            <a:extLst>
              <a:ext uri="{FF2B5EF4-FFF2-40B4-BE49-F238E27FC236}">
                <a16:creationId xmlns:a16="http://schemas.microsoft.com/office/drawing/2014/main" id="{18528E82-F547-A8E3-3359-761652CE97A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 name="Espace réservé du contenu 6">
            <a:extLst>
              <a:ext uri="{FF2B5EF4-FFF2-40B4-BE49-F238E27FC236}">
                <a16:creationId xmlns:a16="http://schemas.microsoft.com/office/drawing/2014/main" id="{A688FF08-B6B6-6662-09A8-4C8D71E48C7B}"/>
              </a:ext>
            </a:extLst>
          </p:cNvPr>
          <p:cNvSpPr>
            <a:spLocks noGrp="1"/>
          </p:cNvSpPr>
          <p:nvPr>
            <p:ph idx="1"/>
          </p:nvPr>
        </p:nvSpPr>
        <p:spPr/>
        <p:txBody>
          <a:bodyPr>
            <a:normAutofit fontScale="92500"/>
          </a:bodyPr>
          <a:lstStyle/>
          <a:p>
            <a:pPr marL="0" indent="0" algn="just">
              <a:buNone/>
            </a:pPr>
            <a:r>
              <a:rPr lang="fr-FR" dirty="0">
                <a:solidFill>
                  <a:srgbClr val="183E82"/>
                </a:solidFill>
              </a:rPr>
              <a:t>📘 Vie de famille(s) : une ressource Caf à découvrir et à partager</a:t>
            </a:r>
          </a:p>
          <a:p>
            <a:pPr marL="0" indent="0" algn="just">
              <a:buNone/>
            </a:pPr>
            <a:r>
              <a:rPr lang="fr-FR" dirty="0">
                <a:solidFill>
                  <a:srgbClr val="183E82"/>
                </a:solidFill>
              </a:rPr>
              <a:t>La Caf publie régulièrement Vie de famille(s), un magazine qui décrypte les enjeux sociaux et familiaux d’aujourd’hui, à partir de données, d’analyses et de témoignages de terrain.</a:t>
            </a:r>
          </a:p>
          <a:p>
            <a:pPr marL="0" indent="0" algn="just">
              <a:buNone/>
            </a:pPr>
            <a:r>
              <a:rPr lang="fr-FR" dirty="0">
                <a:solidFill>
                  <a:srgbClr val="183E82"/>
                </a:solidFill>
              </a:rPr>
              <a:t>Chaque numéro aborde une thématique d’actualité (parentalité, jeunesse, précarité, accès aux droits, modes de vie…), en croisant regards d’experts, chiffres clés et initiatives locales.</a:t>
            </a:r>
          </a:p>
          <a:p>
            <a:pPr marL="0" indent="0" algn="just">
              <a:buNone/>
            </a:pPr>
            <a:r>
              <a:rPr lang="fr-FR" dirty="0">
                <a:solidFill>
                  <a:srgbClr val="183E82"/>
                </a:solidFill>
              </a:rPr>
              <a:t>Un outil précieux pour mieux comprendre les réalités des familles et nourrir les pratiques des acteurs de terrain.</a:t>
            </a:r>
          </a:p>
          <a:p>
            <a:pPr marL="0" indent="0" algn="just">
              <a:buNone/>
            </a:pPr>
            <a:r>
              <a:rPr lang="fr-FR" dirty="0">
                <a:solidFill>
                  <a:srgbClr val="183E82"/>
                </a:solidFill>
              </a:rPr>
              <a:t>👉 Vies de famille s’adresse à l’ensemble des partenaires. </a:t>
            </a:r>
          </a:p>
          <a:p>
            <a:pPr marL="0" indent="0" algn="just">
              <a:buNone/>
            </a:pPr>
            <a:r>
              <a:rPr lang="fr-FR" dirty="0">
                <a:solidFill>
                  <a:srgbClr val="183E82"/>
                </a:solidFill>
                <a:hlinkClick r:id="rId3"/>
              </a:rPr>
              <a:t>La revue est disponible en ligne sur le caf.fr </a:t>
            </a:r>
            <a:r>
              <a:rPr lang="fr-FR" dirty="0">
                <a:solidFill>
                  <a:srgbClr val="183E82"/>
                </a:solidFill>
              </a:rPr>
              <a:t>et constitue un support d’information, de réflexion et de partage, au service des politiques sociales et des actions menées localement.</a:t>
            </a:r>
          </a:p>
          <a:p>
            <a:pPr marL="0" indent="0" algn="just">
              <a:buNone/>
            </a:pPr>
            <a:r>
              <a:rPr lang="fr-FR" dirty="0">
                <a:solidFill>
                  <a:srgbClr val="183E82"/>
                </a:solidFill>
              </a:rPr>
              <a:t>➡️ À lire, relayer et utiliser comme appui dans vos actions et projets.</a:t>
            </a:r>
          </a:p>
        </p:txBody>
      </p:sp>
    </p:spTree>
    <p:extLst>
      <p:ext uri="{BB962C8B-B14F-4D97-AF65-F5344CB8AC3E}">
        <p14:creationId xmlns:p14="http://schemas.microsoft.com/office/powerpoint/2010/main" val="1285464381"/>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76DD8-725A-7B60-60DB-3E0ED6DF9216}"/>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E01A4C8-110A-22C7-6468-AB5E57A852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26105A7D-C775-0E41-58DB-9B22BBCCCE85}"/>
              </a:ext>
            </a:extLst>
          </p:cNvPr>
          <p:cNvPicPr>
            <a:picLocks noChangeAspect="1"/>
          </p:cNvPicPr>
          <p:nvPr/>
        </p:nvPicPr>
        <p:blipFill>
          <a:blip r:embed="rId2"/>
          <a:stretch>
            <a:fillRect/>
          </a:stretch>
        </p:blipFill>
        <p:spPr>
          <a:xfrm>
            <a:off x="10234569" y="136522"/>
            <a:ext cx="1686186" cy="1216942"/>
          </a:xfrm>
          <a:prstGeom prst="rect">
            <a:avLst/>
          </a:prstGeom>
        </p:spPr>
      </p:pic>
      <p:sp>
        <p:nvSpPr>
          <p:cNvPr id="9" name="Titre 1">
            <a:extLst>
              <a:ext uri="{FF2B5EF4-FFF2-40B4-BE49-F238E27FC236}">
                <a16:creationId xmlns:a16="http://schemas.microsoft.com/office/drawing/2014/main" id="{F3C0AE06-D676-A53E-2907-3EBE118E706B}"/>
              </a:ext>
            </a:extLst>
          </p:cNvPr>
          <p:cNvSpPr txBox="1">
            <a:spLocks/>
          </p:cNvSpPr>
          <p:nvPr/>
        </p:nvSpPr>
        <p:spPr>
          <a:xfrm>
            <a:off x="719403" y="331939"/>
            <a:ext cx="10769600" cy="1143000"/>
          </a:xfrm>
          <a:prstGeom prst="rect">
            <a:avLst/>
          </a:prstGeom>
        </p:spPr>
        <p:txBody>
          <a:bodyPr vert="horz" lIns="91440" tIns="45720" rIns="91440" bIns="45720" rtlCol="0" anchor="ctr" anchorCtr="0">
            <a:normAutofit/>
          </a:bodyPr>
          <a:lstStyle>
            <a:lvl1pPr algn="l" defTabSz="685800" rtl="0" eaLnBrk="1" latinLnBrk="0" hangingPunct="1">
              <a:spcBef>
                <a:spcPct val="0"/>
              </a:spcBef>
              <a:buNone/>
              <a:defRPr kumimoji="0" lang="fr-FR" sz="3300" kern="1200">
                <a:solidFill>
                  <a:schemeClr val="tx1"/>
                </a:solidFill>
                <a:latin typeface="+mj-lt"/>
                <a:ea typeface="+mj-ea"/>
                <a:cs typeface="+mj-cs"/>
              </a:defRPr>
            </a:lvl1pPr>
          </a:lstStyle>
          <a:p>
            <a:pPr lvl="0">
              <a:defRPr/>
            </a:pPr>
            <a:r>
              <a:rPr lang="fr-FR" sz="3600" dirty="0">
                <a:solidFill>
                  <a:srgbClr val="183E82"/>
                </a:solidFill>
                <a:latin typeface="Calibri" panose="020F0502020204030204" pitchFamily="34" charset="0"/>
                <a:ea typeface="Times New Roman" panose="02020603050405020304" pitchFamily="18" charset="0"/>
              </a:rPr>
              <a:t>1. Vies de famille : à découvrir dans l’édition d’avril</a:t>
            </a:r>
            <a:endParaRPr kumimoji="0" lang="fr-FR" sz="3300" b="0" i="0" u="none" strike="noStrike" kern="1200" cap="none" spc="0" normalizeH="0" baseline="0" noProof="0" dirty="0">
              <a:ln>
                <a:noFill/>
              </a:ln>
              <a:solidFill>
                <a:schemeClr val="tx2">
                  <a:lumMod val="60000"/>
                  <a:lumOff val="40000"/>
                </a:schemeClr>
              </a:solidFill>
              <a:effectLst/>
              <a:uLnTx/>
              <a:uFillTx/>
              <a:latin typeface="Calibri"/>
              <a:ea typeface="+mj-ea"/>
              <a:cs typeface="+mj-cs"/>
            </a:endParaRPr>
          </a:p>
        </p:txBody>
      </p:sp>
      <p:sp>
        <p:nvSpPr>
          <p:cNvPr id="6" name="Rectangle 1">
            <a:extLst>
              <a:ext uri="{FF2B5EF4-FFF2-40B4-BE49-F238E27FC236}">
                <a16:creationId xmlns:a16="http://schemas.microsoft.com/office/drawing/2014/main" id="{F24CE553-A100-49EB-055B-3CE6929DCD9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0" name="Rectangle 1">
            <a:extLst>
              <a:ext uri="{FF2B5EF4-FFF2-40B4-BE49-F238E27FC236}">
                <a16:creationId xmlns:a16="http://schemas.microsoft.com/office/drawing/2014/main" id="{FFCC8DC4-8F97-E986-CD91-6DE00D662583}"/>
              </a:ext>
            </a:extLst>
          </p:cNvPr>
          <p:cNvSpPr>
            <a:spLocks noChangeArrowheads="1"/>
          </p:cNvSpPr>
          <p:nvPr/>
        </p:nvSpPr>
        <p:spPr bwMode="auto">
          <a:xfrm>
            <a:off x="136188" y="-65175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pic>
        <p:nvPicPr>
          <p:cNvPr id="3074" name="Picture 2">
            <a:extLst>
              <a:ext uri="{FF2B5EF4-FFF2-40B4-BE49-F238E27FC236}">
                <a16:creationId xmlns:a16="http://schemas.microsoft.com/office/drawing/2014/main" id="{A32F22DB-3CC1-71EF-8CFF-656E7B4368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0199" y="1449337"/>
            <a:ext cx="276225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DE24CF8E-E66C-8ADD-F0ED-057E58970CBD}"/>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34708" y="1676876"/>
            <a:ext cx="7299960" cy="379476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6">
            <a:extLst>
              <a:ext uri="{FF2B5EF4-FFF2-40B4-BE49-F238E27FC236}">
                <a16:creationId xmlns:a16="http://schemas.microsoft.com/office/drawing/2014/main" id="{7A3695D8-779F-01A2-4923-B2208F637D6B}"/>
              </a:ext>
            </a:extLst>
          </p:cNvPr>
          <p:cNvSpPr txBox="1"/>
          <p:nvPr/>
        </p:nvSpPr>
        <p:spPr>
          <a:xfrm>
            <a:off x="8895521" y="4207895"/>
            <a:ext cx="2502742" cy="3693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ct val="50000"/>
              </a:spcBef>
            </a:pPr>
            <a:r>
              <a:rPr lang="fr-FR" altLang="fr-FR" dirty="0">
                <a:solidFill>
                  <a:srgbClr val="183E82"/>
                </a:solidFill>
              </a:rPr>
              <a:t>seulement </a:t>
            </a:r>
            <a:r>
              <a:rPr lang="fr-FR" altLang="fr-FR" dirty="0" err="1">
                <a:solidFill>
                  <a:srgbClr val="183E82"/>
                </a:solidFill>
              </a:rPr>
              <a:t>Familotoise</a:t>
            </a:r>
            <a:endParaRPr lang="fr-FR" altLang="fr-FR" dirty="0">
              <a:solidFill>
                <a:srgbClr val="183E82"/>
              </a:solidFill>
            </a:endParaRPr>
          </a:p>
        </p:txBody>
      </p:sp>
      <p:cxnSp>
        <p:nvCxnSpPr>
          <p:cNvPr id="8" name="Connecteur droit avec flèche 7">
            <a:extLst>
              <a:ext uri="{FF2B5EF4-FFF2-40B4-BE49-F238E27FC236}">
                <a16:creationId xmlns:a16="http://schemas.microsoft.com/office/drawing/2014/main" id="{978F935D-09F3-7D2B-6566-12574C8EB9E9}"/>
              </a:ext>
            </a:extLst>
          </p:cNvPr>
          <p:cNvCxnSpPr/>
          <p:nvPr/>
        </p:nvCxnSpPr>
        <p:spPr>
          <a:xfrm flipH="1" flipV="1">
            <a:off x="8190271" y="3736258"/>
            <a:ext cx="639097" cy="540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77FD2243-2D75-C8A4-DBF9-7612151EE3AA}"/>
              </a:ext>
            </a:extLst>
          </p:cNvPr>
          <p:cNvCxnSpPr>
            <a:stCxn id="3" idx="1"/>
          </p:cNvCxnSpPr>
          <p:nvPr/>
        </p:nvCxnSpPr>
        <p:spPr>
          <a:xfrm flipH="1">
            <a:off x="8141110" y="4392561"/>
            <a:ext cx="754411" cy="838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653944"/>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4B2CD-37D4-FFDF-E3E6-6F833B78CF18}"/>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BFC6C3E-7009-F83E-B751-54450BFC9A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C5A75947-E9DE-6493-1047-25E0D47C1070}"/>
              </a:ext>
            </a:extLst>
          </p:cNvPr>
          <p:cNvPicPr>
            <a:picLocks noChangeAspect="1"/>
          </p:cNvPicPr>
          <p:nvPr/>
        </p:nvPicPr>
        <p:blipFill>
          <a:blip r:embed="rId2"/>
          <a:stretch>
            <a:fillRect/>
          </a:stretch>
        </p:blipFill>
        <p:spPr>
          <a:xfrm>
            <a:off x="10234569" y="136522"/>
            <a:ext cx="1686186" cy="1216942"/>
          </a:xfrm>
          <a:prstGeom prst="rect">
            <a:avLst/>
          </a:prstGeom>
        </p:spPr>
      </p:pic>
      <p:sp>
        <p:nvSpPr>
          <p:cNvPr id="9" name="Titre 1">
            <a:extLst>
              <a:ext uri="{FF2B5EF4-FFF2-40B4-BE49-F238E27FC236}">
                <a16:creationId xmlns:a16="http://schemas.microsoft.com/office/drawing/2014/main" id="{B9BCB1DD-A6EB-9092-4D0A-FAF6008DCA52}"/>
              </a:ext>
            </a:extLst>
          </p:cNvPr>
          <p:cNvSpPr txBox="1">
            <a:spLocks/>
          </p:cNvSpPr>
          <p:nvPr/>
        </p:nvSpPr>
        <p:spPr>
          <a:xfrm>
            <a:off x="719403" y="331939"/>
            <a:ext cx="10769600" cy="1143000"/>
          </a:xfrm>
          <a:prstGeom prst="rect">
            <a:avLst/>
          </a:prstGeom>
        </p:spPr>
        <p:txBody>
          <a:bodyPr vert="horz" lIns="91440" tIns="45720" rIns="91440" bIns="45720" rtlCol="0" anchor="ctr" anchorCtr="0">
            <a:normAutofit/>
          </a:bodyPr>
          <a:lstStyle>
            <a:lvl1pPr algn="l" defTabSz="685800" rtl="0" eaLnBrk="1" latinLnBrk="0" hangingPunct="1">
              <a:spcBef>
                <a:spcPct val="0"/>
              </a:spcBef>
              <a:buNone/>
              <a:defRPr kumimoji="0" lang="fr-FR" sz="3300" kern="1200">
                <a:solidFill>
                  <a:schemeClr val="tx1"/>
                </a:solidFill>
                <a:latin typeface="+mj-lt"/>
                <a:ea typeface="+mj-ea"/>
                <a:cs typeface="+mj-cs"/>
              </a:defRPr>
            </a:lvl1pPr>
          </a:lstStyle>
          <a:p>
            <a:pPr lvl="0">
              <a:defRPr/>
            </a:pPr>
            <a:r>
              <a:rPr lang="fr-FR" sz="3600" dirty="0">
                <a:solidFill>
                  <a:srgbClr val="183E82"/>
                </a:solidFill>
                <a:latin typeface="Calibri" panose="020F0502020204030204" pitchFamily="34" charset="0"/>
                <a:ea typeface="Times New Roman" panose="02020603050405020304" pitchFamily="18" charset="0"/>
              </a:rPr>
              <a:t>1. Vies de famille : à découvrir dans l’édition d’avril</a:t>
            </a:r>
            <a:endParaRPr kumimoji="0" lang="fr-FR" sz="3300" b="0" i="0" u="none" strike="noStrike" kern="1200" cap="none" spc="0" normalizeH="0" baseline="0" noProof="0" dirty="0">
              <a:ln>
                <a:noFill/>
              </a:ln>
              <a:solidFill>
                <a:schemeClr val="tx2">
                  <a:lumMod val="60000"/>
                  <a:lumOff val="40000"/>
                </a:schemeClr>
              </a:solidFill>
              <a:effectLst/>
              <a:uLnTx/>
              <a:uFillTx/>
              <a:latin typeface="Calibri"/>
              <a:ea typeface="+mj-ea"/>
              <a:cs typeface="+mj-cs"/>
            </a:endParaRPr>
          </a:p>
        </p:txBody>
      </p:sp>
      <p:sp>
        <p:nvSpPr>
          <p:cNvPr id="6" name="Rectangle 1">
            <a:extLst>
              <a:ext uri="{FF2B5EF4-FFF2-40B4-BE49-F238E27FC236}">
                <a16:creationId xmlns:a16="http://schemas.microsoft.com/office/drawing/2014/main" id="{64986A97-40E5-D532-89B6-2CAD83DDA30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0" name="Rectangle 1">
            <a:extLst>
              <a:ext uri="{FF2B5EF4-FFF2-40B4-BE49-F238E27FC236}">
                <a16:creationId xmlns:a16="http://schemas.microsoft.com/office/drawing/2014/main" id="{D6C417BE-8728-6B51-019C-968F18F7BCD7}"/>
              </a:ext>
            </a:extLst>
          </p:cNvPr>
          <p:cNvSpPr>
            <a:spLocks noChangeArrowheads="1"/>
          </p:cNvSpPr>
          <p:nvPr/>
        </p:nvSpPr>
        <p:spPr bwMode="auto">
          <a:xfrm>
            <a:off x="136188" y="-65175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 name="Espace réservé du contenu 2">
            <a:extLst>
              <a:ext uri="{FF2B5EF4-FFF2-40B4-BE49-F238E27FC236}">
                <a16:creationId xmlns:a16="http://schemas.microsoft.com/office/drawing/2014/main" id="{421284EB-4376-7C84-3751-30129A826D04}"/>
              </a:ext>
            </a:extLst>
          </p:cNvPr>
          <p:cNvSpPr>
            <a:spLocks noGrp="1"/>
          </p:cNvSpPr>
          <p:nvPr>
            <p:ph idx="1"/>
          </p:nvPr>
        </p:nvSpPr>
        <p:spPr>
          <a:xfrm>
            <a:off x="719402" y="1596413"/>
            <a:ext cx="8729397" cy="4890112"/>
          </a:xfrm>
        </p:spPr>
        <p:txBody>
          <a:bodyPr>
            <a:normAutofit fontScale="70000" lnSpcReduction="20000"/>
          </a:bodyPr>
          <a:lstStyle/>
          <a:p>
            <a:pPr algn="ctr"/>
            <a:r>
              <a:rPr lang="fr-FR" dirty="0">
                <a:solidFill>
                  <a:srgbClr val="183E82"/>
                </a:solidFill>
              </a:rPr>
              <a:t>🏠 </a:t>
            </a:r>
            <a:r>
              <a:rPr lang="fr-FR" sz="2600" b="1" dirty="0">
                <a:solidFill>
                  <a:srgbClr val="183E82"/>
                </a:solidFill>
              </a:rPr>
              <a:t>Aide et accompagnement à domicile : un soutien aux familles du Lot</a:t>
            </a:r>
          </a:p>
          <a:p>
            <a:pPr marL="0" indent="0">
              <a:buNone/>
            </a:pPr>
            <a:r>
              <a:rPr lang="fr-FR" dirty="0">
                <a:solidFill>
                  <a:srgbClr val="183E82"/>
                </a:solidFill>
              </a:rPr>
              <a:t>L’aide et l’accompagnement à domicile (AAD) est un service cofinancé par la Caf (et selon les situations par la MSA), assuré par des professionnels qualifiés. </a:t>
            </a:r>
          </a:p>
          <a:p>
            <a:pPr marL="0" indent="0">
              <a:buNone/>
            </a:pPr>
            <a:r>
              <a:rPr lang="fr-FR" dirty="0">
                <a:solidFill>
                  <a:srgbClr val="183E82"/>
                </a:solidFill>
              </a:rPr>
              <a:t>Il vise à soutenir temporairement les parents confrontés à des difficultés ou à des changements dans leur organisation familiale, afin de prévenir l’aggravation des situations et de rechercher des solutions adaptées avec les familles.</a:t>
            </a:r>
          </a:p>
          <a:p>
            <a:pPr marL="0" indent="0">
              <a:buNone/>
            </a:pPr>
            <a:r>
              <a:rPr lang="fr-FR" dirty="0">
                <a:solidFill>
                  <a:srgbClr val="183E82"/>
                </a:solidFill>
              </a:rPr>
              <a:t>Dans le Lot, ce dispositif est porté par trois structures : la Fédération ADMR du Lot, Générations Sud Lot – ADAR Quercy Blanc (Grand Figeac), l’association </a:t>
            </a:r>
            <a:r>
              <a:rPr lang="fr-FR" dirty="0" err="1">
                <a:solidFill>
                  <a:srgbClr val="183E82"/>
                </a:solidFill>
              </a:rPr>
              <a:t>Familotoise</a:t>
            </a:r>
            <a:r>
              <a:rPr lang="fr-FR" dirty="0">
                <a:solidFill>
                  <a:srgbClr val="183E82"/>
                </a:solidFill>
              </a:rPr>
              <a:t>, intervenant sur l’ensemble du département.</a:t>
            </a:r>
          </a:p>
          <a:p>
            <a:pPr marL="0" indent="0">
              <a:buNone/>
            </a:pPr>
            <a:r>
              <a:rPr lang="fr-FR" dirty="0">
                <a:solidFill>
                  <a:srgbClr val="183E82"/>
                </a:solidFill>
              </a:rPr>
              <a:t>Les interventions peuvent être mobilisées lors : de l’arrivée d’un enfant (grossesse, naissance, adoption), de changements familiaux (maladie, déménagement, recomposition, étapes de scolarité), de situations de rupture (séparation, décès), ou pour des besoins de répit parental ou d’insertion socio-professionnelle. </a:t>
            </a:r>
          </a:p>
          <a:p>
            <a:pPr marL="0" indent="0">
              <a:buNone/>
            </a:pPr>
            <a:endParaRPr lang="fr-FR" dirty="0">
              <a:solidFill>
                <a:srgbClr val="183E82"/>
              </a:solidFill>
            </a:endParaRPr>
          </a:p>
          <a:p>
            <a:pPr marL="0" indent="0">
              <a:buNone/>
            </a:pPr>
            <a:r>
              <a:rPr lang="fr-FR" dirty="0">
                <a:solidFill>
                  <a:srgbClr val="183E82"/>
                </a:solidFill>
              </a:rPr>
              <a:t>L’accompagnement s’adresse aux familles ayant au moins un enfant de moins de 18 ans.</a:t>
            </a:r>
          </a:p>
          <a:p>
            <a:pPr marL="0" indent="0">
              <a:buNone/>
            </a:pPr>
            <a:r>
              <a:rPr lang="fr-FR" dirty="0">
                <a:solidFill>
                  <a:srgbClr val="183E82"/>
                </a:solidFill>
              </a:rPr>
              <a:t>Un diagnostic personnalisé est réalisé par le service d’aide à domicile afin de définir un plan d’intervention adapté (objectifs, durée, nombre d’heures).</a:t>
            </a:r>
          </a:p>
          <a:p>
            <a:pPr marL="0" indent="0">
              <a:buNone/>
            </a:pPr>
            <a:endParaRPr lang="fr-FR" dirty="0">
              <a:solidFill>
                <a:srgbClr val="183E82"/>
              </a:solidFill>
            </a:endParaRPr>
          </a:p>
          <a:p>
            <a:pPr marL="0" indent="0">
              <a:buNone/>
            </a:pPr>
            <a:r>
              <a:rPr lang="fr-FR" dirty="0">
                <a:solidFill>
                  <a:srgbClr val="183E82"/>
                </a:solidFill>
              </a:rPr>
              <a:t>La Caf prend en charge une large part du coût, avec une participation financière modulée selon le quotient familial.</a:t>
            </a:r>
          </a:p>
        </p:txBody>
      </p:sp>
      <p:pic>
        <p:nvPicPr>
          <p:cNvPr id="3074" name="Picture 2">
            <a:extLst>
              <a:ext uri="{FF2B5EF4-FFF2-40B4-BE49-F238E27FC236}">
                <a16:creationId xmlns:a16="http://schemas.microsoft.com/office/drawing/2014/main" id="{0425C672-A10B-0DE7-53C3-0D41E476C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50" y="2438400"/>
            <a:ext cx="276225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815711"/>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2D71D-6196-73B6-DB55-5869163F9CC4}"/>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E89F115-FE39-0F9D-DA89-B54B7FAED6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AFFEE014-FDC1-A30E-82B1-57574258CFF3}"/>
              </a:ext>
            </a:extLst>
          </p:cNvPr>
          <p:cNvPicPr>
            <a:picLocks noChangeAspect="1"/>
          </p:cNvPicPr>
          <p:nvPr/>
        </p:nvPicPr>
        <p:blipFill>
          <a:blip r:embed="rId2"/>
          <a:stretch>
            <a:fillRect/>
          </a:stretch>
        </p:blipFill>
        <p:spPr>
          <a:xfrm>
            <a:off x="10234569" y="136522"/>
            <a:ext cx="1686186" cy="1216942"/>
          </a:xfrm>
          <a:prstGeom prst="rect">
            <a:avLst/>
          </a:prstGeom>
        </p:spPr>
      </p:pic>
      <p:sp>
        <p:nvSpPr>
          <p:cNvPr id="9" name="Titre 1">
            <a:extLst>
              <a:ext uri="{FF2B5EF4-FFF2-40B4-BE49-F238E27FC236}">
                <a16:creationId xmlns:a16="http://schemas.microsoft.com/office/drawing/2014/main" id="{42AAFCA6-9C72-AD42-3A57-302D68E41295}"/>
              </a:ext>
            </a:extLst>
          </p:cNvPr>
          <p:cNvSpPr txBox="1">
            <a:spLocks/>
          </p:cNvSpPr>
          <p:nvPr/>
        </p:nvSpPr>
        <p:spPr>
          <a:xfrm>
            <a:off x="719403" y="331939"/>
            <a:ext cx="10769600" cy="1143000"/>
          </a:xfrm>
          <a:prstGeom prst="rect">
            <a:avLst/>
          </a:prstGeom>
        </p:spPr>
        <p:txBody>
          <a:bodyPr vert="horz" lIns="91440" tIns="45720" rIns="91440" bIns="45720" rtlCol="0" anchor="ctr" anchorCtr="0">
            <a:normAutofit/>
          </a:bodyPr>
          <a:lstStyle>
            <a:lvl1pPr algn="l" defTabSz="685800" rtl="0" eaLnBrk="1" latinLnBrk="0" hangingPunct="1">
              <a:spcBef>
                <a:spcPct val="0"/>
              </a:spcBef>
              <a:buNone/>
              <a:defRPr kumimoji="0" lang="fr-FR" sz="3300" kern="1200">
                <a:solidFill>
                  <a:schemeClr val="tx1"/>
                </a:solidFill>
                <a:latin typeface="+mj-lt"/>
                <a:ea typeface="+mj-ea"/>
                <a:cs typeface="+mj-cs"/>
              </a:defRPr>
            </a:lvl1pPr>
          </a:lstStyle>
          <a:p>
            <a:pPr lvl="0">
              <a:defRPr/>
            </a:pPr>
            <a:r>
              <a:rPr lang="fr-FR" sz="3600" dirty="0">
                <a:solidFill>
                  <a:srgbClr val="183E82"/>
                </a:solidFill>
                <a:latin typeface="Calibri" panose="020F0502020204030204" pitchFamily="34" charset="0"/>
                <a:ea typeface="Times New Roman" panose="02020603050405020304" pitchFamily="18" charset="0"/>
              </a:rPr>
              <a:t>1. Vies de famille : à découvrir dans l’édition d’avril</a:t>
            </a:r>
            <a:endParaRPr kumimoji="0" lang="fr-FR" sz="3300" b="0" i="0" u="none" strike="noStrike" kern="1200" cap="none" spc="0" normalizeH="0" baseline="0" noProof="0" dirty="0">
              <a:ln>
                <a:noFill/>
              </a:ln>
              <a:solidFill>
                <a:schemeClr val="tx2">
                  <a:lumMod val="60000"/>
                  <a:lumOff val="40000"/>
                </a:schemeClr>
              </a:solidFill>
              <a:effectLst/>
              <a:uLnTx/>
              <a:uFillTx/>
              <a:latin typeface="Calibri"/>
              <a:ea typeface="+mj-ea"/>
              <a:cs typeface="+mj-cs"/>
            </a:endParaRPr>
          </a:p>
        </p:txBody>
      </p:sp>
      <p:sp>
        <p:nvSpPr>
          <p:cNvPr id="6" name="Rectangle 1">
            <a:extLst>
              <a:ext uri="{FF2B5EF4-FFF2-40B4-BE49-F238E27FC236}">
                <a16:creationId xmlns:a16="http://schemas.microsoft.com/office/drawing/2014/main" id="{34F7A63D-08A7-702A-0670-6A4CAF05E55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0" name="Rectangle 1">
            <a:extLst>
              <a:ext uri="{FF2B5EF4-FFF2-40B4-BE49-F238E27FC236}">
                <a16:creationId xmlns:a16="http://schemas.microsoft.com/office/drawing/2014/main" id="{7F0C204E-D057-1725-E84C-3B60F5902DAD}"/>
              </a:ext>
            </a:extLst>
          </p:cNvPr>
          <p:cNvSpPr>
            <a:spLocks noChangeArrowheads="1"/>
          </p:cNvSpPr>
          <p:nvPr/>
        </p:nvSpPr>
        <p:spPr bwMode="auto">
          <a:xfrm>
            <a:off x="136188" y="-65175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 name="Espace réservé du contenu 2">
            <a:extLst>
              <a:ext uri="{FF2B5EF4-FFF2-40B4-BE49-F238E27FC236}">
                <a16:creationId xmlns:a16="http://schemas.microsoft.com/office/drawing/2014/main" id="{5D134684-430C-67A5-560C-2AEB7412593C}"/>
              </a:ext>
            </a:extLst>
          </p:cNvPr>
          <p:cNvSpPr>
            <a:spLocks noGrp="1"/>
          </p:cNvSpPr>
          <p:nvPr>
            <p:ph idx="1"/>
          </p:nvPr>
        </p:nvSpPr>
        <p:spPr>
          <a:xfrm>
            <a:off x="333375" y="1447800"/>
            <a:ext cx="11858625" cy="5276850"/>
          </a:xfrm>
        </p:spPr>
        <p:txBody>
          <a:bodyPr>
            <a:normAutofit/>
          </a:bodyPr>
          <a:lstStyle/>
          <a:p>
            <a:pPr algn="ctr"/>
            <a:r>
              <a:rPr lang="fr-FR" sz="1800" dirty="0">
                <a:solidFill>
                  <a:srgbClr val="183E82"/>
                </a:solidFill>
              </a:rPr>
              <a:t>🌴</a:t>
            </a:r>
            <a:r>
              <a:rPr lang="fr-FR" sz="1800" b="1" u="sng" dirty="0">
                <a:solidFill>
                  <a:srgbClr val="183E82"/>
                </a:solidFill>
              </a:rPr>
              <a:t> Les aides Caf pour favoriser l’accès aux vacances :</a:t>
            </a:r>
          </a:p>
          <a:p>
            <a:pPr marL="0" indent="0">
              <a:buNone/>
            </a:pPr>
            <a:r>
              <a:rPr lang="fr-FR" sz="1800" dirty="0">
                <a:solidFill>
                  <a:srgbClr val="183E82"/>
                </a:solidFill>
              </a:rPr>
              <a:t>La Caf soutient le départ en vacances des familles et des enfants grâce à plusieurs dispositifs d’aide financière, accessibles selon les ressources.</a:t>
            </a:r>
          </a:p>
          <a:p>
            <a:pPr marL="0" indent="0">
              <a:buNone/>
            </a:pPr>
            <a:r>
              <a:rPr lang="fr-FR" sz="1800" dirty="0">
                <a:solidFill>
                  <a:srgbClr val="183E82"/>
                </a:solidFill>
              </a:rPr>
              <a:t>👨‍👩‍👧‍👦 </a:t>
            </a:r>
            <a:r>
              <a:rPr lang="fr-FR" sz="1800" u="sng" dirty="0">
                <a:solidFill>
                  <a:srgbClr val="183E82"/>
                </a:solidFill>
              </a:rPr>
              <a:t>Aide aux vacances en famille (AVF)</a:t>
            </a:r>
          </a:p>
          <a:p>
            <a:pPr marL="0" indent="0">
              <a:buNone/>
            </a:pPr>
            <a:r>
              <a:rPr lang="fr-FR" sz="1800" dirty="0">
                <a:solidFill>
                  <a:srgbClr val="183E82"/>
                </a:solidFill>
              </a:rPr>
              <a:t>L’AVF permet aux familles allocataires ayant au moins un enfant à charge et un quotient familial</a:t>
            </a:r>
          </a:p>
          <a:p>
            <a:pPr marL="0" indent="0">
              <a:buNone/>
            </a:pPr>
            <a:r>
              <a:rPr lang="fr-FR" sz="1800" dirty="0">
                <a:solidFill>
                  <a:srgbClr val="183E82"/>
                </a:solidFill>
              </a:rPr>
              <a:t>≤ 800 € de partir en vacances pendant l’été.</a:t>
            </a:r>
          </a:p>
          <a:p>
            <a:pPr marL="0" indent="0">
              <a:buNone/>
            </a:pPr>
            <a:r>
              <a:rPr lang="fr-FR" sz="1800" dirty="0">
                <a:solidFill>
                  <a:srgbClr val="183E82"/>
                </a:solidFill>
              </a:rPr>
              <a:t>L’aide concerne un séjour de 8 jours/7 nuits, une fois par an, et prend en charge une part du coût du séjour selon le quotient familial et la composition de la famille.</a:t>
            </a:r>
          </a:p>
          <a:p>
            <a:pPr marL="0" indent="0">
              <a:buNone/>
            </a:pPr>
            <a:r>
              <a:rPr lang="fr-FR" sz="1800" dirty="0">
                <a:solidFill>
                  <a:srgbClr val="183E82"/>
                </a:solidFill>
              </a:rPr>
              <a:t>Elle est versée directement au gestionnaire du séjour via le dispositif </a:t>
            </a:r>
            <a:r>
              <a:rPr lang="fr-FR" sz="1800" dirty="0" err="1">
                <a:solidFill>
                  <a:srgbClr val="183E82"/>
                </a:solidFill>
              </a:rPr>
              <a:t>Vacaf</a:t>
            </a:r>
            <a:r>
              <a:rPr lang="fr-FR" sz="1800" dirty="0">
                <a:solidFill>
                  <a:srgbClr val="183E82"/>
                </a:solidFill>
              </a:rPr>
              <a:t>.</a:t>
            </a:r>
          </a:p>
          <a:p>
            <a:pPr marL="0" indent="0">
              <a:buNone/>
            </a:pPr>
            <a:r>
              <a:rPr lang="fr-FR" sz="1800" dirty="0">
                <a:solidFill>
                  <a:srgbClr val="183E82"/>
                </a:solidFill>
              </a:rPr>
              <a:t>🚗 </a:t>
            </a:r>
            <a:r>
              <a:rPr lang="fr-FR" sz="1800" u="sng" dirty="0">
                <a:solidFill>
                  <a:srgbClr val="183E82"/>
                </a:solidFill>
              </a:rPr>
              <a:t>Aide au transport</a:t>
            </a:r>
          </a:p>
          <a:p>
            <a:pPr marL="0" indent="0">
              <a:buNone/>
            </a:pPr>
            <a:r>
              <a:rPr lang="fr-FR" sz="1800" dirty="0">
                <a:solidFill>
                  <a:srgbClr val="183E82"/>
                </a:solidFill>
              </a:rPr>
              <a:t>Une aide forfaitaire de 100 € peut être accordée aux familles bénéficiant de l’AVF ou de l’AVS lorsque le lieu de vacances se situe à plus de 200 km du domicile.</a:t>
            </a:r>
          </a:p>
          <a:p>
            <a:pPr marL="0" indent="0">
              <a:buNone/>
            </a:pPr>
            <a:r>
              <a:rPr lang="fr-FR" sz="1800" dirty="0">
                <a:solidFill>
                  <a:srgbClr val="183E82"/>
                </a:solidFill>
              </a:rPr>
              <a:t>Aucune démarche n’est à effectuer par la famille.</a:t>
            </a:r>
          </a:p>
        </p:txBody>
      </p:sp>
    </p:spTree>
    <p:extLst>
      <p:ext uri="{BB962C8B-B14F-4D97-AF65-F5344CB8AC3E}">
        <p14:creationId xmlns:p14="http://schemas.microsoft.com/office/powerpoint/2010/main" val="2713946032"/>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D4D44-67D3-CA12-279C-252142995858}"/>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1D86FC44-9920-1FD3-EAA4-F6801A1FA3FC}"/>
              </a:ext>
            </a:extLst>
          </p:cNvPr>
          <p:cNvGrpSpPr/>
          <p:nvPr/>
        </p:nvGrpSpPr>
        <p:grpSpPr>
          <a:xfrm>
            <a:off x="4396278" y="1398186"/>
            <a:ext cx="1028700" cy="1028700"/>
            <a:chOff x="0" y="0"/>
            <a:chExt cx="812800" cy="812800"/>
          </a:xfrm>
        </p:grpSpPr>
        <p:sp>
          <p:nvSpPr>
            <p:cNvPr id="7" name="Freeform 7">
              <a:extLst>
                <a:ext uri="{FF2B5EF4-FFF2-40B4-BE49-F238E27FC236}">
                  <a16:creationId xmlns:a16="http://schemas.microsoft.com/office/drawing/2014/main" id="{6FC952D9-62B8-8F6D-6E7F-D56EE8914B5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9C7C6"/>
            </a:solidFill>
          </p:spPr>
          <p:txBody>
            <a:bodyPr/>
            <a:lstStyle/>
            <a:p>
              <a:endParaRPr lang="fr-FR" sz="1200"/>
            </a:p>
          </p:txBody>
        </p:sp>
        <p:sp>
          <p:nvSpPr>
            <p:cNvPr id="8" name="TextBox 8">
              <a:extLst>
                <a:ext uri="{FF2B5EF4-FFF2-40B4-BE49-F238E27FC236}">
                  <a16:creationId xmlns:a16="http://schemas.microsoft.com/office/drawing/2014/main" id="{915C8342-D09A-4811-A2FD-C2E88C6E984C}"/>
                </a:ext>
              </a:extLst>
            </p:cNvPr>
            <p:cNvSpPr txBox="1"/>
            <p:nvPr/>
          </p:nvSpPr>
          <p:spPr>
            <a:xfrm>
              <a:off x="76200" y="19050"/>
              <a:ext cx="660400" cy="717550"/>
            </a:xfrm>
            <a:prstGeom prst="rect">
              <a:avLst/>
            </a:prstGeom>
          </p:spPr>
          <p:txBody>
            <a:bodyPr lIns="33867" tIns="33867" rIns="33867" bIns="33867" rtlCol="0" anchor="ctr"/>
            <a:lstStyle/>
            <a:p>
              <a:pPr algn="ctr">
                <a:lnSpc>
                  <a:spcPts val="1867"/>
                </a:lnSpc>
              </a:pPr>
              <a:r>
                <a:rPr lang="en-US" sz="1333" dirty="0">
                  <a:solidFill>
                    <a:srgbClr val="FFFFFF"/>
                  </a:solidFill>
                  <a:latin typeface="Bebas Neue"/>
                  <a:ea typeface="Bebas Neue"/>
                  <a:cs typeface="Bebas Neue"/>
                  <a:sym typeface="Bebas Neue"/>
                </a:rPr>
                <a:t>6 / 17 ans</a:t>
              </a:r>
            </a:p>
          </p:txBody>
        </p:sp>
      </p:grpSp>
      <p:sp>
        <p:nvSpPr>
          <p:cNvPr id="9" name="TextBox 9">
            <a:extLst>
              <a:ext uri="{FF2B5EF4-FFF2-40B4-BE49-F238E27FC236}">
                <a16:creationId xmlns:a16="http://schemas.microsoft.com/office/drawing/2014/main" id="{4579428D-9AA9-C821-5713-E135D6276CC1}"/>
              </a:ext>
            </a:extLst>
          </p:cNvPr>
          <p:cNvSpPr txBox="1"/>
          <p:nvPr/>
        </p:nvSpPr>
        <p:spPr>
          <a:xfrm>
            <a:off x="4607215" y="3151988"/>
            <a:ext cx="2344534" cy="1826847"/>
          </a:xfrm>
          <a:prstGeom prst="rect">
            <a:avLst/>
          </a:prstGeom>
        </p:spPr>
        <p:txBody>
          <a:bodyPr lIns="0" tIns="0" rIns="0" bIns="0" rtlCol="0" anchor="t">
            <a:spAutoFit/>
          </a:bodyPr>
          <a:lstStyle/>
          <a:p>
            <a:pPr algn="ctr">
              <a:lnSpc>
                <a:spcPts val="2893"/>
              </a:lnSpc>
              <a:spcBef>
                <a:spcPct val="0"/>
              </a:spcBef>
            </a:pPr>
            <a:r>
              <a:rPr lang="en-US" sz="2067" b="1" dirty="0">
                <a:solidFill>
                  <a:srgbClr val="EC777F"/>
                </a:solidFill>
                <a:latin typeface="Bebas Neue Bold"/>
                <a:ea typeface="Bebas Neue Bold"/>
                <a:cs typeface="Bebas Neue Bold"/>
                <a:sym typeface="Bebas Neue Bold"/>
              </a:rPr>
              <a:t>Dispositif national validé par le Conseil d’Administration   de la CNAF </a:t>
            </a:r>
          </a:p>
        </p:txBody>
      </p:sp>
      <p:grpSp>
        <p:nvGrpSpPr>
          <p:cNvPr id="10" name="Group 10">
            <a:extLst>
              <a:ext uri="{FF2B5EF4-FFF2-40B4-BE49-F238E27FC236}">
                <a16:creationId xmlns:a16="http://schemas.microsoft.com/office/drawing/2014/main" id="{6F921236-6219-E96F-E35C-365C864CCEC6}"/>
              </a:ext>
            </a:extLst>
          </p:cNvPr>
          <p:cNvGrpSpPr/>
          <p:nvPr/>
        </p:nvGrpSpPr>
        <p:grpSpPr>
          <a:xfrm>
            <a:off x="2546571" y="2309634"/>
            <a:ext cx="1028700" cy="1028700"/>
            <a:chOff x="0" y="0"/>
            <a:chExt cx="812800" cy="812800"/>
          </a:xfrm>
        </p:grpSpPr>
        <p:sp>
          <p:nvSpPr>
            <p:cNvPr id="11" name="Freeform 11">
              <a:extLst>
                <a:ext uri="{FF2B5EF4-FFF2-40B4-BE49-F238E27FC236}">
                  <a16:creationId xmlns:a16="http://schemas.microsoft.com/office/drawing/2014/main" id="{D24926A8-86D7-C056-890B-5F4CC30F2CF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9C7C6"/>
            </a:solidFill>
          </p:spPr>
          <p:txBody>
            <a:bodyPr/>
            <a:lstStyle/>
            <a:p>
              <a:endParaRPr lang="fr-FR" sz="1200"/>
            </a:p>
          </p:txBody>
        </p:sp>
        <p:sp>
          <p:nvSpPr>
            <p:cNvPr id="12" name="TextBox 12">
              <a:extLst>
                <a:ext uri="{FF2B5EF4-FFF2-40B4-BE49-F238E27FC236}">
                  <a16:creationId xmlns:a16="http://schemas.microsoft.com/office/drawing/2014/main" id="{21FABFD2-83F0-173E-1965-5EC040995002}"/>
                </a:ext>
              </a:extLst>
            </p:cNvPr>
            <p:cNvSpPr txBox="1"/>
            <p:nvPr/>
          </p:nvSpPr>
          <p:spPr>
            <a:xfrm>
              <a:off x="76200" y="19050"/>
              <a:ext cx="660400" cy="717550"/>
            </a:xfrm>
            <a:prstGeom prst="rect">
              <a:avLst/>
            </a:prstGeom>
          </p:spPr>
          <p:txBody>
            <a:bodyPr lIns="33867" tIns="33867" rIns="33867" bIns="33867" rtlCol="0" anchor="ctr"/>
            <a:lstStyle/>
            <a:p>
              <a:pPr algn="ctr">
                <a:lnSpc>
                  <a:spcPts val="1867"/>
                </a:lnSpc>
              </a:pPr>
              <a:r>
                <a:rPr lang="en-US" sz="1333" dirty="0">
                  <a:solidFill>
                    <a:srgbClr val="FFFFFF"/>
                  </a:solidFill>
                  <a:latin typeface="Bebas Neue"/>
                  <a:ea typeface="Bebas Neue"/>
                  <a:cs typeface="Bebas Neue"/>
                  <a:sym typeface="Bebas Neue"/>
                </a:rPr>
                <a:t>QF N-2 </a:t>
              </a:r>
            </a:p>
            <a:p>
              <a:pPr algn="ctr">
                <a:lnSpc>
                  <a:spcPts val="1867"/>
                </a:lnSpc>
              </a:pPr>
              <a:r>
                <a:rPr lang="en-US" sz="1333" dirty="0">
                  <a:solidFill>
                    <a:srgbClr val="FFFFFF"/>
                  </a:solidFill>
                  <a:latin typeface="Bebas Neue"/>
                  <a:ea typeface="Bebas Neue"/>
                  <a:cs typeface="Bebas Neue"/>
                  <a:sym typeface="Bebas Neue"/>
                </a:rPr>
                <a:t>≤ 950€</a:t>
              </a:r>
            </a:p>
          </p:txBody>
        </p:sp>
      </p:grpSp>
      <p:grpSp>
        <p:nvGrpSpPr>
          <p:cNvPr id="13" name="Group 13">
            <a:extLst>
              <a:ext uri="{FF2B5EF4-FFF2-40B4-BE49-F238E27FC236}">
                <a16:creationId xmlns:a16="http://schemas.microsoft.com/office/drawing/2014/main" id="{4679C445-FA4D-378E-D890-3BCAC438E589}"/>
              </a:ext>
            </a:extLst>
          </p:cNvPr>
          <p:cNvGrpSpPr/>
          <p:nvPr/>
        </p:nvGrpSpPr>
        <p:grpSpPr>
          <a:xfrm>
            <a:off x="3478510" y="5018849"/>
            <a:ext cx="1028700" cy="1028700"/>
            <a:chOff x="0" y="0"/>
            <a:chExt cx="812800" cy="812800"/>
          </a:xfrm>
        </p:grpSpPr>
        <p:sp>
          <p:nvSpPr>
            <p:cNvPr id="14" name="Freeform 14">
              <a:extLst>
                <a:ext uri="{FF2B5EF4-FFF2-40B4-BE49-F238E27FC236}">
                  <a16:creationId xmlns:a16="http://schemas.microsoft.com/office/drawing/2014/main" id="{B5D85C5D-B08B-22F5-1629-177A34F70CD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txBody>
            <a:bodyPr/>
            <a:lstStyle/>
            <a:p>
              <a:endParaRPr lang="fr-FR" sz="1200"/>
            </a:p>
          </p:txBody>
        </p:sp>
        <p:sp>
          <p:nvSpPr>
            <p:cNvPr id="15" name="TextBox 15">
              <a:extLst>
                <a:ext uri="{FF2B5EF4-FFF2-40B4-BE49-F238E27FC236}">
                  <a16:creationId xmlns:a16="http://schemas.microsoft.com/office/drawing/2014/main" id="{B9781BF0-F2EA-B3E0-C5F9-9FB13F5B4F13}"/>
                </a:ext>
              </a:extLst>
            </p:cNvPr>
            <p:cNvSpPr txBox="1"/>
            <p:nvPr/>
          </p:nvSpPr>
          <p:spPr>
            <a:xfrm>
              <a:off x="76200" y="19050"/>
              <a:ext cx="660400" cy="717550"/>
            </a:xfrm>
            <a:prstGeom prst="rect">
              <a:avLst/>
            </a:prstGeom>
          </p:spPr>
          <p:txBody>
            <a:bodyPr lIns="33867" tIns="33867" rIns="33867" bIns="33867" rtlCol="0" anchor="ctr"/>
            <a:lstStyle/>
            <a:p>
              <a:pPr algn="ctr">
                <a:lnSpc>
                  <a:spcPts val="1867"/>
                </a:lnSpc>
              </a:pPr>
              <a:r>
                <a:rPr lang="en-US" sz="1333">
                  <a:solidFill>
                    <a:srgbClr val="FFFFFF"/>
                  </a:solidFill>
                  <a:latin typeface="Bebas Neue"/>
                  <a:ea typeface="Bebas Neue"/>
                  <a:cs typeface="Bebas Neue"/>
                  <a:sym typeface="Bebas Neue"/>
                </a:rPr>
                <a:t>70% du coût (max 50€nuit)</a:t>
              </a:r>
            </a:p>
          </p:txBody>
        </p:sp>
      </p:grpSp>
      <p:grpSp>
        <p:nvGrpSpPr>
          <p:cNvPr id="16" name="Group 16">
            <a:extLst>
              <a:ext uri="{FF2B5EF4-FFF2-40B4-BE49-F238E27FC236}">
                <a16:creationId xmlns:a16="http://schemas.microsoft.com/office/drawing/2014/main" id="{261EE872-61C9-C168-EF1B-C61C9C50C7ED}"/>
              </a:ext>
            </a:extLst>
          </p:cNvPr>
          <p:cNvGrpSpPr/>
          <p:nvPr/>
        </p:nvGrpSpPr>
        <p:grpSpPr>
          <a:xfrm>
            <a:off x="7069944" y="1520006"/>
            <a:ext cx="1028700" cy="1028700"/>
            <a:chOff x="0" y="0"/>
            <a:chExt cx="812800" cy="812800"/>
          </a:xfrm>
        </p:grpSpPr>
        <p:sp>
          <p:nvSpPr>
            <p:cNvPr id="17" name="Freeform 17">
              <a:extLst>
                <a:ext uri="{FF2B5EF4-FFF2-40B4-BE49-F238E27FC236}">
                  <a16:creationId xmlns:a16="http://schemas.microsoft.com/office/drawing/2014/main" id="{4C0456C1-0844-5FF9-4CC6-83A0794DDFC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BDDB"/>
            </a:solidFill>
          </p:spPr>
          <p:txBody>
            <a:bodyPr/>
            <a:lstStyle/>
            <a:p>
              <a:endParaRPr lang="fr-FR" sz="1200"/>
            </a:p>
          </p:txBody>
        </p:sp>
        <p:sp>
          <p:nvSpPr>
            <p:cNvPr id="18" name="TextBox 18">
              <a:extLst>
                <a:ext uri="{FF2B5EF4-FFF2-40B4-BE49-F238E27FC236}">
                  <a16:creationId xmlns:a16="http://schemas.microsoft.com/office/drawing/2014/main" id="{AC30A7EF-8C0B-82B2-752B-69B205386B8A}"/>
                </a:ext>
              </a:extLst>
            </p:cNvPr>
            <p:cNvSpPr txBox="1"/>
            <p:nvPr/>
          </p:nvSpPr>
          <p:spPr>
            <a:xfrm>
              <a:off x="76200" y="19050"/>
              <a:ext cx="660400" cy="717550"/>
            </a:xfrm>
            <a:prstGeom prst="rect">
              <a:avLst/>
            </a:prstGeom>
          </p:spPr>
          <p:txBody>
            <a:bodyPr lIns="33867" tIns="33867" rIns="33867" bIns="33867" rtlCol="0" anchor="ctr"/>
            <a:lstStyle/>
            <a:p>
              <a:pPr algn="ctr">
                <a:lnSpc>
                  <a:spcPts val="1867"/>
                </a:lnSpc>
              </a:pPr>
              <a:r>
                <a:rPr lang="en-US" sz="1333">
                  <a:solidFill>
                    <a:srgbClr val="FFFFFF"/>
                  </a:solidFill>
                  <a:latin typeface="Bebas Neue"/>
                  <a:ea typeface="Bebas Neue"/>
                  <a:cs typeface="Bebas Neue"/>
                  <a:sym typeface="Bebas Neue"/>
                </a:rPr>
                <a:t>5 à 15 jours</a:t>
              </a:r>
            </a:p>
          </p:txBody>
        </p:sp>
      </p:grpSp>
      <p:grpSp>
        <p:nvGrpSpPr>
          <p:cNvPr id="19" name="Group 19">
            <a:extLst>
              <a:ext uri="{FF2B5EF4-FFF2-40B4-BE49-F238E27FC236}">
                <a16:creationId xmlns:a16="http://schemas.microsoft.com/office/drawing/2014/main" id="{C21A1A6F-854F-9DC4-D75A-9AB87FE5EB7C}"/>
              </a:ext>
            </a:extLst>
          </p:cNvPr>
          <p:cNvGrpSpPr/>
          <p:nvPr/>
        </p:nvGrpSpPr>
        <p:grpSpPr>
          <a:xfrm>
            <a:off x="6840770" y="5115826"/>
            <a:ext cx="1028700" cy="1028700"/>
            <a:chOff x="0" y="0"/>
            <a:chExt cx="812800" cy="812800"/>
          </a:xfrm>
        </p:grpSpPr>
        <p:sp>
          <p:nvSpPr>
            <p:cNvPr id="20" name="Freeform 20">
              <a:extLst>
                <a:ext uri="{FF2B5EF4-FFF2-40B4-BE49-F238E27FC236}">
                  <a16:creationId xmlns:a16="http://schemas.microsoft.com/office/drawing/2014/main" id="{00C4CA8E-8A07-75B6-DC11-2AD73DBA11D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txBody>
            <a:bodyPr/>
            <a:lstStyle/>
            <a:p>
              <a:endParaRPr lang="fr-FR" sz="1200"/>
            </a:p>
          </p:txBody>
        </p:sp>
        <p:sp>
          <p:nvSpPr>
            <p:cNvPr id="21" name="TextBox 21">
              <a:extLst>
                <a:ext uri="{FF2B5EF4-FFF2-40B4-BE49-F238E27FC236}">
                  <a16:creationId xmlns:a16="http://schemas.microsoft.com/office/drawing/2014/main" id="{41DEA9BE-2C4E-3C6B-0F44-C424AB25A449}"/>
                </a:ext>
              </a:extLst>
            </p:cNvPr>
            <p:cNvSpPr txBox="1"/>
            <p:nvPr/>
          </p:nvSpPr>
          <p:spPr>
            <a:xfrm>
              <a:off x="76200" y="19050"/>
              <a:ext cx="660400" cy="717550"/>
            </a:xfrm>
            <a:prstGeom prst="rect">
              <a:avLst/>
            </a:prstGeom>
          </p:spPr>
          <p:txBody>
            <a:bodyPr lIns="33867" tIns="33867" rIns="33867" bIns="33867" rtlCol="0" anchor="ctr"/>
            <a:lstStyle/>
            <a:p>
              <a:pPr algn="ctr">
                <a:lnSpc>
                  <a:spcPts val="1867"/>
                </a:lnSpc>
              </a:pPr>
              <a:r>
                <a:rPr lang="en-US" sz="1333" dirty="0">
                  <a:solidFill>
                    <a:srgbClr val="FFFFFF"/>
                  </a:solidFill>
                  <a:latin typeface="Bebas Neue"/>
                  <a:ea typeface="Bebas Neue"/>
                  <a:cs typeface="Bebas Neue"/>
                  <a:sym typeface="Bebas Neue"/>
                </a:rPr>
                <a:t>1 séjour / an / enfant</a:t>
              </a:r>
            </a:p>
          </p:txBody>
        </p:sp>
      </p:grpSp>
      <p:grpSp>
        <p:nvGrpSpPr>
          <p:cNvPr id="22" name="Group 22">
            <a:extLst>
              <a:ext uri="{FF2B5EF4-FFF2-40B4-BE49-F238E27FC236}">
                <a16:creationId xmlns:a16="http://schemas.microsoft.com/office/drawing/2014/main" id="{0FDE23FC-E536-5540-F0D2-D19CF6DBD628}"/>
              </a:ext>
            </a:extLst>
          </p:cNvPr>
          <p:cNvGrpSpPr/>
          <p:nvPr/>
        </p:nvGrpSpPr>
        <p:grpSpPr>
          <a:xfrm>
            <a:off x="7955917" y="3035501"/>
            <a:ext cx="1028700" cy="1028700"/>
            <a:chOff x="0" y="0"/>
            <a:chExt cx="812800" cy="812800"/>
          </a:xfrm>
        </p:grpSpPr>
        <p:sp>
          <p:nvSpPr>
            <p:cNvPr id="23" name="Freeform 23">
              <a:extLst>
                <a:ext uri="{FF2B5EF4-FFF2-40B4-BE49-F238E27FC236}">
                  <a16:creationId xmlns:a16="http://schemas.microsoft.com/office/drawing/2014/main" id="{6CE5B521-8F77-0376-B86A-96CF94809B0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BDDB"/>
            </a:solidFill>
          </p:spPr>
          <p:txBody>
            <a:bodyPr/>
            <a:lstStyle/>
            <a:p>
              <a:endParaRPr lang="fr-FR" sz="1200"/>
            </a:p>
          </p:txBody>
        </p:sp>
        <p:sp>
          <p:nvSpPr>
            <p:cNvPr id="24" name="TextBox 24">
              <a:extLst>
                <a:ext uri="{FF2B5EF4-FFF2-40B4-BE49-F238E27FC236}">
                  <a16:creationId xmlns:a16="http://schemas.microsoft.com/office/drawing/2014/main" id="{8F0235A5-CBD5-4284-4D8D-66CEE0F90081}"/>
                </a:ext>
              </a:extLst>
            </p:cNvPr>
            <p:cNvSpPr txBox="1"/>
            <p:nvPr/>
          </p:nvSpPr>
          <p:spPr>
            <a:xfrm>
              <a:off x="76200" y="19050"/>
              <a:ext cx="660400" cy="717550"/>
            </a:xfrm>
            <a:prstGeom prst="rect">
              <a:avLst/>
            </a:prstGeom>
          </p:spPr>
          <p:txBody>
            <a:bodyPr lIns="33867" tIns="33867" rIns="33867" bIns="33867" rtlCol="0" anchor="ctr"/>
            <a:lstStyle/>
            <a:p>
              <a:pPr algn="ctr">
                <a:lnSpc>
                  <a:spcPts val="1867"/>
                </a:lnSpc>
              </a:pPr>
              <a:r>
                <a:rPr lang="en-US" sz="1333" dirty="0">
                  <a:solidFill>
                    <a:srgbClr val="FFFFFF"/>
                  </a:solidFill>
                  <a:latin typeface="Bebas Neue"/>
                  <a:ea typeface="Bebas Neue"/>
                  <a:cs typeface="Bebas Neue"/>
                  <a:sym typeface="Bebas Neue"/>
                </a:rPr>
                <a:t>Séjours </a:t>
              </a:r>
              <a:r>
                <a:rPr lang="en-US" sz="1333" dirty="0" err="1">
                  <a:solidFill>
                    <a:srgbClr val="FFFFFF"/>
                  </a:solidFill>
                  <a:latin typeface="Bebas Neue"/>
                  <a:ea typeface="Bebas Neue"/>
                  <a:cs typeface="Bebas Neue"/>
                  <a:sym typeface="Bebas Neue"/>
                </a:rPr>
                <a:t>labellisés</a:t>
              </a:r>
              <a:r>
                <a:rPr lang="en-US" sz="1333" dirty="0">
                  <a:solidFill>
                    <a:srgbClr val="FFFFFF"/>
                  </a:solidFill>
                  <a:latin typeface="Bebas Neue"/>
                  <a:ea typeface="Bebas Neue"/>
                  <a:cs typeface="Bebas Neue"/>
                  <a:sym typeface="Bebas Neue"/>
                </a:rPr>
                <a:t> VACAF</a:t>
              </a:r>
            </a:p>
          </p:txBody>
        </p:sp>
      </p:grpSp>
      <p:sp>
        <p:nvSpPr>
          <p:cNvPr id="25" name="AutoShape 25">
            <a:extLst>
              <a:ext uri="{FF2B5EF4-FFF2-40B4-BE49-F238E27FC236}">
                <a16:creationId xmlns:a16="http://schemas.microsoft.com/office/drawing/2014/main" id="{956C5213-22F1-3CBB-DF40-7ED1955460C0}"/>
              </a:ext>
            </a:extLst>
          </p:cNvPr>
          <p:cNvSpPr/>
          <p:nvPr/>
        </p:nvSpPr>
        <p:spPr>
          <a:xfrm>
            <a:off x="3679666" y="2955484"/>
            <a:ext cx="1023053" cy="161027"/>
          </a:xfrm>
          <a:prstGeom prst="line">
            <a:avLst/>
          </a:prstGeom>
          <a:ln w="38100" cap="flat">
            <a:solidFill>
              <a:srgbClr val="00167A"/>
            </a:solidFill>
            <a:prstDash val="sysDash"/>
            <a:headEnd type="none" w="sm" len="sm"/>
            <a:tailEnd type="none" w="sm" len="sm"/>
          </a:ln>
        </p:spPr>
        <p:txBody>
          <a:bodyPr/>
          <a:lstStyle/>
          <a:p>
            <a:endParaRPr lang="fr-FR" sz="1200"/>
          </a:p>
        </p:txBody>
      </p:sp>
      <p:sp>
        <p:nvSpPr>
          <p:cNvPr id="26" name="AutoShape 26">
            <a:extLst>
              <a:ext uri="{FF2B5EF4-FFF2-40B4-BE49-F238E27FC236}">
                <a16:creationId xmlns:a16="http://schemas.microsoft.com/office/drawing/2014/main" id="{78ED6F31-50AE-E9CE-EB91-E584A1C6D170}"/>
              </a:ext>
            </a:extLst>
          </p:cNvPr>
          <p:cNvSpPr/>
          <p:nvPr/>
        </p:nvSpPr>
        <p:spPr>
          <a:xfrm flipV="1">
            <a:off x="4326439" y="4132944"/>
            <a:ext cx="561552" cy="1065165"/>
          </a:xfrm>
          <a:prstGeom prst="line">
            <a:avLst/>
          </a:prstGeom>
          <a:ln w="38100" cap="flat">
            <a:solidFill>
              <a:srgbClr val="00167A"/>
            </a:solidFill>
            <a:prstDash val="sysDash"/>
            <a:headEnd type="none" w="sm" len="sm"/>
            <a:tailEnd type="none" w="sm" len="sm"/>
          </a:ln>
        </p:spPr>
        <p:txBody>
          <a:bodyPr/>
          <a:lstStyle/>
          <a:p>
            <a:endParaRPr lang="fr-FR" sz="1200"/>
          </a:p>
        </p:txBody>
      </p:sp>
      <p:sp>
        <p:nvSpPr>
          <p:cNvPr id="27" name="AutoShape 27">
            <a:extLst>
              <a:ext uri="{FF2B5EF4-FFF2-40B4-BE49-F238E27FC236}">
                <a16:creationId xmlns:a16="http://schemas.microsoft.com/office/drawing/2014/main" id="{CCB2ED09-7905-FEF8-A2A3-145540225EEA}"/>
              </a:ext>
            </a:extLst>
          </p:cNvPr>
          <p:cNvSpPr/>
          <p:nvPr/>
        </p:nvSpPr>
        <p:spPr>
          <a:xfrm>
            <a:off x="6275927" y="4277114"/>
            <a:ext cx="564843" cy="1012236"/>
          </a:xfrm>
          <a:prstGeom prst="line">
            <a:avLst/>
          </a:prstGeom>
          <a:ln w="38100" cap="flat">
            <a:solidFill>
              <a:srgbClr val="00167A"/>
            </a:solidFill>
            <a:prstDash val="sysDash"/>
            <a:headEnd type="none" w="sm" len="sm"/>
            <a:tailEnd type="none" w="sm" len="sm"/>
          </a:ln>
        </p:spPr>
        <p:txBody>
          <a:bodyPr/>
          <a:lstStyle/>
          <a:p>
            <a:endParaRPr lang="fr-FR" sz="1200"/>
          </a:p>
        </p:txBody>
      </p:sp>
      <p:sp>
        <p:nvSpPr>
          <p:cNvPr id="28" name="AutoShape 28">
            <a:extLst>
              <a:ext uri="{FF2B5EF4-FFF2-40B4-BE49-F238E27FC236}">
                <a16:creationId xmlns:a16="http://schemas.microsoft.com/office/drawing/2014/main" id="{CE476A93-0FB7-C5DD-6C52-B7545B3D995B}"/>
              </a:ext>
            </a:extLst>
          </p:cNvPr>
          <p:cNvSpPr/>
          <p:nvPr/>
        </p:nvSpPr>
        <p:spPr>
          <a:xfrm flipH="1" flipV="1">
            <a:off x="5250290" y="2342416"/>
            <a:ext cx="398239" cy="844608"/>
          </a:xfrm>
          <a:prstGeom prst="line">
            <a:avLst/>
          </a:prstGeom>
          <a:ln w="38100" cap="flat">
            <a:solidFill>
              <a:srgbClr val="00167A"/>
            </a:solidFill>
            <a:prstDash val="sysDash"/>
            <a:headEnd type="none" w="sm" len="sm"/>
            <a:tailEnd type="none" w="sm" len="sm"/>
          </a:ln>
        </p:spPr>
        <p:txBody>
          <a:bodyPr/>
          <a:lstStyle/>
          <a:p>
            <a:endParaRPr lang="fr-FR" sz="1200"/>
          </a:p>
        </p:txBody>
      </p:sp>
      <p:sp>
        <p:nvSpPr>
          <p:cNvPr id="29" name="AutoShape 29">
            <a:extLst>
              <a:ext uri="{FF2B5EF4-FFF2-40B4-BE49-F238E27FC236}">
                <a16:creationId xmlns:a16="http://schemas.microsoft.com/office/drawing/2014/main" id="{FD7A5417-7DEF-3601-2426-42ED4093B420}"/>
              </a:ext>
            </a:extLst>
          </p:cNvPr>
          <p:cNvSpPr/>
          <p:nvPr/>
        </p:nvSpPr>
        <p:spPr>
          <a:xfrm flipV="1">
            <a:off x="6248546" y="2375654"/>
            <a:ext cx="796798" cy="765404"/>
          </a:xfrm>
          <a:prstGeom prst="line">
            <a:avLst/>
          </a:prstGeom>
          <a:ln w="38100" cap="flat">
            <a:solidFill>
              <a:srgbClr val="00167A"/>
            </a:solidFill>
            <a:prstDash val="sysDash"/>
            <a:headEnd type="none" w="sm" len="sm"/>
            <a:tailEnd type="none" w="sm" len="sm"/>
          </a:ln>
        </p:spPr>
        <p:txBody>
          <a:bodyPr/>
          <a:lstStyle/>
          <a:p>
            <a:endParaRPr lang="fr-FR" sz="1200"/>
          </a:p>
        </p:txBody>
      </p:sp>
      <p:sp>
        <p:nvSpPr>
          <p:cNvPr id="30" name="AutoShape 30">
            <a:extLst>
              <a:ext uri="{FF2B5EF4-FFF2-40B4-BE49-F238E27FC236}">
                <a16:creationId xmlns:a16="http://schemas.microsoft.com/office/drawing/2014/main" id="{10F5E8E0-3A34-3A68-9351-2765907327AC}"/>
              </a:ext>
            </a:extLst>
          </p:cNvPr>
          <p:cNvSpPr/>
          <p:nvPr/>
        </p:nvSpPr>
        <p:spPr>
          <a:xfrm>
            <a:off x="6887463" y="3388623"/>
            <a:ext cx="973332" cy="138449"/>
          </a:xfrm>
          <a:prstGeom prst="line">
            <a:avLst/>
          </a:prstGeom>
          <a:ln w="38100" cap="flat">
            <a:solidFill>
              <a:srgbClr val="00167A"/>
            </a:solidFill>
            <a:prstDash val="sysDash"/>
            <a:headEnd type="none" w="sm" len="sm"/>
            <a:tailEnd type="none" w="sm" len="sm"/>
          </a:ln>
        </p:spPr>
        <p:txBody>
          <a:bodyPr/>
          <a:lstStyle/>
          <a:p>
            <a:endParaRPr lang="fr-FR" sz="1200"/>
          </a:p>
        </p:txBody>
      </p:sp>
      <p:sp>
        <p:nvSpPr>
          <p:cNvPr id="34" name="Titre 33">
            <a:extLst>
              <a:ext uri="{FF2B5EF4-FFF2-40B4-BE49-F238E27FC236}">
                <a16:creationId xmlns:a16="http://schemas.microsoft.com/office/drawing/2014/main" id="{10F8653D-EC1B-DE1A-0245-200ED6C3C95F}"/>
              </a:ext>
            </a:extLst>
          </p:cNvPr>
          <p:cNvSpPr>
            <a:spLocks noGrp="1"/>
          </p:cNvSpPr>
          <p:nvPr>
            <p:ph type="title"/>
          </p:nvPr>
        </p:nvSpPr>
        <p:spPr>
          <a:xfrm>
            <a:off x="711200" y="34220"/>
            <a:ext cx="10769600" cy="1143000"/>
          </a:xfrm>
        </p:spPr>
        <p:txBody>
          <a:bodyPr>
            <a:normAutofit fontScale="90000"/>
          </a:bodyPr>
          <a:lstStyle/>
          <a:p>
            <a:r>
              <a:rPr lang="fr-FR" sz="3600" b="1" dirty="0">
                <a:solidFill>
                  <a:srgbClr val="156082"/>
                </a:solidFill>
                <a:latin typeface="Source Sans Variable"/>
              </a:rPr>
              <a:t>Aide aux Vacances (AVE)</a:t>
            </a:r>
            <a:br>
              <a:rPr lang="fr-FR" sz="3600" b="1" dirty="0">
                <a:solidFill>
                  <a:srgbClr val="156082"/>
                </a:solidFill>
                <a:latin typeface="Source Sans Variable"/>
              </a:rPr>
            </a:br>
            <a:endParaRPr lang="fr-FR" sz="3600" b="1" dirty="0">
              <a:solidFill>
                <a:srgbClr val="156082"/>
              </a:solidFill>
              <a:latin typeface="Source Sans Variable"/>
            </a:endParaRPr>
          </a:p>
        </p:txBody>
      </p:sp>
      <p:pic>
        <p:nvPicPr>
          <p:cNvPr id="2" name="Image 1">
            <a:extLst>
              <a:ext uri="{FF2B5EF4-FFF2-40B4-BE49-F238E27FC236}">
                <a16:creationId xmlns:a16="http://schemas.microsoft.com/office/drawing/2014/main" id="{26458770-9739-A13D-C0C8-057C7F20817E}"/>
              </a:ext>
            </a:extLst>
          </p:cNvPr>
          <p:cNvPicPr>
            <a:picLocks noChangeAspect="1"/>
          </p:cNvPicPr>
          <p:nvPr/>
        </p:nvPicPr>
        <p:blipFill>
          <a:blip r:embed="rId2"/>
          <a:stretch>
            <a:fillRect/>
          </a:stretch>
        </p:blipFill>
        <p:spPr>
          <a:xfrm>
            <a:off x="10277278" y="131671"/>
            <a:ext cx="1686186" cy="1216942"/>
          </a:xfrm>
          <a:prstGeom prst="rect">
            <a:avLst/>
          </a:prstGeom>
        </p:spPr>
      </p:pic>
    </p:spTree>
    <p:extLst>
      <p:ext uri="{BB962C8B-B14F-4D97-AF65-F5344CB8AC3E}">
        <p14:creationId xmlns:p14="http://schemas.microsoft.com/office/powerpoint/2010/main" val="28959142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61C4A-D150-F1C8-EA26-A4643CC969E7}"/>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C1828A2-D1C1-7250-DF06-FDB9F0E46C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5A4DDADA-60EE-59E1-0DC6-CB5328D9A713}"/>
              </a:ext>
            </a:extLst>
          </p:cNvPr>
          <p:cNvPicPr>
            <a:picLocks noChangeAspect="1"/>
          </p:cNvPicPr>
          <p:nvPr/>
        </p:nvPicPr>
        <p:blipFill>
          <a:blip r:embed="rId2"/>
          <a:stretch>
            <a:fillRect/>
          </a:stretch>
        </p:blipFill>
        <p:spPr>
          <a:xfrm>
            <a:off x="10234569" y="136522"/>
            <a:ext cx="1686186" cy="1216942"/>
          </a:xfrm>
          <a:prstGeom prst="rect">
            <a:avLst/>
          </a:prstGeom>
        </p:spPr>
      </p:pic>
      <p:sp>
        <p:nvSpPr>
          <p:cNvPr id="9" name="Titre 1">
            <a:extLst>
              <a:ext uri="{FF2B5EF4-FFF2-40B4-BE49-F238E27FC236}">
                <a16:creationId xmlns:a16="http://schemas.microsoft.com/office/drawing/2014/main" id="{3359116B-0BD1-6315-1201-684F4421F582}"/>
              </a:ext>
            </a:extLst>
          </p:cNvPr>
          <p:cNvSpPr txBox="1">
            <a:spLocks/>
          </p:cNvSpPr>
          <p:nvPr/>
        </p:nvSpPr>
        <p:spPr>
          <a:xfrm>
            <a:off x="719403" y="331939"/>
            <a:ext cx="10769600" cy="1143000"/>
          </a:xfrm>
          <a:prstGeom prst="rect">
            <a:avLst/>
          </a:prstGeom>
        </p:spPr>
        <p:txBody>
          <a:bodyPr vert="horz" lIns="91440" tIns="45720" rIns="91440" bIns="45720" rtlCol="0" anchor="ctr" anchorCtr="0">
            <a:normAutofit/>
          </a:bodyPr>
          <a:lstStyle>
            <a:lvl1pPr algn="l" defTabSz="685800" rtl="0" eaLnBrk="1" latinLnBrk="0" hangingPunct="1">
              <a:spcBef>
                <a:spcPct val="0"/>
              </a:spcBef>
              <a:buNone/>
              <a:defRPr kumimoji="0" lang="fr-FR" sz="3300" kern="1200">
                <a:solidFill>
                  <a:schemeClr val="tx1"/>
                </a:solidFill>
                <a:latin typeface="+mj-lt"/>
                <a:ea typeface="+mj-ea"/>
                <a:cs typeface="+mj-cs"/>
              </a:defRPr>
            </a:lvl1pPr>
          </a:lstStyle>
          <a:p>
            <a:pPr>
              <a:defRPr/>
            </a:pPr>
            <a:r>
              <a:rPr lang="fr-FR" sz="3600" dirty="0">
                <a:solidFill>
                  <a:srgbClr val="183E82"/>
                </a:solidFill>
                <a:latin typeface="Calibri" panose="020F0502020204030204" pitchFamily="34" charset="0"/>
                <a:ea typeface="Times New Roman" panose="02020603050405020304" pitchFamily="18" charset="0"/>
              </a:rPr>
              <a:t>2. Guide du parent aidant</a:t>
            </a:r>
          </a:p>
          <a:p>
            <a:pPr lvl="0">
              <a:defRPr/>
            </a:pPr>
            <a:endParaRPr kumimoji="0" lang="fr-FR" sz="3300" b="0" i="0" u="none" strike="noStrike" kern="1200" cap="none" spc="0" normalizeH="0" baseline="0" noProof="0" dirty="0">
              <a:ln>
                <a:noFill/>
              </a:ln>
              <a:solidFill>
                <a:schemeClr val="tx2">
                  <a:lumMod val="60000"/>
                  <a:lumOff val="40000"/>
                </a:schemeClr>
              </a:solidFill>
              <a:effectLst/>
              <a:uLnTx/>
              <a:uFillTx/>
              <a:latin typeface="Calibri"/>
              <a:ea typeface="+mj-ea"/>
              <a:cs typeface="+mj-cs"/>
            </a:endParaRPr>
          </a:p>
        </p:txBody>
      </p:sp>
      <p:sp>
        <p:nvSpPr>
          <p:cNvPr id="6" name="Rectangle 1">
            <a:extLst>
              <a:ext uri="{FF2B5EF4-FFF2-40B4-BE49-F238E27FC236}">
                <a16:creationId xmlns:a16="http://schemas.microsoft.com/office/drawing/2014/main" id="{94B21D31-BAA6-0FB4-3802-384E77BF6DD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0" name="Rectangle 1">
            <a:extLst>
              <a:ext uri="{FF2B5EF4-FFF2-40B4-BE49-F238E27FC236}">
                <a16:creationId xmlns:a16="http://schemas.microsoft.com/office/drawing/2014/main" id="{19229DAD-2DAB-1D5F-D5B8-E38BD0EA6034}"/>
              </a:ext>
            </a:extLst>
          </p:cNvPr>
          <p:cNvSpPr>
            <a:spLocks noChangeArrowheads="1"/>
          </p:cNvSpPr>
          <p:nvPr/>
        </p:nvSpPr>
        <p:spPr bwMode="auto">
          <a:xfrm>
            <a:off x="136188" y="-65175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 name="Espace réservé du contenu 2">
            <a:extLst>
              <a:ext uri="{FF2B5EF4-FFF2-40B4-BE49-F238E27FC236}">
                <a16:creationId xmlns:a16="http://schemas.microsoft.com/office/drawing/2014/main" id="{7C5E8044-0E42-CA8E-5689-217792C6B731}"/>
              </a:ext>
            </a:extLst>
          </p:cNvPr>
          <p:cNvSpPr>
            <a:spLocks noGrp="1"/>
          </p:cNvSpPr>
          <p:nvPr>
            <p:ph idx="1"/>
          </p:nvPr>
        </p:nvSpPr>
        <p:spPr>
          <a:xfrm>
            <a:off x="719403" y="1596413"/>
            <a:ext cx="7605448" cy="4297363"/>
          </a:xfrm>
        </p:spPr>
        <p:txBody>
          <a:bodyPr>
            <a:normAutofit fontScale="70000" lnSpcReduction="20000"/>
          </a:bodyPr>
          <a:lstStyle/>
          <a:p>
            <a:r>
              <a:rPr lang="fr-FR" dirty="0">
                <a:solidFill>
                  <a:srgbClr val="183E82"/>
                </a:solidFill>
              </a:rPr>
              <a:t>📘 </a:t>
            </a:r>
            <a:r>
              <a:rPr lang="fr-FR" b="1" u="sng" dirty="0">
                <a:solidFill>
                  <a:srgbClr val="183E82"/>
                </a:solidFill>
                <a:hlinkClick r:id="rId3"/>
              </a:rPr>
              <a:t>Le guide du parent aidant </a:t>
            </a:r>
            <a:endParaRPr lang="fr-FR" b="1" u="sng" dirty="0">
              <a:solidFill>
                <a:srgbClr val="183E82"/>
              </a:solidFill>
            </a:endParaRPr>
          </a:p>
          <a:p>
            <a:endParaRPr lang="fr-FR" b="1" u="sng" dirty="0">
              <a:solidFill>
                <a:srgbClr val="183E82"/>
              </a:solidFill>
            </a:endParaRPr>
          </a:p>
          <a:p>
            <a:pPr marL="0" indent="0" algn="just">
              <a:buNone/>
            </a:pPr>
            <a:r>
              <a:rPr lang="fr-FR" dirty="0">
                <a:solidFill>
                  <a:srgbClr val="183E82"/>
                </a:solidFill>
              </a:rPr>
              <a:t>La Caf et la MSA ont coédité le Guide du parent aidant afin de soutenir et accompagner les parents qui aident au quotidien un enfant en situation de handicap, de maladie ou de fragilité.</a:t>
            </a:r>
          </a:p>
          <a:p>
            <a:pPr marL="0" indent="0" algn="just">
              <a:buNone/>
            </a:pPr>
            <a:r>
              <a:rPr lang="fr-FR" dirty="0">
                <a:solidFill>
                  <a:srgbClr val="183E82"/>
                </a:solidFill>
              </a:rPr>
              <a:t>Ce guide a pour objectif de mieux faire connaître le rôle de parent aidant, souvent peu visible, et de proposer des repères pratiques pour faire face aux impacts de l’aide dans la vie familiale, professionnelle et personnelle.</a:t>
            </a:r>
          </a:p>
          <a:p>
            <a:pPr marL="0" indent="0" algn="just">
              <a:buNone/>
            </a:pPr>
            <a:r>
              <a:rPr lang="fr-FR" dirty="0">
                <a:solidFill>
                  <a:srgbClr val="183E82"/>
                </a:solidFill>
              </a:rPr>
              <a:t>Il rassemble : des informations clés sur les droits, aides financières et dispositifs existants, des repères pour mieux concilier vie familiale, professionnelle et rôle d’aidant, des ressources pour accéder à des solutions de répit, d’écoute et d’accompagnement, des orientations vers les interlocuteurs et partenaires locaux.</a:t>
            </a:r>
          </a:p>
          <a:p>
            <a:pPr marL="0" indent="0" algn="just">
              <a:buNone/>
            </a:pPr>
            <a:endParaRPr lang="fr-FR" dirty="0">
              <a:solidFill>
                <a:srgbClr val="183E82"/>
              </a:solidFill>
            </a:endParaRPr>
          </a:p>
          <a:p>
            <a:pPr marL="0" indent="0" algn="just">
              <a:buNone/>
            </a:pPr>
            <a:r>
              <a:rPr lang="fr-FR" dirty="0">
                <a:solidFill>
                  <a:srgbClr val="183E82"/>
                </a:solidFill>
              </a:rPr>
              <a:t>👉 </a:t>
            </a:r>
            <a:r>
              <a:rPr lang="fr-FR" b="1" dirty="0">
                <a:solidFill>
                  <a:srgbClr val="183E82"/>
                </a:solidFill>
              </a:rPr>
              <a:t>Un outil précieux à relayer auprès des professionnels et des familles concernées, pour rompre l’isolement des parents aidants et faciliter l’accès aux droits et aux accompagnements.</a:t>
            </a:r>
          </a:p>
          <a:p>
            <a:pPr marL="0" indent="0" algn="just">
              <a:buNone/>
            </a:pPr>
            <a:endParaRPr lang="fr-FR" b="1" dirty="0">
              <a:solidFill>
                <a:srgbClr val="183E82"/>
              </a:solidFill>
            </a:endParaRPr>
          </a:p>
          <a:p>
            <a:pPr marL="0" indent="0" algn="just">
              <a:buNone/>
            </a:pPr>
            <a:r>
              <a:rPr lang="fr-FR" i="1" dirty="0">
                <a:solidFill>
                  <a:srgbClr val="002060"/>
                </a:solidFill>
              </a:rPr>
              <a:t>Il est disponible sur le caf.fr page d’accueil allocataires de la Caf du Lot.</a:t>
            </a:r>
          </a:p>
          <a:p>
            <a:pPr marL="0" indent="0" algn="just">
              <a:buNone/>
            </a:pPr>
            <a:endParaRPr lang="fr-FR" b="1" dirty="0">
              <a:solidFill>
                <a:srgbClr val="183E82"/>
              </a:solidFill>
            </a:endParaRPr>
          </a:p>
        </p:txBody>
      </p:sp>
      <p:pic>
        <p:nvPicPr>
          <p:cNvPr id="7" name="Image 6">
            <a:extLst>
              <a:ext uri="{FF2B5EF4-FFF2-40B4-BE49-F238E27FC236}">
                <a16:creationId xmlns:a16="http://schemas.microsoft.com/office/drawing/2014/main" id="{3B327551-C0EA-2558-8852-9B97C9EBCC82}"/>
              </a:ext>
            </a:extLst>
          </p:cNvPr>
          <p:cNvPicPr>
            <a:picLocks noChangeAspect="1"/>
          </p:cNvPicPr>
          <p:nvPr/>
        </p:nvPicPr>
        <p:blipFill>
          <a:blip r:embed="rId4"/>
          <a:stretch>
            <a:fillRect/>
          </a:stretch>
        </p:blipFill>
        <p:spPr>
          <a:xfrm>
            <a:off x="8615116" y="2228850"/>
            <a:ext cx="3388551" cy="2667000"/>
          </a:xfrm>
          <a:prstGeom prst="rect">
            <a:avLst/>
          </a:prstGeom>
        </p:spPr>
      </p:pic>
    </p:spTree>
    <p:extLst>
      <p:ext uri="{BB962C8B-B14F-4D97-AF65-F5344CB8AC3E}">
        <p14:creationId xmlns:p14="http://schemas.microsoft.com/office/powerpoint/2010/main" val="3715471212"/>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5BA5E-712E-1C68-388E-BDE03D6539D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6A3F9DC-5F56-8306-827E-FFD62D48DD06}"/>
              </a:ext>
            </a:extLst>
          </p:cNvPr>
          <p:cNvSpPr>
            <a:spLocks noGrp="1"/>
          </p:cNvSpPr>
          <p:nvPr>
            <p:ph type="title"/>
          </p:nvPr>
        </p:nvSpPr>
        <p:spPr/>
        <p:txBody>
          <a:bodyPr>
            <a:normAutofit/>
          </a:bodyPr>
          <a:lstStyle/>
          <a:p>
            <a:r>
              <a:rPr lang="fr-FR" dirty="0">
                <a:solidFill>
                  <a:srgbClr val="183E82"/>
                </a:solidFill>
                <a:latin typeface="Calibri" panose="020F0502020204030204" pitchFamily="34" charset="0"/>
                <a:ea typeface="Times New Roman" panose="02020603050405020304" pitchFamily="18" charset="0"/>
              </a:rPr>
              <a:t>3. </a:t>
            </a:r>
            <a:r>
              <a:rPr lang="fr-FR" sz="3600" dirty="0">
                <a:solidFill>
                  <a:srgbClr val="183E82"/>
                </a:solidFill>
                <a:latin typeface="Calibri" panose="020F0502020204030204" pitchFamily="34" charset="0"/>
                <a:ea typeface="Times New Roman" panose="02020603050405020304" pitchFamily="18" charset="0"/>
              </a:rPr>
              <a:t>Le Guide Jeunes</a:t>
            </a:r>
            <a:endParaRPr lang="fr-FR" dirty="0"/>
          </a:p>
        </p:txBody>
      </p:sp>
      <p:sp>
        <p:nvSpPr>
          <p:cNvPr id="3" name="Espace réservé du contenu 2">
            <a:extLst>
              <a:ext uri="{FF2B5EF4-FFF2-40B4-BE49-F238E27FC236}">
                <a16:creationId xmlns:a16="http://schemas.microsoft.com/office/drawing/2014/main" id="{0C7E6B3A-6A4C-54F9-890F-0CA2C4695BF5}"/>
              </a:ext>
            </a:extLst>
          </p:cNvPr>
          <p:cNvSpPr>
            <a:spLocks noGrp="1"/>
          </p:cNvSpPr>
          <p:nvPr>
            <p:ph idx="1"/>
          </p:nvPr>
        </p:nvSpPr>
        <p:spPr>
          <a:xfrm>
            <a:off x="1038225" y="1487928"/>
            <a:ext cx="7450015" cy="1550547"/>
          </a:xfrm>
        </p:spPr>
        <p:txBody>
          <a:bodyPr>
            <a:normAutofit/>
          </a:bodyPr>
          <a:lstStyle/>
          <a:p>
            <a:pPr marL="0" indent="0" algn="just">
              <a:buNone/>
            </a:pPr>
            <a:r>
              <a:rPr lang="fr-FR" sz="2000" dirty="0">
                <a:solidFill>
                  <a:srgbClr val="002060"/>
                </a:solidFill>
              </a:rPr>
              <a:t>Pour mieux accompagner les 16-25 ans, la Caf a réalisé </a:t>
            </a:r>
            <a:r>
              <a:rPr lang="fr-FR" sz="2000" dirty="0">
                <a:solidFill>
                  <a:srgbClr val="002060"/>
                </a:solidFill>
                <a:hlinkClick r:id="rId2"/>
              </a:rPr>
              <a:t>un guide </a:t>
            </a:r>
            <a:r>
              <a:rPr lang="fr-FR" sz="2000" dirty="0">
                <a:solidFill>
                  <a:srgbClr val="002060"/>
                </a:solidFill>
              </a:rPr>
              <a:t>pour les accompagner et répondre à leurs besoins d’autonomie, d’information et d’accès aux droits : payer son loyer, compléter ses revenus, devenir animateur, points d’écoutes lors de difficultés…</a:t>
            </a:r>
          </a:p>
          <a:p>
            <a:pPr marL="0" indent="0">
              <a:buNone/>
            </a:pPr>
            <a:endParaRPr lang="fr-FR" sz="2000" dirty="0">
              <a:solidFill>
                <a:srgbClr val="002060"/>
              </a:solidFill>
            </a:endParaRPr>
          </a:p>
          <a:p>
            <a:pPr marL="0" indent="0">
              <a:buNone/>
            </a:pPr>
            <a:endParaRPr lang="fr-FR" sz="2000" dirty="0">
              <a:solidFill>
                <a:srgbClr val="002060"/>
              </a:solidFill>
            </a:endParaRPr>
          </a:p>
          <a:p>
            <a:pPr marL="0" indent="0">
              <a:buNone/>
            </a:pPr>
            <a:endParaRPr lang="fr-FR" sz="1300" b="1" dirty="0">
              <a:solidFill>
                <a:srgbClr val="00B050"/>
              </a:solidFill>
            </a:endParaRPr>
          </a:p>
          <a:p>
            <a:pPr marL="0" indent="0">
              <a:buNone/>
            </a:pPr>
            <a:endParaRPr lang="fr-FR" sz="1300" b="1" dirty="0">
              <a:solidFill>
                <a:srgbClr val="00B050"/>
              </a:solidFill>
            </a:endParaRPr>
          </a:p>
          <a:p>
            <a:pPr marL="0" indent="0">
              <a:buNone/>
            </a:pPr>
            <a:endParaRPr lang="fr-FR" sz="1300" dirty="0">
              <a:solidFill>
                <a:srgbClr val="183E82"/>
              </a:solidFill>
            </a:endParaRPr>
          </a:p>
          <a:p>
            <a:pPr marL="0" indent="0">
              <a:buNone/>
            </a:pPr>
            <a:endParaRPr lang="fr-FR" sz="1300" b="1" dirty="0">
              <a:solidFill>
                <a:srgbClr val="183E82"/>
              </a:solidFill>
            </a:endParaRPr>
          </a:p>
        </p:txBody>
      </p:sp>
      <p:sp>
        <p:nvSpPr>
          <p:cNvPr id="4" name="Espace réservé du numéro de diapositive 3">
            <a:extLst>
              <a:ext uri="{FF2B5EF4-FFF2-40B4-BE49-F238E27FC236}">
                <a16:creationId xmlns:a16="http://schemas.microsoft.com/office/drawing/2014/main" id="{73290BA8-6F50-4825-B179-129A4CFC41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6E5A2-EC83-451F-A719-9AC1370DD5CF}"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DD244CC5-5F56-228D-1B6C-9812BECECADA}"/>
              </a:ext>
            </a:extLst>
          </p:cNvPr>
          <p:cNvPicPr>
            <a:picLocks noChangeAspect="1"/>
          </p:cNvPicPr>
          <p:nvPr/>
        </p:nvPicPr>
        <p:blipFill>
          <a:blip r:embed="rId3"/>
          <a:stretch>
            <a:fillRect/>
          </a:stretch>
        </p:blipFill>
        <p:spPr>
          <a:xfrm>
            <a:off x="10186944" y="148183"/>
            <a:ext cx="1686186" cy="1216942"/>
          </a:xfrm>
          <a:prstGeom prst="rect">
            <a:avLst/>
          </a:prstGeom>
        </p:spPr>
      </p:pic>
      <p:pic>
        <p:nvPicPr>
          <p:cNvPr id="8" name="Image 7">
            <a:extLst>
              <a:ext uri="{FF2B5EF4-FFF2-40B4-BE49-F238E27FC236}">
                <a16:creationId xmlns:a16="http://schemas.microsoft.com/office/drawing/2014/main" id="{FBD361D2-DB36-50DA-CB67-94A6E3D2C96E}"/>
              </a:ext>
            </a:extLst>
          </p:cNvPr>
          <p:cNvPicPr>
            <a:picLocks noChangeAspect="1"/>
          </p:cNvPicPr>
          <p:nvPr/>
        </p:nvPicPr>
        <p:blipFill>
          <a:blip r:embed="rId4"/>
          <a:stretch>
            <a:fillRect/>
          </a:stretch>
        </p:blipFill>
        <p:spPr>
          <a:xfrm>
            <a:off x="8602408" y="2634718"/>
            <a:ext cx="3332418" cy="2604032"/>
          </a:xfrm>
          <a:prstGeom prst="rect">
            <a:avLst/>
          </a:prstGeom>
        </p:spPr>
      </p:pic>
      <p:sp>
        <p:nvSpPr>
          <p:cNvPr id="11" name="ZoneTexte 10">
            <a:extLst>
              <a:ext uri="{FF2B5EF4-FFF2-40B4-BE49-F238E27FC236}">
                <a16:creationId xmlns:a16="http://schemas.microsoft.com/office/drawing/2014/main" id="{D7BB14E7-BFD0-40A9-DD6A-AFAC9853D2E5}"/>
              </a:ext>
            </a:extLst>
          </p:cNvPr>
          <p:cNvSpPr txBox="1"/>
          <p:nvPr/>
        </p:nvSpPr>
        <p:spPr>
          <a:xfrm>
            <a:off x="990599" y="2839402"/>
            <a:ext cx="7450015" cy="4031873"/>
          </a:xfrm>
          <a:prstGeom prst="rect">
            <a:avLst/>
          </a:prstGeom>
          <a:noFill/>
        </p:spPr>
        <p:txBody>
          <a:bodyPr wrap="square" rtlCol="0">
            <a:spAutoFit/>
          </a:bodyPr>
          <a:lstStyle/>
          <a:p>
            <a:pPr algn="just"/>
            <a:r>
              <a:rPr lang="fr-FR" sz="2000" dirty="0">
                <a:solidFill>
                  <a:srgbClr val="002060"/>
                </a:solidFill>
              </a:rPr>
              <a:t>Ce guide regroupe :</a:t>
            </a:r>
          </a:p>
          <a:p>
            <a:pPr algn="just">
              <a:buFontTx/>
              <a:buChar char="-"/>
            </a:pPr>
            <a:r>
              <a:rPr lang="fr-FR" sz="2000" dirty="0">
                <a:solidFill>
                  <a:srgbClr val="002060"/>
                </a:solidFill>
              </a:rPr>
              <a:t>Les modalités de contact de la Caf</a:t>
            </a:r>
          </a:p>
          <a:p>
            <a:pPr algn="just">
              <a:buFontTx/>
              <a:buChar char="-"/>
            </a:pPr>
            <a:r>
              <a:rPr lang="fr-FR" sz="2000" dirty="0">
                <a:solidFill>
                  <a:srgbClr val="002060"/>
                </a:solidFill>
              </a:rPr>
              <a:t>Les aides financières accessibles aux jeunes : APL, Prime d’activité, RSA, </a:t>
            </a:r>
            <a:r>
              <a:rPr lang="fr-FR" sz="2000" dirty="0" err="1">
                <a:solidFill>
                  <a:srgbClr val="002060"/>
                </a:solidFill>
              </a:rPr>
              <a:t>Bafa</a:t>
            </a:r>
            <a:r>
              <a:rPr lang="fr-FR" sz="2000" dirty="0">
                <a:solidFill>
                  <a:srgbClr val="002060"/>
                </a:solidFill>
              </a:rPr>
              <a:t>…</a:t>
            </a:r>
          </a:p>
          <a:p>
            <a:pPr algn="just">
              <a:buFontTx/>
              <a:buChar char="-"/>
            </a:pPr>
            <a:r>
              <a:rPr lang="fr-FR" sz="2000" dirty="0">
                <a:solidFill>
                  <a:srgbClr val="002060"/>
                </a:solidFill>
              </a:rPr>
              <a:t>Les structures financées par la Caf qui proposent accompagnement et écoute : foyers jeunes travailleurs, points d’accueil jeunes, centres sociaux…</a:t>
            </a:r>
          </a:p>
          <a:p>
            <a:pPr algn="just">
              <a:buFontTx/>
              <a:buChar char="-"/>
            </a:pPr>
            <a:r>
              <a:rPr lang="fr-FR" sz="2000" dirty="0">
                <a:solidFill>
                  <a:srgbClr val="002060"/>
                </a:solidFill>
              </a:rPr>
              <a:t>D’autres ressources utiles : mobilité, emploi, logement, santé, formation</a:t>
            </a:r>
          </a:p>
          <a:p>
            <a:pPr algn="ctr"/>
            <a:r>
              <a:rPr lang="fr-FR" sz="1700" b="1" dirty="0">
                <a:solidFill>
                  <a:srgbClr val="002060"/>
                </a:solidFill>
              </a:rPr>
              <a:t>… </a:t>
            </a:r>
            <a:r>
              <a:rPr lang="fr-FR" sz="2000" b="1" dirty="0">
                <a:solidFill>
                  <a:srgbClr val="002060"/>
                </a:solidFill>
              </a:rPr>
              <a:t>à partager sans modération!!</a:t>
            </a:r>
          </a:p>
          <a:p>
            <a:pPr algn="ctr"/>
            <a:r>
              <a:rPr lang="fr-FR" i="1" dirty="0">
                <a:solidFill>
                  <a:srgbClr val="002060"/>
                </a:solidFill>
              </a:rPr>
              <a:t>Il est disponible sur le caf.fr page d’accueil allocataires de la Caf du Lot.</a:t>
            </a:r>
          </a:p>
          <a:p>
            <a:pPr algn="ctr"/>
            <a:endParaRPr lang="fr-FR" sz="2000" b="1" dirty="0">
              <a:solidFill>
                <a:srgbClr val="002060"/>
              </a:solidFill>
            </a:endParaRPr>
          </a:p>
          <a:p>
            <a:endParaRPr lang="fr-FR" dirty="0"/>
          </a:p>
        </p:txBody>
      </p:sp>
    </p:spTree>
    <p:extLst>
      <p:ext uri="{BB962C8B-B14F-4D97-AF65-F5344CB8AC3E}">
        <p14:creationId xmlns:p14="http://schemas.microsoft.com/office/powerpoint/2010/main" val="2772294783"/>
      </p:ext>
    </p:extLst>
  </p:cSld>
  <p:clrMapOvr>
    <a:masterClrMapping/>
  </p:clrMapOvr>
  <p:transition spd="slow">
    <p:wipe dir="d"/>
  </p:transition>
</p:sld>
</file>

<file path=ppt/theme/theme1.xml><?xml version="1.0" encoding="utf-8"?>
<a:theme xmlns:a="http://schemas.openxmlformats.org/drawingml/2006/main" name="Présentation V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èle Dsi Présentation" id="{198BC355-0E47-4572-9469-D0B6A93AA815}" vid="{F516B4D2-5808-43B2-B381-9785575025C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5210</TotalTime>
  <Words>1800</Words>
  <Application>Microsoft Office PowerPoint</Application>
  <PresentationFormat>Grand écran</PresentationFormat>
  <Paragraphs>193</Paragraphs>
  <Slides>20</Slides>
  <Notes>6</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20</vt:i4>
      </vt:variant>
    </vt:vector>
  </HeadingPairs>
  <TitlesOfParts>
    <vt:vector size="29" baseType="lpstr">
      <vt:lpstr>Arial</vt:lpstr>
      <vt:lpstr>Bebas Neue</vt:lpstr>
      <vt:lpstr>Bebas Neue Bold</vt:lpstr>
      <vt:lpstr>Calibri</vt:lpstr>
      <vt:lpstr>Roboto</vt:lpstr>
      <vt:lpstr>Source Sans Variable</vt:lpstr>
      <vt:lpstr>Times New Roman</vt:lpstr>
      <vt:lpstr>Wingdings</vt:lpstr>
      <vt:lpstr>Présentation V3</vt:lpstr>
      <vt:lpstr>ACTUS-CAF#10 7 avril 2026</vt:lpstr>
      <vt:lpstr>Sommaire : </vt:lpstr>
      <vt:lpstr>Présentation PowerPoint</vt:lpstr>
      <vt:lpstr>Présentation PowerPoint</vt:lpstr>
      <vt:lpstr>Présentation PowerPoint</vt:lpstr>
      <vt:lpstr>Présentation PowerPoint</vt:lpstr>
      <vt:lpstr>Aide aux Vacances (AVE) </vt:lpstr>
      <vt:lpstr>Présentation PowerPoint</vt:lpstr>
      <vt:lpstr>3. Le Guide Jeunes</vt:lpstr>
      <vt:lpstr>4. Le Guide des prestations</vt:lpstr>
      <vt:lpstr>5. Allocations familiales : modification de la majoration   pour âge  </vt:lpstr>
      <vt:lpstr>5. Allocations familiales : modification de la majoration   pour âge  </vt:lpstr>
      <vt:lpstr>6. Les nouveautés du compte Caf.fr </vt:lpstr>
      <vt:lpstr>6. Les nouveautés du compte Caf.fr </vt:lpstr>
      <vt:lpstr>6. Les nouveautés du compte Caf.fr </vt:lpstr>
      <vt:lpstr>Les prochains évènements</vt:lpstr>
      <vt:lpstr>6. Comment rencontrer et contacter la Caf ?</vt:lpstr>
      <vt:lpstr>6. Comment rencontrer et contacter la Caf ?</vt:lpstr>
      <vt:lpstr>Comment rencontrer et contacter la Caf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dc:title>
  <dc:creator>Carole MICHEL 461</dc:creator>
  <cp:lastModifiedBy>Cecile LE-GOUIX 461</cp:lastModifiedBy>
  <cp:revision>145</cp:revision>
  <dcterms:created xsi:type="dcterms:W3CDTF">2023-06-06T06:00:30Z</dcterms:created>
  <dcterms:modified xsi:type="dcterms:W3CDTF">2026-04-07T11:25:16Z</dcterms:modified>
</cp:coreProperties>
</file>