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sldIdLst>
    <p:sldId id="277" r:id="rId5"/>
    <p:sldId id="278" r:id="rId6"/>
    <p:sldId id="279" r:id="rId7"/>
    <p:sldId id="282" r:id="rId8"/>
    <p:sldId id="280" r:id="rId9"/>
    <p:sldId id="28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6C5"/>
    <a:srgbClr val="B9FCFF"/>
    <a:srgbClr val="33CCCC"/>
    <a:srgbClr val="FF99FF"/>
    <a:srgbClr val="C838A9"/>
    <a:srgbClr val="DDFDFF"/>
    <a:srgbClr val="66FFFF"/>
    <a:srgbClr val="C937AD"/>
    <a:srgbClr val="BC149C"/>
    <a:srgbClr val="B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54078-C797-4B24-9FBB-2BE8C3A29228}" v="126" dt="2025-06-30T07:18:45.314"/>
    <p1510:client id="{4A56ED7A-6C10-404E-B4D8-E409EA940273}" v="180" dt="2025-06-30T07:45:16.825"/>
    <p1510:client id="{8A6E04E3-A112-4E7A-9F92-EC9D527E1FD6}" v="139" dt="2025-06-30T07:48:21.765"/>
    <p1510:client id="{D8C59882-3C33-4E5D-BC44-5F52C940F67A}" v="40" dt="2025-06-30T07:23:36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sollicitations</a:t>
            </a:r>
            <a:r>
              <a:rPr lang="fr-FR" baseline="0"/>
              <a:t> Caf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Feuil1!$A$2:$A$12</c:f>
              <c:strCache>
                <c:ptCount val="11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Novembre</c:v>
                </c:pt>
                <c:pt idx="10">
                  <c:v>Décembre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627</c:v>
                </c:pt>
                <c:pt idx="1">
                  <c:v>558</c:v>
                </c:pt>
                <c:pt idx="2">
                  <c:v>587</c:v>
                </c:pt>
                <c:pt idx="3">
                  <c:v>441</c:v>
                </c:pt>
                <c:pt idx="4">
                  <c:v>524</c:v>
                </c:pt>
                <c:pt idx="5">
                  <c:v>526</c:v>
                </c:pt>
                <c:pt idx="7">
                  <c:v>535</c:v>
                </c:pt>
                <c:pt idx="8">
                  <c:v>655</c:v>
                </c:pt>
                <c:pt idx="9">
                  <c:v>842</c:v>
                </c:pt>
                <c:pt idx="10">
                  <c:v>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D-429A-B68B-9D1872C64EF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Feuil1!$A$2:$A$12</c:f>
              <c:strCache>
                <c:ptCount val="11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Novembre</c:v>
                </c:pt>
                <c:pt idx="10">
                  <c:v>Décembre</c:v>
                </c:pt>
              </c:strCache>
            </c:str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934</c:v>
                </c:pt>
                <c:pt idx="1">
                  <c:v>912</c:v>
                </c:pt>
                <c:pt idx="2">
                  <c:v>1009</c:v>
                </c:pt>
                <c:pt idx="3">
                  <c:v>859</c:v>
                </c:pt>
                <c:pt idx="4">
                  <c:v>680</c:v>
                </c:pt>
                <c:pt idx="5">
                  <c:v>681</c:v>
                </c:pt>
                <c:pt idx="6">
                  <c:v>954</c:v>
                </c:pt>
                <c:pt idx="7">
                  <c:v>802</c:v>
                </c:pt>
                <c:pt idx="8">
                  <c:v>983</c:v>
                </c:pt>
                <c:pt idx="9">
                  <c:v>933</c:v>
                </c:pt>
                <c:pt idx="10">
                  <c:v>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D-429A-B68B-9D1872C64EF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Feuil1!$A$2:$A$12</c:f>
              <c:strCache>
                <c:ptCount val="11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Novembre</c:v>
                </c:pt>
                <c:pt idx="10">
                  <c:v>Décembre</c:v>
                </c:pt>
              </c:strCache>
            </c:strRef>
          </c:cat>
          <c:val>
            <c:numRef>
              <c:f>Feuil1!$D$2:$D$12</c:f>
              <c:numCache>
                <c:formatCode>General</c:formatCode>
                <c:ptCount val="11"/>
                <c:pt idx="0">
                  <c:v>1112</c:v>
                </c:pt>
                <c:pt idx="1">
                  <c:v>985</c:v>
                </c:pt>
                <c:pt idx="2">
                  <c:v>1073</c:v>
                </c:pt>
                <c:pt idx="3">
                  <c:v>1004</c:v>
                </c:pt>
                <c:pt idx="4">
                  <c:v>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D-429A-B68B-9D1872C64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9633904"/>
        <c:axId val="959634984"/>
      </c:barChart>
      <c:catAx>
        <c:axId val="95963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59634984"/>
        <c:crosses val="autoZero"/>
        <c:auto val="1"/>
        <c:lblAlgn val="ctr"/>
        <c:lblOffset val="100"/>
        <c:noMultiLvlLbl val="0"/>
      </c:catAx>
      <c:valAx>
        <c:axId val="95963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5963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Sollicitations</a:t>
            </a:r>
            <a:r>
              <a:rPr lang="fr-FR" b="1" baseline="0"/>
              <a:t> A+</a:t>
            </a:r>
            <a:endParaRPr lang="fr-FR" b="1"/>
          </a:p>
        </c:rich>
      </c:tx>
      <c:layout>
        <c:manualLayout>
          <c:xMode val="edge"/>
          <c:yMode val="edge"/>
          <c:x val="0.38882509477981919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24</c:v>
                </c:pt>
                <c:pt idx="1">
                  <c:v>30</c:v>
                </c:pt>
                <c:pt idx="2">
                  <c:v>24</c:v>
                </c:pt>
                <c:pt idx="3">
                  <c:v>17</c:v>
                </c:pt>
                <c:pt idx="4">
                  <c:v>11</c:v>
                </c:pt>
                <c:pt idx="5">
                  <c:v>14</c:v>
                </c:pt>
                <c:pt idx="6">
                  <c:v>9</c:v>
                </c:pt>
                <c:pt idx="7">
                  <c:v>13</c:v>
                </c:pt>
                <c:pt idx="8">
                  <c:v>13</c:v>
                </c:pt>
                <c:pt idx="9">
                  <c:v>11</c:v>
                </c:pt>
                <c:pt idx="10">
                  <c:v>5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C-4EEB-8557-0937CA50825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15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15</c:v>
                </c:pt>
                <c:pt idx="5">
                  <c:v>10</c:v>
                </c:pt>
                <c:pt idx="6">
                  <c:v>22</c:v>
                </c:pt>
                <c:pt idx="7">
                  <c:v>21</c:v>
                </c:pt>
                <c:pt idx="8">
                  <c:v>14</c:v>
                </c:pt>
                <c:pt idx="9">
                  <c:v>18</c:v>
                </c:pt>
                <c:pt idx="1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C-4EEB-8557-0937CA50825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18</c:v>
                </c:pt>
                <c:pt idx="1">
                  <c:v>25</c:v>
                </c:pt>
                <c:pt idx="2">
                  <c:v>22</c:v>
                </c:pt>
                <c:pt idx="3">
                  <c:v>17</c:v>
                </c:pt>
                <c:pt idx="4">
                  <c:v>18</c:v>
                </c:pt>
                <c:pt idx="5">
                  <c:v>16</c:v>
                </c:pt>
                <c:pt idx="6">
                  <c:v>22</c:v>
                </c:pt>
                <c:pt idx="7">
                  <c:v>21</c:v>
                </c:pt>
                <c:pt idx="8">
                  <c:v>14</c:v>
                </c:pt>
                <c:pt idx="9">
                  <c:v>18</c:v>
                </c:pt>
                <c:pt idx="1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36-466F-8CCD-6B65E7DD5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827304"/>
        <c:axId val="682827664"/>
      </c:lineChart>
      <c:catAx>
        <c:axId val="68282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2827664"/>
        <c:crosses val="autoZero"/>
        <c:auto val="1"/>
        <c:lblAlgn val="ctr"/>
        <c:lblOffset val="100"/>
        <c:noMultiLvlLbl val="0"/>
      </c:catAx>
      <c:valAx>
        <c:axId val="68282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282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9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69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18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8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5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2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18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6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74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7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BB050D-EBC7-4400-9D6F-CE1912208A81}" type="datetimeFigureOut">
              <a:rPr lang="fr-FR" smtClean="0"/>
              <a:t>03/07/2025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B3C112-2237-4370-8D76-8B168C1650E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7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1BC7FF-C913-60E6-7D72-B6A83EE348E7}"/>
              </a:ext>
            </a:extLst>
          </p:cNvPr>
          <p:cNvSpPr txBox="1"/>
          <p:nvPr/>
        </p:nvSpPr>
        <p:spPr>
          <a:xfrm>
            <a:off x="758991" y="1449457"/>
            <a:ext cx="99991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b="1">
                <a:latin typeface="Algerian" panose="04020705040A02060702" pitchFamily="82" charset="0"/>
                <a:cs typeface="Arabic Typesetting" panose="03020402040406030203" pitchFamily="66" charset="-78"/>
              </a:rPr>
              <a:t>Réunion des agents FS du 30 juin 2025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147D016-9DB8-DCD8-9BAA-375184037E62}"/>
              </a:ext>
            </a:extLst>
          </p:cNvPr>
          <p:cNvSpPr/>
          <p:nvPr/>
        </p:nvSpPr>
        <p:spPr>
          <a:xfrm>
            <a:off x="10758125" y="355600"/>
            <a:ext cx="1027475" cy="1447800"/>
          </a:xfrm>
          <a:custGeom>
            <a:avLst/>
            <a:gdLst/>
            <a:ahLst/>
            <a:cxnLst/>
            <a:rect l="l" t="t" r="r" b="b"/>
            <a:pathLst>
              <a:path w="1817883" h="2658695">
                <a:moveTo>
                  <a:pt x="0" y="0"/>
                </a:moveTo>
                <a:lnTo>
                  <a:pt x="1817883" y="0"/>
                </a:lnTo>
                <a:lnTo>
                  <a:pt x="1817883" y="2658695"/>
                </a:lnTo>
                <a:lnTo>
                  <a:pt x="0" y="2658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" name="Image 4" descr="Amis dans un appel vidéo">
            <a:extLst>
              <a:ext uri="{FF2B5EF4-FFF2-40B4-BE49-F238E27FC236}">
                <a16:creationId xmlns:a16="http://schemas.microsoft.com/office/drawing/2014/main" id="{D3B5EB98-E016-43DA-8BB2-72755D2C0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7" y="3716865"/>
            <a:ext cx="3479801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4FD0A5-40EB-3D82-323B-5BC166DCF2D2}"/>
              </a:ext>
            </a:extLst>
          </p:cNvPr>
          <p:cNvSpPr txBox="1"/>
          <p:nvPr/>
        </p:nvSpPr>
        <p:spPr>
          <a:xfrm>
            <a:off x="4417191" y="342348"/>
            <a:ext cx="30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latin typeface="Algerian" panose="04020705040A02060702" pitchFamily="82" charset="0"/>
              </a:rPr>
              <a:t>Suivi </a:t>
            </a:r>
            <a:r>
              <a:rPr lang="fr-FR" sz="2400" b="1">
                <a:latin typeface="Algerian" panose="04020705040A02060702" pitchFamily="82" charset="0"/>
              </a:rPr>
              <a:t>d’activité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47AADC0-3E83-5223-B8F8-861BFC0BB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72532"/>
              </p:ext>
            </p:extLst>
          </p:nvPr>
        </p:nvGraphicFramePr>
        <p:xfrm>
          <a:off x="465667" y="1055391"/>
          <a:ext cx="5630333" cy="516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867">
                  <a:extLst>
                    <a:ext uri="{9D8B030D-6E8A-4147-A177-3AD203B41FA5}">
                      <a16:colId xmlns:a16="http://schemas.microsoft.com/office/drawing/2014/main" val="1070081783"/>
                    </a:ext>
                  </a:extLst>
                </a:gridCol>
                <a:gridCol w="1278024">
                  <a:extLst>
                    <a:ext uri="{9D8B030D-6E8A-4147-A177-3AD203B41FA5}">
                      <a16:colId xmlns:a16="http://schemas.microsoft.com/office/drawing/2014/main" val="199675537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66603522"/>
                    </a:ext>
                  </a:extLst>
                </a:gridCol>
                <a:gridCol w="2007042">
                  <a:extLst>
                    <a:ext uri="{9D8B030D-6E8A-4147-A177-3AD203B41FA5}">
                      <a16:colId xmlns:a16="http://schemas.microsoft.com/office/drawing/2014/main" val="2498996035"/>
                    </a:ext>
                  </a:extLst>
                </a:gridCol>
              </a:tblGrid>
              <a:tr h="34774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31653"/>
                  </a:ext>
                </a:extLst>
              </a:tr>
              <a:tr h="93985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Nbr total de demande concernant la Caf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Nombre de FS ayant remonté les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Tps moyen d’accompagnement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47241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1 112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highlight>
                            <a:srgbClr val="FFFF00"/>
                          </a:highlight>
                        </a:rPr>
                        <a:t>Entre 10 et 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93383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highlight>
                            <a:srgbClr val="00FFFF"/>
                          </a:highlight>
                        </a:rPr>
                        <a:t>Entre 5 et 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61334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1 073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highlight>
                            <a:srgbClr val="00FFFF"/>
                          </a:highlight>
                        </a:rPr>
                        <a:t>Entre 5 et 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13154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1 004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highlight>
                            <a:srgbClr val="00FFFF"/>
                          </a:highlight>
                        </a:rPr>
                        <a:t>Entre 5 et 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16754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highlight>
                            <a:srgbClr val="FFFF00"/>
                          </a:highlight>
                        </a:rPr>
                        <a:t>Entre 10 et 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78902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13862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3505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Aout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32578"/>
                  </a:ext>
                </a:extLst>
              </a:tr>
              <a:tr h="357143">
                <a:tc>
                  <a:txBody>
                    <a:bodyPr/>
                    <a:lstStyle/>
                    <a:p>
                      <a:r>
                        <a:rPr lang="fr-FR" sz="1100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66815"/>
                  </a:ext>
                </a:extLst>
              </a:tr>
              <a:tr h="310151">
                <a:tc>
                  <a:txBody>
                    <a:bodyPr/>
                    <a:lstStyle/>
                    <a:p>
                      <a:r>
                        <a:rPr lang="fr-FR" sz="110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66570"/>
                  </a:ext>
                </a:extLst>
              </a:tr>
              <a:tr h="357143">
                <a:tc>
                  <a:txBody>
                    <a:bodyPr/>
                    <a:lstStyle/>
                    <a:p>
                      <a:r>
                        <a:rPr lang="fr-FR" sz="110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97136"/>
                  </a:ext>
                </a:extLst>
              </a:tr>
              <a:tr h="357143">
                <a:tc>
                  <a:txBody>
                    <a:bodyPr/>
                    <a:lstStyle/>
                    <a:p>
                      <a:r>
                        <a:rPr lang="fr-FR" sz="110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407714"/>
                  </a:ext>
                </a:extLst>
              </a:tr>
            </a:tbl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6BEB2A6-0261-D6B4-5079-E1DFCE0E7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360343"/>
              </p:ext>
            </p:extLst>
          </p:nvPr>
        </p:nvGraphicFramePr>
        <p:xfrm>
          <a:off x="6305909" y="1649250"/>
          <a:ext cx="5070414" cy="274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6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28AE1C-0645-93C5-D437-5AD9D3B0FD9A}"/>
              </a:ext>
            </a:extLst>
          </p:cNvPr>
          <p:cNvSpPr txBox="1"/>
          <p:nvPr/>
        </p:nvSpPr>
        <p:spPr>
          <a:xfrm>
            <a:off x="3578086" y="526774"/>
            <a:ext cx="531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Algerian" panose="04020705040A02060702" pitchFamily="82" charset="0"/>
              </a:rPr>
              <a:t>Sollicitation Administration+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4E6A667-5D0F-055D-3AED-18EF40E2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69320"/>
              </p:ext>
            </p:extLst>
          </p:nvPr>
        </p:nvGraphicFramePr>
        <p:xfrm>
          <a:off x="838202" y="1337733"/>
          <a:ext cx="354753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01">
                  <a:extLst>
                    <a:ext uri="{9D8B030D-6E8A-4147-A177-3AD203B41FA5}">
                      <a16:colId xmlns:a16="http://schemas.microsoft.com/office/drawing/2014/main" val="2496797483"/>
                    </a:ext>
                  </a:extLst>
                </a:gridCol>
                <a:gridCol w="1065230">
                  <a:extLst>
                    <a:ext uri="{9D8B030D-6E8A-4147-A177-3AD203B41FA5}">
                      <a16:colId xmlns:a16="http://schemas.microsoft.com/office/drawing/2014/main" val="3367508062"/>
                    </a:ext>
                  </a:extLst>
                </a:gridCol>
                <a:gridCol w="1168401">
                  <a:extLst>
                    <a:ext uri="{9D8B030D-6E8A-4147-A177-3AD203B41FA5}">
                      <a16:colId xmlns:a16="http://schemas.microsoft.com/office/drawing/2014/main" val="3926913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97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9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3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5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0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4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Aout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88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6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8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23005"/>
                  </a:ext>
                </a:extLst>
              </a:tr>
            </a:tbl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EA59BE1-6B19-A5B7-3D59-886279B18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274614"/>
              </p:ext>
            </p:extLst>
          </p:nvPr>
        </p:nvGraphicFramePr>
        <p:xfrm>
          <a:off x="5257800" y="2082270"/>
          <a:ext cx="54864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11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EEF966-D741-87BE-331A-61F3DC9D53C6}"/>
              </a:ext>
            </a:extLst>
          </p:cNvPr>
          <p:cNvSpPr txBox="1"/>
          <p:nvPr/>
        </p:nvSpPr>
        <p:spPr>
          <a:xfrm>
            <a:off x="845390" y="553703"/>
            <a:ext cx="971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Algerian" panose="04020705040A02060702" pitchFamily="82" charset="0"/>
              </a:rPr>
              <a:t>Ouverture de la ligne téléphonique le 04/11/2024 dédiée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867193-6943-9EEA-4205-94DE9217946D}"/>
              </a:ext>
            </a:extLst>
          </p:cNvPr>
          <p:cNvSpPr txBox="1"/>
          <p:nvPr/>
        </p:nvSpPr>
        <p:spPr>
          <a:xfrm>
            <a:off x="845390" y="1459194"/>
            <a:ext cx="291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Horaires 13h30 à 16h00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8AABA35-5C4D-6A87-A053-ABA15B931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85864"/>
              </p:ext>
            </p:extLst>
          </p:nvPr>
        </p:nvGraphicFramePr>
        <p:xfrm>
          <a:off x="4546122" y="1336728"/>
          <a:ext cx="535700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293">
                  <a:extLst>
                    <a:ext uri="{9D8B030D-6E8A-4147-A177-3AD203B41FA5}">
                      <a16:colId xmlns:a16="http://schemas.microsoft.com/office/drawing/2014/main" val="2702884532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255886901"/>
                    </a:ext>
                  </a:extLst>
                </a:gridCol>
                <a:gridCol w="1923691">
                  <a:extLst>
                    <a:ext uri="{9D8B030D-6E8A-4147-A177-3AD203B41FA5}">
                      <a16:colId xmlns:a16="http://schemas.microsoft.com/office/drawing/2014/main" val="1903980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Nombre d’appel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84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Janvier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7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9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8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2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59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1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25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Aout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98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1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2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8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64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1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0112B4-680A-8409-4DB4-1A2CB5A9AAB3}"/>
              </a:ext>
            </a:extLst>
          </p:cNvPr>
          <p:cNvSpPr txBox="1"/>
          <p:nvPr/>
        </p:nvSpPr>
        <p:spPr>
          <a:xfrm>
            <a:off x="3443440" y="977703"/>
            <a:ext cx="606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Algerian" panose="04020705040A02060702" pitchFamily="82" charset="0"/>
              </a:rPr>
              <a:t>Affluence dans nos accueils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7E7F4F5-DFFE-B977-8C3B-AA466E5CE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62355"/>
              </p:ext>
            </p:extLst>
          </p:nvPr>
        </p:nvGraphicFramePr>
        <p:xfrm>
          <a:off x="1440070" y="2904066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112069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50260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079294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77492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Quimper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Morlaix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6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158 personnes accueillies en moyenne par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dirty="0"/>
                        <a:t>91 personnes accueillies en moyenne par jour</a:t>
                      </a:r>
                    </a:p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dirty="0"/>
                        <a:t>55 personnes accueillies en moyenne par jour</a:t>
                      </a:r>
                    </a:p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9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2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FAB9FD-3F1F-D660-6DED-90BC73261580}"/>
              </a:ext>
            </a:extLst>
          </p:cNvPr>
          <p:cNvSpPr txBox="1"/>
          <p:nvPr/>
        </p:nvSpPr>
        <p:spPr>
          <a:xfrm>
            <a:off x="1117601" y="423333"/>
            <a:ext cx="9702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latin typeface="Algerian"/>
              </a:rPr>
              <a:t>Délai des RDV physiques sur le département au 30/06/2025</a:t>
            </a:r>
            <a:endParaRPr lang="fr-FR" sz="2400" b="1">
              <a:latin typeface="Algerian" panose="04020705040A02060702" pitchFamily="82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5B51BF6-39D9-CC13-2B3D-36C45571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63792"/>
              </p:ext>
            </p:extLst>
          </p:nvPr>
        </p:nvGraphicFramePr>
        <p:xfrm>
          <a:off x="3124200" y="1156239"/>
          <a:ext cx="4648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24">
                  <a:extLst>
                    <a:ext uri="{9D8B030D-6E8A-4147-A177-3AD203B41FA5}">
                      <a16:colId xmlns:a16="http://schemas.microsoft.com/office/drawing/2014/main" val="1644783066"/>
                    </a:ext>
                  </a:extLst>
                </a:gridCol>
                <a:gridCol w="1535288">
                  <a:extLst>
                    <a:ext uri="{9D8B030D-6E8A-4147-A177-3AD203B41FA5}">
                      <a16:colId xmlns:a16="http://schemas.microsoft.com/office/drawing/2014/main" val="3887772453"/>
                    </a:ext>
                  </a:extLst>
                </a:gridCol>
                <a:gridCol w="1560688">
                  <a:extLst>
                    <a:ext uri="{9D8B030D-6E8A-4147-A177-3AD203B41FA5}">
                      <a16:colId xmlns:a16="http://schemas.microsoft.com/office/drawing/2014/main" val="392277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Brest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08/07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 jours / semaine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2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Quimper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04/07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 jours / semaine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8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Morlaix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04/07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 jours / semaine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1242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F439CC3-0AF8-A272-B2A7-E6A5D8940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49702"/>
              </p:ext>
            </p:extLst>
          </p:nvPr>
        </p:nvGraphicFramePr>
        <p:xfrm>
          <a:off x="283632" y="2920462"/>
          <a:ext cx="54737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35">
                  <a:extLst>
                    <a:ext uri="{9D8B030D-6E8A-4147-A177-3AD203B41FA5}">
                      <a16:colId xmlns:a16="http://schemas.microsoft.com/office/drawing/2014/main" val="3386940588"/>
                    </a:ext>
                  </a:extLst>
                </a:gridCol>
                <a:gridCol w="1081994">
                  <a:extLst>
                    <a:ext uri="{9D8B030D-6E8A-4147-A177-3AD203B41FA5}">
                      <a16:colId xmlns:a16="http://schemas.microsoft.com/office/drawing/2014/main" val="3212269410"/>
                    </a:ext>
                  </a:extLst>
                </a:gridCol>
                <a:gridCol w="3193672">
                  <a:extLst>
                    <a:ext uri="{9D8B030D-6E8A-4147-A177-3AD203B41FA5}">
                      <a16:colId xmlns:a16="http://schemas.microsoft.com/office/drawing/2014/main" val="3144970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7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Concarneau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08/07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Mardi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1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Douarnenez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04/07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Vendredi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0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Quimperlé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30/07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Mardi et mercredi semaine impaire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3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Chateaulin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09/07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Mercredi semaine paire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Pont l’abbé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07/07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Lundi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3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Carhaix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07/07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Lundi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95802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B37C98B5-CE38-3D0A-16A3-2E8911163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10585"/>
              </p:ext>
            </p:extLst>
          </p:nvPr>
        </p:nvGraphicFramePr>
        <p:xfrm>
          <a:off x="6079067" y="3564466"/>
          <a:ext cx="6019800" cy="262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415079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8680833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011892071"/>
                    </a:ext>
                  </a:extLst>
                </a:gridCol>
              </a:tblGrid>
              <a:tr h="397934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bg1"/>
                          </a:solidFill>
                        </a:rPr>
                        <a:t>Lieux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bg1"/>
                          </a:solidFill>
                        </a:rPr>
                        <a:t>Délai de rdv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chemeClr val="bg1"/>
                          </a:solidFill>
                        </a:rPr>
                        <a:t>Périodicité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9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Lesneven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02/07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Mercredi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4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Landerneau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16/07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Mardi semaine impaire et mercredi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2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Crozon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28/07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Lundi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4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Saint Renan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21/07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Lundi semaine paires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2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Landivisiau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18/07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Vendredi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38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/>
                        <a:t>St Pol de Léon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28/07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Lundi semaine impaire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4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5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119A2B4-2F22-683B-C414-5AAD740A9B43}"/>
              </a:ext>
            </a:extLst>
          </p:cNvPr>
          <p:cNvSpPr txBox="1"/>
          <p:nvPr/>
        </p:nvSpPr>
        <p:spPr>
          <a:xfrm>
            <a:off x="4529469" y="684028"/>
            <a:ext cx="25039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latin typeface="Algerian"/>
              </a:rPr>
              <a:t>Infos diverses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0F8911-85AC-58DC-C99C-99446EE360B0}"/>
              </a:ext>
            </a:extLst>
          </p:cNvPr>
          <p:cNvSpPr txBox="1"/>
          <p:nvPr/>
        </p:nvSpPr>
        <p:spPr>
          <a:xfrm>
            <a:off x="1302151" y="2054506"/>
            <a:ext cx="88372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Calibri"/>
                <a:cs typeface="Calibri"/>
              </a:rPr>
              <a:t>Prochaine période d'immersion dans les accueils Caf : semaine 38, 39, 41 et 42</a:t>
            </a:r>
          </a:p>
          <a:p>
            <a:endParaRPr lang="fr-FR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</a:rPr>
              <a:t>Le calendrier sera diffusé via les messageries des FS et Osmose.</a:t>
            </a:r>
          </a:p>
        </p:txBody>
      </p:sp>
    </p:spTree>
    <p:extLst>
      <p:ext uri="{BB962C8B-B14F-4D97-AF65-F5344CB8AC3E}">
        <p14:creationId xmlns:p14="http://schemas.microsoft.com/office/powerpoint/2010/main" val="259430762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278B619C5574FACA469417109D16F" ma:contentTypeVersion="6" ma:contentTypeDescription="Crée un document." ma:contentTypeScope="" ma:versionID="c467abb6e412a62f1cf0e46d805f3457">
  <xsd:schema xmlns:xsd="http://www.w3.org/2001/XMLSchema" xmlns:xs="http://www.w3.org/2001/XMLSchema" xmlns:p="http://schemas.microsoft.com/office/2006/metadata/properties" xmlns:ns2="cd90f93f-43b8-45ec-a3a6-be11532df334" xmlns:ns3="53ffee75-7093-4de4-a72d-d1fddee4d2d4" targetNamespace="http://schemas.microsoft.com/office/2006/metadata/properties" ma:root="true" ma:fieldsID="473d47063af65f4a21e777b2450bb3da" ns2:_="" ns3:_="">
    <xsd:import namespace="cd90f93f-43b8-45ec-a3a6-be11532df334"/>
    <xsd:import namespace="53ffee75-7093-4de4-a72d-d1fddee4d2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0f93f-43b8-45ec-a3a6-be11532df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ee75-7093-4de4-a72d-d1fddee4d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7C91A-2D30-40A5-9D74-913D489AB7E8}">
  <ds:schemaRefs>
    <ds:schemaRef ds:uri="http://purl.org/dc/terms/"/>
    <ds:schemaRef ds:uri="53ffee75-7093-4de4-a72d-d1fddee4d2d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d90f93f-43b8-45ec-a3a6-be11532df334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91493F-773F-4B01-8DE3-71A3F6C11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0A26A5-A81C-4C1B-8CA7-52118D3B0922}">
  <ds:schemaRefs>
    <ds:schemaRef ds:uri="53ffee75-7093-4de4-a72d-d1fddee4d2d4"/>
    <ds:schemaRef ds:uri="cd90f93f-43b8-45ec-a3a6-be11532df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323</Words>
  <Application>Microsoft Office PowerPoint</Application>
  <PresentationFormat>Grand écran</PresentationFormat>
  <Paragraphs>170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Algerian</vt:lpstr>
      <vt:lpstr>Arabic Typesetting</vt:lpstr>
      <vt:lpstr>Calibri</vt:lpstr>
      <vt:lpstr>Calibri Light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du 16 MAI 2024</dc:title>
  <dc:creator>Stephanie GUIONNET 293</dc:creator>
  <cp:lastModifiedBy>Vanessa LE-PAGE 293</cp:lastModifiedBy>
  <cp:revision>35</cp:revision>
  <dcterms:created xsi:type="dcterms:W3CDTF">2024-05-13T07:50:43Z</dcterms:created>
  <dcterms:modified xsi:type="dcterms:W3CDTF">2025-07-03T07:00:52Z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0x010100868278B619C5574FACA469417109D16F</vt:lpwstr>
  </property>
</Properties>
</file>