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8" r:id="rId11"/>
    <p:sldId id="265" r:id="rId12"/>
    <p:sldId id="266" r:id="rId13"/>
    <p:sldId id="26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CBFF"/>
    <a:srgbClr val="013593"/>
    <a:srgbClr val="09204E"/>
    <a:srgbClr val="DBE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7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A48943-2841-0B08-1F6C-624A73B3DFA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53C4798-B683-C8CC-F2B3-0D390D8F5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9B1E2D1-BE28-C37D-D885-A18E77D8ECB5}"/>
              </a:ext>
            </a:extLst>
          </p:cNvPr>
          <p:cNvSpPr>
            <a:spLocks noGrp="1"/>
          </p:cNvSpPr>
          <p:nvPr>
            <p:ph type="dt" sz="half" idx="10"/>
          </p:nvPr>
        </p:nvSpPr>
        <p:spPr/>
        <p:txBody>
          <a:bodyPr/>
          <a:lstStyle/>
          <a:p>
            <a:fld id="{B23AF780-B57E-4972-88BA-678101B718DA}" type="datetimeFigureOut">
              <a:rPr lang="fr-FR" smtClean="0"/>
              <a:t>19/10/2023</a:t>
            </a:fld>
            <a:endParaRPr lang="fr-FR"/>
          </a:p>
        </p:txBody>
      </p:sp>
      <p:sp>
        <p:nvSpPr>
          <p:cNvPr id="5" name="Espace réservé du pied de page 4">
            <a:extLst>
              <a:ext uri="{FF2B5EF4-FFF2-40B4-BE49-F238E27FC236}">
                <a16:creationId xmlns:a16="http://schemas.microsoft.com/office/drawing/2014/main" id="{DE939EAF-E42B-C6EA-6B65-D2A2135852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DBDB28-7B38-C848-A241-ACD74D93CD70}"/>
              </a:ext>
            </a:extLst>
          </p:cNvPr>
          <p:cNvSpPr>
            <a:spLocks noGrp="1"/>
          </p:cNvSpPr>
          <p:nvPr>
            <p:ph type="sldNum" sz="quarter" idx="12"/>
          </p:nvPr>
        </p:nvSpPr>
        <p:spPr/>
        <p:txBody>
          <a:bodyPr/>
          <a:lstStyle/>
          <a:p>
            <a:fld id="{4BA397AA-A237-463C-87F2-ED73C74B870F}" type="slidenum">
              <a:rPr lang="fr-FR" smtClean="0"/>
              <a:t>‹N°›</a:t>
            </a:fld>
            <a:endParaRPr lang="fr-FR"/>
          </a:p>
        </p:txBody>
      </p:sp>
    </p:spTree>
    <p:extLst>
      <p:ext uri="{BB962C8B-B14F-4D97-AF65-F5344CB8AC3E}">
        <p14:creationId xmlns:p14="http://schemas.microsoft.com/office/powerpoint/2010/main" val="309556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2A5165-21EF-610D-48F9-989092E2E24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7E2B589-BE37-79E2-4C54-E9B6976786F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476C91-5403-72F4-FB3D-A54670512B56}"/>
              </a:ext>
            </a:extLst>
          </p:cNvPr>
          <p:cNvSpPr>
            <a:spLocks noGrp="1"/>
          </p:cNvSpPr>
          <p:nvPr>
            <p:ph type="dt" sz="half" idx="10"/>
          </p:nvPr>
        </p:nvSpPr>
        <p:spPr/>
        <p:txBody>
          <a:bodyPr/>
          <a:lstStyle/>
          <a:p>
            <a:fld id="{B23AF780-B57E-4972-88BA-678101B718DA}" type="datetimeFigureOut">
              <a:rPr lang="fr-FR" smtClean="0"/>
              <a:t>19/10/2023</a:t>
            </a:fld>
            <a:endParaRPr lang="fr-FR"/>
          </a:p>
        </p:txBody>
      </p:sp>
      <p:sp>
        <p:nvSpPr>
          <p:cNvPr id="5" name="Espace réservé du pied de page 4">
            <a:extLst>
              <a:ext uri="{FF2B5EF4-FFF2-40B4-BE49-F238E27FC236}">
                <a16:creationId xmlns:a16="http://schemas.microsoft.com/office/drawing/2014/main" id="{A50FC22B-4B89-449E-407F-B311AAF1E9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A4010F-FBB1-B7AE-C839-B87817FE3338}"/>
              </a:ext>
            </a:extLst>
          </p:cNvPr>
          <p:cNvSpPr>
            <a:spLocks noGrp="1"/>
          </p:cNvSpPr>
          <p:nvPr>
            <p:ph type="sldNum" sz="quarter" idx="12"/>
          </p:nvPr>
        </p:nvSpPr>
        <p:spPr/>
        <p:txBody>
          <a:bodyPr/>
          <a:lstStyle/>
          <a:p>
            <a:fld id="{4BA397AA-A237-463C-87F2-ED73C74B870F}" type="slidenum">
              <a:rPr lang="fr-FR" smtClean="0"/>
              <a:t>‹N°›</a:t>
            </a:fld>
            <a:endParaRPr lang="fr-FR"/>
          </a:p>
        </p:txBody>
      </p:sp>
    </p:spTree>
    <p:extLst>
      <p:ext uri="{BB962C8B-B14F-4D97-AF65-F5344CB8AC3E}">
        <p14:creationId xmlns:p14="http://schemas.microsoft.com/office/powerpoint/2010/main" val="35186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A32B60-0AB6-E524-A6FC-C841E8CBE3F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9DBDA46-DD9A-DF12-F6AF-CC57CD7E7CC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672DC3-7988-4578-E349-7F8D9A859D7C}"/>
              </a:ext>
            </a:extLst>
          </p:cNvPr>
          <p:cNvSpPr>
            <a:spLocks noGrp="1"/>
          </p:cNvSpPr>
          <p:nvPr>
            <p:ph type="dt" sz="half" idx="10"/>
          </p:nvPr>
        </p:nvSpPr>
        <p:spPr/>
        <p:txBody>
          <a:bodyPr/>
          <a:lstStyle/>
          <a:p>
            <a:fld id="{B23AF780-B57E-4972-88BA-678101B718DA}" type="datetimeFigureOut">
              <a:rPr lang="fr-FR" smtClean="0"/>
              <a:t>19/10/2023</a:t>
            </a:fld>
            <a:endParaRPr lang="fr-FR"/>
          </a:p>
        </p:txBody>
      </p:sp>
      <p:sp>
        <p:nvSpPr>
          <p:cNvPr id="5" name="Espace réservé du pied de page 4">
            <a:extLst>
              <a:ext uri="{FF2B5EF4-FFF2-40B4-BE49-F238E27FC236}">
                <a16:creationId xmlns:a16="http://schemas.microsoft.com/office/drawing/2014/main" id="{76F85107-3096-1376-BA6A-884541975D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1128A6-7BF3-04B9-6475-C1C6EEE56B31}"/>
              </a:ext>
            </a:extLst>
          </p:cNvPr>
          <p:cNvSpPr>
            <a:spLocks noGrp="1"/>
          </p:cNvSpPr>
          <p:nvPr>
            <p:ph type="sldNum" sz="quarter" idx="12"/>
          </p:nvPr>
        </p:nvSpPr>
        <p:spPr/>
        <p:txBody>
          <a:bodyPr/>
          <a:lstStyle/>
          <a:p>
            <a:fld id="{4BA397AA-A237-463C-87F2-ED73C74B870F}" type="slidenum">
              <a:rPr lang="fr-FR" smtClean="0"/>
              <a:t>‹N°›</a:t>
            </a:fld>
            <a:endParaRPr lang="fr-FR"/>
          </a:p>
        </p:txBody>
      </p:sp>
    </p:spTree>
    <p:extLst>
      <p:ext uri="{BB962C8B-B14F-4D97-AF65-F5344CB8AC3E}">
        <p14:creationId xmlns:p14="http://schemas.microsoft.com/office/powerpoint/2010/main" val="426132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11C1E-B4C5-995B-0661-47F815BB8F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F348E3-5955-18FD-2E27-C6A2AC3809A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8EFF60-0CDB-B0B8-1269-4C7F65099DE3}"/>
              </a:ext>
            </a:extLst>
          </p:cNvPr>
          <p:cNvSpPr>
            <a:spLocks noGrp="1"/>
          </p:cNvSpPr>
          <p:nvPr>
            <p:ph type="dt" sz="half" idx="10"/>
          </p:nvPr>
        </p:nvSpPr>
        <p:spPr/>
        <p:txBody>
          <a:bodyPr/>
          <a:lstStyle/>
          <a:p>
            <a:fld id="{B23AF780-B57E-4972-88BA-678101B718DA}" type="datetimeFigureOut">
              <a:rPr lang="fr-FR" smtClean="0"/>
              <a:t>19/10/2023</a:t>
            </a:fld>
            <a:endParaRPr lang="fr-FR"/>
          </a:p>
        </p:txBody>
      </p:sp>
      <p:sp>
        <p:nvSpPr>
          <p:cNvPr id="5" name="Espace réservé du pied de page 4">
            <a:extLst>
              <a:ext uri="{FF2B5EF4-FFF2-40B4-BE49-F238E27FC236}">
                <a16:creationId xmlns:a16="http://schemas.microsoft.com/office/drawing/2014/main" id="{2EA53C10-DF9C-649D-C488-727964DF13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A2C84A-BF21-6DE8-1B30-F7424C953A27}"/>
              </a:ext>
            </a:extLst>
          </p:cNvPr>
          <p:cNvSpPr>
            <a:spLocks noGrp="1"/>
          </p:cNvSpPr>
          <p:nvPr>
            <p:ph type="sldNum" sz="quarter" idx="12"/>
          </p:nvPr>
        </p:nvSpPr>
        <p:spPr/>
        <p:txBody>
          <a:bodyPr/>
          <a:lstStyle/>
          <a:p>
            <a:fld id="{4BA397AA-A237-463C-87F2-ED73C74B870F}" type="slidenum">
              <a:rPr lang="fr-FR" smtClean="0"/>
              <a:t>‹N°›</a:t>
            </a:fld>
            <a:endParaRPr lang="fr-FR"/>
          </a:p>
        </p:txBody>
      </p:sp>
    </p:spTree>
    <p:extLst>
      <p:ext uri="{BB962C8B-B14F-4D97-AF65-F5344CB8AC3E}">
        <p14:creationId xmlns:p14="http://schemas.microsoft.com/office/powerpoint/2010/main" val="147362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46539C-A9C4-EA1E-6652-F23C79BEE21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CB4DBD8-8DFB-6E64-B42A-DBB5A1138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14717CD-0071-DC47-E5AD-E28D42EBED37}"/>
              </a:ext>
            </a:extLst>
          </p:cNvPr>
          <p:cNvSpPr>
            <a:spLocks noGrp="1"/>
          </p:cNvSpPr>
          <p:nvPr>
            <p:ph type="dt" sz="half" idx="10"/>
          </p:nvPr>
        </p:nvSpPr>
        <p:spPr/>
        <p:txBody>
          <a:bodyPr/>
          <a:lstStyle/>
          <a:p>
            <a:fld id="{B23AF780-B57E-4972-88BA-678101B718DA}" type="datetimeFigureOut">
              <a:rPr lang="fr-FR" smtClean="0"/>
              <a:t>19/10/2023</a:t>
            </a:fld>
            <a:endParaRPr lang="fr-FR"/>
          </a:p>
        </p:txBody>
      </p:sp>
      <p:sp>
        <p:nvSpPr>
          <p:cNvPr id="5" name="Espace réservé du pied de page 4">
            <a:extLst>
              <a:ext uri="{FF2B5EF4-FFF2-40B4-BE49-F238E27FC236}">
                <a16:creationId xmlns:a16="http://schemas.microsoft.com/office/drawing/2014/main" id="{BA0355FE-7AB5-6EFC-4EE3-D1D5D44070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65DAF5-17E7-E520-2C6C-07B313ABD955}"/>
              </a:ext>
            </a:extLst>
          </p:cNvPr>
          <p:cNvSpPr>
            <a:spLocks noGrp="1"/>
          </p:cNvSpPr>
          <p:nvPr>
            <p:ph type="sldNum" sz="quarter" idx="12"/>
          </p:nvPr>
        </p:nvSpPr>
        <p:spPr/>
        <p:txBody>
          <a:bodyPr/>
          <a:lstStyle/>
          <a:p>
            <a:fld id="{4BA397AA-A237-463C-87F2-ED73C74B870F}" type="slidenum">
              <a:rPr lang="fr-FR" smtClean="0"/>
              <a:t>‹N°›</a:t>
            </a:fld>
            <a:endParaRPr lang="fr-FR"/>
          </a:p>
        </p:txBody>
      </p:sp>
    </p:spTree>
    <p:extLst>
      <p:ext uri="{BB962C8B-B14F-4D97-AF65-F5344CB8AC3E}">
        <p14:creationId xmlns:p14="http://schemas.microsoft.com/office/powerpoint/2010/main" val="158961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3642E-9A8E-22B6-5C2E-6C5268AD09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CC7C19-747B-C144-E993-5E17055934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EE4D735-2648-DEAA-7372-62D39D0F74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CEF888C-7DCD-C56C-23A4-0AC0F90FE108}"/>
              </a:ext>
            </a:extLst>
          </p:cNvPr>
          <p:cNvSpPr>
            <a:spLocks noGrp="1"/>
          </p:cNvSpPr>
          <p:nvPr>
            <p:ph type="dt" sz="half" idx="10"/>
          </p:nvPr>
        </p:nvSpPr>
        <p:spPr/>
        <p:txBody>
          <a:bodyPr/>
          <a:lstStyle/>
          <a:p>
            <a:fld id="{B23AF780-B57E-4972-88BA-678101B718DA}" type="datetimeFigureOut">
              <a:rPr lang="fr-FR" smtClean="0"/>
              <a:t>19/10/2023</a:t>
            </a:fld>
            <a:endParaRPr lang="fr-FR"/>
          </a:p>
        </p:txBody>
      </p:sp>
      <p:sp>
        <p:nvSpPr>
          <p:cNvPr id="6" name="Espace réservé du pied de page 5">
            <a:extLst>
              <a:ext uri="{FF2B5EF4-FFF2-40B4-BE49-F238E27FC236}">
                <a16:creationId xmlns:a16="http://schemas.microsoft.com/office/drawing/2014/main" id="{A1600BA6-341A-77FF-756B-380A9DA202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FF6234-4A47-ABCB-24EE-CCFCE5093EE6}"/>
              </a:ext>
            </a:extLst>
          </p:cNvPr>
          <p:cNvSpPr>
            <a:spLocks noGrp="1"/>
          </p:cNvSpPr>
          <p:nvPr>
            <p:ph type="sldNum" sz="quarter" idx="12"/>
          </p:nvPr>
        </p:nvSpPr>
        <p:spPr/>
        <p:txBody>
          <a:bodyPr/>
          <a:lstStyle/>
          <a:p>
            <a:fld id="{4BA397AA-A237-463C-87F2-ED73C74B870F}" type="slidenum">
              <a:rPr lang="fr-FR" smtClean="0"/>
              <a:t>‹N°›</a:t>
            </a:fld>
            <a:endParaRPr lang="fr-FR"/>
          </a:p>
        </p:txBody>
      </p:sp>
    </p:spTree>
    <p:extLst>
      <p:ext uri="{BB962C8B-B14F-4D97-AF65-F5344CB8AC3E}">
        <p14:creationId xmlns:p14="http://schemas.microsoft.com/office/powerpoint/2010/main" val="333649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B514FC-9095-A1C3-8EE6-D56F799992F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6EC35B1-A319-C264-D1DD-815CB70F84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EB07A10-D459-6692-80C3-CED67A75BB8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42CAC67-DB5B-2323-911B-5F8D6D045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5780DEA-633F-A649-9665-95D1E628A3F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60EE266-9083-CE5D-6A60-E4805D0812D8}"/>
              </a:ext>
            </a:extLst>
          </p:cNvPr>
          <p:cNvSpPr>
            <a:spLocks noGrp="1"/>
          </p:cNvSpPr>
          <p:nvPr>
            <p:ph type="dt" sz="half" idx="10"/>
          </p:nvPr>
        </p:nvSpPr>
        <p:spPr/>
        <p:txBody>
          <a:bodyPr/>
          <a:lstStyle/>
          <a:p>
            <a:fld id="{B23AF780-B57E-4972-88BA-678101B718DA}" type="datetimeFigureOut">
              <a:rPr lang="fr-FR" smtClean="0"/>
              <a:t>19/10/2023</a:t>
            </a:fld>
            <a:endParaRPr lang="fr-FR"/>
          </a:p>
        </p:txBody>
      </p:sp>
      <p:sp>
        <p:nvSpPr>
          <p:cNvPr id="8" name="Espace réservé du pied de page 7">
            <a:extLst>
              <a:ext uri="{FF2B5EF4-FFF2-40B4-BE49-F238E27FC236}">
                <a16:creationId xmlns:a16="http://schemas.microsoft.com/office/drawing/2014/main" id="{F6D712D0-BAB0-9ECF-40EA-56A6C7AE712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92DC4E1-6A0F-62E1-D070-B83E34947FC4}"/>
              </a:ext>
            </a:extLst>
          </p:cNvPr>
          <p:cNvSpPr>
            <a:spLocks noGrp="1"/>
          </p:cNvSpPr>
          <p:nvPr>
            <p:ph type="sldNum" sz="quarter" idx="12"/>
          </p:nvPr>
        </p:nvSpPr>
        <p:spPr/>
        <p:txBody>
          <a:bodyPr/>
          <a:lstStyle/>
          <a:p>
            <a:fld id="{4BA397AA-A237-463C-87F2-ED73C74B870F}" type="slidenum">
              <a:rPr lang="fr-FR" smtClean="0"/>
              <a:t>‹N°›</a:t>
            </a:fld>
            <a:endParaRPr lang="fr-FR"/>
          </a:p>
        </p:txBody>
      </p:sp>
    </p:spTree>
    <p:extLst>
      <p:ext uri="{BB962C8B-B14F-4D97-AF65-F5344CB8AC3E}">
        <p14:creationId xmlns:p14="http://schemas.microsoft.com/office/powerpoint/2010/main" val="250312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4BC114-CFF7-8A06-A88B-B1A30C631DA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C1C043C-AD90-8057-956A-44D1AA007972}"/>
              </a:ext>
            </a:extLst>
          </p:cNvPr>
          <p:cNvSpPr>
            <a:spLocks noGrp="1"/>
          </p:cNvSpPr>
          <p:nvPr>
            <p:ph type="dt" sz="half" idx="10"/>
          </p:nvPr>
        </p:nvSpPr>
        <p:spPr/>
        <p:txBody>
          <a:bodyPr/>
          <a:lstStyle/>
          <a:p>
            <a:fld id="{B23AF780-B57E-4972-88BA-678101B718DA}" type="datetimeFigureOut">
              <a:rPr lang="fr-FR" smtClean="0"/>
              <a:t>19/10/2023</a:t>
            </a:fld>
            <a:endParaRPr lang="fr-FR"/>
          </a:p>
        </p:txBody>
      </p:sp>
      <p:sp>
        <p:nvSpPr>
          <p:cNvPr id="4" name="Espace réservé du pied de page 3">
            <a:extLst>
              <a:ext uri="{FF2B5EF4-FFF2-40B4-BE49-F238E27FC236}">
                <a16:creationId xmlns:a16="http://schemas.microsoft.com/office/drawing/2014/main" id="{BBA740A4-4A08-630D-C24F-4EB96DF559B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38EA8D1-9E58-EA5C-4056-A8A2D6658FFB}"/>
              </a:ext>
            </a:extLst>
          </p:cNvPr>
          <p:cNvSpPr>
            <a:spLocks noGrp="1"/>
          </p:cNvSpPr>
          <p:nvPr>
            <p:ph type="sldNum" sz="quarter" idx="12"/>
          </p:nvPr>
        </p:nvSpPr>
        <p:spPr/>
        <p:txBody>
          <a:bodyPr/>
          <a:lstStyle/>
          <a:p>
            <a:fld id="{4BA397AA-A237-463C-87F2-ED73C74B870F}" type="slidenum">
              <a:rPr lang="fr-FR" smtClean="0"/>
              <a:t>‹N°›</a:t>
            </a:fld>
            <a:endParaRPr lang="fr-FR"/>
          </a:p>
        </p:txBody>
      </p:sp>
    </p:spTree>
    <p:extLst>
      <p:ext uri="{BB962C8B-B14F-4D97-AF65-F5344CB8AC3E}">
        <p14:creationId xmlns:p14="http://schemas.microsoft.com/office/powerpoint/2010/main" val="370654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FAE74-8888-9DDD-DF3B-768647A866A1}"/>
              </a:ext>
            </a:extLst>
          </p:cNvPr>
          <p:cNvSpPr>
            <a:spLocks noGrp="1"/>
          </p:cNvSpPr>
          <p:nvPr>
            <p:ph type="dt" sz="half" idx="10"/>
          </p:nvPr>
        </p:nvSpPr>
        <p:spPr/>
        <p:txBody>
          <a:bodyPr/>
          <a:lstStyle/>
          <a:p>
            <a:fld id="{B23AF780-B57E-4972-88BA-678101B718DA}" type="datetimeFigureOut">
              <a:rPr lang="fr-FR" smtClean="0"/>
              <a:t>19/10/2023</a:t>
            </a:fld>
            <a:endParaRPr lang="fr-FR"/>
          </a:p>
        </p:txBody>
      </p:sp>
      <p:sp>
        <p:nvSpPr>
          <p:cNvPr id="3" name="Espace réservé du pied de page 2">
            <a:extLst>
              <a:ext uri="{FF2B5EF4-FFF2-40B4-BE49-F238E27FC236}">
                <a16:creationId xmlns:a16="http://schemas.microsoft.com/office/drawing/2014/main" id="{D3498655-411D-F24C-FD2E-1ECC2FF5955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E734E22-6393-64BD-6244-BB26A1B6B774}"/>
              </a:ext>
            </a:extLst>
          </p:cNvPr>
          <p:cNvSpPr>
            <a:spLocks noGrp="1"/>
          </p:cNvSpPr>
          <p:nvPr>
            <p:ph type="sldNum" sz="quarter" idx="12"/>
          </p:nvPr>
        </p:nvSpPr>
        <p:spPr/>
        <p:txBody>
          <a:bodyPr/>
          <a:lstStyle/>
          <a:p>
            <a:fld id="{4BA397AA-A237-463C-87F2-ED73C74B870F}" type="slidenum">
              <a:rPr lang="fr-FR" smtClean="0"/>
              <a:t>‹N°›</a:t>
            </a:fld>
            <a:endParaRPr lang="fr-FR"/>
          </a:p>
        </p:txBody>
      </p:sp>
    </p:spTree>
    <p:extLst>
      <p:ext uri="{BB962C8B-B14F-4D97-AF65-F5344CB8AC3E}">
        <p14:creationId xmlns:p14="http://schemas.microsoft.com/office/powerpoint/2010/main" val="9996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7D905-F275-0573-0B7F-14F3A0EF3D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D7C69C-570C-87CB-3DB1-9421BF1CE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B3293BE-21C3-7568-FA58-6DB86562E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906508-8B55-879D-6383-5E5565335395}"/>
              </a:ext>
            </a:extLst>
          </p:cNvPr>
          <p:cNvSpPr>
            <a:spLocks noGrp="1"/>
          </p:cNvSpPr>
          <p:nvPr>
            <p:ph type="dt" sz="half" idx="10"/>
          </p:nvPr>
        </p:nvSpPr>
        <p:spPr/>
        <p:txBody>
          <a:bodyPr/>
          <a:lstStyle/>
          <a:p>
            <a:fld id="{B23AF780-B57E-4972-88BA-678101B718DA}" type="datetimeFigureOut">
              <a:rPr lang="fr-FR" smtClean="0"/>
              <a:t>19/10/2023</a:t>
            </a:fld>
            <a:endParaRPr lang="fr-FR"/>
          </a:p>
        </p:txBody>
      </p:sp>
      <p:sp>
        <p:nvSpPr>
          <p:cNvPr id="6" name="Espace réservé du pied de page 5">
            <a:extLst>
              <a:ext uri="{FF2B5EF4-FFF2-40B4-BE49-F238E27FC236}">
                <a16:creationId xmlns:a16="http://schemas.microsoft.com/office/drawing/2014/main" id="{B79CFAF2-A793-E3EB-09CD-DC107FF391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AE8FA4-127E-36CF-246A-DC0D39ECCF47}"/>
              </a:ext>
            </a:extLst>
          </p:cNvPr>
          <p:cNvSpPr>
            <a:spLocks noGrp="1"/>
          </p:cNvSpPr>
          <p:nvPr>
            <p:ph type="sldNum" sz="quarter" idx="12"/>
          </p:nvPr>
        </p:nvSpPr>
        <p:spPr/>
        <p:txBody>
          <a:bodyPr/>
          <a:lstStyle/>
          <a:p>
            <a:fld id="{4BA397AA-A237-463C-87F2-ED73C74B870F}" type="slidenum">
              <a:rPr lang="fr-FR" smtClean="0"/>
              <a:t>‹N°›</a:t>
            </a:fld>
            <a:endParaRPr lang="fr-FR"/>
          </a:p>
        </p:txBody>
      </p:sp>
    </p:spTree>
    <p:extLst>
      <p:ext uri="{BB962C8B-B14F-4D97-AF65-F5344CB8AC3E}">
        <p14:creationId xmlns:p14="http://schemas.microsoft.com/office/powerpoint/2010/main" val="257659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1A611-358B-8AAA-3DCB-3EC398BDFD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792D80E-8919-7EE2-F0CD-95E2EE312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45241E0-2A8E-03D6-F0C5-EC7DC9F5B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7F8815-FD8E-F1DF-D258-62A8C3CDCDEE}"/>
              </a:ext>
            </a:extLst>
          </p:cNvPr>
          <p:cNvSpPr>
            <a:spLocks noGrp="1"/>
          </p:cNvSpPr>
          <p:nvPr>
            <p:ph type="dt" sz="half" idx="10"/>
          </p:nvPr>
        </p:nvSpPr>
        <p:spPr/>
        <p:txBody>
          <a:bodyPr/>
          <a:lstStyle/>
          <a:p>
            <a:fld id="{B23AF780-B57E-4972-88BA-678101B718DA}" type="datetimeFigureOut">
              <a:rPr lang="fr-FR" smtClean="0"/>
              <a:t>19/10/2023</a:t>
            </a:fld>
            <a:endParaRPr lang="fr-FR"/>
          </a:p>
        </p:txBody>
      </p:sp>
      <p:sp>
        <p:nvSpPr>
          <p:cNvPr id="6" name="Espace réservé du pied de page 5">
            <a:extLst>
              <a:ext uri="{FF2B5EF4-FFF2-40B4-BE49-F238E27FC236}">
                <a16:creationId xmlns:a16="http://schemas.microsoft.com/office/drawing/2014/main" id="{FBE2A878-4F32-9AE6-E2C9-1B44CE7FA18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05DF0C-1F7B-C4A7-DE9A-CA961CBFAEDB}"/>
              </a:ext>
            </a:extLst>
          </p:cNvPr>
          <p:cNvSpPr>
            <a:spLocks noGrp="1"/>
          </p:cNvSpPr>
          <p:nvPr>
            <p:ph type="sldNum" sz="quarter" idx="12"/>
          </p:nvPr>
        </p:nvSpPr>
        <p:spPr/>
        <p:txBody>
          <a:bodyPr/>
          <a:lstStyle/>
          <a:p>
            <a:fld id="{4BA397AA-A237-463C-87F2-ED73C74B870F}" type="slidenum">
              <a:rPr lang="fr-FR" smtClean="0"/>
              <a:t>‹N°›</a:t>
            </a:fld>
            <a:endParaRPr lang="fr-FR"/>
          </a:p>
        </p:txBody>
      </p:sp>
    </p:spTree>
    <p:extLst>
      <p:ext uri="{BB962C8B-B14F-4D97-AF65-F5344CB8AC3E}">
        <p14:creationId xmlns:p14="http://schemas.microsoft.com/office/powerpoint/2010/main" val="411604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098B8F-C7CF-2A5D-0A91-52FDA89CB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7DD32F3-B609-6967-4D61-52223B7064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A5BBE6-13D7-B212-6FFA-7F0A51D59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AF780-B57E-4972-88BA-678101B718DA}" type="datetimeFigureOut">
              <a:rPr lang="fr-FR" smtClean="0"/>
              <a:t>19/10/2023</a:t>
            </a:fld>
            <a:endParaRPr lang="fr-FR"/>
          </a:p>
        </p:txBody>
      </p:sp>
      <p:sp>
        <p:nvSpPr>
          <p:cNvPr id="5" name="Espace réservé du pied de page 4">
            <a:extLst>
              <a:ext uri="{FF2B5EF4-FFF2-40B4-BE49-F238E27FC236}">
                <a16:creationId xmlns:a16="http://schemas.microsoft.com/office/drawing/2014/main" id="{B16B92B7-A79A-A906-C320-5F8618815B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7F4032A-9062-FE29-8458-D7CCB56999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397AA-A237-463C-87F2-ED73C74B870F}" type="slidenum">
              <a:rPr lang="fr-FR" smtClean="0"/>
              <a:t>‹N°›</a:t>
            </a:fld>
            <a:endParaRPr lang="fr-FR"/>
          </a:p>
        </p:txBody>
      </p:sp>
    </p:spTree>
    <p:extLst>
      <p:ext uri="{BB962C8B-B14F-4D97-AF65-F5344CB8AC3E}">
        <p14:creationId xmlns:p14="http://schemas.microsoft.com/office/powerpoint/2010/main" val="2959093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vacaf.org/" TargetMode="Externa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hyperlink" Target="http://www.vacancesetfamilles.fr/" TargetMode="Externa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4.svg"/><Relationship Id="rId5" Type="http://schemas.openxmlformats.org/officeDocument/2006/relationships/image" Target="../media/image6.jpg"/><Relationship Id="rId10" Type="http://schemas.openxmlformats.org/officeDocument/2006/relationships/image" Target="../media/image3.png"/><Relationship Id="rId4" Type="http://schemas.openxmlformats.org/officeDocument/2006/relationships/hyperlink" Target="http://www.reseau-paserelles.org/" TargetMode="External"/><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 4" descr="Une image contenant personne, Visage humain, habits, sourire&#10;&#10;Description générée automatiquement">
            <a:extLst>
              <a:ext uri="{FF2B5EF4-FFF2-40B4-BE49-F238E27FC236}">
                <a16:creationId xmlns:a16="http://schemas.microsoft.com/office/drawing/2014/main" id="{A9B8025D-ED86-B198-6CA3-95CA852CA9E9}"/>
              </a:ext>
            </a:extLst>
          </p:cNvPr>
          <p:cNvPicPr>
            <a:picLocks noChangeAspect="1"/>
          </p:cNvPicPr>
          <p:nvPr/>
        </p:nvPicPr>
        <p:blipFill rotWithShape="1">
          <a:blip r:embed="rId2">
            <a:extLst>
              <a:ext uri="{28A0092B-C50C-407E-A947-70E740481C1C}">
                <a14:useLocalDpi xmlns:a14="http://schemas.microsoft.com/office/drawing/2010/main" val="0"/>
              </a:ext>
            </a:extLst>
          </a:blip>
          <a:srcRect l="25102" t="7873" r="12258" b="7873"/>
          <a:stretch/>
        </p:blipFill>
        <p:spPr>
          <a:xfrm>
            <a:off x="0" y="1282"/>
            <a:ext cx="7637137" cy="6856718"/>
          </a:xfrm>
          <a:prstGeom prst="rect">
            <a:avLst/>
          </a:prstGeom>
        </p:spPr>
      </p:pic>
      <p:sp>
        <p:nvSpPr>
          <p:cNvPr id="6" name="Rectangle 5">
            <a:extLst>
              <a:ext uri="{FF2B5EF4-FFF2-40B4-BE49-F238E27FC236}">
                <a16:creationId xmlns:a16="http://schemas.microsoft.com/office/drawing/2014/main" id="{E0D13AE0-345B-04DD-D6B6-DAED01FB3619}"/>
              </a:ext>
            </a:extLst>
          </p:cNvPr>
          <p:cNvSpPr/>
          <p:nvPr/>
        </p:nvSpPr>
        <p:spPr>
          <a:xfrm>
            <a:off x="7441035" y="-1282"/>
            <a:ext cx="4749441" cy="6858000"/>
          </a:xfrm>
          <a:prstGeom prst="rect">
            <a:avLst/>
          </a:prstGeom>
          <a:solidFill>
            <a:srgbClr val="09204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texte, affiche, Police, capture d’écran&#10;&#10;Description générée automatiquement">
            <a:extLst>
              <a:ext uri="{FF2B5EF4-FFF2-40B4-BE49-F238E27FC236}">
                <a16:creationId xmlns:a16="http://schemas.microsoft.com/office/drawing/2014/main" id="{8C56B465-99FC-935F-603A-E9E510F4B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85" y="260059"/>
            <a:ext cx="739265" cy="1082180"/>
          </a:xfrm>
          <a:prstGeom prst="rect">
            <a:avLst/>
          </a:prstGeom>
        </p:spPr>
      </p:pic>
      <p:sp>
        <p:nvSpPr>
          <p:cNvPr id="9" name="ZoneTexte 8">
            <a:extLst>
              <a:ext uri="{FF2B5EF4-FFF2-40B4-BE49-F238E27FC236}">
                <a16:creationId xmlns:a16="http://schemas.microsoft.com/office/drawing/2014/main" id="{9C08DE84-709C-6ECF-CE9B-7A6ED42E6072}"/>
              </a:ext>
            </a:extLst>
          </p:cNvPr>
          <p:cNvSpPr txBox="1"/>
          <p:nvPr/>
        </p:nvSpPr>
        <p:spPr>
          <a:xfrm>
            <a:off x="8037289" y="1839697"/>
            <a:ext cx="3556932" cy="2339102"/>
          </a:xfrm>
          <a:prstGeom prst="rect">
            <a:avLst/>
          </a:prstGeom>
          <a:noFill/>
        </p:spPr>
        <p:txBody>
          <a:bodyPr wrap="square" rtlCol="0">
            <a:spAutoFit/>
          </a:bodyPr>
          <a:lstStyle/>
          <a:p>
            <a:pPr algn="ctr"/>
            <a:r>
              <a:rPr lang="fr-FR" sz="3200" dirty="0">
                <a:solidFill>
                  <a:schemeClr val="bg1"/>
                </a:solidFill>
                <a:latin typeface="Roboto" panose="02000000000000000000" pitchFamily="2" charset="0"/>
                <a:ea typeface="Roboto" panose="02000000000000000000" pitchFamily="2" charset="0"/>
                <a:cs typeface="Roboto" panose="02000000000000000000" pitchFamily="2" charset="0"/>
              </a:rPr>
              <a:t>Logement et aides financières individuelles aux allocataires </a:t>
            </a:r>
          </a:p>
          <a:p>
            <a:pPr algn="ctr"/>
            <a:r>
              <a:rPr lang="fr-FR" i="1" dirty="0">
                <a:solidFill>
                  <a:schemeClr val="bg1"/>
                </a:solidFill>
                <a:latin typeface="Roboto" panose="02000000000000000000" pitchFamily="2" charset="0"/>
                <a:ea typeface="Roboto" panose="02000000000000000000" pitchFamily="2" charset="0"/>
                <a:cs typeface="Roboto" panose="02000000000000000000" pitchFamily="2" charset="0"/>
              </a:rPr>
              <a:t>(LOGAFA)</a:t>
            </a:r>
          </a:p>
        </p:txBody>
      </p:sp>
      <p:sp>
        <p:nvSpPr>
          <p:cNvPr id="11" name="ZoneTexte 10">
            <a:extLst>
              <a:ext uri="{FF2B5EF4-FFF2-40B4-BE49-F238E27FC236}">
                <a16:creationId xmlns:a16="http://schemas.microsoft.com/office/drawing/2014/main" id="{623DB4EF-8323-E636-9B32-43BA6C407FE1}"/>
              </a:ext>
            </a:extLst>
          </p:cNvPr>
          <p:cNvSpPr txBox="1"/>
          <p:nvPr/>
        </p:nvSpPr>
        <p:spPr>
          <a:xfrm>
            <a:off x="10531678" y="6383029"/>
            <a:ext cx="1990225" cy="276999"/>
          </a:xfrm>
          <a:prstGeom prst="rect">
            <a:avLst/>
          </a:prstGeom>
          <a:noFill/>
        </p:spPr>
        <p:txBody>
          <a:bodyPr wrap="square" rtlCol="0">
            <a:spAutoFit/>
          </a:bodyPr>
          <a:lstStyle/>
          <a:p>
            <a:pPr algn="ctr"/>
            <a:r>
              <a:rPr lang="fr-FR" sz="1200" dirty="0">
                <a:solidFill>
                  <a:schemeClr val="bg1"/>
                </a:solidFill>
                <a:latin typeface="Roboto" panose="02000000000000000000" pitchFamily="2" charset="0"/>
                <a:ea typeface="Roboto" panose="02000000000000000000" pitchFamily="2" charset="0"/>
                <a:cs typeface="Roboto" panose="02000000000000000000" pitchFamily="2" charset="0"/>
              </a:rPr>
              <a:t>Éd. 202</a:t>
            </a:r>
            <a:r>
              <a:rPr lang="fr-FR" sz="1200" i="1" dirty="0">
                <a:solidFill>
                  <a:schemeClr val="bg1"/>
                </a:solidFill>
                <a:latin typeface="Roboto" panose="02000000000000000000" pitchFamily="2" charset="0"/>
                <a:ea typeface="Roboto" panose="02000000000000000000" pitchFamily="2" charset="0"/>
                <a:cs typeface="Roboto" panose="02000000000000000000" pitchFamily="2" charset="0"/>
              </a:rPr>
              <a:t>3</a:t>
            </a:r>
            <a:endParaRPr lang="fr-FR" sz="900" i="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5" name="ZoneTexte 14">
            <a:extLst>
              <a:ext uri="{FF2B5EF4-FFF2-40B4-BE49-F238E27FC236}">
                <a16:creationId xmlns:a16="http://schemas.microsoft.com/office/drawing/2014/main" id="{1C6B574A-9D16-686C-9E2D-A4A0178B2F98}"/>
              </a:ext>
            </a:extLst>
          </p:cNvPr>
          <p:cNvSpPr txBox="1"/>
          <p:nvPr/>
        </p:nvSpPr>
        <p:spPr>
          <a:xfrm>
            <a:off x="8272499" y="5048719"/>
            <a:ext cx="3086512" cy="338554"/>
          </a:xfrm>
          <a:prstGeom prst="rect">
            <a:avLst/>
          </a:prstGeom>
          <a:noFill/>
        </p:spPr>
        <p:txBody>
          <a:bodyPr wrap="square">
            <a:spAutoFit/>
          </a:bodyPr>
          <a:lstStyle/>
          <a:p>
            <a:pPr algn="ctr"/>
            <a:r>
              <a:rPr lang="fr-FR" sz="1600" i="1" u="sng" dirty="0">
                <a:solidFill>
                  <a:schemeClr val="bg1"/>
                </a:solidFill>
                <a:latin typeface="Roboto" panose="02000000000000000000" pitchFamily="2" charset="0"/>
                <a:ea typeface="Roboto" panose="02000000000000000000" pitchFamily="2" charset="0"/>
                <a:cs typeface="Roboto" panose="02000000000000000000" pitchFamily="2" charset="0"/>
              </a:rPr>
              <a:t>Contact</a:t>
            </a:r>
            <a:r>
              <a:rPr lang="fr-FR" sz="1600" i="1" dirty="0">
                <a:solidFill>
                  <a:schemeClr val="bg1"/>
                </a:solidFill>
                <a:latin typeface="Roboto" panose="02000000000000000000" pitchFamily="2" charset="0"/>
                <a:ea typeface="Roboto" panose="02000000000000000000" pitchFamily="2" charset="0"/>
                <a:cs typeface="Roboto" panose="02000000000000000000" pitchFamily="2" charset="0"/>
              </a:rPr>
              <a:t> : logafa@caf29.caf.fr</a:t>
            </a:r>
          </a:p>
        </p:txBody>
      </p:sp>
    </p:spTree>
    <p:extLst>
      <p:ext uri="{BB962C8B-B14F-4D97-AF65-F5344CB8AC3E}">
        <p14:creationId xmlns:p14="http://schemas.microsoft.com/office/powerpoint/2010/main" val="8429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93C4E-9E80-BB88-42C0-EEA60CD98AFA}"/>
              </a:ext>
            </a:extLst>
          </p:cNvPr>
          <p:cNvSpPr/>
          <p:nvPr/>
        </p:nvSpPr>
        <p:spPr>
          <a:xfrm rot="10800000">
            <a:off x="0" y="0"/>
            <a:ext cx="1115736" cy="6858000"/>
          </a:xfrm>
          <a:prstGeom prst="rect">
            <a:avLst/>
          </a:prstGeom>
          <a:solidFill>
            <a:srgbClr val="DBE3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BE3F4"/>
              </a:solidFill>
            </a:endParaRPr>
          </a:p>
        </p:txBody>
      </p:sp>
      <p:sp>
        <p:nvSpPr>
          <p:cNvPr id="5" name="ZoneTexte 4">
            <a:extLst>
              <a:ext uri="{FF2B5EF4-FFF2-40B4-BE49-F238E27FC236}">
                <a16:creationId xmlns:a16="http://schemas.microsoft.com/office/drawing/2014/main" id="{49274BD0-E8C5-0CD8-4BEF-1BA073A7FFC7}"/>
              </a:ext>
            </a:extLst>
          </p:cNvPr>
          <p:cNvSpPr txBox="1"/>
          <p:nvPr/>
        </p:nvSpPr>
        <p:spPr>
          <a:xfrm rot="16200000">
            <a:off x="-2231473" y="3198167"/>
            <a:ext cx="5578681" cy="461665"/>
          </a:xfrm>
          <a:prstGeom prst="rect">
            <a:avLst/>
          </a:prstGeom>
          <a:noFill/>
        </p:spPr>
        <p:txBody>
          <a:bodyPr wrap="square">
            <a:spAutoFit/>
          </a:bodyPr>
          <a:lstStyle/>
          <a:p>
            <a:r>
              <a:rPr lang="fr-FR" sz="2400" b="1" dirty="0">
                <a:solidFill>
                  <a:srgbClr val="09204E"/>
                </a:solidFill>
                <a:latin typeface="Roboto" panose="02000000000000000000" pitchFamily="2" charset="0"/>
                <a:ea typeface="Roboto" panose="02000000000000000000" pitchFamily="2" charset="0"/>
                <a:cs typeface="Roboto" panose="02000000000000000000" pitchFamily="2" charset="0"/>
              </a:rPr>
              <a:t>2. AIDES AUX PROJETS DES FAMILLES</a:t>
            </a:r>
          </a:p>
        </p:txBody>
      </p:sp>
      <p:sp>
        <p:nvSpPr>
          <p:cNvPr id="3" name="ZoneTexte 2">
            <a:extLst>
              <a:ext uri="{FF2B5EF4-FFF2-40B4-BE49-F238E27FC236}">
                <a16:creationId xmlns:a16="http://schemas.microsoft.com/office/drawing/2014/main" id="{87E6F374-34DA-CCC0-E96B-3DB06CBB8229}"/>
              </a:ext>
            </a:extLst>
          </p:cNvPr>
          <p:cNvSpPr txBox="1"/>
          <p:nvPr/>
        </p:nvSpPr>
        <p:spPr>
          <a:xfrm>
            <a:off x="1932401" y="985007"/>
            <a:ext cx="9644405" cy="1569660"/>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2.2.4 Aide pour les gens du voyage </a:t>
            </a:r>
            <a:endParaRPr lang="fr-FR" sz="1200" dirty="0">
              <a:latin typeface="Roboto" panose="02000000000000000000" pitchFamily="2" charset="0"/>
              <a:ea typeface="Roboto" panose="02000000000000000000" pitchFamily="2" charset="0"/>
              <a:cs typeface="Roboto" panose="02000000000000000000" pitchFamily="2" charset="0"/>
            </a:endParaRP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La Caf soutient l’accès et le maintien dans le logement des gens du voyage.</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b="1" i="1" dirty="0">
                <a:solidFill>
                  <a:srgbClr val="013593"/>
                </a:solidFill>
                <a:latin typeface="Roboto" panose="02000000000000000000" pitchFamily="2" charset="0"/>
                <a:ea typeface="Roboto" panose="02000000000000000000" pitchFamily="2" charset="0"/>
                <a:cs typeface="Roboto" panose="02000000000000000000" pitchFamily="2" charset="0"/>
              </a:rPr>
              <a:t>Aide pour achat ou rénovation de caravanes</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La Caf propose une aide à destination des gens du voyage pour leur faciliter l’acquisition ou la rénovation d’une caravane afin d’y habiter de manière permanente dans des conditions favorables.</a:t>
            </a:r>
          </a:p>
        </p:txBody>
      </p:sp>
      <p:graphicFrame>
        <p:nvGraphicFramePr>
          <p:cNvPr id="4" name="Tableau 2">
            <a:extLst>
              <a:ext uri="{FF2B5EF4-FFF2-40B4-BE49-F238E27FC236}">
                <a16:creationId xmlns:a16="http://schemas.microsoft.com/office/drawing/2014/main" id="{E9EFBA3A-9712-2602-A1D2-2CF927E53BB9}"/>
              </a:ext>
            </a:extLst>
          </p:cNvPr>
          <p:cNvGraphicFramePr>
            <a:graphicFrameLocks noGrp="1"/>
          </p:cNvGraphicFramePr>
          <p:nvPr>
            <p:extLst>
              <p:ext uri="{D42A27DB-BD31-4B8C-83A1-F6EECF244321}">
                <p14:modId xmlns:p14="http://schemas.microsoft.com/office/powerpoint/2010/main" val="3517883201"/>
              </p:ext>
            </p:extLst>
          </p:nvPr>
        </p:nvGraphicFramePr>
        <p:xfrm>
          <a:off x="2690603" y="2740028"/>
          <a:ext cx="8127999" cy="828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808149711"/>
                    </a:ext>
                  </a:extLst>
                </a:gridCol>
                <a:gridCol w="2709333">
                  <a:extLst>
                    <a:ext uri="{9D8B030D-6E8A-4147-A177-3AD203B41FA5}">
                      <a16:colId xmlns:a16="http://schemas.microsoft.com/office/drawing/2014/main" val="432940617"/>
                    </a:ext>
                  </a:extLst>
                </a:gridCol>
                <a:gridCol w="2709333">
                  <a:extLst>
                    <a:ext uri="{9D8B030D-6E8A-4147-A177-3AD203B41FA5}">
                      <a16:colId xmlns:a16="http://schemas.microsoft.com/office/drawing/2014/main" val="3249761356"/>
                    </a:ext>
                  </a:extLst>
                </a:gridCol>
              </a:tblGrid>
              <a:tr h="370840">
                <a:tc gridSpan="3">
                  <a:txBody>
                    <a:bodyPr/>
                    <a:lstStyle/>
                    <a:p>
                      <a:pPr algn="ctr"/>
                      <a:r>
                        <a:rPr lang="fr-FR" sz="1400" b="0" dirty="0">
                          <a:latin typeface="Roboto" panose="02000000000000000000" pitchFamily="2" charset="0"/>
                          <a:ea typeface="Roboto" panose="02000000000000000000" pitchFamily="2" charset="0"/>
                          <a:cs typeface="Roboto" panose="02000000000000000000" pitchFamily="2" charset="0"/>
                        </a:rPr>
                        <a:t>Participation financière de la Caf par famille</a:t>
                      </a:r>
                    </a:p>
                  </a:txBody>
                  <a:tcPr/>
                </a:tc>
                <a:tc hMerge="1">
                  <a:txBody>
                    <a:bodyPr/>
                    <a:lstStyle/>
                    <a:p>
                      <a:endParaRPr lang="fr-FR" dirty="0"/>
                    </a:p>
                  </a:txBody>
                  <a:tcPr/>
                </a:tc>
                <a:tc hMerge="1">
                  <a:txBody>
                    <a:bodyPr/>
                    <a:lstStyle/>
                    <a:p>
                      <a:pPr algn="ctr"/>
                      <a:endParaRPr lang="fr-FR" sz="1400" b="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068009816"/>
                  </a:ext>
                </a:extLst>
              </a:tr>
              <a:tr h="370840">
                <a:tc>
                  <a:txBody>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QF inférieur ou égal à 700€</a:t>
                      </a:r>
                    </a:p>
                  </a:txBody>
                  <a:tcPr anchor="ctr"/>
                </a:tc>
                <a:tc>
                  <a:txBody>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Prêt pour un montant maximum de 4000€</a:t>
                      </a:r>
                    </a:p>
                  </a:txBody>
                  <a:tcPr anchor="ctr"/>
                </a:tc>
                <a:tc>
                  <a:txBody>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Mensualités : 150€ pour une aide de 4000€</a:t>
                      </a:r>
                    </a:p>
                  </a:txBody>
                  <a:tcPr anchor="ctr"/>
                </a:tc>
                <a:extLst>
                  <a:ext uri="{0D108BD9-81ED-4DB2-BD59-A6C34878D82A}">
                    <a16:rowId xmlns:a16="http://schemas.microsoft.com/office/drawing/2014/main" val="3403192287"/>
                  </a:ext>
                </a:extLst>
              </a:tr>
            </a:tbl>
          </a:graphicData>
        </a:graphic>
      </p:graphicFrame>
      <p:sp>
        <p:nvSpPr>
          <p:cNvPr id="12" name="ZoneTexte 11">
            <a:extLst>
              <a:ext uri="{FF2B5EF4-FFF2-40B4-BE49-F238E27FC236}">
                <a16:creationId xmlns:a16="http://schemas.microsoft.com/office/drawing/2014/main" id="{2CF57E1F-647D-9C12-BEF2-E7AC60A31B0D}"/>
              </a:ext>
            </a:extLst>
          </p:cNvPr>
          <p:cNvSpPr txBox="1"/>
          <p:nvPr/>
        </p:nvSpPr>
        <p:spPr>
          <a:xfrm>
            <a:off x="1932401" y="3931835"/>
            <a:ext cx="9644405" cy="830997"/>
          </a:xfrm>
          <a:prstGeom prst="rect">
            <a:avLst/>
          </a:prstGeom>
          <a:noFill/>
        </p:spPr>
        <p:txBody>
          <a:bodyPr wrap="square">
            <a:spAutoFit/>
          </a:bodyPr>
          <a:lstStyle/>
          <a:p>
            <a:r>
              <a:rPr lang="fr-FR" sz="1200" b="1" i="1" dirty="0">
                <a:solidFill>
                  <a:srgbClr val="013593"/>
                </a:solidFill>
                <a:latin typeface="Roboto" panose="02000000000000000000" pitchFamily="2" charset="0"/>
                <a:ea typeface="Roboto" panose="02000000000000000000" pitchFamily="2" charset="0"/>
                <a:cs typeface="Roboto" panose="02000000000000000000" pitchFamily="2" charset="0"/>
              </a:rPr>
              <a:t>L’aide au logement temporaire (ALT2)</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L’aide au logement temporaire </a:t>
            </a:r>
            <a:r>
              <a:rPr lang="fr-FR" sz="1200" i="1" dirty="0">
                <a:latin typeface="Roboto" panose="02000000000000000000" pitchFamily="2" charset="0"/>
                <a:ea typeface="Roboto" panose="02000000000000000000" pitchFamily="2" charset="0"/>
                <a:cs typeface="Roboto" panose="02000000000000000000" pitchFamily="2" charset="0"/>
              </a:rPr>
              <a:t>(ALT2) </a:t>
            </a:r>
            <a:r>
              <a:rPr lang="fr-FR" sz="1200" dirty="0">
                <a:latin typeface="Roboto" panose="02000000000000000000" pitchFamily="2" charset="0"/>
                <a:ea typeface="Roboto" panose="02000000000000000000" pitchFamily="2" charset="0"/>
                <a:cs typeface="Roboto" panose="02000000000000000000" pitchFamily="2" charset="0"/>
              </a:rPr>
              <a:t>est une aide à la gestion des aires d’accueil des gens du voyage versée par la Caf aux organismes gérant une ou plusieurs aides d’accueil de gens du voyage : communes, intercommunalités, ou personnes morales, …</a:t>
            </a:r>
          </a:p>
        </p:txBody>
      </p:sp>
      <p:pic>
        <p:nvPicPr>
          <p:cNvPr id="2" name="Graphique 1" descr="Icône de menu d'hamburger avec un remplissage uni">
            <a:hlinkClick r:id="rId2" action="ppaction://hlinksldjump"/>
            <a:extLst>
              <a:ext uri="{FF2B5EF4-FFF2-40B4-BE49-F238E27FC236}">
                <a16:creationId xmlns:a16="http://schemas.microsoft.com/office/drawing/2014/main" id="{0CAA1835-21B8-7D84-27F3-E1B6F6F310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6626" y="161186"/>
            <a:ext cx="467686" cy="467686"/>
          </a:xfrm>
          <a:prstGeom prst="rect">
            <a:avLst/>
          </a:prstGeom>
        </p:spPr>
      </p:pic>
      <p:sp>
        <p:nvSpPr>
          <p:cNvPr id="7" name="ZoneTexte 6">
            <a:extLst>
              <a:ext uri="{FF2B5EF4-FFF2-40B4-BE49-F238E27FC236}">
                <a16:creationId xmlns:a16="http://schemas.microsoft.com/office/drawing/2014/main" id="{84D146A1-221B-A3CD-E1A5-294E66FD22A4}"/>
              </a:ext>
            </a:extLst>
          </p:cNvPr>
          <p:cNvSpPr txBox="1"/>
          <p:nvPr/>
        </p:nvSpPr>
        <p:spPr>
          <a:xfrm>
            <a:off x="10111529" y="194974"/>
            <a:ext cx="1389777" cy="400110"/>
          </a:xfrm>
          <a:prstGeom prst="rect">
            <a:avLst/>
          </a:prstGeom>
          <a:noFill/>
        </p:spPr>
        <p:txBody>
          <a:bodyPr wrap="square">
            <a:spAutoFit/>
          </a:bodyPr>
          <a:lstStyle/>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Retour </a:t>
            </a:r>
          </a:p>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au sommaire</a:t>
            </a:r>
            <a:endParaRPr lang="fr-FR" sz="1000" dirty="0"/>
          </a:p>
        </p:txBody>
      </p:sp>
    </p:spTree>
    <p:extLst>
      <p:ext uri="{BB962C8B-B14F-4D97-AF65-F5344CB8AC3E}">
        <p14:creationId xmlns:p14="http://schemas.microsoft.com/office/powerpoint/2010/main" val="124811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93C4E-9E80-BB88-42C0-EEA60CD98AFA}"/>
              </a:ext>
            </a:extLst>
          </p:cNvPr>
          <p:cNvSpPr/>
          <p:nvPr/>
        </p:nvSpPr>
        <p:spPr>
          <a:xfrm rot="10800000">
            <a:off x="0" y="0"/>
            <a:ext cx="1115736" cy="6858000"/>
          </a:xfrm>
          <a:prstGeom prst="rect">
            <a:avLst/>
          </a:prstGeom>
          <a:solidFill>
            <a:srgbClr val="DBE3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BE3F4"/>
              </a:solidFill>
            </a:endParaRPr>
          </a:p>
        </p:txBody>
      </p:sp>
      <p:sp>
        <p:nvSpPr>
          <p:cNvPr id="5" name="ZoneTexte 4">
            <a:extLst>
              <a:ext uri="{FF2B5EF4-FFF2-40B4-BE49-F238E27FC236}">
                <a16:creationId xmlns:a16="http://schemas.microsoft.com/office/drawing/2014/main" id="{49274BD0-E8C5-0CD8-4BEF-1BA073A7FFC7}"/>
              </a:ext>
            </a:extLst>
          </p:cNvPr>
          <p:cNvSpPr txBox="1"/>
          <p:nvPr/>
        </p:nvSpPr>
        <p:spPr>
          <a:xfrm rot="16200000">
            <a:off x="-2231473" y="3198167"/>
            <a:ext cx="5578681" cy="461665"/>
          </a:xfrm>
          <a:prstGeom prst="rect">
            <a:avLst/>
          </a:prstGeom>
          <a:noFill/>
        </p:spPr>
        <p:txBody>
          <a:bodyPr wrap="square">
            <a:spAutoFit/>
          </a:bodyPr>
          <a:lstStyle/>
          <a:p>
            <a:r>
              <a:rPr lang="fr-FR" sz="2400" b="1" dirty="0">
                <a:solidFill>
                  <a:srgbClr val="09204E"/>
                </a:solidFill>
                <a:latin typeface="Roboto" panose="02000000000000000000" pitchFamily="2" charset="0"/>
                <a:ea typeface="Roboto" panose="02000000000000000000" pitchFamily="2" charset="0"/>
                <a:cs typeface="Roboto" panose="02000000000000000000" pitchFamily="2" charset="0"/>
              </a:rPr>
              <a:t>2. AIDES AUX PROJETS DES FAMILLES</a:t>
            </a:r>
          </a:p>
        </p:txBody>
      </p:sp>
      <p:sp>
        <p:nvSpPr>
          <p:cNvPr id="7" name="ZoneTexte 6">
            <a:extLst>
              <a:ext uri="{FF2B5EF4-FFF2-40B4-BE49-F238E27FC236}">
                <a16:creationId xmlns:a16="http://schemas.microsoft.com/office/drawing/2014/main" id="{70840ADE-9CCF-6C1B-BF9B-0D63501EF91C}"/>
              </a:ext>
            </a:extLst>
          </p:cNvPr>
          <p:cNvSpPr txBox="1"/>
          <p:nvPr/>
        </p:nvSpPr>
        <p:spPr>
          <a:xfrm>
            <a:off x="1610687" y="999119"/>
            <a:ext cx="5670958" cy="369332"/>
          </a:xfrm>
          <a:prstGeom prst="rect">
            <a:avLst/>
          </a:prstGeom>
          <a:noFill/>
        </p:spPr>
        <p:txBody>
          <a:bodyPr wrap="square" rtlCol="0">
            <a:spAutoFit/>
          </a:bodyPr>
          <a:lstStyle/>
          <a:p>
            <a:r>
              <a:rPr lang="fr-FR" b="1" dirty="0">
                <a:solidFill>
                  <a:srgbClr val="09204E"/>
                </a:solidFill>
                <a:latin typeface="Roboto" panose="02000000000000000000" pitchFamily="2" charset="0"/>
                <a:ea typeface="Roboto" panose="02000000000000000000" pitchFamily="2" charset="0"/>
                <a:cs typeface="Roboto" panose="02000000000000000000" pitchFamily="2" charset="0"/>
              </a:rPr>
              <a:t>2.3 </a:t>
            </a:r>
            <a:r>
              <a:rPr lang="fr-FR" b="1" u="sng" dirty="0">
                <a:solidFill>
                  <a:srgbClr val="09204E"/>
                </a:solidFill>
                <a:latin typeface="Roboto" panose="02000000000000000000" pitchFamily="2" charset="0"/>
                <a:ea typeface="Roboto" panose="02000000000000000000" pitchFamily="2" charset="0"/>
                <a:cs typeface="Roboto" panose="02000000000000000000" pitchFamily="2" charset="0"/>
              </a:rPr>
              <a:t>L’INSERTION SOCIALE ET PROFESSIONNELLE</a:t>
            </a:r>
          </a:p>
        </p:txBody>
      </p:sp>
      <p:sp>
        <p:nvSpPr>
          <p:cNvPr id="8" name="ZoneTexte 7">
            <a:extLst>
              <a:ext uri="{FF2B5EF4-FFF2-40B4-BE49-F238E27FC236}">
                <a16:creationId xmlns:a16="http://schemas.microsoft.com/office/drawing/2014/main" id="{59F95013-CFB8-51AF-1BDC-250B42D6A054}"/>
              </a:ext>
            </a:extLst>
          </p:cNvPr>
          <p:cNvSpPr txBox="1"/>
          <p:nvPr/>
        </p:nvSpPr>
        <p:spPr>
          <a:xfrm>
            <a:off x="1991125" y="1609613"/>
            <a:ext cx="9644405" cy="1754326"/>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2.3.1 Aide aux projets liés à l’insertion sociale et professionnelle </a:t>
            </a:r>
            <a:r>
              <a:rPr lang="fr-FR" sz="1200" i="1" dirty="0">
                <a:latin typeface="Roboto" panose="02000000000000000000" pitchFamily="2" charset="0"/>
                <a:ea typeface="Roboto" panose="02000000000000000000" pitchFamily="2" charset="0"/>
                <a:cs typeface="Roboto" panose="02000000000000000000" pitchFamily="2" charset="0"/>
              </a:rPr>
              <a:t>(des parents ou enfants à charge entre 16 et 25 ans)</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Cette aide sur projet a pour objectif de lever les freins à l’insertion sociale et professionnelle des parents ou des enfants </a:t>
            </a:r>
            <a:r>
              <a:rPr lang="fr-FR" sz="1200" i="1" dirty="0">
                <a:latin typeface="Roboto" panose="02000000000000000000" pitchFamily="2" charset="0"/>
                <a:ea typeface="Roboto" panose="02000000000000000000" pitchFamily="2" charset="0"/>
                <a:cs typeface="Roboto" panose="02000000000000000000" pitchFamily="2" charset="0"/>
              </a:rPr>
              <a:t>(à charge de leurs parents)</a:t>
            </a:r>
            <a:r>
              <a:rPr lang="fr-FR" sz="1200" dirty="0">
                <a:latin typeface="Roboto" panose="02000000000000000000" pitchFamily="2" charset="0"/>
                <a:ea typeface="Roboto" panose="02000000000000000000" pitchFamily="2" charset="0"/>
                <a:cs typeface="Roboto" panose="02000000000000000000" pitchFamily="2" charset="0"/>
              </a:rPr>
              <a:t> entre 16 et 25 ans. </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Cette aide intervient en complémentarité des autres aides de droit commun et aides extra-légales des partenaires. </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Il peut s’agir d’une aide à la mobilité </a:t>
            </a:r>
            <a:r>
              <a:rPr lang="fr-FR" sz="1200" i="1" dirty="0">
                <a:latin typeface="Roboto" panose="02000000000000000000" pitchFamily="2" charset="0"/>
                <a:ea typeface="Roboto" panose="02000000000000000000" pitchFamily="2" charset="0"/>
                <a:cs typeface="Roboto" panose="02000000000000000000" pitchFamily="2" charset="0"/>
              </a:rPr>
              <a:t>(ex : acquisition d’un véhicule, frais de transport, …)</a:t>
            </a:r>
            <a:r>
              <a:rPr lang="fr-FR" sz="1200" dirty="0">
                <a:latin typeface="Roboto" panose="02000000000000000000" pitchFamily="2" charset="0"/>
                <a:ea typeface="Roboto" panose="02000000000000000000" pitchFamily="2" charset="0"/>
                <a:cs typeface="Roboto" panose="02000000000000000000" pitchFamily="2" charset="0"/>
              </a:rPr>
              <a:t>, d’une aide à la formation ou à l’accès à l’emploi </a:t>
            </a:r>
            <a:r>
              <a:rPr lang="fr-FR" sz="1200" i="1" dirty="0">
                <a:latin typeface="Roboto" panose="02000000000000000000" pitchFamily="2" charset="0"/>
                <a:ea typeface="Roboto" panose="02000000000000000000" pitchFamily="2" charset="0"/>
                <a:cs typeface="Roboto" panose="02000000000000000000" pitchFamily="2" charset="0"/>
              </a:rPr>
              <a:t>(ex : achat de matériel informatique ou technique)</a:t>
            </a:r>
            <a:r>
              <a:rPr lang="fr-FR" sz="1200" dirty="0">
                <a:latin typeface="Roboto" panose="02000000000000000000" pitchFamily="2" charset="0"/>
                <a:ea typeface="Roboto" panose="02000000000000000000" pitchFamily="2" charset="0"/>
                <a:cs typeface="Roboto" panose="02000000000000000000" pitchFamily="2" charset="0"/>
              </a:rPr>
              <a:t>, d’une aide au paiement du mode de garde, etc.</a:t>
            </a:r>
          </a:p>
        </p:txBody>
      </p:sp>
      <p:sp>
        <p:nvSpPr>
          <p:cNvPr id="2" name="ZoneTexte 1">
            <a:extLst>
              <a:ext uri="{FF2B5EF4-FFF2-40B4-BE49-F238E27FC236}">
                <a16:creationId xmlns:a16="http://schemas.microsoft.com/office/drawing/2014/main" id="{B3CE7ED6-2B63-4180-EB73-B1063A428EDA}"/>
              </a:ext>
            </a:extLst>
          </p:cNvPr>
          <p:cNvSpPr txBox="1"/>
          <p:nvPr/>
        </p:nvSpPr>
        <p:spPr>
          <a:xfrm>
            <a:off x="1991124" y="3683092"/>
            <a:ext cx="9644405" cy="1569660"/>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2.3.2 Prime d’installation des assistants maternels </a:t>
            </a:r>
            <a:endParaRPr lang="fr-FR" sz="1200" i="1" dirty="0">
              <a:latin typeface="Roboto" panose="02000000000000000000" pitchFamily="2" charset="0"/>
              <a:ea typeface="Roboto" panose="02000000000000000000" pitchFamily="2" charset="0"/>
              <a:cs typeface="Roboto" panose="02000000000000000000" pitchFamily="2" charset="0"/>
            </a:endParaRP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La prime d’installation permet d’aider les assistants maternels nouvellement agréés par le Conseil Départemental à acquérir du matériel de puériculture ou de sécurité pour réaliser leurs missions. </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Le montant de la prime est de 1200€.</a:t>
            </a:r>
          </a:p>
          <a:p>
            <a:pPr marL="628650" lvl="1" indent="-171450">
              <a:buFont typeface="Wingdings" panose="05000000000000000000" pitchFamily="2" charset="2"/>
              <a:buChar char="Ø"/>
            </a:pPr>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La prime d’aide à l’installation est cumulable avec le prêt à l’amélioration de l’habitat pour les assistants maternels </a:t>
            </a:r>
            <a:r>
              <a:rPr lang="fr-FR" sz="1200" i="1" dirty="0">
                <a:latin typeface="Roboto" panose="02000000000000000000" pitchFamily="2" charset="0"/>
                <a:ea typeface="Roboto" panose="02000000000000000000" pitchFamily="2" charset="0"/>
                <a:cs typeface="Roboto" panose="02000000000000000000" pitchFamily="2" charset="0"/>
              </a:rPr>
              <a:t>(PALA)</a:t>
            </a:r>
            <a:r>
              <a:rPr lang="fr-FR" sz="1200" dirty="0">
                <a:latin typeface="Roboto" panose="02000000000000000000" pitchFamily="2" charset="0"/>
                <a:ea typeface="Roboto" panose="02000000000000000000" pitchFamily="2" charset="0"/>
                <a:cs typeface="Roboto" panose="02000000000000000000" pitchFamily="2" charset="0"/>
              </a:rPr>
              <a:t>.</a:t>
            </a:r>
          </a:p>
        </p:txBody>
      </p:sp>
      <p:pic>
        <p:nvPicPr>
          <p:cNvPr id="3" name="Graphique 2" descr="Icône de menu d'hamburger avec un remplissage uni">
            <a:hlinkClick r:id="rId2" action="ppaction://hlinksldjump"/>
            <a:extLst>
              <a:ext uri="{FF2B5EF4-FFF2-40B4-BE49-F238E27FC236}">
                <a16:creationId xmlns:a16="http://schemas.microsoft.com/office/drawing/2014/main" id="{62094FE4-895E-5ACD-F77C-994CB22C52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6626" y="161186"/>
            <a:ext cx="467686" cy="467686"/>
          </a:xfrm>
          <a:prstGeom prst="rect">
            <a:avLst/>
          </a:prstGeom>
        </p:spPr>
      </p:pic>
      <p:sp>
        <p:nvSpPr>
          <p:cNvPr id="4" name="ZoneTexte 3">
            <a:extLst>
              <a:ext uri="{FF2B5EF4-FFF2-40B4-BE49-F238E27FC236}">
                <a16:creationId xmlns:a16="http://schemas.microsoft.com/office/drawing/2014/main" id="{5812D4E6-6160-6EB6-E880-A5D4001158A7}"/>
              </a:ext>
            </a:extLst>
          </p:cNvPr>
          <p:cNvSpPr txBox="1"/>
          <p:nvPr/>
        </p:nvSpPr>
        <p:spPr>
          <a:xfrm>
            <a:off x="10111529" y="194974"/>
            <a:ext cx="1389777" cy="400110"/>
          </a:xfrm>
          <a:prstGeom prst="rect">
            <a:avLst/>
          </a:prstGeom>
          <a:noFill/>
        </p:spPr>
        <p:txBody>
          <a:bodyPr wrap="square">
            <a:spAutoFit/>
          </a:bodyPr>
          <a:lstStyle/>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Retour </a:t>
            </a:r>
          </a:p>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au sommaire</a:t>
            </a:r>
            <a:endParaRPr lang="fr-FR" sz="1000" dirty="0"/>
          </a:p>
        </p:txBody>
      </p:sp>
    </p:spTree>
    <p:extLst>
      <p:ext uri="{BB962C8B-B14F-4D97-AF65-F5344CB8AC3E}">
        <p14:creationId xmlns:p14="http://schemas.microsoft.com/office/powerpoint/2010/main" val="339028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93C4E-9E80-BB88-42C0-EEA60CD98AFA}"/>
              </a:ext>
            </a:extLst>
          </p:cNvPr>
          <p:cNvSpPr/>
          <p:nvPr/>
        </p:nvSpPr>
        <p:spPr>
          <a:xfrm rot="10800000">
            <a:off x="0" y="0"/>
            <a:ext cx="1115736" cy="6858000"/>
          </a:xfrm>
          <a:prstGeom prst="rect">
            <a:avLst/>
          </a:prstGeom>
          <a:solidFill>
            <a:srgbClr val="DBE3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BE3F4"/>
              </a:solidFill>
            </a:endParaRPr>
          </a:p>
        </p:txBody>
      </p:sp>
      <p:sp>
        <p:nvSpPr>
          <p:cNvPr id="5" name="ZoneTexte 4">
            <a:extLst>
              <a:ext uri="{FF2B5EF4-FFF2-40B4-BE49-F238E27FC236}">
                <a16:creationId xmlns:a16="http://schemas.microsoft.com/office/drawing/2014/main" id="{49274BD0-E8C5-0CD8-4BEF-1BA073A7FFC7}"/>
              </a:ext>
            </a:extLst>
          </p:cNvPr>
          <p:cNvSpPr txBox="1"/>
          <p:nvPr/>
        </p:nvSpPr>
        <p:spPr>
          <a:xfrm rot="16200000">
            <a:off x="-2231473" y="3198167"/>
            <a:ext cx="5578681" cy="461665"/>
          </a:xfrm>
          <a:prstGeom prst="rect">
            <a:avLst/>
          </a:prstGeom>
          <a:noFill/>
        </p:spPr>
        <p:txBody>
          <a:bodyPr wrap="square">
            <a:spAutoFit/>
          </a:bodyPr>
          <a:lstStyle/>
          <a:p>
            <a:r>
              <a:rPr lang="fr-FR" sz="2400" b="1" dirty="0">
                <a:solidFill>
                  <a:srgbClr val="09204E"/>
                </a:solidFill>
                <a:latin typeface="Roboto" panose="02000000000000000000" pitchFamily="2" charset="0"/>
                <a:ea typeface="Roboto" panose="02000000000000000000" pitchFamily="2" charset="0"/>
                <a:cs typeface="Roboto" panose="02000000000000000000" pitchFamily="2" charset="0"/>
              </a:rPr>
              <a:t>2. AIDES AUX PROJETS DES FAMILLES</a:t>
            </a:r>
          </a:p>
        </p:txBody>
      </p:sp>
      <p:sp>
        <p:nvSpPr>
          <p:cNvPr id="2" name="ZoneTexte 1">
            <a:extLst>
              <a:ext uri="{FF2B5EF4-FFF2-40B4-BE49-F238E27FC236}">
                <a16:creationId xmlns:a16="http://schemas.microsoft.com/office/drawing/2014/main" id="{B3CE7ED6-2B63-4180-EB73-B1063A428EDA}"/>
              </a:ext>
            </a:extLst>
          </p:cNvPr>
          <p:cNvSpPr txBox="1"/>
          <p:nvPr/>
        </p:nvSpPr>
        <p:spPr>
          <a:xfrm>
            <a:off x="2041458" y="881169"/>
            <a:ext cx="9644405" cy="2308324"/>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2.3.3 Prêt à l’amélioration du lieu d’accueil </a:t>
            </a:r>
            <a:r>
              <a:rPr lang="fr-FR" sz="1200" b="1" i="1" dirty="0">
                <a:latin typeface="Roboto" panose="02000000000000000000" pitchFamily="2" charset="0"/>
                <a:ea typeface="Roboto" panose="02000000000000000000" pitchFamily="2" charset="0"/>
                <a:cs typeface="Roboto" panose="02000000000000000000" pitchFamily="2" charset="0"/>
              </a:rPr>
              <a:t>(PALA)</a:t>
            </a:r>
            <a:endParaRPr lang="fr-FR" sz="1200" i="1" dirty="0">
              <a:latin typeface="Roboto" panose="02000000000000000000" pitchFamily="2" charset="0"/>
              <a:ea typeface="Roboto" panose="02000000000000000000" pitchFamily="2" charset="0"/>
              <a:cs typeface="Roboto" panose="02000000000000000000" pitchFamily="2" charset="0"/>
            </a:endParaRP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Les assistants maternels peuvent bénéficier d’un Prêt à l’Amélioration du Lieu d’Accueil </a:t>
            </a:r>
            <a:r>
              <a:rPr lang="fr-FR" sz="1200" i="1" dirty="0">
                <a:latin typeface="Roboto" panose="02000000000000000000" pitchFamily="2" charset="0"/>
                <a:ea typeface="Roboto" panose="02000000000000000000" pitchFamily="2" charset="0"/>
                <a:cs typeface="Roboto" panose="02000000000000000000" pitchFamily="2" charset="0"/>
              </a:rPr>
              <a:t>(PALA) </a:t>
            </a:r>
            <a:r>
              <a:rPr lang="fr-FR" sz="1200" dirty="0">
                <a:latin typeface="Roboto" panose="02000000000000000000" pitchFamily="2" charset="0"/>
                <a:ea typeface="Roboto" panose="02000000000000000000" pitchFamily="2" charset="0"/>
                <a:cs typeface="Roboto" panose="02000000000000000000" pitchFamily="2" charset="0"/>
              </a:rPr>
              <a:t>pour réaliser des travaux à leur domicile ou au sein de la Maison d’Assistants Maternels </a:t>
            </a:r>
            <a:r>
              <a:rPr lang="fr-FR" sz="1200" i="1" dirty="0">
                <a:latin typeface="Roboto" panose="02000000000000000000" pitchFamily="2" charset="0"/>
                <a:ea typeface="Roboto" panose="02000000000000000000" pitchFamily="2" charset="0"/>
                <a:cs typeface="Roboto" panose="02000000000000000000" pitchFamily="2" charset="0"/>
              </a:rPr>
              <a:t>(MAM) </a:t>
            </a:r>
            <a:r>
              <a:rPr lang="fr-FR" sz="1200" dirty="0">
                <a:latin typeface="Roboto" panose="02000000000000000000" pitchFamily="2" charset="0"/>
                <a:ea typeface="Roboto" panose="02000000000000000000" pitchFamily="2" charset="0"/>
                <a:cs typeface="Roboto" panose="02000000000000000000" pitchFamily="2" charset="0"/>
              </a:rPr>
              <a:t>où ils exercent. Ce prêt peut permettre de financer des travaux visant à améliorer la qualité de l’accueil, la santé et la sécurité des enfants accueillis.</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Le montant du prêt est consenti dans la limite de 80% du coût total des travaux.</a:t>
            </a:r>
          </a:p>
          <a:p>
            <a:r>
              <a:rPr lang="fr-FR" sz="1200" dirty="0">
                <a:latin typeface="Roboto" panose="02000000000000000000" pitchFamily="2" charset="0"/>
                <a:ea typeface="Roboto" panose="02000000000000000000" pitchFamily="2" charset="0"/>
                <a:cs typeface="Roboto" panose="02000000000000000000" pitchFamily="2" charset="0"/>
              </a:rPr>
              <a:t>Le montant maximum du prêt s’élève à 10 000€ sans intérêts et est à rembourser dans un délai de 10 ans.</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Pour information, le PALA est cumulable avec le </a:t>
            </a:r>
            <a:r>
              <a:rPr lang="fr-FR" sz="1200" dirty="0" err="1">
                <a:latin typeface="Roboto" panose="02000000000000000000" pitchFamily="2" charset="0"/>
                <a:ea typeface="Roboto" panose="02000000000000000000" pitchFamily="2" charset="0"/>
                <a:cs typeface="Roboto" panose="02000000000000000000" pitchFamily="2" charset="0"/>
              </a:rPr>
              <a:t>Pah</a:t>
            </a:r>
            <a:r>
              <a:rPr lang="fr-FR" sz="1200" dirty="0">
                <a:latin typeface="Roboto" panose="02000000000000000000" pitchFamily="2" charset="0"/>
                <a:ea typeface="Roboto" panose="02000000000000000000" pitchFamily="2" charset="0"/>
                <a:cs typeface="Roboto" panose="02000000000000000000" pitchFamily="2" charset="0"/>
              </a:rPr>
              <a:t> </a:t>
            </a:r>
            <a:r>
              <a:rPr lang="fr-FR" sz="1200" i="1" dirty="0">
                <a:latin typeface="Roboto" panose="02000000000000000000" pitchFamily="2" charset="0"/>
                <a:ea typeface="Roboto" panose="02000000000000000000" pitchFamily="2" charset="0"/>
                <a:cs typeface="Roboto" panose="02000000000000000000" pitchFamily="2" charset="0"/>
              </a:rPr>
              <a:t>(Prêt d’amélioration de l’habitat)</a:t>
            </a:r>
            <a:r>
              <a:rPr lang="fr-FR" sz="1200" dirty="0">
                <a:latin typeface="Roboto" panose="02000000000000000000" pitchFamily="2" charset="0"/>
                <a:ea typeface="Roboto" panose="02000000000000000000" pitchFamily="2" charset="0"/>
                <a:cs typeface="Roboto" panose="02000000000000000000" pitchFamily="2" charset="0"/>
              </a:rPr>
              <a:t> pour des travaux de natures différentes et dans la limite de 10 000€ accordés pour le cumul des 2 prêts.</a:t>
            </a:r>
          </a:p>
          <a:p>
            <a:endParaRPr lang="fr-FR" sz="1200" dirty="0">
              <a:latin typeface="Roboto" panose="02000000000000000000" pitchFamily="2" charset="0"/>
              <a:ea typeface="Roboto" panose="02000000000000000000" pitchFamily="2" charset="0"/>
              <a:cs typeface="Roboto" panose="02000000000000000000" pitchFamily="2" charset="0"/>
            </a:endParaRPr>
          </a:p>
        </p:txBody>
      </p:sp>
      <p:sp>
        <p:nvSpPr>
          <p:cNvPr id="3" name="ZoneTexte 2">
            <a:extLst>
              <a:ext uri="{FF2B5EF4-FFF2-40B4-BE49-F238E27FC236}">
                <a16:creationId xmlns:a16="http://schemas.microsoft.com/office/drawing/2014/main" id="{36ABFF9B-C263-8BC6-3D70-59E62213BB82}"/>
              </a:ext>
            </a:extLst>
          </p:cNvPr>
          <p:cNvSpPr txBox="1"/>
          <p:nvPr/>
        </p:nvSpPr>
        <p:spPr>
          <a:xfrm>
            <a:off x="2041458" y="3281771"/>
            <a:ext cx="9644405" cy="2492990"/>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2.3.4 Aide au Brevet d’aptitude aux fonctions d’animateur </a:t>
            </a:r>
            <a:r>
              <a:rPr lang="fr-FR" sz="1200" b="1" i="1" dirty="0">
                <a:latin typeface="Roboto" panose="02000000000000000000" pitchFamily="2" charset="0"/>
                <a:ea typeface="Roboto" panose="02000000000000000000" pitchFamily="2" charset="0"/>
                <a:cs typeface="Roboto" panose="02000000000000000000" pitchFamily="2" charset="0"/>
              </a:rPr>
              <a:t>(BAFA)</a:t>
            </a:r>
            <a:endParaRPr lang="fr-FR" sz="1200" i="1" dirty="0">
              <a:latin typeface="Roboto" panose="02000000000000000000" pitchFamily="2" charset="0"/>
              <a:ea typeface="Roboto" panose="02000000000000000000" pitchFamily="2" charset="0"/>
              <a:cs typeface="Roboto" panose="02000000000000000000" pitchFamily="2" charset="0"/>
            </a:endParaRP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Cette aide est un soutien financier aux personnes en formation pour l’obtention du BAFA, complémentaire aux aides accordées par d’autres institutions. Cette participation vise à encourager les jeunes à réaliser cette formation et s’inscrire ainsi dans un processus d’insertion sociale et professionnelle.</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b="1" u="sng" dirty="0">
                <a:solidFill>
                  <a:srgbClr val="013593"/>
                </a:solidFill>
                <a:latin typeface="Roboto" panose="02000000000000000000" pitchFamily="2" charset="0"/>
                <a:ea typeface="Roboto" panose="02000000000000000000" pitchFamily="2" charset="0"/>
                <a:cs typeface="Roboto" panose="02000000000000000000" pitchFamily="2" charset="0"/>
              </a:rPr>
              <a:t>Public bénéficiaire</a:t>
            </a:r>
            <a:r>
              <a:rPr lang="fr-FR" sz="1200" dirty="0">
                <a:solidFill>
                  <a:srgbClr val="013593"/>
                </a:solidFill>
                <a:latin typeface="Roboto" panose="02000000000000000000" pitchFamily="2" charset="0"/>
                <a:ea typeface="Roboto" panose="02000000000000000000" pitchFamily="2" charset="0"/>
                <a:cs typeface="Roboto" panose="02000000000000000000" pitchFamily="2" charset="0"/>
              </a:rPr>
              <a:t> :</a:t>
            </a:r>
          </a:p>
          <a:p>
            <a:r>
              <a:rPr lang="fr-FR" sz="1200" dirty="0">
                <a:latin typeface="Roboto" panose="02000000000000000000" pitchFamily="2" charset="0"/>
                <a:ea typeface="Roboto" panose="02000000000000000000" pitchFamily="2" charset="0"/>
                <a:cs typeface="Roboto" panose="02000000000000000000" pitchFamily="2" charset="0"/>
              </a:rPr>
              <a:t>Tout stagiaire ayant au moins 17 ans au 1</a:t>
            </a:r>
            <a:r>
              <a:rPr lang="fr-FR" sz="1200" baseline="30000" dirty="0">
                <a:latin typeface="Roboto" panose="02000000000000000000" pitchFamily="2" charset="0"/>
                <a:ea typeface="Roboto" panose="02000000000000000000" pitchFamily="2" charset="0"/>
                <a:cs typeface="Roboto" panose="02000000000000000000" pitchFamily="2" charset="0"/>
              </a:rPr>
              <a:t>er</a:t>
            </a:r>
            <a:r>
              <a:rPr lang="fr-FR" sz="1200" dirty="0">
                <a:latin typeface="Roboto" panose="02000000000000000000" pitchFamily="2" charset="0"/>
                <a:ea typeface="Roboto" panose="02000000000000000000" pitchFamily="2" charset="0"/>
                <a:cs typeface="Roboto" panose="02000000000000000000" pitchFamily="2" charset="0"/>
              </a:rPr>
              <a:t> jour de la formation générale et résidant dans le département du Finistère au moment de la session d’approfondissement.</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b="1" u="sng" dirty="0">
                <a:solidFill>
                  <a:srgbClr val="013593"/>
                </a:solidFill>
                <a:latin typeface="Roboto" panose="02000000000000000000" pitchFamily="2" charset="0"/>
                <a:ea typeface="Roboto" panose="02000000000000000000" pitchFamily="2" charset="0"/>
                <a:cs typeface="Roboto" panose="02000000000000000000" pitchFamily="2" charset="0"/>
              </a:rPr>
              <a:t>Montant</a:t>
            </a:r>
            <a:r>
              <a:rPr lang="fr-FR" sz="1200" dirty="0">
                <a:solidFill>
                  <a:srgbClr val="013593"/>
                </a:solidFill>
                <a:latin typeface="Roboto" panose="02000000000000000000" pitchFamily="2" charset="0"/>
                <a:ea typeface="Roboto" panose="02000000000000000000" pitchFamily="2" charset="0"/>
                <a:cs typeface="Roboto" panose="02000000000000000000" pitchFamily="2" charset="0"/>
              </a:rPr>
              <a:t> : </a:t>
            </a:r>
          </a:p>
          <a:p>
            <a:r>
              <a:rPr lang="fr-FR" sz="1200" dirty="0">
                <a:latin typeface="Roboto" panose="02000000000000000000" pitchFamily="2" charset="0"/>
                <a:ea typeface="Roboto" panose="02000000000000000000" pitchFamily="2" charset="0"/>
                <a:cs typeface="Roboto" panose="02000000000000000000" pitchFamily="2" charset="0"/>
              </a:rPr>
              <a:t>L’aide s’élève à 91,47€ par stagiaire et peut être majorée à 106,71€ par stagiaire s’il s’agit d’une formation relative à l’accueil du jeune enfant.</a:t>
            </a:r>
          </a:p>
        </p:txBody>
      </p:sp>
      <p:pic>
        <p:nvPicPr>
          <p:cNvPr id="4" name="Graphique 3" descr="Icône de menu d'hamburger avec un remplissage uni">
            <a:hlinkClick r:id="rId2" action="ppaction://hlinksldjump"/>
            <a:extLst>
              <a:ext uri="{FF2B5EF4-FFF2-40B4-BE49-F238E27FC236}">
                <a16:creationId xmlns:a16="http://schemas.microsoft.com/office/drawing/2014/main" id="{5539163D-AA69-267E-803E-5EAAA354C4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6626" y="161186"/>
            <a:ext cx="467686" cy="467686"/>
          </a:xfrm>
          <a:prstGeom prst="rect">
            <a:avLst/>
          </a:prstGeom>
        </p:spPr>
      </p:pic>
      <p:sp>
        <p:nvSpPr>
          <p:cNvPr id="7" name="ZoneTexte 6">
            <a:extLst>
              <a:ext uri="{FF2B5EF4-FFF2-40B4-BE49-F238E27FC236}">
                <a16:creationId xmlns:a16="http://schemas.microsoft.com/office/drawing/2014/main" id="{CDD248E7-64A8-E578-6E2B-71FF366B65EA}"/>
              </a:ext>
            </a:extLst>
          </p:cNvPr>
          <p:cNvSpPr txBox="1"/>
          <p:nvPr/>
        </p:nvSpPr>
        <p:spPr>
          <a:xfrm>
            <a:off x="10111529" y="194974"/>
            <a:ext cx="1389777" cy="400110"/>
          </a:xfrm>
          <a:prstGeom prst="rect">
            <a:avLst/>
          </a:prstGeom>
          <a:noFill/>
        </p:spPr>
        <p:txBody>
          <a:bodyPr wrap="square">
            <a:spAutoFit/>
          </a:bodyPr>
          <a:lstStyle/>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Retour </a:t>
            </a:r>
          </a:p>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au sommaire</a:t>
            </a:r>
            <a:endParaRPr lang="fr-FR" sz="1000" dirty="0"/>
          </a:p>
        </p:txBody>
      </p:sp>
    </p:spTree>
    <p:extLst>
      <p:ext uri="{BB962C8B-B14F-4D97-AF65-F5344CB8AC3E}">
        <p14:creationId xmlns:p14="http://schemas.microsoft.com/office/powerpoint/2010/main" val="219245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93C4E-9E80-BB88-42C0-EEA60CD98AFA}"/>
              </a:ext>
            </a:extLst>
          </p:cNvPr>
          <p:cNvSpPr/>
          <p:nvPr/>
        </p:nvSpPr>
        <p:spPr>
          <a:xfrm rot="10800000">
            <a:off x="0" y="0"/>
            <a:ext cx="1115736" cy="6858000"/>
          </a:xfrm>
          <a:prstGeom prst="rect">
            <a:avLst/>
          </a:prstGeom>
          <a:solidFill>
            <a:srgbClr val="37CB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BE3F4"/>
              </a:solidFill>
            </a:endParaRPr>
          </a:p>
        </p:txBody>
      </p:sp>
      <p:sp>
        <p:nvSpPr>
          <p:cNvPr id="5" name="ZoneTexte 4">
            <a:extLst>
              <a:ext uri="{FF2B5EF4-FFF2-40B4-BE49-F238E27FC236}">
                <a16:creationId xmlns:a16="http://schemas.microsoft.com/office/drawing/2014/main" id="{49274BD0-E8C5-0CD8-4BEF-1BA073A7FFC7}"/>
              </a:ext>
            </a:extLst>
          </p:cNvPr>
          <p:cNvSpPr txBox="1"/>
          <p:nvPr/>
        </p:nvSpPr>
        <p:spPr>
          <a:xfrm rot="16200000">
            <a:off x="-1653680" y="3198168"/>
            <a:ext cx="4423096" cy="461665"/>
          </a:xfrm>
          <a:prstGeom prst="rect">
            <a:avLst/>
          </a:prstGeom>
          <a:noFill/>
        </p:spPr>
        <p:txBody>
          <a:bodyPr wrap="square">
            <a:spAutoFit/>
          </a:bodyPr>
          <a:lstStyle/>
          <a:p>
            <a:r>
              <a:rPr lang="fr-FR" sz="2400" b="1" dirty="0">
                <a:solidFill>
                  <a:srgbClr val="09204E"/>
                </a:solidFill>
                <a:latin typeface="Roboto" panose="02000000000000000000" pitchFamily="2" charset="0"/>
                <a:ea typeface="Roboto" panose="02000000000000000000" pitchFamily="2" charset="0"/>
                <a:cs typeface="Roboto" panose="02000000000000000000" pitchFamily="2" charset="0"/>
              </a:rPr>
              <a:t>3. AIDES D’URGENCE SOCIALE</a:t>
            </a:r>
          </a:p>
        </p:txBody>
      </p:sp>
      <p:sp>
        <p:nvSpPr>
          <p:cNvPr id="8" name="ZoneTexte 7">
            <a:extLst>
              <a:ext uri="{FF2B5EF4-FFF2-40B4-BE49-F238E27FC236}">
                <a16:creationId xmlns:a16="http://schemas.microsoft.com/office/drawing/2014/main" id="{59F95013-CFB8-51AF-1BDC-250B42D6A054}"/>
              </a:ext>
            </a:extLst>
          </p:cNvPr>
          <p:cNvSpPr txBox="1"/>
          <p:nvPr/>
        </p:nvSpPr>
        <p:spPr>
          <a:xfrm>
            <a:off x="1882068" y="2736502"/>
            <a:ext cx="9644405" cy="1384995"/>
          </a:xfrm>
          <a:prstGeom prst="rect">
            <a:avLst/>
          </a:prstGeom>
          <a:noFill/>
        </p:spPr>
        <p:txBody>
          <a:bodyPr wrap="square" rtlCol="0">
            <a:spAutoFit/>
          </a:bodyPr>
          <a:lstStyle/>
          <a:p>
            <a:r>
              <a:rPr lang="fr-FR" sz="1200" dirty="0">
                <a:latin typeface="Roboto" panose="02000000000000000000" pitchFamily="2" charset="0"/>
                <a:ea typeface="Roboto" panose="02000000000000000000" pitchFamily="2" charset="0"/>
                <a:cs typeface="Roboto" panose="02000000000000000000" pitchFamily="2" charset="0"/>
              </a:rPr>
              <a:t>La Caf propose des secours d’urgence permettant de répondre aux besoins des familles en situation d’urgence sociale </a:t>
            </a:r>
            <a:r>
              <a:rPr lang="fr-FR" sz="1200" i="1" dirty="0">
                <a:latin typeface="Roboto" panose="02000000000000000000" pitchFamily="2" charset="0"/>
                <a:ea typeface="Roboto" panose="02000000000000000000" pitchFamily="2" charset="0"/>
                <a:cs typeface="Roboto" panose="02000000000000000000" pitchFamily="2" charset="0"/>
              </a:rPr>
              <a:t>(ex : violences conjugales, perte brutale de revenus, etc.)</a:t>
            </a:r>
            <a:r>
              <a:rPr lang="fr-FR" sz="1200" dirty="0">
                <a:latin typeface="Roboto" panose="02000000000000000000" pitchFamily="2" charset="0"/>
                <a:ea typeface="Roboto" panose="02000000000000000000" pitchFamily="2" charset="0"/>
                <a:cs typeface="Roboto" panose="02000000000000000000" pitchFamily="2" charset="0"/>
              </a:rPr>
              <a:t>.</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Ces aides sont instruites par les travailleurs sociaux du SISA de la Caf du Finistère, qui conseillent et accompagnent les familles allocataires dans le cadre des parcours attentionnés </a:t>
            </a:r>
            <a:r>
              <a:rPr lang="fr-FR" sz="1200" i="1" dirty="0">
                <a:latin typeface="Roboto" panose="02000000000000000000" pitchFamily="2" charset="0"/>
                <a:ea typeface="Roboto" panose="02000000000000000000" pitchFamily="2" charset="0"/>
                <a:cs typeface="Roboto" panose="02000000000000000000" pitchFamily="2" charset="0"/>
              </a:rPr>
              <a:t>(séparation, deuil de l’enfant, deuil du conjoint, impayés de loyers, monoparentalité)</a:t>
            </a:r>
            <a:r>
              <a:rPr lang="fr-FR" sz="1200" dirty="0">
                <a:latin typeface="Roboto" panose="02000000000000000000" pitchFamily="2" charset="0"/>
                <a:ea typeface="Roboto" panose="02000000000000000000" pitchFamily="2" charset="0"/>
                <a:cs typeface="Roboto" panose="02000000000000000000" pitchFamily="2" charset="0"/>
              </a:rPr>
              <a:t>.</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La subvention est accordée pour un montant maximum de 500€ par famille.</a:t>
            </a:r>
          </a:p>
        </p:txBody>
      </p:sp>
      <p:pic>
        <p:nvPicPr>
          <p:cNvPr id="2" name="Graphique 1" descr="Icône de menu d'hamburger avec un remplissage uni">
            <a:hlinkClick r:id="rId2" action="ppaction://hlinksldjump"/>
            <a:extLst>
              <a:ext uri="{FF2B5EF4-FFF2-40B4-BE49-F238E27FC236}">
                <a16:creationId xmlns:a16="http://schemas.microsoft.com/office/drawing/2014/main" id="{8828CC8C-8686-A711-321B-49D2FFFFC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6626" y="161186"/>
            <a:ext cx="467686" cy="467686"/>
          </a:xfrm>
          <a:prstGeom prst="rect">
            <a:avLst/>
          </a:prstGeom>
        </p:spPr>
      </p:pic>
      <p:sp>
        <p:nvSpPr>
          <p:cNvPr id="3" name="ZoneTexte 2">
            <a:extLst>
              <a:ext uri="{FF2B5EF4-FFF2-40B4-BE49-F238E27FC236}">
                <a16:creationId xmlns:a16="http://schemas.microsoft.com/office/drawing/2014/main" id="{4A62C84C-1805-B82B-B8C1-3F6F9CEA9BC8}"/>
              </a:ext>
            </a:extLst>
          </p:cNvPr>
          <p:cNvSpPr txBox="1"/>
          <p:nvPr/>
        </p:nvSpPr>
        <p:spPr>
          <a:xfrm>
            <a:off x="10111529" y="194974"/>
            <a:ext cx="1389777" cy="400110"/>
          </a:xfrm>
          <a:prstGeom prst="rect">
            <a:avLst/>
          </a:prstGeom>
          <a:noFill/>
        </p:spPr>
        <p:txBody>
          <a:bodyPr wrap="square">
            <a:spAutoFit/>
          </a:bodyPr>
          <a:lstStyle/>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Retour </a:t>
            </a:r>
          </a:p>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au sommaire</a:t>
            </a:r>
            <a:endParaRPr lang="fr-FR" sz="1000" dirty="0"/>
          </a:p>
        </p:txBody>
      </p:sp>
    </p:spTree>
    <p:extLst>
      <p:ext uri="{BB962C8B-B14F-4D97-AF65-F5344CB8AC3E}">
        <p14:creationId xmlns:p14="http://schemas.microsoft.com/office/powerpoint/2010/main" val="3968301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B41A73-FD97-EA58-B6CC-5DF7E363050C}"/>
              </a:ext>
            </a:extLst>
          </p:cNvPr>
          <p:cNvSpPr/>
          <p:nvPr/>
        </p:nvSpPr>
        <p:spPr>
          <a:xfrm rot="10800000">
            <a:off x="0" y="0"/>
            <a:ext cx="1115736" cy="6858000"/>
          </a:xfrm>
          <a:prstGeom prst="rect">
            <a:avLst/>
          </a:prstGeom>
          <a:solidFill>
            <a:srgbClr val="0920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AAFF0AC8-8419-FD0F-64A0-1E3469C900DB}"/>
              </a:ext>
            </a:extLst>
          </p:cNvPr>
          <p:cNvSpPr txBox="1"/>
          <p:nvPr/>
        </p:nvSpPr>
        <p:spPr>
          <a:xfrm rot="16200000">
            <a:off x="-462793" y="3167389"/>
            <a:ext cx="2041321" cy="523220"/>
          </a:xfrm>
          <a:prstGeom prst="rect">
            <a:avLst/>
          </a:prstGeom>
          <a:noFill/>
        </p:spPr>
        <p:txBody>
          <a:bodyPr wrap="square" rtlCol="0">
            <a:spAutoFit/>
          </a:bodyPr>
          <a:lstStyle/>
          <a:p>
            <a:r>
              <a:rPr lang="fr-FR" sz="2800" b="1" dirty="0">
                <a:solidFill>
                  <a:schemeClr val="bg1"/>
                </a:solidFill>
                <a:latin typeface="Roboto" panose="02000000000000000000" pitchFamily="2" charset="0"/>
                <a:ea typeface="Roboto" panose="02000000000000000000" pitchFamily="2" charset="0"/>
                <a:cs typeface="Roboto" panose="02000000000000000000" pitchFamily="2" charset="0"/>
              </a:rPr>
              <a:t>SOMMAIRE</a:t>
            </a:r>
            <a:endParaRPr lang="fr-FR"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ZoneTexte 5">
            <a:extLst>
              <a:ext uri="{FF2B5EF4-FFF2-40B4-BE49-F238E27FC236}">
                <a16:creationId xmlns:a16="http://schemas.microsoft.com/office/drawing/2014/main" id="{332467A5-0ABB-E87C-BD61-E27CFE2FCBA6}"/>
              </a:ext>
            </a:extLst>
          </p:cNvPr>
          <p:cNvSpPr txBox="1"/>
          <p:nvPr/>
        </p:nvSpPr>
        <p:spPr>
          <a:xfrm>
            <a:off x="1557556" y="966786"/>
            <a:ext cx="10069585" cy="5232202"/>
          </a:xfrm>
          <a:prstGeom prst="rect">
            <a:avLst/>
          </a:prstGeom>
          <a:noFill/>
        </p:spPr>
        <p:txBody>
          <a:bodyPr wrap="square" rtlCol="0">
            <a:spAutoFit/>
          </a:bodyPr>
          <a:lstStyle/>
          <a:p>
            <a:r>
              <a:rPr lang="fr-FR" sz="2000" b="1" dirty="0">
                <a:solidFill>
                  <a:srgbClr val="09204E"/>
                </a:solidFill>
                <a:latin typeface="Roboto" panose="02000000000000000000" pitchFamily="2" charset="0"/>
                <a:ea typeface="Roboto" panose="02000000000000000000" pitchFamily="2" charset="0"/>
                <a:cs typeface="Roboto" panose="02000000000000000000" pitchFamily="2" charset="0"/>
                <a:hlinkClick r:id="rId2" action="ppaction://hlinksldjump"/>
              </a:rPr>
              <a:t>1. DISPOSITONS GENERALES</a:t>
            </a:r>
            <a:endParaRPr lang="fr-FR" sz="2000" b="1" dirty="0">
              <a:solidFill>
                <a:srgbClr val="09204E"/>
              </a:solidFill>
              <a:latin typeface="Roboto" panose="02000000000000000000" pitchFamily="2" charset="0"/>
              <a:ea typeface="Roboto" panose="02000000000000000000" pitchFamily="2" charset="0"/>
              <a:cs typeface="Roboto" panose="02000000000000000000" pitchFamily="2" charset="0"/>
            </a:endParaRPr>
          </a:p>
          <a:p>
            <a:endParaRPr lang="fr-FR" sz="2000" b="1" dirty="0">
              <a:latin typeface="Roboto" panose="02000000000000000000" pitchFamily="2" charset="0"/>
              <a:ea typeface="Roboto" panose="02000000000000000000" pitchFamily="2" charset="0"/>
              <a:cs typeface="Roboto" panose="02000000000000000000" pitchFamily="2" charset="0"/>
            </a:endParaRPr>
          </a:p>
          <a:p>
            <a:r>
              <a:rPr lang="fr-FR" sz="2000" b="1" dirty="0">
                <a:solidFill>
                  <a:srgbClr val="09204E"/>
                </a:solidFill>
                <a:latin typeface="Roboto" panose="02000000000000000000" pitchFamily="2" charset="0"/>
                <a:ea typeface="Roboto" panose="02000000000000000000" pitchFamily="2" charset="0"/>
                <a:cs typeface="Roboto" panose="02000000000000000000" pitchFamily="2" charset="0"/>
                <a:hlinkClick r:id="rId3" action="ppaction://hlinksldjump"/>
              </a:rPr>
              <a:t>2. AIDES AUX PROJETS DES FAMILLES</a:t>
            </a:r>
            <a:endParaRPr lang="fr-FR" sz="2000" b="1" dirty="0">
              <a:solidFill>
                <a:srgbClr val="09204E"/>
              </a:solidFill>
              <a:latin typeface="Roboto" panose="02000000000000000000" pitchFamily="2" charset="0"/>
              <a:ea typeface="Roboto" panose="02000000000000000000" pitchFamily="2" charset="0"/>
              <a:cs typeface="Roboto" panose="02000000000000000000" pitchFamily="2" charset="0"/>
            </a:endParaRPr>
          </a:p>
          <a:p>
            <a:pPr lvl="1"/>
            <a:endParaRPr lang="fr-FR" sz="1600" b="1" dirty="0">
              <a:latin typeface="Roboto" panose="02000000000000000000" pitchFamily="2" charset="0"/>
              <a:ea typeface="Roboto" panose="02000000000000000000" pitchFamily="2" charset="0"/>
              <a:cs typeface="Roboto" panose="02000000000000000000" pitchFamily="2" charset="0"/>
            </a:endParaRPr>
          </a:p>
          <a:p>
            <a:pPr lvl="1"/>
            <a:r>
              <a:rPr lang="fr-FR" sz="1600" b="1" dirty="0">
                <a:latin typeface="Roboto" panose="02000000000000000000" pitchFamily="2" charset="0"/>
                <a:ea typeface="Roboto" panose="02000000000000000000" pitchFamily="2" charset="0"/>
                <a:cs typeface="Roboto" panose="02000000000000000000" pitchFamily="2" charset="0"/>
                <a:hlinkClick r:id="rId3" action="ppaction://hlinksldjump"/>
              </a:rPr>
              <a:t>2.1 Le soutien à la parentalité</a:t>
            </a:r>
            <a:endParaRPr lang="fr-FR" sz="1600" b="1" dirty="0">
              <a:latin typeface="Roboto" panose="02000000000000000000" pitchFamily="2" charset="0"/>
              <a:ea typeface="Roboto" panose="02000000000000000000" pitchFamily="2" charset="0"/>
              <a:cs typeface="Roboto" panose="02000000000000000000" pitchFamily="2" charset="0"/>
            </a:endParaRPr>
          </a:p>
          <a:p>
            <a:pPr lvl="2"/>
            <a:r>
              <a:rPr lang="fr-FR" sz="1400" dirty="0">
                <a:latin typeface="Roboto" panose="02000000000000000000" pitchFamily="2" charset="0"/>
                <a:ea typeface="Roboto" panose="02000000000000000000" pitchFamily="2" charset="0"/>
                <a:cs typeface="Roboto" panose="02000000000000000000" pitchFamily="2" charset="0"/>
                <a:hlinkClick r:id="rId3" action="ppaction://hlinksldjump"/>
              </a:rPr>
              <a:t>2.1.1 Aide aux projets des familles dans le cadre des parcours attentionnés</a:t>
            </a:r>
            <a:endParaRPr lang="fr-FR" sz="1400" dirty="0">
              <a:latin typeface="Roboto" panose="02000000000000000000" pitchFamily="2" charset="0"/>
              <a:ea typeface="Roboto" panose="02000000000000000000" pitchFamily="2" charset="0"/>
              <a:cs typeface="Roboto" panose="02000000000000000000" pitchFamily="2" charset="0"/>
            </a:endParaRPr>
          </a:p>
          <a:p>
            <a:pPr lvl="2"/>
            <a:r>
              <a:rPr lang="fr-FR" sz="1400" dirty="0">
                <a:latin typeface="Roboto" panose="02000000000000000000" pitchFamily="2" charset="0"/>
                <a:ea typeface="Roboto" panose="02000000000000000000" pitchFamily="2" charset="0"/>
                <a:cs typeface="Roboto" panose="02000000000000000000" pitchFamily="2" charset="0"/>
                <a:hlinkClick r:id="rId3" action="ppaction://hlinksldjump"/>
              </a:rPr>
              <a:t>2.1.2 Aide au départ en vacances</a:t>
            </a:r>
            <a:endParaRPr lang="fr-FR" sz="1400" dirty="0">
              <a:latin typeface="Roboto" panose="02000000000000000000" pitchFamily="2" charset="0"/>
              <a:ea typeface="Roboto" panose="02000000000000000000" pitchFamily="2" charset="0"/>
              <a:cs typeface="Roboto" panose="02000000000000000000" pitchFamily="2" charset="0"/>
            </a:endParaRPr>
          </a:p>
          <a:p>
            <a:pPr lvl="1"/>
            <a:endParaRPr lang="fr-FR" sz="1600" b="1" dirty="0">
              <a:latin typeface="Roboto" panose="02000000000000000000" pitchFamily="2" charset="0"/>
              <a:ea typeface="Roboto" panose="02000000000000000000" pitchFamily="2" charset="0"/>
              <a:cs typeface="Roboto" panose="02000000000000000000" pitchFamily="2" charset="0"/>
            </a:endParaRPr>
          </a:p>
          <a:p>
            <a:pPr lvl="1"/>
            <a:r>
              <a:rPr lang="fr-FR" sz="1600" b="1" dirty="0">
                <a:latin typeface="Roboto" panose="02000000000000000000" pitchFamily="2" charset="0"/>
                <a:ea typeface="Roboto" panose="02000000000000000000" pitchFamily="2" charset="0"/>
                <a:cs typeface="Roboto" panose="02000000000000000000" pitchFamily="2" charset="0"/>
                <a:hlinkClick r:id="rId4" action="ppaction://hlinksldjump"/>
              </a:rPr>
              <a:t>2.2 L’accès et le maintien dans le logement</a:t>
            </a:r>
            <a:endParaRPr lang="fr-FR" sz="1600" b="1" dirty="0">
              <a:latin typeface="Roboto" panose="02000000000000000000" pitchFamily="2" charset="0"/>
              <a:ea typeface="Roboto" panose="02000000000000000000" pitchFamily="2" charset="0"/>
              <a:cs typeface="Roboto" panose="02000000000000000000" pitchFamily="2" charset="0"/>
            </a:endParaRPr>
          </a:p>
          <a:p>
            <a:pPr lvl="2"/>
            <a:r>
              <a:rPr lang="fr-FR" sz="1400" dirty="0">
                <a:latin typeface="Roboto" panose="02000000000000000000" pitchFamily="2" charset="0"/>
                <a:ea typeface="Roboto" panose="02000000000000000000" pitchFamily="2" charset="0"/>
                <a:cs typeface="Roboto" panose="02000000000000000000" pitchFamily="2" charset="0"/>
                <a:hlinkClick r:id="rId4" action="ppaction://hlinksldjump"/>
              </a:rPr>
              <a:t>2.2.1 Aide à l’équipement du logement</a:t>
            </a:r>
            <a:endParaRPr lang="fr-FR" sz="1400" dirty="0">
              <a:latin typeface="Roboto" panose="02000000000000000000" pitchFamily="2" charset="0"/>
              <a:ea typeface="Roboto" panose="02000000000000000000" pitchFamily="2" charset="0"/>
              <a:cs typeface="Roboto" panose="02000000000000000000" pitchFamily="2" charset="0"/>
            </a:endParaRPr>
          </a:p>
          <a:p>
            <a:pPr lvl="2"/>
            <a:r>
              <a:rPr lang="fr-FR" sz="1400" dirty="0">
                <a:latin typeface="Roboto" panose="02000000000000000000" pitchFamily="2" charset="0"/>
                <a:ea typeface="Roboto" panose="02000000000000000000" pitchFamily="2" charset="0"/>
                <a:cs typeface="Roboto" panose="02000000000000000000" pitchFamily="2" charset="0"/>
                <a:hlinkClick r:id="rId5" action="ppaction://hlinksldjump"/>
              </a:rPr>
              <a:t>2.2.2 Prêt à l’amélioration de l’habitat</a:t>
            </a:r>
            <a:endParaRPr lang="fr-FR" sz="1400" dirty="0">
              <a:latin typeface="Roboto" panose="02000000000000000000" pitchFamily="2" charset="0"/>
              <a:ea typeface="Roboto" panose="02000000000000000000" pitchFamily="2" charset="0"/>
              <a:cs typeface="Roboto" panose="02000000000000000000" pitchFamily="2" charset="0"/>
            </a:endParaRPr>
          </a:p>
          <a:p>
            <a:pPr lvl="2"/>
            <a:r>
              <a:rPr lang="fr-FR" sz="1400" dirty="0">
                <a:latin typeface="Roboto" panose="02000000000000000000" pitchFamily="2" charset="0"/>
                <a:ea typeface="Roboto" panose="02000000000000000000" pitchFamily="2" charset="0"/>
                <a:cs typeface="Roboto" panose="02000000000000000000" pitchFamily="2" charset="0"/>
                <a:hlinkClick r:id="rId5" action="ppaction://hlinksldjump"/>
              </a:rPr>
              <a:t>2.2.3 Indécence et impayés</a:t>
            </a:r>
          </a:p>
          <a:p>
            <a:pPr lvl="2"/>
            <a:r>
              <a:rPr lang="fr-FR" sz="1400" dirty="0">
                <a:latin typeface="Roboto" panose="02000000000000000000" pitchFamily="2" charset="0"/>
                <a:ea typeface="Roboto" panose="02000000000000000000" pitchFamily="2" charset="0"/>
                <a:cs typeface="Roboto" panose="02000000000000000000" pitchFamily="2" charset="0"/>
                <a:hlinkClick r:id="rId6" action="ppaction://hlinksldjump"/>
              </a:rPr>
              <a:t>2.2.4 Aides pour les gens du voyage</a:t>
            </a:r>
            <a:endParaRPr lang="fr-FR" sz="1400" dirty="0">
              <a:latin typeface="Roboto" panose="02000000000000000000" pitchFamily="2" charset="0"/>
              <a:ea typeface="Roboto" panose="02000000000000000000" pitchFamily="2" charset="0"/>
              <a:cs typeface="Roboto" panose="02000000000000000000" pitchFamily="2" charset="0"/>
            </a:endParaRPr>
          </a:p>
          <a:p>
            <a:pPr lvl="2"/>
            <a:endParaRPr lang="fr-FR" sz="1400" b="1" dirty="0">
              <a:latin typeface="Roboto" panose="02000000000000000000" pitchFamily="2" charset="0"/>
              <a:ea typeface="Roboto" panose="02000000000000000000" pitchFamily="2" charset="0"/>
              <a:cs typeface="Roboto" panose="02000000000000000000" pitchFamily="2" charset="0"/>
            </a:endParaRPr>
          </a:p>
          <a:p>
            <a:pPr lvl="1"/>
            <a:r>
              <a:rPr lang="fr-FR" sz="1600" b="1" dirty="0">
                <a:latin typeface="Roboto" panose="02000000000000000000" pitchFamily="2" charset="0"/>
                <a:ea typeface="Roboto" panose="02000000000000000000" pitchFamily="2" charset="0"/>
                <a:cs typeface="Roboto" panose="02000000000000000000" pitchFamily="2" charset="0"/>
                <a:hlinkClick r:id="rId7" action="ppaction://hlinksldjump"/>
              </a:rPr>
              <a:t>2.3 L’insertion sociale et professionnelle</a:t>
            </a:r>
            <a:endParaRPr lang="fr-FR" sz="1600" b="1" dirty="0">
              <a:latin typeface="Roboto" panose="02000000000000000000" pitchFamily="2" charset="0"/>
              <a:ea typeface="Roboto" panose="02000000000000000000" pitchFamily="2" charset="0"/>
              <a:cs typeface="Roboto" panose="02000000000000000000" pitchFamily="2" charset="0"/>
            </a:endParaRPr>
          </a:p>
          <a:p>
            <a:pPr lvl="2"/>
            <a:r>
              <a:rPr lang="fr-FR" sz="1400" dirty="0">
                <a:latin typeface="Roboto" panose="02000000000000000000" pitchFamily="2" charset="0"/>
                <a:ea typeface="Roboto" panose="02000000000000000000" pitchFamily="2" charset="0"/>
                <a:cs typeface="Roboto" panose="02000000000000000000" pitchFamily="2" charset="0"/>
                <a:hlinkClick r:id="rId7" action="ppaction://hlinksldjump"/>
              </a:rPr>
              <a:t>2.3.1 Aide aux projets liés à l’insertion sociale et professionnelle </a:t>
            </a:r>
            <a:r>
              <a:rPr lang="fr-FR" sz="1200" i="1" dirty="0">
                <a:latin typeface="Roboto" panose="02000000000000000000" pitchFamily="2" charset="0"/>
                <a:ea typeface="Roboto" panose="02000000000000000000" pitchFamily="2" charset="0"/>
                <a:cs typeface="Roboto" panose="02000000000000000000" pitchFamily="2" charset="0"/>
                <a:hlinkClick r:id="rId7" action="ppaction://hlinksldjump"/>
              </a:rPr>
              <a:t>(des parents ou enfants à charge entre 16 et 25 ans)</a:t>
            </a:r>
            <a:endParaRPr lang="fr-FR" sz="1200" i="1" dirty="0">
              <a:latin typeface="Roboto" panose="02000000000000000000" pitchFamily="2" charset="0"/>
              <a:ea typeface="Roboto" panose="02000000000000000000" pitchFamily="2" charset="0"/>
              <a:cs typeface="Roboto" panose="02000000000000000000" pitchFamily="2" charset="0"/>
            </a:endParaRPr>
          </a:p>
          <a:p>
            <a:pPr lvl="2"/>
            <a:r>
              <a:rPr lang="fr-FR" sz="1400" dirty="0">
                <a:latin typeface="Roboto" panose="02000000000000000000" pitchFamily="2" charset="0"/>
                <a:ea typeface="Roboto" panose="02000000000000000000" pitchFamily="2" charset="0"/>
                <a:cs typeface="Roboto" panose="02000000000000000000" pitchFamily="2" charset="0"/>
                <a:hlinkClick r:id="rId7" action="ppaction://hlinksldjump"/>
              </a:rPr>
              <a:t>2.3.2 Primes d’installation assistants maternels</a:t>
            </a:r>
            <a:endParaRPr lang="fr-FR" sz="1400" dirty="0">
              <a:latin typeface="Roboto" panose="02000000000000000000" pitchFamily="2" charset="0"/>
              <a:ea typeface="Roboto" panose="02000000000000000000" pitchFamily="2" charset="0"/>
              <a:cs typeface="Roboto" panose="02000000000000000000" pitchFamily="2" charset="0"/>
            </a:endParaRPr>
          </a:p>
          <a:p>
            <a:pPr lvl="2"/>
            <a:r>
              <a:rPr lang="fr-FR" sz="1400" dirty="0">
                <a:latin typeface="Roboto" panose="02000000000000000000" pitchFamily="2" charset="0"/>
                <a:ea typeface="Roboto" panose="02000000000000000000" pitchFamily="2" charset="0"/>
                <a:cs typeface="Roboto" panose="02000000000000000000" pitchFamily="2" charset="0"/>
                <a:hlinkClick r:id="rId8" action="ppaction://hlinksldjump"/>
              </a:rPr>
              <a:t>2.3.3 Prêts à l’amélioration de l’habitat du lieu d’accueil</a:t>
            </a:r>
            <a:endParaRPr lang="fr-FR" sz="1400" dirty="0">
              <a:latin typeface="Roboto" panose="02000000000000000000" pitchFamily="2" charset="0"/>
              <a:ea typeface="Roboto" panose="02000000000000000000" pitchFamily="2" charset="0"/>
              <a:cs typeface="Roboto" panose="02000000000000000000" pitchFamily="2" charset="0"/>
            </a:endParaRPr>
          </a:p>
          <a:p>
            <a:pPr lvl="2"/>
            <a:r>
              <a:rPr lang="fr-FR" sz="1400" dirty="0">
                <a:latin typeface="Roboto" panose="02000000000000000000" pitchFamily="2" charset="0"/>
                <a:ea typeface="Roboto" panose="02000000000000000000" pitchFamily="2" charset="0"/>
                <a:cs typeface="Roboto" panose="02000000000000000000" pitchFamily="2" charset="0"/>
                <a:hlinkClick r:id="rId8" action="ppaction://hlinksldjump"/>
              </a:rPr>
              <a:t>2.3.4 Aide au BAFA</a:t>
            </a:r>
            <a:endParaRPr lang="fr-FR" sz="1400" dirty="0">
              <a:latin typeface="Roboto" panose="02000000000000000000" pitchFamily="2" charset="0"/>
              <a:ea typeface="Roboto" panose="02000000000000000000" pitchFamily="2" charset="0"/>
              <a:cs typeface="Roboto" panose="02000000000000000000" pitchFamily="2" charset="0"/>
            </a:endParaRPr>
          </a:p>
          <a:p>
            <a:endParaRPr lang="fr-FR" sz="2000" b="1" dirty="0">
              <a:latin typeface="Roboto" panose="02000000000000000000" pitchFamily="2" charset="0"/>
              <a:ea typeface="Roboto" panose="02000000000000000000" pitchFamily="2" charset="0"/>
              <a:cs typeface="Roboto" panose="02000000000000000000" pitchFamily="2" charset="0"/>
            </a:endParaRPr>
          </a:p>
          <a:p>
            <a:r>
              <a:rPr lang="fr-FR" sz="2000" b="1" dirty="0">
                <a:solidFill>
                  <a:srgbClr val="09204E"/>
                </a:solidFill>
                <a:latin typeface="Roboto" panose="02000000000000000000" pitchFamily="2" charset="0"/>
                <a:ea typeface="Roboto" panose="02000000000000000000" pitchFamily="2" charset="0"/>
                <a:cs typeface="Roboto" panose="02000000000000000000" pitchFamily="2" charset="0"/>
                <a:hlinkClick r:id="rId9" action="ppaction://hlinksldjump"/>
              </a:rPr>
              <a:t>3. AIDES D’URGENCE SOCIALE</a:t>
            </a:r>
            <a:endParaRPr lang="fr-FR" sz="1600" b="1" dirty="0">
              <a:solidFill>
                <a:srgbClr val="09204E"/>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8268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93C4E-9E80-BB88-42C0-EEA60CD98AFA}"/>
              </a:ext>
            </a:extLst>
          </p:cNvPr>
          <p:cNvSpPr/>
          <p:nvPr/>
        </p:nvSpPr>
        <p:spPr>
          <a:xfrm rot="10800000">
            <a:off x="0" y="0"/>
            <a:ext cx="1115736" cy="6858000"/>
          </a:xfrm>
          <a:prstGeom prst="rect">
            <a:avLst/>
          </a:prstGeom>
          <a:solidFill>
            <a:srgbClr val="0135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9274BD0-E8C5-0CD8-4BEF-1BA073A7FFC7}"/>
              </a:ext>
            </a:extLst>
          </p:cNvPr>
          <p:cNvSpPr txBox="1"/>
          <p:nvPr/>
        </p:nvSpPr>
        <p:spPr>
          <a:xfrm rot="16200000">
            <a:off x="-1568743" y="3198167"/>
            <a:ext cx="4253221" cy="461665"/>
          </a:xfrm>
          <a:prstGeom prst="rect">
            <a:avLst/>
          </a:prstGeom>
          <a:noFill/>
        </p:spPr>
        <p:txBody>
          <a:bodyPr wrap="square">
            <a:spAutoFit/>
          </a:bodyPr>
          <a:lstStyle/>
          <a:p>
            <a:r>
              <a:rPr lang="fr-FR" sz="2400" b="1" dirty="0">
                <a:solidFill>
                  <a:schemeClr val="bg1"/>
                </a:solidFill>
                <a:latin typeface="Roboto" panose="02000000000000000000" pitchFamily="2" charset="0"/>
                <a:ea typeface="Roboto" panose="02000000000000000000" pitchFamily="2" charset="0"/>
                <a:cs typeface="Roboto" panose="02000000000000000000" pitchFamily="2" charset="0"/>
              </a:rPr>
              <a:t>1. DISPOSITONS GENERALES</a:t>
            </a:r>
          </a:p>
        </p:txBody>
      </p:sp>
      <p:sp>
        <p:nvSpPr>
          <p:cNvPr id="7" name="ZoneTexte 6">
            <a:extLst>
              <a:ext uri="{FF2B5EF4-FFF2-40B4-BE49-F238E27FC236}">
                <a16:creationId xmlns:a16="http://schemas.microsoft.com/office/drawing/2014/main" id="{70840ADE-9CCF-6C1B-BF9B-0D63501EF91C}"/>
              </a:ext>
            </a:extLst>
          </p:cNvPr>
          <p:cNvSpPr txBox="1"/>
          <p:nvPr/>
        </p:nvSpPr>
        <p:spPr>
          <a:xfrm>
            <a:off x="1593909" y="697115"/>
            <a:ext cx="5670958" cy="369332"/>
          </a:xfrm>
          <a:prstGeom prst="rect">
            <a:avLst/>
          </a:prstGeom>
          <a:noFill/>
        </p:spPr>
        <p:txBody>
          <a:bodyPr wrap="square" rtlCol="0">
            <a:spAutoFit/>
          </a:bodyPr>
          <a:lstStyle/>
          <a:p>
            <a:r>
              <a:rPr lang="fr-FR" b="1" u="sng" dirty="0">
                <a:solidFill>
                  <a:srgbClr val="09204E"/>
                </a:solidFill>
                <a:latin typeface="Roboto" panose="02000000000000000000" pitchFamily="2" charset="0"/>
                <a:ea typeface="Roboto" panose="02000000000000000000" pitchFamily="2" charset="0"/>
                <a:cs typeface="Roboto" panose="02000000000000000000" pitchFamily="2" charset="0"/>
              </a:rPr>
              <a:t>Les bénéficiaires des aides financières individuelles</a:t>
            </a:r>
          </a:p>
        </p:txBody>
      </p:sp>
      <p:sp>
        <p:nvSpPr>
          <p:cNvPr id="8" name="ZoneTexte 7">
            <a:extLst>
              <a:ext uri="{FF2B5EF4-FFF2-40B4-BE49-F238E27FC236}">
                <a16:creationId xmlns:a16="http://schemas.microsoft.com/office/drawing/2014/main" id="{59F95013-CFB8-51AF-1BDC-250B42D6A054}"/>
              </a:ext>
            </a:extLst>
          </p:cNvPr>
          <p:cNvSpPr txBox="1"/>
          <p:nvPr/>
        </p:nvSpPr>
        <p:spPr>
          <a:xfrm>
            <a:off x="1593909" y="1123051"/>
            <a:ext cx="9966120" cy="1615827"/>
          </a:xfrm>
          <a:prstGeom prst="rect">
            <a:avLst/>
          </a:prstGeom>
          <a:noFill/>
        </p:spPr>
        <p:txBody>
          <a:bodyPr wrap="square" rtlCol="0">
            <a:spAutoFit/>
          </a:bodyPr>
          <a:lstStyle/>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Familles allocataires de la Caf du Finistère, percevant des prestations sociales ou familiales et ayant des enfants à charge </a:t>
            </a:r>
            <a:r>
              <a:rPr lang="fr-FR" sz="1200" i="1" dirty="0">
                <a:latin typeface="Roboto" panose="02000000000000000000" pitchFamily="2" charset="0"/>
                <a:ea typeface="Roboto" panose="02000000000000000000" pitchFamily="2" charset="0"/>
                <a:cs typeface="Roboto" panose="02000000000000000000" pitchFamily="2" charset="0"/>
              </a:rPr>
              <a:t>(ou à naitre) </a:t>
            </a:r>
            <a:r>
              <a:rPr lang="fr-FR" sz="1200" dirty="0">
                <a:latin typeface="Roboto" panose="02000000000000000000" pitchFamily="2" charset="0"/>
                <a:ea typeface="Roboto" panose="02000000000000000000" pitchFamily="2" charset="0"/>
                <a:cs typeface="Roboto" panose="02000000000000000000" pitchFamily="2" charset="0"/>
              </a:rPr>
              <a:t>de moins de 20 ans.</a:t>
            </a:r>
            <a:br>
              <a:rPr lang="fr-FR" sz="1200" dirty="0">
                <a:latin typeface="Roboto" panose="02000000000000000000" pitchFamily="2" charset="0"/>
                <a:ea typeface="Roboto" panose="02000000000000000000" pitchFamily="2" charset="0"/>
                <a:cs typeface="Roboto" panose="02000000000000000000" pitchFamily="2" charset="0"/>
              </a:rPr>
            </a:br>
            <a:endParaRPr lang="fr-FR" sz="5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Parents non-allocataires assumant la charge d’un enfant de moins de 20 ans, relevant du régime général ou assimilé.</a:t>
            </a:r>
            <a:br>
              <a:rPr lang="fr-FR" sz="1200" dirty="0">
                <a:latin typeface="Roboto" panose="02000000000000000000" pitchFamily="2" charset="0"/>
                <a:ea typeface="Roboto" panose="02000000000000000000" pitchFamily="2" charset="0"/>
                <a:cs typeface="Roboto" panose="02000000000000000000" pitchFamily="2" charset="0"/>
              </a:rPr>
            </a:br>
            <a:endParaRPr lang="fr-FR" sz="5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Les familles non-allocataires devront réaliser une déclaration de situation </a:t>
            </a:r>
            <a:r>
              <a:rPr lang="fr-FR" sz="1200" i="1" dirty="0">
                <a:latin typeface="Roboto" panose="02000000000000000000" pitchFamily="2" charset="0"/>
                <a:ea typeface="Roboto" panose="02000000000000000000" pitchFamily="2" charset="0"/>
                <a:cs typeface="Roboto" panose="02000000000000000000" pitchFamily="2" charset="0"/>
              </a:rPr>
              <a:t>(imprimé à télécharger sur le caf.fr)</a:t>
            </a:r>
            <a:r>
              <a:rPr lang="fr-FR" sz="1200" dirty="0">
                <a:latin typeface="Roboto" panose="02000000000000000000" pitchFamily="2" charset="0"/>
                <a:ea typeface="Roboto" panose="02000000000000000000" pitchFamily="2" charset="0"/>
                <a:cs typeface="Roboto" panose="02000000000000000000" pitchFamily="2" charset="0"/>
              </a:rPr>
              <a:t> afin de s’affilier et devenir allocataires de la Caf du Finistère avant de solliciter une aide.</a:t>
            </a:r>
            <a:br>
              <a:rPr lang="fr-FR" sz="1200" dirty="0">
                <a:latin typeface="Roboto" panose="02000000000000000000" pitchFamily="2" charset="0"/>
                <a:ea typeface="Roboto" panose="02000000000000000000" pitchFamily="2" charset="0"/>
                <a:cs typeface="Roboto" panose="02000000000000000000" pitchFamily="2" charset="0"/>
              </a:rPr>
            </a:br>
            <a:endParaRPr lang="fr-FR" sz="5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Parents séparés non bénéficiaires de la garde principale de leur(s) enfant(s) et recevant régulièrement leur(s) enfant(s). Ils doivent habiter dans le département du Finistère et relever du Régime Général ou assimilé.</a:t>
            </a:r>
          </a:p>
        </p:txBody>
      </p:sp>
      <p:sp>
        <p:nvSpPr>
          <p:cNvPr id="9" name="ZoneTexte 8">
            <a:extLst>
              <a:ext uri="{FF2B5EF4-FFF2-40B4-BE49-F238E27FC236}">
                <a16:creationId xmlns:a16="http://schemas.microsoft.com/office/drawing/2014/main" id="{E219FAC1-E350-70C3-B174-55B7D324AB26}"/>
              </a:ext>
            </a:extLst>
          </p:cNvPr>
          <p:cNvSpPr txBox="1"/>
          <p:nvPr/>
        </p:nvSpPr>
        <p:spPr>
          <a:xfrm>
            <a:off x="1593909" y="3003063"/>
            <a:ext cx="5670958" cy="369332"/>
          </a:xfrm>
          <a:prstGeom prst="rect">
            <a:avLst/>
          </a:prstGeom>
          <a:noFill/>
        </p:spPr>
        <p:txBody>
          <a:bodyPr wrap="square" rtlCol="0">
            <a:spAutoFit/>
          </a:bodyPr>
          <a:lstStyle/>
          <a:p>
            <a:r>
              <a:rPr lang="fr-FR" b="1" u="sng" dirty="0">
                <a:solidFill>
                  <a:srgbClr val="09204E"/>
                </a:solidFill>
                <a:latin typeface="Roboto" panose="02000000000000000000" pitchFamily="2" charset="0"/>
                <a:ea typeface="Roboto" panose="02000000000000000000" pitchFamily="2" charset="0"/>
                <a:cs typeface="Roboto" panose="02000000000000000000" pitchFamily="2" charset="0"/>
              </a:rPr>
              <a:t>Les conditions d’attribution des aides</a:t>
            </a:r>
          </a:p>
        </p:txBody>
      </p:sp>
      <p:sp>
        <p:nvSpPr>
          <p:cNvPr id="10" name="ZoneTexte 9">
            <a:extLst>
              <a:ext uri="{FF2B5EF4-FFF2-40B4-BE49-F238E27FC236}">
                <a16:creationId xmlns:a16="http://schemas.microsoft.com/office/drawing/2014/main" id="{B163CB2E-7166-E84A-E2E5-833AF9022B42}"/>
              </a:ext>
            </a:extLst>
          </p:cNvPr>
          <p:cNvSpPr txBox="1"/>
          <p:nvPr/>
        </p:nvSpPr>
        <p:spPr>
          <a:xfrm>
            <a:off x="1593909" y="3428999"/>
            <a:ext cx="9966120" cy="2739211"/>
          </a:xfrm>
          <a:prstGeom prst="rect">
            <a:avLst/>
          </a:prstGeom>
          <a:noFill/>
        </p:spPr>
        <p:txBody>
          <a:bodyPr wrap="square" rtlCol="0">
            <a:spAutoFit/>
          </a:bodyPr>
          <a:lstStyle/>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Les aides d’action sociale de la Caf du Finistère sont réservées aux familles dont le Quotient Familial (QF) est inférieur ou égal à 700€.</a:t>
            </a:r>
            <a:br>
              <a:rPr lang="fr-FR" sz="1200" dirty="0">
                <a:latin typeface="Roboto" panose="02000000000000000000" pitchFamily="2" charset="0"/>
                <a:ea typeface="Roboto" panose="02000000000000000000" pitchFamily="2" charset="0"/>
                <a:cs typeface="Roboto" panose="02000000000000000000" pitchFamily="2" charset="0"/>
              </a:rPr>
            </a:br>
            <a:endParaRPr lang="fr-FR" sz="5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En cas de séparation, de décès, ou de l’arrivée d’un enfant, il convient de prendre le quotient familial où l’évènement impacte les ressources.</a:t>
            </a:r>
            <a:br>
              <a:rPr lang="fr-FR" sz="1200" dirty="0">
                <a:latin typeface="Roboto" panose="02000000000000000000" pitchFamily="2" charset="0"/>
                <a:ea typeface="Roboto" panose="02000000000000000000" pitchFamily="2" charset="0"/>
                <a:cs typeface="Roboto" panose="02000000000000000000" pitchFamily="2" charset="0"/>
              </a:rPr>
            </a:br>
            <a:endParaRPr lang="fr-FR" sz="5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L’aide est limitée à deux prêts de même nature en cours de remboursement.</a:t>
            </a:r>
            <a:br>
              <a:rPr lang="fr-FR" sz="1200" dirty="0">
                <a:latin typeface="Roboto" panose="02000000000000000000" pitchFamily="2" charset="0"/>
                <a:ea typeface="Roboto" panose="02000000000000000000" pitchFamily="2" charset="0"/>
                <a:cs typeface="Roboto" panose="02000000000000000000" pitchFamily="2" charset="0"/>
              </a:rPr>
            </a:br>
            <a:endParaRPr lang="fr-FR" sz="5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Une subvention est cumulable avec un prêt.</a:t>
            </a:r>
            <a:br>
              <a:rPr lang="fr-FR" sz="1200" dirty="0">
                <a:latin typeface="Roboto" panose="02000000000000000000" pitchFamily="2" charset="0"/>
                <a:ea typeface="Roboto" panose="02000000000000000000" pitchFamily="2" charset="0"/>
                <a:cs typeface="Roboto" panose="02000000000000000000" pitchFamily="2" charset="0"/>
              </a:rPr>
            </a:br>
            <a:endParaRPr lang="fr-FR" sz="5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Une subvention peut être attribuée tous les ans.</a:t>
            </a:r>
            <a:br>
              <a:rPr lang="fr-FR" sz="1200" dirty="0">
                <a:latin typeface="Roboto" panose="02000000000000000000" pitchFamily="2" charset="0"/>
                <a:ea typeface="Roboto" panose="02000000000000000000" pitchFamily="2" charset="0"/>
                <a:cs typeface="Roboto" panose="02000000000000000000" pitchFamily="2" charset="0"/>
              </a:rPr>
            </a:br>
            <a:endParaRPr lang="fr-FR" sz="5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Lorsque la demande porte sur l’achat de matériel, les achats ne doivent pas être effectués avant la décision écrite de la Caf.</a:t>
            </a:r>
            <a:br>
              <a:rPr lang="fr-FR" sz="1200" dirty="0">
                <a:latin typeface="Roboto" panose="02000000000000000000" pitchFamily="2" charset="0"/>
                <a:ea typeface="Roboto" panose="02000000000000000000" pitchFamily="2" charset="0"/>
                <a:cs typeface="Roboto" panose="02000000000000000000" pitchFamily="2" charset="0"/>
              </a:rPr>
            </a:br>
            <a:endParaRPr lang="fr-FR" sz="5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Le bénéficiaire d’un prêt doit être en capacité de contracter un prêt </a:t>
            </a:r>
            <a:r>
              <a:rPr lang="fr-FR" sz="1200" i="1" dirty="0">
                <a:latin typeface="Roboto" panose="02000000000000000000" pitchFamily="2" charset="0"/>
                <a:ea typeface="Roboto" panose="02000000000000000000" pitchFamily="2" charset="0"/>
                <a:cs typeface="Roboto" panose="02000000000000000000" pitchFamily="2" charset="0"/>
              </a:rPr>
              <a:t>(en étant majeur ou mineur émancipé et en obtenant l’accord du tuteur si le bénéficiaire dispose d’une mesure de protection)</a:t>
            </a:r>
            <a:r>
              <a:rPr lang="fr-FR" sz="1200" dirty="0">
                <a:latin typeface="Roboto" panose="02000000000000000000" pitchFamily="2" charset="0"/>
                <a:ea typeface="Roboto" panose="02000000000000000000" pitchFamily="2" charset="0"/>
                <a:cs typeface="Roboto" panose="02000000000000000000" pitchFamily="2" charset="0"/>
              </a:rPr>
              <a:t>.</a:t>
            </a:r>
            <a:br>
              <a:rPr lang="fr-FR" sz="1200" dirty="0">
                <a:latin typeface="Roboto" panose="02000000000000000000" pitchFamily="2" charset="0"/>
                <a:ea typeface="Roboto" panose="02000000000000000000" pitchFamily="2" charset="0"/>
                <a:cs typeface="Roboto" panose="02000000000000000000" pitchFamily="2" charset="0"/>
              </a:rPr>
            </a:br>
            <a:endParaRPr lang="fr-FR" sz="5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Si le dépôt du dossier de surendettement fait état d’une décision de recevabilité, l’octroi d’un prêt n’est pas possible.</a:t>
            </a:r>
            <a:br>
              <a:rPr lang="fr-FR" sz="1200" dirty="0">
                <a:latin typeface="Roboto" panose="02000000000000000000" pitchFamily="2" charset="0"/>
                <a:ea typeface="Roboto" panose="02000000000000000000" pitchFamily="2" charset="0"/>
                <a:cs typeface="Roboto" panose="02000000000000000000" pitchFamily="2" charset="0"/>
              </a:rPr>
            </a:br>
            <a:endParaRPr lang="fr-FR" sz="5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Un prêt peut être accordé aux familles en situation de surendettement, quand un plan conventionnel de redressement est établi et sous réserve de l’accord de la Commission d’Attribution des Aides Financières Individuelles (CAAFI) et de la Banque de France.</a:t>
            </a:r>
          </a:p>
        </p:txBody>
      </p:sp>
      <p:pic>
        <p:nvPicPr>
          <p:cNvPr id="3" name="Graphique 2" descr="Icône de menu d'hamburger avec un remplissage uni">
            <a:hlinkClick r:id="rId2" action="ppaction://hlinksldjump"/>
            <a:extLst>
              <a:ext uri="{FF2B5EF4-FFF2-40B4-BE49-F238E27FC236}">
                <a16:creationId xmlns:a16="http://schemas.microsoft.com/office/drawing/2014/main" id="{6B9CD273-FE03-8ED0-0AF0-AE9369F85B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6626" y="161186"/>
            <a:ext cx="467686" cy="467686"/>
          </a:xfrm>
          <a:prstGeom prst="rect">
            <a:avLst/>
          </a:prstGeom>
        </p:spPr>
      </p:pic>
      <p:sp>
        <p:nvSpPr>
          <p:cNvPr id="4" name="ZoneTexte 3">
            <a:extLst>
              <a:ext uri="{FF2B5EF4-FFF2-40B4-BE49-F238E27FC236}">
                <a16:creationId xmlns:a16="http://schemas.microsoft.com/office/drawing/2014/main" id="{AB696255-A0E9-D534-B974-1A53F4B15989}"/>
              </a:ext>
            </a:extLst>
          </p:cNvPr>
          <p:cNvSpPr txBox="1"/>
          <p:nvPr/>
        </p:nvSpPr>
        <p:spPr>
          <a:xfrm>
            <a:off x="10111529" y="194974"/>
            <a:ext cx="1389777" cy="400110"/>
          </a:xfrm>
          <a:prstGeom prst="rect">
            <a:avLst/>
          </a:prstGeom>
          <a:noFill/>
        </p:spPr>
        <p:txBody>
          <a:bodyPr wrap="square">
            <a:spAutoFit/>
          </a:bodyPr>
          <a:lstStyle/>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Retour </a:t>
            </a:r>
          </a:p>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au sommaire</a:t>
            </a:r>
            <a:endParaRPr lang="fr-FR" sz="1000" dirty="0"/>
          </a:p>
        </p:txBody>
      </p:sp>
    </p:spTree>
    <p:extLst>
      <p:ext uri="{BB962C8B-B14F-4D97-AF65-F5344CB8AC3E}">
        <p14:creationId xmlns:p14="http://schemas.microsoft.com/office/powerpoint/2010/main" val="348693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93C4E-9E80-BB88-42C0-EEA60CD98AFA}"/>
              </a:ext>
            </a:extLst>
          </p:cNvPr>
          <p:cNvSpPr/>
          <p:nvPr/>
        </p:nvSpPr>
        <p:spPr>
          <a:xfrm rot="10800000">
            <a:off x="0" y="0"/>
            <a:ext cx="1115736" cy="6858000"/>
          </a:xfrm>
          <a:prstGeom prst="rect">
            <a:avLst/>
          </a:prstGeom>
          <a:solidFill>
            <a:srgbClr val="0135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9274BD0-E8C5-0CD8-4BEF-1BA073A7FFC7}"/>
              </a:ext>
            </a:extLst>
          </p:cNvPr>
          <p:cNvSpPr txBox="1"/>
          <p:nvPr/>
        </p:nvSpPr>
        <p:spPr>
          <a:xfrm rot="16200000">
            <a:off x="-1568743" y="3198167"/>
            <a:ext cx="4253221" cy="461665"/>
          </a:xfrm>
          <a:prstGeom prst="rect">
            <a:avLst/>
          </a:prstGeom>
          <a:noFill/>
        </p:spPr>
        <p:txBody>
          <a:bodyPr wrap="square">
            <a:spAutoFit/>
          </a:bodyPr>
          <a:lstStyle/>
          <a:p>
            <a:r>
              <a:rPr lang="fr-FR" sz="2400" b="1" dirty="0">
                <a:solidFill>
                  <a:schemeClr val="bg1"/>
                </a:solidFill>
                <a:latin typeface="Roboto" panose="02000000000000000000" pitchFamily="2" charset="0"/>
                <a:ea typeface="Roboto" panose="02000000000000000000" pitchFamily="2" charset="0"/>
                <a:cs typeface="Roboto" panose="02000000000000000000" pitchFamily="2" charset="0"/>
              </a:rPr>
              <a:t>1. DISPOSITONS GENERALES</a:t>
            </a:r>
          </a:p>
        </p:txBody>
      </p:sp>
      <p:sp>
        <p:nvSpPr>
          <p:cNvPr id="7" name="ZoneTexte 6">
            <a:extLst>
              <a:ext uri="{FF2B5EF4-FFF2-40B4-BE49-F238E27FC236}">
                <a16:creationId xmlns:a16="http://schemas.microsoft.com/office/drawing/2014/main" id="{70840ADE-9CCF-6C1B-BF9B-0D63501EF91C}"/>
              </a:ext>
            </a:extLst>
          </p:cNvPr>
          <p:cNvSpPr txBox="1"/>
          <p:nvPr/>
        </p:nvSpPr>
        <p:spPr>
          <a:xfrm>
            <a:off x="1560353" y="596447"/>
            <a:ext cx="5670958" cy="369332"/>
          </a:xfrm>
          <a:prstGeom prst="rect">
            <a:avLst/>
          </a:prstGeom>
          <a:noFill/>
        </p:spPr>
        <p:txBody>
          <a:bodyPr wrap="square" rtlCol="0">
            <a:spAutoFit/>
          </a:bodyPr>
          <a:lstStyle/>
          <a:p>
            <a:r>
              <a:rPr lang="fr-FR" b="1" u="sng" dirty="0">
                <a:solidFill>
                  <a:srgbClr val="09204E"/>
                </a:solidFill>
                <a:latin typeface="Roboto" panose="02000000000000000000" pitchFamily="2" charset="0"/>
                <a:ea typeface="Roboto" panose="02000000000000000000" pitchFamily="2" charset="0"/>
                <a:cs typeface="Roboto" panose="02000000000000000000" pitchFamily="2" charset="0"/>
              </a:rPr>
              <a:t>Les modalités de versement</a:t>
            </a:r>
          </a:p>
        </p:txBody>
      </p:sp>
      <p:sp>
        <p:nvSpPr>
          <p:cNvPr id="8" name="ZoneTexte 7">
            <a:extLst>
              <a:ext uri="{FF2B5EF4-FFF2-40B4-BE49-F238E27FC236}">
                <a16:creationId xmlns:a16="http://schemas.microsoft.com/office/drawing/2014/main" id="{59F95013-CFB8-51AF-1BDC-250B42D6A054}"/>
              </a:ext>
            </a:extLst>
          </p:cNvPr>
          <p:cNvSpPr txBox="1"/>
          <p:nvPr/>
        </p:nvSpPr>
        <p:spPr>
          <a:xfrm>
            <a:off x="1560353" y="1022383"/>
            <a:ext cx="9966120" cy="1754326"/>
          </a:xfrm>
          <a:prstGeom prst="rect">
            <a:avLst/>
          </a:prstGeom>
          <a:noFill/>
        </p:spPr>
        <p:txBody>
          <a:bodyPr wrap="square" rtlCol="0">
            <a:spAutoFit/>
          </a:bodyPr>
          <a:lstStyle/>
          <a:p>
            <a:r>
              <a:rPr lang="fr-FR" sz="1200" dirty="0">
                <a:latin typeface="Roboto" panose="02000000000000000000" pitchFamily="2" charset="0"/>
                <a:ea typeface="Roboto" panose="02000000000000000000" pitchFamily="2" charset="0"/>
                <a:cs typeface="Roboto" panose="02000000000000000000" pitchFamily="2" charset="0"/>
              </a:rPr>
              <a:t>Les aides sont allouées sous forme de subventions et/ou de prêts. </a:t>
            </a:r>
          </a:p>
          <a:p>
            <a:r>
              <a:rPr lang="fr-FR" sz="1200" dirty="0">
                <a:latin typeface="Roboto" panose="02000000000000000000" pitchFamily="2" charset="0"/>
                <a:ea typeface="Roboto" panose="02000000000000000000" pitchFamily="2" charset="0"/>
                <a:cs typeface="Roboto" panose="02000000000000000000" pitchFamily="2" charset="0"/>
              </a:rPr>
              <a:t>Tout prêt ou subvention accordé(e) fait l’objet d’une contractualisation entre l’allocataire et la Caf. </a:t>
            </a:r>
          </a:p>
          <a:p>
            <a:r>
              <a:rPr lang="fr-FR" sz="1200" dirty="0">
                <a:latin typeface="Roboto" panose="02000000000000000000" pitchFamily="2" charset="0"/>
                <a:ea typeface="Roboto" panose="02000000000000000000" pitchFamily="2" charset="0"/>
                <a:cs typeface="Roboto" panose="02000000000000000000" pitchFamily="2" charset="0"/>
              </a:rPr>
              <a:t>Le versement en tiers payant auprès d’un organisme ou fournisseur doit être privilégié.</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L’allocataire s’engage à attester de la certitude des renseignements fournis à la Caf, de l’utilisation des fonds conformément au devis présenté et à présenter une facture acquittée dans un délais de deux mois.</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Le non-respect de l’engagement signé par l’allocataire sur l’utilisation des fonds versés </a:t>
            </a:r>
            <a:r>
              <a:rPr lang="fr-FR" sz="1200" i="1" dirty="0">
                <a:latin typeface="Roboto" panose="02000000000000000000" pitchFamily="2" charset="0"/>
                <a:ea typeface="Roboto" panose="02000000000000000000" pitchFamily="2" charset="0"/>
                <a:cs typeface="Roboto" panose="02000000000000000000" pitchFamily="2" charset="0"/>
              </a:rPr>
              <a:t>(subventions et/ou prêts) </a:t>
            </a:r>
            <a:r>
              <a:rPr lang="fr-FR" sz="1200" dirty="0">
                <a:latin typeface="Roboto" panose="02000000000000000000" pitchFamily="2" charset="0"/>
                <a:ea typeface="Roboto" panose="02000000000000000000" pitchFamily="2" charset="0"/>
                <a:cs typeface="Roboto" panose="02000000000000000000" pitchFamily="2" charset="0"/>
              </a:rPr>
              <a:t>conduit au remboursement total ou partiel de l’aide attribuée. Le recouvrement de l’aide versée est alors effectué par la Caf, par tous les moyens à sa disposition.</a:t>
            </a:r>
          </a:p>
        </p:txBody>
      </p:sp>
      <p:sp>
        <p:nvSpPr>
          <p:cNvPr id="9" name="ZoneTexte 8">
            <a:extLst>
              <a:ext uri="{FF2B5EF4-FFF2-40B4-BE49-F238E27FC236}">
                <a16:creationId xmlns:a16="http://schemas.microsoft.com/office/drawing/2014/main" id="{E219FAC1-E350-70C3-B174-55B7D324AB26}"/>
              </a:ext>
            </a:extLst>
          </p:cNvPr>
          <p:cNvSpPr txBox="1"/>
          <p:nvPr/>
        </p:nvSpPr>
        <p:spPr>
          <a:xfrm>
            <a:off x="1560353" y="2902395"/>
            <a:ext cx="5670958" cy="369332"/>
          </a:xfrm>
          <a:prstGeom prst="rect">
            <a:avLst/>
          </a:prstGeom>
          <a:noFill/>
        </p:spPr>
        <p:txBody>
          <a:bodyPr wrap="square" rtlCol="0">
            <a:spAutoFit/>
          </a:bodyPr>
          <a:lstStyle/>
          <a:p>
            <a:r>
              <a:rPr lang="fr-FR" b="1" u="sng" dirty="0">
                <a:solidFill>
                  <a:srgbClr val="09204E"/>
                </a:solidFill>
                <a:latin typeface="Roboto" panose="02000000000000000000" pitchFamily="2" charset="0"/>
                <a:ea typeface="Roboto" panose="02000000000000000000" pitchFamily="2" charset="0"/>
                <a:cs typeface="Roboto" panose="02000000000000000000" pitchFamily="2" charset="0"/>
              </a:rPr>
              <a:t>La fraude</a:t>
            </a:r>
          </a:p>
        </p:txBody>
      </p:sp>
      <p:sp>
        <p:nvSpPr>
          <p:cNvPr id="10" name="ZoneTexte 9">
            <a:extLst>
              <a:ext uri="{FF2B5EF4-FFF2-40B4-BE49-F238E27FC236}">
                <a16:creationId xmlns:a16="http://schemas.microsoft.com/office/drawing/2014/main" id="{B163CB2E-7166-E84A-E2E5-833AF9022B42}"/>
              </a:ext>
            </a:extLst>
          </p:cNvPr>
          <p:cNvSpPr txBox="1"/>
          <p:nvPr/>
        </p:nvSpPr>
        <p:spPr>
          <a:xfrm>
            <a:off x="1560353" y="3328331"/>
            <a:ext cx="9966120" cy="646331"/>
          </a:xfrm>
          <a:prstGeom prst="rect">
            <a:avLst/>
          </a:prstGeom>
          <a:noFill/>
        </p:spPr>
        <p:txBody>
          <a:bodyPr wrap="square" rtlCol="0">
            <a:spAutoFit/>
          </a:bodyPr>
          <a:lstStyle/>
          <a:p>
            <a:r>
              <a:rPr lang="fr-FR" sz="1200" dirty="0">
                <a:latin typeface="Roboto" panose="02000000000000000000" pitchFamily="2" charset="0"/>
                <a:ea typeface="Roboto" panose="02000000000000000000" pitchFamily="2" charset="0"/>
                <a:cs typeface="Roboto" panose="02000000000000000000" pitchFamily="2" charset="0"/>
              </a:rPr>
              <a:t>Toute action frauduleuse ayant pour but d’ouvrir indûment droit à l’une des prestations attribuées par la Caf, sans présumer d’éventuelles sanctions pénales, prive son auteur de toute intervention sociale de l’organisme pour une durée d‘une année à compter de la constatation de la fraude ou de la tentative, même si cette dernière n’a pas été suivie d’effet.  </a:t>
            </a:r>
          </a:p>
        </p:txBody>
      </p:sp>
      <p:sp>
        <p:nvSpPr>
          <p:cNvPr id="2" name="ZoneTexte 1">
            <a:extLst>
              <a:ext uri="{FF2B5EF4-FFF2-40B4-BE49-F238E27FC236}">
                <a16:creationId xmlns:a16="http://schemas.microsoft.com/office/drawing/2014/main" id="{E08DDB0D-69F2-4D4F-30C3-930C505AA3B0}"/>
              </a:ext>
            </a:extLst>
          </p:cNvPr>
          <p:cNvSpPr txBox="1"/>
          <p:nvPr/>
        </p:nvSpPr>
        <p:spPr>
          <a:xfrm>
            <a:off x="1560353" y="4100348"/>
            <a:ext cx="5670958" cy="369332"/>
          </a:xfrm>
          <a:prstGeom prst="rect">
            <a:avLst/>
          </a:prstGeom>
          <a:noFill/>
        </p:spPr>
        <p:txBody>
          <a:bodyPr wrap="square" rtlCol="0">
            <a:spAutoFit/>
          </a:bodyPr>
          <a:lstStyle/>
          <a:p>
            <a:r>
              <a:rPr lang="fr-FR" b="1" u="sng" dirty="0">
                <a:solidFill>
                  <a:srgbClr val="09204E"/>
                </a:solidFill>
                <a:latin typeface="Roboto" panose="02000000000000000000" pitchFamily="2" charset="0"/>
                <a:ea typeface="Roboto" panose="02000000000000000000" pitchFamily="2" charset="0"/>
                <a:cs typeface="Roboto" panose="02000000000000000000" pitchFamily="2" charset="0"/>
              </a:rPr>
              <a:t>Le recours</a:t>
            </a:r>
          </a:p>
        </p:txBody>
      </p:sp>
      <p:sp>
        <p:nvSpPr>
          <p:cNvPr id="3" name="ZoneTexte 2">
            <a:extLst>
              <a:ext uri="{FF2B5EF4-FFF2-40B4-BE49-F238E27FC236}">
                <a16:creationId xmlns:a16="http://schemas.microsoft.com/office/drawing/2014/main" id="{E127EE4C-25E4-92FB-2F62-1661F35C5B3A}"/>
              </a:ext>
            </a:extLst>
          </p:cNvPr>
          <p:cNvSpPr txBox="1"/>
          <p:nvPr/>
        </p:nvSpPr>
        <p:spPr>
          <a:xfrm>
            <a:off x="1560353" y="4526284"/>
            <a:ext cx="9966120" cy="646331"/>
          </a:xfrm>
          <a:prstGeom prst="rect">
            <a:avLst/>
          </a:prstGeom>
          <a:noFill/>
        </p:spPr>
        <p:txBody>
          <a:bodyPr wrap="square" rtlCol="0">
            <a:spAutoFit/>
          </a:bodyPr>
          <a:lstStyle/>
          <a:p>
            <a:r>
              <a:rPr lang="fr-FR" sz="1200" dirty="0">
                <a:latin typeface="Roboto" panose="02000000000000000000" pitchFamily="2" charset="0"/>
                <a:ea typeface="Roboto" panose="02000000000000000000" pitchFamily="2" charset="0"/>
                <a:cs typeface="Roboto" panose="02000000000000000000" pitchFamily="2" charset="0"/>
              </a:rPr>
              <a:t>Les informations transmises, relatives à l’identité et à la situation de l’allocataire, à la Caf dans le cadre d’une demande d’aide financière individuelle sont rapprochées des informations présentes au dossier allocataire. Ces dernières pourront alors être actualisées et/ou faire l’objet d’une demande d’informations complémentaires dans le cas où il y aurait divergence entre les données communiquées.</a:t>
            </a:r>
          </a:p>
        </p:txBody>
      </p:sp>
      <p:sp>
        <p:nvSpPr>
          <p:cNvPr id="4" name="ZoneTexte 3">
            <a:extLst>
              <a:ext uri="{FF2B5EF4-FFF2-40B4-BE49-F238E27FC236}">
                <a16:creationId xmlns:a16="http://schemas.microsoft.com/office/drawing/2014/main" id="{AD70356B-2CA2-D55C-FEE3-ACA7046EB86C}"/>
              </a:ext>
            </a:extLst>
          </p:cNvPr>
          <p:cNvSpPr txBox="1"/>
          <p:nvPr/>
        </p:nvSpPr>
        <p:spPr>
          <a:xfrm>
            <a:off x="1560353" y="5298301"/>
            <a:ext cx="5670958" cy="369332"/>
          </a:xfrm>
          <a:prstGeom prst="rect">
            <a:avLst/>
          </a:prstGeom>
          <a:noFill/>
        </p:spPr>
        <p:txBody>
          <a:bodyPr wrap="square" rtlCol="0">
            <a:spAutoFit/>
          </a:bodyPr>
          <a:lstStyle/>
          <a:p>
            <a:r>
              <a:rPr lang="fr-FR" b="1" u="sng" dirty="0">
                <a:solidFill>
                  <a:srgbClr val="09204E"/>
                </a:solidFill>
                <a:latin typeface="Roboto" panose="02000000000000000000" pitchFamily="2" charset="0"/>
                <a:ea typeface="Roboto" panose="02000000000000000000" pitchFamily="2" charset="0"/>
                <a:cs typeface="Roboto" panose="02000000000000000000" pitchFamily="2" charset="0"/>
              </a:rPr>
              <a:t>La remise de dettes</a:t>
            </a:r>
          </a:p>
        </p:txBody>
      </p:sp>
      <p:sp>
        <p:nvSpPr>
          <p:cNvPr id="11" name="ZoneTexte 10">
            <a:extLst>
              <a:ext uri="{FF2B5EF4-FFF2-40B4-BE49-F238E27FC236}">
                <a16:creationId xmlns:a16="http://schemas.microsoft.com/office/drawing/2014/main" id="{2A38EC8B-50B1-F903-1900-FC0228E92626}"/>
              </a:ext>
            </a:extLst>
          </p:cNvPr>
          <p:cNvSpPr txBox="1"/>
          <p:nvPr/>
        </p:nvSpPr>
        <p:spPr>
          <a:xfrm>
            <a:off x="1560353" y="5724237"/>
            <a:ext cx="9966120" cy="461665"/>
          </a:xfrm>
          <a:prstGeom prst="rect">
            <a:avLst/>
          </a:prstGeom>
          <a:noFill/>
        </p:spPr>
        <p:txBody>
          <a:bodyPr wrap="square" rtlCol="0">
            <a:spAutoFit/>
          </a:bodyPr>
          <a:lstStyle/>
          <a:p>
            <a:r>
              <a:rPr lang="fr-FR" sz="1200" dirty="0">
                <a:latin typeface="Roboto" panose="02000000000000000000" pitchFamily="2" charset="0"/>
                <a:ea typeface="Roboto" panose="02000000000000000000" pitchFamily="2" charset="0"/>
                <a:cs typeface="Roboto" panose="02000000000000000000" pitchFamily="2" charset="0"/>
              </a:rPr>
              <a:t>Si une famille est confrontée à des difficultés exceptionnelles ou à des modifications importantes de sa situation, une demande de remise de dette peut-être formulée auprès du service </a:t>
            </a:r>
            <a:r>
              <a:rPr lang="fr-FR" sz="1200" dirty="0" err="1">
                <a:latin typeface="Roboto" panose="02000000000000000000" pitchFamily="2" charset="0"/>
                <a:ea typeface="Roboto" panose="02000000000000000000" pitchFamily="2" charset="0"/>
                <a:cs typeface="Roboto" panose="02000000000000000000" pitchFamily="2" charset="0"/>
              </a:rPr>
              <a:t>Logafa</a:t>
            </a:r>
            <a:r>
              <a:rPr lang="fr-FR" sz="1200" dirty="0">
                <a:latin typeface="Roboto" panose="02000000000000000000" pitchFamily="2" charset="0"/>
                <a:ea typeface="Roboto" panose="02000000000000000000" pitchFamily="2" charset="0"/>
                <a:cs typeface="Roboto" panose="02000000000000000000" pitchFamily="2" charset="0"/>
              </a:rPr>
              <a:t> de la Caf du Finistère. </a:t>
            </a:r>
          </a:p>
        </p:txBody>
      </p:sp>
      <p:pic>
        <p:nvPicPr>
          <p:cNvPr id="12" name="Graphique 11" descr="Icône de menu d'hamburger avec un remplissage uni">
            <a:hlinkClick r:id="rId2" action="ppaction://hlinksldjump"/>
            <a:extLst>
              <a:ext uri="{FF2B5EF4-FFF2-40B4-BE49-F238E27FC236}">
                <a16:creationId xmlns:a16="http://schemas.microsoft.com/office/drawing/2014/main" id="{CAC301C6-859C-C15F-E9BF-2C4780C400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6626" y="161186"/>
            <a:ext cx="467686" cy="467686"/>
          </a:xfrm>
          <a:prstGeom prst="rect">
            <a:avLst/>
          </a:prstGeom>
        </p:spPr>
      </p:pic>
      <p:sp>
        <p:nvSpPr>
          <p:cNvPr id="13" name="ZoneTexte 12">
            <a:extLst>
              <a:ext uri="{FF2B5EF4-FFF2-40B4-BE49-F238E27FC236}">
                <a16:creationId xmlns:a16="http://schemas.microsoft.com/office/drawing/2014/main" id="{E10D7655-920A-31E1-72D2-0C2E2367FB92}"/>
              </a:ext>
            </a:extLst>
          </p:cNvPr>
          <p:cNvSpPr txBox="1"/>
          <p:nvPr/>
        </p:nvSpPr>
        <p:spPr>
          <a:xfrm>
            <a:off x="10111529" y="194974"/>
            <a:ext cx="1389777" cy="400110"/>
          </a:xfrm>
          <a:prstGeom prst="rect">
            <a:avLst/>
          </a:prstGeom>
          <a:noFill/>
        </p:spPr>
        <p:txBody>
          <a:bodyPr wrap="square">
            <a:spAutoFit/>
          </a:bodyPr>
          <a:lstStyle/>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Retour </a:t>
            </a:r>
          </a:p>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au sommaire</a:t>
            </a:r>
            <a:endParaRPr lang="fr-FR" sz="1000" dirty="0"/>
          </a:p>
        </p:txBody>
      </p:sp>
    </p:spTree>
    <p:extLst>
      <p:ext uri="{BB962C8B-B14F-4D97-AF65-F5344CB8AC3E}">
        <p14:creationId xmlns:p14="http://schemas.microsoft.com/office/powerpoint/2010/main" val="99761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93C4E-9E80-BB88-42C0-EEA60CD98AFA}"/>
              </a:ext>
            </a:extLst>
          </p:cNvPr>
          <p:cNvSpPr/>
          <p:nvPr/>
        </p:nvSpPr>
        <p:spPr>
          <a:xfrm rot="10800000">
            <a:off x="0" y="0"/>
            <a:ext cx="1115736" cy="6858000"/>
          </a:xfrm>
          <a:prstGeom prst="rect">
            <a:avLst/>
          </a:prstGeom>
          <a:solidFill>
            <a:srgbClr val="DBE3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BE3F4"/>
              </a:solidFill>
            </a:endParaRPr>
          </a:p>
        </p:txBody>
      </p:sp>
      <p:sp>
        <p:nvSpPr>
          <p:cNvPr id="5" name="ZoneTexte 4">
            <a:extLst>
              <a:ext uri="{FF2B5EF4-FFF2-40B4-BE49-F238E27FC236}">
                <a16:creationId xmlns:a16="http://schemas.microsoft.com/office/drawing/2014/main" id="{49274BD0-E8C5-0CD8-4BEF-1BA073A7FFC7}"/>
              </a:ext>
            </a:extLst>
          </p:cNvPr>
          <p:cNvSpPr txBox="1"/>
          <p:nvPr/>
        </p:nvSpPr>
        <p:spPr>
          <a:xfrm rot="16200000">
            <a:off x="-2231473" y="3198167"/>
            <a:ext cx="5578681" cy="461665"/>
          </a:xfrm>
          <a:prstGeom prst="rect">
            <a:avLst/>
          </a:prstGeom>
          <a:noFill/>
        </p:spPr>
        <p:txBody>
          <a:bodyPr wrap="square">
            <a:spAutoFit/>
          </a:bodyPr>
          <a:lstStyle/>
          <a:p>
            <a:r>
              <a:rPr lang="fr-FR" sz="2400" b="1" dirty="0">
                <a:solidFill>
                  <a:srgbClr val="09204E"/>
                </a:solidFill>
                <a:latin typeface="Roboto" panose="02000000000000000000" pitchFamily="2" charset="0"/>
                <a:ea typeface="Roboto" panose="02000000000000000000" pitchFamily="2" charset="0"/>
                <a:cs typeface="Roboto" panose="02000000000000000000" pitchFamily="2" charset="0"/>
              </a:rPr>
              <a:t>2. AIDES AUX PROJETS DES FAMILLES</a:t>
            </a:r>
          </a:p>
        </p:txBody>
      </p:sp>
      <p:sp>
        <p:nvSpPr>
          <p:cNvPr id="7" name="ZoneTexte 6">
            <a:extLst>
              <a:ext uri="{FF2B5EF4-FFF2-40B4-BE49-F238E27FC236}">
                <a16:creationId xmlns:a16="http://schemas.microsoft.com/office/drawing/2014/main" id="{70840ADE-9CCF-6C1B-BF9B-0D63501EF91C}"/>
              </a:ext>
            </a:extLst>
          </p:cNvPr>
          <p:cNvSpPr txBox="1"/>
          <p:nvPr/>
        </p:nvSpPr>
        <p:spPr>
          <a:xfrm>
            <a:off x="1543575" y="948784"/>
            <a:ext cx="5670958" cy="369332"/>
          </a:xfrm>
          <a:prstGeom prst="rect">
            <a:avLst/>
          </a:prstGeom>
          <a:noFill/>
        </p:spPr>
        <p:txBody>
          <a:bodyPr wrap="square" rtlCol="0">
            <a:spAutoFit/>
          </a:bodyPr>
          <a:lstStyle/>
          <a:p>
            <a:r>
              <a:rPr lang="fr-FR" b="1" dirty="0">
                <a:solidFill>
                  <a:srgbClr val="09204E"/>
                </a:solidFill>
                <a:latin typeface="Roboto" panose="02000000000000000000" pitchFamily="2" charset="0"/>
                <a:ea typeface="Roboto" panose="02000000000000000000" pitchFamily="2" charset="0"/>
                <a:cs typeface="Roboto" panose="02000000000000000000" pitchFamily="2" charset="0"/>
              </a:rPr>
              <a:t>2.1 </a:t>
            </a:r>
            <a:r>
              <a:rPr lang="fr-FR" b="1" u="sng" dirty="0">
                <a:solidFill>
                  <a:srgbClr val="09204E"/>
                </a:solidFill>
                <a:latin typeface="Roboto" panose="02000000000000000000" pitchFamily="2" charset="0"/>
                <a:ea typeface="Roboto" panose="02000000000000000000" pitchFamily="2" charset="0"/>
                <a:cs typeface="Roboto" panose="02000000000000000000" pitchFamily="2" charset="0"/>
              </a:rPr>
              <a:t>LE SOUTIEN A LA PARENTALITE</a:t>
            </a:r>
          </a:p>
        </p:txBody>
      </p:sp>
      <p:sp>
        <p:nvSpPr>
          <p:cNvPr id="8" name="ZoneTexte 7">
            <a:extLst>
              <a:ext uri="{FF2B5EF4-FFF2-40B4-BE49-F238E27FC236}">
                <a16:creationId xmlns:a16="http://schemas.microsoft.com/office/drawing/2014/main" id="{59F95013-CFB8-51AF-1BDC-250B42D6A054}"/>
              </a:ext>
            </a:extLst>
          </p:cNvPr>
          <p:cNvSpPr txBox="1"/>
          <p:nvPr/>
        </p:nvSpPr>
        <p:spPr>
          <a:xfrm>
            <a:off x="1924013" y="1559278"/>
            <a:ext cx="9644405" cy="2123658"/>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2.1.1 Aides aux projets des familles dans le cadre des parcours attentionnés </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La Caf propose des « parcours attentionnés » afin de faciliter l’accès aux droits, l’accompagnement et le soutien à la parentalité des familles rencontrant des évènements fragilisant tels que :</a:t>
            </a:r>
          </a:p>
          <a:p>
            <a:pPr marL="628650" lvl="1" indent="-171450">
              <a:buFont typeface="Arial" panose="020B0604020202020204" pitchFamily="34" charset="0"/>
              <a:buChar char="•"/>
            </a:pPr>
            <a:r>
              <a:rPr lang="fr-FR" sz="1200" dirty="0">
                <a:latin typeface="Roboto" panose="02000000000000000000" pitchFamily="2" charset="0"/>
                <a:ea typeface="Roboto" panose="02000000000000000000" pitchFamily="2" charset="0"/>
                <a:cs typeface="Roboto" panose="02000000000000000000" pitchFamily="2" charset="0"/>
              </a:rPr>
              <a:t>La séparation</a:t>
            </a:r>
          </a:p>
          <a:p>
            <a:pPr marL="628650" lvl="1" indent="-171450">
              <a:buFont typeface="Arial" panose="020B0604020202020204" pitchFamily="34" charset="0"/>
              <a:buChar char="•"/>
            </a:pPr>
            <a:r>
              <a:rPr lang="fr-FR" sz="1200" dirty="0">
                <a:latin typeface="Roboto" panose="02000000000000000000" pitchFamily="2" charset="0"/>
                <a:ea typeface="Roboto" panose="02000000000000000000" pitchFamily="2" charset="0"/>
                <a:cs typeface="Roboto" panose="02000000000000000000" pitchFamily="2" charset="0"/>
              </a:rPr>
              <a:t>Le deuil d’un conjoint</a:t>
            </a:r>
          </a:p>
          <a:p>
            <a:pPr marL="628650" lvl="1" indent="-171450">
              <a:buFont typeface="Arial" panose="020B0604020202020204" pitchFamily="34" charset="0"/>
              <a:buChar char="•"/>
            </a:pPr>
            <a:r>
              <a:rPr lang="fr-FR" sz="1200" dirty="0">
                <a:latin typeface="Roboto" panose="02000000000000000000" pitchFamily="2" charset="0"/>
                <a:ea typeface="Roboto" panose="02000000000000000000" pitchFamily="2" charset="0"/>
                <a:cs typeface="Roboto" panose="02000000000000000000" pitchFamily="2" charset="0"/>
              </a:rPr>
              <a:t>Le deuil d’un enfant</a:t>
            </a:r>
          </a:p>
          <a:p>
            <a:pPr marL="628650" lvl="1" indent="-171450">
              <a:buFont typeface="Arial" panose="020B0604020202020204" pitchFamily="34" charset="0"/>
              <a:buChar char="•"/>
            </a:pPr>
            <a:r>
              <a:rPr lang="fr-FR" sz="1200" dirty="0">
                <a:latin typeface="Roboto" panose="02000000000000000000" pitchFamily="2" charset="0"/>
                <a:ea typeface="Roboto" panose="02000000000000000000" pitchFamily="2" charset="0"/>
                <a:cs typeface="Roboto" panose="02000000000000000000" pitchFamily="2" charset="0"/>
              </a:rPr>
              <a:t>La monoparentalité</a:t>
            </a:r>
          </a:p>
          <a:p>
            <a:pPr marL="628650" lvl="1" indent="-171450">
              <a:buFont typeface="Arial" panose="020B0604020202020204" pitchFamily="34" charset="0"/>
              <a:buChar char="•"/>
            </a:pPr>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Ces aides aux projets des familles peuvent s’inscrire dans ces parcours attentionnés et permettre d’être des leviers facilitant la mise en œuvre de projet familial et/ou la résolution de difficultés sociales et financières liées à ces évènements de vie </a:t>
            </a:r>
            <a:r>
              <a:rPr lang="fr-FR" sz="1200" dirty="0" err="1">
                <a:latin typeface="Roboto" panose="02000000000000000000" pitchFamily="2" charset="0"/>
                <a:ea typeface="Roboto" panose="02000000000000000000" pitchFamily="2" charset="0"/>
                <a:cs typeface="Roboto" panose="02000000000000000000" pitchFamily="2" charset="0"/>
              </a:rPr>
              <a:t>fragilisants</a:t>
            </a:r>
            <a:r>
              <a:rPr lang="fr-FR" sz="1200" dirty="0">
                <a:latin typeface="Roboto" panose="02000000000000000000" pitchFamily="2" charset="0"/>
                <a:ea typeface="Roboto" panose="02000000000000000000" pitchFamily="2" charset="0"/>
                <a:cs typeface="Roboto" panose="02000000000000000000" pitchFamily="2" charset="0"/>
              </a:rPr>
              <a:t>.</a:t>
            </a:r>
          </a:p>
        </p:txBody>
      </p:sp>
      <p:sp>
        <p:nvSpPr>
          <p:cNvPr id="12" name="ZoneTexte 11">
            <a:extLst>
              <a:ext uri="{FF2B5EF4-FFF2-40B4-BE49-F238E27FC236}">
                <a16:creationId xmlns:a16="http://schemas.microsoft.com/office/drawing/2014/main" id="{BB5D61BA-8AB8-8883-D066-6B8BFDD80A51}"/>
              </a:ext>
            </a:extLst>
          </p:cNvPr>
          <p:cNvSpPr txBox="1"/>
          <p:nvPr/>
        </p:nvSpPr>
        <p:spPr>
          <a:xfrm>
            <a:off x="1924012" y="3859260"/>
            <a:ext cx="9644405" cy="1938992"/>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2.1.2 Aide au départ en vacances</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b="1" i="1" u="sng" dirty="0">
                <a:solidFill>
                  <a:srgbClr val="09204E"/>
                </a:solidFill>
                <a:latin typeface="Roboto" panose="02000000000000000000" pitchFamily="2" charset="0"/>
                <a:ea typeface="Roboto" panose="02000000000000000000" pitchFamily="2" charset="0"/>
                <a:cs typeface="Roboto" panose="02000000000000000000" pitchFamily="2" charset="0"/>
              </a:rPr>
              <a:t>Les séjours en autonomie</a:t>
            </a:r>
          </a:p>
          <a:p>
            <a:endParaRPr lang="fr-FR" sz="1200" b="1" u="sng"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La Caf développe une politique d’accès aux vacances afin de favoriser le départ en vacances du plus grand nombre de familles.</a:t>
            </a:r>
          </a:p>
          <a:p>
            <a:r>
              <a:rPr lang="fr-FR" sz="1200" dirty="0">
                <a:latin typeface="Roboto" panose="02000000000000000000" pitchFamily="2" charset="0"/>
                <a:ea typeface="Roboto" panose="02000000000000000000" pitchFamily="2" charset="0"/>
                <a:cs typeface="Roboto" panose="02000000000000000000" pitchFamily="2" charset="0"/>
              </a:rPr>
              <a:t>Elle adhère au dispositif Aides aux Vacances Familiales (AVF) de </a:t>
            </a:r>
            <a:r>
              <a:rPr lang="fr-FR" sz="1200" dirty="0" err="1">
                <a:latin typeface="Roboto" panose="02000000000000000000" pitchFamily="2" charset="0"/>
                <a:ea typeface="Roboto" panose="02000000000000000000" pitchFamily="2" charset="0"/>
                <a:cs typeface="Roboto" panose="02000000000000000000" pitchFamily="2" charset="0"/>
              </a:rPr>
              <a:t>Vacaf</a:t>
            </a:r>
            <a:r>
              <a:rPr lang="fr-FR" sz="1200" dirty="0">
                <a:latin typeface="Roboto" panose="02000000000000000000" pitchFamily="2" charset="0"/>
                <a:ea typeface="Roboto" panose="02000000000000000000" pitchFamily="2" charset="0"/>
                <a:cs typeface="Roboto" panose="02000000000000000000" pitchFamily="2" charset="0"/>
              </a:rPr>
              <a:t> qui permet de bénéficier d’une prise en charge d’une partie du montant du séjour dans un établissement de tourisme conventionné avec </a:t>
            </a:r>
            <a:r>
              <a:rPr lang="fr-FR" sz="1200" dirty="0" err="1">
                <a:latin typeface="Roboto" panose="02000000000000000000" pitchFamily="2" charset="0"/>
                <a:ea typeface="Roboto" panose="02000000000000000000" pitchFamily="2" charset="0"/>
                <a:cs typeface="Roboto" panose="02000000000000000000" pitchFamily="2" charset="0"/>
              </a:rPr>
              <a:t>Vacaf</a:t>
            </a:r>
            <a:r>
              <a:rPr lang="fr-FR" sz="1200" dirty="0">
                <a:latin typeface="Roboto" panose="02000000000000000000" pitchFamily="2" charset="0"/>
                <a:ea typeface="Roboto" panose="02000000000000000000" pitchFamily="2" charset="0"/>
                <a:cs typeface="Roboto" panose="02000000000000000000" pitchFamily="2" charset="0"/>
              </a:rPr>
              <a:t>. Le dispositif </a:t>
            </a:r>
            <a:r>
              <a:rPr lang="fr-FR" sz="1200" dirty="0" err="1">
                <a:latin typeface="Roboto" panose="02000000000000000000" pitchFamily="2" charset="0"/>
                <a:ea typeface="Roboto" panose="02000000000000000000" pitchFamily="2" charset="0"/>
                <a:cs typeface="Roboto" panose="02000000000000000000" pitchFamily="2" charset="0"/>
              </a:rPr>
              <a:t>Vacaf</a:t>
            </a:r>
            <a:r>
              <a:rPr lang="fr-FR" sz="1200" dirty="0">
                <a:latin typeface="Roboto" panose="02000000000000000000" pitchFamily="2" charset="0"/>
                <a:ea typeface="Roboto" panose="02000000000000000000" pitchFamily="2" charset="0"/>
                <a:cs typeface="Roboto" panose="02000000000000000000" pitchFamily="2" charset="0"/>
              </a:rPr>
              <a:t> permet aux familles une liberté de choix </a:t>
            </a:r>
            <a:r>
              <a:rPr lang="fr-FR" sz="1200" i="1" dirty="0">
                <a:latin typeface="Roboto" panose="02000000000000000000" pitchFamily="2" charset="0"/>
                <a:ea typeface="Roboto" panose="02000000000000000000" pitchFamily="2" charset="0"/>
                <a:cs typeface="Roboto" panose="02000000000000000000" pitchFamily="2" charset="0"/>
              </a:rPr>
              <a:t>(pension, location, camping) </a:t>
            </a:r>
            <a:r>
              <a:rPr lang="fr-FR" sz="1200" dirty="0">
                <a:latin typeface="Roboto" panose="02000000000000000000" pitchFamily="2" charset="0"/>
                <a:ea typeface="Roboto" panose="02000000000000000000" pitchFamily="2" charset="0"/>
                <a:cs typeface="Roboto" panose="02000000000000000000" pitchFamily="2" charset="0"/>
              </a:rPr>
              <a:t>et de lieu </a:t>
            </a:r>
            <a:r>
              <a:rPr lang="fr-FR" sz="1200" i="1" dirty="0">
                <a:latin typeface="Roboto" panose="02000000000000000000" pitchFamily="2" charset="0"/>
                <a:ea typeface="Roboto" panose="02000000000000000000" pitchFamily="2" charset="0"/>
                <a:cs typeface="Roboto" panose="02000000000000000000" pitchFamily="2" charset="0"/>
              </a:rPr>
              <a:t>(3700 lieux de vacances conventionnés sur l’ensemble du territoire national)</a:t>
            </a:r>
            <a:r>
              <a:rPr lang="fr-FR" sz="1200" dirty="0">
                <a:latin typeface="Roboto" panose="02000000000000000000" pitchFamily="2" charset="0"/>
                <a:ea typeface="Roboto" panose="02000000000000000000" pitchFamily="2" charset="0"/>
                <a:cs typeface="Roboto" panose="02000000000000000000" pitchFamily="2" charset="0"/>
              </a:rPr>
              <a:t>. </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La durée du séjour doit être comprise entre 2 et 20 nuitées consécutives lors des vacances scolaires ou week-ends.</a:t>
            </a:r>
          </a:p>
        </p:txBody>
      </p:sp>
      <p:pic>
        <p:nvPicPr>
          <p:cNvPr id="2" name="Graphique 1" descr="Icône de menu d'hamburger avec un remplissage uni">
            <a:hlinkClick r:id="rId2" action="ppaction://hlinksldjump"/>
            <a:extLst>
              <a:ext uri="{FF2B5EF4-FFF2-40B4-BE49-F238E27FC236}">
                <a16:creationId xmlns:a16="http://schemas.microsoft.com/office/drawing/2014/main" id="{FCA21F66-4FA1-CB66-08D9-DBBF02050B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6626" y="161186"/>
            <a:ext cx="467686" cy="467686"/>
          </a:xfrm>
          <a:prstGeom prst="rect">
            <a:avLst/>
          </a:prstGeom>
        </p:spPr>
      </p:pic>
      <p:sp>
        <p:nvSpPr>
          <p:cNvPr id="3" name="ZoneTexte 2">
            <a:extLst>
              <a:ext uri="{FF2B5EF4-FFF2-40B4-BE49-F238E27FC236}">
                <a16:creationId xmlns:a16="http://schemas.microsoft.com/office/drawing/2014/main" id="{8BD5A20B-9AD4-D144-929A-CBEADB8BB52B}"/>
              </a:ext>
            </a:extLst>
          </p:cNvPr>
          <p:cNvSpPr txBox="1"/>
          <p:nvPr/>
        </p:nvSpPr>
        <p:spPr>
          <a:xfrm>
            <a:off x="10111529" y="194974"/>
            <a:ext cx="1389777" cy="400110"/>
          </a:xfrm>
          <a:prstGeom prst="rect">
            <a:avLst/>
          </a:prstGeom>
          <a:noFill/>
        </p:spPr>
        <p:txBody>
          <a:bodyPr wrap="square">
            <a:spAutoFit/>
          </a:bodyPr>
          <a:lstStyle/>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Retour </a:t>
            </a:r>
          </a:p>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au sommaire</a:t>
            </a:r>
            <a:endParaRPr lang="fr-FR" sz="1000" dirty="0"/>
          </a:p>
        </p:txBody>
      </p:sp>
    </p:spTree>
    <p:extLst>
      <p:ext uri="{BB962C8B-B14F-4D97-AF65-F5344CB8AC3E}">
        <p14:creationId xmlns:p14="http://schemas.microsoft.com/office/powerpoint/2010/main" val="299218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93C4E-9E80-BB88-42C0-EEA60CD98AFA}"/>
              </a:ext>
            </a:extLst>
          </p:cNvPr>
          <p:cNvSpPr/>
          <p:nvPr/>
        </p:nvSpPr>
        <p:spPr>
          <a:xfrm rot="10800000">
            <a:off x="0" y="0"/>
            <a:ext cx="1115736" cy="6858000"/>
          </a:xfrm>
          <a:prstGeom prst="rect">
            <a:avLst/>
          </a:prstGeom>
          <a:solidFill>
            <a:srgbClr val="DBE3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BE3F4"/>
              </a:solidFill>
            </a:endParaRPr>
          </a:p>
        </p:txBody>
      </p:sp>
      <p:sp>
        <p:nvSpPr>
          <p:cNvPr id="5" name="ZoneTexte 4">
            <a:extLst>
              <a:ext uri="{FF2B5EF4-FFF2-40B4-BE49-F238E27FC236}">
                <a16:creationId xmlns:a16="http://schemas.microsoft.com/office/drawing/2014/main" id="{49274BD0-E8C5-0CD8-4BEF-1BA073A7FFC7}"/>
              </a:ext>
            </a:extLst>
          </p:cNvPr>
          <p:cNvSpPr txBox="1"/>
          <p:nvPr/>
        </p:nvSpPr>
        <p:spPr>
          <a:xfrm rot="16200000">
            <a:off x="-2231473" y="3198167"/>
            <a:ext cx="5578681" cy="461665"/>
          </a:xfrm>
          <a:prstGeom prst="rect">
            <a:avLst/>
          </a:prstGeom>
          <a:noFill/>
        </p:spPr>
        <p:txBody>
          <a:bodyPr wrap="square">
            <a:spAutoFit/>
          </a:bodyPr>
          <a:lstStyle/>
          <a:p>
            <a:r>
              <a:rPr lang="fr-FR" sz="2400" b="1" dirty="0">
                <a:solidFill>
                  <a:srgbClr val="09204E"/>
                </a:solidFill>
                <a:latin typeface="Roboto" panose="02000000000000000000" pitchFamily="2" charset="0"/>
                <a:ea typeface="Roboto" panose="02000000000000000000" pitchFamily="2" charset="0"/>
                <a:cs typeface="Roboto" panose="02000000000000000000" pitchFamily="2" charset="0"/>
              </a:rPr>
              <a:t>2. AIDES AUX PROJETS DES FAMILLES</a:t>
            </a:r>
          </a:p>
        </p:txBody>
      </p:sp>
      <p:graphicFrame>
        <p:nvGraphicFramePr>
          <p:cNvPr id="2" name="Tableau 2">
            <a:extLst>
              <a:ext uri="{FF2B5EF4-FFF2-40B4-BE49-F238E27FC236}">
                <a16:creationId xmlns:a16="http://schemas.microsoft.com/office/drawing/2014/main" id="{98472A5E-43F7-24EB-0804-A54F2DF7DD07}"/>
              </a:ext>
            </a:extLst>
          </p:cNvPr>
          <p:cNvGraphicFramePr>
            <a:graphicFrameLocks noGrp="1"/>
          </p:cNvGraphicFramePr>
          <p:nvPr>
            <p:extLst>
              <p:ext uri="{D42A27DB-BD31-4B8C-83A1-F6EECF244321}">
                <p14:modId xmlns:p14="http://schemas.microsoft.com/office/powerpoint/2010/main" val="556854596"/>
              </p:ext>
            </p:extLst>
          </p:nvPr>
        </p:nvGraphicFramePr>
        <p:xfrm>
          <a:off x="2543728" y="1307053"/>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08149711"/>
                    </a:ext>
                  </a:extLst>
                </a:gridCol>
                <a:gridCol w="4064000">
                  <a:extLst>
                    <a:ext uri="{9D8B030D-6E8A-4147-A177-3AD203B41FA5}">
                      <a16:colId xmlns:a16="http://schemas.microsoft.com/office/drawing/2014/main" val="432940617"/>
                    </a:ext>
                  </a:extLst>
                </a:gridCol>
              </a:tblGrid>
              <a:tr h="370840">
                <a:tc gridSpan="2">
                  <a:txBody>
                    <a:bodyPr/>
                    <a:lstStyle/>
                    <a:p>
                      <a:pPr algn="ctr"/>
                      <a:r>
                        <a:rPr lang="fr-FR" sz="1400" b="0" dirty="0">
                          <a:latin typeface="Roboto" panose="02000000000000000000" pitchFamily="2" charset="0"/>
                          <a:ea typeface="Roboto" panose="02000000000000000000" pitchFamily="2" charset="0"/>
                          <a:cs typeface="Roboto" panose="02000000000000000000" pitchFamily="2" charset="0"/>
                        </a:rPr>
                        <a:t>Participation financière de la Caf par famille</a:t>
                      </a:r>
                    </a:p>
                  </a:txBody>
                  <a:tcPr/>
                </a:tc>
                <a:tc hMerge="1">
                  <a:txBody>
                    <a:bodyPr/>
                    <a:lstStyle/>
                    <a:p>
                      <a:endParaRPr lang="fr-FR" dirty="0"/>
                    </a:p>
                  </a:txBody>
                  <a:tcPr/>
                </a:tc>
                <a:extLst>
                  <a:ext uri="{0D108BD9-81ED-4DB2-BD59-A6C34878D82A}">
                    <a16:rowId xmlns:a16="http://schemas.microsoft.com/office/drawing/2014/main" val="1068009816"/>
                  </a:ext>
                </a:extLst>
              </a:tr>
              <a:tr h="370840">
                <a:tc>
                  <a:txBody>
                    <a:bodyPr/>
                    <a:lstStyle/>
                    <a:p>
                      <a:pPr algn="ctr"/>
                      <a:r>
                        <a:rPr lang="fr-FR" sz="1400" dirty="0">
                          <a:latin typeface="Roboto" panose="02000000000000000000" pitchFamily="2" charset="0"/>
                          <a:ea typeface="Roboto" panose="02000000000000000000" pitchFamily="2" charset="0"/>
                          <a:cs typeface="Roboto" panose="02000000000000000000" pitchFamily="2" charset="0"/>
                        </a:rPr>
                        <a:t>QF de 0€ à 300€</a:t>
                      </a:r>
                    </a:p>
                  </a:txBody>
                  <a:tcPr anchor="ctr"/>
                </a:tc>
                <a:tc>
                  <a:txBody>
                    <a:bodyPr/>
                    <a:lstStyle/>
                    <a:p>
                      <a:pPr algn="ctr"/>
                      <a:r>
                        <a:rPr lang="fr-FR" sz="1400" dirty="0">
                          <a:latin typeface="Roboto" panose="02000000000000000000" pitchFamily="2" charset="0"/>
                          <a:ea typeface="Roboto" panose="02000000000000000000" pitchFamily="2" charset="0"/>
                          <a:cs typeface="Roboto" panose="02000000000000000000" pitchFamily="2" charset="0"/>
                        </a:rPr>
                        <a:t>400€ dans la limite du coût du séjour</a:t>
                      </a:r>
                    </a:p>
                  </a:txBody>
                  <a:tcPr anchor="ctr"/>
                </a:tc>
                <a:extLst>
                  <a:ext uri="{0D108BD9-81ED-4DB2-BD59-A6C34878D82A}">
                    <a16:rowId xmlns:a16="http://schemas.microsoft.com/office/drawing/2014/main" val="34031922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latin typeface="Roboto" panose="02000000000000000000" pitchFamily="2" charset="0"/>
                          <a:ea typeface="Roboto" panose="02000000000000000000" pitchFamily="2" charset="0"/>
                          <a:cs typeface="Roboto" panose="02000000000000000000" pitchFamily="2" charset="0"/>
                        </a:rPr>
                        <a:t>QF de 301€ à 450€</a:t>
                      </a:r>
                    </a:p>
                  </a:txBody>
                  <a:tcPr anchor="ctr"/>
                </a:tc>
                <a:tc>
                  <a:txBody>
                    <a:bodyPr/>
                    <a:lstStyle/>
                    <a:p>
                      <a:pPr algn="ctr"/>
                      <a:r>
                        <a:rPr lang="fr-FR" sz="1400" dirty="0">
                          <a:latin typeface="Roboto" panose="02000000000000000000" pitchFamily="2" charset="0"/>
                          <a:ea typeface="Roboto" panose="02000000000000000000" pitchFamily="2" charset="0"/>
                          <a:cs typeface="Roboto" panose="02000000000000000000" pitchFamily="2" charset="0"/>
                        </a:rPr>
                        <a:t>60% du coût du séjour dans la limite de 300€</a:t>
                      </a:r>
                    </a:p>
                  </a:txBody>
                  <a:tcPr anchor="ctr"/>
                </a:tc>
                <a:extLst>
                  <a:ext uri="{0D108BD9-81ED-4DB2-BD59-A6C34878D82A}">
                    <a16:rowId xmlns:a16="http://schemas.microsoft.com/office/drawing/2014/main" val="119822705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latin typeface="Roboto" panose="02000000000000000000" pitchFamily="2" charset="0"/>
                          <a:ea typeface="Roboto" panose="02000000000000000000" pitchFamily="2" charset="0"/>
                          <a:cs typeface="Roboto" panose="02000000000000000000" pitchFamily="2" charset="0"/>
                        </a:rPr>
                        <a:t>QF de 451€ à 700€</a:t>
                      </a:r>
                    </a:p>
                  </a:txBody>
                  <a:tcPr anchor="ctr"/>
                </a:tc>
                <a:tc>
                  <a:txBody>
                    <a:bodyPr/>
                    <a:lstStyle/>
                    <a:p>
                      <a:pPr algn="ctr"/>
                      <a:r>
                        <a:rPr lang="fr-FR" sz="1400" dirty="0">
                          <a:latin typeface="Roboto" panose="02000000000000000000" pitchFamily="2" charset="0"/>
                          <a:ea typeface="Roboto" panose="02000000000000000000" pitchFamily="2" charset="0"/>
                          <a:cs typeface="Roboto" panose="02000000000000000000" pitchFamily="2" charset="0"/>
                        </a:rPr>
                        <a:t>50% du coût du séjour dans la limite de 200€</a:t>
                      </a:r>
                    </a:p>
                  </a:txBody>
                  <a:tcPr anchor="ctr"/>
                </a:tc>
                <a:extLst>
                  <a:ext uri="{0D108BD9-81ED-4DB2-BD59-A6C34878D82A}">
                    <a16:rowId xmlns:a16="http://schemas.microsoft.com/office/drawing/2014/main" val="3122327232"/>
                  </a:ext>
                </a:extLst>
              </a:tr>
            </a:tbl>
          </a:graphicData>
        </a:graphic>
      </p:graphicFrame>
      <p:sp>
        <p:nvSpPr>
          <p:cNvPr id="3" name="ZoneTexte 2">
            <a:extLst>
              <a:ext uri="{FF2B5EF4-FFF2-40B4-BE49-F238E27FC236}">
                <a16:creationId xmlns:a16="http://schemas.microsoft.com/office/drawing/2014/main" id="{1E756F71-49C2-75A3-D598-7E57DA515BC2}"/>
              </a:ext>
            </a:extLst>
          </p:cNvPr>
          <p:cNvSpPr txBox="1"/>
          <p:nvPr/>
        </p:nvSpPr>
        <p:spPr>
          <a:xfrm>
            <a:off x="2680282" y="3428999"/>
            <a:ext cx="7854892" cy="1938992"/>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Comment réserver ses vacances avec VACAF ?</a:t>
            </a:r>
          </a:p>
          <a:p>
            <a:endParaRPr lang="fr-FR" sz="1200" dirty="0">
              <a:latin typeface="Roboto" panose="02000000000000000000" pitchFamily="2" charset="0"/>
              <a:ea typeface="Roboto" panose="02000000000000000000" pitchFamily="2" charset="0"/>
              <a:cs typeface="Roboto" panose="02000000000000000000" pitchFamily="2" charset="0"/>
            </a:endParaRPr>
          </a:p>
          <a:p>
            <a:pPr marL="228600" indent="-228600">
              <a:buFont typeface="+mj-lt"/>
              <a:buAutoNum type="arabicPeriod"/>
            </a:pPr>
            <a:r>
              <a:rPr lang="fr-FR" sz="1200" dirty="0">
                <a:latin typeface="Roboto" panose="02000000000000000000" pitchFamily="2" charset="0"/>
                <a:ea typeface="Roboto" panose="02000000000000000000" pitchFamily="2" charset="0"/>
                <a:cs typeface="Roboto" panose="02000000000000000000" pitchFamily="2" charset="0"/>
              </a:rPr>
              <a:t>Sur le site </a:t>
            </a:r>
            <a:r>
              <a:rPr lang="fr-FR" sz="1200" dirty="0">
                <a:latin typeface="Roboto" panose="02000000000000000000" pitchFamily="2" charset="0"/>
                <a:ea typeface="Roboto" panose="02000000000000000000" pitchFamily="2" charset="0"/>
                <a:cs typeface="Roboto" panose="02000000000000000000" pitchFamily="2" charset="0"/>
                <a:hlinkClick r:id="rId2"/>
              </a:rPr>
              <a:t>www.vacaf.org</a:t>
            </a:r>
            <a:r>
              <a:rPr lang="fr-FR" sz="1200" dirty="0">
                <a:latin typeface="Roboto" panose="02000000000000000000" pitchFamily="2" charset="0"/>
                <a:ea typeface="Roboto" panose="02000000000000000000" pitchFamily="2" charset="0"/>
                <a:cs typeface="Roboto" panose="02000000000000000000" pitchFamily="2" charset="0"/>
              </a:rPr>
              <a:t>, les familles choisissent parmi tous les lieux de vacances proposés.</a:t>
            </a:r>
          </a:p>
          <a:p>
            <a:pPr marL="228600" indent="-228600">
              <a:buFont typeface="+mj-lt"/>
              <a:buAutoNum type="arabicPeriod"/>
            </a:pPr>
            <a:r>
              <a:rPr lang="fr-FR" sz="1200" dirty="0">
                <a:latin typeface="Roboto" panose="02000000000000000000" pitchFamily="2" charset="0"/>
                <a:ea typeface="Roboto" panose="02000000000000000000" pitchFamily="2" charset="0"/>
                <a:cs typeface="Roboto" panose="02000000000000000000" pitchFamily="2" charset="0"/>
              </a:rPr>
              <a:t>Les familles contactent par téléphone le lieu de vacances choisi </a:t>
            </a:r>
            <a:r>
              <a:rPr lang="fr-FR" sz="1200" i="1" dirty="0">
                <a:latin typeface="Roboto" panose="02000000000000000000" pitchFamily="2" charset="0"/>
                <a:ea typeface="Roboto" panose="02000000000000000000" pitchFamily="2" charset="0"/>
                <a:cs typeface="Roboto" panose="02000000000000000000" pitchFamily="2" charset="0"/>
              </a:rPr>
              <a:t>(camping, village vacances, …) </a:t>
            </a:r>
            <a:r>
              <a:rPr lang="fr-FR" sz="1200" dirty="0">
                <a:latin typeface="Roboto" panose="02000000000000000000" pitchFamily="2" charset="0"/>
                <a:ea typeface="Roboto" panose="02000000000000000000" pitchFamily="2" charset="0"/>
                <a:cs typeface="Roboto" panose="02000000000000000000" pitchFamily="2" charset="0"/>
              </a:rPr>
              <a:t>en précisant si elles sont bénéficiaires de l’aide aux temps libres VACAF et en donnant leur n° d’allocataire.</a:t>
            </a:r>
          </a:p>
          <a:p>
            <a:pPr marL="228600" indent="-228600">
              <a:buFont typeface="+mj-lt"/>
              <a:buAutoNum type="arabicPeriod"/>
            </a:pPr>
            <a:r>
              <a:rPr lang="fr-FR" sz="1200" dirty="0">
                <a:latin typeface="Roboto" panose="02000000000000000000" pitchFamily="2" charset="0"/>
                <a:ea typeface="Roboto" panose="02000000000000000000" pitchFamily="2" charset="0"/>
                <a:cs typeface="Roboto" panose="02000000000000000000" pitchFamily="2" charset="0"/>
              </a:rPr>
              <a:t>Les familles paient les arrhes pour confirmer leur réservation.</a:t>
            </a:r>
          </a:p>
          <a:p>
            <a:pPr marL="228600" indent="-228600">
              <a:buFont typeface="+mj-lt"/>
              <a:buAutoNum type="arabicPeriod"/>
            </a:pPr>
            <a:r>
              <a:rPr lang="fr-FR" sz="1200" dirty="0">
                <a:latin typeface="Roboto" panose="02000000000000000000" pitchFamily="2" charset="0"/>
                <a:ea typeface="Roboto" panose="02000000000000000000" pitchFamily="2" charset="0"/>
                <a:cs typeface="Roboto" panose="02000000000000000000" pitchFamily="2" charset="0"/>
              </a:rPr>
              <a:t>Le lieu de séjour leur transmettra une facture avec le solde restant à charge </a:t>
            </a:r>
            <a:r>
              <a:rPr lang="fr-FR" sz="1200" i="1" dirty="0">
                <a:latin typeface="Roboto" panose="02000000000000000000" pitchFamily="2" charset="0"/>
                <a:ea typeface="Roboto" panose="02000000000000000000" pitchFamily="2" charset="0"/>
                <a:cs typeface="Roboto" panose="02000000000000000000" pitchFamily="2" charset="0"/>
              </a:rPr>
              <a:t>(déduction faite de l’aide de la Caf)</a:t>
            </a:r>
            <a:r>
              <a:rPr lang="fr-FR" sz="1200" dirty="0">
                <a:latin typeface="Roboto" panose="02000000000000000000" pitchFamily="2" charset="0"/>
                <a:ea typeface="Roboto" panose="02000000000000000000" pitchFamily="2" charset="0"/>
                <a:cs typeface="Roboto" panose="02000000000000000000" pitchFamily="2" charset="0"/>
              </a:rPr>
              <a:t>.</a:t>
            </a:r>
          </a:p>
          <a:p>
            <a:pPr marL="228600" indent="-228600">
              <a:buFont typeface="+mj-lt"/>
              <a:buAutoNum type="arabicPeriod"/>
            </a:pPr>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u="sng" dirty="0">
                <a:latin typeface="Roboto" panose="02000000000000000000" pitchFamily="2" charset="0"/>
                <a:ea typeface="Roboto" panose="02000000000000000000" pitchFamily="2" charset="0"/>
                <a:cs typeface="Roboto" panose="02000000000000000000" pitchFamily="2" charset="0"/>
              </a:rPr>
              <a:t>Exemple</a:t>
            </a:r>
            <a:r>
              <a:rPr lang="fr-FR" sz="1200" dirty="0">
                <a:latin typeface="Roboto" panose="02000000000000000000" pitchFamily="2" charset="0"/>
                <a:ea typeface="Roboto" panose="02000000000000000000" pitchFamily="2" charset="0"/>
                <a:cs typeface="Roboto" panose="02000000000000000000" pitchFamily="2" charset="0"/>
              </a:rPr>
              <a:t> : le coût du séjour est de 800€, l’aide s’élève à 300€. Il reste à la charge de la famille 500€.</a:t>
            </a:r>
          </a:p>
        </p:txBody>
      </p:sp>
      <p:pic>
        <p:nvPicPr>
          <p:cNvPr id="4" name="Graphique 3" descr="Icône de menu d'hamburger avec un remplissage uni">
            <a:hlinkClick r:id="rId3" action="ppaction://hlinksldjump"/>
            <a:extLst>
              <a:ext uri="{FF2B5EF4-FFF2-40B4-BE49-F238E27FC236}">
                <a16:creationId xmlns:a16="http://schemas.microsoft.com/office/drawing/2014/main" id="{315F536B-DA51-C38C-346C-B026C82C1B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86626" y="161186"/>
            <a:ext cx="467686" cy="467686"/>
          </a:xfrm>
          <a:prstGeom prst="rect">
            <a:avLst/>
          </a:prstGeom>
        </p:spPr>
      </p:pic>
      <p:sp>
        <p:nvSpPr>
          <p:cNvPr id="7" name="ZoneTexte 6">
            <a:extLst>
              <a:ext uri="{FF2B5EF4-FFF2-40B4-BE49-F238E27FC236}">
                <a16:creationId xmlns:a16="http://schemas.microsoft.com/office/drawing/2014/main" id="{C6DF317F-328C-050B-6BA8-B99628F60EE1}"/>
              </a:ext>
            </a:extLst>
          </p:cNvPr>
          <p:cNvSpPr txBox="1"/>
          <p:nvPr/>
        </p:nvSpPr>
        <p:spPr>
          <a:xfrm>
            <a:off x="10111529" y="194974"/>
            <a:ext cx="1389777" cy="400110"/>
          </a:xfrm>
          <a:prstGeom prst="rect">
            <a:avLst/>
          </a:prstGeom>
          <a:noFill/>
        </p:spPr>
        <p:txBody>
          <a:bodyPr wrap="square">
            <a:spAutoFit/>
          </a:bodyPr>
          <a:lstStyle/>
          <a:p>
            <a:pPr algn="r"/>
            <a:r>
              <a:rPr lang="fr-FR" sz="1000" dirty="0">
                <a:latin typeface="Roboto" panose="02000000000000000000" pitchFamily="2" charset="0"/>
                <a:ea typeface="Roboto" panose="02000000000000000000" pitchFamily="2" charset="0"/>
                <a:cs typeface="Roboto" panose="02000000000000000000" pitchFamily="2" charset="0"/>
                <a:hlinkClick r:id="rId3" action="ppaction://hlinksldjump"/>
              </a:rPr>
              <a:t>Retour </a:t>
            </a:r>
          </a:p>
          <a:p>
            <a:pPr algn="r"/>
            <a:r>
              <a:rPr lang="fr-FR" sz="1000" dirty="0">
                <a:latin typeface="Roboto" panose="02000000000000000000" pitchFamily="2" charset="0"/>
                <a:ea typeface="Roboto" panose="02000000000000000000" pitchFamily="2" charset="0"/>
                <a:cs typeface="Roboto" panose="02000000000000000000" pitchFamily="2" charset="0"/>
                <a:hlinkClick r:id="rId3" action="ppaction://hlinksldjump"/>
              </a:rPr>
              <a:t>au sommaire</a:t>
            </a:r>
            <a:endParaRPr lang="fr-FR" sz="1000" dirty="0"/>
          </a:p>
        </p:txBody>
      </p:sp>
    </p:spTree>
    <p:extLst>
      <p:ext uri="{BB962C8B-B14F-4D97-AF65-F5344CB8AC3E}">
        <p14:creationId xmlns:p14="http://schemas.microsoft.com/office/powerpoint/2010/main" val="136008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93C4E-9E80-BB88-42C0-EEA60CD98AFA}"/>
              </a:ext>
            </a:extLst>
          </p:cNvPr>
          <p:cNvSpPr/>
          <p:nvPr/>
        </p:nvSpPr>
        <p:spPr>
          <a:xfrm rot="10800000">
            <a:off x="0" y="0"/>
            <a:ext cx="1115736" cy="6858000"/>
          </a:xfrm>
          <a:prstGeom prst="rect">
            <a:avLst/>
          </a:prstGeom>
          <a:solidFill>
            <a:srgbClr val="DBE3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9274BD0-E8C5-0CD8-4BEF-1BA073A7FFC7}"/>
              </a:ext>
            </a:extLst>
          </p:cNvPr>
          <p:cNvSpPr txBox="1"/>
          <p:nvPr/>
        </p:nvSpPr>
        <p:spPr>
          <a:xfrm rot="16200000">
            <a:off x="-2231473" y="3198167"/>
            <a:ext cx="5578681" cy="461665"/>
          </a:xfrm>
          <a:prstGeom prst="rect">
            <a:avLst/>
          </a:prstGeom>
          <a:noFill/>
        </p:spPr>
        <p:txBody>
          <a:bodyPr wrap="square">
            <a:spAutoFit/>
          </a:bodyPr>
          <a:lstStyle/>
          <a:p>
            <a:r>
              <a:rPr lang="fr-FR" sz="2400" b="1" dirty="0">
                <a:solidFill>
                  <a:srgbClr val="09204E"/>
                </a:solidFill>
                <a:latin typeface="Roboto" panose="02000000000000000000" pitchFamily="2" charset="0"/>
                <a:ea typeface="Roboto" panose="02000000000000000000" pitchFamily="2" charset="0"/>
                <a:cs typeface="Roboto" panose="02000000000000000000" pitchFamily="2" charset="0"/>
              </a:rPr>
              <a:t>2. AIDES AUX PROJETS DES FAMILLES</a:t>
            </a:r>
          </a:p>
        </p:txBody>
      </p:sp>
      <p:sp>
        <p:nvSpPr>
          <p:cNvPr id="8" name="ZoneTexte 7">
            <a:extLst>
              <a:ext uri="{FF2B5EF4-FFF2-40B4-BE49-F238E27FC236}">
                <a16:creationId xmlns:a16="http://schemas.microsoft.com/office/drawing/2014/main" id="{59F95013-CFB8-51AF-1BDC-250B42D6A054}"/>
              </a:ext>
            </a:extLst>
          </p:cNvPr>
          <p:cNvSpPr txBox="1"/>
          <p:nvPr/>
        </p:nvSpPr>
        <p:spPr>
          <a:xfrm>
            <a:off x="1638787" y="863865"/>
            <a:ext cx="9644405" cy="276999"/>
          </a:xfrm>
          <a:prstGeom prst="rect">
            <a:avLst/>
          </a:prstGeom>
          <a:noFill/>
        </p:spPr>
        <p:txBody>
          <a:bodyPr wrap="square" rtlCol="0">
            <a:spAutoFit/>
          </a:bodyPr>
          <a:lstStyle/>
          <a:p>
            <a:r>
              <a:rPr lang="fr-FR" sz="1200" b="1" i="1" u="sng" dirty="0">
                <a:solidFill>
                  <a:srgbClr val="09204E"/>
                </a:solidFill>
                <a:latin typeface="Roboto" panose="02000000000000000000" pitchFamily="2" charset="0"/>
                <a:ea typeface="Roboto" panose="02000000000000000000" pitchFamily="2" charset="0"/>
                <a:cs typeface="Roboto" panose="02000000000000000000" pitchFamily="2" charset="0"/>
              </a:rPr>
              <a:t>Les partenaires Caf dans le cadre de séjours accompagnés</a:t>
            </a:r>
            <a:r>
              <a:rPr lang="fr-FR" sz="1200" i="1" dirty="0">
                <a:solidFill>
                  <a:srgbClr val="09204E"/>
                </a:solidFill>
                <a:latin typeface="Roboto" panose="02000000000000000000" pitchFamily="2" charset="0"/>
                <a:ea typeface="Roboto" panose="02000000000000000000" pitchFamily="2" charset="0"/>
                <a:cs typeface="Roboto" panose="02000000000000000000" pitchFamily="2" charset="0"/>
              </a:rPr>
              <a:t> : les familles sont invitées à contacter directement les associations</a:t>
            </a:r>
          </a:p>
        </p:txBody>
      </p:sp>
      <p:sp>
        <p:nvSpPr>
          <p:cNvPr id="4" name="Rectangle 3">
            <a:extLst>
              <a:ext uri="{FF2B5EF4-FFF2-40B4-BE49-F238E27FC236}">
                <a16:creationId xmlns:a16="http://schemas.microsoft.com/office/drawing/2014/main" id="{375EEE30-2A6F-77EE-0DE0-8825C5395AEC}"/>
              </a:ext>
            </a:extLst>
          </p:cNvPr>
          <p:cNvSpPr/>
          <p:nvPr/>
        </p:nvSpPr>
        <p:spPr>
          <a:xfrm rot="16200000">
            <a:off x="3466051" y="714461"/>
            <a:ext cx="1836489" cy="3663891"/>
          </a:xfrm>
          <a:prstGeom prst="rect">
            <a:avLst/>
          </a:prstGeom>
          <a:solidFill>
            <a:srgbClr val="DBE3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BDE5FFE-612E-E287-E0FA-8198FAF89742}"/>
              </a:ext>
            </a:extLst>
          </p:cNvPr>
          <p:cNvSpPr/>
          <p:nvPr/>
        </p:nvSpPr>
        <p:spPr>
          <a:xfrm rot="16200000">
            <a:off x="7761211" y="714460"/>
            <a:ext cx="1836489" cy="3663891"/>
          </a:xfrm>
          <a:prstGeom prst="rect">
            <a:avLst/>
          </a:prstGeom>
          <a:solidFill>
            <a:srgbClr val="DBE3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8F688DF-5CC8-4E23-17A8-D5174C8B7651}"/>
              </a:ext>
            </a:extLst>
          </p:cNvPr>
          <p:cNvSpPr/>
          <p:nvPr/>
        </p:nvSpPr>
        <p:spPr>
          <a:xfrm rot="16200000">
            <a:off x="3466051" y="3106989"/>
            <a:ext cx="1836489" cy="3663891"/>
          </a:xfrm>
          <a:prstGeom prst="rect">
            <a:avLst/>
          </a:prstGeom>
          <a:solidFill>
            <a:srgbClr val="DBE3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E784527D-997A-BA50-4221-4508A0178F4D}"/>
              </a:ext>
            </a:extLst>
          </p:cNvPr>
          <p:cNvSpPr txBox="1"/>
          <p:nvPr/>
        </p:nvSpPr>
        <p:spPr>
          <a:xfrm>
            <a:off x="2765220" y="1911616"/>
            <a:ext cx="3238150" cy="307777"/>
          </a:xfrm>
          <a:prstGeom prst="rect">
            <a:avLst/>
          </a:prstGeom>
          <a:noFill/>
        </p:spPr>
        <p:txBody>
          <a:bodyPr wrap="square" rtlCol="0">
            <a:spAutoFit/>
          </a:bodyPr>
          <a:lstStyle/>
          <a:p>
            <a:pPr algn="ctr"/>
            <a:r>
              <a:rPr lang="fr-FR" sz="1400" b="1" dirty="0">
                <a:solidFill>
                  <a:srgbClr val="09204E"/>
                </a:solidFill>
                <a:latin typeface="Roboto" panose="02000000000000000000" pitchFamily="2" charset="0"/>
                <a:ea typeface="Roboto" panose="02000000000000000000" pitchFamily="2" charset="0"/>
                <a:cs typeface="Roboto" panose="02000000000000000000" pitchFamily="2" charset="0"/>
              </a:rPr>
              <a:t>Association Vacances et Familles</a:t>
            </a:r>
          </a:p>
        </p:txBody>
      </p:sp>
      <p:sp>
        <p:nvSpPr>
          <p:cNvPr id="14" name="ZoneTexte 13">
            <a:extLst>
              <a:ext uri="{FF2B5EF4-FFF2-40B4-BE49-F238E27FC236}">
                <a16:creationId xmlns:a16="http://schemas.microsoft.com/office/drawing/2014/main" id="{1847427F-5269-9076-354B-BBBF289D8B71}"/>
              </a:ext>
            </a:extLst>
          </p:cNvPr>
          <p:cNvSpPr txBox="1"/>
          <p:nvPr/>
        </p:nvSpPr>
        <p:spPr>
          <a:xfrm>
            <a:off x="2765220" y="2280893"/>
            <a:ext cx="3238150" cy="1015663"/>
          </a:xfrm>
          <a:prstGeom prst="rect">
            <a:avLst/>
          </a:prstGeom>
          <a:noFill/>
        </p:spPr>
        <p:txBody>
          <a:bodyPr wrap="square" rtlCol="0">
            <a:spAutoFit/>
          </a:bodyPr>
          <a:lstStyle/>
          <a:p>
            <a:r>
              <a:rPr lang="fr-FR" sz="1200" i="1" dirty="0">
                <a:latin typeface="Roboto" panose="02000000000000000000" pitchFamily="2" charset="0"/>
                <a:ea typeface="Roboto" panose="02000000000000000000" pitchFamily="2" charset="0"/>
                <a:cs typeface="Roboto" panose="02000000000000000000" pitchFamily="2" charset="0"/>
              </a:rPr>
              <a:t>Adresse</a:t>
            </a:r>
            <a:r>
              <a:rPr lang="fr-FR" sz="1200" dirty="0">
                <a:latin typeface="Roboto" panose="02000000000000000000" pitchFamily="2" charset="0"/>
                <a:ea typeface="Roboto" panose="02000000000000000000" pitchFamily="2" charset="0"/>
                <a:cs typeface="Roboto" panose="02000000000000000000" pitchFamily="2" charset="0"/>
              </a:rPr>
              <a:t> : </a:t>
            </a:r>
            <a:r>
              <a:rPr lang="fr-FR" sz="1200" dirty="0" err="1">
                <a:latin typeface="Roboto" panose="02000000000000000000" pitchFamily="2" charset="0"/>
                <a:ea typeface="Roboto" panose="02000000000000000000" pitchFamily="2" charset="0"/>
                <a:cs typeface="Roboto" panose="02000000000000000000" pitchFamily="2" charset="0"/>
              </a:rPr>
              <a:t>Quimill</a:t>
            </a:r>
            <a:r>
              <a:rPr lang="fr-FR" sz="1200" dirty="0">
                <a:latin typeface="Roboto" panose="02000000000000000000" pitchFamily="2" charset="0"/>
                <a:ea typeface="Roboto" panose="02000000000000000000" pitchFamily="2" charset="0"/>
                <a:cs typeface="Roboto" panose="02000000000000000000" pitchFamily="2" charset="0"/>
              </a:rPr>
              <a:t> 50 résidence Jean Bart</a:t>
            </a:r>
          </a:p>
          <a:p>
            <a:pPr lvl="1"/>
            <a:r>
              <a:rPr lang="fr-FR" sz="1200" dirty="0">
                <a:latin typeface="Roboto" panose="02000000000000000000" pitchFamily="2" charset="0"/>
                <a:ea typeface="Roboto" panose="02000000000000000000" pitchFamily="2" charset="0"/>
                <a:cs typeface="Roboto" panose="02000000000000000000" pitchFamily="2" charset="0"/>
              </a:rPr>
              <a:t>      29150 Châteaulin</a:t>
            </a:r>
          </a:p>
          <a:p>
            <a:r>
              <a:rPr lang="fr-FR" sz="1200" i="1" dirty="0">
                <a:latin typeface="Roboto" panose="02000000000000000000" pitchFamily="2" charset="0"/>
                <a:ea typeface="Roboto" panose="02000000000000000000" pitchFamily="2" charset="0"/>
                <a:cs typeface="Roboto" panose="02000000000000000000" pitchFamily="2" charset="0"/>
              </a:rPr>
              <a:t>Tél</a:t>
            </a:r>
            <a:r>
              <a:rPr lang="fr-FR" sz="1200" dirty="0">
                <a:latin typeface="Roboto" panose="02000000000000000000" pitchFamily="2" charset="0"/>
                <a:ea typeface="Roboto" panose="02000000000000000000" pitchFamily="2" charset="0"/>
                <a:cs typeface="Roboto" panose="02000000000000000000" pitchFamily="2" charset="0"/>
              </a:rPr>
              <a:t> : 02 98 86 12 28</a:t>
            </a:r>
          </a:p>
          <a:p>
            <a:r>
              <a:rPr lang="fr-FR" sz="1200" i="1" dirty="0">
                <a:latin typeface="Roboto" panose="02000000000000000000" pitchFamily="2" charset="0"/>
                <a:ea typeface="Roboto" panose="02000000000000000000" pitchFamily="2" charset="0"/>
                <a:cs typeface="Roboto" panose="02000000000000000000" pitchFamily="2" charset="0"/>
              </a:rPr>
              <a:t>Site</a:t>
            </a:r>
            <a:r>
              <a:rPr lang="fr-FR" sz="1200" dirty="0">
                <a:latin typeface="Roboto" panose="02000000000000000000" pitchFamily="2" charset="0"/>
                <a:ea typeface="Roboto" panose="02000000000000000000" pitchFamily="2" charset="0"/>
                <a:cs typeface="Roboto" panose="02000000000000000000" pitchFamily="2" charset="0"/>
              </a:rPr>
              <a:t> : </a:t>
            </a:r>
            <a:r>
              <a:rPr lang="fr-FR" sz="1200" dirty="0">
                <a:latin typeface="Roboto" panose="02000000000000000000" pitchFamily="2" charset="0"/>
                <a:ea typeface="Roboto" panose="02000000000000000000" pitchFamily="2" charset="0"/>
                <a:cs typeface="Roboto" panose="02000000000000000000" pitchFamily="2" charset="0"/>
                <a:hlinkClick r:id="rId2"/>
              </a:rPr>
              <a:t>www.vacancesetfamilles.fr</a:t>
            </a:r>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i="1" dirty="0">
                <a:latin typeface="Roboto" panose="02000000000000000000" pitchFamily="2" charset="0"/>
                <a:ea typeface="Roboto" panose="02000000000000000000" pitchFamily="2" charset="0"/>
                <a:cs typeface="Roboto" panose="02000000000000000000" pitchFamily="2" charset="0"/>
              </a:rPr>
              <a:t>Mail</a:t>
            </a:r>
            <a:r>
              <a:rPr lang="fr-FR" sz="1200" dirty="0">
                <a:latin typeface="Roboto" panose="02000000000000000000" pitchFamily="2" charset="0"/>
                <a:ea typeface="Roboto" panose="02000000000000000000" pitchFamily="2" charset="0"/>
                <a:cs typeface="Roboto" panose="02000000000000000000" pitchFamily="2" charset="0"/>
              </a:rPr>
              <a:t> : antenne29@vacancesetfamilles.org</a:t>
            </a:r>
          </a:p>
        </p:txBody>
      </p:sp>
      <p:pic>
        <p:nvPicPr>
          <p:cNvPr id="16" name="Image 15" descr="Une image contenant Police, Graphique, logo, graphisme&#10;&#10;Description générée automatiquement">
            <a:extLst>
              <a:ext uri="{FF2B5EF4-FFF2-40B4-BE49-F238E27FC236}">
                <a16:creationId xmlns:a16="http://schemas.microsoft.com/office/drawing/2014/main" id="{12926364-BB56-651A-B084-FAE5F2989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268" y="1371933"/>
            <a:ext cx="1334053" cy="450776"/>
          </a:xfrm>
          <a:prstGeom prst="rect">
            <a:avLst/>
          </a:prstGeom>
        </p:spPr>
      </p:pic>
      <p:sp>
        <p:nvSpPr>
          <p:cNvPr id="17" name="ZoneTexte 16">
            <a:extLst>
              <a:ext uri="{FF2B5EF4-FFF2-40B4-BE49-F238E27FC236}">
                <a16:creationId xmlns:a16="http://schemas.microsoft.com/office/drawing/2014/main" id="{0D8FFB34-DC84-B061-0F9D-8160E518DBAF}"/>
              </a:ext>
            </a:extLst>
          </p:cNvPr>
          <p:cNvSpPr txBox="1"/>
          <p:nvPr/>
        </p:nvSpPr>
        <p:spPr>
          <a:xfrm>
            <a:off x="7060380" y="2465558"/>
            <a:ext cx="3238150" cy="646331"/>
          </a:xfrm>
          <a:prstGeom prst="rect">
            <a:avLst/>
          </a:prstGeom>
          <a:noFill/>
        </p:spPr>
        <p:txBody>
          <a:bodyPr wrap="square" rtlCol="0">
            <a:spAutoFit/>
          </a:bodyPr>
          <a:lstStyle/>
          <a:p>
            <a:r>
              <a:rPr lang="fr-FR" sz="1200" i="1" dirty="0">
                <a:latin typeface="Roboto" panose="02000000000000000000" pitchFamily="2" charset="0"/>
                <a:ea typeface="Roboto" panose="02000000000000000000" pitchFamily="2" charset="0"/>
                <a:cs typeface="Roboto" panose="02000000000000000000" pitchFamily="2" charset="0"/>
              </a:rPr>
              <a:t>Tél</a:t>
            </a:r>
            <a:r>
              <a:rPr lang="fr-FR" sz="1200" dirty="0">
                <a:latin typeface="Roboto" panose="02000000000000000000" pitchFamily="2" charset="0"/>
                <a:ea typeface="Roboto" panose="02000000000000000000" pitchFamily="2" charset="0"/>
                <a:cs typeface="Roboto" panose="02000000000000000000" pitchFamily="2" charset="0"/>
              </a:rPr>
              <a:t> : 0820 820 526 </a:t>
            </a:r>
            <a:r>
              <a:rPr lang="fr-FR" sz="1200" i="1" dirty="0">
                <a:latin typeface="Roboto" panose="02000000000000000000" pitchFamily="2" charset="0"/>
                <a:ea typeface="Roboto" panose="02000000000000000000" pitchFamily="2" charset="0"/>
                <a:cs typeface="Roboto" panose="02000000000000000000" pitchFamily="2" charset="0"/>
              </a:rPr>
              <a:t>(prix d’un appel local)</a:t>
            </a:r>
          </a:p>
          <a:p>
            <a:r>
              <a:rPr lang="fr-FR" sz="1200" i="1" dirty="0">
                <a:latin typeface="Roboto" panose="02000000000000000000" pitchFamily="2" charset="0"/>
                <a:ea typeface="Roboto" panose="02000000000000000000" pitchFamily="2" charset="0"/>
                <a:cs typeface="Roboto" panose="02000000000000000000" pitchFamily="2" charset="0"/>
              </a:rPr>
              <a:t>Site</a:t>
            </a:r>
            <a:r>
              <a:rPr lang="fr-FR" sz="1200" dirty="0">
                <a:latin typeface="Roboto" panose="02000000000000000000" pitchFamily="2" charset="0"/>
                <a:ea typeface="Roboto" panose="02000000000000000000" pitchFamily="2" charset="0"/>
                <a:cs typeface="Roboto" panose="02000000000000000000" pitchFamily="2" charset="0"/>
              </a:rPr>
              <a:t> : </a:t>
            </a:r>
            <a:r>
              <a:rPr lang="fr-FR" sz="1200" dirty="0">
                <a:latin typeface="Roboto" panose="02000000000000000000" pitchFamily="2" charset="0"/>
                <a:ea typeface="Roboto" panose="02000000000000000000" pitchFamily="2" charset="0"/>
                <a:cs typeface="Roboto" panose="02000000000000000000" pitchFamily="2" charset="0"/>
                <a:hlinkClick r:id="rId4"/>
              </a:rPr>
              <a:t>www.reseau-paserelles.org</a:t>
            </a:r>
            <a:r>
              <a:rPr lang="fr-FR" sz="1200" dirty="0">
                <a:latin typeface="Roboto" panose="02000000000000000000" pitchFamily="2" charset="0"/>
                <a:ea typeface="Roboto" panose="02000000000000000000" pitchFamily="2" charset="0"/>
                <a:cs typeface="Roboto" panose="02000000000000000000" pitchFamily="2" charset="0"/>
              </a:rPr>
              <a:t> </a:t>
            </a:r>
          </a:p>
          <a:p>
            <a:r>
              <a:rPr lang="fr-FR" sz="1200" i="1" dirty="0">
                <a:latin typeface="Roboto" panose="02000000000000000000" pitchFamily="2" charset="0"/>
                <a:ea typeface="Roboto" panose="02000000000000000000" pitchFamily="2" charset="0"/>
                <a:cs typeface="Roboto" panose="02000000000000000000" pitchFamily="2" charset="0"/>
              </a:rPr>
              <a:t>Mail</a:t>
            </a:r>
            <a:r>
              <a:rPr lang="fr-FR" sz="1200" dirty="0">
                <a:latin typeface="Roboto" panose="02000000000000000000" pitchFamily="2" charset="0"/>
                <a:ea typeface="Roboto" panose="02000000000000000000" pitchFamily="2" charset="0"/>
                <a:cs typeface="Roboto" panose="02000000000000000000" pitchFamily="2" charset="0"/>
              </a:rPr>
              <a:t> : contact@reseau-passerelles.org</a:t>
            </a:r>
          </a:p>
        </p:txBody>
      </p:sp>
      <p:sp>
        <p:nvSpPr>
          <p:cNvPr id="18" name="ZoneTexte 17">
            <a:extLst>
              <a:ext uri="{FF2B5EF4-FFF2-40B4-BE49-F238E27FC236}">
                <a16:creationId xmlns:a16="http://schemas.microsoft.com/office/drawing/2014/main" id="{1DDBF7CA-635B-9A96-7D76-BCC86C843C2B}"/>
              </a:ext>
            </a:extLst>
          </p:cNvPr>
          <p:cNvSpPr txBox="1"/>
          <p:nvPr/>
        </p:nvSpPr>
        <p:spPr>
          <a:xfrm>
            <a:off x="7060379" y="2127004"/>
            <a:ext cx="3238150" cy="307777"/>
          </a:xfrm>
          <a:prstGeom prst="rect">
            <a:avLst/>
          </a:prstGeom>
          <a:noFill/>
        </p:spPr>
        <p:txBody>
          <a:bodyPr wrap="square" rtlCol="0">
            <a:spAutoFit/>
          </a:bodyPr>
          <a:lstStyle/>
          <a:p>
            <a:pPr algn="ctr"/>
            <a:r>
              <a:rPr lang="fr-FR" sz="1400" b="1" dirty="0">
                <a:solidFill>
                  <a:srgbClr val="09204E"/>
                </a:solidFill>
                <a:latin typeface="Roboto" panose="02000000000000000000" pitchFamily="2" charset="0"/>
                <a:ea typeface="Roboto" panose="02000000000000000000" pitchFamily="2" charset="0"/>
                <a:cs typeface="Roboto" panose="02000000000000000000" pitchFamily="2" charset="0"/>
              </a:rPr>
              <a:t>Réseau Passerelles</a:t>
            </a:r>
          </a:p>
        </p:txBody>
      </p:sp>
      <p:pic>
        <p:nvPicPr>
          <p:cNvPr id="20" name="Image 19" descr="Une image contenant texte, Police, Graphique, graphisme&#10;&#10;Description générée automatiquement">
            <a:extLst>
              <a:ext uri="{FF2B5EF4-FFF2-40B4-BE49-F238E27FC236}">
                <a16:creationId xmlns:a16="http://schemas.microsoft.com/office/drawing/2014/main" id="{253DBF63-BC74-1E12-034F-253C8BF18C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9550" y="1358969"/>
            <a:ext cx="1059809" cy="582895"/>
          </a:xfrm>
          <a:prstGeom prst="rect">
            <a:avLst/>
          </a:prstGeom>
        </p:spPr>
      </p:pic>
      <p:sp>
        <p:nvSpPr>
          <p:cNvPr id="21" name="ZoneTexte 20">
            <a:extLst>
              <a:ext uri="{FF2B5EF4-FFF2-40B4-BE49-F238E27FC236}">
                <a16:creationId xmlns:a16="http://schemas.microsoft.com/office/drawing/2014/main" id="{A8868A4F-46AC-DD05-9389-998BA0EF9C75}"/>
              </a:ext>
            </a:extLst>
          </p:cNvPr>
          <p:cNvSpPr txBox="1"/>
          <p:nvPr/>
        </p:nvSpPr>
        <p:spPr>
          <a:xfrm>
            <a:off x="2765220" y="4350642"/>
            <a:ext cx="3238150" cy="307777"/>
          </a:xfrm>
          <a:prstGeom prst="rect">
            <a:avLst/>
          </a:prstGeom>
          <a:noFill/>
        </p:spPr>
        <p:txBody>
          <a:bodyPr wrap="square" rtlCol="0">
            <a:spAutoFit/>
          </a:bodyPr>
          <a:lstStyle/>
          <a:p>
            <a:pPr algn="ctr"/>
            <a:r>
              <a:rPr lang="fr-FR" sz="1400" b="1" dirty="0">
                <a:solidFill>
                  <a:srgbClr val="09204E"/>
                </a:solidFill>
                <a:latin typeface="Roboto" panose="02000000000000000000" pitchFamily="2" charset="0"/>
                <a:ea typeface="Roboto" panose="02000000000000000000" pitchFamily="2" charset="0"/>
                <a:cs typeface="Roboto" panose="02000000000000000000" pitchFamily="2" charset="0"/>
              </a:rPr>
              <a:t>EPAL</a:t>
            </a:r>
          </a:p>
        </p:txBody>
      </p:sp>
      <p:sp>
        <p:nvSpPr>
          <p:cNvPr id="22" name="ZoneTexte 21">
            <a:extLst>
              <a:ext uri="{FF2B5EF4-FFF2-40B4-BE49-F238E27FC236}">
                <a16:creationId xmlns:a16="http://schemas.microsoft.com/office/drawing/2014/main" id="{AECFDCF0-B9C0-0D55-8E8E-4766B8EDDEDB}"/>
              </a:ext>
            </a:extLst>
          </p:cNvPr>
          <p:cNvSpPr txBox="1"/>
          <p:nvPr/>
        </p:nvSpPr>
        <p:spPr>
          <a:xfrm>
            <a:off x="2765220" y="4682856"/>
            <a:ext cx="3238150" cy="1015663"/>
          </a:xfrm>
          <a:prstGeom prst="rect">
            <a:avLst/>
          </a:prstGeom>
          <a:noFill/>
        </p:spPr>
        <p:txBody>
          <a:bodyPr wrap="square" rtlCol="0">
            <a:spAutoFit/>
          </a:bodyPr>
          <a:lstStyle/>
          <a:p>
            <a:r>
              <a:rPr lang="fr-FR" sz="1200" i="1" dirty="0">
                <a:latin typeface="Roboto" panose="02000000000000000000" pitchFamily="2" charset="0"/>
                <a:ea typeface="Roboto" panose="02000000000000000000" pitchFamily="2" charset="0"/>
                <a:cs typeface="Roboto" panose="02000000000000000000" pitchFamily="2" charset="0"/>
              </a:rPr>
              <a:t>Adresse</a:t>
            </a:r>
            <a:r>
              <a:rPr lang="fr-FR" sz="1200" dirty="0">
                <a:latin typeface="Roboto" panose="02000000000000000000" pitchFamily="2" charset="0"/>
                <a:ea typeface="Roboto" panose="02000000000000000000" pitchFamily="2" charset="0"/>
                <a:cs typeface="Roboto" panose="02000000000000000000" pitchFamily="2" charset="0"/>
              </a:rPr>
              <a:t> : 10 rue Nicéphore </a:t>
            </a:r>
            <a:r>
              <a:rPr lang="fr-FR" sz="1200" dirty="0" err="1">
                <a:latin typeface="Roboto" panose="02000000000000000000" pitchFamily="2" charset="0"/>
                <a:ea typeface="Roboto" panose="02000000000000000000" pitchFamily="2" charset="0"/>
                <a:cs typeface="Roboto" panose="02000000000000000000" pitchFamily="2" charset="0"/>
              </a:rPr>
              <a:t>Niépce</a:t>
            </a:r>
            <a:endParaRPr lang="fr-FR" sz="1200" dirty="0">
              <a:latin typeface="Roboto" panose="02000000000000000000" pitchFamily="2" charset="0"/>
              <a:ea typeface="Roboto" panose="02000000000000000000" pitchFamily="2" charset="0"/>
              <a:cs typeface="Roboto" panose="02000000000000000000" pitchFamily="2" charset="0"/>
            </a:endParaRPr>
          </a:p>
          <a:p>
            <a:pPr lvl="1"/>
            <a:r>
              <a:rPr lang="fr-FR" sz="1200" dirty="0">
                <a:latin typeface="Roboto" panose="02000000000000000000" pitchFamily="2" charset="0"/>
                <a:ea typeface="Roboto" panose="02000000000000000000" pitchFamily="2" charset="0"/>
                <a:cs typeface="Roboto" panose="02000000000000000000" pitchFamily="2" charset="0"/>
              </a:rPr>
              <a:t>      29200 Brest</a:t>
            </a:r>
          </a:p>
          <a:p>
            <a:r>
              <a:rPr lang="fr-FR" sz="1200" i="1" dirty="0">
                <a:latin typeface="Roboto" panose="02000000000000000000" pitchFamily="2" charset="0"/>
                <a:ea typeface="Roboto" panose="02000000000000000000" pitchFamily="2" charset="0"/>
                <a:cs typeface="Roboto" panose="02000000000000000000" pitchFamily="2" charset="0"/>
              </a:rPr>
              <a:t>Tél</a:t>
            </a:r>
            <a:r>
              <a:rPr lang="fr-FR" sz="1200" dirty="0">
                <a:latin typeface="Roboto" panose="02000000000000000000" pitchFamily="2" charset="0"/>
                <a:ea typeface="Roboto" panose="02000000000000000000" pitchFamily="2" charset="0"/>
                <a:cs typeface="Roboto" panose="02000000000000000000" pitchFamily="2" charset="0"/>
              </a:rPr>
              <a:t> : 02 98 41 84 09</a:t>
            </a:r>
          </a:p>
          <a:p>
            <a:r>
              <a:rPr lang="fr-FR" sz="1200" i="1" dirty="0">
                <a:latin typeface="Roboto" panose="02000000000000000000" pitchFamily="2" charset="0"/>
                <a:ea typeface="Roboto" panose="02000000000000000000" pitchFamily="2" charset="0"/>
                <a:cs typeface="Roboto" panose="02000000000000000000" pitchFamily="2" charset="0"/>
              </a:rPr>
              <a:t>Site</a:t>
            </a:r>
            <a:r>
              <a:rPr lang="fr-FR" sz="1200" dirty="0">
                <a:latin typeface="Roboto" panose="02000000000000000000" pitchFamily="2" charset="0"/>
                <a:ea typeface="Roboto" panose="02000000000000000000" pitchFamily="2" charset="0"/>
                <a:cs typeface="Roboto" panose="02000000000000000000" pitchFamily="2" charset="0"/>
              </a:rPr>
              <a:t> : </a:t>
            </a:r>
            <a:r>
              <a:rPr lang="fr-FR" sz="1200" dirty="0">
                <a:latin typeface="Roboto" panose="02000000000000000000" pitchFamily="2" charset="0"/>
                <a:ea typeface="Roboto" panose="02000000000000000000" pitchFamily="2" charset="0"/>
                <a:cs typeface="Roboto" panose="02000000000000000000" pitchFamily="2" charset="0"/>
                <a:hlinkClick r:id="rId2"/>
              </a:rPr>
              <a:t>www.vacancesetfamilles.fr</a:t>
            </a:r>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i="1" dirty="0">
                <a:latin typeface="Roboto" panose="02000000000000000000" pitchFamily="2" charset="0"/>
                <a:ea typeface="Roboto" panose="02000000000000000000" pitchFamily="2" charset="0"/>
                <a:cs typeface="Roboto" panose="02000000000000000000" pitchFamily="2" charset="0"/>
              </a:rPr>
              <a:t>Mail</a:t>
            </a:r>
            <a:r>
              <a:rPr lang="fr-FR" sz="1200" dirty="0">
                <a:latin typeface="Roboto" panose="02000000000000000000" pitchFamily="2" charset="0"/>
                <a:ea typeface="Roboto" panose="02000000000000000000" pitchFamily="2" charset="0"/>
                <a:cs typeface="Roboto" panose="02000000000000000000" pitchFamily="2" charset="0"/>
              </a:rPr>
              <a:t> : vacancescamping@epal.asso.fr</a:t>
            </a:r>
          </a:p>
        </p:txBody>
      </p:sp>
      <p:pic>
        <p:nvPicPr>
          <p:cNvPr id="3" name="Image 2" descr="Une image contenant Police, logo, texte, Graphique&#10;&#10;Description générée automatiquement">
            <a:extLst>
              <a:ext uri="{FF2B5EF4-FFF2-40B4-BE49-F238E27FC236}">
                <a16:creationId xmlns:a16="http://schemas.microsoft.com/office/drawing/2014/main" id="{B91742E2-6376-E695-8B56-282137389E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9498" y="3748106"/>
            <a:ext cx="829594" cy="545162"/>
          </a:xfrm>
          <a:prstGeom prst="rect">
            <a:avLst/>
          </a:prstGeom>
        </p:spPr>
      </p:pic>
      <p:sp>
        <p:nvSpPr>
          <p:cNvPr id="2" name="ZoneTexte 1">
            <a:extLst>
              <a:ext uri="{FF2B5EF4-FFF2-40B4-BE49-F238E27FC236}">
                <a16:creationId xmlns:a16="http://schemas.microsoft.com/office/drawing/2014/main" id="{BF92F89C-E3AA-CBEF-9262-8D2D484A296C}"/>
              </a:ext>
            </a:extLst>
          </p:cNvPr>
          <p:cNvSpPr txBox="1"/>
          <p:nvPr/>
        </p:nvSpPr>
        <p:spPr>
          <a:xfrm>
            <a:off x="6847510" y="4154104"/>
            <a:ext cx="4167228" cy="1569660"/>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Partir en vacances avec un enfant malade ou en situation de handicap</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Les familles ayant un enfant en situation de maladie ou de handicap ont la possibilité de partir en vacances en famille, dans un environnement entièrement adapté à leurs besoins, tout en restant indépendantes et libres de leur organisation.</a:t>
            </a:r>
          </a:p>
        </p:txBody>
      </p:sp>
      <p:pic>
        <p:nvPicPr>
          <p:cNvPr id="12" name="Graphique 11" descr="Flèche vers la droite avec un remplissage uni">
            <a:extLst>
              <a:ext uri="{FF2B5EF4-FFF2-40B4-BE49-F238E27FC236}">
                <a16:creationId xmlns:a16="http://schemas.microsoft.com/office/drawing/2014/main" id="{57CF85BF-6517-2C1D-1829-FD25DBB1FB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3278" y="4170882"/>
            <a:ext cx="411419" cy="411419"/>
          </a:xfrm>
          <a:prstGeom prst="rect">
            <a:avLst/>
          </a:prstGeom>
        </p:spPr>
      </p:pic>
      <p:pic>
        <p:nvPicPr>
          <p:cNvPr id="7" name="Graphique 6" descr="Icône de menu d'hamburger avec un remplissage uni">
            <a:hlinkClick r:id="rId9" action="ppaction://hlinksldjump"/>
            <a:extLst>
              <a:ext uri="{FF2B5EF4-FFF2-40B4-BE49-F238E27FC236}">
                <a16:creationId xmlns:a16="http://schemas.microsoft.com/office/drawing/2014/main" id="{FAB78193-909A-E5EC-1C9C-B68011FE82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86626" y="161186"/>
            <a:ext cx="467686" cy="467686"/>
          </a:xfrm>
          <a:prstGeom prst="rect">
            <a:avLst/>
          </a:prstGeom>
        </p:spPr>
      </p:pic>
      <p:sp>
        <p:nvSpPr>
          <p:cNvPr id="13" name="ZoneTexte 12">
            <a:extLst>
              <a:ext uri="{FF2B5EF4-FFF2-40B4-BE49-F238E27FC236}">
                <a16:creationId xmlns:a16="http://schemas.microsoft.com/office/drawing/2014/main" id="{304BCC04-7250-2946-30D6-4A99BB465A75}"/>
              </a:ext>
            </a:extLst>
          </p:cNvPr>
          <p:cNvSpPr txBox="1"/>
          <p:nvPr/>
        </p:nvSpPr>
        <p:spPr>
          <a:xfrm>
            <a:off x="10111529" y="194974"/>
            <a:ext cx="1389777" cy="400110"/>
          </a:xfrm>
          <a:prstGeom prst="rect">
            <a:avLst/>
          </a:prstGeom>
          <a:noFill/>
        </p:spPr>
        <p:txBody>
          <a:bodyPr wrap="square">
            <a:spAutoFit/>
          </a:bodyPr>
          <a:lstStyle/>
          <a:p>
            <a:pPr algn="r"/>
            <a:r>
              <a:rPr lang="fr-FR" sz="1000" dirty="0">
                <a:latin typeface="Roboto" panose="02000000000000000000" pitchFamily="2" charset="0"/>
                <a:ea typeface="Roboto" panose="02000000000000000000" pitchFamily="2" charset="0"/>
                <a:cs typeface="Roboto" panose="02000000000000000000" pitchFamily="2" charset="0"/>
                <a:hlinkClick r:id="rId9" action="ppaction://hlinksldjump"/>
              </a:rPr>
              <a:t>Retour </a:t>
            </a:r>
          </a:p>
          <a:p>
            <a:pPr algn="r"/>
            <a:r>
              <a:rPr lang="fr-FR" sz="1000" dirty="0">
                <a:latin typeface="Roboto" panose="02000000000000000000" pitchFamily="2" charset="0"/>
                <a:ea typeface="Roboto" panose="02000000000000000000" pitchFamily="2" charset="0"/>
                <a:cs typeface="Roboto" panose="02000000000000000000" pitchFamily="2" charset="0"/>
                <a:hlinkClick r:id="rId9" action="ppaction://hlinksldjump"/>
              </a:rPr>
              <a:t>au sommaire</a:t>
            </a:r>
            <a:endParaRPr lang="fr-FR" sz="1000" dirty="0"/>
          </a:p>
        </p:txBody>
      </p:sp>
    </p:spTree>
    <p:extLst>
      <p:ext uri="{BB962C8B-B14F-4D97-AF65-F5344CB8AC3E}">
        <p14:creationId xmlns:p14="http://schemas.microsoft.com/office/powerpoint/2010/main" val="74056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93C4E-9E80-BB88-42C0-EEA60CD98AFA}"/>
              </a:ext>
            </a:extLst>
          </p:cNvPr>
          <p:cNvSpPr/>
          <p:nvPr/>
        </p:nvSpPr>
        <p:spPr>
          <a:xfrm rot="10800000">
            <a:off x="0" y="0"/>
            <a:ext cx="1115736" cy="6858000"/>
          </a:xfrm>
          <a:prstGeom prst="rect">
            <a:avLst/>
          </a:prstGeom>
          <a:solidFill>
            <a:srgbClr val="DBE3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BE3F4"/>
              </a:solidFill>
            </a:endParaRPr>
          </a:p>
        </p:txBody>
      </p:sp>
      <p:sp>
        <p:nvSpPr>
          <p:cNvPr id="5" name="ZoneTexte 4">
            <a:extLst>
              <a:ext uri="{FF2B5EF4-FFF2-40B4-BE49-F238E27FC236}">
                <a16:creationId xmlns:a16="http://schemas.microsoft.com/office/drawing/2014/main" id="{49274BD0-E8C5-0CD8-4BEF-1BA073A7FFC7}"/>
              </a:ext>
            </a:extLst>
          </p:cNvPr>
          <p:cNvSpPr txBox="1"/>
          <p:nvPr/>
        </p:nvSpPr>
        <p:spPr>
          <a:xfrm rot="16200000">
            <a:off x="-2231473" y="3198167"/>
            <a:ext cx="5578681" cy="461665"/>
          </a:xfrm>
          <a:prstGeom prst="rect">
            <a:avLst/>
          </a:prstGeom>
          <a:noFill/>
        </p:spPr>
        <p:txBody>
          <a:bodyPr wrap="square">
            <a:spAutoFit/>
          </a:bodyPr>
          <a:lstStyle/>
          <a:p>
            <a:r>
              <a:rPr lang="fr-FR" sz="2400" b="1" dirty="0">
                <a:solidFill>
                  <a:srgbClr val="09204E"/>
                </a:solidFill>
                <a:latin typeface="Roboto" panose="02000000000000000000" pitchFamily="2" charset="0"/>
                <a:ea typeface="Roboto" panose="02000000000000000000" pitchFamily="2" charset="0"/>
                <a:cs typeface="Roboto" panose="02000000000000000000" pitchFamily="2" charset="0"/>
              </a:rPr>
              <a:t>2. AIDES AUX PROJETS DES FAMILLES</a:t>
            </a:r>
          </a:p>
        </p:txBody>
      </p:sp>
      <p:sp>
        <p:nvSpPr>
          <p:cNvPr id="7" name="ZoneTexte 6">
            <a:extLst>
              <a:ext uri="{FF2B5EF4-FFF2-40B4-BE49-F238E27FC236}">
                <a16:creationId xmlns:a16="http://schemas.microsoft.com/office/drawing/2014/main" id="{70840ADE-9CCF-6C1B-BF9B-0D63501EF91C}"/>
              </a:ext>
            </a:extLst>
          </p:cNvPr>
          <p:cNvSpPr txBox="1"/>
          <p:nvPr/>
        </p:nvSpPr>
        <p:spPr>
          <a:xfrm>
            <a:off x="1551964" y="520946"/>
            <a:ext cx="5670958" cy="369332"/>
          </a:xfrm>
          <a:prstGeom prst="rect">
            <a:avLst/>
          </a:prstGeom>
          <a:noFill/>
        </p:spPr>
        <p:txBody>
          <a:bodyPr wrap="square" rtlCol="0">
            <a:spAutoFit/>
          </a:bodyPr>
          <a:lstStyle/>
          <a:p>
            <a:r>
              <a:rPr lang="fr-FR" b="1" dirty="0">
                <a:solidFill>
                  <a:srgbClr val="09204E"/>
                </a:solidFill>
                <a:latin typeface="Roboto" panose="02000000000000000000" pitchFamily="2" charset="0"/>
                <a:ea typeface="Roboto" panose="02000000000000000000" pitchFamily="2" charset="0"/>
                <a:cs typeface="Roboto" panose="02000000000000000000" pitchFamily="2" charset="0"/>
              </a:rPr>
              <a:t>2.2 </a:t>
            </a:r>
            <a:r>
              <a:rPr lang="fr-FR" b="1" u="sng" dirty="0">
                <a:solidFill>
                  <a:srgbClr val="09204E"/>
                </a:solidFill>
                <a:latin typeface="Roboto" panose="02000000000000000000" pitchFamily="2" charset="0"/>
                <a:ea typeface="Roboto" panose="02000000000000000000" pitchFamily="2" charset="0"/>
                <a:cs typeface="Roboto" panose="02000000000000000000" pitchFamily="2" charset="0"/>
              </a:rPr>
              <a:t>L’ACCES ET LE MAINTIEN DANS LE LOGEMENT</a:t>
            </a:r>
          </a:p>
        </p:txBody>
      </p:sp>
      <p:sp>
        <p:nvSpPr>
          <p:cNvPr id="8" name="ZoneTexte 7">
            <a:extLst>
              <a:ext uri="{FF2B5EF4-FFF2-40B4-BE49-F238E27FC236}">
                <a16:creationId xmlns:a16="http://schemas.microsoft.com/office/drawing/2014/main" id="{59F95013-CFB8-51AF-1BDC-250B42D6A054}"/>
              </a:ext>
            </a:extLst>
          </p:cNvPr>
          <p:cNvSpPr txBox="1"/>
          <p:nvPr/>
        </p:nvSpPr>
        <p:spPr>
          <a:xfrm>
            <a:off x="1932402" y="1131440"/>
            <a:ext cx="9644405" cy="1754326"/>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2.2.1 Aide à l’équipement du logement </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Cette aide, sous forme de subvention ou de prêt, permet l’acquisition d’articles ménagers, mobiliers, matériel de puériculture et matériel informatique à usage personnel.</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Le prêt est remboursable par mensualités de 20 à 30€ </a:t>
            </a:r>
            <a:r>
              <a:rPr lang="fr-FR" sz="1200" i="1" dirty="0">
                <a:latin typeface="Roboto" panose="02000000000000000000" pitchFamily="2" charset="0"/>
                <a:ea typeface="Roboto" panose="02000000000000000000" pitchFamily="2" charset="0"/>
                <a:cs typeface="Roboto" panose="02000000000000000000" pitchFamily="2" charset="0"/>
              </a:rPr>
              <a:t>(selon le QF des familles) </a:t>
            </a:r>
            <a:r>
              <a:rPr lang="fr-FR" sz="1200" dirty="0">
                <a:latin typeface="Roboto" panose="02000000000000000000" pitchFamily="2" charset="0"/>
                <a:ea typeface="Roboto" panose="02000000000000000000" pitchFamily="2" charset="0"/>
                <a:cs typeface="Roboto" panose="02000000000000000000" pitchFamily="2" charset="0"/>
              </a:rPr>
              <a:t>ou par récupération sur les prestations familiales. A défaut, l’emprunteur doit régler les mensualités par prélèvement sur compte bancaire ou postal.</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Toutes les demandes de dérogation au QF et/ou au montant devront être rédigées par un travailleur social et soumises à l’avis de la CAAFI.</a:t>
            </a:r>
          </a:p>
        </p:txBody>
      </p:sp>
      <p:graphicFrame>
        <p:nvGraphicFramePr>
          <p:cNvPr id="2" name="Tableau 2">
            <a:extLst>
              <a:ext uri="{FF2B5EF4-FFF2-40B4-BE49-F238E27FC236}">
                <a16:creationId xmlns:a16="http://schemas.microsoft.com/office/drawing/2014/main" id="{64CAFDD5-B7B2-FAE5-FFA2-CCE72E4C099B}"/>
              </a:ext>
            </a:extLst>
          </p:cNvPr>
          <p:cNvGraphicFramePr>
            <a:graphicFrameLocks noGrp="1"/>
          </p:cNvGraphicFramePr>
          <p:nvPr>
            <p:extLst>
              <p:ext uri="{D42A27DB-BD31-4B8C-83A1-F6EECF244321}">
                <p14:modId xmlns:p14="http://schemas.microsoft.com/office/powerpoint/2010/main" val="1586251842"/>
              </p:ext>
            </p:extLst>
          </p:nvPr>
        </p:nvGraphicFramePr>
        <p:xfrm>
          <a:off x="1551964" y="3126928"/>
          <a:ext cx="5006361" cy="2554411"/>
        </p:xfrm>
        <a:graphic>
          <a:graphicData uri="http://schemas.openxmlformats.org/drawingml/2006/table">
            <a:tbl>
              <a:tblPr firstRow="1" bandRow="1">
                <a:tableStyleId>{5C22544A-7EE6-4342-B048-85BDC9FD1C3A}</a:tableStyleId>
              </a:tblPr>
              <a:tblGrid>
                <a:gridCol w="768753">
                  <a:extLst>
                    <a:ext uri="{9D8B030D-6E8A-4147-A177-3AD203B41FA5}">
                      <a16:colId xmlns:a16="http://schemas.microsoft.com/office/drawing/2014/main" val="1808149711"/>
                    </a:ext>
                  </a:extLst>
                </a:gridCol>
                <a:gridCol w="2568822">
                  <a:extLst>
                    <a:ext uri="{9D8B030D-6E8A-4147-A177-3AD203B41FA5}">
                      <a16:colId xmlns:a16="http://schemas.microsoft.com/office/drawing/2014/main" val="432940617"/>
                    </a:ext>
                  </a:extLst>
                </a:gridCol>
                <a:gridCol w="1668786">
                  <a:extLst>
                    <a:ext uri="{9D8B030D-6E8A-4147-A177-3AD203B41FA5}">
                      <a16:colId xmlns:a16="http://schemas.microsoft.com/office/drawing/2014/main" val="74178177"/>
                    </a:ext>
                  </a:extLst>
                </a:gridCol>
              </a:tblGrid>
              <a:tr h="352247">
                <a:tc gridSpan="3">
                  <a:txBody>
                    <a:bodyPr/>
                    <a:lstStyle/>
                    <a:p>
                      <a:pPr algn="ctr"/>
                      <a:r>
                        <a:rPr lang="fr-FR" sz="1400" b="0" dirty="0">
                          <a:latin typeface="Roboto" panose="02000000000000000000" pitchFamily="2" charset="0"/>
                          <a:ea typeface="Roboto" panose="02000000000000000000" pitchFamily="2" charset="0"/>
                          <a:cs typeface="Roboto" panose="02000000000000000000" pitchFamily="2" charset="0"/>
                        </a:rPr>
                        <a:t>Subvention</a:t>
                      </a:r>
                    </a:p>
                  </a:txBody>
                  <a:tcPr/>
                </a:tc>
                <a:tc hMerge="1">
                  <a:txBody>
                    <a:bodyPr/>
                    <a:lstStyle/>
                    <a:p>
                      <a:endParaRPr lang="fr-FR" dirty="0"/>
                    </a:p>
                  </a:txBody>
                  <a:tcPr/>
                </a:tc>
                <a:tc hMerge="1">
                  <a:txBody>
                    <a:bodyPr/>
                    <a:lstStyle/>
                    <a:p>
                      <a:pPr algn="ctr"/>
                      <a:endParaRPr lang="fr-FR" sz="1400" b="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068009816"/>
                  </a:ext>
                </a:extLst>
              </a:tr>
              <a:tr h="352247">
                <a:tc>
                  <a:txBody>
                    <a:bodyPr/>
                    <a:lstStyle/>
                    <a:p>
                      <a:pPr algn="ctr"/>
                      <a:r>
                        <a:rPr lang="fr-FR" sz="1400" b="1" dirty="0">
                          <a:latin typeface="Roboto" panose="02000000000000000000" pitchFamily="2" charset="0"/>
                          <a:ea typeface="Roboto" panose="02000000000000000000" pitchFamily="2" charset="0"/>
                          <a:cs typeface="Roboto" panose="02000000000000000000" pitchFamily="2" charset="0"/>
                        </a:rPr>
                        <a:t>QF</a:t>
                      </a:r>
                    </a:p>
                  </a:txBody>
                  <a:tcPr anchor="ctr"/>
                </a:tc>
                <a:tc>
                  <a:txBody>
                    <a:bodyPr/>
                    <a:lstStyle/>
                    <a:p>
                      <a:pPr algn="ctr"/>
                      <a:r>
                        <a:rPr lang="fr-FR" sz="1400" b="1" dirty="0">
                          <a:latin typeface="Roboto" panose="02000000000000000000" pitchFamily="2" charset="0"/>
                          <a:ea typeface="Roboto" panose="02000000000000000000" pitchFamily="2" charset="0"/>
                          <a:cs typeface="Roboto" panose="02000000000000000000" pitchFamily="2" charset="0"/>
                        </a:rPr>
                        <a:t>Destination de l’aide</a:t>
                      </a:r>
                    </a:p>
                  </a:txBody>
                  <a:tcPr anchor="ctr"/>
                </a:tc>
                <a:tc>
                  <a:txBody>
                    <a:bodyPr/>
                    <a:lstStyle/>
                    <a:p>
                      <a:pPr algn="ctr"/>
                      <a:r>
                        <a:rPr lang="fr-FR" sz="1400" b="1" dirty="0">
                          <a:latin typeface="Roboto" panose="02000000000000000000" pitchFamily="2" charset="0"/>
                          <a:ea typeface="Roboto" panose="02000000000000000000" pitchFamily="2" charset="0"/>
                          <a:cs typeface="Roboto" panose="02000000000000000000" pitchFamily="2" charset="0"/>
                        </a:rPr>
                        <a:t>Montant de l’aide</a:t>
                      </a:r>
                    </a:p>
                  </a:txBody>
                  <a:tcPr anchor="ctr"/>
                </a:tc>
                <a:extLst>
                  <a:ext uri="{0D108BD9-81ED-4DB2-BD59-A6C34878D82A}">
                    <a16:rowId xmlns:a16="http://schemas.microsoft.com/office/drawing/2014/main" val="3403192287"/>
                  </a:ext>
                </a:extLst>
              </a:tr>
              <a:tr h="18499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Roboto" panose="02000000000000000000" pitchFamily="2" charset="0"/>
                          <a:ea typeface="Roboto" panose="02000000000000000000" pitchFamily="2" charset="0"/>
                          <a:cs typeface="Roboto" panose="02000000000000000000" pitchFamily="2" charset="0"/>
                        </a:rPr>
                        <a:t>QF inférieur ou égal à 400€</a:t>
                      </a:r>
                    </a:p>
                  </a:txBody>
                  <a:tcPr anchor="ctr"/>
                </a:tc>
                <a:tc>
                  <a:txBody>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Achats de 1</a:t>
                      </a:r>
                      <a:r>
                        <a:rPr lang="fr-FR" sz="1200" baseline="30000" dirty="0">
                          <a:latin typeface="Roboto" panose="02000000000000000000" pitchFamily="2" charset="0"/>
                          <a:ea typeface="Roboto" panose="02000000000000000000" pitchFamily="2" charset="0"/>
                          <a:cs typeface="Roboto" panose="02000000000000000000" pitchFamily="2" charset="0"/>
                        </a:rPr>
                        <a:t>ère</a:t>
                      </a:r>
                      <a:r>
                        <a:rPr lang="fr-FR" sz="1200" dirty="0">
                          <a:latin typeface="Roboto" panose="02000000000000000000" pitchFamily="2" charset="0"/>
                          <a:ea typeface="Roboto" panose="02000000000000000000" pitchFamily="2" charset="0"/>
                          <a:cs typeface="Roboto" panose="02000000000000000000" pitchFamily="2" charset="0"/>
                        </a:rPr>
                        <a:t> nécessité </a:t>
                      </a:r>
                    </a:p>
                    <a:p>
                      <a:pPr algn="ctr"/>
                      <a:r>
                        <a:rPr lang="fr-FR" sz="1200" i="1" dirty="0">
                          <a:latin typeface="Roboto" panose="02000000000000000000" pitchFamily="2" charset="0"/>
                          <a:ea typeface="Roboto" panose="02000000000000000000" pitchFamily="2" charset="0"/>
                          <a:cs typeface="Roboto" panose="02000000000000000000" pitchFamily="2" charset="0"/>
                        </a:rPr>
                        <a:t>(lave-linge, réfrigérateur, congélateur, sèche-linge, couette, plaque de cuisson, cuisinière, gazinière, micro-ondes, four, armoires, literie, table, chaises, PC, tablettes, smartphone, matériel de puériculture)</a:t>
                      </a:r>
                    </a:p>
                  </a:txBody>
                  <a:tcPr anchor="ctr"/>
                </a:tc>
                <a:tc>
                  <a:txBody>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Matériel de première nécessité : 350€</a:t>
                      </a:r>
                    </a:p>
                  </a:txBody>
                  <a:tcPr anchor="ctr"/>
                </a:tc>
                <a:extLst>
                  <a:ext uri="{0D108BD9-81ED-4DB2-BD59-A6C34878D82A}">
                    <a16:rowId xmlns:a16="http://schemas.microsoft.com/office/drawing/2014/main" val="1198227055"/>
                  </a:ext>
                </a:extLst>
              </a:tr>
            </a:tbl>
          </a:graphicData>
        </a:graphic>
      </p:graphicFrame>
      <p:graphicFrame>
        <p:nvGraphicFramePr>
          <p:cNvPr id="9" name="Tableau 2">
            <a:extLst>
              <a:ext uri="{FF2B5EF4-FFF2-40B4-BE49-F238E27FC236}">
                <a16:creationId xmlns:a16="http://schemas.microsoft.com/office/drawing/2014/main" id="{B7F8F7B9-C9CD-D9ED-2A7E-F3B8BF30C608}"/>
              </a:ext>
            </a:extLst>
          </p:cNvPr>
          <p:cNvGraphicFramePr>
            <a:graphicFrameLocks noGrp="1"/>
          </p:cNvGraphicFramePr>
          <p:nvPr>
            <p:extLst>
              <p:ext uri="{D42A27DB-BD31-4B8C-83A1-F6EECF244321}">
                <p14:modId xmlns:p14="http://schemas.microsoft.com/office/powerpoint/2010/main" val="833724531"/>
              </p:ext>
            </p:extLst>
          </p:nvPr>
        </p:nvGraphicFramePr>
        <p:xfrm>
          <a:off x="6754604" y="3126928"/>
          <a:ext cx="5006362" cy="2812478"/>
        </p:xfrm>
        <a:graphic>
          <a:graphicData uri="http://schemas.openxmlformats.org/drawingml/2006/table">
            <a:tbl>
              <a:tblPr firstRow="1" bandRow="1">
                <a:tableStyleId>{5C22544A-7EE6-4342-B048-85BDC9FD1C3A}</a:tableStyleId>
              </a:tblPr>
              <a:tblGrid>
                <a:gridCol w="1089102">
                  <a:extLst>
                    <a:ext uri="{9D8B030D-6E8A-4147-A177-3AD203B41FA5}">
                      <a16:colId xmlns:a16="http://schemas.microsoft.com/office/drawing/2014/main" val="1808149711"/>
                    </a:ext>
                  </a:extLst>
                </a:gridCol>
                <a:gridCol w="1627465">
                  <a:extLst>
                    <a:ext uri="{9D8B030D-6E8A-4147-A177-3AD203B41FA5}">
                      <a16:colId xmlns:a16="http://schemas.microsoft.com/office/drawing/2014/main" val="432940617"/>
                    </a:ext>
                  </a:extLst>
                </a:gridCol>
                <a:gridCol w="1038205">
                  <a:extLst>
                    <a:ext uri="{9D8B030D-6E8A-4147-A177-3AD203B41FA5}">
                      <a16:colId xmlns:a16="http://schemas.microsoft.com/office/drawing/2014/main" val="74178177"/>
                    </a:ext>
                  </a:extLst>
                </a:gridCol>
                <a:gridCol w="1251590">
                  <a:extLst>
                    <a:ext uri="{9D8B030D-6E8A-4147-A177-3AD203B41FA5}">
                      <a16:colId xmlns:a16="http://schemas.microsoft.com/office/drawing/2014/main" val="3884840470"/>
                    </a:ext>
                  </a:extLst>
                </a:gridCol>
              </a:tblGrid>
              <a:tr h="265191">
                <a:tc gridSpan="4">
                  <a:txBody>
                    <a:bodyPr/>
                    <a:lstStyle/>
                    <a:p>
                      <a:pPr algn="ctr"/>
                      <a:r>
                        <a:rPr lang="fr-FR" sz="1400" b="0" dirty="0">
                          <a:latin typeface="Roboto" panose="02000000000000000000" pitchFamily="2" charset="0"/>
                          <a:ea typeface="Roboto" panose="02000000000000000000" pitchFamily="2" charset="0"/>
                          <a:cs typeface="Roboto" panose="02000000000000000000" pitchFamily="2" charset="0"/>
                        </a:rPr>
                        <a:t>Prêt</a:t>
                      </a:r>
                    </a:p>
                  </a:txBody>
                  <a:tcPr/>
                </a:tc>
                <a:tc hMerge="1">
                  <a:txBody>
                    <a:bodyPr/>
                    <a:lstStyle/>
                    <a:p>
                      <a:endParaRPr lang="fr-FR" dirty="0"/>
                    </a:p>
                  </a:txBody>
                  <a:tcPr/>
                </a:tc>
                <a:tc hMerge="1">
                  <a:txBody>
                    <a:bodyPr/>
                    <a:lstStyle/>
                    <a:p>
                      <a:pPr algn="ctr"/>
                      <a:endParaRPr lang="fr-FR" sz="1400" b="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ctr"/>
                      <a:endParaRPr lang="fr-FR" sz="1400" b="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068009816"/>
                  </a:ext>
                </a:extLst>
              </a:tr>
              <a:tr h="265191">
                <a:tc>
                  <a:txBody>
                    <a:bodyPr/>
                    <a:lstStyle/>
                    <a:p>
                      <a:pPr algn="ctr"/>
                      <a:r>
                        <a:rPr lang="fr-FR" sz="1400" b="1" dirty="0">
                          <a:latin typeface="Roboto" panose="02000000000000000000" pitchFamily="2" charset="0"/>
                          <a:ea typeface="Roboto" panose="02000000000000000000" pitchFamily="2" charset="0"/>
                          <a:cs typeface="Roboto" panose="02000000000000000000" pitchFamily="2" charset="0"/>
                        </a:rPr>
                        <a:t>QF</a:t>
                      </a:r>
                    </a:p>
                  </a:txBody>
                  <a:tcPr anchor="ctr"/>
                </a:tc>
                <a:tc>
                  <a:txBody>
                    <a:bodyPr/>
                    <a:lstStyle/>
                    <a:p>
                      <a:pPr algn="ctr"/>
                      <a:r>
                        <a:rPr lang="fr-FR" sz="1400" b="1" dirty="0">
                          <a:latin typeface="Roboto" panose="02000000000000000000" pitchFamily="2" charset="0"/>
                          <a:ea typeface="Roboto" panose="02000000000000000000" pitchFamily="2" charset="0"/>
                          <a:cs typeface="Roboto" panose="02000000000000000000" pitchFamily="2" charset="0"/>
                        </a:rPr>
                        <a:t>Destination de l’aide</a:t>
                      </a:r>
                    </a:p>
                  </a:txBody>
                  <a:tcPr anchor="ctr"/>
                </a:tc>
                <a:tc>
                  <a:txBody>
                    <a:bodyPr/>
                    <a:lstStyle/>
                    <a:p>
                      <a:pPr algn="ctr"/>
                      <a:r>
                        <a:rPr lang="fr-FR" sz="1400" b="1" dirty="0">
                          <a:latin typeface="Roboto" panose="02000000000000000000" pitchFamily="2" charset="0"/>
                          <a:ea typeface="Roboto" panose="02000000000000000000" pitchFamily="2" charset="0"/>
                          <a:cs typeface="Roboto" panose="02000000000000000000" pitchFamily="2" charset="0"/>
                        </a:rPr>
                        <a:t>Montant de l’aide</a:t>
                      </a:r>
                    </a:p>
                  </a:txBody>
                  <a:tcPr anchor="ctr"/>
                </a:tc>
                <a:tc>
                  <a:txBody>
                    <a:bodyPr/>
                    <a:lstStyle/>
                    <a:p>
                      <a:pPr algn="ctr"/>
                      <a:r>
                        <a:rPr lang="fr-FR" sz="1400" b="1" dirty="0">
                          <a:latin typeface="Roboto" panose="02000000000000000000" pitchFamily="2" charset="0"/>
                          <a:ea typeface="Roboto" panose="02000000000000000000" pitchFamily="2" charset="0"/>
                          <a:cs typeface="Roboto" panose="02000000000000000000" pitchFamily="2" charset="0"/>
                        </a:rPr>
                        <a:t>Mensualités</a:t>
                      </a:r>
                    </a:p>
                  </a:txBody>
                  <a:tcPr anchor="ctr"/>
                </a:tc>
                <a:extLst>
                  <a:ext uri="{0D108BD9-81ED-4DB2-BD59-A6C34878D82A}">
                    <a16:rowId xmlns:a16="http://schemas.microsoft.com/office/drawing/2014/main" val="3403192287"/>
                  </a:ext>
                </a:extLst>
              </a:tr>
              <a:tr h="89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Roboto" panose="02000000000000000000" pitchFamily="2" charset="0"/>
                          <a:ea typeface="Roboto" panose="02000000000000000000" pitchFamily="2" charset="0"/>
                          <a:cs typeface="Roboto" panose="02000000000000000000" pitchFamily="2" charset="0"/>
                        </a:rPr>
                        <a:t>QF inférieur ou égal à 400€</a:t>
                      </a:r>
                    </a:p>
                  </a:txBody>
                  <a:tcPr anchor="ctr"/>
                </a:tc>
                <a:tc rowSpan="2">
                  <a:txBody>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Tout achat d’équipement mobilier, électroménager, matériel de puériculture et matériel informatique</a:t>
                      </a:r>
                      <a:endParaRPr lang="fr-FR" sz="1200" i="1" dirty="0">
                        <a:latin typeface="Roboto" panose="02000000000000000000" pitchFamily="2" charset="0"/>
                        <a:ea typeface="Roboto" panose="02000000000000000000" pitchFamily="2" charset="0"/>
                        <a:cs typeface="Roboto" panose="02000000000000000000" pitchFamily="2" charset="0"/>
                      </a:endParaRPr>
                    </a:p>
                  </a:txBody>
                  <a:tcPr anchor="ctr"/>
                </a:tc>
                <a:tc rowSpan="2">
                  <a:txBody>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650€</a:t>
                      </a:r>
                    </a:p>
                  </a:txBody>
                  <a:tcPr anchor="ctr"/>
                </a:tc>
                <a:tc>
                  <a:txBody>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20€</a:t>
                      </a:r>
                    </a:p>
                  </a:txBody>
                  <a:tcPr anchor="ctr"/>
                </a:tc>
                <a:extLst>
                  <a:ext uri="{0D108BD9-81ED-4DB2-BD59-A6C34878D82A}">
                    <a16:rowId xmlns:a16="http://schemas.microsoft.com/office/drawing/2014/main" val="1198227055"/>
                  </a:ext>
                </a:extLst>
              </a:tr>
              <a:tr h="1098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Roboto" panose="02000000000000000000" pitchFamily="2" charset="0"/>
                          <a:ea typeface="Roboto" panose="02000000000000000000" pitchFamily="2" charset="0"/>
                          <a:cs typeface="Roboto" panose="02000000000000000000" pitchFamily="2" charset="0"/>
                        </a:rPr>
                        <a:t>QF compris entre 401€ et 700€</a:t>
                      </a:r>
                    </a:p>
                  </a:txBody>
                  <a:tcPr anchor="ctr"/>
                </a:tc>
                <a:tc vMerge="1">
                  <a:txBody>
                    <a:bodyPr/>
                    <a:lstStyle/>
                    <a:p>
                      <a:endParaRPr lang="fr-FR"/>
                    </a:p>
                  </a:txBody>
                  <a:tcPr/>
                </a:tc>
                <a:tc vMerge="1">
                  <a:txBody>
                    <a:bodyPr/>
                    <a:lstStyle/>
                    <a:p>
                      <a:endParaRPr lang="fr-FR"/>
                    </a:p>
                  </a:txBody>
                  <a:tcPr/>
                </a:tc>
                <a:tc>
                  <a:txBody>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30€</a:t>
                      </a:r>
                    </a:p>
                  </a:txBody>
                  <a:tcPr anchor="ctr"/>
                </a:tc>
                <a:extLst>
                  <a:ext uri="{0D108BD9-81ED-4DB2-BD59-A6C34878D82A}">
                    <a16:rowId xmlns:a16="http://schemas.microsoft.com/office/drawing/2014/main" val="3608292076"/>
                  </a:ext>
                </a:extLst>
              </a:tr>
            </a:tbl>
          </a:graphicData>
        </a:graphic>
      </p:graphicFrame>
      <p:sp>
        <p:nvSpPr>
          <p:cNvPr id="11" name="ZoneTexte 10">
            <a:extLst>
              <a:ext uri="{FF2B5EF4-FFF2-40B4-BE49-F238E27FC236}">
                <a16:creationId xmlns:a16="http://schemas.microsoft.com/office/drawing/2014/main" id="{781519B4-9D9F-8BFE-B6DF-953FE52E7955}"/>
              </a:ext>
            </a:extLst>
          </p:cNvPr>
          <p:cNvSpPr txBox="1"/>
          <p:nvPr/>
        </p:nvSpPr>
        <p:spPr>
          <a:xfrm>
            <a:off x="1551964" y="6253994"/>
            <a:ext cx="9460247" cy="276999"/>
          </a:xfrm>
          <a:prstGeom prst="rect">
            <a:avLst/>
          </a:prstGeom>
          <a:noFill/>
        </p:spPr>
        <p:txBody>
          <a:bodyPr wrap="square">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Les prêts et subventions peuvent être cumulés dans la limite de 650€ au total.</a:t>
            </a:r>
          </a:p>
        </p:txBody>
      </p:sp>
      <p:pic>
        <p:nvPicPr>
          <p:cNvPr id="3" name="Graphique 2" descr="Icône de menu d'hamburger avec un remplissage uni">
            <a:hlinkClick r:id="rId2" action="ppaction://hlinksldjump"/>
            <a:extLst>
              <a:ext uri="{FF2B5EF4-FFF2-40B4-BE49-F238E27FC236}">
                <a16:creationId xmlns:a16="http://schemas.microsoft.com/office/drawing/2014/main" id="{22CF52EC-5E70-0BFE-EC44-7098C78B0F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6626" y="161186"/>
            <a:ext cx="467686" cy="467686"/>
          </a:xfrm>
          <a:prstGeom prst="rect">
            <a:avLst/>
          </a:prstGeom>
        </p:spPr>
      </p:pic>
      <p:sp>
        <p:nvSpPr>
          <p:cNvPr id="4" name="ZoneTexte 3">
            <a:extLst>
              <a:ext uri="{FF2B5EF4-FFF2-40B4-BE49-F238E27FC236}">
                <a16:creationId xmlns:a16="http://schemas.microsoft.com/office/drawing/2014/main" id="{C5233A57-93FA-51A1-605F-59FF264A58FC}"/>
              </a:ext>
            </a:extLst>
          </p:cNvPr>
          <p:cNvSpPr txBox="1"/>
          <p:nvPr/>
        </p:nvSpPr>
        <p:spPr>
          <a:xfrm>
            <a:off x="10111529" y="194974"/>
            <a:ext cx="1389777" cy="400110"/>
          </a:xfrm>
          <a:prstGeom prst="rect">
            <a:avLst/>
          </a:prstGeom>
          <a:noFill/>
        </p:spPr>
        <p:txBody>
          <a:bodyPr wrap="square">
            <a:spAutoFit/>
          </a:bodyPr>
          <a:lstStyle/>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Retour </a:t>
            </a:r>
          </a:p>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au sommaire</a:t>
            </a:r>
            <a:endParaRPr lang="fr-FR" sz="1000" dirty="0"/>
          </a:p>
        </p:txBody>
      </p:sp>
    </p:spTree>
    <p:extLst>
      <p:ext uri="{BB962C8B-B14F-4D97-AF65-F5344CB8AC3E}">
        <p14:creationId xmlns:p14="http://schemas.microsoft.com/office/powerpoint/2010/main" val="245798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93C4E-9E80-BB88-42C0-EEA60CD98AFA}"/>
              </a:ext>
            </a:extLst>
          </p:cNvPr>
          <p:cNvSpPr/>
          <p:nvPr/>
        </p:nvSpPr>
        <p:spPr>
          <a:xfrm rot="10800000">
            <a:off x="0" y="0"/>
            <a:ext cx="1115736" cy="6858000"/>
          </a:xfrm>
          <a:prstGeom prst="rect">
            <a:avLst/>
          </a:prstGeom>
          <a:solidFill>
            <a:srgbClr val="DBE3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BE3F4"/>
              </a:solidFill>
            </a:endParaRPr>
          </a:p>
        </p:txBody>
      </p:sp>
      <p:sp>
        <p:nvSpPr>
          <p:cNvPr id="5" name="ZoneTexte 4">
            <a:extLst>
              <a:ext uri="{FF2B5EF4-FFF2-40B4-BE49-F238E27FC236}">
                <a16:creationId xmlns:a16="http://schemas.microsoft.com/office/drawing/2014/main" id="{49274BD0-E8C5-0CD8-4BEF-1BA073A7FFC7}"/>
              </a:ext>
            </a:extLst>
          </p:cNvPr>
          <p:cNvSpPr txBox="1"/>
          <p:nvPr/>
        </p:nvSpPr>
        <p:spPr>
          <a:xfrm rot="16200000">
            <a:off x="-2231473" y="3198167"/>
            <a:ext cx="5578681" cy="461665"/>
          </a:xfrm>
          <a:prstGeom prst="rect">
            <a:avLst/>
          </a:prstGeom>
          <a:noFill/>
        </p:spPr>
        <p:txBody>
          <a:bodyPr wrap="square">
            <a:spAutoFit/>
          </a:bodyPr>
          <a:lstStyle/>
          <a:p>
            <a:r>
              <a:rPr lang="fr-FR" sz="2400" b="1" dirty="0">
                <a:solidFill>
                  <a:srgbClr val="09204E"/>
                </a:solidFill>
                <a:latin typeface="Roboto" panose="02000000000000000000" pitchFamily="2" charset="0"/>
                <a:ea typeface="Roboto" panose="02000000000000000000" pitchFamily="2" charset="0"/>
                <a:cs typeface="Roboto" panose="02000000000000000000" pitchFamily="2" charset="0"/>
              </a:rPr>
              <a:t>2. AIDES AUX PROJETS DES FAMILLES</a:t>
            </a:r>
          </a:p>
        </p:txBody>
      </p:sp>
      <p:sp>
        <p:nvSpPr>
          <p:cNvPr id="8" name="ZoneTexte 7">
            <a:extLst>
              <a:ext uri="{FF2B5EF4-FFF2-40B4-BE49-F238E27FC236}">
                <a16:creationId xmlns:a16="http://schemas.microsoft.com/office/drawing/2014/main" id="{59F95013-CFB8-51AF-1BDC-250B42D6A054}"/>
              </a:ext>
            </a:extLst>
          </p:cNvPr>
          <p:cNvSpPr txBox="1"/>
          <p:nvPr/>
        </p:nvSpPr>
        <p:spPr>
          <a:xfrm>
            <a:off x="1848511" y="550641"/>
            <a:ext cx="9644405" cy="1384995"/>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2.2.2 Prêt à l’Amélioration de l’Habitat</a:t>
            </a:r>
            <a:endParaRPr lang="fr-FR" sz="1200" dirty="0">
              <a:latin typeface="Roboto" panose="02000000000000000000" pitchFamily="2" charset="0"/>
              <a:ea typeface="Roboto" panose="02000000000000000000" pitchFamily="2" charset="0"/>
              <a:cs typeface="Roboto" panose="02000000000000000000" pitchFamily="2" charset="0"/>
            </a:endParaRP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Le prêt à l’amélioration de l’habitat est destiné à réaliser des travaux d’aménagement ou de réparation comportant une amélioration des conditions de logement </a:t>
            </a:r>
            <a:r>
              <a:rPr lang="fr-FR" sz="1200" i="1" dirty="0">
                <a:latin typeface="Roboto" panose="02000000000000000000" pitchFamily="2" charset="0"/>
                <a:ea typeface="Roboto" panose="02000000000000000000" pitchFamily="2" charset="0"/>
                <a:cs typeface="Roboto" panose="02000000000000000000" pitchFamily="2" charset="0"/>
              </a:rPr>
              <a:t>(en matière de sécurité, salubrité, d’isolation, d’assainissement, d’équipement, d’accessibilité, etc.)</a:t>
            </a:r>
            <a:r>
              <a:rPr lang="fr-FR" sz="1200" dirty="0">
                <a:latin typeface="Roboto" panose="02000000000000000000" pitchFamily="2" charset="0"/>
                <a:ea typeface="Roboto" panose="02000000000000000000" pitchFamily="2" charset="0"/>
                <a:cs typeface="Roboto" panose="02000000000000000000" pitchFamily="2" charset="0"/>
              </a:rPr>
              <a:t> de la résidence principale. </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Le montant du prêt peut être accordé dans la limite de 80% avec un taux d’intérêt fixé à 1%.</a:t>
            </a:r>
          </a:p>
        </p:txBody>
      </p:sp>
      <p:sp>
        <p:nvSpPr>
          <p:cNvPr id="3" name="ZoneTexte 2">
            <a:extLst>
              <a:ext uri="{FF2B5EF4-FFF2-40B4-BE49-F238E27FC236}">
                <a16:creationId xmlns:a16="http://schemas.microsoft.com/office/drawing/2014/main" id="{87E6F374-34DA-CCC0-E96B-3DB06CBB8229}"/>
              </a:ext>
            </a:extLst>
          </p:cNvPr>
          <p:cNvSpPr txBox="1"/>
          <p:nvPr/>
        </p:nvSpPr>
        <p:spPr>
          <a:xfrm>
            <a:off x="1848511" y="2117520"/>
            <a:ext cx="9862520" cy="4154984"/>
          </a:xfrm>
          <a:prstGeom prst="rect">
            <a:avLst/>
          </a:prstGeom>
          <a:noFill/>
        </p:spPr>
        <p:txBody>
          <a:bodyPr wrap="square" rtlCol="0">
            <a:spAutoFit/>
          </a:bodyPr>
          <a:lstStyle/>
          <a:p>
            <a:r>
              <a:rPr lang="fr-FR" sz="1200" b="1" dirty="0">
                <a:latin typeface="Roboto" panose="02000000000000000000" pitchFamily="2" charset="0"/>
                <a:ea typeface="Roboto" panose="02000000000000000000" pitchFamily="2" charset="0"/>
                <a:cs typeface="Roboto" panose="02000000000000000000" pitchFamily="2" charset="0"/>
              </a:rPr>
              <a:t>2.2.3 Indécence et impayés</a:t>
            </a:r>
            <a:endParaRPr lang="fr-FR" sz="1200" dirty="0">
              <a:latin typeface="Roboto" panose="02000000000000000000" pitchFamily="2" charset="0"/>
              <a:ea typeface="Roboto" panose="02000000000000000000" pitchFamily="2" charset="0"/>
              <a:cs typeface="Roboto" panose="02000000000000000000" pitchFamily="2" charset="0"/>
            </a:endParaRP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dirty="0">
                <a:latin typeface="Roboto" panose="02000000000000000000" pitchFamily="2" charset="0"/>
                <a:ea typeface="Roboto" panose="02000000000000000000" pitchFamily="2" charset="0"/>
                <a:cs typeface="Roboto" panose="02000000000000000000" pitchFamily="2" charset="0"/>
              </a:rPr>
              <a:t>L’accompagnement de la politique logement de la Caf du Finistère </a:t>
            </a:r>
            <a:r>
              <a:rPr lang="fr-FR" sz="1200" i="1" dirty="0">
                <a:latin typeface="Roboto" panose="02000000000000000000" pitchFamily="2" charset="0"/>
                <a:ea typeface="Roboto" panose="02000000000000000000" pitchFamily="2" charset="0"/>
                <a:cs typeface="Roboto" panose="02000000000000000000" pitchFamily="2" charset="0"/>
              </a:rPr>
              <a:t>(hors gestion de l’aide au logement)</a:t>
            </a:r>
            <a:r>
              <a:rPr lang="fr-FR" sz="1200" dirty="0">
                <a:latin typeface="Roboto" panose="02000000000000000000" pitchFamily="2" charset="0"/>
                <a:ea typeface="Roboto" panose="02000000000000000000" pitchFamily="2" charset="0"/>
                <a:cs typeface="Roboto" panose="02000000000000000000" pitchFamily="2" charset="0"/>
              </a:rPr>
              <a:t>.</a:t>
            </a:r>
          </a:p>
          <a:p>
            <a:r>
              <a:rPr lang="fr-FR" sz="1200" dirty="0">
                <a:latin typeface="Roboto" panose="02000000000000000000" pitchFamily="2" charset="0"/>
                <a:ea typeface="Roboto" panose="02000000000000000000" pitchFamily="2" charset="0"/>
                <a:cs typeface="Roboto" panose="02000000000000000000" pitchFamily="2" charset="0"/>
              </a:rPr>
              <a:t>La thématique logement s’exerce autour de différentes missions et actions : le traitement des impayés, la lutte contre les expulsions et le suivi de la non-décence en sont les axes prioritaires.</a:t>
            </a:r>
          </a:p>
          <a:p>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b="1" i="1" dirty="0">
                <a:solidFill>
                  <a:srgbClr val="013593"/>
                </a:solidFill>
                <a:latin typeface="Roboto" panose="02000000000000000000" pitchFamily="2" charset="0"/>
                <a:ea typeface="Roboto" panose="02000000000000000000" pitchFamily="2" charset="0"/>
                <a:cs typeface="Roboto" panose="02000000000000000000" pitchFamily="2" charset="0"/>
              </a:rPr>
              <a:t>Impayés </a:t>
            </a: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Traitement des impayés de loyers et la lutte contre les expulsions locatives ;</a:t>
            </a: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Renforcement du rôle de la Caf 29 au sein des </a:t>
            </a:r>
            <a:r>
              <a:rPr lang="fr-FR" sz="1200" dirty="0" err="1">
                <a:latin typeface="Roboto" panose="02000000000000000000" pitchFamily="2" charset="0"/>
                <a:ea typeface="Roboto" panose="02000000000000000000" pitchFamily="2" charset="0"/>
                <a:cs typeface="Roboto" panose="02000000000000000000" pitchFamily="2" charset="0"/>
              </a:rPr>
              <a:t>Ccapex</a:t>
            </a:r>
            <a:r>
              <a:rPr lang="fr-FR" sz="1200" dirty="0">
                <a:latin typeface="Roboto" panose="02000000000000000000" pitchFamily="2" charset="0"/>
                <a:ea typeface="Roboto" panose="02000000000000000000" pitchFamily="2" charset="0"/>
                <a:cs typeface="Roboto" panose="02000000000000000000" pitchFamily="2" charset="0"/>
              </a:rPr>
              <a:t> « Commission de Coordination des Actions de Prévention des Expulsions locatives » ;</a:t>
            </a: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Mise en place d’une </a:t>
            </a:r>
            <a:r>
              <a:rPr lang="fr-FR" sz="1200" dirty="0" err="1">
                <a:latin typeface="Roboto" panose="02000000000000000000" pitchFamily="2" charset="0"/>
                <a:ea typeface="Roboto" panose="02000000000000000000" pitchFamily="2" charset="0"/>
                <a:cs typeface="Roboto" panose="02000000000000000000" pitchFamily="2" charset="0"/>
              </a:rPr>
              <a:t>Ccapex</a:t>
            </a:r>
            <a:r>
              <a:rPr lang="fr-FR" sz="1200" dirty="0">
                <a:latin typeface="Roboto" panose="02000000000000000000" pitchFamily="2" charset="0"/>
                <a:ea typeface="Roboto" panose="02000000000000000000" pitchFamily="2" charset="0"/>
                <a:cs typeface="Roboto" panose="02000000000000000000" pitchFamily="2" charset="0"/>
              </a:rPr>
              <a:t> expérimentale pour orienter les situations des locataires dès le début de la procédure d’expulsion </a:t>
            </a:r>
            <a:r>
              <a:rPr lang="fr-FR" sz="1200" i="1" dirty="0">
                <a:latin typeface="Roboto" panose="02000000000000000000" pitchFamily="2" charset="0"/>
                <a:ea typeface="Roboto" panose="02000000000000000000" pitchFamily="2" charset="0"/>
                <a:cs typeface="Roboto" panose="02000000000000000000" pitchFamily="2" charset="0"/>
              </a:rPr>
              <a:t>(stade du commandement de payer)</a:t>
            </a:r>
            <a:r>
              <a:rPr lang="fr-FR" sz="1200" dirty="0">
                <a:latin typeface="Roboto" panose="02000000000000000000" pitchFamily="2" charset="0"/>
                <a:ea typeface="Roboto" panose="02000000000000000000" pitchFamily="2" charset="0"/>
                <a:cs typeface="Roboto" panose="02000000000000000000" pitchFamily="2" charset="0"/>
              </a:rPr>
              <a:t> ;</a:t>
            </a: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Mobilisation du service d’intervention sociale </a:t>
            </a:r>
            <a:r>
              <a:rPr lang="fr-FR" sz="1200" i="1" dirty="0">
                <a:latin typeface="Roboto" panose="02000000000000000000" pitchFamily="2" charset="0"/>
                <a:ea typeface="Roboto" panose="02000000000000000000" pitchFamily="2" charset="0"/>
                <a:cs typeface="Roboto" panose="02000000000000000000" pitchFamily="2" charset="0"/>
              </a:rPr>
              <a:t>(SISA) </a:t>
            </a:r>
            <a:r>
              <a:rPr lang="fr-FR" sz="1200" dirty="0">
                <a:latin typeface="Roboto" panose="02000000000000000000" pitchFamily="2" charset="0"/>
                <a:ea typeface="Roboto" panose="02000000000000000000" pitchFamily="2" charset="0"/>
                <a:cs typeface="Roboto" panose="02000000000000000000" pitchFamily="2" charset="0"/>
              </a:rPr>
              <a:t>en faveur des allocataires en situation d’impayés </a:t>
            </a:r>
            <a:r>
              <a:rPr lang="fr-FR" sz="1200" i="1" dirty="0">
                <a:latin typeface="Roboto" panose="02000000000000000000" pitchFamily="2" charset="0"/>
                <a:ea typeface="Roboto" panose="02000000000000000000" pitchFamily="2" charset="0"/>
                <a:cs typeface="Roboto" panose="02000000000000000000" pitchFamily="2" charset="0"/>
              </a:rPr>
              <a:t>(notamment via l’attribution d’aides d’urgence ou d’aides aux projets présentés en CAAFI) </a:t>
            </a:r>
            <a:r>
              <a:rPr lang="fr-FR" sz="1200" dirty="0">
                <a:latin typeface="Roboto" panose="02000000000000000000" pitchFamily="2" charset="0"/>
                <a:ea typeface="Roboto" panose="02000000000000000000" pitchFamily="2" charset="0"/>
                <a:cs typeface="Roboto" panose="02000000000000000000" pitchFamily="2" charset="0"/>
              </a:rPr>
              <a:t>;</a:t>
            </a:r>
            <a:endParaRPr lang="fr-FR" sz="1200" i="1"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Participation au FSL.</a:t>
            </a:r>
          </a:p>
          <a:p>
            <a:pPr marL="171450" indent="-171450">
              <a:buFont typeface="Wingdings" panose="05000000000000000000" pitchFamily="2" charset="2"/>
              <a:buChar char="Ø"/>
            </a:pPr>
            <a:endParaRPr lang="fr-FR" sz="1200" dirty="0">
              <a:latin typeface="Roboto" panose="02000000000000000000" pitchFamily="2" charset="0"/>
              <a:ea typeface="Roboto" panose="02000000000000000000" pitchFamily="2" charset="0"/>
              <a:cs typeface="Roboto" panose="02000000000000000000" pitchFamily="2" charset="0"/>
            </a:endParaRPr>
          </a:p>
          <a:p>
            <a:r>
              <a:rPr lang="fr-FR" sz="1200" b="1" i="1" dirty="0">
                <a:solidFill>
                  <a:srgbClr val="013593"/>
                </a:solidFill>
                <a:latin typeface="Roboto" panose="02000000000000000000" pitchFamily="2" charset="0"/>
                <a:ea typeface="Roboto" panose="02000000000000000000" pitchFamily="2" charset="0"/>
                <a:cs typeface="Roboto" panose="02000000000000000000" pitchFamily="2" charset="0"/>
              </a:rPr>
              <a:t>Indécence </a:t>
            </a: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Réalisation de diagnostics </a:t>
            </a:r>
            <a:r>
              <a:rPr lang="fr-FR" sz="1200" i="1" dirty="0">
                <a:latin typeface="Roboto" panose="02000000000000000000" pitchFamily="2" charset="0"/>
                <a:ea typeface="Roboto" panose="02000000000000000000" pitchFamily="2" charset="0"/>
                <a:cs typeface="Roboto" panose="02000000000000000000" pitchFamily="2" charset="0"/>
              </a:rPr>
              <a:t>(conventionnement avec l’opérateur SOLIHA « Solidaires pour l’Habitat »)</a:t>
            </a: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Traitement des situations de mal logement</a:t>
            </a:r>
          </a:p>
          <a:p>
            <a:pPr marL="628650" lvl="1" indent="-171450">
              <a:buFont typeface="Wingdings" panose="05000000000000000000" pitchFamily="2" charset="2"/>
              <a:buChar char="Ø"/>
            </a:pPr>
            <a:r>
              <a:rPr lang="fr-FR" sz="1200" dirty="0">
                <a:latin typeface="Roboto" panose="02000000000000000000" pitchFamily="2" charset="0"/>
                <a:ea typeface="Roboto" panose="02000000000000000000" pitchFamily="2" charset="0"/>
                <a:cs typeface="Roboto" panose="02000000000000000000" pitchFamily="2" charset="0"/>
              </a:rPr>
              <a:t>Déploiement d’un partenariat sur la question de l’indécence avec tous les acteurs du logement sur le département </a:t>
            </a:r>
            <a:r>
              <a:rPr lang="fr-FR" sz="1200" i="1" dirty="0">
                <a:latin typeface="Roboto" panose="02000000000000000000" pitchFamily="2" charset="0"/>
                <a:ea typeface="Roboto" panose="02000000000000000000" pitchFamily="2" charset="0"/>
                <a:cs typeface="Roboto" panose="02000000000000000000" pitchFamily="2" charset="0"/>
              </a:rPr>
              <a:t>(PDALHPD)</a:t>
            </a:r>
          </a:p>
          <a:p>
            <a:pPr marL="628650" lvl="1" indent="-171450">
              <a:buFont typeface="Wingdings" panose="05000000000000000000" pitchFamily="2" charset="2"/>
              <a:buChar char="Ø"/>
            </a:pPr>
            <a:r>
              <a:rPr lang="fr-FR" sz="1200" dirty="0">
                <a:latin typeface="Roboto" panose="02000000000000000000" pitchFamily="2" charset="0"/>
                <a:ea typeface="Roboto" panose="02000000000000000000" pitchFamily="2" charset="0"/>
                <a:cs typeface="Roboto" panose="02000000000000000000" pitchFamily="2" charset="0"/>
              </a:rPr>
              <a:t>Suivi des situations </a:t>
            </a:r>
            <a:r>
              <a:rPr lang="fr-FR" sz="1200" i="1" dirty="0">
                <a:latin typeface="Roboto" panose="02000000000000000000" pitchFamily="2" charset="0"/>
                <a:ea typeface="Roboto" panose="02000000000000000000" pitchFamily="2" charset="0"/>
                <a:cs typeface="Roboto" panose="02000000000000000000" pitchFamily="2" charset="0"/>
              </a:rPr>
              <a:t>(conservation AL suite à la réalisation des travaux)</a:t>
            </a: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Accompagnement des locataires et des propriétaires dans les démarches, l’accès aux droits et aux services</a:t>
            </a:r>
          </a:p>
          <a:p>
            <a:pPr marL="171450" indent="-171450">
              <a:buFont typeface="Wingdings" panose="05000000000000000000" pitchFamily="2" charset="2"/>
              <a:buChar char="ü"/>
            </a:pPr>
            <a:r>
              <a:rPr lang="fr-FR" sz="1200" dirty="0">
                <a:latin typeface="Roboto" panose="02000000000000000000" pitchFamily="2" charset="0"/>
                <a:ea typeface="Roboto" panose="02000000000000000000" pitchFamily="2" charset="0"/>
                <a:cs typeface="Roboto" panose="02000000000000000000" pitchFamily="2" charset="0"/>
              </a:rPr>
              <a:t>Participation du service LOGAFA aux différentes cellules LHI </a:t>
            </a:r>
            <a:r>
              <a:rPr lang="fr-FR" sz="1200" i="1" dirty="0">
                <a:latin typeface="Roboto" panose="02000000000000000000" pitchFamily="2" charset="0"/>
                <a:ea typeface="Roboto" panose="02000000000000000000" pitchFamily="2" charset="0"/>
                <a:cs typeface="Roboto" panose="02000000000000000000" pitchFamily="2" charset="0"/>
              </a:rPr>
              <a:t>(Lutte contre l’Habitat Indigne) </a:t>
            </a:r>
            <a:r>
              <a:rPr lang="fr-FR" sz="1200" dirty="0">
                <a:latin typeface="Roboto" panose="02000000000000000000" pitchFamily="2" charset="0"/>
                <a:ea typeface="Roboto" panose="02000000000000000000" pitchFamily="2" charset="0"/>
                <a:cs typeface="Roboto" panose="02000000000000000000" pitchFamily="2" charset="0"/>
              </a:rPr>
              <a:t>– Brest, Quimper et Morlaix</a:t>
            </a:r>
          </a:p>
        </p:txBody>
      </p:sp>
      <p:pic>
        <p:nvPicPr>
          <p:cNvPr id="2" name="Graphique 1" descr="Icône de menu d'hamburger avec un remplissage uni">
            <a:hlinkClick r:id="rId2" action="ppaction://hlinksldjump"/>
            <a:extLst>
              <a:ext uri="{FF2B5EF4-FFF2-40B4-BE49-F238E27FC236}">
                <a16:creationId xmlns:a16="http://schemas.microsoft.com/office/drawing/2014/main" id="{0CAA1835-21B8-7D84-27F3-E1B6F6F310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6626" y="161186"/>
            <a:ext cx="467686" cy="467686"/>
          </a:xfrm>
          <a:prstGeom prst="rect">
            <a:avLst/>
          </a:prstGeom>
        </p:spPr>
      </p:pic>
      <p:sp>
        <p:nvSpPr>
          <p:cNvPr id="7" name="ZoneTexte 6">
            <a:extLst>
              <a:ext uri="{FF2B5EF4-FFF2-40B4-BE49-F238E27FC236}">
                <a16:creationId xmlns:a16="http://schemas.microsoft.com/office/drawing/2014/main" id="{84D146A1-221B-A3CD-E1A5-294E66FD22A4}"/>
              </a:ext>
            </a:extLst>
          </p:cNvPr>
          <p:cNvSpPr txBox="1"/>
          <p:nvPr/>
        </p:nvSpPr>
        <p:spPr>
          <a:xfrm>
            <a:off x="10111529" y="194974"/>
            <a:ext cx="1389777" cy="400110"/>
          </a:xfrm>
          <a:prstGeom prst="rect">
            <a:avLst/>
          </a:prstGeom>
          <a:noFill/>
        </p:spPr>
        <p:txBody>
          <a:bodyPr wrap="square">
            <a:spAutoFit/>
          </a:bodyPr>
          <a:lstStyle/>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Retour </a:t>
            </a:r>
          </a:p>
          <a:p>
            <a:pPr algn="r"/>
            <a:r>
              <a:rPr lang="fr-FR" sz="1000" dirty="0">
                <a:latin typeface="Roboto" panose="02000000000000000000" pitchFamily="2" charset="0"/>
                <a:ea typeface="Roboto" panose="02000000000000000000" pitchFamily="2" charset="0"/>
                <a:cs typeface="Roboto" panose="02000000000000000000" pitchFamily="2" charset="0"/>
                <a:hlinkClick r:id="rId2" action="ppaction://hlinksldjump"/>
              </a:rPr>
              <a:t>au sommaire</a:t>
            </a:r>
            <a:endParaRPr lang="fr-FR" sz="1000" dirty="0"/>
          </a:p>
        </p:txBody>
      </p:sp>
    </p:spTree>
    <p:extLst>
      <p:ext uri="{BB962C8B-B14F-4D97-AF65-F5344CB8AC3E}">
        <p14:creationId xmlns:p14="http://schemas.microsoft.com/office/powerpoint/2010/main" val="17338025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2570</TotalTime>
  <Words>2733</Words>
  <Application>Microsoft Office PowerPoint</Application>
  <PresentationFormat>Grand écran</PresentationFormat>
  <Paragraphs>244</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Roboto</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India DAGRON 293</dc:creator>
  <cp:lastModifiedBy>Valerie DUCHARNEUX 293</cp:lastModifiedBy>
  <cp:revision>10</cp:revision>
  <dcterms:created xsi:type="dcterms:W3CDTF">2023-06-22T06:15:40Z</dcterms:created>
  <dcterms:modified xsi:type="dcterms:W3CDTF">2023-10-19T12:55:24Z</dcterms:modified>
</cp:coreProperties>
</file>