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7"/>
  </p:notesMasterIdLst>
  <p:sldIdLst>
    <p:sldId id="267" r:id="rId5"/>
    <p:sldId id="268" r:id="rId6"/>
    <p:sldId id="288" r:id="rId7"/>
    <p:sldId id="270" r:id="rId8"/>
    <p:sldId id="278" r:id="rId9"/>
    <p:sldId id="290" r:id="rId10"/>
    <p:sldId id="272" r:id="rId11"/>
    <p:sldId id="283" r:id="rId12"/>
    <p:sldId id="285" r:id="rId13"/>
    <p:sldId id="284" r:id="rId14"/>
    <p:sldId id="286" r:id="rId15"/>
    <p:sldId id="277" r:id="rId16"/>
  </p:sldIdLst>
  <p:sldSz cx="18288000" cy="10287000"/>
  <p:notesSz cx="6858000" cy="9144000"/>
  <p:embeddedFontLst>
    <p:embeddedFont>
      <p:font typeface="Avenir" panose="020B0604020202020204" charset="0"/>
      <p:regular r:id="rId18"/>
    </p:embeddedFont>
    <p:embeddedFont>
      <p:font typeface="Avenir Bold" panose="020B0604020202020204" charset="0"/>
      <p:regular r:id="rId19"/>
    </p:embeddedFont>
    <p:embeddedFont>
      <p:font typeface="Avenir Italics" panose="020B0604020202020204" charset="0"/>
      <p:regular r:id="rId20"/>
    </p:embeddedFont>
    <p:embeddedFont>
      <p:font typeface="Avenir Light" panose="020B0604020202020204" charset="0"/>
      <p:regular r:id="rId21"/>
    </p:embeddedFont>
    <p:embeddedFont>
      <p:font typeface="Avenir Ultra-Bold" panose="020B0604020202020204" charset="0"/>
      <p:regular r:id="rId22"/>
    </p:embeddedFont>
    <p:embeddedFont>
      <p:font typeface="Calibri" panose="020F0502020204030204" pitchFamily="34" charset="0"/>
      <p:regular r:id="rId23"/>
      <p:bold r:id="rId24"/>
      <p:italic r:id="rId25"/>
      <p:boldItalic r:id="rId26"/>
    </p:embeddedFont>
    <p:embeddedFont>
      <p:font typeface="Intro Rust"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4E"/>
    <a:srgbClr val="DB7B5F"/>
    <a:srgbClr val="454D4A"/>
    <a:srgbClr val="EBB7A7"/>
    <a:srgbClr val="1D5E93"/>
    <a:srgbClr val="AEC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0DC67-B158-40F9-A45D-09C1D79240DA}" v="114" dt="2024-01-30T16:26:13.73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86556-2D35-482B-B8A2-2C2C28D7D9FE}" type="datetimeFigureOut">
              <a:rPr lang="fr-FR" smtClean="0"/>
              <a:t>02/04/2024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4A499-73E6-4424-81DE-52995FD099B4}" type="slidenum">
              <a:rPr lang="fr-FR" smtClean="0"/>
              <a:t>‹N°›</a:t>
            </a:fld>
            <a:endParaRPr lang="fr-FR"/>
          </a:p>
        </p:txBody>
      </p:sp>
    </p:spTree>
    <p:extLst>
      <p:ext uri="{BB962C8B-B14F-4D97-AF65-F5344CB8AC3E}">
        <p14:creationId xmlns:p14="http://schemas.microsoft.com/office/powerpoint/2010/main" val="251536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www.caf.fr/" TargetMode="External"/><Relationship Id="rId5" Type="http://schemas.openxmlformats.org/officeDocument/2006/relationships/image" Target="../media/image20.png"/><Relationship Id="rId4" Type="http://schemas.openxmlformats.org/officeDocument/2006/relationships/hyperlink" Target="https://www.caf.fr/partenaires/accompagnement-des-allocataire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s/sl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slide" Target="../slides/slide2.xml"/><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slide" Target="../slides/slide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F12BE84A-E2B2-50DD-5EAB-9BD9D38CD83D}"/>
              </a:ext>
            </a:extLst>
          </p:cNvPr>
          <p:cNvSpPr/>
          <p:nvPr userDrawn="1"/>
        </p:nvSpPr>
        <p:spPr>
          <a:xfrm>
            <a:off x="1200862" y="1647540"/>
            <a:ext cx="6474547" cy="6518245"/>
          </a:xfrm>
          <a:custGeom>
            <a:avLst/>
            <a:gdLst/>
            <a:ahLst/>
            <a:cxnLst/>
            <a:rect l="l" t="t" r="r" b="b"/>
            <a:pathLst>
              <a:path w="6474547" h="6518245">
                <a:moveTo>
                  <a:pt x="0" y="0"/>
                </a:moveTo>
                <a:lnTo>
                  <a:pt x="6474547" y="0"/>
                </a:lnTo>
                <a:lnTo>
                  <a:pt x="6474547" y="6518245"/>
                </a:lnTo>
                <a:lnTo>
                  <a:pt x="0" y="6518245"/>
                </a:lnTo>
                <a:lnTo>
                  <a:pt x="0" y="0"/>
                </a:lnTo>
                <a:close/>
              </a:path>
            </a:pathLst>
          </a:custGeom>
          <a:blipFill>
            <a:blip r:embed="rId2"/>
            <a:stretch>
              <a:fillRect/>
            </a:stretch>
          </a:blipFill>
        </p:spPr>
      </p:sp>
      <p:sp>
        <p:nvSpPr>
          <p:cNvPr id="2" name="Freeform 4">
            <a:extLst>
              <a:ext uri="{FF2B5EF4-FFF2-40B4-BE49-F238E27FC236}">
                <a16:creationId xmlns:a16="http://schemas.microsoft.com/office/drawing/2014/main" id="{A1BEB949-FBC3-5D21-1541-9C096E69AAEC}"/>
              </a:ext>
            </a:extLst>
          </p:cNvPr>
          <p:cNvSpPr/>
          <p:nvPr userDrawn="1"/>
        </p:nvSpPr>
        <p:spPr>
          <a:xfrm>
            <a:off x="16459200" y="8039101"/>
            <a:ext cx="1128589" cy="1584960"/>
          </a:xfrm>
          <a:custGeom>
            <a:avLst/>
            <a:gdLst/>
            <a:ahLst/>
            <a:cxnLst/>
            <a:rect l="l" t="t" r="r" b="b"/>
            <a:pathLst>
              <a:path w="813450" h="1184287">
                <a:moveTo>
                  <a:pt x="0" y="0"/>
                </a:moveTo>
                <a:lnTo>
                  <a:pt x="813449" y="0"/>
                </a:lnTo>
                <a:lnTo>
                  <a:pt x="813449" y="1184287"/>
                </a:lnTo>
                <a:lnTo>
                  <a:pt x="0" y="1184287"/>
                </a:lnTo>
                <a:lnTo>
                  <a:pt x="0" y="0"/>
                </a:lnTo>
                <a:close/>
              </a:path>
            </a:pathLst>
          </a:custGeom>
          <a:blipFill>
            <a:blip r:embed="rId3">
              <a:alphaModFix amt="73000"/>
            </a:blip>
            <a:stretch>
              <a:fillRect/>
            </a:stretch>
          </a:blipFill>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57DF5054-E411-6A5E-0F75-14CF24855C7B}"/>
              </a:ext>
            </a:extLst>
          </p:cNvPr>
          <p:cNvGrpSpPr/>
          <p:nvPr userDrawn="1"/>
        </p:nvGrpSpPr>
        <p:grpSpPr>
          <a:xfrm>
            <a:off x="700212" y="662940"/>
            <a:ext cx="4978490" cy="8961120"/>
            <a:chOff x="0" y="0"/>
            <a:chExt cx="1311207" cy="2360130"/>
          </a:xfrm>
          <a:solidFill>
            <a:srgbClr val="AEC2BA"/>
          </a:solidFill>
        </p:grpSpPr>
        <p:sp>
          <p:nvSpPr>
            <p:cNvPr id="11" name="Freeform 5">
              <a:extLst>
                <a:ext uri="{FF2B5EF4-FFF2-40B4-BE49-F238E27FC236}">
                  <a16:creationId xmlns:a16="http://schemas.microsoft.com/office/drawing/2014/main" id="{DF648C51-92C8-1392-356B-26748CAAAC18}"/>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grpFill/>
          </p:spPr>
        </p:sp>
        <p:sp>
          <p:nvSpPr>
            <p:cNvPr id="12" name="TextBox 6">
              <a:extLst>
                <a:ext uri="{FF2B5EF4-FFF2-40B4-BE49-F238E27FC236}">
                  <a16:creationId xmlns:a16="http://schemas.microsoft.com/office/drawing/2014/main" id="{BB0A1B69-6F9D-7966-6B84-69E989444EA9}"/>
                </a:ext>
              </a:extLst>
            </p:cNvPr>
            <p:cNvSpPr txBox="1"/>
            <p:nvPr/>
          </p:nvSpPr>
          <p:spPr>
            <a:xfrm>
              <a:off x="0" y="0"/>
              <a:ext cx="1311207" cy="2360130"/>
            </a:xfrm>
            <a:prstGeom prst="rect">
              <a:avLst/>
            </a:prstGeom>
            <a:grpFill/>
          </p:spPr>
          <p:txBody>
            <a:bodyPr lIns="50800" tIns="50800" rIns="50800" bIns="50800" rtlCol="0" anchor="ctr"/>
            <a:lstStyle/>
            <a:p>
              <a:pPr algn="ctr">
                <a:lnSpc>
                  <a:spcPts val="2659"/>
                </a:lnSpc>
              </a:pPr>
              <a:endParaRPr/>
            </a:p>
          </p:txBody>
        </p:sp>
      </p:grpSp>
      <p:sp>
        <p:nvSpPr>
          <p:cNvPr id="3" name="Freeform 10">
            <a:hlinkClick r:id="rId2" action="ppaction://hlinksldjump"/>
            <a:extLst>
              <a:ext uri="{FF2B5EF4-FFF2-40B4-BE49-F238E27FC236}">
                <a16:creationId xmlns:a16="http://schemas.microsoft.com/office/drawing/2014/main" id="{9E647558-B64F-75B6-5823-7B8B73FEA3EB}"/>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2">
            <a:hlinkClick r:id="" action="ppaction://hlinkshowjump?jump=nextslide"/>
            <a:extLst>
              <a:ext uri="{FF2B5EF4-FFF2-40B4-BE49-F238E27FC236}">
                <a16:creationId xmlns:a16="http://schemas.microsoft.com/office/drawing/2014/main" id="{D9109BBE-8028-36D2-FE61-DA180B7309FE}"/>
              </a:ext>
            </a:extLst>
          </p:cNvPr>
          <p:cNvSpPr/>
          <p:nvPr userDrawn="1"/>
        </p:nvSpPr>
        <p:spPr>
          <a:xfrm>
            <a:off x="16927830"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3">
            <a:hlinkClick r:id="" action="ppaction://hlinkshowjump?jump=previousslide"/>
            <a:extLst>
              <a:ext uri="{FF2B5EF4-FFF2-40B4-BE49-F238E27FC236}">
                <a16:creationId xmlns:a16="http://schemas.microsoft.com/office/drawing/2014/main" id="{95986415-7B8D-A8D4-8E31-700F2DC67765}"/>
              </a:ext>
            </a:extLst>
          </p:cNvPr>
          <p:cNvSpPr/>
          <p:nvPr userDrawn="1"/>
        </p:nvSpPr>
        <p:spPr>
          <a:xfrm rot="10800000">
            <a:off x="15180596"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4B681E0-EE37-CBFC-73F2-178F0570E45F}"/>
              </a:ext>
            </a:extLst>
          </p:cNvPr>
          <p:cNvGrpSpPr/>
          <p:nvPr userDrawn="1"/>
        </p:nvGrpSpPr>
        <p:grpSpPr>
          <a:xfrm>
            <a:off x="700212" y="662940"/>
            <a:ext cx="6924679" cy="805252"/>
            <a:chOff x="0" y="0"/>
            <a:chExt cx="1823784" cy="212083"/>
          </a:xfrm>
        </p:grpSpPr>
        <p:sp>
          <p:nvSpPr>
            <p:cNvPr id="3" name="Freeform 5">
              <a:extLst>
                <a:ext uri="{FF2B5EF4-FFF2-40B4-BE49-F238E27FC236}">
                  <a16:creationId xmlns:a16="http://schemas.microsoft.com/office/drawing/2014/main" id="{9F83DC79-335A-7F6A-2F50-99A97C57832C}"/>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AEC2BA"/>
            </a:solidFill>
          </p:spPr>
        </p:sp>
        <p:sp>
          <p:nvSpPr>
            <p:cNvPr id="4" name="TextBox 6">
              <a:extLst>
                <a:ext uri="{FF2B5EF4-FFF2-40B4-BE49-F238E27FC236}">
                  <a16:creationId xmlns:a16="http://schemas.microsoft.com/office/drawing/2014/main" id="{736EBFE1-3B90-5E98-6193-70F61E41F86C}"/>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5" name="Group 7">
            <a:extLst>
              <a:ext uri="{FF2B5EF4-FFF2-40B4-BE49-F238E27FC236}">
                <a16:creationId xmlns:a16="http://schemas.microsoft.com/office/drawing/2014/main" id="{71FA9FE0-8FAB-C334-180F-F4AFF9DCEA41}"/>
              </a:ext>
            </a:extLst>
          </p:cNvPr>
          <p:cNvGrpSpPr/>
          <p:nvPr userDrawn="1"/>
        </p:nvGrpSpPr>
        <p:grpSpPr>
          <a:xfrm>
            <a:off x="7624891" y="662940"/>
            <a:ext cx="9962897" cy="805252"/>
            <a:chOff x="0" y="0"/>
            <a:chExt cx="2623973" cy="212083"/>
          </a:xfrm>
        </p:grpSpPr>
        <p:sp>
          <p:nvSpPr>
            <p:cNvPr id="6" name="Freeform 8">
              <a:extLst>
                <a:ext uri="{FF2B5EF4-FFF2-40B4-BE49-F238E27FC236}">
                  <a16:creationId xmlns:a16="http://schemas.microsoft.com/office/drawing/2014/main" id="{1AE43258-3615-EB77-ED83-1D0CC0E82669}"/>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CDD9D4"/>
            </a:solidFill>
          </p:spPr>
        </p:sp>
        <p:sp>
          <p:nvSpPr>
            <p:cNvPr id="18" name="TextBox 9">
              <a:extLst>
                <a:ext uri="{FF2B5EF4-FFF2-40B4-BE49-F238E27FC236}">
                  <a16:creationId xmlns:a16="http://schemas.microsoft.com/office/drawing/2014/main" id="{1B08688B-7CC6-B278-35FA-CA7823695147}"/>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25" name="Freeform 10">
            <a:hlinkClick r:id="rId2" action="ppaction://hlinksldjump"/>
            <a:extLst>
              <a:ext uri="{FF2B5EF4-FFF2-40B4-BE49-F238E27FC236}">
                <a16:creationId xmlns:a16="http://schemas.microsoft.com/office/drawing/2014/main" id="{48DAD87C-17FA-5BA7-BA57-2BAB25F6C05A}"/>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12">
            <a:hlinkClick r:id="" action="ppaction://hlinkshowjump?jump=nextslide"/>
            <a:extLst>
              <a:ext uri="{FF2B5EF4-FFF2-40B4-BE49-F238E27FC236}">
                <a16:creationId xmlns:a16="http://schemas.microsoft.com/office/drawing/2014/main" id="{29F1DF05-0FBB-A84A-0D1E-B3E91432EE87}"/>
              </a:ext>
            </a:extLst>
          </p:cNvPr>
          <p:cNvSpPr/>
          <p:nvPr userDrawn="1"/>
        </p:nvSpPr>
        <p:spPr>
          <a:xfrm>
            <a:off x="16927830"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13">
            <a:hlinkClick r:id="" action="ppaction://hlinkshowjump?jump=previousslide"/>
            <a:extLst>
              <a:ext uri="{FF2B5EF4-FFF2-40B4-BE49-F238E27FC236}">
                <a16:creationId xmlns:a16="http://schemas.microsoft.com/office/drawing/2014/main" id="{0E6DDDED-2A88-ACB0-567F-E22C5D2A99DA}"/>
              </a:ext>
            </a:extLst>
          </p:cNvPr>
          <p:cNvSpPr/>
          <p:nvPr userDrawn="1"/>
        </p:nvSpPr>
        <p:spPr>
          <a:xfrm rot="10800000">
            <a:off x="15180596"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8241DF44-1292-2C9C-5E77-FB127FB1B27A}"/>
              </a:ext>
            </a:extLst>
          </p:cNvPr>
          <p:cNvSpPr/>
          <p:nvPr userDrawn="1"/>
        </p:nvSpPr>
        <p:spPr>
          <a:xfrm>
            <a:off x="16459200" y="8039101"/>
            <a:ext cx="1128589" cy="1584960"/>
          </a:xfrm>
          <a:custGeom>
            <a:avLst/>
            <a:gdLst/>
            <a:ahLst/>
            <a:cxnLst/>
            <a:rect l="l" t="t" r="r" b="b"/>
            <a:pathLst>
              <a:path w="813450" h="1184287">
                <a:moveTo>
                  <a:pt x="0" y="0"/>
                </a:moveTo>
                <a:lnTo>
                  <a:pt x="813449" y="0"/>
                </a:lnTo>
                <a:lnTo>
                  <a:pt x="813449" y="1184287"/>
                </a:lnTo>
                <a:lnTo>
                  <a:pt x="0" y="1184287"/>
                </a:lnTo>
                <a:lnTo>
                  <a:pt x="0" y="0"/>
                </a:lnTo>
                <a:close/>
              </a:path>
            </a:pathLst>
          </a:custGeom>
          <a:blipFill>
            <a:blip r:embed="rId2">
              <a:alphaModFix amt="73000"/>
            </a:blip>
            <a:stretch>
              <a:fillRect/>
            </a:stretch>
          </a:blipFill>
        </p:spPr>
      </p:sp>
      <p:sp>
        <p:nvSpPr>
          <p:cNvPr id="12" name="TextBox 7">
            <a:extLst>
              <a:ext uri="{FF2B5EF4-FFF2-40B4-BE49-F238E27FC236}">
                <a16:creationId xmlns:a16="http://schemas.microsoft.com/office/drawing/2014/main" id="{E6216B57-8332-1C74-DAF4-F36DF101DE5D}"/>
              </a:ext>
            </a:extLst>
          </p:cNvPr>
          <p:cNvSpPr txBox="1"/>
          <p:nvPr userDrawn="1"/>
        </p:nvSpPr>
        <p:spPr>
          <a:xfrm rot="-2312339">
            <a:off x="8314442" y="3772605"/>
            <a:ext cx="903615" cy="821055"/>
          </a:xfrm>
          <a:prstGeom prst="rect">
            <a:avLst/>
          </a:prstGeom>
        </p:spPr>
        <p:txBody>
          <a:bodyPr lIns="0" tIns="0" rIns="0" bIns="0" rtlCol="0" anchor="t">
            <a:spAutoFit/>
          </a:bodyPr>
          <a:lstStyle/>
          <a:p>
            <a:pPr algn="ctr">
              <a:lnSpc>
                <a:spcPts val="6719"/>
              </a:lnSpc>
            </a:pPr>
            <a:r>
              <a:rPr lang="en-US" sz="4800">
                <a:solidFill>
                  <a:srgbClr val="F5F7F6"/>
                </a:solidFill>
                <a:latin typeface="Intro Rust"/>
              </a:rPr>
              <a:t>À </a:t>
            </a:r>
          </a:p>
        </p:txBody>
      </p:sp>
      <p:pic>
        <p:nvPicPr>
          <p:cNvPr id="6" name="Image 5">
            <a:extLst>
              <a:ext uri="{FF2B5EF4-FFF2-40B4-BE49-F238E27FC236}">
                <a16:creationId xmlns:a16="http://schemas.microsoft.com/office/drawing/2014/main" id="{458AD9C3-A3F4-D2FA-87F9-0825549BABA2}"/>
              </a:ext>
            </a:extLst>
          </p:cNvPr>
          <p:cNvPicPr>
            <a:picLocks noChangeAspect="1"/>
          </p:cNvPicPr>
          <p:nvPr userDrawn="1"/>
        </p:nvPicPr>
        <p:blipFill>
          <a:blip r:embed="rId3"/>
          <a:stretch>
            <a:fillRect/>
          </a:stretch>
        </p:blipFill>
        <p:spPr>
          <a:xfrm>
            <a:off x="1676400" y="2037916"/>
            <a:ext cx="6211167" cy="6211167"/>
          </a:xfrm>
          <a:prstGeom prst="rect">
            <a:avLst/>
          </a:prstGeom>
        </p:spPr>
      </p:pic>
      <p:pic>
        <p:nvPicPr>
          <p:cNvPr id="3" name="Image 2">
            <a:hlinkClick r:id="rId4"/>
            <a:extLst>
              <a:ext uri="{FF2B5EF4-FFF2-40B4-BE49-F238E27FC236}">
                <a16:creationId xmlns:a16="http://schemas.microsoft.com/office/drawing/2014/main" id="{3E867125-74F8-A9A6-5414-520383B887AD}"/>
              </a:ext>
            </a:extLst>
          </p:cNvPr>
          <p:cNvPicPr>
            <a:picLocks noChangeAspect="1"/>
          </p:cNvPicPr>
          <p:nvPr userDrawn="1"/>
        </p:nvPicPr>
        <p:blipFill>
          <a:blip r:embed="rId5"/>
          <a:stretch>
            <a:fillRect/>
          </a:stretch>
        </p:blipFill>
        <p:spPr>
          <a:xfrm>
            <a:off x="8686800" y="3876995"/>
            <a:ext cx="8153400" cy="3704905"/>
          </a:xfrm>
          <a:prstGeom prst="rect">
            <a:avLst/>
          </a:prstGeom>
        </p:spPr>
      </p:pic>
      <p:sp>
        <p:nvSpPr>
          <p:cNvPr id="4" name="Rectangle 3">
            <a:extLst>
              <a:ext uri="{FF2B5EF4-FFF2-40B4-BE49-F238E27FC236}">
                <a16:creationId xmlns:a16="http://schemas.microsoft.com/office/drawing/2014/main" id="{96EED607-B98D-6DD6-6C12-53E022B6DD87}"/>
              </a:ext>
            </a:extLst>
          </p:cNvPr>
          <p:cNvSpPr/>
          <p:nvPr userDrawn="1"/>
        </p:nvSpPr>
        <p:spPr>
          <a:xfrm>
            <a:off x="8679211" y="2450037"/>
            <a:ext cx="8153400" cy="1205213"/>
          </a:xfrm>
          <a:prstGeom prst="rect">
            <a:avLst/>
          </a:prstGeom>
          <a:solidFill>
            <a:srgbClr val="09204E"/>
          </a:solidFill>
          <a:ln>
            <a:solidFill>
              <a:srgbClr val="092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Retrouvez toutes les ressources utiles pour l’accompagnement des allocataires sur l’espace partenaires du site </a:t>
            </a:r>
            <a:r>
              <a:rPr lang="fr-FR" dirty="0">
                <a:solidFill>
                  <a:schemeClr val="bg1"/>
                </a:solidFill>
                <a:hlinkClick r:id="rId6">
                  <a:extLst>
                    <a:ext uri="{A12FA001-AC4F-418D-AE19-62706E023703}">
                      <ahyp:hlinkClr xmlns:ahyp="http://schemas.microsoft.com/office/drawing/2018/hyperlinkcolor" val="tx"/>
                    </a:ext>
                  </a:extLst>
                </a:hlinkClick>
              </a:rPr>
              <a:t>www.caf.fr</a:t>
            </a:r>
            <a:r>
              <a:rPr lang="fr-FR" dirty="0">
                <a:solidFill>
                  <a:schemeClr val="bg1"/>
                </a:solidFill>
              </a:rPr>
              <a:t>.</a:t>
            </a:r>
          </a:p>
          <a:p>
            <a:pPr algn="ctr"/>
            <a:r>
              <a:rPr lang="fr-FR" dirty="0">
                <a:solidFill>
                  <a:schemeClr val="bg1"/>
                </a:solidFill>
                <a:hlinkClick r:id="rId4">
                  <a:extLst>
                    <a:ext uri="{A12FA001-AC4F-418D-AE19-62706E023703}">
                      <ahyp:hlinkClr xmlns:ahyp="http://schemas.microsoft.com/office/drawing/2018/hyperlinkcolor" val="tx"/>
                    </a:ext>
                  </a:extLst>
                </a:hlinkClick>
              </a:rPr>
              <a:t>https://www.caf.fr/partenaires/accompagnement-des-allocataires</a:t>
            </a:r>
            <a:endParaRPr lang="fr-FR"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Box 48">
            <a:extLst>
              <a:ext uri="{FF2B5EF4-FFF2-40B4-BE49-F238E27FC236}">
                <a16:creationId xmlns:a16="http://schemas.microsoft.com/office/drawing/2014/main" id="{FD22B455-A4CB-EB7D-8F89-CE15C1F5BDF9}"/>
              </a:ext>
            </a:extLst>
          </p:cNvPr>
          <p:cNvSpPr txBox="1"/>
          <p:nvPr/>
        </p:nvSpPr>
        <p:spPr>
          <a:xfrm>
            <a:off x="1000422" y="1016274"/>
            <a:ext cx="472883" cy="209511"/>
          </a:xfrm>
          <a:prstGeom prst="rect">
            <a:avLst/>
          </a:prstGeom>
        </p:spPr>
        <p:txBody>
          <a:bodyPr lIns="0" tIns="0" rIns="0" bIns="0" rtlCol="0" anchor="t">
            <a:spAutoFit/>
          </a:bodyPr>
          <a:lstStyle/>
          <a:p>
            <a:pPr algn="ctr">
              <a:lnSpc>
                <a:spcPts val="1596"/>
              </a:lnSpc>
            </a:pPr>
            <a:r>
              <a:rPr lang="en-US" sz="1140">
                <a:solidFill>
                  <a:srgbClr val="F6F8F7"/>
                </a:solidFill>
                <a:latin typeface="Avenir Bold"/>
              </a:rPr>
              <a:t>Menu</a:t>
            </a:r>
          </a:p>
        </p:txBody>
      </p:sp>
      <p:sp>
        <p:nvSpPr>
          <p:cNvPr id="4" name="Freeform 16">
            <a:extLst>
              <a:ext uri="{FF2B5EF4-FFF2-40B4-BE49-F238E27FC236}">
                <a16:creationId xmlns:a16="http://schemas.microsoft.com/office/drawing/2014/main" id="{13547EFC-E4E2-78BD-52D5-5F5206FA3EFF}"/>
              </a:ext>
            </a:extLst>
          </p:cNvPr>
          <p:cNvSpPr/>
          <p:nvPr userDrawn="1"/>
        </p:nvSpPr>
        <p:spPr>
          <a:xfrm>
            <a:off x="700212" y="662940"/>
            <a:ext cx="1814388" cy="1813560"/>
          </a:xfrm>
          <a:custGeom>
            <a:avLst/>
            <a:gdLst/>
            <a:ahLst/>
            <a:cxnLst/>
            <a:rect l="l" t="t" r="r" b="b"/>
            <a:pathLst>
              <a:path w="2013619" h="2027209">
                <a:moveTo>
                  <a:pt x="0" y="0"/>
                </a:moveTo>
                <a:lnTo>
                  <a:pt x="2013619" y="0"/>
                </a:lnTo>
                <a:lnTo>
                  <a:pt x="2013619" y="2027209"/>
                </a:lnTo>
                <a:lnTo>
                  <a:pt x="0" y="2027209"/>
                </a:lnTo>
                <a:lnTo>
                  <a:pt x="0" y="0"/>
                </a:lnTo>
                <a:close/>
              </a:path>
            </a:pathLst>
          </a:custGeom>
          <a:blipFill>
            <a:blip r:embed="rId2"/>
            <a:stretch>
              <a:fillRect/>
            </a:stretch>
          </a:blipFill>
        </p:spPr>
      </p:sp>
      <p:sp>
        <p:nvSpPr>
          <p:cNvPr id="2" name="TextBox 17">
            <a:extLst>
              <a:ext uri="{FF2B5EF4-FFF2-40B4-BE49-F238E27FC236}">
                <a16:creationId xmlns:a16="http://schemas.microsoft.com/office/drawing/2014/main" id="{D85C866A-AC45-FB03-9CA7-B6F3707E9693}"/>
              </a:ext>
            </a:extLst>
          </p:cNvPr>
          <p:cNvSpPr txBox="1"/>
          <p:nvPr userDrawn="1"/>
        </p:nvSpPr>
        <p:spPr>
          <a:xfrm>
            <a:off x="1198253" y="1178123"/>
            <a:ext cx="472882" cy="307777"/>
          </a:xfrm>
          <a:prstGeom prst="rect">
            <a:avLst/>
          </a:prstGeom>
        </p:spPr>
        <p:txBody>
          <a:bodyPr wrap="square" lIns="0" tIns="0" rIns="0" bIns="0" rtlCol="0" anchor="t">
            <a:spAutoFit/>
          </a:bodyPr>
          <a:lstStyle/>
          <a:p>
            <a:pPr algn="ctr">
              <a:lnSpc>
                <a:spcPts val="2435"/>
              </a:lnSpc>
            </a:pPr>
            <a:r>
              <a:rPr lang="en-US" sz="2400" b="1" dirty="0">
                <a:solidFill>
                  <a:srgbClr val="FFF7F0"/>
                </a:solidFill>
                <a:latin typeface="Avenir"/>
              </a:rPr>
              <a:t>En</a:t>
            </a:r>
          </a:p>
        </p:txBody>
      </p:sp>
      <p:sp>
        <p:nvSpPr>
          <p:cNvPr id="3" name="TextBox 18">
            <a:extLst>
              <a:ext uri="{FF2B5EF4-FFF2-40B4-BE49-F238E27FC236}">
                <a16:creationId xmlns:a16="http://schemas.microsoft.com/office/drawing/2014/main" id="{B3A1FAE2-1EBC-CF14-A3C9-8A80830A4DE7}"/>
              </a:ext>
            </a:extLst>
          </p:cNvPr>
          <p:cNvSpPr txBox="1"/>
          <p:nvPr userDrawn="1"/>
        </p:nvSpPr>
        <p:spPr>
          <a:xfrm>
            <a:off x="1482270" y="1569720"/>
            <a:ext cx="660295" cy="307777"/>
          </a:xfrm>
          <a:prstGeom prst="rect">
            <a:avLst/>
          </a:prstGeom>
        </p:spPr>
        <p:txBody>
          <a:bodyPr wrap="square" lIns="0" tIns="0" rIns="0" bIns="0" rtlCol="0" anchor="t">
            <a:spAutoFit/>
          </a:bodyPr>
          <a:lstStyle/>
          <a:p>
            <a:pPr algn="ctr">
              <a:lnSpc>
                <a:spcPts val="2435"/>
              </a:lnSpc>
            </a:pPr>
            <a:r>
              <a:rPr lang="en-US" sz="2400" b="1" dirty="0">
                <a:solidFill>
                  <a:srgbClr val="FFF7F0"/>
                </a:solidFill>
                <a:latin typeface="Avenir"/>
              </a:rPr>
              <a:t>bref</a:t>
            </a:r>
          </a:p>
        </p:txBody>
      </p:sp>
      <p:sp>
        <p:nvSpPr>
          <p:cNvPr id="5" name="Freeform 13">
            <a:hlinkClick r:id="" action="ppaction://hlinkshowjump?jump=nextslide"/>
            <a:extLst>
              <a:ext uri="{FF2B5EF4-FFF2-40B4-BE49-F238E27FC236}">
                <a16:creationId xmlns:a16="http://schemas.microsoft.com/office/drawing/2014/main" id="{6BA72D0E-BFEF-FD5C-54F7-5681F551E1B6}"/>
              </a:ext>
            </a:extLst>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14">
            <a:hlinkClick r:id="" action="ppaction://hlinkshowjump?jump=previousslide"/>
            <a:extLst>
              <a:ext uri="{FF2B5EF4-FFF2-40B4-BE49-F238E27FC236}">
                <a16:creationId xmlns:a16="http://schemas.microsoft.com/office/drawing/2014/main" id="{56D37A4D-A4AE-8A85-8365-EE1F97E8F1D3}"/>
              </a:ext>
            </a:extLst>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A1169AA7-F5FA-EEA2-E472-CEFC30DC9B62}"/>
              </a:ext>
            </a:extLst>
          </p:cNvPr>
          <p:cNvGrpSpPr/>
          <p:nvPr userDrawn="1"/>
        </p:nvGrpSpPr>
        <p:grpSpPr>
          <a:xfrm>
            <a:off x="700212" y="662940"/>
            <a:ext cx="3490788" cy="8961120"/>
            <a:chOff x="0" y="0"/>
            <a:chExt cx="1311207" cy="2360130"/>
          </a:xfrm>
        </p:grpSpPr>
        <p:sp>
          <p:nvSpPr>
            <p:cNvPr id="3" name="Freeform 5">
              <a:extLst>
                <a:ext uri="{FF2B5EF4-FFF2-40B4-BE49-F238E27FC236}">
                  <a16:creationId xmlns:a16="http://schemas.microsoft.com/office/drawing/2014/main" id="{D7708B58-542B-11A3-18FA-856F5A5C3DFF}"/>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B7B5F"/>
            </a:solidFill>
          </p:spPr>
        </p:sp>
        <p:sp>
          <p:nvSpPr>
            <p:cNvPr id="4" name="TextBox 6">
              <a:extLst>
                <a:ext uri="{FF2B5EF4-FFF2-40B4-BE49-F238E27FC236}">
                  <a16:creationId xmlns:a16="http://schemas.microsoft.com/office/drawing/2014/main" id="{0A8D6EB3-9297-7FA3-16DA-BA31D74F008B}"/>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sp>
        <p:nvSpPr>
          <p:cNvPr id="5" name="Freeform 11">
            <a:hlinkClick r:id="" action="ppaction://hlinkshowjump?jump=nextslide"/>
            <a:extLst>
              <a:ext uri="{FF2B5EF4-FFF2-40B4-BE49-F238E27FC236}">
                <a16:creationId xmlns:a16="http://schemas.microsoft.com/office/drawing/2014/main" id="{88CED306-4E61-E249-25CC-B0BF8C1E5247}"/>
              </a:ext>
            </a:extLst>
          </p:cNvPr>
          <p:cNvSpPr/>
          <p:nvPr userDrawn="1"/>
        </p:nvSpPr>
        <p:spPr>
          <a:xfrm>
            <a:off x="16927830"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12">
            <a:hlinkClick r:id="" action="ppaction://hlinkshowjump?jump=previousslide"/>
            <a:extLst>
              <a:ext uri="{FF2B5EF4-FFF2-40B4-BE49-F238E27FC236}">
                <a16:creationId xmlns:a16="http://schemas.microsoft.com/office/drawing/2014/main" id="{7F5544E7-8AF3-91B3-1798-136875827DAA}"/>
              </a:ext>
            </a:extLst>
          </p:cNvPr>
          <p:cNvSpPr/>
          <p:nvPr userDrawn="1"/>
        </p:nvSpPr>
        <p:spPr>
          <a:xfrm rot="10800000">
            <a:off x="15180596" y="9648713"/>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102281B-D418-52AC-A1B0-47143F8C626C}"/>
              </a:ext>
            </a:extLst>
          </p:cNvPr>
          <p:cNvGrpSpPr/>
          <p:nvPr userDrawn="1"/>
        </p:nvGrpSpPr>
        <p:grpSpPr>
          <a:xfrm>
            <a:off x="700212" y="662940"/>
            <a:ext cx="6924679" cy="805252"/>
            <a:chOff x="0" y="0"/>
            <a:chExt cx="1823784" cy="212083"/>
          </a:xfrm>
        </p:grpSpPr>
        <p:sp>
          <p:nvSpPr>
            <p:cNvPr id="3" name="Freeform 5">
              <a:extLst>
                <a:ext uri="{FF2B5EF4-FFF2-40B4-BE49-F238E27FC236}">
                  <a16:creationId xmlns:a16="http://schemas.microsoft.com/office/drawing/2014/main" id="{5CDF962A-9C9C-D659-0578-6BB9CF951B36}"/>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B7B5F"/>
            </a:solidFill>
          </p:spPr>
        </p:sp>
        <p:sp>
          <p:nvSpPr>
            <p:cNvPr id="4" name="TextBox 6">
              <a:extLst>
                <a:ext uri="{FF2B5EF4-FFF2-40B4-BE49-F238E27FC236}">
                  <a16:creationId xmlns:a16="http://schemas.microsoft.com/office/drawing/2014/main" id="{A4B40BEF-EA75-C9E6-21AA-AC78291F9717}"/>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5" name="Group 7">
            <a:extLst>
              <a:ext uri="{FF2B5EF4-FFF2-40B4-BE49-F238E27FC236}">
                <a16:creationId xmlns:a16="http://schemas.microsoft.com/office/drawing/2014/main" id="{1E954C9B-3ED8-7BE7-E19A-D22548465B93}"/>
              </a:ext>
            </a:extLst>
          </p:cNvPr>
          <p:cNvGrpSpPr/>
          <p:nvPr userDrawn="1"/>
        </p:nvGrpSpPr>
        <p:grpSpPr>
          <a:xfrm>
            <a:off x="7624891" y="662940"/>
            <a:ext cx="9962897" cy="805252"/>
            <a:chOff x="0" y="0"/>
            <a:chExt cx="2623973" cy="212083"/>
          </a:xfrm>
        </p:grpSpPr>
        <p:sp>
          <p:nvSpPr>
            <p:cNvPr id="6" name="Freeform 8">
              <a:extLst>
                <a:ext uri="{FF2B5EF4-FFF2-40B4-BE49-F238E27FC236}">
                  <a16:creationId xmlns:a16="http://schemas.microsoft.com/office/drawing/2014/main" id="{33E94FD3-B211-7B1C-4138-1DC17C3C8702}"/>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AB4A4"/>
            </a:solidFill>
          </p:spPr>
        </p:sp>
        <p:sp>
          <p:nvSpPr>
            <p:cNvPr id="7" name="TextBox 9">
              <a:extLst>
                <a:ext uri="{FF2B5EF4-FFF2-40B4-BE49-F238E27FC236}">
                  <a16:creationId xmlns:a16="http://schemas.microsoft.com/office/drawing/2014/main" id="{1367F284-2997-D60D-6A8A-83657B5C1D17}"/>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7" name="Freeform 11">
            <a:hlinkClick r:id="" action="ppaction://hlinkshowjump?jump=nextslide"/>
            <a:extLst>
              <a:ext uri="{FF2B5EF4-FFF2-40B4-BE49-F238E27FC236}">
                <a16:creationId xmlns:a16="http://schemas.microsoft.com/office/drawing/2014/main" id="{479AA5DB-DAB2-4FE6-547A-7A1996C42557}"/>
              </a:ext>
            </a:extLst>
          </p:cNvPr>
          <p:cNvSpPr/>
          <p:nvPr userDrawn="1"/>
        </p:nvSpPr>
        <p:spPr>
          <a:xfrm>
            <a:off x="16927830"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2">
            <a:hlinkClick r:id="" action="ppaction://hlinkshowjump?jump=previousslide"/>
            <a:extLst>
              <a:ext uri="{FF2B5EF4-FFF2-40B4-BE49-F238E27FC236}">
                <a16:creationId xmlns:a16="http://schemas.microsoft.com/office/drawing/2014/main" id="{C9C54EF8-5614-D33B-5D0C-5BF4A6BA983B}"/>
              </a:ext>
            </a:extLst>
          </p:cNvPr>
          <p:cNvSpPr/>
          <p:nvPr userDrawn="1"/>
        </p:nvSpPr>
        <p:spPr>
          <a:xfrm rot="10800000">
            <a:off x="15180596" y="9630783"/>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0">
            <a:hlinkClick r:id="rId4" action="ppaction://hlinksldjump"/>
            <a:extLst>
              <a:ext uri="{FF2B5EF4-FFF2-40B4-BE49-F238E27FC236}">
                <a16:creationId xmlns:a16="http://schemas.microsoft.com/office/drawing/2014/main" id="{478B412F-8E9D-CF26-089B-4F3BA624F80D}"/>
              </a:ext>
            </a:extLst>
          </p:cNvPr>
          <p:cNvSpPr/>
          <p:nvPr userDrawn="1"/>
        </p:nvSpPr>
        <p:spPr>
          <a:xfrm>
            <a:off x="700212" y="9630783"/>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102281B-D418-52AC-A1B0-47143F8C626C}"/>
              </a:ext>
            </a:extLst>
          </p:cNvPr>
          <p:cNvGrpSpPr/>
          <p:nvPr userDrawn="1"/>
        </p:nvGrpSpPr>
        <p:grpSpPr>
          <a:xfrm>
            <a:off x="700212" y="662940"/>
            <a:ext cx="6924679" cy="805252"/>
            <a:chOff x="0" y="0"/>
            <a:chExt cx="1823784" cy="212083"/>
          </a:xfrm>
        </p:grpSpPr>
        <p:sp>
          <p:nvSpPr>
            <p:cNvPr id="3" name="Freeform 5">
              <a:extLst>
                <a:ext uri="{FF2B5EF4-FFF2-40B4-BE49-F238E27FC236}">
                  <a16:creationId xmlns:a16="http://schemas.microsoft.com/office/drawing/2014/main" id="{5CDF962A-9C9C-D659-0578-6BB9CF951B36}"/>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B7B5F"/>
            </a:solidFill>
          </p:spPr>
        </p:sp>
        <p:sp>
          <p:nvSpPr>
            <p:cNvPr id="4" name="TextBox 6">
              <a:extLst>
                <a:ext uri="{FF2B5EF4-FFF2-40B4-BE49-F238E27FC236}">
                  <a16:creationId xmlns:a16="http://schemas.microsoft.com/office/drawing/2014/main" id="{A4B40BEF-EA75-C9E6-21AA-AC78291F9717}"/>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5" name="Group 7">
            <a:extLst>
              <a:ext uri="{FF2B5EF4-FFF2-40B4-BE49-F238E27FC236}">
                <a16:creationId xmlns:a16="http://schemas.microsoft.com/office/drawing/2014/main" id="{1E954C9B-3ED8-7BE7-E19A-D22548465B93}"/>
              </a:ext>
            </a:extLst>
          </p:cNvPr>
          <p:cNvGrpSpPr/>
          <p:nvPr userDrawn="1"/>
        </p:nvGrpSpPr>
        <p:grpSpPr>
          <a:xfrm>
            <a:off x="7624891" y="662940"/>
            <a:ext cx="9962897" cy="805252"/>
            <a:chOff x="0" y="0"/>
            <a:chExt cx="2623973" cy="212083"/>
          </a:xfrm>
        </p:grpSpPr>
        <p:sp>
          <p:nvSpPr>
            <p:cNvPr id="6" name="Freeform 8">
              <a:extLst>
                <a:ext uri="{FF2B5EF4-FFF2-40B4-BE49-F238E27FC236}">
                  <a16:creationId xmlns:a16="http://schemas.microsoft.com/office/drawing/2014/main" id="{33E94FD3-B211-7B1C-4138-1DC17C3C8702}"/>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AB4A4"/>
            </a:solidFill>
          </p:spPr>
        </p:sp>
        <p:sp>
          <p:nvSpPr>
            <p:cNvPr id="7" name="TextBox 9">
              <a:extLst>
                <a:ext uri="{FF2B5EF4-FFF2-40B4-BE49-F238E27FC236}">
                  <a16:creationId xmlns:a16="http://schemas.microsoft.com/office/drawing/2014/main" id="{1367F284-2997-D60D-6A8A-83657B5C1D17}"/>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7" name="Freeform 11">
            <a:hlinkClick r:id="rId2" action="ppaction://hlinksldjump"/>
            <a:extLst>
              <a:ext uri="{FF2B5EF4-FFF2-40B4-BE49-F238E27FC236}">
                <a16:creationId xmlns:a16="http://schemas.microsoft.com/office/drawing/2014/main" id="{479AA5DB-DAB2-4FE6-547A-7A1996C42557}"/>
              </a:ext>
            </a:extLst>
          </p:cNvPr>
          <p:cNvSpPr/>
          <p:nvPr userDrawn="1"/>
        </p:nvSpPr>
        <p:spPr>
          <a:xfrm>
            <a:off x="16927830"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2">
            <a:hlinkClick r:id="" action="ppaction://hlinkshowjump?jump=previousslide"/>
            <a:extLst>
              <a:ext uri="{FF2B5EF4-FFF2-40B4-BE49-F238E27FC236}">
                <a16:creationId xmlns:a16="http://schemas.microsoft.com/office/drawing/2014/main" id="{C9C54EF8-5614-D33B-5D0C-5BF4A6BA983B}"/>
              </a:ext>
            </a:extLst>
          </p:cNvPr>
          <p:cNvSpPr/>
          <p:nvPr userDrawn="1"/>
        </p:nvSpPr>
        <p:spPr>
          <a:xfrm rot="10800000">
            <a:off x="15180596" y="9630783"/>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0">
            <a:hlinkClick r:id="rId2" action="ppaction://hlinksldjump"/>
            <a:extLst>
              <a:ext uri="{FF2B5EF4-FFF2-40B4-BE49-F238E27FC236}">
                <a16:creationId xmlns:a16="http://schemas.microsoft.com/office/drawing/2014/main" id="{478B412F-8E9D-CF26-089B-4F3BA624F80D}"/>
              </a:ext>
            </a:extLst>
          </p:cNvPr>
          <p:cNvSpPr/>
          <p:nvPr userDrawn="1"/>
        </p:nvSpPr>
        <p:spPr>
          <a:xfrm>
            <a:off x="700212" y="9630783"/>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90414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C28B598E-1423-8CAF-BB77-72FCFA92658C}"/>
              </a:ext>
            </a:extLst>
          </p:cNvPr>
          <p:cNvGrpSpPr/>
          <p:nvPr userDrawn="1"/>
        </p:nvGrpSpPr>
        <p:grpSpPr>
          <a:xfrm>
            <a:off x="700211" y="662940"/>
            <a:ext cx="16887577" cy="8961120"/>
            <a:chOff x="0" y="0"/>
            <a:chExt cx="3606800" cy="1913890"/>
          </a:xfrm>
        </p:grpSpPr>
        <p:sp>
          <p:nvSpPr>
            <p:cNvPr id="6" name="Freeform 3">
              <a:extLst>
                <a:ext uri="{FF2B5EF4-FFF2-40B4-BE49-F238E27FC236}">
                  <a16:creationId xmlns:a16="http://schemas.microsoft.com/office/drawing/2014/main" id="{608140FE-7D28-7B98-A584-D7A7560E6C8D}"/>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6F8F7"/>
            </a:solidFill>
          </p:spPr>
        </p:sp>
      </p:grpSp>
      <p:sp>
        <p:nvSpPr>
          <p:cNvPr id="16" name="Freeform 11">
            <a:hlinkClick r:id="" action="ppaction://hlinkshowjump?jump=nextslide"/>
            <a:extLst>
              <a:ext uri="{FF2B5EF4-FFF2-40B4-BE49-F238E27FC236}">
                <a16:creationId xmlns:a16="http://schemas.microsoft.com/office/drawing/2014/main" id="{0DF956FD-B036-C519-7979-666AF2482C4D}"/>
              </a:ext>
            </a:extLst>
          </p:cNvPr>
          <p:cNvSpPr/>
          <p:nvPr/>
        </p:nvSpPr>
        <p:spPr>
          <a:xfrm>
            <a:off x="16927830"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2">
            <a:hlinkClick r:id="" action="ppaction://hlinkshowjump?jump=previousslide"/>
            <a:extLst>
              <a:ext uri="{FF2B5EF4-FFF2-40B4-BE49-F238E27FC236}">
                <a16:creationId xmlns:a16="http://schemas.microsoft.com/office/drawing/2014/main" id="{84DDD223-57DC-5AF6-064F-DC8C6039D235}"/>
              </a:ext>
            </a:extLst>
          </p:cNvPr>
          <p:cNvSpPr/>
          <p:nvPr userDrawn="1"/>
        </p:nvSpPr>
        <p:spPr>
          <a:xfrm rot="10800000">
            <a:off x="15180596"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0">
            <a:hlinkClick r:id="rId4" action="ppaction://hlinksldjump"/>
            <a:extLst>
              <a:ext uri="{FF2B5EF4-FFF2-40B4-BE49-F238E27FC236}">
                <a16:creationId xmlns:a16="http://schemas.microsoft.com/office/drawing/2014/main" id="{8CCBBF47-2678-AD15-B308-EE444DC439BB}"/>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 name="Group 4">
            <a:extLst>
              <a:ext uri="{FF2B5EF4-FFF2-40B4-BE49-F238E27FC236}">
                <a16:creationId xmlns:a16="http://schemas.microsoft.com/office/drawing/2014/main" id="{F1E79136-D298-0577-D765-E06D6F230081}"/>
              </a:ext>
            </a:extLst>
          </p:cNvPr>
          <p:cNvGrpSpPr/>
          <p:nvPr userDrawn="1"/>
        </p:nvGrpSpPr>
        <p:grpSpPr>
          <a:xfrm>
            <a:off x="700212" y="662940"/>
            <a:ext cx="3490788" cy="8961120"/>
            <a:chOff x="0" y="0"/>
            <a:chExt cx="1311207" cy="2360130"/>
          </a:xfrm>
        </p:grpSpPr>
        <p:sp>
          <p:nvSpPr>
            <p:cNvPr id="3" name="Freeform 5">
              <a:extLst>
                <a:ext uri="{FF2B5EF4-FFF2-40B4-BE49-F238E27FC236}">
                  <a16:creationId xmlns:a16="http://schemas.microsoft.com/office/drawing/2014/main" id="{419CDB85-5D09-EE9E-A504-1AFBC7D45E96}"/>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1D5E93"/>
            </a:solidFill>
          </p:spPr>
        </p:sp>
        <p:sp>
          <p:nvSpPr>
            <p:cNvPr id="4" name="TextBox 6">
              <a:extLst>
                <a:ext uri="{FF2B5EF4-FFF2-40B4-BE49-F238E27FC236}">
                  <a16:creationId xmlns:a16="http://schemas.microsoft.com/office/drawing/2014/main" id="{0B2ED4AF-EBEF-E3BD-6DC9-40ACB3E158CC}"/>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sp>
        <p:nvSpPr>
          <p:cNvPr id="7" name="Freeform 11">
            <a:hlinkClick r:id="" action="ppaction://hlinkshowjump?jump=nextslide"/>
            <a:extLst>
              <a:ext uri="{FF2B5EF4-FFF2-40B4-BE49-F238E27FC236}">
                <a16:creationId xmlns:a16="http://schemas.microsoft.com/office/drawing/2014/main" id="{550207CC-BBA4-9C30-283A-1E02659133DB}"/>
              </a:ext>
            </a:extLst>
          </p:cNvPr>
          <p:cNvSpPr/>
          <p:nvPr userDrawn="1"/>
        </p:nvSpPr>
        <p:spPr>
          <a:xfrm>
            <a:off x="16927829"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12">
            <a:hlinkClick r:id="" action="ppaction://hlinkshowjump?jump=previousslide"/>
            <a:extLst>
              <a:ext uri="{FF2B5EF4-FFF2-40B4-BE49-F238E27FC236}">
                <a16:creationId xmlns:a16="http://schemas.microsoft.com/office/drawing/2014/main" id="{EE9A7046-75AA-F83C-7860-2CE5A94D0EFB}"/>
              </a:ext>
            </a:extLst>
          </p:cNvPr>
          <p:cNvSpPr/>
          <p:nvPr userDrawn="1"/>
        </p:nvSpPr>
        <p:spPr>
          <a:xfrm rot="10800000">
            <a:off x="15180595"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10">
            <a:hlinkClick r:id="rId4" action="ppaction://hlinksldjump"/>
            <a:extLst>
              <a:ext uri="{FF2B5EF4-FFF2-40B4-BE49-F238E27FC236}">
                <a16:creationId xmlns:a16="http://schemas.microsoft.com/office/drawing/2014/main" id="{7BF2942D-066F-4440-735E-C38619BBFF39}"/>
              </a:ext>
            </a:extLst>
          </p:cNvPr>
          <p:cNvSpPr/>
          <p:nvPr userDrawn="1"/>
        </p:nvSpPr>
        <p:spPr>
          <a:xfrm>
            <a:off x="700211"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C9C999A-51CF-691C-0762-E3FAE6C2E6B4}"/>
              </a:ext>
            </a:extLst>
          </p:cNvPr>
          <p:cNvGrpSpPr/>
          <p:nvPr userDrawn="1"/>
        </p:nvGrpSpPr>
        <p:grpSpPr>
          <a:xfrm>
            <a:off x="700212" y="662940"/>
            <a:ext cx="16887577" cy="8961120"/>
            <a:chOff x="0" y="0"/>
            <a:chExt cx="3606800" cy="1913890"/>
          </a:xfrm>
        </p:grpSpPr>
        <p:sp>
          <p:nvSpPr>
            <p:cNvPr id="3" name="Freeform 3">
              <a:extLst>
                <a:ext uri="{FF2B5EF4-FFF2-40B4-BE49-F238E27FC236}">
                  <a16:creationId xmlns:a16="http://schemas.microsoft.com/office/drawing/2014/main" id="{5E1A05DC-D98C-AEFE-75D8-69AC4B91EFF2}"/>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5F7F6"/>
            </a:solidFill>
          </p:spPr>
        </p:sp>
      </p:grpSp>
      <p:grpSp>
        <p:nvGrpSpPr>
          <p:cNvPr id="4" name="Group 4">
            <a:extLst>
              <a:ext uri="{FF2B5EF4-FFF2-40B4-BE49-F238E27FC236}">
                <a16:creationId xmlns:a16="http://schemas.microsoft.com/office/drawing/2014/main" id="{62DEE69D-5046-4FB6-A1DA-7FB790231861}"/>
              </a:ext>
            </a:extLst>
          </p:cNvPr>
          <p:cNvGrpSpPr/>
          <p:nvPr userDrawn="1"/>
        </p:nvGrpSpPr>
        <p:grpSpPr>
          <a:xfrm>
            <a:off x="700212" y="662940"/>
            <a:ext cx="6924679" cy="805252"/>
            <a:chOff x="0" y="0"/>
            <a:chExt cx="1823784" cy="212083"/>
          </a:xfrm>
        </p:grpSpPr>
        <p:sp>
          <p:nvSpPr>
            <p:cNvPr id="5" name="Freeform 5">
              <a:extLst>
                <a:ext uri="{FF2B5EF4-FFF2-40B4-BE49-F238E27FC236}">
                  <a16:creationId xmlns:a16="http://schemas.microsoft.com/office/drawing/2014/main" id="{4BD043DB-7D5C-6A46-3FAA-369A2F56397A}"/>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1D5E93"/>
            </a:solidFill>
          </p:spPr>
        </p:sp>
        <p:sp>
          <p:nvSpPr>
            <p:cNvPr id="17" name="TextBox 6">
              <a:extLst>
                <a:ext uri="{FF2B5EF4-FFF2-40B4-BE49-F238E27FC236}">
                  <a16:creationId xmlns:a16="http://schemas.microsoft.com/office/drawing/2014/main" id="{6BE0430F-4C58-49F8-521B-5F0F36FB1488}"/>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8" name="Group 7">
            <a:extLst>
              <a:ext uri="{FF2B5EF4-FFF2-40B4-BE49-F238E27FC236}">
                <a16:creationId xmlns:a16="http://schemas.microsoft.com/office/drawing/2014/main" id="{2718F936-5EBE-2FC8-8972-C95A9B629F14}"/>
              </a:ext>
            </a:extLst>
          </p:cNvPr>
          <p:cNvGrpSpPr/>
          <p:nvPr userDrawn="1"/>
        </p:nvGrpSpPr>
        <p:grpSpPr>
          <a:xfrm>
            <a:off x="7624891" y="662940"/>
            <a:ext cx="9962897" cy="805252"/>
            <a:chOff x="0" y="0"/>
            <a:chExt cx="2623973" cy="212083"/>
          </a:xfrm>
        </p:grpSpPr>
        <p:sp>
          <p:nvSpPr>
            <p:cNvPr id="19" name="Freeform 8">
              <a:extLst>
                <a:ext uri="{FF2B5EF4-FFF2-40B4-BE49-F238E27FC236}">
                  <a16:creationId xmlns:a16="http://schemas.microsoft.com/office/drawing/2014/main" id="{89CBEBB3-7FE7-7ABC-A229-63B0AF7652BC}"/>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869EB8"/>
            </a:solidFill>
          </p:spPr>
        </p:sp>
        <p:sp>
          <p:nvSpPr>
            <p:cNvPr id="20" name="TextBox 9">
              <a:extLst>
                <a:ext uri="{FF2B5EF4-FFF2-40B4-BE49-F238E27FC236}">
                  <a16:creationId xmlns:a16="http://schemas.microsoft.com/office/drawing/2014/main" id="{D8DD43ED-C589-93A4-C0CC-0C20E08DC93F}"/>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21" name="Freeform 10">
            <a:hlinkClick r:id="rId2" action="ppaction://hlinksldjump"/>
            <a:extLst>
              <a:ext uri="{FF2B5EF4-FFF2-40B4-BE49-F238E27FC236}">
                <a16:creationId xmlns:a16="http://schemas.microsoft.com/office/drawing/2014/main" id="{CD08B350-534D-6B5F-FC2F-FC9AD0DD8B82}"/>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11">
            <a:hlinkClick r:id="" action="ppaction://hlinkshowjump?jump=nextslide"/>
            <a:extLst>
              <a:ext uri="{FF2B5EF4-FFF2-40B4-BE49-F238E27FC236}">
                <a16:creationId xmlns:a16="http://schemas.microsoft.com/office/drawing/2014/main" id="{DA0ED7EF-F5DF-D78B-C58C-3D690A4D5EA8}"/>
              </a:ext>
            </a:extLst>
          </p:cNvPr>
          <p:cNvSpPr/>
          <p:nvPr userDrawn="1"/>
        </p:nvSpPr>
        <p:spPr>
          <a:xfrm>
            <a:off x="16927830"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Freeform 12">
            <a:hlinkClick r:id="" action="ppaction://hlinkshowjump?jump=previousslide"/>
            <a:extLst>
              <a:ext uri="{FF2B5EF4-FFF2-40B4-BE49-F238E27FC236}">
                <a16:creationId xmlns:a16="http://schemas.microsoft.com/office/drawing/2014/main" id="{416F97DB-62C9-8691-1AD5-69F942ABE991}"/>
              </a:ext>
            </a:extLst>
          </p:cNvPr>
          <p:cNvSpPr/>
          <p:nvPr userDrawn="1"/>
        </p:nvSpPr>
        <p:spPr>
          <a:xfrm rot="10800000">
            <a:off x="15180596"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3AEC7F7-6B75-2014-7901-EE7F2DF8CFB2}"/>
              </a:ext>
            </a:extLst>
          </p:cNvPr>
          <p:cNvGrpSpPr/>
          <p:nvPr userDrawn="1"/>
        </p:nvGrpSpPr>
        <p:grpSpPr>
          <a:xfrm>
            <a:off x="700212" y="662940"/>
            <a:ext cx="16887577" cy="8961120"/>
            <a:chOff x="0" y="0"/>
            <a:chExt cx="3606800" cy="1913890"/>
          </a:xfrm>
        </p:grpSpPr>
        <p:sp>
          <p:nvSpPr>
            <p:cNvPr id="3" name="Freeform 3">
              <a:extLst>
                <a:ext uri="{FF2B5EF4-FFF2-40B4-BE49-F238E27FC236}">
                  <a16:creationId xmlns:a16="http://schemas.microsoft.com/office/drawing/2014/main" id="{6EA7047C-A61C-E72C-C093-FAF2BE261FD6}"/>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DFAF7"/>
            </a:solidFill>
          </p:spPr>
        </p:sp>
      </p:grpSp>
      <p:grpSp>
        <p:nvGrpSpPr>
          <p:cNvPr id="4" name="Group 4">
            <a:extLst>
              <a:ext uri="{FF2B5EF4-FFF2-40B4-BE49-F238E27FC236}">
                <a16:creationId xmlns:a16="http://schemas.microsoft.com/office/drawing/2014/main" id="{AD20380F-AB0D-9145-A56F-73F8DFA3B9CA}"/>
              </a:ext>
            </a:extLst>
          </p:cNvPr>
          <p:cNvGrpSpPr/>
          <p:nvPr userDrawn="1"/>
        </p:nvGrpSpPr>
        <p:grpSpPr>
          <a:xfrm>
            <a:off x="700212" y="662940"/>
            <a:ext cx="4978490" cy="8961120"/>
            <a:chOff x="0" y="0"/>
            <a:chExt cx="1311207" cy="2360130"/>
          </a:xfrm>
        </p:grpSpPr>
        <p:sp>
          <p:nvSpPr>
            <p:cNvPr id="10" name="Freeform 5">
              <a:extLst>
                <a:ext uri="{FF2B5EF4-FFF2-40B4-BE49-F238E27FC236}">
                  <a16:creationId xmlns:a16="http://schemas.microsoft.com/office/drawing/2014/main" id="{89183C6C-01B1-3A1F-732E-2B3485CE6B3C}"/>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8453E"/>
            </a:solidFill>
          </p:spPr>
        </p:sp>
        <p:sp>
          <p:nvSpPr>
            <p:cNvPr id="12" name="TextBox 6">
              <a:extLst>
                <a:ext uri="{FF2B5EF4-FFF2-40B4-BE49-F238E27FC236}">
                  <a16:creationId xmlns:a16="http://schemas.microsoft.com/office/drawing/2014/main" id="{464E1A5D-45C0-5391-72B1-96D3EF6F7863}"/>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sp>
        <p:nvSpPr>
          <p:cNvPr id="15" name="Freeform 11">
            <a:hlinkClick r:id="" action="ppaction://hlinkshowjump?jump=nextslide"/>
            <a:extLst>
              <a:ext uri="{FF2B5EF4-FFF2-40B4-BE49-F238E27FC236}">
                <a16:creationId xmlns:a16="http://schemas.microsoft.com/office/drawing/2014/main" id="{9E7C5350-4120-E7D9-4610-2FB101F09F00}"/>
              </a:ext>
            </a:extLst>
          </p:cNvPr>
          <p:cNvSpPr/>
          <p:nvPr userDrawn="1"/>
        </p:nvSpPr>
        <p:spPr>
          <a:xfrm>
            <a:off x="16927830"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2">
            <a:hlinkClick r:id="" action="ppaction://hlinkshowjump?jump=previousslide"/>
            <a:extLst>
              <a:ext uri="{FF2B5EF4-FFF2-40B4-BE49-F238E27FC236}">
                <a16:creationId xmlns:a16="http://schemas.microsoft.com/office/drawing/2014/main" id="{8CB7103C-5100-CBEF-C33E-0345A4AE2D65}"/>
              </a:ext>
            </a:extLst>
          </p:cNvPr>
          <p:cNvSpPr/>
          <p:nvPr userDrawn="1"/>
        </p:nvSpPr>
        <p:spPr>
          <a:xfrm rot="10800000">
            <a:off x="15180596"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0">
            <a:hlinkClick r:id="rId4" action="ppaction://hlinksldjump"/>
            <a:extLst>
              <a:ext uri="{FF2B5EF4-FFF2-40B4-BE49-F238E27FC236}">
                <a16:creationId xmlns:a16="http://schemas.microsoft.com/office/drawing/2014/main" id="{1FE8630C-A842-C020-AA4B-110A68618E1D}"/>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B25FD2F-B27E-A9A0-3AB2-73B51E2BB549}"/>
              </a:ext>
            </a:extLst>
          </p:cNvPr>
          <p:cNvGrpSpPr/>
          <p:nvPr userDrawn="1"/>
        </p:nvGrpSpPr>
        <p:grpSpPr>
          <a:xfrm>
            <a:off x="700212" y="662940"/>
            <a:ext cx="16887577" cy="8961120"/>
            <a:chOff x="0" y="0"/>
            <a:chExt cx="3606800" cy="1913890"/>
          </a:xfrm>
        </p:grpSpPr>
        <p:sp>
          <p:nvSpPr>
            <p:cNvPr id="3" name="Freeform 3">
              <a:extLst>
                <a:ext uri="{FF2B5EF4-FFF2-40B4-BE49-F238E27FC236}">
                  <a16:creationId xmlns:a16="http://schemas.microsoft.com/office/drawing/2014/main" id="{F39AE306-D7B5-0F99-FCFA-9248167ABBA5}"/>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DFAF7"/>
            </a:solidFill>
          </p:spPr>
        </p:sp>
      </p:grpSp>
      <p:grpSp>
        <p:nvGrpSpPr>
          <p:cNvPr id="4" name="Group 4">
            <a:extLst>
              <a:ext uri="{FF2B5EF4-FFF2-40B4-BE49-F238E27FC236}">
                <a16:creationId xmlns:a16="http://schemas.microsoft.com/office/drawing/2014/main" id="{98ACBEE3-32DF-4CD9-5743-0815AB2E9774}"/>
              </a:ext>
            </a:extLst>
          </p:cNvPr>
          <p:cNvGrpSpPr/>
          <p:nvPr userDrawn="1"/>
        </p:nvGrpSpPr>
        <p:grpSpPr>
          <a:xfrm>
            <a:off x="700212" y="662940"/>
            <a:ext cx="6924679" cy="805252"/>
            <a:chOff x="0" y="0"/>
            <a:chExt cx="1823784" cy="212083"/>
          </a:xfrm>
        </p:grpSpPr>
        <p:sp>
          <p:nvSpPr>
            <p:cNvPr id="5" name="Freeform 5">
              <a:extLst>
                <a:ext uri="{FF2B5EF4-FFF2-40B4-BE49-F238E27FC236}">
                  <a16:creationId xmlns:a16="http://schemas.microsoft.com/office/drawing/2014/main" id="{2D95A418-EA88-B94F-6749-F7E36930079A}"/>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8453E"/>
            </a:solidFill>
          </p:spPr>
        </p:sp>
        <p:sp>
          <p:nvSpPr>
            <p:cNvPr id="6" name="TextBox 6">
              <a:extLst>
                <a:ext uri="{FF2B5EF4-FFF2-40B4-BE49-F238E27FC236}">
                  <a16:creationId xmlns:a16="http://schemas.microsoft.com/office/drawing/2014/main" id="{EF1FE756-E04A-09AB-A5B8-C3B895EF8F37}"/>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3D4D1403-2092-4524-2B55-179FA9806BAB}"/>
              </a:ext>
            </a:extLst>
          </p:cNvPr>
          <p:cNvGrpSpPr/>
          <p:nvPr userDrawn="1"/>
        </p:nvGrpSpPr>
        <p:grpSpPr>
          <a:xfrm>
            <a:off x="7624891" y="662940"/>
            <a:ext cx="9962897" cy="805252"/>
            <a:chOff x="0" y="0"/>
            <a:chExt cx="2623973" cy="212083"/>
          </a:xfrm>
        </p:grpSpPr>
        <p:sp>
          <p:nvSpPr>
            <p:cNvPr id="19" name="Freeform 8">
              <a:extLst>
                <a:ext uri="{FF2B5EF4-FFF2-40B4-BE49-F238E27FC236}">
                  <a16:creationId xmlns:a16="http://schemas.microsoft.com/office/drawing/2014/main" id="{8C956A4A-9E2B-078F-9412-55C99A878BFD}"/>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AB4A4"/>
            </a:solidFill>
          </p:spPr>
        </p:sp>
        <p:sp>
          <p:nvSpPr>
            <p:cNvPr id="20" name="TextBox 9">
              <a:extLst>
                <a:ext uri="{FF2B5EF4-FFF2-40B4-BE49-F238E27FC236}">
                  <a16:creationId xmlns:a16="http://schemas.microsoft.com/office/drawing/2014/main" id="{AA339313-AFA1-6AFD-B55F-D0427E7F2BB9}"/>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21" name="Freeform 10">
            <a:hlinkClick r:id="rId2" action="ppaction://hlinksldjump"/>
            <a:extLst>
              <a:ext uri="{FF2B5EF4-FFF2-40B4-BE49-F238E27FC236}">
                <a16:creationId xmlns:a16="http://schemas.microsoft.com/office/drawing/2014/main" id="{3203284E-75CA-B72F-547E-9F36E493ECDB}"/>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11">
            <a:hlinkClick r:id="" action="ppaction://hlinkshowjump?jump=nextslide"/>
            <a:extLst>
              <a:ext uri="{FF2B5EF4-FFF2-40B4-BE49-F238E27FC236}">
                <a16:creationId xmlns:a16="http://schemas.microsoft.com/office/drawing/2014/main" id="{3A3A6921-A37A-7B14-61D2-978D1A76D6F5}"/>
              </a:ext>
            </a:extLst>
          </p:cNvPr>
          <p:cNvSpPr/>
          <p:nvPr userDrawn="1"/>
        </p:nvSpPr>
        <p:spPr>
          <a:xfrm>
            <a:off x="16927830"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Freeform 12">
            <a:hlinkClick r:id="" action="ppaction://hlinkshowjump?jump=previousslide"/>
            <a:extLst>
              <a:ext uri="{FF2B5EF4-FFF2-40B4-BE49-F238E27FC236}">
                <a16:creationId xmlns:a16="http://schemas.microsoft.com/office/drawing/2014/main" id="{3E7E34AD-319F-4CBF-5E46-5AA8E4201E6D}"/>
              </a:ext>
            </a:extLst>
          </p:cNvPr>
          <p:cNvSpPr/>
          <p:nvPr userDrawn="1"/>
        </p:nvSpPr>
        <p:spPr>
          <a:xfrm rot="10800000">
            <a:off x="15180596" y="9624060"/>
            <a:ext cx="662940" cy="66294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D573D5A-059E-D1B6-DF8B-F90CCC1EE86E}"/>
              </a:ext>
            </a:extLst>
          </p:cNvPr>
          <p:cNvGrpSpPr/>
          <p:nvPr userDrawn="1"/>
        </p:nvGrpSpPr>
        <p:grpSpPr>
          <a:xfrm>
            <a:off x="700212" y="662940"/>
            <a:ext cx="16887577" cy="8961120"/>
            <a:chOff x="0" y="0"/>
            <a:chExt cx="3606800" cy="1913890"/>
          </a:xfrm>
        </p:grpSpPr>
        <p:sp>
          <p:nvSpPr>
            <p:cNvPr id="3" name="Freeform 3">
              <a:extLst>
                <a:ext uri="{FF2B5EF4-FFF2-40B4-BE49-F238E27FC236}">
                  <a16:creationId xmlns:a16="http://schemas.microsoft.com/office/drawing/2014/main" id="{A3C356BD-0ACB-A8EC-B027-A54A7709ADA0}"/>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AF8F5"/>
            </a:solidFill>
          </p:spPr>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svg"/><Relationship Id="rId7"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D2476B65-9ED4-DCA0-1F4A-50F099524AA8}"/>
              </a:ext>
            </a:extLst>
          </p:cNvPr>
          <p:cNvSpPr txBox="1"/>
          <p:nvPr/>
        </p:nvSpPr>
        <p:spPr>
          <a:xfrm>
            <a:off x="2797164" y="3864292"/>
            <a:ext cx="1867511" cy="794576"/>
          </a:xfrm>
          <a:prstGeom prst="rect">
            <a:avLst/>
          </a:prstGeom>
        </p:spPr>
        <p:txBody>
          <a:bodyPr lIns="0" tIns="0" rIns="0" bIns="0" rtlCol="0" anchor="t">
            <a:spAutoFit/>
          </a:bodyPr>
          <a:lstStyle/>
          <a:p>
            <a:pPr algn="ctr">
              <a:lnSpc>
                <a:spcPts val="6719"/>
              </a:lnSpc>
            </a:pPr>
            <a:r>
              <a:rPr lang="fr-FR" sz="4800">
                <a:solidFill>
                  <a:srgbClr val="FFF7F0"/>
                </a:solidFill>
                <a:latin typeface="Avenir Ultra-Bold"/>
              </a:rPr>
              <a:t>Infos</a:t>
            </a:r>
          </a:p>
        </p:txBody>
      </p:sp>
      <p:sp>
        <p:nvSpPr>
          <p:cNvPr id="5" name="TextBox 7">
            <a:extLst>
              <a:ext uri="{FF2B5EF4-FFF2-40B4-BE49-F238E27FC236}">
                <a16:creationId xmlns:a16="http://schemas.microsoft.com/office/drawing/2014/main" id="{AC3000F2-FD0D-FBB4-A6C3-88CEA1FF61D2}"/>
              </a:ext>
            </a:extLst>
          </p:cNvPr>
          <p:cNvSpPr txBox="1"/>
          <p:nvPr/>
        </p:nvSpPr>
        <p:spPr>
          <a:xfrm>
            <a:off x="4032840" y="4637722"/>
            <a:ext cx="2432419" cy="673099"/>
          </a:xfrm>
          <a:prstGeom prst="rect">
            <a:avLst/>
          </a:prstGeom>
        </p:spPr>
        <p:txBody>
          <a:bodyPr lIns="0" tIns="0" rIns="0" bIns="0" rtlCol="0" anchor="t">
            <a:spAutoFit/>
          </a:bodyPr>
          <a:lstStyle/>
          <a:p>
            <a:pPr algn="ctr">
              <a:lnSpc>
                <a:spcPts val="4900"/>
              </a:lnSpc>
            </a:pPr>
            <a:r>
              <a:rPr lang="en-US" sz="3500">
                <a:solidFill>
                  <a:srgbClr val="FFF7F0"/>
                </a:solidFill>
                <a:latin typeface="Avenir Bold"/>
              </a:rPr>
              <a:t>partenaires</a:t>
            </a:r>
          </a:p>
        </p:txBody>
      </p:sp>
      <p:sp>
        <p:nvSpPr>
          <p:cNvPr id="2" name="TextBox 8">
            <a:extLst>
              <a:ext uri="{FF2B5EF4-FFF2-40B4-BE49-F238E27FC236}">
                <a16:creationId xmlns:a16="http://schemas.microsoft.com/office/drawing/2014/main" id="{A1D37CB9-5D31-9683-8ECC-27603646A91D}"/>
              </a:ext>
            </a:extLst>
          </p:cNvPr>
          <p:cNvSpPr txBox="1"/>
          <p:nvPr/>
        </p:nvSpPr>
        <p:spPr>
          <a:xfrm>
            <a:off x="8610600" y="4736670"/>
            <a:ext cx="4521022" cy="640303"/>
          </a:xfrm>
          <a:prstGeom prst="rect">
            <a:avLst/>
          </a:prstGeom>
        </p:spPr>
        <p:txBody>
          <a:bodyPr lIns="0" tIns="0" rIns="0" bIns="0" rtlCol="0" anchor="t">
            <a:spAutoFit/>
          </a:bodyPr>
          <a:lstStyle/>
          <a:p>
            <a:pPr algn="ctr">
              <a:lnSpc>
                <a:spcPts val="5409"/>
              </a:lnSpc>
            </a:pPr>
            <a:r>
              <a:rPr lang="en-US" sz="3864" dirty="0">
                <a:solidFill>
                  <a:srgbClr val="CB8672"/>
                </a:solidFill>
                <a:latin typeface="Avenir Light"/>
              </a:rPr>
              <a:t>Janvier 2024</a:t>
            </a:r>
          </a:p>
        </p:txBody>
      </p:sp>
    </p:spTree>
    <p:extLst>
      <p:ext uri="{BB962C8B-B14F-4D97-AF65-F5344CB8AC3E}">
        <p14:creationId xmlns:p14="http://schemas.microsoft.com/office/powerpoint/2010/main" val="36388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C3A00CD4-71B5-4059-3F93-539A358AA1ED}"/>
              </a:ext>
            </a:extLst>
          </p:cNvPr>
          <p:cNvSpPr txBox="1"/>
          <p:nvPr/>
        </p:nvSpPr>
        <p:spPr>
          <a:xfrm>
            <a:off x="7620000" y="800100"/>
            <a:ext cx="9962897" cy="497829"/>
          </a:xfrm>
          <a:prstGeom prst="rect">
            <a:avLst/>
          </a:prstGeom>
        </p:spPr>
        <p:txBody>
          <a:bodyPr lIns="0" tIns="0" rIns="0" bIns="0" rtlCol="0" anchor="t">
            <a:spAutoFit/>
          </a:bodyPr>
          <a:lstStyle/>
          <a:p>
            <a:pPr algn="ctr">
              <a:lnSpc>
                <a:spcPts val="4200"/>
              </a:lnSpc>
              <a:spcBef>
                <a:spcPct val="0"/>
              </a:spcBef>
            </a:pPr>
            <a:r>
              <a:rPr lang="en-US" sz="3000" dirty="0">
                <a:solidFill>
                  <a:srgbClr val="0A2032"/>
                </a:solidFill>
                <a:latin typeface="Avenir Light"/>
              </a:rPr>
              <a:t>Edition d’une attestation Montant net social</a:t>
            </a:r>
          </a:p>
        </p:txBody>
      </p:sp>
      <p:sp>
        <p:nvSpPr>
          <p:cNvPr id="6" name="TextBox 45">
            <a:extLst>
              <a:ext uri="{FF2B5EF4-FFF2-40B4-BE49-F238E27FC236}">
                <a16:creationId xmlns:a16="http://schemas.microsoft.com/office/drawing/2014/main" id="{0DBD3E27-4471-59A7-8BAF-8F75DD22CD50}"/>
              </a:ext>
            </a:extLst>
          </p:cNvPr>
          <p:cNvSpPr txBox="1"/>
          <p:nvPr/>
        </p:nvSpPr>
        <p:spPr>
          <a:xfrm>
            <a:off x="2438400" y="812129"/>
            <a:ext cx="3062004" cy="402098"/>
          </a:xfrm>
          <a:prstGeom prst="rect">
            <a:avLst/>
          </a:prstGeom>
        </p:spPr>
        <p:txBody>
          <a:bodyPr wrap="square" lIns="0" tIns="0" rIns="0" bIns="0" rtlCol="0" anchor="t">
            <a:spAutoFit/>
          </a:bodyPr>
          <a:lstStyle/>
          <a:p>
            <a:pPr algn="ctr">
              <a:lnSpc>
                <a:spcPts val="3359"/>
              </a:lnSpc>
            </a:pPr>
            <a:r>
              <a:rPr lang="en-US" sz="2400" dirty="0">
                <a:solidFill>
                  <a:srgbClr val="FFFFFF"/>
                </a:solidFill>
                <a:latin typeface="Avenir Light" panose="020B0604020202020204" charset="0"/>
              </a:rPr>
              <a:t>Caf.fr / Mon Compte</a:t>
            </a:r>
          </a:p>
        </p:txBody>
      </p:sp>
      <p:sp>
        <p:nvSpPr>
          <p:cNvPr id="11" name="TextBox 21">
            <a:extLst>
              <a:ext uri="{FF2B5EF4-FFF2-40B4-BE49-F238E27FC236}">
                <a16:creationId xmlns:a16="http://schemas.microsoft.com/office/drawing/2014/main" id="{24A8F5BD-DCE4-0394-B900-A65F025C0DDD}"/>
              </a:ext>
            </a:extLst>
          </p:cNvPr>
          <p:cNvSpPr txBox="1"/>
          <p:nvPr/>
        </p:nvSpPr>
        <p:spPr>
          <a:xfrm>
            <a:off x="4114800" y="1941740"/>
            <a:ext cx="10058400" cy="36696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spcBef>
                <a:spcPct val="0"/>
              </a:spcBef>
            </a:pPr>
            <a:r>
              <a:rPr lang="fr-FR" sz="2199" dirty="0">
                <a:solidFill>
                  <a:srgbClr val="454D4A"/>
                </a:solidFill>
                <a:latin typeface="Avenir Light" panose="020B0604020202020204" charset="0"/>
              </a:rPr>
              <a:t>Accès à “Mes attestations de montant net social” depuis le l’application mobile.  </a:t>
            </a:r>
          </a:p>
        </p:txBody>
      </p:sp>
      <p:sp>
        <p:nvSpPr>
          <p:cNvPr id="7" name="Freeform 5">
            <a:extLst>
              <a:ext uri="{FF2B5EF4-FFF2-40B4-BE49-F238E27FC236}">
                <a16:creationId xmlns:a16="http://schemas.microsoft.com/office/drawing/2014/main" id="{030A34AD-867A-6584-2991-A1A5DBCE754D}"/>
              </a:ext>
            </a:extLst>
          </p:cNvPr>
          <p:cNvSpPr/>
          <p:nvPr/>
        </p:nvSpPr>
        <p:spPr>
          <a:xfrm>
            <a:off x="5181600" y="2857500"/>
            <a:ext cx="3456300" cy="6069600"/>
          </a:xfrm>
          <a:custGeom>
            <a:avLst/>
            <a:gdLst/>
            <a:ahLst/>
            <a:cxnLst/>
            <a:rect l="l" t="t" r="r" b="b"/>
            <a:pathLst>
              <a:path w="4608400" h="8092800">
                <a:moveTo>
                  <a:pt x="0" y="0"/>
                </a:moveTo>
                <a:lnTo>
                  <a:pt x="4608400" y="0"/>
                </a:lnTo>
                <a:lnTo>
                  <a:pt x="4608400" y="8092800"/>
                </a:lnTo>
                <a:lnTo>
                  <a:pt x="0" y="8092800"/>
                </a:lnTo>
                <a:lnTo>
                  <a:pt x="0" y="0"/>
                </a:lnTo>
                <a:close/>
              </a:path>
            </a:pathLst>
          </a:custGeom>
          <a:blipFill>
            <a:blip r:embed="rId2"/>
            <a:stretch>
              <a:fillRect/>
            </a:stretch>
          </a:blipFill>
        </p:spPr>
      </p:sp>
      <p:sp>
        <p:nvSpPr>
          <p:cNvPr id="2" name="Freeform 7">
            <a:extLst>
              <a:ext uri="{FF2B5EF4-FFF2-40B4-BE49-F238E27FC236}">
                <a16:creationId xmlns:a16="http://schemas.microsoft.com/office/drawing/2014/main" id="{C4C5537D-6150-57CE-CD68-ADB0CA4C2476}"/>
              </a:ext>
            </a:extLst>
          </p:cNvPr>
          <p:cNvSpPr/>
          <p:nvPr/>
        </p:nvSpPr>
        <p:spPr>
          <a:xfrm>
            <a:off x="5339253" y="5048489"/>
            <a:ext cx="1975947" cy="381000"/>
          </a:xfrm>
          <a:custGeom>
            <a:avLst/>
            <a:gdLst/>
            <a:ahLst/>
            <a:cxnLst/>
            <a:rect l="l" t="t" r="r" b="b"/>
            <a:pathLst>
              <a:path w="520414" h="85243">
                <a:moveTo>
                  <a:pt x="42621" y="0"/>
                </a:moveTo>
                <a:lnTo>
                  <a:pt x="477793" y="0"/>
                </a:lnTo>
                <a:cubicBezTo>
                  <a:pt x="501332" y="0"/>
                  <a:pt x="520414" y="19082"/>
                  <a:pt x="520414" y="42621"/>
                </a:cubicBezTo>
                <a:lnTo>
                  <a:pt x="520414" y="42621"/>
                </a:lnTo>
                <a:cubicBezTo>
                  <a:pt x="520414" y="53925"/>
                  <a:pt x="515924" y="64766"/>
                  <a:pt x="507931" y="72759"/>
                </a:cubicBezTo>
                <a:cubicBezTo>
                  <a:pt x="499938" y="80752"/>
                  <a:pt x="489097" y="85243"/>
                  <a:pt x="477793" y="85243"/>
                </a:cubicBezTo>
                <a:lnTo>
                  <a:pt x="42621" y="85243"/>
                </a:lnTo>
                <a:cubicBezTo>
                  <a:pt x="31317" y="85243"/>
                  <a:pt x="20477" y="80752"/>
                  <a:pt x="12484" y="72759"/>
                </a:cubicBezTo>
                <a:cubicBezTo>
                  <a:pt x="4490" y="64766"/>
                  <a:pt x="0" y="53925"/>
                  <a:pt x="0" y="42621"/>
                </a:cubicBezTo>
                <a:lnTo>
                  <a:pt x="0" y="42621"/>
                </a:lnTo>
                <a:cubicBezTo>
                  <a:pt x="0" y="31317"/>
                  <a:pt x="4490" y="20477"/>
                  <a:pt x="12484" y="12484"/>
                </a:cubicBezTo>
                <a:cubicBezTo>
                  <a:pt x="20477" y="4490"/>
                  <a:pt x="31317" y="0"/>
                  <a:pt x="42621" y="0"/>
                </a:cubicBezTo>
                <a:close/>
              </a:path>
            </a:pathLst>
          </a:custGeom>
          <a:solidFill>
            <a:srgbClr val="000000">
              <a:alpha val="0"/>
            </a:srgbClr>
          </a:solidFill>
          <a:ln w="38100" cap="rnd">
            <a:solidFill>
              <a:srgbClr val="3994C1"/>
            </a:solidFill>
            <a:prstDash val="solid"/>
            <a:round/>
          </a:ln>
        </p:spPr>
      </p:sp>
      <p:sp>
        <p:nvSpPr>
          <p:cNvPr id="14" name="Freeform 10">
            <a:extLst>
              <a:ext uri="{FF2B5EF4-FFF2-40B4-BE49-F238E27FC236}">
                <a16:creationId xmlns:a16="http://schemas.microsoft.com/office/drawing/2014/main" id="{DC301506-3319-1890-791D-D934F5CDD5EE}"/>
              </a:ext>
            </a:extLst>
          </p:cNvPr>
          <p:cNvSpPr/>
          <p:nvPr/>
        </p:nvSpPr>
        <p:spPr>
          <a:xfrm>
            <a:off x="9144000" y="2857500"/>
            <a:ext cx="3456300" cy="6069600"/>
          </a:xfrm>
          <a:custGeom>
            <a:avLst/>
            <a:gdLst/>
            <a:ahLst/>
            <a:cxnLst/>
            <a:rect l="l" t="t" r="r" b="b"/>
            <a:pathLst>
              <a:path w="3110991" h="5586821">
                <a:moveTo>
                  <a:pt x="0" y="0"/>
                </a:moveTo>
                <a:lnTo>
                  <a:pt x="3110990" y="0"/>
                </a:lnTo>
                <a:lnTo>
                  <a:pt x="3110990" y="5586821"/>
                </a:lnTo>
                <a:lnTo>
                  <a:pt x="0" y="5586821"/>
                </a:lnTo>
                <a:lnTo>
                  <a:pt x="0" y="0"/>
                </a:lnTo>
                <a:close/>
              </a:path>
            </a:pathLst>
          </a:custGeom>
          <a:blipFill>
            <a:blip r:embed="rId3"/>
            <a:stretch>
              <a:fillRect/>
            </a:stretch>
          </a:blipFill>
        </p:spPr>
      </p:sp>
      <p:grpSp>
        <p:nvGrpSpPr>
          <p:cNvPr id="15" name="Group 12">
            <a:extLst>
              <a:ext uri="{FF2B5EF4-FFF2-40B4-BE49-F238E27FC236}">
                <a16:creationId xmlns:a16="http://schemas.microsoft.com/office/drawing/2014/main" id="{0F1CCA22-E0AA-E673-31BE-648AF53EF024}"/>
              </a:ext>
            </a:extLst>
          </p:cNvPr>
          <p:cNvGrpSpPr/>
          <p:nvPr/>
        </p:nvGrpSpPr>
        <p:grpSpPr>
          <a:xfrm>
            <a:off x="9633652" y="6115289"/>
            <a:ext cx="2582791" cy="640534"/>
            <a:chOff x="0" y="0"/>
            <a:chExt cx="612280" cy="155282"/>
          </a:xfrm>
        </p:grpSpPr>
        <p:sp>
          <p:nvSpPr>
            <p:cNvPr id="16" name="Freeform 13">
              <a:extLst>
                <a:ext uri="{FF2B5EF4-FFF2-40B4-BE49-F238E27FC236}">
                  <a16:creationId xmlns:a16="http://schemas.microsoft.com/office/drawing/2014/main" id="{2F7AC2AE-589F-BDEA-68C3-A1568197CFB1}"/>
                </a:ext>
              </a:extLst>
            </p:cNvPr>
            <p:cNvSpPr/>
            <p:nvPr/>
          </p:nvSpPr>
          <p:spPr>
            <a:xfrm>
              <a:off x="0" y="0"/>
              <a:ext cx="612280" cy="155282"/>
            </a:xfrm>
            <a:custGeom>
              <a:avLst/>
              <a:gdLst/>
              <a:ahLst/>
              <a:cxnLst/>
              <a:rect l="l" t="t" r="r" b="b"/>
              <a:pathLst>
                <a:path w="612280" h="155282">
                  <a:moveTo>
                    <a:pt x="77641" y="0"/>
                  </a:moveTo>
                  <a:lnTo>
                    <a:pt x="534639" y="0"/>
                  </a:lnTo>
                  <a:cubicBezTo>
                    <a:pt x="555231" y="0"/>
                    <a:pt x="574979" y="8180"/>
                    <a:pt x="589540" y="22740"/>
                  </a:cubicBezTo>
                  <a:cubicBezTo>
                    <a:pt x="604100" y="37301"/>
                    <a:pt x="612280" y="57049"/>
                    <a:pt x="612280" y="77641"/>
                  </a:cubicBezTo>
                  <a:lnTo>
                    <a:pt x="612280" y="77641"/>
                  </a:lnTo>
                  <a:cubicBezTo>
                    <a:pt x="612280" y="98233"/>
                    <a:pt x="604100" y="117981"/>
                    <a:pt x="589540" y="132541"/>
                  </a:cubicBezTo>
                  <a:cubicBezTo>
                    <a:pt x="574979" y="147102"/>
                    <a:pt x="555231" y="155282"/>
                    <a:pt x="534639" y="155282"/>
                  </a:cubicBezTo>
                  <a:lnTo>
                    <a:pt x="77641" y="155282"/>
                  </a:lnTo>
                  <a:cubicBezTo>
                    <a:pt x="57049" y="155282"/>
                    <a:pt x="37301" y="147102"/>
                    <a:pt x="22740" y="132541"/>
                  </a:cubicBezTo>
                  <a:cubicBezTo>
                    <a:pt x="8180" y="117981"/>
                    <a:pt x="0" y="98233"/>
                    <a:pt x="0" y="77641"/>
                  </a:cubicBezTo>
                  <a:lnTo>
                    <a:pt x="0" y="77641"/>
                  </a:lnTo>
                  <a:cubicBezTo>
                    <a:pt x="0" y="57049"/>
                    <a:pt x="8180" y="37301"/>
                    <a:pt x="22740" y="22740"/>
                  </a:cubicBezTo>
                  <a:cubicBezTo>
                    <a:pt x="37301" y="8180"/>
                    <a:pt x="57049" y="0"/>
                    <a:pt x="77641" y="0"/>
                  </a:cubicBezTo>
                  <a:close/>
                </a:path>
              </a:pathLst>
            </a:custGeom>
            <a:solidFill>
              <a:srgbClr val="000000">
                <a:alpha val="0"/>
              </a:srgbClr>
            </a:solidFill>
            <a:ln w="38100" cap="rnd">
              <a:solidFill>
                <a:srgbClr val="3994C1"/>
              </a:solidFill>
              <a:prstDash val="solid"/>
              <a:round/>
            </a:ln>
          </p:spPr>
        </p:sp>
        <p:sp>
          <p:nvSpPr>
            <p:cNvPr id="17" name="TextBox 14">
              <a:extLst>
                <a:ext uri="{FF2B5EF4-FFF2-40B4-BE49-F238E27FC236}">
                  <a16:creationId xmlns:a16="http://schemas.microsoft.com/office/drawing/2014/main" id="{B2E549A0-29F5-75E6-1266-80E7110D6375}"/>
                </a:ext>
              </a:extLst>
            </p:cNvPr>
            <p:cNvSpPr txBox="1"/>
            <p:nvPr/>
          </p:nvSpPr>
          <p:spPr>
            <a:xfrm>
              <a:off x="0" y="-76200"/>
              <a:ext cx="612280" cy="231482"/>
            </a:xfrm>
            <a:prstGeom prst="rect">
              <a:avLst/>
            </a:prstGeom>
          </p:spPr>
          <p:txBody>
            <a:bodyPr lIns="50800" tIns="50800" rIns="50800" bIns="50800" rtlCol="0" anchor="ctr"/>
            <a:lstStyle/>
            <a:p>
              <a:pPr algn="ctr">
                <a:lnSpc>
                  <a:spcPts val="2659"/>
                </a:lnSpc>
              </a:pPr>
              <a:endParaRPr/>
            </a:p>
          </p:txBody>
        </p:sp>
      </p:grpSp>
      <p:sp>
        <p:nvSpPr>
          <p:cNvPr id="18" name="Espace réservé du numéro de diapositive 50">
            <a:extLst>
              <a:ext uri="{FF2B5EF4-FFF2-40B4-BE49-F238E27FC236}">
                <a16:creationId xmlns:a16="http://schemas.microsoft.com/office/drawing/2014/main" id="{399DCA82-25A0-6BE1-66D1-596532071B52}"/>
              </a:ext>
            </a:extLst>
          </p:cNvPr>
          <p:cNvSpPr txBox="1">
            <a:spLocks/>
          </p:cNvSpPr>
          <p:nvPr/>
        </p:nvSpPr>
        <p:spPr>
          <a:xfrm>
            <a:off x="15906376" y="9791700"/>
            <a:ext cx="103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10</a:t>
            </a:fld>
            <a:r>
              <a:rPr lang="en-US" dirty="0"/>
              <a:t> / 15</a:t>
            </a:r>
          </a:p>
        </p:txBody>
      </p:sp>
    </p:spTree>
    <p:extLst>
      <p:ext uri="{BB962C8B-B14F-4D97-AF65-F5344CB8AC3E}">
        <p14:creationId xmlns:p14="http://schemas.microsoft.com/office/powerpoint/2010/main" val="148110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C3A00CD4-71B5-4059-3F93-539A358AA1ED}"/>
              </a:ext>
            </a:extLst>
          </p:cNvPr>
          <p:cNvSpPr txBox="1"/>
          <p:nvPr/>
        </p:nvSpPr>
        <p:spPr>
          <a:xfrm>
            <a:off x="7620000" y="800100"/>
            <a:ext cx="9962897" cy="497829"/>
          </a:xfrm>
          <a:prstGeom prst="rect">
            <a:avLst/>
          </a:prstGeom>
        </p:spPr>
        <p:txBody>
          <a:bodyPr lIns="0" tIns="0" rIns="0" bIns="0" rtlCol="0" anchor="t">
            <a:spAutoFit/>
          </a:bodyPr>
          <a:lstStyle/>
          <a:p>
            <a:pPr algn="ctr">
              <a:lnSpc>
                <a:spcPts val="4200"/>
              </a:lnSpc>
              <a:spcBef>
                <a:spcPct val="0"/>
              </a:spcBef>
            </a:pPr>
            <a:r>
              <a:rPr lang="en-US" sz="3000" dirty="0">
                <a:solidFill>
                  <a:srgbClr val="0A2032"/>
                </a:solidFill>
                <a:latin typeface="Avenir Light"/>
              </a:rPr>
              <a:t>Edition d’une attestation Montant net social</a:t>
            </a:r>
          </a:p>
        </p:txBody>
      </p:sp>
      <p:sp>
        <p:nvSpPr>
          <p:cNvPr id="6" name="TextBox 45">
            <a:extLst>
              <a:ext uri="{FF2B5EF4-FFF2-40B4-BE49-F238E27FC236}">
                <a16:creationId xmlns:a16="http://schemas.microsoft.com/office/drawing/2014/main" id="{0DBD3E27-4471-59A7-8BAF-8F75DD22CD50}"/>
              </a:ext>
            </a:extLst>
          </p:cNvPr>
          <p:cNvSpPr txBox="1"/>
          <p:nvPr/>
        </p:nvSpPr>
        <p:spPr>
          <a:xfrm>
            <a:off x="2438400" y="812129"/>
            <a:ext cx="3062004" cy="402098"/>
          </a:xfrm>
          <a:prstGeom prst="rect">
            <a:avLst/>
          </a:prstGeom>
        </p:spPr>
        <p:txBody>
          <a:bodyPr wrap="square" lIns="0" tIns="0" rIns="0" bIns="0" rtlCol="0" anchor="t">
            <a:spAutoFit/>
          </a:bodyPr>
          <a:lstStyle/>
          <a:p>
            <a:pPr algn="ctr">
              <a:lnSpc>
                <a:spcPts val="3359"/>
              </a:lnSpc>
            </a:pPr>
            <a:r>
              <a:rPr lang="en-US" sz="2400" dirty="0">
                <a:solidFill>
                  <a:srgbClr val="FFFFFF"/>
                </a:solidFill>
                <a:latin typeface="Avenir Light" panose="020B0604020202020204" charset="0"/>
              </a:rPr>
              <a:t>Caf.fr / Mon Compte</a:t>
            </a:r>
          </a:p>
        </p:txBody>
      </p:sp>
      <p:sp>
        <p:nvSpPr>
          <p:cNvPr id="11" name="TextBox 21">
            <a:extLst>
              <a:ext uri="{FF2B5EF4-FFF2-40B4-BE49-F238E27FC236}">
                <a16:creationId xmlns:a16="http://schemas.microsoft.com/office/drawing/2014/main" id="{24A8F5BD-DCE4-0394-B900-A65F025C0DDD}"/>
              </a:ext>
            </a:extLst>
          </p:cNvPr>
          <p:cNvSpPr txBox="1"/>
          <p:nvPr/>
        </p:nvSpPr>
        <p:spPr>
          <a:xfrm>
            <a:off x="1143000" y="4367473"/>
            <a:ext cx="2286000" cy="195713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spcBef>
                <a:spcPct val="0"/>
              </a:spcBef>
            </a:pPr>
            <a:r>
              <a:rPr lang="fr-FR" sz="2199" dirty="0">
                <a:solidFill>
                  <a:srgbClr val="454D4A"/>
                </a:solidFill>
                <a:latin typeface="Avenir Light" panose="020B0604020202020204" charset="0"/>
              </a:rPr>
              <a:t>Attestation en présence de prestations avec Montant net social.</a:t>
            </a:r>
          </a:p>
        </p:txBody>
      </p:sp>
      <p:sp>
        <p:nvSpPr>
          <p:cNvPr id="9" name="TextBox 21">
            <a:extLst>
              <a:ext uri="{FF2B5EF4-FFF2-40B4-BE49-F238E27FC236}">
                <a16:creationId xmlns:a16="http://schemas.microsoft.com/office/drawing/2014/main" id="{FDAF81D9-15CA-A02F-0566-56AAD4D1B811}"/>
              </a:ext>
            </a:extLst>
          </p:cNvPr>
          <p:cNvSpPr txBox="1"/>
          <p:nvPr/>
        </p:nvSpPr>
        <p:spPr>
          <a:xfrm>
            <a:off x="9372602" y="4367473"/>
            <a:ext cx="2286000" cy="195713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spcBef>
                <a:spcPct val="0"/>
              </a:spcBef>
            </a:pPr>
            <a:r>
              <a:rPr lang="fr-FR" sz="2199" dirty="0">
                <a:solidFill>
                  <a:srgbClr val="454D4A"/>
                </a:solidFill>
                <a:latin typeface="Avenir Light" panose="020B0604020202020204" charset="0"/>
              </a:rPr>
              <a:t>Attestation en l’absence de prestations avec Montant net social.</a:t>
            </a:r>
          </a:p>
        </p:txBody>
      </p:sp>
      <p:sp>
        <p:nvSpPr>
          <p:cNvPr id="10" name="Espace réservé du numéro de diapositive 50">
            <a:extLst>
              <a:ext uri="{FF2B5EF4-FFF2-40B4-BE49-F238E27FC236}">
                <a16:creationId xmlns:a16="http://schemas.microsoft.com/office/drawing/2014/main" id="{87BA7587-DBBA-1CF7-008E-CD5B20C84AA6}"/>
              </a:ext>
            </a:extLst>
          </p:cNvPr>
          <p:cNvSpPr txBox="1">
            <a:spLocks/>
          </p:cNvSpPr>
          <p:nvPr/>
        </p:nvSpPr>
        <p:spPr>
          <a:xfrm>
            <a:off x="15906376" y="9791700"/>
            <a:ext cx="103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11</a:t>
            </a:fld>
            <a:r>
              <a:rPr lang="en-US" dirty="0"/>
              <a:t> / 15</a:t>
            </a:r>
          </a:p>
        </p:txBody>
      </p:sp>
      <p:pic>
        <p:nvPicPr>
          <p:cNvPr id="29" name="Image 28">
            <a:extLst>
              <a:ext uri="{FF2B5EF4-FFF2-40B4-BE49-F238E27FC236}">
                <a16:creationId xmlns:a16="http://schemas.microsoft.com/office/drawing/2014/main" id="{787F35AD-5CCB-4FF2-B44A-36F9CE6C4654}"/>
              </a:ext>
            </a:extLst>
          </p:cNvPr>
          <p:cNvPicPr>
            <a:picLocks noChangeAspect="1"/>
          </p:cNvPicPr>
          <p:nvPr/>
        </p:nvPicPr>
        <p:blipFill>
          <a:blip r:embed="rId2"/>
          <a:stretch>
            <a:fillRect/>
          </a:stretch>
        </p:blipFill>
        <p:spPr>
          <a:xfrm>
            <a:off x="3368446" y="1687750"/>
            <a:ext cx="5601482" cy="7992590"/>
          </a:xfrm>
          <a:prstGeom prst="rect">
            <a:avLst/>
          </a:prstGeom>
        </p:spPr>
      </p:pic>
      <p:pic>
        <p:nvPicPr>
          <p:cNvPr id="31" name="Image 30">
            <a:extLst>
              <a:ext uri="{FF2B5EF4-FFF2-40B4-BE49-F238E27FC236}">
                <a16:creationId xmlns:a16="http://schemas.microsoft.com/office/drawing/2014/main" id="{64192D37-B2DF-4514-F3FD-1FDA2D87B7F1}"/>
              </a:ext>
            </a:extLst>
          </p:cNvPr>
          <p:cNvPicPr>
            <a:picLocks noChangeAspect="1"/>
          </p:cNvPicPr>
          <p:nvPr/>
        </p:nvPicPr>
        <p:blipFill>
          <a:blip r:embed="rId3"/>
          <a:stretch>
            <a:fillRect/>
          </a:stretch>
        </p:blipFill>
        <p:spPr>
          <a:xfrm>
            <a:off x="11553046" y="1799152"/>
            <a:ext cx="5582429" cy="7687748"/>
          </a:xfrm>
          <a:prstGeom prst="rect">
            <a:avLst/>
          </a:prstGeom>
        </p:spPr>
      </p:pic>
    </p:spTree>
    <p:extLst>
      <p:ext uri="{BB962C8B-B14F-4D97-AF65-F5344CB8AC3E}">
        <p14:creationId xmlns:p14="http://schemas.microsoft.com/office/powerpoint/2010/main" val="207393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88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3">
            <a:extLst>
              <a:ext uri="{FF2B5EF4-FFF2-40B4-BE49-F238E27FC236}">
                <a16:creationId xmlns:a16="http://schemas.microsoft.com/office/drawing/2014/main" id="{CD6639F4-9A91-4362-85D8-A2C3A29217AE}"/>
              </a:ext>
            </a:extLst>
          </p:cNvPr>
          <p:cNvSpPr txBox="1"/>
          <p:nvPr/>
        </p:nvSpPr>
        <p:spPr>
          <a:xfrm>
            <a:off x="2542917" y="6283669"/>
            <a:ext cx="3322938" cy="2463118"/>
          </a:xfrm>
          <a:prstGeom prst="rect">
            <a:avLst/>
          </a:prstGeom>
        </p:spPr>
        <p:txBody>
          <a:bodyPr lIns="50800" tIns="50800" rIns="50800" bIns="50800" rtlCol="0" anchor="ctr"/>
          <a:lstStyle/>
          <a:p>
            <a:pPr algn="ctr">
              <a:lnSpc>
                <a:spcPts val="2659"/>
              </a:lnSpc>
            </a:pPr>
            <a:endParaRPr/>
          </a:p>
        </p:txBody>
      </p:sp>
      <p:sp>
        <p:nvSpPr>
          <p:cNvPr id="10" name="TextBox 16">
            <a:extLst>
              <a:ext uri="{FF2B5EF4-FFF2-40B4-BE49-F238E27FC236}">
                <a16:creationId xmlns:a16="http://schemas.microsoft.com/office/drawing/2014/main" id="{9562E430-C756-1DBB-035F-B6153CC05472}"/>
              </a:ext>
            </a:extLst>
          </p:cNvPr>
          <p:cNvSpPr txBox="1"/>
          <p:nvPr/>
        </p:nvSpPr>
        <p:spPr>
          <a:xfrm>
            <a:off x="2544770" y="8628915"/>
            <a:ext cx="3322938" cy="2022826"/>
          </a:xfrm>
          <a:prstGeom prst="rect">
            <a:avLst/>
          </a:prstGeom>
        </p:spPr>
        <p:txBody>
          <a:bodyPr lIns="50800" tIns="50800" rIns="50800" bIns="50800" rtlCol="0" anchor="ctr"/>
          <a:lstStyle/>
          <a:p>
            <a:pPr algn="ctr">
              <a:lnSpc>
                <a:spcPts val="2659"/>
              </a:lnSpc>
            </a:pPr>
            <a:endParaRPr/>
          </a:p>
        </p:txBody>
      </p:sp>
      <p:sp>
        <p:nvSpPr>
          <p:cNvPr id="11" name="Freeform 17">
            <a:extLst>
              <a:ext uri="{FF2B5EF4-FFF2-40B4-BE49-F238E27FC236}">
                <a16:creationId xmlns:a16="http://schemas.microsoft.com/office/drawing/2014/main" id="{84B23C1E-764E-3991-887C-6C21B9B54A54}"/>
              </a:ext>
            </a:extLst>
          </p:cNvPr>
          <p:cNvSpPr/>
          <p:nvPr/>
        </p:nvSpPr>
        <p:spPr>
          <a:xfrm>
            <a:off x="5714021" y="7023319"/>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23">
            <a:extLst>
              <a:ext uri="{FF2B5EF4-FFF2-40B4-BE49-F238E27FC236}">
                <a16:creationId xmlns:a16="http://schemas.microsoft.com/office/drawing/2014/main" id="{42502D17-20D6-BE76-83AF-F3132602F9CB}"/>
              </a:ext>
            </a:extLst>
          </p:cNvPr>
          <p:cNvSpPr/>
          <p:nvPr/>
        </p:nvSpPr>
        <p:spPr>
          <a:xfrm>
            <a:off x="5680873" y="2649491"/>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25">
            <a:extLst>
              <a:ext uri="{FF2B5EF4-FFF2-40B4-BE49-F238E27FC236}">
                <a16:creationId xmlns:a16="http://schemas.microsoft.com/office/drawing/2014/main" id="{674DA9A5-A7BA-E29F-D6E4-C70A1EC50D06}"/>
              </a:ext>
            </a:extLst>
          </p:cNvPr>
          <p:cNvSpPr/>
          <p:nvPr/>
        </p:nvSpPr>
        <p:spPr>
          <a:xfrm>
            <a:off x="5701920" y="983673"/>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7" name="TextBox 43">
            <a:extLst>
              <a:ext uri="{FF2B5EF4-FFF2-40B4-BE49-F238E27FC236}">
                <a16:creationId xmlns:a16="http://schemas.microsoft.com/office/drawing/2014/main" id="{1786F0BF-3BDF-256A-BBB3-99E982DB9356}"/>
              </a:ext>
            </a:extLst>
          </p:cNvPr>
          <p:cNvSpPr txBox="1"/>
          <p:nvPr/>
        </p:nvSpPr>
        <p:spPr>
          <a:xfrm>
            <a:off x="6017954" y="2628900"/>
            <a:ext cx="11240946" cy="937949"/>
          </a:xfrm>
          <a:prstGeom prst="rect">
            <a:avLst/>
          </a:prstGeom>
        </p:spPr>
        <p:txBody>
          <a:bodyPr wrap="square" lIns="0" tIns="0" rIns="0" bIns="0" rtlCol="0" anchor="t">
            <a:spAutoFit/>
          </a:bodyPr>
          <a:lstStyle/>
          <a:p>
            <a:pPr>
              <a:lnSpc>
                <a:spcPts val="2469"/>
              </a:lnSpc>
            </a:pPr>
            <a:r>
              <a:rPr lang="fr-FR" sz="1899" b="1" dirty="0">
                <a:solidFill>
                  <a:srgbClr val="DB7B5F"/>
                </a:solidFill>
                <a:latin typeface="Avenir"/>
              </a:rPr>
              <a:t>RSA, Prime d’activité : Montant net social </a:t>
            </a:r>
          </a:p>
          <a:p>
            <a:pPr>
              <a:lnSpc>
                <a:spcPts val="2469"/>
              </a:lnSpc>
            </a:pPr>
            <a:r>
              <a:rPr lang="fr-FR" i="1" dirty="0">
                <a:solidFill>
                  <a:srgbClr val="0A2032"/>
                </a:solidFill>
                <a:latin typeface="Avenir"/>
              </a:rPr>
              <a:t>L’utilisation du Montant net social devient obligatoire pour les déclarations trimestrielles et les demandes réalisées à compter du 1</a:t>
            </a:r>
            <a:r>
              <a:rPr lang="fr-FR" i="1" baseline="30000" dirty="0">
                <a:solidFill>
                  <a:srgbClr val="0A2032"/>
                </a:solidFill>
                <a:latin typeface="Avenir"/>
              </a:rPr>
              <a:t>er</a:t>
            </a:r>
            <a:r>
              <a:rPr lang="fr-FR" i="1" dirty="0">
                <a:solidFill>
                  <a:srgbClr val="0A2032"/>
                </a:solidFill>
                <a:latin typeface="Avenir"/>
              </a:rPr>
              <a:t> février.</a:t>
            </a:r>
          </a:p>
        </p:txBody>
      </p:sp>
      <p:grpSp>
        <p:nvGrpSpPr>
          <p:cNvPr id="2" name="Group 4">
            <a:extLst>
              <a:ext uri="{FF2B5EF4-FFF2-40B4-BE49-F238E27FC236}">
                <a16:creationId xmlns:a16="http://schemas.microsoft.com/office/drawing/2014/main" id="{9462E0F4-E880-1153-503C-09E00B7495D3}"/>
              </a:ext>
            </a:extLst>
          </p:cNvPr>
          <p:cNvGrpSpPr/>
          <p:nvPr/>
        </p:nvGrpSpPr>
        <p:grpSpPr>
          <a:xfrm>
            <a:off x="2542918" y="950306"/>
            <a:ext cx="3058296" cy="5566895"/>
            <a:chOff x="0" y="0"/>
            <a:chExt cx="875177" cy="742582"/>
          </a:xfrm>
        </p:grpSpPr>
        <p:sp>
          <p:nvSpPr>
            <p:cNvPr id="3" name="Freeform 5">
              <a:hlinkClick r:id="rId6" action="ppaction://hlinksldjump"/>
              <a:extLst>
                <a:ext uri="{FF2B5EF4-FFF2-40B4-BE49-F238E27FC236}">
                  <a16:creationId xmlns:a16="http://schemas.microsoft.com/office/drawing/2014/main" id="{EC4DA9AB-D835-FF3C-FD1B-342DBF7B089A}"/>
                </a:ext>
              </a:extLst>
            </p:cNvPr>
            <p:cNvSpPr/>
            <p:nvPr/>
          </p:nvSpPr>
          <p:spPr>
            <a:xfrm>
              <a:off x="0" y="0"/>
              <a:ext cx="875177" cy="742582"/>
            </a:xfrm>
            <a:custGeom>
              <a:avLst/>
              <a:gdLst/>
              <a:ahLst/>
              <a:cxnLst/>
              <a:rect l="l" t="t" r="r" b="b"/>
              <a:pathLst>
                <a:path w="875177" h="742582">
                  <a:moveTo>
                    <a:pt x="0" y="0"/>
                  </a:moveTo>
                  <a:lnTo>
                    <a:pt x="875177" y="0"/>
                  </a:lnTo>
                  <a:lnTo>
                    <a:pt x="875177" y="742582"/>
                  </a:lnTo>
                  <a:lnTo>
                    <a:pt x="0" y="742582"/>
                  </a:lnTo>
                  <a:close/>
                </a:path>
              </a:pathLst>
            </a:custGeom>
            <a:solidFill>
              <a:srgbClr val="DB7B5F"/>
            </a:solidFill>
          </p:spPr>
        </p:sp>
        <p:sp>
          <p:nvSpPr>
            <p:cNvPr id="4" name="TextBox 6">
              <a:extLst>
                <a:ext uri="{FF2B5EF4-FFF2-40B4-BE49-F238E27FC236}">
                  <a16:creationId xmlns:a16="http://schemas.microsoft.com/office/drawing/2014/main" id="{8E5EAEE0-F736-41C8-93C8-EAA7EDDB1966}"/>
                </a:ext>
              </a:extLst>
            </p:cNvPr>
            <p:cNvSpPr txBox="1"/>
            <p:nvPr/>
          </p:nvSpPr>
          <p:spPr>
            <a:xfrm>
              <a:off x="0" y="-76200"/>
              <a:ext cx="875177" cy="818782"/>
            </a:xfrm>
            <a:prstGeom prst="rect">
              <a:avLst/>
            </a:prstGeom>
          </p:spPr>
          <p:txBody>
            <a:bodyPr lIns="50800" tIns="50800" rIns="50800" bIns="50800" rtlCol="0" anchor="ctr"/>
            <a:lstStyle/>
            <a:p>
              <a:pPr algn="ctr">
                <a:lnSpc>
                  <a:spcPts val="2659"/>
                </a:lnSpc>
              </a:pPr>
              <a:endParaRPr/>
            </a:p>
          </p:txBody>
        </p:sp>
      </p:grpSp>
      <p:grpSp>
        <p:nvGrpSpPr>
          <p:cNvPr id="5" name="Group 7">
            <a:extLst>
              <a:ext uri="{FF2B5EF4-FFF2-40B4-BE49-F238E27FC236}">
                <a16:creationId xmlns:a16="http://schemas.microsoft.com/office/drawing/2014/main" id="{A5C2DDA3-2292-36B9-84D3-5A2D052C1038}"/>
              </a:ext>
            </a:extLst>
          </p:cNvPr>
          <p:cNvGrpSpPr/>
          <p:nvPr/>
        </p:nvGrpSpPr>
        <p:grpSpPr>
          <a:xfrm>
            <a:off x="2541063" y="6996839"/>
            <a:ext cx="3063857" cy="2463118"/>
            <a:chOff x="0" y="0"/>
            <a:chExt cx="875177" cy="572522"/>
          </a:xfrm>
        </p:grpSpPr>
        <p:sp>
          <p:nvSpPr>
            <p:cNvPr id="6" name="Freeform 8">
              <a:extLst>
                <a:ext uri="{FF2B5EF4-FFF2-40B4-BE49-F238E27FC236}">
                  <a16:creationId xmlns:a16="http://schemas.microsoft.com/office/drawing/2014/main" id="{067DDB9F-8894-3FE8-456A-D8E1C314C9D1}"/>
                </a:ext>
              </a:extLst>
            </p:cNvPr>
            <p:cNvSpPr/>
            <p:nvPr/>
          </p:nvSpPr>
          <p:spPr>
            <a:xfrm>
              <a:off x="0" y="0"/>
              <a:ext cx="875177" cy="572522"/>
            </a:xfrm>
            <a:custGeom>
              <a:avLst/>
              <a:gdLst/>
              <a:ahLst/>
              <a:cxnLst/>
              <a:rect l="l" t="t" r="r" b="b"/>
              <a:pathLst>
                <a:path w="875177" h="572522">
                  <a:moveTo>
                    <a:pt x="0" y="0"/>
                  </a:moveTo>
                  <a:lnTo>
                    <a:pt x="875177" y="0"/>
                  </a:lnTo>
                  <a:lnTo>
                    <a:pt x="875177" y="572522"/>
                  </a:lnTo>
                  <a:lnTo>
                    <a:pt x="0" y="572522"/>
                  </a:lnTo>
                  <a:close/>
                </a:path>
              </a:pathLst>
            </a:custGeom>
            <a:solidFill>
              <a:srgbClr val="1D5E93"/>
            </a:solidFill>
          </p:spPr>
        </p:sp>
        <p:sp>
          <p:nvSpPr>
            <p:cNvPr id="8" name="TextBox 9">
              <a:extLst>
                <a:ext uri="{FF2B5EF4-FFF2-40B4-BE49-F238E27FC236}">
                  <a16:creationId xmlns:a16="http://schemas.microsoft.com/office/drawing/2014/main" id="{34845F03-DF2D-7179-681F-755E8BEF4AB6}"/>
                </a:ext>
              </a:extLst>
            </p:cNvPr>
            <p:cNvSpPr txBox="1"/>
            <p:nvPr/>
          </p:nvSpPr>
          <p:spPr>
            <a:xfrm>
              <a:off x="0" y="-76200"/>
              <a:ext cx="875177" cy="648722"/>
            </a:xfrm>
            <a:prstGeom prst="rect">
              <a:avLst/>
            </a:prstGeom>
          </p:spPr>
          <p:txBody>
            <a:bodyPr lIns="50800" tIns="50800" rIns="50800" bIns="50800" rtlCol="0" anchor="ctr"/>
            <a:lstStyle/>
            <a:p>
              <a:pPr algn="ctr">
                <a:lnSpc>
                  <a:spcPts val="2659"/>
                </a:lnSpc>
              </a:pPr>
              <a:endParaRPr/>
            </a:p>
          </p:txBody>
        </p:sp>
      </p:grpSp>
      <p:sp>
        <p:nvSpPr>
          <p:cNvPr id="42" name="TextBox 51">
            <a:extLst>
              <a:ext uri="{FF2B5EF4-FFF2-40B4-BE49-F238E27FC236}">
                <a16:creationId xmlns:a16="http://schemas.microsoft.com/office/drawing/2014/main" id="{3F99C02E-DAB5-DF1B-A0E5-501BA3E8B446}"/>
              </a:ext>
            </a:extLst>
          </p:cNvPr>
          <p:cNvSpPr txBox="1"/>
          <p:nvPr/>
        </p:nvSpPr>
        <p:spPr>
          <a:xfrm>
            <a:off x="6019800" y="7019305"/>
            <a:ext cx="11240946" cy="1705595"/>
          </a:xfrm>
          <a:prstGeom prst="rect">
            <a:avLst/>
          </a:prstGeom>
        </p:spPr>
        <p:txBody>
          <a:bodyPr wrap="square" lIns="0" tIns="0" rIns="0" bIns="0" rtlCol="0" anchor="t">
            <a:spAutoFit/>
          </a:bodyPr>
          <a:lstStyle/>
          <a:p>
            <a:pPr>
              <a:lnSpc>
                <a:spcPts val="2469"/>
              </a:lnSpc>
            </a:pPr>
            <a:r>
              <a:rPr lang="fr-FR" sz="1899" b="1" dirty="0">
                <a:solidFill>
                  <a:srgbClr val="1D5E93"/>
                </a:solidFill>
                <a:latin typeface="Avenir"/>
              </a:rPr>
              <a:t>Edition d’une attestation Montant net social</a:t>
            </a:r>
          </a:p>
          <a:p>
            <a:pPr algn="l" rtl="0" fontAlgn="base"/>
            <a:r>
              <a:rPr lang="fr-FR" sz="1800" b="0" i="1" u="none" strike="noStrike" dirty="0">
                <a:solidFill>
                  <a:srgbClr val="000000"/>
                </a:solidFill>
                <a:effectLst/>
                <a:latin typeface="Avenir" panose="020B0604020202020204" charset="0"/>
              </a:rPr>
              <a:t>A compter du 11 février 2024, l’allocataire pourra éditer une attestation de droits qui restitue le “Montant net social” pour ses prestations versées à compter du 1er janvier 2024.</a:t>
            </a:r>
            <a:r>
              <a:rPr lang="fr-FR" sz="1800" b="0" i="1" dirty="0">
                <a:solidFill>
                  <a:srgbClr val="000000"/>
                </a:solidFill>
                <a:effectLst/>
                <a:latin typeface="Avenir" panose="020B0604020202020204" charset="0"/>
              </a:rPr>
              <a:t>​</a:t>
            </a:r>
            <a:endParaRPr lang="fr-FR" sz="2000" b="0" i="1" dirty="0">
              <a:solidFill>
                <a:srgbClr val="000000"/>
              </a:solidFill>
              <a:effectLst/>
              <a:latin typeface="Avenir" panose="020B0604020202020204" charset="0"/>
            </a:endParaRPr>
          </a:p>
          <a:p>
            <a:pPr algn="just" rtl="0" fontAlgn="base"/>
            <a:r>
              <a:rPr lang="fr-FR" sz="1800" b="0" i="1" dirty="0">
                <a:solidFill>
                  <a:srgbClr val="000000"/>
                </a:solidFill>
                <a:effectLst/>
                <a:latin typeface="Avenir" panose="020B0604020202020204" charset="0"/>
              </a:rPr>
              <a:t>​</a:t>
            </a:r>
            <a:endParaRPr lang="fr-FR" sz="2000" b="0" i="1" dirty="0">
              <a:solidFill>
                <a:srgbClr val="000000"/>
              </a:solidFill>
              <a:effectLst/>
              <a:latin typeface="Avenir" panose="020B0604020202020204" charset="0"/>
            </a:endParaRPr>
          </a:p>
          <a:p>
            <a:pPr algn="just" rtl="0" fontAlgn="base"/>
            <a:r>
              <a:rPr lang="fr-FR" sz="1800" b="0" i="1" u="none" strike="noStrike" dirty="0">
                <a:solidFill>
                  <a:srgbClr val="000000"/>
                </a:solidFill>
                <a:effectLst/>
                <a:latin typeface="Avenir" panose="020B0604020202020204" charset="0"/>
              </a:rPr>
              <a:t>Cette attestation sera disponible sur le site Caf.fr,</a:t>
            </a:r>
            <a:r>
              <a:rPr lang="fr-FR" i="1" u="none" strike="noStrike" dirty="0">
                <a:solidFill>
                  <a:srgbClr val="000000"/>
                </a:solidFill>
                <a:latin typeface="Avenir" panose="020B0604020202020204" charset="0"/>
              </a:rPr>
              <a:t> sur l’application mobile « Caf – Mon compte » dans la rubrique « Mes attestations » et sur les bornes Caf.</a:t>
            </a:r>
          </a:p>
        </p:txBody>
      </p:sp>
      <p:sp>
        <p:nvSpPr>
          <p:cNvPr id="54" name="TextBox 10">
            <a:extLst>
              <a:ext uri="{FF2B5EF4-FFF2-40B4-BE49-F238E27FC236}">
                <a16:creationId xmlns:a16="http://schemas.microsoft.com/office/drawing/2014/main" id="{81C47BE8-FFB7-13E7-92D3-0DF343C70876}"/>
              </a:ext>
            </a:extLst>
          </p:cNvPr>
          <p:cNvSpPr txBox="1"/>
          <p:nvPr/>
        </p:nvSpPr>
        <p:spPr>
          <a:xfrm>
            <a:off x="2542918" y="660985"/>
            <a:ext cx="3322938" cy="3108815"/>
          </a:xfrm>
          <a:prstGeom prst="rect">
            <a:avLst/>
          </a:prstGeom>
        </p:spPr>
        <p:txBody>
          <a:bodyPr lIns="50800" tIns="50800" rIns="50800" bIns="50800" rtlCol="0" anchor="ctr"/>
          <a:lstStyle/>
          <a:p>
            <a:pPr algn="ctr">
              <a:lnSpc>
                <a:spcPts val="2659"/>
              </a:lnSpc>
            </a:pPr>
            <a:endParaRPr/>
          </a:p>
        </p:txBody>
      </p:sp>
      <p:sp>
        <p:nvSpPr>
          <p:cNvPr id="55" name="TextBox 42">
            <a:extLst>
              <a:ext uri="{FF2B5EF4-FFF2-40B4-BE49-F238E27FC236}">
                <a16:creationId xmlns:a16="http://schemas.microsoft.com/office/drawing/2014/main" id="{6A861BE7-581B-65FE-4FF1-FF442240127F}"/>
              </a:ext>
            </a:extLst>
          </p:cNvPr>
          <p:cNvSpPr txBox="1"/>
          <p:nvPr/>
        </p:nvSpPr>
        <p:spPr>
          <a:xfrm>
            <a:off x="2542917" y="3197930"/>
            <a:ext cx="3058296" cy="838115"/>
          </a:xfrm>
          <a:prstGeom prst="rect">
            <a:avLst/>
          </a:prstGeom>
        </p:spPr>
        <p:txBody>
          <a:bodyPr wrap="square" lIns="0" tIns="0" rIns="0" bIns="0" rtlCol="0" anchor="t">
            <a:spAutoFit/>
          </a:bodyPr>
          <a:lstStyle/>
          <a:p>
            <a:pPr algn="ctr">
              <a:lnSpc>
                <a:spcPts val="3359"/>
              </a:lnSpc>
            </a:pPr>
            <a:r>
              <a:rPr lang="fr-FR" sz="2400" dirty="0">
                <a:solidFill>
                  <a:srgbClr val="FFFFFF"/>
                </a:solidFill>
                <a:latin typeface="Avenir Light"/>
              </a:rPr>
              <a:t>Evolutions réglementaires</a:t>
            </a:r>
          </a:p>
        </p:txBody>
      </p:sp>
      <p:sp>
        <p:nvSpPr>
          <p:cNvPr id="39" name="TextBox 45">
            <a:extLst>
              <a:ext uri="{FF2B5EF4-FFF2-40B4-BE49-F238E27FC236}">
                <a16:creationId xmlns:a16="http://schemas.microsoft.com/office/drawing/2014/main" id="{50657894-B2B5-BDEA-85A5-4F80B159E6AC}"/>
              </a:ext>
            </a:extLst>
          </p:cNvPr>
          <p:cNvSpPr txBox="1"/>
          <p:nvPr/>
        </p:nvSpPr>
        <p:spPr>
          <a:xfrm>
            <a:off x="2539210" y="7968914"/>
            <a:ext cx="3062004" cy="402098"/>
          </a:xfrm>
          <a:prstGeom prst="rect">
            <a:avLst/>
          </a:prstGeom>
        </p:spPr>
        <p:txBody>
          <a:bodyPr wrap="square" lIns="0" tIns="0" rIns="0" bIns="0" rtlCol="0" anchor="t">
            <a:spAutoFit/>
          </a:bodyPr>
          <a:lstStyle/>
          <a:p>
            <a:pPr algn="ctr">
              <a:lnSpc>
                <a:spcPts val="3359"/>
              </a:lnSpc>
            </a:pPr>
            <a:r>
              <a:rPr lang="en-US" sz="2400" dirty="0">
                <a:solidFill>
                  <a:srgbClr val="FFFFFF"/>
                </a:solidFill>
                <a:latin typeface="Avenir Light" panose="020B0604020202020204" charset="0"/>
              </a:rPr>
              <a:t>Caf.fr / Mon Compte</a:t>
            </a:r>
          </a:p>
        </p:txBody>
      </p:sp>
      <p:sp>
        <p:nvSpPr>
          <p:cNvPr id="56" name="TextBox 43">
            <a:extLst>
              <a:ext uri="{FF2B5EF4-FFF2-40B4-BE49-F238E27FC236}">
                <a16:creationId xmlns:a16="http://schemas.microsoft.com/office/drawing/2014/main" id="{4B199620-7B21-F28E-79B8-DE1F6C215CB6}"/>
              </a:ext>
            </a:extLst>
          </p:cNvPr>
          <p:cNvSpPr txBox="1"/>
          <p:nvPr/>
        </p:nvSpPr>
        <p:spPr>
          <a:xfrm>
            <a:off x="6025460" y="952500"/>
            <a:ext cx="11240946" cy="937949"/>
          </a:xfrm>
          <a:prstGeom prst="rect">
            <a:avLst/>
          </a:prstGeom>
        </p:spPr>
        <p:txBody>
          <a:bodyPr wrap="square" lIns="0" tIns="0" rIns="0" bIns="0" rtlCol="0" anchor="t">
            <a:spAutoFit/>
          </a:bodyPr>
          <a:lstStyle/>
          <a:p>
            <a:pPr>
              <a:lnSpc>
                <a:spcPts val="2469"/>
              </a:lnSpc>
            </a:pPr>
            <a:r>
              <a:rPr lang="fr-FR" sz="1899" b="1" dirty="0">
                <a:solidFill>
                  <a:srgbClr val="DB7B5F"/>
                </a:solidFill>
                <a:latin typeface="Avenir"/>
              </a:rPr>
              <a:t>L’Aide aux victimes de violences conjugales en images</a:t>
            </a:r>
          </a:p>
          <a:p>
            <a:pPr>
              <a:lnSpc>
                <a:spcPts val="2469"/>
              </a:lnSpc>
            </a:pPr>
            <a:r>
              <a:rPr lang="fr-FR" i="1" dirty="0">
                <a:solidFill>
                  <a:srgbClr val="0A2032"/>
                </a:solidFill>
                <a:latin typeface="Avenir"/>
              </a:rPr>
              <a:t>Cette aide a été mise en œuvre depuis le 1</a:t>
            </a:r>
            <a:r>
              <a:rPr lang="fr-FR" i="1" baseline="30000" dirty="0">
                <a:solidFill>
                  <a:srgbClr val="0A2032"/>
                </a:solidFill>
                <a:latin typeface="Avenir"/>
              </a:rPr>
              <a:t>er</a:t>
            </a:r>
            <a:r>
              <a:rPr lang="fr-FR" i="1" dirty="0">
                <a:solidFill>
                  <a:srgbClr val="0A2032"/>
                </a:solidFill>
                <a:latin typeface="Avenir"/>
              </a:rPr>
              <a:t> décembre 2023. Nous vous proposons une synthèse de ce qu’il faut savoir pour bien informer les personnes qui souhaitent en faire la demande.</a:t>
            </a:r>
          </a:p>
        </p:txBody>
      </p:sp>
      <p:graphicFrame>
        <p:nvGraphicFramePr>
          <p:cNvPr id="58" name="Tableau 58">
            <a:extLst>
              <a:ext uri="{FF2B5EF4-FFF2-40B4-BE49-F238E27FC236}">
                <a16:creationId xmlns:a16="http://schemas.microsoft.com/office/drawing/2014/main" id="{BAF2F8F7-203B-D11B-2FBB-3767F8D34E44}"/>
              </a:ext>
            </a:extLst>
          </p:cNvPr>
          <p:cNvGraphicFramePr>
            <a:graphicFrameLocks noGrp="1"/>
          </p:cNvGraphicFramePr>
          <p:nvPr>
            <p:extLst>
              <p:ext uri="{D42A27DB-BD31-4B8C-83A1-F6EECF244321}">
                <p14:modId xmlns:p14="http://schemas.microsoft.com/office/powerpoint/2010/main" val="1641359367"/>
              </p:ext>
            </p:extLst>
          </p:nvPr>
        </p:nvGraphicFramePr>
        <p:xfrm>
          <a:off x="5801248" y="3645646"/>
          <a:ext cx="11240946" cy="2468880"/>
        </p:xfrm>
        <a:graphic>
          <a:graphicData uri="http://schemas.openxmlformats.org/drawingml/2006/table">
            <a:tbl>
              <a:tblPr firstCol="1" bandRow="1">
                <a:tableStyleId>{5C22544A-7EE6-4342-B048-85BDC9FD1C3A}</a:tableStyleId>
              </a:tblPr>
              <a:tblGrid>
                <a:gridCol w="3323652">
                  <a:extLst>
                    <a:ext uri="{9D8B030D-6E8A-4147-A177-3AD203B41FA5}">
                      <a16:colId xmlns:a16="http://schemas.microsoft.com/office/drawing/2014/main" val="1292876673"/>
                    </a:ext>
                  </a:extLst>
                </a:gridCol>
                <a:gridCol w="7917294">
                  <a:extLst>
                    <a:ext uri="{9D8B030D-6E8A-4147-A177-3AD203B41FA5}">
                      <a16:colId xmlns:a16="http://schemas.microsoft.com/office/drawing/2014/main" val="3026413581"/>
                    </a:ext>
                  </a:extLst>
                </a:gridCol>
              </a:tblGrid>
              <a:tr h="370840">
                <a:tc>
                  <a:txBody>
                    <a:bodyPr/>
                    <a:lstStyle/>
                    <a:p>
                      <a:r>
                        <a:rPr lang="fr-FR" sz="1600" dirty="0">
                          <a:latin typeface="Avenir" panose="020B0604020202020204" charset="0"/>
                        </a:rPr>
                        <a:t>Le montant net social, c’est quoi ?</a:t>
                      </a:r>
                    </a:p>
                  </a:txBody>
                  <a:tcPr anchor="ctr">
                    <a:solidFill>
                      <a:srgbClr val="EBB7A7"/>
                    </a:solidFill>
                  </a:tcPr>
                </a:tc>
                <a:tc>
                  <a:txBody>
                    <a:bodyPr/>
                    <a:lstStyle/>
                    <a:p>
                      <a:pPr algn="just"/>
                      <a:r>
                        <a:rPr lang="fr-FR" sz="1600" b="0" i="0" kern="1200" dirty="0">
                          <a:solidFill>
                            <a:schemeClr val="dk1"/>
                          </a:solidFill>
                          <a:effectLst/>
                          <a:latin typeface="Avenir" panose="020B0604020202020204" charset="0"/>
                          <a:ea typeface="+mn-ea"/>
                          <a:cs typeface="+mn-cs"/>
                        </a:rPr>
                        <a:t>Le montant net social est une nouvelle information inscrite sur les bulletins de paie, et progressivement sur les relevés de prestations en cas de perception d’un revenu de remplacement (Par exemple, des indemnités journalières maladie).</a:t>
                      </a:r>
                    </a:p>
                    <a:p>
                      <a:pPr algn="just"/>
                      <a:r>
                        <a:rPr lang="fr-FR" sz="1600" b="0" i="0" kern="1200" dirty="0">
                          <a:solidFill>
                            <a:schemeClr val="dk1"/>
                          </a:solidFill>
                          <a:effectLst/>
                          <a:latin typeface="Avenir" panose="020B0604020202020204" charset="0"/>
                          <a:ea typeface="+mn-ea"/>
                          <a:cs typeface="+mn-cs"/>
                        </a:rPr>
                        <a:t>Il est calculé par l’employeur ou l’organisme qui verse les prestations sociales.</a:t>
                      </a:r>
                      <a:endParaRPr lang="fr-FR" sz="1600" dirty="0">
                        <a:solidFill>
                          <a:srgbClr val="DB7B5F"/>
                        </a:solidFill>
                        <a:latin typeface="Avenir" panose="020B0604020202020204" charset="0"/>
                      </a:endParaRPr>
                    </a:p>
                  </a:txBody>
                  <a:tcPr>
                    <a:lnB w="12700" cap="flat" cmpd="sng" algn="ctr">
                      <a:solidFill>
                        <a:srgbClr val="EBB7A7"/>
                      </a:solidFill>
                      <a:prstDash val="solid"/>
                      <a:round/>
                      <a:headEnd type="none" w="med" len="med"/>
                      <a:tailEnd type="none" w="med" len="med"/>
                    </a:lnB>
                    <a:solidFill>
                      <a:schemeClr val="bg1"/>
                    </a:solidFill>
                  </a:tcPr>
                </a:tc>
                <a:extLst>
                  <a:ext uri="{0D108BD9-81ED-4DB2-BD59-A6C34878D82A}">
                    <a16:rowId xmlns:a16="http://schemas.microsoft.com/office/drawing/2014/main" val="1959979715"/>
                  </a:ext>
                </a:extLst>
              </a:tr>
              <a:tr h="370840">
                <a:tc>
                  <a:txBody>
                    <a:bodyPr/>
                    <a:lstStyle/>
                    <a:p>
                      <a:r>
                        <a:rPr lang="fr-FR" sz="1600" dirty="0">
                          <a:latin typeface="Avenir" panose="020B0604020202020204" charset="0"/>
                        </a:rPr>
                        <a:t>Concrètement, ça change quoi ? </a:t>
                      </a:r>
                    </a:p>
                  </a:txBody>
                  <a:tcPr anchor="ctr">
                    <a:lnB w="12700" cap="flat" cmpd="sng" algn="ctr">
                      <a:solidFill>
                        <a:schemeClr val="bg1"/>
                      </a:solidFill>
                      <a:prstDash val="solid"/>
                      <a:round/>
                      <a:headEnd type="none" w="med" len="med"/>
                      <a:tailEnd type="none" w="med" len="med"/>
                    </a:lnB>
                    <a:solidFill>
                      <a:srgbClr val="EBB7A7"/>
                    </a:solidFill>
                  </a:tcPr>
                </a:tc>
                <a:tc>
                  <a:txBody>
                    <a:bodyPr/>
                    <a:lstStyle/>
                    <a:p>
                      <a:pPr algn="just"/>
                      <a:r>
                        <a:rPr lang="fr-FR" sz="1600" dirty="0">
                          <a:solidFill>
                            <a:schemeClr val="tx1"/>
                          </a:solidFill>
                          <a:latin typeface="Avenir" panose="020B0604020202020204" charset="0"/>
                        </a:rPr>
                        <a:t>A partir des déclarations trimestrielles des mois de novembre, décembre 2023 et janvier 2024, les allocataires ont l’obligation de déclarer le montant net social à partir des revenus de janvier 2024. </a:t>
                      </a:r>
                    </a:p>
                  </a:txBody>
                  <a:tcPr>
                    <a:lnT w="12700" cap="flat" cmpd="sng" algn="ctr">
                      <a:solidFill>
                        <a:srgbClr val="EBB7A7"/>
                      </a:solidFill>
                      <a:prstDash val="solid"/>
                      <a:round/>
                      <a:headEnd type="none" w="med" len="med"/>
                      <a:tailEnd type="none" w="med" len="med"/>
                    </a:lnT>
                    <a:lnB w="12700" cap="flat" cmpd="sng" algn="ctr">
                      <a:solidFill>
                        <a:srgbClr val="EBB7A7"/>
                      </a:solidFill>
                      <a:prstDash val="solid"/>
                      <a:round/>
                      <a:headEnd type="none" w="med" len="med"/>
                      <a:tailEnd type="none" w="med" len="med"/>
                    </a:lnB>
                    <a:solidFill>
                      <a:schemeClr val="bg1"/>
                    </a:solidFill>
                  </a:tcPr>
                </a:tc>
                <a:extLst>
                  <a:ext uri="{0D108BD9-81ED-4DB2-BD59-A6C34878D82A}">
                    <a16:rowId xmlns:a16="http://schemas.microsoft.com/office/drawing/2014/main" val="1543849577"/>
                  </a:ext>
                </a:extLst>
              </a:tr>
              <a:tr h="370840">
                <a:tc>
                  <a:txBody>
                    <a:bodyPr/>
                    <a:lstStyle/>
                    <a:p>
                      <a:r>
                        <a:rPr lang="fr-FR" sz="1600" dirty="0">
                          <a:latin typeface="Avenir" panose="020B0604020202020204" charset="0"/>
                        </a:rPr>
                        <a:t>Que faire en l’absence de cette information ?</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B7A7"/>
                    </a:solidFill>
                  </a:tcPr>
                </a:tc>
                <a:tc>
                  <a:txBody>
                    <a:bodyPr/>
                    <a:lstStyle/>
                    <a:p>
                      <a:pPr algn="just"/>
                      <a:r>
                        <a:rPr lang="fr-FR" sz="1600" dirty="0">
                          <a:solidFill>
                            <a:schemeClr val="tx1"/>
                          </a:solidFill>
                          <a:latin typeface="Avenir" panose="020B0604020202020204" charset="0"/>
                        </a:rPr>
                        <a:t>En l’absence du montant net social sur le bulletin de paie ou le relevé de prestations, l’allocataire peut continuer à déclarer le montant net perçu.</a:t>
                      </a:r>
                    </a:p>
                  </a:txBody>
                  <a:tcPr>
                    <a:lnL w="12700" cmpd="sng">
                      <a:noFill/>
                    </a:lnL>
                    <a:lnR w="12700" cmpd="sng">
                      <a:noFill/>
                    </a:lnR>
                    <a:lnT w="12700" cap="flat" cmpd="sng" algn="ctr">
                      <a:solidFill>
                        <a:srgbClr val="EBB7A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9662283"/>
                  </a:ext>
                </a:extLst>
              </a:tr>
            </a:tbl>
          </a:graphicData>
        </a:graphic>
      </p:graphicFrame>
      <p:sp>
        <p:nvSpPr>
          <p:cNvPr id="60" name="ZoneTexte 59">
            <a:extLst>
              <a:ext uri="{FF2B5EF4-FFF2-40B4-BE49-F238E27FC236}">
                <a16:creationId xmlns:a16="http://schemas.microsoft.com/office/drawing/2014/main" id="{4678D484-8C1E-CD1B-EDC1-A3D4D3287A8C}"/>
              </a:ext>
            </a:extLst>
          </p:cNvPr>
          <p:cNvSpPr txBox="1"/>
          <p:nvPr/>
        </p:nvSpPr>
        <p:spPr>
          <a:xfrm>
            <a:off x="5898609" y="6164393"/>
            <a:ext cx="9158286" cy="388311"/>
          </a:xfrm>
          <a:prstGeom prst="rect">
            <a:avLst/>
          </a:prstGeom>
          <a:noFill/>
        </p:spPr>
        <p:txBody>
          <a:bodyPr wrap="square">
            <a:spAutoFit/>
          </a:bodyPr>
          <a:lstStyle/>
          <a:p>
            <a:pPr>
              <a:lnSpc>
                <a:spcPts val="2469"/>
              </a:lnSpc>
            </a:pPr>
            <a:r>
              <a:rPr lang="fr-FR" i="1" dirty="0">
                <a:solidFill>
                  <a:srgbClr val="0A2032"/>
                </a:solidFill>
                <a:latin typeface="Avenir"/>
              </a:rPr>
              <a:t>Plus d’informations ici  → </a:t>
            </a:r>
            <a:endParaRPr lang="fr-FR" i="1" dirty="0">
              <a:solidFill>
                <a:srgbClr val="0A2032"/>
              </a:solidFill>
              <a:latin typeface="Avenir Italics"/>
            </a:endParaRPr>
          </a:p>
        </p:txBody>
      </p:sp>
      <p:pic>
        <p:nvPicPr>
          <p:cNvPr id="23" name="Image 22">
            <a:hlinkClick r:id="rId7" action="ppaction://hlinksldjump"/>
            <a:extLst>
              <a:ext uri="{FF2B5EF4-FFF2-40B4-BE49-F238E27FC236}">
                <a16:creationId xmlns:a16="http://schemas.microsoft.com/office/drawing/2014/main" id="{61B0930A-5D52-E702-DFFD-F410D6FFA02C}"/>
              </a:ext>
            </a:extLst>
          </p:cNvPr>
          <p:cNvPicPr>
            <a:picLocks noChangeAspect="1"/>
          </p:cNvPicPr>
          <p:nvPr/>
        </p:nvPicPr>
        <p:blipFill>
          <a:blip r:embed="rId8"/>
          <a:stretch>
            <a:fillRect/>
          </a:stretch>
        </p:blipFill>
        <p:spPr>
          <a:xfrm>
            <a:off x="8679294" y="6176274"/>
            <a:ext cx="406513" cy="388311"/>
          </a:xfrm>
          <a:prstGeom prst="rect">
            <a:avLst/>
          </a:prstGeom>
        </p:spPr>
      </p:pic>
      <p:pic>
        <p:nvPicPr>
          <p:cNvPr id="24" name="Image 23">
            <a:hlinkClick r:id="rId6" action="ppaction://hlinksldjump"/>
            <a:extLst>
              <a:ext uri="{FF2B5EF4-FFF2-40B4-BE49-F238E27FC236}">
                <a16:creationId xmlns:a16="http://schemas.microsoft.com/office/drawing/2014/main" id="{58910ABD-B9D6-77E6-DC03-747A68A3CE11}"/>
              </a:ext>
            </a:extLst>
          </p:cNvPr>
          <p:cNvPicPr>
            <a:picLocks noChangeAspect="1"/>
          </p:cNvPicPr>
          <p:nvPr/>
        </p:nvPicPr>
        <p:blipFill>
          <a:blip r:embed="rId8"/>
          <a:stretch>
            <a:fillRect/>
          </a:stretch>
        </p:blipFill>
        <p:spPr>
          <a:xfrm>
            <a:off x="8672246" y="1891679"/>
            <a:ext cx="406513" cy="388311"/>
          </a:xfrm>
          <a:prstGeom prst="rect">
            <a:avLst/>
          </a:prstGeom>
        </p:spPr>
      </p:pic>
      <p:pic>
        <p:nvPicPr>
          <p:cNvPr id="25" name="Image 24">
            <a:hlinkClick r:id="rId9" action="ppaction://hlinksldjump"/>
            <a:extLst>
              <a:ext uri="{FF2B5EF4-FFF2-40B4-BE49-F238E27FC236}">
                <a16:creationId xmlns:a16="http://schemas.microsoft.com/office/drawing/2014/main" id="{21F58A13-B506-8900-D374-31778A525D67}"/>
              </a:ext>
            </a:extLst>
          </p:cNvPr>
          <p:cNvPicPr>
            <a:picLocks noChangeAspect="1"/>
          </p:cNvPicPr>
          <p:nvPr/>
        </p:nvPicPr>
        <p:blipFill>
          <a:blip r:embed="rId8"/>
          <a:stretch>
            <a:fillRect/>
          </a:stretch>
        </p:blipFill>
        <p:spPr>
          <a:xfrm>
            <a:off x="8672245" y="8888688"/>
            <a:ext cx="406513" cy="388311"/>
          </a:xfrm>
          <a:prstGeom prst="rect">
            <a:avLst/>
          </a:prstGeom>
        </p:spPr>
      </p:pic>
      <p:sp>
        <p:nvSpPr>
          <p:cNvPr id="26" name="ZoneTexte 25">
            <a:extLst>
              <a:ext uri="{FF2B5EF4-FFF2-40B4-BE49-F238E27FC236}">
                <a16:creationId xmlns:a16="http://schemas.microsoft.com/office/drawing/2014/main" id="{5787BC31-2F9A-E321-CB2C-E9182736FAB7}"/>
              </a:ext>
            </a:extLst>
          </p:cNvPr>
          <p:cNvSpPr txBox="1"/>
          <p:nvPr/>
        </p:nvSpPr>
        <p:spPr>
          <a:xfrm>
            <a:off x="5906115" y="1859584"/>
            <a:ext cx="2856885" cy="388311"/>
          </a:xfrm>
          <a:prstGeom prst="rect">
            <a:avLst/>
          </a:prstGeom>
          <a:noFill/>
        </p:spPr>
        <p:txBody>
          <a:bodyPr wrap="square">
            <a:spAutoFit/>
          </a:bodyPr>
          <a:lstStyle/>
          <a:p>
            <a:pPr>
              <a:lnSpc>
                <a:spcPts val="2469"/>
              </a:lnSpc>
            </a:pPr>
            <a:r>
              <a:rPr lang="fr-FR" i="1" dirty="0">
                <a:solidFill>
                  <a:srgbClr val="0A2032"/>
                </a:solidFill>
                <a:latin typeface="Avenir"/>
              </a:rPr>
              <a:t>Plus d’informations ici  → </a:t>
            </a:r>
            <a:endParaRPr lang="fr-FR" i="1" dirty="0">
              <a:solidFill>
                <a:srgbClr val="0A2032"/>
              </a:solidFill>
              <a:latin typeface="Avenir Italics"/>
            </a:endParaRPr>
          </a:p>
        </p:txBody>
      </p:sp>
      <p:sp>
        <p:nvSpPr>
          <p:cNvPr id="27" name="ZoneTexte 26">
            <a:extLst>
              <a:ext uri="{FF2B5EF4-FFF2-40B4-BE49-F238E27FC236}">
                <a16:creationId xmlns:a16="http://schemas.microsoft.com/office/drawing/2014/main" id="{00108C25-52C8-6A72-6055-47DAFC4F63F3}"/>
              </a:ext>
            </a:extLst>
          </p:cNvPr>
          <p:cNvSpPr txBox="1"/>
          <p:nvPr/>
        </p:nvSpPr>
        <p:spPr>
          <a:xfrm>
            <a:off x="5918266" y="8856593"/>
            <a:ext cx="2856885" cy="388311"/>
          </a:xfrm>
          <a:prstGeom prst="rect">
            <a:avLst/>
          </a:prstGeom>
          <a:noFill/>
        </p:spPr>
        <p:txBody>
          <a:bodyPr wrap="square">
            <a:spAutoFit/>
          </a:bodyPr>
          <a:lstStyle/>
          <a:p>
            <a:pPr>
              <a:lnSpc>
                <a:spcPts val="2469"/>
              </a:lnSpc>
            </a:pPr>
            <a:r>
              <a:rPr lang="fr-FR" i="1" dirty="0">
                <a:solidFill>
                  <a:srgbClr val="0A2032"/>
                </a:solidFill>
                <a:latin typeface="Avenir"/>
              </a:rPr>
              <a:t>Plus d’informations ici  → </a:t>
            </a:r>
            <a:endParaRPr lang="fr-FR" i="1" dirty="0">
              <a:solidFill>
                <a:srgbClr val="0A2032"/>
              </a:solidFill>
              <a:latin typeface="Avenir Italics"/>
            </a:endParaRPr>
          </a:p>
        </p:txBody>
      </p:sp>
      <p:sp>
        <p:nvSpPr>
          <p:cNvPr id="28" name="Espace réservé du numéro de diapositive 50">
            <a:extLst>
              <a:ext uri="{FF2B5EF4-FFF2-40B4-BE49-F238E27FC236}">
                <a16:creationId xmlns:a16="http://schemas.microsoft.com/office/drawing/2014/main" id="{55E788DA-DD95-3E29-76B9-C803796E3954}"/>
              </a:ext>
            </a:extLst>
          </p:cNvPr>
          <p:cNvSpPr txBox="1">
            <a:spLocks/>
          </p:cNvSpPr>
          <p:nvPr/>
        </p:nvSpPr>
        <p:spPr>
          <a:xfrm>
            <a:off x="16078200" y="9791700"/>
            <a:ext cx="7334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2</a:t>
            </a:fld>
            <a:r>
              <a:rPr lang="en-US" dirty="0"/>
              <a:t> / 15</a:t>
            </a:r>
          </a:p>
        </p:txBody>
      </p:sp>
    </p:spTree>
    <p:extLst>
      <p:ext uri="{BB962C8B-B14F-4D97-AF65-F5344CB8AC3E}">
        <p14:creationId xmlns:p14="http://schemas.microsoft.com/office/powerpoint/2010/main" val="327836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66E2950-3E46-CAFD-FE62-205B33ADEE02}"/>
              </a:ext>
            </a:extLst>
          </p:cNvPr>
          <p:cNvSpPr txBox="1"/>
          <p:nvPr/>
        </p:nvSpPr>
        <p:spPr>
          <a:xfrm>
            <a:off x="700211" y="800100"/>
            <a:ext cx="6924679" cy="497829"/>
          </a:xfrm>
          <a:prstGeom prst="rect">
            <a:avLst/>
          </a:prstGeom>
        </p:spPr>
        <p:txBody>
          <a:bodyPr wrap="square" lIns="0" tIns="0" rIns="0" bIns="0" rtlCol="0" anchor="t">
            <a:spAutoFit/>
          </a:bodyPr>
          <a:lstStyle/>
          <a:p>
            <a:pPr algn="ctr">
              <a:lnSpc>
                <a:spcPts val="4200"/>
              </a:lnSpc>
            </a:pPr>
            <a:r>
              <a:rPr lang="fr-FR" sz="3000" dirty="0">
                <a:solidFill>
                  <a:srgbClr val="FFFFFF"/>
                </a:solidFill>
                <a:latin typeface="Avenir Light"/>
              </a:rPr>
              <a:t>Evolutions réglementaires</a:t>
            </a:r>
          </a:p>
        </p:txBody>
      </p:sp>
      <p:sp>
        <p:nvSpPr>
          <p:cNvPr id="3" name="TextBox 12">
            <a:extLst>
              <a:ext uri="{FF2B5EF4-FFF2-40B4-BE49-F238E27FC236}">
                <a16:creationId xmlns:a16="http://schemas.microsoft.com/office/drawing/2014/main" id="{851AEEEA-9C37-4D63-CBCD-10984FB5086E}"/>
              </a:ext>
            </a:extLst>
          </p:cNvPr>
          <p:cNvSpPr txBox="1"/>
          <p:nvPr/>
        </p:nvSpPr>
        <p:spPr>
          <a:xfrm>
            <a:off x="7624890" y="800100"/>
            <a:ext cx="9962897" cy="497829"/>
          </a:xfrm>
          <a:prstGeom prst="rect">
            <a:avLst/>
          </a:prstGeom>
        </p:spPr>
        <p:txBody>
          <a:bodyPr lIns="0" tIns="0" rIns="0" bIns="0" rtlCol="0" anchor="t">
            <a:spAutoFit/>
          </a:bodyPr>
          <a:lstStyle/>
          <a:p>
            <a:pPr algn="ctr">
              <a:lnSpc>
                <a:spcPts val="4200"/>
              </a:lnSpc>
              <a:spcBef>
                <a:spcPct val="0"/>
              </a:spcBef>
            </a:pPr>
            <a:r>
              <a:rPr lang="fr-FR" sz="3000">
                <a:solidFill>
                  <a:srgbClr val="454D4A"/>
                </a:solidFill>
                <a:latin typeface="Avenir Light"/>
              </a:rPr>
              <a:t>Aide aux victimes de violences conjugales</a:t>
            </a:r>
          </a:p>
        </p:txBody>
      </p:sp>
      <p:pic>
        <p:nvPicPr>
          <p:cNvPr id="4" name="Image 3" descr="Une image contenant texte, capture d’écran, diagramme, conception">
            <a:extLst>
              <a:ext uri="{FF2B5EF4-FFF2-40B4-BE49-F238E27FC236}">
                <a16:creationId xmlns:a16="http://schemas.microsoft.com/office/drawing/2014/main" id="{64309D88-A27D-0596-E8BC-FADE1CF18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502339"/>
            <a:ext cx="12339510" cy="8084950"/>
          </a:xfrm>
          <a:prstGeom prst="rect">
            <a:avLst/>
          </a:prstGeom>
        </p:spPr>
      </p:pic>
      <p:sp>
        <p:nvSpPr>
          <p:cNvPr id="6" name="Espace réservé du numéro de diapositive 50">
            <a:extLst>
              <a:ext uri="{FF2B5EF4-FFF2-40B4-BE49-F238E27FC236}">
                <a16:creationId xmlns:a16="http://schemas.microsoft.com/office/drawing/2014/main" id="{FBB64978-C537-E823-D33A-C1081CE2C757}"/>
              </a:ext>
            </a:extLst>
          </p:cNvPr>
          <p:cNvSpPr txBox="1">
            <a:spLocks/>
          </p:cNvSpPr>
          <p:nvPr/>
        </p:nvSpPr>
        <p:spPr>
          <a:xfrm>
            <a:off x="16078200" y="9791700"/>
            <a:ext cx="7334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3</a:t>
            </a:fld>
            <a:r>
              <a:rPr lang="en-US" dirty="0"/>
              <a:t> / 15</a:t>
            </a:r>
          </a:p>
        </p:txBody>
      </p:sp>
    </p:spTree>
    <p:extLst>
      <p:ext uri="{BB962C8B-B14F-4D97-AF65-F5344CB8AC3E}">
        <p14:creationId xmlns:p14="http://schemas.microsoft.com/office/powerpoint/2010/main" val="239111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2B12FD1-5AD2-D2A8-4954-BB84E52E5ACE}"/>
              </a:ext>
            </a:extLst>
          </p:cNvPr>
          <p:cNvSpPr txBox="1"/>
          <p:nvPr/>
        </p:nvSpPr>
        <p:spPr>
          <a:xfrm>
            <a:off x="700211" y="800100"/>
            <a:ext cx="6924679" cy="497829"/>
          </a:xfrm>
          <a:prstGeom prst="rect">
            <a:avLst/>
          </a:prstGeom>
        </p:spPr>
        <p:txBody>
          <a:bodyPr wrap="square" lIns="0" tIns="0" rIns="0" bIns="0" rtlCol="0" anchor="t">
            <a:spAutoFit/>
          </a:bodyPr>
          <a:lstStyle/>
          <a:p>
            <a:pPr algn="ctr">
              <a:lnSpc>
                <a:spcPts val="4200"/>
              </a:lnSpc>
            </a:pPr>
            <a:r>
              <a:rPr lang="fr-FR" sz="3000">
                <a:solidFill>
                  <a:srgbClr val="FFFFFF"/>
                </a:solidFill>
                <a:latin typeface="Avenir Light"/>
              </a:rPr>
              <a:t>Evolutions réglementaires</a:t>
            </a:r>
          </a:p>
        </p:txBody>
      </p:sp>
      <p:sp>
        <p:nvSpPr>
          <p:cNvPr id="3" name="TextBox 12">
            <a:extLst>
              <a:ext uri="{FF2B5EF4-FFF2-40B4-BE49-F238E27FC236}">
                <a16:creationId xmlns:a16="http://schemas.microsoft.com/office/drawing/2014/main" id="{95EEB2EF-AE23-9866-6B41-6C4F3CF13CD8}"/>
              </a:ext>
            </a:extLst>
          </p:cNvPr>
          <p:cNvSpPr txBox="1"/>
          <p:nvPr/>
        </p:nvSpPr>
        <p:spPr>
          <a:xfrm>
            <a:off x="7624890" y="800100"/>
            <a:ext cx="9962897" cy="497829"/>
          </a:xfrm>
          <a:prstGeom prst="rect">
            <a:avLst/>
          </a:prstGeom>
        </p:spPr>
        <p:txBody>
          <a:bodyPr lIns="0" tIns="0" rIns="0" bIns="0" rtlCol="0" anchor="t">
            <a:spAutoFit/>
          </a:bodyPr>
          <a:lstStyle/>
          <a:p>
            <a:pPr algn="ctr">
              <a:lnSpc>
                <a:spcPts val="4200"/>
              </a:lnSpc>
              <a:spcBef>
                <a:spcPct val="0"/>
              </a:spcBef>
            </a:pPr>
            <a:r>
              <a:rPr lang="en-US" sz="3000" dirty="0">
                <a:solidFill>
                  <a:srgbClr val="454D4A"/>
                </a:solidFill>
                <a:latin typeface="Avenir Light"/>
              </a:rPr>
              <a:t>Rsa et prime d’activité : Le montant net social (MNS)</a:t>
            </a:r>
          </a:p>
        </p:txBody>
      </p:sp>
      <p:sp>
        <p:nvSpPr>
          <p:cNvPr id="5" name="TextBox 51">
            <a:extLst>
              <a:ext uri="{FF2B5EF4-FFF2-40B4-BE49-F238E27FC236}">
                <a16:creationId xmlns:a16="http://schemas.microsoft.com/office/drawing/2014/main" id="{37AFA12B-44BB-1BD3-1473-7549932A14BF}"/>
              </a:ext>
            </a:extLst>
          </p:cNvPr>
          <p:cNvSpPr txBox="1"/>
          <p:nvPr/>
        </p:nvSpPr>
        <p:spPr>
          <a:xfrm>
            <a:off x="1028700" y="2324100"/>
            <a:ext cx="16230600" cy="5170646"/>
          </a:xfrm>
          <a:prstGeom prst="rect">
            <a:avLst/>
          </a:prstGeom>
        </p:spPr>
        <p:txBody>
          <a:bodyPr wrap="square" lIns="0" tIns="0" rIns="0" bIns="0" rtlCol="0" anchor="t">
            <a:spAutoFit/>
          </a:bodyPr>
          <a:lstStyle/>
          <a:p>
            <a:r>
              <a:rPr lang="fr-FR" sz="2800" dirty="0">
                <a:solidFill>
                  <a:srgbClr val="454D4A"/>
                </a:solidFill>
              </a:rPr>
              <a:t>Le montant net social est affiché progressivement sur les bulletins de salaires et les décomptes de prestations depuis le 1</a:t>
            </a:r>
            <a:r>
              <a:rPr lang="fr-FR" sz="2800" baseline="30000" dirty="0">
                <a:solidFill>
                  <a:srgbClr val="454D4A"/>
                </a:solidFill>
              </a:rPr>
              <a:t>er</a:t>
            </a:r>
            <a:r>
              <a:rPr lang="fr-FR" sz="2800" dirty="0">
                <a:solidFill>
                  <a:srgbClr val="454D4A"/>
                </a:solidFill>
              </a:rPr>
              <a:t> juillet 2023. Il est obligatoire sur les bulletins de paie depuis le 1</a:t>
            </a:r>
            <a:r>
              <a:rPr lang="fr-FR" sz="2800" baseline="30000" dirty="0">
                <a:solidFill>
                  <a:srgbClr val="454D4A"/>
                </a:solidFill>
              </a:rPr>
              <a:t>er</a:t>
            </a:r>
            <a:r>
              <a:rPr lang="fr-FR" sz="2800" dirty="0">
                <a:solidFill>
                  <a:srgbClr val="454D4A"/>
                </a:solidFill>
              </a:rPr>
              <a:t> janvier 2024. Il sera également présent sur le site mesdroitssociaux.gouv.fr à compter du 1</a:t>
            </a:r>
            <a:r>
              <a:rPr lang="fr-FR" sz="2800" baseline="30000" dirty="0">
                <a:solidFill>
                  <a:srgbClr val="454D4A"/>
                </a:solidFill>
              </a:rPr>
              <a:t>er</a:t>
            </a:r>
            <a:r>
              <a:rPr lang="fr-FR" sz="2800" dirty="0">
                <a:solidFill>
                  <a:srgbClr val="454D4A"/>
                </a:solidFill>
              </a:rPr>
              <a:t> mars 2024.</a:t>
            </a:r>
          </a:p>
          <a:p>
            <a:r>
              <a:rPr lang="fr-FR" sz="2800" dirty="0">
                <a:solidFill>
                  <a:srgbClr val="454D4A"/>
                </a:solidFill>
              </a:rPr>
              <a:t> </a:t>
            </a:r>
          </a:p>
          <a:p>
            <a:r>
              <a:rPr lang="fr-FR" sz="2800" dirty="0">
                <a:solidFill>
                  <a:srgbClr val="454D4A"/>
                </a:solidFill>
              </a:rPr>
              <a:t>Ce montant remplace le montant net perçu avant impôts pour compléter :</a:t>
            </a:r>
          </a:p>
          <a:p>
            <a:pPr marL="342900" indent="-342900">
              <a:buFont typeface="Arial" panose="020B0604020202020204" pitchFamily="34" charset="0"/>
              <a:buChar char="•"/>
            </a:pPr>
            <a:r>
              <a:rPr lang="fr-FR" sz="2800" dirty="0">
                <a:solidFill>
                  <a:srgbClr val="454D4A"/>
                </a:solidFill>
              </a:rPr>
              <a:t>Les demandes et les déclarations trimestrielles de Rsa</a:t>
            </a:r>
          </a:p>
          <a:p>
            <a:pPr marL="342900" indent="-342900">
              <a:buFont typeface="Arial" panose="020B0604020202020204" pitchFamily="34" charset="0"/>
              <a:buChar char="•"/>
            </a:pPr>
            <a:r>
              <a:rPr lang="fr-FR" sz="2800" dirty="0">
                <a:solidFill>
                  <a:srgbClr val="454D4A"/>
                </a:solidFill>
              </a:rPr>
              <a:t>Les demandes et les déclarations trimestrielles de Prime d’activité.</a:t>
            </a:r>
          </a:p>
          <a:p>
            <a:pPr marL="342900" indent="-342900">
              <a:buFont typeface="Arial" panose="020B0604020202020204" pitchFamily="34" charset="0"/>
              <a:buChar char="•"/>
            </a:pPr>
            <a:endParaRPr lang="fr-FR" sz="2800" dirty="0">
              <a:solidFill>
                <a:srgbClr val="454D4A"/>
              </a:solidFill>
            </a:endParaRPr>
          </a:p>
          <a:p>
            <a:r>
              <a:rPr lang="fr-FR" sz="2800" dirty="0">
                <a:solidFill>
                  <a:srgbClr val="454D4A"/>
                </a:solidFill>
              </a:rPr>
              <a:t>L’objectif est de :</a:t>
            </a:r>
          </a:p>
          <a:p>
            <a:pPr marL="342900" indent="-342900">
              <a:buFont typeface="Arial" panose="020B0604020202020204" pitchFamily="34" charset="0"/>
              <a:buChar char="•"/>
            </a:pPr>
            <a:r>
              <a:rPr lang="fr-FR" sz="2800" dirty="0">
                <a:solidFill>
                  <a:srgbClr val="454D4A"/>
                </a:solidFill>
              </a:rPr>
              <a:t>Simplifier les démarches des allocataires qui devaient jusqu’à présent calculer eux-mêmes le « montant net perçu » à déclarer ;</a:t>
            </a:r>
          </a:p>
          <a:p>
            <a:pPr marL="342900" indent="-342900">
              <a:buFont typeface="Arial" panose="020B0604020202020204" pitchFamily="34" charset="0"/>
              <a:buChar char="•"/>
            </a:pPr>
            <a:r>
              <a:rPr lang="fr-FR" sz="2800" dirty="0">
                <a:solidFill>
                  <a:srgbClr val="454D4A"/>
                </a:solidFill>
              </a:rPr>
              <a:t>Réduire les risques d’erreur dans les déclarations trimestrielles et de réduire les indus ou les rappels.</a:t>
            </a:r>
          </a:p>
        </p:txBody>
      </p:sp>
      <p:sp>
        <p:nvSpPr>
          <p:cNvPr id="7" name="ZoneTexte 6">
            <a:extLst>
              <a:ext uri="{FF2B5EF4-FFF2-40B4-BE49-F238E27FC236}">
                <a16:creationId xmlns:a16="http://schemas.microsoft.com/office/drawing/2014/main" id="{1FE5C1F1-CA59-FD3E-A0CF-F12BE0780BBA}"/>
              </a:ext>
            </a:extLst>
          </p:cNvPr>
          <p:cNvSpPr txBox="1"/>
          <p:nvPr/>
        </p:nvSpPr>
        <p:spPr>
          <a:xfrm>
            <a:off x="1295400" y="1675129"/>
            <a:ext cx="9158286" cy="420371"/>
          </a:xfrm>
          <a:prstGeom prst="rect">
            <a:avLst/>
          </a:prstGeom>
          <a:noFill/>
        </p:spPr>
        <p:txBody>
          <a:bodyPr wrap="square">
            <a:spAutoFit/>
          </a:bodyPr>
          <a:lstStyle/>
          <a:p>
            <a:pPr>
              <a:lnSpc>
                <a:spcPts val="2469"/>
              </a:lnSpc>
            </a:pPr>
            <a:r>
              <a:rPr lang="fr-FR" sz="2800" b="1" dirty="0">
                <a:solidFill>
                  <a:srgbClr val="DB7B5F"/>
                </a:solidFill>
                <a:latin typeface="Avenir"/>
              </a:rPr>
              <a:t>Le montant net social, c’est quoi ?</a:t>
            </a:r>
          </a:p>
        </p:txBody>
      </p:sp>
      <p:sp>
        <p:nvSpPr>
          <p:cNvPr id="8" name="Freeform 23">
            <a:extLst>
              <a:ext uri="{FF2B5EF4-FFF2-40B4-BE49-F238E27FC236}">
                <a16:creationId xmlns:a16="http://schemas.microsoft.com/office/drawing/2014/main" id="{3E512C8F-5AAD-F2B4-D9F0-4B1F025A8B42}"/>
              </a:ext>
            </a:extLst>
          </p:cNvPr>
          <p:cNvSpPr/>
          <p:nvPr/>
        </p:nvSpPr>
        <p:spPr>
          <a:xfrm>
            <a:off x="1000125" y="1724025"/>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Espace réservé du numéro de diapositive 50">
            <a:extLst>
              <a:ext uri="{FF2B5EF4-FFF2-40B4-BE49-F238E27FC236}">
                <a16:creationId xmlns:a16="http://schemas.microsoft.com/office/drawing/2014/main" id="{E91D9BCE-F498-A94E-2C8B-D1237315AE85}"/>
              </a:ext>
            </a:extLst>
          </p:cNvPr>
          <p:cNvSpPr txBox="1">
            <a:spLocks/>
          </p:cNvSpPr>
          <p:nvPr/>
        </p:nvSpPr>
        <p:spPr>
          <a:xfrm>
            <a:off x="16078200" y="9791700"/>
            <a:ext cx="7334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4</a:t>
            </a:fld>
            <a:r>
              <a:rPr lang="en-US" dirty="0"/>
              <a:t> / 15</a:t>
            </a:r>
          </a:p>
        </p:txBody>
      </p:sp>
    </p:spTree>
    <p:extLst>
      <p:ext uri="{BB962C8B-B14F-4D97-AF65-F5344CB8AC3E}">
        <p14:creationId xmlns:p14="http://schemas.microsoft.com/office/powerpoint/2010/main" val="129733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2B12FD1-5AD2-D2A8-4954-BB84E52E5ACE}"/>
              </a:ext>
            </a:extLst>
          </p:cNvPr>
          <p:cNvSpPr txBox="1"/>
          <p:nvPr/>
        </p:nvSpPr>
        <p:spPr>
          <a:xfrm>
            <a:off x="700211" y="800100"/>
            <a:ext cx="6924679" cy="497829"/>
          </a:xfrm>
          <a:prstGeom prst="rect">
            <a:avLst/>
          </a:prstGeom>
        </p:spPr>
        <p:txBody>
          <a:bodyPr wrap="square" lIns="0" tIns="0" rIns="0" bIns="0" rtlCol="0" anchor="t">
            <a:spAutoFit/>
          </a:bodyPr>
          <a:lstStyle/>
          <a:p>
            <a:pPr algn="ctr">
              <a:lnSpc>
                <a:spcPts val="4200"/>
              </a:lnSpc>
            </a:pPr>
            <a:r>
              <a:rPr lang="fr-FR" sz="3000">
                <a:solidFill>
                  <a:srgbClr val="FFFFFF"/>
                </a:solidFill>
                <a:latin typeface="Avenir Light"/>
              </a:rPr>
              <a:t>Evolutions réglementaires</a:t>
            </a:r>
          </a:p>
        </p:txBody>
      </p:sp>
      <p:sp>
        <p:nvSpPr>
          <p:cNvPr id="3" name="TextBox 12">
            <a:extLst>
              <a:ext uri="{FF2B5EF4-FFF2-40B4-BE49-F238E27FC236}">
                <a16:creationId xmlns:a16="http://schemas.microsoft.com/office/drawing/2014/main" id="{95EEB2EF-AE23-9866-6B41-6C4F3CF13CD8}"/>
              </a:ext>
            </a:extLst>
          </p:cNvPr>
          <p:cNvSpPr txBox="1"/>
          <p:nvPr/>
        </p:nvSpPr>
        <p:spPr>
          <a:xfrm>
            <a:off x="7624890" y="800100"/>
            <a:ext cx="9962897" cy="497829"/>
          </a:xfrm>
          <a:prstGeom prst="rect">
            <a:avLst/>
          </a:prstGeom>
        </p:spPr>
        <p:txBody>
          <a:bodyPr lIns="0" tIns="0" rIns="0" bIns="0" rtlCol="0" anchor="t">
            <a:spAutoFit/>
          </a:bodyPr>
          <a:lstStyle/>
          <a:p>
            <a:pPr algn="ctr">
              <a:lnSpc>
                <a:spcPts val="4200"/>
              </a:lnSpc>
              <a:spcBef>
                <a:spcPct val="0"/>
              </a:spcBef>
            </a:pPr>
            <a:r>
              <a:rPr lang="en-US" sz="3000" dirty="0">
                <a:solidFill>
                  <a:srgbClr val="454D4A"/>
                </a:solidFill>
                <a:latin typeface="Avenir Light"/>
              </a:rPr>
              <a:t>Rsa et prime d’activité : Le montant net social (MNS)</a:t>
            </a:r>
          </a:p>
        </p:txBody>
      </p:sp>
      <p:sp>
        <p:nvSpPr>
          <p:cNvPr id="5" name="TextBox 51">
            <a:extLst>
              <a:ext uri="{FF2B5EF4-FFF2-40B4-BE49-F238E27FC236}">
                <a16:creationId xmlns:a16="http://schemas.microsoft.com/office/drawing/2014/main" id="{37AFA12B-44BB-1BD3-1473-7549932A14BF}"/>
              </a:ext>
            </a:extLst>
          </p:cNvPr>
          <p:cNvSpPr txBox="1"/>
          <p:nvPr/>
        </p:nvSpPr>
        <p:spPr>
          <a:xfrm>
            <a:off x="1000125" y="2390872"/>
            <a:ext cx="16230600" cy="4739759"/>
          </a:xfrm>
          <a:prstGeom prst="rect">
            <a:avLst/>
          </a:prstGeom>
        </p:spPr>
        <p:txBody>
          <a:bodyPr wrap="square" lIns="0" tIns="0" rIns="0" bIns="0" rtlCol="0" anchor="t">
            <a:spAutoFit/>
          </a:bodyPr>
          <a:lstStyle/>
          <a:p>
            <a:r>
              <a:rPr lang="fr-FR" sz="2800" dirty="0">
                <a:solidFill>
                  <a:srgbClr val="454D4A"/>
                </a:solidFill>
              </a:rPr>
              <a:t>A compter du 1</a:t>
            </a:r>
            <a:r>
              <a:rPr lang="fr-FR" sz="2800" baseline="30000" dirty="0">
                <a:solidFill>
                  <a:srgbClr val="454D4A"/>
                </a:solidFill>
              </a:rPr>
              <a:t>er</a:t>
            </a:r>
            <a:r>
              <a:rPr lang="fr-FR" sz="2800" dirty="0">
                <a:solidFill>
                  <a:srgbClr val="454D4A"/>
                </a:solidFill>
              </a:rPr>
              <a:t> février 2024, les bénéficiaires du Rsa et de la prime d’activité ont l’obligation de déclarer le montant net social sur les déclarations trimestrielles comportant le mois de </a:t>
            </a:r>
            <a:r>
              <a:rPr lang="fr-FR" sz="2800" b="1" dirty="0">
                <a:solidFill>
                  <a:srgbClr val="454D4A"/>
                </a:solidFill>
              </a:rPr>
              <a:t>janvier 2024</a:t>
            </a:r>
            <a:r>
              <a:rPr lang="fr-FR" sz="2800" dirty="0">
                <a:solidFill>
                  <a:srgbClr val="454D4A"/>
                </a:solidFill>
              </a:rPr>
              <a:t>.</a:t>
            </a:r>
          </a:p>
          <a:p>
            <a:endParaRPr lang="fr-FR" sz="2800" dirty="0">
              <a:solidFill>
                <a:srgbClr val="454D4A"/>
              </a:solidFill>
            </a:endParaRPr>
          </a:p>
          <a:p>
            <a:r>
              <a:rPr lang="fr-FR" sz="2800" dirty="0">
                <a:solidFill>
                  <a:srgbClr val="454D4A"/>
                </a:solidFill>
              </a:rPr>
              <a:t>La première déclaration trimestrielle concernée est donc : novembre, décembre 2023 et janvier 2024.</a:t>
            </a:r>
          </a:p>
          <a:p>
            <a:endParaRPr lang="fr-FR" sz="2800" dirty="0">
              <a:solidFill>
                <a:srgbClr val="454D4A"/>
              </a:solidFill>
            </a:endParaRPr>
          </a:p>
          <a:p>
            <a:r>
              <a:rPr lang="fr-FR" sz="2800" dirty="0">
                <a:solidFill>
                  <a:srgbClr val="454D4A"/>
                </a:solidFill>
              </a:rPr>
              <a:t>Les allocataires ont l'obligation de déclarer le montant net social à partir des revenus de janvier 2024 </a:t>
            </a:r>
            <a:r>
              <a:rPr lang="fr-FR" sz="2800" b="1" i="1" dirty="0">
                <a:solidFill>
                  <a:srgbClr val="454D4A"/>
                </a:solidFill>
              </a:rPr>
              <a:t>perçus en janvier</a:t>
            </a:r>
            <a:r>
              <a:rPr lang="fr-FR" sz="2800" dirty="0">
                <a:solidFill>
                  <a:srgbClr val="454D4A"/>
                </a:solidFill>
              </a:rPr>
              <a:t>. (Les revenus de janvier perçus en février seront à déclarer sur le mois de février).</a:t>
            </a:r>
          </a:p>
          <a:p>
            <a:endParaRPr lang="fr-FR" sz="2800" dirty="0">
              <a:solidFill>
                <a:srgbClr val="454D4A"/>
              </a:solidFill>
            </a:endParaRPr>
          </a:p>
          <a:p>
            <a:r>
              <a:rPr lang="fr-FR" sz="2800" dirty="0">
                <a:solidFill>
                  <a:srgbClr val="454D4A"/>
                </a:solidFill>
              </a:rPr>
              <a:t>Les revenus de décembre 2023 perçus en janvier 2024 n'ont pas l'obligation d'être déclarés en montant net social.</a:t>
            </a:r>
          </a:p>
          <a:p>
            <a:endParaRPr lang="fr-FR" sz="2800" dirty="0">
              <a:solidFill>
                <a:srgbClr val="454D4A"/>
              </a:solidFill>
            </a:endParaRPr>
          </a:p>
        </p:txBody>
      </p:sp>
      <p:sp>
        <p:nvSpPr>
          <p:cNvPr id="7" name="ZoneTexte 6">
            <a:extLst>
              <a:ext uri="{FF2B5EF4-FFF2-40B4-BE49-F238E27FC236}">
                <a16:creationId xmlns:a16="http://schemas.microsoft.com/office/drawing/2014/main" id="{1FE5C1F1-CA59-FD3E-A0CF-F12BE0780BBA}"/>
              </a:ext>
            </a:extLst>
          </p:cNvPr>
          <p:cNvSpPr txBox="1"/>
          <p:nvPr/>
        </p:nvSpPr>
        <p:spPr>
          <a:xfrm>
            <a:off x="1295400" y="1675129"/>
            <a:ext cx="9158286" cy="420371"/>
          </a:xfrm>
          <a:prstGeom prst="rect">
            <a:avLst/>
          </a:prstGeom>
          <a:noFill/>
        </p:spPr>
        <p:txBody>
          <a:bodyPr wrap="square">
            <a:spAutoFit/>
          </a:bodyPr>
          <a:lstStyle/>
          <a:p>
            <a:pPr>
              <a:lnSpc>
                <a:spcPts val="2469"/>
              </a:lnSpc>
            </a:pPr>
            <a:r>
              <a:rPr lang="fr-FR" sz="2800" b="1" dirty="0">
                <a:solidFill>
                  <a:srgbClr val="DB7B5F"/>
                </a:solidFill>
                <a:latin typeface="Avenir"/>
              </a:rPr>
              <a:t>Concrètement, ça change quoi ?</a:t>
            </a:r>
          </a:p>
        </p:txBody>
      </p:sp>
      <p:sp>
        <p:nvSpPr>
          <p:cNvPr id="8" name="Freeform 23">
            <a:extLst>
              <a:ext uri="{FF2B5EF4-FFF2-40B4-BE49-F238E27FC236}">
                <a16:creationId xmlns:a16="http://schemas.microsoft.com/office/drawing/2014/main" id="{3E512C8F-5AAD-F2B4-D9F0-4B1F025A8B42}"/>
              </a:ext>
            </a:extLst>
          </p:cNvPr>
          <p:cNvSpPr/>
          <p:nvPr/>
        </p:nvSpPr>
        <p:spPr>
          <a:xfrm>
            <a:off x="1000125" y="1724025"/>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Espace réservé du numéro de diapositive 50">
            <a:extLst>
              <a:ext uri="{FF2B5EF4-FFF2-40B4-BE49-F238E27FC236}">
                <a16:creationId xmlns:a16="http://schemas.microsoft.com/office/drawing/2014/main" id="{5A560994-6210-6B7F-4A51-CCDBB1B2A1FB}"/>
              </a:ext>
            </a:extLst>
          </p:cNvPr>
          <p:cNvSpPr txBox="1">
            <a:spLocks/>
          </p:cNvSpPr>
          <p:nvPr/>
        </p:nvSpPr>
        <p:spPr>
          <a:xfrm>
            <a:off x="16078200" y="9791700"/>
            <a:ext cx="7334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5</a:t>
            </a:fld>
            <a:r>
              <a:rPr lang="en-US" dirty="0"/>
              <a:t> / 15</a:t>
            </a:r>
          </a:p>
        </p:txBody>
      </p:sp>
    </p:spTree>
    <p:extLst>
      <p:ext uri="{BB962C8B-B14F-4D97-AF65-F5344CB8AC3E}">
        <p14:creationId xmlns:p14="http://schemas.microsoft.com/office/powerpoint/2010/main" val="43053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AEC13D62-CF4B-CDC5-FD6B-87FCC205C44B}"/>
              </a:ext>
            </a:extLst>
          </p:cNvPr>
          <p:cNvSpPr txBox="1"/>
          <p:nvPr/>
        </p:nvSpPr>
        <p:spPr>
          <a:xfrm>
            <a:off x="700211" y="800100"/>
            <a:ext cx="6924679" cy="497829"/>
          </a:xfrm>
          <a:prstGeom prst="rect">
            <a:avLst/>
          </a:prstGeom>
        </p:spPr>
        <p:txBody>
          <a:bodyPr wrap="square" lIns="0" tIns="0" rIns="0" bIns="0" rtlCol="0" anchor="t">
            <a:spAutoFit/>
          </a:bodyPr>
          <a:lstStyle/>
          <a:p>
            <a:pPr algn="ctr">
              <a:lnSpc>
                <a:spcPts val="4200"/>
              </a:lnSpc>
            </a:pPr>
            <a:r>
              <a:rPr lang="fr-FR" sz="3000" dirty="0">
                <a:solidFill>
                  <a:srgbClr val="FFFFFF"/>
                </a:solidFill>
                <a:latin typeface="Avenir Light"/>
              </a:rPr>
              <a:t>Evolutions réglementaires</a:t>
            </a:r>
          </a:p>
        </p:txBody>
      </p:sp>
      <p:sp>
        <p:nvSpPr>
          <p:cNvPr id="3" name="TextBox 12">
            <a:extLst>
              <a:ext uri="{FF2B5EF4-FFF2-40B4-BE49-F238E27FC236}">
                <a16:creationId xmlns:a16="http://schemas.microsoft.com/office/drawing/2014/main" id="{54EA05D1-0D6D-6845-631E-299E769E33AD}"/>
              </a:ext>
            </a:extLst>
          </p:cNvPr>
          <p:cNvSpPr txBox="1"/>
          <p:nvPr/>
        </p:nvSpPr>
        <p:spPr>
          <a:xfrm>
            <a:off x="7624890" y="800100"/>
            <a:ext cx="9962897" cy="497829"/>
          </a:xfrm>
          <a:prstGeom prst="rect">
            <a:avLst/>
          </a:prstGeom>
        </p:spPr>
        <p:txBody>
          <a:bodyPr lIns="0" tIns="0" rIns="0" bIns="0" rtlCol="0" anchor="t">
            <a:spAutoFit/>
          </a:bodyPr>
          <a:lstStyle/>
          <a:p>
            <a:pPr algn="ctr">
              <a:lnSpc>
                <a:spcPts val="4200"/>
              </a:lnSpc>
              <a:spcBef>
                <a:spcPct val="0"/>
              </a:spcBef>
            </a:pPr>
            <a:r>
              <a:rPr lang="en-US" sz="3000" dirty="0">
                <a:solidFill>
                  <a:srgbClr val="454D4A"/>
                </a:solidFill>
                <a:latin typeface="Avenir Light"/>
              </a:rPr>
              <a:t>Rsa et prime d’activité : Le montant net social (MNS)</a:t>
            </a:r>
          </a:p>
        </p:txBody>
      </p:sp>
      <p:sp>
        <p:nvSpPr>
          <p:cNvPr id="4" name="TextBox 51">
            <a:extLst>
              <a:ext uri="{FF2B5EF4-FFF2-40B4-BE49-F238E27FC236}">
                <a16:creationId xmlns:a16="http://schemas.microsoft.com/office/drawing/2014/main" id="{8B7494B2-000B-6358-4DCD-E0D7DA81C10C}"/>
              </a:ext>
            </a:extLst>
          </p:cNvPr>
          <p:cNvSpPr txBox="1"/>
          <p:nvPr/>
        </p:nvSpPr>
        <p:spPr>
          <a:xfrm>
            <a:off x="1028700" y="2324100"/>
            <a:ext cx="16230600" cy="1292662"/>
          </a:xfrm>
          <a:prstGeom prst="rect">
            <a:avLst/>
          </a:prstGeom>
        </p:spPr>
        <p:txBody>
          <a:bodyPr wrap="square" lIns="0" tIns="0" rIns="0" bIns="0" rtlCol="0" anchor="t">
            <a:spAutoFit/>
          </a:bodyPr>
          <a:lstStyle/>
          <a:p>
            <a:r>
              <a:rPr lang="fr-FR" sz="2800" dirty="0">
                <a:solidFill>
                  <a:srgbClr val="454D4A"/>
                </a:solidFill>
              </a:rPr>
              <a:t>En l’absence du montant net social, l’allocataire doit continuer à déclarer le montant net perçu comme il le fait habituellement.</a:t>
            </a:r>
          </a:p>
          <a:p>
            <a:endParaRPr lang="fr-FR" sz="2800" dirty="0">
              <a:solidFill>
                <a:srgbClr val="454D4A"/>
              </a:solidFill>
            </a:endParaRPr>
          </a:p>
        </p:txBody>
      </p:sp>
      <p:sp>
        <p:nvSpPr>
          <p:cNvPr id="5" name="ZoneTexte 4">
            <a:extLst>
              <a:ext uri="{FF2B5EF4-FFF2-40B4-BE49-F238E27FC236}">
                <a16:creationId xmlns:a16="http://schemas.microsoft.com/office/drawing/2014/main" id="{E392B8E9-8730-389E-654C-0DCEE57DC576}"/>
              </a:ext>
            </a:extLst>
          </p:cNvPr>
          <p:cNvSpPr txBox="1"/>
          <p:nvPr/>
        </p:nvSpPr>
        <p:spPr>
          <a:xfrm>
            <a:off x="1209675" y="1675129"/>
            <a:ext cx="16459200" cy="420371"/>
          </a:xfrm>
          <a:prstGeom prst="rect">
            <a:avLst/>
          </a:prstGeom>
          <a:noFill/>
        </p:spPr>
        <p:txBody>
          <a:bodyPr wrap="square">
            <a:spAutoFit/>
          </a:bodyPr>
          <a:lstStyle/>
          <a:p>
            <a:pPr>
              <a:lnSpc>
                <a:spcPts val="2469"/>
              </a:lnSpc>
            </a:pPr>
            <a:r>
              <a:rPr lang="fr-FR" sz="2800" b="1" dirty="0">
                <a:solidFill>
                  <a:srgbClr val="DB7B5F"/>
                </a:solidFill>
                <a:latin typeface="Avenir"/>
              </a:rPr>
              <a:t>Que faire en l’absence du montant net social sur mon bulletin de paie ou mon relevé de prestations ?</a:t>
            </a:r>
          </a:p>
        </p:txBody>
      </p:sp>
      <p:sp>
        <p:nvSpPr>
          <p:cNvPr id="6" name="Freeform 23">
            <a:extLst>
              <a:ext uri="{FF2B5EF4-FFF2-40B4-BE49-F238E27FC236}">
                <a16:creationId xmlns:a16="http://schemas.microsoft.com/office/drawing/2014/main" id="{F8EE8D87-9CFE-E511-C5EB-614BC27C8FDC}"/>
              </a:ext>
            </a:extLst>
          </p:cNvPr>
          <p:cNvSpPr/>
          <p:nvPr/>
        </p:nvSpPr>
        <p:spPr>
          <a:xfrm>
            <a:off x="914400" y="1724025"/>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Espace réservé du numéro de diapositive 50">
            <a:extLst>
              <a:ext uri="{FF2B5EF4-FFF2-40B4-BE49-F238E27FC236}">
                <a16:creationId xmlns:a16="http://schemas.microsoft.com/office/drawing/2014/main" id="{1FE22835-CD5A-1880-6B2E-5F773AF121A9}"/>
              </a:ext>
            </a:extLst>
          </p:cNvPr>
          <p:cNvSpPr txBox="1">
            <a:spLocks/>
          </p:cNvSpPr>
          <p:nvPr/>
        </p:nvSpPr>
        <p:spPr>
          <a:xfrm>
            <a:off x="15925800" y="9791700"/>
            <a:ext cx="8858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6</a:t>
            </a:fld>
            <a:r>
              <a:rPr lang="en-US" dirty="0"/>
              <a:t> / 15</a:t>
            </a:r>
          </a:p>
        </p:txBody>
      </p:sp>
    </p:spTree>
    <p:extLst>
      <p:ext uri="{BB962C8B-B14F-4D97-AF65-F5344CB8AC3E}">
        <p14:creationId xmlns:p14="http://schemas.microsoft.com/office/powerpoint/2010/main" val="12479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C3A00CD4-71B5-4059-3F93-539A358AA1ED}"/>
              </a:ext>
            </a:extLst>
          </p:cNvPr>
          <p:cNvSpPr txBox="1"/>
          <p:nvPr/>
        </p:nvSpPr>
        <p:spPr>
          <a:xfrm>
            <a:off x="7620000" y="800100"/>
            <a:ext cx="9962897" cy="497829"/>
          </a:xfrm>
          <a:prstGeom prst="rect">
            <a:avLst/>
          </a:prstGeom>
        </p:spPr>
        <p:txBody>
          <a:bodyPr lIns="0" tIns="0" rIns="0" bIns="0" rtlCol="0" anchor="t">
            <a:spAutoFit/>
          </a:bodyPr>
          <a:lstStyle/>
          <a:p>
            <a:pPr algn="ctr">
              <a:lnSpc>
                <a:spcPts val="4200"/>
              </a:lnSpc>
              <a:spcBef>
                <a:spcPct val="0"/>
              </a:spcBef>
            </a:pPr>
            <a:r>
              <a:rPr lang="en-US" sz="3000" dirty="0">
                <a:solidFill>
                  <a:srgbClr val="0A2032"/>
                </a:solidFill>
                <a:latin typeface="Avenir Light"/>
              </a:rPr>
              <a:t>Edition d’une attestation Montant net social</a:t>
            </a:r>
          </a:p>
        </p:txBody>
      </p:sp>
      <p:sp>
        <p:nvSpPr>
          <p:cNvPr id="6" name="TextBox 45">
            <a:extLst>
              <a:ext uri="{FF2B5EF4-FFF2-40B4-BE49-F238E27FC236}">
                <a16:creationId xmlns:a16="http://schemas.microsoft.com/office/drawing/2014/main" id="{0DBD3E27-4471-59A7-8BAF-8F75DD22CD50}"/>
              </a:ext>
            </a:extLst>
          </p:cNvPr>
          <p:cNvSpPr txBox="1"/>
          <p:nvPr/>
        </p:nvSpPr>
        <p:spPr>
          <a:xfrm>
            <a:off x="2438400" y="812129"/>
            <a:ext cx="3062004" cy="402098"/>
          </a:xfrm>
          <a:prstGeom prst="rect">
            <a:avLst/>
          </a:prstGeom>
        </p:spPr>
        <p:txBody>
          <a:bodyPr wrap="square" lIns="0" tIns="0" rIns="0" bIns="0" rtlCol="0" anchor="t">
            <a:spAutoFit/>
          </a:bodyPr>
          <a:lstStyle/>
          <a:p>
            <a:pPr algn="ctr">
              <a:lnSpc>
                <a:spcPts val="3359"/>
              </a:lnSpc>
            </a:pPr>
            <a:r>
              <a:rPr lang="en-US" sz="2400" dirty="0">
                <a:solidFill>
                  <a:srgbClr val="FFFFFF"/>
                </a:solidFill>
                <a:latin typeface="Avenir Light" panose="020B0604020202020204" charset="0"/>
              </a:rPr>
              <a:t>Caf.fr / Mon Compte</a:t>
            </a:r>
          </a:p>
        </p:txBody>
      </p:sp>
      <p:sp>
        <p:nvSpPr>
          <p:cNvPr id="7" name="TextBox 4">
            <a:extLst>
              <a:ext uri="{FF2B5EF4-FFF2-40B4-BE49-F238E27FC236}">
                <a16:creationId xmlns:a16="http://schemas.microsoft.com/office/drawing/2014/main" id="{8C38D98C-745B-0FA7-5350-00566E0FF465}"/>
              </a:ext>
            </a:extLst>
          </p:cNvPr>
          <p:cNvSpPr txBox="1"/>
          <p:nvPr/>
        </p:nvSpPr>
        <p:spPr>
          <a:xfrm>
            <a:off x="1019175" y="1714500"/>
            <a:ext cx="16230600" cy="4342407"/>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fr-FR" sz="2150" dirty="0">
                <a:solidFill>
                  <a:srgbClr val="000000"/>
                </a:solidFill>
                <a:latin typeface="Avenir Light" panose="020B0604020202020204" charset="0"/>
              </a:rPr>
              <a:t>Certaines administrations peuvent demander à l’allocataire de fournir une attestation de paiement de la caf précisant le montant net social.</a:t>
            </a:r>
          </a:p>
          <a:p>
            <a:pPr>
              <a:lnSpc>
                <a:spcPts val="3079"/>
              </a:lnSpc>
            </a:pPr>
            <a:endParaRPr lang="fr-FR" sz="2150" dirty="0">
              <a:solidFill>
                <a:srgbClr val="000000"/>
              </a:solidFill>
              <a:latin typeface="Avenir Light" panose="020B0604020202020204" charset="0"/>
            </a:endParaRPr>
          </a:p>
          <a:p>
            <a:pPr>
              <a:lnSpc>
                <a:spcPts val="3079"/>
              </a:lnSpc>
            </a:pPr>
            <a:r>
              <a:rPr lang="fr-FR" sz="2150" dirty="0">
                <a:solidFill>
                  <a:srgbClr val="000000"/>
                </a:solidFill>
                <a:latin typeface="Avenir Light" panose="020B0604020202020204" charset="0"/>
              </a:rPr>
              <a:t>A compter du 11 février 2024, l’allocataire pourra éditer une attestation de droits restituant le “Montant net social” pour ses droits versés à compter du 1</a:t>
            </a:r>
            <a:r>
              <a:rPr lang="fr-FR" sz="2150" baseline="30000" dirty="0">
                <a:solidFill>
                  <a:srgbClr val="000000"/>
                </a:solidFill>
                <a:latin typeface="Avenir Light" panose="020B0604020202020204" charset="0"/>
              </a:rPr>
              <a:t>er</a:t>
            </a:r>
            <a:r>
              <a:rPr lang="fr-FR" sz="2150" dirty="0">
                <a:solidFill>
                  <a:srgbClr val="000000"/>
                </a:solidFill>
                <a:latin typeface="Avenir Light" panose="020B0604020202020204" charset="0"/>
              </a:rPr>
              <a:t> janvier 2024.</a:t>
            </a:r>
          </a:p>
          <a:p>
            <a:pPr algn="just">
              <a:lnSpc>
                <a:spcPts val="3079"/>
              </a:lnSpc>
            </a:pPr>
            <a:endParaRPr lang="fr-FR" sz="2199" dirty="0">
              <a:solidFill>
                <a:srgbClr val="000000"/>
              </a:solidFill>
              <a:latin typeface="Avenir Light" panose="020B0604020202020204" charset="0"/>
            </a:endParaRPr>
          </a:p>
          <a:p>
            <a:pPr algn="just">
              <a:lnSpc>
                <a:spcPts val="3079"/>
              </a:lnSpc>
            </a:pPr>
            <a:r>
              <a:rPr lang="fr-FR" sz="2199" dirty="0">
                <a:solidFill>
                  <a:srgbClr val="000000"/>
                </a:solidFill>
                <a:latin typeface="Avenir Light" panose="020B0604020202020204" charset="0"/>
              </a:rPr>
              <a:t>Cette attestation sera disponible sur :</a:t>
            </a:r>
          </a:p>
          <a:p>
            <a:pPr algn="just">
              <a:lnSpc>
                <a:spcPts val="3079"/>
              </a:lnSpc>
            </a:pPr>
            <a:endParaRPr lang="fr-FR" sz="2199" dirty="0">
              <a:solidFill>
                <a:srgbClr val="000000"/>
              </a:solidFill>
              <a:latin typeface="Avenir Light" panose="020B0604020202020204" charset="0"/>
            </a:endParaRPr>
          </a:p>
          <a:p>
            <a:pPr marL="474345" lvl="1" indent="-237490" algn="just">
              <a:lnSpc>
                <a:spcPts val="3079"/>
              </a:lnSpc>
              <a:buFont typeface="Arial"/>
              <a:buChar char="•"/>
            </a:pPr>
            <a:r>
              <a:rPr lang="fr-FR" sz="2199" dirty="0">
                <a:solidFill>
                  <a:srgbClr val="000000"/>
                </a:solidFill>
                <a:latin typeface="Avenir Light" panose="020B0604020202020204" charset="0"/>
              </a:rPr>
              <a:t> le site Caf.fr,</a:t>
            </a:r>
          </a:p>
          <a:p>
            <a:pPr marL="474345" lvl="1" indent="-237490" algn="just">
              <a:lnSpc>
                <a:spcPts val="3079"/>
              </a:lnSpc>
              <a:buFont typeface="Arial"/>
              <a:buChar char="•"/>
            </a:pPr>
            <a:r>
              <a:rPr lang="fr-FR" sz="2199" dirty="0">
                <a:solidFill>
                  <a:srgbClr val="000000"/>
                </a:solidFill>
                <a:latin typeface="Avenir Light" panose="020B0604020202020204" charset="0"/>
              </a:rPr>
              <a:t> l’ Application mobile Caf-Mon compte, </a:t>
            </a:r>
          </a:p>
          <a:p>
            <a:pPr marL="236855" lvl="1" algn="just">
              <a:lnSpc>
                <a:spcPts val="3079"/>
              </a:lnSpc>
            </a:pPr>
            <a:endParaRPr lang="fr-FR" sz="2150" dirty="0">
              <a:solidFill>
                <a:srgbClr val="000000"/>
              </a:solidFill>
              <a:latin typeface="Avenir Light" panose="020B0604020202020204" charset="0"/>
            </a:endParaRPr>
          </a:p>
        </p:txBody>
      </p:sp>
      <p:sp>
        <p:nvSpPr>
          <p:cNvPr id="8" name="Espace réservé du numéro de diapositive 50">
            <a:extLst>
              <a:ext uri="{FF2B5EF4-FFF2-40B4-BE49-F238E27FC236}">
                <a16:creationId xmlns:a16="http://schemas.microsoft.com/office/drawing/2014/main" id="{3DC837E7-3C24-BEC1-D238-8F7A5072ECA2}"/>
              </a:ext>
            </a:extLst>
          </p:cNvPr>
          <p:cNvSpPr txBox="1">
            <a:spLocks/>
          </p:cNvSpPr>
          <p:nvPr/>
        </p:nvSpPr>
        <p:spPr>
          <a:xfrm>
            <a:off x="15925800" y="9791700"/>
            <a:ext cx="8858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7</a:t>
            </a:fld>
            <a:r>
              <a:rPr lang="en-US" dirty="0"/>
              <a:t> / 15</a:t>
            </a:r>
          </a:p>
        </p:txBody>
      </p:sp>
    </p:spTree>
    <p:extLst>
      <p:ext uri="{BB962C8B-B14F-4D97-AF65-F5344CB8AC3E}">
        <p14:creationId xmlns:p14="http://schemas.microsoft.com/office/powerpoint/2010/main" val="368699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C3A00CD4-71B5-4059-3F93-539A358AA1ED}"/>
              </a:ext>
            </a:extLst>
          </p:cNvPr>
          <p:cNvSpPr txBox="1"/>
          <p:nvPr/>
        </p:nvSpPr>
        <p:spPr>
          <a:xfrm>
            <a:off x="7620000" y="800100"/>
            <a:ext cx="9962897" cy="497829"/>
          </a:xfrm>
          <a:prstGeom prst="rect">
            <a:avLst/>
          </a:prstGeom>
        </p:spPr>
        <p:txBody>
          <a:bodyPr lIns="0" tIns="0" rIns="0" bIns="0" rtlCol="0" anchor="t">
            <a:spAutoFit/>
          </a:bodyPr>
          <a:lstStyle/>
          <a:p>
            <a:pPr algn="ctr">
              <a:lnSpc>
                <a:spcPts val="4200"/>
              </a:lnSpc>
              <a:spcBef>
                <a:spcPct val="0"/>
              </a:spcBef>
            </a:pPr>
            <a:r>
              <a:rPr lang="en-US" sz="3000" dirty="0">
                <a:solidFill>
                  <a:srgbClr val="0A2032"/>
                </a:solidFill>
                <a:latin typeface="Avenir Light"/>
              </a:rPr>
              <a:t>Edition d’une attestation Montant net social</a:t>
            </a:r>
          </a:p>
        </p:txBody>
      </p:sp>
      <p:sp>
        <p:nvSpPr>
          <p:cNvPr id="6" name="TextBox 45">
            <a:extLst>
              <a:ext uri="{FF2B5EF4-FFF2-40B4-BE49-F238E27FC236}">
                <a16:creationId xmlns:a16="http://schemas.microsoft.com/office/drawing/2014/main" id="{0DBD3E27-4471-59A7-8BAF-8F75DD22CD50}"/>
              </a:ext>
            </a:extLst>
          </p:cNvPr>
          <p:cNvSpPr txBox="1"/>
          <p:nvPr/>
        </p:nvSpPr>
        <p:spPr>
          <a:xfrm>
            <a:off x="2438400" y="812129"/>
            <a:ext cx="3062004" cy="402098"/>
          </a:xfrm>
          <a:prstGeom prst="rect">
            <a:avLst/>
          </a:prstGeom>
        </p:spPr>
        <p:txBody>
          <a:bodyPr wrap="square" lIns="0" tIns="0" rIns="0" bIns="0" rtlCol="0" anchor="t">
            <a:spAutoFit/>
          </a:bodyPr>
          <a:lstStyle/>
          <a:p>
            <a:pPr algn="ctr">
              <a:lnSpc>
                <a:spcPts val="3359"/>
              </a:lnSpc>
            </a:pPr>
            <a:r>
              <a:rPr lang="en-US" sz="2400" dirty="0">
                <a:solidFill>
                  <a:srgbClr val="FFFFFF"/>
                </a:solidFill>
                <a:latin typeface="Avenir Light" panose="020B0604020202020204" charset="0"/>
              </a:rPr>
              <a:t>Caf.fr / Mon Compte</a:t>
            </a:r>
          </a:p>
        </p:txBody>
      </p:sp>
      <p:sp>
        <p:nvSpPr>
          <p:cNvPr id="21" name="Freeform 4">
            <a:extLst>
              <a:ext uri="{FF2B5EF4-FFF2-40B4-BE49-F238E27FC236}">
                <a16:creationId xmlns:a16="http://schemas.microsoft.com/office/drawing/2014/main" id="{FBE7AEAF-D65E-835B-B1DB-6198936FABEE}"/>
              </a:ext>
            </a:extLst>
          </p:cNvPr>
          <p:cNvSpPr/>
          <p:nvPr/>
        </p:nvSpPr>
        <p:spPr>
          <a:xfrm>
            <a:off x="1314824" y="2431066"/>
            <a:ext cx="5724340" cy="4934114"/>
          </a:xfrm>
          <a:custGeom>
            <a:avLst/>
            <a:gdLst/>
            <a:ahLst/>
            <a:cxnLst/>
            <a:rect l="l" t="t" r="r" b="b"/>
            <a:pathLst>
              <a:path w="5724340" h="4934114">
                <a:moveTo>
                  <a:pt x="0" y="0"/>
                </a:moveTo>
                <a:lnTo>
                  <a:pt x="5724340" y="0"/>
                </a:lnTo>
                <a:lnTo>
                  <a:pt x="5724340" y="4934115"/>
                </a:lnTo>
                <a:lnTo>
                  <a:pt x="0" y="4934115"/>
                </a:lnTo>
                <a:lnTo>
                  <a:pt x="0" y="0"/>
                </a:lnTo>
                <a:close/>
              </a:path>
            </a:pathLst>
          </a:custGeom>
          <a:blipFill>
            <a:blip r:embed="rId2"/>
            <a:stretch>
              <a:fillRect t="-561" r="-69174" b="-10203"/>
            </a:stretch>
          </a:blipFill>
        </p:spPr>
      </p:sp>
      <p:grpSp>
        <p:nvGrpSpPr>
          <p:cNvPr id="5" name="Group 8">
            <a:extLst>
              <a:ext uri="{FF2B5EF4-FFF2-40B4-BE49-F238E27FC236}">
                <a16:creationId xmlns:a16="http://schemas.microsoft.com/office/drawing/2014/main" id="{D3B75407-1335-93D0-7EA1-DF4A610FE2B9}"/>
              </a:ext>
            </a:extLst>
          </p:cNvPr>
          <p:cNvGrpSpPr/>
          <p:nvPr/>
        </p:nvGrpSpPr>
        <p:grpSpPr>
          <a:xfrm>
            <a:off x="5191124" y="3891402"/>
            <a:ext cx="1828990" cy="694935"/>
            <a:chOff x="0" y="-76200"/>
            <a:chExt cx="481709" cy="183028"/>
          </a:xfrm>
        </p:grpSpPr>
        <p:sp>
          <p:nvSpPr>
            <p:cNvPr id="12" name="Freeform 9">
              <a:extLst>
                <a:ext uri="{FF2B5EF4-FFF2-40B4-BE49-F238E27FC236}">
                  <a16:creationId xmlns:a16="http://schemas.microsoft.com/office/drawing/2014/main" id="{78850782-182E-4D3E-1E99-0BCF96A311A3}"/>
                </a:ext>
              </a:extLst>
            </p:cNvPr>
            <p:cNvSpPr/>
            <p:nvPr/>
          </p:nvSpPr>
          <p:spPr>
            <a:xfrm>
              <a:off x="0" y="0"/>
              <a:ext cx="481709" cy="106828"/>
            </a:xfrm>
            <a:custGeom>
              <a:avLst/>
              <a:gdLst/>
              <a:ahLst/>
              <a:cxnLst/>
              <a:rect l="l" t="t" r="r" b="b"/>
              <a:pathLst>
                <a:path w="481709" h="106828">
                  <a:moveTo>
                    <a:pt x="53414" y="0"/>
                  </a:moveTo>
                  <a:lnTo>
                    <a:pt x="428295" y="0"/>
                  </a:lnTo>
                  <a:cubicBezTo>
                    <a:pt x="457795" y="0"/>
                    <a:pt x="481709" y="23914"/>
                    <a:pt x="481709" y="53414"/>
                  </a:cubicBezTo>
                  <a:lnTo>
                    <a:pt x="481709" y="53414"/>
                  </a:lnTo>
                  <a:cubicBezTo>
                    <a:pt x="481709" y="82914"/>
                    <a:pt x="457795" y="106828"/>
                    <a:pt x="428295" y="106828"/>
                  </a:cubicBezTo>
                  <a:lnTo>
                    <a:pt x="53414" y="106828"/>
                  </a:lnTo>
                  <a:cubicBezTo>
                    <a:pt x="23914" y="106828"/>
                    <a:pt x="0" y="82914"/>
                    <a:pt x="0" y="53414"/>
                  </a:cubicBezTo>
                  <a:lnTo>
                    <a:pt x="0" y="53414"/>
                  </a:lnTo>
                  <a:cubicBezTo>
                    <a:pt x="0" y="23914"/>
                    <a:pt x="23914" y="0"/>
                    <a:pt x="53414" y="0"/>
                  </a:cubicBezTo>
                  <a:close/>
                </a:path>
              </a:pathLst>
            </a:custGeom>
            <a:solidFill>
              <a:srgbClr val="000000">
                <a:alpha val="0"/>
              </a:srgbClr>
            </a:solidFill>
            <a:ln w="38100" cap="rnd">
              <a:solidFill>
                <a:srgbClr val="3994C1"/>
              </a:solidFill>
              <a:prstDash val="solid"/>
              <a:round/>
            </a:ln>
          </p:spPr>
          <p:txBody>
            <a:bodyPr/>
            <a:lstStyle/>
            <a:p>
              <a:endParaRPr lang="en-US"/>
            </a:p>
          </p:txBody>
        </p:sp>
        <p:sp>
          <p:nvSpPr>
            <p:cNvPr id="13" name="TextBox 10">
              <a:extLst>
                <a:ext uri="{FF2B5EF4-FFF2-40B4-BE49-F238E27FC236}">
                  <a16:creationId xmlns:a16="http://schemas.microsoft.com/office/drawing/2014/main" id="{31AD63ED-880F-BCF7-D63E-D11D6E6A7BBE}"/>
                </a:ext>
              </a:extLst>
            </p:cNvPr>
            <p:cNvSpPr txBox="1"/>
            <p:nvPr/>
          </p:nvSpPr>
          <p:spPr>
            <a:xfrm>
              <a:off x="0" y="-76200"/>
              <a:ext cx="481709" cy="18302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8" name="Group 18">
            <a:extLst>
              <a:ext uri="{FF2B5EF4-FFF2-40B4-BE49-F238E27FC236}">
                <a16:creationId xmlns:a16="http://schemas.microsoft.com/office/drawing/2014/main" id="{418D4280-E138-755A-21C7-1ACDAA7E3C4D}"/>
              </a:ext>
            </a:extLst>
          </p:cNvPr>
          <p:cNvGrpSpPr/>
          <p:nvPr/>
        </p:nvGrpSpPr>
        <p:grpSpPr>
          <a:xfrm>
            <a:off x="1066800" y="1815963"/>
            <a:ext cx="16286939" cy="7140644"/>
            <a:chOff x="0" y="-35866"/>
            <a:chExt cx="21715918" cy="9520857"/>
          </a:xfrm>
        </p:grpSpPr>
        <p:sp>
          <p:nvSpPr>
            <p:cNvPr id="9" name="Freeform 19">
              <a:extLst>
                <a:ext uri="{FF2B5EF4-FFF2-40B4-BE49-F238E27FC236}">
                  <a16:creationId xmlns:a16="http://schemas.microsoft.com/office/drawing/2014/main" id="{5F0ED79C-BD52-347F-45B1-0E6278232C35}"/>
                </a:ext>
              </a:extLst>
            </p:cNvPr>
            <p:cNvSpPr/>
            <p:nvPr/>
          </p:nvSpPr>
          <p:spPr>
            <a:xfrm>
              <a:off x="9111520" y="936155"/>
              <a:ext cx="12096981" cy="6275050"/>
            </a:xfrm>
            <a:custGeom>
              <a:avLst/>
              <a:gdLst/>
              <a:ahLst/>
              <a:cxnLst/>
              <a:rect l="l" t="t" r="r" b="b"/>
              <a:pathLst>
                <a:path w="12096981" h="6275050">
                  <a:moveTo>
                    <a:pt x="0" y="0"/>
                  </a:moveTo>
                  <a:lnTo>
                    <a:pt x="12096981" y="0"/>
                  </a:lnTo>
                  <a:lnTo>
                    <a:pt x="12096981" y="6275051"/>
                  </a:lnTo>
                  <a:lnTo>
                    <a:pt x="0" y="6275051"/>
                  </a:lnTo>
                  <a:lnTo>
                    <a:pt x="0" y="0"/>
                  </a:lnTo>
                  <a:close/>
                </a:path>
              </a:pathLst>
            </a:custGeom>
            <a:blipFill>
              <a:blip r:embed="rId3"/>
              <a:stretch>
                <a:fillRect r="-23536" b="-6531"/>
              </a:stretch>
            </a:blipFill>
            <a:ln w="38100" cap="rnd">
              <a:solidFill>
                <a:srgbClr val="FFFFFF"/>
              </a:solidFill>
              <a:prstDash val="solid"/>
              <a:round/>
            </a:ln>
          </p:spPr>
          <p:txBody>
            <a:bodyPr/>
            <a:lstStyle/>
            <a:p>
              <a:endParaRPr lang="en-US"/>
            </a:p>
          </p:txBody>
        </p:sp>
        <p:sp>
          <p:nvSpPr>
            <p:cNvPr id="10" name="TextBox 20">
              <a:extLst>
                <a:ext uri="{FF2B5EF4-FFF2-40B4-BE49-F238E27FC236}">
                  <a16:creationId xmlns:a16="http://schemas.microsoft.com/office/drawing/2014/main" id="{5541DC2E-18BB-46F2-32C0-7887AA013A20}"/>
                </a:ext>
              </a:extLst>
            </p:cNvPr>
            <p:cNvSpPr txBox="1"/>
            <p:nvPr/>
          </p:nvSpPr>
          <p:spPr>
            <a:xfrm>
              <a:off x="0" y="7941663"/>
              <a:ext cx="21452703" cy="154332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80"/>
                </a:lnSpc>
              </a:pPr>
              <a:r>
                <a:rPr lang="fr-FR" sz="2200" dirty="0">
                  <a:solidFill>
                    <a:srgbClr val="454D4A"/>
                  </a:solidFill>
                  <a:latin typeface="Avenir Light" panose="020B0604020202020204" charset="0"/>
                </a:rPr>
                <a:t>Deux chemins d’accès sont possibles : </a:t>
              </a:r>
            </a:p>
            <a:p>
              <a:pPr marL="474988" lvl="1" indent="-237494">
                <a:lnSpc>
                  <a:spcPts val="3080"/>
                </a:lnSpc>
                <a:buFont typeface="Arial"/>
                <a:buChar char="•"/>
              </a:pPr>
              <a:r>
                <a:rPr lang="fr-FR" sz="2200" dirty="0">
                  <a:solidFill>
                    <a:srgbClr val="454D4A"/>
                  </a:solidFill>
                  <a:latin typeface="Avenir Light" panose="020B0604020202020204" charset="0"/>
                </a:rPr>
                <a:t>soit depuis la rubrique “mes attestations”, </a:t>
              </a:r>
            </a:p>
            <a:p>
              <a:pPr marL="474988" lvl="1" indent="-237494">
                <a:lnSpc>
                  <a:spcPts val="3080"/>
                </a:lnSpc>
                <a:buFont typeface="Arial"/>
                <a:buChar char="•"/>
              </a:pPr>
              <a:r>
                <a:rPr lang="fr-FR" sz="2200" dirty="0">
                  <a:solidFill>
                    <a:srgbClr val="454D4A"/>
                  </a:solidFill>
                  <a:latin typeface="Avenir Light" panose="020B0604020202020204" charset="0"/>
                </a:rPr>
                <a:t>soit depuis “mes paiements et mes droits” à la rubrique : “autres attestations”.</a:t>
              </a:r>
            </a:p>
          </p:txBody>
        </p:sp>
        <p:sp>
          <p:nvSpPr>
            <p:cNvPr id="11" name="TextBox 21">
              <a:extLst>
                <a:ext uri="{FF2B5EF4-FFF2-40B4-BE49-F238E27FC236}">
                  <a16:creationId xmlns:a16="http://schemas.microsoft.com/office/drawing/2014/main" id="{24A8F5BD-DCE4-0394-B900-A65F025C0DDD}"/>
                </a:ext>
              </a:extLst>
            </p:cNvPr>
            <p:cNvSpPr txBox="1"/>
            <p:nvPr/>
          </p:nvSpPr>
          <p:spPr>
            <a:xfrm>
              <a:off x="2336800" y="-35866"/>
              <a:ext cx="19379118" cy="48928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spcBef>
                  <a:spcPct val="0"/>
                </a:spcBef>
              </a:pPr>
              <a:r>
                <a:rPr lang="fr-FR" sz="2199" dirty="0">
                  <a:solidFill>
                    <a:srgbClr val="454D4A"/>
                  </a:solidFill>
                  <a:latin typeface="Avenir Light" panose="020B0604020202020204" charset="0"/>
                </a:rPr>
                <a:t>Accès à “Mes attestations de montant net social” depuis le tableau de bord de l’allocataire.  </a:t>
              </a:r>
            </a:p>
          </p:txBody>
        </p:sp>
      </p:grpSp>
      <p:grpSp>
        <p:nvGrpSpPr>
          <p:cNvPr id="22" name="Group 8">
            <a:extLst>
              <a:ext uri="{FF2B5EF4-FFF2-40B4-BE49-F238E27FC236}">
                <a16:creationId xmlns:a16="http://schemas.microsoft.com/office/drawing/2014/main" id="{1BD61C1F-173D-38CE-929C-CBAB89ACFDE7}"/>
              </a:ext>
            </a:extLst>
          </p:cNvPr>
          <p:cNvGrpSpPr/>
          <p:nvPr/>
        </p:nvGrpSpPr>
        <p:grpSpPr>
          <a:xfrm>
            <a:off x="14577465" y="5524500"/>
            <a:ext cx="2367136" cy="694935"/>
            <a:chOff x="0" y="-76200"/>
            <a:chExt cx="481709" cy="183028"/>
          </a:xfrm>
        </p:grpSpPr>
        <p:sp>
          <p:nvSpPr>
            <p:cNvPr id="23" name="Freeform 9">
              <a:extLst>
                <a:ext uri="{FF2B5EF4-FFF2-40B4-BE49-F238E27FC236}">
                  <a16:creationId xmlns:a16="http://schemas.microsoft.com/office/drawing/2014/main" id="{61936C90-8CDD-E7E3-18CA-2D9DF4F5C4A9}"/>
                </a:ext>
              </a:extLst>
            </p:cNvPr>
            <p:cNvSpPr/>
            <p:nvPr/>
          </p:nvSpPr>
          <p:spPr>
            <a:xfrm>
              <a:off x="0" y="0"/>
              <a:ext cx="481709" cy="106828"/>
            </a:xfrm>
            <a:custGeom>
              <a:avLst/>
              <a:gdLst/>
              <a:ahLst/>
              <a:cxnLst/>
              <a:rect l="l" t="t" r="r" b="b"/>
              <a:pathLst>
                <a:path w="481709" h="106828">
                  <a:moveTo>
                    <a:pt x="53414" y="0"/>
                  </a:moveTo>
                  <a:lnTo>
                    <a:pt x="428295" y="0"/>
                  </a:lnTo>
                  <a:cubicBezTo>
                    <a:pt x="457795" y="0"/>
                    <a:pt x="481709" y="23914"/>
                    <a:pt x="481709" y="53414"/>
                  </a:cubicBezTo>
                  <a:lnTo>
                    <a:pt x="481709" y="53414"/>
                  </a:lnTo>
                  <a:cubicBezTo>
                    <a:pt x="481709" y="82914"/>
                    <a:pt x="457795" y="106828"/>
                    <a:pt x="428295" y="106828"/>
                  </a:cubicBezTo>
                  <a:lnTo>
                    <a:pt x="53414" y="106828"/>
                  </a:lnTo>
                  <a:cubicBezTo>
                    <a:pt x="23914" y="106828"/>
                    <a:pt x="0" y="82914"/>
                    <a:pt x="0" y="53414"/>
                  </a:cubicBezTo>
                  <a:lnTo>
                    <a:pt x="0" y="53414"/>
                  </a:lnTo>
                  <a:cubicBezTo>
                    <a:pt x="0" y="23914"/>
                    <a:pt x="23914" y="0"/>
                    <a:pt x="53414" y="0"/>
                  </a:cubicBezTo>
                  <a:close/>
                </a:path>
              </a:pathLst>
            </a:custGeom>
            <a:solidFill>
              <a:srgbClr val="000000">
                <a:alpha val="0"/>
              </a:srgbClr>
            </a:solidFill>
            <a:ln w="38100" cap="rnd">
              <a:solidFill>
                <a:srgbClr val="3994C1"/>
              </a:solidFill>
              <a:prstDash val="solid"/>
              <a:round/>
            </a:ln>
          </p:spPr>
          <p:txBody>
            <a:bodyPr/>
            <a:lstStyle/>
            <a:p>
              <a:endParaRPr lang="en-US"/>
            </a:p>
          </p:txBody>
        </p:sp>
        <p:sp>
          <p:nvSpPr>
            <p:cNvPr id="24" name="TextBox 10">
              <a:extLst>
                <a:ext uri="{FF2B5EF4-FFF2-40B4-BE49-F238E27FC236}">
                  <a16:creationId xmlns:a16="http://schemas.microsoft.com/office/drawing/2014/main" id="{15FFEDEC-CB01-C09D-820D-6FA2BBBA2FD0}"/>
                </a:ext>
              </a:extLst>
            </p:cNvPr>
            <p:cNvSpPr txBox="1"/>
            <p:nvPr/>
          </p:nvSpPr>
          <p:spPr>
            <a:xfrm>
              <a:off x="0" y="-76200"/>
              <a:ext cx="481709" cy="18302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25" name="Espace réservé du numéro de diapositive 50">
            <a:extLst>
              <a:ext uri="{FF2B5EF4-FFF2-40B4-BE49-F238E27FC236}">
                <a16:creationId xmlns:a16="http://schemas.microsoft.com/office/drawing/2014/main" id="{0B61C8E3-56CC-F03E-8C26-A2D515A2CB6B}"/>
              </a:ext>
            </a:extLst>
          </p:cNvPr>
          <p:cNvSpPr txBox="1">
            <a:spLocks/>
          </p:cNvSpPr>
          <p:nvPr/>
        </p:nvSpPr>
        <p:spPr>
          <a:xfrm>
            <a:off x="15906376" y="9791700"/>
            <a:ext cx="103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8</a:t>
            </a:fld>
            <a:r>
              <a:rPr lang="en-US" dirty="0"/>
              <a:t> / 15</a:t>
            </a:r>
          </a:p>
        </p:txBody>
      </p:sp>
    </p:spTree>
    <p:extLst>
      <p:ext uri="{BB962C8B-B14F-4D97-AF65-F5344CB8AC3E}">
        <p14:creationId xmlns:p14="http://schemas.microsoft.com/office/powerpoint/2010/main" val="303804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C3A00CD4-71B5-4059-3F93-539A358AA1ED}"/>
              </a:ext>
            </a:extLst>
          </p:cNvPr>
          <p:cNvSpPr txBox="1"/>
          <p:nvPr/>
        </p:nvSpPr>
        <p:spPr>
          <a:xfrm>
            <a:off x="7620000" y="800100"/>
            <a:ext cx="9962897" cy="497829"/>
          </a:xfrm>
          <a:prstGeom prst="rect">
            <a:avLst/>
          </a:prstGeom>
        </p:spPr>
        <p:txBody>
          <a:bodyPr lIns="0" tIns="0" rIns="0" bIns="0" rtlCol="0" anchor="t">
            <a:spAutoFit/>
          </a:bodyPr>
          <a:lstStyle/>
          <a:p>
            <a:pPr algn="ctr">
              <a:lnSpc>
                <a:spcPts val="4200"/>
              </a:lnSpc>
              <a:spcBef>
                <a:spcPct val="0"/>
              </a:spcBef>
            </a:pPr>
            <a:r>
              <a:rPr lang="en-US" sz="3000" dirty="0">
                <a:solidFill>
                  <a:srgbClr val="0A2032"/>
                </a:solidFill>
                <a:latin typeface="Avenir Light"/>
              </a:rPr>
              <a:t>Edition d’une attestation Montant net social</a:t>
            </a:r>
          </a:p>
        </p:txBody>
      </p:sp>
      <p:sp>
        <p:nvSpPr>
          <p:cNvPr id="6" name="TextBox 45">
            <a:extLst>
              <a:ext uri="{FF2B5EF4-FFF2-40B4-BE49-F238E27FC236}">
                <a16:creationId xmlns:a16="http://schemas.microsoft.com/office/drawing/2014/main" id="{0DBD3E27-4471-59A7-8BAF-8F75DD22CD50}"/>
              </a:ext>
            </a:extLst>
          </p:cNvPr>
          <p:cNvSpPr txBox="1"/>
          <p:nvPr/>
        </p:nvSpPr>
        <p:spPr>
          <a:xfrm>
            <a:off x="2438400" y="812129"/>
            <a:ext cx="3062004" cy="402098"/>
          </a:xfrm>
          <a:prstGeom prst="rect">
            <a:avLst/>
          </a:prstGeom>
        </p:spPr>
        <p:txBody>
          <a:bodyPr wrap="square" lIns="0" tIns="0" rIns="0" bIns="0" rtlCol="0" anchor="t">
            <a:spAutoFit/>
          </a:bodyPr>
          <a:lstStyle/>
          <a:p>
            <a:pPr algn="ctr">
              <a:lnSpc>
                <a:spcPts val="3359"/>
              </a:lnSpc>
            </a:pPr>
            <a:r>
              <a:rPr lang="en-US" sz="2400" dirty="0">
                <a:solidFill>
                  <a:srgbClr val="FFFFFF"/>
                </a:solidFill>
                <a:latin typeface="Avenir Light" panose="020B0604020202020204" charset="0"/>
              </a:rPr>
              <a:t>Caf.fr / Mon Compte</a:t>
            </a:r>
          </a:p>
        </p:txBody>
      </p:sp>
      <p:sp>
        <p:nvSpPr>
          <p:cNvPr id="11" name="TextBox 21">
            <a:extLst>
              <a:ext uri="{FF2B5EF4-FFF2-40B4-BE49-F238E27FC236}">
                <a16:creationId xmlns:a16="http://schemas.microsoft.com/office/drawing/2014/main" id="{24A8F5BD-DCE4-0394-B900-A65F025C0DDD}"/>
              </a:ext>
            </a:extLst>
          </p:cNvPr>
          <p:cNvSpPr txBox="1"/>
          <p:nvPr/>
        </p:nvSpPr>
        <p:spPr>
          <a:xfrm>
            <a:off x="2819400" y="1815963"/>
            <a:ext cx="14534339" cy="3669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spcBef>
                <a:spcPct val="0"/>
              </a:spcBef>
            </a:pPr>
            <a:r>
              <a:rPr lang="fr-FR" sz="2199" dirty="0">
                <a:solidFill>
                  <a:srgbClr val="454D4A"/>
                </a:solidFill>
                <a:latin typeface="Avenir Light" panose="020B0604020202020204" charset="0"/>
              </a:rPr>
              <a:t>Accès à “Mes attestations de montant net social” depuis le tableau de bord de l’allocataire.  </a:t>
            </a:r>
          </a:p>
        </p:txBody>
      </p:sp>
      <p:sp>
        <p:nvSpPr>
          <p:cNvPr id="2" name="Freeform 4">
            <a:extLst>
              <a:ext uri="{FF2B5EF4-FFF2-40B4-BE49-F238E27FC236}">
                <a16:creationId xmlns:a16="http://schemas.microsoft.com/office/drawing/2014/main" id="{05EDB5DA-EC42-D3A6-29D1-13967FF98623}"/>
              </a:ext>
            </a:extLst>
          </p:cNvPr>
          <p:cNvSpPr/>
          <p:nvPr/>
        </p:nvSpPr>
        <p:spPr>
          <a:xfrm>
            <a:off x="4038600" y="2948598"/>
            <a:ext cx="9144000" cy="4015420"/>
          </a:xfrm>
          <a:custGeom>
            <a:avLst/>
            <a:gdLst/>
            <a:ahLst/>
            <a:cxnLst/>
            <a:rect l="l" t="t" r="r" b="b"/>
            <a:pathLst>
              <a:path w="7609159" h="3283546">
                <a:moveTo>
                  <a:pt x="0" y="0"/>
                </a:moveTo>
                <a:lnTo>
                  <a:pt x="7609160" y="0"/>
                </a:lnTo>
                <a:lnTo>
                  <a:pt x="7609160" y="3283546"/>
                </a:lnTo>
                <a:lnTo>
                  <a:pt x="0" y="3283546"/>
                </a:lnTo>
                <a:lnTo>
                  <a:pt x="0" y="0"/>
                </a:lnTo>
                <a:close/>
              </a:path>
            </a:pathLst>
          </a:custGeom>
          <a:blipFill>
            <a:blip r:embed="rId2"/>
            <a:stretch>
              <a:fillRect t="-3774" r="-29606"/>
            </a:stretch>
          </a:blipFill>
        </p:spPr>
      </p:sp>
      <p:grpSp>
        <p:nvGrpSpPr>
          <p:cNvPr id="7" name="Group 5">
            <a:extLst>
              <a:ext uri="{FF2B5EF4-FFF2-40B4-BE49-F238E27FC236}">
                <a16:creationId xmlns:a16="http://schemas.microsoft.com/office/drawing/2014/main" id="{D94E8B52-3633-F145-AD0A-026EBC955CD9}"/>
              </a:ext>
            </a:extLst>
          </p:cNvPr>
          <p:cNvGrpSpPr/>
          <p:nvPr/>
        </p:nvGrpSpPr>
        <p:grpSpPr>
          <a:xfrm>
            <a:off x="8839200" y="5886133"/>
            <a:ext cx="1975947" cy="465302"/>
            <a:chOff x="0" y="0"/>
            <a:chExt cx="520414" cy="122549"/>
          </a:xfrm>
        </p:grpSpPr>
        <p:sp>
          <p:nvSpPr>
            <p:cNvPr id="14" name="Freeform 6">
              <a:extLst>
                <a:ext uri="{FF2B5EF4-FFF2-40B4-BE49-F238E27FC236}">
                  <a16:creationId xmlns:a16="http://schemas.microsoft.com/office/drawing/2014/main" id="{0F1FF22F-D297-1920-B008-ABAC9E3D3BA5}"/>
                </a:ext>
              </a:extLst>
            </p:cNvPr>
            <p:cNvSpPr/>
            <p:nvPr/>
          </p:nvSpPr>
          <p:spPr>
            <a:xfrm>
              <a:off x="0" y="0"/>
              <a:ext cx="520414" cy="122549"/>
            </a:xfrm>
            <a:custGeom>
              <a:avLst/>
              <a:gdLst/>
              <a:ahLst/>
              <a:cxnLst/>
              <a:rect l="l" t="t" r="r" b="b"/>
              <a:pathLst>
                <a:path w="520414" h="122549">
                  <a:moveTo>
                    <a:pt x="61274" y="0"/>
                  </a:moveTo>
                  <a:lnTo>
                    <a:pt x="459140" y="0"/>
                  </a:lnTo>
                  <a:cubicBezTo>
                    <a:pt x="492981" y="0"/>
                    <a:pt x="520414" y="27433"/>
                    <a:pt x="520414" y="61274"/>
                  </a:cubicBezTo>
                  <a:lnTo>
                    <a:pt x="520414" y="61274"/>
                  </a:lnTo>
                  <a:cubicBezTo>
                    <a:pt x="520414" y="95115"/>
                    <a:pt x="492981" y="122549"/>
                    <a:pt x="459140" y="122549"/>
                  </a:cubicBezTo>
                  <a:lnTo>
                    <a:pt x="61274" y="122549"/>
                  </a:lnTo>
                  <a:cubicBezTo>
                    <a:pt x="27433" y="122549"/>
                    <a:pt x="0" y="95115"/>
                    <a:pt x="0" y="61274"/>
                  </a:cubicBezTo>
                  <a:lnTo>
                    <a:pt x="0" y="61274"/>
                  </a:lnTo>
                  <a:cubicBezTo>
                    <a:pt x="0" y="27433"/>
                    <a:pt x="27433" y="0"/>
                    <a:pt x="61274" y="0"/>
                  </a:cubicBezTo>
                  <a:close/>
                </a:path>
              </a:pathLst>
            </a:custGeom>
            <a:solidFill>
              <a:srgbClr val="000000">
                <a:alpha val="0"/>
              </a:srgbClr>
            </a:solidFill>
            <a:ln w="38100" cap="rnd">
              <a:solidFill>
                <a:srgbClr val="3994C1"/>
              </a:solidFill>
              <a:prstDash val="solid"/>
              <a:round/>
            </a:ln>
          </p:spPr>
        </p:sp>
        <p:sp>
          <p:nvSpPr>
            <p:cNvPr id="15" name="TextBox 7">
              <a:extLst>
                <a:ext uri="{FF2B5EF4-FFF2-40B4-BE49-F238E27FC236}">
                  <a16:creationId xmlns:a16="http://schemas.microsoft.com/office/drawing/2014/main" id="{B8CFFFAA-0C97-BBD2-A32D-D8944097C61E}"/>
                </a:ext>
              </a:extLst>
            </p:cNvPr>
            <p:cNvSpPr txBox="1"/>
            <p:nvPr/>
          </p:nvSpPr>
          <p:spPr>
            <a:xfrm>
              <a:off x="0" y="-76200"/>
              <a:ext cx="520414" cy="198749"/>
            </a:xfrm>
            <a:prstGeom prst="rect">
              <a:avLst/>
            </a:prstGeom>
          </p:spPr>
          <p:txBody>
            <a:bodyPr lIns="50800" tIns="50800" rIns="50800" bIns="50800" rtlCol="0" anchor="ctr"/>
            <a:lstStyle/>
            <a:p>
              <a:pPr algn="ctr">
                <a:lnSpc>
                  <a:spcPts val="2659"/>
                </a:lnSpc>
              </a:pPr>
              <a:endParaRPr/>
            </a:p>
          </p:txBody>
        </p:sp>
      </p:grpSp>
      <p:sp>
        <p:nvSpPr>
          <p:cNvPr id="16" name="Freeform 9">
            <a:extLst>
              <a:ext uri="{FF2B5EF4-FFF2-40B4-BE49-F238E27FC236}">
                <a16:creationId xmlns:a16="http://schemas.microsoft.com/office/drawing/2014/main" id="{18EBB8AE-3C96-C248-2276-684C453B542F}"/>
              </a:ext>
            </a:extLst>
          </p:cNvPr>
          <p:cNvSpPr/>
          <p:nvPr/>
        </p:nvSpPr>
        <p:spPr>
          <a:xfrm rot="-5400000">
            <a:off x="9504220" y="6531406"/>
            <a:ext cx="699960" cy="294858"/>
          </a:xfrm>
          <a:custGeom>
            <a:avLst/>
            <a:gdLst/>
            <a:ahLst/>
            <a:cxnLst/>
            <a:rect l="l" t="t" r="r" b="b"/>
            <a:pathLst>
              <a:path w="699960" h="294858">
                <a:moveTo>
                  <a:pt x="0" y="0"/>
                </a:moveTo>
                <a:lnTo>
                  <a:pt x="699960" y="0"/>
                </a:lnTo>
                <a:lnTo>
                  <a:pt x="699960" y="294858"/>
                </a:lnTo>
                <a:lnTo>
                  <a:pt x="0" y="2948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0">
            <a:extLst>
              <a:ext uri="{FF2B5EF4-FFF2-40B4-BE49-F238E27FC236}">
                <a16:creationId xmlns:a16="http://schemas.microsoft.com/office/drawing/2014/main" id="{4EFC968F-2BE9-09DD-BDF7-F0F711D59B8B}"/>
              </a:ext>
            </a:extLst>
          </p:cNvPr>
          <p:cNvSpPr/>
          <p:nvPr/>
        </p:nvSpPr>
        <p:spPr>
          <a:xfrm>
            <a:off x="5959440" y="4806529"/>
            <a:ext cx="699960" cy="294858"/>
          </a:xfrm>
          <a:custGeom>
            <a:avLst/>
            <a:gdLst/>
            <a:ahLst/>
            <a:cxnLst/>
            <a:rect l="l" t="t" r="r" b="b"/>
            <a:pathLst>
              <a:path w="699960" h="294858">
                <a:moveTo>
                  <a:pt x="0" y="0"/>
                </a:moveTo>
                <a:lnTo>
                  <a:pt x="699960" y="0"/>
                </a:lnTo>
                <a:lnTo>
                  <a:pt x="699960" y="294858"/>
                </a:lnTo>
                <a:lnTo>
                  <a:pt x="0" y="2948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TextBox 13">
            <a:extLst>
              <a:ext uri="{FF2B5EF4-FFF2-40B4-BE49-F238E27FC236}">
                <a16:creationId xmlns:a16="http://schemas.microsoft.com/office/drawing/2014/main" id="{CE292583-8BB4-1927-0397-9B3EEDFFEC9F}"/>
              </a:ext>
            </a:extLst>
          </p:cNvPr>
          <p:cNvSpPr txBox="1"/>
          <p:nvPr/>
        </p:nvSpPr>
        <p:spPr>
          <a:xfrm>
            <a:off x="4422771" y="4383190"/>
            <a:ext cx="1536669" cy="2050369"/>
          </a:xfrm>
          <a:prstGeom prst="rect">
            <a:avLst/>
          </a:prstGeom>
        </p:spPr>
        <p:txBody>
          <a:bodyPr lIns="0" tIns="0" rIns="0" bIns="0" rtlCol="0" anchor="t">
            <a:spAutoFit/>
          </a:bodyPr>
          <a:lstStyle/>
          <a:p>
            <a:pPr algn="ctr">
              <a:lnSpc>
                <a:spcPts val="2659"/>
              </a:lnSpc>
              <a:spcBef>
                <a:spcPct val="0"/>
              </a:spcBef>
            </a:pPr>
            <a:r>
              <a:rPr lang="fr-FR" sz="1899">
                <a:solidFill>
                  <a:srgbClr val="000000"/>
                </a:solidFill>
                <a:latin typeface="Avenir Light"/>
              </a:rPr>
              <a:t>Une information spécifique  sur le montant net social s’affiche</a:t>
            </a:r>
          </a:p>
        </p:txBody>
      </p:sp>
      <p:sp>
        <p:nvSpPr>
          <p:cNvPr id="19" name="TextBox 14">
            <a:extLst>
              <a:ext uri="{FF2B5EF4-FFF2-40B4-BE49-F238E27FC236}">
                <a16:creationId xmlns:a16="http://schemas.microsoft.com/office/drawing/2014/main" id="{8EC278E3-32CF-248F-8F13-AFC6B1B7DB7E}"/>
              </a:ext>
            </a:extLst>
          </p:cNvPr>
          <p:cNvSpPr txBox="1"/>
          <p:nvPr/>
        </p:nvSpPr>
        <p:spPr>
          <a:xfrm>
            <a:off x="7526972" y="7017480"/>
            <a:ext cx="4654457" cy="361315"/>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Avenir Light"/>
              </a:rPr>
              <a:t>L’usager accède à son attestation MNS</a:t>
            </a:r>
          </a:p>
        </p:txBody>
      </p:sp>
      <p:sp>
        <p:nvSpPr>
          <p:cNvPr id="20" name="Espace réservé du numéro de diapositive 50">
            <a:extLst>
              <a:ext uri="{FF2B5EF4-FFF2-40B4-BE49-F238E27FC236}">
                <a16:creationId xmlns:a16="http://schemas.microsoft.com/office/drawing/2014/main" id="{CDF807C5-AE9A-EF35-73CF-0489D3C550B6}"/>
              </a:ext>
            </a:extLst>
          </p:cNvPr>
          <p:cNvSpPr txBox="1">
            <a:spLocks/>
          </p:cNvSpPr>
          <p:nvPr/>
        </p:nvSpPr>
        <p:spPr>
          <a:xfrm>
            <a:off x="15906376" y="9791700"/>
            <a:ext cx="10382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64C26A-7CA0-481D-BC55-FAFA1D721404}" type="slidenum">
              <a:rPr lang="en-US" smtClean="0"/>
              <a:pPr/>
              <a:t>9</a:t>
            </a:fld>
            <a:r>
              <a:rPr lang="en-US" dirty="0"/>
              <a:t> / 15</a:t>
            </a:r>
          </a:p>
        </p:txBody>
      </p:sp>
    </p:spTree>
    <p:extLst>
      <p:ext uri="{BB962C8B-B14F-4D97-AF65-F5344CB8AC3E}">
        <p14:creationId xmlns:p14="http://schemas.microsoft.com/office/powerpoint/2010/main" val="2831497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8278B619C5574FACA469417109D16F" ma:contentTypeVersion="6" ma:contentTypeDescription="Crée un document." ma:contentTypeScope="" ma:versionID="c467abb6e412a62f1cf0e46d805f3457">
  <xsd:schema xmlns:xsd="http://www.w3.org/2001/XMLSchema" xmlns:xs="http://www.w3.org/2001/XMLSchema" xmlns:p="http://schemas.microsoft.com/office/2006/metadata/properties" xmlns:ns2="cd90f93f-43b8-45ec-a3a6-be11532df334" xmlns:ns3="53ffee75-7093-4de4-a72d-d1fddee4d2d4" targetNamespace="http://schemas.microsoft.com/office/2006/metadata/properties" ma:root="true" ma:fieldsID="473d47063af65f4a21e777b2450bb3da" ns2:_="" ns3:_="">
    <xsd:import namespace="cd90f93f-43b8-45ec-a3a6-be11532df334"/>
    <xsd:import namespace="53ffee75-7093-4de4-a72d-d1fddee4d2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0f93f-43b8-45ec-a3a6-be11532df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ffee75-7093-4de4-a72d-d1fddee4d2d4"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31827B-00B0-48C3-848A-2F4AD4416CA3}">
  <ds:schemaRefs>
    <ds:schemaRef ds:uri="http://schemas.microsoft.com/sharepoint/v3/contenttype/forms"/>
  </ds:schemaRefs>
</ds:datastoreItem>
</file>

<file path=customXml/itemProps2.xml><?xml version="1.0" encoding="utf-8"?>
<ds:datastoreItem xmlns:ds="http://schemas.openxmlformats.org/officeDocument/2006/customXml" ds:itemID="{572B4BF9-46D7-4F4E-B6FB-372582E19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0f93f-43b8-45ec-a3a6-be11532df334"/>
    <ds:schemaRef ds:uri="53ffee75-7093-4de4-a72d-d1fddee4d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3EF784-6ECE-42FF-AF6C-A5D6CF89B91E}">
  <ds:schemaRefs>
    <ds:schemaRef ds:uri="http://purl.org/dc/dcmitype/"/>
    <ds:schemaRef ds:uri="http://schemas.microsoft.com/office/infopath/2007/PartnerControls"/>
    <ds:schemaRef ds:uri="http://purl.org/dc/elements/1.1/"/>
    <ds:schemaRef ds:uri="http://schemas.microsoft.com/office/2006/documentManagement/types"/>
    <ds:schemaRef ds:uri="cd90f93f-43b8-45ec-a3a6-be11532df334"/>
    <ds:schemaRef ds:uri="http://purl.org/dc/terms/"/>
    <ds:schemaRef ds:uri="53ffee75-7093-4de4-a72d-d1fddee4d2d4"/>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908</TotalTime>
  <Words>927</Words>
  <Application>Microsoft Office PowerPoint</Application>
  <PresentationFormat>Personnalisé</PresentationFormat>
  <Paragraphs>89</Paragraphs>
  <Slides>12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Intro Rust</vt:lpstr>
      <vt:lpstr>Avenir Ultra-Bold</vt:lpstr>
      <vt:lpstr>Calibri</vt:lpstr>
      <vt:lpstr>Avenir Bold</vt:lpstr>
      <vt:lpstr>Avenir Italics</vt:lpstr>
      <vt:lpstr>Avenir Light</vt:lpstr>
      <vt:lpstr>Arial</vt:lpstr>
      <vt:lpstr>Avenir</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2024 - Versions GC</dc:title>
  <dc:creator>Brice PETREMANN 755</dc:creator>
  <cp:lastModifiedBy>Vanessa LE-PAGE 293</cp:lastModifiedBy>
  <cp:revision>8</cp:revision>
  <dcterms:created xsi:type="dcterms:W3CDTF">2006-08-16T00:00:00Z</dcterms:created>
  <dcterms:modified xsi:type="dcterms:W3CDTF">2024-04-02T06:20:17Z</dcterms:modified>
  <dc:identifier>DAF46Z3azoU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0x010100868278B619C5574FACA469417109D16F</vt:lpwstr>
  </property>
</Properties>
</file>