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1" r:id="rId5"/>
    <p:sldMasterId id="2147483679" r:id="rId6"/>
  </p:sldMasterIdLst>
  <p:notesMasterIdLst>
    <p:notesMasterId r:id="rId28"/>
  </p:notesMasterIdLst>
  <p:sldIdLst>
    <p:sldId id="423" r:id="rId7"/>
    <p:sldId id="343" r:id="rId8"/>
    <p:sldId id="344" r:id="rId9"/>
    <p:sldId id="345" r:id="rId10"/>
    <p:sldId id="263" r:id="rId11"/>
    <p:sldId id="348" r:id="rId12"/>
    <p:sldId id="349" r:id="rId13"/>
    <p:sldId id="350" r:id="rId14"/>
    <p:sldId id="347" r:id="rId15"/>
    <p:sldId id="270" r:id="rId16"/>
    <p:sldId id="271" r:id="rId17"/>
    <p:sldId id="359" r:id="rId18"/>
    <p:sldId id="360" r:id="rId19"/>
    <p:sldId id="361" r:id="rId20"/>
    <p:sldId id="362" r:id="rId21"/>
    <p:sldId id="363" r:id="rId22"/>
    <p:sldId id="364" r:id="rId23"/>
    <p:sldId id="365" r:id="rId24"/>
    <p:sldId id="366" r:id="rId25"/>
    <p:sldId id="367" r:id="rId26"/>
    <p:sldId id="381" r:id="rId27"/>
  </p:sldIdLst>
  <p:sldSz cx="18288000" cy="10287000"/>
  <p:notesSz cx="6858000" cy="9144000"/>
  <p:embeddedFontLst>
    <p:embeddedFont>
      <p:font typeface="Avenir" panose="020B0604020202020204" charset="0"/>
      <p:regular r:id="rId29"/>
    </p:embeddedFont>
    <p:embeddedFont>
      <p:font typeface="Avenir Bold" panose="020B0604020202020204" charset="0"/>
      <p:regular r:id="rId30"/>
    </p:embeddedFont>
    <p:embeddedFont>
      <p:font typeface="Avenir Bold Italics" panose="020B0604020202020204" charset="0"/>
      <p:regular r:id="rId31"/>
    </p:embeddedFont>
    <p:embeddedFont>
      <p:font typeface="Avenir Light" panose="020B0604020202020204" charset="0"/>
      <p:regular r:id="rId32"/>
    </p:embeddedFont>
    <p:embeddedFont>
      <p:font typeface="Clear Sans Light" panose="020B0604020202020204" charset="0"/>
      <p:regular r:id="rId33"/>
    </p:embeddedFont>
    <p:embeddedFont>
      <p:font typeface="Intro Rust"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D1FD0A-8E84-DCCA-4DFC-AD8F12771DC6}" name="Brice PETREMANN 755" initials="BP7" userId="S::brice.petremann@cnaf.fr::8caf40f2-5985-4323-b85d-65d684f992b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1483A"/>
    <a:srgbClr val="1D5E93"/>
    <a:srgbClr val="FDFAF7"/>
    <a:srgbClr val="E99692"/>
    <a:srgbClr val="AEC2BA"/>
    <a:srgbClr val="CDAFA2"/>
    <a:srgbClr val="FFBE99"/>
    <a:srgbClr val="B3916B"/>
    <a:srgbClr val="FF6B80"/>
    <a:srgbClr val="4A7A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6627A-0E5C-7E79-A1DC-6C4FABC421AA}" v="3" dt="2024-09-02T12:37:01.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0" autoAdjust="0"/>
    <p:restoredTop sz="94660"/>
  </p:normalViewPr>
  <p:slideViewPr>
    <p:cSldViewPr snapToGrid="0">
      <p:cViewPr varScale="1">
        <p:scale>
          <a:sx n="72" d="100"/>
          <a:sy n="72" d="100"/>
        </p:scale>
        <p:origin x="62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6.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11210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Au passage de la version, la situation de  scolarité de l’enfant est restituée sans la date de début), En supprimant cette date , l’allocataire ne sera pas tenté de la rectifier. </a:t>
            </a:r>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39614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313301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9.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7.sv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8.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9.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9.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C4FC7A52-6F04-59E4-88EE-D0E20CF1E72E}"/>
              </a:ext>
            </a:extLst>
          </p:cNvPr>
          <p:cNvGrpSpPr/>
          <p:nvPr userDrawn="1"/>
        </p:nvGrpSpPr>
        <p:grpSpPr>
          <a:xfrm>
            <a:off x="864542" y="1028700"/>
            <a:ext cx="1480359" cy="1520700"/>
            <a:chOff x="0" y="0"/>
            <a:chExt cx="1973812" cy="2027600"/>
          </a:xfrm>
        </p:grpSpPr>
        <p:sp>
          <p:nvSpPr>
            <p:cNvPr id="8" name="Freeform 36">
              <a:extLst>
                <a:ext uri="{FF2B5EF4-FFF2-40B4-BE49-F238E27FC236}">
                  <a16:creationId xmlns:a16="http://schemas.microsoft.com/office/drawing/2014/main" id="{1B5D147F-E217-64D5-0BF7-DEEC870E7CD1}"/>
                </a:ext>
              </a:extLst>
            </p:cNvPr>
            <p:cNvSpPr/>
            <p:nvPr/>
          </p:nvSpPr>
          <p:spPr>
            <a:xfrm>
              <a:off x="0" y="0"/>
              <a:ext cx="1973812" cy="2027600"/>
            </a:xfrm>
            <a:custGeom>
              <a:avLst/>
              <a:gdLst/>
              <a:ahLst/>
              <a:cxnLst/>
              <a:rect l="l" t="t" r="r" b="b"/>
              <a:pathLst>
                <a:path w="1973812" h="2027600">
                  <a:moveTo>
                    <a:pt x="0" y="0"/>
                  </a:moveTo>
                  <a:lnTo>
                    <a:pt x="1973812" y="0"/>
                  </a:lnTo>
                  <a:lnTo>
                    <a:pt x="1973812" y="2027600"/>
                  </a:lnTo>
                  <a:lnTo>
                    <a:pt x="0" y="2027600"/>
                  </a:lnTo>
                  <a:lnTo>
                    <a:pt x="0" y="0"/>
                  </a:lnTo>
                  <a:close/>
                </a:path>
              </a:pathLst>
            </a:custGeom>
            <a:blipFill>
              <a:blip r:embed="rId2"/>
              <a:stretch>
                <a:fillRect/>
              </a:stretch>
            </a:blipFill>
          </p:spPr>
        </p:sp>
        <p:sp>
          <p:nvSpPr>
            <p:cNvPr id="9" name="TextBox 37">
              <a:extLst>
                <a:ext uri="{FF2B5EF4-FFF2-40B4-BE49-F238E27FC236}">
                  <a16:creationId xmlns:a16="http://schemas.microsoft.com/office/drawing/2014/main" id="{0500D3DB-923E-5B76-4D13-C8B0F9EBFD1E}"/>
                </a:ext>
              </a:extLst>
            </p:cNvPr>
            <p:cNvSpPr txBox="1"/>
            <p:nvPr/>
          </p:nvSpPr>
          <p:spPr>
            <a:xfrm>
              <a:off x="360437" y="759450"/>
              <a:ext cx="1262517" cy="341930"/>
            </a:xfrm>
            <a:prstGeom prst="rect">
              <a:avLst/>
            </a:prstGeom>
          </p:spPr>
          <p:txBody>
            <a:bodyPr lIns="0" tIns="0" rIns="0" bIns="0" rtlCol="0" anchor="t">
              <a:spAutoFit/>
            </a:bodyPr>
            <a:lstStyle/>
            <a:p>
              <a:pPr algn="ctr">
                <a:lnSpc>
                  <a:spcPts val="1973"/>
                </a:lnSpc>
              </a:pPr>
              <a:r>
                <a:rPr lang="en-US" sz="1409" dirty="0">
                  <a:solidFill>
                    <a:srgbClr val="FDFAF7"/>
                  </a:solidFill>
                  <a:latin typeface="Avenir Bold"/>
                </a:rPr>
                <a:t>MENU</a:t>
              </a:r>
            </a:p>
          </p:txBody>
        </p:sp>
      </p:grpSp>
      <p:grpSp>
        <p:nvGrpSpPr>
          <p:cNvPr id="10" name="Group 4">
            <a:extLst>
              <a:ext uri="{FF2B5EF4-FFF2-40B4-BE49-F238E27FC236}">
                <a16:creationId xmlns:a16="http://schemas.microsoft.com/office/drawing/2014/main" id="{CEBFFD35-0CC4-52DE-9515-CD82D011178B}"/>
              </a:ext>
            </a:extLst>
          </p:cNvPr>
          <p:cNvGrpSpPr/>
          <p:nvPr userDrawn="1"/>
        </p:nvGrpSpPr>
        <p:grpSpPr>
          <a:xfrm>
            <a:off x="15180596" y="9653556"/>
            <a:ext cx="2410174" cy="662940"/>
            <a:chOff x="0" y="0"/>
            <a:chExt cx="3213565" cy="883920"/>
          </a:xfrm>
        </p:grpSpPr>
        <p:sp>
          <p:nvSpPr>
            <p:cNvPr id="11" name="Freeform 6">
              <a:extLst>
                <a:ext uri="{FF2B5EF4-FFF2-40B4-BE49-F238E27FC236}">
                  <a16:creationId xmlns:a16="http://schemas.microsoft.com/office/drawing/2014/main" id="{5C722D28-CEC9-5755-EBFC-90921BF781F2}"/>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7">
              <a:extLst>
                <a:ext uri="{FF2B5EF4-FFF2-40B4-BE49-F238E27FC236}">
                  <a16:creationId xmlns:a16="http://schemas.microsoft.com/office/drawing/2014/main" id="{1C720589-AAA5-2D43-6D45-16E9353E5418}"/>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E403F21-ACDD-2961-DB4F-D252D4AC84F1}"/>
              </a:ext>
            </a:extLst>
          </p:cNvPr>
          <p:cNvSpPr/>
          <p:nvPr userDrawn="1"/>
        </p:nvSpPr>
        <p:spPr>
          <a:xfrm>
            <a:off x="7651405" y="689834"/>
            <a:ext cx="9909869" cy="805252"/>
          </a:xfrm>
          <a:custGeom>
            <a:avLst/>
            <a:gdLst/>
            <a:ahLst/>
            <a:cxnLst/>
            <a:rect l="l" t="t" r="r" b="b"/>
            <a:pathLst>
              <a:path w="1823784" h="212083">
                <a:moveTo>
                  <a:pt x="0" y="0"/>
                </a:moveTo>
                <a:lnTo>
                  <a:pt x="1823784" y="0"/>
                </a:lnTo>
                <a:lnTo>
                  <a:pt x="1823784" y="212083"/>
                </a:lnTo>
                <a:lnTo>
                  <a:pt x="0" y="212083"/>
                </a:lnTo>
                <a:close/>
              </a:path>
            </a:pathLst>
          </a:custGeom>
          <a:solidFill>
            <a:srgbClr val="B3916B"/>
          </a:solidFill>
        </p:spPr>
      </p:sp>
      <p:sp>
        <p:nvSpPr>
          <p:cNvPr id="6" name="Freeform 8">
            <a:extLst>
              <a:ext uri="{FF2B5EF4-FFF2-40B4-BE49-F238E27FC236}">
                <a16:creationId xmlns:a16="http://schemas.microsoft.com/office/drawing/2014/main" id="{95F02305-1863-61B9-53D9-6CD09B08F8BD}"/>
              </a:ext>
            </a:extLst>
          </p:cNvPr>
          <p:cNvSpPr/>
          <p:nvPr userDrawn="1"/>
        </p:nvSpPr>
        <p:spPr>
          <a:xfrm>
            <a:off x="726726" y="689834"/>
            <a:ext cx="6924679" cy="805252"/>
          </a:xfrm>
          <a:custGeom>
            <a:avLst/>
            <a:gdLst/>
            <a:ahLst/>
            <a:cxnLst/>
            <a:rect l="l" t="t" r="r" b="b"/>
            <a:pathLst>
              <a:path w="2623973" h="212083">
                <a:moveTo>
                  <a:pt x="0" y="0"/>
                </a:moveTo>
                <a:lnTo>
                  <a:pt x="2623973" y="0"/>
                </a:lnTo>
                <a:lnTo>
                  <a:pt x="2623973" y="212083"/>
                </a:lnTo>
                <a:lnTo>
                  <a:pt x="0" y="212083"/>
                </a:lnTo>
                <a:close/>
              </a:path>
            </a:pathLst>
          </a:custGeom>
          <a:solidFill>
            <a:srgbClr val="6B9DB3"/>
          </a:solidFill>
        </p:spPr>
      </p:sp>
      <p:grpSp>
        <p:nvGrpSpPr>
          <p:cNvPr id="2" name="Group 9">
            <a:extLst>
              <a:ext uri="{FF2B5EF4-FFF2-40B4-BE49-F238E27FC236}">
                <a16:creationId xmlns:a16="http://schemas.microsoft.com/office/drawing/2014/main" id="{66A7A0AA-A460-7CD0-7FB4-7C4940CE58EE}"/>
              </a:ext>
            </a:extLst>
          </p:cNvPr>
          <p:cNvGrpSpPr/>
          <p:nvPr userDrawn="1"/>
        </p:nvGrpSpPr>
        <p:grpSpPr>
          <a:xfrm>
            <a:off x="15180596" y="9624060"/>
            <a:ext cx="2410174" cy="662940"/>
            <a:chOff x="0" y="0"/>
            <a:chExt cx="3213565" cy="883920"/>
          </a:xfrm>
        </p:grpSpPr>
        <p:sp>
          <p:nvSpPr>
            <p:cNvPr id="3" name="Freeform 11">
              <a:extLst>
                <a:ext uri="{FF2B5EF4-FFF2-40B4-BE49-F238E27FC236}">
                  <a16:creationId xmlns:a16="http://schemas.microsoft.com/office/drawing/2014/main" id="{74693000-4F79-EDF4-116D-1FE8AD97308E}"/>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2">
              <a:extLst>
                <a:ext uri="{FF2B5EF4-FFF2-40B4-BE49-F238E27FC236}">
                  <a16:creationId xmlns:a16="http://schemas.microsoft.com/office/drawing/2014/main" id="{A3CB5A4B-95EA-CC5B-E534-5375B7DC69E2}"/>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3" name="Groupe 12">
            <a:extLst>
              <a:ext uri="{FF2B5EF4-FFF2-40B4-BE49-F238E27FC236}">
                <a16:creationId xmlns:a16="http://schemas.microsoft.com/office/drawing/2014/main" id="{A609E737-3B85-FBF2-2C80-91A0A73966A4}"/>
              </a:ext>
            </a:extLst>
          </p:cNvPr>
          <p:cNvGrpSpPr/>
          <p:nvPr userDrawn="1"/>
        </p:nvGrpSpPr>
        <p:grpSpPr>
          <a:xfrm>
            <a:off x="697230" y="9595457"/>
            <a:ext cx="662940" cy="691543"/>
            <a:chOff x="6172200" y="6767567"/>
            <a:chExt cx="662940" cy="691543"/>
          </a:xfrm>
        </p:grpSpPr>
        <p:sp>
          <p:nvSpPr>
            <p:cNvPr id="14" name="Freeform 4">
              <a:hlinkClick r:id="" action="ppaction://noaction"/>
              <a:extLst>
                <a:ext uri="{FF2B5EF4-FFF2-40B4-BE49-F238E27FC236}">
                  <a16:creationId xmlns:a16="http://schemas.microsoft.com/office/drawing/2014/main" id="{1628AB71-72B5-D8A2-F6A5-A4A4A58855DF}"/>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5" name="Graphique 14" descr="Logement contour">
              <a:hlinkClick r:id="" action="ppaction://noaction"/>
              <a:extLst>
                <a:ext uri="{FF2B5EF4-FFF2-40B4-BE49-F238E27FC236}">
                  <a16:creationId xmlns:a16="http://schemas.microsoft.com/office/drawing/2014/main" id="{C540EF22-9F1B-7562-3204-A8A326A495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Tree>
    <p:extLst>
      <p:ext uri="{BB962C8B-B14F-4D97-AF65-F5344CB8AC3E}">
        <p14:creationId xmlns:p14="http://schemas.microsoft.com/office/powerpoint/2010/main" val="329364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19E3D196-008D-7422-766F-6C0F126A03DB}"/>
              </a:ext>
            </a:extLst>
          </p:cNvPr>
          <p:cNvGrpSpPr/>
          <p:nvPr userDrawn="1"/>
        </p:nvGrpSpPr>
        <p:grpSpPr>
          <a:xfrm>
            <a:off x="700212" y="662940"/>
            <a:ext cx="4978490" cy="8961120"/>
            <a:chOff x="0" y="0"/>
            <a:chExt cx="1311207" cy="2360130"/>
          </a:xfrm>
        </p:grpSpPr>
        <p:sp>
          <p:nvSpPr>
            <p:cNvPr id="8" name="Freeform 5">
              <a:extLst>
                <a:ext uri="{FF2B5EF4-FFF2-40B4-BE49-F238E27FC236}">
                  <a16:creationId xmlns:a16="http://schemas.microsoft.com/office/drawing/2014/main" id="{72D8D261-A7F3-EBC8-7850-7B64C92911FE}"/>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FF6B80"/>
            </a:solidFill>
          </p:spPr>
        </p:sp>
        <p:sp>
          <p:nvSpPr>
            <p:cNvPr id="9" name="TextBox 6">
              <a:extLst>
                <a:ext uri="{FF2B5EF4-FFF2-40B4-BE49-F238E27FC236}">
                  <a16:creationId xmlns:a16="http://schemas.microsoft.com/office/drawing/2014/main" id="{411258D2-543A-F5E1-C878-4D1DB946AFCD}"/>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dirty="0"/>
            </a:p>
          </p:txBody>
        </p:sp>
      </p:grpSp>
      <p:grpSp>
        <p:nvGrpSpPr>
          <p:cNvPr id="10" name="Group 9">
            <a:extLst>
              <a:ext uri="{FF2B5EF4-FFF2-40B4-BE49-F238E27FC236}">
                <a16:creationId xmlns:a16="http://schemas.microsoft.com/office/drawing/2014/main" id="{2417A263-0DBF-FBFC-1796-3F7D9CA58BB4}"/>
              </a:ext>
            </a:extLst>
          </p:cNvPr>
          <p:cNvGrpSpPr/>
          <p:nvPr userDrawn="1"/>
        </p:nvGrpSpPr>
        <p:grpSpPr>
          <a:xfrm>
            <a:off x="15180596" y="9624060"/>
            <a:ext cx="2410174" cy="662940"/>
            <a:chOff x="0" y="0"/>
            <a:chExt cx="3213565" cy="883920"/>
          </a:xfrm>
        </p:grpSpPr>
        <p:sp>
          <p:nvSpPr>
            <p:cNvPr id="11" name="Freeform 11">
              <a:extLst>
                <a:ext uri="{FF2B5EF4-FFF2-40B4-BE49-F238E27FC236}">
                  <a16:creationId xmlns:a16="http://schemas.microsoft.com/office/drawing/2014/main" id="{C7DED0FA-68ED-98C9-09A6-EBCC551D50FD}"/>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a:extLst>
                <a:ext uri="{FF2B5EF4-FFF2-40B4-BE49-F238E27FC236}">
                  <a16:creationId xmlns:a16="http://schemas.microsoft.com/office/drawing/2014/main" id="{747F80DF-6F4F-A221-0C7B-498F7BAEA6F5}"/>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3" name="Groupe 12">
            <a:extLst>
              <a:ext uri="{FF2B5EF4-FFF2-40B4-BE49-F238E27FC236}">
                <a16:creationId xmlns:a16="http://schemas.microsoft.com/office/drawing/2014/main" id="{B6FC428F-112E-535B-300C-AC02DA90CF30}"/>
              </a:ext>
            </a:extLst>
          </p:cNvPr>
          <p:cNvGrpSpPr/>
          <p:nvPr userDrawn="1"/>
        </p:nvGrpSpPr>
        <p:grpSpPr>
          <a:xfrm>
            <a:off x="697230" y="9595457"/>
            <a:ext cx="662940" cy="691543"/>
            <a:chOff x="6172200" y="6767567"/>
            <a:chExt cx="662940" cy="691543"/>
          </a:xfrm>
        </p:grpSpPr>
        <p:sp>
          <p:nvSpPr>
            <p:cNvPr id="14" name="Freeform 4">
              <a:hlinkClick r:id="" action="ppaction://noaction"/>
              <a:extLst>
                <a:ext uri="{FF2B5EF4-FFF2-40B4-BE49-F238E27FC236}">
                  <a16:creationId xmlns:a16="http://schemas.microsoft.com/office/drawing/2014/main" id="{996C861A-99A0-FD5A-6864-F9EF0D57FFFD}"/>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5" name="Graphique 14" descr="Logement contour">
              <a:hlinkClick r:id="" action="ppaction://noaction"/>
              <a:extLst>
                <a:ext uri="{FF2B5EF4-FFF2-40B4-BE49-F238E27FC236}">
                  <a16:creationId xmlns:a16="http://schemas.microsoft.com/office/drawing/2014/main" id="{9AD190C3-5AF7-0F0C-25F7-D929134F8E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7" name="Group 3">
            <a:extLst>
              <a:ext uri="{FF2B5EF4-FFF2-40B4-BE49-F238E27FC236}">
                <a16:creationId xmlns:a16="http://schemas.microsoft.com/office/drawing/2014/main" id="{518576CB-9335-EB8E-23F3-D720176CBA44}"/>
              </a:ext>
            </a:extLst>
          </p:cNvPr>
          <p:cNvGrpSpPr/>
          <p:nvPr userDrawn="1"/>
        </p:nvGrpSpPr>
        <p:grpSpPr>
          <a:xfrm>
            <a:off x="15180596" y="9624060"/>
            <a:ext cx="2410174" cy="662940"/>
            <a:chOff x="0" y="0"/>
            <a:chExt cx="3213565" cy="883920"/>
          </a:xfrm>
        </p:grpSpPr>
        <p:sp>
          <p:nvSpPr>
            <p:cNvPr id="8" name="Freeform 4">
              <a:extLst>
                <a:ext uri="{FF2B5EF4-FFF2-40B4-BE49-F238E27FC236}">
                  <a16:creationId xmlns:a16="http://schemas.microsoft.com/office/drawing/2014/main" id="{B3E13805-BB04-BA32-9FEC-C88697F1BF06}"/>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5">
              <a:extLst>
                <a:ext uri="{FF2B5EF4-FFF2-40B4-BE49-F238E27FC236}">
                  <a16:creationId xmlns:a16="http://schemas.microsoft.com/office/drawing/2014/main" id="{3289FB15-EB2B-1941-60C6-2F0D5DB0F589}"/>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sp>
      </p:grpSp>
      <p:grpSp>
        <p:nvGrpSpPr>
          <p:cNvPr id="10" name="Groupe 9">
            <a:extLst>
              <a:ext uri="{FF2B5EF4-FFF2-40B4-BE49-F238E27FC236}">
                <a16:creationId xmlns:a16="http://schemas.microsoft.com/office/drawing/2014/main" id="{5C8BD5C5-278F-1C9F-FFD2-88C079523BCA}"/>
              </a:ext>
            </a:extLst>
          </p:cNvPr>
          <p:cNvGrpSpPr/>
          <p:nvPr userDrawn="1"/>
        </p:nvGrpSpPr>
        <p:grpSpPr>
          <a:xfrm>
            <a:off x="697230" y="9595457"/>
            <a:ext cx="662940" cy="691543"/>
            <a:chOff x="6172200" y="6767567"/>
            <a:chExt cx="662940" cy="691543"/>
          </a:xfrm>
        </p:grpSpPr>
        <p:sp>
          <p:nvSpPr>
            <p:cNvPr id="11" name="Freeform 4">
              <a:hlinkClick r:id="" action="ppaction://noaction"/>
              <a:extLst>
                <a:ext uri="{FF2B5EF4-FFF2-40B4-BE49-F238E27FC236}">
                  <a16:creationId xmlns:a16="http://schemas.microsoft.com/office/drawing/2014/main" id="{718BD030-2BB8-2E0E-2A85-B6CACD96022F}"/>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2" name="Graphique 11" descr="Logement contour">
              <a:hlinkClick r:id="" action="ppaction://noaction"/>
              <a:extLst>
                <a:ext uri="{FF2B5EF4-FFF2-40B4-BE49-F238E27FC236}">
                  <a16:creationId xmlns:a16="http://schemas.microsoft.com/office/drawing/2014/main" id="{83E68201-CFEB-4CD4-E642-F89E30A67E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1696" y="6767567"/>
              <a:ext cx="612000" cy="612000"/>
            </a:xfrm>
            <a:prstGeom prst="rect">
              <a:avLst/>
            </a:prstGeom>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C50C884B-9003-51C0-6736-573C79BED855}"/>
              </a:ext>
            </a:extLst>
          </p:cNvPr>
          <p:cNvGrpSpPr/>
          <p:nvPr userDrawn="1"/>
        </p:nvGrpSpPr>
        <p:grpSpPr>
          <a:xfrm>
            <a:off x="700212" y="662940"/>
            <a:ext cx="6924679" cy="805252"/>
            <a:chOff x="0" y="0"/>
            <a:chExt cx="1823784" cy="212083"/>
          </a:xfrm>
        </p:grpSpPr>
        <p:sp>
          <p:nvSpPr>
            <p:cNvPr id="4" name="Freeform 5">
              <a:extLst>
                <a:ext uri="{FF2B5EF4-FFF2-40B4-BE49-F238E27FC236}">
                  <a16:creationId xmlns:a16="http://schemas.microsoft.com/office/drawing/2014/main" id="{DD97FB8E-9F04-E8FA-1ABD-555AEB83748D}"/>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FF6B80"/>
            </a:solidFill>
          </p:spPr>
        </p:sp>
        <p:sp>
          <p:nvSpPr>
            <p:cNvPr id="5" name="TextBox 6">
              <a:extLst>
                <a:ext uri="{FF2B5EF4-FFF2-40B4-BE49-F238E27FC236}">
                  <a16:creationId xmlns:a16="http://schemas.microsoft.com/office/drawing/2014/main" id="{18CEC303-86E1-C27F-D6D5-630CA505B8E3}"/>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dirty="0"/>
            </a:p>
          </p:txBody>
        </p:sp>
      </p:grpSp>
      <p:grpSp>
        <p:nvGrpSpPr>
          <p:cNvPr id="6" name="Group 7">
            <a:extLst>
              <a:ext uri="{FF2B5EF4-FFF2-40B4-BE49-F238E27FC236}">
                <a16:creationId xmlns:a16="http://schemas.microsoft.com/office/drawing/2014/main" id="{0B64F4E7-10E5-8A6E-C5AC-9236410E5340}"/>
              </a:ext>
            </a:extLst>
          </p:cNvPr>
          <p:cNvGrpSpPr/>
          <p:nvPr userDrawn="1"/>
        </p:nvGrpSpPr>
        <p:grpSpPr>
          <a:xfrm>
            <a:off x="7610480" y="373618"/>
            <a:ext cx="9962897" cy="1094574"/>
            <a:chOff x="0" y="-76200"/>
            <a:chExt cx="2623973" cy="288283"/>
          </a:xfrm>
        </p:grpSpPr>
        <p:sp>
          <p:nvSpPr>
            <p:cNvPr id="7" name="Freeform 8">
              <a:extLst>
                <a:ext uri="{FF2B5EF4-FFF2-40B4-BE49-F238E27FC236}">
                  <a16:creationId xmlns:a16="http://schemas.microsoft.com/office/drawing/2014/main" id="{D38DB05A-8A30-9986-026E-3E49A235AF4A}"/>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99692"/>
            </a:solidFill>
          </p:spPr>
        </p:sp>
        <p:sp>
          <p:nvSpPr>
            <p:cNvPr id="8" name="TextBox 9">
              <a:extLst>
                <a:ext uri="{FF2B5EF4-FFF2-40B4-BE49-F238E27FC236}">
                  <a16:creationId xmlns:a16="http://schemas.microsoft.com/office/drawing/2014/main" id="{72B3B977-C23A-015D-6593-D910141DA960}"/>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dirty="0"/>
            </a:p>
          </p:txBody>
        </p:sp>
      </p:grpSp>
      <p:grpSp>
        <p:nvGrpSpPr>
          <p:cNvPr id="9" name="Group 11">
            <a:extLst>
              <a:ext uri="{FF2B5EF4-FFF2-40B4-BE49-F238E27FC236}">
                <a16:creationId xmlns:a16="http://schemas.microsoft.com/office/drawing/2014/main" id="{42085498-4DA6-C052-5F97-244D2332B3E4}"/>
              </a:ext>
            </a:extLst>
          </p:cNvPr>
          <p:cNvGrpSpPr/>
          <p:nvPr userDrawn="1"/>
        </p:nvGrpSpPr>
        <p:grpSpPr>
          <a:xfrm>
            <a:off x="15180596" y="9624060"/>
            <a:ext cx="2410174" cy="662940"/>
            <a:chOff x="0" y="0"/>
            <a:chExt cx="3213565" cy="883920"/>
          </a:xfrm>
        </p:grpSpPr>
        <p:sp>
          <p:nvSpPr>
            <p:cNvPr id="10" name="Freeform 12">
              <a:extLst>
                <a:ext uri="{FF2B5EF4-FFF2-40B4-BE49-F238E27FC236}">
                  <a16:creationId xmlns:a16="http://schemas.microsoft.com/office/drawing/2014/main" id="{D8AC3660-6570-5E63-2734-4DF4455E0458}"/>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3">
              <a:extLst>
                <a:ext uri="{FF2B5EF4-FFF2-40B4-BE49-F238E27FC236}">
                  <a16:creationId xmlns:a16="http://schemas.microsoft.com/office/drawing/2014/main" id="{C6B9F5DA-6407-895C-FE93-E18EEB83ADCE}"/>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2" name="Groupe 11">
            <a:extLst>
              <a:ext uri="{FF2B5EF4-FFF2-40B4-BE49-F238E27FC236}">
                <a16:creationId xmlns:a16="http://schemas.microsoft.com/office/drawing/2014/main" id="{76F84490-4C53-A620-09CB-EC1801752473}"/>
              </a:ext>
            </a:extLst>
          </p:cNvPr>
          <p:cNvGrpSpPr/>
          <p:nvPr userDrawn="1"/>
        </p:nvGrpSpPr>
        <p:grpSpPr>
          <a:xfrm>
            <a:off x="697230" y="9595457"/>
            <a:ext cx="662940" cy="691543"/>
            <a:chOff x="6172200" y="6767567"/>
            <a:chExt cx="662940" cy="691543"/>
          </a:xfrm>
        </p:grpSpPr>
        <p:sp>
          <p:nvSpPr>
            <p:cNvPr id="13" name="Freeform 4">
              <a:hlinkClick r:id="" action="ppaction://noaction"/>
              <a:extLst>
                <a:ext uri="{FF2B5EF4-FFF2-40B4-BE49-F238E27FC236}">
                  <a16:creationId xmlns:a16="http://schemas.microsoft.com/office/drawing/2014/main" id="{3DDA77B3-DFF6-CA92-7B7E-2A9431277B4D}"/>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4" name="Graphique 13" descr="Logement contour">
              <a:hlinkClick r:id="" action="ppaction://noaction"/>
              <a:extLst>
                <a:ext uri="{FF2B5EF4-FFF2-40B4-BE49-F238E27FC236}">
                  <a16:creationId xmlns:a16="http://schemas.microsoft.com/office/drawing/2014/main" id="{A211974C-C047-E2C1-623F-F52C0A3303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Tree>
    <p:extLst>
      <p:ext uri="{BB962C8B-B14F-4D97-AF65-F5344CB8AC3E}">
        <p14:creationId xmlns:p14="http://schemas.microsoft.com/office/powerpoint/2010/main" val="3761738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DB777B16-8708-17D4-1F1F-A1F728B57643}"/>
              </a:ext>
            </a:extLst>
          </p:cNvPr>
          <p:cNvGrpSpPr/>
          <p:nvPr userDrawn="1"/>
        </p:nvGrpSpPr>
        <p:grpSpPr>
          <a:xfrm>
            <a:off x="700212" y="662940"/>
            <a:ext cx="4978490" cy="8961120"/>
            <a:chOff x="0" y="0"/>
            <a:chExt cx="1311207" cy="2360130"/>
          </a:xfrm>
        </p:grpSpPr>
        <p:sp>
          <p:nvSpPr>
            <p:cNvPr id="3" name="Freeform 5">
              <a:extLst>
                <a:ext uri="{FF2B5EF4-FFF2-40B4-BE49-F238E27FC236}">
                  <a16:creationId xmlns:a16="http://schemas.microsoft.com/office/drawing/2014/main" id="{7F3F1BEC-2B94-4A24-9A14-063CC9CFD9F5}"/>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1D5E93"/>
            </a:solidFill>
          </p:spPr>
        </p:sp>
        <p:sp>
          <p:nvSpPr>
            <p:cNvPr id="4" name="TextBox 6">
              <a:extLst>
                <a:ext uri="{FF2B5EF4-FFF2-40B4-BE49-F238E27FC236}">
                  <a16:creationId xmlns:a16="http://schemas.microsoft.com/office/drawing/2014/main" id="{1C83AE8D-572A-B77B-71D9-A1450B03D446}"/>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dirty="0"/>
            </a:p>
          </p:txBody>
        </p:sp>
      </p:grpSp>
      <p:grpSp>
        <p:nvGrpSpPr>
          <p:cNvPr id="5" name="Group 8">
            <a:extLst>
              <a:ext uri="{FF2B5EF4-FFF2-40B4-BE49-F238E27FC236}">
                <a16:creationId xmlns:a16="http://schemas.microsoft.com/office/drawing/2014/main" id="{1B3E8875-0AAD-BB99-92AE-567257A7049B}"/>
              </a:ext>
            </a:extLst>
          </p:cNvPr>
          <p:cNvGrpSpPr/>
          <p:nvPr userDrawn="1"/>
        </p:nvGrpSpPr>
        <p:grpSpPr>
          <a:xfrm>
            <a:off x="15180596" y="9624060"/>
            <a:ext cx="2410174" cy="662940"/>
            <a:chOff x="0" y="0"/>
            <a:chExt cx="3213565" cy="883920"/>
          </a:xfrm>
        </p:grpSpPr>
        <p:sp>
          <p:nvSpPr>
            <p:cNvPr id="6" name="Freeform 10">
              <a:extLst>
                <a:ext uri="{FF2B5EF4-FFF2-40B4-BE49-F238E27FC236}">
                  <a16:creationId xmlns:a16="http://schemas.microsoft.com/office/drawing/2014/main" id="{396EA05E-5FA0-6FEC-E3A1-688F7623CF90}"/>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11">
              <a:extLst>
                <a:ext uri="{FF2B5EF4-FFF2-40B4-BE49-F238E27FC236}">
                  <a16:creationId xmlns:a16="http://schemas.microsoft.com/office/drawing/2014/main" id="{5F2E1F9A-0CBF-B894-DCF6-1F5BADD5080A}"/>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7" name="Groupe 16">
            <a:extLst>
              <a:ext uri="{FF2B5EF4-FFF2-40B4-BE49-F238E27FC236}">
                <a16:creationId xmlns:a16="http://schemas.microsoft.com/office/drawing/2014/main" id="{3658D1DE-B32C-90FD-FB06-3514005FF2D5}"/>
              </a:ext>
            </a:extLst>
          </p:cNvPr>
          <p:cNvGrpSpPr/>
          <p:nvPr userDrawn="1"/>
        </p:nvGrpSpPr>
        <p:grpSpPr>
          <a:xfrm>
            <a:off x="697230" y="9595457"/>
            <a:ext cx="662940" cy="691543"/>
            <a:chOff x="6172200" y="6767567"/>
            <a:chExt cx="662940" cy="691543"/>
          </a:xfrm>
        </p:grpSpPr>
        <p:sp>
          <p:nvSpPr>
            <p:cNvPr id="18" name="Freeform 4">
              <a:hlinkClick r:id="" action="ppaction://noaction"/>
              <a:extLst>
                <a:ext uri="{FF2B5EF4-FFF2-40B4-BE49-F238E27FC236}">
                  <a16:creationId xmlns:a16="http://schemas.microsoft.com/office/drawing/2014/main" id="{2DAA26E4-66F1-E7ED-E176-F2F3A9B3B50F}"/>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9" name="Graphique 18" descr="Logement contour">
              <a:hlinkClick r:id="" action="ppaction://noaction"/>
              <a:extLst>
                <a:ext uri="{FF2B5EF4-FFF2-40B4-BE49-F238E27FC236}">
                  <a16:creationId xmlns:a16="http://schemas.microsoft.com/office/drawing/2014/main" id="{0457B75F-BF46-E3F8-21B4-706747BDB7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Tree>
    <p:extLst>
      <p:ext uri="{BB962C8B-B14F-4D97-AF65-F5344CB8AC3E}">
        <p14:creationId xmlns:p14="http://schemas.microsoft.com/office/powerpoint/2010/main" val="448245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E403F21-ACDD-2961-DB4F-D252D4AC84F1}"/>
              </a:ext>
            </a:extLst>
          </p:cNvPr>
          <p:cNvSpPr/>
          <p:nvPr userDrawn="1"/>
        </p:nvSpPr>
        <p:spPr>
          <a:xfrm>
            <a:off x="7651405" y="689834"/>
            <a:ext cx="9909869" cy="805252"/>
          </a:xfrm>
          <a:custGeom>
            <a:avLst/>
            <a:gdLst/>
            <a:ahLst/>
            <a:cxnLst/>
            <a:rect l="l" t="t" r="r" b="b"/>
            <a:pathLst>
              <a:path w="1823784" h="212083">
                <a:moveTo>
                  <a:pt x="0" y="0"/>
                </a:moveTo>
                <a:lnTo>
                  <a:pt x="1823784" y="0"/>
                </a:lnTo>
                <a:lnTo>
                  <a:pt x="1823784" y="212083"/>
                </a:lnTo>
                <a:lnTo>
                  <a:pt x="0" y="212083"/>
                </a:lnTo>
                <a:close/>
              </a:path>
            </a:pathLst>
          </a:custGeom>
          <a:solidFill>
            <a:srgbClr val="B3916B"/>
          </a:solidFill>
        </p:spPr>
      </p:sp>
      <p:sp>
        <p:nvSpPr>
          <p:cNvPr id="6" name="Freeform 8">
            <a:extLst>
              <a:ext uri="{FF2B5EF4-FFF2-40B4-BE49-F238E27FC236}">
                <a16:creationId xmlns:a16="http://schemas.microsoft.com/office/drawing/2014/main" id="{95F02305-1863-61B9-53D9-6CD09B08F8BD}"/>
              </a:ext>
            </a:extLst>
          </p:cNvPr>
          <p:cNvSpPr/>
          <p:nvPr userDrawn="1"/>
        </p:nvSpPr>
        <p:spPr>
          <a:xfrm>
            <a:off x="726726" y="689834"/>
            <a:ext cx="6924679" cy="805252"/>
          </a:xfrm>
          <a:custGeom>
            <a:avLst/>
            <a:gdLst/>
            <a:ahLst/>
            <a:cxnLst/>
            <a:rect l="l" t="t" r="r" b="b"/>
            <a:pathLst>
              <a:path w="2623973" h="212083">
                <a:moveTo>
                  <a:pt x="0" y="0"/>
                </a:moveTo>
                <a:lnTo>
                  <a:pt x="2623973" y="0"/>
                </a:lnTo>
                <a:lnTo>
                  <a:pt x="2623973" y="212083"/>
                </a:lnTo>
                <a:lnTo>
                  <a:pt x="0" y="212083"/>
                </a:lnTo>
                <a:close/>
              </a:path>
            </a:pathLst>
          </a:custGeom>
          <a:solidFill>
            <a:srgbClr val="6B9DB3"/>
          </a:solidFill>
        </p:spPr>
      </p:sp>
      <p:grpSp>
        <p:nvGrpSpPr>
          <p:cNvPr id="2" name="Group 9">
            <a:extLst>
              <a:ext uri="{FF2B5EF4-FFF2-40B4-BE49-F238E27FC236}">
                <a16:creationId xmlns:a16="http://schemas.microsoft.com/office/drawing/2014/main" id="{66A7A0AA-A460-7CD0-7FB4-7C4940CE58EE}"/>
              </a:ext>
            </a:extLst>
          </p:cNvPr>
          <p:cNvGrpSpPr/>
          <p:nvPr userDrawn="1"/>
        </p:nvGrpSpPr>
        <p:grpSpPr>
          <a:xfrm>
            <a:off x="15180596" y="9624060"/>
            <a:ext cx="2410174" cy="662940"/>
            <a:chOff x="0" y="0"/>
            <a:chExt cx="3213565" cy="883920"/>
          </a:xfrm>
        </p:grpSpPr>
        <p:sp>
          <p:nvSpPr>
            <p:cNvPr id="3" name="Freeform 11">
              <a:extLst>
                <a:ext uri="{FF2B5EF4-FFF2-40B4-BE49-F238E27FC236}">
                  <a16:creationId xmlns:a16="http://schemas.microsoft.com/office/drawing/2014/main" id="{74693000-4F79-EDF4-116D-1FE8AD97308E}"/>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2">
              <a:extLst>
                <a:ext uri="{FF2B5EF4-FFF2-40B4-BE49-F238E27FC236}">
                  <a16:creationId xmlns:a16="http://schemas.microsoft.com/office/drawing/2014/main" id="{A3CB5A4B-95EA-CC5B-E534-5375B7DC69E2}"/>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3" name="Groupe 12">
            <a:extLst>
              <a:ext uri="{FF2B5EF4-FFF2-40B4-BE49-F238E27FC236}">
                <a16:creationId xmlns:a16="http://schemas.microsoft.com/office/drawing/2014/main" id="{A609E737-3B85-FBF2-2C80-91A0A73966A4}"/>
              </a:ext>
            </a:extLst>
          </p:cNvPr>
          <p:cNvGrpSpPr/>
          <p:nvPr userDrawn="1"/>
        </p:nvGrpSpPr>
        <p:grpSpPr>
          <a:xfrm>
            <a:off x="697230" y="9595457"/>
            <a:ext cx="662940" cy="691543"/>
            <a:chOff x="6172200" y="6767567"/>
            <a:chExt cx="662940" cy="691543"/>
          </a:xfrm>
        </p:grpSpPr>
        <p:sp>
          <p:nvSpPr>
            <p:cNvPr id="14" name="Freeform 4">
              <a:hlinkClick r:id="" action="ppaction://noaction"/>
              <a:extLst>
                <a:ext uri="{FF2B5EF4-FFF2-40B4-BE49-F238E27FC236}">
                  <a16:creationId xmlns:a16="http://schemas.microsoft.com/office/drawing/2014/main" id="{1628AB71-72B5-D8A2-F6A5-A4A4A58855DF}"/>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5" name="Graphique 14" descr="Logement contour">
              <a:hlinkClick r:id="" action="ppaction://noaction"/>
              <a:extLst>
                <a:ext uri="{FF2B5EF4-FFF2-40B4-BE49-F238E27FC236}">
                  <a16:creationId xmlns:a16="http://schemas.microsoft.com/office/drawing/2014/main" id="{C540EF22-9F1B-7562-3204-A8A326A495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Tree>
    <p:extLst>
      <p:ext uri="{BB962C8B-B14F-4D97-AF65-F5344CB8AC3E}">
        <p14:creationId xmlns:p14="http://schemas.microsoft.com/office/powerpoint/2010/main" val="4066945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50D91D76-6744-96A7-D4E1-8B4CF86943E4}"/>
              </a:ext>
            </a:extLst>
          </p:cNvPr>
          <p:cNvGrpSpPr/>
          <p:nvPr userDrawn="1"/>
        </p:nvGrpSpPr>
        <p:grpSpPr>
          <a:xfrm>
            <a:off x="700212" y="373618"/>
            <a:ext cx="4978490" cy="9250442"/>
            <a:chOff x="0" y="-76200"/>
            <a:chExt cx="1311207" cy="2436330"/>
          </a:xfrm>
        </p:grpSpPr>
        <p:sp>
          <p:nvSpPr>
            <p:cNvPr id="9" name="Freeform 5">
              <a:extLst>
                <a:ext uri="{FF2B5EF4-FFF2-40B4-BE49-F238E27FC236}">
                  <a16:creationId xmlns:a16="http://schemas.microsoft.com/office/drawing/2014/main" id="{45B80D4F-C153-4B28-E48B-65BCB5433FAE}"/>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AEC2BA"/>
            </a:solidFill>
          </p:spPr>
        </p:sp>
        <p:sp>
          <p:nvSpPr>
            <p:cNvPr id="10" name="TextBox 6">
              <a:extLst>
                <a:ext uri="{FF2B5EF4-FFF2-40B4-BE49-F238E27FC236}">
                  <a16:creationId xmlns:a16="http://schemas.microsoft.com/office/drawing/2014/main" id="{3C7AA9E6-5E3A-D2B6-7335-174469D2CED7}"/>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dirty="0"/>
            </a:p>
          </p:txBody>
        </p:sp>
      </p:grpSp>
      <p:grpSp>
        <p:nvGrpSpPr>
          <p:cNvPr id="11" name="Group 8">
            <a:extLst>
              <a:ext uri="{FF2B5EF4-FFF2-40B4-BE49-F238E27FC236}">
                <a16:creationId xmlns:a16="http://schemas.microsoft.com/office/drawing/2014/main" id="{A4D4927A-D5F3-5599-51CD-9BA9112CF10B}"/>
              </a:ext>
            </a:extLst>
          </p:cNvPr>
          <p:cNvGrpSpPr/>
          <p:nvPr userDrawn="1"/>
        </p:nvGrpSpPr>
        <p:grpSpPr>
          <a:xfrm>
            <a:off x="15180596" y="9624060"/>
            <a:ext cx="2410174" cy="662940"/>
            <a:chOff x="0" y="0"/>
            <a:chExt cx="3213565" cy="883920"/>
          </a:xfrm>
        </p:grpSpPr>
        <p:sp>
          <p:nvSpPr>
            <p:cNvPr id="12" name="Freeform 10">
              <a:extLst>
                <a:ext uri="{FF2B5EF4-FFF2-40B4-BE49-F238E27FC236}">
                  <a16:creationId xmlns:a16="http://schemas.microsoft.com/office/drawing/2014/main" id="{1820B3DD-2AC9-276C-492F-E25E373C650E}"/>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1">
              <a:extLst>
                <a:ext uri="{FF2B5EF4-FFF2-40B4-BE49-F238E27FC236}">
                  <a16:creationId xmlns:a16="http://schemas.microsoft.com/office/drawing/2014/main" id="{67A7BB9D-F4A8-44F6-338B-C9155940F30B}"/>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e 13">
            <a:extLst>
              <a:ext uri="{FF2B5EF4-FFF2-40B4-BE49-F238E27FC236}">
                <a16:creationId xmlns:a16="http://schemas.microsoft.com/office/drawing/2014/main" id="{1658D375-E88D-88FB-D874-B98B74242C86}"/>
              </a:ext>
            </a:extLst>
          </p:cNvPr>
          <p:cNvGrpSpPr/>
          <p:nvPr userDrawn="1"/>
        </p:nvGrpSpPr>
        <p:grpSpPr>
          <a:xfrm>
            <a:off x="697230" y="9595457"/>
            <a:ext cx="662940" cy="691543"/>
            <a:chOff x="6172200" y="6767567"/>
            <a:chExt cx="662940" cy="691543"/>
          </a:xfrm>
        </p:grpSpPr>
        <p:sp>
          <p:nvSpPr>
            <p:cNvPr id="15" name="Freeform 4">
              <a:hlinkClick r:id="" action="ppaction://noaction"/>
              <a:extLst>
                <a:ext uri="{FF2B5EF4-FFF2-40B4-BE49-F238E27FC236}">
                  <a16:creationId xmlns:a16="http://schemas.microsoft.com/office/drawing/2014/main" id="{8CC7A071-0F34-CE4A-5DB5-6FCE85AE434D}"/>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6" name="Graphique 15" descr="Logement contour">
              <a:hlinkClick r:id="" action="ppaction://noaction"/>
              <a:extLst>
                <a:ext uri="{FF2B5EF4-FFF2-40B4-BE49-F238E27FC236}">
                  <a16:creationId xmlns:a16="http://schemas.microsoft.com/office/drawing/2014/main" id="{0AAF01F2-F137-AA7F-10C8-E4E4A85E11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Tree>
    <p:extLst>
      <p:ext uri="{BB962C8B-B14F-4D97-AF65-F5344CB8AC3E}">
        <p14:creationId xmlns:p14="http://schemas.microsoft.com/office/powerpoint/2010/main" val="3289987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BFA7F4D6-C469-4D95-ED94-942A9571A7D6}"/>
              </a:ext>
            </a:extLst>
          </p:cNvPr>
          <p:cNvGrpSpPr/>
          <p:nvPr userDrawn="1"/>
        </p:nvGrpSpPr>
        <p:grpSpPr>
          <a:xfrm>
            <a:off x="15180596" y="9624060"/>
            <a:ext cx="2410174" cy="662940"/>
            <a:chOff x="0" y="0"/>
            <a:chExt cx="3213565" cy="883920"/>
          </a:xfrm>
        </p:grpSpPr>
        <p:sp>
          <p:nvSpPr>
            <p:cNvPr id="3" name="Freeform 10">
              <a:extLst>
                <a:ext uri="{FF2B5EF4-FFF2-40B4-BE49-F238E27FC236}">
                  <a16:creationId xmlns:a16="http://schemas.microsoft.com/office/drawing/2014/main" id="{099B49BC-D4E9-766A-A831-761218A49BDB}"/>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1">
              <a:extLst>
                <a:ext uri="{FF2B5EF4-FFF2-40B4-BE49-F238E27FC236}">
                  <a16:creationId xmlns:a16="http://schemas.microsoft.com/office/drawing/2014/main" id="{110C601D-B7D5-377C-DDED-7B7A200A5686}"/>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e 4">
            <a:extLst>
              <a:ext uri="{FF2B5EF4-FFF2-40B4-BE49-F238E27FC236}">
                <a16:creationId xmlns:a16="http://schemas.microsoft.com/office/drawing/2014/main" id="{413E7518-9957-AE5D-EAEA-1358DC6B18EA}"/>
              </a:ext>
            </a:extLst>
          </p:cNvPr>
          <p:cNvGrpSpPr/>
          <p:nvPr userDrawn="1"/>
        </p:nvGrpSpPr>
        <p:grpSpPr>
          <a:xfrm>
            <a:off x="697230" y="9595457"/>
            <a:ext cx="662940" cy="691543"/>
            <a:chOff x="6172200" y="6767567"/>
            <a:chExt cx="662940" cy="691543"/>
          </a:xfrm>
        </p:grpSpPr>
        <p:sp>
          <p:nvSpPr>
            <p:cNvPr id="6" name="Freeform 4">
              <a:hlinkClick r:id="" action="ppaction://noaction"/>
              <a:extLst>
                <a:ext uri="{FF2B5EF4-FFF2-40B4-BE49-F238E27FC236}">
                  <a16:creationId xmlns:a16="http://schemas.microsoft.com/office/drawing/2014/main" id="{B97F50D1-3EEA-91E8-E3A2-A93FB37D7643}"/>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3" name="Graphique 12" descr="Logement contour">
              <a:hlinkClick r:id="" action="ppaction://noaction"/>
              <a:extLst>
                <a:ext uri="{FF2B5EF4-FFF2-40B4-BE49-F238E27FC236}">
                  <a16:creationId xmlns:a16="http://schemas.microsoft.com/office/drawing/2014/main" id="{5C66939D-CF95-CA74-02FB-AB7F676684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Tree>
    <p:extLst>
      <p:ext uri="{BB962C8B-B14F-4D97-AF65-F5344CB8AC3E}">
        <p14:creationId xmlns:p14="http://schemas.microsoft.com/office/powerpoint/2010/main" val="85409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4013AC81-11FF-CD12-C40E-521645E1251A}"/>
              </a:ext>
            </a:extLst>
          </p:cNvPr>
          <p:cNvGrpSpPr/>
          <p:nvPr userDrawn="1"/>
        </p:nvGrpSpPr>
        <p:grpSpPr>
          <a:xfrm>
            <a:off x="700212" y="662940"/>
            <a:ext cx="6924679" cy="805252"/>
            <a:chOff x="0" y="0"/>
            <a:chExt cx="1823784" cy="212083"/>
          </a:xfrm>
        </p:grpSpPr>
        <p:sp>
          <p:nvSpPr>
            <p:cNvPr id="8" name="Freeform 5">
              <a:extLst>
                <a:ext uri="{FF2B5EF4-FFF2-40B4-BE49-F238E27FC236}">
                  <a16:creationId xmlns:a16="http://schemas.microsoft.com/office/drawing/2014/main" id="{3A2CBC06-3974-CA79-09B7-B03F5E72A82D}"/>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AEC2BA"/>
            </a:solidFill>
          </p:spPr>
        </p:sp>
        <p:sp>
          <p:nvSpPr>
            <p:cNvPr id="9" name="TextBox 6">
              <a:extLst>
                <a:ext uri="{FF2B5EF4-FFF2-40B4-BE49-F238E27FC236}">
                  <a16:creationId xmlns:a16="http://schemas.microsoft.com/office/drawing/2014/main" id="{55559F07-A1EA-D944-6E1B-9D9D81BD024C}"/>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dirty="0"/>
            </a:p>
          </p:txBody>
        </p:sp>
      </p:grpSp>
      <p:grpSp>
        <p:nvGrpSpPr>
          <p:cNvPr id="10" name="Group 7">
            <a:extLst>
              <a:ext uri="{FF2B5EF4-FFF2-40B4-BE49-F238E27FC236}">
                <a16:creationId xmlns:a16="http://schemas.microsoft.com/office/drawing/2014/main" id="{09FEF043-1E31-46F2-FB14-894613CE8EC9}"/>
              </a:ext>
            </a:extLst>
          </p:cNvPr>
          <p:cNvGrpSpPr/>
          <p:nvPr userDrawn="1"/>
        </p:nvGrpSpPr>
        <p:grpSpPr>
          <a:xfrm>
            <a:off x="7624891" y="662940"/>
            <a:ext cx="9962897" cy="805252"/>
            <a:chOff x="0" y="0"/>
            <a:chExt cx="2623973" cy="212083"/>
          </a:xfrm>
        </p:grpSpPr>
        <p:sp>
          <p:nvSpPr>
            <p:cNvPr id="11" name="Freeform 8">
              <a:extLst>
                <a:ext uri="{FF2B5EF4-FFF2-40B4-BE49-F238E27FC236}">
                  <a16:creationId xmlns:a16="http://schemas.microsoft.com/office/drawing/2014/main" id="{7C65008A-E9DD-ADB1-0170-EF29CB4F172C}"/>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CDD9D4"/>
            </a:solidFill>
          </p:spPr>
        </p:sp>
        <p:sp>
          <p:nvSpPr>
            <p:cNvPr id="12" name="TextBox 9">
              <a:extLst>
                <a:ext uri="{FF2B5EF4-FFF2-40B4-BE49-F238E27FC236}">
                  <a16:creationId xmlns:a16="http://schemas.microsoft.com/office/drawing/2014/main" id="{A612D368-DE97-8E83-C902-561774BCC5DE}"/>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dirty="0"/>
            </a:p>
          </p:txBody>
        </p:sp>
      </p:grpSp>
      <p:grpSp>
        <p:nvGrpSpPr>
          <p:cNvPr id="16" name="Group 11">
            <a:extLst>
              <a:ext uri="{FF2B5EF4-FFF2-40B4-BE49-F238E27FC236}">
                <a16:creationId xmlns:a16="http://schemas.microsoft.com/office/drawing/2014/main" id="{E3DE3C53-E6C6-0BE3-C059-A24FD8EB7A7A}"/>
              </a:ext>
            </a:extLst>
          </p:cNvPr>
          <p:cNvGrpSpPr/>
          <p:nvPr userDrawn="1"/>
        </p:nvGrpSpPr>
        <p:grpSpPr>
          <a:xfrm>
            <a:off x="15180596" y="9624060"/>
            <a:ext cx="2410174" cy="662940"/>
            <a:chOff x="0" y="0"/>
            <a:chExt cx="3213565" cy="883920"/>
          </a:xfrm>
        </p:grpSpPr>
        <p:sp>
          <p:nvSpPr>
            <p:cNvPr id="17" name="Freeform 12">
              <a:extLst>
                <a:ext uri="{FF2B5EF4-FFF2-40B4-BE49-F238E27FC236}">
                  <a16:creationId xmlns:a16="http://schemas.microsoft.com/office/drawing/2014/main" id="{CD468528-D350-D9D5-CAB1-E14D489A7A02}"/>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3">
              <a:extLst>
                <a:ext uri="{FF2B5EF4-FFF2-40B4-BE49-F238E27FC236}">
                  <a16:creationId xmlns:a16="http://schemas.microsoft.com/office/drawing/2014/main" id="{1FA5A5A3-6809-8ADA-E7FE-D130C5FCC43C}"/>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9" name="Groupe 18">
            <a:extLst>
              <a:ext uri="{FF2B5EF4-FFF2-40B4-BE49-F238E27FC236}">
                <a16:creationId xmlns:a16="http://schemas.microsoft.com/office/drawing/2014/main" id="{B6690A36-4219-E05B-B606-B7516D75BA12}"/>
              </a:ext>
            </a:extLst>
          </p:cNvPr>
          <p:cNvGrpSpPr/>
          <p:nvPr userDrawn="1"/>
        </p:nvGrpSpPr>
        <p:grpSpPr>
          <a:xfrm>
            <a:off x="697230" y="9595457"/>
            <a:ext cx="662940" cy="691543"/>
            <a:chOff x="6172200" y="6767567"/>
            <a:chExt cx="662940" cy="691543"/>
          </a:xfrm>
        </p:grpSpPr>
        <p:sp>
          <p:nvSpPr>
            <p:cNvPr id="20" name="Freeform 4">
              <a:hlinkClick r:id="" action="ppaction://noaction"/>
              <a:extLst>
                <a:ext uri="{FF2B5EF4-FFF2-40B4-BE49-F238E27FC236}">
                  <a16:creationId xmlns:a16="http://schemas.microsoft.com/office/drawing/2014/main" id="{201E29DE-95A7-07A5-89B1-6256925042FE}"/>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21" name="Graphique 20" descr="Logement contour">
              <a:hlinkClick r:id="" action="ppaction://noaction"/>
              <a:extLst>
                <a:ext uri="{FF2B5EF4-FFF2-40B4-BE49-F238E27FC236}">
                  <a16:creationId xmlns:a16="http://schemas.microsoft.com/office/drawing/2014/main" id="{9FABCC40-E390-B04F-48F6-DD2897114B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Tree>
    <p:extLst>
      <p:ext uri="{BB962C8B-B14F-4D97-AF65-F5344CB8AC3E}">
        <p14:creationId xmlns:p14="http://schemas.microsoft.com/office/powerpoint/2010/main" val="29958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CA126-E8B9-E7B5-42E5-C42133D36369}"/>
              </a:ext>
            </a:extLst>
          </p:cNvPr>
          <p:cNvSpPr>
            <a:spLocks noGrp="1"/>
          </p:cNvSpPr>
          <p:nvPr>
            <p:ph type="ctrTitle"/>
          </p:nvPr>
        </p:nvSpPr>
        <p:spPr>
          <a:xfrm>
            <a:off x="2286000" y="1684338"/>
            <a:ext cx="13716000" cy="35814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8BB9211-EADE-D55E-CA67-744F0CD231B9}"/>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D5750E-9BF3-8ED5-0D5C-F6DC6FD7802C}"/>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8CEEC748-0C36-59CF-9E42-CC55D0D8E62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3989EF2-EEC2-BA72-0F6C-26A97A42B632}"/>
              </a:ext>
            </a:extLst>
          </p:cNvPr>
          <p:cNvSpPr>
            <a:spLocks noGrp="1"/>
          </p:cNvSpPr>
          <p:nvPr>
            <p:ph type="sldNum" sz="quarter" idx="12"/>
          </p:nvPr>
        </p:nvSpPr>
        <p:spPr/>
        <p:txBody>
          <a:bodyPr/>
          <a:lstStyle/>
          <a:p>
            <a:fld id="{F0A57AC4-0EA2-4D4B-B8BD-38A69A52AA4A}" type="slidenum">
              <a:rPr lang="fr-FR" smtClean="0"/>
              <a:t>‹N°›</a:t>
            </a:fld>
            <a:endParaRPr lang="fr-FR" dirty="0"/>
          </a:p>
        </p:txBody>
      </p:sp>
    </p:spTree>
    <p:extLst>
      <p:ext uri="{BB962C8B-B14F-4D97-AF65-F5344CB8AC3E}">
        <p14:creationId xmlns:p14="http://schemas.microsoft.com/office/powerpoint/2010/main" val="48271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4094B840-7401-D096-BC96-1543674EFA34}"/>
              </a:ext>
            </a:extLst>
          </p:cNvPr>
          <p:cNvGrpSpPr/>
          <p:nvPr userDrawn="1"/>
        </p:nvGrpSpPr>
        <p:grpSpPr>
          <a:xfrm>
            <a:off x="15180596" y="9653556"/>
            <a:ext cx="2410174" cy="662940"/>
            <a:chOff x="0" y="0"/>
            <a:chExt cx="3213565" cy="883920"/>
          </a:xfrm>
        </p:grpSpPr>
        <p:sp>
          <p:nvSpPr>
            <p:cNvPr id="8" name="Freeform 6">
              <a:extLst>
                <a:ext uri="{FF2B5EF4-FFF2-40B4-BE49-F238E27FC236}">
                  <a16:creationId xmlns:a16="http://schemas.microsoft.com/office/drawing/2014/main" id="{C5F1B7FD-0E3D-21EE-9FBB-CC4B2B844A26}"/>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7">
              <a:extLst>
                <a:ext uri="{FF2B5EF4-FFF2-40B4-BE49-F238E27FC236}">
                  <a16:creationId xmlns:a16="http://schemas.microsoft.com/office/drawing/2014/main" id="{B2193D88-948E-D1E1-FAE8-26D0B40101C8}"/>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32ECB8-17D9-22A6-B60D-FA6E08902B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ACBF63E-A420-B627-5C0C-979390DA45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B9E86B-3AD5-F92D-A96C-0C4D6715B22B}"/>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8CAC282A-3C50-C5B8-EF85-674573C962A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06AD877-E799-885F-2FCE-88D10657C04A}"/>
              </a:ext>
            </a:extLst>
          </p:cNvPr>
          <p:cNvSpPr>
            <a:spLocks noGrp="1"/>
          </p:cNvSpPr>
          <p:nvPr>
            <p:ph type="sldNum" sz="quarter" idx="12"/>
          </p:nvPr>
        </p:nvSpPr>
        <p:spPr/>
        <p:txBody>
          <a:bodyPr/>
          <a:lstStyle/>
          <a:p>
            <a:fld id="{F0A57AC4-0EA2-4D4B-B8BD-38A69A52AA4A}" type="slidenum">
              <a:rPr lang="fr-FR" smtClean="0"/>
              <a:t>‹N°›</a:t>
            </a:fld>
            <a:endParaRPr lang="fr-FR" dirty="0"/>
          </a:p>
        </p:txBody>
      </p:sp>
    </p:spTree>
    <p:extLst>
      <p:ext uri="{BB962C8B-B14F-4D97-AF65-F5344CB8AC3E}">
        <p14:creationId xmlns:p14="http://schemas.microsoft.com/office/powerpoint/2010/main" val="4004293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886DD5-4137-8D85-D7EE-BD70D99D1692}"/>
              </a:ext>
            </a:extLst>
          </p:cNvPr>
          <p:cNvSpPr>
            <a:spLocks noGrp="1"/>
          </p:cNvSpPr>
          <p:nvPr>
            <p:ph type="title"/>
          </p:nvPr>
        </p:nvSpPr>
        <p:spPr>
          <a:xfrm>
            <a:off x="1247775" y="2565400"/>
            <a:ext cx="15773400" cy="4278313"/>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E782485-D9F5-C7AB-40A1-4E83EFAF9867}"/>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6C02567-3128-47EF-039B-FF56E0879F7F}"/>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FB66199C-3ABC-5DD8-8863-40CB76C49D6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0D95283-0685-67CF-A627-30B14ECD24DF}"/>
              </a:ext>
            </a:extLst>
          </p:cNvPr>
          <p:cNvSpPr>
            <a:spLocks noGrp="1"/>
          </p:cNvSpPr>
          <p:nvPr>
            <p:ph type="sldNum" sz="quarter" idx="12"/>
          </p:nvPr>
        </p:nvSpPr>
        <p:spPr/>
        <p:txBody>
          <a:bodyPr/>
          <a:lstStyle/>
          <a:p>
            <a:fld id="{F0A57AC4-0EA2-4D4B-B8BD-38A69A52AA4A}" type="slidenum">
              <a:rPr lang="fr-FR" smtClean="0"/>
              <a:t>‹N°›</a:t>
            </a:fld>
            <a:endParaRPr lang="fr-FR" dirty="0"/>
          </a:p>
        </p:txBody>
      </p:sp>
    </p:spTree>
    <p:extLst>
      <p:ext uri="{BB962C8B-B14F-4D97-AF65-F5344CB8AC3E}">
        <p14:creationId xmlns:p14="http://schemas.microsoft.com/office/powerpoint/2010/main" val="1612357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28CA1-8921-D8ED-05DD-C8B7A3009A6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0758F3-D1DF-1C6E-F7DF-07D9CEB0EDC9}"/>
              </a:ext>
            </a:extLst>
          </p:cNvPr>
          <p:cNvSpPr>
            <a:spLocks noGrp="1"/>
          </p:cNvSpPr>
          <p:nvPr>
            <p:ph sz="half" idx="1"/>
          </p:nvPr>
        </p:nvSpPr>
        <p:spPr>
          <a:xfrm>
            <a:off x="1257300" y="2738438"/>
            <a:ext cx="7810500" cy="652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51E247B-D559-2C17-BC8A-3BF2BDD2E7AE}"/>
              </a:ext>
            </a:extLst>
          </p:cNvPr>
          <p:cNvSpPr>
            <a:spLocks noGrp="1"/>
          </p:cNvSpPr>
          <p:nvPr>
            <p:ph sz="half" idx="2"/>
          </p:nvPr>
        </p:nvSpPr>
        <p:spPr>
          <a:xfrm>
            <a:off x="9220200" y="2738438"/>
            <a:ext cx="7810500" cy="652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B68CAE4-4CA4-E91A-21F0-0D3FFB2EBB4A}"/>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BE4BEEC1-B355-2448-7F99-63ABD8E2F89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6AFF83B4-92A7-FA85-B312-6618FDFFC2EB}"/>
              </a:ext>
            </a:extLst>
          </p:cNvPr>
          <p:cNvSpPr>
            <a:spLocks noGrp="1"/>
          </p:cNvSpPr>
          <p:nvPr>
            <p:ph type="sldNum" sz="quarter" idx="12"/>
          </p:nvPr>
        </p:nvSpPr>
        <p:spPr/>
        <p:txBody>
          <a:bodyPr/>
          <a:lstStyle/>
          <a:p>
            <a:fld id="{F0A57AC4-0EA2-4D4B-B8BD-38A69A52AA4A}" type="slidenum">
              <a:rPr lang="fr-FR" smtClean="0"/>
              <a:t>‹N°›</a:t>
            </a:fld>
            <a:endParaRPr lang="fr-FR" dirty="0"/>
          </a:p>
        </p:txBody>
      </p:sp>
    </p:spTree>
    <p:extLst>
      <p:ext uri="{BB962C8B-B14F-4D97-AF65-F5344CB8AC3E}">
        <p14:creationId xmlns:p14="http://schemas.microsoft.com/office/powerpoint/2010/main" val="2716650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06E1F-AAA9-5357-0381-6E0753E7ED4F}"/>
              </a:ext>
            </a:extLst>
          </p:cNvPr>
          <p:cNvSpPr>
            <a:spLocks noGrp="1"/>
          </p:cNvSpPr>
          <p:nvPr>
            <p:ph type="title"/>
          </p:nvPr>
        </p:nvSpPr>
        <p:spPr>
          <a:xfrm>
            <a:off x="1260475" y="547688"/>
            <a:ext cx="15773400" cy="1989137"/>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042463F-5378-995D-4F2C-BB2DA7FC40EB}"/>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7320952-CCE8-22BA-B1E6-E3D9921881C3}"/>
              </a:ext>
            </a:extLst>
          </p:cNvPr>
          <p:cNvSpPr>
            <a:spLocks noGrp="1"/>
          </p:cNvSpPr>
          <p:nvPr>
            <p:ph sz="half" idx="2"/>
          </p:nvPr>
        </p:nvSpPr>
        <p:spPr>
          <a:xfrm>
            <a:off x="1260475" y="3757613"/>
            <a:ext cx="7735888" cy="5527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D023324-4CC7-CDF8-CB0E-41831C5684A9}"/>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6A2BDBD-6B8C-789C-E5AA-EFD151354CF7}"/>
              </a:ext>
            </a:extLst>
          </p:cNvPr>
          <p:cNvSpPr>
            <a:spLocks noGrp="1"/>
          </p:cNvSpPr>
          <p:nvPr>
            <p:ph sz="quarter" idx="4"/>
          </p:nvPr>
        </p:nvSpPr>
        <p:spPr>
          <a:xfrm>
            <a:off x="9258300" y="3757613"/>
            <a:ext cx="7775575" cy="5527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0359721-0870-4548-AC86-5E0CB24A2C6A}"/>
              </a:ext>
            </a:extLst>
          </p:cNvPr>
          <p:cNvSpPr>
            <a:spLocks noGrp="1"/>
          </p:cNvSpPr>
          <p:nvPr>
            <p:ph type="dt" sz="half" idx="10"/>
          </p:nvPr>
        </p:nvSpPr>
        <p:spPr/>
        <p:txBody>
          <a:bodyPr/>
          <a:lstStyle/>
          <a:p>
            <a:endParaRPr lang="fr-FR" dirty="0"/>
          </a:p>
        </p:txBody>
      </p:sp>
      <p:sp>
        <p:nvSpPr>
          <p:cNvPr id="8" name="Espace réservé du pied de page 7">
            <a:extLst>
              <a:ext uri="{FF2B5EF4-FFF2-40B4-BE49-F238E27FC236}">
                <a16:creationId xmlns:a16="http://schemas.microsoft.com/office/drawing/2014/main" id="{AB258FF0-B0A6-B24D-8F17-1DC51E0547DF}"/>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95060398-EB60-5DB5-8B27-7B22F4EB101D}"/>
              </a:ext>
            </a:extLst>
          </p:cNvPr>
          <p:cNvSpPr>
            <a:spLocks noGrp="1"/>
          </p:cNvSpPr>
          <p:nvPr>
            <p:ph type="sldNum" sz="quarter" idx="12"/>
          </p:nvPr>
        </p:nvSpPr>
        <p:spPr/>
        <p:txBody>
          <a:bodyPr/>
          <a:lstStyle/>
          <a:p>
            <a:fld id="{F0A57AC4-0EA2-4D4B-B8BD-38A69A52AA4A}" type="slidenum">
              <a:rPr lang="fr-FR" smtClean="0"/>
              <a:t>‹N°›</a:t>
            </a:fld>
            <a:endParaRPr lang="fr-FR" dirty="0"/>
          </a:p>
        </p:txBody>
      </p:sp>
    </p:spTree>
    <p:extLst>
      <p:ext uri="{BB962C8B-B14F-4D97-AF65-F5344CB8AC3E}">
        <p14:creationId xmlns:p14="http://schemas.microsoft.com/office/powerpoint/2010/main" val="58655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4BE0B-C151-C61D-D05C-4FAF70355EC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3158A78-70F3-B0FC-F995-132E4F1F761C}"/>
              </a:ext>
            </a:extLst>
          </p:cNvPr>
          <p:cNvSpPr>
            <a:spLocks noGrp="1"/>
          </p:cNvSpPr>
          <p:nvPr>
            <p:ph type="dt" sz="half" idx="10"/>
          </p:nvPr>
        </p:nvSpPr>
        <p:spPr/>
        <p:txBody>
          <a:bodyPr/>
          <a:lstStyle/>
          <a:p>
            <a:endParaRPr lang="fr-FR" dirty="0"/>
          </a:p>
        </p:txBody>
      </p:sp>
      <p:sp>
        <p:nvSpPr>
          <p:cNvPr id="4" name="Espace réservé du pied de page 3">
            <a:extLst>
              <a:ext uri="{FF2B5EF4-FFF2-40B4-BE49-F238E27FC236}">
                <a16:creationId xmlns:a16="http://schemas.microsoft.com/office/drawing/2014/main" id="{09E82FCA-4B5A-4766-3388-43BFA4CB163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D963B85-469D-7598-44A0-E9E7D8FE1475}"/>
              </a:ext>
            </a:extLst>
          </p:cNvPr>
          <p:cNvSpPr>
            <a:spLocks noGrp="1"/>
          </p:cNvSpPr>
          <p:nvPr>
            <p:ph type="sldNum" sz="quarter" idx="12"/>
          </p:nvPr>
        </p:nvSpPr>
        <p:spPr/>
        <p:txBody>
          <a:bodyPr/>
          <a:lstStyle/>
          <a:p>
            <a:fld id="{F0A57AC4-0EA2-4D4B-B8BD-38A69A52AA4A}" type="slidenum">
              <a:rPr lang="fr-FR" smtClean="0"/>
              <a:t>‹N°›</a:t>
            </a:fld>
            <a:endParaRPr lang="fr-FR" dirty="0"/>
          </a:p>
        </p:txBody>
      </p:sp>
    </p:spTree>
    <p:extLst>
      <p:ext uri="{BB962C8B-B14F-4D97-AF65-F5344CB8AC3E}">
        <p14:creationId xmlns:p14="http://schemas.microsoft.com/office/powerpoint/2010/main" val="1633600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316568-FB2D-C39F-45B3-0A4D4FD7467D}"/>
              </a:ext>
            </a:extLst>
          </p:cNvPr>
          <p:cNvSpPr>
            <a:spLocks noGrp="1"/>
          </p:cNvSpPr>
          <p:nvPr>
            <p:ph type="dt" sz="half" idx="10"/>
          </p:nvPr>
        </p:nvSpPr>
        <p:spPr/>
        <p:txBody>
          <a:bodyPr/>
          <a:lstStyle/>
          <a:p>
            <a:endParaRPr lang="fr-FR" dirty="0"/>
          </a:p>
        </p:txBody>
      </p:sp>
      <p:sp>
        <p:nvSpPr>
          <p:cNvPr id="3" name="Espace réservé du pied de page 2">
            <a:extLst>
              <a:ext uri="{FF2B5EF4-FFF2-40B4-BE49-F238E27FC236}">
                <a16:creationId xmlns:a16="http://schemas.microsoft.com/office/drawing/2014/main" id="{C4D32B9A-A948-38BA-2614-3C8F77E7A65B}"/>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A9DFC3D-B6E6-027F-0B18-3896863DE355}"/>
              </a:ext>
            </a:extLst>
          </p:cNvPr>
          <p:cNvSpPr>
            <a:spLocks noGrp="1"/>
          </p:cNvSpPr>
          <p:nvPr>
            <p:ph type="sldNum" sz="quarter" idx="12"/>
          </p:nvPr>
        </p:nvSpPr>
        <p:spPr/>
        <p:txBody>
          <a:bodyPr/>
          <a:lstStyle/>
          <a:p>
            <a:fld id="{F0A57AC4-0EA2-4D4B-B8BD-38A69A52AA4A}" type="slidenum">
              <a:rPr lang="fr-FR" smtClean="0"/>
              <a:t>‹N°›</a:t>
            </a:fld>
            <a:endParaRPr lang="fr-FR" dirty="0"/>
          </a:p>
        </p:txBody>
      </p:sp>
    </p:spTree>
    <p:extLst>
      <p:ext uri="{BB962C8B-B14F-4D97-AF65-F5344CB8AC3E}">
        <p14:creationId xmlns:p14="http://schemas.microsoft.com/office/powerpoint/2010/main" val="431938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64211B-333D-A187-886C-8DF06E3018C1}"/>
              </a:ext>
            </a:extLst>
          </p:cNvPr>
          <p:cNvSpPr>
            <a:spLocks noGrp="1"/>
          </p:cNvSpPr>
          <p:nvPr>
            <p:ph type="title"/>
          </p:nvPr>
        </p:nvSpPr>
        <p:spPr>
          <a:xfrm>
            <a:off x="1260475" y="685800"/>
            <a:ext cx="5897563" cy="24003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F289096-8337-03EA-7127-08E7D9136BD8}"/>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E40A2A5-0A25-E2FF-24D8-688A53D39E0B}"/>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2453FB-4CB0-A136-1360-CCBF4B2A0CD0}"/>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928CD4AD-D2E0-8A2E-82F2-DE2B1E3BE3F7}"/>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DCC8234-A7F5-9DCD-A535-56A90A9FA18F}"/>
              </a:ext>
            </a:extLst>
          </p:cNvPr>
          <p:cNvSpPr>
            <a:spLocks noGrp="1"/>
          </p:cNvSpPr>
          <p:nvPr>
            <p:ph type="sldNum" sz="quarter" idx="12"/>
          </p:nvPr>
        </p:nvSpPr>
        <p:spPr/>
        <p:txBody>
          <a:bodyPr/>
          <a:lstStyle/>
          <a:p>
            <a:fld id="{F0A57AC4-0EA2-4D4B-B8BD-38A69A52AA4A}" type="slidenum">
              <a:rPr lang="fr-FR" smtClean="0"/>
              <a:t>‹N°›</a:t>
            </a:fld>
            <a:endParaRPr lang="fr-FR" dirty="0"/>
          </a:p>
        </p:txBody>
      </p:sp>
    </p:spTree>
    <p:extLst>
      <p:ext uri="{BB962C8B-B14F-4D97-AF65-F5344CB8AC3E}">
        <p14:creationId xmlns:p14="http://schemas.microsoft.com/office/powerpoint/2010/main" val="676338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A81DEF-3425-0CC5-46FD-25CB4BA0903D}"/>
              </a:ext>
            </a:extLst>
          </p:cNvPr>
          <p:cNvSpPr>
            <a:spLocks noGrp="1"/>
          </p:cNvSpPr>
          <p:nvPr>
            <p:ph type="title"/>
          </p:nvPr>
        </p:nvSpPr>
        <p:spPr>
          <a:xfrm>
            <a:off x="1260475" y="685800"/>
            <a:ext cx="5897563" cy="24003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F8C4D56-41C0-35BD-0B0B-59B938BE8AD3}"/>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4D11B860-E195-4527-A493-8D82E644C8B4}"/>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031391F-0632-5174-AF00-728E1480F1E5}"/>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DAD24217-E829-F2F3-C3BB-232C555E2FC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8D242181-EBF7-DA63-DDF1-75C40E5DBDEB}"/>
              </a:ext>
            </a:extLst>
          </p:cNvPr>
          <p:cNvSpPr>
            <a:spLocks noGrp="1"/>
          </p:cNvSpPr>
          <p:nvPr>
            <p:ph type="sldNum" sz="quarter" idx="12"/>
          </p:nvPr>
        </p:nvSpPr>
        <p:spPr/>
        <p:txBody>
          <a:bodyPr/>
          <a:lstStyle/>
          <a:p>
            <a:fld id="{F0A57AC4-0EA2-4D4B-B8BD-38A69A52AA4A}" type="slidenum">
              <a:rPr lang="fr-FR" smtClean="0"/>
              <a:t>‹N°›</a:t>
            </a:fld>
            <a:endParaRPr lang="fr-FR" dirty="0"/>
          </a:p>
        </p:txBody>
      </p:sp>
    </p:spTree>
    <p:extLst>
      <p:ext uri="{BB962C8B-B14F-4D97-AF65-F5344CB8AC3E}">
        <p14:creationId xmlns:p14="http://schemas.microsoft.com/office/powerpoint/2010/main" val="1060552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A2525-B492-ECC0-8A17-10FA5E56FDB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BD3BA7-22D9-1FCE-0916-16151B18E07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05C0D8-DD8D-1CF0-E5B6-E0352B2DB43E}"/>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8C8CDF10-BF5A-808B-A53D-17016F1F394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2F00570C-B742-0DA8-547F-8F19A1F1D119}"/>
              </a:ext>
            </a:extLst>
          </p:cNvPr>
          <p:cNvSpPr>
            <a:spLocks noGrp="1"/>
          </p:cNvSpPr>
          <p:nvPr>
            <p:ph type="sldNum" sz="quarter" idx="12"/>
          </p:nvPr>
        </p:nvSpPr>
        <p:spPr/>
        <p:txBody>
          <a:bodyPr/>
          <a:lstStyle/>
          <a:p>
            <a:fld id="{F0A57AC4-0EA2-4D4B-B8BD-38A69A52AA4A}" type="slidenum">
              <a:rPr lang="fr-FR" smtClean="0"/>
              <a:t>‹N°›</a:t>
            </a:fld>
            <a:endParaRPr lang="fr-FR" dirty="0"/>
          </a:p>
        </p:txBody>
      </p:sp>
    </p:spTree>
    <p:extLst>
      <p:ext uri="{BB962C8B-B14F-4D97-AF65-F5344CB8AC3E}">
        <p14:creationId xmlns:p14="http://schemas.microsoft.com/office/powerpoint/2010/main" val="394724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5785DB3-C96D-CCA0-114E-501AD3737061}"/>
              </a:ext>
            </a:extLst>
          </p:cNvPr>
          <p:cNvSpPr>
            <a:spLocks noGrp="1"/>
          </p:cNvSpPr>
          <p:nvPr>
            <p:ph type="title" orient="vert"/>
          </p:nvPr>
        </p:nvSpPr>
        <p:spPr>
          <a:xfrm>
            <a:off x="13087350" y="547688"/>
            <a:ext cx="3943350" cy="871855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A14CFCE-B828-789E-15FA-7EB8DD201871}"/>
              </a:ext>
            </a:extLst>
          </p:cNvPr>
          <p:cNvSpPr>
            <a:spLocks noGrp="1"/>
          </p:cNvSpPr>
          <p:nvPr>
            <p:ph type="body" orient="vert" idx="1"/>
          </p:nvPr>
        </p:nvSpPr>
        <p:spPr>
          <a:xfrm>
            <a:off x="1257300" y="547688"/>
            <a:ext cx="11677650" cy="87185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883A90-B764-6D9B-47B7-E0014DC1F5ED}"/>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C58F3D81-3563-1D0F-D330-7A2CD98B774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C24FF5E-1B2D-4E3D-C8D0-BDC5DC5821B4}"/>
              </a:ext>
            </a:extLst>
          </p:cNvPr>
          <p:cNvSpPr>
            <a:spLocks noGrp="1"/>
          </p:cNvSpPr>
          <p:nvPr>
            <p:ph type="sldNum" sz="quarter" idx="12"/>
          </p:nvPr>
        </p:nvSpPr>
        <p:spPr/>
        <p:txBody>
          <a:bodyPr/>
          <a:lstStyle/>
          <a:p>
            <a:fld id="{F0A57AC4-0EA2-4D4B-B8BD-38A69A52AA4A}" type="slidenum">
              <a:rPr lang="fr-FR" smtClean="0"/>
              <a:t>‹N°›</a:t>
            </a:fld>
            <a:endParaRPr lang="fr-FR" dirty="0"/>
          </a:p>
        </p:txBody>
      </p:sp>
    </p:spTree>
    <p:extLst>
      <p:ext uri="{BB962C8B-B14F-4D97-AF65-F5344CB8AC3E}">
        <p14:creationId xmlns:p14="http://schemas.microsoft.com/office/powerpoint/2010/main" val="164739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2145D126-D372-3D2B-865B-4FFAD415D637}"/>
              </a:ext>
            </a:extLst>
          </p:cNvPr>
          <p:cNvGrpSpPr/>
          <p:nvPr userDrawn="1"/>
        </p:nvGrpSpPr>
        <p:grpSpPr>
          <a:xfrm>
            <a:off x="700212" y="662940"/>
            <a:ext cx="4978490" cy="8961120"/>
            <a:chOff x="0" y="0"/>
            <a:chExt cx="1311207" cy="2360130"/>
          </a:xfrm>
        </p:grpSpPr>
        <p:sp>
          <p:nvSpPr>
            <p:cNvPr id="8" name="Freeform 5">
              <a:extLst>
                <a:ext uri="{FF2B5EF4-FFF2-40B4-BE49-F238E27FC236}">
                  <a16:creationId xmlns:a16="http://schemas.microsoft.com/office/drawing/2014/main" id="{2BD06FBA-53B6-8CCB-35F1-808F5C651694}"/>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FFBE99"/>
            </a:solidFill>
          </p:spPr>
        </p:sp>
        <p:sp>
          <p:nvSpPr>
            <p:cNvPr id="9" name="TextBox 6">
              <a:extLst>
                <a:ext uri="{FF2B5EF4-FFF2-40B4-BE49-F238E27FC236}">
                  <a16:creationId xmlns:a16="http://schemas.microsoft.com/office/drawing/2014/main" id="{3E588E89-75BD-1CB7-A4D3-D7539ECC7483}"/>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dirty="0"/>
            </a:p>
          </p:txBody>
        </p:sp>
      </p:grpSp>
      <p:grpSp>
        <p:nvGrpSpPr>
          <p:cNvPr id="10" name="Groupe 9">
            <a:extLst>
              <a:ext uri="{FF2B5EF4-FFF2-40B4-BE49-F238E27FC236}">
                <a16:creationId xmlns:a16="http://schemas.microsoft.com/office/drawing/2014/main" id="{117A2EEE-5FD5-A153-6B65-F0E7B82FDA0B}"/>
              </a:ext>
            </a:extLst>
          </p:cNvPr>
          <p:cNvGrpSpPr/>
          <p:nvPr userDrawn="1"/>
        </p:nvGrpSpPr>
        <p:grpSpPr>
          <a:xfrm>
            <a:off x="697230" y="9595457"/>
            <a:ext cx="662940" cy="691543"/>
            <a:chOff x="6172200" y="6767567"/>
            <a:chExt cx="662940" cy="691543"/>
          </a:xfrm>
        </p:grpSpPr>
        <p:sp>
          <p:nvSpPr>
            <p:cNvPr id="11" name="Freeform 4">
              <a:hlinkClick r:id="" action="ppaction://noaction"/>
              <a:extLst>
                <a:ext uri="{FF2B5EF4-FFF2-40B4-BE49-F238E27FC236}">
                  <a16:creationId xmlns:a16="http://schemas.microsoft.com/office/drawing/2014/main" id="{1A581B73-5733-7249-280A-CEC5BBFE4B8A}"/>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2" name="Graphique 11" descr="Logement contour">
              <a:hlinkClick r:id="" action="ppaction://noaction"/>
              <a:extLst>
                <a:ext uri="{FF2B5EF4-FFF2-40B4-BE49-F238E27FC236}">
                  <a16:creationId xmlns:a16="http://schemas.microsoft.com/office/drawing/2014/main" id="{578AF93E-D6C1-B1D3-C40E-5994D983BC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1696" y="6767567"/>
              <a:ext cx="612000" cy="612000"/>
            </a:xfrm>
            <a:prstGeom prst="rect">
              <a:avLst/>
            </a:prstGeom>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101473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69794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418082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435666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993267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48648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051219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4267073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610065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3602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93F4BAFB-3333-D5DB-6DE6-B371B0091C29}"/>
              </a:ext>
            </a:extLst>
          </p:cNvPr>
          <p:cNvGrpSpPr/>
          <p:nvPr userDrawn="1"/>
        </p:nvGrpSpPr>
        <p:grpSpPr>
          <a:xfrm>
            <a:off x="700212" y="373618"/>
            <a:ext cx="6924679" cy="1094574"/>
            <a:chOff x="0" y="-76200"/>
            <a:chExt cx="1823784" cy="288283"/>
          </a:xfrm>
        </p:grpSpPr>
        <p:sp>
          <p:nvSpPr>
            <p:cNvPr id="9" name="Freeform 5">
              <a:extLst>
                <a:ext uri="{FF2B5EF4-FFF2-40B4-BE49-F238E27FC236}">
                  <a16:creationId xmlns:a16="http://schemas.microsoft.com/office/drawing/2014/main" id="{3F1AD474-DEA3-CF5E-1FE4-49F5E72B411A}"/>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FFBE99"/>
            </a:solidFill>
          </p:spPr>
          <p:txBody>
            <a:bodyPr/>
            <a:lstStyle/>
            <a:p>
              <a:endParaRPr lang="fr-FR" dirty="0"/>
            </a:p>
          </p:txBody>
        </p:sp>
        <p:sp>
          <p:nvSpPr>
            <p:cNvPr id="10" name="TextBox 6">
              <a:extLst>
                <a:ext uri="{FF2B5EF4-FFF2-40B4-BE49-F238E27FC236}">
                  <a16:creationId xmlns:a16="http://schemas.microsoft.com/office/drawing/2014/main" id="{07855188-A367-DAAF-223B-B42A92C34775}"/>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dirty="0"/>
            </a:p>
          </p:txBody>
        </p:sp>
      </p:grpSp>
      <p:grpSp>
        <p:nvGrpSpPr>
          <p:cNvPr id="11" name="Group 7">
            <a:extLst>
              <a:ext uri="{FF2B5EF4-FFF2-40B4-BE49-F238E27FC236}">
                <a16:creationId xmlns:a16="http://schemas.microsoft.com/office/drawing/2014/main" id="{631E61B9-E099-3D4E-2898-985F8D6E23E2}"/>
              </a:ext>
            </a:extLst>
          </p:cNvPr>
          <p:cNvGrpSpPr/>
          <p:nvPr userDrawn="1"/>
        </p:nvGrpSpPr>
        <p:grpSpPr>
          <a:xfrm>
            <a:off x="7624891" y="657450"/>
            <a:ext cx="9962897" cy="810742"/>
            <a:chOff x="0" y="-1446"/>
            <a:chExt cx="2623973" cy="213529"/>
          </a:xfrm>
        </p:grpSpPr>
        <p:sp>
          <p:nvSpPr>
            <p:cNvPr id="12" name="Freeform 8">
              <a:extLst>
                <a:ext uri="{FF2B5EF4-FFF2-40B4-BE49-F238E27FC236}">
                  <a16:creationId xmlns:a16="http://schemas.microsoft.com/office/drawing/2014/main" id="{805A1414-C624-9E23-B02F-F0CF55495498}"/>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CDAFA2"/>
            </a:solidFill>
          </p:spPr>
        </p:sp>
        <p:sp>
          <p:nvSpPr>
            <p:cNvPr id="13" name="TextBox 9">
              <a:extLst>
                <a:ext uri="{FF2B5EF4-FFF2-40B4-BE49-F238E27FC236}">
                  <a16:creationId xmlns:a16="http://schemas.microsoft.com/office/drawing/2014/main" id="{88390073-F252-1F76-8D86-EC28AE802B39}"/>
                </a:ext>
              </a:extLst>
            </p:cNvPr>
            <p:cNvSpPr txBox="1"/>
            <p:nvPr/>
          </p:nvSpPr>
          <p:spPr>
            <a:xfrm>
              <a:off x="0" y="-1446"/>
              <a:ext cx="2623973" cy="213529"/>
            </a:xfrm>
            <a:prstGeom prst="rect">
              <a:avLst/>
            </a:prstGeom>
          </p:spPr>
          <p:txBody>
            <a:bodyPr lIns="50800" tIns="50800" rIns="50800" bIns="50800" rtlCol="0" anchor="ctr"/>
            <a:lstStyle/>
            <a:p>
              <a:pPr algn="ctr">
                <a:lnSpc>
                  <a:spcPts val="4199"/>
                </a:lnSpc>
              </a:pPr>
              <a:endParaRPr lang="en-US" sz="2999" dirty="0">
                <a:solidFill>
                  <a:srgbClr val="61483A"/>
                </a:solidFill>
                <a:latin typeface="Avenir Light"/>
              </a:endParaRPr>
            </a:p>
          </p:txBody>
        </p:sp>
      </p:grpSp>
      <p:grpSp>
        <p:nvGrpSpPr>
          <p:cNvPr id="14" name="Group 11">
            <a:extLst>
              <a:ext uri="{FF2B5EF4-FFF2-40B4-BE49-F238E27FC236}">
                <a16:creationId xmlns:a16="http://schemas.microsoft.com/office/drawing/2014/main" id="{E99295A4-0B9C-0D33-7B21-86C6032EDC6B}"/>
              </a:ext>
            </a:extLst>
          </p:cNvPr>
          <p:cNvGrpSpPr/>
          <p:nvPr userDrawn="1"/>
        </p:nvGrpSpPr>
        <p:grpSpPr>
          <a:xfrm>
            <a:off x="15180596" y="9624060"/>
            <a:ext cx="2410174" cy="662940"/>
            <a:chOff x="0" y="0"/>
            <a:chExt cx="3213565" cy="883920"/>
          </a:xfrm>
        </p:grpSpPr>
        <p:sp>
          <p:nvSpPr>
            <p:cNvPr id="15" name="Freeform 12">
              <a:extLst>
                <a:ext uri="{FF2B5EF4-FFF2-40B4-BE49-F238E27FC236}">
                  <a16:creationId xmlns:a16="http://schemas.microsoft.com/office/drawing/2014/main" id="{01E0D832-1C04-F0DF-62A6-F864DB2C7865}"/>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3">
              <a:extLst>
                <a:ext uri="{FF2B5EF4-FFF2-40B4-BE49-F238E27FC236}">
                  <a16:creationId xmlns:a16="http://schemas.microsoft.com/office/drawing/2014/main" id="{15679F93-68CF-8B75-ADC4-5AEBBA6B8029}"/>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sp>
      </p:grpSp>
      <p:grpSp>
        <p:nvGrpSpPr>
          <p:cNvPr id="17" name="Groupe 16">
            <a:extLst>
              <a:ext uri="{FF2B5EF4-FFF2-40B4-BE49-F238E27FC236}">
                <a16:creationId xmlns:a16="http://schemas.microsoft.com/office/drawing/2014/main" id="{485D13E9-6BC4-42E8-C2A6-CB5B24476DC8}"/>
              </a:ext>
            </a:extLst>
          </p:cNvPr>
          <p:cNvGrpSpPr/>
          <p:nvPr userDrawn="1"/>
        </p:nvGrpSpPr>
        <p:grpSpPr>
          <a:xfrm>
            <a:off x="697230" y="9595457"/>
            <a:ext cx="662940" cy="691543"/>
            <a:chOff x="6172200" y="6767567"/>
            <a:chExt cx="662940" cy="691543"/>
          </a:xfrm>
        </p:grpSpPr>
        <p:sp>
          <p:nvSpPr>
            <p:cNvPr id="18" name="Freeform 4">
              <a:hlinkClick r:id="" action="ppaction://noaction"/>
              <a:extLst>
                <a:ext uri="{FF2B5EF4-FFF2-40B4-BE49-F238E27FC236}">
                  <a16:creationId xmlns:a16="http://schemas.microsoft.com/office/drawing/2014/main" id="{6C567303-116D-5D32-2DFA-237BBBCB0EB0}"/>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9" name="Graphique 18" descr="Logement contour">
              <a:hlinkClick r:id="" action="ppaction://noaction"/>
              <a:extLst>
                <a:ext uri="{FF2B5EF4-FFF2-40B4-BE49-F238E27FC236}">
                  <a16:creationId xmlns:a16="http://schemas.microsoft.com/office/drawing/2014/main" id="{CC138B2D-D4B9-4C0D-CEDE-DE7537CDF1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1696" y="6767567"/>
              <a:ext cx="612000" cy="612000"/>
            </a:xfrm>
            <a:prstGeom prst="rect">
              <a:avLst/>
            </a:prstGeom>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75026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4">
            <a:extLst>
              <a:ext uri="{FF2B5EF4-FFF2-40B4-BE49-F238E27FC236}">
                <a16:creationId xmlns:a16="http://schemas.microsoft.com/office/drawing/2014/main" id="{0CE5AAD9-5370-1C12-8742-9567410D7EAB}"/>
              </a:ext>
            </a:extLst>
          </p:cNvPr>
          <p:cNvSpPr/>
          <p:nvPr userDrawn="1"/>
        </p:nvSpPr>
        <p:spPr>
          <a:xfrm>
            <a:off x="16774339" y="8039100"/>
            <a:ext cx="813450" cy="1184287"/>
          </a:xfrm>
          <a:custGeom>
            <a:avLst/>
            <a:gdLst/>
            <a:ahLst/>
            <a:cxnLst/>
            <a:rect l="l" t="t" r="r" b="b"/>
            <a:pathLst>
              <a:path w="813450" h="1184287">
                <a:moveTo>
                  <a:pt x="0" y="0"/>
                </a:moveTo>
                <a:lnTo>
                  <a:pt x="813449" y="0"/>
                </a:lnTo>
                <a:lnTo>
                  <a:pt x="813449" y="1184287"/>
                </a:lnTo>
                <a:lnTo>
                  <a:pt x="0" y="1184287"/>
                </a:lnTo>
                <a:lnTo>
                  <a:pt x="0" y="0"/>
                </a:lnTo>
                <a:close/>
              </a:path>
            </a:pathLst>
          </a:custGeom>
          <a:blipFill>
            <a:blip r:embed="rId2">
              <a:alphaModFix amt="73000"/>
            </a:blip>
            <a:stretch>
              <a:fillRect/>
            </a:stretch>
          </a:blipFill>
        </p:spPr>
      </p:sp>
      <p:sp>
        <p:nvSpPr>
          <p:cNvPr id="11" name="Freeform 5">
            <a:extLst>
              <a:ext uri="{FF2B5EF4-FFF2-40B4-BE49-F238E27FC236}">
                <a16:creationId xmlns:a16="http://schemas.microsoft.com/office/drawing/2014/main" id="{9D37F3A6-BE1C-B590-419F-94A4262CC801}"/>
              </a:ext>
            </a:extLst>
          </p:cNvPr>
          <p:cNvSpPr/>
          <p:nvPr userDrawn="1"/>
        </p:nvSpPr>
        <p:spPr>
          <a:xfrm>
            <a:off x="700212" y="8940482"/>
            <a:ext cx="1552134" cy="635636"/>
          </a:xfrm>
          <a:custGeom>
            <a:avLst/>
            <a:gdLst/>
            <a:ahLst/>
            <a:cxnLst/>
            <a:rect l="l" t="t" r="r" b="b"/>
            <a:pathLst>
              <a:path w="1552134" h="635636">
                <a:moveTo>
                  <a:pt x="0" y="0"/>
                </a:moveTo>
                <a:lnTo>
                  <a:pt x="1552134" y="0"/>
                </a:lnTo>
                <a:lnTo>
                  <a:pt x="1552134" y="635636"/>
                </a:lnTo>
                <a:lnTo>
                  <a:pt x="0" y="635636"/>
                </a:lnTo>
                <a:lnTo>
                  <a:pt x="0" y="0"/>
                </a:lnTo>
                <a:close/>
              </a:path>
            </a:pathLst>
          </a:custGeom>
          <a:blipFill>
            <a:blip r:embed="rId3">
              <a:alphaModFix amt="75000"/>
            </a:blip>
            <a:stretch>
              <a:fillRect/>
            </a:stretch>
          </a:blipFill>
        </p:spPr>
      </p:sp>
      <p:sp>
        <p:nvSpPr>
          <p:cNvPr id="12" name="Freeform 6">
            <a:extLst>
              <a:ext uri="{FF2B5EF4-FFF2-40B4-BE49-F238E27FC236}">
                <a16:creationId xmlns:a16="http://schemas.microsoft.com/office/drawing/2014/main" id="{0736B838-EA7F-EAAC-3918-0B084C4FD8F9}"/>
              </a:ext>
            </a:extLst>
          </p:cNvPr>
          <p:cNvSpPr/>
          <p:nvPr userDrawn="1"/>
        </p:nvSpPr>
        <p:spPr>
          <a:xfrm>
            <a:off x="1143777" y="1832860"/>
            <a:ext cx="6300391" cy="6472084"/>
          </a:xfrm>
          <a:custGeom>
            <a:avLst/>
            <a:gdLst/>
            <a:ahLst/>
            <a:cxnLst/>
            <a:rect l="l" t="t" r="r" b="b"/>
            <a:pathLst>
              <a:path w="6300391" h="6472084">
                <a:moveTo>
                  <a:pt x="0" y="0"/>
                </a:moveTo>
                <a:lnTo>
                  <a:pt x="6300391" y="0"/>
                </a:lnTo>
                <a:lnTo>
                  <a:pt x="6300391" y="6472084"/>
                </a:lnTo>
                <a:lnTo>
                  <a:pt x="0" y="6472084"/>
                </a:lnTo>
                <a:lnTo>
                  <a:pt x="0" y="0"/>
                </a:lnTo>
                <a:close/>
              </a:path>
            </a:pathLst>
          </a:custGeom>
          <a:blipFill>
            <a:blip r:embed="rId4"/>
            <a:stretch>
              <a:fillRect/>
            </a:stretch>
          </a:blipFill>
        </p:spPr>
      </p:sp>
      <p:sp>
        <p:nvSpPr>
          <p:cNvPr id="13" name="TextBox 9">
            <a:extLst>
              <a:ext uri="{FF2B5EF4-FFF2-40B4-BE49-F238E27FC236}">
                <a16:creationId xmlns:a16="http://schemas.microsoft.com/office/drawing/2014/main" id="{A70FFE52-D370-59AD-8318-B0F291A633C9}"/>
              </a:ext>
            </a:extLst>
          </p:cNvPr>
          <p:cNvSpPr txBox="1"/>
          <p:nvPr userDrawn="1"/>
        </p:nvSpPr>
        <p:spPr>
          <a:xfrm>
            <a:off x="10262841" y="4624121"/>
            <a:ext cx="4521022" cy="1418402"/>
          </a:xfrm>
          <a:prstGeom prst="rect">
            <a:avLst/>
          </a:prstGeom>
        </p:spPr>
        <p:txBody>
          <a:bodyPr lIns="0" tIns="0" rIns="0" bIns="0" rtlCol="0" anchor="t">
            <a:spAutoFit/>
          </a:bodyPr>
          <a:lstStyle/>
          <a:p>
            <a:pPr algn="ctr">
              <a:lnSpc>
                <a:spcPts val="5409"/>
              </a:lnSpc>
            </a:pPr>
            <a:r>
              <a:rPr lang="en-US" sz="6600" b="1" dirty="0">
                <a:solidFill>
                  <a:srgbClr val="FFBE99"/>
                </a:solidFill>
                <a:latin typeface="Avenir Light"/>
              </a:rPr>
              <a:t>Relation de service</a:t>
            </a:r>
          </a:p>
        </p:txBody>
      </p:sp>
      <p:sp>
        <p:nvSpPr>
          <p:cNvPr id="14" name="Rectangle 13">
            <a:extLst>
              <a:ext uri="{FF2B5EF4-FFF2-40B4-BE49-F238E27FC236}">
                <a16:creationId xmlns:a16="http://schemas.microsoft.com/office/drawing/2014/main" id="{D222CD11-5E16-B05E-2017-4A36E08CCA91}"/>
              </a:ext>
            </a:extLst>
          </p:cNvPr>
          <p:cNvSpPr/>
          <p:nvPr userDrawn="1"/>
        </p:nvSpPr>
        <p:spPr>
          <a:xfrm>
            <a:off x="16774339" y="9223387"/>
            <a:ext cx="813449" cy="352731"/>
          </a:xfrm>
          <a:prstGeom prst="rect">
            <a:avLst/>
          </a:prstGeom>
          <a:solidFill>
            <a:srgbClr val="4A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Avenir Light" panose="020B0604020202020204" charset="0"/>
              </a:rPr>
              <a:t>DARSEM</a:t>
            </a:r>
            <a:endParaRPr lang="fr-FR" b="1" dirty="0">
              <a:latin typeface="Avenir Light" panose="020B0604020202020204" charset="0"/>
            </a:endParaRPr>
          </a:p>
        </p:txBody>
      </p:sp>
      <p:sp>
        <p:nvSpPr>
          <p:cNvPr id="15" name="ZoneTexte 14">
            <a:extLst>
              <a:ext uri="{FF2B5EF4-FFF2-40B4-BE49-F238E27FC236}">
                <a16:creationId xmlns:a16="http://schemas.microsoft.com/office/drawing/2014/main" id="{8C90123E-5858-44F4-E7D6-1A61A7CA35F2}"/>
              </a:ext>
            </a:extLst>
          </p:cNvPr>
          <p:cNvSpPr txBox="1"/>
          <p:nvPr userDrawn="1"/>
        </p:nvSpPr>
        <p:spPr>
          <a:xfrm flipH="1">
            <a:off x="14478000" y="9189771"/>
            <a:ext cx="2296338" cy="461665"/>
          </a:xfrm>
          <a:prstGeom prst="rect">
            <a:avLst/>
          </a:prstGeom>
          <a:noFill/>
        </p:spPr>
        <p:txBody>
          <a:bodyPr wrap="square" rtlCol="0">
            <a:spAutoFit/>
          </a:bodyPr>
          <a:lstStyle/>
          <a:p>
            <a:pPr algn="r"/>
            <a:r>
              <a:rPr lang="fr-FR" sz="1200" dirty="0">
                <a:solidFill>
                  <a:srgbClr val="4A7AB8"/>
                </a:solidFill>
              </a:rPr>
              <a:t>Accompagnement au changement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1A1B3625-8C56-41BD-0DE6-06A6E5E30EB9}"/>
              </a:ext>
            </a:extLst>
          </p:cNvPr>
          <p:cNvGrpSpPr/>
          <p:nvPr userDrawn="1"/>
        </p:nvGrpSpPr>
        <p:grpSpPr>
          <a:xfrm>
            <a:off x="700212" y="662940"/>
            <a:ext cx="4978490" cy="8961120"/>
            <a:chOff x="0" y="0"/>
            <a:chExt cx="1311207" cy="2360130"/>
          </a:xfrm>
        </p:grpSpPr>
        <p:sp>
          <p:nvSpPr>
            <p:cNvPr id="7" name="Freeform 5">
              <a:extLst>
                <a:ext uri="{FF2B5EF4-FFF2-40B4-BE49-F238E27FC236}">
                  <a16:creationId xmlns:a16="http://schemas.microsoft.com/office/drawing/2014/main" id="{0ABDE449-0AD7-C105-A466-CFC66DA9DEBE}"/>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B3916B"/>
            </a:solidFill>
          </p:spPr>
        </p:sp>
        <p:sp>
          <p:nvSpPr>
            <p:cNvPr id="8" name="TextBox 6">
              <a:extLst>
                <a:ext uri="{FF2B5EF4-FFF2-40B4-BE49-F238E27FC236}">
                  <a16:creationId xmlns:a16="http://schemas.microsoft.com/office/drawing/2014/main" id="{29C7D5CC-B82B-2F80-2490-886708AE86EF}"/>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dirty="0"/>
            </a:p>
          </p:txBody>
        </p:sp>
      </p:grpSp>
      <p:grpSp>
        <p:nvGrpSpPr>
          <p:cNvPr id="9" name="Group 9">
            <a:extLst>
              <a:ext uri="{FF2B5EF4-FFF2-40B4-BE49-F238E27FC236}">
                <a16:creationId xmlns:a16="http://schemas.microsoft.com/office/drawing/2014/main" id="{816F1333-8F7E-3CA7-D349-F365D9D3B527}"/>
              </a:ext>
            </a:extLst>
          </p:cNvPr>
          <p:cNvGrpSpPr/>
          <p:nvPr userDrawn="1"/>
        </p:nvGrpSpPr>
        <p:grpSpPr>
          <a:xfrm>
            <a:off x="15180596" y="9624060"/>
            <a:ext cx="2410174" cy="662940"/>
            <a:chOff x="0" y="0"/>
            <a:chExt cx="3213565" cy="883920"/>
          </a:xfrm>
        </p:grpSpPr>
        <p:sp>
          <p:nvSpPr>
            <p:cNvPr id="10" name="Freeform 11">
              <a:extLst>
                <a:ext uri="{FF2B5EF4-FFF2-40B4-BE49-F238E27FC236}">
                  <a16:creationId xmlns:a16="http://schemas.microsoft.com/office/drawing/2014/main" id="{7978078F-B1AD-AB64-8449-4E037B338902}"/>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2">
              <a:extLst>
                <a:ext uri="{FF2B5EF4-FFF2-40B4-BE49-F238E27FC236}">
                  <a16:creationId xmlns:a16="http://schemas.microsoft.com/office/drawing/2014/main" id="{29A47505-2A8B-7B48-B588-605E8DCA61BB}"/>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2" name="Groupe 11">
            <a:extLst>
              <a:ext uri="{FF2B5EF4-FFF2-40B4-BE49-F238E27FC236}">
                <a16:creationId xmlns:a16="http://schemas.microsoft.com/office/drawing/2014/main" id="{FC55CC5B-B5EC-46D8-D7B0-6379AB7F5C49}"/>
              </a:ext>
            </a:extLst>
          </p:cNvPr>
          <p:cNvGrpSpPr/>
          <p:nvPr userDrawn="1"/>
        </p:nvGrpSpPr>
        <p:grpSpPr>
          <a:xfrm>
            <a:off x="697230" y="9595457"/>
            <a:ext cx="662940" cy="691543"/>
            <a:chOff x="6172200" y="6767567"/>
            <a:chExt cx="662940" cy="691543"/>
          </a:xfrm>
        </p:grpSpPr>
        <p:sp>
          <p:nvSpPr>
            <p:cNvPr id="13" name="Freeform 4">
              <a:hlinkClick r:id="" action="ppaction://noaction"/>
              <a:extLst>
                <a:ext uri="{FF2B5EF4-FFF2-40B4-BE49-F238E27FC236}">
                  <a16:creationId xmlns:a16="http://schemas.microsoft.com/office/drawing/2014/main" id="{662C7B3B-9E94-FF62-DA60-5CFB5BBB1372}"/>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4" name="Graphique 13" descr="Logement contour">
              <a:hlinkClick r:id="" action="ppaction://noaction"/>
              <a:extLst>
                <a:ext uri="{FF2B5EF4-FFF2-40B4-BE49-F238E27FC236}">
                  <a16:creationId xmlns:a16="http://schemas.microsoft.com/office/drawing/2014/main" id="{82BF825E-EDAF-6B87-FE43-7B83E0F23A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20E06AD-FCA0-ED5A-58F6-A74B00494DC7}"/>
              </a:ext>
            </a:extLst>
          </p:cNvPr>
          <p:cNvGrpSpPr/>
          <p:nvPr userDrawn="1"/>
        </p:nvGrpSpPr>
        <p:grpSpPr>
          <a:xfrm>
            <a:off x="698720" y="662940"/>
            <a:ext cx="6924679" cy="805252"/>
            <a:chOff x="-393" y="0"/>
            <a:chExt cx="1823784" cy="212083"/>
          </a:xfrm>
        </p:grpSpPr>
        <p:sp>
          <p:nvSpPr>
            <p:cNvPr id="3" name="Freeform 5">
              <a:extLst>
                <a:ext uri="{FF2B5EF4-FFF2-40B4-BE49-F238E27FC236}">
                  <a16:creationId xmlns:a16="http://schemas.microsoft.com/office/drawing/2014/main" id="{6629B033-A5A8-F8B7-9B45-BC4840CA7A72}"/>
                </a:ext>
              </a:extLst>
            </p:cNvPr>
            <p:cNvSpPr/>
            <p:nvPr/>
          </p:nvSpPr>
          <p:spPr>
            <a:xfrm>
              <a:off x="-393"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1D5E93"/>
            </a:solidFill>
          </p:spPr>
        </p:sp>
        <p:sp>
          <p:nvSpPr>
            <p:cNvPr id="4" name="TextBox 6">
              <a:extLst>
                <a:ext uri="{FF2B5EF4-FFF2-40B4-BE49-F238E27FC236}">
                  <a16:creationId xmlns:a16="http://schemas.microsoft.com/office/drawing/2014/main" id="{339A4136-51B4-049C-C2E6-BE6D3B39B79F}"/>
                </a:ext>
              </a:extLst>
            </p:cNvPr>
            <p:cNvSpPr txBox="1"/>
            <p:nvPr/>
          </p:nvSpPr>
          <p:spPr>
            <a:xfrm>
              <a:off x="-393" y="0"/>
              <a:ext cx="1823784" cy="212083"/>
            </a:xfrm>
            <a:prstGeom prst="rect">
              <a:avLst/>
            </a:prstGeom>
          </p:spPr>
          <p:txBody>
            <a:bodyPr lIns="50800" tIns="50800" rIns="50800" bIns="50800" rtlCol="0" anchor="ctr"/>
            <a:lstStyle/>
            <a:p>
              <a:pPr algn="ctr">
                <a:lnSpc>
                  <a:spcPts val="4339"/>
                </a:lnSpc>
              </a:pPr>
              <a:endParaRPr lang="en-US" sz="3099" b="1" dirty="0">
                <a:solidFill>
                  <a:srgbClr val="FFFFFF"/>
                </a:solidFill>
                <a:latin typeface="Avenir Light"/>
              </a:endParaRPr>
            </a:p>
          </p:txBody>
        </p:sp>
      </p:grpSp>
      <p:grpSp>
        <p:nvGrpSpPr>
          <p:cNvPr id="13" name="Group 7">
            <a:extLst>
              <a:ext uri="{FF2B5EF4-FFF2-40B4-BE49-F238E27FC236}">
                <a16:creationId xmlns:a16="http://schemas.microsoft.com/office/drawing/2014/main" id="{3143CC88-B17E-B96F-6451-7B14BE8F3BB8}"/>
              </a:ext>
            </a:extLst>
          </p:cNvPr>
          <p:cNvGrpSpPr/>
          <p:nvPr userDrawn="1"/>
        </p:nvGrpSpPr>
        <p:grpSpPr>
          <a:xfrm>
            <a:off x="7624891" y="662940"/>
            <a:ext cx="9962897" cy="805252"/>
            <a:chOff x="0" y="0"/>
            <a:chExt cx="2623973" cy="212083"/>
          </a:xfrm>
        </p:grpSpPr>
        <p:sp>
          <p:nvSpPr>
            <p:cNvPr id="14" name="Freeform 8">
              <a:extLst>
                <a:ext uri="{FF2B5EF4-FFF2-40B4-BE49-F238E27FC236}">
                  <a16:creationId xmlns:a16="http://schemas.microsoft.com/office/drawing/2014/main" id="{5D1AC231-9231-EE98-D2A6-FDC6ED850D3D}"/>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6B9DB3"/>
            </a:solidFill>
          </p:spPr>
        </p:sp>
        <p:sp>
          <p:nvSpPr>
            <p:cNvPr id="15" name="TextBox 9">
              <a:extLst>
                <a:ext uri="{FF2B5EF4-FFF2-40B4-BE49-F238E27FC236}">
                  <a16:creationId xmlns:a16="http://schemas.microsoft.com/office/drawing/2014/main" id="{CAC7F234-E7AC-6CC2-7014-82A4908BFAE8}"/>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dirty="0"/>
            </a:p>
          </p:txBody>
        </p:sp>
      </p:grpSp>
      <p:grpSp>
        <p:nvGrpSpPr>
          <p:cNvPr id="16" name="Group 11">
            <a:extLst>
              <a:ext uri="{FF2B5EF4-FFF2-40B4-BE49-F238E27FC236}">
                <a16:creationId xmlns:a16="http://schemas.microsoft.com/office/drawing/2014/main" id="{443A3F2C-DA3A-5EAE-B1B5-312F86895906}"/>
              </a:ext>
            </a:extLst>
          </p:cNvPr>
          <p:cNvGrpSpPr/>
          <p:nvPr userDrawn="1"/>
        </p:nvGrpSpPr>
        <p:grpSpPr>
          <a:xfrm>
            <a:off x="15180596" y="9624060"/>
            <a:ext cx="2410174" cy="662940"/>
            <a:chOff x="0" y="0"/>
            <a:chExt cx="3213565" cy="883920"/>
          </a:xfrm>
        </p:grpSpPr>
        <p:sp>
          <p:nvSpPr>
            <p:cNvPr id="17" name="Freeform 12">
              <a:extLst>
                <a:ext uri="{FF2B5EF4-FFF2-40B4-BE49-F238E27FC236}">
                  <a16:creationId xmlns:a16="http://schemas.microsoft.com/office/drawing/2014/main" id="{98EA10B0-2F47-F15C-BB60-3093616004E1}"/>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3">
              <a:extLst>
                <a:ext uri="{FF2B5EF4-FFF2-40B4-BE49-F238E27FC236}">
                  <a16:creationId xmlns:a16="http://schemas.microsoft.com/office/drawing/2014/main" id="{92F3AD9D-9962-F2F9-B604-FA353C0DE582}"/>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9" name="Groupe 18">
            <a:extLst>
              <a:ext uri="{FF2B5EF4-FFF2-40B4-BE49-F238E27FC236}">
                <a16:creationId xmlns:a16="http://schemas.microsoft.com/office/drawing/2014/main" id="{E3B82EF7-F572-2B97-175E-BF45E417AA98}"/>
              </a:ext>
            </a:extLst>
          </p:cNvPr>
          <p:cNvGrpSpPr/>
          <p:nvPr userDrawn="1"/>
        </p:nvGrpSpPr>
        <p:grpSpPr>
          <a:xfrm>
            <a:off x="697230" y="9595457"/>
            <a:ext cx="662940" cy="691543"/>
            <a:chOff x="6172200" y="6767567"/>
            <a:chExt cx="662940" cy="691543"/>
          </a:xfrm>
        </p:grpSpPr>
        <p:sp>
          <p:nvSpPr>
            <p:cNvPr id="20" name="Freeform 4">
              <a:hlinkClick r:id="" action="ppaction://noaction"/>
              <a:extLst>
                <a:ext uri="{FF2B5EF4-FFF2-40B4-BE49-F238E27FC236}">
                  <a16:creationId xmlns:a16="http://schemas.microsoft.com/office/drawing/2014/main" id="{38F1E420-63C2-E5C2-0DE0-32CEE6B8416F}"/>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21" name="Graphique 20" descr="Logement contour">
              <a:hlinkClick r:id="" action="ppaction://noaction"/>
              <a:extLst>
                <a:ext uri="{FF2B5EF4-FFF2-40B4-BE49-F238E27FC236}">
                  <a16:creationId xmlns:a16="http://schemas.microsoft.com/office/drawing/2014/main" id="{C87898DB-5577-BB7A-51D1-CE508CFDF0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0" name="Group 5">
            <a:extLst>
              <a:ext uri="{FF2B5EF4-FFF2-40B4-BE49-F238E27FC236}">
                <a16:creationId xmlns:a16="http://schemas.microsoft.com/office/drawing/2014/main" id="{B94C2B41-C31E-7EE0-6837-494F796F3F24}"/>
              </a:ext>
            </a:extLst>
          </p:cNvPr>
          <p:cNvGrpSpPr/>
          <p:nvPr userDrawn="1"/>
        </p:nvGrpSpPr>
        <p:grpSpPr>
          <a:xfrm>
            <a:off x="15180596" y="9624060"/>
            <a:ext cx="2410174" cy="662940"/>
            <a:chOff x="0" y="0"/>
            <a:chExt cx="3213565" cy="883920"/>
          </a:xfrm>
        </p:grpSpPr>
        <p:sp>
          <p:nvSpPr>
            <p:cNvPr id="11" name="Freeform 6">
              <a:extLst>
                <a:ext uri="{FF2B5EF4-FFF2-40B4-BE49-F238E27FC236}">
                  <a16:creationId xmlns:a16="http://schemas.microsoft.com/office/drawing/2014/main" id="{036EB5E7-48E6-0166-B5B7-6057025A3FE9}"/>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7">
              <a:extLst>
                <a:ext uri="{FF2B5EF4-FFF2-40B4-BE49-F238E27FC236}">
                  <a16:creationId xmlns:a16="http://schemas.microsoft.com/office/drawing/2014/main" id="{BF8E1F5A-C58F-237C-85FF-C11BC2B157D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sp>
      </p:grpSp>
      <p:grpSp>
        <p:nvGrpSpPr>
          <p:cNvPr id="13" name="Groupe 12">
            <a:extLst>
              <a:ext uri="{FF2B5EF4-FFF2-40B4-BE49-F238E27FC236}">
                <a16:creationId xmlns:a16="http://schemas.microsoft.com/office/drawing/2014/main" id="{29F650F1-D1CE-E182-566F-4B4B952C22E0}"/>
              </a:ext>
            </a:extLst>
          </p:cNvPr>
          <p:cNvGrpSpPr/>
          <p:nvPr userDrawn="1"/>
        </p:nvGrpSpPr>
        <p:grpSpPr>
          <a:xfrm>
            <a:off x="697230" y="9595457"/>
            <a:ext cx="662940" cy="691543"/>
            <a:chOff x="6172200" y="6767567"/>
            <a:chExt cx="662940" cy="691543"/>
          </a:xfrm>
        </p:grpSpPr>
        <p:sp>
          <p:nvSpPr>
            <p:cNvPr id="14" name="Freeform 4">
              <a:hlinkClick r:id="" action="ppaction://noaction"/>
              <a:extLst>
                <a:ext uri="{FF2B5EF4-FFF2-40B4-BE49-F238E27FC236}">
                  <a16:creationId xmlns:a16="http://schemas.microsoft.com/office/drawing/2014/main" id="{2D1EE22E-47E3-0C7D-BE79-72E3165DEF18}"/>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5" name="Graphique 14" descr="Logement contour">
              <a:hlinkClick r:id="" action="ppaction://noaction"/>
              <a:extLst>
                <a:ext uri="{FF2B5EF4-FFF2-40B4-BE49-F238E27FC236}">
                  <a16:creationId xmlns:a16="http://schemas.microsoft.com/office/drawing/2014/main" id="{058DE530-5C31-BF0F-46D3-0094B16341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1696" y="6767567"/>
              <a:ext cx="612000" cy="612000"/>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81C51927-AAE2-9564-0CAA-AABEB8C9CA9C}"/>
              </a:ext>
            </a:extLst>
          </p:cNvPr>
          <p:cNvGrpSpPr/>
          <p:nvPr userDrawn="1"/>
        </p:nvGrpSpPr>
        <p:grpSpPr>
          <a:xfrm>
            <a:off x="700212" y="662940"/>
            <a:ext cx="4978490" cy="8961120"/>
            <a:chOff x="0" y="0"/>
            <a:chExt cx="1311207" cy="2360130"/>
          </a:xfrm>
        </p:grpSpPr>
        <p:sp>
          <p:nvSpPr>
            <p:cNvPr id="9" name="Freeform 5">
              <a:extLst>
                <a:ext uri="{FF2B5EF4-FFF2-40B4-BE49-F238E27FC236}">
                  <a16:creationId xmlns:a16="http://schemas.microsoft.com/office/drawing/2014/main" id="{251FCCBA-BD55-C186-517D-23D2914411A9}"/>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6B9DB3"/>
            </a:solidFill>
          </p:spPr>
        </p:sp>
        <p:sp>
          <p:nvSpPr>
            <p:cNvPr id="10" name="TextBox 6">
              <a:extLst>
                <a:ext uri="{FF2B5EF4-FFF2-40B4-BE49-F238E27FC236}">
                  <a16:creationId xmlns:a16="http://schemas.microsoft.com/office/drawing/2014/main" id="{498077E1-B782-3A92-3AD0-AE4461CC5069}"/>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dirty="0"/>
            </a:p>
          </p:txBody>
        </p:sp>
      </p:grpSp>
      <p:grpSp>
        <p:nvGrpSpPr>
          <p:cNvPr id="11" name="Group 9">
            <a:extLst>
              <a:ext uri="{FF2B5EF4-FFF2-40B4-BE49-F238E27FC236}">
                <a16:creationId xmlns:a16="http://schemas.microsoft.com/office/drawing/2014/main" id="{9C4A0E1E-04A8-29F9-16C9-55315610DA4F}"/>
              </a:ext>
            </a:extLst>
          </p:cNvPr>
          <p:cNvGrpSpPr/>
          <p:nvPr userDrawn="1"/>
        </p:nvGrpSpPr>
        <p:grpSpPr>
          <a:xfrm>
            <a:off x="15180596" y="9624060"/>
            <a:ext cx="2410174" cy="662940"/>
            <a:chOff x="0" y="0"/>
            <a:chExt cx="3213565" cy="883920"/>
          </a:xfrm>
        </p:grpSpPr>
        <p:sp>
          <p:nvSpPr>
            <p:cNvPr id="12" name="Freeform 11">
              <a:extLst>
                <a:ext uri="{FF2B5EF4-FFF2-40B4-BE49-F238E27FC236}">
                  <a16:creationId xmlns:a16="http://schemas.microsoft.com/office/drawing/2014/main" id="{BBA1C0EE-A787-DCB8-86F5-187A9CF41063}"/>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2">
              <a:extLst>
                <a:ext uri="{FF2B5EF4-FFF2-40B4-BE49-F238E27FC236}">
                  <a16:creationId xmlns:a16="http://schemas.microsoft.com/office/drawing/2014/main" id="{1E2345D2-7C02-5166-7D83-FF8BDE93A8AA}"/>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e 13">
            <a:extLst>
              <a:ext uri="{FF2B5EF4-FFF2-40B4-BE49-F238E27FC236}">
                <a16:creationId xmlns:a16="http://schemas.microsoft.com/office/drawing/2014/main" id="{71D46EC9-C1DB-5521-ED45-C2A04B7B7EB6}"/>
              </a:ext>
            </a:extLst>
          </p:cNvPr>
          <p:cNvGrpSpPr/>
          <p:nvPr userDrawn="1"/>
        </p:nvGrpSpPr>
        <p:grpSpPr>
          <a:xfrm>
            <a:off x="697230" y="9595457"/>
            <a:ext cx="662940" cy="691543"/>
            <a:chOff x="6172200" y="6767567"/>
            <a:chExt cx="662940" cy="691543"/>
          </a:xfrm>
        </p:grpSpPr>
        <p:sp>
          <p:nvSpPr>
            <p:cNvPr id="15" name="Freeform 4">
              <a:hlinkClick r:id="" action="ppaction://noaction"/>
              <a:extLst>
                <a:ext uri="{FF2B5EF4-FFF2-40B4-BE49-F238E27FC236}">
                  <a16:creationId xmlns:a16="http://schemas.microsoft.com/office/drawing/2014/main" id="{73362491-EC77-FE01-B26C-DECF52D6246B}"/>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6" name="Graphique 15" descr="Logement contour">
              <a:hlinkClick r:id="" action="ppaction://noaction"/>
              <a:extLst>
                <a:ext uri="{FF2B5EF4-FFF2-40B4-BE49-F238E27FC236}">
                  <a16:creationId xmlns:a16="http://schemas.microsoft.com/office/drawing/2014/main" id="{419A4755-06EF-7A02-AB91-5B08AD377C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16DF0EA0-6A92-2986-E52C-07FAC14CB0C0}"/>
              </a:ext>
            </a:extLst>
          </p:cNvPr>
          <p:cNvSpPr txBox="1"/>
          <p:nvPr userDrawn="1"/>
        </p:nvSpPr>
        <p:spPr>
          <a:xfrm>
            <a:off x="15843536" y="9734519"/>
            <a:ext cx="1084294" cy="402098"/>
          </a:xfrm>
          <a:prstGeom prst="rect">
            <a:avLst/>
          </a:prstGeom>
        </p:spPr>
        <p:txBody>
          <a:bodyPr lIns="0" tIns="0" rIns="0" bIns="0" rtlCol="0" anchor="t">
            <a:spAutoFit/>
          </a:bodyPr>
          <a:lstStyle/>
          <a:p>
            <a:pPr algn="ctr">
              <a:lnSpc>
                <a:spcPts val="3359"/>
              </a:lnSpc>
            </a:pPr>
            <a:fld id="{465385FF-8D3E-498E-AEE8-03F69EA11116}" type="slidenum">
              <a:rPr lang="en-US" sz="2400" smtClean="0">
                <a:solidFill>
                  <a:srgbClr val="0A2032"/>
                </a:solidFill>
                <a:latin typeface="Avenir Light"/>
              </a:rPr>
              <a:t>‹N°›</a:t>
            </a:fld>
            <a:r>
              <a:rPr lang="en-US" sz="2400" dirty="0">
                <a:solidFill>
                  <a:srgbClr val="0A2032"/>
                </a:solidFill>
                <a:latin typeface="Avenir Light"/>
              </a:rPr>
              <a:t>/74</a:t>
            </a:r>
          </a:p>
        </p:txBody>
      </p:sp>
      <p:grpSp>
        <p:nvGrpSpPr>
          <p:cNvPr id="8" name="Group 2">
            <a:extLst>
              <a:ext uri="{FF2B5EF4-FFF2-40B4-BE49-F238E27FC236}">
                <a16:creationId xmlns:a16="http://schemas.microsoft.com/office/drawing/2014/main" id="{26381BAD-A308-26D5-31A2-B9CA698BBF05}"/>
              </a:ext>
            </a:extLst>
          </p:cNvPr>
          <p:cNvGrpSpPr/>
          <p:nvPr userDrawn="1"/>
        </p:nvGrpSpPr>
        <p:grpSpPr>
          <a:xfrm>
            <a:off x="700211" y="662940"/>
            <a:ext cx="16887577" cy="8961120"/>
            <a:chOff x="0" y="0"/>
            <a:chExt cx="3606800" cy="1913890"/>
          </a:xfrm>
        </p:grpSpPr>
        <p:sp>
          <p:nvSpPr>
            <p:cNvPr id="9" name="Freeform 3">
              <a:extLst>
                <a:ext uri="{FF2B5EF4-FFF2-40B4-BE49-F238E27FC236}">
                  <a16:creationId xmlns:a16="http://schemas.microsoft.com/office/drawing/2014/main" id="{9C29A6CD-6CD6-D925-F446-ADDE26610127}"/>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DFAF7"/>
            </a:solidFill>
          </p:spPr>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 id="2147483673" r:id="rId13"/>
    <p:sldLayoutId id="2147483674" r:id="rId14"/>
    <p:sldLayoutId id="2147483675" r:id="rId15"/>
    <p:sldLayoutId id="2147483676" r:id="rId16"/>
    <p:sldLayoutId id="2147483678" r:id="rId17"/>
    <p:sldLayoutId id="2147483677"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2ACAF3C-6F06-842F-4CA9-6615CFFB364B}"/>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3400C57-84D7-F4EF-0BB2-0958CCDB9B2A}"/>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B31B4C-A7FC-58D7-1A4B-F0A81EE815AD}"/>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a:extLst>
              <a:ext uri="{FF2B5EF4-FFF2-40B4-BE49-F238E27FC236}">
                <a16:creationId xmlns:a16="http://schemas.microsoft.com/office/drawing/2014/main" id="{01B610D7-2528-4944-E282-1922989197ED}"/>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1F02A564-119C-C5D6-2E5C-6B44CB94C675}"/>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F0A57AC4-0EA2-4D4B-B8BD-38A69A52AA4A}" type="slidenum">
              <a:rPr lang="fr-FR" smtClean="0"/>
              <a:t>‹N°›</a:t>
            </a:fld>
            <a:endParaRPr lang="fr-FR" dirty="0"/>
          </a:p>
        </p:txBody>
      </p:sp>
    </p:spTree>
    <p:extLst>
      <p:ext uri="{BB962C8B-B14F-4D97-AF65-F5344CB8AC3E}">
        <p14:creationId xmlns:p14="http://schemas.microsoft.com/office/powerpoint/2010/main" val="26850315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dirty="0"/>
          </a:p>
        </p:txBody>
      </p:sp>
      <p:sp>
        <p:nvSpPr>
          <p:cNvPr id="7" name="TextBox 5">
            <a:extLst>
              <a:ext uri="{FF2B5EF4-FFF2-40B4-BE49-F238E27FC236}">
                <a16:creationId xmlns:a16="http://schemas.microsoft.com/office/drawing/2014/main" id="{16DF0EA0-6A92-2986-E52C-07FAC14CB0C0}"/>
              </a:ext>
            </a:extLst>
          </p:cNvPr>
          <p:cNvSpPr txBox="1"/>
          <p:nvPr userDrawn="1"/>
        </p:nvSpPr>
        <p:spPr>
          <a:xfrm>
            <a:off x="15843536" y="9734519"/>
            <a:ext cx="1084294" cy="402098"/>
          </a:xfrm>
          <a:prstGeom prst="rect">
            <a:avLst/>
          </a:prstGeom>
        </p:spPr>
        <p:txBody>
          <a:bodyPr lIns="0" tIns="0" rIns="0" bIns="0" rtlCol="0" anchor="t">
            <a:spAutoFit/>
          </a:bodyPr>
          <a:lstStyle/>
          <a:p>
            <a:pPr algn="ctr">
              <a:lnSpc>
                <a:spcPts val="3359"/>
              </a:lnSpc>
            </a:pPr>
            <a:fld id="{465385FF-8D3E-498E-AEE8-03F69EA11116}" type="slidenum">
              <a:rPr lang="en-US" sz="2400" smtClean="0">
                <a:solidFill>
                  <a:srgbClr val="0A2032"/>
                </a:solidFill>
                <a:latin typeface="Avenir Light"/>
              </a:rPr>
              <a:t>‹N°›</a:t>
            </a:fld>
            <a:r>
              <a:rPr lang="en-US" sz="2400" dirty="0">
                <a:solidFill>
                  <a:srgbClr val="0A2032"/>
                </a:solidFill>
                <a:latin typeface="Avenir Light"/>
              </a:rPr>
              <a:t>/97</a:t>
            </a:r>
          </a:p>
        </p:txBody>
      </p:sp>
    </p:spTree>
    <p:extLst>
      <p:ext uri="{BB962C8B-B14F-4D97-AF65-F5344CB8AC3E}">
        <p14:creationId xmlns:p14="http://schemas.microsoft.com/office/powerpoint/2010/main" val="17495109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svg"/><Relationship Id="rId7"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46.png"/><Relationship Id="rId11" Type="http://schemas.openxmlformats.org/officeDocument/2006/relationships/image" Target="../media/image7.svg"/><Relationship Id="rId5" Type="http://schemas.openxmlformats.org/officeDocument/2006/relationships/image" Target="../media/image45.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7.svg"/><Relationship Id="rId3" Type="http://schemas.openxmlformats.org/officeDocument/2006/relationships/image" Target="../media/image8.svg"/><Relationship Id="rId7" Type="http://schemas.openxmlformats.org/officeDocument/2006/relationships/image" Target="../media/image75.png"/><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74.png"/><Relationship Id="rId11" Type="http://schemas.openxmlformats.org/officeDocument/2006/relationships/image" Target="../media/image5.svg"/><Relationship Id="rId5" Type="http://schemas.openxmlformats.org/officeDocument/2006/relationships/image" Target="../media/image73.png"/><Relationship Id="rId10"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0.xml"/><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0.xml"/><Relationship Id="rId5" Type="http://schemas.openxmlformats.org/officeDocument/2006/relationships/image" Target="../media/image85.png"/><Relationship Id="rId4" Type="http://schemas.openxmlformats.org/officeDocument/2006/relationships/image" Target="../media/image84.png"/></Relationships>
</file>

<file path=ppt/slides/_rels/slide1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svg"/><Relationship Id="rId2" Type="http://schemas.openxmlformats.org/officeDocument/2006/relationships/image" Target="../media/image86.png"/><Relationship Id="rId1" Type="http://schemas.openxmlformats.org/officeDocument/2006/relationships/slideLayout" Target="../slideLayouts/slideLayout10.xml"/><Relationship Id="rId6" Type="http://schemas.openxmlformats.org/officeDocument/2006/relationships/image" Target="../media/image90.png"/><Relationship Id="rId5" Type="http://schemas.openxmlformats.org/officeDocument/2006/relationships/image" Target="../media/image89.svg"/><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89.svg"/><Relationship Id="rId2" Type="http://schemas.openxmlformats.org/officeDocument/2006/relationships/image" Target="../media/image93.png"/><Relationship Id="rId1" Type="http://schemas.openxmlformats.org/officeDocument/2006/relationships/slideLayout" Target="../slideLayouts/slideLayout10.xml"/><Relationship Id="rId6" Type="http://schemas.openxmlformats.org/officeDocument/2006/relationships/image" Target="../media/image88.png"/><Relationship Id="rId5" Type="http://schemas.openxmlformats.org/officeDocument/2006/relationships/image" Target="../media/image96.png"/><Relationship Id="rId4" Type="http://schemas.openxmlformats.org/officeDocument/2006/relationships/image" Target="../media/image9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image" Target="../media/image48.sv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1.svg"/><Relationship Id="rId11" Type="http://schemas.openxmlformats.org/officeDocument/2006/relationships/image" Target="../media/image56.sv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7.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2.svg"/></Relationships>
</file>

<file path=ppt/slides/_rels/slide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2.svg"/><Relationship Id="rId7"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033E70-C67B-02C8-D0B6-C6A88478BA98}"/>
              </a:ext>
            </a:extLst>
          </p:cNvPr>
          <p:cNvSpPr txBox="1"/>
          <p:nvPr/>
        </p:nvSpPr>
        <p:spPr>
          <a:xfrm>
            <a:off x="7050157" y="3250674"/>
            <a:ext cx="9634331" cy="3785652"/>
          </a:xfrm>
          <a:prstGeom prst="rect">
            <a:avLst/>
          </a:prstGeom>
          <a:noFill/>
        </p:spPr>
        <p:txBody>
          <a:bodyPr wrap="square" rtlCol="0">
            <a:spAutoFit/>
          </a:bodyPr>
          <a:lstStyle/>
          <a:p>
            <a:r>
              <a:rPr lang="fr-FR" sz="8000" dirty="0"/>
              <a:t>Version de 07/2024</a:t>
            </a:r>
          </a:p>
          <a:p>
            <a:endParaRPr lang="fr-FR" sz="8000" dirty="0"/>
          </a:p>
          <a:p>
            <a:r>
              <a:rPr lang="fr-FR" sz="8000" dirty="0"/>
              <a:t>Evolutions Caf.fr</a:t>
            </a:r>
          </a:p>
        </p:txBody>
      </p:sp>
      <p:sp>
        <p:nvSpPr>
          <p:cNvPr id="3" name="ZoneTexte 2">
            <a:extLst>
              <a:ext uri="{FF2B5EF4-FFF2-40B4-BE49-F238E27FC236}">
                <a16:creationId xmlns:a16="http://schemas.microsoft.com/office/drawing/2014/main" id="{73841614-5335-2D75-3160-B9F0EB60430F}"/>
              </a:ext>
            </a:extLst>
          </p:cNvPr>
          <p:cNvSpPr txBox="1"/>
          <p:nvPr/>
        </p:nvSpPr>
        <p:spPr>
          <a:xfrm>
            <a:off x="1470991" y="2981738"/>
            <a:ext cx="3167269" cy="3785652"/>
          </a:xfrm>
          <a:prstGeom prst="rect">
            <a:avLst/>
          </a:prstGeom>
          <a:noFill/>
        </p:spPr>
        <p:txBody>
          <a:bodyPr wrap="square" rtlCol="0">
            <a:spAutoFit/>
          </a:bodyPr>
          <a:lstStyle/>
          <a:p>
            <a:r>
              <a:rPr lang="fr-FR" sz="4800" dirty="0"/>
              <a:t>France Services </a:t>
            </a:r>
          </a:p>
          <a:p>
            <a:endParaRPr lang="fr-FR" sz="4800" dirty="0"/>
          </a:p>
          <a:p>
            <a:r>
              <a:rPr lang="fr-FR" sz="4800" dirty="0"/>
              <a:t>Réunion 20/09/2024</a:t>
            </a:r>
          </a:p>
        </p:txBody>
      </p:sp>
    </p:spTree>
    <p:extLst>
      <p:ext uri="{BB962C8B-B14F-4D97-AF65-F5344CB8AC3E}">
        <p14:creationId xmlns:p14="http://schemas.microsoft.com/office/powerpoint/2010/main" val="295776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0212" y="662940"/>
            <a:ext cx="16887577" cy="8961120"/>
            <a:chOff x="0" y="0"/>
            <a:chExt cx="3606800" cy="1913890"/>
          </a:xfrm>
        </p:grpSpPr>
        <p:sp>
          <p:nvSpPr>
            <p:cNvPr id="3" name="Freeform 3"/>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AF8F5"/>
            </a:solidFill>
          </p:spPr>
          <p:txBody>
            <a:bodyPr/>
            <a:lstStyle/>
            <a:p>
              <a:endParaRPr lang="fr-FR"/>
            </a:p>
          </p:txBody>
        </p:sp>
      </p:grpSp>
      <p:grpSp>
        <p:nvGrpSpPr>
          <p:cNvPr id="5" name="Group 5"/>
          <p:cNvGrpSpPr/>
          <p:nvPr/>
        </p:nvGrpSpPr>
        <p:grpSpPr>
          <a:xfrm>
            <a:off x="15180596" y="9624060"/>
            <a:ext cx="2410174" cy="662940"/>
            <a:chOff x="0" y="0"/>
            <a:chExt cx="3213565" cy="883920"/>
          </a:xfrm>
        </p:grpSpPr>
        <p:sp>
          <p:nvSpPr>
            <p:cNvPr id="6" name="Freeform 6"/>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Freeform 7"/>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fr-FR"/>
            </a:p>
          </p:txBody>
        </p:sp>
      </p:grpSp>
      <p:sp>
        <p:nvSpPr>
          <p:cNvPr id="9" name="Freeform 9"/>
          <p:cNvSpPr/>
          <p:nvPr/>
        </p:nvSpPr>
        <p:spPr>
          <a:xfrm>
            <a:off x="4059498" y="5695503"/>
            <a:ext cx="1110626" cy="921315"/>
          </a:xfrm>
          <a:custGeom>
            <a:avLst/>
            <a:gdLst/>
            <a:ahLst/>
            <a:cxnLst/>
            <a:rect l="l" t="t" r="r" b="b"/>
            <a:pathLst>
              <a:path w="1110626" h="921315">
                <a:moveTo>
                  <a:pt x="0" y="0"/>
                </a:moveTo>
                <a:lnTo>
                  <a:pt x="1110626" y="0"/>
                </a:lnTo>
                <a:lnTo>
                  <a:pt x="1110626" y="921315"/>
                </a:lnTo>
                <a:lnTo>
                  <a:pt x="0" y="921315"/>
                </a:lnTo>
                <a:lnTo>
                  <a:pt x="0" y="0"/>
                </a:lnTo>
                <a:close/>
              </a:path>
            </a:pathLst>
          </a:custGeom>
          <a:blipFill>
            <a:blip r:embed="rId5"/>
            <a:stretch>
              <a:fillRect/>
            </a:stretch>
          </a:blipFill>
        </p:spPr>
        <p:txBody>
          <a:bodyPr/>
          <a:lstStyle/>
          <a:p>
            <a:endParaRPr lang="fr-FR"/>
          </a:p>
        </p:txBody>
      </p:sp>
      <p:grpSp>
        <p:nvGrpSpPr>
          <p:cNvPr id="10" name="Group 10"/>
          <p:cNvGrpSpPr/>
          <p:nvPr/>
        </p:nvGrpSpPr>
        <p:grpSpPr>
          <a:xfrm>
            <a:off x="2463933" y="4563819"/>
            <a:ext cx="13360134" cy="998128"/>
            <a:chOff x="0" y="0"/>
            <a:chExt cx="17813511" cy="1330837"/>
          </a:xfrm>
        </p:grpSpPr>
        <p:grpSp>
          <p:nvGrpSpPr>
            <p:cNvPr id="11" name="Group 11"/>
            <p:cNvGrpSpPr/>
            <p:nvPr/>
          </p:nvGrpSpPr>
          <p:grpSpPr>
            <a:xfrm>
              <a:off x="345761" y="164456"/>
              <a:ext cx="17467750" cy="1017349"/>
              <a:chOff x="0" y="0"/>
              <a:chExt cx="3042055" cy="177174"/>
            </a:xfrm>
          </p:grpSpPr>
          <p:sp>
            <p:nvSpPr>
              <p:cNvPr id="12" name="Freeform 12"/>
              <p:cNvSpPr/>
              <p:nvPr/>
            </p:nvSpPr>
            <p:spPr>
              <a:xfrm>
                <a:off x="0" y="0"/>
                <a:ext cx="3042055" cy="177174"/>
              </a:xfrm>
              <a:custGeom>
                <a:avLst/>
                <a:gdLst/>
                <a:ahLst/>
                <a:cxnLst/>
                <a:rect l="l" t="t" r="r" b="b"/>
                <a:pathLst>
                  <a:path w="3042055" h="177174">
                    <a:moveTo>
                      <a:pt x="34184" y="0"/>
                    </a:moveTo>
                    <a:lnTo>
                      <a:pt x="3007871" y="0"/>
                    </a:lnTo>
                    <a:cubicBezTo>
                      <a:pt x="3016937" y="0"/>
                      <a:pt x="3025632" y="3602"/>
                      <a:pt x="3032042" y="10012"/>
                    </a:cubicBezTo>
                    <a:cubicBezTo>
                      <a:pt x="3038453" y="16423"/>
                      <a:pt x="3042055" y="25118"/>
                      <a:pt x="3042055" y="34184"/>
                    </a:cubicBezTo>
                    <a:lnTo>
                      <a:pt x="3042055" y="142990"/>
                    </a:lnTo>
                    <a:cubicBezTo>
                      <a:pt x="3042055" y="152056"/>
                      <a:pt x="3038453" y="160751"/>
                      <a:pt x="3032042" y="167162"/>
                    </a:cubicBezTo>
                    <a:cubicBezTo>
                      <a:pt x="3025632" y="173572"/>
                      <a:pt x="3016937" y="177174"/>
                      <a:pt x="3007871" y="177174"/>
                    </a:cubicBezTo>
                    <a:lnTo>
                      <a:pt x="34184" y="177174"/>
                    </a:lnTo>
                    <a:cubicBezTo>
                      <a:pt x="25118" y="177174"/>
                      <a:pt x="16423" y="173572"/>
                      <a:pt x="10012" y="167162"/>
                    </a:cubicBezTo>
                    <a:cubicBezTo>
                      <a:pt x="3602" y="160751"/>
                      <a:pt x="0" y="152056"/>
                      <a:pt x="0" y="142990"/>
                    </a:cubicBezTo>
                    <a:lnTo>
                      <a:pt x="0" y="34184"/>
                    </a:lnTo>
                    <a:cubicBezTo>
                      <a:pt x="0" y="25118"/>
                      <a:pt x="3602" y="16423"/>
                      <a:pt x="10012" y="10012"/>
                    </a:cubicBezTo>
                    <a:cubicBezTo>
                      <a:pt x="16423" y="3602"/>
                      <a:pt x="25118" y="0"/>
                      <a:pt x="34184" y="0"/>
                    </a:cubicBezTo>
                    <a:close/>
                  </a:path>
                </a:pathLst>
              </a:custGeom>
              <a:solidFill>
                <a:srgbClr val="FFBE99"/>
              </a:solidFill>
            </p:spPr>
            <p:txBody>
              <a:bodyPr/>
              <a:lstStyle/>
              <a:p>
                <a:endParaRPr lang="fr-FR"/>
              </a:p>
            </p:txBody>
          </p:sp>
          <p:sp>
            <p:nvSpPr>
              <p:cNvPr id="13" name="TextBox 13"/>
              <p:cNvSpPr txBox="1"/>
              <p:nvPr/>
            </p:nvSpPr>
            <p:spPr>
              <a:xfrm>
                <a:off x="0" y="-76200"/>
                <a:ext cx="3042055" cy="25337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 name="Group 14"/>
            <p:cNvGrpSpPr/>
            <p:nvPr/>
          </p:nvGrpSpPr>
          <p:grpSpPr>
            <a:xfrm>
              <a:off x="0" y="0"/>
              <a:ext cx="3012548" cy="1330837"/>
              <a:chOff x="0" y="0"/>
              <a:chExt cx="1608826" cy="710722"/>
            </a:xfrm>
          </p:grpSpPr>
          <p:sp>
            <p:nvSpPr>
              <p:cNvPr id="15" name="Freeform 15"/>
              <p:cNvSpPr/>
              <p:nvPr/>
            </p:nvSpPr>
            <p:spPr>
              <a:xfrm>
                <a:off x="0" y="0"/>
                <a:ext cx="1608826" cy="710722"/>
              </a:xfrm>
              <a:custGeom>
                <a:avLst/>
                <a:gdLst/>
                <a:ahLst/>
                <a:cxnLst/>
                <a:rect l="l" t="t" r="r" b="b"/>
                <a:pathLst>
                  <a:path w="1608826" h="710722">
                    <a:moveTo>
                      <a:pt x="804413" y="0"/>
                    </a:moveTo>
                    <a:cubicBezTo>
                      <a:pt x="360148" y="0"/>
                      <a:pt x="0" y="159101"/>
                      <a:pt x="0" y="355361"/>
                    </a:cubicBezTo>
                    <a:cubicBezTo>
                      <a:pt x="0" y="551622"/>
                      <a:pt x="360148" y="710722"/>
                      <a:pt x="804413" y="710722"/>
                    </a:cubicBezTo>
                    <a:cubicBezTo>
                      <a:pt x="1248678" y="710722"/>
                      <a:pt x="1608826" y="551622"/>
                      <a:pt x="1608826" y="355361"/>
                    </a:cubicBezTo>
                    <a:cubicBezTo>
                      <a:pt x="1608826" y="159101"/>
                      <a:pt x="1248678" y="0"/>
                      <a:pt x="804413" y="0"/>
                    </a:cubicBezTo>
                    <a:close/>
                  </a:path>
                </a:pathLst>
              </a:custGeom>
              <a:solidFill>
                <a:srgbClr val="FAF8F5"/>
              </a:solidFill>
            </p:spPr>
            <p:txBody>
              <a:bodyPr/>
              <a:lstStyle/>
              <a:p>
                <a:endParaRPr lang="fr-FR"/>
              </a:p>
            </p:txBody>
          </p:sp>
          <p:sp>
            <p:nvSpPr>
              <p:cNvPr id="16" name="TextBox 16"/>
              <p:cNvSpPr txBox="1"/>
              <p:nvPr/>
            </p:nvSpPr>
            <p:spPr>
              <a:xfrm>
                <a:off x="150827" y="-9570"/>
                <a:ext cx="1307171" cy="65366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17" name="TextBox 17"/>
          <p:cNvSpPr txBox="1"/>
          <p:nvPr/>
        </p:nvSpPr>
        <p:spPr>
          <a:xfrm>
            <a:off x="4204156" y="4841671"/>
            <a:ext cx="11576601" cy="414857"/>
          </a:xfrm>
          <a:prstGeom prst="rect">
            <a:avLst/>
          </a:prstGeom>
        </p:spPr>
        <p:txBody>
          <a:bodyPr lIns="0" tIns="0" rIns="0" bIns="0" rtlCol="0" anchor="t">
            <a:spAutoFit/>
          </a:bodyPr>
          <a:lstStyle/>
          <a:p>
            <a:pPr marL="0" marR="0" lvl="0" indent="0" algn="ctr" defTabSz="914400" rtl="0" eaLnBrk="1" fontAlgn="auto" latinLnBrk="0" hangingPunct="1">
              <a:lnSpc>
                <a:spcPts val="3499"/>
              </a:lnSpc>
              <a:spcBef>
                <a:spcPct val="0"/>
              </a:spcBef>
              <a:spcAft>
                <a:spcPts val="0"/>
              </a:spcAft>
              <a:buClrTx/>
              <a:buSzTx/>
              <a:buFontTx/>
              <a:buNone/>
              <a:tabLst/>
              <a:defRPr/>
            </a:pPr>
            <a:r>
              <a:rPr kumimoji="0" lang="en-US" sz="2499" b="0" i="0" u="none" strike="noStrike" kern="1200" cap="none" spc="0" normalizeH="0" baseline="0" noProof="0" dirty="0">
                <a:ln>
                  <a:noFill/>
                </a:ln>
                <a:solidFill>
                  <a:srgbClr val="61483A"/>
                </a:solidFill>
                <a:effectLst/>
                <a:uLnTx/>
                <a:uFillTx/>
                <a:latin typeface="Avenir Bold Italics"/>
                <a:ea typeface="+mn-ea"/>
                <a:cs typeface="+mn-cs"/>
              </a:rPr>
              <a:t>INTÉGRATION DU CHAT BOT DANS LA DT AAH</a:t>
            </a:r>
          </a:p>
        </p:txBody>
      </p:sp>
      <p:sp>
        <p:nvSpPr>
          <p:cNvPr id="18" name="Freeform 18"/>
          <p:cNvSpPr/>
          <p:nvPr/>
        </p:nvSpPr>
        <p:spPr>
          <a:xfrm>
            <a:off x="2826466" y="4902182"/>
            <a:ext cx="1334381" cy="1758658"/>
          </a:xfrm>
          <a:custGeom>
            <a:avLst/>
            <a:gdLst/>
            <a:ahLst/>
            <a:cxnLst/>
            <a:rect l="l" t="t" r="r" b="b"/>
            <a:pathLst>
              <a:path w="1334381" h="1758658">
                <a:moveTo>
                  <a:pt x="0" y="0"/>
                </a:moveTo>
                <a:lnTo>
                  <a:pt x="1334381" y="0"/>
                </a:lnTo>
                <a:lnTo>
                  <a:pt x="1334381" y="1758657"/>
                </a:lnTo>
                <a:lnTo>
                  <a:pt x="0" y="1758657"/>
                </a:lnTo>
                <a:lnTo>
                  <a:pt x="0" y="0"/>
                </a:lnTo>
                <a:close/>
              </a:path>
            </a:pathLst>
          </a:custGeom>
          <a:blipFill>
            <a:blip r:embed="rId6"/>
            <a:stretch>
              <a:fillRect/>
            </a:stretch>
          </a:blipFill>
        </p:spPr>
        <p:txBody>
          <a:bodyPr/>
          <a:lstStyle/>
          <a:p>
            <a:endParaRPr lang="fr-FR"/>
          </a:p>
        </p:txBody>
      </p:sp>
      <p:grpSp>
        <p:nvGrpSpPr>
          <p:cNvPr id="20" name="Groupe 19">
            <a:extLst>
              <a:ext uri="{FF2B5EF4-FFF2-40B4-BE49-F238E27FC236}">
                <a16:creationId xmlns:a16="http://schemas.microsoft.com/office/drawing/2014/main" id="{5307BAF7-8447-4CF8-49AE-3EFD9E3C6F7C}"/>
              </a:ext>
            </a:extLst>
          </p:cNvPr>
          <p:cNvGrpSpPr/>
          <p:nvPr/>
        </p:nvGrpSpPr>
        <p:grpSpPr>
          <a:xfrm>
            <a:off x="697230" y="9595457"/>
            <a:ext cx="662940" cy="691543"/>
            <a:chOff x="6172200" y="6767567"/>
            <a:chExt cx="662940" cy="691543"/>
          </a:xfrm>
        </p:grpSpPr>
        <p:sp>
          <p:nvSpPr>
            <p:cNvPr id="21" name="Freeform 4">
              <a:hlinkClick r:id="rId7" action="ppaction://hlinksldjump"/>
              <a:extLst>
                <a:ext uri="{FF2B5EF4-FFF2-40B4-BE49-F238E27FC236}">
                  <a16:creationId xmlns:a16="http://schemas.microsoft.com/office/drawing/2014/main" id="{7E5AB49C-9D7D-5547-5671-D78866DDCF52}"/>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pic>
          <p:nvPicPr>
            <p:cNvPr id="22" name="Graphique 21" descr="Logement contour">
              <a:hlinkClick r:id="rId7" action="ppaction://hlinksldjump"/>
              <a:extLst>
                <a:ext uri="{FF2B5EF4-FFF2-40B4-BE49-F238E27FC236}">
                  <a16:creationId xmlns:a16="http://schemas.microsoft.com/office/drawing/2014/main" id="{3D16B6EF-F43D-0E32-12CA-04CE156934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01696" y="6767567"/>
              <a:ext cx="612000" cy="612000"/>
            </a:xfrm>
            <a:prstGeom prst="rect">
              <a:avLst/>
            </a:prstGeom>
          </p:spPr>
        </p:pic>
      </p:grpSp>
      <p:sp>
        <p:nvSpPr>
          <p:cNvPr id="4" name="Espace réservé du numéro de diapositive 3">
            <a:extLst>
              <a:ext uri="{FF2B5EF4-FFF2-40B4-BE49-F238E27FC236}">
                <a16:creationId xmlns:a16="http://schemas.microsoft.com/office/drawing/2014/main" id="{DD5C8C24-1FCF-19F8-0573-8C96898D81E2}"/>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00212" y="662940"/>
            <a:ext cx="6924679" cy="805252"/>
            <a:chOff x="0" y="0"/>
            <a:chExt cx="1823784" cy="212083"/>
          </a:xfrm>
        </p:grpSpPr>
        <p:sp>
          <p:nvSpPr>
            <p:cNvPr id="5" name="Freeform 5"/>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FFBE99"/>
            </a:solidFill>
          </p:spPr>
          <p:txBody>
            <a:bodyPr/>
            <a:lstStyle/>
            <a:p>
              <a:endParaRPr lang="fr-FR"/>
            </a:p>
          </p:txBody>
        </p:sp>
        <p:sp>
          <p:nvSpPr>
            <p:cNvPr id="6" name="TextBox 6"/>
            <p:cNvSpPr txBox="1"/>
            <p:nvPr/>
          </p:nvSpPr>
          <p:spPr>
            <a:xfrm>
              <a:off x="0" y="-76200"/>
              <a:ext cx="1823784" cy="28828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7"/>
          <p:cNvGrpSpPr/>
          <p:nvPr/>
        </p:nvGrpSpPr>
        <p:grpSpPr>
          <a:xfrm>
            <a:off x="7624891" y="662940"/>
            <a:ext cx="9962897" cy="805252"/>
            <a:chOff x="0" y="0"/>
            <a:chExt cx="2623973" cy="212083"/>
          </a:xfrm>
        </p:grpSpPr>
        <p:sp>
          <p:nvSpPr>
            <p:cNvPr id="8" name="Freeform 8"/>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CDAFA2"/>
            </a:solidFill>
          </p:spPr>
          <p:txBody>
            <a:bodyPr/>
            <a:lstStyle/>
            <a:p>
              <a:endParaRPr lang="fr-FR"/>
            </a:p>
          </p:txBody>
        </p:sp>
        <p:sp>
          <p:nvSpPr>
            <p:cNvPr id="9" name="TextBox 9"/>
            <p:cNvSpPr txBox="1"/>
            <p:nvPr/>
          </p:nvSpPr>
          <p:spPr>
            <a:xfrm>
              <a:off x="0" y="-76200"/>
              <a:ext cx="2623973" cy="28828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p:cNvGrpSpPr/>
          <p:nvPr/>
        </p:nvGrpSpPr>
        <p:grpSpPr>
          <a:xfrm>
            <a:off x="15177614" y="9624060"/>
            <a:ext cx="2410174" cy="662940"/>
            <a:chOff x="0" y="0"/>
            <a:chExt cx="3213565" cy="883920"/>
          </a:xfrm>
        </p:grpSpPr>
        <p:sp>
          <p:nvSpPr>
            <p:cNvPr id="12" name="Freeform 12"/>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3" name="Freeform 13"/>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fr-FR"/>
            </a:p>
          </p:txBody>
        </p:sp>
      </p:grpSp>
      <p:sp>
        <p:nvSpPr>
          <p:cNvPr id="15" name="Freeform 15"/>
          <p:cNvSpPr/>
          <p:nvPr/>
        </p:nvSpPr>
        <p:spPr>
          <a:xfrm>
            <a:off x="1636767" y="2380540"/>
            <a:ext cx="6484195" cy="4718847"/>
          </a:xfrm>
          <a:custGeom>
            <a:avLst/>
            <a:gdLst/>
            <a:ahLst/>
            <a:cxnLst/>
            <a:rect l="l" t="t" r="r" b="b"/>
            <a:pathLst>
              <a:path w="4668591" h="3808106">
                <a:moveTo>
                  <a:pt x="0" y="0"/>
                </a:moveTo>
                <a:lnTo>
                  <a:pt x="4668591" y="0"/>
                </a:lnTo>
                <a:lnTo>
                  <a:pt x="4668591" y="3808105"/>
                </a:lnTo>
                <a:lnTo>
                  <a:pt x="0" y="3808105"/>
                </a:lnTo>
                <a:lnTo>
                  <a:pt x="0" y="0"/>
                </a:lnTo>
                <a:close/>
              </a:path>
            </a:pathLst>
          </a:custGeom>
          <a:blipFill>
            <a:blip r:embed="rId5"/>
            <a:stretch>
              <a:fillRect/>
            </a:stretch>
          </a:blipFill>
        </p:spPr>
        <p:txBody>
          <a:bodyPr/>
          <a:lstStyle/>
          <a:p>
            <a:endParaRPr lang="fr-FR"/>
          </a:p>
        </p:txBody>
      </p:sp>
      <p:sp>
        <p:nvSpPr>
          <p:cNvPr id="18" name="Freeform 18"/>
          <p:cNvSpPr/>
          <p:nvPr/>
        </p:nvSpPr>
        <p:spPr>
          <a:xfrm>
            <a:off x="10167040" y="5658678"/>
            <a:ext cx="3803867" cy="3880249"/>
          </a:xfrm>
          <a:custGeom>
            <a:avLst/>
            <a:gdLst/>
            <a:ahLst/>
            <a:cxnLst/>
            <a:rect l="l" t="t" r="r" b="b"/>
            <a:pathLst>
              <a:path w="2052966" h="2875857">
                <a:moveTo>
                  <a:pt x="0" y="0"/>
                </a:moveTo>
                <a:lnTo>
                  <a:pt x="2052967" y="0"/>
                </a:lnTo>
                <a:lnTo>
                  <a:pt x="2052967" y="2875857"/>
                </a:lnTo>
                <a:lnTo>
                  <a:pt x="0" y="2875857"/>
                </a:lnTo>
                <a:lnTo>
                  <a:pt x="0" y="0"/>
                </a:lnTo>
                <a:close/>
              </a:path>
            </a:pathLst>
          </a:custGeom>
          <a:blipFill>
            <a:blip r:embed="rId6"/>
            <a:stretch>
              <a:fillRect t="-4162" b="-6370"/>
            </a:stretch>
          </a:blipFill>
        </p:spPr>
        <p:txBody>
          <a:bodyPr/>
          <a:lstStyle/>
          <a:p>
            <a:endParaRPr lang="fr-FR" dirty="0"/>
          </a:p>
        </p:txBody>
      </p:sp>
      <p:sp>
        <p:nvSpPr>
          <p:cNvPr id="21" name="Freeform 21"/>
          <p:cNvSpPr/>
          <p:nvPr/>
        </p:nvSpPr>
        <p:spPr>
          <a:xfrm rot="-8527798">
            <a:off x="7673279" y="7618742"/>
            <a:ext cx="2116116" cy="412643"/>
          </a:xfrm>
          <a:custGeom>
            <a:avLst/>
            <a:gdLst/>
            <a:ahLst/>
            <a:cxnLst/>
            <a:rect l="l" t="t" r="r" b="b"/>
            <a:pathLst>
              <a:path w="2116116" h="412643">
                <a:moveTo>
                  <a:pt x="0" y="0"/>
                </a:moveTo>
                <a:lnTo>
                  <a:pt x="2116117" y="0"/>
                </a:lnTo>
                <a:lnTo>
                  <a:pt x="2116117" y="412643"/>
                </a:lnTo>
                <a:lnTo>
                  <a:pt x="0" y="4126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grpSp>
        <p:nvGrpSpPr>
          <p:cNvPr id="22" name="Group 22"/>
          <p:cNvGrpSpPr/>
          <p:nvPr/>
        </p:nvGrpSpPr>
        <p:grpSpPr>
          <a:xfrm>
            <a:off x="7236823" y="6344270"/>
            <a:ext cx="1134028" cy="955462"/>
            <a:chOff x="0" y="0"/>
            <a:chExt cx="223595" cy="168261"/>
          </a:xfrm>
        </p:grpSpPr>
        <p:sp>
          <p:nvSpPr>
            <p:cNvPr id="23" name="Freeform 23"/>
            <p:cNvSpPr/>
            <p:nvPr/>
          </p:nvSpPr>
          <p:spPr>
            <a:xfrm>
              <a:off x="0" y="0"/>
              <a:ext cx="223595" cy="168261"/>
            </a:xfrm>
            <a:custGeom>
              <a:avLst/>
              <a:gdLst/>
              <a:ahLst/>
              <a:cxnLst/>
              <a:rect l="l" t="t" r="r" b="b"/>
              <a:pathLst>
                <a:path w="223595" h="168261">
                  <a:moveTo>
                    <a:pt x="84131" y="0"/>
                  </a:moveTo>
                  <a:lnTo>
                    <a:pt x="139465" y="0"/>
                  </a:lnTo>
                  <a:cubicBezTo>
                    <a:pt x="161777" y="0"/>
                    <a:pt x="183176" y="8864"/>
                    <a:pt x="198954" y="24641"/>
                  </a:cubicBezTo>
                  <a:cubicBezTo>
                    <a:pt x="214732" y="40419"/>
                    <a:pt x="223595" y="61818"/>
                    <a:pt x="223595" y="84131"/>
                  </a:cubicBezTo>
                  <a:lnTo>
                    <a:pt x="223595" y="84131"/>
                  </a:lnTo>
                  <a:cubicBezTo>
                    <a:pt x="223595" y="106444"/>
                    <a:pt x="214732" y="127843"/>
                    <a:pt x="198954" y="143620"/>
                  </a:cubicBezTo>
                  <a:cubicBezTo>
                    <a:pt x="183176" y="159398"/>
                    <a:pt x="161777" y="168261"/>
                    <a:pt x="139465" y="168261"/>
                  </a:cubicBezTo>
                  <a:lnTo>
                    <a:pt x="84131" y="168261"/>
                  </a:lnTo>
                  <a:cubicBezTo>
                    <a:pt x="61818" y="168261"/>
                    <a:pt x="40419" y="159398"/>
                    <a:pt x="24641" y="143620"/>
                  </a:cubicBezTo>
                  <a:cubicBezTo>
                    <a:pt x="8864" y="127843"/>
                    <a:pt x="0" y="106444"/>
                    <a:pt x="0" y="84131"/>
                  </a:cubicBezTo>
                  <a:lnTo>
                    <a:pt x="0" y="84131"/>
                  </a:lnTo>
                  <a:cubicBezTo>
                    <a:pt x="0" y="61818"/>
                    <a:pt x="8864" y="40419"/>
                    <a:pt x="24641" y="24641"/>
                  </a:cubicBezTo>
                  <a:cubicBezTo>
                    <a:pt x="40419" y="8864"/>
                    <a:pt x="61818" y="0"/>
                    <a:pt x="84131" y="0"/>
                  </a:cubicBezTo>
                  <a:close/>
                </a:path>
              </a:pathLst>
            </a:custGeom>
            <a:solidFill>
              <a:srgbClr val="000000">
                <a:alpha val="0"/>
              </a:srgbClr>
            </a:solidFill>
            <a:ln w="57150" cap="rnd">
              <a:solidFill>
                <a:srgbClr val="FFBE99"/>
              </a:solidFill>
              <a:prstDash val="solid"/>
              <a:round/>
            </a:ln>
          </p:spPr>
          <p:txBody>
            <a:bodyPr/>
            <a:lstStyle/>
            <a:p>
              <a:endParaRPr lang="fr-FR"/>
            </a:p>
          </p:txBody>
        </p:sp>
        <p:sp>
          <p:nvSpPr>
            <p:cNvPr id="24" name="TextBox 24"/>
            <p:cNvSpPr txBox="1"/>
            <p:nvPr/>
          </p:nvSpPr>
          <p:spPr>
            <a:xfrm>
              <a:off x="0" y="-76200"/>
              <a:ext cx="223595" cy="24446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1" name="Group 31"/>
          <p:cNvGrpSpPr/>
          <p:nvPr/>
        </p:nvGrpSpPr>
        <p:grpSpPr>
          <a:xfrm>
            <a:off x="1636767" y="2180195"/>
            <a:ext cx="4531338" cy="577936"/>
            <a:chOff x="0" y="0"/>
            <a:chExt cx="1193439" cy="152214"/>
          </a:xfrm>
        </p:grpSpPr>
        <p:sp>
          <p:nvSpPr>
            <p:cNvPr id="32" name="Freeform 32"/>
            <p:cNvSpPr/>
            <p:nvPr/>
          </p:nvSpPr>
          <p:spPr>
            <a:xfrm>
              <a:off x="0" y="0"/>
              <a:ext cx="1193439" cy="152214"/>
            </a:xfrm>
            <a:custGeom>
              <a:avLst/>
              <a:gdLst/>
              <a:ahLst/>
              <a:cxnLst/>
              <a:rect l="l" t="t" r="r" b="b"/>
              <a:pathLst>
                <a:path w="1193439" h="152214">
                  <a:moveTo>
                    <a:pt x="76107" y="0"/>
                  </a:moveTo>
                  <a:lnTo>
                    <a:pt x="1117332" y="0"/>
                  </a:lnTo>
                  <a:cubicBezTo>
                    <a:pt x="1137517" y="0"/>
                    <a:pt x="1156875" y="8018"/>
                    <a:pt x="1171148" y="22291"/>
                  </a:cubicBezTo>
                  <a:cubicBezTo>
                    <a:pt x="1185420" y="36564"/>
                    <a:pt x="1193439" y="55922"/>
                    <a:pt x="1193439" y="76107"/>
                  </a:cubicBezTo>
                  <a:lnTo>
                    <a:pt x="1193439" y="76107"/>
                  </a:lnTo>
                  <a:cubicBezTo>
                    <a:pt x="1193439" y="96292"/>
                    <a:pt x="1185420" y="115650"/>
                    <a:pt x="1171148" y="129922"/>
                  </a:cubicBezTo>
                  <a:cubicBezTo>
                    <a:pt x="1156875" y="144195"/>
                    <a:pt x="1137517" y="152214"/>
                    <a:pt x="1117332" y="152214"/>
                  </a:cubicBezTo>
                  <a:lnTo>
                    <a:pt x="76107" y="152214"/>
                  </a:lnTo>
                  <a:cubicBezTo>
                    <a:pt x="55922" y="152214"/>
                    <a:pt x="36564" y="144195"/>
                    <a:pt x="22291" y="129922"/>
                  </a:cubicBezTo>
                  <a:cubicBezTo>
                    <a:pt x="8018" y="115650"/>
                    <a:pt x="0" y="96292"/>
                    <a:pt x="0" y="76107"/>
                  </a:cubicBezTo>
                  <a:lnTo>
                    <a:pt x="0" y="76107"/>
                  </a:lnTo>
                  <a:cubicBezTo>
                    <a:pt x="0" y="55922"/>
                    <a:pt x="8018" y="36564"/>
                    <a:pt x="22291" y="22291"/>
                  </a:cubicBezTo>
                  <a:cubicBezTo>
                    <a:pt x="36564" y="8018"/>
                    <a:pt x="55922" y="0"/>
                    <a:pt x="76107" y="0"/>
                  </a:cubicBezTo>
                  <a:close/>
                </a:path>
              </a:pathLst>
            </a:custGeom>
            <a:solidFill>
              <a:srgbClr val="000000">
                <a:alpha val="0"/>
              </a:srgbClr>
            </a:solidFill>
            <a:ln w="57150" cap="rnd">
              <a:solidFill>
                <a:srgbClr val="FFBE99"/>
              </a:solidFill>
              <a:prstDash val="solid"/>
              <a:round/>
            </a:ln>
          </p:spPr>
          <p:txBody>
            <a:bodyPr/>
            <a:lstStyle/>
            <a:p>
              <a:endParaRPr lang="fr-FR"/>
            </a:p>
          </p:txBody>
        </p:sp>
        <p:sp>
          <p:nvSpPr>
            <p:cNvPr id="33" name="TextBox 33"/>
            <p:cNvSpPr txBox="1"/>
            <p:nvPr/>
          </p:nvSpPr>
          <p:spPr>
            <a:xfrm>
              <a:off x="0" y="-76200"/>
              <a:ext cx="1193439" cy="22841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4" name="Freeform 34"/>
          <p:cNvSpPr/>
          <p:nvPr/>
        </p:nvSpPr>
        <p:spPr>
          <a:xfrm>
            <a:off x="10946708" y="4905629"/>
            <a:ext cx="2116116" cy="412643"/>
          </a:xfrm>
          <a:custGeom>
            <a:avLst/>
            <a:gdLst/>
            <a:ahLst/>
            <a:cxnLst/>
            <a:rect l="l" t="t" r="r" b="b"/>
            <a:pathLst>
              <a:path w="2116116" h="412643">
                <a:moveTo>
                  <a:pt x="0" y="0"/>
                </a:moveTo>
                <a:lnTo>
                  <a:pt x="2116116" y="0"/>
                </a:lnTo>
                <a:lnTo>
                  <a:pt x="2116116" y="412642"/>
                </a:lnTo>
                <a:lnTo>
                  <a:pt x="0" y="4126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36" name="TextBox 36"/>
          <p:cNvSpPr txBox="1"/>
          <p:nvPr/>
        </p:nvSpPr>
        <p:spPr>
          <a:xfrm>
            <a:off x="7803152" y="784532"/>
            <a:ext cx="9658848" cy="497829"/>
          </a:xfrm>
          <a:prstGeom prst="rect">
            <a:avLst/>
          </a:prstGeom>
        </p:spPr>
        <p:txBody>
          <a:bodyPr lIns="0" tIns="0" rIns="0" bIns="0" rtlCol="0" anchor="t">
            <a:spAutoFit/>
          </a:bodyPr>
          <a:lstStyle/>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61483A"/>
                </a:solidFill>
                <a:effectLst/>
                <a:uLnTx/>
                <a:uFillTx/>
                <a:latin typeface="Avenir Light"/>
                <a:ea typeface="+mn-ea"/>
                <a:cs typeface="+mn-cs"/>
              </a:rPr>
              <a:t>Intégration du chatbot dans les dtr Aa</a:t>
            </a:r>
            <a:r>
              <a:rPr lang="en-US" sz="3000" dirty="0">
                <a:solidFill>
                  <a:srgbClr val="61483A"/>
                </a:solidFill>
                <a:latin typeface="Avenir Light"/>
              </a:rPr>
              <a:t>h</a:t>
            </a:r>
            <a:endParaRPr kumimoji="0" lang="en-US" sz="3000" b="0" i="0" u="none" strike="noStrike" kern="1200" cap="none" spc="0" normalizeH="0" baseline="0" noProof="0" dirty="0">
              <a:ln>
                <a:noFill/>
              </a:ln>
              <a:solidFill>
                <a:srgbClr val="61483A"/>
              </a:solidFill>
              <a:effectLst/>
              <a:uLnTx/>
              <a:uFillTx/>
              <a:latin typeface="Avenir Light"/>
              <a:ea typeface="+mn-ea"/>
              <a:cs typeface="+mn-cs"/>
            </a:endParaRPr>
          </a:p>
        </p:txBody>
      </p:sp>
      <p:sp>
        <p:nvSpPr>
          <p:cNvPr id="39" name="TextBox 39"/>
          <p:cNvSpPr txBox="1"/>
          <p:nvPr/>
        </p:nvSpPr>
        <p:spPr>
          <a:xfrm>
            <a:off x="6494127" y="3006253"/>
            <a:ext cx="1876724" cy="361315"/>
          </a:xfrm>
          <a:prstGeom prst="rect">
            <a:avLst/>
          </a:prstGeom>
        </p:spPr>
        <p:txBody>
          <a:bodyPr lIns="0" tIns="0" rIns="0" bIns="0" rtlCol="0" anchor="t">
            <a:spAutoFit/>
          </a:bodyPr>
          <a:lstStyle/>
          <a:p>
            <a:pPr marL="0" marR="0" lvl="0" indent="0" algn="l" defTabSz="914400" rtl="0" eaLnBrk="1" fontAlgn="auto" latinLnBrk="0" hangingPunct="1">
              <a:lnSpc>
                <a:spcPts val="2659"/>
              </a:lnSpc>
              <a:spcBef>
                <a:spcPct val="0"/>
              </a:spcBef>
              <a:spcAft>
                <a:spcPts val="0"/>
              </a:spcAft>
              <a:buClrTx/>
              <a:buSzTx/>
              <a:buFontTx/>
              <a:buNone/>
              <a:tabLst/>
              <a:defRPr/>
            </a:pPr>
            <a:r>
              <a:rPr kumimoji="0" lang="en-US" sz="1899" b="0" i="0" u="none" strike="noStrike" kern="1200" cap="none" spc="0" normalizeH="0" baseline="0" noProof="0" dirty="0">
                <a:ln>
                  <a:noFill/>
                </a:ln>
                <a:solidFill>
                  <a:srgbClr val="00BF63"/>
                </a:solidFill>
                <a:effectLst/>
                <a:uLnTx/>
                <a:uFillTx/>
                <a:latin typeface="Avenir Bold"/>
                <a:ea typeface="+mn-ea"/>
                <a:cs typeface="+mn-cs"/>
              </a:rPr>
              <a:t>pour les DTAAH</a:t>
            </a:r>
            <a:r>
              <a:rPr kumimoji="0" lang="en-US" sz="1899" b="0" i="0" u="none" strike="noStrike" kern="1200" cap="none" spc="0" normalizeH="0" baseline="0" noProof="0" dirty="0">
                <a:ln>
                  <a:noFill/>
                </a:ln>
                <a:solidFill>
                  <a:srgbClr val="000000"/>
                </a:solidFill>
                <a:effectLst/>
                <a:uLnTx/>
                <a:uFillTx/>
                <a:latin typeface="Avenir Bold"/>
                <a:ea typeface="+mn-ea"/>
                <a:cs typeface="+mn-cs"/>
              </a:rPr>
              <a:t> </a:t>
            </a:r>
          </a:p>
        </p:txBody>
      </p:sp>
      <p:sp>
        <p:nvSpPr>
          <p:cNvPr id="40" name="TextBox 40"/>
          <p:cNvSpPr txBox="1"/>
          <p:nvPr/>
        </p:nvSpPr>
        <p:spPr>
          <a:xfrm>
            <a:off x="12004766" y="3808531"/>
            <a:ext cx="2907839" cy="1028065"/>
          </a:xfrm>
          <a:prstGeom prst="rect">
            <a:avLst/>
          </a:prstGeom>
        </p:spPr>
        <p:txBody>
          <a:bodyPr lIns="0" tIns="0" rIns="0" bIns="0" rtlCol="0" anchor="t">
            <a:spAutoFit/>
          </a:bodyPr>
          <a:lstStyle/>
          <a:p>
            <a:pPr marL="0" marR="0" lvl="0" indent="0" algn="ctr" defTabSz="914400" rtl="0" eaLnBrk="1" fontAlgn="auto" latinLnBrk="0" hangingPunct="1">
              <a:lnSpc>
                <a:spcPts val="2659"/>
              </a:lnSpc>
              <a:spcBef>
                <a:spcPct val="0"/>
              </a:spcBef>
              <a:spcAft>
                <a:spcPts val="0"/>
              </a:spcAft>
              <a:buClrTx/>
              <a:buSzTx/>
              <a:buFontTx/>
              <a:buNone/>
              <a:tabLst/>
              <a:defRPr/>
            </a:pPr>
            <a:r>
              <a:rPr kumimoji="0" lang="en-US" sz="1899" b="0" i="0" u="none" strike="noStrike" kern="1200" cap="none" spc="0" normalizeH="0" baseline="0" noProof="0" dirty="0">
                <a:ln>
                  <a:noFill/>
                </a:ln>
                <a:solidFill>
                  <a:srgbClr val="61483A"/>
                </a:solidFill>
                <a:effectLst/>
                <a:uLnTx/>
                <a:uFillTx/>
                <a:latin typeface="Avenir Bold"/>
                <a:ea typeface="+mn-ea"/>
                <a:cs typeface="+mn-cs"/>
              </a:rPr>
              <a:t>Au clic sur le chatbot une zone de dialogue s’ouvre.</a:t>
            </a:r>
          </a:p>
        </p:txBody>
      </p:sp>
      <p:sp>
        <p:nvSpPr>
          <p:cNvPr id="48" name="TextBox 34">
            <a:extLst>
              <a:ext uri="{FF2B5EF4-FFF2-40B4-BE49-F238E27FC236}">
                <a16:creationId xmlns:a16="http://schemas.microsoft.com/office/drawing/2014/main" id="{73D41234-6CFA-AC77-29CE-6127CB419C08}"/>
              </a:ext>
            </a:extLst>
          </p:cNvPr>
          <p:cNvSpPr txBox="1"/>
          <p:nvPr/>
        </p:nvSpPr>
        <p:spPr>
          <a:xfrm>
            <a:off x="2494784" y="774963"/>
            <a:ext cx="3322938" cy="497829"/>
          </a:xfrm>
          <a:prstGeom prst="rect">
            <a:avLst/>
          </a:prstGeom>
        </p:spPr>
        <p:txBody>
          <a:bodyPr lIns="0" tIns="0" rIns="0" bIns="0" rtlCol="0" anchor="t">
            <a:spAutoFit/>
          </a:bodyPr>
          <a:lstStyle/>
          <a:p>
            <a:pPr marL="0" marR="0" lvl="0" indent="0" algn="ctr"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venir Light"/>
                <a:ea typeface="+mn-ea"/>
                <a:cs typeface="+mn-cs"/>
              </a:rPr>
              <a:t>Mon Compte</a:t>
            </a:r>
          </a:p>
        </p:txBody>
      </p:sp>
      <p:grpSp>
        <p:nvGrpSpPr>
          <p:cNvPr id="49" name="Groupe 48">
            <a:extLst>
              <a:ext uri="{FF2B5EF4-FFF2-40B4-BE49-F238E27FC236}">
                <a16:creationId xmlns:a16="http://schemas.microsoft.com/office/drawing/2014/main" id="{6F765363-B8A6-C4A3-E560-791D6F143ADA}"/>
              </a:ext>
            </a:extLst>
          </p:cNvPr>
          <p:cNvGrpSpPr/>
          <p:nvPr/>
        </p:nvGrpSpPr>
        <p:grpSpPr>
          <a:xfrm>
            <a:off x="697230" y="9595457"/>
            <a:ext cx="662940" cy="691543"/>
            <a:chOff x="6172200" y="6767567"/>
            <a:chExt cx="662940" cy="691543"/>
          </a:xfrm>
        </p:grpSpPr>
        <p:sp>
          <p:nvSpPr>
            <p:cNvPr id="50" name="Freeform 4">
              <a:hlinkClick r:id="rId9" action="ppaction://hlinksldjump"/>
              <a:extLst>
                <a:ext uri="{FF2B5EF4-FFF2-40B4-BE49-F238E27FC236}">
                  <a16:creationId xmlns:a16="http://schemas.microsoft.com/office/drawing/2014/main" id="{09F75064-E292-D1BB-908A-27E1116255E0}"/>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pic>
          <p:nvPicPr>
            <p:cNvPr id="51" name="Graphique 50" descr="Logement contour">
              <a:hlinkClick r:id="rId9" action="ppaction://hlinksldjump"/>
              <a:extLst>
                <a:ext uri="{FF2B5EF4-FFF2-40B4-BE49-F238E27FC236}">
                  <a16:creationId xmlns:a16="http://schemas.microsoft.com/office/drawing/2014/main" id="{9C282877-36D1-E943-98F2-B4B55B4E883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01696" y="6767567"/>
              <a:ext cx="612000" cy="612000"/>
            </a:xfrm>
            <a:prstGeom prst="rect">
              <a:avLst/>
            </a:prstGeom>
          </p:spPr>
        </p:pic>
      </p:grpSp>
      <p:sp>
        <p:nvSpPr>
          <p:cNvPr id="2" name="Espace réservé du numéro de diapositive 1">
            <a:extLst>
              <a:ext uri="{FF2B5EF4-FFF2-40B4-BE49-F238E27FC236}">
                <a16:creationId xmlns:a16="http://schemas.microsoft.com/office/drawing/2014/main" id="{ABF5E717-4A14-846F-B668-B8E0000624DB}"/>
              </a:ext>
            </a:extLst>
          </p:cNvPr>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C52BBA07-4EA8-1773-2C85-D98841B5C589}"/>
              </a:ext>
            </a:extLst>
          </p:cNvPr>
          <p:cNvGrpSpPr/>
          <p:nvPr/>
        </p:nvGrpSpPr>
        <p:grpSpPr>
          <a:xfrm>
            <a:off x="2939847" y="3931418"/>
            <a:ext cx="13730264" cy="1396500"/>
            <a:chOff x="-51455" y="-116346"/>
            <a:chExt cx="18307020" cy="1862000"/>
          </a:xfrm>
        </p:grpSpPr>
        <p:grpSp>
          <p:nvGrpSpPr>
            <p:cNvPr id="3" name="Group 11">
              <a:extLst>
                <a:ext uri="{FF2B5EF4-FFF2-40B4-BE49-F238E27FC236}">
                  <a16:creationId xmlns:a16="http://schemas.microsoft.com/office/drawing/2014/main" id="{4180C03C-8F75-6B81-7942-18FB4BF2E193}"/>
                </a:ext>
              </a:extLst>
            </p:cNvPr>
            <p:cNvGrpSpPr/>
            <p:nvPr/>
          </p:nvGrpSpPr>
          <p:grpSpPr>
            <a:xfrm>
              <a:off x="335224" y="-116345"/>
              <a:ext cx="17920341" cy="1861999"/>
              <a:chOff x="0" y="-53992"/>
              <a:chExt cx="3045658" cy="316456"/>
            </a:xfrm>
          </p:grpSpPr>
          <p:sp>
            <p:nvSpPr>
              <p:cNvPr id="7" name="Freeform 12">
                <a:extLst>
                  <a:ext uri="{FF2B5EF4-FFF2-40B4-BE49-F238E27FC236}">
                    <a16:creationId xmlns:a16="http://schemas.microsoft.com/office/drawing/2014/main" id="{6B60C9E0-6D79-F658-E878-2861761B2193}"/>
                  </a:ext>
                </a:extLst>
              </p:cNvPr>
              <p:cNvSpPr/>
              <p:nvPr/>
            </p:nvSpPr>
            <p:spPr>
              <a:xfrm>
                <a:off x="0" y="0"/>
                <a:ext cx="2878265" cy="211681"/>
              </a:xfrm>
              <a:custGeom>
                <a:avLst/>
                <a:gdLst/>
                <a:ahLst/>
                <a:cxnLst/>
                <a:rect l="l" t="t" r="r" b="b"/>
                <a:pathLst>
                  <a:path w="2878265" h="211681">
                    <a:moveTo>
                      <a:pt x="36129" y="0"/>
                    </a:moveTo>
                    <a:lnTo>
                      <a:pt x="2842136" y="0"/>
                    </a:lnTo>
                    <a:cubicBezTo>
                      <a:pt x="2862090" y="0"/>
                      <a:pt x="2878265" y="16176"/>
                      <a:pt x="2878265" y="36129"/>
                    </a:cubicBezTo>
                    <a:lnTo>
                      <a:pt x="2878265" y="175552"/>
                    </a:lnTo>
                    <a:cubicBezTo>
                      <a:pt x="2878265" y="185134"/>
                      <a:pt x="2874459" y="194324"/>
                      <a:pt x="2867683" y="201099"/>
                    </a:cubicBezTo>
                    <a:cubicBezTo>
                      <a:pt x="2860908" y="207875"/>
                      <a:pt x="2851718" y="211681"/>
                      <a:pt x="2842136" y="211681"/>
                    </a:cubicBezTo>
                    <a:lnTo>
                      <a:pt x="36129" y="211681"/>
                    </a:lnTo>
                    <a:cubicBezTo>
                      <a:pt x="16176" y="211681"/>
                      <a:pt x="0" y="195506"/>
                      <a:pt x="0" y="175552"/>
                    </a:cubicBezTo>
                    <a:lnTo>
                      <a:pt x="0" y="36129"/>
                    </a:lnTo>
                    <a:cubicBezTo>
                      <a:pt x="0" y="16176"/>
                      <a:pt x="16176" y="0"/>
                      <a:pt x="36129" y="0"/>
                    </a:cubicBezTo>
                    <a:close/>
                  </a:path>
                </a:pathLst>
              </a:custGeom>
              <a:solidFill>
                <a:srgbClr val="6B9DB3"/>
              </a:solidFill>
            </p:spPr>
            <p:txBody>
              <a:bodyPr/>
              <a:lstStyle/>
              <a:p>
                <a:endParaRPr lang="fr-FR" dirty="0"/>
              </a:p>
            </p:txBody>
          </p:sp>
          <p:sp>
            <p:nvSpPr>
              <p:cNvPr id="8" name="TextBox 13">
                <a:extLst>
                  <a:ext uri="{FF2B5EF4-FFF2-40B4-BE49-F238E27FC236}">
                    <a16:creationId xmlns:a16="http://schemas.microsoft.com/office/drawing/2014/main" id="{FA969119-5D12-2DB6-B0F5-057134180D8D}"/>
                  </a:ext>
                </a:extLst>
              </p:cNvPr>
              <p:cNvSpPr txBox="1"/>
              <p:nvPr/>
            </p:nvSpPr>
            <p:spPr>
              <a:xfrm>
                <a:off x="167393" y="-53992"/>
                <a:ext cx="2878265" cy="316456"/>
              </a:xfrm>
              <a:prstGeom prst="rect">
                <a:avLst/>
              </a:prstGeom>
            </p:spPr>
            <p:txBody>
              <a:bodyPr lIns="50800" tIns="50800" rIns="50800" bIns="50800" rtlCol="0" anchor="ctr"/>
              <a:lstStyle/>
              <a:p>
                <a:pPr algn="ctr">
                  <a:lnSpc>
                    <a:spcPts val="3500"/>
                  </a:lnSpc>
                </a:pPr>
                <a:r>
                  <a:rPr lang="en-US" sz="2500" dirty="0">
                    <a:solidFill>
                      <a:srgbClr val="FFFFFF"/>
                    </a:solidFill>
                    <a:latin typeface="Avenir"/>
                  </a:rPr>
                  <a:t>OFFRE BAILLEUR</a:t>
                </a:r>
              </a:p>
            </p:txBody>
          </p:sp>
        </p:grpSp>
        <p:grpSp>
          <p:nvGrpSpPr>
            <p:cNvPr id="4" name="Group 14">
              <a:extLst>
                <a:ext uri="{FF2B5EF4-FFF2-40B4-BE49-F238E27FC236}">
                  <a16:creationId xmlns:a16="http://schemas.microsoft.com/office/drawing/2014/main" id="{6614DF79-83D5-68A9-CD10-2BBD46E1A3BC}"/>
                </a:ext>
              </a:extLst>
            </p:cNvPr>
            <p:cNvGrpSpPr/>
            <p:nvPr/>
          </p:nvGrpSpPr>
          <p:grpSpPr>
            <a:xfrm>
              <a:off x="-51455" y="-116346"/>
              <a:ext cx="2972197" cy="1745653"/>
              <a:chOff x="-26817" y="-60636"/>
              <a:chExt cx="1549022" cy="909783"/>
            </a:xfrm>
          </p:grpSpPr>
          <p:sp>
            <p:nvSpPr>
              <p:cNvPr id="5" name="Freeform 15">
                <a:extLst>
                  <a:ext uri="{FF2B5EF4-FFF2-40B4-BE49-F238E27FC236}">
                    <a16:creationId xmlns:a16="http://schemas.microsoft.com/office/drawing/2014/main" id="{A0314D8A-8AB7-7501-3239-20D464827250}"/>
                  </a:ext>
                </a:extLst>
              </p:cNvPr>
              <p:cNvSpPr/>
              <p:nvPr/>
            </p:nvSpPr>
            <p:spPr>
              <a:xfrm>
                <a:off x="-26817" y="-60636"/>
                <a:ext cx="1549022" cy="909783"/>
              </a:xfrm>
              <a:custGeom>
                <a:avLst/>
                <a:gdLst/>
                <a:ahLst/>
                <a:cxnLst/>
                <a:rect l="l" t="t" r="r" b="b"/>
                <a:pathLst>
                  <a:path w="1522204" h="849147">
                    <a:moveTo>
                      <a:pt x="761102" y="0"/>
                    </a:moveTo>
                    <a:cubicBezTo>
                      <a:pt x="340757" y="0"/>
                      <a:pt x="0" y="190088"/>
                      <a:pt x="0" y="424573"/>
                    </a:cubicBezTo>
                    <a:cubicBezTo>
                      <a:pt x="0" y="659059"/>
                      <a:pt x="340757" y="849147"/>
                      <a:pt x="761102" y="849147"/>
                    </a:cubicBezTo>
                    <a:cubicBezTo>
                      <a:pt x="1181447" y="849147"/>
                      <a:pt x="1522204" y="659059"/>
                      <a:pt x="1522204" y="424573"/>
                    </a:cubicBezTo>
                    <a:cubicBezTo>
                      <a:pt x="1522204" y="190088"/>
                      <a:pt x="1181447" y="0"/>
                      <a:pt x="761102" y="0"/>
                    </a:cubicBezTo>
                    <a:close/>
                  </a:path>
                </a:pathLst>
              </a:custGeom>
              <a:solidFill>
                <a:srgbClr val="FAF8F5"/>
              </a:solidFill>
            </p:spPr>
            <p:txBody>
              <a:bodyPr/>
              <a:lstStyle/>
              <a:p>
                <a:endParaRPr lang="fr-FR"/>
              </a:p>
            </p:txBody>
          </p:sp>
          <p:sp>
            <p:nvSpPr>
              <p:cNvPr id="6" name="TextBox 16">
                <a:extLst>
                  <a:ext uri="{FF2B5EF4-FFF2-40B4-BE49-F238E27FC236}">
                    <a16:creationId xmlns:a16="http://schemas.microsoft.com/office/drawing/2014/main" id="{1D8FA27E-065F-44E1-13D2-351108C7622E}"/>
                  </a:ext>
                </a:extLst>
              </p:cNvPr>
              <p:cNvSpPr txBox="1"/>
              <p:nvPr/>
            </p:nvSpPr>
            <p:spPr>
              <a:xfrm>
                <a:off x="142707" y="3408"/>
                <a:ext cx="1236791" cy="766132"/>
              </a:xfrm>
              <a:prstGeom prst="rect">
                <a:avLst/>
              </a:prstGeom>
            </p:spPr>
            <p:txBody>
              <a:bodyPr lIns="50800" tIns="50800" rIns="50800" bIns="50800" rtlCol="0" anchor="ctr"/>
              <a:lstStyle/>
              <a:p>
                <a:pPr algn="ctr">
                  <a:lnSpc>
                    <a:spcPts val="2659"/>
                  </a:lnSpc>
                </a:pPr>
                <a:endParaRPr dirty="0"/>
              </a:p>
            </p:txBody>
          </p:sp>
        </p:grpSp>
      </p:grpSp>
      <p:sp>
        <p:nvSpPr>
          <p:cNvPr id="9" name="Freeform 17">
            <a:extLst>
              <a:ext uri="{FF2B5EF4-FFF2-40B4-BE49-F238E27FC236}">
                <a16:creationId xmlns:a16="http://schemas.microsoft.com/office/drawing/2014/main" id="{FD40E321-B010-E119-E2E2-0D8FD07F988D}"/>
              </a:ext>
            </a:extLst>
          </p:cNvPr>
          <p:cNvSpPr/>
          <p:nvPr/>
        </p:nvSpPr>
        <p:spPr>
          <a:xfrm>
            <a:off x="3054638" y="4328877"/>
            <a:ext cx="1236191" cy="1629246"/>
          </a:xfrm>
          <a:custGeom>
            <a:avLst/>
            <a:gdLst/>
            <a:ahLst/>
            <a:cxnLst/>
            <a:rect l="l" t="t" r="r" b="b"/>
            <a:pathLst>
              <a:path w="1236191" h="1629246">
                <a:moveTo>
                  <a:pt x="0" y="0"/>
                </a:moveTo>
                <a:lnTo>
                  <a:pt x="1236190" y="0"/>
                </a:lnTo>
                <a:lnTo>
                  <a:pt x="1236190" y="1629246"/>
                </a:lnTo>
                <a:lnTo>
                  <a:pt x="0" y="1629246"/>
                </a:lnTo>
                <a:lnTo>
                  <a:pt x="0" y="0"/>
                </a:lnTo>
                <a:close/>
              </a:path>
            </a:pathLst>
          </a:custGeom>
          <a:blipFill>
            <a:blip r:embed="rId2"/>
            <a:stretch>
              <a:fillRect/>
            </a:stretch>
          </a:blipFill>
        </p:spPr>
        <p:txBody>
          <a:bodyPr/>
          <a:lstStyle/>
          <a:p>
            <a:endParaRPr lang="fr-FR"/>
          </a:p>
        </p:txBody>
      </p:sp>
    </p:spTree>
    <p:extLst>
      <p:ext uri="{BB962C8B-B14F-4D97-AF65-F5344CB8AC3E}">
        <p14:creationId xmlns:p14="http://schemas.microsoft.com/office/powerpoint/2010/main" val="349623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F5334CAB-A715-F267-7F6E-588A04E1C7CD}"/>
              </a:ext>
            </a:extLst>
          </p:cNvPr>
          <p:cNvSpPr txBox="1"/>
          <p:nvPr/>
        </p:nvSpPr>
        <p:spPr>
          <a:xfrm>
            <a:off x="5873083" y="3305991"/>
            <a:ext cx="11714706" cy="5470344"/>
          </a:xfrm>
          <a:prstGeom prst="rect">
            <a:avLst/>
          </a:prstGeom>
        </p:spPr>
        <p:txBody>
          <a:bodyPr lIns="0" tIns="0" rIns="0" bIns="0" rtlCol="0" anchor="t">
            <a:spAutoFit/>
          </a:bodyPr>
          <a:lstStyle/>
          <a:p>
            <a:pPr algn="l">
              <a:lnSpc>
                <a:spcPts val="3900"/>
              </a:lnSpc>
            </a:pPr>
            <a:r>
              <a:rPr lang="en-US" sz="3000" dirty="0">
                <a:solidFill>
                  <a:srgbClr val="61483A"/>
                </a:solidFill>
                <a:latin typeface="Avenir Light"/>
              </a:rPr>
              <a:t>Quelques évolutions côté </a:t>
            </a:r>
            <a:r>
              <a:rPr lang="en-US" sz="3000" dirty="0">
                <a:solidFill>
                  <a:srgbClr val="61483A"/>
                </a:solidFill>
                <a:latin typeface="Avenir Bold"/>
              </a:rPr>
              <a:t>bailleurs moraux / physiques : </a:t>
            </a:r>
          </a:p>
          <a:p>
            <a:pPr algn="l">
              <a:lnSpc>
                <a:spcPts val="3900"/>
              </a:lnSpc>
            </a:pPr>
            <a:endParaRPr lang="en-US" sz="3000" dirty="0">
              <a:solidFill>
                <a:srgbClr val="61483A"/>
              </a:solidFill>
              <a:latin typeface="Avenir Bold"/>
            </a:endParaRPr>
          </a:p>
          <a:p>
            <a:pPr marL="647700" lvl="1" indent="-323850" algn="l">
              <a:lnSpc>
                <a:spcPts val="3900"/>
              </a:lnSpc>
              <a:buFont typeface="Arial"/>
              <a:buChar char="•"/>
            </a:pPr>
            <a:r>
              <a:rPr lang="en-US" sz="3000" dirty="0">
                <a:solidFill>
                  <a:srgbClr val="61483A"/>
                </a:solidFill>
                <a:latin typeface="Avenir Light"/>
              </a:rPr>
              <a:t>Ouverture des démarches de modification du RIB/tiers payant aux bailleurs moraux,</a:t>
            </a:r>
          </a:p>
          <a:p>
            <a:pPr marL="647700" lvl="1" indent="-323850" algn="l">
              <a:lnSpc>
                <a:spcPts val="3900"/>
              </a:lnSpc>
              <a:buFont typeface="Arial"/>
              <a:buChar char="•"/>
            </a:pPr>
            <a:r>
              <a:rPr lang="en-US" sz="3000" dirty="0">
                <a:solidFill>
                  <a:srgbClr val="61483A"/>
                </a:solidFill>
                <a:latin typeface="Avenir Light"/>
              </a:rPr>
              <a:t>Démarche de fin de gestion : Les données du nouveau gestionnaire obligatoires</a:t>
            </a:r>
          </a:p>
          <a:p>
            <a:pPr marL="647700" lvl="1" indent="-323850" algn="l">
              <a:lnSpc>
                <a:spcPts val="3900"/>
              </a:lnSpc>
              <a:buFont typeface="Arial"/>
              <a:buChar char="•"/>
            </a:pPr>
            <a:r>
              <a:rPr lang="en-US" sz="3000" dirty="0">
                <a:solidFill>
                  <a:srgbClr val="61483A"/>
                </a:solidFill>
                <a:latin typeface="Avenir Light"/>
              </a:rPr>
              <a:t>Démarche de signalement de fin d’impayé.</a:t>
            </a:r>
          </a:p>
          <a:p>
            <a:pPr marL="647700" lvl="1" indent="-323850" algn="l">
              <a:lnSpc>
                <a:spcPts val="3900"/>
              </a:lnSpc>
              <a:buFont typeface="Arial"/>
              <a:buChar char="•"/>
            </a:pPr>
            <a:r>
              <a:rPr lang="en-US" sz="3000" dirty="0">
                <a:solidFill>
                  <a:srgbClr val="61483A"/>
                </a:solidFill>
                <a:latin typeface="Avenir Light"/>
              </a:rPr>
              <a:t>Paiement des créances en ligne.</a:t>
            </a:r>
          </a:p>
          <a:p>
            <a:pPr algn="l">
              <a:lnSpc>
                <a:spcPts val="3900"/>
              </a:lnSpc>
            </a:pPr>
            <a:endParaRPr lang="en-US" sz="3000" dirty="0">
              <a:solidFill>
                <a:srgbClr val="61483A"/>
              </a:solidFill>
              <a:latin typeface="Avenir Light"/>
            </a:endParaRPr>
          </a:p>
          <a:p>
            <a:pPr algn="l">
              <a:lnSpc>
                <a:spcPts val="3900"/>
              </a:lnSpc>
            </a:pPr>
            <a:endParaRPr lang="en-US" sz="3000" dirty="0">
              <a:solidFill>
                <a:srgbClr val="61483A"/>
              </a:solidFill>
              <a:latin typeface="Avenir Light"/>
            </a:endParaRPr>
          </a:p>
          <a:p>
            <a:pPr algn="l">
              <a:lnSpc>
                <a:spcPts val="3900"/>
              </a:lnSpc>
            </a:pPr>
            <a:endParaRPr lang="en-US" sz="3000" dirty="0">
              <a:solidFill>
                <a:srgbClr val="61483A"/>
              </a:solidFill>
              <a:latin typeface="Avenir Light"/>
            </a:endParaRPr>
          </a:p>
        </p:txBody>
      </p:sp>
      <p:sp>
        <p:nvSpPr>
          <p:cNvPr id="3" name="TextBox 7">
            <a:extLst>
              <a:ext uri="{FF2B5EF4-FFF2-40B4-BE49-F238E27FC236}">
                <a16:creationId xmlns:a16="http://schemas.microsoft.com/office/drawing/2014/main" id="{DD348020-FD66-882E-195E-5D4D303F4352}"/>
              </a:ext>
            </a:extLst>
          </p:cNvPr>
          <p:cNvSpPr txBox="1"/>
          <p:nvPr/>
        </p:nvSpPr>
        <p:spPr>
          <a:xfrm>
            <a:off x="1527988" y="4791075"/>
            <a:ext cx="3322938" cy="497829"/>
          </a:xfrm>
          <a:prstGeom prst="rect">
            <a:avLst/>
          </a:prstGeom>
        </p:spPr>
        <p:txBody>
          <a:bodyPr lIns="0" tIns="0" rIns="0" bIns="0" rtlCol="0" anchor="t">
            <a:spAutoFit/>
          </a:bodyPr>
          <a:lstStyle/>
          <a:p>
            <a:pPr algn="ctr">
              <a:lnSpc>
                <a:spcPts val="4200"/>
              </a:lnSpc>
            </a:pPr>
            <a:r>
              <a:rPr lang="en-US" sz="3000" b="1" dirty="0">
                <a:solidFill>
                  <a:srgbClr val="FFFFFF"/>
                </a:solidFill>
                <a:latin typeface="Avenir Light"/>
              </a:rPr>
              <a:t>OFFRE BAILLEUR</a:t>
            </a:r>
          </a:p>
        </p:txBody>
      </p:sp>
    </p:spTree>
    <p:extLst>
      <p:ext uri="{BB962C8B-B14F-4D97-AF65-F5344CB8AC3E}">
        <p14:creationId xmlns:p14="http://schemas.microsoft.com/office/powerpoint/2010/main" val="3703641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5">
            <a:extLst>
              <a:ext uri="{FF2B5EF4-FFF2-40B4-BE49-F238E27FC236}">
                <a16:creationId xmlns:a16="http://schemas.microsoft.com/office/drawing/2014/main" id="{311C29F9-2785-4C83-428B-8E63E726AD51}"/>
              </a:ext>
            </a:extLst>
          </p:cNvPr>
          <p:cNvSpPr/>
          <p:nvPr/>
        </p:nvSpPr>
        <p:spPr>
          <a:xfrm>
            <a:off x="697230" y="2361726"/>
            <a:ext cx="2510233" cy="1566990"/>
          </a:xfrm>
          <a:custGeom>
            <a:avLst/>
            <a:gdLst/>
            <a:ahLst/>
            <a:cxnLst/>
            <a:rect l="l" t="t" r="r" b="b"/>
            <a:pathLst>
              <a:path w="1686593" h="1178507">
                <a:moveTo>
                  <a:pt x="0" y="0"/>
                </a:moveTo>
                <a:lnTo>
                  <a:pt x="1686593" y="0"/>
                </a:lnTo>
                <a:lnTo>
                  <a:pt x="1686593" y="1178507"/>
                </a:lnTo>
                <a:lnTo>
                  <a:pt x="0" y="11785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16">
            <a:extLst>
              <a:ext uri="{FF2B5EF4-FFF2-40B4-BE49-F238E27FC236}">
                <a16:creationId xmlns:a16="http://schemas.microsoft.com/office/drawing/2014/main" id="{6132C424-D0D8-F9EE-C5B9-AB478FA87710}"/>
              </a:ext>
            </a:extLst>
          </p:cNvPr>
          <p:cNvSpPr txBox="1"/>
          <p:nvPr/>
        </p:nvSpPr>
        <p:spPr>
          <a:xfrm>
            <a:off x="1028700" y="761220"/>
            <a:ext cx="6097877" cy="497829"/>
          </a:xfrm>
          <a:prstGeom prst="rect">
            <a:avLst/>
          </a:prstGeom>
        </p:spPr>
        <p:txBody>
          <a:bodyPr lIns="0" tIns="0" rIns="0" bIns="0" rtlCol="0" anchor="t">
            <a:spAutoFit/>
          </a:bodyPr>
          <a:lstStyle/>
          <a:p>
            <a:pPr algn="ctr">
              <a:lnSpc>
                <a:spcPts val="4200"/>
              </a:lnSpc>
            </a:pPr>
            <a:r>
              <a:rPr lang="en-US" sz="3000" b="1" dirty="0">
                <a:solidFill>
                  <a:srgbClr val="FFFFFF"/>
                </a:solidFill>
                <a:latin typeface="Avenir Light"/>
              </a:rPr>
              <a:t>Offre bailleur</a:t>
            </a:r>
          </a:p>
        </p:txBody>
      </p:sp>
      <p:sp>
        <p:nvSpPr>
          <p:cNvPr id="7" name="TextBox 17">
            <a:extLst>
              <a:ext uri="{FF2B5EF4-FFF2-40B4-BE49-F238E27FC236}">
                <a16:creationId xmlns:a16="http://schemas.microsoft.com/office/drawing/2014/main" id="{FE2D09A7-FBE8-1B3D-52C7-56C5F145E775}"/>
              </a:ext>
            </a:extLst>
          </p:cNvPr>
          <p:cNvSpPr txBox="1"/>
          <p:nvPr/>
        </p:nvSpPr>
        <p:spPr>
          <a:xfrm>
            <a:off x="924132" y="4591657"/>
            <a:ext cx="16439735" cy="2454070"/>
          </a:xfrm>
          <a:prstGeom prst="rect">
            <a:avLst/>
          </a:prstGeom>
        </p:spPr>
        <p:txBody>
          <a:bodyPr wrap="square" lIns="0" tIns="0" rIns="0" bIns="0" rtlCol="0" anchor="t">
            <a:spAutoFit/>
          </a:bodyPr>
          <a:lstStyle/>
          <a:p>
            <a:pPr algn="just">
              <a:lnSpc>
                <a:spcPts val="3359"/>
              </a:lnSpc>
              <a:spcBef>
                <a:spcPct val="0"/>
              </a:spcBef>
            </a:pPr>
            <a:r>
              <a:rPr lang="en-US" sz="2399" dirty="0">
                <a:solidFill>
                  <a:srgbClr val="000000"/>
                </a:solidFill>
                <a:latin typeface="Avenir Bold"/>
              </a:rPr>
              <a:t>Ouverture des démarches de modification RIB/Tiers Payant Aux Bailleurs Moraux :</a:t>
            </a:r>
          </a:p>
          <a:p>
            <a:pPr algn="just">
              <a:lnSpc>
                <a:spcPts val="3079"/>
              </a:lnSpc>
              <a:spcBef>
                <a:spcPct val="0"/>
              </a:spcBef>
            </a:pPr>
            <a:endParaRPr lang="en-US" sz="2399" dirty="0">
              <a:solidFill>
                <a:srgbClr val="000000"/>
              </a:solidFill>
              <a:latin typeface="Avenir Bold"/>
            </a:endParaRPr>
          </a:p>
          <a:p>
            <a:pPr algn="just">
              <a:lnSpc>
                <a:spcPts val="4377"/>
              </a:lnSpc>
            </a:pPr>
            <a:r>
              <a:rPr lang="en-US" sz="2199" spc="76" dirty="0">
                <a:solidFill>
                  <a:srgbClr val="000000"/>
                </a:solidFill>
                <a:latin typeface="Avenir Light"/>
              </a:rPr>
              <a:t>Actuellement, seuls les bailleurs physiques ont la possibilité d’accéder à des démarches en ligne de suppression ou demande de tiers payant et de modification de Rib. </a:t>
            </a:r>
          </a:p>
          <a:p>
            <a:pPr algn="just">
              <a:lnSpc>
                <a:spcPts val="4377"/>
              </a:lnSpc>
            </a:pPr>
            <a:r>
              <a:rPr lang="en-US" sz="2199" spc="76" dirty="0">
                <a:solidFill>
                  <a:srgbClr val="000000"/>
                </a:solidFill>
                <a:latin typeface="Avenir Light"/>
              </a:rPr>
              <a:t>Avec cette version, cette téléprocédure est ouverte aux bailleurs moraux.</a:t>
            </a:r>
          </a:p>
        </p:txBody>
      </p:sp>
      <p:sp>
        <p:nvSpPr>
          <p:cNvPr id="8" name="TextBox 18">
            <a:extLst>
              <a:ext uri="{FF2B5EF4-FFF2-40B4-BE49-F238E27FC236}">
                <a16:creationId xmlns:a16="http://schemas.microsoft.com/office/drawing/2014/main" id="{1C40F5F8-C9D9-DD8B-DDC2-D7FAC0B8ED1F}"/>
              </a:ext>
            </a:extLst>
          </p:cNvPr>
          <p:cNvSpPr txBox="1"/>
          <p:nvPr/>
        </p:nvSpPr>
        <p:spPr>
          <a:xfrm>
            <a:off x="9603547" y="738671"/>
            <a:ext cx="6005583" cy="497829"/>
          </a:xfrm>
          <a:prstGeom prst="rect">
            <a:avLst/>
          </a:prstGeom>
        </p:spPr>
        <p:txBody>
          <a:bodyPr lIns="0" tIns="0" rIns="0" bIns="0" rtlCol="0" anchor="t">
            <a:spAutoFit/>
          </a:bodyPr>
          <a:lstStyle/>
          <a:p>
            <a:pPr algn="l">
              <a:lnSpc>
                <a:spcPts val="4199"/>
              </a:lnSpc>
              <a:spcBef>
                <a:spcPct val="0"/>
              </a:spcBef>
            </a:pPr>
            <a:r>
              <a:rPr lang="en-US" sz="2999" dirty="0">
                <a:solidFill>
                  <a:srgbClr val="000000"/>
                </a:solidFill>
                <a:latin typeface="Avenir Light"/>
              </a:rPr>
              <a:t> </a:t>
            </a:r>
            <a:r>
              <a:rPr lang="en-US" sz="2999" dirty="0">
                <a:solidFill>
                  <a:srgbClr val="FFFFFF"/>
                </a:solidFill>
                <a:latin typeface="Avenir Light"/>
              </a:rPr>
              <a:t>Bailleurs Moraux rib/tiers payant</a:t>
            </a:r>
          </a:p>
        </p:txBody>
      </p:sp>
    </p:spTree>
    <p:extLst>
      <p:ext uri="{BB962C8B-B14F-4D97-AF65-F5344CB8AC3E}">
        <p14:creationId xmlns:p14="http://schemas.microsoft.com/office/powerpoint/2010/main" val="11649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5">
            <a:extLst>
              <a:ext uri="{FF2B5EF4-FFF2-40B4-BE49-F238E27FC236}">
                <a16:creationId xmlns:a16="http://schemas.microsoft.com/office/drawing/2014/main" id="{311C29F9-2785-4C83-428B-8E63E726AD51}"/>
              </a:ext>
            </a:extLst>
          </p:cNvPr>
          <p:cNvSpPr/>
          <p:nvPr/>
        </p:nvSpPr>
        <p:spPr>
          <a:xfrm>
            <a:off x="697230" y="2361726"/>
            <a:ext cx="2510233" cy="1566990"/>
          </a:xfrm>
          <a:custGeom>
            <a:avLst/>
            <a:gdLst/>
            <a:ahLst/>
            <a:cxnLst/>
            <a:rect l="l" t="t" r="r" b="b"/>
            <a:pathLst>
              <a:path w="1686593" h="1178507">
                <a:moveTo>
                  <a:pt x="0" y="0"/>
                </a:moveTo>
                <a:lnTo>
                  <a:pt x="1686593" y="0"/>
                </a:lnTo>
                <a:lnTo>
                  <a:pt x="1686593" y="1178507"/>
                </a:lnTo>
                <a:lnTo>
                  <a:pt x="0" y="11785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16">
            <a:extLst>
              <a:ext uri="{FF2B5EF4-FFF2-40B4-BE49-F238E27FC236}">
                <a16:creationId xmlns:a16="http://schemas.microsoft.com/office/drawing/2014/main" id="{6132C424-D0D8-F9EE-C5B9-AB478FA87710}"/>
              </a:ext>
            </a:extLst>
          </p:cNvPr>
          <p:cNvSpPr txBox="1"/>
          <p:nvPr/>
        </p:nvSpPr>
        <p:spPr>
          <a:xfrm>
            <a:off x="1028700" y="761220"/>
            <a:ext cx="6097877" cy="497829"/>
          </a:xfrm>
          <a:prstGeom prst="rect">
            <a:avLst/>
          </a:prstGeom>
        </p:spPr>
        <p:txBody>
          <a:bodyPr lIns="0" tIns="0" rIns="0" bIns="0" rtlCol="0" anchor="t">
            <a:spAutoFit/>
          </a:bodyPr>
          <a:lstStyle/>
          <a:p>
            <a:pPr algn="ctr">
              <a:lnSpc>
                <a:spcPts val="4200"/>
              </a:lnSpc>
            </a:pPr>
            <a:r>
              <a:rPr lang="en-US" sz="3000" b="1" dirty="0">
                <a:solidFill>
                  <a:srgbClr val="FFFFFF"/>
                </a:solidFill>
                <a:latin typeface="Avenir Light"/>
              </a:rPr>
              <a:t>Offre bailleur</a:t>
            </a:r>
          </a:p>
        </p:txBody>
      </p:sp>
      <p:sp>
        <p:nvSpPr>
          <p:cNvPr id="3" name="ZoneTexte 2">
            <a:extLst>
              <a:ext uri="{FF2B5EF4-FFF2-40B4-BE49-F238E27FC236}">
                <a16:creationId xmlns:a16="http://schemas.microsoft.com/office/drawing/2014/main" id="{6F2A0C67-DD05-E10B-A037-ECB66105C224}"/>
              </a:ext>
            </a:extLst>
          </p:cNvPr>
          <p:cNvSpPr txBox="1"/>
          <p:nvPr/>
        </p:nvSpPr>
        <p:spPr>
          <a:xfrm>
            <a:off x="866775" y="3569563"/>
            <a:ext cx="15773400" cy="5627374"/>
          </a:xfrm>
          <a:prstGeom prst="rect">
            <a:avLst/>
          </a:prstGeom>
          <a:noFill/>
        </p:spPr>
        <p:txBody>
          <a:bodyPr wrap="square">
            <a:spAutoFit/>
          </a:bodyPr>
          <a:lstStyle/>
          <a:p>
            <a:pPr algn="l">
              <a:lnSpc>
                <a:spcPts val="3079"/>
              </a:lnSpc>
              <a:spcBef>
                <a:spcPct val="0"/>
              </a:spcBef>
            </a:pPr>
            <a:endParaRPr lang="fr-FR" dirty="0"/>
          </a:p>
          <a:p>
            <a:pPr algn="l">
              <a:lnSpc>
                <a:spcPts val="3079"/>
              </a:lnSpc>
              <a:spcBef>
                <a:spcPct val="0"/>
              </a:spcBef>
            </a:pPr>
            <a:endParaRPr lang="fr-FR" dirty="0"/>
          </a:p>
          <a:p>
            <a:pPr algn="l">
              <a:lnSpc>
                <a:spcPts val="3079"/>
              </a:lnSpc>
              <a:spcBef>
                <a:spcPct val="0"/>
              </a:spcBef>
            </a:pPr>
            <a:r>
              <a:rPr lang="fr-FR" sz="2199" dirty="0">
                <a:solidFill>
                  <a:srgbClr val="61483A"/>
                </a:solidFill>
                <a:latin typeface="Avenir Bold"/>
              </a:rPr>
              <a:t>Démarche de fin de gestion bailleurs physiques et moraux </a:t>
            </a:r>
            <a:r>
              <a:rPr lang="fr-FR" sz="2199" dirty="0">
                <a:solidFill>
                  <a:srgbClr val="61483A"/>
                </a:solidFill>
                <a:latin typeface="Avenir Light"/>
              </a:rPr>
              <a:t>:</a:t>
            </a:r>
          </a:p>
          <a:p>
            <a:pPr algn="l">
              <a:lnSpc>
                <a:spcPts val="3079"/>
              </a:lnSpc>
              <a:spcBef>
                <a:spcPct val="0"/>
              </a:spcBef>
            </a:pPr>
            <a:endParaRPr lang="fr-FR" sz="2199" dirty="0">
              <a:solidFill>
                <a:srgbClr val="61483A"/>
              </a:solidFill>
              <a:latin typeface="Avenir Light"/>
            </a:endParaRPr>
          </a:p>
          <a:p>
            <a:pPr algn="l">
              <a:lnSpc>
                <a:spcPts val="3079"/>
              </a:lnSpc>
              <a:spcBef>
                <a:spcPct val="0"/>
              </a:spcBef>
            </a:pPr>
            <a:r>
              <a:rPr lang="fr-FR" sz="2199" dirty="0">
                <a:solidFill>
                  <a:srgbClr val="61483A"/>
                </a:solidFill>
                <a:latin typeface="Avenir Light"/>
              </a:rPr>
              <a:t>En cas de fin de gestion d’un parc de logements, actuellement le bailleur n’a pas obligation de saisir les informations relatives au nouveau gestionnaire du logement (seule la date de fin de gestion était obligatoire).</a:t>
            </a:r>
          </a:p>
          <a:p>
            <a:pPr algn="l">
              <a:lnSpc>
                <a:spcPts val="3079"/>
              </a:lnSpc>
              <a:spcBef>
                <a:spcPct val="0"/>
              </a:spcBef>
            </a:pPr>
            <a:endParaRPr lang="fr-FR" sz="2199" dirty="0">
              <a:solidFill>
                <a:srgbClr val="61483A"/>
              </a:solidFill>
              <a:latin typeface="Avenir Light"/>
            </a:endParaRPr>
          </a:p>
          <a:p>
            <a:pPr algn="l">
              <a:lnSpc>
                <a:spcPts val="3079"/>
              </a:lnSpc>
              <a:spcBef>
                <a:spcPct val="0"/>
              </a:spcBef>
            </a:pPr>
            <a:r>
              <a:rPr lang="fr-FR" sz="2199" dirty="0">
                <a:solidFill>
                  <a:srgbClr val="61483A"/>
                </a:solidFill>
                <a:latin typeface="Avenir Light"/>
              </a:rPr>
              <a:t>Avec l’évolution, deviennent obligatoires: </a:t>
            </a:r>
          </a:p>
          <a:p>
            <a:pPr marL="474921" lvl="1" indent="-237461" algn="l">
              <a:lnSpc>
                <a:spcPts val="3079"/>
              </a:lnSpc>
              <a:spcBef>
                <a:spcPct val="0"/>
              </a:spcBef>
              <a:buFont typeface="Arial"/>
              <a:buChar char="•"/>
            </a:pPr>
            <a:r>
              <a:rPr lang="fr-FR" sz="2199" dirty="0">
                <a:solidFill>
                  <a:srgbClr val="61483A"/>
                </a:solidFill>
                <a:latin typeface="Avenir Light"/>
              </a:rPr>
              <a:t>le nom, prénom du bailleur physique ou la raison sociale (si bailleur moral).</a:t>
            </a:r>
          </a:p>
          <a:p>
            <a:pPr marL="474921" lvl="1" indent="-237461" algn="l">
              <a:lnSpc>
                <a:spcPts val="3079"/>
              </a:lnSpc>
              <a:spcBef>
                <a:spcPct val="0"/>
              </a:spcBef>
              <a:buFont typeface="Arial"/>
              <a:buChar char="•"/>
            </a:pPr>
            <a:r>
              <a:rPr lang="fr-FR" sz="2199" dirty="0">
                <a:solidFill>
                  <a:srgbClr val="61483A"/>
                </a:solidFill>
                <a:latin typeface="Avenir Light"/>
              </a:rPr>
              <a:t> l’adresse du nouveau gestionnaire logement  (l’adresse mail et le numéro de téléphone demeurent quant à eux facultatifs).</a:t>
            </a:r>
          </a:p>
          <a:p>
            <a:pPr algn="l">
              <a:lnSpc>
                <a:spcPts val="3079"/>
              </a:lnSpc>
            </a:pPr>
            <a:r>
              <a:rPr lang="fr-FR" sz="2199" dirty="0">
                <a:solidFill>
                  <a:srgbClr val="61483A"/>
                </a:solidFill>
                <a:latin typeface="Avenir Light"/>
              </a:rPr>
              <a:t>    </a:t>
            </a:r>
          </a:p>
          <a:p>
            <a:pPr algn="l">
              <a:lnSpc>
                <a:spcPts val="3079"/>
              </a:lnSpc>
              <a:spcBef>
                <a:spcPct val="0"/>
              </a:spcBef>
            </a:pPr>
            <a:endParaRPr lang="fr-FR" sz="2199" dirty="0">
              <a:solidFill>
                <a:srgbClr val="61483A"/>
              </a:solidFill>
              <a:latin typeface="Avenir Light"/>
            </a:endParaRPr>
          </a:p>
          <a:p>
            <a:pPr algn="l">
              <a:lnSpc>
                <a:spcPts val="3079"/>
              </a:lnSpc>
              <a:spcBef>
                <a:spcPct val="0"/>
              </a:spcBef>
            </a:pPr>
            <a:endParaRPr lang="fr-FR" sz="2199" dirty="0">
              <a:solidFill>
                <a:srgbClr val="61483A"/>
              </a:solidFill>
              <a:latin typeface="Avenir Light"/>
            </a:endParaRPr>
          </a:p>
        </p:txBody>
      </p:sp>
      <p:sp>
        <p:nvSpPr>
          <p:cNvPr id="4" name="TextBox 18">
            <a:extLst>
              <a:ext uri="{FF2B5EF4-FFF2-40B4-BE49-F238E27FC236}">
                <a16:creationId xmlns:a16="http://schemas.microsoft.com/office/drawing/2014/main" id="{2D002CAB-E08B-8061-8B07-457733D59636}"/>
              </a:ext>
            </a:extLst>
          </p:cNvPr>
          <p:cNvSpPr txBox="1"/>
          <p:nvPr/>
        </p:nvSpPr>
        <p:spPr>
          <a:xfrm>
            <a:off x="7624891" y="727428"/>
            <a:ext cx="9962897" cy="497829"/>
          </a:xfrm>
          <a:prstGeom prst="rect">
            <a:avLst/>
          </a:prstGeom>
        </p:spPr>
        <p:txBody>
          <a:bodyPr lIns="0" tIns="0" rIns="0" bIns="0" rtlCol="0" anchor="t">
            <a:spAutoFit/>
          </a:bodyPr>
          <a:lstStyle/>
          <a:p>
            <a:pPr algn="ctr">
              <a:lnSpc>
                <a:spcPts val="4199"/>
              </a:lnSpc>
              <a:spcBef>
                <a:spcPct val="0"/>
              </a:spcBef>
            </a:pPr>
            <a:r>
              <a:rPr lang="en-US" sz="2999" dirty="0">
                <a:solidFill>
                  <a:srgbClr val="FFFFFF"/>
                </a:solidFill>
                <a:latin typeface="Avenir Light"/>
              </a:rPr>
              <a:t>Démarche de fin de gestion bailleurs physiques et moraux</a:t>
            </a:r>
          </a:p>
        </p:txBody>
      </p:sp>
    </p:spTree>
    <p:extLst>
      <p:ext uri="{BB962C8B-B14F-4D97-AF65-F5344CB8AC3E}">
        <p14:creationId xmlns:p14="http://schemas.microsoft.com/office/powerpoint/2010/main" val="342959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318AB9B-0225-1625-6240-A93170FAE187}"/>
              </a:ext>
            </a:extLst>
          </p:cNvPr>
          <p:cNvSpPr txBox="1"/>
          <p:nvPr/>
        </p:nvSpPr>
        <p:spPr>
          <a:xfrm>
            <a:off x="700212" y="373618"/>
            <a:ext cx="6924679" cy="1094574"/>
          </a:xfrm>
          <a:prstGeom prst="rect">
            <a:avLst/>
          </a:prstGeom>
        </p:spPr>
        <p:txBody>
          <a:bodyPr lIns="50800" tIns="50800" rIns="50800" bIns="50800" rtlCol="0" anchor="ctr"/>
          <a:lstStyle/>
          <a:p>
            <a:pPr algn="ctr">
              <a:lnSpc>
                <a:spcPts val="2659"/>
              </a:lnSpc>
            </a:pPr>
            <a:endParaRPr dirty="0"/>
          </a:p>
        </p:txBody>
      </p:sp>
      <p:sp>
        <p:nvSpPr>
          <p:cNvPr id="3" name="TextBox 9">
            <a:extLst>
              <a:ext uri="{FF2B5EF4-FFF2-40B4-BE49-F238E27FC236}">
                <a16:creationId xmlns:a16="http://schemas.microsoft.com/office/drawing/2014/main" id="{6BAAFC06-A81A-23B3-C9A5-099FF777DC57}"/>
              </a:ext>
            </a:extLst>
          </p:cNvPr>
          <p:cNvSpPr txBox="1"/>
          <p:nvPr/>
        </p:nvSpPr>
        <p:spPr>
          <a:xfrm>
            <a:off x="7624891" y="373618"/>
            <a:ext cx="9962897" cy="1239234"/>
          </a:xfrm>
          <a:prstGeom prst="rect">
            <a:avLst/>
          </a:prstGeom>
        </p:spPr>
        <p:txBody>
          <a:bodyPr lIns="50800" tIns="50800" rIns="50800" bIns="50800" rtlCol="0" anchor="ctr"/>
          <a:lstStyle/>
          <a:p>
            <a:pPr algn="ctr">
              <a:lnSpc>
                <a:spcPts val="4199"/>
              </a:lnSpc>
            </a:pPr>
            <a:r>
              <a:rPr lang="en-US" sz="2999" dirty="0">
                <a:solidFill>
                  <a:srgbClr val="FFFFFF"/>
                </a:solidFill>
                <a:latin typeface="Avenir Light"/>
              </a:rPr>
              <a:t>Démarche de signalement de fin d’impayé</a:t>
            </a:r>
          </a:p>
        </p:txBody>
      </p:sp>
      <p:sp>
        <p:nvSpPr>
          <p:cNvPr id="4" name="Freeform 15">
            <a:extLst>
              <a:ext uri="{FF2B5EF4-FFF2-40B4-BE49-F238E27FC236}">
                <a16:creationId xmlns:a16="http://schemas.microsoft.com/office/drawing/2014/main" id="{D4A87366-7D87-E7BF-B0A1-C4B60C3ECD6F}"/>
              </a:ext>
            </a:extLst>
          </p:cNvPr>
          <p:cNvSpPr/>
          <p:nvPr/>
        </p:nvSpPr>
        <p:spPr>
          <a:xfrm>
            <a:off x="1979659" y="3907193"/>
            <a:ext cx="5214866" cy="2327611"/>
          </a:xfrm>
          <a:custGeom>
            <a:avLst/>
            <a:gdLst/>
            <a:ahLst/>
            <a:cxnLst/>
            <a:rect l="l" t="t" r="r" b="b"/>
            <a:pathLst>
              <a:path w="5214866" h="2327611">
                <a:moveTo>
                  <a:pt x="0" y="0"/>
                </a:moveTo>
                <a:lnTo>
                  <a:pt x="5214866" y="0"/>
                </a:lnTo>
                <a:lnTo>
                  <a:pt x="5214866" y="2327611"/>
                </a:lnTo>
                <a:lnTo>
                  <a:pt x="0" y="2327611"/>
                </a:lnTo>
                <a:lnTo>
                  <a:pt x="0" y="0"/>
                </a:lnTo>
                <a:close/>
              </a:path>
            </a:pathLst>
          </a:custGeom>
          <a:blipFill>
            <a:blip r:embed="rId2"/>
            <a:stretch>
              <a:fillRect/>
            </a:stretch>
          </a:blipFill>
          <a:effectLst>
            <a:outerShdw blurRad="50800" dist="38100" dir="2700000" algn="tl" rotWithShape="0">
              <a:prstClr val="black">
                <a:alpha val="40000"/>
              </a:prstClr>
            </a:outerShdw>
          </a:effectLst>
        </p:spPr>
        <p:txBody>
          <a:bodyPr/>
          <a:lstStyle/>
          <a:p>
            <a:endParaRPr lang="fr-FR"/>
          </a:p>
        </p:txBody>
      </p:sp>
      <p:sp>
        <p:nvSpPr>
          <p:cNvPr id="5" name="Freeform 16">
            <a:extLst>
              <a:ext uri="{FF2B5EF4-FFF2-40B4-BE49-F238E27FC236}">
                <a16:creationId xmlns:a16="http://schemas.microsoft.com/office/drawing/2014/main" id="{1CD1E6D2-FBD9-76EB-2517-AC6DCCA24763}"/>
              </a:ext>
            </a:extLst>
          </p:cNvPr>
          <p:cNvSpPr/>
          <p:nvPr/>
        </p:nvSpPr>
        <p:spPr>
          <a:xfrm>
            <a:off x="8621404" y="4121472"/>
            <a:ext cx="7238722" cy="2044055"/>
          </a:xfrm>
          <a:custGeom>
            <a:avLst/>
            <a:gdLst/>
            <a:ahLst/>
            <a:cxnLst/>
            <a:rect l="l" t="t" r="r" b="b"/>
            <a:pathLst>
              <a:path w="7238722" h="2044055">
                <a:moveTo>
                  <a:pt x="0" y="0"/>
                </a:moveTo>
                <a:lnTo>
                  <a:pt x="7238722" y="0"/>
                </a:lnTo>
                <a:lnTo>
                  <a:pt x="7238722" y="2044056"/>
                </a:lnTo>
                <a:lnTo>
                  <a:pt x="0" y="2044056"/>
                </a:lnTo>
                <a:lnTo>
                  <a:pt x="0" y="0"/>
                </a:lnTo>
                <a:close/>
              </a:path>
            </a:pathLst>
          </a:custGeom>
          <a:blipFill>
            <a:blip r:embed="rId3"/>
            <a:stretch>
              <a:fillRect/>
            </a:stretch>
          </a:blipFill>
          <a:effectLst>
            <a:outerShdw blurRad="50800" dist="38100" dir="2700000" algn="tl" rotWithShape="0">
              <a:prstClr val="black">
                <a:alpha val="40000"/>
              </a:prstClr>
            </a:outerShdw>
          </a:effectLst>
        </p:spPr>
        <p:txBody>
          <a:bodyPr/>
          <a:lstStyle/>
          <a:p>
            <a:endParaRPr lang="fr-FR"/>
          </a:p>
        </p:txBody>
      </p:sp>
      <p:sp>
        <p:nvSpPr>
          <p:cNvPr id="6" name="Freeform 17">
            <a:extLst>
              <a:ext uri="{FF2B5EF4-FFF2-40B4-BE49-F238E27FC236}">
                <a16:creationId xmlns:a16="http://schemas.microsoft.com/office/drawing/2014/main" id="{7E566F35-646C-49E4-5B45-C78B6C5D6E4E}"/>
              </a:ext>
            </a:extLst>
          </p:cNvPr>
          <p:cNvSpPr/>
          <p:nvPr/>
        </p:nvSpPr>
        <p:spPr>
          <a:xfrm>
            <a:off x="4856402" y="6521442"/>
            <a:ext cx="5366006" cy="3027746"/>
          </a:xfrm>
          <a:custGeom>
            <a:avLst/>
            <a:gdLst/>
            <a:ahLst/>
            <a:cxnLst/>
            <a:rect l="l" t="t" r="r" b="b"/>
            <a:pathLst>
              <a:path w="5366006" h="3027746">
                <a:moveTo>
                  <a:pt x="0" y="0"/>
                </a:moveTo>
                <a:lnTo>
                  <a:pt x="5366006" y="0"/>
                </a:lnTo>
                <a:lnTo>
                  <a:pt x="5366006" y="3027746"/>
                </a:lnTo>
                <a:lnTo>
                  <a:pt x="0" y="3027746"/>
                </a:lnTo>
                <a:lnTo>
                  <a:pt x="0" y="0"/>
                </a:lnTo>
                <a:close/>
              </a:path>
            </a:pathLst>
          </a:custGeom>
          <a:blipFill>
            <a:blip r:embed="rId4"/>
            <a:stretch>
              <a:fillRect/>
            </a:stretch>
          </a:blipFill>
          <a:effectLst>
            <a:outerShdw blurRad="50800" dist="38100" dir="2700000" algn="tl" rotWithShape="0">
              <a:prstClr val="black">
                <a:alpha val="40000"/>
              </a:prstClr>
            </a:outerShdw>
          </a:effectLst>
        </p:spPr>
        <p:txBody>
          <a:bodyPr/>
          <a:lstStyle/>
          <a:p>
            <a:endParaRPr lang="fr-FR"/>
          </a:p>
        </p:txBody>
      </p:sp>
      <p:sp>
        <p:nvSpPr>
          <p:cNvPr id="7" name="TextBox 19">
            <a:extLst>
              <a:ext uri="{FF2B5EF4-FFF2-40B4-BE49-F238E27FC236}">
                <a16:creationId xmlns:a16="http://schemas.microsoft.com/office/drawing/2014/main" id="{F060CE4B-301F-CFA3-14D7-A0443A5BEFB3}"/>
              </a:ext>
            </a:extLst>
          </p:cNvPr>
          <p:cNvSpPr txBox="1"/>
          <p:nvPr/>
        </p:nvSpPr>
        <p:spPr>
          <a:xfrm>
            <a:off x="726727" y="7531417"/>
            <a:ext cx="3860366" cy="338169"/>
          </a:xfrm>
          <a:prstGeom prst="rect">
            <a:avLst/>
          </a:prstGeom>
        </p:spPr>
        <p:txBody>
          <a:bodyPr wrap="square" lIns="0" tIns="0" rIns="0" bIns="0" rtlCol="0" anchor="t">
            <a:spAutoFit/>
          </a:bodyPr>
          <a:lstStyle/>
          <a:p>
            <a:pPr algn="r">
              <a:lnSpc>
                <a:spcPts val="2799"/>
              </a:lnSpc>
              <a:spcBef>
                <a:spcPct val="0"/>
              </a:spcBef>
            </a:pPr>
            <a:r>
              <a:rPr lang="en-US" sz="2200" dirty="0">
                <a:solidFill>
                  <a:srgbClr val="61483A"/>
                </a:solidFill>
                <a:latin typeface="Avenir Light"/>
              </a:rPr>
              <a:t>Récapitulatif de démarche</a:t>
            </a:r>
          </a:p>
        </p:txBody>
      </p:sp>
      <p:sp>
        <p:nvSpPr>
          <p:cNvPr id="9" name="TextBox 21">
            <a:extLst>
              <a:ext uri="{FF2B5EF4-FFF2-40B4-BE49-F238E27FC236}">
                <a16:creationId xmlns:a16="http://schemas.microsoft.com/office/drawing/2014/main" id="{AC1F7ED9-7718-D330-3CF8-F8C76485B3CA}"/>
              </a:ext>
            </a:extLst>
          </p:cNvPr>
          <p:cNvSpPr txBox="1"/>
          <p:nvPr/>
        </p:nvSpPr>
        <p:spPr>
          <a:xfrm>
            <a:off x="859784" y="1916215"/>
            <a:ext cx="16602216" cy="1591945"/>
          </a:xfrm>
          <a:prstGeom prst="rect">
            <a:avLst/>
          </a:prstGeom>
        </p:spPr>
        <p:txBody>
          <a:bodyPr lIns="0" tIns="0" rIns="0" bIns="0" rtlCol="0" anchor="t">
            <a:spAutoFit/>
          </a:bodyPr>
          <a:lstStyle/>
          <a:p>
            <a:pPr algn="l">
              <a:lnSpc>
                <a:spcPts val="3079"/>
              </a:lnSpc>
              <a:spcBef>
                <a:spcPct val="0"/>
              </a:spcBef>
            </a:pPr>
            <a:r>
              <a:rPr lang="en-US" sz="2199" dirty="0">
                <a:solidFill>
                  <a:srgbClr val="61483A"/>
                </a:solidFill>
                <a:latin typeface="Avenir Light"/>
              </a:rPr>
              <a:t>Pour les impayés en cours, le bouton de signalement de fin d’impayé de loyer est désormais activé  (il ne l’était pas jusqu’à présent).</a:t>
            </a:r>
          </a:p>
          <a:p>
            <a:pPr algn="l">
              <a:lnSpc>
                <a:spcPts val="3079"/>
              </a:lnSpc>
              <a:spcBef>
                <a:spcPct val="0"/>
              </a:spcBef>
            </a:pPr>
            <a:r>
              <a:rPr lang="en-US" sz="2199" dirty="0">
                <a:solidFill>
                  <a:srgbClr val="61483A"/>
                </a:solidFill>
                <a:latin typeface="Avenir Light"/>
              </a:rPr>
              <a:t>Le bouton de démarche devient donc contextuel :</a:t>
            </a:r>
          </a:p>
          <a:p>
            <a:pPr algn="l">
              <a:lnSpc>
                <a:spcPts val="3079"/>
              </a:lnSpc>
              <a:spcBef>
                <a:spcPct val="0"/>
              </a:spcBef>
            </a:pPr>
            <a:r>
              <a:rPr lang="en-US" sz="2199" dirty="0">
                <a:solidFill>
                  <a:srgbClr val="61483A"/>
                </a:solidFill>
                <a:latin typeface="Avenir Light"/>
              </a:rPr>
              <a:t>Si pas d’impayé en cours : Déclaration d’impayé (Pas d’image disponible)</a:t>
            </a:r>
          </a:p>
          <a:p>
            <a:pPr algn="l">
              <a:lnSpc>
                <a:spcPts val="3079"/>
              </a:lnSpc>
              <a:spcBef>
                <a:spcPct val="0"/>
              </a:spcBef>
            </a:pPr>
            <a:r>
              <a:rPr lang="en-US" sz="2199" dirty="0">
                <a:solidFill>
                  <a:srgbClr val="61483A"/>
                </a:solidFill>
                <a:latin typeface="Avenir Light"/>
              </a:rPr>
              <a:t>Si un impayé est en cours : Signalement de fin d’impayé (Images ci-dessous)</a:t>
            </a:r>
          </a:p>
        </p:txBody>
      </p:sp>
      <p:sp>
        <p:nvSpPr>
          <p:cNvPr id="10" name="TextBox 16">
            <a:extLst>
              <a:ext uri="{FF2B5EF4-FFF2-40B4-BE49-F238E27FC236}">
                <a16:creationId xmlns:a16="http://schemas.microsoft.com/office/drawing/2014/main" id="{EE70EE40-68CD-0971-9164-85E5C527A8EB}"/>
              </a:ext>
            </a:extLst>
          </p:cNvPr>
          <p:cNvSpPr txBox="1"/>
          <p:nvPr/>
        </p:nvSpPr>
        <p:spPr>
          <a:xfrm>
            <a:off x="1028700" y="761220"/>
            <a:ext cx="6097877" cy="497829"/>
          </a:xfrm>
          <a:prstGeom prst="rect">
            <a:avLst/>
          </a:prstGeom>
        </p:spPr>
        <p:txBody>
          <a:bodyPr lIns="0" tIns="0" rIns="0" bIns="0" rtlCol="0" anchor="t">
            <a:spAutoFit/>
          </a:bodyPr>
          <a:lstStyle/>
          <a:p>
            <a:pPr algn="ctr">
              <a:lnSpc>
                <a:spcPts val="4200"/>
              </a:lnSpc>
            </a:pPr>
            <a:r>
              <a:rPr lang="en-US" sz="3000" b="1" dirty="0">
                <a:solidFill>
                  <a:srgbClr val="FFFFFF"/>
                </a:solidFill>
                <a:latin typeface="Avenir Light"/>
              </a:rPr>
              <a:t>Offre bailleur</a:t>
            </a:r>
          </a:p>
        </p:txBody>
      </p:sp>
    </p:spTree>
    <p:extLst>
      <p:ext uri="{BB962C8B-B14F-4D97-AF65-F5344CB8AC3E}">
        <p14:creationId xmlns:p14="http://schemas.microsoft.com/office/powerpoint/2010/main" val="231278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2B14700C-0EAE-B247-03F3-C3A724BA9D92}"/>
              </a:ext>
            </a:extLst>
          </p:cNvPr>
          <p:cNvSpPr txBox="1"/>
          <p:nvPr/>
        </p:nvSpPr>
        <p:spPr>
          <a:xfrm>
            <a:off x="562224" y="314625"/>
            <a:ext cx="6924679" cy="1094574"/>
          </a:xfrm>
          <a:prstGeom prst="rect">
            <a:avLst/>
          </a:prstGeom>
        </p:spPr>
        <p:txBody>
          <a:bodyPr lIns="50800" tIns="50800" rIns="50800" bIns="50800" rtlCol="0" anchor="ctr"/>
          <a:lstStyle/>
          <a:p>
            <a:pPr algn="ctr">
              <a:lnSpc>
                <a:spcPts val="2659"/>
              </a:lnSpc>
            </a:pPr>
            <a:endParaRPr dirty="0"/>
          </a:p>
        </p:txBody>
      </p:sp>
      <p:sp>
        <p:nvSpPr>
          <p:cNvPr id="3" name="TextBox 9">
            <a:extLst>
              <a:ext uri="{FF2B5EF4-FFF2-40B4-BE49-F238E27FC236}">
                <a16:creationId xmlns:a16="http://schemas.microsoft.com/office/drawing/2014/main" id="{499BA7CA-7D3A-07C6-FDBF-96F97ABD755D}"/>
              </a:ext>
            </a:extLst>
          </p:cNvPr>
          <p:cNvSpPr txBox="1"/>
          <p:nvPr/>
        </p:nvSpPr>
        <p:spPr>
          <a:xfrm>
            <a:off x="7486903" y="314626"/>
            <a:ext cx="9962897" cy="1094574"/>
          </a:xfrm>
          <a:prstGeom prst="rect">
            <a:avLst/>
          </a:prstGeom>
        </p:spPr>
        <p:txBody>
          <a:bodyPr lIns="50800" tIns="50800" rIns="50800" bIns="50800" rtlCol="0" anchor="ctr"/>
          <a:lstStyle/>
          <a:p>
            <a:pPr algn="ctr">
              <a:lnSpc>
                <a:spcPts val="2659"/>
              </a:lnSpc>
            </a:pPr>
            <a:endParaRPr dirty="0"/>
          </a:p>
        </p:txBody>
      </p:sp>
      <p:sp>
        <p:nvSpPr>
          <p:cNvPr id="4" name="TextBox 16">
            <a:extLst>
              <a:ext uri="{FF2B5EF4-FFF2-40B4-BE49-F238E27FC236}">
                <a16:creationId xmlns:a16="http://schemas.microsoft.com/office/drawing/2014/main" id="{C0FBCC0F-1E75-4E27-F1EF-8452300F8013}"/>
              </a:ext>
            </a:extLst>
          </p:cNvPr>
          <p:cNvSpPr txBox="1"/>
          <p:nvPr/>
        </p:nvSpPr>
        <p:spPr>
          <a:xfrm>
            <a:off x="1363152" y="4870575"/>
            <a:ext cx="15952272" cy="3860031"/>
          </a:xfrm>
          <a:prstGeom prst="rect">
            <a:avLst/>
          </a:prstGeom>
        </p:spPr>
        <p:txBody>
          <a:bodyPr lIns="0" tIns="0" rIns="0" bIns="0" rtlCol="0" anchor="t">
            <a:spAutoFit/>
          </a:bodyPr>
          <a:lstStyle/>
          <a:p>
            <a:pPr algn="l">
              <a:lnSpc>
                <a:spcPts val="3359"/>
              </a:lnSpc>
            </a:pPr>
            <a:r>
              <a:rPr lang="en-US" sz="2399" dirty="0">
                <a:solidFill>
                  <a:srgbClr val="61483A"/>
                </a:solidFill>
                <a:latin typeface="Avenir Bold"/>
              </a:rPr>
              <a:t>Evolution  disponible à compter de l’ouverture de la campagne loyer :</a:t>
            </a:r>
          </a:p>
          <a:p>
            <a:pPr algn="l">
              <a:lnSpc>
                <a:spcPts val="3499"/>
              </a:lnSpc>
            </a:pPr>
            <a:endParaRPr lang="en-US" sz="2399" dirty="0">
              <a:solidFill>
                <a:srgbClr val="61483A"/>
              </a:solidFill>
              <a:latin typeface="Avenir Bold"/>
            </a:endParaRPr>
          </a:p>
          <a:p>
            <a:pPr marL="539746" lvl="1" indent="-269873" algn="l">
              <a:lnSpc>
                <a:spcPts val="3499"/>
              </a:lnSpc>
              <a:buFont typeface="Arial"/>
              <a:buChar char="•"/>
            </a:pPr>
            <a:r>
              <a:rPr lang="en-US" sz="2499" dirty="0">
                <a:solidFill>
                  <a:srgbClr val="61483A"/>
                </a:solidFill>
                <a:latin typeface="Avenir Light"/>
              </a:rPr>
              <a:t>Possibilité pour un bailleur</a:t>
            </a:r>
            <a:r>
              <a:rPr lang="en-US" sz="2499" dirty="0">
                <a:solidFill>
                  <a:srgbClr val="61483A"/>
                </a:solidFill>
                <a:latin typeface="Avenir Bold"/>
              </a:rPr>
              <a:t> moral ou physique</a:t>
            </a:r>
            <a:r>
              <a:rPr lang="en-US" sz="2499" dirty="0">
                <a:solidFill>
                  <a:srgbClr val="61483A"/>
                </a:solidFill>
                <a:latin typeface="Avenir Light"/>
              </a:rPr>
              <a:t> de rembourser ses dettes en lignes,</a:t>
            </a:r>
          </a:p>
          <a:p>
            <a:pPr marL="539746" lvl="1" indent="-269873" algn="l">
              <a:lnSpc>
                <a:spcPts val="3499"/>
              </a:lnSpc>
              <a:buFont typeface="Arial"/>
              <a:buChar char="•"/>
            </a:pPr>
            <a:r>
              <a:rPr lang="en-US" sz="2499" dirty="0">
                <a:solidFill>
                  <a:srgbClr val="61483A"/>
                </a:solidFill>
                <a:latin typeface="Avenir Light"/>
              </a:rPr>
              <a:t>Restitution des créances associées aux locataires du parc de logements sélectionné,</a:t>
            </a:r>
          </a:p>
          <a:p>
            <a:pPr marL="539746" lvl="1" indent="-269873" algn="l">
              <a:lnSpc>
                <a:spcPts val="3499"/>
              </a:lnSpc>
              <a:buFont typeface="Arial"/>
              <a:buChar char="•"/>
            </a:pPr>
            <a:r>
              <a:rPr lang="en-US" sz="2499" dirty="0">
                <a:solidFill>
                  <a:srgbClr val="61483A"/>
                </a:solidFill>
                <a:latin typeface="Avenir Light"/>
              </a:rPr>
              <a:t>Information donnée au bailleur si la créance est en cours de traitement côté Caf,</a:t>
            </a:r>
          </a:p>
          <a:p>
            <a:pPr marL="539746" lvl="1" indent="-269873" algn="l">
              <a:lnSpc>
                <a:spcPts val="3499"/>
              </a:lnSpc>
              <a:buFont typeface="Arial"/>
              <a:buChar char="•"/>
            </a:pPr>
            <a:r>
              <a:rPr lang="en-US" sz="2499" dirty="0">
                <a:solidFill>
                  <a:srgbClr val="61483A"/>
                </a:solidFill>
                <a:latin typeface="Avenir Light"/>
              </a:rPr>
              <a:t>Consultation de l’historique des remboursements disponible,</a:t>
            </a:r>
          </a:p>
          <a:p>
            <a:pPr marL="539746" lvl="1" indent="-269873" algn="l">
              <a:lnSpc>
                <a:spcPts val="3499"/>
              </a:lnSpc>
              <a:buFont typeface="Arial"/>
              <a:buChar char="•"/>
            </a:pPr>
            <a:r>
              <a:rPr lang="en-US" sz="2499" dirty="0">
                <a:solidFill>
                  <a:srgbClr val="61483A"/>
                </a:solidFill>
                <a:latin typeface="Avenir Light"/>
              </a:rPr>
              <a:t>Utilisation de Payzen pour le paiement en ligne.</a:t>
            </a:r>
          </a:p>
          <a:p>
            <a:pPr algn="l">
              <a:lnSpc>
                <a:spcPts val="3219"/>
              </a:lnSpc>
            </a:pPr>
            <a:endParaRPr lang="en-US" sz="2499" dirty="0">
              <a:solidFill>
                <a:srgbClr val="61483A"/>
              </a:solidFill>
              <a:latin typeface="Avenir Light"/>
            </a:endParaRPr>
          </a:p>
          <a:p>
            <a:pPr algn="l">
              <a:lnSpc>
                <a:spcPts val="2520"/>
              </a:lnSpc>
              <a:spcBef>
                <a:spcPct val="0"/>
              </a:spcBef>
            </a:pPr>
            <a:endParaRPr lang="en-US" sz="2499" dirty="0">
              <a:solidFill>
                <a:srgbClr val="61483A"/>
              </a:solidFill>
              <a:latin typeface="Avenir Light"/>
            </a:endParaRPr>
          </a:p>
        </p:txBody>
      </p:sp>
      <p:grpSp>
        <p:nvGrpSpPr>
          <p:cNvPr id="5" name="Group 17">
            <a:extLst>
              <a:ext uri="{FF2B5EF4-FFF2-40B4-BE49-F238E27FC236}">
                <a16:creationId xmlns:a16="http://schemas.microsoft.com/office/drawing/2014/main" id="{A054D242-3D1F-75AD-2EB2-C482A929B758}"/>
              </a:ext>
            </a:extLst>
          </p:cNvPr>
          <p:cNvGrpSpPr/>
          <p:nvPr/>
        </p:nvGrpSpPr>
        <p:grpSpPr>
          <a:xfrm>
            <a:off x="3791147" y="7397539"/>
            <a:ext cx="1052708" cy="722349"/>
            <a:chOff x="0" y="-76200"/>
            <a:chExt cx="293469" cy="190249"/>
          </a:xfrm>
        </p:grpSpPr>
        <p:sp>
          <p:nvSpPr>
            <p:cNvPr id="6" name="Freeform 18">
              <a:extLst>
                <a:ext uri="{FF2B5EF4-FFF2-40B4-BE49-F238E27FC236}">
                  <a16:creationId xmlns:a16="http://schemas.microsoft.com/office/drawing/2014/main" id="{8A3EE575-936B-AE84-7D55-E1D0ACE77E24}"/>
                </a:ext>
              </a:extLst>
            </p:cNvPr>
            <p:cNvSpPr/>
            <p:nvPr/>
          </p:nvSpPr>
          <p:spPr>
            <a:xfrm>
              <a:off x="0" y="-38100"/>
              <a:ext cx="293469" cy="114049"/>
            </a:xfrm>
            <a:custGeom>
              <a:avLst/>
              <a:gdLst/>
              <a:ahLst/>
              <a:cxnLst/>
              <a:rect l="l" t="t" r="r" b="b"/>
              <a:pathLst>
                <a:path w="293469" h="114049">
                  <a:moveTo>
                    <a:pt x="0" y="0"/>
                  </a:moveTo>
                  <a:lnTo>
                    <a:pt x="293469" y="0"/>
                  </a:lnTo>
                  <a:lnTo>
                    <a:pt x="293469" y="114049"/>
                  </a:lnTo>
                  <a:lnTo>
                    <a:pt x="0" y="114049"/>
                  </a:lnTo>
                  <a:close/>
                </a:path>
              </a:pathLst>
            </a:custGeom>
            <a:solidFill>
              <a:srgbClr val="000000">
                <a:alpha val="0"/>
              </a:srgbClr>
            </a:solidFill>
            <a:ln w="38100" cap="sq">
              <a:solidFill>
                <a:srgbClr val="1D5E93"/>
              </a:solidFill>
              <a:prstDash val="solid"/>
              <a:miter/>
            </a:ln>
          </p:spPr>
          <p:txBody>
            <a:bodyPr/>
            <a:lstStyle/>
            <a:p>
              <a:endParaRPr lang="fr-FR"/>
            </a:p>
          </p:txBody>
        </p:sp>
        <p:sp>
          <p:nvSpPr>
            <p:cNvPr id="7" name="TextBox 19">
              <a:extLst>
                <a:ext uri="{FF2B5EF4-FFF2-40B4-BE49-F238E27FC236}">
                  <a16:creationId xmlns:a16="http://schemas.microsoft.com/office/drawing/2014/main" id="{8FCE76D1-F4A3-F1E8-8641-915B09DCABD8}"/>
                </a:ext>
              </a:extLst>
            </p:cNvPr>
            <p:cNvSpPr txBox="1"/>
            <p:nvPr/>
          </p:nvSpPr>
          <p:spPr>
            <a:xfrm>
              <a:off x="0" y="-76200"/>
              <a:ext cx="293469" cy="190249"/>
            </a:xfrm>
            <a:prstGeom prst="rect">
              <a:avLst/>
            </a:prstGeom>
          </p:spPr>
          <p:txBody>
            <a:bodyPr lIns="50800" tIns="50800" rIns="50800" bIns="50800" rtlCol="0" anchor="ctr"/>
            <a:lstStyle/>
            <a:p>
              <a:pPr algn="ctr">
                <a:lnSpc>
                  <a:spcPts val="2659"/>
                </a:lnSpc>
              </a:pPr>
              <a:endParaRPr dirty="0"/>
            </a:p>
          </p:txBody>
        </p:sp>
      </p:grpSp>
      <p:sp>
        <p:nvSpPr>
          <p:cNvPr id="8" name="TextBox 20">
            <a:extLst>
              <a:ext uri="{FF2B5EF4-FFF2-40B4-BE49-F238E27FC236}">
                <a16:creationId xmlns:a16="http://schemas.microsoft.com/office/drawing/2014/main" id="{21A16C19-F30C-E5F4-57AA-E100200DB119}"/>
              </a:ext>
            </a:extLst>
          </p:cNvPr>
          <p:cNvSpPr txBox="1"/>
          <p:nvPr/>
        </p:nvSpPr>
        <p:spPr>
          <a:xfrm>
            <a:off x="1297954" y="784578"/>
            <a:ext cx="6039094" cy="448841"/>
          </a:xfrm>
          <a:prstGeom prst="rect">
            <a:avLst/>
          </a:prstGeom>
        </p:spPr>
        <p:txBody>
          <a:bodyPr lIns="0" tIns="0" rIns="0" bIns="0" rtlCol="0" anchor="t">
            <a:spAutoFit/>
          </a:bodyPr>
          <a:lstStyle/>
          <a:p>
            <a:pPr algn="l">
              <a:lnSpc>
                <a:spcPts val="3500"/>
              </a:lnSpc>
            </a:pPr>
            <a:r>
              <a:rPr lang="en-US" sz="3000" b="1" dirty="0">
                <a:solidFill>
                  <a:srgbClr val="FFFFFF"/>
                </a:solidFill>
                <a:latin typeface="Avenir Light"/>
              </a:rPr>
              <a:t>Offre bailleurs moraux/physiques</a:t>
            </a:r>
          </a:p>
        </p:txBody>
      </p:sp>
      <p:sp>
        <p:nvSpPr>
          <p:cNvPr id="9" name="TextBox 21">
            <a:extLst>
              <a:ext uri="{FF2B5EF4-FFF2-40B4-BE49-F238E27FC236}">
                <a16:creationId xmlns:a16="http://schemas.microsoft.com/office/drawing/2014/main" id="{C9E1C7F7-AD94-1AE9-1C04-1D61C8FE6CCA}"/>
              </a:ext>
            </a:extLst>
          </p:cNvPr>
          <p:cNvSpPr txBox="1"/>
          <p:nvPr/>
        </p:nvSpPr>
        <p:spPr>
          <a:xfrm>
            <a:off x="9677400" y="784578"/>
            <a:ext cx="6830716" cy="497829"/>
          </a:xfrm>
          <a:prstGeom prst="rect">
            <a:avLst/>
          </a:prstGeom>
        </p:spPr>
        <p:txBody>
          <a:bodyPr lIns="0" tIns="0" rIns="0" bIns="0" rtlCol="0" anchor="t">
            <a:spAutoFit/>
          </a:bodyPr>
          <a:lstStyle/>
          <a:p>
            <a:pPr algn="l">
              <a:lnSpc>
                <a:spcPts val="4199"/>
              </a:lnSpc>
              <a:spcBef>
                <a:spcPct val="0"/>
              </a:spcBef>
            </a:pPr>
            <a:r>
              <a:rPr lang="en-US" sz="2999" dirty="0">
                <a:solidFill>
                  <a:srgbClr val="FFFFFF"/>
                </a:solidFill>
                <a:latin typeface="Avenir Light"/>
              </a:rPr>
              <a:t>Paiement des créances en ligne</a:t>
            </a:r>
          </a:p>
        </p:txBody>
      </p:sp>
      <p:sp>
        <p:nvSpPr>
          <p:cNvPr id="10" name="TextBox 22">
            <a:extLst>
              <a:ext uri="{FF2B5EF4-FFF2-40B4-BE49-F238E27FC236}">
                <a16:creationId xmlns:a16="http://schemas.microsoft.com/office/drawing/2014/main" id="{EE93319D-DE05-0E1B-BF8E-C1A21044C75C}"/>
              </a:ext>
            </a:extLst>
          </p:cNvPr>
          <p:cNvSpPr txBox="1"/>
          <p:nvPr/>
        </p:nvSpPr>
        <p:spPr>
          <a:xfrm>
            <a:off x="3416079" y="2458378"/>
            <a:ext cx="13814646" cy="1373261"/>
          </a:xfrm>
          <a:prstGeom prst="rect">
            <a:avLst/>
          </a:prstGeom>
        </p:spPr>
        <p:txBody>
          <a:bodyPr wrap="square" lIns="0" tIns="0" rIns="0" bIns="0" rtlCol="0" anchor="t">
            <a:spAutoFit/>
          </a:bodyPr>
          <a:lstStyle/>
          <a:p>
            <a:pPr algn="l">
              <a:lnSpc>
                <a:spcPts val="3359"/>
              </a:lnSpc>
              <a:spcBef>
                <a:spcPct val="0"/>
              </a:spcBef>
            </a:pPr>
            <a:r>
              <a:rPr lang="en-US" sz="2399" dirty="0">
                <a:solidFill>
                  <a:srgbClr val="61483A"/>
                </a:solidFill>
                <a:latin typeface="Avenir Bold"/>
              </a:rPr>
              <a:t>Contexte :</a:t>
            </a:r>
          </a:p>
          <a:p>
            <a:pPr algn="l">
              <a:lnSpc>
                <a:spcPts val="3779"/>
              </a:lnSpc>
              <a:spcBef>
                <a:spcPct val="0"/>
              </a:spcBef>
            </a:pPr>
            <a:r>
              <a:rPr lang="en-US" sz="2699" dirty="0">
                <a:solidFill>
                  <a:srgbClr val="61483A"/>
                </a:solidFill>
                <a:latin typeface="Avenir Light"/>
              </a:rPr>
              <a:t>Actuellement, les bailleurs ont la possibilité de rembourser une créance par : prélèvement automatique, virement, chèque, espèces.</a:t>
            </a:r>
          </a:p>
        </p:txBody>
      </p:sp>
      <p:sp>
        <p:nvSpPr>
          <p:cNvPr id="11" name="Freeform 15">
            <a:extLst>
              <a:ext uri="{FF2B5EF4-FFF2-40B4-BE49-F238E27FC236}">
                <a16:creationId xmlns:a16="http://schemas.microsoft.com/office/drawing/2014/main" id="{D4057561-5832-3109-2796-6F718EBDDCAA}"/>
              </a:ext>
            </a:extLst>
          </p:cNvPr>
          <p:cNvSpPr/>
          <p:nvPr/>
        </p:nvSpPr>
        <p:spPr>
          <a:xfrm>
            <a:off x="697230" y="2361726"/>
            <a:ext cx="2510233" cy="1566990"/>
          </a:xfrm>
          <a:custGeom>
            <a:avLst/>
            <a:gdLst/>
            <a:ahLst/>
            <a:cxnLst/>
            <a:rect l="l" t="t" r="r" b="b"/>
            <a:pathLst>
              <a:path w="1686593" h="1178507">
                <a:moveTo>
                  <a:pt x="0" y="0"/>
                </a:moveTo>
                <a:lnTo>
                  <a:pt x="1686593" y="0"/>
                </a:lnTo>
                <a:lnTo>
                  <a:pt x="1686593" y="1178507"/>
                </a:lnTo>
                <a:lnTo>
                  <a:pt x="0" y="11785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Tree>
    <p:extLst>
      <p:ext uri="{BB962C8B-B14F-4D97-AF65-F5344CB8AC3E}">
        <p14:creationId xmlns:p14="http://schemas.microsoft.com/office/powerpoint/2010/main" val="237003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F1B591FF-6B93-6621-EC63-A7E78F8DE362}"/>
              </a:ext>
            </a:extLst>
          </p:cNvPr>
          <p:cNvSpPr/>
          <p:nvPr/>
        </p:nvSpPr>
        <p:spPr>
          <a:xfrm>
            <a:off x="3820712" y="3319135"/>
            <a:ext cx="3359208" cy="5939165"/>
          </a:xfrm>
          <a:custGeom>
            <a:avLst/>
            <a:gdLst/>
            <a:ahLst/>
            <a:cxnLst/>
            <a:rect l="l" t="t" r="r" b="b"/>
            <a:pathLst>
              <a:path w="3359208" h="5939165">
                <a:moveTo>
                  <a:pt x="0" y="0"/>
                </a:moveTo>
                <a:lnTo>
                  <a:pt x="3359208" y="0"/>
                </a:lnTo>
                <a:lnTo>
                  <a:pt x="3359208" y="5939165"/>
                </a:lnTo>
                <a:lnTo>
                  <a:pt x="0" y="5939165"/>
                </a:lnTo>
                <a:lnTo>
                  <a:pt x="0" y="0"/>
                </a:lnTo>
                <a:close/>
              </a:path>
            </a:pathLst>
          </a:custGeom>
          <a:blipFill>
            <a:blip r:embed="rId2"/>
            <a:stretch>
              <a:fillRect/>
            </a:stretch>
          </a:blipFill>
          <a:effectLst>
            <a:outerShdw blurRad="50800" dist="38100" dir="2700000" algn="tl" rotWithShape="0">
              <a:prstClr val="black">
                <a:alpha val="40000"/>
              </a:prstClr>
            </a:outerShdw>
          </a:effectLst>
        </p:spPr>
        <p:txBody>
          <a:bodyPr/>
          <a:lstStyle/>
          <a:p>
            <a:endParaRPr lang="fr-FR"/>
          </a:p>
        </p:txBody>
      </p:sp>
      <p:grpSp>
        <p:nvGrpSpPr>
          <p:cNvPr id="9" name="Group 22">
            <a:extLst>
              <a:ext uri="{FF2B5EF4-FFF2-40B4-BE49-F238E27FC236}">
                <a16:creationId xmlns:a16="http://schemas.microsoft.com/office/drawing/2014/main" id="{0F7674AD-749E-7FFD-2BA1-F721B4295BFE}"/>
              </a:ext>
            </a:extLst>
          </p:cNvPr>
          <p:cNvGrpSpPr/>
          <p:nvPr/>
        </p:nvGrpSpPr>
        <p:grpSpPr>
          <a:xfrm>
            <a:off x="9306753" y="5070092"/>
            <a:ext cx="7952547" cy="3946733"/>
            <a:chOff x="0" y="0"/>
            <a:chExt cx="10603396" cy="5262311"/>
          </a:xfrm>
          <a:effectLst>
            <a:outerShdw blurRad="50800" dist="38100" dir="2700000" algn="tl" rotWithShape="0">
              <a:prstClr val="black">
                <a:alpha val="40000"/>
              </a:prstClr>
            </a:outerShdw>
          </a:effectLst>
        </p:grpSpPr>
        <p:sp>
          <p:nvSpPr>
            <p:cNvPr id="10" name="Freeform 23">
              <a:extLst>
                <a:ext uri="{FF2B5EF4-FFF2-40B4-BE49-F238E27FC236}">
                  <a16:creationId xmlns:a16="http://schemas.microsoft.com/office/drawing/2014/main" id="{F91132B8-EEB4-4089-5777-B9CFBED5D444}"/>
                </a:ext>
              </a:extLst>
            </p:cNvPr>
            <p:cNvSpPr/>
            <p:nvPr/>
          </p:nvSpPr>
          <p:spPr>
            <a:xfrm>
              <a:off x="0" y="0"/>
              <a:ext cx="10603396" cy="5262311"/>
            </a:xfrm>
            <a:custGeom>
              <a:avLst/>
              <a:gdLst/>
              <a:ahLst/>
              <a:cxnLst/>
              <a:rect l="l" t="t" r="r" b="b"/>
              <a:pathLst>
                <a:path w="10603396" h="5262311">
                  <a:moveTo>
                    <a:pt x="0" y="0"/>
                  </a:moveTo>
                  <a:lnTo>
                    <a:pt x="10603396" y="0"/>
                  </a:lnTo>
                  <a:lnTo>
                    <a:pt x="10603396" y="5262311"/>
                  </a:lnTo>
                  <a:lnTo>
                    <a:pt x="0" y="5262311"/>
                  </a:lnTo>
                  <a:lnTo>
                    <a:pt x="0" y="0"/>
                  </a:lnTo>
                  <a:close/>
                </a:path>
              </a:pathLst>
            </a:custGeom>
            <a:blipFill>
              <a:blip r:embed="rId3"/>
              <a:stretch>
                <a:fillRect l="-1695" r="-1695" b="-371"/>
              </a:stretch>
            </a:blipFill>
          </p:spPr>
          <p:txBody>
            <a:bodyPr/>
            <a:lstStyle/>
            <a:p>
              <a:endParaRPr lang="fr-FR"/>
            </a:p>
          </p:txBody>
        </p:sp>
        <p:sp>
          <p:nvSpPr>
            <p:cNvPr id="11" name="Freeform 24">
              <a:extLst>
                <a:ext uri="{FF2B5EF4-FFF2-40B4-BE49-F238E27FC236}">
                  <a16:creationId xmlns:a16="http://schemas.microsoft.com/office/drawing/2014/main" id="{ECBCA751-6D30-30FE-4812-301CEF5B4B18}"/>
                </a:ext>
              </a:extLst>
            </p:cNvPr>
            <p:cNvSpPr/>
            <p:nvPr/>
          </p:nvSpPr>
          <p:spPr>
            <a:xfrm>
              <a:off x="1943184" y="3034989"/>
              <a:ext cx="2625026" cy="353385"/>
            </a:xfrm>
            <a:custGeom>
              <a:avLst/>
              <a:gdLst/>
              <a:ahLst/>
              <a:cxnLst/>
              <a:rect l="l" t="t" r="r" b="b"/>
              <a:pathLst>
                <a:path w="2625026" h="353385">
                  <a:moveTo>
                    <a:pt x="0" y="0"/>
                  </a:moveTo>
                  <a:lnTo>
                    <a:pt x="2625026" y="0"/>
                  </a:lnTo>
                  <a:lnTo>
                    <a:pt x="2625026" y="353385"/>
                  </a:lnTo>
                  <a:lnTo>
                    <a:pt x="0" y="353385"/>
                  </a:lnTo>
                  <a:lnTo>
                    <a:pt x="0" y="0"/>
                  </a:lnTo>
                  <a:close/>
                </a:path>
              </a:pathLst>
            </a:custGeom>
            <a:blipFill>
              <a:blip r:embed="rId4"/>
              <a:stretch>
                <a:fillRect l="-1695" r="-164854" b="-100000"/>
              </a:stretch>
            </a:blipFill>
          </p:spPr>
          <p:txBody>
            <a:bodyPr/>
            <a:lstStyle/>
            <a:p>
              <a:endParaRPr lang="fr-FR"/>
            </a:p>
          </p:txBody>
        </p:sp>
        <p:sp>
          <p:nvSpPr>
            <p:cNvPr id="12" name="Freeform 25">
              <a:extLst>
                <a:ext uri="{FF2B5EF4-FFF2-40B4-BE49-F238E27FC236}">
                  <a16:creationId xmlns:a16="http://schemas.microsoft.com/office/drawing/2014/main" id="{42062BD4-4903-EE92-0D68-578E076E50D2}"/>
                </a:ext>
              </a:extLst>
            </p:cNvPr>
            <p:cNvSpPr/>
            <p:nvPr/>
          </p:nvSpPr>
          <p:spPr>
            <a:xfrm>
              <a:off x="2149819" y="3697618"/>
              <a:ext cx="2233212" cy="327832"/>
            </a:xfrm>
            <a:custGeom>
              <a:avLst/>
              <a:gdLst/>
              <a:ahLst/>
              <a:cxnLst/>
              <a:rect l="l" t="t" r="r" b="b"/>
              <a:pathLst>
                <a:path w="2233212" h="327832">
                  <a:moveTo>
                    <a:pt x="0" y="0"/>
                  </a:moveTo>
                  <a:lnTo>
                    <a:pt x="2233212" y="0"/>
                  </a:lnTo>
                  <a:lnTo>
                    <a:pt x="2233212" y="327832"/>
                  </a:lnTo>
                  <a:lnTo>
                    <a:pt x="0" y="327832"/>
                  </a:lnTo>
                  <a:lnTo>
                    <a:pt x="0" y="0"/>
                  </a:lnTo>
                  <a:close/>
                </a:path>
              </a:pathLst>
            </a:custGeom>
            <a:blipFill>
              <a:blip r:embed="rId5"/>
              <a:stretch>
                <a:fillRect t="-1674" r="-64302" b="-98190"/>
              </a:stretch>
            </a:blipFill>
          </p:spPr>
          <p:txBody>
            <a:bodyPr/>
            <a:lstStyle/>
            <a:p>
              <a:endParaRPr lang="fr-FR"/>
            </a:p>
          </p:txBody>
        </p:sp>
        <p:sp>
          <p:nvSpPr>
            <p:cNvPr id="13" name="Freeform 26">
              <a:extLst>
                <a:ext uri="{FF2B5EF4-FFF2-40B4-BE49-F238E27FC236}">
                  <a16:creationId xmlns:a16="http://schemas.microsoft.com/office/drawing/2014/main" id="{8B3D0A2A-D30F-3D0F-A14F-16460CE79624}"/>
                </a:ext>
              </a:extLst>
            </p:cNvPr>
            <p:cNvSpPr/>
            <p:nvPr/>
          </p:nvSpPr>
          <p:spPr>
            <a:xfrm>
              <a:off x="1605236" y="2467918"/>
              <a:ext cx="2233212" cy="327832"/>
            </a:xfrm>
            <a:custGeom>
              <a:avLst/>
              <a:gdLst/>
              <a:ahLst/>
              <a:cxnLst/>
              <a:rect l="l" t="t" r="r" b="b"/>
              <a:pathLst>
                <a:path w="2233212" h="327832">
                  <a:moveTo>
                    <a:pt x="0" y="0"/>
                  </a:moveTo>
                  <a:lnTo>
                    <a:pt x="2233211" y="0"/>
                  </a:lnTo>
                  <a:lnTo>
                    <a:pt x="2233211" y="327832"/>
                  </a:lnTo>
                  <a:lnTo>
                    <a:pt x="0" y="327832"/>
                  </a:lnTo>
                  <a:lnTo>
                    <a:pt x="0" y="0"/>
                  </a:lnTo>
                  <a:close/>
                </a:path>
              </a:pathLst>
            </a:custGeom>
            <a:blipFill>
              <a:blip r:embed="rId5"/>
              <a:stretch>
                <a:fillRect t="-1674" r="-64302" b="-98190"/>
              </a:stretch>
            </a:blipFill>
          </p:spPr>
          <p:txBody>
            <a:bodyPr/>
            <a:lstStyle/>
            <a:p>
              <a:endParaRPr lang="fr-FR"/>
            </a:p>
          </p:txBody>
        </p:sp>
      </p:grpSp>
      <p:sp>
        <p:nvSpPr>
          <p:cNvPr id="14" name="TextBox 29">
            <a:extLst>
              <a:ext uri="{FF2B5EF4-FFF2-40B4-BE49-F238E27FC236}">
                <a16:creationId xmlns:a16="http://schemas.microsoft.com/office/drawing/2014/main" id="{6259653A-C46A-7286-AFA3-B5035CFD9DC3}"/>
              </a:ext>
            </a:extLst>
          </p:cNvPr>
          <p:cNvSpPr txBox="1"/>
          <p:nvPr/>
        </p:nvSpPr>
        <p:spPr>
          <a:xfrm>
            <a:off x="893567" y="1957695"/>
            <a:ext cx="16543980" cy="764505"/>
          </a:xfrm>
          <a:prstGeom prst="rect">
            <a:avLst/>
          </a:prstGeom>
        </p:spPr>
        <p:txBody>
          <a:bodyPr lIns="0" tIns="0" rIns="0" bIns="0" rtlCol="0" anchor="t">
            <a:spAutoFit/>
          </a:bodyPr>
          <a:lstStyle/>
          <a:p>
            <a:pPr algn="ctr">
              <a:lnSpc>
                <a:spcPts val="3079"/>
              </a:lnSpc>
              <a:spcBef>
                <a:spcPct val="0"/>
              </a:spcBef>
            </a:pPr>
            <a:r>
              <a:rPr lang="en-US" sz="2199" dirty="0">
                <a:solidFill>
                  <a:srgbClr val="61483A"/>
                </a:solidFill>
                <a:latin typeface="Avenir Light"/>
              </a:rPr>
              <a:t>Dans le cas où le bailleur connecté  a des dettes à rembourser et/ou un historique de remboursements :  2 blocs peuvent s’afficher dans la rubrique “mes informations”  : </a:t>
            </a:r>
          </a:p>
        </p:txBody>
      </p:sp>
      <p:sp>
        <p:nvSpPr>
          <p:cNvPr id="15" name="TextBox 30">
            <a:extLst>
              <a:ext uri="{FF2B5EF4-FFF2-40B4-BE49-F238E27FC236}">
                <a16:creationId xmlns:a16="http://schemas.microsoft.com/office/drawing/2014/main" id="{94AA3E92-D198-66CB-CF2A-8610CB5F0C56}"/>
              </a:ext>
            </a:extLst>
          </p:cNvPr>
          <p:cNvSpPr txBox="1"/>
          <p:nvPr/>
        </p:nvSpPr>
        <p:spPr>
          <a:xfrm>
            <a:off x="9190249" y="3406386"/>
            <a:ext cx="8247298" cy="1407149"/>
          </a:xfrm>
          <a:prstGeom prst="rect">
            <a:avLst/>
          </a:prstGeom>
        </p:spPr>
        <p:txBody>
          <a:bodyPr lIns="0" tIns="0" rIns="0" bIns="0" rtlCol="0" anchor="t">
            <a:spAutoFit/>
          </a:bodyPr>
          <a:lstStyle/>
          <a:p>
            <a:pPr algn="l">
              <a:lnSpc>
                <a:spcPts val="2765"/>
              </a:lnSpc>
              <a:spcBef>
                <a:spcPct val="0"/>
              </a:spcBef>
            </a:pPr>
            <a:r>
              <a:rPr lang="en-US" sz="1975" dirty="0">
                <a:solidFill>
                  <a:srgbClr val="61483A"/>
                </a:solidFill>
                <a:latin typeface="Avenir Light"/>
              </a:rPr>
              <a:t>Au clic  sur “rembourser en ligne “, la liste de ses dettes s’affiche avec le nom de ses locataires concernés. Le bailleur a la possibilité de rembourser totalement ou partiellement en ligne une créance. Une seule dette est sélectionnable.</a:t>
            </a:r>
          </a:p>
        </p:txBody>
      </p:sp>
      <p:sp>
        <p:nvSpPr>
          <p:cNvPr id="16" name="TextBox 31">
            <a:extLst>
              <a:ext uri="{FF2B5EF4-FFF2-40B4-BE49-F238E27FC236}">
                <a16:creationId xmlns:a16="http://schemas.microsoft.com/office/drawing/2014/main" id="{CEB15C97-B09D-3F63-6E38-926660C959AA}"/>
              </a:ext>
            </a:extLst>
          </p:cNvPr>
          <p:cNvSpPr txBox="1"/>
          <p:nvPr/>
        </p:nvSpPr>
        <p:spPr>
          <a:xfrm>
            <a:off x="893567" y="5236523"/>
            <a:ext cx="2598513" cy="2050369"/>
          </a:xfrm>
          <a:prstGeom prst="rect">
            <a:avLst/>
          </a:prstGeom>
        </p:spPr>
        <p:txBody>
          <a:bodyPr lIns="0" tIns="0" rIns="0" bIns="0" rtlCol="0" anchor="t">
            <a:spAutoFit/>
          </a:bodyPr>
          <a:lstStyle/>
          <a:p>
            <a:pPr algn="l">
              <a:lnSpc>
                <a:spcPts val="2659"/>
              </a:lnSpc>
            </a:pPr>
            <a:r>
              <a:rPr lang="en-US" sz="1899" dirty="0">
                <a:solidFill>
                  <a:srgbClr val="61483A"/>
                </a:solidFill>
                <a:latin typeface="Avenir Light"/>
              </a:rPr>
              <a:t>Une  rubrique “mes dettes” vient s’intégrer dans la page”mes informations lorsque le bailleur se connecte à son compte.</a:t>
            </a:r>
          </a:p>
        </p:txBody>
      </p:sp>
      <p:sp>
        <p:nvSpPr>
          <p:cNvPr id="17" name="TextBox 32">
            <a:extLst>
              <a:ext uri="{FF2B5EF4-FFF2-40B4-BE49-F238E27FC236}">
                <a16:creationId xmlns:a16="http://schemas.microsoft.com/office/drawing/2014/main" id="{49A76094-AFBC-141E-C6E6-D0B952275B3F}"/>
              </a:ext>
            </a:extLst>
          </p:cNvPr>
          <p:cNvSpPr txBox="1"/>
          <p:nvPr/>
        </p:nvSpPr>
        <p:spPr>
          <a:xfrm>
            <a:off x="893567" y="7792995"/>
            <a:ext cx="2653610" cy="1361440"/>
          </a:xfrm>
          <a:prstGeom prst="rect">
            <a:avLst/>
          </a:prstGeom>
        </p:spPr>
        <p:txBody>
          <a:bodyPr lIns="0" tIns="0" rIns="0" bIns="0" rtlCol="0" anchor="t">
            <a:spAutoFit/>
          </a:bodyPr>
          <a:lstStyle/>
          <a:p>
            <a:pPr algn="l">
              <a:lnSpc>
                <a:spcPts val="2659"/>
              </a:lnSpc>
            </a:pPr>
            <a:r>
              <a:rPr lang="en-US" sz="1899" dirty="0">
                <a:solidFill>
                  <a:srgbClr val="61483A"/>
                </a:solidFill>
                <a:latin typeface="Avenir Light"/>
              </a:rPr>
              <a:t>Un historique des remboursements effectués est également   disponible.</a:t>
            </a:r>
          </a:p>
        </p:txBody>
      </p:sp>
      <p:sp>
        <p:nvSpPr>
          <p:cNvPr id="24" name="AutoShape 39">
            <a:extLst>
              <a:ext uri="{FF2B5EF4-FFF2-40B4-BE49-F238E27FC236}">
                <a16:creationId xmlns:a16="http://schemas.microsoft.com/office/drawing/2014/main" id="{B8E19DE9-08A1-06D8-9635-82BE9351FFC2}"/>
              </a:ext>
            </a:extLst>
          </p:cNvPr>
          <p:cNvSpPr/>
          <p:nvPr/>
        </p:nvSpPr>
        <p:spPr>
          <a:xfrm flipV="1">
            <a:off x="7266039" y="7487787"/>
            <a:ext cx="1499689" cy="601391"/>
          </a:xfrm>
          <a:prstGeom prst="line">
            <a:avLst/>
          </a:prstGeom>
          <a:ln w="38100" cap="flat">
            <a:solidFill>
              <a:srgbClr val="B3916B"/>
            </a:solidFill>
            <a:prstDash val="solid"/>
            <a:headEnd type="none" w="sm" len="sm"/>
            <a:tailEnd type="arrow" w="med" len="sm"/>
          </a:ln>
        </p:spPr>
        <p:txBody>
          <a:bodyPr/>
          <a:lstStyle/>
          <a:p>
            <a:endParaRPr lang="fr-FR"/>
          </a:p>
        </p:txBody>
      </p:sp>
      <p:sp>
        <p:nvSpPr>
          <p:cNvPr id="28" name="TextBox 6">
            <a:extLst>
              <a:ext uri="{FF2B5EF4-FFF2-40B4-BE49-F238E27FC236}">
                <a16:creationId xmlns:a16="http://schemas.microsoft.com/office/drawing/2014/main" id="{5BF38ABF-14F9-E3D1-5BCB-E3F07DACE7EE}"/>
              </a:ext>
            </a:extLst>
          </p:cNvPr>
          <p:cNvSpPr txBox="1"/>
          <p:nvPr/>
        </p:nvSpPr>
        <p:spPr>
          <a:xfrm>
            <a:off x="562224" y="314626"/>
            <a:ext cx="6924679" cy="1094574"/>
          </a:xfrm>
          <a:prstGeom prst="rect">
            <a:avLst/>
          </a:prstGeom>
        </p:spPr>
        <p:txBody>
          <a:bodyPr lIns="50800" tIns="50800" rIns="50800" bIns="50800" rtlCol="0" anchor="ctr"/>
          <a:lstStyle/>
          <a:p>
            <a:pPr algn="ctr">
              <a:lnSpc>
                <a:spcPts val="2659"/>
              </a:lnSpc>
            </a:pPr>
            <a:endParaRPr dirty="0"/>
          </a:p>
        </p:txBody>
      </p:sp>
      <p:sp>
        <p:nvSpPr>
          <p:cNvPr id="29" name="TextBox 21">
            <a:extLst>
              <a:ext uri="{FF2B5EF4-FFF2-40B4-BE49-F238E27FC236}">
                <a16:creationId xmlns:a16="http://schemas.microsoft.com/office/drawing/2014/main" id="{817FF3AD-C351-FF37-20C1-6C7ACC981784}"/>
              </a:ext>
            </a:extLst>
          </p:cNvPr>
          <p:cNvSpPr txBox="1"/>
          <p:nvPr/>
        </p:nvSpPr>
        <p:spPr>
          <a:xfrm>
            <a:off x="9677400" y="784578"/>
            <a:ext cx="6830716" cy="497829"/>
          </a:xfrm>
          <a:prstGeom prst="rect">
            <a:avLst/>
          </a:prstGeom>
        </p:spPr>
        <p:txBody>
          <a:bodyPr lIns="0" tIns="0" rIns="0" bIns="0" rtlCol="0" anchor="t">
            <a:spAutoFit/>
          </a:bodyPr>
          <a:lstStyle/>
          <a:p>
            <a:pPr algn="l">
              <a:lnSpc>
                <a:spcPts val="4199"/>
              </a:lnSpc>
              <a:spcBef>
                <a:spcPct val="0"/>
              </a:spcBef>
            </a:pPr>
            <a:r>
              <a:rPr lang="en-US" sz="2999" dirty="0">
                <a:solidFill>
                  <a:srgbClr val="FFFFFF"/>
                </a:solidFill>
                <a:latin typeface="Avenir Light"/>
              </a:rPr>
              <a:t>Paiement des créances en ligne</a:t>
            </a:r>
          </a:p>
        </p:txBody>
      </p:sp>
      <p:sp>
        <p:nvSpPr>
          <p:cNvPr id="30" name="TextBox 20">
            <a:extLst>
              <a:ext uri="{FF2B5EF4-FFF2-40B4-BE49-F238E27FC236}">
                <a16:creationId xmlns:a16="http://schemas.microsoft.com/office/drawing/2014/main" id="{CEA4B677-BEB7-CB34-9A0C-D6271F66D230}"/>
              </a:ext>
            </a:extLst>
          </p:cNvPr>
          <p:cNvSpPr txBox="1"/>
          <p:nvPr/>
        </p:nvSpPr>
        <p:spPr>
          <a:xfrm>
            <a:off x="1297954" y="784578"/>
            <a:ext cx="6039094" cy="448841"/>
          </a:xfrm>
          <a:prstGeom prst="rect">
            <a:avLst/>
          </a:prstGeom>
        </p:spPr>
        <p:txBody>
          <a:bodyPr lIns="0" tIns="0" rIns="0" bIns="0" rtlCol="0" anchor="t">
            <a:spAutoFit/>
          </a:bodyPr>
          <a:lstStyle/>
          <a:p>
            <a:pPr algn="l">
              <a:lnSpc>
                <a:spcPts val="3500"/>
              </a:lnSpc>
            </a:pPr>
            <a:r>
              <a:rPr lang="en-US" sz="3000" b="1" dirty="0">
                <a:solidFill>
                  <a:srgbClr val="FFFFFF"/>
                </a:solidFill>
                <a:latin typeface="Avenir Light"/>
              </a:rPr>
              <a:t>Offre bailleurs moraux/physiques</a:t>
            </a:r>
          </a:p>
        </p:txBody>
      </p:sp>
    </p:spTree>
    <p:extLst>
      <p:ext uri="{BB962C8B-B14F-4D97-AF65-F5344CB8AC3E}">
        <p14:creationId xmlns:p14="http://schemas.microsoft.com/office/powerpoint/2010/main" val="3290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11557645-B09E-A1E5-C7DB-B66DB659B6AB}"/>
              </a:ext>
            </a:extLst>
          </p:cNvPr>
          <p:cNvSpPr/>
          <p:nvPr/>
        </p:nvSpPr>
        <p:spPr>
          <a:xfrm>
            <a:off x="1028700" y="2353123"/>
            <a:ext cx="6596191" cy="2845416"/>
          </a:xfrm>
          <a:custGeom>
            <a:avLst/>
            <a:gdLst/>
            <a:ahLst/>
            <a:cxnLst/>
            <a:rect l="l" t="t" r="r" b="b"/>
            <a:pathLst>
              <a:path w="6596191" h="2845416">
                <a:moveTo>
                  <a:pt x="0" y="0"/>
                </a:moveTo>
                <a:lnTo>
                  <a:pt x="6596191" y="0"/>
                </a:lnTo>
                <a:lnTo>
                  <a:pt x="6596191" y="2845416"/>
                </a:lnTo>
                <a:lnTo>
                  <a:pt x="0" y="2845416"/>
                </a:lnTo>
                <a:lnTo>
                  <a:pt x="0" y="0"/>
                </a:lnTo>
                <a:close/>
              </a:path>
            </a:pathLst>
          </a:custGeom>
          <a:blipFill>
            <a:blip r:embed="rId2"/>
            <a:stretch>
              <a:fillRect/>
            </a:stretch>
          </a:blipFill>
          <a:effectLst>
            <a:outerShdw blurRad="50800" dist="38100" dir="2700000" algn="tl" rotWithShape="0">
              <a:prstClr val="black">
                <a:alpha val="40000"/>
              </a:prstClr>
            </a:outerShdw>
          </a:effectLst>
        </p:spPr>
        <p:txBody>
          <a:bodyPr/>
          <a:lstStyle/>
          <a:p>
            <a:endParaRPr lang="fr-FR"/>
          </a:p>
        </p:txBody>
      </p:sp>
      <p:sp>
        <p:nvSpPr>
          <p:cNvPr id="3" name="Freeform 16">
            <a:extLst>
              <a:ext uri="{FF2B5EF4-FFF2-40B4-BE49-F238E27FC236}">
                <a16:creationId xmlns:a16="http://schemas.microsoft.com/office/drawing/2014/main" id="{E3FFFF6F-5DA5-7116-03E3-5F4465AF07E3}"/>
              </a:ext>
            </a:extLst>
          </p:cNvPr>
          <p:cNvSpPr/>
          <p:nvPr/>
        </p:nvSpPr>
        <p:spPr>
          <a:xfrm>
            <a:off x="1034663" y="6731429"/>
            <a:ext cx="6756055" cy="2098755"/>
          </a:xfrm>
          <a:custGeom>
            <a:avLst/>
            <a:gdLst/>
            <a:ahLst/>
            <a:cxnLst/>
            <a:rect l="l" t="t" r="r" b="b"/>
            <a:pathLst>
              <a:path w="6756055" h="2098755">
                <a:moveTo>
                  <a:pt x="0" y="0"/>
                </a:moveTo>
                <a:lnTo>
                  <a:pt x="6756055" y="0"/>
                </a:lnTo>
                <a:lnTo>
                  <a:pt x="6756055" y="2098755"/>
                </a:lnTo>
                <a:lnTo>
                  <a:pt x="0" y="2098755"/>
                </a:lnTo>
                <a:lnTo>
                  <a:pt x="0" y="0"/>
                </a:lnTo>
                <a:close/>
              </a:path>
            </a:pathLst>
          </a:custGeom>
          <a:blipFill>
            <a:blip r:embed="rId3"/>
            <a:stretch>
              <a:fillRect r="-171"/>
            </a:stretch>
          </a:blipFill>
          <a:effectLst>
            <a:outerShdw blurRad="50800" dist="38100" dir="2700000" algn="tl" rotWithShape="0">
              <a:prstClr val="black">
                <a:alpha val="40000"/>
              </a:prstClr>
            </a:outerShdw>
          </a:effectLst>
        </p:spPr>
        <p:txBody>
          <a:bodyPr/>
          <a:lstStyle/>
          <a:p>
            <a:endParaRPr lang="fr-FR"/>
          </a:p>
        </p:txBody>
      </p:sp>
      <p:sp>
        <p:nvSpPr>
          <p:cNvPr id="10" name="TextBox 23">
            <a:extLst>
              <a:ext uri="{FF2B5EF4-FFF2-40B4-BE49-F238E27FC236}">
                <a16:creationId xmlns:a16="http://schemas.microsoft.com/office/drawing/2014/main" id="{DC5FE30B-96D8-A45D-E8ED-E61BDD7268BE}"/>
              </a:ext>
            </a:extLst>
          </p:cNvPr>
          <p:cNvSpPr txBox="1"/>
          <p:nvPr/>
        </p:nvSpPr>
        <p:spPr>
          <a:xfrm>
            <a:off x="3279079" y="4514271"/>
            <a:ext cx="1766944" cy="665375"/>
          </a:xfrm>
          <a:prstGeom prst="rect">
            <a:avLst/>
          </a:prstGeom>
        </p:spPr>
        <p:txBody>
          <a:bodyPr lIns="0" tIns="0" rIns="0" bIns="0" rtlCol="0" anchor="t">
            <a:spAutoFit/>
          </a:bodyPr>
          <a:lstStyle/>
          <a:p>
            <a:pPr algn="l">
              <a:lnSpc>
                <a:spcPts val="2659"/>
              </a:lnSpc>
              <a:spcBef>
                <a:spcPct val="0"/>
              </a:spcBef>
            </a:pPr>
            <a:r>
              <a:rPr lang="en-US" sz="1899" dirty="0">
                <a:solidFill>
                  <a:srgbClr val="000000"/>
                </a:solidFill>
                <a:latin typeface="Avenir Light"/>
              </a:rPr>
              <a:t>l’adresse mail est modifiable</a:t>
            </a:r>
          </a:p>
        </p:txBody>
      </p:sp>
      <p:sp>
        <p:nvSpPr>
          <p:cNvPr id="11" name="Freeform 24">
            <a:extLst>
              <a:ext uri="{FF2B5EF4-FFF2-40B4-BE49-F238E27FC236}">
                <a16:creationId xmlns:a16="http://schemas.microsoft.com/office/drawing/2014/main" id="{378102C7-037D-C29C-E290-D6E7C98AC6D7}"/>
              </a:ext>
            </a:extLst>
          </p:cNvPr>
          <p:cNvSpPr/>
          <p:nvPr/>
        </p:nvSpPr>
        <p:spPr>
          <a:xfrm rot="-5193853" flipH="1" flipV="1">
            <a:off x="6794464" y="5761547"/>
            <a:ext cx="1660855" cy="689255"/>
          </a:xfrm>
          <a:custGeom>
            <a:avLst/>
            <a:gdLst/>
            <a:ahLst/>
            <a:cxnLst/>
            <a:rect l="l" t="t" r="r" b="b"/>
            <a:pathLst>
              <a:path w="1660855" h="689255">
                <a:moveTo>
                  <a:pt x="1660855" y="689255"/>
                </a:moveTo>
                <a:lnTo>
                  <a:pt x="0" y="689255"/>
                </a:lnTo>
                <a:lnTo>
                  <a:pt x="0" y="0"/>
                </a:lnTo>
                <a:lnTo>
                  <a:pt x="1660855" y="0"/>
                </a:lnTo>
                <a:lnTo>
                  <a:pt x="1660855" y="68925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2" name="TextBox 27">
            <a:extLst>
              <a:ext uri="{FF2B5EF4-FFF2-40B4-BE49-F238E27FC236}">
                <a16:creationId xmlns:a16="http://schemas.microsoft.com/office/drawing/2014/main" id="{65DB08EE-D98B-B9DD-698B-91D47900370A}"/>
              </a:ext>
            </a:extLst>
          </p:cNvPr>
          <p:cNvSpPr txBox="1"/>
          <p:nvPr/>
        </p:nvSpPr>
        <p:spPr>
          <a:xfrm>
            <a:off x="7787644" y="3073472"/>
            <a:ext cx="2401656" cy="730250"/>
          </a:xfrm>
          <a:prstGeom prst="rect">
            <a:avLst/>
          </a:prstGeom>
        </p:spPr>
        <p:txBody>
          <a:bodyPr lIns="0" tIns="0" rIns="0" bIns="0" rtlCol="0" anchor="t">
            <a:spAutoFit/>
          </a:bodyPr>
          <a:lstStyle/>
          <a:p>
            <a:pPr algn="l">
              <a:lnSpc>
                <a:spcPts val="2799"/>
              </a:lnSpc>
              <a:spcBef>
                <a:spcPct val="0"/>
              </a:spcBef>
            </a:pPr>
            <a:r>
              <a:rPr lang="en-US" sz="1999" dirty="0">
                <a:solidFill>
                  <a:srgbClr val="61483A"/>
                </a:solidFill>
                <a:latin typeface="Avenir Light"/>
              </a:rPr>
              <a:t>Montant implanté non modifiable</a:t>
            </a:r>
          </a:p>
        </p:txBody>
      </p:sp>
      <p:sp>
        <p:nvSpPr>
          <p:cNvPr id="13" name="TextBox 28">
            <a:extLst>
              <a:ext uri="{FF2B5EF4-FFF2-40B4-BE49-F238E27FC236}">
                <a16:creationId xmlns:a16="http://schemas.microsoft.com/office/drawing/2014/main" id="{AE4D97D7-4CD7-C6EE-2E0E-2C2B27864F1E}"/>
              </a:ext>
            </a:extLst>
          </p:cNvPr>
          <p:cNvSpPr txBox="1"/>
          <p:nvPr/>
        </p:nvSpPr>
        <p:spPr>
          <a:xfrm>
            <a:off x="865947" y="5544517"/>
            <a:ext cx="6921698" cy="1088375"/>
          </a:xfrm>
          <a:prstGeom prst="rect">
            <a:avLst/>
          </a:prstGeom>
        </p:spPr>
        <p:txBody>
          <a:bodyPr lIns="0" tIns="0" rIns="0" bIns="0" rtlCol="0" anchor="t">
            <a:spAutoFit/>
          </a:bodyPr>
          <a:lstStyle/>
          <a:p>
            <a:pPr algn="l">
              <a:lnSpc>
                <a:spcPts val="2939"/>
              </a:lnSpc>
              <a:spcBef>
                <a:spcPct val="0"/>
              </a:spcBef>
            </a:pPr>
            <a:r>
              <a:rPr lang="en-US" sz="2099" dirty="0">
                <a:solidFill>
                  <a:srgbClr val="000000"/>
                </a:solidFill>
                <a:latin typeface="Avenir Light"/>
              </a:rPr>
              <a:t>Avant d’accéder au module de paiement, au clic sur “continuer”, un récapitulatif de son paiement sélectionné s’affiche</a:t>
            </a:r>
          </a:p>
        </p:txBody>
      </p:sp>
      <p:sp>
        <p:nvSpPr>
          <p:cNvPr id="14" name="Freeform 29">
            <a:extLst>
              <a:ext uri="{FF2B5EF4-FFF2-40B4-BE49-F238E27FC236}">
                <a16:creationId xmlns:a16="http://schemas.microsoft.com/office/drawing/2014/main" id="{FA38460D-05CD-98B7-EEB7-726AFC3EE8B1}"/>
              </a:ext>
            </a:extLst>
          </p:cNvPr>
          <p:cNvSpPr/>
          <p:nvPr/>
        </p:nvSpPr>
        <p:spPr>
          <a:xfrm rot="10695416" flipH="1" flipV="1">
            <a:off x="6799280" y="2725819"/>
            <a:ext cx="985446" cy="408960"/>
          </a:xfrm>
          <a:custGeom>
            <a:avLst/>
            <a:gdLst/>
            <a:ahLst/>
            <a:cxnLst/>
            <a:rect l="l" t="t" r="r" b="b"/>
            <a:pathLst>
              <a:path w="985446" h="408960">
                <a:moveTo>
                  <a:pt x="985446" y="408960"/>
                </a:moveTo>
                <a:lnTo>
                  <a:pt x="0" y="408960"/>
                </a:lnTo>
                <a:lnTo>
                  <a:pt x="0" y="0"/>
                </a:lnTo>
                <a:lnTo>
                  <a:pt x="985446" y="0"/>
                </a:lnTo>
                <a:lnTo>
                  <a:pt x="985446" y="4089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5" name="Freeform 30">
            <a:extLst>
              <a:ext uri="{FF2B5EF4-FFF2-40B4-BE49-F238E27FC236}">
                <a16:creationId xmlns:a16="http://schemas.microsoft.com/office/drawing/2014/main" id="{A92AC056-E801-049F-8559-6991D145F588}"/>
              </a:ext>
            </a:extLst>
          </p:cNvPr>
          <p:cNvSpPr/>
          <p:nvPr/>
        </p:nvSpPr>
        <p:spPr>
          <a:xfrm rot="-8531944" flipH="1">
            <a:off x="6513506" y="4034919"/>
            <a:ext cx="985446" cy="408960"/>
          </a:xfrm>
          <a:custGeom>
            <a:avLst/>
            <a:gdLst/>
            <a:ahLst/>
            <a:cxnLst/>
            <a:rect l="l" t="t" r="r" b="b"/>
            <a:pathLst>
              <a:path w="985446" h="408960">
                <a:moveTo>
                  <a:pt x="985446" y="0"/>
                </a:moveTo>
                <a:lnTo>
                  <a:pt x="0" y="0"/>
                </a:lnTo>
                <a:lnTo>
                  <a:pt x="0" y="408960"/>
                </a:lnTo>
                <a:lnTo>
                  <a:pt x="985446" y="408960"/>
                </a:lnTo>
                <a:lnTo>
                  <a:pt x="98544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6" name="Freeform 31">
            <a:extLst>
              <a:ext uri="{FF2B5EF4-FFF2-40B4-BE49-F238E27FC236}">
                <a16:creationId xmlns:a16="http://schemas.microsoft.com/office/drawing/2014/main" id="{5AEE83D6-DDF2-04A7-6F66-0236374683C3}"/>
              </a:ext>
            </a:extLst>
          </p:cNvPr>
          <p:cNvSpPr/>
          <p:nvPr/>
        </p:nvSpPr>
        <p:spPr>
          <a:xfrm rot="10695416" flipH="1" flipV="1">
            <a:off x="2595441" y="4166618"/>
            <a:ext cx="985446" cy="408960"/>
          </a:xfrm>
          <a:custGeom>
            <a:avLst/>
            <a:gdLst/>
            <a:ahLst/>
            <a:cxnLst/>
            <a:rect l="l" t="t" r="r" b="b"/>
            <a:pathLst>
              <a:path w="985446" h="408960">
                <a:moveTo>
                  <a:pt x="985446" y="408960"/>
                </a:moveTo>
                <a:lnTo>
                  <a:pt x="0" y="408960"/>
                </a:lnTo>
                <a:lnTo>
                  <a:pt x="0" y="0"/>
                </a:lnTo>
                <a:lnTo>
                  <a:pt x="985446" y="0"/>
                </a:lnTo>
                <a:lnTo>
                  <a:pt x="985446" y="4089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0" name="Freeform 35">
            <a:extLst>
              <a:ext uri="{FF2B5EF4-FFF2-40B4-BE49-F238E27FC236}">
                <a16:creationId xmlns:a16="http://schemas.microsoft.com/office/drawing/2014/main" id="{4C602224-05CC-7372-D46B-E5C470809155}"/>
              </a:ext>
            </a:extLst>
          </p:cNvPr>
          <p:cNvSpPr/>
          <p:nvPr/>
        </p:nvSpPr>
        <p:spPr>
          <a:xfrm>
            <a:off x="11963062" y="5214486"/>
            <a:ext cx="4696260" cy="1986770"/>
          </a:xfrm>
          <a:custGeom>
            <a:avLst/>
            <a:gdLst/>
            <a:ahLst/>
            <a:cxnLst/>
            <a:rect l="l" t="t" r="r" b="b"/>
            <a:pathLst>
              <a:path w="4696260" h="1986770">
                <a:moveTo>
                  <a:pt x="0" y="0"/>
                </a:moveTo>
                <a:lnTo>
                  <a:pt x="4696260" y="0"/>
                </a:lnTo>
                <a:lnTo>
                  <a:pt x="4696260" y="1986770"/>
                </a:lnTo>
                <a:lnTo>
                  <a:pt x="0" y="1986770"/>
                </a:lnTo>
                <a:lnTo>
                  <a:pt x="0" y="0"/>
                </a:lnTo>
                <a:close/>
              </a:path>
            </a:pathLst>
          </a:custGeom>
          <a:blipFill>
            <a:blip r:embed="rId8"/>
            <a:stretch>
              <a:fillRect t="-2512" r="-5734" b="-2512"/>
            </a:stretch>
          </a:blipFill>
          <a:effectLst>
            <a:outerShdw blurRad="50800" dist="38100" dir="2700000" algn="tl" rotWithShape="0">
              <a:prstClr val="black">
                <a:alpha val="40000"/>
              </a:prstClr>
            </a:outerShdw>
          </a:effectLst>
        </p:spPr>
        <p:txBody>
          <a:bodyPr/>
          <a:lstStyle/>
          <a:p>
            <a:endParaRPr lang="fr-FR"/>
          </a:p>
        </p:txBody>
      </p:sp>
      <p:sp>
        <p:nvSpPr>
          <p:cNvPr id="21" name="TextBox 36">
            <a:extLst>
              <a:ext uri="{FF2B5EF4-FFF2-40B4-BE49-F238E27FC236}">
                <a16:creationId xmlns:a16="http://schemas.microsoft.com/office/drawing/2014/main" id="{40420809-A6EA-27CA-A8BC-925AE9A3CA35}"/>
              </a:ext>
            </a:extLst>
          </p:cNvPr>
          <p:cNvSpPr txBox="1"/>
          <p:nvPr/>
        </p:nvSpPr>
        <p:spPr>
          <a:xfrm>
            <a:off x="10626155" y="5989114"/>
            <a:ext cx="1336907" cy="690958"/>
          </a:xfrm>
          <a:prstGeom prst="rect">
            <a:avLst/>
          </a:prstGeom>
        </p:spPr>
        <p:txBody>
          <a:bodyPr lIns="0" tIns="0" rIns="0" bIns="0" rtlCol="0" anchor="t">
            <a:spAutoFit/>
          </a:bodyPr>
          <a:lstStyle/>
          <a:p>
            <a:pPr algn="l">
              <a:lnSpc>
                <a:spcPts val="2799"/>
              </a:lnSpc>
              <a:spcBef>
                <a:spcPct val="0"/>
              </a:spcBef>
            </a:pPr>
            <a:r>
              <a:rPr lang="en-US" sz="1999" dirty="0">
                <a:solidFill>
                  <a:srgbClr val="61483A"/>
                </a:solidFill>
                <a:latin typeface="Avenir Light"/>
              </a:rPr>
              <a:t>Accès a PAYZEN</a:t>
            </a:r>
          </a:p>
        </p:txBody>
      </p:sp>
      <p:sp>
        <p:nvSpPr>
          <p:cNvPr id="25" name="AutoShape 40">
            <a:extLst>
              <a:ext uri="{FF2B5EF4-FFF2-40B4-BE49-F238E27FC236}">
                <a16:creationId xmlns:a16="http://schemas.microsoft.com/office/drawing/2014/main" id="{D1F7D32B-2639-B973-A077-434DC692907D}"/>
              </a:ext>
            </a:extLst>
          </p:cNvPr>
          <p:cNvSpPr/>
          <p:nvPr/>
        </p:nvSpPr>
        <p:spPr>
          <a:xfrm flipV="1">
            <a:off x="7787645" y="6632890"/>
            <a:ext cx="2709640" cy="1797715"/>
          </a:xfrm>
          <a:prstGeom prst="line">
            <a:avLst/>
          </a:prstGeom>
          <a:ln w="38100" cap="flat">
            <a:solidFill>
              <a:srgbClr val="B3916B"/>
            </a:solidFill>
            <a:prstDash val="solid"/>
            <a:headEnd type="none" w="sm" len="sm"/>
            <a:tailEnd type="arrow" w="med" len="sm"/>
          </a:ln>
        </p:spPr>
        <p:txBody>
          <a:bodyPr/>
          <a:lstStyle/>
          <a:p>
            <a:endParaRPr lang="fr-FR"/>
          </a:p>
        </p:txBody>
      </p:sp>
      <p:sp>
        <p:nvSpPr>
          <p:cNvPr id="27" name="TextBox 9">
            <a:extLst>
              <a:ext uri="{FF2B5EF4-FFF2-40B4-BE49-F238E27FC236}">
                <a16:creationId xmlns:a16="http://schemas.microsoft.com/office/drawing/2014/main" id="{22289BAA-E04E-92BF-4C49-D125EBB38659}"/>
              </a:ext>
            </a:extLst>
          </p:cNvPr>
          <p:cNvSpPr txBox="1"/>
          <p:nvPr/>
        </p:nvSpPr>
        <p:spPr>
          <a:xfrm>
            <a:off x="7486903" y="314626"/>
            <a:ext cx="9962897" cy="1094574"/>
          </a:xfrm>
          <a:prstGeom prst="rect">
            <a:avLst/>
          </a:prstGeom>
        </p:spPr>
        <p:txBody>
          <a:bodyPr lIns="50800" tIns="50800" rIns="50800" bIns="50800" rtlCol="0" anchor="ctr"/>
          <a:lstStyle/>
          <a:p>
            <a:pPr algn="ctr">
              <a:lnSpc>
                <a:spcPts val="2659"/>
              </a:lnSpc>
            </a:pPr>
            <a:endParaRPr dirty="0"/>
          </a:p>
        </p:txBody>
      </p:sp>
      <p:sp>
        <p:nvSpPr>
          <p:cNvPr id="28" name="TextBox 21">
            <a:extLst>
              <a:ext uri="{FF2B5EF4-FFF2-40B4-BE49-F238E27FC236}">
                <a16:creationId xmlns:a16="http://schemas.microsoft.com/office/drawing/2014/main" id="{0537F41F-4CDB-853B-FF0D-662B1ADFD321}"/>
              </a:ext>
            </a:extLst>
          </p:cNvPr>
          <p:cNvSpPr txBox="1"/>
          <p:nvPr/>
        </p:nvSpPr>
        <p:spPr>
          <a:xfrm>
            <a:off x="9677400" y="784578"/>
            <a:ext cx="6830716" cy="497829"/>
          </a:xfrm>
          <a:prstGeom prst="rect">
            <a:avLst/>
          </a:prstGeom>
        </p:spPr>
        <p:txBody>
          <a:bodyPr lIns="0" tIns="0" rIns="0" bIns="0" rtlCol="0" anchor="t">
            <a:spAutoFit/>
          </a:bodyPr>
          <a:lstStyle/>
          <a:p>
            <a:pPr algn="l">
              <a:lnSpc>
                <a:spcPts val="4199"/>
              </a:lnSpc>
              <a:spcBef>
                <a:spcPct val="0"/>
              </a:spcBef>
            </a:pPr>
            <a:r>
              <a:rPr lang="en-US" sz="2999" dirty="0">
                <a:solidFill>
                  <a:srgbClr val="FFFFFF"/>
                </a:solidFill>
                <a:latin typeface="Avenir Light"/>
              </a:rPr>
              <a:t>Paiement des créances en ligne</a:t>
            </a:r>
          </a:p>
        </p:txBody>
      </p:sp>
      <p:sp>
        <p:nvSpPr>
          <p:cNvPr id="29" name="TextBox 20">
            <a:extLst>
              <a:ext uri="{FF2B5EF4-FFF2-40B4-BE49-F238E27FC236}">
                <a16:creationId xmlns:a16="http://schemas.microsoft.com/office/drawing/2014/main" id="{F282840A-1EA1-3F2B-E536-BCA48CD8665B}"/>
              </a:ext>
            </a:extLst>
          </p:cNvPr>
          <p:cNvSpPr txBox="1"/>
          <p:nvPr/>
        </p:nvSpPr>
        <p:spPr>
          <a:xfrm>
            <a:off x="1297954" y="851253"/>
            <a:ext cx="6039094" cy="448841"/>
          </a:xfrm>
          <a:prstGeom prst="rect">
            <a:avLst/>
          </a:prstGeom>
        </p:spPr>
        <p:txBody>
          <a:bodyPr lIns="0" tIns="0" rIns="0" bIns="0" rtlCol="0" anchor="t">
            <a:spAutoFit/>
          </a:bodyPr>
          <a:lstStyle/>
          <a:p>
            <a:pPr algn="l">
              <a:lnSpc>
                <a:spcPts val="3500"/>
              </a:lnSpc>
            </a:pPr>
            <a:r>
              <a:rPr lang="en-US" sz="3000" b="1" dirty="0">
                <a:solidFill>
                  <a:srgbClr val="FFFFFF"/>
                </a:solidFill>
                <a:latin typeface="Avenir Light"/>
              </a:rPr>
              <a:t>Offre bailleurs moraux/physiques</a:t>
            </a:r>
          </a:p>
        </p:txBody>
      </p:sp>
    </p:spTree>
    <p:extLst>
      <p:ext uri="{BB962C8B-B14F-4D97-AF65-F5344CB8AC3E}">
        <p14:creationId xmlns:p14="http://schemas.microsoft.com/office/powerpoint/2010/main" val="6984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8C77BDD-72A4-07B7-BA8D-A338770C7AAE}"/>
              </a:ext>
            </a:extLst>
          </p:cNvPr>
          <p:cNvSpPr/>
          <p:nvPr/>
        </p:nvSpPr>
        <p:spPr>
          <a:xfrm>
            <a:off x="4059498" y="5695503"/>
            <a:ext cx="1110626" cy="921315"/>
          </a:xfrm>
          <a:custGeom>
            <a:avLst/>
            <a:gdLst/>
            <a:ahLst/>
            <a:cxnLst/>
            <a:rect l="l" t="t" r="r" b="b"/>
            <a:pathLst>
              <a:path w="1110626" h="921315">
                <a:moveTo>
                  <a:pt x="0" y="0"/>
                </a:moveTo>
                <a:lnTo>
                  <a:pt x="1110626" y="0"/>
                </a:lnTo>
                <a:lnTo>
                  <a:pt x="1110626" y="921315"/>
                </a:lnTo>
                <a:lnTo>
                  <a:pt x="0" y="921315"/>
                </a:lnTo>
                <a:lnTo>
                  <a:pt x="0" y="0"/>
                </a:lnTo>
                <a:close/>
              </a:path>
            </a:pathLst>
          </a:custGeom>
          <a:blipFill>
            <a:blip r:embed="rId2"/>
            <a:stretch>
              <a:fillRect/>
            </a:stretch>
          </a:blipFill>
        </p:spPr>
        <p:txBody>
          <a:bodyPr/>
          <a:lstStyle/>
          <a:p>
            <a:endParaRPr lang="fr-FR"/>
          </a:p>
        </p:txBody>
      </p:sp>
      <p:grpSp>
        <p:nvGrpSpPr>
          <p:cNvPr id="3" name="Group 10">
            <a:extLst>
              <a:ext uri="{FF2B5EF4-FFF2-40B4-BE49-F238E27FC236}">
                <a16:creationId xmlns:a16="http://schemas.microsoft.com/office/drawing/2014/main" id="{EFF58927-7785-A670-59EB-095F46982CF8}"/>
              </a:ext>
            </a:extLst>
          </p:cNvPr>
          <p:cNvGrpSpPr/>
          <p:nvPr/>
        </p:nvGrpSpPr>
        <p:grpSpPr>
          <a:xfrm>
            <a:off x="3078094" y="3461448"/>
            <a:ext cx="11999589" cy="1385412"/>
            <a:chOff x="0" y="0"/>
            <a:chExt cx="15999452" cy="1847216"/>
          </a:xfrm>
        </p:grpSpPr>
        <p:grpSp>
          <p:nvGrpSpPr>
            <p:cNvPr id="4" name="Group 11">
              <a:extLst>
                <a:ext uri="{FF2B5EF4-FFF2-40B4-BE49-F238E27FC236}">
                  <a16:creationId xmlns:a16="http://schemas.microsoft.com/office/drawing/2014/main" id="{F412F2BD-B940-02F5-88BD-CFD0A2016F91}"/>
                </a:ext>
              </a:extLst>
            </p:cNvPr>
            <p:cNvGrpSpPr/>
            <p:nvPr/>
          </p:nvGrpSpPr>
          <p:grpSpPr>
            <a:xfrm>
              <a:off x="310550" y="228267"/>
              <a:ext cx="15688902" cy="1412090"/>
              <a:chOff x="0" y="0"/>
              <a:chExt cx="2878265" cy="259060"/>
            </a:xfrm>
          </p:grpSpPr>
          <p:sp>
            <p:nvSpPr>
              <p:cNvPr id="8" name="Freeform 12">
                <a:extLst>
                  <a:ext uri="{FF2B5EF4-FFF2-40B4-BE49-F238E27FC236}">
                    <a16:creationId xmlns:a16="http://schemas.microsoft.com/office/drawing/2014/main" id="{F9EC3624-261B-96FD-245E-5416ECB3B2D8}"/>
                  </a:ext>
                </a:extLst>
              </p:cNvPr>
              <p:cNvSpPr/>
              <p:nvPr/>
            </p:nvSpPr>
            <p:spPr>
              <a:xfrm>
                <a:off x="0" y="0"/>
                <a:ext cx="2878265" cy="259060"/>
              </a:xfrm>
              <a:custGeom>
                <a:avLst/>
                <a:gdLst/>
                <a:ahLst/>
                <a:cxnLst/>
                <a:rect l="l" t="t" r="r" b="b"/>
                <a:pathLst>
                  <a:path w="2878265" h="259060">
                    <a:moveTo>
                      <a:pt x="36129" y="0"/>
                    </a:moveTo>
                    <a:lnTo>
                      <a:pt x="2842136" y="0"/>
                    </a:lnTo>
                    <a:cubicBezTo>
                      <a:pt x="2862090" y="0"/>
                      <a:pt x="2878265" y="16176"/>
                      <a:pt x="2878265" y="36129"/>
                    </a:cubicBezTo>
                    <a:lnTo>
                      <a:pt x="2878265" y="222931"/>
                    </a:lnTo>
                    <a:cubicBezTo>
                      <a:pt x="2878265" y="242885"/>
                      <a:pt x="2862090" y="259060"/>
                      <a:pt x="2842136" y="259060"/>
                    </a:cubicBezTo>
                    <a:lnTo>
                      <a:pt x="36129" y="259060"/>
                    </a:lnTo>
                    <a:cubicBezTo>
                      <a:pt x="26547" y="259060"/>
                      <a:pt x="17358" y="255254"/>
                      <a:pt x="10582" y="248478"/>
                    </a:cubicBezTo>
                    <a:cubicBezTo>
                      <a:pt x="3806" y="241703"/>
                      <a:pt x="0" y="232513"/>
                      <a:pt x="0" y="222931"/>
                    </a:cubicBezTo>
                    <a:lnTo>
                      <a:pt x="0" y="36129"/>
                    </a:lnTo>
                    <a:cubicBezTo>
                      <a:pt x="0" y="16176"/>
                      <a:pt x="16176" y="0"/>
                      <a:pt x="36129" y="0"/>
                    </a:cubicBezTo>
                    <a:close/>
                  </a:path>
                </a:pathLst>
              </a:custGeom>
              <a:solidFill>
                <a:srgbClr val="FFBE99"/>
              </a:solidFill>
            </p:spPr>
            <p:txBody>
              <a:bodyPr/>
              <a:lstStyle/>
              <a:p>
                <a:endParaRPr lang="fr-FR"/>
              </a:p>
            </p:txBody>
          </p:sp>
          <p:sp>
            <p:nvSpPr>
              <p:cNvPr id="9" name="TextBox 13">
                <a:extLst>
                  <a:ext uri="{FF2B5EF4-FFF2-40B4-BE49-F238E27FC236}">
                    <a16:creationId xmlns:a16="http://schemas.microsoft.com/office/drawing/2014/main" id="{56DA2EA1-B8A0-E55A-5BCE-8595D0346A9B}"/>
                  </a:ext>
                </a:extLst>
              </p:cNvPr>
              <p:cNvSpPr txBox="1"/>
              <p:nvPr/>
            </p:nvSpPr>
            <p:spPr>
              <a:xfrm>
                <a:off x="0" y="-76200"/>
                <a:ext cx="2878265" cy="335260"/>
              </a:xfrm>
              <a:prstGeom prst="rect">
                <a:avLst/>
              </a:prstGeom>
            </p:spPr>
            <p:txBody>
              <a:bodyPr lIns="50800" tIns="50800" rIns="50800" bIns="50800" rtlCol="0" anchor="ctr"/>
              <a:lstStyle/>
              <a:p>
                <a:pPr algn="ctr">
                  <a:lnSpc>
                    <a:spcPts val="2659"/>
                  </a:lnSpc>
                </a:pPr>
                <a:endParaRPr dirty="0"/>
              </a:p>
            </p:txBody>
          </p:sp>
        </p:grpSp>
        <p:grpSp>
          <p:nvGrpSpPr>
            <p:cNvPr id="5" name="Group 14">
              <a:extLst>
                <a:ext uri="{FF2B5EF4-FFF2-40B4-BE49-F238E27FC236}">
                  <a16:creationId xmlns:a16="http://schemas.microsoft.com/office/drawing/2014/main" id="{BA9050D9-4BA7-C4E8-145A-ABD52F56D604}"/>
                </a:ext>
              </a:extLst>
            </p:cNvPr>
            <p:cNvGrpSpPr/>
            <p:nvPr/>
          </p:nvGrpSpPr>
          <p:grpSpPr>
            <a:xfrm>
              <a:off x="0" y="0"/>
              <a:ext cx="2705762" cy="1847216"/>
              <a:chOff x="0" y="0"/>
              <a:chExt cx="1522204" cy="1039204"/>
            </a:xfrm>
          </p:grpSpPr>
          <p:sp>
            <p:nvSpPr>
              <p:cNvPr id="6" name="Freeform 15">
                <a:extLst>
                  <a:ext uri="{FF2B5EF4-FFF2-40B4-BE49-F238E27FC236}">
                    <a16:creationId xmlns:a16="http://schemas.microsoft.com/office/drawing/2014/main" id="{7F212B22-ECC1-7FD0-5ABA-BCECBD401064}"/>
                  </a:ext>
                </a:extLst>
              </p:cNvPr>
              <p:cNvSpPr/>
              <p:nvPr/>
            </p:nvSpPr>
            <p:spPr>
              <a:xfrm>
                <a:off x="0" y="0"/>
                <a:ext cx="1522204" cy="1039204"/>
              </a:xfrm>
              <a:custGeom>
                <a:avLst/>
                <a:gdLst/>
                <a:ahLst/>
                <a:cxnLst/>
                <a:rect l="l" t="t" r="r" b="b"/>
                <a:pathLst>
                  <a:path w="1522204" h="1039204">
                    <a:moveTo>
                      <a:pt x="761102" y="0"/>
                    </a:moveTo>
                    <a:cubicBezTo>
                      <a:pt x="340757" y="0"/>
                      <a:pt x="0" y="232634"/>
                      <a:pt x="0" y="519602"/>
                    </a:cubicBezTo>
                    <a:cubicBezTo>
                      <a:pt x="0" y="806570"/>
                      <a:pt x="340757" y="1039204"/>
                      <a:pt x="761102" y="1039204"/>
                    </a:cubicBezTo>
                    <a:cubicBezTo>
                      <a:pt x="1181447" y="1039204"/>
                      <a:pt x="1522204" y="806570"/>
                      <a:pt x="1522204" y="519602"/>
                    </a:cubicBezTo>
                    <a:cubicBezTo>
                      <a:pt x="1522204" y="232634"/>
                      <a:pt x="1181447" y="0"/>
                      <a:pt x="761102" y="0"/>
                    </a:cubicBezTo>
                    <a:close/>
                  </a:path>
                </a:pathLst>
              </a:custGeom>
              <a:solidFill>
                <a:srgbClr val="FAF8F5"/>
              </a:solidFill>
            </p:spPr>
            <p:txBody>
              <a:bodyPr/>
              <a:lstStyle/>
              <a:p>
                <a:endParaRPr lang="fr-FR"/>
              </a:p>
            </p:txBody>
          </p:sp>
          <p:sp>
            <p:nvSpPr>
              <p:cNvPr id="7" name="TextBox 16">
                <a:extLst>
                  <a:ext uri="{FF2B5EF4-FFF2-40B4-BE49-F238E27FC236}">
                    <a16:creationId xmlns:a16="http://schemas.microsoft.com/office/drawing/2014/main" id="{E131C8B1-8011-DD71-041F-4457B4FBA4B2}"/>
                  </a:ext>
                </a:extLst>
              </p:cNvPr>
              <p:cNvSpPr txBox="1"/>
              <p:nvPr/>
            </p:nvSpPr>
            <p:spPr>
              <a:xfrm>
                <a:off x="142707" y="21225"/>
                <a:ext cx="1236791" cy="920553"/>
              </a:xfrm>
              <a:prstGeom prst="rect">
                <a:avLst/>
              </a:prstGeom>
            </p:spPr>
            <p:txBody>
              <a:bodyPr lIns="50800" tIns="50800" rIns="50800" bIns="50800" rtlCol="0" anchor="ctr"/>
              <a:lstStyle/>
              <a:p>
                <a:pPr algn="ctr">
                  <a:lnSpc>
                    <a:spcPts val="2659"/>
                  </a:lnSpc>
                </a:pPr>
                <a:endParaRPr dirty="0"/>
              </a:p>
            </p:txBody>
          </p:sp>
        </p:grpSp>
      </p:grpSp>
      <p:sp>
        <p:nvSpPr>
          <p:cNvPr id="10" name="TextBox 17">
            <a:extLst>
              <a:ext uri="{FF2B5EF4-FFF2-40B4-BE49-F238E27FC236}">
                <a16:creationId xmlns:a16="http://schemas.microsoft.com/office/drawing/2014/main" id="{DABFB0B6-7A66-3169-52DD-1AFDD20CB5C3}"/>
              </a:ext>
            </a:extLst>
          </p:cNvPr>
          <p:cNvSpPr txBox="1"/>
          <p:nvPr/>
        </p:nvSpPr>
        <p:spPr>
          <a:xfrm>
            <a:off x="6674328" y="4062373"/>
            <a:ext cx="6879456" cy="308802"/>
          </a:xfrm>
          <a:prstGeom prst="rect">
            <a:avLst/>
          </a:prstGeom>
        </p:spPr>
        <p:txBody>
          <a:bodyPr wrap="square" lIns="0" tIns="0" rIns="0" bIns="0" rtlCol="0" anchor="t">
            <a:spAutoFit/>
          </a:bodyPr>
          <a:lstStyle/>
          <a:p>
            <a:pPr marL="194310" lvl="1" algn="l">
              <a:lnSpc>
                <a:spcPts val="2340"/>
              </a:lnSpc>
            </a:pPr>
            <a:r>
              <a:rPr lang="fr-FR" sz="2800" dirty="0">
                <a:solidFill>
                  <a:srgbClr val="61483A"/>
                </a:solidFill>
                <a:latin typeface="Avenir Bold Italics" panose="020B0604020202020204" charset="0"/>
              </a:rPr>
              <a:t>ALLOCATION DE RENTRÉE SCOLAIRE</a:t>
            </a:r>
          </a:p>
        </p:txBody>
      </p:sp>
      <p:sp>
        <p:nvSpPr>
          <p:cNvPr id="11" name="Freeform 18">
            <a:extLst>
              <a:ext uri="{FF2B5EF4-FFF2-40B4-BE49-F238E27FC236}">
                <a16:creationId xmlns:a16="http://schemas.microsoft.com/office/drawing/2014/main" id="{9CEBF64A-9535-6D46-FE8E-D6B9CDD0112F}"/>
              </a:ext>
            </a:extLst>
          </p:cNvPr>
          <p:cNvSpPr/>
          <p:nvPr/>
        </p:nvSpPr>
        <p:spPr>
          <a:xfrm>
            <a:off x="3441402" y="4526915"/>
            <a:ext cx="1236191" cy="1629246"/>
          </a:xfrm>
          <a:custGeom>
            <a:avLst/>
            <a:gdLst/>
            <a:ahLst/>
            <a:cxnLst/>
            <a:rect l="l" t="t" r="r" b="b"/>
            <a:pathLst>
              <a:path w="1236191" h="1629246">
                <a:moveTo>
                  <a:pt x="0" y="0"/>
                </a:moveTo>
                <a:lnTo>
                  <a:pt x="1236191" y="0"/>
                </a:lnTo>
                <a:lnTo>
                  <a:pt x="1236191" y="1629246"/>
                </a:lnTo>
                <a:lnTo>
                  <a:pt x="0" y="1629246"/>
                </a:lnTo>
                <a:lnTo>
                  <a:pt x="0" y="0"/>
                </a:lnTo>
                <a:close/>
              </a:path>
            </a:pathLst>
          </a:custGeom>
          <a:blipFill>
            <a:blip r:embed="rId3"/>
            <a:stretch>
              <a:fillRect/>
            </a:stretch>
          </a:blipFill>
        </p:spPr>
        <p:txBody>
          <a:bodyPr/>
          <a:lstStyle/>
          <a:p>
            <a:endParaRPr lang="fr-FR"/>
          </a:p>
        </p:txBody>
      </p:sp>
    </p:spTree>
    <p:extLst>
      <p:ext uri="{BB962C8B-B14F-4D97-AF65-F5344CB8AC3E}">
        <p14:creationId xmlns:p14="http://schemas.microsoft.com/office/powerpoint/2010/main" val="529061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D7748C6E-1809-D81D-E3EE-B361CEFA2680}"/>
              </a:ext>
            </a:extLst>
          </p:cNvPr>
          <p:cNvSpPr/>
          <p:nvPr/>
        </p:nvSpPr>
        <p:spPr>
          <a:xfrm>
            <a:off x="1344738" y="3284163"/>
            <a:ext cx="5966921" cy="2531118"/>
          </a:xfrm>
          <a:custGeom>
            <a:avLst/>
            <a:gdLst/>
            <a:ahLst/>
            <a:cxnLst/>
            <a:rect l="l" t="t" r="r" b="b"/>
            <a:pathLst>
              <a:path w="5966921" h="2531118">
                <a:moveTo>
                  <a:pt x="0" y="0"/>
                </a:moveTo>
                <a:lnTo>
                  <a:pt x="5966921" y="0"/>
                </a:lnTo>
                <a:lnTo>
                  <a:pt x="5966921" y="2531118"/>
                </a:lnTo>
                <a:lnTo>
                  <a:pt x="0" y="2531118"/>
                </a:lnTo>
                <a:lnTo>
                  <a:pt x="0" y="0"/>
                </a:lnTo>
                <a:close/>
              </a:path>
            </a:pathLst>
          </a:custGeom>
          <a:blipFill>
            <a:blip r:embed="rId2"/>
            <a:stretch>
              <a:fillRect b="-3073"/>
            </a:stretch>
          </a:blipFill>
          <a:effectLst>
            <a:outerShdw blurRad="50800" dist="38100" dir="2700000" algn="tl" rotWithShape="0">
              <a:prstClr val="black">
                <a:alpha val="40000"/>
              </a:prstClr>
            </a:outerShdw>
          </a:effectLst>
        </p:spPr>
        <p:txBody>
          <a:bodyPr/>
          <a:lstStyle/>
          <a:p>
            <a:endParaRPr lang="fr-FR"/>
          </a:p>
        </p:txBody>
      </p:sp>
      <p:sp>
        <p:nvSpPr>
          <p:cNvPr id="3" name="Freeform 16">
            <a:extLst>
              <a:ext uri="{FF2B5EF4-FFF2-40B4-BE49-F238E27FC236}">
                <a16:creationId xmlns:a16="http://schemas.microsoft.com/office/drawing/2014/main" id="{AF5AE42F-9598-B4E9-3E26-33649859DC50}"/>
              </a:ext>
            </a:extLst>
          </p:cNvPr>
          <p:cNvSpPr/>
          <p:nvPr/>
        </p:nvSpPr>
        <p:spPr>
          <a:xfrm>
            <a:off x="1411969" y="7388365"/>
            <a:ext cx="5450491" cy="1518777"/>
          </a:xfrm>
          <a:custGeom>
            <a:avLst/>
            <a:gdLst/>
            <a:ahLst/>
            <a:cxnLst/>
            <a:rect l="l" t="t" r="r" b="b"/>
            <a:pathLst>
              <a:path w="5450491" h="1518777">
                <a:moveTo>
                  <a:pt x="0" y="0"/>
                </a:moveTo>
                <a:lnTo>
                  <a:pt x="5450490" y="0"/>
                </a:lnTo>
                <a:lnTo>
                  <a:pt x="5450490" y="1518777"/>
                </a:lnTo>
                <a:lnTo>
                  <a:pt x="0" y="1518777"/>
                </a:lnTo>
                <a:lnTo>
                  <a:pt x="0" y="0"/>
                </a:lnTo>
                <a:close/>
              </a:path>
            </a:pathLst>
          </a:custGeom>
          <a:blipFill>
            <a:blip r:embed="rId3"/>
            <a:stretch>
              <a:fillRect l="-1239" t="-3107" r="-929" b="-5560"/>
            </a:stretch>
          </a:blipFill>
          <a:effectLst>
            <a:outerShdw blurRad="50800" dist="38100" dir="2700000" algn="tl" rotWithShape="0">
              <a:prstClr val="black">
                <a:alpha val="40000"/>
              </a:prstClr>
            </a:outerShdw>
          </a:effectLst>
        </p:spPr>
        <p:txBody>
          <a:bodyPr/>
          <a:lstStyle/>
          <a:p>
            <a:endParaRPr lang="fr-FR"/>
          </a:p>
        </p:txBody>
      </p:sp>
      <p:sp>
        <p:nvSpPr>
          <p:cNvPr id="4" name="Freeform 17">
            <a:extLst>
              <a:ext uri="{FF2B5EF4-FFF2-40B4-BE49-F238E27FC236}">
                <a16:creationId xmlns:a16="http://schemas.microsoft.com/office/drawing/2014/main" id="{C793A16A-1244-98ED-2AA1-C84867330C70}"/>
              </a:ext>
            </a:extLst>
          </p:cNvPr>
          <p:cNvSpPr/>
          <p:nvPr/>
        </p:nvSpPr>
        <p:spPr>
          <a:xfrm>
            <a:off x="8132097" y="2291526"/>
            <a:ext cx="3653806" cy="6471474"/>
          </a:xfrm>
          <a:custGeom>
            <a:avLst/>
            <a:gdLst/>
            <a:ahLst/>
            <a:cxnLst/>
            <a:rect l="l" t="t" r="r" b="b"/>
            <a:pathLst>
              <a:path w="3653806" h="6471474">
                <a:moveTo>
                  <a:pt x="0" y="0"/>
                </a:moveTo>
                <a:lnTo>
                  <a:pt x="3653805" y="0"/>
                </a:lnTo>
                <a:lnTo>
                  <a:pt x="3653805" y="6471474"/>
                </a:lnTo>
                <a:lnTo>
                  <a:pt x="0" y="6471474"/>
                </a:lnTo>
                <a:lnTo>
                  <a:pt x="0" y="0"/>
                </a:lnTo>
                <a:close/>
              </a:path>
            </a:pathLst>
          </a:custGeom>
          <a:blipFill>
            <a:blip r:embed="rId4"/>
            <a:stretch>
              <a:fillRect/>
            </a:stretch>
          </a:blipFill>
          <a:effectLst>
            <a:outerShdw blurRad="50800" dist="38100" dir="2700000" algn="tl" rotWithShape="0">
              <a:prstClr val="black">
                <a:alpha val="40000"/>
              </a:prstClr>
            </a:outerShdw>
          </a:effectLst>
        </p:spPr>
        <p:txBody>
          <a:bodyPr/>
          <a:lstStyle/>
          <a:p>
            <a:endParaRPr lang="fr-FR"/>
          </a:p>
        </p:txBody>
      </p:sp>
      <p:sp>
        <p:nvSpPr>
          <p:cNvPr id="5" name="Freeform 18">
            <a:extLst>
              <a:ext uri="{FF2B5EF4-FFF2-40B4-BE49-F238E27FC236}">
                <a16:creationId xmlns:a16="http://schemas.microsoft.com/office/drawing/2014/main" id="{0F1626F8-D252-220E-E727-9DC425083B74}"/>
              </a:ext>
            </a:extLst>
          </p:cNvPr>
          <p:cNvSpPr/>
          <p:nvPr/>
        </p:nvSpPr>
        <p:spPr>
          <a:xfrm>
            <a:off x="12606340" y="7560558"/>
            <a:ext cx="3809356" cy="1356362"/>
          </a:xfrm>
          <a:custGeom>
            <a:avLst/>
            <a:gdLst/>
            <a:ahLst/>
            <a:cxnLst/>
            <a:rect l="l" t="t" r="r" b="b"/>
            <a:pathLst>
              <a:path w="3809356" h="1356362">
                <a:moveTo>
                  <a:pt x="0" y="0"/>
                </a:moveTo>
                <a:lnTo>
                  <a:pt x="3809356" y="0"/>
                </a:lnTo>
                <a:lnTo>
                  <a:pt x="3809356" y="1356362"/>
                </a:lnTo>
                <a:lnTo>
                  <a:pt x="0" y="1356362"/>
                </a:lnTo>
                <a:lnTo>
                  <a:pt x="0" y="0"/>
                </a:lnTo>
                <a:close/>
              </a:path>
            </a:pathLst>
          </a:custGeom>
          <a:blipFill>
            <a:blip r:embed="rId5"/>
            <a:stretch>
              <a:fillRect/>
            </a:stretch>
          </a:blipFill>
          <a:effectLst>
            <a:outerShdw blurRad="50800" dist="38100" dir="2700000" algn="tl" rotWithShape="0">
              <a:prstClr val="black">
                <a:alpha val="40000"/>
              </a:prstClr>
            </a:outerShdw>
          </a:effectLst>
        </p:spPr>
        <p:txBody>
          <a:bodyPr/>
          <a:lstStyle/>
          <a:p>
            <a:endParaRPr lang="fr-FR"/>
          </a:p>
        </p:txBody>
      </p:sp>
      <p:sp>
        <p:nvSpPr>
          <p:cNvPr id="8" name="TextBox 23">
            <a:extLst>
              <a:ext uri="{FF2B5EF4-FFF2-40B4-BE49-F238E27FC236}">
                <a16:creationId xmlns:a16="http://schemas.microsoft.com/office/drawing/2014/main" id="{B79D8356-575D-2708-A3AF-6CB67797EDC9}"/>
              </a:ext>
            </a:extLst>
          </p:cNvPr>
          <p:cNvSpPr txBox="1"/>
          <p:nvPr/>
        </p:nvSpPr>
        <p:spPr>
          <a:xfrm>
            <a:off x="1344738" y="2027412"/>
            <a:ext cx="6441118" cy="1028065"/>
          </a:xfrm>
          <a:prstGeom prst="rect">
            <a:avLst/>
          </a:prstGeom>
        </p:spPr>
        <p:txBody>
          <a:bodyPr lIns="0" tIns="0" rIns="0" bIns="0" rtlCol="0" anchor="t">
            <a:spAutoFit/>
          </a:bodyPr>
          <a:lstStyle/>
          <a:p>
            <a:pPr algn="l">
              <a:lnSpc>
                <a:spcPts val="2659"/>
              </a:lnSpc>
              <a:spcBef>
                <a:spcPct val="0"/>
              </a:spcBef>
            </a:pPr>
            <a:r>
              <a:rPr lang="en-US" sz="1899" dirty="0">
                <a:solidFill>
                  <a:srgbClr val="61483A"/>
                </a:solidFill>
                <a:latin typeface="Avenir Light"/>
              </a:rPr>
              <a:t>Si la transaction du paiement en ligne est validée :</a:t>
            </a:r>
          </a:p>
          <a:p>
            <a:pPr algn="l">
              <a:lnSpc>
                <a:spcPts val="2659"/>
              </a:lnSpc>
              <a:spcBef>
                <a:spcPct val="0"/>
              </a:spcBef>
            </a:pPr>
            <a:r>
              <a:rPr lang="en-US" sz="1899" dirty="0">
                <a:solidFill>
                  <a:srgbClr val="61483A"/>
                </a:solidFill>
                <a:latin typeface="Avenir Light"/>
              </a:rPr>
              <a:t>Un accusé de Réception est envoyé sur l’adresse mail validée pour la démarche.</a:t>
            </a:r>
          </a:p>
        </p:txBody>
      </p:sp>
      <p:sp>
        <p:nvSpPr>
          <p:cNvPr id="9" name="TextBox 24">
            <a:extLst>
              <a:ext uri="{FF2B5EF4-FFF2-40B4-BE49-F238E27FC236}">
                <a16:creationId xmlns:a16="http://schemas.microsoft.com/office/drawing/2014/main" id="{3C8E269A-B5ED-FD33-D4F6-191F14CAD8B2}"/>
              </a:ext>
            </a:extLst>
          </p:cNvPr>
          <p:cNvSpPr txBox="1"/>
          <p:nvPr/>
        </p:nvSpPr>
        <p:spPr>
          <a:xfrm>
            <a:off x="1411969" y="6417875"/>
            <a:ext cx="5670082" cy="665375"/>
          </a:xfrm>
          <a:prstGeom prst="rect">
            <a:avLst/>
          </a:prstGeom>
        </p:spPr>
        <p:txBody>
          <a:bodyPr lIns="0" tIns="0" rIns="0" bIns="0" rtlCol="0" anchor="t">
            <a:spAutoFit/>
          </a:bodyPr>
          <a:lstStyle/>
          <a:p>
            <a:pPr algn="l">
              <a:lnSpc>
                <a:spcPts val="2659"/>
              </a:lnSpc>
              <a:spcBef>
                <a:spcPct val="0"/>
              </a:spcBef>
            </a:pPr>
            <a:r>
              <a:rPr lang="en-US" sz="1899" dirty="0">
                <a:solidFill>
                  <a:srgbClr val="61483A"/>
                </a:solidFill>
                <a:latin typeface="Avenir Light"/>
              </a:rPr>
              <a:t>Si la transaction de paiement en ligne est en échec : le message suivant s’affiche:</a:t>
            </a:r>
          </a:p>
        </p:txBody>
      </p:sp>
      <p:sp>
        <p:nvSpPr>
          <p:cNvPr id="10" name="Freeform 25">
            <a:extLst>
              <a:ext uri="{FF2B5EF4-FFF2-40B4-BE49-F238E27FC236}">
                <a16:creationId xmlns:a16="http://schemas.microsoft.com/office/drawing/2014/main" id="{7FF68B26-8691-3737-5552-F731414D93F0}"/>
              </a:ext>
            </a:extLst>
          </p:cNvPr>
          <p:cNvSpPr/>
          <p:nvPr/>
        </p:nvSpPr>
        <p:spPr>
          <a:xfrm rot="-5282922">
            <a:off x="342876" y="2734508"/>
            <a:ext cx="1296597" cy="538088"/>
          </a:xfrm>
          <a:custGeom>
            <a:avLst/>
            <a:gdLst/>
            <a:ahLst/>
            <a:cxnLst/>
            <a:rect l="l" t="t" r="r" b="b"/>
            <a:pathLst>
              <a:path w="1296597" h="538088">
                <a:moveTo>
                  <a:pt x="0" y="0"/>
                </a:moveTo>
                <a:lnTo>
                  <a:pt x="1296596" y="0"/>
                </a:lnTo>
                <a:lnTo>
                  <a:pt x="1296596" y="538087"/>
                </a:lnTo>
                <a:lnTo>
                  <a:pt x="0" y="5380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1" name="Freeform 26">
            <a:extLst>
              <a:ext uri="{FF2B5EF4-FFF2-40B4-BE49-F238E27FC236}">
                <a16:creationId xmlns:a16="http://schemas.microsoft.com/office/drawing/2014/main" id="{D6E92B7D-F411-6C6E-F4A3-4AC39A9ED84A}"/>
              </a:ext>
            </a:extLst>
          </p:cNvPr>
          <p:cNvSpPr/>
          <p:nvPr/>
        </p:nvSpPr>
        <p:spPr>
          <a:xfrm rot="-5282922">
            <a:off x="405478" y="7119321"/>
            <a:ext cx="1296597" cy="538088"/>
          </a:xfrm>
          <a:custGeom>
            <a:avLst/>
            <a:gdLst/>
            <a:ahLst/>
            <a:cxnLst/>
            <a:rect l="l" t="t" r="r" b="b"/>
            <a:pathLst>
              <a:path w="1296597" h="538088">
                <a:moveTo>
                  <a:pt x="0" y="0"/>
                </a:moveTo>
                <a:lnTo>
                  <a:pt x="1296596" y="0"/>
                </a:lnTo>
                <a:lnTo>
                  <a:pt x="1296596" y="538088"/>
                </a:lnTo>
                <a:lnTo>
                  <a:pt x="0" y="5380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2" name="Freeform 27">
            <a:extLst>
              <a:ext uri="{FF2B5EF4-FFF2-40B4-BE49-F238E27FC236}">
                <a16:creationId xmlns:a16="http://schemas.microsoft.com/office/drawing/2014/main" id="{F18CBA87-B495-6307-773C-8049683C8936}"/>
              </a:ext>
            </a:extLst>
          </p:cNvPr>
          <p:cNvSpPr/>
          <p:nvPr/>
        </p:nvSpPr>
        <p:spPr>
          <a:xfrm rot="5400000">
            <a:off x="16006429" y="7321397"/>
            <a:ext cx="1296597" cy="538088"/>
          </a:xfrm>
          <a:custGeom>
            <a:avLst/>
            <a:gdLst/>
            <a:ahLst/>
            <a:cxnLst/>
            <a:rect l="l" t="t" r="r" b="b"/>
            <a:pathLst>
              <a:path w="1296597" h="538088">
                <a:moveTo>
                  <a:pt x="0" y="0"/>
                </a:moveTo>
                <a:lnTo>
                  <a:pt x="1296596" y="0"/>
                </a:lnTo>
                <a:lnTo>
                  <a:pt x="1296596" y="538087"/>
                </a:lnTo>
                <a:lnTo>
                  <a:pt x="0" y="5380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3" name="TextBox 6">
            <a:extLst>
              <a:ext uri="{FF2B5EF4-FFF2-40B4-BE49-F238E27FC236}">
                <a16:creationId xmlns:a16="http://schemas.microsoft.com/office/drawing/2014/main" id="{67C53808-2BD5-D89D-BA05-6FC2BD5AC4FB}"/>
              </a:ext>
            </a:extLst>
          </p:cNvPr>
          <p:cNvSpPr txBox="1"/>
          <p:nvPr/>
        </p:nvSpPr>
        <p:spPr>
          <a:xfrm>
            <a:off x="562224" y="314625"/>
            <a:ext cx="6924679" cy="1094574"/>
          </a:xfrm>
          <a:prstGeom prst="rect">
            <a:avLst/>
          </a:prstGeom>
        </p:spPr>
        <p:txBody>
          <a:bodyPr lIns="50800" tIns="50800" rIns="50800" bIns="50800" rtlCol="0" anchor="ctr"/>
          <a:lstStyle/>
          <a:p>
            <a:pPr algn="ctr">
              <a:lnSpc>
                <a:spcPts val="2659"/>
              </a:lnSpc>
            </a:pPr>
            <a:endParaRPr dirty="0"/>
          </a:p>
        </p:txBody>
      </p:sp>
      <p:sp>
        <p:nvSpPr>
          <p:cNvPr id="14" name="TextBox 9">
            <a:extLst>
              <a:ext uri="{FF2B5EF4-FFF2-40B4-BE49-F238E27FC236}">
                <a16:creationId xmlns:a16="http://schemas.microsoft.com/office/drawing/2014/main" id="{D050B95F-6272-6565-301A-A35862148650}"/>
              </a:ext>
            </a:extLst>
          </p:cNvPr>
          <p:cNvSpPr txBox="1"/>
          <p:nvPr/>
        </p:nvSpPr>
        <p:spPr>
          <a:xfrm>
            <a:off x="7486903" y="314626"/>
            <a:ext cx="9962897" cy="1094574"/>
          </a:xfrm>
          <a:prstGeom prst="rect">
            <a:avLst/>
          </a:prstGeom>
        </p:spPr>
        <p:txBody>
          <a:bodyPr lIns="50800" tIns="50800" rIns="50800" bIns="50800" rtlCol="0" anchor="ctr"/>
          <a:lstStyle/>
          <a:p>
            <a:pPr algn="ctr">
              <a:lnSpc>
                <a:spcPts val="2659"/>
              </a:lnSpc>
            </a:pPr>
            <a:endParaRPr dirty="0"/>
          </a:p>
        </p:txBody>
      </p:sp>
      <p:sp>
        <p:nvSpPr>
          <p:cNvPr id="15" name="TextBox 21">
            <a:extLst>
              <a:ext uri="{FF2B5EF4-FFF2-40B4-BE49-F238E27FC236}">
                <a16:creationId xmlns:a16="http://schemas.microsoft.com/office/drawing/2014/main" id="{CCF704CC-7F05-4678-576B-A30285C03222}"/>
              </a:ext>
            </a:extLst>
          </p:cNvPr>
          <p:cNvSpPr txBox="1"/>
          <p:nvPr/>
        </p:nvSpPr>
        <p:spPr>
          <a:xfrm>
            <a:off x="9677400" y="784578"/>
            <a:ext cx="6830716" cy="497829"/>
          </a:xfrm>
          <a:prstGeom prst="rect">
            <a:avLst/>
          </a:prstGeom>
        </p:spPr>
        <p:txBody>
          <a:bodyPr lIns="0" tIns="0" rIns="0" bIns="0" rtlCol="0" anchor="t">
            <a:spAutoFit/>
          </a:bodyPr>
          <a:lstStyle/>
          <a:p>
            <a:pPr algn="l">
              <a:lnSpc>
                <a:spcPts val="4199"/>
              </a:lnSpc>
              <a:spcBef>
                <a:spcPct val="0"/>
              </a:spcBef>
            </a:pPr>
            <a:r>
              <a:rPr lang="en-US" sz="2999" dirty="0">
                <a:solidFill>
                  <a:srgbClr val="FFFFFF"/>
                </a:solidFill>
                <a:latin typeface="Avenir Light"/>
              </a:rPr>
              <a:t>Paiement des créances en ligne</a:t>
            </a:r>
          </a:p>
        </p:txBody>
      </p:sp>
      <p:sp>
        <p:nvSpPr>
          <p:cNvPr id="16" name="TextBox 20">
            <a:extLst>
              <a:ext uri="{FF2B5EF4-FFF2-40B4-BE49-F238E27FC236}">
                <a16:creationId xmlns:a16="http://schemas.microsoft.com/office/drawing/2014/main" id="{4A84A399-37E7-8188-43B4-0236E66385DB}"/>
              </a:ext>
            </a:extLst>
          </p:cNvPr>
          <p:cNvSpPr txBox="1"/>
          <p:nvPr/>
        </p:nvSpPr>
        <p:spPr>
          <a:xfrm>
            <a:off x="1297954" y="784578"/>
            <a:ext cx="6039094" cy="448841"/>
          </a:xfrm>
          <a:prstGeom prst="rect">
            <a:avLst/>
          </a:prstGeom>
        </p:spPr>
        <p:txBody>
          <a:bodyPr lIns="0" tIns="0" rIns="0" bIns="0" rtlCol="0" anchor="t">
            <a:spAutoFit/>
          </a:bodyPr>
          <a:lstStyle/>
          <a:p>
            <a:pPr algn="l">
              <a:lnSpc>
                <a:spcPts val="3500"/>
              </a:lnSpc>
            </a:pPr>
            <a:r>
              <a:rPr lang="en-US" sz="3000" b="1" dirty="0">
                <a:solidFill>
                  <a:srgbClr val="FFFFFF"/>
                </a:solidFill>
                <a:latin typeface="Avenir Light"/>
              </a:rPr>
              <a:t>Offre bailleurs moraux/physiques</a:t>
            </a:r>
          </a:p>
        </p:txBody>
      </p:sp>
    </p:spTree>
    <p:extLst>
      <p:ext uri="{BB962C8B-B14F-4D97-AF65-F5344CB8AC3E}">
        <p14:creationId xmlns:p14="http://schemas.microsoft.com/office/powerpoint/2010/main" val="217575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E2270FC-F071-78B6-F8DC-706E25DA2E6D}"/>
              </a:ext>
            </a:extLst>
          </p:cNvPr>
          <p:cNvGrpSpPr/>
          <p:nvPr/>
        </p:nvGrpSpPr>
        <p:grpSpPr>
          <a:xfrm>
            <a:off x="700212" y="662940"/>
            <a:ext cx="16887577" cy="8961120"/>
            <a:chOff x="0" y="0"/>
            <a:chExt cx="3606800" cy="1913890"/>
          </a:xfrm>
        </p:grpSpPr>
        <p:sp>
          <p:nvSpPr>
            <p:cNvPr id="3" name="Freeform 3">
              <a:extLst>
                <a:ext uri="{FF2B5EF4-FFF2-40B4-BE49-F238E27FC236}">
                  <a16:creationId xmlns:a16="http://schemas.microsoft.com/office/drawing/2014/main" id="{42504120-5F50-B071-751C-CBC0A854D900}"/>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DFAF7"/>
            </a:solidFill>
          </p:spPr>
          <p:txBody>
            <a:bodyPr/>
            <a:lstStyle/>
            <a:p>
              <a:endParaRPr lang="fr-FR"/>
            </a:p>
          </p:txBody>
        </p:sp>
      </p:grpSp>
      <p:sp>
        <p:nvSpPr>
          <p:cNvPr id="4" name="Freeform 5">
            <a:extLst>
              <a:ext uri="{FF2B5EF4-FFF2-40B4-BE49-F238E27FC236}">
                <a16:creationId xmlns:a16="http://schemas.microsoft.com/office/drawing/2014/main" id="{A7B02420-AAC2-FA7A-3D15-01A10E8378CC}"/>
              </a:ext>
            </a:extLst>
          </p:cNvPr>
          <p:cNvSpPr/>
          <p:nvPr/>
        </p:nvSpPr>
        <p:spPr>
          <a:xfrm>
            <a:off x="700212" y="8940482"/>
            <a:ext cx="1552134" cy="635636"/>
          </a:xfrm>
          <a:custGeom>
            <a:avLst/>
            <a:gdLst/>
            <a:ahLst/>
            <a:cxnLst/>
            <a:rect l="l" t="t" r="r" b="b"/>
            <a:pathLst>
              <a:path w="1552134" h="635636">
                <a:moveTo>
                  <a:pt x="0" y="0"/>
                </a:moveTo>
                <a:lnTo>
                  <a:pt x="1552134" y="0"/>
                </a:lnTo>
                <a:lnTo>
                  <a:pt x="1552134" y="635636"/>
                </a:lnTo>
                <a:lnTo>
                  <a:pt x="0" y="635636"/>
                </a:lnTo>
                <a:lnTo>
                  <a:pt x="0" y="0"/>
                </a:lnTo>
                <a:close/>
              </a:path>
            </a:pathLst>
          </a:custGeom>
          <a:blipFill>
            <a:blip r:embed="rId2">
              <a:alphaModFix amt="75000"/>
            </a:blip>
            <a:stretch>
              <a:fillRect/>
            </a:stretch>
          </a:blipFill>
        </p:spPr>
        <p:txBody>
          <a:bodyPr/>
          <a:lstStyle/>
          <a:p>
            <a:endParaRPr lang="fr-FR"/>
          </a:p>
        </p:txBody>
      </p:sp>
      <p:sp>
        <p:nvSpPr>
          <p:cNvPr id="5" name="Freeform 6">
            <a:extLst>
              <a:ext uri="{FF2B5EF4-FFF2-40B4-BE49-F238E27FC236}">
                <a16:creationId xmlns:a16="http://schemas.microsoft.com/office/drawing/2014/main" id="{96CC73D6-F201-68CA-8515-CB0330BF4550}"/>
              </a:ext>
            </a:extLst>
          </p:cNvPr>
          <p:cNvSpPr/>
          <p:nvPr/>
        </p:nvSpPr>
        <p:spPr>
          <a:xfrm>
            <a:off x="5993804" y="1907458"/>
            <a:ext cx="6300391" cy="6472084"/>
          </a:xfrm>
          <a:custGeom>
            <a:avLst/>
            <a:gdLst/>
            <a:ahLst/>
            <a:cxnLst/>
            <a:rect l="l" t="t" r="r" b="b"/>
            <a:pathLst>
              <a:path w="6300391" h="6472084">
                <a:moveTo>
                  <a:pt x="0" y="0"/>
                </a:moveTo>
                <a:lnTo>
                  <a:pt x="6300392" y="0"/>
                </a:lnTo>
                <a:lnTo>
                  <a:pt x="6300392" y="6472084"/>
                </a:lnTo>
                <a:lnTo>
                  <a:pt x="0" y="6472084"/>
                </a:lnTo>
                <a:lnTo>
                  <a:pt x="0" y="0"/>
                </a:lnTo>
                <a:close/>
              </a:path>
            </a:pathLst>
          </a:custGeom>
          <a:blipFill>
            <a:blip r:embed="rId3"/>
            <a:stretch>
              <a:fillRect/>
            </a:stretch>
          </a:blipFill>
        </p:spPr>
        <p:txBody>
          <a:bodyPr/>
          <a:lstStyle/>
          <a:p>
            <a:endParaRPr lang="fr-FR"/>
          </a:p>
        </p:txBody>
      </p:sp>
      <p:sp>
        <p:nvSpPr>
          <p:cNvPr id="6" name="TextBox 7">
            <a:extLst>
              <a:ext uri="{FF2B5EF4-FFF2-40B4-BE49-F238E27FC236}">
                <a16:creationId xmlns:a16="http://schemas.microsoft.com/office/drawing/2014/main" id="{DE3BE413-A2B8-C832-D34A-E18584759BE6}"/>
              </a:ext>
            </a:extLst>
          </p:cNvPr>
          <p:cNvSpPr txBox="1"/>
          <p:nvPr/>
        </p:nvSpPr>
        <p:spPr>
          <a:xfrm rot="-2312339">
            <a:off x="8057010" y="3906470"/>
            <a:ext cx="903615" cy="821055"/>
          </a:xfrm>
          <a:prstGeom prst="rect">
            <a:avLst/>
          </a:prstGeom>
        </p:spPr>
        <p:txBody>
          <a:bodyPr lIns="0" tIns="0" rIns="0" bIns="0" rtlCol="0" anchor="t">
            <a:spAutoFit/>
          </a:bodyPr>
          <a:lstStyle/>
          <a:p>
            <a:pPr algn="ctr">
              <a:lnSpc>
                <a:spcPts val="6719"/>
              </a:lnSpc>
            </a:pPr>
            <a:r>
              <a:rPr lang="en-US" sz="4800" dirty="0">
                <a:solidFill>
                  <a:srgbClr val="FDFAF7"/>
                </a:solidFill>
                <a:latin typeface="Intro Rust"/>
              </a:rPr>
              <a:t>À </a:t>
            </a:r>
          </a:p>
        </p:txBody>
      </p:sp>
      <p:sp>
        <p:nvSpPr>
          <p:cNvPr id="7" name="TextBox 8">
            <a:extLst>
              <a:ext uri="{FF2B5EF4-FFF2-40B4-BE49-F238E27FC236}">
                <a16:creationId xmlns:a16="http://schemas.microsoft.com/office/drawing/2014/main" id="{67DC38CF-164D-5111-E8CE-196A0F9D55AD}"/>
              </a:ext>
            </a:extLst>
          </p:cNvPr>
          <p:cNvSpPr txBox="1"/>
          <p:nvPr/>
        </p:nvSpPr>
        <p:spPr>
          <a:xfrm rot="-2415529">
            <a:off x="7885450" y="4987256"/>
            <a:ext cx="3179500" cy="821055"/>
          </a:xfrm>
          <a:prstGeom prst="rect">
            <a:avLst/>
          </a:prstGeom>
        </p:spPr>
        <p:txBody>
          <a:bodyPr lIns="0" tIns="0" rIns="0" bIns="0" rtlCol="0" anchor="t">
            <a:spAutoFit/>
          </a:bodyPr>
          <a:lstStyle/>
          <a:p>
            <a:pPr algn="ctr">
              <a:lnSpc>
                <a:spcPts val="6719"/>
              </a:lnSpc>
            </a:pPr>
            <a:r>
              <a:rPr lang="en-US" sz="4800" dirty="0">
                <a:solidFill>
                  <a:srgbClr val="FDFAF7"/>
                </a:solidFill>
                <a:latin typeface="Intro Rust"/>
              </a:rPr>
              <a:t>BIENTÔT !</a:t>
            </a:r>
          </a:p>
        </p:txBody>
      </p:sp>
      <p:sp>
        <p:nvSpPr>
          <p:cNvPr id="8" name="Freeform 4">
            <a:extLst>
              <a:ext uri="{FF2B5EF4-FFF2-40B4-BE49-F238E27FC236}">
                <a16:creationId xmlns:a16="http://schemas.microsoft.com/office/drawing/2014/main" id="{2DAFCD87-25EB-AFD6-9296-DE32C105F73B}"/>
              </a:ext>
            </a:extLst>
          </p:cNvPr>
          <p:cNvSpPr/>
          <p:nvPr/>
        </p:nvSpPr>
        <p:spPr>
          <a:xfrm>
            <a:off x="16774339" y="8039100"/>
            <a:ext cx="813450" cy="1184287"/>
          </a:xfrm>
          <a:custGeom>
            <a:avLst/>
            <a:gdLst/>
            <a:ahLst/>
            <a:cxnLst/>
            <a:rect l="l" t="t" r="r" b="b"/>
            <a:pathLst>
              <a:path w="813450" h="1184287">
                <a:moveTo>
                  <a:pt x="0" y="0"/>
                </a:moveTo>
                <a:lnTo>
                  <a:pt x="813449" y="0"/>
                </a:lnTo>
                <a:lnTo>
                  <a:pt x="813449" y="1184287"/>
                </a:lnTo>
                <a:lnTo>
                  <a:pt x="0" y="1184287"/>
                </a:lnTo>
                <a:lnTo>
                  <a:pt x="0" y="0"/>
                </a:lnTo>
                <a:close/>
              </a:path>
            </a:pathLst>
          </a:custGeom>
          <a:blipFill>
            <a:blip r:embed="rId4">
              <a:alphaModFix amt="73000"/>
            </a:blip>
            <a:stretch>
              <a:fillRect/>
            </a:stretch>
          </a:blipFill>
        </p:spPr>
        <p:txBody>
          <a:bodyPr/>
          <a:lstStyle/>
          <a:p>
            <a:endParaRPr lang="fr-FR"/>
          </a:p>
        </p:txBody>
      </p:sp>
      <p:sp>
        <p:nvSpPr>
          <p:cNvPr id="9" name="Rectangle 8">
            <a:extLst>
              <a:ext uri="{FF2B5EF4-FFF2-40B4-BE49-F238E27FC236}">
                <a16:creationId xmlns:a16="http://schemas.microsoft.com/office/drawing/2014/main" id="{D56CA40C-4BC6-A482-7BE5-4D361359C743}"/>
              </a:ext>
            </a:extLst>
          </p:cNvPr>
          <p:cNvSpPr/>
          <p:nvPr/>
        </p:nvSpPr>
        <p:spPr>
          <a:xfrm>
            <a:off x="16774339" y="9223387"/>
            <a:ext cx="813449" cy="352731"/>
          </a:xfrm>
          <a:prstGeom prst="rect">
            <a:avLst/>
          </a:prstGeom>
          <a:solidFill>
            <a:srgbClr val="4A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Avenir Light" panose="020B0604020202020204" charset="0"/>
              </a:rPr>
              <a:t>DARSEM</a:t>
            </a:r>
            <a:endParaRPr lang="fr-FR" b="1" dirty="0">
              <a:latin typeface="Avenir Light" panose="020B0604020202020204" charset="0"/>
            </a:endParaRPr>
          </a:p>
        </p:txBody>
      </p:sp>
      <p:sp>
        <p:nvSpPr>
          <p:cNvPr id="10" name="ZoneTexte 9">
            <a:extLst>
              <a:ext uri="{FF2B5EF4-FFF2-40B4-BE49-F238E27FC236}">
                <a16:creationId xmlns:a16="http://schemas.microsoft.com/office/drawing/2014/main" id="{4F205F14-3096-AC23-4864-12B8D775A875}"/>
              </a:ext>
            </a:extLst>
          </p:cNvPr>
          <p:cNvSpPr txBox="1"/>
          <p:nvPr/>
        </p:nvSpPr>
        <p:spPr>
          <a:xfrm flipH="1">
            <a:off x="14478000" y="9189771"/>
            <a:ext cx="2296338" cy="461665"/>
          </a:xfrm>
          <a:prstGeom prst="rect">
            <a:avLst/>
          </a:prstGeom>
          <a:noFill/>
        </p:spPr>
        <p:txBody>
          <a:bodyPr wrap="square" rtlCol="0">
            <a:spAutoFit/>
          </a:bodyPr>
          <a:lstStyle/>
          <a:p>
            <a:pPr algn="r"/>
            <a:r>
              <a:rPr lang="fr-FR" sz="1200" dirty="0">
                <a:solidFill>
                  <a:srgbClr val="4A7AB8"/>
                </a:solidFill>
              </a:rPr>
              <a:t>Accompagnement au changement</a:t>
            </a:r>
          </a:p>
        </p:txBody>
      </p:sp>
      <p:sp>
        <p:nvSpPr>
          <p:cNvPr id="11" name="Espace réservé du numéro de diapositive 10">
            <a:extLst>
              <a:ext uri="{FF2B5EF4-FFF2-40B4-BE49-F238E27FC236}">
                <a16:creationId xmlns:a16="http://schemas.microsoft.com/office/drawing/2014/main" id="{6A30E73B-C8F4-D6F6-48BF-60C0B6C4C47B}"/>
              </a:ext>
            </a:extLst>
          </p:cNvPr>
          <p:cNvSpPr>
            <a:spLocks noGrp="1"/>
          </p:cNvSpPr>
          <p:nvPr>
            <p:ph type="sldNum" sz="quarter" idx="12"/>
          </p:nvPr>
        </p:nvSpPr>
        <p:spPr/>
        <p:txBody>
          <a:bodyPr/>
          <a:lstStyle/>
          <a:p>
            <a:fld id="{F0A57AC4-0EA2-4D4B-B8BD-38A69A52AA4A}" type="slidenum">
              <a:rPr lang="fr-FR" smtClean="0"/>
              <a:t>21</a:t>
            </a:fld>
            <a:endParaRPr lang="fr-FR" dirty="0"/>
          </a:p>
        </p:txBody>
      </p:sp>
    </p:spTree>
    <p:extLst>
      <p:ext uri="{BB962C8B-B14F-4D97-AF65-F5344CB8AC3E}">
        <p14:creationId xmlns:p14="http://schemas.microsoft.com/office/powerpoint/2010/main" val="9041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7905EAA9-9066-B526-E41C-8D237A953EDA}"/>
              </a:ext>
            </a:extLst>
          </p:cNvPr>
          <p:cNvSpPr txBox="1"/>
          <p:nvPr/>
        </p:nvSpPr>
        <p:spPr>
          <a:xfrm>
            <a:off x="7624891" y="657450"/>
            <a:ext cx="9962897" cy="810742"/>
          </a:xfrm>
          <a:prstGeom prst="rect">
            <a:avLst/>
          </a:prstGeom>
        </p:spPr>
        <p:txBody>
          <a:bodyPr lIns="50800" tIns="50800" rIns="50800" bIns="50800" rtlCol="0" anchor="ctr"/>
          <a:lstStyle/>
          <a:p>
            <a:pPr algn="ctr">
              <a:lnSpc>
                <a:spcPts val="4199"/>
              </a:lnSpc>
            </a:pPr>
            <a:r>
              <a:rPr lang="en-US" sz="2999" dirty="0">
                <a:solidFill>
                  <a:srgbClr val="61483A"/>
                </a:solidFill>
                <a:latin typeface="Avenir Light"/>
              </a:rPr>
              <a:t>Allocation de rentrée scolaire</a:t>
            </a:r>
          </a:p>
        </p:txBody>
      </p:sp>
      <p:sp>
        <p:nvSpPr>
          <p:cNvPr id="5" name="TextBox 15">
            <a:extLst>
              <a:ext uri="{FF2B5EF4-FFF2-40B4-BE49-F238E27FC236}">
                <a16:creationId xmlns:a16="http://schemas.microsoft.com/office/drawing/2014/main" id="{09D49089-8311-638E-87AE-191A7133156D}"/>
              </a:ext>
            </a:extLst>
          </p:cNvPr>
          <p:cNvSpPr txBox="1"/>
          <p:nvPr/>
        </p:nvSpPr>
        <p:spPr>
          <a:xfrm>
            <a:off x="2501083" y="816651"/>
            <a:ext cx="3322938" cy="497829"/>
          </a:xfrm>
          <a:prstGeom prst="rect">
            <a:avLst/>
          </a:prstGeom>
        </p:spPr>
        <p:txBody>
          <a:bodyPr wrap="square" lIns="0" tIns="0" rIns="0" bIns="0" rtlCol="0" anchor="t">
            <a:spAutoFit/>
          </a:bodyPr>
          <a:lstStyle/>
          <a:p>
            <a:pPr algn="ctr">
              <a:lnSpc>
                <a:spcPts val="4200"/>
              </a:lnSpc>
            </a:pPr>
            <a:r>
              <a:rPr lang="en-US" sz="3000" b="1" dirty="0">
                <a:solidFill>
                  <a:srgbClr val="FFFFFF"/>
                </a:solidFill>
                <a:latin typeface="Avenir Light"/>
              </a:rPr>
              <a:t>Mon Compte</a:t>
            </a:r>
          </a:p>
        </p:txBody>
      </p:sp>
      <p:sp>
        <p:nvSpPr>
          <p:cNvPr id="6" name="TextBox 16">
            <a:extLst>
              <a:ext uri="{FF2B5EF4-FFF2-40B4-BE49-F238E27FC236}">
                <a16:creationId xmlns:a16="http://schemas.microsoft.com/office/drawing/2014/main" id="{49AE80FC-E3AA-5590-9300-B05196632230}"/>
              </a:ext>
            </a:extLst>
          </p:cNvPr>
          <p:cNvSpPr txBox="1"/>
          <p:nvPr/>
        </p:nvSpPr>
        <p:spPr>
          <a:xfrm>
            <a:off x="1363152" y="2068056"/>
            <a:ext cx="15097064" cy="379719"/>
          </a:xfrm>
          <a:prstGeom prst="rect">
            <a:avLst/>
          </a:prstGeom>
        </p:spPr>
        <p:txBody>
          <a:bodyPr lIns="0" tIns="0" rIns="0" bIns="0" rtlCol="0" anchor="t">
            <a:spAutoFit/>
          </a:bodyPr>
          <a:lstStyle/>
          <a:p>
            <a:pPr algn="ctr">
              <a:lnSpc>
                <a:spcPts val="3219"/>
              </a:lnSpc>
              <a:spcBef>
                <a:spcPct val="0"/>
              </a:spcBef>
            </a:pPr>
            <a:r>
              <a:rPr lang="en-US" sz="2299" u="sng" dirty="0">
                <a:solidFill>
                  <a:srgbClr val="61483A"/>
                </a:solidFill>
                <a:latin typeface="Avenir Bold"/>
              </a:rPr>
              <a:t>Pour rappel</a:t>
            </a:r>
          </a:p>
        </p:txBody>
      </p:sp>
      <p:grpSp>
        <p:nvGrpSpPr>
          <p:cNvPr id="8" name="Group 18">
            <a:extLst>
              <a:ext uri="{FF2B5EF4-FFF2-40B4-BE49-F238E27FC236}">
                <a16:creationId xmlns:a16="http://schemas.microsoft.com/office/drawing/2014/main" id="{F6069680-F546-D5FE-5DC7-14292A59FA26}"/>
              </a:ext>
            </a:extLst>
          </p:cNvPr>
          <p:cNvGrpSpPr/>
          <p:nvPr/>
        </p:nvGrpSpPr>
        <p:grpSpPr>
          <a:xfrm>
            <a:off x="1742023" y="3200050"/>
            <a:ext cx="4131894" cy="1453494"/>
            <a:chOff x="0" y="0"/>
            <a:chExt cx="851792" cy="299638"/>
          </a:xfrm>
        </p:grpSpPr>
        <p:sp>
          <p:nvSpPr>
            <p:cNvPr id="9" name="Freeform 19">
              <a:extLst>
                <a:ext uri="{FF2B5EF4-FFF2-40B4-BE49-F238E27FC236}">
                  <a16:creationId xmlns:a16="http://schemas.microsoft.com/office/drawing/2014/main" id="{CCA084AB-8BEB-BE33-7F58-C2867727DDFF}"/>
                </a:ext>
              </a:extLst>
            </p:cNvPr>
            <p:cNvSpPr/>
            <p:nvPr/>
          </p:nvSpPr>
          <p:spPr>
            <a:xfrm>
              <a:off x="0" y="0"/>
              <a:ext cx="851792" cy="299638"/>
            </a:xfrm>
            <a:custGeom>
              <a:avLst/>
              <a:gdLst/>
              <a:ahLst/>
              <a:cxnLst/>
              <a:rect l="l" t="t" r="r" b="b"/>
              <a:pathLst>
                <a:path w="851792" h="299638">
                  <a:moveTo>
                    <a:pt x="0" y="0"/>
                  </a:moveTo>
                  <a:lnTo>
                    <a:pt x="851792" y="0"/>
                  </a:lnTo>
                  <a:lnTo>
                    <a:pt x="851792" y="299638"/>
                  </a:lnTo>
                  <a:lnTo>
                    <a:pt x="0" y="299638"/>
                  </a:lnTo>
                  <a:close/>
                </a:path>
              </a:pathLst>
            </a:custGeom>
            <a:solidFill>
              <a:srgbClr val="FFBE99"/>
            </a:solidFill>
          </p:spPr>
          <p:txBody>
            <a:bodyPr/>
            <a:lstStyle/>
            <a:p>
              <a:endParaRPr lang="fr-FR"/>
            </a:p>
          </p:txBody>
        </p:sp>
      </p:grpSp>
      <p:sp>
        <p:nvSpPr>
          <p:cNvPr id="10" name="TextBox 20">
            <a:extLst>
              <a:ext uri="{FF2B5EF4-FFF2-40B4-BE49-F238E27FC236}">
                <a16:creationId xmlns:a16="http://schemas.microsoft.com/office/drawing/2014/main" id="{D99D2F96-C37B-8573-5C8C-5F8036B5D0B0}"/>
              </a:ext>
            </a:extLst>
          </p:cNvPr>
          <p:cNvSpPr txBox="1"/>
          <p:nvPr/>
        </p:nvSpPr>
        <p:spPr>
          <a:xfrm>
            <a:off x="2051943" y="3578277"/>
            <a:ext cx="3706550" cy="585228"/>
          </a:xfrm>
          <a:prstGeom prst="rect">
            <a:avLst/>
          </a:prstGeom>
        </p:spPr>
        <p:txBody>
          <a:bodyPr lIns="0" tIns="0" rIns="0" bIns="0" rtlCol="0" anchor="t">
            <a:spAutoFit/>
          </a:bodyPr>
          <a:lstStyle/>
          <a:p>
            <a:pPr marL="0" lvl="0" indent="0" algn="ctr">
              <a:lnSpc>
                <a:spcPts val="4797"/>
              </a:lnSpc>
              <a:spcBef>
                <a:spcPct val="0"/>
              </a:spcBef>
            </a:pPr>
            <a:r>
              <a:rPr lang="en-US" sz="3838" dirty="0">
                <a:solidFill>
                  <a:srgbClr val="FFFFFF"/>
                </a:solidFill>
                <a:latin typeface="Clear Sans Light"/>
              </a:rPr>
              <a:t>3 - 16 ans</a:t>
            </a:r>
          </a:p>
        </p:txBody>
      </p:sp>
      <p:grpSp>
        <p:nvGrpSpPr>
          <p:cNvPr id="11" name="Group 21">
            <a:extLst>
              <a:ext uri="{FF2B5EF4-FFF2-40B4-BE49-F238E27FC236}">
                <a16:creationId xmlns:a16="http://schemas.microsoft.com/office/drawing/2014/main" id="{7177E8FD-99F6-BC54-AE81-D7DFEDCE17BE}"/>
              </a:ext>
            </a:extLst>
          </p:cNvPr>
          <p:cNvGrpSpPr/>
          <p:nvPr/>
        </p:nvGrpSpPr>
        <p:grpSpPr>
          <a:xfrm>
            <a:off x="6450571" y="3200050"/>
            <a:ext cx="4131894" cy="1458264"/>
            <a:chOff x="0" y="0"/>
            <a:chExt cx="851792" cy="300622"/>
          </a:xfrm>
        </p:grpSpPr>
        <p:sp>
          <p:nvSpPr>
            <p:cNvPr id="12" name="Freeform 22">
              <a:extLst>
                <a:ext uri="{FF2B5EF4-FFF2-40B4-BE49-F238E27FC236}">
                  <a16:creationId xmlns:a16="http://schemas.microsoft.com/office/drawing/2014/main" id="{61EB8ED9-8B64-D367-7FE6-1F5CA610D13F}"/>
                </a:ext>
              </a:extLst>
            </p:cNvPr>
            <p:cNvSpPr/>
            <p:nvPr/>
          </p:nvSpPr>
          <p:spPr>
            <a:xfrm>
              <a:off x="0" y="0"/>
              <a:ext cx="851792" cy="300622"/>
            </a:xfrm>
            <a:custGeom>
              <a:avLst/>
              <a:gdLst/>
              <a:ahLst/>
              <a:cxnLst/>
              <a:rect l="l" t="t" r="r" b="b"/>
              <a:pathLst>
                <a:path w="851792" h="300622">
                  <a:moveTo>
                    <a:pt x="0" y="0"/>
                  </a:moveTo>
                  <a:lnTo>
                    <a:pt x="851792" y="0"/>
                  </a:lnTo>
                  <a:lnTo>
                    <a:pt x="851792" y="300622"/>
                  </a:lnTo>
                  <a:lnTo>
                    <a:pt x="0" y="300622"/>
                  </a:lnTo>
                  <a:close/>
                </a:path>
              </a:pathLst>
            </a:custGeom>
            <a:solidFill>
              <a:srgbClr val="CDAFA2"/>
            </a:solidFill>
          </p:spPr>
          <p:txBody>
            <a:bodyPr/>
            <a:lstStyle/>
            <a:p>
              <a:endParaRPr lang="fr-FR"/>
            </a:p>
          </p:txBody>
        </p:sp>
      </p:grpSp>
      <p:sp>
        <p:nvSpPr>
          <p:cNvPr id="13" name="TextBox 23">
            <a:extLst>
              <a:ext uri="{FF2B5EF4-FFF2-40B4-BE49-F238E27FC236}">
                <a16:creationId xmlns:a16="http://schemas.microsoft.com/office/drawing/2014/main" id="{41A5578D-25B5-33AC-AA74-A3026C7DAA8F}"/>
              </a:ext>
            </a:extLst>
          </p:cNvPr>
          <p:cNvSpPr txBox="1"/>
          <p:nvPr/>
        </p:nvSpPr>
        <p:spPr>
          <a:xfrm>
            <a:off x="6646168" y="3346242"/>
            <a:ext cx="3706550" cy="1185303"/>
          </a:xfrm>
          <a:prstGeom prst="rect">
            <a:avLst/>
          </a:prstGeom>
        </p:spPr>
        <p:txBody>
          <a:bodyPr lIns="0" tIns="0" rIns="0" bIns="0" rtlCol="0" anchor="t">
            <a:spAutoFit/>
          </a:bodyPr>
          <a:lstStyle/>
          <a:p>
            <a:pPr marL="0" lvl="0" indent="0" algn="ctr">
              <a:lnSpc>
                <a:spcPts val="4797"/>
              </a:lnSpc>
              <a:spcBef>
                <a:spcPct val="0"/>
              </a:spcBef>
            </a:pPr>
            <a:r>
              <a:rPr lang="en-US" sz="3838" dirty="0">
                <a:solidFill>
                  <a:srgbClr val="FFFFFF"/>
                </a:solidFill>
                <a:latin typeface="Clear Sans Light"/>
              </a:rPr>
              <a:t>Obligation scolaire</a:t>
            </a:r>
          </a:p>
        </p:txBody>
      </p:sp>
      <p:grpSp>
        <p:nvGrpSpPr>
          <p:cNvPr id="14" name="Group 24">
            <a:extLst>
              <a:ext uri="{FF2B5EF4-FFF2-40B4-BE49-F238E27FC236}">
                <a16:creationId xmlns:a16="http://schemas.microsoft.com/office/drawing/2014/main" id="{093291CD-BBA0-A0AD-44CC-B8EF49E282C8}"/>
              </a:ext>
            </a:extLst>
          </p:cNvPr>
          <p:cNvGrpSpPr/>
          <p:nvPr/>
        </p:nvGrpSpPr>
        <p:grpSpPr>
          <a:xfrm>
            <a:off x="11164202" y="3200050"/>
            <a:ext cx="5421007" cy="1471904"/>
            <a:chOff x="0" y="0"/>
            <a:chExt cx="851792" cy="231277"/>
          </a:xfrm>
        </p:grpSpPr>
        <p:sp>
          <p:nvSpPr>
            <p:cNvPr id="15" name="Freeform 25">
              <a:extLst>
                <a:ext uri="{FF2B5EF4-FFF2-40B4-BE49-F238E27FC236}">
                  <a16:creationId xmlns:a16="http://schemas.microsoft.com/office/drawing/2014/main" id="{D20C9250-C7E0-CCC5-081A-7C0FCE937530}"/>
                </a:ext>
              </a:extLst>
            </p:cNvPr>
            <p:cNvSpPr/>
            <p:nvPr/>
          </p:nvSpPr>
          <p:spPr>
            <a:xfrm>
              <a:off x="0" y="0"/>
              <a:ext cx="851792" cy="231277"/>
            </a:xfrm>
            <a:custGeom>
              <a:avLst/>
              <a:gdLst/>
              <a:ahLst/>
              <a:cxnLst/>
              <a:rect l="l" t="t" r="r" b="b"/>
              <a:pathLst>
                <a:path w="851792" h="231277">
                  <a:moveTo>
                    <a:pt x="0" y="0"/>
                  </a:moveTo>
                  <a:lnTo>
                    <a:pt x="851792" y="0"/>
                  </a:lnTo>
                  <a:lnTo>
                    <a:pt x="851792" y="231277"/>
                  </a:lnTo>
                  <a:lnTo>
                    <a:pt x="0" y="231277"/>
                  </a:lnTo>
                  <a:close/>
                </a:path>
              </a:pathLst>
            </a:custGeom>
            <a:solidFill>
              <a:srgbClr val="318BA2"/>
            </a:solidFill>
          </p:spPr>
          <p:txBody>
            <a:bodyPr/>
            <a:lstStyle/>
            <a:p>
              <a:endParaRPr lang="fr-FR"/>
            </a:p>
          </p:txBody>
        </p:sp>
      </p:grpSp>
      <p:sp>
        <p:nvSpPr>
          <p:cNvPr id="16" name="TextBox 26">
            <a:extLst>
              <a:ext uri="{FF2B5EF4-FFF2-40B4-BE49-F238E27FC236}">
                <a16:creationId xmlns:a16="http://schemas.microsoft.com/office/drawing/2014/main" id="{C7298B3F-F780-5934-0F01-BDE10E9F1AD7}"/>
              </a:ext>
            </a:extLst>
          </p:cNvPr>
          <p:cNvSpPr txBox="1"/>
          <p:nvPr/>
        </p:nvSpPr>
        <p:spPr>
          <a:xfrm>
            <a:off x="11136906" y="3338588"/>
            <a:ext cx="5421007" cy="1185303"/>
          </a:xfrm>
          <a:prstGeom prst="rect">
            <a:avLst/>
          </a:prstGeom>
        </p:spPr>
        <p:txBody>
          <a:bodyPr lIns="0" tIns="0" rIns="0" bIns="0" rtlCol="0" anchor="t">
            <a:spAutoFit/>
          </a:bodyPr>
          <a:lstStyle/>
          <a:p>
            <a:pPr algn="ctr">
              <a:lnSpc>
                <a:spcPts val="4797"/>
              </a:lnSpc>
            </a:pPr>
            <a:r>
              <a:rPr lang="en-US" sz="3838" dirty="0">
                <a:solidFill>
                  <a:srgbClr val="FFFFFF"/>
                </a:solidFill>
                <a:latin typeface="Clear Sans Light"/>
              </a:rPr>
              <a:t>Droit ARS automatique </a:t>
            </a:r>
          </a:p>
          <a:p>
            <a:pPr marL="0" lvl="0" indent="0" algn="ctr">
              <a:lnSpc>
                <a:spcPts val="4797"/>
              </a:lnSpc>
              <a:spcBef>
                <a:spcPct val="0"/>
              </a:spcBef>
            </a:pPr>
            <a:r>
              <a:rPr lang="en-US" sz="3838" dirty="0">
                <a:solidFill>
                  <a:srgbClr val="FFFFFF"/>
                </a:solidFill>
                <a:latin typeface="Clear Sans Light"/>
              </a:rPr>
              <a:t>6 - 16 ans</a:t>
            </a:r>
          </a:p>
        </p:txBody>
      </p:sp>
      <p:grpSp>
        <p:nvGrpSpPr>
          <p:cNvPr id="17" name="Group 27">
            <a:extLst>
              <a:ext uri="{FF2B5EF4-FFF2-40B4-BE49-F238E27FC236}">
                <a16:creationId xmlns:a16="http://schemas.microsoft.com/office/drawing/2014/main" id="{B3F358A1-05BE-EAF1-8573-190622155572}"/>
              </a:ext>
            </a:extLst>
          </p:cNvPr>
          <p:cNvGrpSpPr/>
          <p:nvPr/>
        </p:nvGrpSpPr>
        <p:grpSpPr>
          <a:xfrm>
            <a:off x="1791749" y="5735510"/>
            <a:ext cx="4131894" cy="1507213"/>
            <a:chOff x="0" y="0"/>
            <a:chExt cx="5509192" cy="2009617"/>
          </a:xfrm>
        </p:grpSpPr>
        <p:grpSp>
          <p:nvGrpSpPr>
            <p:cNvPr id="18" name="Group 28">
              <a:extLst>
                <a:ext uri="{FF2B5EF4-FFF2-40B4-BE49-F238E27FC236}">
                  <a16:creationId xmlns:a16="http://schemas.microsoft.com/office/drawing/2014/main" id="{2685A0E7-1BCC-537F-C7EA-80243C8A7BB7}"/>
                </a:ext>
              </a:extLst>
            </p:cNvPr>
            <p:cNvGrpSpPr/>
            <p:nvPr/>
          </p:nvGrpSpPr>
          <p:grpSpPr>
            <a:xfrm>
              <a:off x="0" y="0"/>
              <a:ext cx="5509192" cy="2009617"/>
              <a:chOff x="0" y="0"/>
              <a:chExt cx="851792" cy="310713"/>
            </a:xfrm>
          </p:grpSpPr>
          <p:sp>
            <p:nvSpPr>
              <p:cNvPr id="23" name="Freeform 29">
                <a:extLst>
                  <a:ext uri="{FF2B5EF4-FFF2-40B4-BE49-F238E27FC236}">
                    <a16:creationId xmlns:a16="http://schemas.microsoft.com/office/drawing/2014/main" id="{EB6A6AC0-A79F-F941-E48F-B34B42CAFDC4}"/>
                  </a:ext>
                </a:extLst>
              </p:cNvPr>
              <p:cNvSpPr/>
              <p:nvPr/>
            </p:nvSpPr>
            <p:spPr>
              <a:xfrm>
                <a:off x="0" y="0"/>
                <a:ext cx="851792" cy="310712"/>
              </a:xfrm>
              <a:custGeom>
                <a:avLst/>
                <a:gdLst/>
                <a:ahLst/>
                <a:cxnLst/>
                <a:rect l="l" t="t" r="r" b="b"/>
                <a:pathLst>
                  <a:path w="851792" h="310712">
                    <a:moveTo>
                      <a:pt x="0" y="0"/>
                    </a:moveTo>
                    <a:lnTo>
                      <a:pt x="851792" y="0"/>
                    </a:lnTo>
                    <a:lnTo>
                      <a:pt x="851792" y="310712"/>
                    </a:lnTo>
                    <a:lnTo>
                      <a:pt x="0" y="310712"/>
                    </a:lnTo>
                    <a:close/>
                  </a:path>
                </a:pathLst>
              </a:custGeom>
              <a:solidFill>
                <a:srgbClr val="E99692"/>
              </a:solidFill>
            </p:spPr>
            <p:txBody>
              <a:bodyPr/>
              <a:lstStyle/>
              <a:p>
                <a:endParaRPr lang="fr-FR"/>
              </a:p>
            </p:txBody>
          </p:sp>
        </p:grpSp>
        <p:sp>
          <p:nvSpPr>
            <p:cNvPr id="19" name="TextBox 30">
              <a:extLst>
                <a:ext uri="{FF2B5EF4-FFF2-40B4-BE49-F238E27FC236}">
                  <a16:creationId xmlns:a16="http://schemas.microsoft.com/office/drawing/2014/main" id="{C9B4EE91-E7A1-D3E8-CF00-0A2EA65B1F46}"/>
                </a:ext>
              </a:extLst>
            </p:cNvPr>
            <p:cNvSpPr txBox="1"/>
            <p:nvPr/>
          </p:nvSpPr>
          <p:spPr>
            <a:xfrm>
              <a:off x="87370" y="591904"/>
              <a:ext cx="4942067" cy="777129"/>
            </a:xfrm>
            <a:prstGeom prst="rect">
              <a:avLst/>
            </a:prstGeom>
          </p:spPr>
          <p:txBody>
            <a:bodyPr lIns="0" tIns="0" rIns="0" bIns="0" rtlCol="0" anchor="t">
              <a:spAutoFit/>
            </a:bodyPr>
            <a:lstStyle/>
            <a:p>
              <a:pPr marL="0" lvl="0" indent="0" algn="ctr">
                <a:lnSpc>
                  <a:spcPts val="4797"/>
                </a:lnSpc>
                <a:spcBef>
                  <a:spcPct val="0"/>
                </a:spcBef>
              </a:pPr>
              <a:r>
                <a:rPr lang="en-US" sz="3838" dirty="0">
                  <a:solidFill>
                    <a:srgbClr val="FFFFFF"/>
                  </a:solidFill>
                  <a:latin typeface="Clear Sans Light"/>
                </a:rPr>
                <a:t>16* - 18** ans </a:t>
              </a:r>
            </a:p>
          </p:txBody>
        </p:sp>
      </p:grpSp>
      <p:grpSp>
        <p:nvGrpSpPr>
          <p:cNvPr id="24" name="Group 34">
            <a:extLst>
              <a:ext uri="{FF2B5EF4-FFF2-40B4-BE49-F238E27FC236}">
                <a16:creationId xmlns:a16="http://schemas.microsoft.com/office/drawing/2014/main" id="{CA191324-A12C-80A2-7FD2-69F546E1CD96}"/>
              </a:ext>
            </a:extLst>
          </p:cNvPr>
          <p:cNvGrpSpPr/>
          <p:nvPr/>
        </p:nvGrpSpPr>
        <p:grpSpPr>
          <a:xfrm>
            <a:off x="11164201" y="5710913"/>
            <a:ext cx="5421007" cy="1525623"/>
            <a:chOff x="0" y="0"/>
            <a:chExt cx="851792" cy="239718"/>
          </a:xfrm>
        </p:grpSpPr>
        <p:sp>
          <p:nvSpPr>
            <p:cNvPr id="25" name="Freeform 35">
              <a:extLst>
                <a:ext uri="{FF2B5EF4-FFF2-40B4-BE49-F238E27FC236}">
                  <a16:creationId xmlns:a16="http://schemas.microsoft.com/office/drawing/2014/main" id="{AF1001A4-0C76-CB4C-31EE-82FFA1681AFA}"/>
                </a:ext>
              </a:extLst>
            </p:cNvPr>
            <p:cNvSpPr/>
            <p:nvPr/>
          </p:nvSpPr>
          <p:spPr>
            <a:xfrm>
              <a:off x="0" y="0"/>
              <a:ext cx="851792" cy="239718"/>
            </a:xfrm>
            <a:custGeom>
              <a:avLst/>
              <a:gdLst/>
              <a:ahLst/>
              <a:cxnLst/>
              <a:rect l="l" t="t" r="r" b="b"/>
              <a:pathLst>
                <a:path w="851792" h="239718">
                  <a:moveTo>
                    <a:pt x="0" y="0"/>
                  </a:moveTo>
                  <a:lnTo>
                    <a:pt x="851792" y="0"/>
                  </a:lnTo>
                  <a:lnTo>
                    <a:pt x="851792" y="239718"/>
                  </a:lnTo>
                  <a:lnTo>
                    <a:pt x="0" y="239718"/>
                  </a:lnTo>
                  <a:close/>
                </a:path>
              </a:pathLst>
            </a:custGeom>
            <a:solidFill>
              <a:srgbClr val="D14F6E"/>
            </a:solidFill>
          </p:spPr>
          <p:txBody>
            <a:bodyPr/>
            <a:lstStyle/>
            <a:p>
              <a:endParaRPr lang="fr-FR"/>
            </a:p>
          </p:txBody>
        </p:sp>
      </p:grpSp>
      <p:sp>
        <p:nvSpPr>
          <p:cNvPr id="28" name="TextBox 38">
            <a:extLst>
              <a:ext uri="{FF2B5EF4-FFF2-40B4-BE49-F238E27FC236}">
                <a16:creationId xmlns:a16="http://schemas.microsoft.com/office/drawing/2014/main" id="{34C3804E-4597-3265-99DF-DBD58A341220}"/>
              </a:ext>
            </a:extLst>
          </p:cNvPr>
          <p:cNvSpPr txBox="1"/>
          <p:nvPr/>
        </p:nvSpPr>
        <p:spPr>
          <a:xfrm>
            <a:off x="11136906" y="5775905"/>
            <a:ext cx="5421005" cy="1466819"/>
          </a:xfrm>
          <a:prstGeom prst="rect">
            <a:avLst/>
          </a:prstGeom>
        </p:spPr>
        <p:txBody>
          <a:bodyPr lIns="0" tIns="0" rIns="0" bIns="0" rtlCol="0" anchor="t">
            <a:spAutoFit/>
          </a:bodyPr>
          <a:lstStyle/>
          <a:p>
            <a:pPr algn="ctr">
              <a:lnSpc>
                <a:spcPts val="3799"/>
              </a:lnSpc>
            </a:pPr>
            <a:r>
              <a:rPr lang="en-US" sz="3838" dirty="0">
                <a:solidFill>
                  <a:srgbClr val="FFFFFF"/>
                </a:solidFill>
                <a:latin typeface="Clear Sans Light"/>
              </a:rPr>
              <a:t>Droit ARS avec confirmation scolarité</a:t>
            </a:r>
          </a:p>
          <a:p>
            <a:pPr marL="0" lvl="0" indent="0" algn="ctr">
              <a:lnSpc>
                <a:spcPts val="3799"/>
              </a:lnSpc>
            </a:pPr>
            <a:r>
              <a:rPr lang="en-US" sz="3838" dirty="0">
                <a:solidFill>
                  <a:srgbClr val="FFFFFF"/>
                </a:solidFill>
                <a:latin typeface="Clear Sans Light"/>
              </a:rPr>
              <a:t>16 - 18 ans</a:t>
            </a:r>
          </a:p>
        </p:txBody>
      </p:sp>
      <p:sp>
        <p:nvSpPr>
          <p:cNvPr id="31" name="Flèche : droite 30">
            <a:extLst>
              <a:ext uri="{FF2B5EF4-FFF2-40B4-BE49-F238E27FC236}">
                <a16:creationId xmlns:a16="http://schemas.microsoft.com/office/drawing/2014/main" id="{887F7EBB-92FD-867F-9B11-561524E47BF8}"/>
              </a:ext>
            </a:extLst>
          </p:cNvPr>
          <p:cNvSpPr/>
          <p:nvPr/>
        </p:nvSpPr>
        <p:spPr>
          <a:xfrm>
            <a:off x="5874177" y="3671082"/>
            <a:ext cx="576653" cy="559723"/>
          </a:xfrm>
          <a:prstGeom prst="rightArrow">
            <a:avLst/>
          </a:prstGeom>
          <a:solidFill>
            <a:srgbClr val="FFB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Flèche : droite 32">
            <a:extLst>
              <a:ext uri="{FF2B5EF4-FFF2-40B4-BE49-F238E27FC236}">
                <a16:creationId xmlns:a16="http://schemas.microsoft.com/office/drawing/2014/main" id="{2232AC7D-763C-5E2F-31B6-B7E22CF2BE8E}"/>
              </a:ext>
            </a:extLst>
          </p:cNvPr>
          <p:cNvSpPr/>
          <p:nvPr/>
        </p:nvSpPr>
        <p:spPr>
          <a:xfrm>
            <a:off x="10582465" y="3671082"/>
            <a:ext cx="576653" cy="559723"/>
          </a:xfrm>
          <a:prstGeom prst="rightArrow">
            <a:avLst/>
          </a:prstGeom>
          <a:solidFill>
            <a:srgbClr val="CDAF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reeform 32">
            <a:extLst>
              <a:ext uri="{FF2B5EF4-FFF2-40B4-BE49-F238E27FC236}">
                <a16:creationId xmlns:a16="http://schemas.microsoft.com/office/drawing/2014/main" id="{D1801AF4-78B8-3373-B0C0-61C64E271804}"/>
              </a:ext>
            </a:extLst>
          </p:cNvPr>
          <p:cNvSpPr/>
          <p:nvPr/>
        </p:nvSpPr>
        <p:spPr>
          <a:xfrm>
            <a:off x="6450571" y="5735510"/>
            <a:ext cx="4131893" cy="1507208"/>
          </a:xfrm>
          <a:custGeom>
            <a:avLst/>
            <a:gdLst/>
            <a:ahLst/>
            <a:cxnLst/>
            <a:rect l="l" t="t" r="r" b="b"/>
            <a:pathLst>
              <a:path w="851792" h="310712">
                <a:moveTo>
                  <a:pt x="0" y="0"/>
                </a:moveTo>
                <a:lnTo>
                  <a:pt x="851792" y="0"/>
                </a:lnTo>
                <a:lnTo>
                  <a:pt x="851792" y="310712"/>
                </a:lnTo>
                <a:lnTo>
                  <a:pt x="0" y="310712"/>
                </a:lnTo>
                <a:close/>
              </a:path>
            </a:pathLst>
          </a:custGeom>
          <a:solidFill>
            <a:srgbClr val="AEC2BA"/>
          </a:solidFill>
        </p:spPr>
        <p:txBody>
          <a:bodyPr/>
          <a:lstStyle/>
          <a:p>
            <a:endParaRPr lang="fr-FR"/>
          </a:p>
        </p:txBody>
      </p:sp>
      <p:sp>
        <p:nvSpPr>
          <p:cNvPr id="35" name="TextBox 33">
            <a:extLst>
              <a:ext uri="{FF2B5EF4-FFF2-40B4-BE49-F238E27FC236}">
                <a16:creationId xmlns:a16="http://schemas.microsoft.com/office/drawing/2014/main" id="{7D409EB5-4230-3EA4-7E8A-A166D7D20D94}"/>
              </a:ext>
            </a:extLst>
          </p:cNvPr>
          <p:cNvSpPr txBox="1"/>
          <p:nvPr/>
        </p:nvSpPr>
        <p:spPr>
          <a:xfrm>
            <a:off x="6643017" y="5907732"/>
            <a:ext cx="3706550" cy="1182922"/>
          </a:xfrm>
          <a:prstGeom prst="rect">
            <a:avLst/>
          </a:prstGeom>
        </p:spPr>
        <p:txBody>
          <a:bodyPr lIns="0" tIns="0" rIns="0" bIns="0" rtlCol="0" anchor="t">
            <a:spAutoFit/>
          </a:bodyPr>
          <a:lstStyle/>
          <a:p>
            <a:pPr algn="ctr">
              <a:lnSpc>
                <a:spcPts val="4797"/>
              </a:lnSpc>
            </a:pPr>
            <a:r>
              <a:rPr lang="en-US" sz="3838" dirty="0">
                <a:solidFill>
                  <a:srgbClr val="FFFFFF"/>
                </a:solidFill>
                <a:latin typeface="Clear Sans Light"/>
              </a:rPr>
              <a:t>Plus d'obligation</a:t>
            </a:r>
          </a:p>
          <a:p>
            <a:pPr marL="0" lvl="0" indent="0" algn="ctr">
              <a:lnSpc>
                <a:spcPts val="4797"/>
              </a:lnSpc>
              <a:spcBef>
                <a:spcPct val="0"/>
              </a:spcBef>
            </a:pPr>
            <a:r>
              <a:rPr lang="en-US" sz="3838" dirty="0">
                <a:solidFill>
                  <a:srgbClr val="FFFFFF"/>
                </a:solidFill>
                <a:latin typeface="Clear Sans Light"/>
              </a:rPr>
              <a:t>scolaire</a:t>
            </a:r>
          </a:p>
        </p:txBody>
      </p:sp>
      <p:sp>
        <p:nvSpPr>
          <p:cNvPr id="36" name="Flèche : droite 35">
            <a:extLst>
              <a:ext uri="{FF2B5EF4-FFF2-40B4-BE49-F238E27FC236}">
                <a16:creationId xmlns:a16="http://schemas.microsoft.com/office/drawing/2014/main" id="{839552AE-4296-34C5-A439-A1D7FF80BEE2}"/>
              </a:ext>
            </a:extLst>
          </p:cNvPr>
          <p:cNvSpPr/>
          <p:nvPr/>
        </p:nvSpPr>
        <p:spPr>
          <a:xfrm>
            <a:off x="10582465" y="6179438"/>
            <a:ext cx="576653" cy="559723"/>
          </a:xfrm>
          <a:prstGeom prst="rightArrow">
            <a:avLst/>
          </a:prstGeom>
          <a:solidFill>
            <a:srgbClr val="AEC2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Flèche : droite 36">
            <a:extLst>
              <a:ext uri="{FF2B5EF4-FFF2-40B4-BE49-F238E27FC236}">
                <a16:creationId xmlns:a16="http://schemas.microsoft.com/office/drawing/2014/main" id="{AB7CB85B-F706-4A6D-9F4B-9EAF0B857587}"/>
              </a:ext>
            </a:extLst>
          </p:cNvPr>
          <p:cNvSpPr/>
          <p:nvPr/>
        </p:nvSpPr>
        <p:spPr>
          <a:xfrm>
            <a:off x="5928727" y="6209252"/>
            <a:ext cx="576653" cy="559723"/>
          </a:xfrm>
          <a:prstGeom prst="rightArrow">
            <a:avLst/>
          </a:prstGeom>
          <a:solidFill>
            <a:srgbClr val="E996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AAFACBCA-1F80-BFB6-07D9-F1A56AF9E600}"/>
              </a:ext>
            </a:extLst>
          </p:cNvPr>
          <p:cNvSpPr txBox="1"/>
          <p:nvPr/>
        </p:nvSpPr>
        <p:spPr>
          <a:xfrm>
            <a:off x="1782029" y="8547019"/>
            <a:ext cx="14793459" cy="923330"/>
          </a:xfrm>
          <a:prstGeom prst="rect">
            <a:avLst/>
          </a:prstGeom>
          <a:noFill/>
        </p:spPr>
        <p:txBody>
          <a:bodyPr wrap="square">
            <a:spAutoFit/>
          </a:bodyPr>
          <a:lstStyle/>
          <a:p>
            <a:r>
              <a:rPr lang="fr-FR" dirty="0"/>
              <a:t>* 16 ans : les enfants agés de 15 ans qui atteignent 16 ans au cours du 4ème trimestre sont dégagés de l’obligation scolaire. La poursuite de la scolarité doit être justifiée.</a:t>
            </a:r>
          </a:p>
          <a:p>
            <a:r>
              <a:rPr lang="fr-FR" dirty="0"/>
              <a:t>** 18 ans : les jeunes âgés de 18 ans au 16/09/2024 n’ouvrent plus droit à l’ARS.</a:t>
            </a:r>
          </a:p>
        </p:txBody>
      </p:sp>
    </p:spTree>
    <p:extLst>
      <p:ext uri="{BB962C8B-B14F-4D97-AF65-F5344CB8AC3E}">
        <p14:creationId xmlns:p14="http://schemas.microsoft.com/office/powerpoint/2010/main" val="6332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7905EAA9-9066-B526-E41C-8D237A953EDA}"/>
              </a:ext>
            </a:extLst>
          </p:cNvPr>
          <p:cNvSpPr txBox="1"/>
          <p:nvPr/>
        </p:nvSpPr>
        <p:spPr>
          <a:xfrm>
            <a:off x="7624891" y="657450"/>
            <a:ext cx="9962897" cy="810742"/>
          </a:xfrm>
          <a:prstGeom prst="rect">
            <a:avLst/>
          </a:prstGeom>
        </p:spPr>
        <p:txBody>
          <a:bodyPr lIns="50800" tIns="50800" rIns="50800" bIns="50800" rtlCol="0" anchor="ctr"/>
          <a:lstStyle/>
          <a:p>
            <a:pPr algn="ctr">
              <a:lnSpc>
                <a:spcPts val="4199"/>
              </a:lnSpc>
            </a:pPr>
            <a:r>
              <a:rPr lang="en-US" sz="2999" dirty="0">
                <a:solidFill>
                  <a:srgbClr val="61483A"/>
                </a:solidFill>
                <a:latin typeface="Avenir Light"/>
              </a:rPr>
              <a:t>Allocation de rentrée scolaire</a:t>
            </a:r>
          </a:p>
        </p:txBody>
      </p:sp>
      <p:sp>
        <p:nvSpPr>
          <p:cNvPr id="5" name="TextBox 15">
            <a:extLst>
              <a:ext uri="{FF2B5EF4-FFF2-40B4-BE49-F238E27FC236}">
                <a16:creationId xmlns:a16="http://schemas.microsoft.com/office/drawing/2014/main" id="{09D49089-8311-638E-87AE-191A7133156D}"/>
              </a:ext>
            </a:extLst>
          </p:cNvPr>
          <p:cNvSpPr txBox="1"/>
          <p:nvPr/>
        </p:nvSpPr>
        <p:spPr>
          <a:xfrm>
            <a:off x="2501083" y="816651"/>
            <a:ext cx="3322938" cy="497829"/>
          </a:xfrm>
          <a:prstGeom prst="rect">
            <a:avLst/>
          </a:prstGeom>
        </p:spPr>
        <p:txBody>
          <a:bodyPr wrap="square" lIns="0" tIns="0" rIns="0" bIns="0" rtlCol="0" anchor="t">
            <a:spAutoFit/>
          </a:bodyPr>
          <a:lstStyle/>
          <a:p>
            <a:pPr algn="ctr">
              <a:lnSpc>
                <a:spcPts val="4200"/>
              </a:lnSpc>
            </a:pPr>
            <a:r>
              <a:rPr lang="en-US" sz="3000" b="1" dirty="0">
                <a:solidFill>
                  <a:srgbClr val="FFFFFF"/>
                </a:solidFill>
                <a:latin typeface="Avenir Light"/>
              </a:rPr>
              <a:t>Mon Compte</a:t>
            </a:r>
          </a:p>
        </p:txBody>
      </p:sp>
      <p:grpSp>
        <p:nvGrpSpPr>
          <p:cNvPr id="2" name="Group 15">
            <a:extLst>
              <a:ext uri="{FF2B5EF4-FFF2-40B4-BE49-F238E27FC236}">
                <a16:creationId xmlns:a16="http://schemas.microsoft.com/office/drawing/2014/main" id="{4BC59021-D31B-2D13-5F52-9C7FECE66E33}"/>
              </a:ext>
            </a:extLst>
          </p:cNvPr>
          <p:cNvGrpSpPr/>
          <p:nvPr/>
        </p:nvGrpSpPr>
        <p:grpSpPr>
          <a:xfrm>
            <a:off x="2978798" y="4381320"/>
            <a:ext cx="2743873" cy="1960622"/>
            <a:chOff x="0" y="0"/>
            <a:chExt cx="3658497" cy="2614163"/>
          </a:xfrm>
        </p:grpSpPr>
        <p:sp>
          <p:nvSpPr>
            <p:cNvPr id="3" name="Freeform 16">
              <a:extLst>
                <a:ext uri="{FF2B5EF4-FFF2-40B4-BE49-F238E27FC236}">
                  <a16:creationId xmlns:a16="http://schemas.microsoft.com/office/drawing/2014/main" id="{310AD924-B474-2A86-99D5-EF4C75C7CEF3}"/>
                </a:ext>
              </a:extLst>
            </p:cNvPr>
            <p:cNvSpPr/>
            <p:nvPr/>
          </p:nvSpPr>
          <p:spPr>
            <a:xfrm>
              <a:off x="0" y="0"/>
              <a:ext cx="3658497" cy="2614163"/>
            </a:xfrm>
            <a:custGeom>
              <a:avLst/>
              <a:gdLst/>
              <a:ahLst/>
              <a:cxnLst/>
              <a:rect l="l" t="t" r="r" b="b"/>
              <a:pathLst>
                <a:path w="3658497" h="2614163">
                  <a:moveTo>
                    <a:pt x="0" y="0"/>
                  </a:moveTo>
                  <a:lnTo>
                    <a:pt x="3658497" y="0"/>
                  </a:lnTo>
                  <a:lnTo>
                    <a:pt x="3658497" y="2614163"/>
                  </a:lnTo>
                  <a:lnTo>
                    <a:pt x="0" y="26141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Freeform 17">
              <a:extLst>
                <a:ext uri="{FF2B5EF4-FFF2-40B4-BE49-F238E27FC236}">
                  <a16:creationId xmlns:a16="http://schemas.microsoft.com/office/drawing/2014/main" id="{CF84557D-DE0F-8D37-84D6-5060D9ADB14E}"/>
                </a:ext>
              </a:extLst>
            </p:cNvPr>
            <p:cNvSpPr/>
            <p:nvPr/>
          </p:nvSpPr>
          <p:spPr>
            <a:xfrm>
              <a:off x="447028" y="181984"/>
              <a:ext cx="2789841" cy="1641083"/>
            </a:xfrm>
            <a:custGeom>
              <a:avLst/>
              <a:gdLst/>
              <a:ahLst/>
              <a:cxnLst/>
              <a:rect l="l" t="t" r="r" b="b"/>
              <a:pathLst>
                <a:path w="2789841" h="1641083">
                  <a:moveTo>
                    <a:pt x="0" y="0"/>
                  </a:moveTo>
                  <a:lnTo>
                    <a:pt x="2789841" y="0"/>
                  </a:lnTo>
                  <a:lnTo>
                    <a:pt x="2789841" y="1641083"/>
                  </a:lnTo>
                  <a:lnTo>
                    <a:pt x="0" y="1641083"/>
                  </a:lnTo>
                  <a:lnTo>
                    <a:pt x="0" y="0"/>
                  </a:lnTo>
                  <a:close/>
                </a:path>
              </a:pathLst>
            </a:custGeom>
            <a:blipFill>
              <a:blip r:embed="rId4"/>
              <a:stretch>
                <a:fillRect/>
              </a:stretch>
            </a:blipFill>
          </p:spPr>
          <p:txBody>
            <a:bodyPr/>
            <a:lstStyle/>
            <a:p>
              <a:endParaRPr lang="fr-FR"/>
            </a:p>
          </p:txBody>
        </p:sp>
      </p:grpSp>
      <p:grpSp>
        <p:nvGrpSpPr>
          <p:cNvPr id="20" name="Group 18">
            <a:extLst>
              <a:ext uri="{FF2B5EF4-FFF2-40B4-BE49-F238E27FC236}">
                <a16:creationId xmlns:a16="http://schemas.microsoft.com/office/drawing/2014/main" id="{CA3D5394-DF3A-779B-E7FA-694514D98CB2}"/>
              </a:ext>
            </a:extLst>
          </p:cNvPr>
          <p:cNvGrpSpPr/>
          <p:nvPr/>
        </p:nvGrpSpPr>
        <p:grpSpPr>
          <a:xfrm>
            <a:off x="6087301" y="4668986"/>
            <a:ext cx="722567" cy="1385290"/>
            <a:chOff x="0" y="0"/>
            <a:chExt cx="963423" cy="1847053"/>
          </a:xfrm>
        </p:grpSpPr>
        <p:sp>
          <p:nvSpPr>
            <p:cNvPr id="21" name="Freeform 19">
              <a:extLst>
                <a:ext uri="{FF2B5EF4-FFF2-40B4-BE49-F238E27FC236}">
                  <a16:creationId xmlns:a16="http://schemas.microsoft.com/office/drawing/2014/main" id="{184C6F55-5681-D7F4-3005-399C991C2DB3}"/>
                </a:ext>
              </a:extLst>
            </p:cNvPr>
            <p:cNvSpPr/>
            <p:nvPr/>
          </p:nvSpPr>
          <p:spPr>
            <a:xfrm>
              <a:off x="0" y="0"/>
              <a:ext cx="963423" cy="1847053"/>
            </a:xfrm>
            <a:custGeom>
              <a:avLst/>
              <a:gdLst/>
              <a:ahLst/>
              <a:cxnLst/>
              <a:rect l="l" t="t" r="r" b="b"/>
              <a:pathLst>
                <a:path w="963423" h="1847053">
                  <a:moveTo>
                    <a:pt x="0" y="0"/>
                  </a:moveTo>
                  <a:lnTo>
                    <a:pt x="963423" y="0"/>
                  </a:lnTo>
                  <a:lnTo>
                    <a:pt x="963423" y="1847053"/>
                  </a:lnTo>
                  <a:lnTo>
                    <a:pt x="0" y="18470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2" name="Freeform 20">
              <a:extLst>
                <a:ext uri="{FF2B5EF4-FFF2-40B4-BE49-F238E27FC236}">
                  <a16:creationId xmlns:a16="http://schemas.microsoft.com/office/drawing/2014/main" id="{165574E5-E5BE-37A9-0169-BB829247C403}"/>
                </a:ext>
              </a:extLst>
            </p:cNvPr>
            <p:cNvSpPr/>
            <p:nvPr/>
          </p:nvSpPr>
          <p:spPr>
            <a:xfrm>
              <a:off x="62426" y="509758"/>
              <a:ext cx="838570" cy="827536"/>
            </a:xfrm>
            <a:custGeom>
              <a:avLst/>
              <a:gdLst/>
              <a:ahLst/>
              <a:cxnLst/>
              <a:rect l="l" t="t" r="r" b="b"/>
              <a:pathLst>
                <a:path w="838570" h="827536">
                  <a:moveTo>
                    <a:pt x="0" y="0"/>
                  </a:moveTo>
                  <a:lnTo>
                    <a:pt x="838571" y="0"/>
                  </a:lnTo>
                  <a:lnTo>
                    <a:pt x="838571" y="827537"/>
                  </a:lnTo>
                  <a:lnTo>
                    <a:pt x="0" y="827537"/>
                  </a:lnTo>
                  <a:lnTo>
                    <a:pt x="0" y="0"/>
                  </a:lnTo>
                  <a:close/>
                </a:path>
              </a:pathLst>
            </a:custGeom>
            <a:blipFill>
              <a:blip r:embed="rId7"/>
              <a:stretch>
                <a:fillRect/>
              </a:stretch>
            </a:blipFill>
          </p:spPr>
          <p:txBody>
            <a:bodyPr/>
            <a:lstStyle/>
            <a:p>
              <a:endParaRPr lang="fr-FR"/>
            </a:p>
          </p:txBody>
        </p:sp>
      </p:grpSp>
      <p:grpSp>
        <p:nvGrpSpPr>
          <p:cNvPr id="26" name="Group 21">
            <a:extLst>
              <a:ext uri="{FF2B5EF4-FFF2-40B4-BE49-F238E27FC236}">
                <a16:creationId xmlns:a16="http://schemas.microsoft.com/office/drawing/2014/main" id="{B0F5DD27-55D9-11FC-6615-599D1F619909}"/>
              </a:ext>
            </a:extLst>
          </p:cNvPr>
          <p:cNvGrpSpPr/>
          <p:nvPr/>
        </p:nvGrpSpPr>
        <p:grpSpPr>
          <a:xfrm>
            <a:off x="12166176" y="4381320"/>
            <a:ext cx="2010894" cy="1960622"/>
            <a:chOff x="0" y="0"/>
            <a:chExt cx="2681192" cy="2614163"/>
          </a:xfrm>
        </p:grpSpPr>
        <p:sp>
          <p:nvSpPr>
            <p:cNvPr id="27" name="Freeform 22">
              <a:extLst>
                <a:ext uri="{FF2B5EF4-FFF2-40B4-BE49-F238E27FC236}">
                  <a16:creationId xmlns:a16="http://schemas.microsoft.com/office/drawing/2014/main" id="{C5655F5F-56F1-C382-8855-C98AFF3867E6}"/>
                </a:ext>
              </a:extLst>
            </p:cNvPr>
            <p:cNvSpPr/>
            <p:nvPr/>
          </p:nvSpPr>
          <p:spPr>
            <a:xfrm>
              <a:off x="0" y="0"/>
              <a:ext cx="2681192" cy="2614163"/>
            </a:xfrm>
            <a:custGeom>
              <a:avLst/>
              <a:gdLst/>
              <a:ahLst/>
              <a:cxnLst/>
              <a:rect l="l" t="t" r="r" b="b"/>
              <a:pathLst>
                <a:path w="2681192" h="2614163">
                  <a:moveTo>
                    <a:pt x="0" y="0"/>
                  </a:moveTo>
                  <a:lnTo>
                    <a:pt x="2681192" y="0"/>
                  </a:lnTo>
                  <a:lnTo>
                    <a:pt x="2681192" y="2614163"/>
                  </a:lnTo>
                  <a:lnTo>
                    <a:pt x="0" y="26141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29" name="Freeform 23">
              <a:extLst>
                <a:ext uri="{FF2B5EF4-FFF2-40B4-BE49-F238E27FC236}">
                  <a16:creationId xmlns:a16="http://schemas.microsoft.com/office/drawing/2014/main" id="{3B9BB52C-CF36-36A2-2B91-A31712FDF2E0}"/>
                </a:ext>
              </a:extLst>
            </p:cNvPr>
            <p:cNvSpPr/>
            <p:nvPr/>
          </p:nvSpPr>
          <p:spPr>
            <a:xfrm>
              <a:off x="885958" y="890938"/>
              <a:ext cx="909277" cy="932129"/>
            </a:xfrm>
            <a:custGeom>
              <a:avLst/>
              <a:gdLst/>
              <a:ahLst/>
              <a:cxnLst/>
              <a:rect l="l" t="t" r="r" b="b"/>
              <a:pathLst>
                <a:path w="909277" h="932129">
                  <a:moveTo>
                    <a:pt x="0" y="0"/>
                  </a:moveTo>
                  <a:lnTo>
                    <a:pt x="909276" y="0"/>
                  </a:lnTo>
                  <a:lnTo>
                    <a:pt x="909276" y="932129"/>
                  </a:lnTo>
                  <a:lnTo>
                    <a:pt x="0" y="9321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grpSp>
      <p:sp>
        <p:nvSpPr>
          <p:cNvPr id="38" name="TextBox 26">
            <a:extLst>
              <a:ext uri="{FF2B5EF4-FFF2-40B4-BE49-F238E27FC236}">
                <a16:creationId xmlns:a16="http://schemas.microsoft.com/office/drawing/2014/main" id="{B87C79BE-2F4D-D468-DFD5-A1B1EF49B7F1}"/>
              </a:ext>
            </a:extLst>
          </p:cNvPr>
          <p:cNvSpPr txBox="1"/>
          <p:nvPr/>
        </p:nvSpPr>
        <p:spPr>
          <a:xfrm>
            <a:off x="6363192" y="2095827"/>
            <a:ext cx="5421005" cy="1461939"/>
          </a:xfrm>
          <a:prstGeom prst="rect">
            <a:avLst/>
          </a:prstGeom>
        </p:spPr>
        <p:txBody>
          <a:bodyPr lIns="0" tIns="0" rIns="0" bIns="0" rtlCol="0" anchor="t">
            <a:spAutoFit/>
          </a:bodyPr>
          <a:lstStyle/>
          <a:p>
            <a:pPr algn="ctr">
              <a:lnSpc>
                <a:spcPts val="3799"/>
              </a:lnSpc>
            </a:pPr>
            <a:r>
              <a:rPr lang="en-US" sz="3838" dirty="0">
                <a:latin typeface="Avenir Light"/>
              </a:rPr>
              <a:t>Droit ARS avec confirmation scolarité</a:t>
            </a:r>
          </a:p>
          <a:p>
            <a:pPr marL="0" lvl="0" indent="0" algn="ctr">
              <a:lnSpc>
                <a:spcPts val="3799"/>
              </a:lnSpc>
            </a:pPr>
            <a:r>
              <a:rPr lang="en-US" sz="3838" dirty="0">
                <a:latin typeface="Avenir Light"/>
              </a:rPr>
              <a:t>16 - 18 ans</a:t>
            </a:r>
          </a:p>
        </p:txBody>
      </p:sp>
      <p:grpSp>
        <p:nvGrpSpPr>
          <p:cNvPr id="39" name="Group 27">
            <a:extLst>
              <a:ext uri="{FF2B5EF4-FFF2-40B4-BE49-F238E27FC236}">
                <a16:creationId xmlns:a16="http://schemas.microsoft.com/office/drawing/2014/main" id="{F257249B-C129-0943-0532-A3D2BDA57F0E}"/>
              </a:ext>
            </a:extLst>
          </p:cNvPr>
          <p:cNvGrpSpPr/>
          <p:nvPr/>
        </p:nvGrpSpPr>
        <p:grpSpPr>
          <a:xfrm>
            <a:off x="4059510" y="7561141"/>
            <a:ext cx="996137" cy="1230261"/>
            <a:chOff x="0" y="0"/>
            <a:chExt cx="1328183" cy="1640348"/>
          </a:xfrm>
        </p:grpSpPr>
        <p:sp>
          <p:nvSpPr>
            <p:cNvPr id="40" name="Freeform 28">
              <a:extLst>
                <a:ext uri="{FF2B5EF4-FFF2-40B4-BE49-F238E27FC236}">
                  <a16:creationId xmlns:a16="http://schemas.microsoft.com/office/drawing/2014/main" id="{F395B1E1-0958-D20D-5864-5321F87C5602}"/>
                </a:ext>
              </a:extLst>
            </p:cNvPr>
            <p:cNvSpPr/>
            <p:nvPr/>
          </p:nvSpPr>
          <p:spPr>
            <a:xfrm>
              <a:off x="0" y="0"/>
              <a:ext cx="1328183" cy="1640348"/>
            </a:xfrm>
            <a:custGeom>
              <a:avLst/>
              <a:gdLst/>
              <a:ahLst/>
              <a:cxnLst/>
              <a:rect l="l" t="t" r="r" b="b"/>
              <a:pathLst>
                <a:path w="1328183" h="1640348">
                  <a:moveTo>
                    <a:pt x="0" y="0"/>
                  </a:moveTo>
                  <a:lnTo>
                    <a:pt x="1328183" y="0"/>
                  </a:lnTo>
                  <a:lnTo>
                    <a:pt x="1328183" y="1640348"/>
                  </a:lnTo>
                  <a:lnTo>
                    <a:pt x="0" y="1640348"/>
                  </a:lnTo>
                  <a:lnTo>
                    <a:pt x="0" y="0"/>
                  </a:lnTo>
                  <a:close/>
                </a:path>
              </a:pathLst>
            </a:custGeom>
            <a:blipFill>
              <a:blip r:embed="rId12">
                <a:extLst>
                  <a:ext uri="{96DAC541-7B7A-43D3-8B79-37D633B846F1}">
                    <asvg:svgBlip xmlns:asvg="http://schemas.microsoft.com/office/drawing/2016/SVG/main" r:embed="rId13"/>
                  </a:ext>
                </a:extLst>
              </a:blip>
              <a:stretch>
                <a:fillRect t="-135" b="-135"/>
              </a:stretch>
            </a:blipFill>
          </p:spPr>
          <p:txBody>
            <a:bodyPr/>
            <a:lstStyle/>
            <a:p>
              <a:endParaRPr lang="fr-FR"/>
            </a:p>
          </p:txBody>
        </p:sp>
        <p:sp>
          <p:nvSpPr>
            <p:cNvPr id="41" name="TextBox 29">
              <a:extLst>
                <a:ext uri="{FF2B5EF4-FFF2-40B4-BE49-F238E27FC236}">
                  <a16:creationId xmlns:a16="http://schemas.microsoft.com/office/drawing/2014/main" id="{844241F2-0F03-456D-752A-420B43263F13}"/>
                </a:ext>
              </a:extLst>
            </p:cNvPr>
            <p:cNvSpPr txBox="1"/>
            <p:nvPr/>
          </p:nvSpPr>
          <p:spPr>
            <a:xfrm>
              <a:off x="155045" y="713136"/>
              <a:ext cx="1070887" cy="642706"/>
            </a:xfrm>
            <a:prstGeom prst="rect">
              <a:avLst/>
            </a:prstGeom>
          </p:spPr>
          <p:txBody>
            <a:bodyPr lIns="0" tIns="0" rIns="0" bIns="0" rtlCol="0" anchor="t">
              <a:spAutoFit/>
            </a:bodyPr>
            <a:lstStyle/>
            <a:p>
              <a:pPr algn="ctr">
                <a:lnSpc>
                  <a:spcPts val="1706"/>
                </a:lnSpc>
              </a:pPr>
              <a:r>
                <a:rPr lang="en-US" sz="1835" spc="-189" dirty="0">
                  <a:solidFill>
                    <a:srgbClr val="1D5E93"/>
                  </a:solidFill>
                  <a:latin typeface="Avenir Bold"/>
                </a:rPr>
                <a:t>06 juillet </a:t>
              </a:r>
            </a:p>
            <a:p>
              <a:pPr algn="ctr">
                <a:lnSpc>
                  <a:spcPts val="1706"/>
                </a:lnSpc>
              </a:pPr>
              <a:r>
                <a:rPr lang="en-US" sz="1835" spc="-189" dirty="0">
                  <a:solidFill>
                    <a:srgbClr val="1D5E93"/>
                  </a:solidFill>
                  <a:latin typeface="Avenir Bold"/>
                </a:rPr>
                <a:t>2024</a:t>
              </a:r>
            </a:p>
          </p:txBody>
        </p:sp>
      </p:grpSp>
      <p:grpSp>
        <p:nvGrpSpPr>
          <p:cNvPr id="42" name="Group 30">
            <a:extLst>
              <a:ext uri="{FF2B5EF4-FFF2-40B4-BE49-F238E27FC236}">
                <a16:creationId xmlns:a16="http://schemas.microsoft.com/office/drawing/2014/main" id="{F98CC52B-FE4C-5E92-86E5-8AA6FA879332}"/>
              </a:ext>
            </a:extLst>
          </p:cNvPr>
          <p:cNvGrpSpPr/>
          <p:nvPr/>
        </p:nvGrpSpPr>
        <p:grpSpPr>
          <a:xfrm>
            <a:off x="11431916" y="7404931"/>
            <a:ext cx="989404" cy="1230261"/>
            <a:chOff x="0" y="0"/>
            <a:chExt cx="1319205" cy="1640348"/>
          </a:xfrm>
        </p:grpSpPr>
        <p:sp>
          <p:nvSpPr>
            <p:cNvPr id="43" name="Freeform 31">
              <a:extLst>
                <a:ext uri="{FF2B5EF4-FFF2-40B4-BE49-F238E27FC236}">
                  <a16:creationId xmlns:a16="http://schemas.microsoft.com/office/drawing/2014/main" id="{6D049089-6835-7DE2-8EC7-10E11A78F8F6}"/>
                </a:ext>
              </a:extLst>
            </p:cNvPr>
            <p:cNvSpPr/>
            <p:nvPr/>
          </p:nvSpPr>
          <p:spPr>
            <a:xfrm>
              <a:off x="0" y="0"/>
              <a:ext cx="1319205" cy="1640348"/>
            </a:xfrm>
            <a:custGeom>
              <a:avLst/>
              <a:gdLst/>
              <a:ahLst/>
              <a:cxnLst/>
              <a:rect l="l" t="t" r="r" b="b"/>
              <a:pathLst>
                <a:path w="1319205" h="1640348">
                  <a:moveTo>
                    <a:pt x="0" y="0"/>
                  </a:moveTo>
                  <a:lnTo>
                    <a:pt x="1319205" y="0"/>
                  </a:lnTo>
                  <a:lnTo>
                    <a:pt x="1319205" y="1640348"/>
                  </a:lnTo>
                  <a:lnTo>
                    <a:pt x="0" y="1640348"/>
                  </a:lnTo>
                  <a:lnTo>
                    <a:pt x="0" y="0"/>
                  </a:lnTo>
                  <a:close/>
                </a:path>
              </a:pathLst>
            </a:custGeom>
            <a:blipFill>
              <a:blip r:embed="rId12">
                <a:extLst>
                  <a:ext uri="{96DAC541-7B7A-43D3-8B79-37D633B846F1}">
                    <asvg:svgBlip xmlns:asvg="http://schemas.microsoft.com/office/drawing/2016/SVG/main" r:embed="rId13"/>
                  </a:ext>
                </a:extLst>
              </a:blip>
              <a:stretch>
                <a:fillRect l="-203" r="-203"/>
              </a:stretch>
            </a:blipFill>
          </p:spPr>
          <p:txBody>
            <a:bodyPr/>
            <a:lstStyle/>
            <a:p>
              <a:endParaRPr lang="fr-FR"/>
            </a:p>
          </p:txBody>
        </p:sp>
        <p:sp>
          <p:nvSpPr>
            <p:cNvPr id="44" name="TextBox 32">
              <a:extLst>
                <a:ext uri="{FF2B5EF4-FFF2-40B4-BE49-F238E27FC236}">
                  <a16:creationId xmlns:a16="http://schemas.microsoft.com/office/drawing/2014/main" id="{5E16C9F2-BD99-78D5-BFA3-7D44FC4C6FD9}"/>
                </a:ext>
              </a:extLst>
            </p:cNvPr>
            <p:cNvSpPr txBox="1"/>
            <p:nvPr/>
          </p:nvSpPr>
          <p:spPr>
            <a:xfrm>
              <a:off x="153997" y="717841"/>
              <a:ext cx="1063647" cy="639925"/>
            </a:xfrm>
            <a:prstGeom prst="rect">
              <a:avLst/>
            </a:prstGeom>
          </p:spPr>
          <p:txBody>
            <a:bodyPr lIns="0" tIns="0" rIns="0" bIns="0" rtlCol="0" anchor="t">
              <a:spAutoFit/>
            </a:bodyPr>
            <a:lstStyle/>
            <a:p>
              <a:pPr algn="ctr">
                <a:lnSpc>
                  <a:spcPts val="1695"/>
                </a:lnSpc>
              </a:pPr>
              <a:r>
                <a:rPr lang="en-US" sz="1822" spc="-187" dirty="0">
                  <a:solidFill>
                    <a:srgbClr val="105586"/>
                  </a:solidFill>
                  <a:latin typeface="Avenir Bold"/>
                </a:rPr>
                <a:t>08 juillet </a:t>
              </a:r>
            </a:p>
            <a:p>
              <a:pPr algn="ctr">
                <a:lnSpc>
                  <a:spcPts val="1695"/>
                </a:lnSpc>
              </a:pPr>
              <a:r>
                <a:rPr lang="en-US" sz="1822" spc="-187" dirty="0">
                  <a:solidFill>
                    <a:srgbClr val="105586"/>
                  </a:solidFill>
                  <a:latin typeface="Avenir Bold"/>
                </a:rPr>
                <a:t>2024</a:t>
              </a:r>
            </a:p>
          </p:txBody>
        </p:sp>
      </p:grpSp>
      <p:grpSp>
        <p:nvGrpSpPr>
          <p:cNvPr id="45" name="Group 33">
            <a:extLst>
              <a:ext uri="{FF2B5EF4-FFF2-40B4-BE49-F238E27FC236}">
                <a16:creationId xmlns:a16="http://schemas.microsoft.com/office/drawing/2014/main" id="{2C12B812-9C77-F6EC-1321-00FD2A08E877}"/>
              </a:ext>
            </a:extLst>
          </p:cNvPr>
          <p:cNvGrpSpPr/>
          <p:nvPr/>
        </p:nvGrpSpPr>
        <p:grpSpPr>
          <a:xfrm>
            <a:off x="13682369" y="7404931"/>
            <a:ext cx="989404" cy="1230261"/>
            <a:chOff x="0" y="0"/>
            <a:chExt cx="1319205" cy="1640348"/>
          </a:xfrm>
        </p:grpSpPr>
        <p:sp>
          <p:nvSpPr>
            <p:cNvPr id="46" name="Freeform 34">
              <a:extLst>
                <a:ext uri="{FF2B5EF4-FFF2-40B4-BE49-F238E27FC236}">
                  <a16:creationId xmlns:a16="http://schemas.microsoft.com/office/drawing/2014/main" id="{4F386F1F-7913-C49A-3CAA-3131794D46C0}"/>
                </a:ext>
              </a:extLst>
            </p:cNvPr>
            <p:cNvSpPr/>
            <p:nvPr/>
          </p:nvSpPr>
          <p:spPr>
            <a:xfrm>
              <a:off x="0" y="0"/>
              <a:ext cx="1319205" cy="1640348"/>
            </a:xfrm>
            <a:custGeom>
              <a:avLst/>
              <a:gdLst/>
              <a:ahLst/>
              <a:cxnLst/>
              <a:rect l="l" t="t" r="r" b="b"/>
              <a:pathLst>
                <a:path w="1319205" h="1640348">
                  <a:moveTo>
                    <a:pt x="0" y="0"/>
                  </a:moveTo>
                  <a:lnTo>
                    <a:pt x="1319205" y="0"/>
                  </a:lnTo>
                  <a:lnTo>
                    <a:pt x="1319205" y="1640348"/>
                  </a:lnTo>
                  <a:lnTo>
                    <a:pt x="0" y="1640348"/>
                  </a:lnTo>
                  <a:lnTo>
                    <a:pt x="0" y="0"/>
                  </a:lnTo>
                  <a:close/>
                </a:path>
              </a:pathLst>
            </a:custGeom>
            <a:blipFill>
              <a:blip r:embed="rId12">
                <a:extLst>
                  <a:ext uri="{96DAC541-7B7A-43D3-8B79-37D633B846F1}">
                    <asvg:svgBlip xmlns:asvg="http://schemas.microsoft.com/office/drawing/2016/SVG/main" r:embed="rId13"/>
                  </a:ext>
                </a:extLst>
              </a:blip>
              <a:stretch>
                <a:fillRect l="-203" r="-203"/>
              </a:stretch>
            </a:blipFill>
          </p:spPr>
          <p:txBody>
            <a:bodyPr/>
            <a:lstStyle/>
            <a:p>
              <a:endParaRPr lang="fr-FR"/>
            </a:p>
          </p:txBody>
        </p:sp>
        <p:sp>
          <p:nvSpPr>
            <p:cNvPr id="47" name="TextBox 35">
              <a:extLst>
                <a:ext uri="{FF2B5EF4-FFF2-40B4-BE49-F238E27FC236}">
                  <a16:creationId xmlns:a16="http://schemas.microsoft.com/office/drawing/2014/main" id="{48B55B6D-CB01-9971-D19A-70170F1FF1D9}"/>
                </a:ext>
              </a:extLst>
            </p:cNvPr>
            <p:cNvSpPr txBox="1"/>
            <p:nvPr/>
          </p:nvSpPr>
          <p:spPr>
            <a:xfrm>
              <a:off x="153997" y="717841"/>
              <a:ext cx="1063647" cy="639925"/>
            </a:xfrm>
            <a:prstGeom prst="rect">
              <a:avLst/>
            </a:prstGeom>
          </p:spPr>
          <p:txBody>
            <a:bodyPr lIns="0" tIns="0" rIns="0" bIns="0" rtlCol="0" anchor="t">
              <a:spAutoFit/>
            </a:bodyPr>
            <a:lstStyle/>
            <a:p>
              <a:pPr algn="ctr">
                <a:lnSpc>
                  <a:spcPts val="1695"/>
                </a:lnSpc>
              </a:pPr>
              <a:r>
                <a:rPr lang="en-US" sz="1822" spc="-187" dirty="0">
                  <a:solidFill>
                    <a:srgbClr val="1D5E93"/>
                  </a:solidFill>
                  <a:latin typeface="Avenir Bold"/>
                </a:rPr>
                <a:t>09 juillet</a:t>
              </a:r>
            </a:p>
            <a:p>
              <a:pPr algn="ctr">
                <a:lnSpc>
                  <a:spcPts val="1695"/>
                </a:lnSpc>
              </a:pPr>
              <a:r>
                <a:rPr lang="en-US" sz="1822" spc="-187" dirty="0">
                  <a:solidFill>
                    <a:srgbClr val="1D5E93"/>
                  </a:solidFill>
                  <a:latin typeface="Avenir Bold"/>
                </a:rPr>
                <a:t>2024</a:t>
              </a:r>
            </a:p>
          </p:txBody>
        </p:sp>
      </p:grpSp>
      <p:sp>
        <p:nvSpPr>
          <p:cNvPr id="50" name="TextBox 38">
            <a:extLst>
              <a:ext uri="{FF2B5EF4-FFF2-40B4-BE49-F238E27FC236}">
                <a16:creationId xmlns:a16="http://schemas.microsoft.com/office/drawing/2014/main" id="{7FBB5422-C323-E607-6333-5A12BFE9257E}"/>
              </a:ext>
            </a:extLst>
          </p:cNvPr>
          <p:cNvSpPr txBox="1"/>
          <p:nvPr/>
        </p:nvSpPr>
        <p:spPr>
          <a:xfrm>
            <a:off x="6471693" y="1575375"/>
            <a:ext cx="5344616" cy="2268406"/>
          </a:xfrm>
          <a:prstGeom prst="rect">
            <a:avLst/>
          </a:prstGeom>
        </p:spPr>
        <p:txBody>
          <a:bodyPr lIns="50800" tIns="50800" rIns="50800" bIns="50800" rtlCol="0" anchor="ctr"/>
          <a:lstStyle/>
          <a:p>
            <a:pPr algn="ctr">
              <a:lnSpc>
                <a:spcPts val="2659"/>
              </a:lnSpc>
            </a:pPr>
            <a:endParaRPr dirty="0"/>
          </a:p>
        </p:txBody>
      </p:sp>
      <p:sp>
        <p:nvSpPr>
          <p:cNvPr id="51" name="TextBox 40">
            <a:extLst>
              <a:ext uri="{FF2B5EF4-FFF2-40B4-BE49-F238E27FC236}">
                <a16:creationId xmlns:a16="http://schemas.microsoft.com/office/drawing/2014/main" id="{77E71A66-D998-1330-AC49-01897BFC8D40}"/>
              </a:ext>
            </a:extLst>
          </p:cNvPr>
          <p:cNvSpPr txBox="1"/>
          <p:nvPr/>
        </p:nvSpPr>
        <p:spPr>
          <a:xfrm>
            <a:off x="2088502" y="6789616"/>
            <a:ext cx="5704229" cy="561022"/>
          </a:xfrm>
          <a:prstGeom prst="rect">
            <a:avLst/>
          </a:prstGeom>
        </p:spPr>
        <p:txBody>
          <a:bodyPr lIns="0" tIns="0" rIns="0" bIns="0" rtlCol="0" anchor="t">
            <a:spAutoFit/>
          </a:bodyPr>
          <a:lstStyle/>
          <a:p>
            <a:pPr algn="l">
              <a:lnSpc>
                <a:spcPts val="3937"/>
              </a:lnSpc>
              <a:spcBef>
                <a:spcPct val="0"/>
              </a:spcBef>
            </a:pPr>
            <a:r>
              <a:rPr lang="en-US" sz="3150" dirty="0">
                <a:solidFill>
                  <a:srgbClr val="0E3D99"/>
                </a:solidFill>
                <a:latin typeface="Avenir Light"/>
              </a:rPr>
              <a:t>Ouverture de la téléprocédure :  </a:t>
            </a:r>
          </a:p>
        </p:txBody>
      </p:sp>
      <p:sp>
        <p:nvSpPr>
          <p:cNvPr id="52" name="TextBox 41">
            <a:extLst>
              <a:ext uri="{FF2B5EF4-FFF2-40B4-BE49-F238E27FC236}">
                <a16:creationId xmlns:a16="http://schemas.microsoft.com/office/drawing/2014/main" id="{3E3715C2-115F-F010-F762-75090CA756BF}"/>
              </a:ext>
            </a:extLst>
          </p:cNvPr>
          <p:cNvSpPr txBox="1"/>
          <p:nvPr/>
        </p:nvSpPr>
        <p:spPr>
          <a:xfrm>
            <a:off x="10236216" y="6657444"/>
            <a:ext cx="5631256" cy="605790"/>
          </a:xfrm>
          <a:prstGeom prst="rect">
            <a:avLst/>
          </a:prstGeom>
        </p:spPr>
        <p:txBody>
          <a:bodyPr lIns="0" tIns="0" rIns="0" bIns="0" rtlCol="0" anchor="t">
            <a:spAutoFit/>
          </a:bodyPr>
          <a:lstStyle/>
          <a:p>
            <a:pPr algn="ctr">
              <a:lnSpc>
                <a:spcPts val="4409"/>
              </a:lnSpc>
            </a:pPr>
            <a:r>
              <a:rPr lang="en-US" sz="3150" dirty="0">
                <a:solidFill>
                  <a:srgbClr val="0E3D99"/>
                </a:solidFill>
                <a:latin typeface="Avenir Light"/>
              </a:rPr>
              <a:t>Envoi mailing les : </a:t>
            </a:r>
          </a:p>
        </p:txBody>
      </p:sp>
      <p:sp>
        <p:nvSpPr>
          <p:cNvPr id="53" name="TextBox 42">
            <a:extLst>
              <a:ext uri="{FF2B5EF4-FFF2-40B4-BE49-F238E27FC236}">
                <a16:creationId xmlns:a16="http://schemas.microsoft.com/office/drawing/2014/main" id="{9EDBE62E-4697-05D5-2182-C5500BA16AA2}"/>
              </a:ext>
            </a:extLst>
          </p:cNvPr>
          <p:cNvSpPr txBox="1"/>
          <p:nvPr/>
        </p:nvSpPr>
        <p:spPr>
          <a:xfrm>
            <a:off x="12809331" y="7588261"/>
            <a:ext cx="485026" cy="588011"/>
          </a:xfrm>
          <a:prstGeom prst="rect">
            <a:avLst/>
          </a:prstGeom>
        </p:spPr>
        <p:txBody>
          <a:bodyPr lIns="0" tIns="0" rIns="0" bIns="0" rtlCol="0" anchor="t">
            <a:spAutoFit/>
          </a:bodyPr>
          <a:lstStyle/>
          <a:p>
            <a:pPr algn="l">
              <a:lnSpc>
                <a:spcPts val="4339"/>
              </a:lnSpc>
              <a:spcBef>
                <a:spcPct val="0"/>
              </a:spcBef>
            </a:pPr>
            <a:r>
              <a:rPr lang="en-US" sz="3099" dirty="0">
                <a:solidFill>
                  <a:srgbClr val="4880C0"/>
                </a:solidFill>
                <a:latin typeface="Avenir"/>
              </a:rPr>
              <a:t>et</a:t>
            </a:r>
          </a:p>
        </p:txBody>
      </p:sp>
      <p:sp>
        <p:nvSpPr>
          <p:cNvPr id="54" name="Freeform 37">
            <a:extLst>
              <a:ext uri="{FF2B5EF4-FFF2-40B4-BE49-F238E27FC236}">
                <a16:creationId xmlns:a16="http://schemas.microsoft.com/office/drawing/2014/main" id="{1746A01E-3A64-EB40-7ED8-6EF5DA7C56EE}"/>
              </a:ext>
            </a:extLst>
          </p:cNvPr>
          <p:cNvSpPr/>
          <p:nvPr/>
        </p:nvSpPr>
        <p:spPr>
          <a:xfrm>
            <a:off x="6401386" y="1837254"/>
            <a:ext cx="5344616" cy="1979084"/>
          </a:xfrm>
          <a:custGeom>
            <a:avLst/>
            <a:gdLst/>
            <a:ahLst/>
            <a:cxnLst/>
            <a:rect l="l" t="t" r="r" b="b"/>
            <a:pathLst>
              <a:path w="1407635" h="521240">
                <a:moveTo>
                  <a:pt x="73876" y="0"/>
                </a:moveTo>
                <a:lnTo>
                  <a:pt x="1333759" y="0"/>
                </a:lnTo>
                <a:cubicBezTo>
                  <a:pt x="1374560" y="0"/>
                  <a:pt x="1407635" y="33075"/>
                  <a:pt x="1407635" y="73876"/>
                </a:cubicBezTo>
                <a:lnTo>
                  <a:pt x="1407635" y="447364"/>
                </a:lnTo>
                <a:cubicBezTo>
                  <a:pt x="1407635" y="466957"/>
                  <a:pt x="1399852" y="485748"/>
                  <a:pt x="1385997" y="499602"/>
                </a:cubicBezTo>
                <a:cubicBezTo>
                  <a:pt x="1372143" y="513457"/>
                  <a:pt x="1353352" y="521240"/>
                  <a:pt x="1333759" y="521240"/>
                </a:cubicBezTo>
                <a:lnTo>
                  <a:pt x="73876" y="521240"/>
                </a:lnTo>
                <a:cubicBezTo>
                  <a:pt x="33075" y="521240"/>
                  <a:pt x="0" y="488165"/>
                  <a:pt x="0" y="447364"/>
                </a:cubicBezTo>
                <a:lnTo>
                  <a:pt x="0" y="73876"/>
                </a:lnTo>
                <a:cubicBezTo>
                  <a:pt x="0" y="33075"/>
                  <a:pt x="33075" y="0"/>
                  <a:pt x="73876" y="0"/>
                </a:cubicBezTo>
                <a:close/>
              </a:path>
            </a:pathLst>
          </a:custGeom>
          <a:solidFill>
            <a:srgbClr val="E99692">
              <a:alpha val="0"/>
            </a:srgbClr>
          </a:solidFill>
          <a:ln w="57150" cap="rnd">
            <a:solidFill>
              <a:srgbClr val="FFBE99"/>
            </a:solidFill>
            <a:prstDash val="solid"/>
            <a:round/>
          </a:ln>
        </p:spPr>
        <p:txBody>
          <a:bodyPr/>
          <a:lstStyle/>
          <a:p>
            <a:endParaRPr lang="fr-FR" dirty="0"/>
          </a:p>
        </p:txBody>
      </p:sp>
    </p:spTree>
    <p:extLst>
      <p:ext uri="{BB962C8B-B14F-4D97-AF65-F5344CB8AC3E}">
        <p14:creationId xmlns:p14="http://schemas.microsoft.com/office/powerpoint/2010/main" val="9791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3193" y="297180"/>
            <a:ext cx="16887577" cy="8961120"/>
            <a:chOff x="0" y="0"/>
            <a:chExt cx="3606800" cy="1913890"/>
          </a:xfrm>
        </p:grpSpPr>
        <p:sp>
          <p:nvSpPr>
            <p:cNvPr id="3" name="Freeform 3"/>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AF8F5"/>
            </a:solidFill>
          </p:spPr>
          <p:txBody>
            <a:bodyPr/>
            <a:lstStyle/>
            <a:p>
              <a:endParaRPr lang="fr-FR"/>
            </a:p>
          </p:txBody>
        </p:sp>
      </p:grpSp>
      <p:grpSp>
        <p:nvGrpSpPr>
          <p:cNvPr id="4" name="Group 4"/>
          <p:cNvGrpSpPr/>
          <p:nvPr/>
        </p:nvGrpSpPr>
        <p:grpSpPr>
          <a:xfrm>
            <a:off x="700212" y="662940"/>
            <a:ext cx="6924679" cy="805252"/>
            <a:chOff x="0" y="0"/>
            <a:chExt cx="1823784" cy="212083"/>
          </a:xfrm>
        </p:grpSpPr>
        <p:sp>
          <p:nvSpPr>
            <p:cNvPr id="5" name="Freeform 5"/>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FFBE99"/>
            </a:solidFill>
          </p:spPr>
          <p:txBody>
            <a:bodyPr/>
            <a:lstStyle/>
            <a:p>
              <a:endParaRPr lang="fr-FR"/>
            </a:p>
          </p:txBody>
        </p:sp>
        <p:sp>
          <p:nvSpPr>
            <p:cNvPr id="6" name="TextBox 6"/>
            <p:cNvSpPr txBox="1"/>
            <p:nvPr/>
          </p:nvSpPr>
          <p:spPr>
            <a:xfrm>
              <a:off x="0" y="-76200"/>
              <a:ext cx="1823784" cy="288283"/>
            </a:xfrm>
            <a:prstGeom prst="rect">
              <a:avLst/>
            </a:prstGeom>
          </p:spPr>
          <p:txBody>
            <a:bodyPr lIns="50800" tIns="50800" rIns="50800" bIns="50800" rtlCol="0" anchor="ctr"/>
            <a:lstStyle/>
            <a:p>
              <a:pPr algn="ctr">
                <a:lnSpc>
                  <a:spcPts val="2659"/>
                </a:lnSpc>
              </a:pPr>
              <a:endParaRPr dirty="0"/>
            </a:p>
          </p:txBody>
        </p:sp>
      </p:grpSp>
      <p:sp>
        <p:nvSpPr>
          <p:cNvPr id="8" name="Freeform 8"/>
          <p:cNvSpPr/>
          <p:nvPr/>
        </p:nvSpPr>
        <p:spPr>
          <a:xfrm>
            <a:off x="7624891" y="662940"/>
            <a:ext cx="9962897" cy="805252"/>
          </a:xfrm>
          <a:custGeom>
            <a:avLst/>
            <a:gdLst/>
            <a:ahLst/>
            <a:cxnLst/>
            <a:rect l="l" t="t" r="r" b="b"/>
            <a:pathLst>
              <a:path w="2623973" h="212083">
                <a:moveTo>
                  <a:pt x="0" y="0"/>
                </a:moveTo>
                <a:lnTo>
                  <a:pt x="2623973" y="0"/>
                </a:lnTo>
                <a:lnTo>
                  <a:pt x="2623973" y="212083"/>
                </a:lnTo>
                <a:lnTo>
                  <a:pt x="0" y="212083"/>
                </a:lnTo>
                <a:close/>
              </a:path>
            </a:pathLst>
          </a:custGeom>
          <a:solidFill>
            <a:srgbClr val="CDAFA2"/>
          </a:solidFill>
        </p:spPr>
        <p:txBody>
          <a:bodyPr/>
          <a:lstStyle/>
          <a:p>
            <a:endParaRPr lang="fr-FR"/>
          </a:p>
        </p:txBody>
      </p:sp>
      <p:sp>
        <p:nvSpPr>
          <p:cNvPr id="15" name="Freeform 15"/>
          <p:cNvSpPr/>
          <p:nvPr/>
        </p:nvSpPr>
        <p:spPr>
          <a:xfrm>
            <a:off x="1264892" y="7627539"/>
            <a:ext cx="1236191" cy="1629246"/>
          </a:xfrm>
          <a:custGeom>
            <a:avLst/>
            <a:gdLst/>
            <a:ahLst/>
            <a:cxnLst/>
            <a:rect l="l" t="t" r="r" b="b"/>
            <a:pathLst>
              <a:path w="1236191" h="1629246">
                <a:moveTo>
                  <a:pt x="0" y="0"/>
                </a:moveTo>
                <a:lnTo>
                  <a:pt x="1236191" y="0"/>
                </a:lnTo>
                <a:lnTo>
                  <a:pt x="1236191" y="1629247"/>
                </a:lnTo>
                <a:lnTo>
                  <a:pt x="0" y="1629247"/>
                </a:lnTo>
                <a:lnTo>
                  <a:pt x="0" y="0"/>
                </a:lnTo>
                <a:close/>
              </a:path>
            </a:pathLst>
          </a:custGeom>
          <a:blipFill>
            <a:blip r:embed="rId2"/>
            <a:stretch>
              <a:fillRect/>
            </a:stretch>
          </a:blipFill>
        </p:spPr>
        <p:txBody>
          <a:bodyPr/>
          <a:lstStyle/>
          <a:p>
            <a:endParaRPr lang="fr-FR"/>
          </a:p>
        </p:txBody>
      </p:sp>
      <p:grpSp>
        <p:nvGrpSpPr>
          <p:cNvPr id="16" name="Group 16"/>
          <p:cNvGrpSpPr/>
          <p:nvPr/>
        </p:nvGrpSpPr>
        <p:grpSpPr>
          <a:xfrm>
            <a:off x="1798469" y="2152712"/>
            <a:ext cx="15460831" cy="5238345"/>
            <a:chOff x="0" y="0"/>
            <a:chExt cx="4071988" cy="1379646"/>
          </a:xfrm>
        </p:grpSpPr>
        <p:sp>
          <p:nvSpPr>
            <p:cNvPr id="17" name="Freeform 17"/>
            <p:cNvSpPr/>
            <p:nvPr/>
          </p:nvSpPr>
          <p:spPr>
            <a:xfrm>
              <a:off x="0" y="0"/>
              <a:ext cx="4071988" cy="1379646"/>
            </a:xfrm>
            <a:custGeom>
              <a:avLst/>
              <a:gdLst/>
              <a:ahLst/>
              <a:cxnLst/>
              <a:rect l="l" t="t" r="r" b="b"/>
              <a:pathLst>
                <a:path w="4071988" h="1379646">
                  <a:moveTo>
                    <a:pt x="25538" y="0"/>
                  </a:moveTo>
                  <a:lnTo>
                    <a:pt x="4046450" y="0"/>
                  </a:lnTo>
                  <a:cubicBezTo>
                    <a:pt x="4060554" y="0"/>
                    <a:pt x="4071988" y="11434"/>
                    <a:pt x="4071988" y="25538"/>
                  </a:cubicBezTo>
                  <a:lnTo>
                    <a:pt x="4071988" y="1354108"/>
                  </a:lnTo>
                  <a:cubicBezTo>
                    <a:pt x="4071988" y="1360881"/>
                    <a:pt x="4069298" y="1367377"/>
                    <a:pt x="4064508" y="1372166"/>
                  </a:cubicBezTo>
                  <a:cubicBezTo>
                    <a:pt x="4059719" y="1376956"/>
                    <a:pt x="4053224" y="1379646"/>
                    <a:pt x="4046450" y="1379646"/>
                  </a:cubicBezTo>
                  <a:lnTo>
                    <a:pt x="25538" y="1379646"/>
                  </a:lnTo>
                  <a:cubicBezTo>
                    <a:pt x="18765" y="1379646"/>
                    <a:pt x="12269" y="1376956"/>
                    <a:pt x="7480" y="1372166"/>
                  </a:cubicBezTo>
                  <a:cubicBezTo>
                    <a:pt x="2691" y="1367377"/>
                    <a:pt x="0" y="1360881"/>
                    <a:pt x="0" y="1354108"/>
                  </a:cubicBezTo>
                  <a:lnTo>
                    <a:pt x="0" y="25538"/>
                  </a:lnTo>
                  <a:cubicBezTo>
                    <a:pt x="0" y="18765"/>
                    <a:pt x="2691" y="12269"/>
                    <a:pt x="7480" y="7480"/>
                  </a:cubicBezTo>
                  <a:cubicBezTo>
                    <a:pt x="12269" y="2691"/>
                    <a:pt x="18765" y="0"/>
                    <a:pt x="25538" y="0"/>
                  </a:cubicBezTo>
                  <a:close/>
                </a:path>
              </a:pathLst>
            </a:custGeom>
            <a:solidFill>
              <a:srgbClr val="FFBE99"/>
            </a:solidFill>
            <a:ln w="47625" cap="rnd">
              <a:solidFill>
                <a:srgbClr val="61483A"/>
              </a:solidFill>
              <a:prstDash val="sysDot"/>
              <a:round/>
            </a:ln>
          </p:spPr>
          <p:txBody>
            <a:bodyPr/>
            <a:lstStyle/>
            <a:p>
              <a:endParaRPr lang="fr-FR"/>
            </a:p>
          </p:txBody>
        </p:sp>
        <p:sp>
          <p:nvSpPr>
            <p:cNvPr id="18" name="TextBox 18"/>
            <p:cNvSpPr txBox="1"/>
            <p:nvPr/>
          </p:nvSpPr>
          <p:spPr>
            <a:xfrm>
              <a:off x="0" y="-76200"/>
              <a:ext cx="4071988" cy="1455846"/>
            </a:xfrm>
            <a:prstGeom prst="rect">
              <a:avLst/>
            </a:prstGeom>
          </p:spPr>
          <p:txBody>
            <a:bodyPr lIns="50800" tIns="50800" rIns="50800" bIns="50800" rtlCol="0" anchor="ctr"/>
            <a:lstStyle/>
            <a:p>
              <a:pPr algn="ctr">
                <a:lnSpc>
                  <a:spcPts val="2659"/>
                </a:lnSpc>
              </a:pPr>
              <a:endParaRPr dirty="0"/>
            </a:p>
          </p:txBody>
        </p:sp>
      </p:grpSp>
      <p:sp>
        <p:nvSpPr>
          <p:cNvPr id="20" name="TextBox 20"/>
          <p:cNvSpPr txBox="1"/>
          <p:nvPr/>
        </p:nvSpPr>
        <p:spPr>
          <a:xfrm>
            <a:off x="1882987" y="2482924"/>
            <a:ext cx="15376313" cy="4689680"/>
          </a:xfrm>
          <a:prstGeom prst="rect">
            <a:avLst/>
          </a:prstGeom>
        </p:spPr>
        <p:txBody>
          <a:bodyPr lIns="0" tIns="0" rIns="0" bIns="0" rtlCol="0" anchor="t">
            <a:spAutoFit/>
          </a:bodyPr>
          <a:lstStyle/>
          <a:p>
            <a:pPr marL="457043" lvl="1" indent="-228522" algn="l">
              <a:lnSpc>
                <a:spcPts val="2963"/>
              </a:lnSpc>
              <a:buFont typeface="Arial"/>
              <a:buChar char="•"/>
            </a:pPr>
            <a:r>
              <a:rPr lang="en-US" sz="2116" u="sng" dirty="0">
                <a:solidFill>
                  <a:srgbClr val="61483A"/>
                </a:solidFill>
                <a:latin typeface="Avenir Light"/>
              </a:rPr>
              <a:t>Pour rappel</a:t>
            </a:r>
            <a:r>
              <a:rPr lang="en-US" sz="2116" dirty="0">
                <a:solidFill>
                  <a:srgbClr val="61483A"/>
                </a:solidFill>
                <a:latin typeface="Avenir Light"/>
              </a:rPr>
              <a:t> : </a:t>
            </a:r>
          </a:p>
          <a:p>
            <a:pPr algn="l">
              <a:lnSpc>
                <a:spcPts val="3068"/>
              </a:lnSpc>
            </a:pPr>
            <a:endParaRPr lang="en-US" sz="2116" dirty="0">
              <a:solidFill>
                <a:srgbClr val="61483A"/>
              </a:solidFill>
              <a:latin typeface="Avenir Light"/>
            </a:endParaRPr>
          </a:p>
          <a:p>
            <a:pPr algn="l">
              <a:lnSpc>
                <a:spcPts val="2963"/>
              </a:lnSpc>
            </a:pPr>
            <a:r>
              <a:rPr lang="en-US" sz="2116" dirty="0">
                <a:solidFill>
                  <a:srgbClr val="61483A"/>
                </a:solidFill>
                <a:latin typeface="Avenir Light"/>
              </a:rPr>
              <a:t>Depuis la version 23.06 (ARS 2023 ) pas d’évolution majeure. Les consignes d’accès à la téléprocédure restent les mêmes :</a:t>
            </a:r>
          </a:p>
          <a:p>
            <a:pPr marL="457043" lvl="1" indent="-228522" algn="l">
              <a:lnSpc>
                <a:spcPts val="2963"/>
              </a:lnSpc>
              <a:buFont typeface="Arial"/>
              <a:buChar char="•"/>
            </a:pPr>
            <a:r>
              <a:rPr lang="en-US" sz="2116" dirty="0">
                <a:solidFill>
                  <a:srgbClr val="61483A"/>
                </a:solidFill>
                <a:latin typeface="Avenir Light"/>
              </a:rPr>
              <a:t>Une alerte </a:t>
            </a:r>
            <a:r>
              <a:rPr lang="en-US" sz="2116" dirty="0" err="1">
                <a:solidFill>
                  <a:srgbClr val="61483A"/>
                </a:solidFill>
                <a:latin typeface="Avenir Light"/>
              </a:rPr>
              <a:t>spécifique</a:t>
            </a:r>
            <a:r>
              <a:rPr lang="en-US" sz="2116" dirty="0">
                <a:solidFill>
                  <a:srgbClr val="61483A"/>
                </a:solidFill>
                <a:latin typeface="Avenir Light"/>
              </a:rPr>
              <a:t> ARS </a:t>
            </a:r>
            <a:r>
              <a:rPr lang="en-US" sz="2116" dirty="0" err="1">
                <a:solidFill>
                  <a:srgbClr val="61483A"/>
                </a:solidFill>
                <a:latin typeface="Avenir Light"/>
              </a:rPr>
              <a:t>est</a:t>
            </a:r>
            <a:r>
              <a:rPr lang="en-US" sz="2116" dirty="0">
                <a:solidFill>
                  <a:srgbClr val="61483A"/>
                </a:solidFill>
                <a:latin typeface="Avenir Light"/>
              </a:rPr>
              <a:t> présente.</a:t>
            </a:r>
          </a:p>
          <a:p>
            <a:pPr marL="457043" lvl="1" indent="-228522" algn="l">
              <a:lnSpc>
                <a:spcPts val="2963"/>
              </a:lnSpc>
              <a:buFont typeface="Arial"/>
              <a:buChar char="•"/>
            </a:pPr>
            <a:r>
              <a:rPr lang="en-US" sz="2116" dirty="0">
                <a:solidFill>
                  <a:srgbClr val="61483A"/>
                </a:solidFill>
                <a:latin typeface="Avenir Light"/>
              </a:rPr>
              <a:t>Le profil doit être confirmé ou modifié pour accéder à la téléprocédure pour l'enfant concerné.</a:t>
            </a:r>
          </a:p>
          <a:p>
            <a:pPr algn="l">
              <a:lnSpc>
                <a:spcPts val="2963"/>
              </a:lnSpc>
            </a:pPr>
            <a:endParaRPr lang="en-US" sz="2116" dirty="0">
              <a:solidFill>
                <a:srgbClr val="61483A"/>
              </a:solidFill>
              <a:latin typeface="Avenir Light"/>
            </a:endParaRPr>
          </a:p>
          <a:p>
            <a:pPr algn="l">
              <a:lnSpc>
                <a:spcPts val="2963"/>
              </a:lnSpc>
            </a:pPr>
            <a:r>
              <a:rPr lang="en-US" sz="2116" dirty="0">
                <a:solidFill>
                  <a:srgbClr val="61483A"/>
                </a:solidFill>
                <a:latin typeface="Avenir Light"/>
              </a:rPr>
              <a:t> De plus, il n’est pas possible de déclarer des situations scolaires de manière anticipée :</a:t>
            </a:r>
          </a:p>
          <a:p>
            <a:pPr marL="457043" lvl="1" indent="-228522" algn="l">
              <a:lnSpc>
                <a:spcPts val="2963"/>
              </a:lnSpc>
              <a:buFont typeface="Arial"/>
              <a:buChar char="•"/>
            </a:pPr>
            <a:r>
              <a:rPr lang="en-US" sz="2116" dirty="0">
                <a:solidFill>
                  <a:srgbClr val="61483A"/>
                </a:solidFill>
                <a:latin typeface="Avenir Light"/>
              </a:rPr>
              <a:t>La pop-up présente jusqu’à la fin de juillet  informe l'allocataire que si la nouvelle situation ne débute qu'en septembre, il ne peut pas déclarer cette situation avant le 1er août. Dans ce cas, il est invité à se connecter en août pour effectuer cette démarche.</a:t>
            </a:r>
          </a:p>
          <a:p>
            <a:pPr marL="457043" lvl="1" indent="-228522" algn="l">
              <a:lnSpc>
                <a:spcPts val="2963"/>
              </a:lnSpc>
              <a:buFont typeface="Arial"/>
              <a:buChar char="•"/>
            </a:pPr>
            <a:r>
              <a:rPr lang="en-US" sz="2116" dirty="0">
                <a:solidFill>
                  <a:srgbClr val="61483A"/>
                </a:solidFill>
                <a:latin typeface="Avenir Light"/>
              </a:rPr>
              <a:t>Les mêmes contrôles habituels de cohérence sont réalisés.</a:t>
            </a:r>
          </a:p>
          <a:p>
            <a:pPr algn="l">
              <a:lnSpc>
                <a:spcPts val="2963"/>
              </a:lnSpc>
            </a:pPr>
            <a:endParaRPr lang="en-US" sz="2116" dirty="0">
              <a:solidFill>
                <a:srgbClr val="61483A"/>
              </a:solidFill>
              <a:latin typeface="Avenir Light"/>
            </a:endParaRPr>
          </a:p>
        </p:txBody>
      </p:sp>
      <p:grpSp>
        <p:nvGrpSpPr>
          <p:cNvPr id="21" name="Group 7">
            <a:extLst>
              <a:ext uri="{FF2B5EF4-FFF2-40B4-BE49-F238E27FC236}">
                <a16:creationId xmlns:a16="http://schemas.microsoft.com/office/drawing/2014/main" id="{8B1BC4F8-EB7A-2861-3CE6-04F38AAF0015}"/>
              </a:ext>
            </a:extLst>
          </p:cNvPr>
          <p:cNvGrpSpPr/>
          <p:nvPr/>
        </p:nvGrpSpPr>
        <p:grpSpPr>
          <a:xfrm>
            <a:off x="7624891" y="657450"/>
            <a:ext cx="9962897" cy="810742"/>
            <a:chOff x="0" y="-1446"/>
            <a:chExt cx="2623973" cy="213529"/>
          </a:xfrm>
        </p:grpSpPr>
        <p:sp>
          <p:nvSpPr>
            <p:cNvPr id="22" name="Freeform 8">
              <a:extLst>
                <a:ext uri="{FF2B5EF4-FFF2-40B4-BE49-F238E27FC236}">
                  <a16:creationId xmlns:a16="http://schemas.microsoft.com/office/drawing/2014/main" id="{EE504D50-F80F-524F-2D41-C25572E02E88}"/>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CDAFA2"/>
            </a:solidFill>
          </p:spPr>
          <p:txBody>
            <a:bodyPr/>
            <a:lstStyle/>
            <a:p>
              <a:endParaRPr lang="fr-FR"/>
            </a:p>
          </p:txBody>
        </p:sp>
        <p:sp>
          <p:nvSpPr>
            <p:cNvPr id="23" name="TextBox 9">
              <a:extLst>
                <a:ext uri="{FF2B5EF4-FFF2-40B4-BE49-F238E27FC236}">
                  <a16:creationId xmlns:a16="http://schemas.microsoft.com/office/drawing/2014/main" id="{2799BF1D-76DA-B686-AF4D-60739FFD4FC8}"/>
                </a:ext>
              </a:extLst>
            </p:cNvPr>
            <p:cNvSpPr txBox="1"/>
            <p:nvPr/>
          </p:nvSpPr>
          <p:spPr>
            <a:xfrm>
              <a:off x="0" y="-1446"/>
              <a:ext cx="2623973" cy="213529"/>
            </a:xfrm>
            <a:prstGeom prst="rect">
              <a:avLst/>
            </a:prstGeom>
          </p:spPr>
          <p:txBody>
            <a:bodyPr lIns="50800" tIns="50800" rIns="50800" bIns="50800" rtlCol="0" anchor="ctr"/>
            <a:lstStyle/>
            <a:p>
              <a:pPr algn="ctr">
                <a:lnSpc>
                  <a:spcPts val="4199"/>
                </a:lnSpc>
              </a:pPr>
              <a:r>
                <a:rPr lang="en-US" sz="2999" dirty="0">
                  <a:solidFill>
                    <a:srgbClr val="61483A"/>
                  </a:solidFill>
                  <a:latin typeface="Avenir Light"/>
                </a:rPr>
                <a:t>Allocation de rentrée scolaire</a:t>
              </a:r>
            </a:p>
          </p:txBody>
        </p:sp>
      </p:grpSp>
      <p:sp>
        <p:nvSpPr>
          <p:cNvPr id="24" name="TextBox 15">
            <a:extLst>
              <a:ext uri="{FF2B5EF4-FFF2-40B4-BE49-F238E27FC236}">
                <a16:creationId xmlns:a16="http://schemas.microsoft.com/office/drawing/2014/main" id="{DAAEFBF7-3083-81F5-A3F7-72E2580F507C}"/>
              </a:ext>
            </a:extLst>
          </p:cNvPr>
          <p:cNvSpPr txBox="1"/>
          <p:nvPr/>
        </p:nvSpPr>
        <p:spPr>
          <a:xfrm>
            <a:off x="2501083" y="816651"/>
            <a:ext cx="3322938" cy="497829"/>
          </a:xfrm>
          <a:prstGeom prst="rect">
            <a:avLst/>
          </a:prstGeom>
        </p:spPr>
        <p:txBody>
          <a:bodyPr wrap="square" lIns="0" tIns="0" rIns="0" bIns="0" rtlCol="0" anchor="t">
            <a:spAutoFit/>
          </a:bodyPr>
          <a:lstStyle/>
          <a:p>
            <a:pPr algn="ctr">
              <a:lnSpc>
                <a:spcPts val="4200"/>
              </a:lnSpc>
            </a:pPr>
            <a:r>
              <a:rPr lang="en-US" sz="3000" b="1" dirty="0">
                <a:solidFill>
                  <a:srgbClr val="FFFFFF"/>
                </a:solidFill>
                <a:latin typeface="Avenir Light"/>
              </a:rPr>
              <a:t>Mon Compte</a:t>
            </a:r>
          </a:p>
        </p:txBody>
      </p:sp>
      <p:grpSp>
        <p:nvGrpSpPr>
          <p:cNvPr id="25" name="Groupe 24">
            <a:extLst>
              <a:ext uri="{FF2B5EF4-FFF2-40B4-BE49-F238E27FC236}">
                <a16:creationId xmlns:a16="http://schemas.microsoft.com/office/drawing/2014/main" id="{D4065FF2-C29F-ED84-DBE4-04A9B786BA3E}"/>
              </a:ext>
            </a:extLst>
          </p:cNvPr>
          <p:cNvGrpSpPr/>
          <p:nvPr/>
        </p:nvGrpSpPr>
        <p:grpSpPr>
          <a:xfrm>
            <a:off x="697230" y="9595457"/>
            <a:ext cx="662940" cy="691543"/>
            <a:chOff x="6172200" y="6767567"/>
            <a:chExt cx="662940" cy="691543"/>
          </a:xfrm>
        </p:grpSpPr>
        <p:sp>
          <p:nvSpPr>
            <p:cNvPr id="26" name="Freeform 4">
              <a:hlinkClick r:id="rId3" action="ppaction://hlinksldjump"/>
              <a:extLst>
                <a:ext uri="{FF2B5EF4-FFF2-40B4-BE49-F238E27FC236}">
                  <a16:creationId xmlns:a16="http://schemas.microsoft.com/office/drawing/2014/main" id="{913939D2-48C3-1E3A-E621-1AFEAC3B46B3}"/>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pic>
          <p:nvPicPr>
            <p:cNvPr id="27" name="Graphique 26" descr="Logement contour">
              <a:hlinkClick r:id="rId3" action="ppaction://hlinksldjump"/>
              <a:extLst>
                <a:ext uri="{FF2B5EF4-FFF2-40B4-BE49-F238E27FC236}">
                  <a16:creationId xmlns:a16="http://schemas.microsoft.com/office/drawing/2014/main" id="{C29857D8-8295-02A7-6E0B-C46A8CB786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1696" y="6767567"/>
              <a:ext cx="612000" cy="612000"/>
            </a:xfrm>
            <a:prstGeom prst="rect">
              <a:avLst/>
            </a:prstGeom>
          </p:spPr>
        </p:pic>
      </p:grpSp>
      <p:sp>
        <p:nvSpPr>
          <p:cNvPr id="9" name="ZoneTexte 8">
            <a:extLst>
              <a:ext uri="{FF2B5EF4-FFF2-40B4-BE49-F238E27FC236}">
                <a16:creationId xmlns:a16="http://schemas.microsoft.com/office/drawing/2014/main" id="{DE9131EE-7579-26DB-1D03-FD0C3ED08188}"/>
              </a:ext>
            </a:extLst>
          </p:cNvPr>
          <p:cNvSpPr txBox="1"/>
          <p:nvPr/>
        </p:nvSpPr>
        <p:spPr>
          <a:xfrm>
            <a:off x="3947707" y="8134288"/>
            <a:ext cx="11162354" cy="453073"/>
          </a:xfrm>
          <a:prstGeom prst="rect">
            <a:avLst/>
          </a:prstGeom>
          <a:noFill/>
        </p:spPr>
        <p:txBody>
          <a:bodyPr wrap="square">
            <a:spAutoFit/>
          </a:bodyPr>
          <a:lstStyle/>
          <a:p>
            <a:pPr>
              <a:lnSpc>
                <a:spcPts val="3079"/>
              </a:lnSpc>
            </a:pPr>
            <a:r>
              <a:rPr lang="en-US" sz="2120" dirty="0">
                <a:solidFill>
                  <a:srgbClr val="61483A"/>
                </a:solidFill>
                <a:latin typeface="Avenir Light"/>
              </a:rPr>
              <a:t>La thématique “JE DONNE MON AVIS” a été ajoutée en fin de téléprocédure ARS.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D86B7494-B8EE-E593-1D15-DEE6C4A92861}"/>
              </a:ext>
            </a:extLst>
          </p:cNvPr>
          <p:cNvSpPr/>
          <p:nvPr/>
        </p:nvSpPr>
        <p:spPr>
          <a:xfrm>
            <a:off x="1071458" y="2904901"/>
            <a:ext cx="5465593" cy="3078579"/>
          </a:xfrm>
          <a:custGeom>
            <a:avLst/>
            <a:gdLst/>
            <a:ahLst/>
            <a:cxnLst/>
            <a:rect l="l" t="t" r="r" b="b"/>
            <a:pathLst>
              <a:path w="5465593" h="3078579">
                <a:moveTo>
                  <a:pt x="0" y="0"/>
                </a:moveTo>
                <a:lnTo>
                  <a:pt x="5465593" y="0"/>
                </a:lnTo>
                <a:lnTo>
                  <a:pt x="5465593" y="3078579"/>
                </a:lnTo>
                <a:lnTo>
                  <a:pt x="0" y="3078579"/>
                </a:lnTo>
                <a:lnTo>
                  <a:pt x="0" y="0"/>
                </a:lnTo>
                <a:close/>
              </a:path>
            </a:pathLst>
          </a:custGeom>
          <a:blipFill>
            <a:blip r:embed="rId3"/>
            <a:stretch>
              <a:fillRect/>
            </a:stretch>
          </a:blipFill>
          <a:ln>
            <a:solidFill>
              <a:schemeClr val="bg1"/>
            </a:solidFill>
          </a:ln>
          <a:effectLst>
            <a:outerShdw blurRad="50800" dist="38100" dir="2700000" algn="tl" rotWithShape="0">
              <a:prstClr val="black">
                <a:alpha val="40000"/>
              </a:prstClr>
            </a:outerShdw>
          </a:effectLst>
        </p:spPr>
        <p:txBody>
          <a:bodyPr/>
          <a:lstStyle/>
          <a:p>
            <a:endParaRPr lang="fr-FR" dirty="0"/>
          </a:p>
        </p:txBody>
      </p:sp>
      <p:sp>
        <p:nvSpPr>
          <p:cNvPr id="3" name="Freeform 16">
            <a:extLst>
              <a:ext uri="{FF2B5EF4-FFF2-40B4-BE49-F238E27FC236}">
                <a16:creationId xmlns:a16="http://schemas.microsoft.com/office/drawing/2014/main" id="{C2FEF520-D7CA-262A-665F-2C740F181F36}"/>
              </a:ext>
            </a:extLst>
          </p:cNvPr>
          <p:cNvSpPr/>
          <p:nvPr/>
        </p:nvSpPr>
        <p:spPr>
          <a:xfrm>
            <a:off x="7624891" y="2911268"/>
            <a:ext cx="6472153" cy="2436272"/>
          </a:xfrm>
          <a:custGeom>
            <a:avLst/>
            <a:gdLst/>
            <a:ahLst/>
            <a:cxnLst/>
            <a:rect l="l" t="t" r="r" b="b"/>
            <a:pathLst>
              <a:path w="6472153" h="2436272">
                <a:moveTo>
                  <a:pt x="0" y="0"/>
                </a:moveTo>
                <a:lnTo>
                  <a:pt x="6472153" y="0"/>
                </a:lnTo>
                <a:lnTo>
                  <a:pt x="6472153" y="2436271"/>
                </a:lnTo>
                <a:lnTo>
                  <a:pt x="0" y="2436271"/>
                </a:lnTo>
                <a:lnTo>
                  <a:pt x="0" y="0"/>
                </a:lnTo>
                <a:close/>
              </a:path>
            </a:pathLst>
          </a:custGeom>
          <a:blipFill>
            <a:blip r:embed="rId4"/>
            <a:stretch>
              <a:fillRect r="-7045"/>
            </a:stretch>
          </a:blipFill>
          <a:ln>
            <a:solidFill>
              <a:schemeClr val="bg1"/>
            </a:solidFill>
          </a:ln>
          <a:effectLst>
            <a:outerShdw blurRad="50800" dist="38100" dir="2700000" algn="tl" rotWithShape="0">
              <a:prstClr val="black">
                <a:alpha val="40000"/>
              </a:prstClr>
            </a:outerShdw>
          </a:effectLst>
        </p:spPr>
        <p:txBody>
          <a:bodyPr/>
          <a:lstStyle/>
          <a:p>
            <a:endParaRPr lang="fr-FR"/>
          </a:p>
        </p:txBody>
      </p:sp>
      <p:grpSp>
        <p:nvGrpSpPr>
          <p:cNvPr id="4" name="Group 17">
            <a:extLst>
              <a:ext uri="{FF2B5EF4-FFF2-40B4-BE49-F238E27FC236}">
                <a16:creationId xmlns:a16="http://schemas.microsoft.com/office/drawing/2014/main" id="{FBD6135E-5F42-57CA-ECB4-A84D85897A64}"/>
              </a:ext>
            </a:extLst>
          </p:cNvPr>
          <p:cNvGrpSpPr/>
          <p:nvPr/>
        </p:nvGrpSpPr>
        <p:grpSpPr>
          <a:xfrm>
            <a:off x="3020818" y="1466904"/>
            <a:ext cx="1512255" cy="1236899"/>
            <a:chOff x="0" y="0"/>
            <a:chExt cx="2016340" cy="1649198"/>
          </a:xfrm>
        </p:grpSpPr>
        <p:sp>
          <p:nvSpPr>
            <p:cNvPr id="5" name="Freeform 18">
              <a:extLst>
                <a:ext uri="{FF2B5EF4-FFF2-40B4-BE49-F238E27FC236}">
                  <a16:creationId xmlns:a16="http://schemas.microsoft.com/office/drawing/2014/main" id="{17EF04FC-FAE4-82EB-6297-EA4ED7E293A3}"/>
                </a:ext>
              </a:extLst>
            </p:cNvPr>
            <p:cNvSpPr/>
            <p:nvPr/>
          </p:nvSpPr>
          <p:spPr>
            <a:xfrm>
              <a:off x="0" y="0"/>
              <a:ext cx="2016340" cy="1649198"/>
            </a:xfrm>
            <a:custGeom>
              <a:avLst/>
              <a:gdLst/>
              <a:ahLst/>
              <a:cxnLst/>
              <a:rect l="l" t="t" r="r" b="b"/>
              <a:pathLst>
                <a:path w="2016340" h="1649198">
                  <a:moveTo>
                    <a:pt x="0" y="0"/>
                  </a:moveTo>
                  <a:lnTo>
                    <a:pt x="2016340" y="0"/>
                  </a:lnTo>
                  <a:lnTo>
                    <a:pt x="2016340" y="1649198"/>
                  </a:lnTo>
                  <a:lnTo>
                    <a:pt x="0" y="164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19">
              <a:extLst>
                <a:ext uri="{FF2B5EF4-FFF2-40B4-BE49-F238E27FC236}">
                  <a16:creationId xmlns:a16="http://schemas.microsoft.com/office/drawing/2014/main" id="{9FC9189C-6D78-8ECA-0984-FF0D27B005A5}"/>
                </a:ext>
              </a:extLst>
            </p:cNvPr>
            <p:cNvSpPr txBox="1"/>
            <p:nvPr/>
          </p:nvSpPr>
          <p:spPr>
            <a:xfrm>
              <a:off x="306167" y="727951"/>
              <a:ext cx="1404006" cy="635744"/>
            </a:xfrm>
            <a:prstGeom prst="rect">
              <a:avLst/>
            </a:prstGeom>
          </p:spPr>
          <p:txBody>
            <a:bodyPr lIns="0" tIns="0" rIns="0" bIns="0" rtlCol="0" anchor="t">
              <a:spAutoFit/>
            </a:bodyPr>
            <a:lstStyle/>
            <a:p>
              <a:pPr algn="ctr">
                <a:lnSpc>
                  <a:spcPts val="1671"/>
                </a:lnSpc>
              </a:pPr>
              <a:r>
                <a:rPr lang="en-US" sz="1816" dirty="0">
                  <a:solidFill>
                    <a:srgbClr val="61483A"/>
                  </a:solidFill>
                  <a:latin typeface="Avenir Bold"/>
                </a:rPr>
                <a:t>Avant la version</a:t>
              </a:r>
            </a:p>
          </p:txBody>
        </p:sp>
      </p:grpSp>
      <p:grpSp>
        <p:nvGrpSpPr>
          <p:cNvPr id="7" name="Group 20">
            <a:extLst>
              <a:ext uri="{FF2B5EF4-FFF2-40B4-BE49-F238E27FC236}">
                <a16:creationId xmlns:a16="http://schemas.microsoft.com/office/drawing/2014/main" id="{29074F09-A673-7821-2D8A-2380B051E8A0}"/>
              </a:ext>
            </a:extLst>
          </p:cNvPr>
          <p:cNvGrpSpPr/>
          <p:nvPr/>
        </p:nvGrpSpPr>
        <p:grpSpPr>
          <a:xfrm>
            <a:off x="11777443" y="1474783"/>
            <a:ext cx="1504635" cy="1230666"/>
            <a:chOff x="0" y="0"/>
            <a:chExt cx="2006180" cy="1640888"/>
          </a:xfrm>
        </p:grpSpPr>
        <p:sp>
          <p:nvSpPr>
            <p:cNvPr id="8" name="Freeform 21">
              <a:extLst>
                <a:ext uri="{FF2B5EF4-FFF2-40B4-BE49-F238E27FC236}">
                  <a16:creationId xmlns:a16="http://schemas.microsoft.com/office/drawing/2014/main" id="{02F2AFE0-0EA9-5ABE-18A8-364F363C0BE8}"/>
                </a:ext>
              </a:extLst>
            </p:cNvPr>
            <p:cNvSpPr/>
            <p:nvPr/>
          </p:nvSpPr>
          <p:spPr>
            <a:xfrm>
              <a:off x="0" y="0"/>
              <a:ext cx="2006180" cy="1640888"/>
            </a:xfrm>
            <a:custGeom>
              <a:avLst/>
              <a:gdLst/>
              <a:ahLst/>
              <a:cxnLst/>
              <a:rect l="l" t="t" r="r" b="b"/>
              <a:pathLst>
                <a:path w="2006180" h="1640888">
                  <a:moveTo>
                    <a:pt x="0" y="0"/>
                  </a:moveTo>
                  <a:lnTo>
                    <a:pt x="2006180" y="0"/>
                  </a:lnTo>
                  <a:lnTo>
                    <a:pt x="2006180" y="1640888"/>
                  </a:lnTo>
                  <a:lnTo>
                    <a:pt x="0" y="16408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9" name="TextBox 22">
              <a:extLst>
                <a:ext uri="{FF2B5EF4-FFF2-40B4-BE49-F238E27FC236}">
                  <a16:creationId xmlns:a16="http://schemas.microsoft.com/office/drawing/2014/main" id="{F57421C8-E8A5-9FB0-0011-F426107AABD3}"/>
                </a:ext>
              </a:extLst>
            </p:cNvPr>
            <p:cNvSpPr txBox="1"/>
            <p:nvPr/>
          </p:nvSpPr>
          <p:spPr>
            <a:xfrm>
              <a:off x="304624" y="724331"/>
              <a:ext cx="1396931" cy="632492"/>
            </a:xfrm>
            <a:prstGeom prst="rect">
              <a:avLst/>
            </a:prstGeom>
          </p:spPr>
          <p:txBody>
            <a:bodyPr lIns="0" tIns="0" rIns="0" bIns="0" rtlCol="0" anchor="t">
              <a:spAutoFit/>
            </a:bodyPr>
            <a:lstStyle/>
            <a:p>
              <a:pPr algn="ctr">
                <a:lnSpc>
                  <a:spcPts val="1662"/>
                </a:lnSpc>
              </a:pPr>
              <a:r>
                <a:rPr lang="en-US" sz="1807" dirty="0">
                  <a:solidFill>
                    <a:srgbClr val="61483A"/>
                  </a:solidFill>
                  <a:latin typeface="Avenir Bold"/>
                </a:rPr>
                <a:t>Après la version</a:t>
              </a:r>
            </a:p>
          </p:txBody>
        </p:sp>
      </p:grpSp>
      <p:sp>
        <p:nvSpPr>
          <p:cNvPr id="10" name="Freeform 23">
            <a:extLst>
              <a:ext uri="{FF2B5EF4-FFF2-40B4-BE49-F238E27FC236}">
                <a16:creationId xmlns:a16="http://schemas.microsoft.com/office/drawing/2014/main" id="{9D8DDB31-CC0D-A219-C45A-06DB42C94F19}"/>
              </a:ext>
            </a:extLst>
          </p:cNvPr>
          <p:cNvSpPr/>
          <p:nvPr/>
        </p:nvSpPr>
        <p:spPr>
          <a:xfrm>
            <a:off x="8221610" y="5409088"/>
            <a:ext cx="5352253" cy="2074006"/>
          </a:xfrm>
          <a:custGeom>
            <a:avLst/>
            <a:gdLst/>
            <a:ahLst/>
            <a:cxnLst/>
            <a:rect l="l" t="t" r="r" b="b"/>
            <a:pathLst>
              <a:path w="5352253" h="2074006">
                <a:moveTo>
                  <a:pt x="0" y="0"/>
                </a:moveTo>
                <a:lnTo>
                  <a:pt x="5352253" y="0"/>
                </a:lnTo>
                <a:lnTo>
                  <a:pt x="5352253" y="2074006"/>
                </a:lnTo>
                <a:lnTo>
                  <a:pt x="0" y="2074006"/>
                </a:lnTo>
                <a:lnTo>
                  <a:pt x="0" y="0"/>
                </a:lnTo>
                <a:close/>
              </a:path>
            </a:pathLst>
          </a:custGeom>
          <a:blipFill>
            <a:blip r:embed="rId7"/>
            <a:stretch>
              <a:fillRect r="-3984" b="-12750"/>
            </a:stretch>
          </a:blipFill>
          <a:ln>
            <a:solidFill>
              <a:schemeClr val="bg1"/>
            </a:solidFill>
          </a:ln>
          <a:effectLst>
            <a:outerShdw blurRad="50800" dist="38100" dir="2700000" algn="tl" rotWithShape="0">
              <a:prstClr val="black">
                <a:alpha val="40000"/>
              </a:prstClr>
            </a:outerShdw>
          </a:effectLst>
        </p:spPr>
        <p:txBody>
          <a:bodyPr/>
          <a:lstStyle/>
          <a:p>
            <a:endParaRPr lang="fr-FR"/>
          </a:p>
        </p:txBody>
      </p:sp>
      <p:sp>
        <p:nvSpPr>
          <p:cNvPr id="11" name="Freeform 24">
            <a:extLst>
              <a:ext uri="{FF2B5EF4-FFF2-40B4-BE49-F238E27FC236}">
                <a16:creationId xmlns:a16="http://schemas.microsoft.com/office/drawing/2014/main" id="{6D58B56E-1FCB-14D9-5C6B-E8935323493F}"/>
              </a:ext>
            </a:extLst>
          </p:cNvPr>
          <p:cNvSpPr/>
          <p:nvPr/>
        </p:nvSpPr>
        <p:spPr>
          <a:xfrm>
            <a:off x="9523932" y="7483094"/>
            <a:ext cx="6319604" cy="2123278"/>
          </a:xfrm>
          <a:custGeom>
            <a:avLst/>
            <a:gdLst/>
            <a:ahLst/>
            <a:cxnLst/>
            <a:rect l="l" t="t" r="r" b="b"/>
            <a:pathLst>
              <a:path w="6319604" h="2123278">
                <a:moveTo>
                  <a:pt x="0" y="0"/>
                </a:moveTo>
                <a:lnTo>
                  <a:pt x="6319604" y="0"/>
                </a:lnTo>
                <a:lnTo>
                  <a:pt x="6319604" y="2123278"/>
                </a:lnTo>
                <a:lnTo>
                  <a:pt x="0" y="2123278"/>
                </a:lnTo>
                <a:lnTo>
                  <a:pt x="0" y="0"/>
                </a:lnTo>
                <a:close/>
              </a:path>
            </a:pathLst>
          </a:custGeom>
          <a:blipFill>
            <a:blip r:embed="rId8"/>
            <a:stretch>
              <a:fillRect l="-1283" t="-4927" r="-490" b="-7146"/>
            </a:stretch>
          </a:blipFill>
          <a:ln>
            <a:solidFill>
              <a:schemeClr val="bg1"/>
            </a:solidFill>
          </a:ln>
          <a:effectLst>
            <a:outerShdw blurRad="50800" dist="38100" dir="2700000" algn="tl" rotWithShape="0">
              <a:prstClr val="black">
                <a:alpha val="40000"/>
              </a:prstClr>
            </a:outerShdw>
          </a:effectLst>
        </p:spPr>
        <p:txBody>
          <a:bodyPr/>
          <a:lstStyle/>
          <a:p>
            <a:endParaRPr lang="fr-FR"/>
          </a:p>
        </p:txBody>
      </p:sp>
      <p:grpSp>
        <p:nvGrpSpPr>
          <p:cNvPr id="12" name="Group 25">
            <a:extLst>
              <a:ext uri="{FF2B5EF4-FFF2-40B4-BE49-F238E27FC236}">
                <a16:creationId xmlns:a16="http://schemas.microsoft.com/office/drawing/2014/main" id="{BACB27DE-98B7-787D-A7C5-8E32385111ED}"/>
              </a:ext>
            </a:extLst>
          </p:cNvPr>
          <p:cNvGrpSpPr/>
          <p:nvPr/>
        </p:nvGrpSpPr>
        <p:grpSpPr>
          <a:xfrm>
            <a:off x="7667742" y="4464385"/>
            <a:ext cx="3086100" cy="414934"/>
            <a:chOff x="0" y="0"/>
            <a:chExt cx="812800" cy="109283"/>
          </a:xfrm>
        </p:grpSpPr>
        <p:sp>
          <p:nvSpPr>
            <p:cNvPr id="13" name="Freeform 26">
              <a:extLst>
                <a:ext uri="{FF2B5EF4-FFF2-40B4-BE49-F238E27FC236}">
                  <a16:creationId xmlns:a16="http://schemas.microsoft.com/office/drawing/2014/main" id="{8997A2CC-9049-5BEB-599A-304A647130F2}"/>
                </a:ext>
              </a:extLst>
            </p:cNvPr>
            <p:cNvSpPr/>
            <p:nvPr/>
          </p:nvSpPr>
          <p:spPr>
            <a:xfrm>
              <a:off x="0" y="0"/>
              <a:ext cx="812800" cy="109283"/>
            </a:xfrm>
            <a:custGeom>
              <a:avLst/>
              <a:gdLst/>
              <a:ahLst/>
              <a:cxnLst/>
              <a:rect l="l" t="t" r="r" b="b"/>
              <a:pathLst>
                <a:path w="812800" h="109283">
                  <a:moveTo>
                    <a:pt x="0" y="0"/>
                  </a:moveTo>
                  <a:lnTo>
                    <a:pt x="812800" y="0"/>
                  </a:lnTo>
                  <a:lnTo>
                    <a:pt x="812800" y="109283"/>
                  </a:lnTo>
                  <a:lnTo>
                    <a:pt x="0" y="109283"/>
                  </a:lnTo>
                  <a:close/>
                </a:path>
              </a:pathLst>
            </a:custGeom>
            <a:solidFill>
              <a:srgbClr val="000000">
                <a:alpha val="0"/>
              </a:srgbClr>
            </a:solidFill>
            <a:ln w="38100" cap="sq">
              <a:solidFill>
                <a:srgbClr val="FF574F"/>
              </a:solidFill>
              <a:prstDash val="solid"/>
              <a:miter/>
            </a:ln>
          </p:spPr>
          <p:txBody>
            <a:bodyPr/>
            <a:lstStyle/>
            <a:p>
              <a:endParaRPr lang="fr-FR"/>
            </a:p>
          </p:txBody>
        </p:sp>
        <p:sp>
          <p:nvSpPr>
            <p:cNvPr id="14" name="TextBox 27">
              <a:extLst>
                <a:ext uri="{FF2B5EF4-FFF2-40B4-BE49-F238E27FC236}">
                  <a16:creationId xmlns:a16="http://schemas.microsoft.com/office/drawing/2014/main" id="{194C1284-7B15-BAEA-6BEE-69A6A766EF64}"/>
                </a:ext>
              </a:extLst>
            </p:cNvPr>
            <p:cNvSpPr txBox="1"/>
            <p:nvPr/>
          </p:nvSpPr>
          <p:spPr>
            <a:xfrm>
              <a:off x="0" y="-76200"/>
              <a:ext cx="812800" cy="185483"/>
            </a:xfrm>
            <a:prstGeom prst="rect">
              <a:avLst/>
            </a:prstGeom>
          </p:spPr>
          <p:txBody>
            <a:bodyPr lIns="50800" tIns="50800" rIns="50800" bIns="50800" rtlCol="0" anchor="ctr"/>
            <a:lstStyle/>
            <a:p>
              <a:pPr algn="ctr">
                <a:lnSpc>
                  <a:spcPts val="2659"/>
                </a:lnSpc>
              </a:pPr>
              <a:endParaRPr dirty="0"/>
            </a:p>
          </p:txBody>
        </p:sp>
      </p:grpSp>
      <p:sp>
        <p:nvSpPr>
          <p:cNvPr id="15" name="TextBox 29">
            <a:extLst>
              <a:ext uri="{FF2B5EF4-FFF2-40B4-BE49-F238E27FC236}">
                <a16:creationId xmlns:a16="http://schemas.microsoft.com/office/drawing/2014/main" id="{ED0A27CE-0A39-B091-204E-EF9E5F76861D}"/>
              </a:ext>
            </a:extLst>
          </p:cNvPr>
          <p:cNvSpPr txBox="1"/>
          <p:nvPr/>
        </p:nvSpPr>
        <p:spPr>
          <a:xfrm>
            <a:off x="13573863" y="5904119"/>
            <a:ext cx="1493463" cy="319126"/>
          </a:xfrm>
          <a:prstGeom prst="rect">
            <a:avLst/>
          </a:prstGeom>
        </p:spPr>
        <p:txBody>
          <a:bodyPr lIns="0" tIns="0" rIns="0" bIns="0" rtlCol="0" anchor="t">
            <a:spAutoFit/>
          </a:bodyPr>
          <a:lstStyle/>
          <a:p>
            <a:pPr algn="ctr">
              <a:lnSpc>
                <a:spcPts val="2659"/>
              </a:lnSpc>
              <a:spcBef>
                <a:spcPct val="0"/>
              </a:spcBef>
            </a:pPr>
            <a:r>
              <a:rPr lang="en-US" sz="1899" b="1" dirty="0">
                <a:solidFill>
                  <a:srgbClr val="000000"/>
                </a:solidFill>
                <a:latin typeface="Avenir Light"/>
              </a:rPr>
              <a:t>Extrait Dsit</a:t>
            </a:r>
          </a:p>
        </p:txBody>
      </p:sp>
      <p:sp>
        <p:nvSpPr>
          <p:cNvPr id="16" name="TextBox 30">
            <a:extLst>
              <a:ext uri="{FF2B5EF4-FFF2-40B4-BE49-F238E27FC236}">
                <a16:creationId xmlns:a16="http://schemas.microsoft.com/office/drawing/2014/main" id="{D8D12668-0D8F-59A3-671D-88D7A5335BFD}"/>
              </a:ext>
            </a:extLst>
          </p:cNvPr>
          <p:cNvSpPr txBox="1"/>
          <p:nvPr/>
        </p:nvSpPr>
        <p:spPr>
          <a:xfrm>
            <a:off x="15885775" y="7979484"/>
            <a:ext cx="1662756" cy="319126"/>
          </a:xfrm>
          <a:prstGeom prst="rect">
            <a:avLst/>
          </a:prstGeom>
        </p:spPr>
        <p:txBody>
          <a:bodyPr lIns="0" tIns="0" rIns="0" bIns="0" rtlCol="0" anchor="t">
            <a:spAutoFit/>
          </a:bodyPr>
          <a:lstStyle/>
          <a:p>
            <a:pPr algn="ctr">
              <a:lnSpc>
                <a:spcPts val="2659"/>
              </a:lnSpc>
              <a:spcBef>
                <a:spcPct val="0"/>
              </a:spcBef>
            </a:pPr>
            <a:r>
              <a:rPr lang="en-US" sz="1899" b="1" dirty="0">
                <a:solidFill>
                  <a:srgbClr val="000000"/>
                </a:solidFill>
                <a:latin typeface="Avenir Light"/>
              </a:rPr>
              <a:t>Extrait Ndweb</a:t>
            </a:r>
          </a:p>
        </p:txBody>
      </p:sp>
      <p:sp>
        <p:nvSpPr>
          <p:cNvPr id="17" name="TextBox 31">
            <a:extLst>
              <a:ext uri="{FF2B5EF4-FFF2-40B4-BE49-F238E27FC236}">
                <a16:creationId xmlns:a16="http://schemas.microsoft.com/office/drawing/2014/main" id="{126CE79E-EE6D-DE74-1076-0406D60BAD45}"/>
              </a:ext>
            </a:extLst>
          </p:cNvPr>
          <p:cNvSpPr txBox="1"/>
          <p:nvPr/>
        </p:nvSpPr>
        <p:spPr>
          <a:xfrm>
            <a:off x="14162476" y="3717068"/>
            <a:ext cx="2767127" cy="1091384"/>
          </a:xfrm>
          <a:prstGeom prst="rect">
            <a:avLst/>
          </a:prstGeom>
        </p:spPr>
        <p:txBody>
          <a:bodyPr lIns="0" tIns="0" rIns="0" bIns="0" rtlCol="0" anchor="t">
            <a:spAutoFit/>
          </a:bodyPr>
          <a:lstStyle/>
          <a:p>
            <a:pPr algn="ctr">
              <a:lnSpc>
                <a:spcPts val="2844"/>
              </a:lnSpc>
              <a:spcBef>
                <a:spcPct val="0"/>
              </a:spcBef>
            </a:pPr>
            <a:r>
              <a:rPr lang="en-US" sz="2032" dirty="0">
                <a:solidFill>
                  <a:srgbClr val="D8453E"/>
                </a:solidFill>
                <a:latin typeface="Avenir Bold"/>
              </a:rPr>
              <a:t>La date de début  de situation de l’enfant n’apparait plus.</a:t>
            </a:r>
          </a:p>
        </p:txBody>
      </p:sp>
      <p:grpSp>
        <p:nvGrpSpPr>
          <p:cNvPr id="18" name="Group 32">
            <a:extLst>
              <a:ext uri="{FF2B5EF4-FFF2-40B4-BE49-F238E27FC236}">
                <a16:creationId xmlns:a16="http://schemas.microsoft.com/office/drawing/2014/main" id="{48D0EFA3-5831-10F2-DB35-4B874628A391}"/>
              </a:ext>
            </a:extLst>
          </p:cNvPr>
          <p:cNvGrpSpPr/>
          <p:nvPr/>
        </p:nvGrpSpPr>
        <p:grpSpPr>
          <a:xfrm>
            <a:off x="7659130" y="3823702"/>
            <a:ext cx="3086100" cy="414934"/>
            <a:chOff x="0" y="0"/>
            <a:chExt cx="812800" cy="109283"/>
          </a:xfrm>
        </p:grpSpPr>
        <p:sp>
          <p:nvSpPr>
            <p:cNvPr id="19" name="Freeform 33">
              <a:extLst>
                <a:ext uri="{FF2B5EF4-FFF2-40B4-BE49-F238E27FC236}">
                  <a16:creationId xmlns:a16="http://schemas.microsoft.com/office/drawing/2014/main" id="{FF2C5584-3BE8-070E-1C78-74A9E1AA0B76}"/>
                </a:ext>
              </a:extLst>
            </p:cNvPr>
            <p:cNvSpPr/>
            <p:nvPr/>
          </p:nvSpPr>
          <p:spPr>
            <a:xfrm>
              <a:off x="0" y="0"/>
              <a:ext cx="812800" cy="109283"/>
            </a:xfrm>
            <a:custGeom>
              <a:avLst/>
              <a:gdLst/>
              <a:ahLst/>
              <a:cxnLst/>
              <a:rect l="l" t="t" r="r" b="b"/>
              <a:pathLst>
                <a:path w="812800" h="109283">
                  <a:moveTo>
                    <a:pt x="0" y="0"/>
                  </a:moveTo>
                  <a:lnTo>
                    <a:pt x="812800" y="0"/>
                  </a:lnTo>
                  <a:lnTo>
                    <a:pt x="812800" y="109283"/>
                  </a:lnTo>
                  <a:lnTo>
                    <a:pt x="0" y="109283"/>
                  </a:lnTo>
                  <a:close/>
                </a:path>
              </a:pathLst>
            </a:custGeom>
            <a:solidFill>
              <a:srgbClr val="000000">
                <a:alpha val="0"/>
              </a:srgbClr>
            </a:solidFill>
            <a:ln w="38100" cap="sq">
              <a:solidFill>
                <a:srgbClr val="FF574F"/>
              </a:solidFill>
              <a:prstDash val="solid"/>
              <a:miter/>
            </a:ln>
          </p:spPr>
          <p:txBody>
            <a:bodyPr/>
            <a:lstStyle/>
            <a:p>
              <a:endParaRPr lang="fr-FR"/>
            </a:p>
          </p:txBody>
        </p:sp>
        <p:sp>
          <p:nvSpPr>
            <p:cNvPr id="20" name="TextBox 34">
              <a:extLst>
                <a:ext uri="{FF2B5EF4-FFF2-40B4-BE49-F238E27FC236}">
                  <a16:creationId xmlns:a16="http://schemas.microsoft.com/office/drawing/2014/main" id="{95EF55A7-8270-36AA-26A0-C0E50620210A}"/>
                </a:ext>
              </a:extLst>
            </p:cNvPr>
            <p:cNvSpPr txBox="1"/>
            <p:nvPr/>
          </p:nvSpPr>
          <p:spPr>
            <a:xfrm>
              <a:off x="0" y="-76200"/>
              <a:ext cx="812800" cy="185483"/>
            </a:xfrm>
            <a:prstGeom prst="rect">
              <a:avLst/>
            </a:prstGeom>
          </p:spPr>
          <p:txBody>
            <a:bodyPr lIns="50800" tIns="50800" rIns="50800" bIns="50800" rtlCol="0" anchor="ctr"/>
            <a:lstStyle/>
            <a:p>
              <a:pPr algn="ctr">
                <a:lnSpc>
                  <a:spcPts val="2659"/>
                </a:lnSpc>
              </a:pPr>
              <a:endParaRPr dirty="0"/>
            </a:p>
          </p:txBody>
        </p:sp>
      </p:grpSp>
      <p:sp>
        <p:nvSpPr>
          <p:cNvPr id="21" name="TextBox 9">
            <a:extLst>
              <a:ext uri="{FF2B5EF4-FFF2-40B4-BE49-F238E27FC236}">
                <a16:creationId xmlns:a16="http://schemas.microsoft.com/office/drawing/2014/main" id="{80A6E0B4-83E2-CD99-0A9C-4BC6A7957341}"/>
              </a:ext>
            </a:extLst>
          </p:cNvPr>
          <p:cNvSpPr txBox="1"/>
          <p:nvPr/>
        </p:nvSpPr>
        <p:spPr>
          <a:xfrm>
            <a:off x="7624891" y="657450"/>
            <a:ext cx="9962897" cy="810742"/>
          </a:xfrm>
          <a:prstGeom prst="rect">
            <a:avLst/>
          </a:prstGeom>
        </p:spPr>
        <p:txBody>
          <a:bodyPr lIns="50800" tIns="50800" rIns="50800" bIns="50800" rtlCol="0" anchor="ctr"/>
          <a:lstStyle/>
          <a:p>
            <a:pPr algn="ctr">
              <a:lnSpc>
                <a:spcPts val="4199"/>
              </a:lnSpc>
            </a:pPr>
            <a:r>
              <a:rPr lang="en-US" sz="2999" dirty="0">
                <a:solidFill>
                  <a:srgbClr val="61483A"/>
                </a:solidFill>
                <a:latin typeface="Avenir Light"/>
              </a:rPr>
              <a:t>Allocation de rentrée scolaire</a:t>
            </a:r>
          </a:p>
        </p:txBody>
      </p:sp>
      <p:sp>
        <p:nvSpPr>
          <p:cNvPr id="22" name="TextBox 15">
            <a:extLst>
              <a:ext uri="{FF2B5EF4-FFF2-40B4-BE49-F238E27FC236}">
                <a16:creationId xmlns:a16="http://schemas.microsoft.com/office/drawing/2014/main" id="{F11210C3-8660-A617-19EA-0BDA23AD16F0}"/>
              </a:ext>
            </a:extLst>
          </p:cNvPr>
          <p:cNvSpPr txBox="1"/>
          <p:nvPr/>
        </p:nvSpPr>
        <p:spPr>
          <a:xfrm>
            <a:off x="2501083" y="816651"/>
            <a:ext cx="3322938" cy="497829"/>
          </a:xfrm>
          <a:prstGeom prst="rect">
            <a:avLst/>
          </a:prstGeom>
        </p:spPr>
        <p:txBody>
          <a:bodyPr wrap="square" lIns="0" tIns="0" rIns="0" bIns="0" rtlCol="0" anchor="t">
            <a:spAutoFit/>
          </a:bodyPr>
          <a:lstStyle/>
          <a:p>
            <a:pPr algn="ctr">
              <a:lnSpc>
                <a:spcPts val="4200"/>
              </a:lnSpc>
            </a:pPr>
            <a:r>
              <a:rPr lang="en-US" sz="3000" b="1" dirty="0">
                <a:solidFill>
                  <a:srgbClr val="FFFFFF"/>
                </a:solidFill>
                <a:latin typeface="Avenir Light"/>
              </a:rPr>
              <a:t>Mon Compte</a:t>
            </a:r>
          </a:p>
        </p:txBody>
      </p:sp>
    </p:spTree>
    <p:extLst>
      <p:ext uri="{BB962C8B-B14F-4D97-AF65-F5344CB8AC3E}">
        <p14:creationId xmlns:p14="http://schemas.microsoft.com/office/powerpoint/2010/main" val="385344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7F159BD5-A3A6-FAD4-1DC6-DB8C85E64953}"/>
              </a:ext>
            </a:extLst>
          </p:cNvPr>
          <p:cNvSpPr txBox="1"/>
          <p:nvPr/>
        </p:nvSpPr>
        <p:spPr>
          <a:xfrm>
            <a:off x="700212" y="373618"/>
            <a:ext cx="6924679" cy="1094574"/>
          </a:xfrm>
          <a:prstGeom prst="rect">
            <a:avLst/>
          </a:prstGeom>
        </p:spPr>
        <p:txBody>
          <a:bodyPr lIns="50800" tIns="50800" rIns="50800" bIns="50800" rtlCol="0" anchor="ctr"/>
          <a:lstStyle/>
          <a:p>
            <a:pPr algn="ctr">
              <a:lnSpc>
                <a:spcPts val="2659"/>
              </a:lnSpc>
            </a:pPr>
            <a:endParaRPr dirty="0"/>
          </a:p>
        </p:txBody>
      </p:sp>
      <p:sp>
        <p:nvSpPr>
          <p:cNvPr id="3" name="TextBox 9">
            <a:extLst>
              <a:ext uri="{FF2B5EF4-FFF2-40B4-BE49-F238E27FC236}">
                <a16:creationId xmlns:a16="http://schemas.microsoft.com/office/drawing/2014/main" id="{C1170AFE-FE3B-FB9F-A6FF-EA88C40FD455}"/>
              </a:ext>
            </a:extLst>
          </p:cNvPr>
          <p:cNvSpPr txBox="1"/>
          <p:nvPr/>
        </p:nvSpPr>
        <p:spPr>
          <a:xfrm>
            <a:off x="7624891" y="373618"/>
            <a:ext cx="9962897" cy="1094574"/>
          </a:xfrm>
          <a:prstGeom prst="rect">
            <a:avLst/>
          </a:prstGeom>
        </p:spPr>
        <p:txBody>
          <a:bodyPr lIns="50800" tIns="50800" rIns="50800" bIns="50800" rtlCol="0" anchor="ctr"/>
          <a:lstStyle/>
          <a:p>
            <a:pPr algn="ctr">
              <a:lnSpc>
                <a:spcPts val="2659"/>
              </a:lnSpc>
            </a:pPr>
            <a:endParaRPr dirty="0"/>
          </a:p>
        </p:txBody>
      </p:sp>
      <p:grpSp>
        <p:nvGrpSpPr>
          <p:cNvPr id="4" name="Group 15">
            <a:extLst>
              <a:ext uri="{FF2B5EF4-FFF2-40B4-BE49-F238E27FC236}">
                <a16:creationId xmlns:a16="http://schemas.microsoft.com/office/drawing/2014/main" id="{4D7D3338-10D0-BD1C-63E1-7864C31AE0B4}"/>
              </a:ext>
            </a:extLst>
          </p:cNvPr>
          <p:cNvGrpSpPr/>
          <p:nvPr/>
        </p:nvGrpSpPr>
        <p:grpSpPr>
          <a:xfrm>
            <a:off x="7642347" y="1468192"/>
            <a:ext cx="1504635" cy="1230666"/>
            <a:chOff x="0" y="0"/>
            <a:chExt cx="2006180" cy="1640888"/>
          </a:xfrm>
        </p:grpSpPr>
        <p:sp>
          <p:nvSpPr>
            <p:cNvPr id="5" name="Freeform 16">
              <a:extLst>
                <a:ext uri="{FF2B5EF4-FFF2-40B4-BE49-F238E27FC236}">
                  <a16:creationId xmlns:a16="http://schemas.microsoft.com/office/drawing/2014/main" id="{E0540D6C-EF27-1293-6165-4DC355E29917}"/>
                </a:ext>
              </a:extLst>
            </p:cNvPr>
            <p:cNvSpPr/>
            <p:nvPr/>
          </p:nvSpPr>
          <p:spPr>
            <a:xfrm>
              <a:off x="0" y="0"/>
              <a:ext cx="2006180" cy="1640888"/>
            </a:xfrm>
            <a:custGeom>
              <a:avLst/>
              <a:gdLst/>
              <a:ahLst/>
              <a:cxnLst/>
              <a:rect l="l" t="t" r="r" b="b"/>
              <a:pathLst>
                <a:path w="2006180" h="1640888">
                  <a:moveTo>
                    <a:pt x="0" y="0"/>
                  </a:moveTo>
                  <a:lnTo>
                    <a:pt x="2006180" y="0"/>
                  </a:lnTo>
                  <a:lnTo>
                    <a:pt x="2006180" y="1640888"/>
                  </a:lnTo>
                  <a:lnTo>
                    <a:pt x="0" y="16408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6" name="TextBox 17">
              <a:extLst>
                <a:ext uri="{FF2B5EF4-FFF2-40B4-BE49-F238E27FC236}">
                  <a16:creationId xmlns:a16="http://schemas.microsoft.com/office/drawing/2014/main" id="{79C9DD64-5139-66C5-8E25-796EBE3FED50}"/>
                </a:ext>
              </a:extLst>
            </p:cNvPr>
            <p:cNvSpPr txBox="1"/>
            <p:nvPr/>
          </p:nvSpPr>
          <p:spPr>
            <a:xfrm>
              <a:off x="304624" y="724331"/>
              <a:ext cx="1396931" cy="632492"/>
            </a:xfrm>
            <a:prstGeom prst="rect">
              <a:avLst/>
            </a:prstGeom>
          </p:spPr>
          <p:txBody>
            <a:bodyPr lIns="0" tIns="0" rIns="0" bIns="0" rtlCol="0" anchor="t">
              <a:spAutoFit/>
            </a:bodyPr>
            <a:lstStyle/>
            <a:p>
              <a:pPr algn="ctr">
                <a:lnSpc>
                  <a:spcPts val="1662"/>
                </a:lnSpc>
              </a:pPr>
              <a:r>
                <a:rPr lang="en-US" sz="1807" dirty="0">
                  <a:solidFill>
                    <a:srgbClr val="61483A"/>
                  </a:solidFill>
                  <a:latin typeface="Avenir Bold"/>
                </a:rPr>
                <a:t>Après la version</a:t>
              </a:r>
            </a:p>
          </p:txBody>
        </p:sp>
      </p:grpSp>
      <p:sp>
        <p:nvSpPr>
          <p:cNvPr id="7" name="Freeform 18">
            <a:extLst>
              <a:ext uri="{FF2B5EF4-FFF2-40B4-BE49-F238E27FC236}">
                <a16:creationId xmlns:a16="http://schemas.microsoft.com/office/drawing/2014/main" id="{E7C97414-D1B4-F83C-4925-C0156E94DE5D}"/>
              </a:ext>
            </a:extLst>
          </p:cNvPr>
          <p:cNvSpPr/>
          <p:nvPr/>
        </p:nvSpPr>
        <p:spPr>
          <a:xfrm>
            <a:off x="9393978" y="2698857"/>
            <a:ext cx="5279425" cy="5680658"/>
          </a:xfrm>
          <a:custGeom>
            <a:avLst/>
            <a:gdLst/>
            <a:ahLst/>
            <a:cxnLst/>
            <a:rect l="l" t="t" r="r" b="b"/>
            <a:pathLst>
              <a:path w="5279425" h="5680658">
                <a:moveTo>
                  <a:pt x="0" y="0"/>
                </a:moveTo>
                <a:lnTo>
                  <a:pt x="5279425" y="0"/>
                </a:lnTo>
                <a:lnTo>
                  <a:pt x="5279425" y="5680658"/>
                </a:lnTo>
                <a:lnTo>
                  <a:pt x="0" y="5680658"/>
                </a:lnTo>
                <a:lnTo>
                  <a:pt x="0" y="0"/>
                </a:lnTo>
                <a:close/>
              </a:path>
            </a:pathLst>
          </a:custGeom>
          <a:blipFill>
            <a:blip r:embed="rId5"/>
            <a:stretch>
              <a:fillRect l="-3224" r="-3230"/>
            </a:stretch>
          </a:blipFill>
          <a:ln>
            <a:solidFill>
              <a:schemeClr val="bg1"/>
            </a:solidFill>
          </a:ln>
          <a:effectLst>
            <a:outerShdw blurRad="50800" dist="38100" dir="2700000" algn="tl" rotWithShape="0">
              <a:prstClr val="black">
                <a:alpha val="40000"/>
              </a:prstClr>
            </a:outerShdw>
          </a:effectLst>
        </p:spPr>
        <p:txBody>
          <a:bodyPr/>
          <a:lstStyle/>
          <a:p>
            <a:endParaRPr lang="fr-FR"/>
          </a:p>
        </p:txBody>
      </p:sp>
      <p:sp>
        <p:nvSpPr>
          <p:cNvPr id="8" name="Freeform 19">
            <a:extLst>
              <a:ext uri="{FF2B5EF4-FFF2-40B4-BE49-F238E27FC236}">
                <a16:creationId xmlns:a16="http://schemas.microsoft.com/office/drawing/2014/main" id="{D29A8B4F-613E-BB01-BE8E-4DFBEBDF3036}"/>
              </a:ext>
            </a:extLst>
          </p:cNvPr>
          <p:cNvSpPr/>
          <p:nvPr/>
        </p:nvSpPr>
        <p:spPr>
          <a:xfrm rot="-784335">
            <a:off x="7979932" y="7640308"/>
            <a:ext cx="1614028" cy="455963"/>
          </a:xfrm>
          <a:custGeom>
            <a:avLst/>
            <a:gdLst/>
            <a:ahLst/>
            <a:cxnLst/>
            <a:rect l="l" t="t" r="r" b="b"/>
            <a:pathLst>
              <a:path w="1614028" h="455963">
                <a:moveTo>
                  <a:pt x="0" y="0"/>
                </a:moveTo>
                <a:lnTo>
                  <a:pt x="1614028" y="0"/>
                </a:lnTo>
                <a:lnTo>
                  <a:pt x="1614028" y="455963"/>
                </a:lnTo>
                <a:lnTo>
                  <a:pt x="0" y="4559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9" name="TextBox 22">
            <a:extLst>
              <a:ext uri="{FF2B5EF4-FFF2-40B4-BE49-F238E27FC236}">
                <a16:creationId xmlns:a16="http://schemas.microsoft.com/office/drawing/2014/main" id="{ACC4EAD9-64A3-94F5-BA94-3BA4316A0CF7}"/>
              </a:ext>
            </a:extLst>
          </p:cNvPr>
          <p:cNvSpPr txBox="1"/>
          <p:nvPr/>
        </p:nvSpPr>
        <p:spPr>
          <a:xfrm>
            <a:off x="2947553" y="6787570"/>
            <a:ext cx="5149351" cy="1591945"/>
          </a:xfrm>
          <a:prstGeom prst="rect">
            <a:avLst/>
          </a:prstGeom>
        </p:spPr>
        <p:txBody>
          <a:bodyPr lIns="0" tIns="0" rIns="0" bIns="0" rtlCol="0" anchor="t">
            <a:spAutoFit/>
          </a:bodyPr>
          <a:lstStyle/>
          <a:p>
            <a:pPr algn="l">
              <a:lnSpc>
                <a:spcPts val="3079"/>
              </a:lnSpc>
              <a:spcBef>
                <a:spcPct val="0"/>
              </a:spcBef>
            </a:pPr>
            <a:r>
              <a:rPr lang="en-US" sz="2199" dirty="0">
                <a:solidFill>
                  <a:srgbClr val="61483A"/>
                </a:solidFill>
                <a:latin typeface="Avenir Light"/>
              </a:rPr>
              <a:t>La page de fin permet maintenant de pouvoir donner son avis.</a:t>
            </a:r>
          </a:p>
          <a:p>
            <a:pPr algn="l">
              <a:lnSpc>
                <a:spcPts val="3079"/>
              </a:lnSpc>
              <a:spcBef>
                <a:spcPct val="0"/>
              </a:spcBef>
            </a:pPr>
            <a:r>
              <a:rPr lang="en-US" sz="2199" dirty="0">
                <a:solidFill>
                  <a:srgbClr val="61483A"/>
                </a:solidFill>
                <a:latin typeface="Avenir Light"/>
              </a:rPr>
              <a:t>Le clic sur le bouton “je donne mon avis” ouvre le module de satisfaction.</a:t>
            </a:r>
          </a:p>
        </p:txBody>
      </p:sp>
      <p:sp>
        <p:nvSpPr>
          <p:cNvPr id="10" name="TextBox 9">
            <a:extLst>
              <a:ext uri="{FF2B5EF4-FFF2-40B4-BE49-F238E27FC236}">
                <a16:creationId xmlns:a16="http://schemas.microsoft.com/office/drawing/2014/main" id="{72DD4C35-70E1-E374-84E4-77D788A24A7F}"/>
              </a:ext>
            </a:extLst>
          </p:cNvPr>
          <p:cNvSpPr txBox="1"/>
          <p:nvPr/>
        </p:nvSpPr>
        <p:spPr>
          <a:xfrm>
            <a:off x="7624891" y="657450"/>
            <a:ext cx="9962897" cy="810742"/>
          </a:xfrm>
          <a:prstGeom prst="rect">
            <a:avLst/>
          </a:prstGeom>
        </p:spPr>
        <p:txBody>
          <a:bodyPr lIns="50800" tIns="50800" rIns="50800" bIns="50800" rtlCol="0" anchor="ctr"/>
          <a:lstStyle/>
          <a:p>
            <a:pPr algn="ctr">
              <a:lnSpc>
                <a:spcPts val="4199"/>
              </a:lnSpc>
            </a:pPr>
            <a:r>
              <a:rPr lang="en-US" sz="2999" dirty="0">
                <a:solidFill>
                  <a:srgbClr val="61483A"/>
                </a:solidFill>
                <a:latin typeface="Avenir Light"/>
              </a:rPr>
              <a:t>Allocation de rentrée scolaire</a:t>
            </a:r>
          </a:p>
        </p:txBody>
      </p:sp>
      <p:sp>
        <p:nvSpPr>
          <p:cNvPr id="11" name="TextBox 15">
            <a:extLst>
              <a:ext uri="{FF2B5EF4-FFF2-40B4-BE49-F238E27FC236}">
                <a16:creationId xmlns:a16="http://schemas.microsoft.com/office/drawing/2014/main" id="{3C6539E0-ACFC-4E3F-16FE-19EC2B7AD17B}"/>
              </a:ext>
            </a:extLst>
          </p:cNvPr>
          <p:cNvSpPr txBox="1"/>
          <p:nvPr/>
        </p:nvSpPr>
        <p:spPr>
          <a:xfrm>
            <a:off x="2501083" y="816651"/>
            <a:ext cx="3322938" cy="497829"/>
          </a:xfrm>
          <a:prstGeom prst="rect">
            <a:avLst/>
          </a:prstGeom>
        </p:spPr>
        <p:txBody>
          <a:bodyPr wrap="square" lIns="0" tIns="0" rIns="0" bIns="0" rtlCol="0" anchor="t">
            <a:spAutoFit/>
          </a:bodyPr>
          <a:lstStyle/>
          <a:p>
            <a:pPr algn="ctr">
              <a:lnSpc>
                <a:spcPts val="4200"/>
              </a:lnSpc>
            </a:pPr>
            <a:r>
              <a:rPr lang="en-US" sz="3000" b="1" dirty="0">
                <a:solidFill>
                  <a:srgbClr val="FFFFFF"/>
                </a:solidFill>
                <a:latin typeface="Avenir Light"/>
              </a:rPr>
              <a:t>Mon Compte</a:t>
            </a:r>
          </a:p>
        </p:txBody>
      </p:sp>
    </p:spTree>
    <p:extLst>
      <p:ext uri="{BB962C8B-B14F-4D97-AF65-F5344CB8AC3E}">
        <p14:creationId xmlns:p14="http://schemas.microsoft.com/office/powerpoint/2010/main" val="5817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B3526008-21C2-A051-56A7-64F516F45701}"/>
              </a:ext>
            </a:extLst>
          </p:cNvPr>
          <p:cNvGrpSpPr/>
          <p:nvPr/>
        </p:nvGrpSpPr>
        <p:grpSpPr>
          <a:xfrm>
            <a:off x="1885950" y="3718858"/>
            <a:ext cx="14095160" cy="1148981"/>
            <a:chOff x="-103036" y="14289"/>
            <a:chExt cx="18793547" cy="1531976"/>
          </a:xfrm>
        </p:grpSpPr>
        <p:grpSp>
          <p:nvGrpSpPr>
            <p:cNvPr id="3" name="Group 11">
              <a:extLst>
                <a:ext uri="{FF2B5EF4-FFF2-40B4-BE49-F238E27FC236}">
                  <a16:creationId xmlns:a16="http://schemas.microsoft.com/office/drawing/2014/main" id="{FF59EFE4-E441-7155-5EE1-4D553EB46B30}"/>
                </a:ext>
              </a:extLst>
            </p:cNvPr>
            <p:cNvGrpSpPr/>
            <p:nvPr/>
          </p:nvGrpSpPr>
          <p:grpSpPr>
            <a:xfrm>
              <a:off x="362784" y="191077"/>
              <a:ext cx="18327727" cy="1182031"/>
              <a:chOff x="0" y="0"/>
              <a:chExt cx="3485236" cy="224777"/>
            </a:xfrm>
          </p:grpSpPr>
          <p:sp>
            <p:nvSpPr>
              <p:cNvPr id="7" name="Freeform 12">
                <a:extLst>
                  <a:ext uri="{FF2B5EF4-FFF2-40B4-BE49-F238E27FC236}">
                    <a16:creationId xmlns:a16="http://schemas.microsoft.com/office/drawing/2014/main" id="{08789330-0839-42F9-BCBA-DE49DD2E7B59}"/>
                  </a:ext>
                </a:extLst>
              </p:cNvPr>
              <p:cNvSpPr/>
              <p:nvPr/>
            </p:nvSpPr>
            <p:spPr>
              <a:xfrm>
                <a:off x="0" y="0"/>
                <a:ext cx="3485236" cy="224777"/>
              </a:xfrm>
              <a:custGeom>
                <a:avLst/>
                <a:gdLst/>
                <a:ahLst/>
                <a:cxnLst/>
                <a:rect l="l" t="t" r="r" b="b"/>
                <a:pathLst>
                  <a:path w="3485236" h="224777">
                    <a:moveTo>
                      <a:pt x="29837" y="0"/>
                    </a:moveTo>
                    <a:lnTo>
                      <a:pt x="3455399" y="0"/>
                    </a:lnTo>
                    <a:cubicBezTo>
                      <a:pt x="3463312" y="0"/>
                      <a:pt x="3470901" y="3144"/>
                      <a:pt x="3476497" y="8739"/>
                    </a:cubicBezTo>
                    <a:cubicBezTo>
                      <a:pt x="3482092" y="14335"/>
                      <a:pt x="3485236" y="21924"/>
                      <a:pt x="3485236" y="29837"/>
                    </a:cubicBezTo>
                    <a:lnTo>
                      <a:pt x="3485236" y="194940"/>
                    </a:lnTo>
                    <a:cubicBezTo>
                      <a:pt x="3485236" y="202853"/>
                      <a:pt x="3482092" y="210443"/>
                      <a:pt x="3476497" y="216038"/>
                    </a:cubicBezTo>
                    <a:cubicBezTo>
                      <a:pt x="3470901" y="221634"/>
                      <a:pt x="3463312" y="224777"/>
                      <a:pt x="3455399" y="224777"/>
                    </a:cubicBezTo>
                    <a:lnTo>
                      <a:pt x="29837" y="224777"/>
                    </a:lnTo>
                    <a:cubicBezTo>
                      <a:pt x="13359" y="224777"/>
                      <a:pt x="0" y="211419"/>
                      <a:pt x="0" y="194940"/>
                    </a:cubicBezTo>
                    <a:lnTo>
                      <a:pt x="0" y="29837"/>
                    </a:lnTo>
                    <a:cubicBezTo>
                      <a:pt x="0" y="21924"/>
                      <a:pt x="3144" y="14335"/>
                      <a:pt x="8739" y="8739"/>
                    </a:cubicBezTo>
                    <a:cubicBezTo>
                      <a:pt x="14335" y="3144"/>
                      <a:pt x="21924" y="0"/>
                      <a:pt x="29837" y="0"/>
                    </a:cubicBezTo>
                    <a:close/>
                  </a:path>
                </a:pathLst>
              </a:custGeom>
              <a:solidFill>
                <a:srgbClr val="FFBE99"/>
              </a:solidFill>
            </p:spPr>
            <p:txBody>
              <a:bodyPr/>
              <a:lstStyle/>
              <a:p>
                <a:endParaRPr lang="fr-FR"/>
              </a:p>
            </p:txBody>
          </p:sp>
          <p:sp>
            <p:nvSpPr>
              <p:cNvPr id="8" name="TextBox 13">
                <a:extLst>
                  <a:ext uri="{FF2B5EF4-FFF2-40B4-BE49-F238E27FC236}">
                    <a16:creationId xmlns:a16="http://schemas.microsoft.com/office/drawing/2014/main" id="{75710B19-ADCC-F7C8-7237-03E061151BD8}"/>
                  </a:ext>
                </a:extLst>
              </p:cNvPr>
              <p:cNvSpPr txBox="1"/>
              <p:nvPr/>
            </p:nvSpPr>
            <p:spPr>
              <a:xfrm>
                <a:off x="0" y="-76200"/>
                <a:ext cx="3485236" cy="300977"/>
              </a:xfrm>
              <a:prstGeom prst="rect">
                <a:avLst/>
              </a:prstGeom>
            </p:spPr>
            <p:txBody>
              <a:bodyPr lIns="50800" tIns="50800" rIns="50800" bIns="50800" rtlCol="0" anchor="ctr"/>
              <a:lstStyle/>
              <a:p>
                <a:pPr algn="ctr">
                  <a:lnSpc>
                    <a:spcPts val="2659"/>
                  </a:lnSpc>
                </a:pPr>
                <a:endParaRPr dirty="0"/>
              </a:p>
            </p:txBody>
          </p:sp>
        </p:grpSp>
        <p:grpSp>
          <p:nvGrpSpPr>
            <p:cNvPr id="4" name="Group 14">
              <a:extLst>
                <a:ext uri="{FF2B5EF4-FFF2-40B4-BE49-F238E27FC236}">
                  <a16:creationId xmlns:a16="http://schemas.microsoft.com/office/drawing/2014/main" id="{75A8B1C4-93A2-CA55-63B3-BF71677A4086}"/>
                </a:ext>
              </a:extLst>
            </p:cNvPr>
            <p:cNvGrpSpPr/>
            <p:nvPr/>
          </p:nvGrpSpPr>
          <p:grpSpPr>
            <a:xfrm>
              <a:off x="-103036" y="14289"/>
              <a:ext cx="3149598" cy="1531976"/>
              <a:chOff x="-60086" y="8332"/>
              <a:chExt cx="1836639" cy="893348"/>
            </a:xfrm>
          </p:grpSpPr>
          <p:sp>
            <p:nvSpPr>
              <p:cNvPr id="5" name="Freeform 15">
                <a:extLst>
                  <a:ext uri="{FF2B5EF4-FFF2-40B4-BE49-F238E27FC236}">
                    <a16:creationId xmlns:a16="http://schemas.microsoft.com/office/drawing/2014/main" id="{41171D86-38E1-7EDB-EAA0-6D7D5ACFEEED}"/>
                  </a:ext>
                </a:extLst>
              </p:cNvPr>
              <p:cNvSpPr/>
              <p:nvPr/>
            </p:nvSpPr>
            <p:spPr>
              <a:xfrm>
                <a:off x="-60086" y="8332"/>
                <a:ext cx="1836639" cy="893348"/>
              </a:xfrm>
              <a:custGeom>
                <a:avLst/>
                <a:gdLst/>
                <a:ahLst/>
                <a:cxnLst/>
                <a:rect l="l" t="t" r="r" b="b"/>
                <a:pathLst>
                  <a:path w="1843207" h="901681">
                    <a:moveTo>
                      <a:pt x="921604" y="0"/>
                    </a:moveTo>
                    <a:cubicBezTo>
                      <a:pt x="412616" y="0"/>
                      <a:pt x="0" y="201848"/>
                      <a:pt x="0" y="450840"/>
                    </a:cubicBezTo>
                    <a:cubicBezTo>
                      <a:pt x="0" y="699832"/>
                      <a:pt x="412616" y="901681"/>
                      <a:pt x="921604" y="901681"/>
                    </a:cubicBezTo>
                    <a:cubicBezTo>
                      <a:pt x="1430591" y="901681"/>
                      <a:pt x="1843207" y="699832"/>
                      <a:pt x="1843207" y="450840"/>
                    </a:cubicBezTo>
                    <a:cubicBezTo>
                      <a:pt x="1843207" y="201848"/>
                      <a:pt x="1430591" y="0"/>
                      <a:pt x="921604" y="0"/>
                    </a:cubicBezTo>
                    <a:close/>
                  </a:path>
                </a:pathLst>
              </a:custGeom>
              <a:solidFill>
                <a:srgbClr val="FDFAF7"/>
              </a:solidFill>
            </p:spPr>
            <p:txBody>
              <a:bodyPr/>
              <a:lstStyle/>
              <a:p>
                <a:endParaRPr lang="fr-FR"/>
              </a:p>
            </p:txBody>
          </p:sp>
          <p:sp>
            <p:nvSpPr>
              <p:cNvPr id="6" name="TextBox 16">
                <a:extLst>
                  <a:ext uri="{FF2B5EF4-FFF2-40B4-BE49-F238E27FC236}">
                    <a16:creationId xmlns:a16="http://schemas.microsoft.com/office/drawing/2014/main" id="{F9EBB51B-5842-36FF-94AF-FF9581D4F425}"/>
                  </a:ext>
                </a:extLst>
              </p:cNvPr>
              <p:cNvSpPr txBox="1"/>
              <p:nvPr/>
            </p:nvSpPr>
            <p:spPr>
              <a:xfrm>
                <a:off x="172801" y="8333"/>
                <a:ext cx="1497606" cy="808815"/>
              </a:xfrm>
              <a:prstGeom prst="rect">
                <a:avLst/>
              </a:prstGeom>
            </p:spPr>
            <p:txBody>
              <a:bodyPr lIns="50800" tIns="50800" rIns="50800" bIns="50800" rtlCol="0" anchor="ctr"/>
              <a:lstStyle/>
              <a:p>
                <a:pPr algn="ctr">
                  <a:lnSpc>
                    <a:spcPts val="2659"/>
                  </a:lnSpc>
                </a:pPr>
                <a:endParaRPr dirty="0"/>
              </a:p>
            </p:txBody>
          </p:sp>
        </p:grpSp>
      </p:grpSp>
      <p:sp>
        <p:nvSpPr>
          <p:cNvPr id="9" name="TextBox 17">
            <a:extLst>
              <a:ext uri="{FF2B5EF4-FFF2-40B4-BE49-F238E27FC236}">
                <a16:creationId xmlns:a16="http://schemas.microsoft.com/office/drawing/2014/main" id="{EE3DF041-CFDA-77AE-1D74-172B8E68E17E}"/>
              </a:ext>
            </a:extLst>
          </p:cNvPr>
          <p:cNvSpPr txBox="1"/>
          <p:nvPr/>
        </p:nvSpPr>
        <p:spPr>
          <a:xfrm>
            <a:off x="3804434" y="3833966"/>
            <a:ext cx="11576601" cy="908050"/>
          </a:xfrm>
          <a:prstGeom prst="rect">
            <a:avLst/>
          </a:prstGeom>
        </p:spPr>
        <p:txBody>
          <a:bodyPr lIns="0" tIns="0" rIns="0" bIns="0" rtlCol="0" anchor="t">
            <a:spAutoFit/>
          </a:bodyPr>
          <a:lstStyle/>
          <a:p>
            <a:pPr algn="ctr">
              <a:lnSpc>
                <a:spcPts val="3499"/>
              </a:lnSpc>
              <a:spcBef>
                <a:spcPct val="0"/>
              </a:spcBef>
            </a:pPr>
            <a:r>
              <a:rPr lang="en-US" sz="2499" dirty="0">
                <a:solidFill>
                  <a:srgbClr val="61483A"/>
                </a:solidFill>
                <a:latin typeface="Avenir Bold Italics"/>
              </a:rPr>
              <a:t>EVOLUTION DE LA SAISIE DU RIB EN CAS DE DÉPART DU FOYER DU CONJOINT</a:t>
            </a:r>
          </a:p>
        </p:txBody>
      </p:sp>
      <p:sp>
        <p:nvSpPr>
          <p:cNvPr id="10" name="Freeform 18">
            <a:extLst>
              <a:ext uri="{FF2B5EF4-FFF2-40B4-BE49-F238E27FC236}">
                <a16:creationId xmlns:a16="http://schemas.microsoft.com/office/drawing/2014/main" id="{2224E107-578E-4994-375D-27EF794D5721}"/>
              </a:ext>
            </a:extLst>
          </p:cNvPr>
          <p:cNvSpPr/>
          <p:nvPr/>
        </p:nvSpPr>
        <p:spPr>
          <a:xfrm>
            <a:off x="2090072" y="4874522"/>
            <a:ext cx="1236191" cy="1629246"/>
          </a:xfrm>
          <a:custGeom>
            <a:avLst/>
            <a:gdLst/>
            <a:ahLst/>
            <a:cxnLst/>
            <a:rect l="l" t="t" r="r" b="b"/>
            <a:pathLst>
              <a:path w="1236191" h="1629246">
                <a:moveTo>
                  <a:pt x="0" y="0"/>
                </a:moveTo>
                <a:lnTo>
                  <a:pt x="1236191" y="0"/>
                </a:lnTo>
                <a:lnTo>
                  <a:pt x="1236191" y="1629246"/>
                </a:lnTo>
                <a:lnTo>
                  <a:pt x="0" y="1629246"/>
                </a:lnTo>
                <a:lnTo>
                  <a:pt x="0" y="0"/>
                </a:lnTo>
                <a:close/>
              </a:path>
            </a:pathLst>
          </a:custGeom>
          <a:blipFill>
            <a:blip r:embed="rId2"/>
            <a:stretch>
              <a:fillRect/>
            </a:stretch>
          </a:blipFill>
        </p:spPr>
        <p:txBody>
          <a:bodyPr/>
          <a:lstStyle/>
          <a:p>
            <a:endParaRPr lang="fr-FR"/>
          </a:p>
        </p:txBody>
      </p:sp>
    </p:spTree>
    <p:extLst>
      <p:ext uri="{BB962C8B-B14F-4D97-AF65-F5344CB8AC3E}">
        <p14:creationId xmlns:p14="http://schemas.microsoft.com/office/powerpoint/2010/main" val="343647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B0827988-5074-CD25-327E-C3C7EA940F03}"/>
              </a:ext>
            </a:extLst>
          </p:cNvPr>
          <p:cNvGrpSpPr/>
          <p:nvPr/>
        </p:nvGrpSpPr>
        <p:grpSpPr>
          <a:xfrm>
            <a:off x="3444017" y="1659052"/>
            <a:ext cx="1282969" cy="1049362"/>
            <a:chOff x="0" y="0"/>
            <a:chExt cx="1710625" cy="1399149"/>
          </a:xfrm>
        </p:grpSpPr>
        <p:sp>
          <p:nvSpPr>
            <p:cNvPr id="3" name="Freeform 16">
              <a:extLst>
                <a:ext uri="{FF2B5EF4-FFF2-40B4-BE49-F238E27FC236}">
                  <a16:creationId xmlns:a16="http://schemas.microsoft.com/office/drawing/2014/main" id="{2F8740A5-2AEF-44E0-7653-1405BEEBFFAB}"/>
                </a:ext>
              </a:extLst>
            </p:cNvPr>
            <p:cNvSpPr/>
            <p:nvPr/>
          </p:nvSpPr>
          <p:spPr>
            <a:xfrm>
              <a:off x="0" y="0"/>
              <a:ext cx="1710625" cy="1399149"/>
            </a:xfrm>
            <a:custGeom>
              <a:avLst/>
              <a:gdLst/>
              <a:ahLst/>
              <a:cxnLst/>
              <a:rect l="l" t="t" r="r" b="b"/>
              <a:pathLst>
                <a:path w="1710625" h="1399149">
                  <a:moveTo>
                    <a:pt x="0" y="0"/>
                  </a:moveTo>
                  <a:lnTo>
                    <a:pt x="1710625" y="0"/>
                  </a:lnTo>
                  <a:lnTo>
                    <a:pt x="1710625" y="1399149"/>
                  </a:lnTo>
                  <a:lnTo>
                    <a:pt x="0" y="1399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TextBox 17">
              <a:extLst>
                <a:ext uri="{FF2B5EF4-FFF2-40B4-BE49-F238E27FC236}">
                  <a16:creationId xmlns:a16="http://schemas.microsoft.com/office/drawing/2014/main" id="{EB16014A-1D9B-8254-01B8-3B2843B55C15}"/>
                </a:ext>
              </a:extLst>
            </p:cNvPr>
            <p:cNvSpPr txBox="1"/>
            <p:nvPr/>
          </p:nvSpPr>
          <p:spPr>
            <a:xfrm>
              <a:off x="259747" y="609499"/>
              <a:ext cx="1191132" cy="547434"/>
            </a:xfrm>
            <a:prstGeom prst="rect">
              <a:avLst/>
            </a:prstGeom>
          </p:spPr>
          <p:txBody>
            <a:bodyPr lIns="0" tIns="0" rIns="0" bIns="0" rtlCol="0" anchor="t">
              <a:spAutoFit/>
            </a:bodyPr>
            <a:lstStyle/>
            <a:p>
              <a:pPr algn="ctr">
                <a:lnSpc>
                  <a:spcPts val="1417"/>
                </a:lnSpc>
              </a:pPr>
              <a:r>
                <a:rPr lang="en-US" sz="1541" dirty="0">
                  <a:solidFill>
                    <a:srgbClr val="61483A"/>
                  </a:solidFill>
                  <a:latin typeface="Avenir Bold"/>
                </a:rPr>
                <a:t>Avant la version</a:t>
              </a:r>
            </a:p>
          </p:txBody>
        </p:sp>
      </p:grpSp>
      <p:grpSp>
        <p:nvGrpSpPr>
          <p:cNvPr id="5" name="Group 18">
            <a:extLst>
              <a:ext uri="{FF2B5EF4-FFF2-40B4-BE49-F238E27FC236}">
                <a16:creationId xmlns:a16="http://schemas.microsoft.com/office/drawing/2014/main" id="{D26FB4AB-0F78-8DA7-0A52-ABD3B35FB2E1}"/>
              </a:ext>
            </a:extLst>
          </p:cNvPr>
          <p:cNvGrpSpPr/>
          <p:nvPr/>
        </p:nvGrpSpPr>
        <p:grpSpPr>
          <a:xfrm>
            <a:off x="12242659" y="1747278"/>
            <a:ext cx="1316699" cy="1076950"/>
            <a:chOff x="0" y="0"/>
            <a:chExt cx="1755598" cy="1435933"/>
          </a:xfrm>
        </p:grpSpPr>
        <p:sp>
          <p:nvSpPr>
            <p:cNvPr id="6" name="Freeform 19">
              <a:extLst>
                <a:ext uri="{FF2B5EF4-FFF2-40B4-BE49-F238E27FC236}">
                  <a16:creationId xmlns:a16="http://schemas.microsoft.com/office/drawing/2014/main" id="{A4A5F29E-F825-D8A2-BCF9-BE545C315B0F}"/>
                </a:ext>
              </a:extLst>
            </p:cNvPr>
            <p:cNvSpPr/>
            <p:nvPr/>
          </p:nvSpPr>
          <p:spPr>
            <a:xfrm>
              <a:off x="0" y="0"/>
              <a:ext cx="1755598" cy="1435933"/>
            </a:xfrm>
            <a:custGeom>
              <a:avLst/>
              <a:gdLst/>
              <a:ahLst/>
              <a:cxnLst/>
              <a:rect l="l" t="t" r="r" b="b"/>
              <a:pathLst>
                <a:path w="1755598" h="1435933">
                  <a:moveTo>
                    <a:pt x="0" y="0"/>
                  </a:moveTo>
                  <a:lnTo>
                    <a:pt x="1755598" y="0"/>
                  </a:lnTo>
                  <a:lnTo>
                    <a:pt x="1755598" y="1435933"/>
                  </a:lnTo>
                  <a:lnTo>
                    <a:pt x="0" y="14359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TextBox 20">
              <a:extLst>
                <a:ext uri="{FF2B5EF4-FFF2-40B4-BE49-F238E27FC236}">
                  <a16:creationId xmlns:a16="http://schemas.microsoft.com/office/drawing/2014/main" id="{048F7D95-8865-BF7D-E8FE-B9D46D74D95E}"/>
                </a:ext>
              </a:extLst>
            </p:cNvPr>
            <p:cNvSpPr txBox="1"/>
            <p:nvPr/>
          </p:nvSpPr>
          <p:spPr>
            <a:xfrm>
              <a:off x="266575" y="625523"/>
              <a:ext cx="1222447" cy="561826"/>
            </a:xfrm>
            <a:prstGeom prst="rect">
              <a:avLst/>
            </a:prstGeom>
          </p:spPr>
          <p:txBody>
            <a:bodyPr lIns="0" tIns="0" rIns="0" bIns="0" rtlCol="0" anchor="t">
              <a:spAutoFit/>
            </a:bodyPr>
            <a:lstStyle/>
            <a:p>
              <a:pPr algn="ctr">
                <a:lnSpc>
                  <a:spcPts val="1455"/>
                </a:lnSpc>
              </a:pPr>
              <a:r>
                <a:rPr lang="en-US" sz="1581" dirty="0">
                  <a:solidFill>
                    <a:srgbClr val="61483A"/>
                  </a:solidFill>
                  <a:latin typeface="Avenir Bold"/>
                </a:rPr>
                <a:t>Après la version</a:t>
              </a:r>
            </a:p>
          </p:txBody>
        </p:sp>
      </p:grpSp>
      <p:sp>
        <p:nvSpPr>
          <p:cNvPr id="8" name="Freeform 21">
            <a:extLst>
              <a:ext uri="{FF2B5EF4-FFF2-40B4-BE49-F238E27FC236}">
                <a16:creationId xmlns:a16="http://schemas.microsoft.com/office/drawing/2014/main" id="{6778F49D-4690-3BAA-CE4D-E5B35D531DE1}"/>
              </a:ext>
            </a:extLst>
          </p:cNvPr>
          <p:cNvSpPr/>
          <p:nvPr/>
        </p:nvSpPr>
        <p:spPr>
          <a:xfrm>
            <a:off x="1301721" y="6327914"/>
            <a:ext cx="6141055" cy="2095578"/>
          </a:xfrm>
          <a:custGeom>
            <a:avLst/>
            <a:gdLst/>
            <a:ahLst/>
            <a:cxnLst/>
            <a:rect l="l" t="t" r="r" b="b"/>
            <a:pathLst>
              <a:path w="6141055" h="2095578">
                <a:moveTo>
                  <a:pt x="0" y="0"/>
                </a:moveTo>
                <a:lnTo>
                  <a:pt x="6141055" y="0"/>
                </a:lnTo>
                <a:lnTo>
                  <a:pt x="6141055" y="2095579"/>
                </a:lnTo>
                <a:lnTo>
                  <a:pt x="0" y="2095579"/>
                </a:lnTo>
                <a:lnTo>
                  <a:pt x="0" y="0"/>
                </a:lnTo>
                <a:close/>
              </a:path>
            </a:pathLst>
          </a:custGeom>
          <a:blipFill>
            <a:blip r:embed="rId4"/>
            <a:stretch>
              <a:fillRect l="-3227" t="-6306" r="-6635" b="-5255"/>
            </a:stretch>
          </a:blipFill>
          <a:ln>
            <a:solidFill>
              <a:schemeClr val="bg1"/>
            </a:solidFill>
          </a:ln>
          <a:effectLst>
            <a:outerShdw blurRad="50800" dist="38100" dir="2700000" algn="tl" rotWithShape="0">
              <a:prstClr val="black">
                <a:alpha val="40000"/>
              </a:prstClr>
            </a:outerShdw>
          </a:effectLst>
        </p:spPr>
        <p:txBody>
          <a:bodyPr/>
          <a:lstStyle/>
          <a:p>
            <a:endParaRPr lang="fr-FR"/>
          </a:p>
        </p:txBody>
      </p:sp>
      <p:grpSp>
        <p:nvGrpSpPr>
          <p:cNvPr id="9" name="Group 22">
            <a:extLst>
              <a:ext uri="{FF2B5EF4-FFF2-40B4-BE49-F238E27FC236}">
                <a16:creationId xmlns:a16="http://schemas.microsoft.com/office/drawing/2014/main" id="{6F3C1885-07D5-C62B-C8AA-2C5E6E766C8B}"/>
              </a:ext>
            </a:extLst>
          </p:cNvPr>
          <p:cNvGrpSpPr/>
          <p:nvPr/>
        </p:nvGrpSpPr>
        <p:grpSpPr>
          <a:xfrm>
            <a:off x="12396370" y="8037622"/>
            <a:ext cx="4896512" cy="1315779"/>
            <a:chOff x="0" y="0"/>
            <a:chExt cx="6528683" cy="1754371"/>
          </a:xfrm>
          <a:effectLst>
            <a:outerShdw blurRad="50800" dist="38100" dir="2700000" algn="tl" rotWithShape="0">
              <a:prstClr val="black">
                <a:alpha val="40000"/>
              </a:prstClr>
            </a:outerShdw>
          </a:effectLst>
        </p:grpSpPr>
        <p:sp>
          <p:nvSpPr>
            <p:cNvPr id="10" name="Freeform 23">
              <a:extLst>
                <a:ext uri="{FF2B5EF4-FFF2-40B4-BE49-F238E27FC236}">
                  <a16:creationId xmlns:a16="http://schemas.microsoft.com/office/drawing/2014/main" id="{78260944-6A2F-3FB5-F743-4CDCA5DC4949}"/>
                </a:ext>
              </a:extLst>
            </p:cNvPr>
            <p:cNvSpPr/>
            <p:nvPr/>
          </p:nvSpPr>
          <p:spPr>
            <a:xfrm>
              <a:off x="0" y="0"/>
              <a:ext cx="6528683" cy="1754371"/>
            </a:xfrm>
            <a:custGeom>
              <a:avLst/>
              <a:gdLst/>
              <a:ahLst/>
              <a:cxnLst/>
              <a:rect l="l" t="t" r="r" b="b"/>
              <a:pathLst>
                <a:path w="6528683" h="1754371">
                  <a:moveTo>
                    <a:pt x="0" y="0"/>
                  </a:moveTo>
                  <a:lnTo>
                    <a:pt x="6528683" y="0"/>
                  </a:lnTo>
                  <a:lnTo>
                    <a:pt x="6528683" y="1754371"/>
                  </a:lnTo>
                  <a:lnTo>
                    <a:pt x="0" y="1754371"/>
                  </a:lnTo>
                  <a:lnTo>
                    <a:pt x="0" y="0"/>
                  </a:lnTo>
                  <a:close/>
                </a:path>
              </a:pathLst>
            </a:custGeom>
            <a:blipFill>
              <a:blip r:embed="rId5"/>
              <a:stretch>
                <a:fillRect l="-9726" r="-56833" b="-9382"/>
              </a:stretch>
            </a:blipFill>
          </p:spPr>
          <p:txBody>
            <a:bodyPr/>
            <a:lstStyle/>
            <a:p>
              <a:endParaRPr lang="fr-FR"/>
            </a:p>
          </p:txBody>
        </p:sp>
        <p:grpSp>
          <p:nvGrpSpPr>
            <p:cNvPr id="11" name="Group 24">
              <a:extLst>
                <a:ext uri="{FF2B5EF4-FFF2-40B4-BE49-F238E27FC236}">
                  <a16:creationId xmlns:a16="http://schemas.microsoft.com/office/drawing/2014/main" id="{D365D699-CA35-6B15-0916-91208EF262DD}"/>
                </a:ext>
              </a:extLst>
            </p:cNvPr>
            <p:cNvGrpSpPr/>
            <p:nvPr/>
          </p:nvGrpSpPr>
          <p:grpSpPr>
            <a:xfrm>
              <a:off x="0" y="600860"/>
              <a:ext cx="3101302" cy="552651"/>
              <a:chOff x="0" y="0"/>
              <a:chExt cx="612603" cy="109166"/>
            </a:xfrm>
          </p:grpSpPr>
          <p:sp>
            <p:nvSpPr>
              <p:cNvPr id="12" name="Freeform 25">
                <a:extLst>
                  <a:ext uri="{FF2B5EF4-FFF2-40B4-BE49-F238E27FC236}">
                    <a16:creationId xmlns:a16="http://schemas.microsoft.com/office/drawing/2014/main" id="{2464525B-4556-7DE8-87AF-8E131A151408}"/>
                  </a:ext>
                </a:extLst>
              </p:cNvPr>
              <p:cNvSpPr/>
              <p:nvPr/>
            </p:nvSpPr>
            <p:spPr>
              <a:xfrm>
                <a:off x="0" y="0"/>
                <a:ext cx="612603" cy="109166"/>
              </a:xfrm>
              <a:custGeom>
                <a:avLst/>
                <a:gdLst/>
                <a:ahLst/>
                <a:cxnLst/>
                <a:rect l="l" t="t" r="r" b="b"/>
                <a:pathLst>
                  <a:path w="612603" h="109166">
                    <a:moveTo>
                      <a:pt x="54583" y="0"/>
                    </a:moveTo>
                    <a:lnTo>
                      <a:pt x="558020" y="0"/>
                    </a:lnTo>
                    <a:cubicBezTo>
                      <a:pt x="572496" y="0"/>
                      <a:pt x="586380" y="5751"/>
                      <a:pt x="596616" y="15987"/>
                    </a:cubicBezTo>
                    <a:cubicBezTo>
                      <a:pt x="606852" y="26223"/>
                      <a:pt x="612603" y="40107"/>
                      <a:pt x="612603" y="54583"/>
                    </a:cubicBezTo>
                    <a:lnTo>
                      <a:pt x="612603" y="54583"/>
                    </a:lnTo>
                    <a:cubicBezTo>
                      <a:pt x="612603" y="84728"/>
                      <a:pt x="588165" y="109166"/>
                      <a:pt x="558020" y="109166"/>
                    </a:cubicBezTo>
                    <a:lnTo>
                      <a:pt x="54583" y="109166"/>
                    </a:lnTo>
                    <a:cubicBezTo>
                      <a:pt x="40107" y="109166"/>
                      <a:pt x="26223" y="103415"/>
                      <a:pt x="15987" y="93179"/>
                    </a:cubicBezTo>
                    <a:cubicBezTo>
                      <a:pt x="5751" y="82942"/>
                      <a:pt x="0" y="69059"/>
                      <a:pt x="0" y="54583"/>
                    </a:cubicBezTo>
                    <a:lnTo>
                      <a:pt x="0" y="54583"/>
                    </a:lnTo>
                    <a:cubicBezTo>
                      <a:pt x="0" y="40107"/>
                      <a:pt x="5751" y="26223"/>
                      <a:pt x="15987" y="15987"/>
                    </a:cubicBezTo>
                    <a:cubicBezTo>
                      <a:pt x="26223" y="5751"/>
                      <a:pt x="40107" y="0"/>
                      <a:pt x="54583" y="0"/>
                    </a:cubicBezTo>
                    <a:close/>
                  </a:path>
                </a:pathLst>
              </a:custGeom>
              <a:solidFill>
                <a:srgbClr val="000000">
                  <a:alpha val="0"/>
                </a:srgbClr>
              </a:solidFill>
              <a:ln w="66675" cap="rnd">
                <a:solidFill>
                  <a:srgbClr val="B3916B"/>
                </a:solidFill>
                <a:prstDash val="solid"/>
                <a:round/>
              </a:ln>
            </p:spPr>
            <p:txBody>
              <a:bodyPr/>
              <a:lstStyle/>
              <a:p>
                <a:endParaRPr lang="fr-FR"/>
              </a:p>
            </p:txBody>
          </p:sp>
          <p:sp>
            <p:nvSpPr>
              <p:cNvPr id="13" name="TextBox 26">
                <a:extLst>
                  <a:ext uri="{FF2B5EF4-FFF2-40B4-BE49-F238E27FC236}">
                    <a16:creationId xmlns:a16="http://schemas.microsoft.com/office/drawing/2014/main" id="{7E21E72A-11CA-69C9-8BBD-BD56DCFD0A4D}"/>
                  </a:ext>
                </a:extLst>
              </p:cNvPr>
              <p:cNvSpPr txBox="1"/>
              <p:nvPr/>
            </p:nvSpPr>
            <p:spPr>
              <a:xfrm>
                <a:off x="0" y="-76200"/>
                <a:ext cx="612603" cy="185366"/>
              </a:xfrm>
              <a:prstGeom prst="rect">
                <a:avLst/>
              </a:prstGeom>
            </p:spPr>
            <p:txBody>
              <a:bodyPr lIns="50800" tIns="50800" rIns="50800" bIns="50800" rtlCol="0" anchor="ctr"/>
              <a:lstStyle/>
              <a:p>
                <a:pPr algn="ctr">
                  <a:lnSpc>
                    <a:spcPts val="2659"/>
                  </a:lnSpc>
                </a:pPr>
                <a:endParaRPr dirty="0"/>
              </a:p>
            </p:txBody>
          </p:sp>
        </p:grpSp>
      </p:grpSp>
      <p:grpSp>
        <p:nvGrpSpPr>
          <p:cNvPr id="14" name="Group 27">
            <a:extLst>
              <a:ext uri="{FF2B5EF4-FFF2-40B4-BE49-F238E27FC236}">
                <a16:creationId xmlns:a16="http://schemas.microsoft.com/office/drawing/2014/main" id="{8E7BF789-ABE2-9859-8767-C810C5A5EE63}"/>
              </a:ext>
            </a:extLst>
          </p:cNvPr>
          <p:cNvGrpSpPr/>
          <p:nvPr/>
        </p:nvGrpSpPr>
        <p:grpSpPr>
          <a:xfrm>
            <a:off x="9252314" y="5090168"/>
            <a:ext cx="8040568" cy="2791095"/>
            <a:chOff x="0" y="0"/>
            <a:chExt cx="10720757" cy="3721460"/>
          </a:xfrm>
          <a:effectLst>
            <a:outerShdw blurRad="50800" dist="38100" dir="2700000" algn="tl" rotWithShape="0">
              <a:prstClr val="black">
                <a:alpha val="40000"/>
              </a:prstClr>
            </a:outerShdw>
          </a:effectLst>
        </p:grpSpPr>
        <p:sp>
          <p:nvSpPr>
            <p:cNvPr id="15" name="Freeform 28">
              <a:extLst>
                <a:ext uri="{FF2B5EF4-FFF2-40B4-BE49-F238E27FC236}">
                  <a16:creationId xmlns:a16="http://schemas.microsoft.com/office/drawing/2014/main" id="{BFE31F54-C2A4-949E-FD1E-05A0A8B903AF}"/>
                </a:ext>
              </a:extLst>
            </p:cNvPr>
            <p:cNvSpPr/>
            <p:nvPr/>
          </p:nvSpPr>
          <p:spPr>
            <a:xfrm>
              <a:off x="229112" y="88900"/>
              <a:ext cx="10491645" cy="3632560"/>
            </a:xfrm>
            <a:custGeom>
              <a:avLst/>
              <a:gdLst/>
              <a:ahLst/>
              <a:cxnLst/>
              <a:rect l="l" t="t" r="r" b="b"/>
              <a:pathLst>
                <a:path w="10491645" h="3632560">
                  <a:moveTo>
                    <a:pt x="0" y="0"/>
                  </a:moveTo>
                  <a:lnTo>
                    <a:pt x="10491645" y="0"/>
                  </a:lnTo>
                  <a:lnTo>
                    <a:pt x="10491645" y="3632560"/>
                  </a:lnTo>
                  <a:lnTo>
                    <a:pt x="0" y="3632560"/>
                  </a:lnTo>
                  <a:lnTo>
                    <a:pt x="0" y="0"/>
                  </a:lnTo>
                  <a:close/>
                </a:path>
              </a:pathLst>
            </a:custGeom>
            <a:blipFill>
              <a:blip r:embed="rId6"/>
              <a:stretch>
                <a:fillRect l="-2113" t="-4951" r="-6855" b="-6586"/>
              </a:stretch>
            </a:blipFill>
          </p:spPr>
          <p:txBody>
            <a:bodyPr/>
            <a:lstStyle/>
            <a:p>
              <a:endParaRPr lang="fr-FR"/>
            </a:p>
          </p:txBody>
        </p:sp>
        <p:grpSp>
          <p:nvGrpSpPr>
            <p:cNvPr id="16" name="Group 29">
              <a:extLst>
                <a:ext uri="{FF2B5EF4-FFF2-40B4-BE49-F238E27FC236}">
                  <a16:creationId xmlns:a16="http://schemas.microsoft.com/office/drawing/2014/main" id="{D3B937A8-A581-6FD3-575B-2E22EB325E17}"/>
                </a:ext>
              </a:extLst>
            </p:cNvPr>
            <p:cNvGrpSpPr/>
            <p:nvPr/>
          </p:nvGrpSpPr>
          <p:grpSpPr>
            <a:xfrm>
              <a:off x="0" y="0"/>
              <a:ext cx="10720757" cy="2113659"/>
              <a:chOff x="0" y="0"/>
              <a:chExt cx="2117680" cy="417513"/>
            </a:xfrm>
          </p:grpSpPr>
          <p:sp>
            <p:nvSpPr>
              <p:cNvPr id="17" name="Freeform 30">
                <a:extLst>
                  <a:ext uri="{FF2B5EF4-FFF2-40B4-BE49-F238E27FC236}">
                    <a16:creationId xmlns:a16="http://schemas.microsoft.com/office/drawing/2014/main" id="{F9AB2F19-CC1F-10EA-481F-37D9AF864907}"/>
                  </a:ext>
                </a:extLst>
              </p:cNvPr>
              <p:cNvSpPr/>
              <p:nvPr/>
            </p:nvSpPr>
            <p:spPr>
              <a:xfrm>
                <a:off x="0" y="0"/>
                <a:ext cx="2117680" cy="417513"/>
              </a:xfrm>
              <a:custGeom>
                <a:avLst/>
                <a:gdLst/>
                <a:ahLst/>
                <a:cxnLst/>
                <a:rect l="l" t="t" r="r" b="b"/>
                <a:pathLst>
                  <a:path w="2117680" h="417513">
                    <a:moveTo>
                      <a:pt x="49106" y="0"/>
                    </a:moveTo>
                    <a:lnTo>
                      <a:pt x="2068575" y="0"/>
                    </a:lnTo>
                    <a:cubicBezTo>
                      <a:pt x="2095695" y="0"/>
                      <a:pt x="2117680" y="21985"/>
                      <a:pt x="2117680" y="49106"/>
                    </a:cubicBezTo>
                    <a:lnTo>
                      <a:pt x="2117680" y="368407"/>
                    </a:lnTo>
                    <a:cubicBezTo>
                      <a:pt x="2117680" y="395528"/>
                      <a:pt x="2095695" y="417513"/>
                      <a:pt x="2068575" y="417513"/>
                    </a:cubicBezTo>
                    <a:lnTo>
                      <a:pt x="49106" y="417513"/>
                    </a:lnTo>
                    <a:cubicBezTo>
                      <a:pt x="21985" y="417513"/>
                      <a:pt x="0" y="395528"/>
                      <a:pt x="0" y="368407"/>
                    </a:cubicBezTo>
                    <a:lnTo>
                      <a:pt x="0" y="49106"/>
                    </a:lnTo>
                    <a:cubicBezTo>
                      <a:pt x="0" y="21985"/>
                      <a:pt x="21985" y="0"/>
                      <a:pt x="49106" y="0"/>
                    </a:cubicBezTo>
                    <a:close/>
                  </a:path>
                </a:pathLst>
              </a:custGeom>
              <a:solidFill>
                <a:srgbClr val="000000">
                  <a:alpha val="0"/>
                </a:srgbClr>
              </a:solidFill>
              <a:ln w="66675" cap="rnd">
                <a:solidFill>
                  <a:srgbClr val="B3916B"/>
                </a:solidFill>
                <a:prstDash val="solid"/>
                <a:round/>
              </a:ln>
            </p:spPr>
            <p:txBody>
              <a:bodyPr/>
              <a:lstStyle/>
              <a:p>
                <a:endParaRPr lang="fr-FR"/>
              </a:p>
            </p:txBody>
          </p:sp>
          <p:sp>
            <p:nvSpPr>
              <p:cNvPr id="18" name="TextBox 31">
                <a:extLst>
                  <a:ext uri="{FF2B5EF4-FFF2-40B4-BE49-F238E27FC236}">
                    <a16:creationId xmlns:a16="http://schemas.microsoft.com/office/drawing/2014/main" id="{4210C5FC-3055-8118-2064-F9EF9B6E2FA0}"/>
                  </a:ext>
                </a:extLst>
              </p:cNvPr>
              <p:cNvSpPr txBox="1"/>
              <p:nvPr/>
            </p:nvSpPr>
            <p:spPr>
              <a:xfrm>
                <a:off x="0" y="-76200"/>
                <a:ext cx="2117680" cy="493713"/>
              </a:xfrm>
              <a:prstGeom prst="rect">
                <a:avLst/>
              </a:prstGeom>
            </p:spPr>
            <p:txBody>
              <a:bodyPr lIns="50800" tIns="50800" rIns="50800" bIns="50800" rtlCol="0" anchor="ctr"/>
              <a:lstStyle/>
              <a:p>
                <a:pPr algn="ctr">
                  <a:lnSpc>
                    <a:spcPts val="2659"/>
                  </a:lnSpc>
                </a:pPr>
                <a:endParaRPr dirty="0"/>
              </a:p>
            </p:txBody>
          </p:sp>
        </p:grpSp>
      </p:grpSp>
      <p:sp>
        <p:nvSpPr>
          <p:cNvPr id="19" name="Freeform 32">
            <a:extLst>
              <a:ext uri="{FF2B5EF4-FFF2-40B4-BE49-F238E27FC236}">
                <a16:creationId xmlns:a16="http://schemas.microsoft.com/office/drawing/2014/main" id="{9503E5EB-8314-2EBF-4AE8-D7EC102B320B}"/>
              </a:ext>
            </a:extLst>
          </p:cNvPr>
          <p:cNvSpPr/>
          <p:nvPr/>
        </p:nvSpPr>
        <p:spPr>
          <a:xfrm rot="5400000">
            <a:off x="3997895" y="5668810"/>
            <a:ext cx="748709" cy="318542"/>
          </a:xfrm>
          <a:custGeom>
            <a:avLst/>
            <a:gdLst/>
            <a:ahLst/>
            <a:cxnLst/>
            <a:rect l="l" t="t" r="r" b="b"/>
            <a:pathLst>
              <a:path w="748709" h="318542">
                <a:moveTo>
                  <a:pt x="0" y="0"/>
                </a:moveTo>
                <a:lnTo>
                  <a:pt x="748709" y="0"/>
                </a:lnTo>
                <a:lnTo>
                  <a:pt x="748709" y="318542"/>
                </a:lnTo>
                <a:lnTo>
                  <a:pt x="0" y="3185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20" name="TextBox 33">
            <a:extLst>
              <a:ext uri="{FF2B5EF4-FFF2-40B4-BE49-F238E27FC236}">
                <a16:creationId xmlns:a16="http://schemas.microsoft.com/office/drawing/2014/main" id="{972AA29D-9735-E07D-4532-BCF6621BCB2A}"/>
              </a:ext>
            </a:extLst>
          </p:cNvPr>
          <p:cNvSpPr txBox="1"/>
          <p:nvPr/>
        </p:nvSpPr>
        <p:spPr>
          <a:xfrm>
            <a:off x="8504816" y="2964878"/>
            <a:ext cx="8844791" cy="1518285"/>
          </a:xfrm>
          <a:prstGeom prst="rect">
            <a:avLst/>
          </a:prstGeom>
        </p:spPr>
        <p:txBody>
          <a:bodyPr lIns="0" tIns="0" rIns="0" bIns="0" rtlCol="0" anchor="t">
            <a:spAutoFit/>
          </a:bodyPr>
          <a:lstStyle/>
          <a:p>
            <a:pPr algn="just">
              <a:lnSpc>
                <a:spcPts val="2940"/>
              </a:lnSpc>
              <a:spcBef>
                <a:spcPct val="0"/>
              </a:spcBef>
            </a:pPr>
            <a:r>
              <a:rPr lang="en-US" sz="2100" dirty="0">
                <a:solidFill>
                  <a:srgbClr val="61483A"/>
                </a:solidFill>
                <a:latin typeface="Avenir Light"/>
              </a:rPr>
              <a:t>Désormais, afin de pouvoir sécuriser la saisie du RIB en faisant appel à Ficoba, l'allocataire qui se sépare et dont le rib est au nom du conjoint parti ou en compte joint </a:t>
            </a:r>
            <a:r>
              <a:rPr lang="en-US" sz="2100" dirty="0">
                <a:solidFill>
                  <a:srgbClr val="61483A"/>
                </a:solidFill>
                <a:latin typeface="Avenir Bold"/>
              </a:rPr>
              <a:t>se voit informé par un nouvel édito de l'effacement de ses coordonnées et est incité à les renseigner.</a:t>
            </a:r>
          </a:p>
        </p:txBody>
      </p:sp>
      <p:sp>
        <p:nvSpPr>
          <p:cNvPr id="21" name="TextBox 34">
            <a:extLst>
              <a:ext uri="{FF2B5EF4-FFF2-40B4-BE49-F238E27FC236}">
                <a16:creationId xmlns:a16="http://schemas.microsoft.com/office/drawing/2014/main" id="{754BE3F2-34D1-7F5F-F60A-D2DF22315CC0}"/>
              </a:ext>
            </a:extLst>
          </p:cNvPr>
          <p:cNvSpPr txBox="1"/>
          <p:nvPr/>
        </p:nvSpPr>
        <p:spPr>
          <a:xfrm>
            <a:off x="2494784" y="774963"/>
            <a:ext cx="3322938" cy="497829"/>
          </a:xfrm>
          <a:prstGeom prst="rect">
            <a:avLst/>
          </a:prstGeom>
        </p:spPr>
        <p:txBody>
          <a:bodyPr lIns="0" tIns="0" rIns="0" bIns="0" rtlCol="0" anchor="t">
            <a:spAutoFit/>
          </a:bodyPr>
          <a:lstStyle/>
          <a:p>
            <a:pPr algn="ctr">
              <a:lnSpc>
                <a:spcPts val="4200"/>
              </a:lnSpc>
            </a:pPr>
            <a:r>
              <a:rPr lang="en-US" sz="3000" b="1" dirty="0">
                <a:solidFill>
                  <a:srgbClr val="FFFFFF"/>
                </a:solidFill>
                <a:latin typeface="Avenir Light"/>
              </a:rPr>
              <a:t>Mon Compte</a:t>
            </a:r>
          </a:p>
        </p:txBody>
      </p:sp>
      <p:sp>
        <p:nvSpPr>
          <p:cNvPr id="22" name="TextBox 35">
            <a:extLst>
              <a:ext uri="{FF2B5EF4-FFF2-40B4-BE49-F238E27FC236}">
                <a16:creationId xmlns:a16="http://schemas.microsoft.com/office/drawing/2014/main" id="{B5D3E2E1-91A5-52B2-D46D-262E5B0D9849}"/>
              </a:ext>
            </a:extLst>
          </p:cNvPr>
          <p:cNvSpPr txBox="1"/>
          <p:nvPr/>
        </p:nvSpPr>
        <p:spPr>
          <a:xfrm>
            <a:off x="7618592" y="817509"/>
            <a:ext cx="9962897" cy="427618"/>
          </a:xfrm>
          <a:prstGeom prst="rect">
            <a:avLst/>
          </a:prstGeom>
        </p:spPr>
        <p:txBody>
          <a:bodyPr lIns="0" tIns="0" rIns="0" bIns="0" rtlCol="0" anchor="t">
            <a:spAutoFit/>
          </a:bodyPr>
          <a:lstStyle/>
          <a:p>
            <a:pPr algn="ctr">
              <a:lnSpc>
                <a:spcPts val="3640"/>
              </a:lnSpc>
              <a:spcBef>
                <a:spcPct val="0"/>
              </a:spcBef>
            </a:pPr>
            <a:r>
              <a:rPr lang="en-US" sz="2600" dirty="0">
                <a:solidFill>
                  <a:srgbClr val="61483A"/>
                </a:solidFill>
                <a:latin typeface="Avenir Light"/>
              </a:rPr>
              <a:t>Evolution de la saisie du Rib en cas de départ du foyer du conjoint</a:t>
            </a:r>
          </a:p>
        </p:txBody>
      </p:sp>
      <p:sp>
        <p:nvSpPr>
          <p:cNvPr id="23" name="TextBox 36">
            <a:extLst>
              <a:ext uri="{FF2B5EF4-FFF2-40B4-BE49-F238E27FC236}">
                <a16:creationId xmlns:a16="http://schemas.microsoft.com/office/drawing/2014/main" id="{2B17E1ED-5FA1-53C5-1DD3-62EDAE9E3C39}"/>
              </a:ext>
            </a:extLst>
          </p:cNvPr>
          <p:cNvSpPr txBox="1"/>
          <p:nvPr/>
        </p:nvSpPr>
        <p:spPr>
          <a:xfrm>
            <a:off x="1265976" y="3137630"/>
            <a:ext cx="6484417" cy="2261235"/>
          </a:xfrm>
          <a:prstGeom prst="rect">
            <a:avLst/>
          </a:prstGeom>
        </p:spPr>
        <p:txBody>
          <a:bodyPr lIns="0" tIns="0" rIns="0" bIns="0" rtlCol="0" anchor="t">
            <a:spAutoFit/>
          </a:bodyPr>
          <a:lstStyle/>
          <a:p>
            <a:pPr algn="just">
              <a:lnSpc>
                <a:spcPts val="2940"/>
              </a:lnSpc>
              <a:spcBef>
                <a:spcPct val="0"/>
              </a:spcBef>
            </a:pPr>
            <a:r>
              <a:rPr lang="en-US" sz="2100" dirty="0">
                <a:solidFill>
                  <a:srgbClr val="61483A"/>
                </a:solidFill>
                <a:latin typeface="Avenir Light"/>
              </a:rPr>
              <a:t>Auparavant, lors d'une déclaration de séparation, si le rib connu sur le dossier était au nom du conjoint parti ou s'il s'agissait d'un compte joint, le déclarant avait au cours de sa téléprocédure la possibilité de saisir le rib ou d’effectuer une déclaration ultérieure</a:t>
            </a:r>
            <a:r>
              <a:rPr lang="en-US" sz="2100" dirty="0">
                <a:solidFill>
                  <a:srgbClr val="61483A"/>
                </a:solidFill>
                <a:latin typeface="Avenir Bold"/>
              </a:rPr>
              <a:t> sans que cette saisie ne passe par la sécurisation Ficoba.  </a:t>
            </a:r>
          </a:p>
        </p:txBody>
      </p:sp>
      <p:sp>
        <p:nvSpPr>
          <p:cNvPr id="24" name="TextBox 37">
            <a:extLst>
              <a:ext uri="{FF2B5EF4-FFF2-40B4-BE49-F238E27FC236}">
                <a16:creationId xmlns:a16="http://schemas.microsoft.com/office/drawing/2014/main" id="{B2E4DDA8-2370-E917-D353-C408FE2C624F}"/>
              </a:ext>
            </a:extLst>
          </p:cNvPr>
          <p:cNvSpPr txBox="1"/>
          <p:nvPr/>
        </p:nvSpPr>
        <p:spPr>
          <a:xfrm>
            <a:off x="7577078" y="8033663"/>
            <a:ext cx="4702369" cy="1768176"/>
          </a:xfrm>
          <a:prstGeom prst="rect">
            <a:avLst/>
          </a:prstGeom>
        </p:spPr>
        <p:txBody>
          <a:bodyPr lIns="0" tIns="0" rIns="0" bIns="0" rtlCol="0" anchor="t">
            <a:spAutoFit/>
          </a:bodyPr>
          <a:lstStyle/>
          <a:p>
            <a:pPr algn="l">
              <a:lnSpc>
                <a:spcPts val="2800"/>
              </a:lnSpc>
            </a:pPr>
            <a:r>
              <a:rPr lang="en-US" sz="2000" dirty="0">
                <a:solidFill>
                  <a:srgbClr val="61483A"/>
                </a:solidFill>
                <a:latin typeface="Avenir Light"/>
              </a:rPr>
              <a:t> Au niveau du profil, il est indiqué qu’elles sont à communiquer.</a:t>
            </a:r>
          </a:p>
          <a:p>
            <a:pPr algn="l">
              <a:lnSpc>
                <a:spcPts val="2800"/>
              </a:lnSpc>
              <a:spcBef>
                <a:spcPct val="0"/>
              </a:spcBef>
            </a:pPr>
            <a:r>
              <a:rPr lang="en-US" sz="2000" dirty="0">
                <a:solidFill>
                  <a:srgbClr val="61483A"/>
                </a:solidFill>
                <a:latin typeface="Avenir Light"/>
              </a:rPr>
              <a:t>Si le Rib connu concerne la personne qui reste au foyer : il n’y a pas de changement</a:t>
            </a:r>
          </a:p>
        </p:txBody>
      </p:sp>
      <p:sp>
        <p:nvSpPr>
          <p:cNvPr id="25" name="Freeform 38">
            <a:extLst>
              <a:ext uri="{FF2B5EF4-FFF2-40B4-BE49-F238E27FC236}">
                <a16:creationId xmlns:a16="http://schemas.microsoft.com/office/drawing/2014/main" id="{B7EE01DE-65ED-3D83-F842-2BF2895D11AD}"/>
              </a:ext>
            </a:extLst>
          </p:cNvPr>
          <p:cNvSpPr/>
          <p:nvPr/>
        </p:nvSpPr>
        <p:spPr>
          <a:xfrm rot="5400000">
            <a:off x="12660766" y="4651349"/>
            <a:ext cx="480484" cy="204424"/>
          </a:xfrm>
          <a:custGeom>
            <a:avLst/>
            <a:gdLst/>
            <a:ahLst/>
            <a:cxnLst/>
            <a:rect l="l" t="t" r="r" b="b"/>
            <a:pathLst>
              <a:path w="480484" h="204424">
                <a:moveTo>
                  <a:pt x="0" y="0"/>
                </a:moveTo>
                <a:lnTo>
                  <a:pt x="480484" y="0"/>
                </a:lnTo>
                <a:lnTo>
                  <a:pt x="480484" y="204424"/>
                </a:lnTo>
                <a:lnTo>
                  <a:pt x="0" y="2044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Tree>
    <p:extLst>
      <p:ext uri="{BB962C8B-B14F-4D97-AF65-F5344CB8AC3E}">
        <p14:creationId xmlns:p14="http://schemas.microsoft.com/office/powerpoint/2010/main" val="360403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B21CB42A5C2A4098FD53B4C8D6BFC1" ma:contentTypeVersion="16" ma:contentTypeDescription="Crée un document." ma:contentTypeScope="" ma:versionID="218d827ae546d3b165d4e50789cfc50c">
  <xsd:schema xmlns:xsd="http://www.w3.org/2001/XMLSchema" xmlns:xs="http://www.w3.org/2001/XMLSchema" xmlns:p="http://schemas.microsoft.com/office/2006/metadata/properties" xmlns:ns2="2f2c6946-5f08-41bb-b540-f9d5cd94d135" xmlns:ns3="86ca2346-2305-43fb-ae4b-e704cd635f73" targetNamespace="http://schemas.microsoft.com/office/2006/metadata/properties" ma:root="true" ma:fieldsID="b11745721f4ba3dd96018377ecc0471c" ns2:_="" ns3:_="">
    <xsd:import namespace="2f2c6946-5f08-41bb-b540-f9d5cd94d135"/>
    <xsd:import namespace="86ca2346-2305-43fb-ae4b-e704cd635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date"/>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c6946-5f08-41bb-b540-f9d5cd94d1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date" ma:index="15" ma:displayName="date" ma:default="[today]" ma:format="DateOnly" ma:internalName="date">
      <xsd:simpleType>
        <xsd:restriction base="dms:DateTime"/>
      </xsd:simpleType>
    </xsd:element>
    <xsd:element name="MediaLengthInSeconds" ma:index="16" nillable="true" ma:displayName="Length (seconds)"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ca2346-2305-43fb-ae4b-e704cd635f73"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b5b184b0-ff0d-4093-b25c-fabc7496747d}" ma:internalName="TaxCatchAll" ma:showField="CatchAllData" ma:web="86ca2346-2305-43fb-ae4b-e704cd635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ca2346-2305-43fb-ae4b-e704cd635f73" xsi:nil="true"/>
    <lcf76f155ced4ddcb4097134ff3c332f xmlns="2f2c6946-5f08-41bb-b540-f9d5cd94d135">
      <Terms xmlns="http://schemas.microsoft.com/office/infopath/2007/PartnerControls"/>
    </lcf76f155ced4ddcb4097134ff3c332f>
    <date xmlns="2f2c6946-5f08-41bb-b540-f9d5cd94d135">2024-06-11T08:46:33+00:00</date>
    <MediaLengthInSeconds xmlns="2f2c6946-5f08-41bb-b540-f9d5cd94d135" xsi:nil="true"/>
    <SharedWithUsers xmlns="86ca2346-2305-43fb-ae4b-e704cd635f73">
      <UserInfo>
        <DisplayName>CNAF-E-DSI-PresentationLivraisons - Membres</DisplayName>
        <AccountId>126</AccountId>
        <AccountType/>
      </UserInfo>
    </SharedWithUsers>
  </documentManagement>
</p:properties>
</file>

<file path=customXml/itemProps1.xml><?xml version="1.0" encoding="utf-8"?>
<ds:datastoreItem xmlns:ds="http://schemas.openxmlformats.org/officeDocument/2006/customXml" ds:itemID="{62C5BD39-E937-4CF0-8BAE-C503FA0D20BF}">
  <ds:schemaRefs>
    <ds:schemaRef ds:uri="http://schemas.microsoft.com/sharepoint/v3/contenttype/forms"/>
  </ds:schemaRefs>
</ds:datastoreItem>
</file>

<file path=customXml/itemProps2.xml><?xml version="1.0" encoding="utf-8"?>
<ds:datastoreItem xmlns:ds="http://schemas.openxmlformats.org/officeDocument/2006/customXml" ds:itemID="{2B64C810-A7A5-4720-9407-21CB34381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c6946-5f08-41bb-b540-f9d5cd94d135"/>
    <ds:schemaRef ds:uri="86ca2346-2305-43fb-ae4b-e704cd635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59B4E5-A367-48F9-8DD1-6FBC00B4FD49}">
  <ds:schemaRefs>
    <ds:schemaRef ds:uri="http://purl.org/dc/elements/1.1/"/>
    <ds:schemaRef ds:uri="http://schemas.openxmlformats.org/package/2006/metadata/core-properties"/>
    <ds:schemaRef ds:uri="http://purl.org/dc/dcmitype/"/>
    <ds:schemaRef ds:uri="http://schemas.microsoft.com/office/infopath/2007/PartnerControls"/>
    <ds:schemaRef ds:uri="dcc9a46d-e015-4e22-94aa-d6e333a434ea"/>
    <ds:schemaRef ds:uri="http://schemas.microsoft.com/office/2006/metadata/properties"/>
    <ds:schemaRef ds:uri="http://schemas.microsoft.com/office/2006/documentManagement/types"/>
    <ds:schemaRef ds:uri="http://www.w3.org/XML/1998/namespace"/>
    <ds:schemaRef ds:uri="http://purl.org/dc/terms/"/>
    <ds:schemaRef ds:uri="86ca2346-2305-43fb-ae4b-e704cd635f73"/>
    <ds:schemaRef ds:uri="2f2c6946-5f08-41bb-b540-f9d5cd94d135"/>
  </ds:schemaRefs>
</ds:datastoreItem>
</file>

<file path=docProps/app.xml><?xml version="1.0" encoding="utf-8"?>
<Properties xmlns="http://schemas.openxmlformats.org/officeDocument/2006/extended-properties" xmlns:vt="http://schemas.openxmlformats.org/officeDocument/2006/docPropsVTypes">
  <TotalTime>468</TotalTime>
  <Words>1206</Words>
  <Application>Microsoft Office PowerPoint</Application>
  <PresentationFormat>Personnalisé</PresentationFormat>
  <Paragraphs>145</Paragraphs>
  <Slides>21</Slides>
  <Notes>3</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21</vt:i4>
      </vt:variant>
    </vt:vector>
  </HeadingPairs>
  <TitlesOfParts>
    <vt:vector size="33" baseType="lpstr">
      <vt:lpstr>Avenir Light</vt:lpstr>
      <vt:lpstr>Calibri</vt:lpstr>
      <vt:lpstr>Intro Rust</vt:lpstr>
      <vt:lpstr>Arial</vt:lpstr>
      <vt:lpstr>Calibri Light</vt:lpstr>
      <vt:lpstr>Avenir Bold Italics</vt:lpstr>
      <vt:lpstr>Clear Sans Light</vt:lpstr>
      <vt:lpstr>Avenir Bold</vt:lpstr>
      <vt:lpstr>Avenir</vt:lpstr>
      <vt:lpstr>Office Theme</vt:lpstr>
      <vt:lpstr>Conception personnalisée</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24.07</dc:title>
  <dc:creator>Audrey LARRAGA 921</dc:creator>
  <cp:lastModifiedBy>Vanessa LE-PAGE 293</cp:lastModifiedBy>
  <cp:revision>28</cp:revision>
  <dcterms:created xsi:type="dcterms:W3CDTF">2006-08-16T00:00:00Z</dcterms:created>
  <dcterms:modified xsi:type="dcterms:W3CDTF">2024-09-20T14:28:07Z</dcterms:modified>
  <dc:identifier>DAGB02dHFd4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0x0101002CB21CB42A5C2A4098FD53B4C8D6BFC1</vt:lpwstr>
  </property>
  <property fmtid="{D5CDD505-2E9C-101B-9397-08002B2CF9AE}" pid="3" name="MediaServiceImageTags">
    <vt:lpwstr/>
  </property>
  <property fmtid="{D5CDD505-2E9C-101B-9397-08002B2CF9AE}" pid="4" name="Order">
    <vt:lpwstr>122700.000000000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