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sldIdLst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6C5"/>
    <a:srgbClr val="B9FCFF"/>
    <a:srgbClr val="33CCCC"/>
    <a:srgbClr val="FF99FF"/>
    <a:srgbClr val="C838A9"/>
    <a:srgbClr val="DDFDFF"/>
    <a:srgbClr val="66FFFF"/>
    <a:srgbClr val="C937AD"/>
    <a:srgbClr val="BC149C"/>
    <a:srgbClr val="BD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Sollicitations CAF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627</c:v>
                </c:pt>
                <c:pt idx="1">
                  <c:v>558</c:v>
                </c:pt>
                <c:pt idx="2">
                  <c:v>587</c:v>
                </c:pt>
                <c:pt idx="3">
                  <c:v>441</c:v>
                </c:pt>
                <c:pt idx="4">
                  <c:v>524</c:v>
                </c:pt>
                <c:pt idx="5">
                  <c:v>526</c:v>
                </c:pt>
                <c:pt idx="6">
                  <c:v>0</c:v>
                </c:pt>
                <c:pt idx="7">
                  <c:v>535</c:v>
                </c:pt>
                <c:pt idx="8">
                  <c:v>655</c:v>
                </c:pt>
                <c:pt idx="9">
                  <c:v>842</c:v>
                </c:pt>
                <c:pt idx="10">
                  <c:v>778</c:v>
                </c:pt>
                <c:pt idx="11">
                  <c:v>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4-424B-A1C1-C99E40B364A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934</c:v>
                </c:pt>
                <c:pt idx="1">
                  <c:v>912</c:v>
                </c:pt>
                <c:pt idx="2">
                  <c:v>1009</c:v>
                </c:pt>
                <c:pt idx="3">
                  <c:v>859</c:v>
                </c:pt>
                <c:pt idx="4">
                  <c:v>680</c:v>
                </c:pt>
                <c:pt idx="5">
                  <c:v>681</c:v>
                </c:pt>
                <c:pt idx="6">
                  <c:v>954</c:v>
                </c:pt>
                <c:pt idx="7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4-424B-A1C1-C99E40B364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1333272"/>
        <c:axId val="591331832"/>
      </c:barChart>
      <c:catAx>
        <c:axId val="59133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1331832"/>
        <c:crosses val="autoZero"/>
        <c:auto val="1"/>
        <c:lblAlgn val="ctr"/>
        <c:lblOffset val="100"/>
        <c:noMultiLvlLbl val="0"/>
      </c:catAx>
      <c:valAx>
        <c:axId val="591331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133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Sollicitations</a:t>
            </a:r>
            <a:r>
              <a:rPr lang="fr-FR" b="1" baseline="0"/>
              <a:t> A+</a:t>
            </a:r>
            <a:endParaRPr lang="fr-FR" b="1"/>
          </a:p>
        </c:rich>
      </c:tx>
      <c:layout>
        <c:manualLayout>
          <c:xMode val="edge"/>
          <c:yMode val="edge"/>
          <c:x val="0.38882509477981919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24</c:v>
                </c:pt>
                <c:pt idx="1">
                  <c:v>30</c:v>
                </c:pt>
                <c:pt idx="2">
                  <c:v>24</c:v>
                </c:pt>
                <c:pt idx="3">
                  <c:v>17</c:v>
                </c:pt>
                <c:pt idx="4">
                  <c:v>11</c:v>
                </c:pt>
                <c:pt idx="5">
                  <c:v>14</c:v>
                </c:pt>
                <c:pt idx="6">
                  <c:v>9</c:v>
                </c:pt>
                <c:pt idx="7">
                  <c:v>13</c:v>
                </c:pt>
                <c:pt idx="8">
                  <c:v>13</c:v>
                </c:pt>
                <c:pt idx="9">
                  <c:v>11</c:v>
                </c:pt>
                <c:pt idx="10">
                  <c:v>5</c:v>
                </c:pt>
                <c:pt idx="1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AC-4EEB-8557-0937CA50825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15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10</c:v>
                </c:pt>
                <c:pt idx="6">
                  <c:v>22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AC-4EEB-8557-0937CA508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827304"/>
        <c:axId val="682827664"/>
      </c:lineChart>
      <c:catAx>
        <c:axId val="68282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2827664"/>
        <c:crosses val="autoZero"/>
        <c:auto val="1"/>
        <c:lblAlgn val="ctr"/>
        <c:lblOffset val="100"/>
        <c:noMultiLvlLbl val="0"/>
      </c:catAx>
      <c:valAx>
        <c:axId val="68282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282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85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4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550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412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4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44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61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4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2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20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8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9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09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8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7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16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05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BB050D-EBC7-4400-9D6F-CE1912208A8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10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61BC7FF-C913-60E6-7D72-B6A83EE348E7}"/>
              </a:ext>
            </a:extLst>
          </p:cNvPr>
          <p:cNvSpPr txBox="1"/>
          <p:nvPr/>
        </p:nvSpPr>
        <p:spPr>
          <a:xfrm>
            <a:off x="1253067" y="1591733"/>
            <a:ext cx="7382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Réunion des agents FS du 20 septembre 2024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147D016-9DB8-DCD8-9BAA-375184037E62}"/>
              </a:ext>
            </a:extLst>
          </p:cNvPr>
          <p:cNvSpPr/>
          <p:nvPr/>
        </p:nvSpPr>
        <p:spPr>
          <a:xfrm>
            <a:off x="10758125" y="355600"/>
            <a:ext cx="1027475" cy="1447800"/>
          </a:xfrm>
          <a:custGeom>
            <a:avLst/>
            <a:gdLst/>
            <a:ahLst/>
            <a:cxnLst/>
            <a:rect l="l" t="t" r="r" b="b"/>
            <a:pathLst>
              <a:path w="1817883" h="2658695">
                <a:moveTo>
                  <a:pt x="0" y="0"/>
                </a:moveTo>
                <a:lnTo>
                  <a:pt x="1817883" y="0"/>
                </a:lnTo>
                <a:lnTo>
                  <a:pt x="1817883" y="2658695"/>
                </a:lnTo>
                <a:lnTo>
                  <a:pt x="0" y="2658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5" name="Image 4" descr="Amis dans un appel vidéo">
            <a:extLst>
              <a:ext uri="{FF2B5EF4-FFF2-40B4-BE49-F238E27FC236}">
                <a16:creationId xmlns:a16="http://schemas.microsoft.com/office/drawing/2014/main" id="{D3B5EB98-E016-43DA-8BB2-72755D2C0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7" y="3716865"/>
            <a:ext cx="3479801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4FD0A5-40EB-3D82-323B-5BC166DCF2D2}"/>
              </a:ext>
            </a:extLst>
          </p:cNvPr>
          <p:cNvSpPr txBox="1"/>
          <p:nvPr/>
        </p:nvSpPr>
        <p:spPr>
          <a:xfrm>
            <a:off x="5064172" y="342348"/>
            <a:ext cx="30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Suivi </a:t>
            </a:r>
            <a:r>
              <a:rPr lang="fr-FR" sz="2400" b="1" dirty="0"/>
              <a:t>d’activité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2F401B3E-0707-B5CA-C057-5DE475E20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827768"/>
              </p:ext>
            </p:extLst>
          </p:nvPr>
        </p:nvGraphicFramePr>
        <p:xfrm>
          <a:off x="6604441" y="1258332"/>
          <a:ext cx="4929395" cy="258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47AADC0-3E83-5223-B8F8-861BFC0BB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23159"/>
              </p:ext>
            </p:extLst>
          </p:nvPr>
        </p:nvGraphicFramePr>
        <p:xfrm>
          <a:off x="465667" y="1037670"/>
          <a:ext cx="5630333" cy="547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867">
                  <a:extLst>
                    <a:ext uri="{9D8B030D-6E8A-4147-A177-3AD203B41FA5}">
                      <a16:colId xmlns:a16="http://schemas.microsoft.com/office/drawing/2014/main" val="1070081783"/>
                    </a:ext>
                  </a:extLst>
                </a:gridCol>
                <a:gridCol w="1278024">
                  <a:extLst>
                    <a:ext uri="{9D8B030D-6E8A-4147-A177-3AD203B41FA5}">
                      <a16:colId xmlns:a16="http://schemas.microsoft.com/office/drawing/2014/main" val="199675537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66603522"/>
                    </a:ext>
                  </a:extLst>
                </a:gridCol>
                <a:gridCol w="2007042">
                  <a:extLst>
                    <a:ext uri="{9D8B030D-6E8A-4147-A177-3AD203B41FA5}">
                      <a16:colId xmlns:a16="http://schemas.microsoft.com/office/drawing/2014/main" val="2498996035"/>
                    </a:ext>
                  </a:extLst>
                </a:gridCol>
              </a:tblGrid>
              <a:tr h="3317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31653"/>
                  </a:ext>
                </a:extLst>
              </a:tr>
              <a:tr h="99513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Nbr total de demande concernant la Caf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Nombre de FS ayant remonté les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Tps moyen d’accompagnement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547241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10 et 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93383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Février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61334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813154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Avril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16754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57890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91386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Juillet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3505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Aout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32578"/>
                  </a:ext>
                </a:extLst>
              </a:tr>
              <a:tr h="377230">
                <a:tc>
                  <a:txBody>
                    <a:bodyPr/>
                    <a:lstStyle/>
                    <a:p>
                      <a:r>
                        <a:rPr lang="fr-FR" sz="1100" dirty="0"/>
                        <a:t>Septembre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66815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66570"/>
                  </a:ext>
                </a:extLst>
              </a:tr>
              <a:tr h="377230">
                <a:tc>
                  <a:txBody>
                    <a:bodyPr/>
                    <a:lstStyle/>
                    <a:p>
                      <a:r>
                        <a:rPr lang="fr-FR" sz="1100" dirty="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97136"/>
                  </a:ext>
                </a:extLst>
              </a:tr>
              <a:tr h="377230">
                <a:tc>
                  <a:txBody>
                    <a:bodyPr/>
                    <a:lstStyle/>
                    <a:p>
                      <a:r>
                        <a:rPr lang="fr-FR" sz="1100" dirty="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40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6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28AE1C-0645-93C5-D437-5AD9D3B0FD9A}"/>
              </a:ext>
            </a:extLst>
          </p:cNvPr>
          <p:cNvSpPr txBox="1"/>
          <p:nvPr/>
        </p:nvSpPr>
        <p:spPr>
          <a:xfrm>
            <a:off x="3578086" y="526774"/>
            <a:ext cx="488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Sollicitation Administration+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B4E6A667-5D0F-055D-3AED-18EF40E2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93633"/>
              </p:ext>
            </p:extLst>
          </p:nvPr>
        </p:nvGraphicFramePr>
        <p:xfrm>
          <a:off x="838202" y="1337733"/>
          <a:ext cx="354753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01">
                  <a:extLst>
                    <a:ext uri="{9D8B030D-6E8A-4147-A177-3AD203B41FA5}">
                      <a16:colId xmlns:a16="http://schemas.microsoft.com/office/drawing/2014/main" val="2496797483"/>
                    </a:ext>
                  </a:extLst>
                </a:gridCol>
                <a:gridCol w="1065230">
                  <a:extLst>
                    <a:ext uri="{9D8B030D-6E8A-4147-A177-3AD203B41FA5}">
                      <a16:colId xmlns:a16="http://schemas.microsoft.com/office/drawing/2014/main" val="3367508062"/>
                    </a:ext>
                  </a:extLst>
                </a:gridCol>
                <a:gridCol w="1168401">
                  <a:extLst>
                    <a:ext uri="{9D8B030D-6E8A-4147-A177-3AD203B41FA5}">
                      <a16:colId xmlns:a16="http://schemas.microsoft.com/office/drawing/2014/main" val="3926913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7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6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Février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9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5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Avril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3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53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0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Juillet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4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Aout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88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Septembre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6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4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8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223005"/>
                  </a:ext>
                </a:extLst>
              </a:tr>
            </a:tbl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EA59BE1-6B19-A5B7-3D59-886279B18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270810"/>
              </p:ext>
            </p:extLst>
          </p:nvPr>
        </p:nvGraphicFramePr>
        <p:xfrm>
          <a:off x="5257800" y="2082270"/>
          <a:ext cx="54864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11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0112B4-680A-8409-4DB4-1A2CB5A9AAB3}"/>
              </a:ext>
            </a:extLst>
          </p:cNvPr>
          <p:cNvSpPr txBox="1"/>
          <p:nvPr/>
        </p:nvSpPr>
        <p:spPr>
          <a:xfrm>
            <a:off x="2623930" y="555008"/>
            <a:ext cx="606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Affluence dans nos accueils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7E7F4F5-DFFE-B977-8C3B-AA466E5CE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42902"/>
              </p:ext>
            </p:extLst>
          </p:nvPr>
        </p:nvGraphicFramePr>
        <p:xfrm>
          <a:off x="1440070" y="2904066"/>
          <a:ext cx="8128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112069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250260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079294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77492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Quimper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Morlaix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6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882 personnes accueillies soit en moyenne 196 par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529 personnes accueillies soit en moyenne 117 par jour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205 personnes accueillies soit en moyenne 45 par jour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9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2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AFAB9FD-3F1F-D660-6DED-90BC73261580}"/>
              </a:ext>
            </a:extLst>
          </p:cNvPr>
          <p:cNvSpPr txBox="1"/>
          <p:nvPr/>
        </p:nvSpPr>
        <p:spPr>
          <a:xfrm>
            <a:off x="1117601" y="423333"/>
            <a:ext cx="970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Délai des RDV physiques sur le département au 20/09/2024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5B51BF6-39D9-CC13-2B3D-36C45571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90986"/>
              </p:ext>
            </p:extLst>
          </p:nvPr>
        </p:nvGraphicFramePr>
        <p:xfrm>
          <a:off x="3124200" y="1156239"/>
          <a:ext cx="462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24">
                  <a:extLst>
                    <a:ext uri="{9D8B030D-6E8A-4147-A177-3AD203B41FA5}">
                      <a16:colId xmlns:a16="http://schemas.microsoft.com/office/drawing/2014/main" val="1644783066"/>
                    </a:ext>
                  </a:extLst>
                </a:gridCol>
                <a:gridCol w="1535288">
                  <a:extLst>
                    <a:ext uri="{9D8B030D-6E8A-4147-A177-3AD203B41FA5}">
                      <a16:colId xmlns:a16="http://schemas.microsoft.com/office/drawing/2014/main" val="3887772453"/>
                    </a:ext>
                  </a:extLst>
                </a:gridCol>
                <a:gridCol w="1535288">
                  <a:extLst>
                    <a:ext uri="{9D8B030D-6E8A-4147-A177-3AD203B41FA5}">
                      <a16:colId xmlns:a16="http://schemas.microsoft.com/office/drawing/2014/main" val="392277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Lieux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Délai de rdv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Périodicité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Brest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01/10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 jours / semaine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2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Quimper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27/09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 jours / semaine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8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Morlaix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24/09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 jours / semaine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1242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F439CC3-0AF8-A272-B2A7-E6A5D8940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92440"/>
              </p:ext>
            </p:extLst>
          </p:nvPr>
        </p:nvGraphicFramePr>
        <p:xfrm>
          <a:off x="283632" y="2920462"/>
          <a:ext cx="54737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35">
                  <a:extLst>
                    <a:ext uri="{9D8B030D-6E8A-4147-A177-3AD203B41FA5}">
                      <a16:colId xmlns:a16="http://schemas.microsoft.com/office/drawing/2014/main" val="3386940588"/>
                    </a:ext>
                  </a:extLst>
                </a:gridCol>
                <a:gridCol w="1081994">
                  <a:extLst>
                    <a:ext uri="{9D8B030D-6E8A-4147-A177-3AD203B41FA5}">
                      <a16:colId xmlns:a16="http://schemas.microsoft.com/office/drawing/2014/main" val="3212269410"/>
                    </a:ext>
                  </a:extLst>
                </a:gridCol>
                <a:gridCol w="3193672">
                  <a:extLst>
                    <a:ext uri="{9D8B030D-6E8A-4147-A177-3AD203B41FA5}">
                      <a16:colId xmlns:a16="http://schemas.microsoft.com/office/drawing/2014/main" val="3144970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Lieux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Délai de rdv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Périodicité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7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Concarneau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01/10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Mardi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1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Douarnenez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04/10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Vendredi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30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Quimperlé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01/10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Mardi et mercredi semaine impaire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3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Chateaulin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02/10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Mercredi semaine paire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3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Pont l’abbé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30/09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3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Carhaix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23/09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95802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B37C98B5-CE38-3D0A-16A3-2E8911163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25924"/>
              </p:ext>
            </p:extLst>
          </p:nvPr>
        </p:nvGraphicFramePr>
        <p:xfrm>
          <a:off x="6079067" y="3564466"/>
          <a:ext cx="6019800" cy="262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415079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8680833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011892071"/>
                    </a:ext>
                  </a:extLst>
                </a:gridCol>
              </a:tblGrid>
              <a:tr h="39793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Lieux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Délai de rdv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Périodicité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97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Lesneven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16/10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Mercredi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4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Landerneau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08/10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Mardi semaine impaire et mercredi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2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Crozon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30/09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4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Saint Renan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28/10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 semaine paires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2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Landivisiau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27/09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Vendredi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383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St </a:t>
                      </a:r>
                      <a:r>
                        <a:rPr lang="fr-FR" sz="1200" dirty="0" err="1"/>
                        <a:t>pol</a:t>
                      </a:r>
                      <a:r>
                        <a:rPr lang="fr-FR" sz="1200" dirty="0"/>
                        <a:t> de </a:t>
                      </a:r>
                      <a:r>
                        <a:rPr lang="fr-FR" sz="1200" dirty="0" err="1"/>
                        <a:t>léon</a:t>
                      </a:r>
                      <a:endParaRPr lang="fr-FR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23/09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 semaine impaire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4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58171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00e5f3-b633-49ab-af77-cc81f17a5f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92A33CE57F743A3143ABF44FEA118" ma:contentTypeVersion="13" ma:contentTypeDescription="Crée un document." ma:contentTypeScope="" ma:versionID="a684d53a15b07e3b18c8585fa8e74a08">
  <xsd:schema xmlns:xsd="http://www.w3.org/2001/XMLSchema" xmlns:xs="http://www.w3.org/2001/XMLSchema" xmlns:p="http://schemas.microsoft.com/office/2006/metadata/properties" xmlns:ns3="6800e5f3-b633-49ab-af77-cc81f17a5f25" xmlns:ns4="6bd13d68-dbc7-4180-ab97-1f737f5bbc0a" targetNamespace="http://schemas.microsoft.com/office/2006/metadata/properties" ma:root="true" ma:fieldsID="e98014d9acf3203c74fa40911af2f6a8" ns3:_="" ns4:_="">
    <xsd:import namespace="6800e5f3-b633-49ab-af77-cc81f17a5f25"/>
    <xsd:import namespace="6bd13d68-dbc7-4180-ab97-1f737f5bbc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0e5f3-b633-49ab-af77-cc81f17a5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13d68-dbc7-4180-ab97-1f737f5bb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1493F-773F-4B01-8DE3-71A3F6C11F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97C91A-2D30-40A5-9D74-913D489AB7E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800e5f3-b633-49ab-af77-cc81f17a5f25"/>
    <ds:schemaRef ds:uri="http://schemas.microsoft.com/office/infopath/2007/PartnerControls"/>
    <ds:schemaRef ds:uri="6bd13d68-dbc7-4180-ab97-1f737f5bbc0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605728-44BD-468B-84C7-4BF0FBC52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00e5f3-b633-49ab-af77-cc81f17a5f25"/>
    <ds:schemaRef ds:uri="6bd13d68-dbc7-4180-ab97-1f737f5bb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644</TotalTime>
  <Words>271</Words>
  <Application>Microsoft Office PowerPoint</Application>
  <PresentationFormat>Grand écran</PresentationFormat>
  <Paragraphs>143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d’équipe du 16 MAI 2024  </dc:title>
  <dc:creator>Stephanie GUIONNET 293</dc:creator>
  <cp:lastModifiedBy>Sophie SALIOU 293</cp:lastModifiedBy>
  <cp:revision>34</cp:revision>
  <dcterms:created xsi:type="dcterms:W3CDTF">2024-05-13T07:50:43Z</dcterms:created>
  <dcterms:modified xsi:type="dcterms:W3CDTF">2024-09-19T15:08:31Z</dcterms:modified>
</cp:coreProperties>
</file>