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713" r:id="rId5"/>
    <p:sldMasterId id="2147483675" r:id="rId6"/>
    <p:sldMasterId id="2147483648" r:id="rId7"/>
  </p:sldMasterIdLst>
  <p:notesMasterIdLst>
    <p:notesMasterId r:id="rId24"/>
  </p:notesMasterIdLst>
  <p:handoutMasterIdLst>
    <p:handoutMasterId r:id="rId25"/>
  </p:handoutMasterIdLst>
  <p:sldIdLst>
    <p:sldId id="410" r:id="rId8"/>
    <p:sldId id="261" r:id="rId9"/>
    <p:sldId id="414" r:id="rId10"/>
    <p:sldId id="425" r:id="rId11"/>
    <p:sldId id="424" r:id="rId12"/>
    <p:sldId id="422" r:id="rId13"/>
    <p:sldId id="415" r:id="rId14"/>
    <p:sldId id="416" r:id="rId15"/>
    <p:sldId id="417" r:id="rId16"/>
    <p:sldId id="418" r:id="rId17"/>
    <p:sldId id="413" r:id="rId18"/>
    <p:sldId id="419" r:id="rId19"/>
    <p:sldId id="420" r:id="rId20"/>
    <p:sldId id="421" r:id="rId21"/>
    <p:sldId id="426" r:id="rId22"/>
    <p:sldId id="398" r:id="rId2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 rtl="0">
            <a:defRPr cap="all"/>
          </a:pPr>
          <a:r>
            <a:rPr lang="fr"/>
            <a:t>Présentation prestations caf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 rtl="0">
            <a:defRPr cap="all"/>
          </a:pPr>
          <a:r>
            <a:rPr lang="fr-FR"/>
            <a:t>A</a:t>
          </a:r>
          <a:r>
            <a:rPr lang="fr"/>
            <a:t>rticulation cej - prestations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 rtl="0">
            <a:defRPr cap="all"/>
          </a:pPr>
          <a:r>
            <a:rPr lang="fr-FR"/>
            <a:t>L</a:t>
          </a:r>
          <a:r>
            <a:rPr lang="fr"/>
            <a:t>a caf accessible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D57712C7-64FA-4FA9-A1BA-1A736F79E1C5}" type="pres">
      <dgm:prSet presAssocID="{01A66772-F185-4D58-B8BB-E9370D7A7A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ECA020-E13D-4588-A3A7-C745E5296823}" type="pres">
      <dgm:prSet presAssocID="{40FC4FFE-8987-4A26-B7F4-8A516F18ADAE}" presName="hierRoot1" presStyleCnt="0"/>
      <dgm:spPr/>
    </dgm:pt>
    <dgm:pt modelId="{30CB7529-924F-4D60-A124-D201FB1FE476}" type="pres">
      <dgm:prSet presAssocID="{40FC4FFE-8987-4A26-B7F4-8A516F18ADAE}" presName="composite" presStyleCnt="0"/>
      <dgm:spPr/>
    </dgm:pt>
    <dgm:pt modelId="{3B35B8B9-481C-4456-AADB-EE74CF5DAFB0}" type="pres">
      <dgm:prSet presAssocID="{40FC4FFE-8987-4A26-B7F4-8A516F18ADAE}" presName="background" presStyleLbl="node0" presStyleIdx="0" presStyleCnt="3"/>
      <dgm:spPr/>
    </dgm:pt>
    <dgm:pt modelId="{D8C74391-E81E-4C08-9C86-24C3FE4BC55D}" type="pres">
      <dgm:prSet presAssocID="{40FC4FFE-8987-4A26-B7F4-8A516F18ADAE}" presName="text" presStyleLbl="fgAcc0" presStyleIdx="0" presStyleCnt="3">
        <dgm:presLayoutVars>
          <dgm:chPref val="3"/>
        </dgm:presLayoutVars>
      </dgm:prSet>
      <dgm:spPr/>
    </dgm:pt>
    <dgm:pt modelId="{F31C48D6-97A8-44A5-A9EC-5E4930C0BEDD}" type="pres">
      <dgm:prSet presAssocID="{40FC4FFE-8987-4A26-B7F4-8A516F18ADAE}" presName="hierChild2" presStyleCnt="0"/>
      <dgm:spPr/>
    </dgm:pt>
    <dgm:pt modelId="{D28A0A76-46E0-4E5B-8806-47AD7E325D99}" type="pres">
      <dgm:prSet presAssocID="{49225C73-1633-42F1-AB3B-7CB183E5F8B8}" presName="hierRoot1" presStyleCnt="0"/>
      <dgm:spPr/>
    </dgm:pt>
    <dgm:pt modelId="{89D97306-AD90-4896-8496-209EC66F5704}" type="pres">
      <dgm:prSet presAssocID="{49225C73-1633-42F1-AB3B-7CB183E5F8B8}" presName="composite" presStyleCnt="0"/>
      <dgm:spPr/>
    </dgm:pt>
    <dgm:pt modelId="{7D1EEC4B-3744-4701-8ADB-048D8CFAC52D}" type="pres">
      <dgm:prSet presAssocID="{49225C73-1633-42F1-AB3B-7CB183E5F8B8}" presName="background" presStyleLbl="node0" presStyleIdx="1" presStyleCnt="3"/>
      <dgm:spPr/>
    </dgm:pt>
    <dgm:pt modelId="{86A6C0EB-1FF9-4896-A3FC-199C3B9923DE}" type="pres">
      <dgm:prSet presAssocID="{49225C73-1633-42F1-AB3B-7CB183E5F8B8}" presName="text" presStyleLbl="fgAcc0" presStyleIdx="1" presStyleCnt="3">
        <dgm:presLayoutVars>
          <dgm:chPref val="3"/>
        </dgm:presLayoutVars>
      </dgm:prSet>
      <dgm:spPr/>
    </dgm:pt>
    <dgm:pt modelId="{6CA6F262-EE60-49D3-8F8D-33A9FC8C8C9B}" type="pres">
      <dgm:prSet presAssocID="{49225C73-1633-42F1-AB3B-7CB183E5F8B8}" presName="hierChild2" presStyleCnt="0"/>
      <dgm:spPr/>
    </dgm:pt>
    <dgm:pt modelId="{6A13EA83-9E8D-405E-B10B-3BFDA845C924}" type="pres">
      <dgm:prSet presAssocID="{1C383F32-22E8-4F62-A3E0-BDC3D5F48992}" presName="hierRoot1" presStyleCnt="0"/>
      <dgm:spPr/>
    </dgm:pt>
    <dgm:pt modelId="{67C497BE-B3A4-45C0-9B81-79C54CCDB54B}" type="pres">
      <dgm:prSet presAssocID="{1C383F32-22E8-4F62-A3E0-BDC3D5F48992}" presName="composite" presStyleCnt="0"/>
      <dgm:spPr/>
    </dgm:pt>
    <dgm:pt modelId="{E99D5EFD-497B-44CA-8109-721216AB455A}" type="pres">
      <dgm:prSet presAssocID="{1C383F32-22E8-4F62-A3E0-BDC3D5F48992}" presName="background" presStyleLbl="node0" presStyleIdx="2" presStyleCnt="3"/>
      <dgm:spPr/>
    </dgm:pt>
    <dgm:pt modelId="{C7AB8C05-E867-4165-81B6-E336ED83C102}" type="pres">
      <dgm:prSet presAssocID="{1C383F32-22E8-4F62-A3E0-BDC3D5F48992}" presName="text" presStyleLbl="fgAcc0" presStyleIdx="2" presStyleCnt="3">
        <dgm:presLayoutVars>
          <dgm:chPref val="3"/>
        </dgm:presLayoutVars>
      </dgm:prSet>
      <dgm:spPr/>
    </dgm:pt>
    <dgm:pt modelId="{7579630E-7D36-437E-9B04-460208FAC19D}" type="pres">
      <dgm:prSet presAssocID="{1C383F32-22E8-4F62-A3E0-BDC3D5F48992}" presName="hierChild2" presStyleCnt="0"/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A724309-FDE2-4F5B-B47D-5DCF43668705}" type="presOf" srcId="{1C383F32-22E8-4F62-A3E0-BDC3D5F48992}" destId="{C7AB8C05-E867-4165-81B6-E336ED83C102}" srcOrd="0" destOrd="0" presId="urn:microsoft.com/office/officeart/2005/8/layout/hierarchy1"/>
    <dgm:cxn modelId="{AEC43C30-A6FA-45FB-90A8-327A62F07626}" type="presOf" srcId="{01A66772-F185-4D58-B8BB-E9370D7A7A2B}" destId="{D57712C7-64FA-4FA9-A1BA-1A736F79E1C5}" srcOrd="0" destOrd="0" presId="urn:microsoft.com/office/officeart/2005/8/layout/hierarchy1"/>
    <dgm:cxn modelId="{421BFF37-FE58-4091-82E9-28270A0A210D}" type="presOf" srcId="{49225C73-1633-42F1-AB3B-7CB183E5F8B8}" destId="{86A6C0EB-1FF9-4896-A3FC-199C3B9923DE}" srcOrd="0" destOrd="0" presId="urn:microsoft.com/office/officeart/2005/8/layout/hierarchy1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0A98DE49-4EB4-4E8B-8124-A5E0B116C58A}" type="presOf" srcId="{40FC4FFE-8987-4A26-B7F4-8A516F18ADAE}" destId="{D8C74391-E81E-4C08-9C86-24C3FE4BC55D}" srcOrd="0" destOrd="0" presId="urn:microsoft.com/office/officeart/2005/8/layout/hierarchy1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0466BCB4-EA3E-4152-AE82-51BDC96D31F9}" type="presParOf" srcId="{D57712C7-64FA-4FA9-A1BA-1A736F79E1C5}" destId="{FEECA020-E13D-4588-A3A7-C745E5296823}" srcOrd="0" destOrd="0" presId="urn:microsoft.com/office/officeart/2005/8/layout/hierarchy1"/>
    <dgm:cxn modelId="{8406E2C0-B6D2-4F0D-B7C7-70C12D365C1D}" type="presParOf" srcId="{FEECA020-E13D-4588-A3A7-C745E5296823}" destId="{30CB7529-924F-4D60-A124-D201FB1FE476}" srcOrd="0" destOrd="0" presId="urn:microsoft.com/office/officeart/2005/8/layout/hierarchy1"/>
    <dgm:cxn modelId="{C714C604-3A43-4179-9FC9-F472C017F2AD}" type="presParOf" srcId="{30CB7529-924F-4D60-A124-D201FB1FE476}" destId="{3B35B8B9-481C-4456-AADB-EE74CF5DAFB0}" srcOrd="0" destOrd="0" presId="urn:microsoft.com/office/officeart/2005/8/layout/hierarchy1"/>
    <dgm:cxn modelId="{68F14D52-DC1B-436D-A09E-3D565F798C47}" type="presParOf" srcId="{30CB7529-924F-4D60-A124-D201FB1FE476}" destId="{D8C74391-E81E-4C08-9C86-24C3FE4BC55D}" srcOrd="1" destOrd="0" presId="urn:microsoft.com/office/officeart/2005/8/layout/hierarchy1"/>
    <dgm:cxn modelId="{7C3F29CF-AA2E-469C-9169-7B90999480D1}" type="presParOf" srcId="{FEECA020-E13D-4588-A3A7-C745E5296823}" destId="{F31C48D6-97A8-44A5-A9EC-5E4930C0BEDD}" srcOrd="1" destOrd="0" presId="urn:microsoft.com/office/officeart/2005/8/layout/hierarchy1"/>
    <dgm:cxn modelId="{BDBFDC4C-C106-4C8A-AF29-B4B1A884F362}" type="presParOf" srcId="{D57712C7-64FA-4FA9-A1BA-1A736F79E1C5}" destId="{D28A0A76-46E0-4E5B-8806-47AD7E325D99}" srcOrd="1" destOrd="0" presId="urn:microsoft.com/office/officeart/2005/8/layout/hierarchy1"/>
    <dgm:cxn modelId="{65A22EFF-3E22-468D-A7D3-9679B3DEB1FF}" type="presParOf" srcId="{D28A0A76-46E0-4E5B-8806-47AD7E325D99}" destId="{89D97306-AD90-4896-8496-209EC66F5704}" srcOrd="0" destOrd="0" presId="urn:microsoft.com/office/officeart/2005/8/layout/hierarchy1"/>
    <dgm:cxn modelId="{E1CAA4BB-60FC-431B-84E0-5CFF4AA61BF2}" type="presParOf" srcId="{89D97306-AD90-4896-8496-209EC66F5704}" destId="{7D1EEC4B-3744-4701-8ADB-048D8CFAC52D}" srcOrd="0" destOrd="0" presId="urn:microsoft.com/office/officeart/2005/8/layout/hierarchy1"/>
    <dgm:cxn modelId="{A2270D8C-1B32-4B1F-AA3B-4252F6164507}" type="presParOf" srcId="{89D97306-AD90-4896-8496-209EC66F5704}" destId="{86A6C0EB-1FF9-4896-A3FC-199C3B9923DE}" srcOrd="1" destOrd="0" presId="urn:microsoft.com/office/officeart/2005/8/layout/hierarchy1"/>
    <dgm:cxn modelId="{B355140D-EF01-47DB-A893-0350F051223A}" type="presParOf" srcId="{D28A0A76-46E0-4E5B-8806-47AD7E325D99}" destId="{6CA6F262-EE60-49D3-8F8D-33A9FC8C8C9B}" srcOrd="1" destOrd="0" presId="urn:microsoft.com/office/officeart/2005/8/layout/hierarchy1"/>
    <dgm:cxn modelId="{87D8F43A-1064-4AD0-BB94-EF937B44F207}" type="presParOf" srcId="{D57712C7-64FA-4FA9-A1BA-1A736F79E1C5}" destId="{6A13EA83-9E8D-405E-B10B-3BFDA845C924}" srcOrd="2" destOrd="0" presId="urn:microsoft.com/office/officeart/2005/8/layout/hierarchy1"/>
    <dgm:cxn modelId="{A306F22D-DE00-4FB7-8919-1476892E9DF2}" type="presParOf" srcId="{6A13EA83-9E8D-405E-B10B-3BFDA845C924}" destId="{67C497BE-B3A4-45C0-9B81-79C54CCDB54B}" srcOrd="0" destOrd="0" presId="urn:microsoft.com/office/officeart/2005/8/layout/hierarchy1"/>
    <dgm:cxn modelId="{E40459EE-3349-4999-B469-AB776E1B5190}" type="presParOf" srcId="{67C497BE-B3A4-45C0-9B81-79C54CCDB54B}" destId="{E99D5EFD-497B-44CA-8109-721216AB455A}" srcOrd="0" destOrd="0" presId="urn:microsoft.com/office/officeart/2005/8/layout/hierarchy1"/>
    <dgm:cxn modelId="{28A097CA-8644-4EF6-8896-954556E6DC1C}" type="presParOf" srcId="{67C497BE-B3A4-45C0-9B81-79C54CCDB54B}" destId="{C7AB8C05-E867-4165-81B6-E336ED83C102}" srcOrd="1" destOrd="0" presId="urn:microsoft.com/office/officeart/2005/8/layout/hierarchy1"/>
    <dgm:cxn modelId="{3C2678B0-6AC8-4E01-9920-4E21BE3BEDEB}" type="presParOf" srcId="{6A13EA83-9E8D-405E-B10B-3BFDA845C924}" destId="{7579630E-7D36-437E-9B04-460208FAC1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5B8B9-481C-4456-AADB-EE74CF5DAFB0}">
      <dsp:nvSpPr>
        <dsp:cNvPr id="0" name=""/>
        <dsp:cNvSpPr/>
      </dsp:nvSpPr>
      <dsp:spPr>
        <a:xfrm>
          <a:off x="0" y="1036273"/>
          <a:ext cx="2196703" cy="1394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8C74391-E81E-4C08-9C86-24C3FE4BC55D}">
      <dsp:nvSpPr>
        <dsp:cNvPr id="0" name=""/>
        <dsp:cNvSpPr/>
      </dsp:nvSpPr>
      <dsp:spPr>
        <a:xfrm>
          <a:off x="244078" y="1268147"/>
          <a:ext cx="2196703" cy="139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" sz="2300" kern="1200"/>
            <a:t>Présentation prestations caf</a:t>
          </a:r>
        </a:p>
      </dsp:txBody>
      <dsp:txXfrm>
        <a:off x="284933" y="1309002"/>
        <a:ext cx="2114993" cy="1313196"/>
      </dsp:txXfrm>
    </dsp:sp>
    <dsp:sp modelId="{7D1EEC4B-3744-4701-8ADB-048D8CFAC52D}">
      <dsp:nvSpPr>
        <dsp:cNvPr id="0" name=""/>
        <dsp:cNvSpPr/>
      </dsp:nvSpPr>
      <dsp:spPr>
        <a:xfrm>
          <a:off x="2684859" y="1036273"/>
          <a:ext cx="2196703" cy="1394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A6C0EB-1FF9-4896-A3FC-199C3B9923DE}">
      <dsp:nvSpPr>
        <dsp:cNvPr id="0" name=""/>
        <dsp:cNvSpPr/>
      </dsp:nvSpPr>
      <dsp:spPr>
        <a:xfrm>
          <a:off x="2928937" y="1268147"/>
          <a:ext cx="2196703" cy="139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300" kern="1200"/>
            <a:t>A</a:t>
          </a:r>
          <a:r>
            <a:rPr lang="fr" sz="2300" kern="1200"/>
            <a:t>rticulation cej - prestations</a:t>
          </a:r>
        </a:p>
      </dsp:txBody>
      <dsp:txXfrm>
        <a:off x="2969792" y="1309002"/>
        <a:ext cx="2114993" cy="1313196"/>
      </dsp:txXfrm>
    </dsp:sp>
    <dsp:sp modelId="{E99D5EFD-497B-44CA-8109-721216AB455A}">
      <dsp:nvSpPr>
        <dsp:cNvPr id="0" name=""/>
        <dsp:cNvSpPr/>
      </dsp:nvSpPr>
      <dsp:spPr>
        <a:xfrm>
          <a:off x="5369718" y="1036273"/>
          <a:ext cx="2196703" cy="1394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AB8C05-E867-4165-81B6-E336ED83C102}">
      <dsp:nvSpPr>
        <dsp:cNvPr id="0" name=""/>
        <dsp:cNvSpPr/>
      </dsp:nvSpPr>
      <dsp:spPr>
        <a:xfrm>
          <a:off x="5613796" y="1268147"/>
          <a:ext cx="2196703" cy="139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rtlCol="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300" kern="1200"/>
            <a:t>L</a:t>
          </a:r>
          <a:r>
            <a:rPr lang="fr" sz="2300" kern="1200"/>
            <a:t>a caf accessible</a:t>
          </a:r>
        </a:p>
      </dsp:txBody>
      <dsp:txXfrm>
        <a:off x="5654651" y="1309002"/>
        <a:ext cx="2114993" cy="1313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E7829D4B-412A-499A-8D4F-B904ADB5D0BE}" type="datetime1">
              <a:rPr lang="fr-FR" smtClean="0"/>
              <a:t>16/09/2024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E2C230DF-5933-439D-898F-38E9AC9BA68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8" name="Espace réservé de l’en-tête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CCE360E1-1F2F-4ECC-8A8D-37670FD54F5F}" type="datetime1">
              <a:rPr lang="fr-FR" smtClean="0"/>
              <a:t>16/09/2024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A89C7E07-3C67-C64C-8DA0-0404F63039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A89C7E07-3C67-C64C-8DA0-0404F630397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A89C7E07-3C67-C64C-8DA0-0404F630397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9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table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orme libre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7" name="Forme libre 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fr-FR" sz="2000"/>
            </a:lvl1pPr>
            <a:lvl2pPr marL="457200" indent="0">
              <a:spcBef>
                <a:spcPts val="1800"/>
              </a:spcBef>
              <a:buNone/>
              <a:defRPr lang="fr-FR" sz="2000"/>
            </a:lvl2pPr>
            <a:lvl3pPr marL="914400" indent="0">
              <a:spcBef>
                <a:spcPts val="1800"/>
              </a:spcBef>
              <a:buNone/>
              <a:defRPr lang="fr-FR" sz="2000"/>
            </a:lvl3pPr>
            <a:lvl4pPr marL="1371600" indent="0">
              <a:spcBef>
                <a:spcPts val="1800"/>
              </a:spcBef>
              <a:buNone/>
              <a:defRPr lang="fr-FR" sz="2000"/>
            </a:lvl4pPr>
            <a:lvl5pPr marL="1828800" indent="0">
              <a:spcBef>
                <a:spcPts val="1800"/>
              </a:spcBef>
              <a:buNone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fr-FR" sz="2000"/>
            </a:lvl1pPr>
            <a:lvl2pPr>
              <a:spcBef>
                <a:spcPts val="600"/>
              </a:spcBef>
              <a:defRPr lang="fr-FR" sz="2000"/>
            </a:lvl2pPr>
            <a:lvl3pPr>
              <a:spcBef>
                <a:spcPts val="1800"/>
              </a:spcBef>
              <a:defRPr lang="fr-FR" sz="2000"/>
            </a:lvl3pPr>
            <a:lvl4pPr>
              <a:spcBef>
                <a:spcPts val="1800"/>
              </a:spcBef>
              <a:defRPr lang="fr-FR" sz="2000"/>
            </a:lvl4pPr>
            <a:lvl5pPr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e lib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3" name="Forme libre 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4" name="Forme lib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fr-FR" sz="2000"/>
            </a:lvl1pPr>
            <a:lvl2pPr>
              <a:spcBef>
                <a:spcPts val="600"/>
              </a:spcBef>
              <a:defRPr lang="fr-FR" sz="2000"/>
            </a:lvl2pPr>
            <a:lvl3pPr>
              <a:spcBef>
                <a:spcPts val="1800"/>
              </a:spcBef>
              <a:defRPr lang="fr-FR" sz="2000"/>
            </a:lvl3pPr>
            <a:lvl4pPr>
              <a:spcBef>
                <a:spcPts val="1800"/>
              </a:spcBef>
              <a:defRPr lang="fr-FR" sz="2000"/>
            </a:lvl4pPr>
            <a:lvl5pPr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fr-FR" sz="2000"/>
            </a:lvl1pPr>
            <a:lvl2pPr>
              <a:spcBef>
                <a:spcPts val="1800"/>
              </a:spcBef>
              <a:defRPr lang="fr-FR" sz="2000"/>
            </a:lvl2pPr>
            <a:lvl3pPr>
              <a:spcBef>
                <a:spcPts val="1800"/>
              </a:spcBef>
              <a:defRPr lang="fr-FR" sz="2000"/>
            </a:lvl3pPr>
            <a:lvl4pPr>
              <a:spcBef>
                <a:spcPts val="1800"/>
              </a:spcBef>
              <a:defRPr lang="fr-FR" sz="2000"/>
            </a:lvl4pPr>
            <a:lvl5pPr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 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9" name="Espace réservé du tableau 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fr-FR"/>
            </a:lvl1pPr>
          </a:lstStyle>
          <a:p>
            <a:pPr rtl="0"/>
            <a:r>
              <a:rPr lang="fr-FR"/>
              <a:t>Cliquez sur l'icône pour ajouter un tableau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</p:grp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4000"/>
            </a:lvl2pPr>
            <a:lvl3pPr>
              <a:defRPr lang="fr-FR" sz="4000"/>
            </a:lvl3pPr>
            <a:lvl4pPr>
              <a:defRPr lang="fr-FR" sz="4000"/>
            </a:lvl4pPr>
            <a:lvl5pPr>
              <a:defRPr lang="fr-FR" sz="40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FDB4FA-1823-4138-A365-CFDD5E457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26DF02-9CCC-4463-88C9-61B8002D8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ACA24D-422D-4A5B-9ACF-61848D1F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206-FC0C-48AA-AC6A-BA238D68A3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5665FE-2A69-4CDE-B9AE-4E47B964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F3C05C-B74B-4994-8983-6A0A9F60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DD23-0C63-4B57-9D3C-A81457CB4E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17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3C038-9F23-4ACB-8F3A-C6C6E6C4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7AA2F1-5220-41E9-90A8-E098FBA69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A6753C-77AD-4344-B68C-C99C26BF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206-FC0C-48AA-AC6A-BA238D68A3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323F0-81EB-4E71-B526-F78A95E9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0282B3-2200-4CDC-A739-C9055AA0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DD23-0C63-4B57-9D3C-A81457CB4E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03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D4F1CB-3ABA-4C7D-A7E1-EB701F81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0206-FC0C-48AA-AC6A-BA238D68A3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1831A6-73F4-4BFF-9AE5-9EE1AA89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D313D4-1E5F-4CF4-90FE-549DC45A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7DD23-0C63-4B57-9D3C-A81457CB4E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902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1D42B0-2F43-9179-5946-A4263BC9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186027-4869-40AD-0832-B295309D4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5CB6C9-EDCC-E4D1-2B87-63972AAC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9CA-D901-40C5-8A6F-495DB65DA1C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EE81D-8368-AE33-A697-AA231D54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C8CB5D-8322-7F63-4C7F-FEA09999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5D8-4697-4E63-9119-F8F7A7054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715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6ED9B-94AE-8B11-3A95-A01E5239C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CEDF82-911B-E91F-1676-D382F958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462BE1-C3EE-44CC-2066-5219E266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9CA-D901-40C5-8A6F-495DB65DA1C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8FE836-9522-EE58-ADA0-7C58EA26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768725-03E8-92A4-C6AD-136629FB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5D8-4697-4E63-9119-F8F7A7054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13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e automatiqu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 spc="50" baseline="0"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fr-F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fr-FR" sz="2000"/>
            </a:lvl2pPr>
            <a:lvl3pPr indent="-283464">
              <a:spcBef>
                <a:spcPts val="1800"/>
              </a:spcBef>
              <a:defRPr lang="fr-FR" sz="2000"/>
            </a:lvl3pPr>
            <a:lvl4pPr indent="-283464">
              <a:spcBef>
                <a:spcPts val="1800"/>
              </a:spcBef>
              <a:defRPr lang="fr-FR" sz="2000"/>
            </a:lvl4pPr>
            <a:lvl5pPr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42" name="Espace réservé de la date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D9CA34-8CB5-DB30-ABF9-FAA0BED7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69CA-D901-40C5-8A6F-495DB65DA1C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352F4D-5105-EA97-0CCC-03BE9667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A9808A-EEBB-4D9A-7C59-337BB383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05D8-4697-4E63-9119-F8F7A7054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0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fr-F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l’icône pour ajouter une image</a:t>
            </a:r>
          </a:p>
        </p:txBody>
      </p: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4000"/>
            </a:lvl2pPr>
            <a:lvl3pPr>
              <a:defRPr lang="fr-FR" sz="4000"/>
            </a:lvl3pPr>
            <a:lvl4pPr>
              <a:defRPr lang="fr-FR" sz="4000"/>
            </a:lvl4pPr>
            <a:lvl5pPr>
              <a:defRPr lang="fr-FR" sz="40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orme libre 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2" name="Forme libre 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3" name="Forme libre 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fr-FR" sz="2000"/>
            </a:lvl1pPr>
            <a:lvl2pPr indent="-283464">
              <a:spcBef>
                <a:spcPts val="1800"/>
              </a:spcBef>
              <a:defRPr lang="fr-FR" sz="2000"/>
            </a:lvl2pPr>
            <a:lvl3pPr indent="-283464">
              <a:spcBef>
                <a:spcPts val="1800"/>
              </a:spcBef>
              <a:defRPr lang="fr-FR" sz="2000"/>
            </a:lvl3pPr>
            <a:lvl4pPr indent="-283464">
              <a:spcBef>
                <a:spcPts val="1800"/>
              </a:spcBef>
              <a:defRPr lang="fr-FR" sz="2000"/>
            </a:lvl4pPr>
            <a:lvl5pPr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fr-F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fr-F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fr-FR" sz="4000"/>
            </a:lvl2pPr>
            <a:lvl3pPr>
              <a:defRPr lang="fr-FR" sz="4000"/>
            </a:lvl3pPr>
            <a:lvl4pPr>
              <a:defRPr lang="fr-FR" sz="4000"/>
            </a:lvl4pPr>
            <a:lvl5pPr>
              <a:defRPr lang="fr-FR" sz="4000"/>
            </a:lvl5pPr>
          </a:lstStyle>
          <a:p>
            <a:pPr lvl="0" rtl="0"/>
            <a:r>
              <a:rPr lang="fr-FR"/>
              <a:t>Cliquer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e lib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3" name="Forme libre 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4" name="Forme lib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fr-FR" sz="2000"/>
            </a:lvl1pPr>
            <a:lvl2pPr marL="283464" indent="-283464">
              <a:spcBef>
                <a:spcPts val="1800"/>
              </a:spcBef>
              <a:defRPr lang="fr-FR" sz="2000"/>
            </a:lvl2pPr>
            <a:lvl3pPr marL="594360" indent="-283464">
              <a:spcBef>
                <a:spcPts val="1800"/>
              </a:spcBef>
              <a:defRPr lang="fr-FR" sz="2000"/>
            </a:lvl3pPr>
            <a:lvl4pPr marL="822960" indent="-283464">
              <a:spcBef>
                <a:spcPts val="1800"/>
              </a:spcBef>
              <a:defRPr lang="fr-FR" sz="2000"/>
            </a:lvl4pPr>
            <a:lvl5pPr marL="1005840"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fr-FR" sz="2000"/>
            </a:lvl1pPr>
            <a:lvl2pPr marL="283464" indent="-283464">
              <a:spcBef>
                <a:spcPts val="1800"/>
              </a:spcBef>
              <a:defRPr lang="fr-FR" sz="2000"/>
            </a:lvl2pPr>
            <a:lvl3pPr marL="548640" indent="-283464">
              <a:spcBef>
                <a:spcPts val="1800"/>
              </a:spcBef>
              <a:defRPr lang="fr-FR" sz="2000"/>
            </a:lvl3pPr>
            <a:lvl4pPr marL="822960" indent="-283464">
              <a:spcBef>
                <a:spcPts val="1800"/>
              </a:spcBef>
              <a:defRPr lang="fr-FR" sz="2000"/>
            </a:lvl4pPr>
            <a:lvl5pPr marL="1005840"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Forme automatiqu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3" name="Forme libre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4" name="Forme libre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8" name="Forme libre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  <p:sp>
          <p:nvSpPr>
            <p:cNvPr id="19" name="Forme libre 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fr-FR"/>
              </a:defPPr>
            </a:lstStyle>
            <a:p>
              <a:pPr rtl="0"/>
              <a:endParaRPr lang="fr-FR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fr-FR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fr-FR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fr-FR" sz="2000"/>
            </a:lvl3pPr>
            <a:lvl4pPr marL="1371600" indent="0">
              <a:spcBef>
                <a:spcPts val="1800"/>
              </a:spcBef>
              <a:buFont typeface="+mj-lt"/>
              <a:buNone/>
              <a:defRPr lang="fr-FR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endParaRPr lang="fr-FR"/>
          </a:p>
        </p:txBody>
      </p:sp>
      <p:sp>
        <p:nvSpPr>
          <p:cNvPr id="2" name="Espace réservé du contenu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fr-FR" sz="2000"/>
            </a:lvl1pPr>
            <a:lvl2pPr marL="283464" indent="-283464">
              <a:spcBef>
                <a:spcPts val="1800"/>
              </a:spcBef>
              <a:defRPr lang="fr-FR" sz="2000"/>
            </a:lvl2pPr>
            <a:lvl3pPr marL="548640" indent="-283464">
              <a:spcBef>
                <a:spcPts val="1800"/>
              </a:spcBef>
              <a:defRPr lang="fr-FR" sz="2000"/>
            </a:lvl3pPr>
            <a:lvl4pPr marL="822960" indent="-283464">
              <a:spcBef>
                <a:spcPts val="1800"/>
              </a:spcBef>
              <a:defRPr lang="fr-FR" sz="2000"/>
            </a:lvl4pPr>
            <a:lvl5pPr marL="1005840"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fr-F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/>
              <a:t>Cliquez pour ajouter un titre </a:t>
            </a:r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fr-FR" sz="2000"/>
            </a:lvl1pPr>
            <a:lvl2pPr indent="-283464">
              <a:spcBef>
                <a:spcPts val="1800"/>
              </a:spcBef>
              <a:defRPr lang="fr-FR" sz="2000"/>
            </a:lvl2pPr>
            <a:lvl3pPr indent="-283464">
              <a:spcBef>
                <a:spcPts val="1800"/>
              </a:spcBef>
              <a:defRPr lang="fr-FR" sz="2000"/>
            </a:lvl3pPr>
            <a:lvl4pPr indent="-283464">
              <a:spcBef>
                <a:spcPts val="1800"/>
              </a:spcBef>
              <a:defRPr lang="fr-FR" sz="2000"/>
            </a:lvl4pPr>
            <a:lvl5pPr indent="-283464">
              <a:spcBef>
                <a:spcPts val="1800"/>
              </a:spcBef>
              <a:defRPr lang="fr-FR" sz="2000"/>
            </a:lvl5pPr>
          </a:lstStyle>
          <a:p>
            <a:pPr lvl="0" rtl="0"/>
            <a:r>
              <a:rPr lang="fr-FR"/>
              <a:t>Cliquer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>
              <a:latin typeface="+mn-lt"/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fr-FR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fr-FR">
              <a:latin typeface="+mn-lt"/>
            </a:endParaRPr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fr-FR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fr-FR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fr-FR">
          <a:solidFill>
            <a:schemeClr val="tx2"/>
          </a:solidFill>
        </a:defRPr>
      </a:lvl2pPr>
      <a:lvl3pPr eaLnBrk="1" hangingPunct="1">
        <a:defRPr lang="fr-FR">
          <a:solidFill>
            <a:schemeClr val="tx2"/>
          </a:solidFill>
        </a:defRPr>
      </a:lvl3pPr>
      <a:lvl4pPr eaLnBrk="1" hangingPunct="1">
        <a:defRPr lang="fr-FR">
          <a:solidFill>
            <a:schemeClr val="tx2"/>
          </a:solidFill>
        </a:defRPr>
      </a:lvl4pPr>
      <a:lvl5pPr eaLnBrk="1" hangingPunct="1">
        <a:defRPr lang="fr-FR">
          <a:solidFill>
            <a:schemeClr val="tx2"/>
          </a:solidFill>
        </a:defRPr>
      </a:lvl5pPr>
      <a:lvl6pPr eaLnBrk="1" hangingPunct="1">
        <a:defRPr lang="fr-FR">
          <a:solidFill>
            <a:schemeClr val="tx2"/>
          </a:solidFill>
        </a:defRPr>
      </a:lvl6pPr>
      <a:lvl7pPr eaLnBrk="1" hangingPunct="1">
        <a:defRPr lang="fr-FR">
          <a:solidFill>
            <a:schemeClr val="tx2"/>
          </a:solidFill>
        </a:defRPr>
      </a:lvl7pPr>
      <a:lvl8pPr eaLnBrk="1" hangingPunct="1">
        <a:defRPr lang="fr-FR">
          <a:solidFill>
            <a:schemeClr val="tx2"/>
          </a:solidFill>
        </a:defRPr>
      </a:lvl8pPr>
      <a:lvl9pPr eaLnBrk="1" hangingPunct="1">
        <a:defRPr lang="fr-FR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BCCCC3D-A683-43EB-8BF7-72F2C185C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9D0512-48AA-4AF3-9CCB-944CFA7FD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8F1F31-E09F-4E65-99E8-07FD76C08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80206-FC0C-48AA-AC6A-BA238D68A38D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2B56BD-34C0-46B8-A883-2D4C8DE66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7BFDC7-95DB-4CEB-8C57-2225AB79B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7DD23-0C63-4B57-9D3C-A81457CB4E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61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14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AD4B6A-0F42-6E90-D3D9-C24C144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FB0A97-EDAB-2861-9174-0EF44E233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D83705-9C6A-934C-882B-F3BB12AB3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D69CA-D901-40C5-8A6F-495DB65DA1CB}" type="datetimeFigureOut">
              <a:rPr lang="fr-FR" smtClean="0"/>
              <a:t>16/09/2024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044E3A-BBE2-146A-0381-F20B153C6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89314F-05CF-E7F1-362B-336D27DFA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105D8-4697-4E63-9119-F8F7A70546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caf.fr/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f.fr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f.fr/aides-et-services/les-services-en-ligne/faire-une-demande-de-prestation" TargetMode="External"/><Relationship Id="rId2" Type="http://schemas.openxmlformats.org/officeDocument/2006/relationships/hyperlink" Target="https://www.caf.fr/aides-et-services/les-services-en-ligne/estimer-vos-droits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4800"/>
              <a:t>Information France Travail CEJ 19 septembre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4D7BBBC-E0C5-5B8B-5BC6-4D1DC8511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699" y="5144346"/>
            <a:ext cx="733629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Graphic 6" descr="Engagements">
            <a:extLst>
              <a:ext uri="{FF2B5EF4-FFF2-40B4-BE49-F238E27FC236}">
                <a16:creationId xmlns:a16="http://schemas.microsoft.com/office/drawing/2014/main" id="{7F90401E-BE2D-8372-4428-6647FA394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9B39B9D-915C-4CDC-A316-BC859BA5B40D}"/>
              </a:ext>
            </a:extLst>
          </p:cNvPr>
          <p:cNvSpPr txBox="1"/>
          <p:nvPr/>
        </p:nvSpPr>
        <p:spPr>
          <a:xfrm>
            <a:off x="5596502" y="2405894"/>
            <a:ext cx="5754896" cy="319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Conditions d’accès aux droits des </a:t>
            </a:r>
            <a:r>
              <a:rPr lang="en-US" sz="2000" b="1" err="1"/>
              <a:t>bénéficiaires</a:t>
            </a:r>
            <a:r>
              <a:rPr lang="en-US" sz="2000" b="1"/>
              <a:t> d’un </a:t>
            </a:r>
            <a:r>
              <a:rPr lang="en-US" sz="2000" b="1" err="1"/>
              <a:t>Contrat</a:t>
            </a:r>
            <a:r>
              <a:rPr lang="en-US" sz="2000" b="1"/>
              <a:t> engagement </a:t>
            </a:r>
            <a:r>
              <a:rPr lang="en-US" sz="2000" b="1" err="1"/>
              <a:t>Jeune</a:t>
            </a:r>
            <a:endParaRPr lang="en-US" sz="2000" b="1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highlight>
                <a:srgbClr val="FFFF00"/>
              </a:highlight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highlight>
                  <a:srgbClr val="FFFF00"/>
                </a:highlight>
              </a:rPr>
              <a:t>2- </a:t>
            </a:r>
            <a:r>
              <a:rPr lang="en-US" sz="2000" b="1" err="1">
                <a:highlight>
                  <a:srgbClr val="FFFF00"/>
                </a:highlight>
              </a:rPr>
              <a:t>Dispositif</a:t>
            </a:r>
            <a:r>
              <a:rPr lang="en-US" sz="2000" b="1">
                <a:highlight>
                  <a:srgbClr val="FFFF00"/>
                </a:highlight>
              </a:rPr>
              <a:t> CEJ </a:t>
            </a:r>
            <a:r>
              <a:rPr lang="en-US" sz="2000" b="1" err="1">
                <a:highlight>
                  <a:srgbClr val="FFFF00"/>
                </a:highlight>
              </a:rPr>
              <a:t>en</a:t>
            </a:r>
            <a:r>
              <a:rPr lang="en-US" sz="2000" b="1">
                <a:highlight>
                  <a:srgbClr val="FFFF00"/>
                </a:highlight>
              </a:rPr>
              <a:t> </a:t>
            </a:r>
            <a:r>
              <a:rPr lang="en-US" sz="2000" b="1" err="1">
                <a:highlight>
                  <a:srgbClr val="FFFF00"/>
                </a:highlight>
              </a:rPr>
              <a:t>cours</a:t>
            </a:r>
            <a:r>
              <a:rPr lang="en-US" sz="2000" b="1">
                <a:highlight>
                  <a:srgbClr val="FFFF00"/>
                </a:highlight>
              </a:rPr>
              <a:t> et </a:t>
            </a:r>
            <a:r>
              <a:rPr lang="en-US" sz="2000" b="1" err="1">
                <a:highlight>
                  <a:srgbClr val="FFFF00"/>
                </a:highlight>
              </a:rPr>
              <a:t>dépôt</a:t>
            </a:r>
            <a:r>
              <a:rPr lang="en-US" sz="2000" b="1">
                <a:highlight>
                  <a:srgbClr val="FFFF00"/>
                </a:highlight>
              </a:rPr>
              <a:t> de </a:t>
            </a:r>
            <a:r>
              <a:rPr lang="en-US" sz="2000" b="1" err="1">
                <a:highlight>
                  <a:srgbClr val="FFFF00"/>
                </a:highlight>
              </a:rPr>
              <a:t>demande</a:t>
            </a:r>
            <a:r>
              <a:rPr lang="en-US" sz="2000" b="1">
                <a:highlight>
                  <a:srgbClr val="FFFF00"/>
                </a:highlight>
              </a:rPr>
              <a:t> </a:t>
            </a:r>
            <a:r>
              <a:rPr lang="en-US" sz="2000" b="1" err="1">
                <a:highlight>
                  <a:srgbClr val="FFFF00"/>
                </a:highlight>
              </a:rPr>
              <a:t>Rsa</a:t>
            </a:r>
            <a:r>
              <a:rPr lang="en-US" sz="2000" b="1">
                <a:highlight>
                  <a:srgbClr val="FFFF00"/>
                </a:highlight>
              </a:rPr>
              <a:t> </a:t>
            </a:r>
            <a:r>
              <a:rPr lang="en-US" sz="2000" b="1" err="1">
                <a:highlight>
                  <a:srgbClr val="FFFF00"/>
                </a:highlight>
              </a:rPr>
              <a:t>ou</a:t>
            </a:r>
            <a:r>
              <a:rPr lang="en-US" sz="2000" b="1">
                <a:highlight>
                  <a:srgbClr val="FFFF00"/>
                </a:highlight>
              </a:rPr>
              <a:t> Prime </a:t>
            </a:r>
            <a:r>
              <a:rPr lang="en-US" sz="2000" b="1" err="1">
                <a:highlight>
                  <a:srgbClr val="FFFF00"/>
                </a:highlight>
              </a:rPr>
              <a:t>d’Activité</a:t>
            </a:r>
            <a:r>
              <a:rPr lang="en-US" sz="2000" b="1">
                <a:highlight>
                  <a:srgbClr val="FFFF00"/>
                </a:highlight>
              </a:rPr>
              <a:t>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824C80-69C5-697E-476D-CFA4FE576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132" y="914400"/>
            <a:ext cx="6059535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7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Isosceles Triangle 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92FA9F-D8B8-4F97-8170-EE5F9F20F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169" y="643466"/>
            <a:ext cx="8813495" cy="6191481"/>
          </a:xfrm>
          <a:prstGeom prst="rect">
            <a:avLst/>
          </a:prstGeom>
          <a:ln>
            <a:noFill/>
          </a:ln>
        </p:spPr>
      </p:pic>
      <p:sp>
        <p:nvSpPr>
          <p:cNvPr id="104" name="Isosceles Triangle 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2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ctangle 191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192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8268" y="1327668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9" name="Freeform: Shape 19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F347B37-3A15-42DB-80D7-603D4F62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4800" kern="120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Caf</a:t>
            </a:r>
            <a:r>
              <a:rPr lang="en-US" sz="4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accessible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Sous-titre 36">
            <a:extLst>
              <a:ext uri="{FF2B5EF4-FFF2-40B4-BE49-F238E27FC236}">
                <a16:creationId xmlns:a16="http://schemas.microsoft.com/office/drawing/2014/main" id="{58EFA25D-6855-4ADB-99C3-AD6D1E8C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745" y="4557900"/>
            <a:ext cx="2442690" cy="915772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kern="1200">
                <a:solidFill>
                  <a:srgbClr val="080808"/>
                </a:solidFill>
                <a:latin typeface="+mn-lt"/>
                <a:ea typeface="+mn-ea"/>
                <a:cs typeface="+mn-cs"/>
                <a:hlinkClick r:id="rId2"/>
              </a:rPr>
              <a:t>www.caf.fr</a:t>
            </a:r>
            <a:endParaRPr lang="en-US" sz="4000" kern="1200">
              <a:solidFill>
                <a:srgbClr val="080808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sz="2000" kern="1200">
              <a:solidFill>
                <a:srgbClr val="08080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0" name="Freeform: Shape 194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1661" y="-1"/>
            <a:ext cx="7170340" cy="5062213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1" name="Image 190">
            <a:extLst>
              <a:ext uri="{FF2B5EF4-FFF2-40B4-BE49-F238E27FC236}">
                <a16:creationId xmlns:a16="http://schemas.microsoft.com/office/drawing/2014/main" id="{6769BC46-4C0F-430D-9D67-7DA1BA10D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58" y="808542"/>
            <a:ext cx="3887408" cy="1547030"/>
          </a:xfrm>
          <a:prstGeom prst="rect">
            <a:avLst/>
          </a:prstGeom>
        </p:spPr>
      </p:pic>
      <p:sp>
        <p:nvSpPr>
          <p:cNvPr id="391" name="Rectangle 195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09280" y="4010957"/>
            <a:ext cx="870888" cy="87088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196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01243" y="5848285"/>
            <a:ext cx="714978" cy="7149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Isosceles Triangle 197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2383" y="5474491"/>
            <a:ext cx="2767017" cy="138350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198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574659" y="5394406"/>
            <a:ext cx="856138" cy="85613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199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496085" y="5398229"/>
            <a:ext cx="381459" cy="381459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capture d’écran, diagramme, logiciel&#10;&#10;Description générée automatiquement">
            <a:extLst>
              <a:ext uri="{FF2B5EF4-FFF2-40B4-BE49-F238E27FC236}">
                <a16:creationId xmlns:a16="http://schemas.microsoft.com/office/drawing/2014/main" id="{E45CAC42-490F-CFF9-A672-357BE8563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-125108" y="-13347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7907CA2-4DDB-566D-5114-37F35BB3D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108" y="915685"/>
            <a:ext cx="589530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3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 rtlCol="0" anchor="b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2611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 rtlCol="0" anchor="b">
            <a:normAutofit/>
          </a:bodyPr>
          <a:lstStyle/>
          <a:p>
            <a:pPr rtl="0"/>
            <a:r>
              <a:rPr lang="fr"/>
              <a:t>Sommaire</a:t>
            </a:r>
          </a:p>
        </p:txBody>
      </p:sp>
      <p:sp>
        <p:nvSpPr>
          <p:cNvPr id="12" name="Date Placeholder 4" hidden="1">
            <a:extLst>
              <a:ext uri="{FF2B5EF4-FFF2-40B4-BE49-F238E27FC236}">
                <a16:creationId xmlns:a16="http://schemas.microsoft.com/office/drawing/2014/main" id="{728A5A3A-2851-ECE4-4339-9BCEFF7B4B4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F7B0F5FB-B743-44F1-84BA-99C248DB6023}" type="datetime1">
              <a:rPr lang="fr-FR" smtClean="0"/>
              <a:pPr rtl="0">
                <a:spcAft>
                  <a:spcPts val="600"/>
                </a:spcAft>
              </a:pPr>
              <a:t>16/09/2024</a:t>
            </a:fld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8859194"/>
              </p:ext>
            </p:extLst>
          </p:nvPr>
        </p:nvGraphicFramePr>
        <p:xfrm>
          <a:off x="3657600" y="2282008"/>
          <a:ext cx="7810500" cy="369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capture d’écran, Police, Site web&#10;&#10;Description générée automatiquement">
            <a:extLst>
              <a:ext uri="{FF2B5EF4-FFF2-40B4-BE49-F238E27FC236}">
                <a16:creationId xmlns:a16="http://schemas.microsoft.com/office/drawing/2014/main" id="{05396BFB-8930-49CC-A601-D9CFE19A4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443"/>
          <a:stretch/>
        </p:blipFill>
        <p:spPr>
          <a:xfrm>
            <a:off x="457200" y="487380"/>
            <a:ext cx="11277600" cy="58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6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2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2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2" name="Group 2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2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449564D-2254-540F-CDAF-E2E54F4F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chemeClr val="tx2"/>
                </a:solidFill>
              </a:rPr>
              <a:t>La prime d’activité : un complément de revenus</a:t>
            </a:r>
          </a:p>
        </p:txBody>
      </p:sp>
      <p:sp>
        <p:nvSpPr>
          <p:cNvPr id="64" name="Espace réservé du contenu 2">
            <a:extLst>
              <a:ext uri="{FF2B5EF4-FFF2-40B4-BE49-F238E27FC236}">
                <a16:creationId xmlns:a16="http://schemas.microsoft.com/office/drawing/2014/main" id="{F0AE6AED-E2BE-1741-DDC5-61E407FB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FR" sz="1500">
                <a:solidFill>
                  <a:schemeClr val="tx2"/>
                </a:solidFill>
              </a:rPr>
              <a:t>    </a:t>
            </a:r>
            <a:r>
              <a:rPr lang="fr-FR" sz="1500" b="1" u="sng">
                <a:solidFill>
                  <a:schemeClr val="tx2"/>
                </a:solidFill>
              </a:rPr>
              <a:t>Prestation soumise à condition de ressources</a:t>
            </a:r>
          </a:p>
          <a:p>
            <a:pPr marL="0" indent="0">
              <a:buNone/>
            </a:pPr>
            <a:endParaRPr lang="fr-FR" sz="1500" b="1" u="sng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1500" b="1" u="sng">
                <a:solidFill>
                  <a:schemeClr val="tx2"/>
                </a:solidFill>
              </a:rPr>
              <a:t>Conditions d’éligibilité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chemeClr val="tx2"/>
                </a:solidFill>
              </a:rPr>
              <a:t> avoir plus de 18 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chemeClr val="tx2"/>
                </a:solidFill>
              </a:rPr>
              <a:t> habiter en France de façon stable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chemeClr val="tx2"/>
                </a:solidFill>
              </a:rPr>
              <a:t>être couvert par un titre de séjour ou remplir les conditions de droit au séjour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chemeClr val="tx2"/>
                </a:solidFill>
              </a:rPr>
              <a:t>exercer une activité professionnelle ou être indemnisé au titre du chômage partiel ou technique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chemeClr val="tx2"/>
                </a:solidFill>
              </a:rPr>
              <a:t>Concernant les étudiants salariés ou apprenti : avoir un salaire mensuel net avant impôts supérieur à 1082,87 euros. </a:t>
            </a:r>
          </a:p>
          <a:p>
            <a:pPr marL="0" indent="0">
              <a:buNone/>
            </a:pPr>
            <a:endParaRPr lang="fr-FR" sz="15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1500" b="1" u="sng">
                <a:solidFill>
                  <a:schemeClr val="tx2"/>
                </a:solidFill>
              </a:rPr>
              <a:t>Démarches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chemeClr val="tx2"/>
                </a:solidFill>
              </a:rPr>
              <a:t>Effectuer une simulation sur le </a:t>
            </a:r>
            <a:r>
              <a:rPr lang="fr-FR" sz="1500">
                <a:solidFill>
                  <a:schemeClr val="tx2"/>
                </a:solidFill>
                <a:hlinkClick r:id="rId2"/>
              </a:rPr>
              <a:t>www.caf.fr</a:t>
            </a:r>
            <a:endParaRPr lang="fr-FR" sz="15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chemeClr val="tx2"/>
                </a:solidFill>
              </a:rPr>
              <a:t> Faire une demande en ligne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500">
                <a:solidFill>
                  <a:schemeClr val="tx2"/>
                </a:solidFill>
              </a:rPr>
              <a:t>Compléter les déclarations trimestrielles : la Prime d’activité est versée chaque mois. Les bénéficiaires doivent déclarer tous les 3 mois leurs revenus du trimestre précédent dans l'espace Mon Compte ou sur l appli mobile « Caf- Mon compte » </a:t>
            </a:r>
          </a:p>
          <a:p>
            <a:pPr marL="0" indent="0">
              <a:buNone/>
            </a:pPr>
            <a:endParaRPr lang="fr-FR" sz="15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2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4A3866-C81A-0465-06C0-1489CB1C3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7" y="457200"/>
            <a:ext cx="10757646" cy="5943600"/>
          </a:xfrm>
          <a:prstGeom prst="rect">
            <a:avLst/>
          </a:prstGeom>
        </p:spPr>
      </p:pic>
      <p:pic>
        <p:nvPicPr>
          <p:cNvPr id="6" name="Image 5" descr="Une image contenant dessin humoristique&#10;&#10;Description générée automatiquement">
            <a:extLst>
              <a:ext uri="{FF2B5EF4-FFF2-40B4-BE49-F238E27FC236}">
                <a16:creationId xmlns:a16="http://schemas.microsoft.com/office/drawing/2014/main" id="{277B1B66-8A3A-4B1E-D1DF-65A9669C0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1" y="708349"/>
            <a:ext cx="1166812" cy="11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1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 descr="Une image contenant texte, capture d’écran, Publicité en ligne, Site web&#10;&#10;Description générée automatiquement">
            <a:extLst>
              <a:ext uri="{FF2B5EF4-FFF2-40B4-BE49-F238E27FC236}">
                <a16:creationId xmlns:a16="http://schemas.microsoft.com/office/drawing/2014/main" id="{38098302-FAAF-36A2-ED05-AF05A3BA6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86"/>
          <a:stretch/>
        </p:blipFill>
        <p:spPr>
          <a:xfrm>
            <a:off x="0" y="0"/>
            <a:ext cx="11798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4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" name="Rectangle 17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414159-E8DC-4488-B10D-7F630EB18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Le RSA</a:t>
            </a:r>
          </a:p>
        </p:txBody>
      </p:sp>
      <p:sp>
        <p:nvSpPr>
          <p:cNvPr id="178" name="Arc 17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Espace réservé du contenu 2">
            <a:extLst>
              <a:ext uri="{FF2B5EF4-FFF2-40B4-BE49-F238E27FC236}">
                <a16:creationId xmlns:a16="http://schemas.microsoft.com/office/drawing/2014/main" id="{78789519-9A52-48AB-A73C-DC2661576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FR" sz="1400" b="0" i="0">
                <a:effectLst/>
                <a:latin typeface="Roboto" panose="02000000000000000000" pitchFamily="2" charset="0"/>
              </a:rPr>
              <a:t>Le </a:t>
            </a:r>
            <a:r>
              <a:rPr lang="fr-FR" sz="1400" b="0" i="0" err="1">
                <a:effectLst/>
                <a:latin typeface="Roboto" panose="02000000000000000000" pitchFamily="2" charset="0"/>
              </a:rPr>
              <a:t>Rsa</a:t>
            </a:r>
            <a:r>
              <a:rPr lang="fr-FR" sz="1400" b="0" i="0">
                <a:effectLst/>
                <a:latin typeface="Roboto" panose="02000000000000000000" pitchFamily="2" charset="0"/>
              </a:rPr>
              <a:t> vous assure, si vous êtes démuni ou que vos ressources sont faibles, un revenu minimum. Sous condition de ressources.</a:t>
            </a:r>
          </a:p>
          <a:p>
            <a:pPr marL="0" indent="0">
              <a:buNone/>
            </a:pPr>
            <a:endParaRPr lang="fr-FR" sz="1400" b="0" i="0">
              <a:effectLst/>
              <a:latin typeface="Roboto" panose="02000000000000000000" pitchFamily="2" charset="0"/>
            </a:endParaRPr>
          </a:p>
          <a:p>
            <a:r>
              <a:rPr lang="fr-FR" sz="1400" b="1" i="0">
                <a:effectLst/>
                <a:latin typeface="Roboto" panose="02000000000000000000" pitchFamily="2" charset="0"/>
              </a:rPr>
              <a:t>Quelles sont les conditions pour en bénéficier ? </a:t>
            </a:r>
          </a:p>
          <a:p>
            <a:r>
              <a:rPr lang="fr-FR" sz="1400" b="0" i="0">
                <a:effectLst/>
                <a:latin typeface="Roboto" panose="02000000000000000000" pitchFamily="2" charset="0"/>
              </a:rPr>
              <a:t>Pour bénéficier du revenu de solidarité active (</a:t>
            </a:r>
            <a:r>
              <a:rPr lang="fr-FR" sz="1400" b="0" i="0" err="1">
                <a:effectLst/>
                <a:latin typeface="Roboto" panose="02000000000000000000" pitchFamily="2" charset="0"/>
              </a:rPr>
              <a:t>Rsa</a:t>
            </a:r>
            <a:r>
              <a:rPr lang="fr-FR" sz="1400" b="0" i="0">
                <a:effectLst/>
                <a:latin typeface="Roboto" panose="02000000000000000000" pitchFamily="2" charset="0"/>
              </a:rPr>
              <a:t>), vous devez :</a:t>
            </a:r>
          </a:p>
          <a:p>
            <a:r>
              <a:rPr lang="fr-FR" sz="1400" b="0" i="0">
                <a:effectLst/>
                <a:latin typeface="Roboto" panose="02000000000000000000" pitchFamily="2" charset="0"/>
              </a:rPr>
              <a:t>- avoir plus de 25 ans. </a:t>
            </a:r>
          </a:p>
          <a:p>
            <a:r>
              <a:rPr lang="fr-FR" sz="1400" b="0" i="0">
                <a:effectLst/>
                <a:latin typeface="Roboto" panose="02000000000000000000" pitchFamily="2" charset="0"/>
              </a:rPr>
              <a:t>Si vous êtes enceinte ou si vous avez au moins un enfant, vous pouvez bénéficier du </a:t>
            </a:r>
            <a:r>
              <a:rPr lang="fr-FR" sz="1400" b="0" i="0" err="1">
                <a:effectLst/>
                <a:latin typeface="Roboto" panose="02000000000000000000" pitchFamily="2" charset="0"/>
              </a:rPr>
              <a:t>Rsa</a:t>
            </a:r>
            <a:r>
              <a:rPr lang="fr-FR" sz="1400" b="0" i="0">
                <a:effectLst/>
                <a:latin typeface="Roboto" panose="02000000000000000000" pitchFamily="2" charset="0"/>
              </a:rPr>
              <a:t> sans condition d’âge.</a:t>
            </a:r>
          </a:p>
          <a:p>
            <a:r>
              <a:rPr lang="fr-FR" sz="1400" b="0" i="0">
                <a:effectLst/>
                <a:latin typeface="Roboto" panose="02000000000000000000" pitchFamily="2" charset="0"/>
              </a:rPr>
              <a:t>Si vous avez entre 18 et 25 ans, sans enfant, vous devez avoir exercé une activité à temps plein pendant au moins 2 ans sur les 3 dernières années. Pour bénéficier du </a:t>
            </a:r>
            <a:r>
              <a:rPr lang="fr-FR" sz="1400" b="0" i="0" err="1">
                <a:effectLst/>
                <a:latin typeface="Roboto" panose="02000000000000000000" pitchFamily="2" charset="0"/>
              </a:rPr>
              <a:t>Rsa</a:t>
            </a:r>
            <a:r>
              <a:rPr lang="fr-FR" sz="1400" b="0" i="0">
                <a:effectLst/>
                <a:latin typeface="Roboto" panose="02000000000000000000" pitchFamily="2" charset="0"/>
              </a:rPr>
              <a:t> « jeune actif », vous devez aussi respecter les conditions énoncées ci-après.</a:t>
            </a:r>
          </a:p>
          <a:p>
            <a:r>
              <a:rPr lang="fr-FR" sz="1400" b="0" i="0">
                <a:effectLst/>
                <a:latin typeface="Roboto" panose="02000000000000000000" pitchFamily="2" charset="0"/>
              </a:rPr>
              <a:t>- Habiter en France de façon stable (au moins 9 mois dans l’année).</a:t>
            </a:r>
          </a:p>
          <a:p>
            <a:r>
              <a:rPr lang="fr-FR" sz="1400" b="0" i="0">
                <a:effectLst/>
                <a:latin typeface="Roboto" panose="02000000000000000000" pitchFamily="2" charset="0"/>
              </a:rPr>
              <a:t>- Être français OU citoyen de l’Espace économique européen OU Suisse OU avoir un titre de séjour en cours de validité depuis 5 ans minimum. </a:t>
            </a:r>
          </a:p>
          <a:p>
            <a:r>
              <a:rPr lang="fr-FR" sz="1400" b="0" i="0">
                <a:effectLst/>
                <a:latin typeface="Roboto" panose="02000000000000000000" pitchFamily="2" charset="0"/>
              </a:rPr>
              <a:t>- Avoir des ressources mensuelles qui ne dépassent pas les plafonds en vigueur.</a:t>
            </a:r>
          </a:p>
          <a:p>
            <a:r>
              <a:rPr lang="fr-FR" sz="1400" b="0" i="0">
                <a:effectLst/>
                <a:latin typeface="Roboto" panose="02000000000000000000" pitchFamily="2" charset="0"/>
              </a:rPr>
              <a:t>- Faire d’abord valoir vos droits à l’ensemble des autres prestations sociales (allocation chômage, retraite…) auxquelles vous pouvez prétendre.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i="0">
                <a:effectLst/>
                <a:latin typeface="Roboto" panose="02000000000000000000" pitchFamily="2" charset="0"/>
              </a:rPr>
              <a:t>Faites une simulation</a:t>
            </a:r>
            <a:endParaRPr lang="fr-FR" sz="1400" b="0" i="0">
              <a:effectLst/>
              <a:latin typeface="Roboto" panose="02000000000000000000" pitchFamily="2" charset="0"/>
            </a:endParaRPr>
          </a:p>
          <a:p>
            <a:r>
              <a:rPr lang="fr-FR" sz="1400" b="0" i="0" u="none" strike="noStrike">
                <a:effectLst/>
                <a:latin typeface="Roboto" panose="02000000000000000000" pitchFamily="2" charset="0"/>
                <a:hlinkClick r:id="rId2"/>
              </a:rPr>
              <a:t>Un simulateur </a:t>
            </a:r>
            <a:r>
              <a:rPr lang="fr-FR" sz="1400" b="0" i="0">
                <a:effectLst/>
                <a:latin typeface="Roboto" panose="02000000000000000000" pitchFamily="2" charset="0"/>
              </a:rPr>
              <a:t>est disponible sur le site. Avant de faire votre demande, il vous permet d’estimer votre droit.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i="0">
                <a:effectLst/>
                <a:latin typeface="Roboto" panose="02000000000000000000" pitchFamily="2" charset="0"/>
              </a:rPr>
              <a:t>Faites une demande</a:t>
            </a:r>
            <a:endParaRPr lang="fr-FR" sz="1400" b="0" i="0">
              <a:effectLst/>
              <a:latin typeface="Roboto" panose="02000000000000000000" pitchFamily="2" charset="0"/>
            </a:endParaRPr>
          </a:p>
          <a:p>
            <a:r>
              <a:rPr lang="fr-FR" sz="1400" b="0" i="0" u="none" strike="noStrike">
                <a:effectLst/>
                <a:latin typeface="Roboto" panose="02000000000000000000" pitchFamily="2" charset="0"/>
                <a:hlinkClick r:id="rId3"/>
              </a:rPr>
              <a:t>Une demande de </a:t>
            </a:r>
            <a:r>
              <a:rPr lang="fr-FR" sz="1400" b="0" i="0" u="none" strike="noStrike" err="1">
                <a:effectLst/>
                <a:latin typeface="Roboto" panose="02000000000000000000" pitchFamily="2" charset="0"/>
                <a:hlinkClick r:id="rId3"/>
              </a:rPr>
              <a:t>Rsa</a:t>
            </a:r>
            <a:r>
              <a:rPr lang="fr-FR" sz="1400" b="0" i="0" u="none" strike="noStrike">
                <a:effectLst/>
                <a:latin typeface="Roboto" panose="02000000000000000000" pitchFamily="2" charset="0"/>
                <a:hlinkClick r:id="rId3"/>
              </a:rPr>
              <a:t> en ligne</a:t>
            </a:r>
            <a:r>
              <a:rPr lang="fr-FR" sz="1400" b="0" i="0">
                <a:effectLst/>
                <a:latin typeface="Roboto" panose="02000000000000000000" pitchFamily="2" charset="0"/>
              </a:rPr>
              <a:t> doit être effectuée sur caf.fr.</a:t>
            </a:r>
          </a:p>
          <a:p>
            <a:pPr marL="0" indent="0">
              <a:buNone/>
            </a:pP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231198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Graphic 6" descr="Engagements">
            <a:extLst>
              <a:ext uri="{FF2B5EF4-FFF2-40B4-BE49-F238E27FC236}">
                <a16:creationId xmlns:a16="http://schemas.microsoft.com/office/drawing/2014/main" id="{7F90401E-BE2D-8372-4428-6647FA394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9B39B9D-915C-4CDC-A316-BC859BA5B40D}"/>
              </a:ext>
            </a:extLst>
          </p:cNvPr>
          <p:cNvSpPr txBox="1"/>
          <p:nvPr/>
        </p:nvSpPr>
        <p:spPr>
          <a:xfrm>
            <a:off x="5596502" y="2405894"/>
            <a:ext cx="5754896" cy="3197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Conditions d’accès aux droits des </a:t>
            </a:r>
            <a:r>
              <a:rPr lang="en-US" sz="2000" b="1" err="1"/>
              <a:t>bénéficiaires</a:t>
            </a:r>
            <a:r>
              <a:rPr lang="en-US" sz="2000" b="1"/>
              <a:t> d’un </a:t>
            </a:r>
            <a:r>
              <a:rPr lang="en-US" sz="2000" b="1" err="1"/>
              <a:t>Contrat</a:t>
            </a:r>
            <a:r>
              <a:rPr lang="en-US" sz="2000" b="1"/>
              <a:t> engagement </a:t>
            </a:r>
            <a:r>
              <a:rPr lang="en-US" sz="2000" b="1" err="1"/>
              <a:t>Jeune</a:t>
            </a:r>
            <a:endParaRPr lang="en-US" sz="2000" b="1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highlight>
                  <a:srgbClr val="FFFF00"/>
                </a:highlight>
              </a:rPr>
              <a:t>1- </a:t>
            </a:r>
            <a:r>
              <a:rPr lang="en-US" sz="2000" b="1" err="1">
                <a:highlight>
                  <a:srgbClr val="FFFF00"/>
                </a:highlight>
              </a:rPr>
              <a:t>Rsa</a:t>
            </a:r>
            <a:r>
              <a:rPr lang="en-US" sz="2000" b="1">
                <a:highlight>
                  <a:srgbClr val="FFFF00"/>
                </a:highlight>
              </a:rPr>
              <a:t> </a:t>
            </a:r>
            <a:r>
              <a:rPr lang="en-US" sz="2000" b="1" err="1">
                <a:highlight>
                  <a:srgbClr val="FFFF00"/>
                </a:highlight>
              </a:rPr>
              <a:t>ou</a:t>
            </a:r>
            <a:r>
              <a:rPr lang="en-US" sz="2000" b="1">
                <a:highlight>
                  <a:srgbClr val="FFFF00"/>
                </a:highlight>
              </a:rPr>
              <a:t> PPA </a:t>
            </a:r>
            <a:r>
              <a:rPr lang="en-US" sz="2000" b="1" err="1">
                <a:highlight>
                  <a:srgbClr val="FFFF00"/>
                </a:highlight>
              </a:rPr>
              <a:t>en</a:t>
            </a:r>
            <a:r>
              <a:rPr lang="en-US" sz="2000" b="1">
                <a:highlight>
                  <a:srgbClr val="FFFF00"/>
                </a:highlight>
              </a:rPr>
              <a:t> </a:t>
            </a:r>
            <a:r>
              <a:rPr lang="en-US" sz="2000" b="1" err="1">
                <a:highlight>
                  <a:srgbClr val="FFFF00"/>
                </a:highlight>
              </a:rPr>
              <a:t>cours</a:t>
            </a:r>
            <a:r>
              <a:rPr lang="en-US" sz="2000" b="1">
                <a:highlight>
                  <a:srgbClr val="FFFF00"/>
                </a:highlight>
              </a:rPr>
              <a:t> et entrée dans le CEJ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3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Isosceles Triangle 3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D82B4C-A07B-4C6B-913E-25D8B9071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56" y="692215"/>
            <a:ext cx="9202665" cy="6165785"/>
          </a:xfrm>
          <a:prstGeom prst="rect">
            <a:avLst/>
          </a:prstGeom>
          <a:ln>
            <a:noFill/>
          </a:ln>
        </p:spPr>
      </p:pic>
      <p:sp>
        <p:nvSpPr>
          <p:cNvPr id="53" name="Isosceles Triangle 4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2188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nalisé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92_TF78853419_Win32" id="{E939D1AD-245E-4113-B88E-E20D599B2C52}" vid="{B269D645-ADA9-4C84-B6E4-2BDC65D07C9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f6dd44-65c7-4398-a4ea-790d43dde7f1" xsi:nil="true"/>
    <MediaServiceKeyPoints xmlns="d3e3dc0f-6696-47a5-8f73-17464bfd20dc" xsi:nil="true"/>
    <lcf76f155ced4ddcb4097134ff3c332f xmlns="d3e3dc0f-6696-47a5-8f73-17464bfd20d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396328B6BE943BACA99FA56BBE1A4" ma:contentTypeVersion="18" ma:contentTypeDescription="Crée un document." ma:contentTypeScope="" ma:versionID="4c0793d880cba71f68a18c2271f192ca">
  <xsd:schema xmlns:xsd="http://www.w3.org/2001/XMLSchema" xmlns:xs="http://www.w3.org/2001/XMLSchema" xmlns:p="http://schemas.microsoft.com/office/2006/metadata/properties" xmlns:ns2="d3e3dc0f-6696-47a5-8f73-17464bfd20dc" xmlns:ns3="a7f6dd44-65c7-4398-a4ea-790d43dde7f1" targetNamespace="http://schemas.microsoft.com/office/2006/metadata/properties" ma:root="true" ma:fieldsID="89ec8310eee3eca2f9adca9b8583c9f2" ns2:_="" ns3:_="">
    <xsd:import namespace="d3e3dc0f-6696-47a5-8f73-17464bfd20dc"/>
    <xsd:import namespace="a7f6dd44-65c7-4398-a4ea-790d43dde7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3dc0f-6696-47a5-8f73-17464bfd20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6dd44-65c7-4398-a4ea-790d43dde7f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ab47e55-60aa-44c1-b1cf-b342741e9008}" ma:internalName="TaxCatchAll" ma:showField="CatchAllData" ma:web="a7f6dd44-65c7-4398-a4ea-790d43dde7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2E0BE80-38EA-4580-92B1-5B8227511C3B}"/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{EE6A226A-DA17-4799-88E9-4A72597C4D04}tf78853419_win32</Template>
  <TotalTime>0</TotalTime>
  <Words>462</Words>
  <Application>Microsoft Office PowerPoint</Application>
  <PresentationFormat>Grand écran</PresentationFormat>
  <Paragraphs>50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Personnalisé</vt:lpstr>
      <vt:lpstr>Thème Office</vt:lpstr>
      <vt:lpstr>Thème Office</vt:lpstr>
      <vt:lpstr>Thème Office</vt:lpstr>
      <vt:lpstr>Information France Travail CEJ 19 septembre 2024</vt:lpstr>
      <vt:lpstr>Sommaire</vt:lpstr>
      <vt:lpstr>Présentation PowerPoint</vt:lpstr>
      <vt:lpstr>La prime d’activité : un complément de revenus</vt:lpstr>
      <vt:lpstr>Présentation PowerPoint</vt:lpstr>
      <vt:lpstr>Présentation PowerPoint</vt:lpstr>
      <vt:lpstr>Le RSA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Caf accessible </vt:lpstr>
      <vt:lpstr>Présentation PowerPoint</vt:lpstr>
      <vt:lpstr>Présentation PowerPoint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France Travail CEJ 19 septembre 2024</dc:title>
  <dc:creator>Alexa GUINANDIE 161</dc:creator>
  <cp:lastModifiedBy>Alexa GUINANDIE 161</cp:lastModifiedBy>
  <cp:revision>4</cp:revision>
  <dcterms:created xsi:type="dcterms:W3CDTF">2024-09-13T07:24:01Z</dcterms:created>
  <dcterms:modified xsi:type="dcterms:W3CDTF">2024-09-16T12:16:40Z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