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1057" r:id="rId2"/>
    <p:sldId id="1095" r:id="rId3"/>
    <p:sldId id="1132" r:id="rId4"/>
    <p:sldId id="1110" r:id="rId5"/>
    <p:sldId id="1112" r:id="rId6"/>
    <p:sldId id="1113" r:id="rId7"/>
    <p:sldId id="261" r:id="rId8"/>
    <p:sldId id="263" r:id="rId9"/>
    <p:sldId id="1094" r:id="rId10"/>
    <p:sldId id="1133" r:id="rId11"/>
    <p:sldId id="1135" r:id="rId12"/>
    <p:sldId id="1105" r:id="rId13"/>
    <p:sldId id="1136" r:id="rId14"/>
    <p:sldId id="1148" r:id="rId15"/>
    <p:sldId id="1130" r:id="rId16"/>
    <p:sldId id="1151" r:id="rId17"/>
    <p:sldId id="1129" r:id="rId18"/>
    <p:sldId id="1153" r:id="rId19"/>
    <p:sldId id="1152" r:id="rId20"/>
    <p:sldId id="1107" r:id="rId21"/>
    <p:sldId id="1102" r:id="rId22"/>
    <p:sldId id="1154" r:id="rId23"/>
    <p:sldId id="1138" r:id="rId24"/>
    <p:sldId id="1139" r:id="rId25"/>
    <p:sldId id="1140" r:id="rId26"/>
    <p:sldId id="1141" r:id="rId27"/>
    <p:sldId id="1142" r:id="rId28"/>
    <p:sldId id="1143" r:id="rId29"/>
    <p:sldId id="1144" r:id="rId30"/>
    <p:sldId id="1145" r:id="rId31"/>
    <p:sldId id="1146" r:id="rId32"/>
    <p:sldId id="1147" r:id="rId33"/>
    <p:sldId id="1108" r:id="rId34"/>
    <p:sldId id="1099" r:id="rId3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1" autoAdjust="0"/>
    <p:restoredTop sz="94660"/>
  </p:normalViewPr>
  <p:slideViewPr>
    <p:cSldViewPr snapToGrid="0">
      <p:cViewPr varScale="1">
        <p:scale>
          <a:sx n="111" d="100"/>
          <a:sy n="111" d="100"/>
        </p:scale>
        <p:origin x="40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F4B58B-BE0B-4E30-8E27-CF4314EB08F0}" type="datetimeFigureOut">
              <a:rPr lang="fr-FR" smtClean="0"/>
              <a:t>10/02/2025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7A193F-D0B6-4EAC-A2BC-C1D22EAD83F1}" type="slidenum">
              <a:rPr lang="fr-FR" smtClean="0"/>
              <a:t>‹N°›</a:t>
            </a:fld>
            <a:endParaRPr lang="fr-FR"/>
          </a:p>
        </p:txBody>
      </p:sp>
    </p:spTree>
    <p:extLst>
      <p:ext uri="{BB962C8B-B14F-4D97-AF65-F5344CB8AC3E}">
        <p14:creationId xmlns:p14="http://schemas.microsoft.com/office/powerpoint/2010/main" val="284925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C14CEB38-DA38-4F43-AFB8-94FE45CA5866}"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09" rtl="0" eaLnBrk="1" fontAlgn="auto" latinLnBrk="0" hangingPunct="1">
                <a:lnSpc>
                  <a:spcPct val="100000"/>
                </a:lnSpc>
                <a:spcBef>
                  <a:spcPts val="0"/>
                </a:spcBef>
                <a:spcAft>
                  <a:spcPts val="0"/>
                </a:spcAft>
                <a:buClrTx/>
                <a:buSzTx/>
                <a:buFontTx/>
                <a:buNone/>
                <a:tabLst/>
                <a:defRPr/>
              </a:pPr>
              <a:t>1</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2298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4D56A3-19AB-45F7-B618-1E636A707605}" type="slidenum">
              <a:rPr lang="fr-FR" smtClean="0"/>
              <a:t>11</a:t>
            </a:fld>
            <a:endParaRPr lang="fr-FR"/>
          </a:p>
        </p:txBody>
      </p:sp>
    </p:spTree>
    <p:extLst>
      <p:ext uri="{BB962C8B-B14F-4D97-AF65-F5344CB8AC3E}">
        <p14:creationId xmlns:p14="http://schemas.microsoft.com/office/powerpoint/2010/main" val="1711751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4D56A3-19AB-45F7-B618-1E636A707605}" type="slidenum">
              <a:rPr lang="fr-FR" smtClean="0"/>
              <a:t>12</a:t>
            </a:fld>
            <a:endParaRPr lang="fr-FR"/>
          </a:p>
        </p:txBody>
      </p:sp>
    </p:spTree>
    <p:extLst>
      <p:ext uri="{BB962C8B-B14F-4D97-AF65-F5344CB8AC3E}">
        <p14:creationId xmlns:p14="http://schemas.microsoft.com/office/powerpoint/2010/main" val="1327619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C14CEB38-DA38-4F43-AFB8-94FE45CA5866}"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09" rtl="0" eaLnBrk="1" fontAlgn="auto" latinLnBrk="0" hangingPunct="1">
                <a:lnSpc>
                  <a:spcPct val="100000"/>
                </a:lnSpc>
                <a:spcBef>
                  <a:spcPts val="0"/>
                </a:spcBef>
                <a:spcAft>
                  <a:spcPts val="0"/>
                </a:spcAft>
                <a:buClrTx/>
                <a:buSzTx/>
                <a:buFontTx/>
                <a:buNone/>
                <a:tabLst/>
                <a:defRPr/>
              </a:pPr>
              <a:t>13</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2298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4D56A3-19AB-45F7-B618-1E636A707605}" type="slidenum">
              <a:rPr lang="fr-FR" smtClean="0"/>
              <a:t>15</a:t>
            </a:fld>
            <a:endParaRPr lang="fr-FR"/>
          </a:p>
        </p:txBody>
      </p:sp>
    </p:spTree>
    <p:extLst>
      <p:ext uri="{BB962C8B-B14F-4D97-AF65-F5344CB8AC3E}">
        <p14:creationId xmlns:p14="http://schemas.microsoft.com/office/powerpoint/2010/main" val="2926109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4D56A3-19AB-45F7-B618-1E636A707605}" type="slidenum">
              <a:rPr lang="fr-FR" smtClean="0"/>
              <a:t>16</a:t>
            </a:fld>
            <a:endParaRPr lang="fr-FR"/>
          </a:p>
        </p:txBody>
      </p:sp>
    </p:spTree>
    <p:extLst>
      <p:ext uri="{BB962C8B-B14F-4D97-AF65-F5344CB8AC3E}">
        <p14:creationId xmlns:p14="http://schemas.microsoft.com/office/powerpoint/2010/main" val="4291462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4D56A3-19AB-45F7-B618-1E636A707605}" type="slidenum">
              <a:rPr lang="fr-FR" smtClean="0"/>
              <a:t>17</a:t>
            </a:fld>
            <a:endParaRPr lang="fr-FR"/>
          </a:p>
        </p:txBody>
      </p:sp>
    </p:spTree>
    <p:extLst>
      <p:ext uri="{BB962C8B-B14F-4D97-AF65-F5344CB8AC3E}">
        <p14:creationId xmlns:p14="http://schemas.microsoft.com/office/powerpoint/2010/main" val="1309910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4D56A3-19AB-45F7-B618-1E636A707605}" type="slidenum">
              <a:rPr lang="fr-FR" smtClean="0"/>
              <a:t>18</a:t>
            </a:fld>
            <a:endParaRPr lang="fr-FR"/>
          </a:p>
        </p:txBody>
      </p:sp>
    </p:spTree>
    <p:extLst>
      <p:ext uri="{BB962C8B-B14F-4D97-AF65-F5344CB8AC3E}">
        <p14:creationId xmlns:p14="http://schemas.microsoft.com/office/powerpoint/2010/main" val="2236945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4D56A3-19AB-45F7-B618-1E636A707605}" type="slidenum">
              <a:rPr lang="fr-FR" smtClean="0"/>
              <a:t>19</a:t>
            </a:fld>
            <a:endParaRPr lang="fr-FR"/>
          </a:p>
        </p:txBody>
      </p:sp>
    </p:spTree>
    <p:extLst>
      <p:ext uri="{BB962C8B-B14F-4D97-AF65-F5344CB8AC3E}">
        <p14:creationId xmlns:p14="http://schemas.microsoft.com/office/powerpoint/2010/main" val="4109672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4D56A3-19AB-45F7-B618-1E636A707605}" type="slidenum">
              <a:rPr lang="fr-FR" smtClean="0"/>
              <a:t>20</a:t>
            </a:fld>
            <a:endParaRPr lang="fr-FR"/>
          </a:p>
        </p:txBody>
      </p:sp>
    </p:spTree>
    <p:extLst>
      <p:ext uri="{BB962C8B-B14F-4D97-AF65-F5344CB8AC3E}">
        <p14:creationId xmlns:p14="http://schemas.microsoft.com/office/powerpoint/2010/main" val="3098352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4D56A3-19AB-45F7-B618-1E636A707605}" type="slidenum">
              <a:rPr lang="fr-FR" smtClean="0"/>
              <a:t>21</a:t>
            </a:fld>
            <a:endParaRPr lang="fr-FR"/>
          </a:p>
        </p:txBody>
      </p:sp>
    </p:spTree>
    <p:extLst>
      <p:ext uri="{BB962C8B-B14F-4D97-AF65-F5344CB8AC3E}">
        <p14:creationId xmlns:p14="http://schemas.microsoft.com/office/powerpoint/2010/main" val="1137194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PlaceHolder 1"/>
          <p:cNvSpPr>
            <a:spLocks noGrp="1" noRot="1" noChangeAspect="1"/>
          </p:cNvSpPr>
          <p:nvPr>
            <p:ph type="sldImg"/>
          </p:nvPr>
        </p:nvSpPr>
        <p:spPr>
          <a:xfrm>
            <a:off x="-227013" y="808038"/>
            <a:ext cx="7188201" cy="4043362"/>
          </a:xfrm>
          <a:prstGeom prst="rect">
            <a:avLst/>
          </a:prstGeom>
        </p:spPr>
      </p:sp>
      <p:sp>
        <p:nvSpPr>
          <p:cNvPr id="205" name="PlaceHolder 2"/>
          <p:cNvSpPr>
            <a:spLocks noGrp="1"/>
          </p:cNvSpPr>
          <p:nvPr>
            <p:ph type="body"/>
          </p:nvPr>
        </p:nvSpPr>
        <p:spPr>
          <a:xfrm>
            <a:off x="673387" y="5121318"/>
            <a:ext cx="5387450" cy="4851137"/>
          </a:xfrm>
          <a:prstGeom prst="rect">
            <a:avLst/>
          </a:prstGeom>
        </p:spPr>
        <p:txBody>
          <a:bodyPr>
            <a:noAutofit/>
          </a:bodyPr>
          <a:lstStyle/>
          <a:p>
            <a:pPr marL="216000" indent="-216000">
              <a:lnSpc>
                <a:spcPct val="100000"/>
              </a:lnSpc>
            </a:pPr>
            <a:r>
              <a:rPr lang="fr-FR" sz="1200" b="0" strike="noStrike" spc="-1" dirty="0">
                <a:solidFill>
                  <a:srgbClr val="000000"/>
                </a:solidFill>
                <a:latin typeface="+mn-lt"/>
                <a:ea typeface="+mn-ea"/>
              </a:rPr>
              <a:t>Le double objectif poursuivi par les </a:t>
            </a:r>
            <a:r>
              <a:rPr lang="fr-FR" sz="1200" b="0" strike="noStrike" spc="-1" dirty="0" err="1">
                <a:solidFill>
                  <a:srgbClr val="000000"/>
                </a:solidFill>
                <a:latin typeface="+mn-lt"/>
                <a:ea typeface="+mn-ea"/>
              </a:rPr>
              <a:t>Clas</a:t>
            </a:r>
            <a:r>
              <a:rPr lang="fr-FR" sz="1200" b="0" strike="noStrike" spc="-1" dirty="0">
                <a:solidFill>
                  <a:srgbClr val="000000"/>
                </a:solidFill>
                <a:latin typeface="+mn-lt"/>
                <a:ea typeface="+mn-ea"/>
              </a:rPr>
              <a:t> (des actions en direction des enfants mais également de leurs parents pour consolider leurs rapports à l’école) constitue </a:t>
            </a:r>
            <a:r>
              <a:rPr lang="fr-FR" sz="1200" b="1" strike="noStrike" spc="-1" dirty="0">
                <a:solidFill>
                  <a:srgbClr val="000000"/>
                </a:solidFill>
                <a:latin typeface="+mn-lt"/>
                <a:ea typeface="+mn-ea"/>
              </a:rPr>
              <a:t>l’originalité de ce dispositif</a:t>
            </a:r>
            <a:r>
              <a:rPr lang="fr-FR" sz="1200" b="0" strike="noStrike" spc="-1" dirty="0">
                <a:solidFill>
                  <a:srgbClr val="000000"/>
                </a:solidFill>
                <a:latin typeface="+mn-lt"/>
                <a:ea typeface="+mn-ea"/>
              </a:rPr>
              <a:t>. C’est au titre de cette dimension de soutien à la parentalité que la branche Famille finance les </a:t>
            </a:r>
            <a:r>
              <a:rPr lang="fr-FR" sz="1200" b="0" strike="noStrike" spc="-1" dirty="0" err="1">
                <a:solidFill>
                  <a:srgbClr val="000000"/>
                </a:solidFill>
                <a:latin typeface="+mn-lt"/>
                <a:ea typeface="+mn-ea"/>
              </a:rPr>
              <a:t>Clas</a:t>
            </a:r>
            <a:r>
              <a:rPr lang="fr-FR" sz="1200" b="0" strike="noStrike" spc="-1" dirty="0">
                <a:solidFill>
                  <a:srgbClr val="000000"/>
                </a:solidFill>
                <a:latin typeface="+mn-lt"/>
                <a:ea typeface="+mn-ea"/>
              </a:rPr>
              <a:t>.</a:t>
            </a:r>
            <a:endParaRPr lang="fr-FR" sz="1200" b="0" strike="noStrike" spc="-1" dirty="0">
              <a:latin typeface="Arial"/>
            </a:endParaRPr>
          </a:p>
        </p:txBody>
      </p:sp>
      <p:sp>
        <p:nvSpPr>
          <p:cNvPr id="206" name="TextShape 3"/>
          <p:cNvSpPr txBox="1"/>
          <p:nvPr/>
        </p:nvSpPr>
        <p:spPr>
          <a:xfrm>
            <a:off x="3814907" y="10240681"/>
            <a:ext cx="2917890" cy="538798"/>
          </a:xfrm>
          <a:prstGeom prst="rect">
            <a:avLst/>
          </a:prstGeom>
          <a:noFill/>
          <a:ln>
            <a:noFill/>
          </a:ln>
        </p:spPr>
        <p:txBody>
          <a:bodyPr anchor="b">
            <a:noAutofit/>
          </a:bodyPr>
          <a:lstStyle/>
          <a:p>
            <a:pPr algn="r">
              <a:lnSpc>
                <a:spcPct val="100000"/>
              </a:lnSpc>
            </a:pPr>
            <a:fld id="{A56F32F1-D9CE-4FA5-A242-EB2CCEA81C42}" type="slidenum">
              <a:rPr lang="fr-FR" sz="1200" b="0" strike="noStrike" spc="-1">
                <a:solidFill>
                  <a:srgbClr val="000000"/>
                </a:solidFill>
                <a:latin typeface="+mn-lt"/>
                <a:ea typeface="+mn-ea"/>
              </a:rPr>
              <a:t>2</a:t>
            </a:fld>
            <a:endParaRPr lang="fr-FR" sz="1200" b="0" strike="noStrike" spc="-1">
              <a:latin typeface="Times New Roman"/>
            </a:endParaRPr>
          </a:p>
        </p:txBody>
      </p:sp>
    </p:spTree>
    <p:extLst>
      <p:ext uri="{BB962C8B-B14F-4D97-AF65-F5344CB8AC3E}">
        <p14:creationId xmlns:p14="http://schemas.microsoft.com/office/powerpoint/2010/main" val="39944277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4D56A3-19AB-45F7-B618-1E636A707605}" type="slidenum">
              <a:rPr lang="fr-FR" smtClean="0"/>
              <a:t>33</a:t>
            </a:fld>
            <a:endParaRPr lang="fr-FR"/>
          </a:p>
        </p:txBody>
      </p:sp>
    </p:spTree>
    <p:extLst>
      <p:ext uri="{BB962C8B-B14F-4D97-AF65-F5344CB8AC3E}">
        <p14:creationId xmlns:p14="http://schemas.microsoft.com/office/powerpoint/2010/main" val="3587243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4D56A3-19AB-45F7-B618-1E636A707605}" type="slidenum">
              <a:rPr lang="fr-FR" smtClean="0"/>
              <a:t>34</a:t>
            </a:fld>
            <a:endParaRPr lang="fr-FR"/>
          </a:p>
        </p:txBody>
      </p:sp>
    </p:spTree>
    <p:extLst>
      <p:ext uri="{BB962C8B-B14F-4D97-AF65-F5344CB8AC3E}">
        <p14:creationId xmlns:p14="http://schemas.microsoft.com/office/powerpoint/2010/main" val="408934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4D56A3-19AB-45F7-B618-1E636A707605}" type="slidenum">
              <a:rPr lang="fr-FR" smtClean="0"/>
              <a:t>4</a:t>
            </a:fld>
            <a:endParaRPr lang="fr-FR"/>
          </a:p>
        </p:txBody>
      </p:sp>
    </p:spTree>
    <p:extLst>
      <p:ext uri="{BB962C8B-B14F-4D97-AF65-F5344CB8AC3E}">
        <p14:creationId xmlns:p14="http://schemas.microsoft.com/office/powerpoint/2010/main" val="2690385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PlaceHolder 1"/>
          <p:cNvSpPr>
            <a:spLocks noGrp="1" noRot="1" noChangeAspect="1"/>
          </p:cNvSpPr>
          <p:nvPr>
            <p:ph type="sldImg"/>
          </p:nvPr>
        </p:nvSpPr>
        <p:spPr>
          <a:xfrm>
            <a:off x="-227013" y="808038"/>
            <a:ext cx="7188201" cy="4043362"/>
          </a:xfrm>
          <a:prstGeom prst="rect">
            <a:avLst/>
          </a:prstGeom>
        </p:spPr>
      </p:sp>
      <p:sp>
        <p:nvSpPr>
          <p:cNvPr id="205" name="PlaceHolder 2"/>
          <p:cNvSpPr>
            <a:spLocks noGrp="1"/>
          </p:cNvSpPr>
          <p:nvPr>
            <p:ph type="body"/>
          </p:nvPr>
        </p:nvSpPr>
        <p:spPr>
          <a:xfrm>
            <a:off x="673387" y="5121318"/>
            <a:ext cx="5387450" cy="4851137"/>
          </a:xfrm>
          <a:prstGeom prst="rect">
            <a:avLst/>
          </a:prstGeom>
        </p:spPr>
        <p:txBody>
          <a:bodyPr>
            <a:noAutofit/>
          </a:bodyPr>
          <a:lstStyle/>
          <a:p>
            <a:pPr marL="216000" indent="-216000">
              <a:lnSpc>
                <a:spcPct val="100000"/>
              </a:lnSpc>
            </a:pPr>
            <a:r>
              <a:rPr lang="fr-FR" sz="1200" b="0" strike="noStrike" spc="-1" dirty="0">
                <a:latin typeface="Arial"/>
              </a:rPr>
              <a:t>Tout cela sous deux axes d’approche&gt; La cellule familiale hors du contexte social et en lien avec l’environnement proche à chacun ( professionnel &amp; personnel)</a:t>
            </a:r>
          </a:p>
        </p:txBody>
      </p:sp>
      <p:sp>
        <p:nvSpPr>
          <p:cNvPr id="206" name="TextShape 3"/>
          <p:cNvSpPr txBox="1"/>
          <p:nvPr/>
        </p:nvSpPr>
        <p:spPr>
          <a:xfrm>
            <a:off x="3814907" y="10240681"/>
            <a:ext cx="2917890" cy="538798"/>
          </a:xfrm>
          <a:prstGeom prst="rect">
            <a:avLst/>
          </a:prstGeom>
          <a:noFill/>
          <a:ln>
            <a:noFill/>
          </a:ln>
        </p:spPr>
        <p:txBody>
          <a:bodyPr anchor="b">
            <a:noAutofit/>
          </a:bodyPr>
          <a:lstStyle/>
          <a:p>
            <a:pPr algn="r">
              <a:lnSpc>
                <a:spcPct val="100000"/>
              </a:lnSpc>
            </a:pPr>
            <a:fld id="{A56F32F1-D9CE-4FA5-A242-EB2CCEA81C42}" type="slidenum">
              <a:rPr lang="fr-FR" sz="1200" b="0" strike="noStrike" spc="-1">
                <a:solidFill>
                  <a:srgbClr val="000000"/>
                </a:solidFill>
                <a:latin typeface="+mn-lt"/>
                <a:ea typeface="+mn-ea"/>
              </a:rPr>
              <a:t>5</a:t>
            </a:fld>
            <a:endParaRPr lang="fr-FR" sz="1200" b="0" strike="noStrike" spc="-1">
              <a:latin typeface="Times New Roman"/>
            </a:endParaRPr>
          </a:p>
        </p:txBody>
      </p:sp>
    </p:spTree>
    <p:extLst>
      <p:ext uri="{BB962C8B-B14F-4D97-AF65-F5344CB8AC3E}">
        <p14:creationId xmlns:p14="http://schemas.microsoft.com/office/powerpoint/2010/main" val="226841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PlaceHolder 1"/>
          <p:cNvSpPr>
            <a:spLocks noGrp="1" noRot="1" noChangeAspect="1"/>
          </p:cNvSpPr>
          <p:nvPr>
            <p:ph type="sldImg"/>
          </p:nvPr>
        </p:nvSpPr>
        <p:spPr>
          <a:xfrm>
            <a:off x="-227013" y="808038"/>
            <a:ext cx="7188201" cy="4043362"/>
          </a:xfrm>
          <a:prstGeom prst="rect">
            <a:avLst/>
          </a:prstGeom>
        </p:spPr>
      </p:sp>
      <p:sp>
        <p:nvSpPr>
          <p:cNvPr id="205" name="PlaceHolder 2"/>
          <p:cNvSpPr>
            <a:spLocks noGrp="1"/>
          </p:cNvSpPr>
          <p:nvPr>
            <p:ph type="body"/>
          </p:nvPr>
        </p:nvSpPr>
        <p:spPr>
          <a:xfrm>
            <a:off x="673387" y="5121318"/>
            <a:ext cx="5387450" cy="4851137"/>
          </a:xfrm>
          <a:prstGeom prst="rect">
            <a:avLst/>
          </a:prstGeom>
        </p:spPr>
        <p:txBody>
          <a:bodyPr>
            <a:noAutofit/>
          </a:bodyPr>
          <a:lstStyle/>
          <a:p>
            <a:pPr marL="216000" indent="-216000">
              <a:lnSpc>
                <a:spcPct val="100000"/>
              </a:lnSpc>
            </a:pPr>
            <a:r>
              <a:rPr lang="fr-FR" sz="1200" b="0" strike="noStrike" spc="-1" dirty="0">
                <a:latin typeface="Arial"/>
              </a:rPr>
              <a:t>Tout cela sous deux axes d’approche&gt; La cellule familiale hors du contexte social et en lien avec l’environnement proche à chacun ( professionnel &amp; personnel)</a:t>
            </a:r>
          </a:p>
        </p:txBody>
      </p:sp>
      <p:sp>
        <p:nvSpPr>
          <p:cNvPr id="206" name="TextShape 3"/>
          <p:cNvSpPr txBox="1"/>
          <p:nvPr/>
        </p:nvSpPr>
        <p:spPr>
          <a:xfrm>
            <a:off x="3814907" y="10240681"/>
            <a:ext cx="2917890" cy="538798"/>
          </a:xfrm>
          <a:prstGeom prst="rect">
            <a:avLst/>
          </a:prstGeom>
          <a:noFill/>
          <a:ln>
            <a:noFill/>
          </a:ln>
        </p:spPr>
        <p:txBody>
          <a:bodyPr anchor="b">
            <a:noAutofit/>
          </a:bodyPr>
          <a:lstStyle/>
          <a:p>
            <a:pPr algn="r">
              <a:lnSpc>
                <a:spcPct val="100000"/>
              </a:lnSpc>
            </a:pPr>
            <a:fld id="{A56F32F1-D9CE-4FA5-A242-EB2CCEA81C42}" type="slidenum">
              <a:rPr lang="fr-FR" sz="1200" b="0" strike="noStrike" spc="-1">
                <a:solidFill>
                  <a:srgbClr val="000000"/>
                </a:solidFill>
                <a:latin typeface="+mn-lt"/>
                <a:ea typeface="+mn-ea"/>
              </a:rPr>
              <a:t>6</a:t>
            </a:fld>
            <a:endParaRPr lang="fr-FR" sz="1200" b="0" strike="noStrike" spc="-1">
              <a:latin typeface="Times New Roman"/>
            </a:endParaRPr>
          </a:p>
        </p:txBody>
      </p:sp>
    </p:spTree>
    <p:extLst>
      <p:ext uri="{BB962C8B-B14F-4D97-AF65-F5344CB8AC3E}">
        <p14:creationId xmlns:p14="http://schemas.microsoft.com/office/powerpoint/2010/main" val="4045828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PlaceHolder 1"/>
          <p:cNvSpPr>
            <a:spLocks noGrp="1" noRot="1" noChangeAspect="1"/>
          </p:cNvSpPr>
          <p:nvPr>
            <p:ph type="sldImg"/>
          </p:nvPr>
        </p:nvSpPr>
        <p:spPr>
          <a:xfrm>
            <a:off x="-227013" y="808038"/>
            <a:ext cx="7188201" cy="4043362"/>
          </a:xfrm>
          <a:prstGeom prst="rect">
            <a:avLst/>
          </a:prstGeom>
        </p:spPr>
      </p:sp>
      <p:sp>
        <p:nvSpPr>
          <p:cNvPr id="205" name="PlaceHolder 2"/>
          <p:cNvSpPr>
            <a:spLocks noGrp="1"/>
          </p:cNvSpPr>
          <p:nvPr>
            <p:ph type="body"/>
          </p:nvPr>
        </p:nvSpPr>
        <p:spPr>
          <a:xfrm>
            <a:off x="673387" y="5121318"/>
            <a:ext cx="5387450" cy="4851137"/>
          </a:xfrm>
          <a:prstGeom prst="rect">
            <a:avLst/>
          </a:prstGeom>
        </p:spPr>
        <p:txBody>
          <a:bodyPr>
            <a:noAutofit/>
          </a:bodyPr>
          <a:lstStyle/>
          <a:p>
            <a:pPr marL="216000" indent="-216000">
              <a:lnSpc>
                <a:spcPct val="100000"/>
              </a:lnSpc>
            </a:pPr>
            <a:r>
              <a:rPr lang="fr-FR" sz="1200" b="0" strike="noStrike" spc="-1" dirty="0">
                <a:solidFill>
                  <a:srgbClr val="000000"/>
                </a:solidFill>
                <a:latin typeface="+mn-lt"/>
                <a:ea typeface="+mn-ea"/>
              </a:rPr>
              <a:t>Le double objectif poursuivi par les </a:t>
            </a:r>
            <a:r>
              <a:rPr lang="fr-FR" sz="1200" b="0" strike="noStrike" spc="-1" dirty="0" err="1">
                <a:solidFill>
                  <a:srgbClr val="000000"/>
                </a:solidFill>
                <a:latin typeface="+mn-lt"/>
                <a:ea typeface="+mn-ea"/>
              </a:rPr>
              <a:t>Clas</a:t>
            </a:r>
            <a:r>
              <a:rPr lang="fr-FR" sz="1200" b="0" strike="noStrike" spc="-1" dirty="0">
                <a:solidFill>
                  <a:srgbClr val="000000"/>
                </a:solidFill>
                <a:latin typeface="+mn-lt"/>
                <a:ea typeface="+mn-ea"/>
              </a:rPr>
              <a:t> (des actions en direction des enfants mais également de leurs parents pour consolider leurs rapports à l’école) constitue </a:t>
            </a:r>
            <a:r>
              <a:rPr lang="fr-FR" sz="1200" b="1" strike="noStrike" spc="-1" dirty="0">
                <a:solidFill>
                  <a:srgbClr val="000000"/>
                </a:solidFill>
                <a:latin typeface="+mn-lt"/>
                <a:ea typeface="+mn-ea"/>
              </a:rPr>
              <a:t>l’originalité de ce dispositif</a:t>
            </a:r>
            <a:r>
              <a:rPr lang="fr-FR" sz="1200" b="0" strike="noStrike" spc="-1" dirty="0">
                <a:solidFill>
                  <a:srgbClr val="000000"/>
                </a:solidFill>
                <a:latin typeface="+mn-lt"/>
                <a:ea typeface="+mn-ea"/>
              </a:rPr>
              <a:t>. C’est au titre de cette dimension de soutien à la parentalité que la branche Famille finance les </a:t>
            </a:r>
            <a:r>
              <a:rPr lang="fr-FR" sz="1200" b="0" strike="noStrike" spc="-1" dirty="0" err="1">
                <a:solidFill>
                  <a:srgbClr val="000000"/>
                </a:solidFill>
                <a:latin typeface="+mn-lt"/>
                <a:ea typeface="+mn-ea"/>
              </a:rPr>
              <a:t>Clas</a:t>
            </a:r>
            <a:r>
              <a:rPr lang="fr-FR" sz="1200" b="0" strike="noStrike" spc="-1" dirty="0">
                <a:solidFill>
                  <a:srgbClr val="000000"/>
                </a:solidFill>
                <a:latin typeface="+mn-lt"/>
                <a:ea typeface="+mn-ea"/>
              </a:rPr>
              <a:t>.</a:t>
            </a:r>
            <a:endParaRPr lang="fr-FR" sz="1200" b="0" strike="noStrike" spc="-1" dirty="0">
              <a:latin typeface="Arial"/>
            </a:endParaRPr>
          </a:p>
        </p:txBody>
      </p:sp>
      <p:sp>
        <p:nvSpPr>
          <p:cNvPr id="206" name="TextShape 3"/>
          <p:cNvSpPr txBox="1"/>
          <p:nvPr/>
        </p:nvSpPr>
        <p:spPr>
          <a:xfrm>
            <a:off x="3814907" y="10240681"/>
            <a:ext cx="2917890" cy="538798"/>
          </a:xfrm>
          <a:prstGeom prst="rect">
            <a:avLst/>
          </a:prstGeom>
          <a:noFill/>
          <a:ln>
            <a:noFill/>
          </a:ln>
        </p:spPr>
        <p:txBody>
          <a:bodyPr anchor="b">
            <a:noAutofit/>
          </a:bodyPr>
          <a:lstStyle/>
          <a:p>
            <a:pPr algn="r">
              <a:lnSpc>
                <a:spcPct val="100000"/>
              </a:lnSpc>
            </a:pPr>
            <a:fld id="{A56F32F1-D9CE-4FA5-A242-EB2CCEA81C42}" type="slidenum">
              <a:rPr lang="fr-FR" sz="1200" b="0" strike="noStrike" spc="-1">
                <a:solidFill>
                  <a:srgbClr val="000000"/>
                </a:solidFill>
                <a:latin typeface="+mn-lt"/>
                <a:ea typeface="+mn-ea"/>
              </a:rPr>
              <a:t>7</a:t>
            </a:fld>
            <a:endParaRPr lang="fr-FR"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PlaceHolder 1"/>
          <p:cNvSpPr>
            <a:spLocks noGrp="1" noRot="1" noChangeAspect="1"/>
          </p:cNvSpPr>
          <p:nvPr>
            <p:ph type="sldImg"/>
          </p:nvPr>
        </p:nvSpPr>
        <p:spPr>
          <a:xfrm>
            <a:off x="-227013" y="808038"/>
            <a:ext cx="7188201" cy="4043362"/>
          </a:xfrm>
          <a:prstGeom prst="rect">
            <a:avLst/>
          </a:prstGeom>
        </p:spPr>
      </p:sp>
      <p:sp>
        <p:nvSpPr>
          <p:cNvPr id="211" name="PlaceHolder 2"/>
          <p:cNvSpPr>
            <a:spLocks noGrp="1"/>
          </p:cNvSpPr>
          <p:nvPr>
            <p:ph type="body"/>
          </p:nvPr>
        </p:nvSpPr>
        <p:spPr>
          <a:xfrm>
            <a:off x="673387" y="5121318"/>
            <a:ext cx="5387450" cy="4851137"/>
          </a:xfrm>
          <a:prstGeom prst="rect">
            <a:avLst/>
          </a:prstGeom>
        </p:spPr>
        <p:txBody>
          <a:bodyPr>
            <a:noAutofit/>
          </a:bodyPr>
          <a:lstStyle/>
          <a:p>
            <a:endParaRPr lang="fr-FR" sz="2000" b="0" strike="noStrike" spc="-1">
              <a:latin typeface="Arial"/>
            </a:endParaRPr>
          </a:p>
        </p:txBody>
      </p:sp>
      <p:sp>
        <p:nvSpPr>
          <p:cNvPr id="212" name="TextShape 3"/>
          <p:cNvSpPr txBox="1"/>
          <p:nvPr/>
        </p:nvSpPr>
        <p:spPr>
          <a:xfrm>
            <a:off x="3814907" y="10240681"/>
            <a:ext cx="2917890" cy="538798"/>
          </a:xfrm>
          <a:prstGeom prst="rect">
            <a:avLst/>
          </a:prstGeom>
          <a:noFill/>
          <a:ln>
            <a:noFill/>
          </a:ln>
        </p:spPr>
        <p:txBody>
          <a:bodyPr anchor="b">
            <a:noAutofit/>
          </a:bodyPr>
          <a:lstStyle/>
          <a:p>
            <a:pPr algn="r">
              <a:lnSpc>
                <a:spcPct val="100000"/>
              </a:lnSpc>
            </a:pPr>
            <a:fld id="{E5CD636B-2E0C-476E-9E9A-57BB5EA0C517}" type="slidenum">
              <a:rPr lang="fr-FR" sz="1200" b="0" strike="noStrike" spc="-1">
                <a:solidFill>
                  <a:srgbClr val="000000"/>
                </a:solidFill>
                <a:latin typeface="+mn-lt"/>
                <a:ea typeface="+mn-ea"/>
              </a:rPr>
              <a:t>8</a:t>
            </a:fld>
            <a:endParaRPr lang="fr-FR"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4D56A3-19AB-45F7-B618-1E636A707605}" type="slidenum">
              <a:rPr lang="fr-FR" smtClean="0"/>
              <a:t>9</a:t>
            </a:fld>
            <a:endParaRPr lang="fr-FR"/>
          </a:p>
        </p:txBody>
      </p:sp>
    </p:spTree>
    <p:extLst>
      <p:ext uri="{BB962C8B-B14F-4D97-AF65-F5344CB8AC3E}">
        <p14:creationId xmlns:p14="http://schemas.microsoft.com/office/powerpoint/2010/main" val="2424668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4D56A3-19AB-45F7-B618-1E636A707605}" type="slidenum">
              <a:rPr lang="fr-FR" smtClean="0"/>
              <a:t>10</a:t>
            </a:fld>
            <a:endParaRPr lang="fr-FR"/>
          </a:p>
        </p:txBody>
      </p:sp>
    </p:spTree>
    <p:extLst>
      <p:ext uri="{BB962C8B-B14F-4D97-AF65-F5344CB8AC3E}">
        <p14:creationId xmlns:p14="http://schemas.microsoft.com/office/powerpoint/2010/main" val="2758139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CDBA26-D721-53CB-C110-ABD0822E7D5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D0BB9B8-4F93-F5AC-C145-68693154C7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5E6C137-9609-D353-980D-9D5F2F978D5D}"/>
              </a:ext>
            </a:extLst>
          </p:cNvPr>
          <p:cNvSpPr>
            <a:spLocks noGrp="1"/>
          </p:cNvSpPr>
          <p:nvPr>
            <p:ph type="dt" sz="half" idx="10"/>
          </p:nvPr>
        </p:nvSpPr>
        <p:spPr/>
        <p:txBody>
          <a:bodyPr/>
          <a:lstStyle/>
          <a:p>
            <a:fld id="{CEB3708B-7FDB-41C4-A183-EEC26CB0522F}" type="datetimeFigureOut">
              <a:rPr lang="fr-FR" smtClean="0"/>
              <a:t>10/02/2025</a:t>
            </a:fld>
            <a:endParaRPr lang="fr-FR"/>
          </a:p>
        </p:txBody>
      </p:sp>
      <p:sp>
        <p:nvSpPr>
          <p:cNvPr id="5" name="Espace réservé du pied de page 4">
            <a:extLst>
              <a:ext uri="{FF2B5EF4-FFF2-40B4-BE49-F238E27FC236}">
                <a16:creationId xmlns:a16="http://schemas.microsoft.com/office/drawing/2014/main" id="{305071D4-8A82-D558-80C2-3EBF1B50ECE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6DEE679-6135-128A-6410-CDBD07267712}"/>
              </a:ext>
            </a:extLst>
          </p:cNvPr>
          <p:cNvSpPr>
            <a:spLocks noGrp="1"/>
          </p:cNvSpPr>
          <p:nvPr>
            <p:ph type="sldNum" sz="quarter" idx="12"/>
          </p:nvPr>
        </p:nvSpPr>
        <p:spPr/>
        <p:txBody>
          <a:bodyPr/>
          <a:lstStyle/>
          <a:p>
            <a:fld id="{22D9EE86-6D15-4191-BD15-C1AD6F2CD4F7}" type="slidenum">
              <a:rPr lang="fr-FR" smtClean="0"/>
              <a:t>‹N°›</a:t>
            </a:fld>
            <a:endParaRPr lang="fr-FR"/>
          </a:p>
        </p:txBody>
      </p:sp>
    </p:spTree>
    <p:extLst>
      <p:ext uri="{BB962C8B-B14F-4D97-AF65-F5344CB8AC3E}">
        <p14:creationId xmlns:p14="http://schemas.microsoft.com/office/powerpoint/2010/main" val="4189800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BC4EC0-25F0-E3B8-D468-160582E84A4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3A95BD7-2097-B79A-EB44-20A1C00C5DF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09FAE69-88B6-A699-BE8A-0AA06F113812}"/>
              </a:ext>
            </a:extLst>
          </p:cNvPr>
          <p:cNvSpPr>
            <a:spLocks noGrp="1"/>
          </p:cNvSpPr>
          <p:nvPr>
            <p:ph type="dt" sz="half" idx="10"/>
          </p:nvPr>
        </p:nvSpPr>
        <p:spPr/>
        <p:txBody>
          <a:bodyPr/>
          <a:lstStyle/>
          <a:p>
            <a:fld id="{CEB3708B-7FDB-41C4-A183-EEC26CB0522F}" type="datetimeFigureOut">
              <a:rPr lang="fr-FR" smtClean="0"/>
              <a:t>10/02/2025</a:t>
            </a:fld>
            <a:endParaRPr lang="fr-FR"/>
          </a:p>
        </p:txBody>
      </p:sp>
      <p:sp>
        <p:nvSpPr>
          <p:cNvPr id="5" name="Espace réservé du pied de page 4">
            <a:extLst>
              <a:ext uri="{FF2B5EF4-FFF2-40B4-BE49-F238E27FC236}">
                <a16:creationId xmlns:a16="http://schemas.microsoft.com/office/drawing/2014/main" id="{E7F6E6F5-BB30-BB58-1A88-0E5319307BF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E1CD7E7-AD4D-CBC1-FE36-6F149459E59A}"/>
              </a:ext>
            </a:extLst>
          </p:cNvPr>
          <p:cNvSpPr>
            <a:spLocks noGrp="1"/>
          </p:cNvSpPr>
          <p:nvPr>
            <p:ph type="sldNum" sz="quarter" idx="12"/>
          </p:nvPr>
        </p:nvSpPr>
        <p:spPr/>
        <p:txBody>
          <a:bodyPr/>
          <a:lstStyle/>
          <a:p>
            <a:fld id="{22D9EE86-6D15-4191-BD15-C1AD6F2CD4F7}" type="slidenum">
              <a:rPr lang="fr-FR" smtClean="0"/>
              <a:t>‹N°›</a:t>
            </a:fld>
            <a:endParaRPr lang="fr-FR"/>
          </a:p>
        </p:txBody>
      </p:sp>
    </p:spTree>
    <p:extLst>
      <p:ext uri="{BB962C8B-B14F-4D97-AF65-F5344CB8AC3E}">
        <p14:creationId xmlns:p14="http://schemas.microsoft.com/office/powerpoint/2010/main" val="2466067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A39BB31-8846-832E-B9D1-8C8B8753216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A14731F-3878-84CA-A0F0-4C1E893C297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3752017-F8B9-9DAB-5027-8A297E8F4D20}"/>
              </a:ext>
            </a:extLst>
          </p:cNvPr>
          <p:cNvSpPr>
            <a:spLocks noGrp="1"/>
          </p:cNvSpPr>
          <p:nvPr>
            <p:ph type="dt" sz="half" idx="10"/>
          </p:nvPr>
        </p:nvSpPr>
        <p:spPr/>
        <p:txBody>
          <a:bodyPr/>
          <a:lstStyle/>
          <a:p>
            <a:fld id="{CEB3708B-7FDB-41C4-A183-EEC26CB0522F}" type="datetimeFigureOut">
              <a:rPr lang="fr-FR" smtClean="0"/>
              <a:t>10/02/2025</a:t>
            </a:fld>
            <a:endParaRPr lang="fr-FR"/>
          </a:p>
        </p:txBody>
      </p:sp>
      <p:sp>
        <p:nvSpPr>
          <p:cNvPr id="5" name="Espace réservé du pied de page 4">
            <a:extLst>
              <a:ext uri="{FF2B5EF4-FFF2-40B4-BE49-F238E27FC236}">
                <a16:creationId xmlns:a16="http://schemas.microsoft.com/office/drawing/2014/main" id="{8679961F-77A3-4F31-788F-0DC242FB7CC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8B0DAFC-D865-BD8B-48D0-70581DD8FCAB}"/>
              </a:ext>
            </a:extLst>
          </p:cNvPr>
          <p:cNvSpPr>
            <a:spLocks noGrp="1"/>
          </p:cNvSpPr>
          <p:nvPr>
            <p:ph type="sldNum" sz="quarter" idx="12"/>
          </p:nvPr>
        </p:nvSpPr>
        <p:spPr/>
        <p:txBody>
          <a:bodyPr/>
          <a:lstStyle/>
          <a:p>
            <a:fld id="{22D9EE86-6D15-4191-BD15-C1AD6F2CD4F7}" type="slidenum">
              <a:rPr lang="fr-FR" smtClean="0"/>
              <a:t>‹N°›</a:t>
            </a:fld>
            <a:endParaRPr lang="fr-FR"/>
          </a:p>
        </p:txBody>
      </p:sp>
    </p:spTree>
    <p:extLst>
      <p:ext uri="{BB962C8B-B14F-4D97-AF65-F5344CB8AC3E}">
        <p14:creationId xmlns:p14="http://schemas.microsoft.com/office/powerpoint/2010/main" val="3377649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605EF2-390E-FFC7-3087-C022C9AA63F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8C59F4F-4EA3-9A55-0A09-BCE8DB49331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9940CA7-A656-11AF-CA7C-4F7193195A70}"/>
              </a:ext>
            </a:extLst>
          </p:cNvPr>
          <p:cNvSpPr>
            <a:spLocks noGrp="1"/>
          </p:cNvSpPr>
          <p:nvPr>
            <p:ph type="dt" sz="half" idx="10"/>
          </p:nvPr>
        </p:nvSpPr>
        <p:spPr/>
        <p:txBody>
          <a:bodyPr/>
          <a:lstStyle/>
          <a:p>
            <a:fld id="{CEB3708B-7FDB-41C4-A183-EEC26CB0522F}" type="datetimeFigureOut">
              <a:rPr lang="fr-FR" smtClean="0"/>
              <a:t>10/02/2025</a:t>
            </a:fld>
            <a:endParaRPr lang="fr-FR"/>
          </a:p>
        </p:txBody>
      </p:sp>
      <p:sp>
        <p:nvSpPr>
          <p:cNvPr id="5" name="Espace réservé du pied de page 4">
            <a:extLst>
              <a:ext uri="{FF2B5EF4-FFF2-40B4-BE49-F238E27FC236}">
                <a16:creationId xmlns:a16="http://schemas.microsoft.com/office/drawing/2014/main" id="{1986C6C0-B871-59D7-F2C2-E5D07C94C72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259209E-9F36-A59F-F652-C35ECA27DF91}"/>
              </a:ext>
            </a:extLst>
          </p:cNvPr>
          <p:cNvSpPr>
            <a:spLocks noGrp="1"/>
          </p:cNvSpPr>
          <p:nvPr>
            <p:ph type="sldNum" sz="quarter" idx="12"/>
          </p:nvPr>
        </p:nvSpPr>
        <p:spPr/>
        <p:txBody>
          <a:bodyPr/>
          <a:lstStyle/>
          <a:p>
            <a:fld id="{22D9EE86-6D15-4191-BD15-C1AD6F2CD4F7}" type="slidenum">
              <a:rPr lang="fr-FR" smtClean="0"/>
              <a:t>‹N°›</a:t>
            </a:fld>
            <a:endParaRPr lang="fr-FR"/>
          </a:p>
        </p:txBody>
      </p:sp>
    </p:spTree>
    <p:extLst>
      <p:ext uri="{BB962C8B-B14F-4D97-AF65-F5344CB8AC3E}">
        <p14:creationId xmlns:p14="http://schemas.microsoft.com/office/powerpoint/2010/main" val="158657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B49A9F-CED3-7563-77D3-6919FB69F63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2681F25-F9E9-FBA1-97B4-33679B4646E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623707B-CCD9-5634-350C-CEFD05219C01}"/>
              </a:ext>
            </a:extLst>
          </p:cNvPr>
          <p:cNvSpPr>
            <a:spLocks noGrp="1"/>
          </p:cNvSpPr>
          <p:nvPr>
            <p:ph type="dt" sz="half" idx="10"/>
          </p:nvPr>
        </p:nvSpPr>
        <p:spPr/>
        <p:txBody>
          <a:bodyPr/>
          <a:lstStyle/>
          <a:p>
            <a:fld id="{CEB3708B-7FDB-41C4-A183-EEC26CB0522F}" type="datetimeFigureOut">
              <a:rPr lang="fr-FR" smtClean="0"/>
              <a:t>10/02/2025</a:t>
            </a:fld>
            <a:endParaRPr lang="fr-FR"/>
          </a:p>
        </p:txBody>
      </p:sp>
      <p:sp>
        <p:nvSpPr>
          <p:cNvPr id="5" name="Espace réservé du pied de page 4">
            <a:extLst>
              <a:ext uri="{FF2B5EF4-FFF2-40B4-BE49-F238E27FC236}">
                <a16:creationId xmlns:a16="http://schemas.microsoft.com/office/drawing/2014/main" id="{EF7CB63F-1CC2-716A-1939-C2469A3F857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ECA6C8E-8BAD-8E8E-6070-7422819095C7}"/>
              </a:ext>
            </a:extLst>
          </p:cNvPr>
          <p:cNvSpPr>
            <a:spLocks noGrp="1"/>
          </p:cNvSpPr>
          <p:nvPr>
            <p:ph type="sldNum" sz="quarter" idx="12"/>
          </p:nvPr>
        </p:nvSpPr>
        <p:spPr/>
        <p:txBody>
          <a:bodyPr/>
          <a:lstStyle/>
          <a:p>
            <a:fld id="{22D9EE86-6D15-4191-BD15-C1AD6F2CD4F7}" type="slidenum">
              <a:rPr lang="fr-FR" smtClean="0"/>
              <a:t>‹N°›</a:t>
            </a:fld>
            <a:endParaRPr lang="fr-FR"/>
          </a:p>
        </p:txBody>
      </p:sp>
    </p:spTree>
    <p:extLst>
      <p:ext uri="{BB962C8B-B14F-4D97-AF65-F5344CB8AC3E}">
        <p14:creationId xmlns:p14="http://schemas.microsoft.com/office/powerpoint/2010/main" val="237256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735A9D-8E11-E272-BE2B-672DB8FFCDD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B804F3D-179A-9B13-887D-E3F4FB3EB47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B136C7B-CE17-8BF5-1954-7EEBE8C1E38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9BA8CAD-3FF1-5AEF-F261-B27165F6D68C}"/>
              </a:ext>
            </a:extLst>
          </p:cNvPr>
          <p:cNvSpPr>
            <a:spLocks noGrp="1"/>
          </p:cNvSpPr>
          <p:nvPr>
            <p:ph type="dt" sz="half" idx="10"/>
          </p:nvPr>
        </p:nvSpPr>
        <p:spPr/>
        <p:txBody>
          <a:bodyPr/>
          <a:lstStyle/>
          <a:p>
            <a:fld id="{CEB3708B-7FDB-41C4-A183-EEC26CB0522F}" type="datetimeFigureOut">
              <a:rPr lang="fr-FR" smtClean="0"/>
              <a:t>10/02/2025</a:t>
            </a:fld>
            <a:endParaRPr lang="fr-FR"/>
          </a:p>
        </p:txBody>
      </p:sp>
      <p:sp>
        <p:nvSpPr>
          <p:cNvPr id="6" name="Espace réservé du pied de page 5">
            <a:extLst>
              <a:ext uri="{FF2B5EF4-FFF2-40B4-BE49-F238E27FC236}">
                <a16:creationId xmlns:a16="http://schemas.microsoft.com/office/drawing/2014/main" id="{D72C104F-29BC-36BB-98B1-BD2BE438B4F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A1B81BA-ADE5-972B-B77D-3363D1024CA7}"/>
              </a:ext>
            </a:extLst>
          </p:cNvPr>
          <p:cNvSpPr>
            <a:spLocks noGrp="1"/>
          </p:cNvSpPr>
          <p:nvPr>
            <p:ph type="sldNum" sz="quarter" idx="12"/>
          </p:nvPr>
        </p:nvSpPr>
        <p:spPr/>
        <p:txBody>
          <a:bodyPr/>
          <a:lstStyle/>
          <a:p>
            <a:fld id="{22D9EE86-6D15-4191-BD15-C1AD6F2CD4F7}" type="slidenum">
              <a:rPr lang="fr-FR" smtClean="0"/>
              <a:t>‹N°›</a:t>
            </a:fld>
            <a:endParaRPr lang="fr-FR"/>
          </a:p>
        </p:txBody>
      </p:sp>
    </p:spTree>
    <p:extLst>
      <p:ext uri="{BB962C8B-B14F-4D97-AF65-F5344CB8AC3E}">
        <p14:creationId xmlns:p14="http://schemas.microsoft.com/office/powerpoint/2010/main" val="3442164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132E4C-1851-B434-1E65-F532F8B826A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F8AE19E-1703-F2F0-2905-338FB4DA70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EB0EB43-5998-3373-D83F-D0EC1A1C236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69BAE38-7C4D-242D-D4C2-8CF3B0B5C7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074453E-2477-982B-3477-37D34202BE9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B047272-4F0D-ADB0-E736-860558F43D02}"/>
              </a:ext>
            </a:extLst>
          </p:cNvPr>
          <p:cNvSpPr>
            <a:spLocks noGrp="1"/>
          </p:cNvSpPr>
          <p:nvPr>
            <p:ph type="dt" sz="half" idx="10"/>
          </p:nvPr>
        </p:nvSpPr>
        <p:spPr/>
        <p:txBody>
          <a:bodyPr/>
          <a:lstStyle/>
          <a:p>
            <a:fld id="{CEB3708B-7FDB-41C4-A183-EEC26CB0522F}" type="datetimeFigureOut">
              <a:rPr lang="fr-FR" smtClean="0"/>
              <a:t>10/02/2025</a:t>
            </a:fld>
            <a:endParaRPr lang="fr-FR"/>
          </a:p>
        </p:txBody>
      </p:sp>
      <p:sp>
        <p:nvSpPr>
          <p:cNvPr id="8" name="Espace réservé du pied de page 7">
            <a:extLst>
              <a:ext uri="{FF2B5EF4-FFF2-40B4-BE49-F238E27FC236}">
                <a16:creationId xmlns:a16="http://schemas.microsoft.com/office/drawing/2014/main" id="{4C89F715-52E5-A599-57B4-3FB5F4A9D2A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B9A3B8F-AF8F-296F-38E3-AFF4EC1C09CE}"/>
              </a:ext>
            </a:extLst>
          </p:cNvPr>
          <p:cNvSpPr>
            <a:spLocks noGrp="1"/>
          </p:cNvSpPr>
          <p:nvPr>
            <p:ph type="sldNum" sz="quarter" idx="12"/>
          </p:nvPr>
        </p:nvSpPr>
        <p:spPr/>
        <p:txBody>
          <a:bodyPr/>
          <a:lstStyle/>
          <a:p>
            <a:fld id="{22D9EE86-6D15-4191-BD15-C1AD6F2CD4F7}" type="slidenum">
              <a:rPr lang="fr-FR" smtClean="0"/>
              <a:t>‹N°›</a:t>
            </a:fld>
            <a:endParaRPr lang="fr-FR"/>
          </a:p>
        </p:txBody>
      </p:sp>
    </p:spTree>
    <p:extLst>
      <p:ext uri="{BB962C8B-B14F-4D97-AF65-F5344CB8AC3E}">
        <p14:creationId xmlns:p14="http://schemas.microsoft.com/office/powerpoint/2010/main" val="665754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601FB3-5AA3-D06A-809D-ADD8D0C2C68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4A35196-2721-EC8C-C984-CF5F79DE0273}"/>
              </a:ext>
            </a:extLst>
          </p:cNvPr>
          <p:cNvSpPr>
            <a:spLocks noGrp="1"/>
          </p:cNvSpPr>
          <p:nvPr>
            <p:ph type="dt" sz="half" idx="10"/>
          </p:nvPr>
        </p:nvSpPr>
        <p:spPr/>
        <p:txBody>
          <a:bodyPr/>
          <a:lstStyle/>
          <a:p>
            <a:fld id="{CEB3708B-7FDB-41C4-A183-EEC26CB0522F}" type="datetimeFigureOut">
              <a:rPr lang="fr-FR" smtClean="0"/>
              <a:t>10/02/2025</a:t>
            </a:fld>
            <a:endParaRPr lang="fr-FR"/>
          </a:p>
        </p:txBody>
      </p:sp>
      <p:sp>
        <p:nvSpPr>
          <p:cNvPr id="4" name="Espace réservé du pied de page 3">
            <a:extLst>
              <a:ext uri="{FF2B5EF4-FFF2-40B4-BE49-F238E27FC236}">
                <a16:creationId xmlns:a16="http://schemas.microsoft.com/office/drawing/2014/main" id="{00077B8A-5F80-F4FF-960B-270D402F687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89D8A63-5E0C-B2C6-E7AA-47DD7C0E37B5}"/>
              </a:ext>
            </a:extLst>
          </p:cNvPr>
          <p:cNvSpPr>
            <a:spLocks noGrp="1"/>
          </p:cNvSpPr>
          <p:nvPr>
            <p:ph type="sldNum" sz="quarter" idx="12"/>
          </p:nvPr>
        </p:nvSpPr>
        <p:spPr/>
        <p:txBody>
          <a:bodyPr/>
          <a:lstStyle/>
          <a:p>
            <a:fld id="{22D9EE86-6D15-4191-BD15-C1AD6F2CD4F7}" type="slidenum">
              <a:rPr lang="fr-FR" smtClean="0"/>
              <a:t>‹N°›</a:t>
            </a:fld>
            <a:endParaRPr lang="fr-FR"/>
          </a:p>
        </p:txBody>
      </p:sp>
    </p:spTree>
    <p:extLst>
      <p:ext uri="{BB962C8B-B14F-4D97-AF65-F5344CB8AC3E}">
        <p14:creationId xmlns:p14="http://schemas.microsoft.com/office/powerpoint/2010/main" val="1176749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BCE4DF7-5FB0-E395-6828-74F9AF1C2A56}"/>
              </a:ext>
            </a:extLst>
          </p:cNvPr>
          <p:cNvSpPr>
            <a:spLocks noGrp="1"/>
          </p:cNvSpPr>
          <p:nvPr>
            <p:ph type="dt" sz="half" idx="10"/>
          </p:nvPr>
        </p:nvSpPr>
        <p:spPr/>
        <p:txBody>
          <a:bodyPr/>
          <a:lstStyle/>
          <a:p>
            <a:fld id="{CEB3708B-7FDB-41C4-A183-EEC26CB0522F}" type="datetimeFigureOut">
              <a:rPr lang="fr-FR" smtClean="0"/>
              <a:t>10/02/2025</a:t>
            </a:fld>
            <a:endParaRPr lang="fr-FR"/>
          </a:p>
        </p:txBody>
      </p:sp>
      <p:sp>
        <p:nvSpPr>
          <p:cNvPr id="3" name="Espace réservé du pied de page 2">
            <a:extLst>
              <a:ext uri="{FF2B5EF4-FFF2-40B4-BE49-F238E27FC236}">
                <a16:creationId xmlns:a16="http://schemas.microsoft.com/office/drawing/2014/main" id="{CC6932EF-8F36-E17F-3B95-23570465DCD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E867EDC-EC23-5318-B175-477868A15622}"/>
              </a:ext>
            </a:extLst>
          </p:cNvPr>
          <p:cNvSpPr>
            <a:spLocks noGrp="1"/>
          </p:cNvSpPr>
          <p:nvPr>
            <p:ph type="sldNum" sz="quarter" idx="12"/>
          </p:nvPr>
        </p:nvSpPr>
        <p:spPr/>
        <p:txBody>
          <a:bodyPr/>
          <a:lstStyle/>
          <a:p>
            <a:fld id="{22D9EE86-6D15-4191-BD15-C1AD6F2CD4F7}" type="slidenum">
              <a:rPr lang="fr-FR" smtClean="0"/>
              <a:t>‹N°›</a:t>
            </a:fld>
            <a:endParaRPr lang="fr-FR"/>
          </a:p>
        </p:txBody>
      </p:sp>
    </p:spTree>
    <p:extLst>
      <p:ext uri="{BB962C8B-B14F-4D97-AF65-F5344CB8AC3E}">
        <p14:creationId xmlns:p14="http://schemas.microsoft.com/office/powerpoint/2010/main" val="4283918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CAE8E2-846D-DD31-09B9-5DC4AA3244A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6D9A388-F898-B100-CD09-2660F1F003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5DC0EE1-21C2-C0CE-5101-303F68F7DD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DA83413-400B-722A-58B1-7CA8423589E5}"/>
              </a:ext>
            </a:extLst>
          </p:cNvPr>
          <p:cNvSpPr>
            <a:spLocks noGrp="1"/>
          </p:cNvSpPr>
          <p:nvPr>
            <p:ph type="dt" sz="half" idx="10"/>
          </p:nvPr>
        </p:nvSpPr>
        <p:spPr/>
        <p:txBody>
          <a:bodyPr/>
          <a:lstStyle/>
          <a:p>
            <a:fld id="{CEB3708B-7FDB-41C4-A183-EEC26CB0522F}" type="datetimeFigureOut">
              <a:rPr lang="fr-FR" smtClean="0"/>
              <a:t>10/02/2025</a:t>
            </a:fld>
            <a:endParaRPr lang="fr-FR"/>
          </a:p>
        </p:txBody>
      </p:sp>
      <p:sp>
        <p:nvSpPr>
          <p:cNvPr id="6" name="Espace réservé du pied de page 5">
            <a:extLst>
              <a:ext uri="{FF2B5EF4-FFF2-40B4-BE49-F238E27FC236}">
                <a16:creationId xmlns:a16="http://schemas.microsoft.com/office/drawing/2014/main" id="{5CF24D54-0599-A0BD-622E-797B0B3716A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01A331C-B1C7-3394-671E-70B9F9857213}"/>
              </a:ext>
            </a:extLst>
          </p:cNvPr>
          <p:cNvSpPr>
            <a:spLocks noGrp="1"/>
          </p:cNvSpPr>
          <p:nvPr>
            <p:ph type="sldNum" sz="quarter" idx="12"/>
          </p:nvPr>
        </p:nvSpPr>
        <p:spPr/>
        <p:txBody>
          <a:bodyPr/>
          <a:lstStyle/>
          <a:p>
            <a:fld id="{22D9EE86-6D15-4191-BD15-C1AD6F2CD4F7}" type="slidenum">
              <a:rPr lang="fr-FR" smtClean="0"/>
              <a:t>‹N°›</a:t>
            </a:fld>
            <a:endParaRPr lang="fr-FR"/>
          </a:p>
        </p:txBody>
      </p:sp>
    </p:spTree>
    <p:extLst>
      <p:ext uri="{BB962C8B-B14F-4D97-AF65-F5344CB8AC3E}">
        <p14:creationId xmlns:p14="http://schemas.microsoft.com/office/powerpoint/2010/main" val="2643804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EF9CCD-7130-9D26-EFBA-8D1E6E24341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22E1EEC-F9E8-F142-6C3A-67353054CC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03F0890-A734-0678-9321-B0F7FF760B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EA8C715-954F-CA7D-BC49-1229867AB44A}"/>
              </a:ext>
            </a:extLst>
          </p:cNvPr>
          <p:cNvSpPr>
            <a:spLocks noGrp="1"/>
          </p:cNvSpPr>
          <p:nvPr>
            <p:ph type="dt" sz="half" idx="10"/>
          </p:nvPr>
        </p:nvSpPr>
        <p:spPr/>
        <p:txBody>
          <a:bodyPr/>
          <a:lstStyle/>
          <a:p>
            <a:fld id="{CEB3708B-7FDB-41C4-A183-EEC26CB0522F}" type="datetimeFigureOut">
              <a:rPr lang="fr-FR" smtClean="0"/>
              <a:t>10/02/2025</a:t>
            </a:fld>
            <a:endParaRPr lang="fr-FR"/>
          </a:p>
        </p:txBody>
      </p:sp>
      <p:sp>
        <p:nvSpPr>
          <p:cNvPr id="6" name="Espace réservé du pied de page 5">
            <a:extLst>
              <a:ext uri="{FF2B5EF4-FFF2-40B4-BE49-F238E27FC236}">
                <a16:creationId xmlns:a16="http://schemas.microsoft.com/office/drawing/2014/main" id="{F1B3C233-063A-AC6C-CD64-BB2B8766AB3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978D6CD-3BC9-679B-C1F0-B0D2AE4071F9}"/>
              </a:ext>
            </a:extLst>
          </p:cNvPr>
          <p:cNvSpPr>
            <a:spLocks noGrp="1"/>
          </p:cNvSpPr>
          <p:nvPr>
            <p:ph type="sldNum" sz="quarter" idx="12"/>
          </p:nvPr>
        </p:nvSpPr>
        <p:spPr/>
        <p:txBody>
          <a:bodyPr/>
          <a:lstStyle/>
          <a:p>
            <a:fld id="{22D9EE86-6D15-4191-BD15-C1AD6F2CD4F7}" type="slidenum">
              <a:rPr lang="fr-FR" smtClean="0"/>
              <a:t>‹N°›</a:t>
            </a:fld>
            <a:endParaRPr lang="fr-FR"/>
          </a:p>
        </p:txBody>
      </p:sp>
    </p:spTree>
    <p:extLst>
      <p:ext uri="{BB962C8B-B14F-4D97-AF65-F5344CB8AC3E}">
        <p14:creationId xmlns:p14="http://schemas.microsoft.com/office/powerpoint/2010/main" val="3535676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9718FC9-CCB1-4CD1-EC07-62D32084B2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1ECDD57-A33F-BF03-206E-5CBFD077D0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B7BC5EE-98BA-0BD7-302A-04B5F59BF1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B3708B-7FDB-41C4-A183-EEC26CB0522F}" type="datetimeFigureOut">
              <a:rPr lang="fr-FR" smtClean="0"/>
              <a:t>10/02/2025</a:t>
            </a:fld>
            <a:endParaRPr lang="fr-FR"/>
          </a:p>
        </p:txBody>
      </p:sp>
      <p:sp>
        <p:nvSpPr>
          <p:cNvPr id="5" name="Espace réservé du pied de page 4">
            <a:extLst>
              <a:ext uri="{FF2B5EF4-FFF2-40B4-BE49-F238E27FC236}">
                <a16:creationId xmlns:a16="http://schemas.microsoft.com/office/drawing/2014/main" id="{327658A4-B270-A4D1-80A2-56DA88B405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F8E49BA-69CE-B11E-BCB5-7AF6C960D6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2D9EE86-6D15-4191-BD15-C1AD6F2CD4F7}" type="slidenum">
              <a:rPr lang="fr-FR" smtClean="0"/>
              <a:t>‹N°›</a:t>
            </a:fld>
            <a:endParaRPr lang="fr-FR"/>
          </a:p>
        </p:txBody>
      </p:sp>
    </p:spTree>
    <p:extLst>
      <p:ext uri="{BB962C8B-B14F-4D97-AF65-F5344CB8AC3E}">
        <p14:creationId xmlns:p14="http://schemas.microsoft.com/office/powerpoint/2010/main" val="3916939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af.fr/partenaires/caf-de-la-charente/partenaires-locaux/enfance-et-parentalite/parentalite/reaa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1.sv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elan.caf.fr/aides"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mailto:ludovic.adrien@caf16.caf.fr" TargetMode="External"/><Relationship Id="rId5" Type="http://schemas.openxmlformats.org/officeDocument/2006/relationships/image" Target="../media/image12.png"/><Relationship Id="rId4" Type="http://schemas.openxmlformats.org/officeDocument/2006/relationships/hyperlink" Target="https://www.caf.fr/partenaires/caf-de-la-charente/partenaires-locaux/enfance-et-parentalite/parentalite/reaap"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caf.fr/sites/default/files/medias/cnaf/Nous_connaitre/qui%20sommes%20nous/Textes%20de%20r%C3%A9f%C3%A9rence/Charte_la%C3%AFcit%C3%A9_branche_Famille.pdf" TargetMode="External"/><Relationship Id="rId2" Type="http://schemas.openxmlformats.org/officeDocument/2006/relationships/hyperlink" Target="https://sante.gouv.fr/IMG/pdf/charte_nationale_de_soutien_a_la_parentalite.pdf" TargetMode="External"/><Relationship Id="rId1" Type="http://schemas.openxmlformats.org/officeDocument/2006/relationships/slideLayout" Target="../slideLayouts/slideLayout7.xml"/><Relationship Id="rId4" Type="http://schemas.openxmlformats.org/officeDocument/2006/relationships/hyperlink" Target="https://www.caf.fr/sites/default/files/medias/cnaf/Nous_connaitre/qui%20sommes%20nous/Textes%20de%20r%C3%A9f%C3%A9rence/Circulaires/Avant%202021/1-Referentiel_national_de_financement_actions_parentalite.pdf"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www.caf.fr/partenaires/caf-de-la-charente/partenaires-locaux/enfance-et-parentalite/parentalite/reaap"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83586" y="2233842"/>
            <a:ext cx="10170213" cy="4244196"/>
          </a:xfrm>
        </p:spPr>
        <p:txBody>
          <a:bodyPr>
            <a:normAutofit fontScale="70000" lnSpcReduction="20000"/>
          </a:bodyPr>
          <a:lstStyle/>
          <a:p>
            <a:pPr marL="0" indent="0" algn="ctr">
              <a:buNone/>
            </a:pPr>
            <a:r>
              <a:rPr lang="fr-FR" sz="4800" b="1" dirty="0">
                <a:solidFill>
                  <a:srgbClr val="548DD4">
                    <a:lumMod val="75000"/>
                  </a:srgbClr>
                </a:solidFill>
                <a:ea typeface="+mj-ea"/>
                <a:cs typeface="+mj-cs"/>
              </a:rPr>
              <a:t>  </a:t>
            </a:r>
            <a:r>
              <a:rPr lang="fr-FR" sz="4800" b="1" dirty="0">
                <a:solidFill>
                  <a:schemeClr val="accent5">
                    <a:lumMod val="50000"/>
                  </a:schemeClr>
                </a:solidFill>
                <a:ea typeface="+mj-ea"/>
                <a:cs typeface="+mj-cs"/>
              </a:rPr>
              <a:t>Appel à Projet 2025</a:t>
            </a:r>
          </a:p>
          <a:p>
            <a:pPr marL="0" indent="0" algn="ctr">
              <a:buNone/>
            </a:pPr>
            <a:endParaRPr lang="fr-FR" sz="4800" b="1" dirty="0">
              <a:solidFill>
                <a:schemeClr val="accent5">
                  <a:lumMod val="50000"/>
                </a:schemeClr>
              </a:solidFill>
              <a:ea typeface="+mj-ea"/>
              <a:cs typeface="+mj-cs"/>
            </a:endParaRPr>
          </a:p>
          <a:p>
            <a:pPr marL="0" indent="0" algn="ctr">
              <a:buNone/>
            </a:pPr>
            <a:r>
              <a:rPr lang="fr-FR" sz="4800" b="1" dirty="0">
                <a:solidFill>
                  <a:schemeClr val="accent5">
                    <a:lumMod val="50000"/>
                  </a:schemeClr>
                </a:solidFill>
                <a:ea typeface="+mj-ea"/>
                <a:cs typeface="+mj-cs"/>
              </a:rPr>
              <a:t>Réseau d’Ecoute, d’Appui et D’accompagnement </a:t>
            </a:r>
          </a:p>
          <a:p>
            <a:pPr marL="0" indent="0" algn="ctr">
              <a:buNone/>
            </a:pPr>
            <a:r>
              <a:rPr lang="fr-FR" sz="4800" b="1" dirty="0">
                <a:solidFill>
                  <a:schemeClr val="accent5">
                    <a:lumMod val="50000"/>
                  </a:schemeClr>
                </a:solidFill>
                <a:ea typeface="+mj-ea"/>
                <a:cs typeface="+mj-cs"/>
              </a:rPr>
              <a:t>des Parents</a:t>
            </a:r>
            <a:endParaRPr lang="fr-FR" sz="3200" b="1" dirty="0">
              <a:solidFill>
                <a:srgbClr val="548DD4">
                  <a:lumMod val="75000"/>
                </a:srgbClr>
              </a:solidFill>
              <a:ea typeface="+mj-ea"/>
              <a:cs typeface="+mj-cs"/>
            </a:endParaRPr>
          </a:p>
          <a:p>
            <a:pPr marL="0" indent="0" algn="ctr">
              <a:buNone/>
            </a:pPr>
            <a:r>
              <a:rPr lang="fr-FR" sz="3200" b="1" dirty="0">
                <a:solidFill>
                  <a:schemeClr val="accent5">
                    <a:lumMod val="50000"/>
                  </a:schemeClr>
                </a:solidFill>
                <a:ea typeface="+mj-ea"/>
                <a:cs typeface="+mj-cs"/>
              </a:rPr>
              <a:t>(REAAP)</a:t>
            </a:r>
          </a:p>
          <a:p>
            <a:pPr marL="0" indent="0" algn="ctr">
              <a:buNone/>
            </a:pPr>
            <a:endParaRPr lang="fr-FR" sz="3200" b="1" dirty="0">
              <a:solidFill>
                <a:schemeClr val="accent5">
                  <a:lumMod val="50000"/>
                </a:schemeClr>
              </a:solidFill>
              <a:ea typeface="+mj-ea"/>
              <a:cs typeface="+mj-cs"/>
            </a:endParaRPr>
          </a:p>
          <a:p>
            <a:pPr marL="0" indent="0" algn="ctr">
              <a:buNone/>
            </a:pPr>
            <a:endParaRPr lang="fr-FR" b="1" i="1" dirty="0">
              <a:solidFill>
                <a:schemeClr val="accent5">
                  <a:lumMod val="50000"/>
                </a:schemeClr>
              </a:solidFill>
            </a:endParaRPr>
          </a:p>
          <a:p>
            <a:pPr marL="0" indent="0" algn="ctr">
              <a:buNone/>
            </a:pPr>
            <a:r>
              <a:rPr lang="fr-FR" b="1" i="1" dirty="0">
                <a:solidFill>
                  <a:schemeClr val="accent5">
                    <a:lumMod val="50000"/>
                  </a:schemeClr>
                </a:solidFill>
              </a:rPr>
              <a:t>Présentation Opérateurs - lundi 10 février 2025</a:t>
            </a:r>
          </a:p>
          <a:p>
            <a:pPr marL="0" indent="0" algn="ctr">
              <a:buNone/>
            </a:pPr>
            <a:endParaRPr lang="fr-FR" b="1" i="1" dirty="0">
              <a:solidFill>
                <a:schemeClr val="accent5">
                  <a:lumMod val="50000"/>
                </a:schemeClr>
              </a:solidFill>
            </a:endParaRPr>
          </a:p>
          <a:p>
            <a:pPr marL="0" indent="0" algn="ctr">
              <a:buNone/>
            </a:pPr>
            <a:r>
              <a:rPr lang="fr-FR" sz="2300" u="sng" kern="0"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https://www.caf.fr/partenaires/caf-de-la-charente/partenaires-locaux/enfance-et-parentalite/parentalite/reaap</a:t>
            </a:r>
            <a:r>
              <a:rPr lang="fr-FR" sz="2300" kern="0" dirty="0">
                <a:effectLst/>
                <a:latin typeface="Arial" panose="020B0604020202020204" pitchFamily="34" charset="0"/>
                <a:ea typeface="Calibri" panose="020F0502020204030204" pitchFamily="34" charset="0"/>
              </a:rPr>
              <a:t> </a:t>
            </a:r>
            <a:endParaRPr lang="fr-FR" sz="2300" b="1" i="1" dirty="0">
              <a:solidFill>
                <a:schemeClr val="accent5">
                  <a:lumMod val="50000"/>
                </a:schemeClr>
              </a:solidFill>
            </a:endParaRPr>
          </a:p>
          <a:p>
            <a:pPr algn="ctr">
              <a:buFontTx/>
              <a:buChar char="-"/>
            </a:pPr>
            <a:endParaRPr lang="fr-FR" sz="2300" b="1" i="1" dirty="0">
              <a:solidFill>
                <a:schemeClr val="accent5">
                  <a:lumMod val="50000"/>
                </a:schemeClr>
              </a:solidFill>
            </a:endParaRPr>
          </a:p>
          <a:p>
            <a:pPr algn="ctr">
              <a:buFontTx/>
              <a:buChar char="-"/>
            </a:pPr>
            <a:endParaRPr lang="fr-FR" b="1" i="1" dirty="0">
              <a:solidFill>
                <a:schemeClr val="accent5">
                  <a:lumMod val="50000"/>
                </a:schemeClr>
              </a:solidFill>
            </a:endParaRPr>
          </a:p>
        </p:txBody>
      </p:sp>
      <p:sp>
        <p:nvSpPr>
          <p:cNvPr id="4" name="Espace réservé du numéro de diapositive 3"/>
          <p:cNvSpPr>
            <a:spLocks noGrp="1"/>
          </p:cNvSpPr>
          <p:nvPr>
            <p:ph type="sldNum" sz="quarter" idx="12"/>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6937DA4D-F48C-49DE-9205-C7E681545F3B}" type="slidenum">
              <a:rPr kumimoji="0" lang="fr-FR" sz="1200" b="1" i="0" u="none" strike="noStrike" kern="1200" cap="none" spc="0" normalizeH="0" baseline="0" noProof="0">
                <a:ln>
                  <a:noFill/>
                </a:ln>
                <a:solidFill>
                  <a:prstClr val="black"/>
                </a:solidFill>
                <a:effectLst/>
                <a:uLnTx/>
                <a:uFillTx/>
                <a:latin typeface="Calibri"/>
                <a:ea typeface="+mn-ea"/>
                <a:cs typeface="+mn-cs"/>
              </a:rPr>
              <a:pPr marL="0" marR="0" lvl="0" indent="0" algn="r" defTabSz="914309" rtl="0" eaLnBrk="1" fontAlgn="auto" latinLnBrk="0" hangingPunct="1">
                <a:lnSpc>
                  <a:spcPct val="100000"/>
                </a:lnSpc>
                <a:spcBef>
                  <a:spcPts val="0"/>
                </a:spcBef>
                <a:spcAft>
                  <a:spcPts val="0"/>
                </a:spcAft>
                <a:buClrTx/>
                <a:buSzTx/>
                <a:buFontTx/>
                <a:buNone/>
                <a:tabLst/>
                <a:defRPr/>
              </a:pPr>
              <a:t>1</a:t>
            </a:fld>
            <a:endParaRPr kumimoji="0" lang="fr-FR" sz="1200" b="1" i="0" u="none" strike="noStrike" kern="1200" cap="none" spc="0" normalizeH="0" baseline="0" noProof="0">
              <a:ln>
                <a:noFill/>
              </a:ln>
              <a:solidFill>
                <a:prstClr val="black"/>
              </a:solidFill>
              <a:effectLst/>
              <a:uLnTx/>
              <a:uFillTx/>
              <a:latin typeface="Calibri"/>
              <a:ea typeface="+mn-ea"/>
              <a:cs typeface="+mn-cs"/>
            </a:endParaRPr>
          </a:p>
        </p:txBody>
      </p:sp>
      <p:pic>
        <p:nvPicPr>
          <p:cNvPr id="1026" name="Picture 2" descr="G:\acsoc\logos\logo Caf1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52077"/>
            <a:ext cx="1099684" cy="1596688"/>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a:extLst>
              <a:ext uri="{FF2B5EF4-FFF2-40B4-BE49-F238E27FC236}">
                <a16:creationId xmlns:a16="http://schemas.microsoft.com/office/drawing/2014/main" id="{5005FA5C-F241-96A1-F9AC-020947104AEB}"/>
              </a:ext>
            </a:extLst>
          </p:cNvPr>
          <p:cNvPicPr>
            <a:picLocks noChangeAspect="1"/>
          </p:cNvPicPr>
          <p:nvPr/>
        </p:nvPicPr>
        <p:blipFill>
          <a:blip r:embed="rId5"/>
          <a:stretch>
            <a:fillRect/>
          </a:stretch>
        </p:blipFill>
        <p:spPr>
          <a:xfrm>
            <a:off x="8153400" y="522837"/>
            <a:ext cx="3733135" cy="1329183"/>
          </a:xfrm>
          <a:prstGeom prst="rect">
            <a:avLst/>
          </a:prstGeom>
        </p:spPr>
      </p:pic>
    </p:spTree>
    <p:extLst>
      <p:ext uri="{BB962C8B-B14F-4D97-AF65-F5344CB8AC3E}">
        <p14:creationId xmlns:p14="http://schemas.microsoft.com/office/powerpoint/2010/main" val="2276869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DAB63DD-A3F3-4A9C-A7F1-6B962762129B}"/>
              </a:ext>
            </a:extLst>
          </p:cNvPr>
          <p:cNvSpPr>
            <a:spLocks noGrp="1"/>
          </p:cNvSpPr>
          <p:nvPr>
            <p:ph type="sldNum" sz="quarter" idx="12"/>
          </p:nvPr>
        </p:nvSpPr>
        <p:spPr/>
        <p:txBody>
          <a:bodyPr/>
          <a:lstStyle/>
          <a:p>
            <a:fld id="{AC31CB0A-AF66-4A20-86F5-3E92DBFDB500}" type="slidenum">
              <a:rPr lang="fr-FR" smtClean="0"/>
              <a:t>10</a:t>
            </a:fld>
            <a:endParaRPr lang="fr-FR"/>
          </a:p>
        </p:txBody>
      </p:sp>
      <p:sp>
        <p:nvSpPr>
          <p:cNvPr id="3" name="Titre 1">
            <a:extLst>
              <a:ext uri="{FF2B5EF4-FFF2-40B4-BE49-F238E27FC236}">
                <a16:creationId xmlns:a16="http://schemas.microsoft.com/office/drawing/2014/main" id="{A5D81A0D-309B-4783-B2A9-31EA4B8EB7CD}"/>
              </a:ext>
            </a:extLst>
          </p:cNvPr>
          <p:cNvSpPr txBox="1">
            <a:spLocks/>
          </p:cNvSpPr>
          <p:nvPr/>
        </p:nvSpPr>
        <p:spPr>
          <a:xfrm>
            <a:off x="0" y="420763"/>
            <a:ext cx="10059674" cy="726454"/>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txBody>
          <a:bodyPr>
            <a:noAutofit/>
          </a:bodyPr>
          <a:lstStyle>
            <a:lvl1pPr algn="l" defTabSz="914400" rtl="0" eaLnBrk="1" latinLnBrk="0" hangingPunct="1">
              <a:spcBef>
                <a:spcPct val="0"/>
              </a:spcBef>
              <a:buNone/>
              <a:defRPr sz="3200" b="1" kern="1200">
                <a:solidFill>
                  <a:schemeClr val="tx1"/>
                </a:solidFill>
                <a:latin typeface="+mn-lt"/>
                <a:ea typeface="+mj-ea"/>
                <a:cs typeface="+mj-cs"/>
              </a:defRPr>
            </a:lvl1pPr>
          </a:lstStyle>
          <a:p>
            <a:r>
              <a:rPr lang="fr-FR" sz="2800">
                <a:solidFill>
                  <a:schemeClr val="bg1"/>
                </a:solidFill>
              </a:rPr>
              <a:t>Le schéma Départemental des Services aux Familles</a:t>
            </a:r>
            <a:endParaRPr lang="fr-FR" sz="2800" dirty="0">
              <a:solidFill>
                <a:schemeClr val="bg1"/>
              </a:solidFill>
            </a:endParaRPr>
          </a:p>
        </p:txBody>
      </p:sp>
      <p:sp>
        <p:nvSpPr>
          <p:cNvPr id="5" name="ZoneTexte 4">
            <a:extLst>
              <a:ext uri="{FF2B5EF4-FFF2-40B4-BE49-F238E27FC236}">
                <a16:creationId xmlns:a16="http://schemas.microsoft.com/office/drawing/2014/main" id="{B6E5369C-19D0-48EE-B669-17617CFA6BD3}"/>
              </a:ext>
            </a:extLst>
          </p:cNvPr>
          <p:cNvSpPr txBox="1"/>
          <p:nvPr/>
        </p:nvSpPr>
        <p:spPr>
          <a:xfrm>
            <a:off x="454572" y="1936104"/>
            <a:ext cx="11032837" cy="3568926"/>
          </a:xfrm>
          <a:prstGeom prst="rect">
            <a:avLst/>
          </a:prstGeom>
          <a:noFill/>
        </p:spPr>
        <p:txBody>
          <a:bodyPr wrap="square">
            <a:spAutoFit/>
          </a:bodyPr>
          <a:lstStyle/>
          <a:p>
            <a:pPr marL="742950" lvl="1" indent="-285750" algn="just">
              <a:lnSpc>
                <a:spcPct val="105000"/>
              </a:lnSpc>
              <a:buFont typeface="Courier New" panose="02070309020205020404" pitchFamily="49" charset="0"/>
              <a:buChar char="o"/>
            </a:pPr>
            <a:r>
              <a:rPr lang="fr-FR" b="1" dirty="0">
                <a:effectLst/>
                <a:latin typeface="Calibri" panose="020F0502020204030204" pitchFamily="34" charset="0"/>
                <a:ea typeface="Times New Roman" panose="02020603050405020304" pitchFamily="18" charset="0"/>
                <a:cs typeface="Times New Roman" panose="02020603050405020304" pitchFamily="18" charset="0"/>
              </a:rPr>
              <a:t>Fiche 9 – Accompagner à devenir Parent</a:t>
            </a:r>
            <a:endParaRPr lang="fr-FR" b="1" dirty="0">
              <a:effectLst/>
              <a:latin typeface="Cambria" panose="02040503050406030204" pitchFamily="18" charset="0"/>
              <a:ea typeface="Times New Roman" panose="02020603050405020304" pitchFamily="18" charset="0"/>
              <a:cs typeface="Times New Roman" panose="02020603050405020304" pitchFamily="18" charset="0"/>
            </a:endParaRPr>
          </a:p>
          <a:p>
            <a:pPr marL="1143000" lvl="2" indent="-228600" algn="just">
              <a:lnSpc>
                <a:spcPct val="105000"/>
              </a:lnSpc>
              <a:buFont typeface="Wingdings" panose="05000000000000000000" pitchFamily="2" charset="2"/>
              <a:buChar char=""/>
            </a:pPr>
            <a:r>
              <a:rPr lang="fr-FR" dirty="0">
                <a:effectLst/>
                <a:latin typeface="Calibri" panose="020F0502020204030204" pitchFamily="34" charset="0"/>
                <a:ea typeface="Times New Roman" panose="02020603050405020304" pitchFamily="18" charset="0"/>
                <a:cs typeface="Times New Roman" panose="02020603050405020304" pitchFamily="18" charset="0"/>
              </a:rPr>
              <a:t>Mieux comprendre les impacts de l’arrivée d’un enfant dans la vie des familles, identifier plus précisément leurs besoins, leurs attentes et leurs difficultés afin d’apporter une réponse concertée et territorialisée (= réponse de proximité)</a:t>
            </a:r>
            <a:endParaRPr lang="fr-FR" dirty="0">
              <a:effectLst/>
              <a:latin typeface="Cambria" panose="02040503050406030204" pitchFamily="18" charset="0"/>
              <a:ea typeface="Times New Roman" panose="02020603050405020304" pitchFamily="18" charset="0"/>
              <a:cs typeface="Times New Roman" panose="02020603050405020304" pitchFamily="18" charset="0"/>
            </a:endParaRPr>
          </a:p>
          <a:p>
            <a:pPr marL="1371600" algn="just">
              <a:lnSpc>
                <a:spcPct val="105000"/>
              </a:lnSpc>
            </a:pPr>
            <a:r>
              <a:rPr lang="fr-FR"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dirty="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lnSpc>
                <a:spcPct val="105000"/>
              </a:lnSpc>
              <a:buFont typeface="Courier New" panose="02070309020205020404" pitchFamily="49" charset="0"/>
              <a:buChar char="o"/>
            </a:pPr>
            <a:r>
              <a:rPr lang="fr-FR" b="1" dirty="0">
                <a:effectLst/>
                <a:latin typeface="Calibri" panose="020F0502020204030204" pitchFamily="34" charset="0"/>
                <a:ea typeface="Times New Roman" panose="02020603050405020304" pitchFamily="18" charset="0"/>
                <a:cs typeface="Times New Roman" panose="02020603050405020304" pitchFamily="18" charset="0"/>
              </a:rPr>
              <a:t>Fiche 10 – Permettre des temps de répit familial</a:t>
            </a:r>
            <a:endParaRPr lang="fr-FR" b="1" dirty="0">
              <a:effectLst/>
              <a:latin typeface="Cambria" panose="02040503050406030204" pitchFamily="18" charset="0"/>
              <a:ea typeface="Times New Roman" panose="02020603050405020304" pitchFamily="18" charset="0"/>
              <a:cs typeface="Times New Roman" panose="02020603050405020304" pitchFamily="18" charset="0"/>
            </a:endParaRPr>
          </a:p>
          <a:p>
            <a:pPr marL="1143000" lvl="2" indent="-228600" algn="just">
              <a:lnSpc>
                <a:spcPct val="105000"/>
              </a:lnSpc>
              <a:buFont typeface="Wingdings" panose="05000000000000000000" pitchFamily="2" charset="2"/>
              <a:buChar char=""/>
            </a:pPr>
            <a:r>
              <a:rPr lang="fr-FR" dirty="0">
                <a:effectLst/>
                <a:latin typeface="Calibri" panose="020F0502020204030204" pitchFamily="34" charset="0"/>
                <a:ea typeface="Times New Roman" panose="02020603050405020304" pitchFamily="18" charset="0"/>
                <a:cs typeface="Times New Roman" panose="02020603050405020304" pitchFamily="18" charset="0"/>
              </a:rPr>
              <a:t>Déterminer les enjeux et incidences psychiques liés au défaut de soutien familial </a:t>
            </a:r>
            <a:endParaRPr lang="fr-FR" dirty="0">
              <a:effectLst/>
              <a:latin typeface="Cambria" panose="02040503050406030204" pitchFamily="18" charset="0"/>
              <a:ea typeface="Times New Roman" panose="02020603050405020304" pitchFamily="18" charset="0"/>
              <a:cs typeface="Times New Roman" panose="02020603050405020304" pitchFamily="18" charset="0"/>
            </a:endParaRPr>
          </a:p>
          <a:p>
            <a:pPr marL="1143000" lvl="2" indent="-228600" algn="just">
              <a:lnSpc>
                <a:spcPct val="105000"/>
              </a:lnSpc>
              <a:buFont typeface="Wingdings" panose="05000000000000000000" pitchFamily="2" charset="2"/>
              <a:buChar char=""/>
            </a:pPr>
            <a:r>
              <a:rPr lang="fr-FR" dirty="0">
                <a:effectLst/>
                <a:latin typeface="Calibri" panose="020F0502020204030204" pitchFamily="34" charset="0"/>
                <a:ea typeface="Times New Roman" panose="02020603050405020304" pitchFamily="18" charset="0"/>
                <a:cs typeface="Times New Roman" panose="02020603050405020304" pitchFamily="18" charset="0"/>
              </a:rPr>
              <a:t>Donner aux parents qui en ont besoins (besoins exprimés ou repérés) la possibilité d’être relayés, de souffler, pour prévenir le burn-out parental et préserver l’équilibre familial</a:t>
            </a:r>
            <a:endParaRPr lang="fr-FR" dirty="0">
              <a:effectLst/>
              <a:latin typeface="Cambria" panose="02040503050406030204" pitchFamily="18" charset="0"/>
              <a:ea typeface="Times New Roman" panose="02020603050405020304" pitchFamily="18" charset="0"/>
              <a:cs typeface="Times New Roman" panose="02020603050405020304" pitchFamily="18" charset="0"/>
            </a:endParaRPr>
          </a:p>
          <a:p>
            <a:pPr marL="1371600" algn="just">
              <a:lnSpc>
                <a:spcPct val="105000"/>
              </a:lnSpc>
            </a:pPr>
            <a:r>
              <a:rPr lang="fr-FR"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dirty="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lnSpc>
                <a:spcPct val="105000"/>
              </a:lnSpc>
              <a:buFont typeface="Courier New" panose="02070309020205020404" pitchFamily="49" charset="0"/>
              <a:buChar char="o"/>
            </a:pPr>
            <a:r>
              <a:rPr lang="fr-FR" b="1" dirty="0">
                <a:effectLst/>
                <a:latin typeface="Calibri" panose="020F0502020204030204" pitchFamily="34" charset="0"/>
                <a:ea typeface="Times New Roman" panose="02020603050405020304" pitchFamily="18" charset="0"/>
                <a:cs typeface="Times New Roman" panose="02020603050405020304" pitchFamily="18" charset="0"/>
              </a:rPr>
              <a:t>Fiche 11 – Soutenir les parents seuls</a:t>
            </a:r>
            <a:endParaRPr lang="fr-FR" b="1" dirty="0">
              <a:effectLst/>
              <a:latin typeface="Cambria" panose="02040503050406030204" pitchFamily="18" charset="0"/>
              <a:ea typeface="Times New Roman" panose="02020603050405020304" pitchFamily="18" charset="0"/>
              <a:cs typeface="Times New Roman" panose="02020603050405020304" pitchFamily="18" charset="0"/>
            </a:endParaRPr>
          </a:p>
          <a:p>
            <a:pPr marL="1143000" lvl="2" indent="-228600" algn="just">
              <a:lnSpc>
                <a:spcPct val="105000"/>
              </a:lnSpc>
              <a:spcAft>
                <a:spcPts val="1000"/>
              </a:spcAft>
              <a:buFont typeface="Wingdings" panose="05000000000000000000" pitchFamily="2" charset="2"/>
              <a:buChar char=""/>
            </a:pPr>
            <a:r>
              <a:rPr lang="fr-FR" dirty="0">
                <a:effectLst/>
                <a:latin typeface="Calibri" panose="020F0502020204030204" pitchFamily="34" charset="0"/>
                <a:ea typeface="Times New Roman" panose="02020603050405020304" pitchFamily="18" charset="0"/>
                <a:cs typeface="Times New Roman" panose="02020603050405020304" pitchFamily="18" charset="0"/>
              </a:rPr>
              <a:t>Soutenir la fonction parentale dans les périodes d’éloignement ou d’absence du second parent.</a:t>
            </a:r>
            <a:endParaRPr lang="fr-FR" dirty="0">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4744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DAB63DD-A3F3-4A9C-A7F1-6B962762129B}"/>
              </a:ext>
            </a:extLst>
          </p:cNvPr>
          <p:cNvSpPr>
            <a:spLocks noGrp="1"/>
          </p:cNvSpPr>
          <p:nvPr>
            <p:ph type="sldNum" sz="quarter" idx="12"/>
          </p:nvPr>
        </p:nvSpPr>
        <p:spPr/>
        <p:txBody>
          <a:bodyPr/>
          <a:lstStyle/>
          <a:p>
            <a:fld id="{AC31CB0A-AF66-4A20-86F5-3E92DBFDB500}" type="slidenum">
              <a:rPr lang="fr-FR" smtClean="0"/>
              <a:t>11</a:t>
            </a:fld>
            <a:endParaRPr lang="fr-FR"/>
          </a:p>
        </p:txBody>
      </p:sp>
      <p:sp>
        <p:nvSpPr>
          <p:cNvPr id="3" name="Titre 1">
            <a:extLst>
              <a:ext uri="{FF2B5EF4-FFF2-40B4-BE49-F238E27FC236}">
                <a16:creationId xmlns:a16="http://schemas.microsoft.com/office/drawing/2014/main" id="{A5D81A0D-309B-4783-B2A9-31EA4B8EB7CD}"/>
              </a:ext>
            </a:extLst>
          </p:cNvPr>
          <p:cNvSpPr txBox="1">
            <a:spLocks/>
          </p:cNvSpPr>
          <p:nvPr/>
        </p:nvSpPr>
        <p:spPr>
          <a:xfrm>
            <a:off x="0" y="268151"/>
            <a:ext cx="10059674" cy="726454"/>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txBody>
          <a:bodyPr>
            <a:noAutofit/>
          </a:bodyPr>
          <a:lstStyle>
            <a:lvl1pPr algn="l" defTabSz="914400" rtl="0" eaLnBrk="1" latinLnBrk="0" hangingPunct="1">
              <a:spcBef>
                <a:spcPct val="0"/>
              </a:spcBef>
              <a:buNone/>
              <a:defRPr sz="3200" b="1" kern="1200">
                <a:solidFill>
                  <a:schemeClr val="tx1"/>
                </a:solidFill>
                <a:latin typeface="+mn-lt"/>
                <a:ea typeface="+mj-ea"/>
                <a:cs typeface="+mj-cs"/>
              </a:defRPr>
            </a:lvl1pPr>
          </a:lstStyle>
          <a:p>
            <a:r>
              <a:rPr lang="fr-FR" sz="2800" dirty="0">
                <a:solidFill>
                  <a:schemeClr val="bg1"/>
                </a:solidFill>
              </a:rPr>
              <a:t>La Convention d’Objectifs et de Gestion</a:t>
            </a:r>
          </a:p>
        </p:txBody>
      </p:sp>
      <p:sp>
        <p:nvSpPr>
          <p:cNvPr id="5" name="ZoneTexte 4">
            <a:extLst>
              <a:ext uri="{FF2B5EF4-FFF2-40B4-BE49-F238E27FC236}">
                <a16:creationId xmlns:a16="http://schemas.microsoft.com/office/drawing/2014/main" id="{B6E5369C-19D0-48EE-B669-17617CFA6BD3}"/>
              </a:ext>
            </a:extLst>
          </p:cNvPr>
          <p:cNvSpPr txBox="1"/>
          <p:nvPr/>
        </p:nvSpPr>
        <p:spPr>
          <a:xfrm>
            <a:off x="481829" y="1349915"/>
            <a:ext cx="9577845" cy="5006435"/>
          </a:xfrm>
          <a:prstGeom prst="rect">
            <a:avLst/>
          </a:prstGeom>
          <a:noFill/>
        </p:spPr>
        <p:txBody>
          <a:bodyPr wrap="square">
            <a:spAutoFit/>
          </a:bodyPr>
          <a:lstStyle/>
          <a:p>
            <a:pPr algn="just">
              <a:lnSpc>
                <a:spcPct val="105000"/>
              </a:lnSpc>
              <a:spcAft>
                <a:spcPts val="1000"/>
              </a:spcAft>
            </a:pPr>
            <a:r>
              <a:rPr lang="fr-FR" sz="1200" b="1" dirty="0">
                <a:effectLst/>
                <a:latin typeface="Arial" panose="020B0604020202020204" pitchFamily="34" charset="0"/>
                <a:ea typeface="Times New Roman" panose="02020603050405020304" pitchFamily="18" charset="0"/>
                <a:cs typeface="Arial" panose="020B0604020202020204" pitchFamily="34" charset="0"/>
              </a:rPr>
              <a:t>Fiche thématique 4</a:t>
            </a:r>
            <a:r>
              <a:rPr lang="fr-FR" sz="1200" dirty="0">
                <a:effectLst/>
                <a:latin typeface="Arial" panose="020B0604020202020204" pitchFamily="34" charset="0"/>
                <a:ea typeface="Times New Roman" panose="02020603050405020304" pitchFamily="18" charset="0"/>
                <a:cs typeface="Arial" panose="020B0604020202020204" pitchFamily="34" charset="0"/>
              </a:rPr>
              <a:t> – </a:t>
            </a:r>
            <a:r>
              <a:rPr lang="fr-FR" sz="1200" b="1" dirty="0">
                <a:effectLst/>
                <a:latin typeface="Arial" panose="020B0604020202020204" pitchFamily="34" charset="0"/>
                <a:ea typeface="Times New Roman" panose="02020603050405020304" pitchFamily="18" charset="0"/>
                <a:cs typeface="Arial" panose="020B0604020202020204" pitchFamily="34" charset="0"/>
              </a:rPr>
              <a:t>Soutenir les parents, en couple, seuls ou séparés, dans l’exercice de leur parentalité, de leur parentalité, de la naissance à l’adolescence.</a:t>
            </a:r>
            <a:endParaRPr lang="fr-FR" sz="1200" b="1" dirty="0">
              <a:latin typeface="Arial" panose="020B0604020202020204" pitchFamily="34" charset="0"/>
              <a:ea typeface="Times New Roman" panose="02020603050405020304" pitchFamily="18" charset="0"/>
              <a:cs typeface="Arial" panose="020B0604020202020204" pitchFamily="34" charset="0"/>
            </a:endParaRPr>
          </a:p>
          <a:p>
            <a:pPr algn="just">
              <a:lnSpc>
                <a:spcPct val="105000"/>
              </a:lnSpc>
              <a:spcAft>
                <a:spcPts val="1000"/>
              </a:spcAft>
            </a:pPr>
            <a:endParaRPr lang="fr-FR"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5000"/>
              </a:lnSpc>
              <a:spcAft>
                <a:spcPts val="1000"/>
              </a:spcAft>
            </a:pPr>
            <a:r>
              <a:rPr lang="fr-FR" sz="1200" b="1" dirty="0">
                <a:latin typeface="Arial" panose="020B0604020202020204" pitchFamily="34" charset="0"/>
                <a:ea typeface="Times New Roman" panose="02020603050405020304" pitchFamily="18" charset="0"/>
                <a:cs typeface="Arial" panose="020B0604020202020204" pitchFamily="34" charset="0"/>
              </a:rPr>
              <a:t>a. </a:t>
            </a:r>
            <a:r>
              <a:rPr lang="fr-FR" sz="1200" b="1" dirty="0">
                <a:effectLst/>
                <a:latin typeface="Arial" panose="020B0604020202020204" pitchFamily="34" charset="0"/>
                <a:ea typeface="Times New Roman" panose="02020603050405020304" pitchFamily="18" charset="0"/>
                <a:cs typeface="Arial" panose="020B0604020202020204" pitchFamily="34" charset="0"/>
              </a:rPr>
              <a:t>Soutenir les parents dès l’arrivée de l’enfant par une action coordonnée […]. Démarche 1000 premiers jours</a:t>
            </a:r>
          </a:p>
          <a:p>
            <a:pPr marL="1143000" lvl="2" indent="-228600" algn="just">
              <a:lnSpc>
                <a:spcPct val="105000"/>
              </a:lnSpc>
              <a:buFont typeface="Wingdings" panose="05000000000000000000" pitchFamily="2" charset="2"/>
              <a:buChar char=""/>
            </a:pPr>
            <a:r>
              <a:rPr lang="fr-FR" sz="1200" dirty="0">
                <a:effectLst/>
                <a:latin typeface="Arial" panose="020B0604020202020204" pitchFamily="34" charset="0"/>
                <a:ea typeface="Times New Roman" panose="02020603050405020304" pitchFamily="18" charset="0"/>
                <a:cs typeface="Arial" panose="020B0604020202020204" pitchFamily="34" charset="0"/>
              </a:rPr>
              <a:t>Développement de groupes « naissance »</a:t>
            </a:r>
          </a:p>
          <a:p>
            <a:pPr marL="1371600" algn="just">
              <a:lnSpc>
                <a:spcPct val="105000"/>
              </a:lnSpc>
            </a:pPr>
            <a:r>
              <a:rPr lang="fr-FR" sz="1200" dirty="0">
                <a:effectLst/>
                <a:latin typeface="Arial" panose="020B0604020202020204" pitchFamily="34" charset="0"/>
                <a:ea typeface="Times New Roman" panose="02020603050405020304" pitchFamily="18" charset="0"/>
                <a:cs typeface="Arial" panose="020B0604020202020204" pitchFamily="34" charset="0"/>
              </a:rPr>
              <a:t> </a:t>
            </a:r>
          </a:p>
          <a:p>
            <a:pPr lvl="0" algn="just">
              <a:lnSpc>
                <a:spcPct val="150000"/>
              </a:lnSpc>
            </a:pPr>
            <a:r>
              <a:rPr lang="fr-FR" sz="1200" b="1" dirty="0">
                <a:effectLst/>
                <a:latin typeface="Arial" panose="020B0604020202020204" pitchFamily="34" charset="0"/>
                <a:ea typeface="Times New Roman" panose="02020603050405020304" pitchFamily="18" charset="0"/>
                <a:cs typeface="Arial" panose="020B0604020202020204" pitchFamily="34" charset="0"/>
              </a:rPr>
              <a:t>b. Favoriser l’accès des parents à une offre de soutien à la parentalité de proximité</a:t>
            </a:r>
          </a:p>
          <a:p>
            <a:pPr marL="1143000" lvl="2" indent="-228600" algn="just">
              <a:lnSpc>
                <a:spcPct val="105000"/>
              </a:lnSpc>
              <a:buFont typeface="Wingdings" panose="05000000000000000000" pitchFamily="2" charset="2"/>
              <a:buChar char=""/>
            </a:pPr>
            <a:r>
              <a:rPr lang="fr-FR" sz="1200" dirty="0">
                <a:effectLst/>
                <a:latin typeface="Arial" panose="020B0604020202020204" pitchFamily="34" charset="0"/>
                <a:ea typeface="Times New Roman" panose="02020603050405020304" pitchFamily="18" charset="0"/>
                <a:cs typeface="Arial" panose="020B0604020202020204" pitchFamily="34" charset="0"/>
              </a:rPr>
              <a:t>Développer le repérage des lieux ressources parentalité (maisons des parents ou référents familles des CS, …)</a:t>
            </a:r>
          </a:p>
          <a:p>
            <a:pPr marL="1143000" lvl="2" indent="-228600" algn="just">
              <a:lnSpc>
                <a:spcPct val="105000"/>
              </a:lnSpc>
              <a:buFont typeface="Wingdings" panose="05000000000000000000" pitchFamily="2" charset="2"/>
              <a:buChar char=""/>
            </a:pPr>
            <a:r>
              <a:rPr lang="fr-FR" sz="1200" dirty="0">
                <a:effectLst/>
                <a:latin typeface="Arial" panose="020B0604020202020204" pitchFamily="34" charset="0"/>
                <a:ea typeface="Times New Roman" panose="02020603050405020304" pitchFamily="18" charset="0"/>
                <a:cs typeface="Arial" panose="020B0604020202020204" pitchFamily="34" charset="0"/>
              </a:rPr>
              <a:t>Renforcer la visibilité et la structuration de l’offre parentalité</a:t>
            </a:r>
          </a:p>
          <a:p>
            <a:pPr marL="1143000" lvl="2" indent="-228600" algn="just">
              <a:lnSpc>
                <a:spcPct val="105000"/>
              </a:lnSpc>
              <a:buFont typeface="Wingdings" panose="05000000000000000000" pitchFamily="2" charset="2"/>
              <a:buChar char=""/>
            </a:pPr>
            <a:r>
              <a:rPr lang="fr-FR" sz="1200" dirty="0">
                <a:effectLst/>
                <a:latin typeface="Arial" panose="020B0604020202020204" pitchFamily="34" charset="0"/>
                <a:ea typeface="Times New Roman" panose="02020603050405020304" pitchFamily="18" charset="0"/>
                <a:cs typeface="Arial" panose="020B0604020202020204" pitchFamily="34" charset="0"/>
              </a:rPr>
              <a:t>Déploiement promeneur du net </a:t>
            </a:r>
          </a:p>
          <a:p>
            <a:pPr marL="1371600" algn="just">
              <a:lnSpc>
                <a:spcPct val="105000"/>
              </a:lnSpc>
            </a:pPr>
            <a:r>
              <a:rPr lang="fr-FR" sz="1200" dirty="0">
                <a:effectLst/>
                <a:latin typeface="Arial" panose="020B0604020202020204" pitchFamily="34" charset="0"/>
                <a:ea typeface="Times New Roman" panose="02020603050405020304" pitchFamily="18" charset="0"/>
                <a:cs typeface="Arial" panose="020B0604020202020204" pitchFamily="34" charset="0"/>
              </a:rPr>
              <a:t> </a:t>
            </a:r>
          </a:p>
          <a:p>
            <a:pPr lvl="0" algn="just">
              <a:lnSpc>
                <a:spcPct val="105000"/>
              </a:lnSpc>
            </a:pPr>
            <a:r>
              <a:rPr lang="fr-FR" sz="1200" b="1" dirty="0">
                <a:effectLst/>
                <a:latin typeface="Arial" panose="020B0604020202020204" pitchFamily="34" charset="0"/>
                <a:ea typeface="Times New Roman" panose="02020603050405020304" pitchFamily="18" charset="0"/>
                <a:cs typeface="Arial" panose="020B0604020202020204" pitchFamily="34" charset="0"/>
              </a:rPr>
              <a:t>c. Innover et diversifier les actions de soutien à la parentalité notamment pour les parents d’adolescents</a:t>
            </a:r>
          </a:p>
          <a:p>
            <a:pPr marL="1143000" lvl="2" indent="-228600" algn="just">
              <a:lnSpc>
                <a:spcPct val="105000"/>
              </a:lnSpc>
              <a:buFont typeface="Wingdings" panose="05000000000000000000" pitchFamily="2" charset="2"/>
              <a:buChar char=""/>
            </a:pPr>
            <a:r>
              <a:rPr lang="fr-FR" sz="1200" dirty="0">
                <a:effectLst/>
                <a:latin typeface="Arial" panose="020B0604020202020204" pitchFamily="34" charset="0"/>
                <a:ea typeface="Times New Roman" panose="02020603050405020304" pitchFamily="18" charset="0"/>
                <a:cs typeface="Arial" panose="020B0604020202020204" pitchFamily="34" charset="0"/>
              </a:rPr>
              <a:t>La prévention des risques liés au numérique. Proposition labélisation « </a:t>
            </a:r>
            <a:r>
              <a:rPr lang="fr-FR" sz="1200" dirty="0" err="1">
                <a:effectLst/>
                <a:latin typeface="Arial" panose="020B0604020202020204" pitchFamily="34" charset="0"/>
                <a:ea typeface="Times New Roman" panose="02020603050405020304" pitchFamily="18" charset="0"/>
                <a:cs typeface="Arial" panose="020B0604020202020204" pitchFamily="34" charset="0"/>
              </a:rPr>
              <a:t>P@rents</a:t>
            </a:r>
            <a:r>
              <a:rPr lang="fr-FR" sz="1200" dirty="0">
                <a:effectLst/>
                <a:latin typeface="Arial" panose="020B0604020202020204" pitchFamily="34" charset="0"/>
                <a:ea typeface="Times New Roman" panose="02020603050405020304" pitchFamily="18" charset="0"/>
                <a:cs typeface="Arial" panose="020B0604020202020204" pitchFamily="34" charset="0"/>
              </a:rPr>
              <a:t>, parlons numérique »</a:t>
            </a:r>
          </a:p>
          <a:p>
            <a:pPr marL="1143000" lvl="2" indent="-228600" algn="just">
              <a:lnSpc>
                <a:spcPct val="105000"/>
              </a:lnSpc>
              <a:buFont typeface="Wingdings" panose="05000000000000000000" pitchFamily="2" charset="2"/>
              <a:buChar char=""/>
            </a:pPr>
            <a:r>
              <a:rPr lang="fr-FR" sz="1200" dirty="0">
                <a:effectLst/>
                <a:latin typeface="Arial" panose="020B0604020202020204" pitchFamily="34" charset="0"/>
                <a:ea typeface="Times New Roman" panose="02020603050405020304" pitchFamily="18" charset="0"/>
                <a:cs typeface="Arial" panose="020B0604020202020204" pitchFamily="34" charset="0"/>
              </a:rPr>
              <a:t>Renforcement de l’axe innovation</a:t>
            </a:r>
          </a:p>
          <a:p>
            <a:pPr marL="1143000" lvl="2" indent="-228600" algn="just">
              <a:lnSpc>
                <a:spcPct val="105000"/>
              </a:lnSpc>
              <a:buFont typeface="Wingdings" panose="05000000000000000000" pitchFamily="2" charset="2"/>
              <a:buChar char=""/>
            </a:pPr>
            <a:r>
              <a:rPr lang="fr-FR" sz="1200" dirty="0">
                <a:effectLst/>
                <a:latin typeface="Arial" panose="020B0604020202020204" pitchFamily="34" charset="0"/>
                <a:ea typeface="Times New Roman" panose="02020603050405020304" pitchFamily="18" charset="0"/>
                <a:cs typeface="Arial" panose="020B0604020202020204" pitchFamily="34" charset="0"/>
              </a:rPr>
              <a:t>L’adolescence avec l’expérimentation d’actions multi-partenariales de soutien à la parentalité et aux adolescents de 11 à 18 ans.</a:t>
            </a:r>
          </a:p>
          <a:p>
            <a:pPr marL="1143000" lvl="2" indent="-228600" algn="just">
              <a:lnSpc>
                <a:spcPct val="105000"/>
              </a:lnSpc>
              <a:buFont typeface="Wingdings" panose="05000000000000000000" pitchFamily="2" charset="2"/>
              <a:buChar char=""/>
            </a:pPr>
            <a:r>
              <a:rPr lang="fr-FR" sz="1200" dirty="0">
                <a:effectLst/>
                <a:latin typeface="Arial" panose="020B0604020202020204" pitchFamily="34" charset="0"/>
                <a:ea typeface="Times New Roman" panose="02020603050405020304" pitchFamily="18" charset="0"/>
                <a:cs typeface="Arial" panose="020B0604020202020204" pitchFamily="34" charset="0"/>
              </a:rPr>
              <a:t>Renforcer la visibilité de l’ensemble des offres et dispositifs permettant le répit parental et familial</a:t>
            </a:r>
          </a:p>
          <a:p>
            <a:pPr marL="1371600" algn="just">
              <a:lnSpc>
                <a:spcPct val="105000"/>
              </a:lnSpc>
            </a:pPr>
            <a:r>
              <a:rPr lang="fr-FR" sz="1200" dirty="0">
                <a:effectLst/>
                <a:latin typeface="Arial" panose="020B0604020202020204" pitchFamily="34" charset="0"/>
                <a:ea typeface="Times New Roman" panose="02020603050405020304" pitchFamily="18" charset="0"/>
                <a:cs typeface="Arial" panose="020B0604020202020204" pitchFamily="34" charset="0"/>
              </a:rPr>
              <a:t> </a:t>
            </a:r>
          </a:p>
          <a:p>
            <a:pPr lvl="0" algn="just">
              <a:lnSpc>
                <a:spcPct val="105000"/>
              </a:lnSpc>
            </a:pPr>
            <a:r>
              <a:rPr lang="fr-FR" sz="1200" b="1" dirty="0">
                <a:effectLst/>
                <a:latin typeface="Arial" panose="020B0604020202020204" pitchFamily="34" charset="0"/>
                <a:ea typeface="Times New Roman" panose="02020603050405020304" pitchFamily="18" charset="0"/>
                <a:cs typeface="Arial" panose="020B0604020202020204" pitchFamily="34" charset="0"/>
              </a:rPr>
              <a:t>d. Renforcer l’accompagnement de la séparation auprès des deux parents</a:t>
            </a:r>
          </a:p>
          <a:p>
            <a:pPr marL="1143000" lvl="2" indent="-228600" algn="just">
              <a:lnSpc>
                <a:spcPct val="105000"/>
              </a:lnSpc>
              <a:buFont typeface="Wingdings" panose="05000000000000000000" pitchFamily="2" charset="2"/>
              <a:buChar char=""/>
            </a:pPr>
            <a:r>
              <a:rPr lang="fr-FR" sz="1200" dirty="0">
                <a:effectLst/>
                <a:latin typeface="Arial" panose="020B0604020202020204" pitchFamily="34" charset="0"/>
                <a:ea typeface="Times New Roman" panose="02020603050405020304" pitchFamily="18" charset="0"/>
                <a:cs typeface="Arial" panose="020B0604020202020204" pitchFamily="34" charset="0"/>
              </a:rPr>
              <a:t>Renforcer les offres visant à apaiser les conflits et maintenir le lien parents-enfants</a:t>
            </a:r>
          </a:p>
          <a:p>
            <a:pPr marL="1143000" lvl="2" indent="-228600" algn="just">
              <a:lnSpc>
                <a:spcPct val="105000"/>
              </a:lnSpc>
              <a:buFont typeface="Wingdings" panose="05000000000000000000" pitchFamily="2" charset="2"/>
              <a:buChar char=""/>
            </a:pPr>
            <a:r>
              <a:rPr lang="fr-FR" sz="1200" dirty="0">
                <a:effectLst/>
                <a:latin typeface="Arial" panose="020B0604020202020204" pitchFamily="34" charset="0"/>
                <a:ea typeface="Times New Roman" panose="02020603050405020304" pitchFamily="18" charset="0"/>
                <a:cs typeface="Arial" panose="020B0604020202020204" pitchFamily="34" charset="0"/>
              </a:rPr>
              <a:t>Elaborer et/ou déployer une offre de service dédiée au parent n’ayant pas la résidence principale de l’enfant</a:t>
            </a:r>
          </a:p>
          <a:p>
            <a:pPr marL="1143000" lvl="2" indent="-228600" algn="just">
              <a:lnSpc>
                <a:spcPct val="105000"/>
              </a:lnSpc>
              <a:spcAft>
                <a:spcPts val="1000"/>
              </a:spcAft>
              <a:buFont typeface="Wingdings" panose="05000000000000000000" pitchFamily="2" charset="2"/>
              <a:buChar char=""/>
            </a:pPr>
            <a:r>
              <a:rPr lang="fr-FR" sz="1200" dirty="0">
                <a:effectLst/>
                <a:latin typeface="Arial" panose="020B0604020202020204" pitchFamily="34" charset="0"/>
                <a:ea typeface="Times New Roman" panose="02020603050405020304" pitchFamily="18" charset="0"/>
                <a:cs typeface="Arial" panose="020B0604020202020204" pitchFamily="34" charset="0"/>
              </a:rPr>
              <a:t>Elaborer une offre spécifique pour les victimes et les auteurs de violences conjugales, en appui avec des partenaires spécialisées.</a:t>
            </a:r>
          </a:p>
        </p:txBody>
      </p:sp>
    </p:spTree>
    <p:extLst>
      <p:ext uri="{BB962C8B-B14F-4D97-AF65-F5344CB8AC3E}">
        <p14:creationId xmlns:p14="http://schemas.microsoft.com/office/powerpoint/2010/main" val="3208160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912D048-0F00-41E2-A696-992C3C5EDF28}"/>
              </a:ext>
            </a:extLst>
          </p:cNvPr>
          <p:cNvPicPr>
            <a:picLocks noChangeAspect="1"/>
          </p:cNvPicPr>
          <p:nvPr/>
        </p:nvPicPr>
        <p:blipFill>
          <a:blip r:embed="rId3"/>
          <a:stretch>
            <a:fillRect/>
          </a:stretch>
        </p:blipFill>
        <p:spPr>
          <a:xfrm>
            <a:off x="9342283" y="3429000"/>
            <a:ext cx="1434781" cy="1427884"/>
          </a:xfrm>
          <a:prstGeom prst="rect">
            <a:avLst/>
          </a:prstGeom>
          <a:noFill/>
        </p:spPr>
      </p:pic>
      <p:sp>
        <p:nvSpPr>
          <p:cNvPr id="4" name="ZoneTexte 3">
            <a:extLst>
              <a:ext uri="{FF2B5EF4-FFF2-40B4-BE49-F238E27FC236}">
                <a16:creationId xmlns:a16="http://schemas.microsoft.com/office/drawing/2014/main" id="{76EC9C12-34B2-4B55-ABAF-5C19BDF1646E}"/>
              </a:ext>
            </a:extLst>
          </p:cNvPr>
          <p:cNvSpPr txBox="1"/>
          <p:nvPr/>
        </p:nvSpPr>
        <p:spPr>
          <a:xfrm>
            <a:off x="559266" y="1716706"/>
            <a:ext cx="8450510" cy="4770358"/>
          </a:xfrm>
          <a:prstGeom prst="rect">
            <a:avLst/>
          </a:prstGeom>
        </p:spPr>
        <p:txBody>
          <a:bodyPr vert="horz" lIns="91440" tIns="45720" rIns="91440" bIns="45720" rtlCol="0">
            <a:noAutofit/>
          </a:bodyPr>
          <a:lstStyle/>
          <a:p>
            <a:pPr marL="342900" lvl="0" indent="-342900">
              <a:lnSpc>
                <a:spcPct val="90000"/>
              </a:lnSpc>
              <a:spcBef>
                <a:spcPct val="20000"/>
              </a:spcBef>
              <a:buFont typeface="Wingdings" panose="05000000000000000000" pitchFamily="2" charset="2"/>
              <a:buChar char=""/>
            </a:pPr>
            <a:r>
              <a:rPr lang="fr-FR" sz="1600" dirty="0">
                <a:effectLst/>
              </a:rPr>
              <a:t>Les temps et les lieux de « relais » et « répit » afin de prévenir l’épuisement parental et de préserver l’équilibre familial</a:t>
            </a:r>
          </a:p>
          <a:p>
            <a:pPr marL="342900" lvl="0" indent="-342900">
              <a:lnSpc>
                <a:spcPct val="90000"/>
              </a:lnSpc>
              <a:spcBef>
                <a:spcPct val="20000"/>
              </a:spcBef>
              <a:buFont typeface="Wingdings" panose="05000000000000000000" pitchFamily="2" charset="2"/>
              <a:buChar char=""/>
            </a:pPr>
            <a:r>
              <a:rPr lang="fr-FR" sz="1600" dirty="0">
                <a:effectLst/>
              </a:rPr>
              <a:t>L’accompagnement et la prévention des ruptures familiales (séparation, décès…)</a:t>
            </a:r>
          </a:p>
          <a:p>
            <a:pPr marL="342900" lvl="0" indent="-342900">
              <a:lnSpc>
                <a:spcPct val="90000"/>
              </a:lnSpc>
              <a:spcBef>
                <a:spcPct val="20000"/>
              </a:spcBef>
              <a:buFont typeface="Wingdings" panose="05000000000000000000" pitchFamily="2" charset="2"/>
              <a:buChar char=""/>
            </a:pPr>
            <a:r>
              <a:rPr lang="fr-FR" sz="1600" dirty="0">
                <a:effectLst/>
              </a:rPr>
              <a:t>L’accompagnement des parents au moment de la naissance et jusqu’aux trois ans de l’enfant</a:t>
            </a:r>
          </a:p>
          <a:p>
            <a:pPr marL="342900" lvl="0" indent="-342900">
              <a:lnSpc>
                <a:spcPct val="90000"/>
              </a:lnSpc>
              <a:spcBef>
                <a:spcPct val="20000"/>
              </a:spcBef>
              <a:buFont typeface="Wingdings" panose="05000000000000000000" pitchFamily="2" charset="2"/>
              <a:buChar char=""/>
            </a:pPr>
            <a:r>
              <a:rPr lang="fr-FR" sz="1600" dirty="0">
                <a:effectLst/>
              </a:rPr>
              <a:t>L’égalité fille garçon</a:t>
            </a:r>
          </a:p>
          <a:p>
            <a:pPr marL="342900" lvl="0" indent="-342900">
              <a:lnSpc>
                <a:spcPct val="90000"/>
              </a:lnSpc>
              <a:spcBef>
                <a:spcPct val="20000"/>
              </a:spcBef>
              <a:buFont typeface="Wingdings" panose="05000000000000000000" pitchFamily="2" charset="2"/>
              <a:buChar char=""/>
            </a:pPr>
            <a:r>
              <a:rPr lang="fr-FR" sz="1600" dirty="0">
                <a:effectLst/>
              </a:rPr>
              <a:t>La monoparentalité</a:t>
            </a:r>
          </a:p>
          <a:p>
            <a:pPr marL="342900" lvl="0" indent="-342900">
              <a:lnSpc>
                <a:spcPct val="90000"/>
              </a:lnSpc>
              <a:spcBef>
                <a:spcPct val="20000"/>
              </a:spcBef>
              <a:buFont typeface="Wingdings" panose="05000000000000000000" pitchFamily="2" charset="2"/>
              <a:buChar char=""/>
            </a:pPr>
            <a:r>
              <a:rPr lang="fr-FR" sz="1600" dirty="0">
                <a:effectLst/>
              </a:rPr>
              <a:t>Les violences intrafamiliales</a:t>
            </a:r>
          </a:p>
          <a:p>
            <a:pPr marL="342900" lvl="0" indent="-342900">
              <a:lnSpc>
                <a:spcPct val="90000"/>
              </a:lnSpc>
              <a:spcBef>
                <a:spcPct val="20000"/>
              </a:spcBef>
              <a:buFont typeface="Wingdings" panose="05000000000000000000" pitchFamily="2" charset="2"/>
              <a:buChar char=""/>
            </a:pPr>
            <a:r>
              <a:rPr lang="fr-FR" sz="1600" dirty="0">
                <a:effectLst/>
              </a:rPr>
              <a:t>Les pratiques éducatives parentales </a:t>
            </a:r>
          </a:p>
          <a:p>
            <a:pPr marL="342900" lvl="0" indent="-342900">
              <a:lnSpc>
                <a:spcPct val="90000"/>
              </a:lnSpc>
              <a:spcBef>
                <a:spcPct val="20000"/>
              </a:spcBef>
              <a:buFont typeface="Wingdings" panose="05000000000000000000" pitchFamily="2" charset="2"/>
              <a:buChar char=""/>
            </a:pPr>
            <a:r>
              <a:rPr lang="fr-FR" sz="1600" dirty="0">
                <a:effectLst/>
              </a:rPr>
              <a:t>L’utilisation des nouvelles technologies dans la cellule familiale</a:t>
            </a:r>
          </a:p>
          <a:p>
            <a:pPr marL="342900" lvl="0" indent="-342900">
              <a:lnSpc>
                <a:spcPct val="90000"/>
              </a:lnSpc>
              <a:spcBef>
                <a:spcPct val="20000"/>
              </a:spcBef>
              <a:buFont typeface="Wingdings" panose="05000000000000000000" pitchFamily="2" charset="2"/>
              <a:buChar char=""/>
            </a:pPr>
            <a:r>
              <a:rPr lang="fr-FR" sz="1600" dirty="0">
                <a:effectLst/>
              </a:rPr>
              <a:t>Les échanges de pratiques interculturelles</a:t>
            </a:r>
          </a:p>
          <a:p>
            <a:pPr marL="342900" lvl="0" indent="-342900">
              <a:lnSpc>
                <a:spcPct val="90000"/>
              </a:lnSpc>
              <a:spcBef>
                <a:spcPct val="20000"/>
              </a:spcBef>
              <a:buFont typeface="Wingdings" panose="05000000000000000000" pitchFamily="2" charset="2"/>
              <a:buChar char=""/>
            </a:pPr>
            <a:r>
              <a:rPr lang="fr-FR" sz="1600" dirty="0">
                <a:effectLst/>
              </a:rPr>
              <a:t>La maladie et/ou le handicap dans la famille</a:t>
            </a:r>
          </a:p>
          <a:p>
            <a:pPr marL="342900" lvl="0" indent="-342900">
              <a:lnSpc>
                <a:spcPct val="90000"/>
              </a:lnSpc>
              <a:spcBef>
                <a:spcPct val="20000"/>
              </a:spcBef>
              <a:buFont typeface="Wingdings" panose="05000000000000000000" pitchFamily="2" charset="2"/>
              <a:buChar char=""/>
            </a:pPr>
            <a:r>
              <a:rPr lang="fr-FR" sz="1600" dirty="0">
                <a:effectLst/>
              </a:rPr>
              <a:t>La place des grands-parents</a:t>
            </a:r>
          </a:p>
          <a:p>
            <a:pPr marL="342900" lvl="0" indent="-342900">
              <a:lnSpc>
                <a:spcPct val="90000"/>
              </a:lnSpc>
              <a:spcBef>
                <a:spcPct val="20000"/>
              </a:spcBef>
              <a:buFont typeface="Wingdings" panose="05000000000000000000" pitchFamily="2" charset="2"/>
              <a:buChar char=""/>
            </a:pPr>
            <a:r>
              <a:rPr lang="fr-FR" sz="1600" dirty="0">
                <a:effectLst/>
              </a:rPr>
              <a:t>Les parents détenus</a:t>
            </a:r>
          </a:p>
          <a:p>
            <a:pPr lvl="0">
              <a:lnSpc>
                <a:spcPct val="90000"/>
              </a:lnSpc>
              <a:spcBef>
                <a:spcPct val="20000"/>
              </a:spcBef>
            </a:pPr>
            <a:endParaRPr lang="fr-FR" sz="1600" dirty="0">
              <a:effectLst/>
            </a:endParaRPr>
          </a:p>
          <a:p>
            <a:pPr marL="342900" lvl="0" indent="-342900">
              <a:lnSpc>
                <a:spcPct val="90000"/>
              </a:lnSpc>
              <a:spcBef>
                <a:spcPct val="20000"/>
              </a:spcBef>
              <a:buFont typeface="Wingdings" panose="05000000000000000000" pitchFamily="2" charset="2"/>
              <a:buChar char=""/>
            </a:pPr>
            <a:r>
              <a:rPr lang="fr-FR" sz="1600" dirty="0">
                <a:effectLst/>
              </a:rPr>
              <a:t>La </a:t>
            </a:r>
            <a:r>
              <a:rPr lang="fr-FR" sz="1600" dirty="0" err="1">
                <a:effectLst/>
              </a:rPr>
              <a:t>co</a:t>
            </a:r>
            <a:r>
              <a:rPr lang="fr-FR" sz="1600" dirty="0">
                <a:effectLst/>
              </a:rPr>
              <a:t> construction des projets incluant les partenaires et la participation des usagers </a:t>
            </a:r>
          </a:p>
          <a:p>
            <a:pPr marL="342900" lvl="0" indent="-342900">
              <a:lnSpc>
                <a:spcPct val="90000"/>
              </a:lnSpc>
              <a:spcBef>
                <a:spcPct val="20000"/>
              </a:spcBef>
              <a:spcAft>
                <a:spcPts val="800"/>
              </a:spcAft>
              <a:buFont typeface="Wingdings" panose="05000000000000000000" pitchFamily="2" charset="2"/>
              <a:buChar char=""/>
            </a:pPr>
            <a:r>
              <a:rPr lang="fr-FR" sz="1600" dirty="0">
                <a:effectLst/>
              </a:rPr>
              <a:t>Le développement des actions sur les territoires peu pourvu en offre parentale</a:t>
            </a:r>
          </a:p>
          <a:p>
            <a:pPr>
              <a:lnSpc>
                <a:spcPct val="90000"/>
              </a:lnSpc>
              <a:spcBef>
                <a:spcPct val="20000"/>
              </a:spcBef>
            </a:pPr>
            <a:endParaRPr lang="fr-FR" sz="1600" dirty="0"/>
          </a:p>
        </p:txBody>
      </p:sp>
      <p:sp>
        <p:nvSpPr>
          <p:cNvPr id="12" name="Titre 1">
            <a:extLst>
              <a:ext uri="{FF2B5EF4-FFF2-40B4-BE49-F238E27FC236}">
                <a16:creationId xmlns:a16="http://schemas.microsoft.com/office/drawing/2014/main" id="{151A9FCB-A06B-445D-A441-AA0F986F7EC5}"/>
              </a:ext>
            </a:extLst>
          </p:cNvPr>
          <p:cNvSpPr txBox="1">
            <a:spLocks/>
          </p:cNvSpPr>
          <p:nvPr/>
        </p:nvSpPr>
        <p:spPr>
          <a:xfrm>
            <a:off x="0" y="449960"/>
            <a:ext cx="10059674" cy="726454"/>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txBody>
          <a:bodyPr>
            <a:noAutofit/>
          </a:bodyPr>
          <a:lstStyle>
            <a:lvl1pPr algn="l" defTabSz="914400" rtl="0" eaLnBrk="1" latinLnBrk="0" hangingPunct="1">
              <a:spcBef>
                <a:spcPct val="0"/>
              </a:spcBef>
              <a:buNone/>
              <a:defRPr sz="3200" b="1" kern="1200">
                <a:solidFill>
                  <a:schemeClr val="tx1"/>
                </a:solidFill>
                <a:latin typeface="+mn-lt"/>
                <a:ea typeface="+mj-ea"/>
                <a:cs typeface="+mj-cs"/>
              </a:defRPr>
            </a:lvl1pPr>
          </a:lstStyle>
          <a:p>
            <a:r>
              <a:rPr lang="fr-FR" sz="2800" b="1" kern="1200" dirty="0">
                <a:solidFill>
                  <a:schemeClr val="bg1"/>
                </a:solidFill>
                <a:latin typeface="+mn-lt"/>
                <a:ea typeface="+mj-ea"/>
                <a:cs typeface="+mj-cs"/>
              </a:rPr>
              <a:t>La sélection des Projets en lien avec le Projet de Territoire</a:t>
            </a:r>
          </a:p>
          <a:p>
            <a:endParaRPr lang="fr-FR" sz="2800" dirty="0">
              <a:solidFill>
                <a:schemeClr val="bg1"/>
              </a:solidFill>
            </a:endParaRPr>
          </a:p>
        </p:txBody>
      </p:sp>
    </p:spTree>
    <p:extLst>
      <p:ext uri="{BB962C8B-B14F-4D97-AF65-F5344CB8AC3E}">
        <p14:creationId xmlns:p14="http://schemas.microsoft.com/office/powerpoint/2010/main" val="3006819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0178" y="1345294"/>
            <a:ext cx="9482712" cy="5206314"/>
          </a:xfrm>
        </p:spPr>
        <p:txBody>
          <a:bodyPr>
            <a:normAutofit/>
          </a:bodyPr>
          <a:lstStyle/>
          <a:p>
            <a:pPr marL="0" indent="0" algn="ctr">
              <a:buNone/>
            </a:pPr>
            <a:r>
              <a:rPr lang="fr-FR" sz="4800" b="1" dirty="0">
                <a:solidFill>
                  <a:srgbClr val="0070C0"/>
                </a:solidFill>
                <a:ea typeface="+mj-ea"/>
                <a:cs typeface="+mj-cs"/>
              </a:rPr>
              <a:t>  </a:t>
            </a:r>
            <a:r>
              <a:rPr lang="fr-FR" sz="3200" b="1" dirty="0" err="1">
                <a:solidFill>
                  <a:srgbClr val="0070C0"/>
                </a:solidFill>
                <a:ea typeface="+mj-ea"/>
                <a:cs typeface="+mj-cs"/>
              </a:rPr>
              <a:t>Labéllisation</a:t>
            </a:r>
            <a:endParaRPr lang="fr-FR" sz="3200" b="1" dirty="0">
              <a:solidFill>
                <a:srgbClr val="0070C0"/>
              </a:solidFill>
              <a:ea typeface="+mj-ea"/>
              <a:cs typeface="+mj-cs"/>
            </a:endParaRPr>
          </a:p>
          <a:p>
            <a:pPr marL="0" indent="0" algn="ctr">
              <a:buNone/>
            </a:pPr>
            <a:r>
              <a:rPr lang="fr-FR" sz="3200" b="1" dirty="0">
                <a:solidFill>
                  <a:srgbClr val="0070C0"/>
                </a:solidFill>
                <a:ea typeface="+mj-ea"/>
                <a:cs typeface="+mj-cs"/>
              </a:rPr>
              <a:t>« </a:t>
            </a:r>
            <a:r>
              <a:rPr lang="fr-FR" sz="3200" b="1" dirty="0" err="1">
                <a:solidFill>
                  <a:srgbClr val="0070C0"/>
                </a:solidFill>
                <a:ea typeface="+mj-ea"/>
                <a:cs typeface="+mj-cs"/>
              </a:rPr>
              <a:t>P@rent</a:t>
            </a:r>
            <a:r>
              <a:rPr lang="fr-FR" sz="3200" b="1" dirty="0">
                <a:solidFill>
                  <a:srgbClr val="0070C0"/>
                </a:solidFill>
                <a:ea typeface="+mj-ea"/>
                <a:cs typeface="+mj-cs"/>
              </a:rPr>
              <a:t>, parlons numérique »</a:t>
            </a:r>
          </a:p>
          <a:p>
            <a:pPr marL="0" indent="0" algn="ctr">
              <a:buNone/>
            </a:pPr>
            <a:endParaRPr lang="fr-FR" sz="3200" b="1" dirty="0">
              <a:solidFill>
                <a:schemeClr val="accent5">
                  <a:lumMod val="50000"/>
                </a:schemeClr>
              </a:solidFill>
              <a:ea typeface="+mj-ea"/>
              <a:cs typeface="+mj-cs"/>
            </a:endParaRPr>
          </a:p>
          <a:p>
            <a:pPr marL="0" indent="0" algn="ctr">
              <a:buNone/>
            </a:pPr>
            <a:endParaRPr lang="fr-FR" sz="3200" b="1" dirty="0">
              <a:solidFill>
                <a:schemeClr val="accent5">
                  <a:lumMod val="50000"/>
                </a:schemeClr>
              </a:solidFill>
              <a:ea typeface="+mj-ea"/>
              <a:cs typeface="+mj-cs"/>
            </a:endParaRPr>
          </a:p>
          <a:p>
            <a:pPr marL="0" indent="0" algn="ctr">
              <a:buNone/>
            </a:pPr>
            <a:endParaRPr lang="fr-FR" sz="3200" b="1" dirty="0">
              <a:solidFill>
                <a:schemeClr val="accent5">
                  <a:lumMod val="50000"/>
                </a:schemeClr>
              </a:solidFill>
              <a:ea typeface="+mj-ea"/>
              <a:cs typeface="+mj-cs"/>
            </a:endParaRPr>
          </a:p>
          <a:p>
            <a:pPr marL="0" indent="0" algn="ctr">
              <a:buNone/>
            </a:pPr>
            <a:endParaRPr lang="fr-FR" sz="3200" b="1" dirty="0">
              <a:solidFill>
                <a:schemeClr val="accent5">
                  <a:lumMod val="50000"/>
                </a:schemeClr>
              </a:solidFill>
              <a:ea typeface="+mj-ea"/>
              <a:cs typeface="+mj-cs"/>
            </a:endParaRPr>
          </a:p>
          <a:p>
            <a:pPr marL="0" indent="0" algn="ctr">
              <a:buNone/>
            </a:pPr>
            <a:endParaRPr lang="fr-FR" b="1" i="1" dirty="0">
              <a:solidFill>
                <a:schemeClr val="accent5">
                  <a:lumMod val="50000"/>
                </a:schemeClr>
              </a:solidFill>
            </a:endParaRPr>
          </a:p>
          <a:p>
            <a:pPr algn="ctr">
              <a:buFontTx/>
              <a:buChar char="-"/>
            </a:pPr>
            <a:endParaRPr lang="fr-FR" b="1" i="1" dirty="0">
              <a:solidFill>
                <a:schemeClr val="accent5">
                  <a:lumMod val="50000"/>
                </a:schemeClr>
              </a:solidFill>
            </a:endParaRPr>
          </a:p>
          <a:p>
            <a:pPr algn="ctr">
              <a:buFontTx/>
              <a:buChar char="-"/>
            </a:pPr>
            <a:endParaRPr lang="fr-FR" b="1" i="1" dirty="0">
              <a:solidFill>
                <a:schemeClr val="accent5">
                  <a:lumMod val="50000"/>
                </a:schemeClr>
              </a:solidFill>
            </a:endParaRPr>
          </a:p>
        </p:txBody>
      </p:sp>
      <p:sp>
        <p:nvSpPr>
          <p:cNvPr id="4" name="Espace réservé du numéro de diapositive 3"/>
          <p:cNvSpPr>
            <a:spLocks noGrp="1"/>
          </p:cNvSpPr>
          <p:nvPr>
            <p:ph type="sldNum" sz="quarter" idx="12"/>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6937DA4D-F48C-49DE-9205-C7E681545F3B}" type="slidenum">
              <a:rPr kumimoji="0" lang="fr-FR" sz="1200" b="1" i="0" u="none" strike="noStrike" kern="1200" cap="none" spc="0" normalizeH="0" baseline="0" noProof="0">
                <a:ln>
                  <a:noFill/>
                </a:ln>
                <a:solidFill>
                  <a:prstClr val="black"/>
                </a:solidFill>
                <a:effectLst/>
                <a:uLnTx/>
                <a:uFillTx/>
                <a:latin typeface="Calibri"/>
                <a:ea typeface="+mn-ea"/>
                <a:cs typeface="+mn-cs"/>
              </a:rPr>
              <a:pPr marL="0" marR="0" lvl="0" indent="0" algn="r" defTabSz="914309" rtl="0" eaLnBrk="1" fontAlgn="auto" latinLnBrk="0" hangingPunct="1">
                <a:lnSpc>
                  <a:spcPct val="100000"/>
                </a:lnSpc>
                <a:spcBef>
                  <a:spcPts val="0"/>
                </a:spcBef>
                <a:spcAft>
                  <a:spcPts val="0"/>
                </a:spcAft>
                <a:buClrTx/>
                <a:buSzTx/>
                <a:buFontTx/>
                <a:buNone/>
                <a:tabLst/>
                <a:defRPr/>
              </a:pPr>
              <a:t>13</a:t>
            </a:fld>
            <a:endParaRPr kumimoji="0" lang="fr-FR" sz="1200" b="1" i="0" u="none" strike="noStrike" kern="1200" cap="none" spc="0" normalizeH="0" baseline="0" noProof="0">
              <a:ln>
                <a:noFill/>
              </a:ln>
              <a:solidFill>
                <a:prstClr val="black"/>
              </a:solidFill>
              <a:effectLst/>
              <a:uLnTx/>
              <a:uFillTx/>
              <a:latin typeface="Calibri"/>
              <a:ea typeface="+mn-ea"/>
              <a:cs typeface="+mn-cs"/>
            </a:endParaRPr>
          </a:p>
        </p:txBody>
      </p:sp>
      <p:pic>
        <p:nvPicPr>
          <p:cNvPr id="1026" name="Picture 2" descr="G:\acsoc\logos\logo Caf1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178" y="230891"/>
            <a:ext cx="1305400" cy="1723744"/>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a:extLst>
              <a:ext uri="{FF2B5EF4-FFF2-40B4-BE49-F238E27FC236}">
                <a16:creationId xmlns:a16="http://schemas.microsoft.com/office/drawing/2014/main" id="{DE14BA48-6CF3-A0DB-4EB2-9F4B6DB010A4}"/>
              </a:ext>
            </a:extLst>
          </p:cNvPr>
          <p:cNvPicPr>
            <a:picLocks noChangeAspect="1"/>
          </p:cNvPicPr>
          <p:nvPr/>
        </p:nvPicPr>
        <p:blipFill>
          <a:blip r:embed="rId4"/>
          <a:stretch>
            <a:fillRect/>
          </a:stretch>
        </p:blipFill>
        <p:spPr>
          <a:xfrm>
            <a:off x="3982810" y="2729563"/>
            <a:ext cx="2597447" cy="2597447"/>
          </a:xfrm>
          <a:prstGeom prst="rect">
            <a:avLst/>
          </a:prstGeom>
        </p:spPr>
      </p:pic>
    </p:spTree>
    <p:extLst>
      <p:ext uri="{BB962C8B-B14F-4D97-AF65-F5344CB8AC3E}">
        <p14:creationId xmlns:p14="http://schemas.microsoft.com/office/powerpoint/2010/main" val="2243573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94DD41DB-3AC0-3836-667F-8A13FC0722B9}"/>
              </a:ext>
            </a:extLst>
          </p:cNvPr>
          <p:cNvSpPr/>
          <p:nvPr/>
        </p:nvSpPr>
        <p:spPr>
          <a:xfrm>
            <a:off x="228433" y="3256534"/>
            <a:ext cx="4132620" cy="813658"/>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latin typeface="Calibri,Bold"/>
              </a:rPr>
              <a:t>Expériences autour du soutien à la parentalité et/ou formation complémentaire à ce sujet</a:t>
            </a:r>
          </a:p>
        </p:txBody>
      </p:sp>
      <p:sp>
        <p:nvSpPr>
          <p:cNvPr id="5" name="Rectangle : coins arrondis 4">
            <a:extLst>
              <a:ext uri="{FF2B5EF4-FFF2-40B4-BE49-F238E27FC236}">
                <a16:creationId xmlns:a16="http://schemas.microsoft.com/office/drawing/2014/main" id="{E02F1601-233F-99E2-15FD-28547EF8BD56}"/>
              </a:ext>
            </a:extLst>
          </p:cNvPr>
          <p:cNvSpPr/>
          <p:nvPr/>
        </p:nvSpPr>
        <p:spPr>
          <a:xfrm>
            <a:off x="228433" y="4278415"/>
            <a:ext cx="4132620" cy="829228"/>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latin typeface="Calibri,Bold"/>
              </a:rPr>
              <a:t>Favorise</a:t>
            </a:r>
            <a:r>
              <a:rPr lang="fr-FR" sz="1600" dirty="0">
                <a:solidFill>
                  <a:schemeClr val="bg2">
                    <a:lumMod val="50000"/>
                  </a:schemeClr>
                </a:solidFill>
                <a:latin typeface="Calibri,Bold"/>
              </a:rPr>
              <a:t> </a:t>
            </a:r>
            <a:r>
              <a:rPr lang="fr-FR" sz="1600" dirty="0">
                <a:solidFill>
                  <a:schemeClr val="tx1"/>
                </a:solidFill>
                <a:latin typeface="Calibri,Bold"/>
              </a:rPr>
              <a:t>l’expression des parents sur les difficultés/ préoccupations qu’il exprime</a:t>
            </a:r>
          </a:p>
        </p:txBody>
      </p:sp>
      <p:sp>
        <p:nvSpPr>
          <p:cNvPr id="6" name="Rectangle : coins arrondis 5">
            <a:extLst>
              <a:ext uri="{FF2B5EF4-FFF2-40B4-BE49-F238E27FC236}">
                <a16:creationId xmlns:a16="http://schemas.microsoft.com/office/drawing/2014/main" id="{F0808F99-BC26-4512-ACFF-DD2D266F8218}"/>
              </a:ext>
            </a:extLst>
          </p:cNvPr>
          <p:cNvSpPr/>
          <p:nvPr/>
        </p:nvSpPr>
        <p:spPr>
          <a:xfrm>
            <a:off x="228433" y="2233018"/>
            <a:ext cx="4132620" cy="813658"/>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latin typeface="Calibri,Bold"/>
              </a:rPr>
              <a:t>Garant du bon déroulement des actions proposées an lien avec les attendus du référentiel</a:t>
            </a:r>
          </a:p>
        </p:txBody>
      </p:sp>
      <p:sp>
        <p:nvSpPr>
          <p:cNvPr id="7" name="Rectangle : coins arrondis 6">
            <a:extLst>
              <a:ext uri="{FF2B5EF4-FFF2-40B4-BE49-F238E27FC236}">
                <a16:creationId xmlns:a16="http://schemas.microsoft.com/office/drawing/2014/main" id="{5572AD85-9EB4-A925-28D2-685954A3ADBE}"/>
              </a:ext>
            </a:extLst>
          </p:cNvPr>
          <p:cNvSpPr/>
          <p:nvPr/>
        </p:nvSpPr>
        <p:spPr>
          <a:xfrm>
            <a:off x="228433" y="1309295"/>
            <a:ext cx="4132620" cy="713865"/>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latin typeface="Calibri,Bold"/>
              </a:rPr>
              <a:t>Doté de compétences, expertises, expériences, connaissances</a:t>
            </a:r>
          </a:p>
        </p:txBody>
      </p:sp>
      <p:sp>
        <p:nvSpPr>
          <p:cNvPr id="9" name="Rectangle : coins arrondis 8">
            <a:extLst>
              <a:ext uri="{FF2B5EF4-FFF2-40B4-BE49-F238E27FC236}">
                <a16:creationId xmlns:a16="http://schemas.microsoft.com/office/drawing/2014/main" id="{024D26C9-08F8-1849-AE23-FC5E668AFFC8}"/>
              </a:ext>
            </a:extLst>
          </p:cNvPr>
          <p:cNvSpPr/>
          <p:nvPr/>
        </p:nvSpPr>
        <p:spPr>
          <a:xfrm>
            <a:off x="228433" y="5315066"/>
            <a:ext cx="4168592" cy="132051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latin typeface="Calibri,Bold"/>
              </a:rPr>
              <a:t>Analyse de pratique professionnelle fortement conseillée animée par des professionnels qualifiés et formés, extérieurs à la structure (8h/an/</a:t>
            </a:r>
            <a:r>
              <a:rPr lang="fr-FR" sz="1600" dirty="0" err="1">
                <a:solidFill>
                  <a:schemeClr val="tx1"/>
                </a:solidFill>
                <a:latin typeface="Calibri,Bold"/>
              </a:rPr>
              <a:t>Etp</a:t>
            </a:r>
            <a:r>
              <a:rPr lang="fr-FR" sz="1600" dirty="0">
                <a:solidFill>
                  <a:schemeClr val="tx1"/>
                </a:solidFill>
                <a:latin typeface="Calibri,Bold"/>
              </a:rPr>
              <a:t>) </a:t>
            </a:r>
          </a:p>
        </p:txBody>
      </p:sp>
      <p:pic>
        <p:nvPicPr>
          <p:cNvPr id="12" name="Graphique 11" descr="Héroïne avec un remplissage uni">
            <a:extLst>
              <a:ext uri="{FF2B5EF4-FFF2-40B4-BE49-F238E27FC236}">
                <a16:creationId xmlns:a16="http://schemas.microsoft.com/office/drawing/2014/main" id="{6A9F3B56-DD8C-6E75-4C82-D6BD08B489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99825" y="2537813"/>
            <a:ext cx="2392350" cy="2392350"/>
          </a:xfrm>
          <a:prstGeom prst="rect">
            <a:avLst/>
          </a:prstGeom>
        </p:spPr>
      </p:pic>
      <p:sp>
        <p:nvSpPr>
          <p:cNvPr id="17" name="Bulle narrative : ronde 16">
            <a:extLst>
              <a:ext uri="{FF2B5EF4-FFF2-40B4-BE49-F238E27FC236}">
                <a16:creationId xmlns:a16="http://schemas.microsoft.com/office/drawing/2014/main" id="{2C5BE5EC-612F-676A-14AA-FDCAA2233961}"/>
              </a:ext>
            </a:extLst>
          </p:cNvPr>
          <p:cNvSpPr/>
          <p:nvPr/>
        </p:nvSpPr>
        <p:spPr>
          <a:xfrm>
            <a:off x="8580287" y="101330"/>
            <a:ext cx="3383280" cy="1746504"/>
          </a:xfrm>
          <a:prstGeom prst="wedgeEllipseCallou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tx1"/>
              </a:solidFill>
            </a:endParaRPr>
          </a:p>
          <a:p>
            <a:pPr algn="ctr"/>
            <a:r>
              <a:rPr lang="fr-FR" sz="1200" dirty="0">
                <a:solidFill>
                  <a:schemeClr val="tx1"/>
                </a:solidFill>
              </a:rPr>
              <a:t>Les gestionnaires, porteurs de projets doivent s’assurer de l’absence de condamnation de ses intervenants (demande extrait du bulletin n°3 du casier judiciaire)</a:t>
            </a:r>
          </a:p>
          <a:p>
            <a:pPr algn="ctr"/>
            <a:endParaRPr lang="fr-FR" dirty="0">
              <a:solidFill>
                <a:schemeClr val="tx1"/>
              </a:solidFill>
            </a:endParaRPr>
          </a:p>
        </p:txBody>
      </p:sp>
      <p:sp>
        <p:nvSpPr>
          <p:cNvPr id="19" name="ZoneTexte 18">
            <a:extLst>
              <a:ext uri="{FF2B5EF4-FFF2-40B4-BE49-F238E27FC236}">
                <a16:creationId xmlns:a16="http://schemas.microsoft.com/office/drawing/2014/main" id="{B89FFF7B-AD0F-F405-B3B3-3B23DD2EF3CC}"/>
              </a:ext>
            </a:extLst>
          </p:cNvPr>
          <p:cNvSpPr txBox="1"/>
          <p:nvPr/>
        </p:nvSpPr>
        <p:spPr>
          <a:xfrm>
            <a:off x="5338688" y="2123346"/>
            <a:ext cx="6473932" cy="923330"/>
          </a:xfrm>
          <a:prstGeom prst="rect">
            <a:avLst/>
          </a:prstGeom>
          <a:noFill/>
        </p:spPr>
        <p:txBody>
          <a:bodyPr wrap="square">
            <a:spAutoFit/>
          </a:bodyPr>
          <a:lstStyle/>
          <a:p>
            <a:pPr lvl="5">
              <a:buFont typeface="Wingdings" panose="05000000000000000000" pitchFamily="2" charset="2"/>
              <a:buChar char="Ø"/>
            </a:pPr>
            <a:r>
              <a:rPr lang="fr-FR" sz="1800" b="1" i="0" u="none" strike="noStrike" baseline="0" dirty="0">
                <a:solidFill>
                  <a:srgbClr val="226687"/>
                </a:solidFill>
                <a:latin typeface="Calibri,Bold"/>
              </a:rPr>
              <a:t>Des actions menées avec prévenance avec une démarche d’objectivité et de neutralité</a:t>
            </a:r>
            <a:r>
              <a:rPr lang="fr-FR" sz="1800" b="1" dirty="0">
                <a:solidFill>
                  <a:srgbClr val="226687"/>
                </a:solidFill>
                <a:latin typeface="Calibri,Bold"/>
              </a:rPr>
              <a:t> </a:t>
            </a:r>
            <a:endParaRPr lang="fr-FR" sz="1800" b="1" i="0" u="none" strike="noStrike" baseline="0" dirty="0">
              <a:solidFill>
                <a:srgbClr val="226687"/>
              </a:solidFill>
              <a:latin typeface="Calibri,Bold"/>
            </a:endParaRPr>
          </a:p>
        </p:txBody>
      </p:sp>
      <p:sp>
        <p:nvSpPr>
          <p:cNvPr id="20" name="Organigramme : Terminateur 19">
            <a:extLst>
              <a:ext uri="{FF2B5EF4-FFF2-40B4-BE49-F238E27FC236}">
                <a16:creationId xmlns:a16="http://schemas.microsoft.com/office/drawing/2014/main" id="{A9ACB077-E9C1-793C-4944-2CF3D0EE743E}"/>
              </a:ext>
            </a:extLst>
          </p:cNvPr>
          <p:cNvSpPr/>
          <p:nvPr/>
        </p:nvSpPr>
        <p:spPr>
          <a:xfrm>
            <a:off x="9814592" y="2918089"/>
            <a:ext cx="1998028" cy="534985"/>
          </a:xfrm>
          <a:prstGeom prst="flowChartTerminator">
            <a:avLst/>
          </a:prstGeom>
          <a:solidFill>
            <a:srgbClr val="00FFCC"/>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lumMod val="50000"/>
                  </a:schemeClr>
                </a:solidFill>
                <a:latin typeface="Calibri,Bold"/>
              </a:rPr>
              <a:t>Modalités de mise en œuvre</a:t>
            </a:r>
          </a:p>
        </p:txBody>
      </p:sp>
      <p:sp>
        <p:nvSpPr>
          <p:cNvPr id="21" name="Organigramme : Terminateur 20">
            <a:extLst>
              <a:ext uri="{FF2B5EF4-FFF2-40B4-BE49-F238E27FC236}">
                <a16:creationId xmlns:a16="http://schemas.microsoft.com/office/drawing/2014/main" id="{3C63F571-3470-98DC-5BC1-6A0CDC085007}"/>
              </a:ext>
            </a:extLst>
          </p:cNvPr>
          <p:cNvSpPr/>
          <p:nvPr/>
        </p:nvSpPr>
        <p:spPr>
          <a:xfrm>
            <a:off x="7647823" y="3560473"/>
            <a:ext cx="2587752" cy="534985"/>
          </a:xfrm>
          <a:prstGeom prst="flowChartTerminator">
            <a:avLst/>
          </a:prstGeom>
          <a:solidFill>
            <a:srgbClr val="00FFCC"/>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lumMod val="50000"/>
                  </a:schemeClr>
                </a:solidFill>
                <a:latin typeface="Calibri,Bold"/>
              </a:rPr>
              <a:t>Objectifs poursuivis    des actions</a:t>
            </a:r>
          </a:p>
        </p:txBody>
      </p:sp>
      <p:sp>
        <p:nvSpPr>
          <p:cNvPr id="22" name="Organigramme : Terminateur 21">
            <a:extLst>
              <a:ext uri="{FF2B5EF4-FFF2-40B4-BE49-F238E27FC236}">
                <a16:creationId xmlns:a16="http://schemas.microsoft.com/office/drawing/2014/main" id="{0FA5EE43-1500-92F7-E6AE-834FA436F2AB}"/>
              </a:ext>
            </a:extLst>
          </p:cNvPr>
          <p:cNvSpPr/>
          <p:nvPr/>
        </p:nvSpPr>
        <p:spPr>
          <a:xfrm>
            <a:off x="9297347" y="4206241"/>
            <a:ext cx="2587752" cy="534985"/>
          </a:xfrm>
          <a:prstGeom prst="flowChartTerminator">
            <a:avLst/>
          </a:prstGeom>
          <a:solidFill>
            <a:srgbClr val="00FFCC"/>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lumMod val="50000"/>
                  </a:schemeClr>
                </a:solidFill>
                <a:latin typeface="Calibri,Bold"/>
              </a:rPr>
              <a:t>Confidentialité des échanges</a:t>
            </a:r>
          </a:p>
        </p:txBody>
      </p:sp>
      <p:sp>
        <p:nvSpPr>
          <p:cNvPr id="23" name="Organigramme : Terminateur 22">
            <a:extLst>
              <a:ext uri="{FF2B5EF4-FFF2-40B4-BE49-F238E27FC236}">
                <a16:creationId xmlns:a16="http://schemas.microsoft.com/office/drawing/2014/main" id="{1EFF5F19-E07A-D63C-9A0C-34850B3F6CBE}"/>
              </a:ext>
            </a:extLst>
          </p:cNvPr>
          <p:cNvSpPr/>
          <p:nvPr/>
        </p:nvSpPr>
        <p:spPr>
          <a:xfrm>
            <a:off x="7647823" y="4840151"/>
            <a:ext cx="2587752" cy="534985"/>
          </a:xfrm>
          <a:prstGeom prst="flowChartTerminator">
            <a:avLst/>
          </a:prstGeom>
          <a:solidFill>
            <a:srgbClr val="00FFCC"/>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lumMod val="50000"/>
                  </a:schemeClr>
                </a:solidFill>
                <a:latin typeface="Calibri,Bold"/>
              </a:rPr>
              <a:t>Orientation possible vers d’autres services</a:t>
            </a:r>
          </a:p>
        </p:txBody>
      </p:sp>
      <p:sp>
        <p:nvSpPr>
          <p:cNvPr id="24" name="Organigramme : Terminateur 23">
            <a:extLst>
              <a:ext uri="{FF2B5EF4-FFF2-40B4-BE49-F238E27FC236}">
                <a16:creationId xmlns:a16="http://schemas.microsoft.com/office/drawing/2014/main" id="{6A6C9C4F-9CC7-1121-CDEB-9405852316C8}"/>
              </a:ext>
            </a:extLst>
          </p:cNvPr>
          <p:cNvSpPr/>
          <p:nvPr/>
        </p:nvSpPr>
        <p:spPr>
          <a:xfrm>
            <a:off x="9273773" y="5491009"/>
            <a:ext cx="2689794" cy="617221"/>
          </a:xfrm>
          <a:prstGeom prst="flowChartTerminator">
            <a:avLst/>
          </a:prstGeom>
          <a:solidFill>
            <a:srgbClr val="00FFCC"/>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lumMod val="50000"/>
                  </a:schemeClr>
                </a:solidFill>
                <a:latin typeface="Calibri,Bold"/>
              </a:rPr>
              <a:t>Caractère temporaire de l’accompagnement</a:t>
            </a:r>
          </a:p>
        </p:txBody>
      </p:sp>
      <p:sp>
        <p:nvSpPr>
          <p:cNvPr id="26" name="Organigramme : Terminateur 25">
            <a:extLst>
              <a:ext uri="{FF2B5EF4-FFF2-40B4-BE49-F238E27FC236}">
                <a16:creationId xmlns:a16="http://schemas.microsoft.com/office/drawing/2014/main" id="{4CC3C101-FC16-5EA8-DF27-2109E3EDF536}"/>
              </a:ext>
            </a:extLst>
          </p:cNvPr>
          <p:cNvSpPr/>
          <p:nvPr/>
        </p:nvSpPr>
        <p:spPr>
          <a:xfrm>
            <a:off x="7647823" y="6224103"/>
            <a:ext cx="1719072" cy="411480"/>
          </a:xfrm>
          <a:prstGeom prst="flowChartTerminator">
            <a:avLst/>
          </a:prstGeom>
          <a:solidFill>
            <a:srgbClr val="00FFCC"/>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lumMod val="50000"/>
                  </a:schemeClr>
                </a:solidFill>
                <a:latin typeface="Calibri,Bold"/>
              </a:rPr>
              <a:t>Libre adhésion</a:t>
            </a:r>
          </a:p>
        </p:txBody>
      </p:sp>
      <p:sp>
        <p:nvSpPr>
          <p:cNvPr id="3" name="Titre 1">
            <a:extLst>
              <a:ext uri="{FF2B5EF4-FFF2-40B4-BE49-F238E27FC236}">
                <a16:creationId xmlns:a16="http://schemas.microsoft.com/office/drawing/2014/main" id="{A4AF7C35-CCF4-590B-6743-3BB4360C45AB}"/>
              </a:ext>
            </a:extLst>
          </p:cNvPr>
          <p:cNvSpPr txBox="1">
            <a:spLocks/>
          </p:cNvSpPr>
          <p:nvPr/>
        </p:nvSpPr>
        <p:spPr>
          <a:xfrm>
            <a:off x="1" y="155754"/>
            <a:ext cx="8402128" cy="904284"/>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txBody>
          <a:bodyPr>
            <a:noAutofit/>
          </a:bodyPr>
          <a:lstStyle>
            <a:lvl1pPr algn="l" defTabSz="914400" rtl="0" eaLnBrk="1" latinLnBrk="0" hangingPunct="1">
              <a:spcBef>
                <a:spcPct val="0"/>
              </a:spcBef>
              <a:buNone/>
              <a:defRPr sz="3200" b="1" kern="1200">
                <a:solidFill>
                  <a:schemeClr val="tx1"/>
                </a:solidFill>
                <a:latin typeface="+mn-lt"/>
                <a:ea typeface="+mj-ea"/>
                <a:cs typeface="+mj-cs"/>
              </a:defRPr>
            </a:lvl1pPr>
          </a:lstStyle>
          <a:p>
            <a:r>
              <a:rPr lang="fr-FR" sz="2800" dirty="0">
                <a:solidFill>
                  <a:schemeClr val="bg1"/>
                </a:solidFill>
              </a:rPr>
              <a:t>Des qualifications et des compétences requises pour les intervenants</a:t>
            </a:r>
          </a:p>
        </p:txBody>
      </p:sp>
    </p:spTree>
    <p:extLst>
      <p:ext uri="{BB962C8B-B14F-4D97-AF65-F5344CB8AC3E}">
        <p14:creationId xmlns:p14="http://schemas.microsoft.com/office/powerpoint/2010/main" val="2259689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1BA04B6-578F-4582-A0FE-63DA16928985}"/>
              </a:ext>
            </a:extLst>
          </p:cNvPr>
          <p:cNvSpPr>
            <a:spLocks noGrp="1"/>
          </p:cNvSpPr>
          <p:nvPr>
            <p:ph type="sldNum" sz="quarter" idx="12"/>
          </p:nvPr>
        </p:nvSpPr>
        <p:spPr/>
        <p:txBody>
          <a:bodyPr/>
          <a:lstStyle/>
          <a:p>
            <a:fld id="{AC31CB0A-AF66-4A20-86F5-3E92DBFDB500}" type="slidenum">
              <a:rPr lang="fr-FR" smtClean="0"/>
              <a:t>15</a:t>
            </a:fld>
            <a:endParaRPr lang="fr-FR"/>
          </a:p>
        </p:txBody>
      </p:sp>
      <p:sp>
        <p:nvSpPr>
          <p:cNvPr id="4" name="Titre 1">
            <a:extLst>
              <a:ext uri="{FF2B5EF4-FFF2-40B4-BE49-F238E27FC236}">
                <a16:creationId xmlns:a16="http://schemas.microsoft.com/office/drawing/2014/main" id="{FE2C84FF-55E7-40A3-BF2C-2A02D36D17BE}"/>
              </a:ext>
            </a:extLst>
          </p:cNvPr>
          <p:cNvSpPr txBox="1">
            <a:spLocks/>
          </p:cNvSpPr>
          <p:nvPr/>
        </p:nvSpPr>
        <p:spPr>
          <a:xfrm>
            <a:off x="0" y="371576"/>
            <a:ext cx="10059674" cy="726454"/>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txBody>
          <a:bodyPr>
            <a:noAutofit/>
          </a:bodyPr>
          <a:lstStyle>
            <a:lvl1pPr algn="l" defTabSz="914400" rtl="0" eaLnBrk="1" latinLnBrk="0" hangingPunct="1">
              <a:spcBef>
                <a:spcPct val="0"/>
              </a:spcBef>
              <a:buNone/>
              <a:defRPr sz="3200" b="1" kern="1200">
                <a:solidFill>
                  <a:schemeClr val="tx1"/>
                </a:solidFill>
                <a:latin typeface="+mn-lt"/>
                <a:ea typeface="+mj-ea"/>
                <a:cs typeface="+mj-cs"/>
              </a:defRPr>
            </a:lvl1pPr>
          </a:lstStyle>
          <a:p>
            <a:r>
              <a:rPr lang="fr-FR" sz="2800" dirty="0">
                <a:solidFill>
                  <a:schemeClr val="bg1"/>
                </a:solidFill>
              </a:rPr>
              <a:t>Animation des REAAP</a:t>
            </a:r>
          </a:p>
        </p:txBody>
      </p:sp>
      <p:sp>
        <p:nvSpPr>
          <p:cNvPr id="3" name="ZoneTexte 2">
            <a:extLst>
              <a:ext uri="{FF2B5EF4-FFF2-40B4-BE49-F238E27FC236}">
                <a16:creationId xmlns:a16="http://schemas.microsoft.com/office/drawing/2014/main" id="{4CEDFC7E-8355-0227-FB8F-A393C1B21FA7}"/>
              </a:ext>
            </a:extLst>
          </p:cNvPr>
          <p:cNvSpPr txBox="1"/>
          <p:nvPr/>
        </p:nvSpPr>
        <p:spPr>
          <a:xfrm>
            <a:off x="301841" y="1180730"/>
            <a:ext cx="10599938" cy="5432256"/>
          </a:xfrm>
          <a:prstGeom prst="rect">
            <a:avLst/>
          </a:prstGeom>
          <a:noFill/>
        </p:spPr>
        <p:txBody>
          <a:bodyPr wrap="square" rtlCol="0">
            <a:spAutoFit/>
          </a:bodyPr>
          <a:lstStyle/>
          <a:p>
            <a:r>
              <a:rPr lang="fr-FR" sz="2000" b="1" u="sng" dirty="0"/>
              <a:t>Rappel des Objectifs:</a:t>
            </a:r>
          </a:p>
          <a:p>
            <a:endParaRPr lang="fr-FR" dirty="0"/>
          </a:p>
          <a:p>
            <a:pPr marL="285750" lvl="0" indent="-285750" algn="just">
              <a:spcAft>
                <a:spcPts val="1000"/>
              </a:spcAft>
              <a:buFont typeface="Wingdings" panose="05000000000000000000" pitchFamily="2" charset="2"/>
              <a:buChar char="Ø"/>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Contribuer à la mise en œuvre d’une coordination locale des actions REAAP,</a:t>
            </a:r>
          </a:p>
          <a:p>
            <a:pPr marL="285750" lvl="0" indent="-285750" algn="just">
              <a:spcAft>
                <a:spcPts val="1000"/>
              </a:spcAft>
              <a:buFont typeface="Wingdings" panose="05000000000000000000" pitchFamily="2" charset="2"/>
              <a:buChar char="Ø"/>
            </a:pPr>
            <a:r>
              <a:rPr lang="fr-FR" sz="1800" dirty="0">
                <a:effectLst/>
                <a:latin typeface="Calibri" panose="020F0502020204030204" pitchFamily="34" charset="0"/>
                <a:ea typeface="Calibri" panose="020F0502020204030204" pitchFamily="34" charset="0"/>
                <a:cs typeface="Calibri" panose="020F0502020204030204" pitchFamily="34" charset="0"/>
              </a:rPr>
              <a:t>Associer les parents au REAAP (f</a:t>
            </a: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avoriser leur implication et leur participation) et soutenir leurs initiatives,</a:t>
            </a:r>
          </a:p>
          <a:p>
            <a:pPr marL="285750" lvl="0" indent="-285750" algn="just">
              <a:spcAft>
                <a:spcPts val="1000"/>
              </a:spcAft>
              <a:buFont typeface="Wingdings" panose="05000000000000000000" pitchFamily="2" charset="2"/>
              <a:buChar char="Ø"/>
            </a:pPr>
            <a:r>
              <a:rPr lang="fr-FR" sz="1800" dirty="0">
                <a:effectLst/>
                <a:latin typeface="Calibri" panose="020F0502020204030204" pitchFamily="34" charset="0"/>
                <a:ea typeface="Calibri" panose="020F0502020204030204" pitchFamily="34" charset="0"/>
                <a:cs typeface="Calibri" panose="020F0502020204030204" pitchFamily="34" charset="0"/>
              </a:rPr>
              <a:t>Partager les moyens d’intervention (matériels, humains),</a:t>
            </a:r>
          </a:p>
          <a:p>
            <a:pPr marL="285750" lvl="0" indent="-285750" algn="just">
              <a:spcAft>
                <a:spcPts val="1000"/>
              </a:spcAft>
              <a:buFont typeface="Wingdings" panose="05000000000000000000" pitchFamily="2" charset="2"/>
              <a:buChar char="Ø"/>
            </a:pPr>
            <a:r>
              <a:rPr lang="fr-FR" sz="1800" dirty="0">
                <a:effectLst/>
                <a:latin typeface="Calibri" panose="020F0502020204030204" pitchFamily="34" charset="0"/>
                <a:ea typeface="Calibri" panose="020F0502020204030204" pitchFamily="34" charset="0"/>
                <a:cs typeface="Calibri" panose="020F0502020204030204" pitchFamily="34" charset="0"/>
              </a:rPr>
              <a:t>Construire une culture commune et partagée,</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spcAft>
                <a:spcPts val="1000"/>
              </a:spcAft>
              <a:buFont typeface="Wingdings" panose="05000000000000000000" pitchFamily="2" charset="2"/>
              <a:buChar char="Ø"/>
            </a:pPr>
            <a:r>
              <a:rPr lang="fr-FR" sz="1800" dirty="0">
                <a:effectLst/>
                <a:latin typeface="Calibri" panose="020F0502020204030204" pitchFamily="34" charset="0"/>
                <a:ea typeface="Calibri" panose="020F0502020204030204" pitchFamily="34" charset="0"/>
                <a:cs typeface="Calibri" panose="020F0502020204030204" pitchFamily="34" charset="0"/>
              </a:rPr>
              <a:t>Avoir une vision globale de l’offre proposée sur le territoire permettant d’ajuster le développement de projets autour des manques ou des besoins non couverts,</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spcAft>
                <a:spcPts val="1000"/>
              </a:spcAft>
              <a:buFont typeface="Wingdings" panose="05000000000000000000" pitchFamily="2" charset="2"/>
              <a:buChar char="Ø"/>
            </a:pPr>
            <a:r>
              <a:rPr lang="fr-FR" sz="1800" dirty="0">
                <a:effectLst/>
                <a:latin typeface="Calibri" panose="020F0502020204030204" pitchFamily="34" charset="0"/>
                <a:ea typeface="Calibri" panose="020F0502020204030204" pitchFamily="34" charset="0"/>
                <a:cs typeface="Calibri" panose="020F0502020204030204" pitchFamily="34" charset="0"/>
              </a:rPr>
              <a:t>Permettre une meilleure articulation entre les projets et les acteurs et de s’inscrire dans une « feuille de route globale » pour le territoire concerné,</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spcAft>
                <a:spcPts val="1000"/>
              </a:spcAft>
              <a:buFont typeface="Wingdings" panose="05000000000000000000" pitchFamily="2" charset="2"/>
              <a:buChar char="Ø"/>
            </a:pPr>
            <a:r>
              <a:rPr lang="fr-FR" sz="1800" dirty="0">
                <a:effectLst/>
                <a:latin typeface="Calibri" panose="020F0502020204030204" pitchFamily="34" charset="0"/>
                <a:ea typeface="Calibri" panose="020F0502020204030204" pitchFamily="34" charset="0"/>
                <a:cs typeface="Calibri" panose="020F0502020204030204" pitchFamily="34" charset="0"/>
              </a:rPr>
              <a:t>Renforcer les synergies entre acteurs et à leur élargissement à d’autres acteurs ou réseaux d’acteurs en contact avec des parents et leurs enfants notamment ceux cités dans le référentiel national,</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spcAft>
                <a:spcPts val="1000"/>
              </a:spcAft>
              <a:buFont typeface="Wingdings" panose="05000000000000000000" pitchFamily="2" charset="2"/>
              <a:buChar char="Ø"/>
            </a:pPr>
            <a:r>
              <a:rPr lang="fr-FR" sz="1800" dirty="0">
                <a:effectLst/>
                <a:latin typeface="Calibri" panose="020F0502020204030204" pitchFamily="34" charset="0"/>
                <a:ea typeface="Calibri" panose="020F0502020204030204" pitchFamily="34" charset="0"/>
                <a:cs typeface="Calibri" panose="020F0502020204030204" pitchFamily="34" charset="0"/>
              </a:rPr>
              <a:t>Evaluer localement les actions réalisées en lien avec le projet de territoire,</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spcAft>
                <a:spcPts val="1000"/>
              </a:spcAft>
              <a:buFont typeface="Wingdings" panose="05000000000000000000" pitchFamily="2" charset="2"/>
              <a:buChar char="Ø"/>
            </a:pPr>
            <a:r>
              <a:rPr lang="fr-FR" sz="1800" dirty="0">
                <a:effectLst/>
                <a:latin typeface="Calibri" panose="020F0502020204030204" pitchFamily="34" charset="0"/>
                <a:ea typeface="Calibri" panose="020F0502020204030204" pitchFamily="34" charset="0"/>
                <a:cs typeface="Calibri" panose="020F0502020204030204" pitchFamily="34" charset="0"/>
              </a:rPr>
              <a:t>Capitaliser des savoirs faire et les « bonnes pratiques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spcAft>
                <a:spcPts val="1000"/>
              </a:spcAft>
              <a:buFont typeface="Wingdings" panose="05000000000000000000" pitchFamily="2" charset="2"/>
              <a:buChar char="Ø"/>
            </a:pPr>
            <a:r>
              <a:rPr lang="fr-FR" sz="1800" dirty="0">
                <a:effectLst/>
                <a:latin typeface="Calibri" panose="020F0502020204030204" pitchFamily="34" charset="0"/>
                <a:ea typeface="Calibri" panose="020F0502020204030204" pitchFamily="34" charset="0"/>
                <a:cs typeface="Calibri" panose="020F0502020204030204" pitchFamily="34" charset="0"/>
              </a:rPr>
              <a:t>Respecter la Charte National de soutien à la Parentalité</a:t>
            </a:r>
            <a:endParaRPr lang="fr-FR" dirty="0"/>
          </a:p>
        </p:txBody>
      </p:sp>
    </p:spTree>
    <p:extLst>
      <p:ext uri="{BB962C8B-B14F-4D97-AF65-F5344CB8AC3E}">
        <p14:creationId xmlns:p14="http://schemas.microsoft.com/office/powerpoint/2010/main" val="3238328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a:extLst>
              <a:ext uri="{FF2B5EF4-FFF2-40B4-BE49-F238E27FC236}">
                <a16:creationId xmlns:a16="http://schemas.microsoft.com/office/drawing/2014/main" id="{151A9FCB-A06B-445D-A441-AA0F986F7EC5}"/>
              </a:ext>
            </a:extLst>
          </p:cNvPr>
          <p:cNvSpPr txBox="1">
            <a:spLocks/>
          </p:cNvSpPr>
          <p:nvPr/>
        </p:nvSpPr>
        <p:spPr>
          <a:xfrm>
            <a:off x="0" y="424226"/>
            <a:ext cx="10644997" cy="940061"/>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txBody>
          <a:bodyPr>
            <a:noAutofit/>
          </a:bodyPr>
          <a:lstStyle>
            <a:lvl1pPr algn="l" defTabSz="914400" rtl="0" eaLnBrk="1" latinLnBrk="0" hangingPunct="1">
              <a:spcBef>
                <a:spcPct val="0"/>
              </a:spcBef>
              <a:buNone/>
              <a:defRPr sz="3200" b="1" kern="1200">
                <a:solidFill>
                  <a:schemeClr val="tx1"/>
                </a:solidFill>
                <a:latin typeface="+mn-lt"/>
                <a:ea typeface="+mj-ea"/>
                <a:cs typeface="+mj-cs"/>
              </a:defRPr>
            </a:lvl1pPr>
          </a:lstStyle>
          <a:p>
            <a:r>
              <a:rPr lang="fr-FR" sz="2400" dirty="0">
                <a:solidFill>
                  <a:schemeClr val="bg1"/>
                </a:solidFill>
              </a:rPr>
              <a:t>Des conditions nécessaires pour la mise en œuvre des projets parentalités La nécessaire inscription dans une dynamique de réseau</a:t>
            </a:r>
            <a:endParaRPr lang="fr-FR" sz="2400" b="1" kern="1200" dirty="0">
              <a:solidFill>
                <a:schemeClr val="bg1"/>
              </a:solidFill>
              <a:latin typeface="+mn-lt"/>
              <a:ea typeface="+mj-ea"/>
              <a:cs typeface="+mj-cs"/>
            </a:endParaRPr>
          </a:p>
          <a:p>
            <a:endParaRPr lang="fr-FR" sz="2800" dirty="0">
              <a:solidFill>
                <a:schemeClr val="bg1"/>
              </a:solidFill>
            </a:endParaRPr>
          </a:p>
        </p:txBody>
      </p:sp>
      <p:pic>
        <p:nvPicPr>
          <p:cNvPr id="3" name="Graphique 2" descr="Vivats contour">
            <a:extLst>
              <a:ext uri="{FF2B5EF4-FFF2-40B4-BE49-F238E27FC236}">
                <a16:creationId xmlns:a16="http://schemas.microsoft.com/office/drawing/2014/main" id="{B99B81D8-EADC-436F-FC13-2596D0C874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66408" y="449887"/>
            <a:ext cx="914400" cy="914400"/>
          </a:xfrm>
          <a:prstGeom prst="rect">
            <a:avLst/>
          </a:prstGeom>
        </p:spPr>
      </p:pic>
      <p:sp>
        <p:nvSpPr>
          <p:cNvPr id="9" name="Organigramme : Terminateur 8">
            <a:extLst>
              <a:ext uri="{FF2B5EF4-FFF2-40B4-BE49-F238E27FC236}">
                <a16:creationId xmlns:a16="http://schemas.microsoft.com/office/drawing/2014/main" id="{3248196F-410C-D650-C46D-0D20B3E0378F}"/>
              </a:ext>
            </a:extLst>
          </p:cNvPr>
          <p:cNvSpPr/>
          <p:nvPr/>
        </p:nvSpPr>
        <p:spPr>
          <a:xfrm>
            <a:off x="1089959" y="3707458"/>
            <a:ext cx="3294422" cy="806005"/>
          </a:xfrm>
          <a:prstGeom prst="flowChartTerminator">
            <a:avLst/>
          </a:prstGeom>
          <a:solidFill>
            <a:schemeClr val="accent4">
              <a:lumMod val="40000"/>
              <a:lumOff val="6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800" b="0" i="0" u="none" strike="noStrike" baseline="0" dirty="0">
                <a:solidFill>
                  <a:schemeClr val="tx1"/>
                </a:solidFill>
                <a:latin typeface="Calibri" panose="020F0502020204030204" pitchFamily="34" charset="0"/>
              </a:rPr>
              <a:t>Soutenir la mutualisation et la capitalisation des savoir-faire</a:t>
            </a:r>
            <a:endParaRPr lang="fr-FR" dirty="0">
              <a:solidFill>
                <a:schemeClr val="tx1"/>
              </a:solidFill>
              <a:latin typeface="Calibri,Bold"/>
            </a:endParaRPr>
          </a:p>
        </p:txBody>
      </p:sp>
      <p:sp>
        <p:nvSpPr>
          <p:cNvPr id="10" name="Organigramme : Terminateur 9">
            <a:extLst>
              <a:ext uri="{FF2B5EF4-FFF2-40B4-BE49-F238E27FC236}">
                <a16:creationId xmlns:a16="http://schemas.microsoft.com/office/drawing/2014/main" id="{97B12698-43FB-0BE6-2DA0-666BBC0640C5}"/>
              </a:ext>
            </a:extLst>
          </p:cNvPr>
          <p:cNvSpPr/>
          <p:nvPr/>
        </p:nvSpPr>
        <p:spPr>
          <a:xfrm>
            <a:off x="1151481" y="5157206"/>
            <a:ext cx="3171378" cy="810239"/>
          </a:xfrm>
          <a:prstGeom prst="flowChartTerminator">
            <a:avLst/>
          </a:prstGeom>
          <a:solidFill>
            <a:schemeClr val="accent4">
              <a:lumMod val="40000"/>
              <a:lumOff val="6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800" b="0" i="0" u="none" strike="noStrike" baseline="0" dirty="0">
                <a:solidFill>
                  <a:schemeClr val="tx1"/>
                </a:solidFill>
                <a:latin typeface="Calibri" panose="020F0502020204030204" pitchFamily="34" charset="0"/>
              </a:rPr>
              <a:t>Améliorer et renforcer les démarches d’évaluation</a:t>
            </a:r>
            <a:endParaRPr lang="fr-FR" dirty="0">
              <a:solidFill>
                <a:schemeClr val="tx1"/>
              </a:solidFill>
            </a:endParaRPr>
          </a:p>
        </p:txBody>
      </p:sp>
      <p:sp>
        <p:nvSpPr>
          <p:cNvPr id="11" name="Organigramme : Terminateur 10">
            <a:extLst>
              <a:ext uri="{FF2B5EF4-FFF2-40B4-BE49-F238E27FC236}">
                <a16:creationId xmlns:a16="http://schemas.microsoft.com/office/drawing/2014/main" id="{9F3B0CB7-AC31-5A83-BD0A-B002CD3647E2}"/>
              </a:ext>
            </a:extLst>
          </p:cNvPr>
          <p:cNvSpPr/>
          <p:nvPr/>
        </p:nvSpPr>
        <p:spPr>
          <a:xfrm>
            <a:off x="5992147" y="5099837"/>
            <a:ext cx="4142232" cy="924976"/>
          </a:xfrm>
          <a:prstGeom prst="flowChartTerminator">
            <a:avLst/>
          </a:prstGeom>
          <a:solidFill>
            <a:schemeClr val="accent4">
              <a:lumMod val="40000"/>
              <a:lumOff val="6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800" b="0" i="0" u="none" strike="noStrike" baseline="0" dirty="0">
                <a:solidFill>
                  <a:schemeClr val="tx1"/>
                </a:solidFill>
                <a:latin typeface="Calibri" panose="020F0502020204030204" pitchFamily="34" charset="0"/>
              </a:rPr>
              <a:t>Promouvoir auprès des parents, élus, institutions, les actions parentalité</a:t>
            </a:r>
            <a:endParaRPr lang="fr-FR" dirty="0">
              <a:solidFill>
                <a:schemeClr val="tx1"/>
              </a:solidFill>
              <a:latin typeface="Calibri,Bold"/>
            </a:endParaRPr>
          </a:p>
        </p:txBody>
      </p:sp>
      <p:sp>
        <p:nvSpPr>
          <p:cNvPr id="5" name="Organigramme : Terminateur 4">
            <a:extLst>
              <a:ext uri="{FF2B5EF4-FFF2-40B4-BE49-F238E27FC236}">
                <a16:creationId xmlns:a16="http://schemas.microsoft.com/office/drawing/2014/main" id="{116EFB4D-1ABE-CE01-A876-28BC6E8CF966}"/>
              </a:ext>
            </a:extLst>
          </p:cNvPr>
          <p:cNvSpPr/>
          <p:nvPr/>
        </p:nvSpPr>
        <p:spPr>
          <a:xfrm>
            <a:off x="6718366" y="3801849"/>
            <a:ext cx="2689794" cy="617221"/>
          </a:xfrm>
          <a:prstGeom prst="flowChartTerminator">
            <a:avLst/>
          </a:prstGeom>
          <a:solidFill>
            <a:schemeClr val="accent4">
              <a:lumMod val="40000"/>
              <a:lumOff val="6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800" b="0" i="0" u="none" strike="noStrike" baseline="0" dirty="0">
                <a:solidFill>
                  <a:schemeClr val="tx1"/>
                </a:solidFill>
                <a:latin typeface="Calibri" panose="020F0502020204030204" pitchFamily="34" charset="0"/>
              </a:rPr>
              <a:t>Renforcer la synergie entre acteurs</a:t>
            </a:r>
            <a:endParaRPr lang="fr-FR" dirty="0">
              <a:solidFill>
                <a:schemeClr val="tx1"/>
              </a:solidFill>
            </a:endParaRPr>
          </a:p>
        </p:txBody>
      </p:sp>
      <p:sp>
        <p:nvSpPr>
          <p:cNvPr id="13" name="Organigramme : Terminateur 12">
            <a:extLst>
              <a:ext uri="{FF2B5EF4-FFF2-40B4-BE49-F238E27FC236}">
                <a16:creationId xmlns:a16="http://schemas.microsoft.com/office/drawing/2014/main" id="{5455AA9C-984F-DBD9-B2AE-7A38C6CC4B8C}"/>
              </a:ext>
            </a:extLst>
          </p:cNvPr>
          <p:cNvSpPr/>
          <p:nvPr/>
        </p:nvSpPr>
        <p:spPr>
          <a:xfrm>
            <a:off x="5770373" y="1768221"/>
            <a:ext cx="4585780" cy="1261873"/>
          </a:xfrm>
          <a:prstGeom prst="flowChartTerminator">
            <a:avLst/>
          </a:prstGeom>
          <a:solidFill>
            <a:schemeClr val="accent4">
              <a:lumMod val="40000"/>
              <a:lumOff val="6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800" b="0" i="0" u="none" strike="noStrike" baseline="0" dirty="0">
                <a:solidFill>
                  <a:schemeClr val="tx1"/>
                </a:solidFill>
                <a:latin typeface="Calibri,Bold"/>
              </a:rPr>
              <a:t>Articuler </a:t>
            </a:r>
            <a:r>
              <a:rPr lang="fr-FR" dirty="0">
                <a:solidFill>
                  <a:schemeClr val="tx1"/>
                </a:solidFill>
                <a:latin typeface="Calibri,Bold"/>
              </a:rPr>
              <a:t>vo</a:t>
            </a:r>
            <a:r>
              <a:rPr lang="fr-FR" sz="1800" b="0" i="0" u="none" strike="noStrike" baseline="0" dirty="0">
                <a:solidFill>
                  <a:schemeClr val="tx1"/>
                </a:solidFill>
                <a:latin typeface="Calibri,Bold"/>
              </a:rPr>
              <a:t>s interventions avec les offres de service existantes sur le territoire et contribuer ainsi à la coordination locale des actions parentalité ;</a:t>
            </a:r>
            <a:endParaRPr lang="fr-FR" dirty="0">
              <a:solidFill>
                <a:schemeClr val="tx1"/>
              </a:solidFill>
              <a:latin typeface="Calibri,Bold"/>
            </a:endParaRPr>
          </a:p>
        </p:txBody>
      </p:sp>
      <p:sp>
        <p:nvSpPr>
          <p:cNvPr id="14" name="Organigramme : Terminateur 13">
            <a:extLst>
              <a:ext uri="{FF2B5EF4-FFF2-40B4-BE49-F238E27FC236}">
                <a16:creationId xmlns:a16="http://schemas.microsoft.com/office/drawing/2014/main" id="{E238507E-AAAF-E59D-23DC-5C6415E329A4}"/>
              </a:ext>
            </a:extLst>
          </p:cNvPr>
          <p:cNvSpPr/>
          <p:nvPr/>
        </p:nvSpPr>
        <p:spPr>
          <a:xfrm>
            <a:off x="523527" y="1929128"/>
            <a:ext cx="4427286" cy="940060"/>
          </a:xfrm>
          <a:prstGeom prst="flowChartTerminator">
            <a:avLst/>
          </a:prstGeom>
          <a:solidFill>
            <a:schemeClr val="accent4">
              <a:lumMod val="40000"/>
              <a:lumOff val="6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Calibri,Bold"/>
              </a:rPr>
              <a:t>Connaitre l’ensemble des offres de service et dispositifs présents sur le territoire pour mieux orienter les parents </a:t>
            </a:r>
          </a:p>
        </p:txBody>
      </p:sp>
    </p:spTree>
    <p:extLst>
      <p:ext uri="{BB962C8B-B14F-4D97-AF65-F5344CB8AC3E}">
        <p14:creationId xmlns:p14="http://schemas.microsoft.com/office/powerpoint/2010/main" val="605246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1BA04B6-578F-4582-A0FE-63DA16928985}"/>
              </a:ext>
            </a:extLst>
          </p:cNvPr>
          <p:cNvSpPr>
            <a:spLocks noGrp="1"/>
          </p:cNvSpPr>
          <p:nvPr>
            <p:ph type="sldNum" sz="quarter" idx="12"/>
          </p:nvPr>
        </p:nvSpPr>
        <p:spPr/>
        <p:txBody>
          <a:bodyPr/>
          <a:lstStyle/>
          <a:p>
            <a:fld id="{AC31CB0A-AF66-4A20-86F5-3E92DBFDB500}" type="slidenum">
              <a:rPr lang="fr-FR" smtClean="0"/>
              <a:t>17</a:t>
            </a:fld>
            <a:endParaRPr lang="fr-FR"/>
          </a:p>
        </p:txBody>
      </p:sp>
      <p:sp>
        <p:nvSpPr>
          <p:cNvPr id="4" name="Titre 1">
            <a:extLst>
              <a:ext uri="{FF2B5EF4-FFF2-40B4-BE49-F238E27FC236}">
                <a16:creationId xmlns:a16="http://schemas.microsoft.com/office/drawing/2014/main" id="{FE2C84FF-55E7-40A3-BF2C-2A02D36D17BE}"/>
              </a:ext>
            </a:extLst>
          </p:cNvPr>
          <p:cNvSpPr txBox="1">
            <a:spLocks/>
          </p:cNvSpPr>
          <p:nvPr/>
        </p:nvSpPr>
        <p:spPr>
          <a:xfrm>
            <a:off x="-1" y="415963"/>
            <a:ext cx="10471747" cy="95119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txBody>
          <a:bodyPr>
            <a:noAutofit/>
          </a:bodyPr>
          <a:lstStyle>
            <a:lvl1pPr algn="l" defTabSz="914400" rtl="0" eaLnBrk="1" latinLnBrk="0" hangingPunct="1">
              <a:spcBef>
                <a:spcPct val="0"/>
              </a:spcBef>
              <a:buNone/>
              <a:defRPr sz="3200" b="1" kern="1200">
                <a:solidFill>
                  <a:schemeClr val="tx1"/>
                </a:solidFill>
                <a:latin typeface="+mn-lt"/>
                <a:ea typeface="+mj-ea"/>
                <a:cs typeface="+mj-cs"/>
              </a:defRPr>
            </a:lvl1pPr>
          </a:lstStyle>
          <a:p>
            <a:r>
              <a:rPr lang="fr-FR" sz="2800" dirty="0">
                <a:solidFill>
                  <a:schemeClr val="bg1"/>
                </a:solidFill>
              </a:rPr>
              <a:t>Une identité commune – Un logo commun</a:t>
            </a:r>
          </a:p>
          <a:p>
            <a:r>
              <a:rPr lang="fr-FR" sz="2800" dirty="0">
                <a:solidFill>
                  <a:schemeClr val="bg1"/>
                </a:solidFill>
              </a:rPr>
              <a:t>Favoriser le repérage</a:t>
            </a:r>
          </a:p>
        </p:txBody>
      </p:sp>
      <p:pic>
        <p:nvPicPr>
          <p:cNvPr id="6" name="Image 5">
            <a:extLst>
              <a:ext uri="{FF2B5EF4-FFF2-40B4-BE49-F238E27FC236}">
                <a16:creationId xmlns:a16="http://schemas.microsoft.com/office/drawing/2014/main" id="{AA76B4CB-B4BD-7314-8BF2-2CD6CECA5F72}"/>
              </a:ext>
            </a:extLst>
          </p:cNvPr>
          <p:cNvPicPr>
            <a:picLocks noChangeAspect="1"/>
          </p:cNvPicPr>
          <p:nvPr/>
        </p:nvPicPr>
        <p:blipFill>
          <a:blip r:embed="rId3"/>
          <a:stretch>
            <a:fillRect/>
          </a:stretch>
        </p:blipFill>
        <p:spPr>
          <a:xfrm>
            <a:off x="2649912" y="3763346"/>
            <a:ext cx="5171917" cy="1841461"/>
          </a:xfrm>
          <a:prstGeom prst="rect">
            <a:avLst/>
          </a:prstGeom>
        </p:spPr>
      </p:pic>
      <p:sp>
        <p:nvSpPr>
          <p:cNvPr id="8" name="ZoneTexte 7">
            <a:extLst>
              <a:ext uri="{FF2B5EF4-FFF2-40B4-BE49-F238E27FC236}">
                <a16:creationId xmlns:a16="http://schemas.microsoft.com/office/drawing/2014/main" id="{2252C13C-F62A-1700-0CAC-9C152EDB3EA7}"/>
              </a:ext>
            </a:extLst>
          </p:cNvPr>
          <p:cNvSpPr txBox="1"/>
          <p:nvPr/>
        </p:nvSpPr>
        <p:spPr>
          <a:xfrm>
            <a:off x="2508516" y="2012057"/>
            <a:ext cx="5454710" cy="1477328"/>
          </a:xfrm>
          <a:prstGeom prst="rect">
            <a:avLst/>
          </a:prstGeom>
          <a:noFill/>
        </p:spPr>
        <p:txBody>
          <a:bodyPr wrap="square" rtlCol="0">
            <a:spAutoFit/>
          </a:bodyPr>
          <a:lstStyle/>
          <a:p>
            <a:pPr algn="ctr"/>
            <a:r>
              <a:rPr lang="fr-FR" b="1" dirty="0"/>
              <a:t>Un logo commun pour l’ensemble des territoires</a:t>
            </a:r>
          </a:p>
          <a:p>
            <a:pPr algn="ctr"/>
            <a:endParaRPr lang="fr-FR" dirty="0"/>
          </a:p>
          <a:p>
            <a:pPr marL="285750" indent="-285750" algn="ctr">
              <a:buFont typeface="Wingdings" panose="05000000000000000000" pitchFamily="2" charset="2"/>
              <a:buChar char="Ø"/>
            </a:pPr>
            <a:r>
              <a:rPr lang="fr-FR" dirty="0"/>
              <a:t>Favoriser le repérage et la lisibilité de nos actions </a:t>
            </a:r>
          </a:p>
          <a:p>
            <a:pPr marL="285750" indent="-285750" algn="ctr">
              <a:buFont typeface="Wingdings" panose="05000000000000000000" pitchFamily="2" charset="2"/>
              <a:buChar char="Ø"/>
            </a:pPr>
            <a:r>
              <a:rPr lang="fr-FR" dirty="0"/>
              <a:t>Permettre la valorisation d’une identité commune</a:t>
            </a:r>
          </a:p>
          <a:p>
            <a:pPr algn="ctr"/>
            <a:endParaRPr lang="fr-FR" dirty="0"/>
          </a:p>
        </p:txBody>
      </p:sp>
    </p:spTree>
    <p:extLst>
      <p:ext uri="{BB962C8B-B14F-4D97-AF65-F5344CB8AC3E}">
        <p14:creationId xmlns:p14="http://schemas.microsoft.com/office/powerpoint/2010/main" val="1244135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a:extLst>
              <a:ext uri="{FF2B5EF4-FFF2-40B4-BE49-F238E27FC236}">
                <a16:creationId xmlns:a16="http://schemas.microsoft.com/office/drawing/2014/main" id="{151A9FCB-A06B-445D-A441-AA0F986F7EC5}"/>
              </a:ext>
            </a:extLst>
          </p:cNvPr>
          <p:cNvSpPr txBox="1">
            <a:spLocks/>
          </p:cNvSpPr>
          <p:nvPr/>
        </p:nvSpPr>
        <p:spPr>
          <a:xfrm>
            <a:off x="0" y="303311"/>
            <a:ext cx="11395494" cy="726454"/>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txBody>
          <a:bodyPr>
            <a:noAutofit/>
          </a:bodyPr>
          <a:lstStyle>
            <a:lvl1pPr algn="l" defTabSz="914400" rtl="0" eaLnBrk="1" latinLnBrk="0" hangingPunct="1">
              <a:spcBef>
                <a:spcPct val="0"/>
              </a:spcBef>
              <a:buNone/>
              <a:defRPr sz="3200" b="1" kern="1200">
                <a:solidFill>
                  <a:schemeClr val="tx1"/>
                </a:solidFill>
                <a:latin typeface="+mn-lt"/>
                <a:ea typeface="+mj-ea"/>
                <a:cs typeface="+mj-cs"/>
              </a:defRPr>
            </a:lvl1pPr>
          </a:lstStyle>
          <a:p>
            <a:r>
              <a:rPr lang="fr-FR" sz="2800" b="1" kern="1200" dirty="0">
                <a:solidFill>
                  <a:schemeClr val="bg1"/>
                </a:solidFill>
                <a:latin typeface="+mn-lt"/>
                <a:ea typeface="+mj-ea"/>
                <a:cs typeface="+mj-cs"/>
              </a:rPr>
              <a:t>Eléments budgétaires</a:t>
            </a:r>
          </a:p>
          <a:p>
            <a:endParaRPr lang="fr-FR" sz="2800" dirty="0">
              <a:solidFill>
                <a:schemeClr val="bg1"/>
              </a:solidFill>
            </a:endParaRPr>
          </a:p>
        </p:txBody>
      </p:sp>
      <p:sp>
        <p:nvSpPr>
          <p:cNvPr id="2" name="Rectangle 2">
            <a:extLst>
              <a:ext uri="{FF2B5EF4-FFF2-40B4-BE49-F238E27FC236}">
                <a16:creationId xmlns:a16="http://schemas.microsoft.com/office/drawing/2014/main" id="{EDB27644-8CB2-8BBB-87A9-02906FC43E18}"/>
              </a:ext>
            </a:extLst>
          </p:cNvPr>
          <p:cNvSpPr>
            <a:spLocks noChangeArrowheads="1"/>
          </p:cNvSpPr>
          <p:nvPr/>
        </p:nvSpPr>
        <p:spPr bwMode="auto">
          <a:xfrm>
            <a:off x="188330" y="1260932"/>
            <a:ext cx="11305740"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fr-FR" altLang="fr-FR" sz="16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La notion de co-financement </a:t>
            </a: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1400" b="1" dirty="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Le porteur de projet doit solliciter plusieurs financeurs</a:t>
            </a:r>
            <a:r>
              <a:rPr kumimoji="0" lang="fr-FR" altLang="fr-FR" sz="14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Le principe du co-financement est une règle permettant d’inscrire les projets dans une dynamique partenariale.</a:t>
            </a:r>
            <a:endParaRPr kumimoji="0" lang="fr-FR" altLang="fr-FR" sz="1400" b="0" i="0" u="none" strike="noStrike" cap="none" normalizeH="0" baseline="0" dirty="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Le financement alloué par la branche famille de la Caf permet de soutenir </a:t>
            </a:r>
            <a:r>
              <a:rPr kumimoji="0" lang="fr-FR" altLang="fr-FR" sz="1400" b="1" i="0" u="none" strike="noStrike" cap="none" normalizeH="0" baseline="0" dirty="0">
                <a:ln>
                  <a:noFill/>
                </a:ln>
                <a:solidFill>
                  <a:schemeClr val="tx1"/>
                </a:solidFill>
                <a:effectLst/>
                <a:ea typeface="Calibri" panose="020F0502020204030204" pitchFamily="34" charset="0"/>
                <a:cs typeface="Arial" panose="020B0604020202020204" pitchFamily="34" charset="0"/>
              </a:rPr>
              <a:t>jusqu’à 80% du coût de l’action</a:t>
            </a:r>
            <a:r>
              <a:rPr kumimoji="0" lang="fr-FR" altLang="fr-FR"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 dans la limite de l’enveloppe disponible. Ce pourcentage ne sera pas attribué de manière systématique, mais sera apprécié en fonction des </a:t>
            </a:r>
            <a:r>
              <a:rPr kumimoji="0" lang="fr-FR" altLang="fr-FR" sz="1400" b="1" i="0" u="none" strike="noStrike" cap="none" normalizeH="0" baseline="0" dirty="0">
                <a:ln>
                  <a:noFill/>
                </a:ln>
                <a:solidFill>
                  <a:schemeClr val="tx1"/>
                </a:solidFill>
                <a:effectLst/>
                <a:ea typeface="Calibri" panose="020F0502020204030204" pitchFamily="34" charset="0"/>
                <a:cs typeface="Arial" panose="020B0604020202020204" pitchFamily="34" charset="0"/>
              </a:rPr>
              <a:t>partenariats pouvant être mobilisés en complément.</a:t>
            </a:r>
            <a:endParaRPr kumimoji="0" lang="fr-FR" altLang="fr-FR" sz="1400" b="1" i="0" u="none" strike="noStrike" cap="none" normalizeH="0" baseline="0" dirty="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Toute action y compris celle précédemment financée fera l’objet d’un nouvel examen et ne fera pas l’objet d’une reconduction systématique de financement ni sur le principe ni sur le montant.</a:t>
            </a: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1400" dirty="0">
              <a:ea typeface="Calibri" panose="020F0502020204030204" pitchFamily="34" charset="0"/>
              <a:cs typeface="Arial" panose="020B0604020202020204" pitchFamily="34" charset="0"/>
            </a:endParaRPr>
          </a:p>
          <a:p>
            <a:pPr marL="285750" indent="-285750" algn="just" eaLnBrk="0" fontAlgn="base" hangingPunct="0">
              <a:spcBef>
                <a:spcPct val="0"/>
              </a:spcBef>
              <a:spcAft>
                <a:spcPct val="0"/>
              </a:spcAft>
              <a:buFont typeface="Wingdings" panose="05000000000000000000" pitchFamily="2" charset="2"/>
              <a:buChar char="Ø"/>
            </a:pPr>
            <a:r>
              <a:rPr lang="fr-FR" altLang="fr-FR" sz="1600" b="1" dirty="0">
                <a:ea typeface="Calibri" panose="020F0502020204030204" pitchFamily="34" charset="0"/>
                <a:cs typeface="Arial" panose="020B0604020202020204" pitchFamily="34" charset="0"/>
              </a:rPr>
              <a:t>Rappel de la gratuité ou la participation symbolique pour les familles</a:t>
            </a: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1400" dirty="0">
              <a:ea typeface="Calibri" panose="020F0502020204030204" pitchFamily="34" charset="0"/>
              <a:cs typeface="Arial" panose="020B0604020202020204" pitchFamily="34" charset="0"/>
            </a:endParaRPr>
          </a:p>
          <a:p>
            <a:pPr marL="285750" indent="-285750" algn="just" eaLnBrk="0" fontAlgn="base" hangingPunct="0">
              <a:spcBef>
                <a:spcPct val="0"/>
              </a:spcBef>
              <a:spcAft>
                <a:spcPct val="0"/>
              </a:spcAft>
              <a:buFont typeface="Wingdings" panose="05000000000000000000" pitchFamily="2" charset="2"/>
              <a:buChar char="Ø"/>
            </a:pPr>
            <a:r>
              <a:rPr kumimoji="0" lang="fr-FR" altLang="fr-FR" sz="1600" b="1" i="0" u="none" strike="noStrike" cap="none" normalizeH="0" baseline="0" dirty="0">
                <a:ln>
                  <a:noFill/>
                </a:ln>
                <a:solidFill>
                  <a:schemeClr val="tx1"/>
                </a:solidFill>
                <a:effectLst/>
                <a:ea typeface="Calibri" panose="020F0502020204030204" pitchFamily="34" charset="0"/>
                <a:cs typeface="Arial" panose="020B0604020202020204" pitchFamily="34" charset="0"/>
              </a:rPr>
              <a:t>Les dépenses retenus (hors prestation de service)</a:t>
            </a: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fr-FR" altLang="fr-FR" sz="1600" b="1" i="0" u="none" strike="noStrike" cap="none" normalizeH="0" baseline="0" dirty="0">
              <a:ln>
                <a:noFill/>
              </a:ln>
              <a:solidFill>
                <a:schemeClr val="tx1"/>
              </a:solidFill>
              <a:effectLst/>
              <a:ea typeface="Calibri" panose="020F0502020204030204" pitchFamily="34" charset="0"/>
              <a:cs typeface="Arial" panose="020B0604020202020204" pitchFamily="34" charset="0"/>
            </a:endParaRPr>
          </a:p>
          <a:p>
            <a:pPr marL="742950" marR="0" lvl="1" indent="-285750" algn="just" defTabSz="914400" rtl="0" eaLnBrk="0" fontAlgn="base" latinLnBrk="0" hangingPunct="0">
              <a:lnSpc>
                <a:spcPct val="100000"/>
              </a:lnSpc>
              <a:spcBef>
                <a:spcPct val="0"/>
              </a:spcBef>
              <a:spcAft>
                <a:spcPct val="0"/>
              </a:spcAft>
              <a:buClrTx/>
              <a:buSzTx/>
              <a:buFontTx/>
              <a:buChar char="-"/>
              <a:tabLst/>
            </a:pPr>
            <a:r>
              <a:rPr kumimoji="0" lang="fr-FR" altLang="fr-FR"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Les frais d’intervenants (honoraires et déplacements) -</a:t>
            </a:r>
            <a:r>
              <a:rPr kumimoji="0" lang="fr-FR" altLang="fr-FR" sz="1400" b="0" i="0" u="none" strike="noStrike" cap="none" normalizeH="0" baseline="0" dirty="0">
                <a:ln>
                  <a:noFill/>
                </a:ln>
                <a:solidFill>
                  <a:srgbClr val="000000"/>
                </a:solidFill>
                <a:effectLst/>
                <a:ea typeface="Calibri" panose="020F0502020204030204" pitchFamily="34" charset="0"/>
                <a:cs typeface="Arial" panose="020B0604020202020204" pitchFamily="34" charset="0"/>
              </a:rPr>
              <a:t> </a:t>
            </a:r>
            <a:r>
              <a:rPr kumimoji="0" lang="fr-FR" altLang="fr-FR" sz="1400" b="0" i="1" u="none" strike="noStrike" cap="none" normalizeH="0" baseline="0" dirty="0">
                <a:ln>
                  <a:noFill/>
                </a:ln>
                <a:solidFill>
                  <a:srgbClr val="000000"/>
                </a:solidFill>
                <a:effectLst/>
                <a:ea typeface="Calibri" panose="020F0502020204030204" pitchFamily="34" charset="0"/>
                <a:cs typeface="Arial" panose="020B0604020202020204" pitchFamily="34" charset="0"/>
              </a:rPr>
              <a:t>Les devis des intervenants doivent être fournis en pièce annexe pour justification</a:t>
            </a:r>
          </a:p>
          <a:p>
            <a:pPr marL="742950" lvl="1" indent="-285750" algn="just" eaLnBrk="0" fontAlgn="base" hangingPunct="0">
              <a:spcBef>
                <a:spcPct val="0"/>
              </a:spcBef>
              <a:spcAft>
                <a:spcPct val="0"/>
              </a:spcAft>
              <a:buFontTx/>
              <a:buChar char="-"/>
            </a:pPr>
            <a:r>
              <a:rPr lang="fr-FR" altLang="fr-FR" sz="1400" dirty="0">
                <a:ea typeface="Calibri" panose="020F0502020204030204" pitchFamily="34" charset="0"/>
                <a:cs typeface="Arial" panose="020B0604020202020204" pitchFamily="34" charset="0"/>
              </a:rPr>
              <a:t>Les frais de personnels </a:t>
            </a:r>
            <a:endParaRPr lang="fr-FR" altLang="fr-FR" sz="1400" dirty="0">
              <a:ea typeface="Times New Roman" panose="02020603050405020304" pitchFamily="18" charset="0"/>
            </a:endParaRPr>
          </a:p>
          <a:p>
            <a:pPr marL="742950" lvl="1" indent="-285750" algn="just" eaLnBrk="0" fontAlgn="base" hangingPunct="0">
              <a:spcBef>
                <a:spcPct val="0"/>
              </a:spcBef>
              <a:spcAft>
                <a:spcPct val="0"/>
              </a:spcAft>
              <a:buFontTx/>
              <a:buChar char="-"/>
            </a:pPr>
            <a:r>
              <a:rPr lang="fr-FR" altLang="fr-FR" sz="1400" dirty="0">
                <a:ea typeface="Calibri" panose="020F0502020204030204" pitchFamily="34" charset="0"/>
                <a:cs typeface="Arial" panose="020B0604020202020204" pitchFamily="34" charset="0"/>
              </a:rPr>
              <a:t>Les frais de location de salle</a:t>
            </a:r>
            <a:endParaRPr lang="fr-FR" altLang="fr-FR" sz="1400" dirty="0">
              <a:ea typeface="Times New Roman" panose="02020603050405020304" pitchFamily="18" charset="0"/>
            </a:endParaRPr>
          </a:p>
          <a:p>
            <a:pPr marL="742950" lvl="1" indent="-285750" algn="just" eaLnBrk="0" fontAlgn="base" hangingPunct="0">
              <a:spcBef>
                <a:spcPct val="0"/>
              </a:spcBef>
              <a:spcAft>
                <a:spcPct val="0"/>
              </a:spcAft>
              <a:buFontTx/>
              <a:buChar char="-"/>
            </a:pPr>
            <a:r>
              <a:rPr lang="fr-FR" altLang="fr-FR" sz="1400" dirty="0">
                <a:ea typeface="Calibri" panose="020F0502020204030204" pitchFamily="34" charset="0"/>
                <a:cs typeface="Arial" panose="020B0604020202020204" pitchFamily="34" charset="0"/>
              </a:rPr>
              <a:t>Les charges liées à la communication</a:t>
            </a:r>
          </a:p>
          <a:p>
            <a:pPr lvl="1" algn="just" eaLnBrk="0" fontAlgn="base" hangingPunct="0">
              <a:spcBef>
                <a:spcPct val="0"/>
              </a:spcBef>
              <a:spcAft>
                <a:spcPct val="0"/>
              </a:spcAft>
            </a:pPr>
            <a:endParaRPr lang="fr-FR" altLang="fr-FR" sz="1400" dirty="0"/>
          </a:p>
          <a:p>
            <a:pPr marL="285750" indent="-285750" algn="just" eaLnBrk="0" fontAlgn="base" hangingPunct="0">
              <a:spcBef>
                <a:spcPct val="0"/>
              </a:spcBef>
              <a:spcAft>
                <a:spcPct val="0"/>
              </a:spcAft>
              <a:buFont typeface="Wingdings" panose="05000000000000000000" pitchFamily="2" charset="2"/>
              <a:buChar char="Ø"/>
            </a:pPr>
            <a:r>
              <a:rPr lang="fr-FR" altLang="fr-FR" sz="1600" b="1" dirty="0">
                <a:ea typeface="Calibri" panose="020F0502020204030204" pitchFamily="34" charset="0"/>
                <a:cs typeface="Arial" panose="020B0604020202020204" pitchFamily="34" charset="0"/>
              </a:rPr>
              <a:t>Seuls les dépenses de mises à dispositions seront prises en compte dans les budgets (non-prise en compte de la valorisation du bénévolat)</a:t>
            </a:r>
          </a:p>
          <a:p>
            <a:pPr lvl="1" algn="just" eaLnBrk="0" fontAlgn="base" hangingPunct="0">
              <a:spcBef>
                <a:spcPct val="0"/>
              </a:spcBef>
              <a:spcAft>
                <a:spcPct val="0"/>
              </a:spcAft>
            </a:pPr>
            <a:endParaRPr kumimoji="0" lang="fr-FR" altLang="fr-FR" sz="14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43539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a:extLst>
              <a:ext uri="{FF2B5EF4-FFF2-40B4-BE49-F238E27FC236}">
                <a16:creationId xmlns:a16="http://schemas.microsoft.com/office/drawing/2014/main" id="{151A9FCB-A06B-445D-A441-AA0F986F7EC5}"/>
              </a:ext>
            </a:extLst>
          </p:cNvPr>
          <p:cNvSpPr txBox="1">
            <a:spLocks/>
          </p:cNvSpPr>
          <p:nvPr/>
        </p:nvSpPr>
        <p:spPr>
          <a:xfrm>
            <a:off x="-1" y="449960"/>
            <a:ext cx="11818189" cy="726454"/>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txBody>
          <a:bodyPr>
            <a:noAutofit/>
          </a:bodyPr>
          <a:lstStyle>
            <a:lvl1pPr algn="l" defTabSz="914400" rtl="0" eaLnBrk="1" latinLnBrk="0" hangingPunct="1">
              <a:spcBef>
                <a:spcPct val="0"/>
              </a:spcBef>
              <a:buNone/>
              <a:defRPr sz="3200" b="1" kern="1200">
                <a:solidFill>
                  <a:schemeClr val="tx1"/>
                </a:solidFill>
                <a:latin typeface="+mn-lt"/>
                <a:ea typeface="+mj-ea"/>
                <a:cs typeface="+mj-cs"/>
              </a:defRPr>
            </a:lvl1pPr>
          </a:lstStyle>
          <a:p>
            <a:r>
              <a:rPr lang="fr-FR" sz="2800" b="1" kern="1200" dirty="0">
                <a:solidFill>
                  <a:schemeClr val="bg1"/>
                </a:solidFill>
                <a:latin typeface="+mn-lt"/>
                <a:ea typeface="+mj-ea"/>
                <a:cs typeface="+mj-cs"/>
              </a:rPr>
              <a:t>Eléments budgétaires</a:t>
            </a:r>
          </a:p>
          <a:p>
            <a:endParaRPr lang="fr-FR" sz="2800" dirty="0">
              <a:solidFill>
                <a:schemeClr val="bg1"/>
              </a:solidFill>
            </a:endParaRPr>
          </a:p>
        </p:txBody>
      </p:sp>
      <p:sp>
        <p:nvSpPr>
          <p:cNvPr id="3" name="Zone de texte 2">
            <a:extLst>
              <a:ext uri="{FF2B5EF4-FFF2-40B4-BE49-F238E27FC236}">
                <a16:creationId xmlns:a16="http://schemas.microsoft.com/office/drawing/2014/main" id="{6D2E5E52-2C83-C2A5-2146-D1E086DB7D07}"/>
              </a:ext>
            </a:extLst>
          </p:cNvPr>
          <p:cNvSpPr txBox="1">
            <a:spLocks noChangeArrowheads="1"/>
          </p:cNvSpPr>
          <p:nvPr/>
        </p:nvSpPr>
        <p:spPr bwMode="auto">
          <a:xfrm>
            <a:off x="1040533" y="1860464"/>
            <a:ext cx="9737119" cy="437643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269875" algn="l"/>
              </a:tabLst>
              <a:defRPr>
                <a:solidFill>
                  <a:schemeClr val="tx1"/>
                </a:solidFill>
                <a:latin typeface="Arial" panose="020B0604020202020204" pitchFamily="34" charset="0"/>
              </a:defRPr>
            </a:lvl1pPr>
            <a:lvl2pPr eaLnBrk="0" fontAlgn="base" hangingPunct="0">
              <a:spcBef>
                <a:spcPct val="0"/>
              </a:spcBef>
              <a:spcAft>
                <a:spcPct val="0"/>
              </a:spcAft>
              <a:tabLst>
                <a:tab pos="269875" algn="l"/>
              </a:tabLst>
              <a:defRPr>
                <a:solidFill>
                  <a:schemeClr val="tx1"/>
                </a:solidFill>
                <a:latin typeface="Arial" panose="020B0604020202020204" pitchFamily="34" charset="0"/>
              </a:defRPr>
            </a:lvl2pPr>
            <a:lvl3pPr eaLnBrk="0" fontAlgn="base" hangingPunct="0">
              <a:spcBef>
                <a:spcPct val="0"/>
              </a:spcBef>
              <a:spcAft>
                <a:spcPct val="0"/>
              </a:spcAft>
              <a:tabLst>
                <a:tab pos="269875" algn="l"/>
              </a:tabLst>
              <a:defRPr>
                <a:solidFill>
                  <a:schemeClr val="tx1"/>
                </a:solidFill>
                <a:latin typeface="Arial" panose="020B0604020202020204" pitchFamily="34" charset="0"/>
              </a:defRPr>
            </a:lvl3pPr>
            <a:lvl4pPr eaLnBrk="0" fontAlgn="base" hangingPunct="0">
              <a:spcBef>
                <a:spcPct val="0"/>
              </a:spcBef>
              <a:spcAft>
                <a:spcPct val="0"/>
              </a:spcAft>
              <a:tabLst>
                <a:tab pos="269875" algn="l"/>
              </a:tabLst>
              <a:defRPr>
                <a:solidFill>
                  <a:schemeClr val="tx1"/>
                </a:solidFill>
                <a:latin typeface="Arial" panose="020B0604020202020204" pitchFamily="34" charset="0"/>
              </a:defRPr>
            </a:lvl4pPr>
            <a:lvl5pPr eaLnBrk="0" fontAlgn="base" hangingPunct="0">
              <a:spcBef>
                <a:spcPct val="0"/>
              </a:spcBef>
              <a:spcAft>
                <a:spcPct val="0"/>
              </a:spcAft>
              <a:tabLst>
                <a:tab pos="269875" algn="l"/>
              </a:tabLst>
              <a:defRPr>
                <a:solidFill>
                  <a:schemeClr val="tx1"/>
                </a:solidFill>
                <a:latin typeface="Arial" panose="020B0604020202020204" pitchFamily="34" charset="0"/>
              </a:defRPr>
            </a:lvl5pPr>
            <a:lvl6pPr eaLnBrk="0" fontAlgn="base" hangingPunct="0">
              <a:spcBef>
                <a:spcPct val="0"/>
              </a:spcBef>
              <a:spcAft>
                <a:spcPct val="0"/>
              </a:spcAft>
              <a:tabLst>
                <a:tab pos="269875" algn="l"/>
              </a:tabLst>
              <a:defRPr>
                <a:solidFill>
                  <a:schemeClr val="tx1"/>
                </a:solidFill>
                <a:latin typeface="Arial" panose="020B0604020202020204" pitchFamily="34" charset="0"/>
              </a:defRPr>
            </a:lvl6pPr>
            <a:lvl7pPr eaLnBrk="0" fontAlgn="base" hangingPunct="0">
              <a:spcBef>
                <a:spcPct val="0"/>
              </a:spcBef>
              <a:spcAft>
                <a:spcPct val="0"/>
              </a:spcAft>
              <a:tabLst>
                <a:tab pos="269875" algn="l"/>
              </a:tabLst>
              <a:defRPr>
                <a:solidFill>
                  <a:schemeClr val="tx1"/>
                </a:solidFill>
                <a:latin typeface="Arial" panose="020B0604020202020204" pitchFamily="34" charset="0"/>
              </a:defRPr>
            </a:lvl7pPr>
            <a:lvl8pPr eaLnBrk="0" fontAlgn="base" hangingPunct="0">
              <a:spcBef>
                <a:spcPct val="0"/>
              </a:spcBef>
              <a:spcAft>
                <a:spcPct val="0"/>
              </a:spcAft>
              <a:tabLst>
                <a:tab pos="269875" algn="l"/>
              </a:tabLst>
              <a:defRPr>
                <a:solidFill>
                  <a:schemeClr val="tx1"/>
                </a:solidFill>
                <a:latin typeface="Arial" panose="020B0604020202020204" pitchFamily="34" charset="0"/>
              </a:defRPr>
            </a:lvl8pPr>
            <a:lvl9pPr eaLnBrk="0" fontAlgn="base" hangingPunct="0">
              <a:spcBef>
                <a:spcPct val="0"/>
              </a:spcBef>
              <a:spcAft>
                <a:spcPct val="0"/>
              </a:spcAft>
              <a:tabLst>
                <a:tab pos="26987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tabLst>
                <a:tab pos="269875" algn="l"/>
              </a:tabLst>
            </a:pPr>
            <a:endParaRPr kumimoji="0" lang="fr-FR" altLang="fr-FR" sz="1600" b="1" i="0" u="none" strike="noStrike" cap="none" normalizeH="0" baseline="0" dirty="0">
              <a:ln>
                <a:noFill/>
              </a:ln>
              <a:solidFill>
                <a:srgbClr val="FF0000"/>
              </a:solidFill>
              <a:effectLst/>
              <a:latin typeface="+mn-lt"/>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tabLst>
                <a:tab pos="269875" algn="l"/>
              </a:tabLst>
            </a:pPr>
            <a:r>
              <a:rPr kumimoji="0" lang="fr-FR" altLang="fr-FR" sz="1600" b="1" i="0" u="none" strike="noStrike" cap="none" normalizeH="0" baseline="0" dirty="0">
                <a:ln>
                  <a:noFill/>
                </a:ln>
                <a:solidFill>
                  <a:srgbClr val="FF0000"/>
                </a:solidFill>
                <a:effectLst/>
                <a:latin typeface="+mn-lt"/>
                <a:ea typeface="Calibri" panose="020F0502020204030204" pitchFamily="34" charset="0"/>
                <a:cs typeface="Arial" panose="020B0604020202020204" pitchFamily="34" charset="0"/>
              </a:rPr>
              <a:t>Attention : La subvention globale sollicitée auprès de la Caf </a:t>
            </a:r>
            <a:r>
              <a:rPr kumimoji="0" lang="fr-FR" altLang="fr-FR" sz="1600" b="1" i="0" u="sng" strike="noStrike" cap="none" normalizeH="0" baseline="0" dirty="0">
                <a:ln>
                  <a:noFill/>
                </a:ln>
                <a:solidFill>
                  <a:srgbClr val="FF0000"/>
                </a:solidFill>
                <a:effectLst/>
                <a:latin typeface="+mn-lt"/>
                <a:ea typeface="Calibri" panose="020F0502020204030204" pitchFamily="34" charset="0"/>
                <a:cs typeface="Arial" panose="020B0604020202020204" pitchFamily="34" charset="0"/>
              </a:rPr>
              <a:t>ne doit pas être inférieure à 1500 €.</a:t>
            </a:r>
            <a:r>
              <a:rPr kumimoji="0" lang="fr-FR" altLang="fr-FR" sz="1600" b="1" i="0" u="none" strike="noStrike" cap="none" normalizeH="0" baseline="0" dirty="0">
                <a:ln>
                  <a:noFill/>
                </a:ln>
                <a:solidFill>
                  <a:srgbClr val="FF0000"/>
                </a:solidFill>
                <a:effectLst/>
                <a:latin typeface="+mn-lt"/>
                <a:ea typeface="Calibri" panose="020F0502020204030204" pitchFamily="34" charset="0"/>
                <a:cs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endParaRPr lang="fr-FR" altLang="fr-FR" sz="1600" b="1" dirty="0">
              <a:solidFill>
                <a:srgbClr val="FF0000"/>
              </a:solidFill>
              <a:latin typeface="+mn-lt"/>
              <a:ea typeface="Calibri" panose="020F0502020204030204" pitchFamily="34" charset="0"/>
              <a:cs typeface="Arial" panose="020B0604020202020204" pitchFamily="34" charset="0"/>
            </a:endParaRPr>
          </a:p>
          <a:p>
            <a:pPr algn="just"/>
            <a:r>
              <a:rPr kumimoji="0" lang="fr-FR" altLang="fr-FR" sz="1600" b="1" i="0" u="none" strike="noStrike" cap="none" normalizeH="0" baseline="0" dirty="0">
                <a:ln>
                  <a:noFill/>
                </a:ln>
                <a:effectLst/>
                <a:latin typeface="+mn-lt"/>
                <a:ea typeface="Calibri" panose="020F0502020204030204" pitchFamily="34" charset="0"/>
                <a:cs typeface="Arial" panose="020B0604020202020204" pitchFamily="34" charset="0"/>
              </a:rPr>
              <a:t>Ce qui sous-entend, que le coût total du projet ne doit être inférieur à </a:t>
            </a:r>
            <a:r>
              <a:rPr lang="fr-FR" altLang="fr-FR" sz="1600" b="1" u="none" dirty="0">
                <a:latin typeface="+mn-lt"/>
                <a:ea typeface="Calibri" panose="020F0502020204030204" pitchFamily="34" charset="0"/>
                <a:cs typeface="Arial" panose="020B0604020202020204" pitchFamily="34" charset="0"/>
              </a:rPr>
              <a:t>1875</a:t>
            </a:r>
            <a:r>
              <a:rPr kumimoji="0" lang="fr-FR" altLang="fr-FR" sz="1600" b="1" i="0" strike="noStrike" cap="none" normalizeH="0" baseline="0" dirty="0">
                <a:ln>
                  <a:noFill/>
                </a:ln>
                <a:effectLst/>
                <a:latin typeface="+mn-lt"/>
                <a:ea typeface="Calibri" panose="020F0502020204030204" pitchFamily="34" charset="0"/>
                <a:cs typeface="Arial" panose="020B0604020202020204" pitchFamily="34" charset="0"/>
              </a:rPr>
              <a:t> € (règle des 80 %). </a:t>
            </a:r>
          </a:p>
          <a:p>
            <a:pPr marL="0" marR="0" lvl="0" indent="0" algn="just" defTabSz="914400" rtl="0" eaLnBrk="0" fontAlgn="base" latinLnBrk="0" hangingPunct="0">
              <a:lnSpc>
                <a:spcPct val="100000"/>
              </a:lnSpc>
              <a:spcBef>
                <a:spcPct val="0"/>
              </a:spcBef>
              <a:spcAft>
                <a:spcPct val="0"/>
              </a:spcAft>
              <a:buClrTx/>
              <a:buSzTx/>
              <a:tabLst>
                <a:tab pos="269875" algn="l"/>
              </a:tabLst>
            </a:pPr>
            <a:endParaRPr kumimoji="0" lang="fr-FR" altLang="fr-FR" sz="1600" b="1" i="0" u="none" strike="noStrike" cap="none" normalizeH="0" baseline="0" dirty="0">
              <a:ln>
                <a:noFill/>
              </a:ln>
              <a:solidFill>
                <a:srgbClr val="FF0000"/>
              </a:solidFill>
              <a:effectLst/>
              <a:latin typeface="+mn-lt"/>
              <a:ea typeface="Calibri" panose="020F050202020403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fr-FR" altLang="fr-FR" sz="1600" b="1" i="1"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Exemple 1</a:t>
            </a:r>
            <a:r>
              <a:rPr kumimoji="0" lang="fr-FR" altLang="fr-FR" sz="1600" b="0" i="1"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 : l’association X dépose un projet avec 3 actions : </a:t>
            </a:r>
            <a:endParaRPr kumimoji="0" lang="fr-FR" altLang="fr-FR" sz="1600" b="0" i="0" u="none" strike="noStrike" cap="none" normalizeH="0" baseline="0" dirty="0">
              <a:ln>
                <a:noFill/>
              </a:ln>
              <a:solidFill>
                <a:schemeClr val="tx1"/>
              </a:solidFill>
              <a:effectLst/>
              <a:latin typeface="+mn-l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fr-FR" altLang="fr-FR" sz="1600" b="0" i="1"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action 1 : cout total de l’action : 3000 € dont une subvention Caf Fnp de 1000€ </a:t>
            </a:r>
            <a:endParaRPr kumimoji="0" lang="fr-FR" altLang="fr-FR" sz="1600" b="0" i="0" u="none" strike="noStrike" cap="none" normalizeH="0" baseline="0" dirty="0">
              <a:ln>
                <a:noFill/>
              </a:ln>
              <a:solidFill>
                <a:schemeClr val="tx1"/>
              </a:solidFill>
              <a:effectLst/>
              <a:latin typeface="+mn-l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fr-FR" altLang="fr-FR" sz="1600" b="0" i="1"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action 2 : cout total de l’action : 3000 € dont une subvention Caf Fnp de 1000€ </a:t>
            </a:r>
            <a:br>
              <a:rPr kumimoji="0" lang="fr-FR" altLang="fr-FR" sz="1600" b="0" i="1"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br>
            <a:r>
              <a:rPr kumimoji="0" lang="fr-FR" altLang="fr-FR" sz="1600" b="0" i="1"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action 3 : cout total de l’action : 3000 € dont une subvention Caf Fnp de 1000€ </a:t>
            </a:r>
            <a:endParaRPr kumimoji="0" lang="fr-FR" altLang="fr-FR" sz="1600" b="0" i="0" u="none" strike="noStrike" cap="none" normalizeH="0" baseline="0" dirty="0">
              <a:ln>
                <a:noFill/>
              </a:ln>
              <a:solidFill>
                <a:schemeClr val="tx1"/>
              </a:solidFill>
              <a:effectLst/>
              <a:latin typeface="+mn-l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fr-FR" altLang="fr-FR" sz="1600" b="0" i="1"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Subvention totale sollicitée auprès de la Caf = 3000 € &gt;&gt;&gt;&gt; dossier éligible</a:t>
            </a: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endParaRPr kumimoji="0" lang="fr-FR" altLang="fr-FR" sz="1600" b="0" i="0" u="none" strike="noStrike" cap="none" normalizeH="0" baseline="0" dirty="0">
              <a:ln>
                <a:noFill/>
              </a:ln>
              <a:solidFill>
                <a:schemeClr val="tx1"/>
              </a:solidFill>
              <a:effectLst/>
              <a:latin typeface="+mn-l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fr-FR" altLang="fr-FR" sz="1600" b="1" i="1"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Exemple 2 :</a:t>
            </a:r>
            <a:r>
              <a:rPr kumimoji="0" lang="fr-FR" altLang="fr-FR" sz="1600" b="0" i="1"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 l’association X dépose un projet avec 3 actions : </a:t>
            </a:r>
            <a:endParaRPr kumimoji="0" lang="fr-FR" altLang="fr-FR" sz="1600" b="0" i="0" u="none" strike="noStrike" cap="none" normalizeH="0" baseline="0" dirty="0">
              <a:ln>
                <a:noFill/>
              </a:ln>
              <a:solidFill>
                <a:schemeClr val="tx1"/>
              </a:solidFill>
              <a:effectLst/>
              <a:latin typeface="+mn-l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fr-FR" altLang="fr-FR" sz="1600" b="0" i="1"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action 1 : cout total de l’action : 3000 € dont une subvention Caf Fnp de 100€ </a:t>
            </a:r>
            <a:endParaRPr kumimoji="0" lang="fr-FR" altLang="fr-FR" sz="1600" b="0" i="0" u="none" strike="noStrike" cap="none" normalizeH="0" baseline="0" dirty="0">
              <a:ln>
                <a:noFill/>
              </a:ln>
              <a:solidFill>
                <a:schemeClr val="tx1"/>
              </a:solidFill>
              <a:effectLst/>
              <a:latin typeface="+mn-l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fr-FR" altLang="fr-FR" sz="1600" b="0" i="1"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action 2 : cout total de l’action : 3000 € dont une subvention Caf Fnp de 100€ </a:t>
            </a:r>
            <a:br>
              <a:rPr kumimoji="0" lang="fr-FR" altLang="fr-FR" sz="1600" b="0" i="1"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br>
            <a:r>
              <a:rPr kumimoji="0" lang="fr-FR" altLang="fr-FR" sz="1600" b="0" i="1"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action 3 : cout total de l’action : 3000 € dont une subvention Caf Fnp de 100€ </a:t>
            </a:r>
            <a:endParaRPr kumimoji="0" lang="fr-FR" altLang="fr-FR" sz="1600" b="0" i="0" u="none" strike="noStrike" cap="none" normalizeH="0" baseline="0" dirty="0">
              <a:ln>
                <a:noFill/>
              </a:ln>
              <a:solidFill>
                <a:schemeClr val="tx1"/>
              </a:solidFill>
              <a:effectLst/>
              <a:latin typeface="+mn-l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fr-FR" altLang="fr-FR" sz="1600" b="0" i="1"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Subvention totale sollicitée auprès de la Caf = 300 € &gt;&gt;&gt;&gt; dossier non éligible sur le Fnp </a:t>
            </a:r>
            <a:endParaRPr kumimoji="0" lang="fr-FR" altLang="fr-FR" sz="16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2874494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extShape 2"/>
          <p:cNvSpPr txBox="1"/>
          <p:nvPr/>
        </p:nvSpPr>
        <p:spPr>
          <a:xfrm>
            <a:off x="327677" y="2218045"/>
            <a:ext cx="10435398" cy="3523432"/>
          </a:xfrm>
          <a:prstGeom prst="rect">
            <a:avLst/>
          </a:prstGeom>
          <a:noFill/>
          <a:ln>
            <a:noFill/>
          </a:ln>
        </p:spPr>
        <p:txBody>
          <a:bodyPr lIns="90000" tIns="45000" rIns="90000" bIns="45000">
            <a:normAutofit/>
          </a:bodyPr>
          <a:lstStyle/>
          <a:p>
            <a:pPr algn="just" rtl="0" fontAlgn="base"/>
            <a:r>
              <a:rPr lang="fr-FR" sz="1800" b="0" i="0" dirty="0">
                <a:solidFill>
                  <a:srgbClr val="000000"/>
                </a:solidFill>
                <a:effectLst/>
                <a:latin typeface="Arial" panose="020B0604020202020204" pitchFamily="34" charset="0"/>
              </a:rPr>
              <a:t>Alors que plus de deux parents sur cinq estiment aujourd’hui difficile l’exercice de leur rôle, la politique de soutien à la parentalité, réaffirmée par l’Etat dans le cadre de la stratégie nationale « Dessine-moi un parent », vise à répondre aux différentes préoccupations des parents relatives à l’arrivée du premier ou d’un nouvel enfant, à sa scolarité, à sa santé, à son équilibre et son développement, aux difficultés relationnelles rencontrées à certaines périodes charnières etc. </a:t>
            </a:r>
            <a:endParaRPr lang="fr-FR" b="0" i="0" dirty="0">
              <a:solidFill>
                <a:srgbClr val="000000"/>
              </a:solidFill>
              <a:effectLst/>
              <a:latin typeface="Segoe UI" panose="020B0502040204020203" pitchFamily="34" charset="0"/>
            </a:endParaRPr>
          </a:p>
          <a:p>
            <a:pPr algn="just" rtl="0" fontAlgn="base"/>
            <a:r>
              <a:rPr lang="fr-FR" sz="1800" b="0" i="0" dirty="0">
                <a:solidFill>
                  <a:srgbClr val="000000"/>
                </a:solidFill>
                <a:effectLst/>
                <a:latin typeface="Arial" panose="020B0604020202020204" pitchFamily="34" charset="0"/>
              </a:rPr>
              <a:t>Le soutien à la parentalité s’adresse à tous les parents qui s’interrogent sur l’éducation de leurs enfants au quotidien. Dans une logique de prévention primaire universelle, c’est une composante à part entière de la politique familiale, qui s’adresse à toutes les familles, quels que soient leur catégorie socioprofessionnelle, leur lieu de résidence, leur composition, leurs vulnérabilités etc.</a:t>
            </a:r>
            <a:endParaRPr lang="fr-FR" b="0" i="0" dirty="0">
              <a:solidFill>
                <a:srgbClr val="000000"/>
              </a:solidFill>
              <a:effectLst/>
              <a:latin typeface="Segoe UI" panose="020B0502040204020203" pitchFamily="34" charset="0"/>
            </a:endParaRPr>
          </a:p>
          <a:p>
            <a:pPr algn="just" rtl="0" fontAlgn="base"/>
            <a:r>
              <a:rPr lang="fr-FR" sz="1800" b="0" i="0" dirty="0">
                <a:solidFill>
                  <a:srgbClr val="000000"/>
                </a:solidFill>
                <a:effectLst/>
                <a:latin typeface="Arial" panose="020B0604020202020204" pitchFamily="34" charset="0"/>
              </a:rPr>
              <a:t>En valorisant les parents dans leur rôle, le soutien à la parentalité contribue à prévenir et accompagner les risques pouvant peser sur les relations intrafamiliales (ruptures familiales, relations conflictuelles parents/ados, etc.).</a:t>
            </a:r>
            <a:endParaRPr lang="fr-FR" b="0" i="0" dirty="0">
              <a:solidFill>
                <a:srgbClr val="000000"/>
              </a:solidFill>
              <a:effectLst/>
              <a:latin typeface="Segoe UI" panose="020B0502040204020203" pitchFamily="34" charset="0"/>
            </a:endParaRPr>
          </a:p>
        </p:txBody>
      </p:sp>
      <p:sp>
        <p:nvSpPr>
          <p:cNvPr id="133" name="TextShape 3"/>
          <p:cNvSpPr txBox="1"/>
          <p:nvPr/>
        </p:nvSpPr>
        <p:spPr>
          <a:xfrm>
            <a:off x="9653160" y="5715000"/>
            <a:ext cx="609120" cy="520920"/>
          </a:xfrm>
          <a:prstGeom prst="rect">
            <a:avLst/>
          </a:prstGeom>
          <a:noFill/>
          <a:ln>
            <a:noFill/>
          </a:ln>
        </p:spPr>
        <p:txBody>
          <a:bodyPr lIns="90000" tIns="45000" rIns="90000" bIns="45000" anchor="ctr">
            <a:noAutofit/>
          </a:bodyPr>
          <a:lstStyle/>
          <a:p>
            <a:pPr algn="ctr">
              <a:lnSpc>
                <a:spcPct val="100000"/>
              </a:lnSpc>
            </a:pPr>
            <a:fld id="{1913D5E3-8C78-419D-A242-D1469B9C5653}" type="slidenum">
              <a:rPr lang="fr-FR" sz="1400" b="1" spc="-1">
                <a:solidFill>
                  <a:srgbClr val="FFFFFF"/>
                </a:solidFill>
                <a:latin typeface="Century Schoolbook"/>
              </a:rPr>
              <a:t>2</a:t>
            </a:fld>
            <a:endParaRPr lang="fr-FR" sz="1400" spc="-1" dirty="0">
              <a:latin typeface="Times New Roman"/>
            </a:endParaRPr>
          </a:p>
        </p:txBody>
      </p:sp>
      <p:sp>
        <p:nvSpPr>
          <p:cNvPr id="7" name="Titre 1">
            <a:extLst>
              <a:ext uri="{FF2B5EF4-FFF2-40B4-BE49-F238E27FC236}">
                <a16:creationId xmlns:a16="http://schemas.microsoft.com/office/drawing/2014/main" id="{9F01355B-B291-413F-B3CD-4674B25FAE91}"/>
              </a:ext>
            </a:extLst>
          </p:cNvPr>
          <p:cNvSpPr txBox="1">
            <a:spLocks/>
          </p:cNvSpPr>
          <p:nvPr/>
        </p:nvSpPr>
        <p:spPr>
          <a:xfrm>
            <a:off x="0" y="814655"/>
            <a:ext cx="10763075" cy="603735"/>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txBody>
          <a:bodyPr>
            <a:noAutofit/>
          </a:bodyPr>
          <a:lstStyle>
            <a:lvl1pPr algn="l" defTabSz="914400" rtl="0" eaLnBrk="1" latinLnBrk="0" hangingPunct="1">
              <a:spcBef>
                <a:spcPct val="0"/>
              </a:spcBef>
              <a:buNone/>
              <a:defRPr sz="3200" b="1" kern="1200">
                <a:solidFill>
                  <a:schemeClr val="tx1"/>
                </a:solidFill>
                <a:latin typeface="+mn-lt"/>
                <a:ea typeface="+mj-ea"/>
                <a:cs typeface="+mj-cs"/>
              </a:defRPr>
            </a:lvl1pPr>
          </a:lstStyle>
          <a:p>
            <a:r>
              <a:rPr lang="fr-FR" sz="2800" dirty="0">
                <a:solidFill>
                  <a:schemeClr val="bg1"/>
                </a:solidFill>
              </a:rPr>
              <a:t>Le soutien à la parentalité à travers le REAAP </a:t>
            </a:r>
          </a:p>
        </p:txBody>
      </p:sp>
    </p:spTree>
    <p:extLst>
      <p:ext uri="{BB962C8B-B14F-4D97-AF65-F5344CB8AC3E}">
        <p14:creationId xmlns:p14="http://schemas.microsoft.com/office/powerpoint/2010/main" val="3238282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8746244-2CF8-41CD-A24B-FAA88121A345}"/>
              </a:ext>
            </a:extLst>
          </p:cNvPr>
          <p:cNvSpPr>
            <a:spLocks noGrp="1"/>
          </p:cNvSpPr>
          <p:nvPr>
            <p:ph type="sldNum" sz="quarter" idx="12"/>
          </p:nvPr>
        </p:nvSpPr>
        <p:spPr/>
        <p:txBody>
          <a:bodyPr/>
          <a:lstStyle/>
          <a:p>
            <a:fld id="{AC31CB0A-AF66-4A20-86F5-3E92DBFDB500}" type="slidenum">
              <a:rPr lang="fr-FR" smtClean="0"/>
              <a:t>20</a:t>
            </a:fld>
            <a:endParaRPr lang="fr-FR"/>
          </a:p>
        </p:txBody>
      </p:sp>
      <p:sp>
        <p:nvSpPr>
          <p:cNvPr id="3" name="Titre 1">
            <a:extLst>
              <a:ext uri="{FF2B5EF4-FFF2-40B4-BE49-F238E27FC236}">
                <a16:creationId xmlns:a16="http://schemas.microsoft.com/office/drawing/2014/main" id="{45390989-D0EA-426E-AF00-9E7981184AAA}"/>
              </a:ext>
            </a:extLst>
          </p:cNvPr>
          <p:cNvSpPr txBox="1">
            <a:spLocks/>
          </p:cNvSpPr>
          <p:nvPr/>
        </p:nvSpPr>
        <p:spPr>
          <a:xfrm>
            <a:off x="-1" y="352374"/>
            <a:ext cx="11353801" cy="726454"/>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txBody>
          <a:bodyPr>
            <a:noAutofit/>
          </a:bodyPr>
          <a:lstStyle>
            <a:lvl1pPr algn="l" defTabSz="914400" rtl="0" eaLnBrk="1" latinLnBrk="0" hangingPunct="1">
              <a:spcBef>
                <a:spcPct val="0"/>
              </a:spcBef>
              <a:buNone/>
              <a:defRPr sz="3200" b="1" kern="1200">
                <a:solidFill>
                  <a:schemeClr val="tx1"/>
                </a:solidFill>
                <a:latin typeface="+mn-lt"/>
                <a:ea typeface="+mj-ea"/>
                <a:cs typeface="+mj-cs"/>
              </a:defRPr>
            </a:lvl1pPr>
          </a:lstStyle>
          <a:p>
            <a:r>
              <a:rPr lang="fr-FR" sz="2800" dirty="0">
                <a:solidFill>
                  <a:schemeClr val="bg1"/>
                </a:solidFill>
              </a:rPr>
              <a:t>Contacts</a:t>
            </a:r>
          </a:p>
        </p:txBody>
      </p:sp>
      <p:graphicFrame>
        <p:nvGraphicFramePr>
          <p:cNvPr id="5" name="Tableau 4">
            <a:extLst>
              <a:ext uri="{FF2B5EF4-FFF2-40B4-BE49-F238E27FC236}">
                <a16:creationId xmlns:a16="http://schemas.microsoft.com/office/drawing/2014/main" id="{E70E559A-B92B-9625-C812-91E1ABB84D2E}"/>
              </a:ext>
            </a:extLst>
          </p:cNvPr>
          <p:cNvGraphicFramePr>
            <a:graphicFrameLocks noGrp="1"/>
          </p:cNvGraphicFramePr>
          <p:nvPr>
            <p:extLst>
              <p:ext uri="{D42A27DB-BD31-4B8C-83A1-F6EECF244321}">
                <p14:modId xmlns:p14="http://schemas.microsoft.com/office/powerpoint/2010/main" val="2341118916"/>
              </p:ext>
            </p:extLst>
          </p:nvPr>
        </p:nvGraphicFramePr>
        <p:xfrm>
          <a:off x="342899" y="1438275"/>
          <a:ext cx="11010901" cy="5078911"/>
        </p:xfrm>
        <a:graphic>
          <a:graphicData uri="http://schemas.openxmlformats.org/drawingml/2006/table">
            <a:tbl>
              <a:tblPr firstRow="1" firstCol="1" bandRow="1">
                <a:tableStyleId>{5C22544A-7EE6-4342-B048-85BDC9FD1C3A}</a:tableStyleId>
              </a:tblPr>
              <a:tblGrid>
                <a:gridCol w="4432301">
                  <a:extLst>
                    <a:ext uri="{9D8B030D-6E8A-4147-A177-3AD203B41FA5}">
                      <a16:colId xmlns:a16="http://schemas.microsoft.com/office/drawing/2014/main" val="3338207284"/>
                    </a:ext>
                  </a:extLst>
                </a:gridCol>
                <a:gridCol w="1896533">
                  <a:extLst>
                    <a:ext uri="{9D8B030D-6E8A-4147-A177-3AD203B41FA5}">
                      <a16:colId xmlns:a16="http://schemas.microsoft.com/office/drawing/2014/main" val="2133879122"/>
                    </a:ext>
                  </a:extLst>
                </a:gridCol>
                <a:gridCol w="2473779">
                  <a:extLst>
                    <a:ext uri="{9D8B030D-6E8A-4147-A177-3AD203B41FA5}">
                      <a16:colId xmlns:a16="http://schemas.microsoft.com/office/drawing/2014/main" val="677369209"/>
                    </a:ext>
                  </a:extLst>
                </a:gridCol>
                <a:gridCol w="2208288">
                  <a:extLst>
                    <a:ext uri="{9D8B030D-6E8A-4147-A177-3AD203B41FA5}">
                      <a16:colId xmlns:a16="http://schemas.microsoft.com/office/drawing/2014/main" val="3652548995"/>
                    </a:ext>
                  </a:extLst>
                </a:gridCol>
              </a:tblGrid>
              <a:tr h="528548">
                <a:tc>
                  <a:txBody>
                    <a:bodyPr/>
                    <a:lstStyle/>
                    <a:p>
                      <a:pPr algn="just">
                        <a:lnSpc>
                          <a:spcPct val="115000"/>
                        </a:lnSpc>
                      </a:pPr>
                      <a:r>
                        <a:rPr lang="fr-FR" sz="1200" dirty="0">
                          <a:effectLst/>
                        </a:rPr>
                        <a:t>Angoulême, Soyaux</a:t>
                      </a:r>
                      <a:endParaRPr lang="fr-FR"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323" marR="64323" marT="0" marB="0" anchor="ctr"/>
                </a:tc>
                <a:tc>
                  <a:txBody>
                    <a:bodyPr/>
                    <a:lstStyle/>
                    <a:p>
                      <a:pPr algn="ctr">
                        <a:lnSpc>
                          <a:spcPct val="115000"/>
                        </a:lnSpc>
                      </a:pPr>
                      <a:r>
                        <a:rPr lang="fr-FR" sz="1200" b="0" dirty="0">
                          <a:solidFill>
                            <a:schemeClr val="tx1"/>
                          </a:solidFill>
                          <a:effectLst/>
                        </a:rPr>
                        <a:t>Hélène RAYMOND</a:t>
                      </a:r>
                      <a:endParaRPr lang="fr-FR" sz="12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323" marR="64323" marT="0" marB="0" anchor="ctr">
                    <a:solidFill>
                      <a:schemeClr val="bg1">
                        <a:lumMod val="85000"/>
                      </a:schemeClr>
                    </a:solidFill>
                  </a:tcPr>
                </a:tc>
                <a:tc>
                  <a:txBody>
                    <a:bodyPr/>
                    <a:lstStyle/>
                    <a:p>
                      <a:pPr marL="252000" algn="dist">
                        <a:lnSpc>
                          <a:spcPct val="115000"/>
                        </a:lnSpc>
                        <a:spcBef>
                          <a:spcPts val="600"/>
                        </a:spcBef>
                      </a:pPr>
                      <a:endParaRPr lang="fr-FR" sz="1200" b="0" dirty="0">
                        <a:solidFill>
                          <a:schemeClr val="tx1"/>
                        </a:solidFill>
                        <a:effectLst/>
                      </a:endParaRPr>
                    </a:p>
                    <a:p>
                      <a:pPr marL="0" algn="dist">
                        <a:lnSpc>
                          <a:spcPct val="0"/>
                        </a:lnSpc>
                        <a:spcBef>
                          <a:spcPts val="0"/>
                        </a:spcBef>
                      </a:pPr>
                      <a:endParaRPr lang="fr-FR" sz="1200" b="0" dirty="0">
                        <a:solidFill>
                          <a:schemeClr val="tx1"/>
                        </a:solidFill>
                        <a:effectLst/>
                      </a:endParaRPr>
                    </a:p>
                    <a:p>
                      <a:pPr marL="0" algn="dist">
                        <a:lnSpc>
                          <a:spcPct val="0"/>
                        </a:lnSpc>
                        <a:spcBef>
                          <a:spcPts val="0"/>
                        </a:spcBef>
                      </a:pPr>
                      <a:endParaRPr lang="fr-FR" sz="1200" b="0" dirty="0">
                        <a:solidFill>
                          <a:schemeClr val="tx1"/>
                        </a:solidFill>
                        <a:effectLst/>
                      </a:endParaRPr>
                    </a:p>
                    <a:p>
                      <a:pPr marL="0" algn="dist">
                        <a:lnSpc>
                          <a:spcPct val="0"/>
                        </a:lnSpc>
                        <a:spcBef>
                          <a:spcPts val="0"/>
                        </a:spcBef>
                      </a:pPr>
                      <a:r>
                        <a:rPr lang="fr-FR" sz="1200" b="0" dirty="0">
                          <a:solidFill>
                            <a:schemeClr val="tx1"/>
                          </a:solidFill>
                          <a:effectLst/>
                        </a:rPr>
                        <a:t>helene.raymond@caf16.caf.fr</a:t>
                      </a:r>
                      <a:endParaRPr lang="fr-FR" sz="12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323" marR="64323" marT="0" marB="0">
                    <a:solidFill>
                      <a:schemeClr val="bg1">
                        <a:lumMod val="85000"/>
                      </a:schemeClr>
                    </a:solidFill>
                  </a:tcPr>
                </a:tc>
                <a:tc>
                  <a:txBody>
                    <a:bodyPr/>
                    <a:lstStyle/>
                    <a:p>
                      <a:pPr algn="ctr">
                        <a:lnSpc>
                          <a:spcPct val="115000"/>
                        </a:lnSpc>
                      </a:pPr>
                      <a:r>
                        <a:rPr lang="fr-FR" sz="1200" b="0" dirty="0">
                          <a:solidFill>
                            <a:schemeClr val="tx1"/>
                          </a:solidFill>
                          <a:effectLst/>
                          <a:sym typeface="Wingdings" panose="05000000000000000000" pitchFamily="2" charset="2"/>
                        </a:rPr>
                        <a:t></a:t>
                      </a:r>
                      <a:r>
                        <a:rPr lang="fr-FR" sz="1200" b="0" dirty="0">
                          <a:solidFill>
                            <a:schemeClr val="tx1"/>
                          </a:solidFill>
                          <a:effectLst/>
                        </a:rPr>
                        <a:t> 05 17 20 20 39</a:t>
                      </a:r>
                      <a:endParaRPr lang="fr-FR" sz="12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323" marR="64323" marT="0" marB="0" anchor="ctr">
                    <a:solidFill>
                      <a:schemeClr val="bg1">
                        <a:lumMod val="85000"/>
                      </a:schemeClr>
                    </a:solidFill>
                  </a:tcPr>
                </a:tc>
                <a:extLst>
                  <a:ext uri="{0D108BD9-81ED-4DB2-BD59-A6C34878D82A}">
                    <a16:rowId xmlns:a16="http://schemas.microsoft.com/office/drawing/2014/main" val="3438588320"/>
                  </a:ext>
                </a:extLst>
              </a:tr>
              <a:tr h="1436808">
                <a:tc>
                  <a:txBody>
                    <a:bodyPr/>
                    <a:lstStyle/>
                    <a:p>
                      <a:pPr>
                        <a:lnSpc>
                          <a:spcPct val="115000"/>
                        </a:lnSpc>
                      </a:pPr>
                      <a:r>
                        <a:rPr lang="fr-FR" sz="1200">
                          <a:effectLst/>
                        </a:rPr>
                        <a:t>La Couronne ; Puymoyen ; Magnac sur Touvre ; Ruelle sur Touvre ; L’Isle d’Espagnac ; Mornac ; Touvre ; Garat ; Bouëx ; Dirac ; Vouzan ; Sers ; Dignac ; Torsac ; St Michel ; Nersac ; Trois-Palis ; Sireuil, Voeuil et Giget ; Roullet St Estèphe ; Claix, Mouthiers sur Boeme ; Plassac Rouffiac ; Voulgézac</a:t>
                      </a:r>
                      <a:endParaRPr lang="fr-FR"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64323" marR="64323" marT="0" marB="0" anchor="ctr"/>
                </a:tc>
                <a:tc>
                  <a:txBody>
                    <a:bodyPr/>
                    <a:lstStyle/>
                    <a:p>
                      <a:pPr algn="ctr">
                        <a:lnSpc>
                          <a:spcPct val="115000"/>
                        </a:lnSpc>
                      </a:pPr>
                      <a:r>
                        <a:rPr lang="fr-FR" sz="1200" dirty="0">
                          <a:effectLst/>
                        </a:rPr>
                        <a:t>Victoria WELTER</a:t>
                      </a:r>
                      <a:endParaRPr lang="fr-FR"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323" marR="64323" marT="0" marB="0" anchor="ctr"/>
                </a:tc>
                <a:tc>
                  <a:txBody>
                    <a:bodyPr/>
                    <a:lstStyle/>
                    <a:p>
                      <a:pPr algn="ctr">
                        <a:lnSpc>
                          <a:spcPct val="115000"/>
                        </a:lnSpc>
                      </a:pPr>
                      <a:r>
                        <a:rPr lang="fr-FR" sz="1200" dirty="0">
                          <a:effectLst/>
                        </a:rPr>
                        <a:t> </a:t>
                      </a:r>
                    </a:p>
                    <a:p>
                      <a:pPr algn="ctr">
                        <a:lnSpc>
                          <a:spcPct val="115000"/>
                        </a:lnSpc>
                      </a:pPr>
                      <a:r>
                        <a:rPr lang="fr-FR" sz="1200" dirty="0">
                          <a:effectLst/>
                        </a:rPr>
                        <a:t> </a:t>
                      </a:r>
                    </a:p>
                    <a:p>
                      <a:pPr algn="ctr">
                        <a:lnSpc>
                          <a:spcPct val="115000"/>
                        </a:lnSpc>
                      </a:pPr>
                      <a:r>
                        <a:rPr lang="fr-FR" sz="1200" dirty="0">
                          <a:effectLst/>
                        </a:rPr>
                        <a:t> </a:t>
                      </a:r>
                    </a:p>
                    <a:p>
                      <a:pPr algn="ctr">
                        <a:lnSpc>
                          <a:spcPct val="115000"/>
                        </a:lnSpc>
                      </a:pPr>
                      <a:r>
                        <a:rPr lang="fr-FR" sz="1200" dirty="0">
                          <a:effectLst/>
                        </a:rPr>
                        <a:t>victoria.welter@caf16. caf.fr</a:t>
                      </a:r>
                      <a:endParaRPr lang="fr-FR"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323" marR="64323" marT="0" marB="0"/>
                </a:tc>
                <a:tc>
                  <a:txBody>
                    <a:bodyPr/>
                    <a:lstStyle/>
                    <a:p>
                      <a:pPr algn="ctr">
                        <a:lnSpc>
                          <a:spcPct val="115000"/>
                        </a:lnSpc>
                      </a:pPr>
                      <a:r>
                        <a:rPr lang="fr-FR" sz="1200" dirty="0">
                          <a:effectLst/>
                          <a:sym typeface="Wingdings" panose="05000000000000000000" pitchFamily="2" charset="2"/>
                        </a:rPr>
                        <a:t></a:t>
                      </a:r>
                      <a:r>
                        <a:rPr lang="fr-FR" sz="1200" dirty="0">
                          <a:effectLst/>
                        </a:rPr>
                        <a:t> 05 17 20 20 40</a:t>
                      </a:r>
                      <a:endParaRPr lang="fr-FR"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323" marR="64323" marT="0" marB="0" anchor="ctr"/>
                </a:tc>
                <a:extLst>
                  <a:ext uri="{0D108BD9-81ED-4DB2-BD59-A6C34878D82A}">
                    <a16:rowId xmlns:a16="http://schemas.microsoft.com/office/drawing/2014/main" val="3486062405"/>
                  </a:ext>
                </a:extLst>
              </a:tr>
              <a:tr h="781775">
                <a:tc>
                  <a:txBody>
                    <a:bodyPr/>
                    <a:lstStyle/>
                    <a:p>
                      <a:pPr>
                        <a:lnSpc>
                          <a:spcPct val="115000"/>
                        </a:lnSpc>
                      </a:pPr>
                      <a:r>
                        <a:rPr lang="fr-FR" sz="1200">
                          <a:effectLst/>
                        </a:rPr>
                        <a:t>Gond-Pontouvre ; St Yrieix ; St-Saturnin ; Linars ; Fléac ; Jauldes ; Brie ; Champniers ; Vindelle ; Balzac ; Asnières sur Nouère ; Marsac</a:t>
                      </a:r>
                      <a:endParaRPr lang="fr-FR"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64323" marR="64323" marT="0" marB="0" anchor="ctr"/>
                </a:tc>
                <a:tc>
                  <a:txBody>
                    <a:bodyPr/>
                    <a:lstStyle/>
                    <a:p>
                      <a:pPr algn="ctr">
                        <a:lnSpc>
                          <a:spcPct val="115000"/>
                        </a:lnSpc>
                      </a:pPr>
                      <a:r>
                        <a:rPr lang="fr-FR" sz="1200" dirty="0">
                          <a:effectLst/>
                        </a:rPr>
                        <a:t>Marine </a:t>
                      </a:r>
                      <a:r>
                        <a:rPr lang="fr-FR" sz="1200" dirty="0" err="1">
                          <a:effectLst/>
                        </a:rPr>
                        <a:t>Chocat</a:t>
                      </a:r>
                      <a:endParaRPr lang="fr-FR"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323" marR="64323" marT="0" marB="0" anchor="ctr"/>
                </a:tc>
                <a:tc>
                  <a:txBody>
                    <a:bodyPr/>
                    <a:lstStyle/>
                    <a:p>
                      <a:pPr>
                        <a:lnSpc>
                          <a:spcPct val="115000"/>
                        </a:lnSpc>
                      </a:pPr>
                      <a:r>
                        <a:rPr lang="fr-FR" sz="1200" dirty="0">
                          <a:effectLst/>
                        </a:rPr>
                        <a:t> </a:t>
                      </a:r>
                    </a:p>
                    <a:p>
                      <a:pPr algn="ctr">
                        <a:lnSpc>
                          <a:spcPct val="115000"/>
                        </a:lnSpc>
                      </a:pPr>
                      <a:r>
                        <a:rPr lang="fr-FR" sz="1200" dirty="0">
                          <a:effectLst/>
                        </a:rPr>
                        <a:t> marine.chocat@caf16.caf.fr</a:t>
                      </a:r>
                      <a:endParaRPr lang="fr-FR"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323" marR="64323" marT="0" marB="0"/>
                </a:tc>
                <a:tc>
                  <a:txBody>
                    <a:bodyPr/>
                    <a:lstStyle/>
                    <a:p>
                      <a:pPr algn="ctr">
                        <a:lnSpc>
                          <a:spcPct val="115000"/>
                        </a:lnSpc>
                      </a:pPr>
                      <a:r>
                        <a:rPr lang="fr-FR" sz="1200" dirty="0">
                          <a:effectLst/>
                          <a:sym typeface="Wingdings" panose="05000000000000000000" pitchFamily="2" charset="2"/>
                        </a:rPr>
                        <a:t> </a:t>
                      </a:r>
                      <a:r>
                        <a:rPr lang="fr-FR" sz="1200" kern="1200" dirty="0">
                          <a:solidFill>
                            <a:schemeClr val="dk1"/>
                          </a:solidFill>
                          <a:effectLst/>
                          <a:latin typeface="+mn-lt"/>
                          <a:ea typeface="+mn-ea"/>
                          <a:cs typeface="+mn-cs"/>
                        </a:rPr>
                        <a:t>06 21 66 21 38</a:t>
                      </a:r>
                      <a:endParaRPr lang="fr-FR"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323" marR="64323" marT="0" marB="0" anchor="ctr"/>
                </a:tc>
                <a:extLst>
                  <a:ext uri="{0D108BD9-81ED-4DB2-BD59-A6C34878D82A}">
                    <a16:rowId xmlns:a16="http://schemas.microsoft.com/office/drawing/2014/main" val="268604364"/>
                  </a:ext>
                </a:extLst>
              </a:tr>
              <a:tr h="529143">
                <a:tc>
                  <a:txBody>
                    <a:bodyPr/>
                    <a:lstStyle/>
                    <a:p>
                      <a:pPr>
                        <a:lnSpc>
                          <a:spcPct val="115000"/>
                        </a:lnSpc>
                      </a:pPr>
                      <a:r>
                        <a:rPr lang="fr-FR" sz="1200">
                          <a:effectLst/>
                        </a:rPr>
                        <a:t>Communauté d’Agglomération Grand Cognac</a:t>
                      </a:r>
                    </a:p>
                    <a:p>
                      <a:pPr>
                        <a:lnSpc>
                          <a:spcPct val="115000"/>
                        </a:lnSpc>
                      </a:pPr>
                      <a:r>
                        <a:rPr lang="fr-FR" sz="1200">
                          <a:effectLst/>
                        </a:rPr>
                        <a:t> </a:t>
                      </a:r>
                      <a:endParaRPr lang="fr-FR"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64323" marR="64323" marT="0" marB="0" anchor="ctr"/>
                </a:tc>
                <a:tc>
                  <a:txBody>
                    <a:bodyPr/>
                    <a:lstStyle/>
                    <a:p>
                      <a:pPr algn="ctr">
                        <a:lnSpc>
                          <a:spcPct val="115000"/>
                        </a:lnSpc>
                      </a:pPr>
                      <a:r>
                        <a:rPr lang="fr-FR" sz="1200">
                          <a:effectLst/>
                        </a:rPr>
                        <a:t>Blandine REMY</a:t>
                      </a:r>
                      <a:endParaRPr lang="fr-FR"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64323" marR="64323" marT="0" marB="0" anchor="ctr"/>
                </a:tc>
                <a:tc>
                  <a:txBody>
                    <a:bodyPr/>
                    <a:lstStyle/>
                    <a:p>
                      <a:pPr algn="ctr">
                        <a:lnSpc>
                          <a:spcPct val="115000"/>
                        </a:lnSpc>
                      </a:pPr>
                      <a:r>
                        <a:rPr lang="fr-FR" sz="1200">
                          <a:effectLst/>
                        </a:rPr>
                        <a:t> </a:t>
                      </a:r>
                    </a:p>
                    <a:p>
                      <a:pPr algn="ctr">
                        <a:lnSpc>
                          <a:spcPct val="115000"/>
                        </a:lnSpc>
                      </a:pPr>
                      <a:r>
                        <a:rPr lang="fr-FR" sz="1200">
                          <a:effectLst/>
                        </a:rPr>
                        <a:t>blandine.remy@caf16.caf.fr</a:t>
                      </a:r>
                      <a:endParaRPr lang="fr-FR"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64323" marR="64323" marT="0" marB="0"/>
                </a:tc>
                <a:tc>
                  <a:txBody>
                    <a:bodyPr/>
                    <a:lstStyle/>
                    <a:p>
                      <a:pPr algn="ctr">
                        <a:lnSpc>
                          <a:spcPct val="115000"/>
                        </a:lnSpc>
                      </a:pPr>
                      <a:r>
                        <a:rPr lang="fr-FR" sz="1200" dirty="0">
                          <a:effectLst/>
                          <a:sym typeface="Wingdings" panose="05000000000000000000" pitchFamily="2" charset="2"/>
                        </a:rPr>
                        <a:t></a:t>
                      </a:r>
                      <a:r>
                        <a:rPr lang="fr-FR" sz="1200" dirty="0">
                          <a:effectLst/>
                        </a:rPr>
                        <a:t> 05 45 35 49 01</a:t>
                      </a:r>
                      <a:endParaRPr lang="fr-FR"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323" marR="64323" marT="0" marB="0" anchor="ctr"/>
                </a:tc>
                <a:extLst>
                  <a:ext uri="{0D108BD9-81ED-4DB2-BD59-A6C34878D82A}">
                    <a16:rowId xmlns:a16="http://schemas.microsoft.com/office/drawing/2014/main" val="2554696946"/>
                  </a:ext>
                </a:extLst>
              </a:tr>
              <a:tr h="693708">
                <a:tc>
                  <a:txBody>
                    <a:bodyPr/>
                    <a:lstStyle/>
                    <a:p>
                      <a:pPr>
                        <a:lnSpc>
                          <a:spcPct val="115000"/>
                        </a:lnSpc>
                      </a:pPr>
                      <a:r>
                        <a:rPr lang="fr-FR" sz="1200">
                          <a:effectLst/>
                        </a:rPr>
                        <a:t>CdC Charente-Limousine ; CdC La Rochefoucauld Porte du Périgord</a:t>
                      </a:r>
                      <a:endParaRPr lang="fr-FR"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64323" marR="64323" marT="0" marB="0" anchor="ctr"/>
                </a:tc>
                <a:tc>
                  <a:txBody>
                    <a:bodyPr/>
                    <a:lstStyle/>
                    <a:p>
                      <a:pPr algn="ctr">
                        <a:lnSpc>
                          <a:spcPct val="115000"/>
                        </a:lnSpc>
                      </a:pPr>
                      <a:r>
                        <a:rPr lang="fr-FR" sz="1200" dirty="0">
                          <a:effectLst/>
                        </a:rPr>
                        <a:t>Sarah LOUIS</a:t>
                      </a:r>
                    </a:p>
                    <a:p>
                      <a:pPr algn="ctr">
                        <a:lnSpc>
                          <a:spcPct val="115000"/>
                        </a:lnSpc>
                      </a:pPr>
                      <a:r>
                        <a:rPr lang="fr-FR" sz="1200" dirty="0">
                          <a:effectLst/>
                        </a:rPr>
                        <a:t>Céline DAVID</a:t>
                      </a:r>
                      <a:endParaRPr lang="fr-FR"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323" marR="64323" marT="0" marB="0" anchor="ctr"/>
                </a:tc>
                <a:tc>
                  <a:txBody>
                    <a:bodyPr/>
                    <a:lstStyle/>
                    <a:p>
                      <a:pPr algn="ctr">
                        <a:lnSpc>
                          <a:spcPct val="115000"/>
                        </a:lnSpc>
                      </a:pPr>
                      <a:endParaRPr lang="fr-FR" sz="800" dirty="0">
                        <a:effectLst/>
                      </a:endParaRPr>
                    </a:p>
                    <a:p>
                      <a:pPr algn="ctr">
                        <a:lnSpc>
                          <a:spcPct val="0"/>
                        </a:lnSpc>
                      </a:pPr>
                      <a:endParaRPr lang="fr-FR" sz="800" dirty="0">
                        <a:effectLst/>
                      </a:endParaRPr>
                    </a:p>
                    <a:p>
                      <a:pPr algn="ctr">
                        <a:lnSpc>
                          <a:spcPct val="115000"/>
                        </a:lnSpc>
                      </a:pPr>
                      <a:r>
                        <a:rPr lang="fr-FR" sz="1200" dirty="0">
                          <a:effectLst/>
                        </a:rPr>
                        <a:t>sarah.louis@caf16.caf.fr </a:t>
                      </a:r>
                    </a:p>
                    <a:p>
                      <a:pPr algn="ctr">
                        <a:lnSpc>
                          <a:spcPct val="115000"/>
                        </a:lnSpc>
                      </a:pPr>
                      <a:r>
                        <a:rPr lang="fr-FR" sz="1200" dirty="0">
                          <a:effectLst/>
                        </a:rPr>
                        <a:t>celine.david@caf16.caf.fr</a:t>
                      </a:r>
                      <a:endParaRPr lang="fr-FR"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323" marR="64323" marT="0" marB="0"/>
                </a:tc>
                <a:tc>
                  <a:txBody>
                    <a:bodyPr/>
                    <a:lstStyle/>
                    <a:p>
                      <a:pPr marL="0" indent="0" algn="ctr">
                        <a:lnSpc>
                          <a:spcPct val="0"/>
                        </a:lnSpc>
                        <a:buFont typeface="Wingdings" panose="05000000000000000000" pitchFamily="2" charset="2"/>
                        <a:buChar char="("/>
                      </a:pPr>
                      <a:endParaRPr lang="fr-FR" sz="1200" kern="1200" dirty="0">
                        <a:solidFill>
                          <a:schemeClr val="dk1"/>
                        </a:solidFill>
                        <a:effectLst/>
                        <a:latin typeface="+mn-lt"/>
                        <a:ea typeface="+mn-ea"/>
                        <a:cs typeface="+mn-cs"/>
                      </a:endParaRPr>
                    </a:p>
                    <a:p>
                      <a:pPr marL="0" indent="0" algn="ctr">
                        <a:lnSpc>
                          <a:spcPct val="0"/>
                        </a:lnSpc>
                        <a:buFont typeface="Wingdings" panose="05000000000000000000" pitchFamily="2" charset="2"/>
                        <a:buChar char="("/>
                      </a:pPr>
                      <a:r>
                        <a:rPr lang="fr-FR" sz="1200" kern="1200" dirty="0">
                          <a:solidFill>
                            <a:schemeClr val="dk1"/>
                          </a:solidFill>
                          <a:effectLst/>
                          <a:latin typeface="+mn-lt"/>
                          <a:ea typeface="+mn-ea"/>
                          <a:cs typeface="+mn-cs"/>
                        </a:rPr>
                        <a:t> 06 21 66 20 07</a:t>
                      </a:r>
                    </a:p>
                    <a:p>
                      <a:pPr marL="0" indent="0" algn="ctr">
                        <a:lnSpc>
                          <a:spcPct val="115000"/>
                        </a:lnSpc>
                        <a:buFont typeface="Wingdings" panose="05000000000000000000" pitchFamily="2" charset="2"/>
                        <a:buNone/>
                      </a:pPr>
                      <a:r>
                        <a:rPr lang="fr-FR" sz="1200" dirty="0">
                          <a:effectLst/>
                          <a:sym typeface="Wingdings" panose="05000000000000000000" pitchFamily="2" charset="2"/>
                        </a:rPr>
                        <a:t></a:t>
                      </a:r>
                      <a:r>
                        <a:rPr lang="fr-FR" sz="1200" dirty="0">
                          <a:effectLst/>
                        </a:rPr>
                        <a:t> 05 45 94 42 23</a:t>
                      </a:r>
                      <a:endParaRPr lang="fr-FR"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323" marR="64323" marT="0" marB="0" anchor="ctr"/>
                </a:tc>
                <a:extLst>
                  <a:ext uri="{0D108BD9-81ED-4DB2-BD59-A6C34878D82A}">
                    <a16:rowId xmlns:a16="http://schemas.microsoft.com/office/drawing/2014/main" val="1997729199"/>
                  </a:ext>
                </a:extLst>
              </a:tr>
              <a:tr h="546572">
                <a:tc>
                  <a:txBody>
                    <a:bodyPr/>
                    <a:lstStyle/>
                    <a:p>
                      <a:pPr>
                        <a:lnSpc>
                          <a:spcPct val="115000"/>
                        </a:lnSpc>
                      </a:pPr>
                      <a:r>
                        <a:rPr lang="fr-FR" sz="1200">
                          <a:effectLst/>
                        </a:rPr>
                        <a:t>CdC 4B Sud Charente ; Cdc Lavalette Tude Dronne</a:t>
                      </a:r>
                      <a:endParaRPr lang="fr-FR"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64323" marR="64323" marT="0" marB="0" anchor="ctr"/>
                </a:tc>
                <a:tc>
                  <a:txBody>
                    <a:bodyPr/>
                    <a:lstStyle/>
                    <a:p>
                      <a:pPr algn="ctr">
                        <a:lnSpc>
                          <a:spcPct val="115000"/>
                        </a:lnSpc>
                      </a:pPr>
                      <a:r>
                        <a:rPr lang="fr-FR" sz="1200">
                          <a:effectLst/>
                        </a:rPr>
                        <a:t>Béatrice JOURDE</a:t>
                      </a:r>
                      <a:endParaRPr lang="fr-FR"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64323" marR="64323" marT="0" marB="0" anchor="ctr"/>
                </a:tc>
                <a:tc>
                  <a:txBody>
                    <a:bodyPr/>
                    <a:lstStyle/>
                    <a:p>
                      <a:pPr algn="ctr">
                        <a:lnSpc>
                          <a:spcPct val="115000"/>
                        </a:lnSpc>
                      </a:pPr>
                      <a:r>
                        <a:rPr lang="fr-FR" sz="1200">
                          <a:effectLst/>
                        </a:rPr>
                        <a:t> </a:t>
                      </a:r>
                    </a:p>
                    <a:p>
                      <a:pPr algn="ctr">
                        <a:lnSpc>
                          <a:spcPct val="115000"/>
                        </a:lnSpc>
                      </a:pPr>
                      <a:r>
                        <a:rPr lang="fr-FR" sz="1200">
                          <a:effectLst/>
                        </a:rPr>
                        <a:t>beatrice.jourde@caf16.caf.fr</a:t>
                      </a:r>
                      <a:endParaRPr lang="fr-FR"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64323" marR="64323" marT="0" marB="0"/>
                </a:tc>
                <a:tc>
                  <a:txBody>
                    <a:bodyPr/>
                    <a:lstStyle/>
                    <a:p>
                      <a:pPr algn="ctr">
                        <a:lnSpc>
                          <a:spcPct val="115000"/>
                        </a:lnSpc>
                      </a:pPr>
                      <a:r>
                        <a:rPr lang="fr-FR" sz="1200">
                          <a:effectLst/>
                          <a:sym typeface="Wingdings" panose="05000000000000000000" pitchFamily="2" charset="2"/>
                        </a:rPr>
                        <a:t></a:t>
                      </a:r>
                      <a:r>
                        <a:rPr lang="fr-FR" sz="1200">
                          <a:effectLst/>
                        </a:rPr>
                        <a:t> 05 45 35 49 06</a:t>
                      </a:r>
                      <a:endParaRPr lang="fr-FR"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64323" marR="64323" marT="0" marB="0" anchor="ctr"/>
                </a:tc>
                <a:extLst>
                  <a:ext uri="{0D108BD9-81ED-4DB2-BD59-A6C34878D82A}">
                    <a16:rowId xmlns:a16="http://schemas.microsoft.com/office/drawing/2014/main" val="2103663504"/>
                  </a:ext>
                </a:extLst>
              </a:tr>
              <a:tr h="562357">
                <a:tc>
                  <a:txBody>
                    <a:bodyPr/>
                    <a:lstStyle/>
                    <a:p>
                      <a:pPr>
                        <a:lnSpc>
                          <a:spcPct val="115000"/>
                        </a:lnSpc>
                      </a:pPr>
                      <a:r>
                        <a:rPr lang="fr-FR" sz="1200">
                          <a:effectLst/>
                        </a:rPr>
                        <a:t>CdC Cœur de Charente ; Cdc Val de Charente ; Cdc Rouillacais</a:t>
                      </a:r>
                      <a:endParaRPr lang="fr-FR"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64323" marR="64323" marT="0" marB="0" anchor="ctr"/>
                </a:tc>
                <a:tc>
                  <a:txBody>
                    <a:bodyPr/>
                    <a:lstStyle/>
                    <a:p>
                      <a:pPr algn="ctr">
                        <a:lnSpc>
                          <a:spcPct val="115000"/>
                        </a:lnSpc>
                      </a:pPr>
                      <a:r>
                        <a:rPr lang="fr-FR" sz="1200">
                          <a:effectLst/>
                        </a:rPr>
                        <a:t>Nicolas SIMON</a:t>
                      </a:r>
                      <a:endParaRPr lang="fr-FR"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64323" marR="64323" marT="0" marB="0" anchor="ctr"/>
                </a:tc>
                <a:tc>
                  <a:txBody>
                    <a:bodyPr/>
                    <a:lstStyle/>
                    <a:p>
                      <a:pPr algn="ctr">
                        <a:lnSpc>
                          <a:spcPct val="115000"/>
                        </a:lnSpc>
                      </a:pPr>
                      <a:r>
                        <a:rPr lang="fr-FR" sz="1200">
                          <a:effectLst/>
                        </a:rPr>
                        <a:t> </a:t>
                      </a:r>
                    </a:p>
                    <a:p>
                      <a:pPr algn="ctr">
                        <a:lnSpc>
                          <a:spcPct val="115000"/>
                        </a:lnSpc>
                      </a:pPr>
                      <a:r>
                        <a:rPr lang="fr-FR" sz="1200">
                          <a:effectLst/>
                        </a:rPr>
                        <a:t>nicolas.simon@caf16.caf.fr</a:t>
                      </a:r>
                      <a:endParaRPr lang="fr-FR"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64323" marR="64323" marT="0" marB="0"/>
                </a:tc>
                <a:tc>
                  <a:txBody>
                    <a:bodyPr/>
                    <a:lstStyle/>
                    <a:p>
                      <a:pPr algn="ctr">
                        <a:lnSpc>
                          <a:spcPct val="115000"/>
                        </a:lnSpc>
                      </a:pPr>
                      <a:r>
                        <a:rPr lang="fr-FR" sz="1200" dirty="0">
                          <a:effectLst/>
                          <a:sym typeface="Wingdings" panose="05000000000000000000" pitchFamily="2" charset="2"/>
                        </a:rPr>
                        <a:t></a:t>
                      </a:r>
                      <a:r>
                        <a:rPr lang="fr-FR" sz="1200" dirty="0">
                          <a:effectLst/>
                        </a:rPr>
                        <a:t> 05 45 35 49 08</a:t>
                      </a:r>
                      <a:endParaRPr lang="fr-FR"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323" marR="64323" marT="0" marB="0" anchor="ctr"/>
                </a:tc>
                <a:extLst>
                  <a:ext uri="{0D108BD9-81ED-4DB2-BD59-A6C34878D82A}">
                    <a16:rowId xmlns:a16="http://schemas.microsoft.com/office/drawing/2014/main" val="3510494966"/>
                  </a:ext>
                </a:extLst>
              </a:tr>
            </a:tbl>
          </a:graphicData>
        </a:graphic>
      </p:graphicFrame>
    </p:spTree>
    <p:extLst>
      <p:ext uri="{BB962C8B-B14F-4D97-AF65-F5344CB8AC3E}">
        <p14:creationId xmlns:p14="http://schemas.microsoft.com/office/powerpoint/2010/main" val="3811753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8573C30-839D-4A23-9B7D-083D20E2708B}"/>
              </a:ext>
            </a:extLst>
          </p:cNvPr>
          <p:cNvSpPr>
            <a:spLocks noGrp="1"/>
          </p:cNvSpPr>
          <p:nvPr>
            <p:ph type="sldNum" sz="quarter" idx="12"/>
          </p:nvPr>
        </p:nvSpPr>
        <p:spPr/>
        <p:txBody>
          <a:bodyPr/>
          <a:lstStyle/>
          <a:p>
            <a:fld id="{AC31CB0A-AF66-4A20-86F5-3E92DBFDB500}" type="slidenum">
              <a:rPr lang="fr-FR" smtClean="0"/>
              <a:t>21</a:t>
            </a:fld>
            <a:endParaRPr lang="fr-FR"/>
          </a:p>
        </p:txBody>
      </p:sp>
      <p:sp>
        <p:nvSpPr>
          <p:cNvPr id="3" name="Titre 1">
            <a:extLst>
              <a:ext uri="{FF2B5EF4-FFF2-40B4-BE49-F238E27FC236}">
                <a16:creationId xmlns:a16="http://schemas.microsoft.com/office/drawing/2014/main" id="{0B5D4148-BEAF-45EB-96B0-9D527897A59E}"/>
              </a:ext>
            </a:extLst>
          </p:cNvPr>
          <p:cNvSpPr txBox="1">
            <a:spLocks/>
          </p:cNvSpPr>
          <p:nvPr/>
        </p:nvSpPr>
        <p:spPr>
          <a:xfrm>
            <a:off x="0" y="298441"/>
            <a:ext cx="10059674" cy="726454"/>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txBody>
          <a:bodyPr>
            <a:noAutofit/>
          </a:bodyPr>
          <a:lstStyle>
            <a:lvl1pPr algn="l" defTabSz="914400" rtl="0" eaLnBrk="1" latinLnBrk="0" hangingPunct="1">
              <a:spcBef>
                <a:spcPct val="0"/>
              </a:spcBef>
              <a:buNone/>
              <a:defRPr sz="3200" b="1" kern="1200">
                <a:solidFill>
                  <a:schemeClr val="tx1"/>
                </a:solidFill>
                <a:latin typeface="+mn-lt"/>
                <a:ea typeface="+mj-ea"/>
                <a:cs typeface="+mj-cs"/>
              </a:defRPr>
            </a:lvl1pPr>
          </a:lstStyle>
          <a:p>
            <a:r>
              <a:rPr lang="fr-FR" sz="2800" dirty="0">
                <a:solidFill>
                  <a:schemeClr val="bg1"/>
                </a:solidFill>
              </a:rPr>
              <a:t>Modalité de dépôt des Appels à Projets 2025 </a:t>
            </a:r>
          </a:p>
        </p:txBody>
      </p:sp>
      <p:sp>
        <p:nvSpPr>
          <p:cNvPr id="4" name="ZoneTexte 3">
            <a:extLst>
              <a:ext uri="{FF2B5EF4-FFF2-40B4-BE49-F238E27FC236}">
                <a16:creationId xmlns:a16="http://schemas.microsoft.com/office/drawing/2014/main" id="{16B4BDDC-BB7F-4148-9A17-5762AE6C30BF}"/>
              </a:ext>
            </a:extLst>
          </p:cNvPr>
          <p:cNvSpPr txBox="1"/>
          <p:nvPr/>
        </p:nvSpPr>
        <p:spPr>
          <a:xfrm>
            <a:off x="756394" y="1256557"/>
            <a:ext cx="10059674" cy="2431435"/>
          </a:xfrm>
          <a:prstGeom prst="rect">
            <a:avLst/>
          </a:prstGeom>
          <a:noFill/>
        </p:spPr>
        <p:txBody>
          <a:bodyPr wrap="square" rtlCol="0">
            <a:spAutoFit/>
          </a:bodyPr>
          <a:lstStyle/>
          <a:p>
            <a:pPr marL="285750" indent="-285750">
              <a:buFont typeface="Wingdings" panose="05000000000000000000" pitchFamily="2" charset="2"/>
              <a:buChar char="v"/>
            </a:pPr>
            <a:r>
              <a:rPr lang="fr-FR" b="1" u="sng" dirty="0">
                <a:latin typeface="+mj-lt"/>
              </a:rPr>
              <a:t>du 10 février 2025 au 07 mars 2025</a:t>
            </a:r>
          </a:p>
          <a:p>
            <a:endParaRPr lang="fr-FR" dirty="0">
              <a:latin typeface="+mj-lt"/>
            </a:endParaRPr>
          </a:p>
          <a:p>
            <a:pPr marL="742950" lvl="1" indent="-285750">
              <a:buFont typeface="Wingdings" panose="05000000000000000000" pitchFamily="2" charset="2"/>
              <a:buChar char="Ø"/>
            </a:pPr>
            <a:r>
              <a:rPr lang="fr-FR" sz="1600" dirty="0">
                <a:latin typeface="+mj-lt"/>
              </a:rPr>
              <a:t>Dépôt des demandes 2025 : </a:t>
            </a:r>
            <a:r>
              <a:rPr lang="fr-FR" sz="1600" u="sng" dirty="0">
                <a:solidFill>
                  <a:srgbClr val="0000FF"/>
                </a:solidFill>
                <a:effectLst/>
                <a:latin typeface="+mj-lt"/>
                <a:ea typeface="Calibri" panose="020F0502020204030204" pitchFamily="34" charset="0"/>
                <a:cs typeface="Times New Roman" panose="02020603050405020304" pitchFamily="18" charset="0"/>
                <a:hlinkClick r:id="rId3"/>
              </a:rPr>
              <a:t>https://elan.caf.fr/aides</a:t>
            </a:r>
            <a:endParaRPr lang="fr-FR" sz="1600" u="sng" dirty="0">
              <a:solidFill>
                <a:srgbClr val="0000FF"/>
              </a:solidFill>
              <a:effectLst/>
              <a:latin typeface="+mj-lt"/>
              <a:ea typeface="Calibri" panose="020F0502020204030204" pitchFamily="34" charset="0"/>
              <a:cs typeface="Times New Roman" panose="02020603050405020304" pitchFamily="18" charset="0"/>
            </a:endParaRPr>
          </a:p>
          <a:p>
            <a:pPr marL="742950" lvl="1" indent="-285750">
              <a:buFont typeface="Wingdings" panose="05000000000000000000" pitchFamily="2" charset="2"/>
              <a:buChar char="Ø"/>
            </a:pPr>
            <a:r>
              <a:rPr lang="fr-FR" sz="1600" dirty="0">
                <a:latin typeface="+mj-lt"/>
              </a:rPr>
              <a:t>Dépôts des bilans 2024 (ELAN): </a:t>
            </a:r>
            <a:r>
              <a:rPr lang="fr-FR" sz="1600" u="sng" dirty="0">
                <a:solidFill>
                  <a:srgbClr val="0000FF"/>
                </a:solidFill>
                <a:effectLst/>
                <a:latin typeface="+mj-lt"/>
                <a:ea typeface="Calibri" panose="020F0502020204030204" pitchFamily="34" charset="0"/>
                <a:cs typeface="Times New Roman" panose="02020603050405020304" pitchFamily="18" charset="0"/>
                <a:hlinkClick r:id="rId3"/>
              </a:rPr>
              <a:t>https://elan.caf.fr/aides</a:t>
            </a:r>
            <a:endParaRPr lang="fr-FR" sz="1600" u="sng" dirty="0">
              <a:solidFill>
                <a:srgbClr val="0000FF"/>
              </a:solidFill>
              <a:effectLst/>
              <a:latin typeface="+mj-lt"/>
              <a:ea typeface="Calibri" panose="020F0502020204030204" pitchFamily="34" charset="0"/>
              <a:cs typeface="Times New Roman" panose="02020603050405020304" pitchFamily="18" charset="0"/>
            </a:endParaRPr>
          </a:p>
          <a:p>
            <a:pPr marL="742950" lvl="1" indent="-285750">
              <a:buFont typeface="Wingdings" panose="05000000000000000000" pitchFamily="2" charset="2"/>
              <a:buChar char="Ø"/>
            </a:pPr>
            <a:r>
              <a:rPr lang="fr-FR" sz="1600" dirty="0">
                <a:latin typeface="+mj-lt"/>
                <a:ea typeface="Calibri" panose="020F0502020204030204" pitchFamily="34" charset="0"/>
                <a:cs typeface="Times New Roman" panose="02020603050405020304" pitchFamily="18" charset="0"/>
              </a:rPr>
              <a:t>Documents d’appui : </a:t>
            </a:r>
            <a:r>
              <a:rPr lang="fr-FR" sz="1600" u="sng" kern="0"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4"/>
              </a:rPr>
              <a:t>https://www.caf.fr/partenaires/caf-de-la-charente/partenaires-locaux/enfance-et-parentalite/parentalite/reaap</a:t>
            </a:r>
            <a:r>
              <a:rPr lang="fr-FR" sz="1600" kern="0" dirty="0">
                <a:effectLst/>
                <a:latin typeface="Arial" panose="020B0604020202020204" pitchFamily="34" charset="0"/>
                <a:ea typeface="Calibri" panose="020F0502020204030204" pitchFamily="34" charset="0"/>
              </a:rPr>
              <a:t> </a:t>
            </a:r>
            <a:endParaRPr lang="fr-FR" sz="1600" b="1" i="1" dirty="0">
              <a:solidFill>
                <a:schemeClr val="accent5">
                  <a:lumMod val="50000"/>
                </a:schemeClr>
              </a:solidFill>
            </a:endParaRPr>
          </a:p>
          <a:p>
            <a:pPr lvl="1"/>
            <a:endParaRPr lang="fr-FR" sz="1600" dirty="0">
              <a:latin typeface="+mj-lt"/>
            </a:endParaRPr>
          </a:p>
          <a:p>
            <a:endParaRPr lang="fr-FR" u="sng" dirty="0">
              <a:solidFill>
                <a:srgbClr val="0000FF"/>
              </a:solidFill>
              <a:latin typeface="+mj-lt"/>
              <a:cs typeface="Times New Roman" panose="02020603050405020304" pitchFamily="18" charset="0"/>
            </a:endParaRPr>
          </a:p>
          <a:p>
            <a:pPr marL="285750" indent="-285750">
              <a:buFont typeface="Wingdings" panose="05000000000000000000" pitchFamily="2" charset="2"/>
              <a:buChar char="Ø"/>
            </a:pPr>
            <a:endParaRPr lang="fr-FR" sz="1800" u="sng" dirty="0">
              <a:solidFill>
                <a:srgbClr val="0000FF"/>
              </a:solidFill>
              <a:effectLst/>
              <a:latin typeface="+mj-lt"/>
              <a:ea typeface="Calibri" panose="020F0502020204030204" pitchFamily="34" charset="0"/>
              <a:cs typeface="Times New Roman" panose="02020603050405020304" pitchFamily="18" charset="0"/>
            </a:endParaRPr>
          </a:p>
        </p:txBody>
      </p:sp>
      <p:pic>
        <p:nvPicPr>
          <p:cNvPr id="7" name="Image 6">
            <a:extLst>
              <a:ext uri="{FF2B5EF4-FFF2-40B4-BE49-F238E27FC236}">
                <a16:creationId xmlns:a16="http://schemas.microsoft.com/office/drawing/2014/main" id="{BDD052DD-CF1A-47F8-9199-B2C5B3AFA443}"/>
              </a:ext>
            </a:extLst>
          </p:cNvPr>
          <p:cNvPicPr>
            <a:picLocks noChangeAspect="1"/>
          </p:cNvPicPr>
          <p:nvPr/>
        </p:nvPicPr>
        <p:blipFill>
          <a:blip r:embed="rId5"/>
          <a:stretch>
            <a:fillRect/>
          </a:stretch>
        </p:blipFill>
        <p:spPr>
          <a:xfrm>
            <a:off x="756393" y="3675572"/>
            <a:ext cx="4273444" cy="2581275"/>
          </a:xfrm>
          <a:prstGeom prst="rect">
            <a:avLst/>
          </a:prstGeom>
        </p:spPr>
      </p:pic>
      <p:sp>
        <p:nvSpPr>
          <p:cNvPr id="8" name="ZoneTexte 7">
            <a:extLst>
              <a:ext uri="{FF2B5EF4-FFF2-40B4-BE49-F238E27FC236}">
                <a16:creationId xmlns:a16="http://schemas.microsoft.com/office/drawing/2014/main" id="{3A014EA6-85D3-41F4-B18F-77D83E7C20A5}"/>
              </a:ext>
            </a:extLst>
          </p:cNvPr>
          <p:cNvSpPr txBox="1"/>
          <p:nvPr/>
        </p:nvSpPr>
        <p:spPr>
          <a:xfrm>
            <a:off x="5029837" y="3615431"/>
            <a:ext cx="6744748" cy="1754326"/>
          </a:xfrm>
          <a:prstGeom prst="rect">
            <a:avLst/>
          </a:prstGeom>
          <a:noFill/>
        </p:spPr>
        <p:txBody>
          <a:bodyPr wrap="square" rtlCol="0">
            <a:spAutoFit/>
          </a:bodyPr>
          <a:lstStyle/>
          <a:p>
            <a:pPr algn="ctr"/>
            <a:endParaRPr lang="fr-FR" dirty="0"/>
          </a:p>
          <a:p>
            <a:pPr algn="ctr"/>
            <a:endParaRPr lang="fr-FR" dirty="0"/>
          </a:p>
          <a:p>
            <a:pPr algn="ctr"/>
            <a:r>
              <a:rPr lang="fr-FR" dirty="0"/>
              <a:t>Contact Appui Plateforme ELAN</a:t>
            </a:r>
          </a:p>
          <a:p>
            <a:pPr algn="ctr"/>
            <a:endParaRPr lang="fr-FR" dirty="0"/>
          </a:p>
          <a:p>
            <a:pPr marL="285750" indent="-285750" algn="ctr">
              <a:buFont typeface="Wingdings" panose="05000000000000000000" pitchFamily="2" charset="2"/>
              <a:buChar char="Ø"/>
            </a:pPr>
            <a:r>
              <a:rPr lang="fr-FR" dirty="0"/>
              <a:t>Ludovic ADRIEN: </a:t>
            </a:r>
            <a:r>
              <a:rPr lang="fr-FR" dirty="0">
                <a:hlinkClick r:id="rId6"/>
              </a:rPr>
              <a:t>ludovic.adrien@caf16.caf.fr</a:t>
            </a:r>
            <a:r>
              <a:rPr lang="fr-FR" dirty="0"/>
              <a:t> – 06 12 92 09 11</a:t>
            </a:r>
          </a:p>
          <a:p>
            <a:endParaRPr lang="fr-FR" dirty="0"/>
          </a:p>
        </p:txBody>
      </p:sp>
    </p:spTree>
    <p:extLst>
      <p:ext uri="{BB962C8B-B14F-4D97-AF65-F5344CB8AC3E}">
        <p14:creationId xmlns:p14="http://schemas.microsoft.com/office/powerpoint/2010/main" val="140117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889AEA7-7394-5108-4EB7-60782579A707}"/>
              </a:ext>
            </a:extLst>
          </p:cNvPr>
          <p:cNvPicPr>
            <a:picLocks noChangeAspect="1"/>
          </p:cNvPicPr>
          <p:nvPr/>
        </p:nvPicPr>
        <p:blipFill>
          <a:blip r:embed="rId2"/>
          <a:stretch>
            <a:fillRect/>
          </a:stretch>
        </p:blipFill>
        <p:spPr>
          <a:xfrm>
            <a:off x="161925" y="1420807"/>
            <a:ext cx="11801476" cy="4016386"/>
          </a:xfrm>
          <a:prstGeom prst="rect">
            <a:avLst/>
          </a:prstGeom>
        </p:spPr>
      </p:pic>
    </p:spTree>
    <p:extLst>
      <p:ext uri="{BB962C8B-B14F-4D97-AF65-F5344CB8AC3E}">
        <p14:creationId xmlns:p14="http://schemas.microsoft.com/office/powerpoint/2010/main" val="3360225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6ACEB9C-C3A4-7802-5CD6-3452F9712FF3}"/>
              </a:ext>
            </a:extLst>
          </p:cNvPr>
          <p:cNvPicPr>
            <a:picLocks noChangeAspect="1"/>
          </p:cNvPicPr>
          <p:nvPr/>
        </p:nvPicPr>
        <p:blipFill>
          <a:blip r:embed="rId2"/>
          <a:stretch>
            <a:fillRect/>
          </a:stretch>
        </p:blipFill>
        <p:spPr>
          <a:xfrm>
            <a:off x="27728" y="37626"/>
            <a:ext cx="12136544" cy="6782747"/>
          </a:xfrm>
          <a:prstGeom prst="rect">
            <a:avLst/>
          </a:prstGeom>
        </p:spPr>
      </p:pic>
    </p:spTree>
    <p:extLst>
      <p:ext uri="{BB962C8B-B14F-4D97-AF65-F5344CB8AC3E}">
        <p14:creationId xmlns:p14="http://schemas.microsoft.com/office/powerpoint/2010/main" val="2183910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60797A5-88E1-C4CE-B001-1687CAA6002D}"/>
              </a:ext>
            </a:extLst>
          </p:cNvPr>
          <p:cNvPicPr>
            <a:picLocks noChangeAspect="1"/>
          </p:cNvPicPr>
          <p:nvPr/>
        </p:nvPicPr>
        <p:blipFill>
          <a:blip r:embed="rId2"/>
          <a:stretch>
            <a:fillRect/>
          </a:stretch>
        </p:blipFill>
        <p:spPr>
          <a:xfrm>
            <a:off x="0" y="61912"/>
            <a:ext cx="12192000" cy="6734175"/>
          </a:xfrm>
          <a:prstGeom prst="rect">
            <a:avLst/>
          </a:prstGeom>
        </p:spPr>
      </p:pic>
    </p:spTree>
    <p:extLst>
      <p:ext uri="{BB962C8B-B14F-4D97-AF65-F5344CB8AC3E}">
        <p14:creationId xmlns:p14="http://schemas.microsoft.com/office/powerpoint/2010/main" val="2427021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992D641-6ECC-5A94-2722-97E8915A9280}"/>
              </a:ext>
            </a:extLst>
          </p:cNvPr>
          <p:cNvPicPr>
            <a:picLocks noChangeAspect="1"/>
          </p:cNvPicPr>
          <p:nvPr/>
        </p:nvPicPr>
        <p:blipFill>
          <a:blip r:embed="rId2"/>
          <a:stretch>
            <a:fillRect/>
          </a:stretch>
        </p:blipFill>
        <p:spPr>
          <a:xfrm>
            <a:off x="27728" y="342469"/>
            <a:ext cx="12136544" cy="6173061"/>
          </a:xfrm>
          <a:prstGeom prst="rect">
            <a:avLst/>
          </a:prstGeom>
        </p:spPr>
      </p:pic>
    </p:spTree>
    <p:extLst>
      <p:ext uri="{BB962C8B-B14F-4D97-AF65-F5344CB8AC3E}">
        <p14:creationId xmlns:p14="http://schemas.microsoft.com/office/powerpoint/2010/main" val="2323124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AF8788B-5C1C-EB50-D42A-FBCED75F5B23}"/>
              </a:ext>
            </a:extLst>
          </p:cNvPr>
          <p:cNvPicPr>
            <a:picLocks noChangeAspect="1"/>
          </p:cNvPicPr>
          <p:nvPr/>
        </p:nvPicPr>
        <p:blipFill>
          <a:blip r:embed="rId2"/>
          <a:stretch>
            <a:fillRect/>
          </a:stretch>
        </p:blipFill>
        <p:spPr>
          <a:xfrm>
            <a:off x="2085415" y="32863"/>
            <a:ext cx="8021169" cy="6792273"/>
          </a:xfrm>
          <a:prstGeom prst="rect">
            <a:avLst/>
          </a:prstGeom>
        </p:spPr>
      </p:pic>
    </p:spTree>
    <p:extLst>
      <p:ext uri="{BB962C8B-B14F-4D97-AF65-F5344CB8AC3E}">
        <p14:creationId xmlns:p14="http://schemas.microsoft.com/office/powerpoint/2010/main" val="1637536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1D7356D-27B3-6107-015E-039EC10761DD}"/>
              </a:ext>
            </a:extLst>
          </p:cNvPr>
          <p:cNvPicPr>
            <a:picLocks noChangeAspect="1"/>
          </p:cNvPicPr>
          <p:nvPr/>
        </p:nvPicPr>
        <p:blipFill>
          <a:blip r:embed="rId2"/>
          <a:stretch>
            <a:fillRect/>
          </a:stretch>
        </p:blipFill>
        <p:spPr>
          <a:xfrm>
            <a:off x="0" y="269168"/>
            <a:ext cx="12192000" cy="6319663"/>
          </a:xfrm>
          <a:prstGeom prst="rect">
            <a:avLst/>
          </a:prstGeom>
        </p:spPr>
      </p:pic>
    </p:spTree>
    <p:extLst>
      <p:ext uri="{BB962C8B-B14F-4D97-AF65-F5344CB8AC3E}">
        <p14:creationId xmlns:p14="http://schemas.microsoft.com/office/powerpoint/2010/main" val="3770184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C62EC99-55F8-D0B0-E2B3-8F5F66B5F558}"/>
              </a:ext>
            </a:extLst>
          </p:cNvPr>
          <p:cNvPicPr>
            <a:picLocks noChangeAspect="1"/>
          </p:cNvPicPr>
          <p:nvPr/>
        </p:nvPicPr>
        <p:blipFill>
          <a:blip r:embed="rId2"/>
          <a:stretch>
            <a:fillRect/>
          </a:stretch>
        </p:blipFill>
        <p:spPr>
          <a:xfrm>
            <a:off x="2094941" y="637785"/>
            <a:ext cx="8002117" cy="5582429"/>
          </a:xfrm>
          <a:prstGeom prst="rect">
            <a:avLst/>
          </a:prstGeom>
        </p:spPr>
      </p:pic>
    </p:spTree>
    <p:extLst>
      <p:ext uri="{BB962C8B-B14F-4D97-AF65-F5344CB8AC3E}">
        <p14:creationId xmlns:p14="http://schemas.microsoft.com/office/powerpoint/2010/main" val="2090358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C21066B-CD6E-1C5D-7DB1-FD9E438455ED}"/>
              </a:ext>
            </a:extLst>
          </p:cNvPr>
          <p:cNvPicPr>
            <a:picLocks noChangeAspect="1"/>
          </p:cNvPicPr>
          <p:nvPr/>
        </p:nvPicPr>
        <p:blipFill>
          <a:blip r:embed="rId2"/>
          <a:stretch>
            <a:fillRect/>
          </a:stretch>
        </p:blipFill>
        <p:spPr>
          <a:xfrm>
            <a:off x="0" y="652489"/>
            <a:ext cx="12127017" cy="2943636"/>
          </a:xfrm>
          <a:prstGeom prst="rect">
            <a:avLst/>
          </a:prstGeom>
        </p:spPr>
      </p:pic>
    </p:spTree>
    <p:extLst>
      <p:ext uri="{BB962C8B-B14F-4D97-AF65-F5344CB8AC3E}">
        <p14:creationId xmlns:p14="http://schemas.microsoft.com/office/powerpoint/2010/main" val="2745482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95E1192-B2C4-D363-29BC-C2C21E39A910}"/>
              </a:ext>
            </a:extLst>
          </p:cNvPr>
          <p:cNvSpPr txBox="1"/>
          <p:nvPr/>
        </p:nvSpPr>
        <p:spPr>
          <a:xfrm>
            <a:off x="313266" y="2384272"/>
            <a:ext cx="10337802" cy="2862322"/>
          </a:xfrm>
          <a:prstGeom prst="rect">
            <a:avLst/>
          </a:prstGeom>
          <a:noFill/>
        </p:spPr>
        <p:txBody>
          <a:bodyPr wrap="square">
            <a:spAutoFit/>
          </a:bodyPr>
          <a:lstStyle/>
          <a:p>
            <a:pPr algn="just" rtl="0" fontAlgn="base"/>
            <a:r>
              <a:rPr lang="fr-FR" sz="1800" b="0" i="0" dirty="0">
                <a:solidFill>
                  <a:srgbClr val="000000"/>
                </a:solidFill>
                <a:effectLst/>
                <a:latin typeface="Arial" panose="020B0604020202020204" pitchFamily="34" charset="0"/>
              </a:rPr>
              <a:t>Les actions de soutien et d’accompagnement à la parentalité sont des actions mises en œuvre avec et pour les parents sur un territoire. Elles visent à mettre à leur disposition un ensemble de ressources, d’informations et de services pour les accompagner dans l’éducation de leurs enfants, aux moments clés de leur vie familiale, si et quand ils en ressentent le besoin.</a:t>
            </a:r>
            <a:endParaRPr lang="fr-FR" b="0" i="0" dirty="0">
              <a:solidFill>
                <a:srgbClr val="000000"/>
              </a:solidFill>
              <a:effectLst/>
              <a:latin typeface="Segoe UI" panose="020B0502040204020203" pitchFamily="34" charset="0"/>
            </a:endParaRPr>
          </a:p>
          <a:p>
            <a:pPr algn="just" rtl="0" fontAlgn="base"/>
            <a:r>
              <a:rPr lang="fr-FR" sz="1800" b="0" i="0" dirty="0">
                <a:solidFill>
                  <a:srgbClr val="000000"/>
                </a:solidFill>
                <a:effectLst/>
                <a:latin typeface="Arial" panose="020B0604020202020204" pitchFamily="34" charset="0"/>
              </a:rPr>
              <a:t>Les porteurs des actions parentalité soutenues par les Caf et leurs partenaires s'inscrivent dans le cadre de la </a:t>
            </a:r>
            <a:r>
              <a:rPr lang="fr-FR" sz="1800" b="0" i="0" dirty="0">
                <a:solidFill>
                  <a:srgbClr val="0000AA"/>
                </a:solidFill>
                <a:effectLst/>
                <a:latin typeface="Arial" panose="020B0604020202020204" pitchFamily="34" charset="0"/>
                <a:hlinkClick r:id="rId2"/>
              </a:rPr>
              <a:t>charte nationale de soutien à la parentalité</a:t>
            </a:r>
            <a:r>
              <a:rPr lang="fr-FR" sz="1800" b="0" i="0" dirty="0">
                <a:solidFill>
                  <a:srgbClr val="000000"/>
                </a:solidFill>
                <a:effectLst/>
                <a:latin typeface="Arial" panose="020B0604020202020204" pitchFamily="34" charset="0"/>
              </a:rPr>
              <a:t> et doivent respecter les principes du Contrat d’Engagement Républicain et de la </a:t>
            </a:r>
            <a:r>
              <a:rPr lang="fr-FR" sz="1800" b="0" i="0" dirty="0">
                <a:solidFill>
                  <a:srgbClr val="0000AA"/>
                </a:solidFill>
                <a:effectLst/>
                <a:latin typeface="Arial" panose="020B0604020202020204" pitchFamily="34" charset="0"/>
                <a:hlinkClick r:id="rId3"/>
              </a:rPr>
              <a:t>charte de la laïcité de la branche Famille et de ses partenaires</a:t>
            </a:r>
            <a:endParaRPr lang="fr-FR" b="0" i="0" dirty="0">
              <a:solidFill>
                <a:srgbClr val="000000"/>
              </a:solidFill>
              <a:effectLst/>
              <a:latin typeface="Segoe UI" panose="020B0502040204020203" pitchFamily="34" charset="0"/>
            </a:endParaRPr>
          </a:p>
          <a:p>
            <a:pPr algn="just" rtl="0" fontAlgn="base"/>
            <a:r>
              <a:rPr lang="fr-FR" sz="1800" b="0" i="0" dirty="0">
                <a:solidFill>
                  <a:srgbClr val="000000"/>
                </a:solidFill>
                <a:effectLst/>
                <a:latin typeface="Arial" panose="020B0604020202020204" pitchFamily="34" charset="0"/>
              </a:rPr>
              <a:t>Pour pouvoir bénéficier d’un financement par la branche Famille au titre des actions de soutien à la parentalité, les projets soutenus par les Caf doivent répondre aux critères définis par le </a:t>
            </a:r>
            <a:r>
              <a:rPr lang="fr-FR" sz="1800" b="0" i="0" dirty="0">
                <a:solidFill>
                  <a:srgbClr val="0000AA"/>
                </a:solidFill>
                <a:effectLst/>
                <a:latin typeface="Arial" panose="020B0604020202020204" pitchFamily="34" charset="0"/>
                <a:hlinkClick r:id="rId4"/>
              </a:rPr>
              <a:t>référentiel national de financement des actions du fonds national de soutien à la parentalité (FNP1)</a:t>
            </a:r>
            <a:r>
              <a:rPr lang="fr-FR" sz="1800" b="0" i="0" dirty="0">
                <a:solidFill>
                  <a:srgbClr val="000000"/>
                </a:solidFill>
                <a:effectLst/>
                <a:latin typeface="Arial" panose="020B0604020202020204" pitchFamily="34" charset="0"/>
              </a:rPr>
              <a:t>.</a:t>
            </a:r>
            <a:endParaRPr lang="fr-FR" b="0" i="0" dirty="0">
              <a:solidFill>
                <a:srgbClr val="000000"/>
              </a:solidFill>
              <a:effectLst/>
              <a:latin typeface="Segoe UI" panose="020B0502040204020203" pitchFamily="34" charset="0"/>
            </a:endParaRPr>
          </a:p>
        </p:txBody>
      </p:sp>
      <p:sp>
        <p:nvSpPr>
          <p:cNvPr id="4" name="Titre 1">
            <a:extLst>
              <a:ext uri="{FF2B5EF4-FFF2-40B4-BE49-F238E27FC236}">
                <a16:creationId xmlns:a16="http://schemas.microsoft.com/office/drawing/2014/main" id="{A9EB42FF-824E-9304-E168-F1EDA137644B}"/>
              </a:ext>
            </a:extLst>
          </p:cNvPr>
          <p:cNvSpPr txBox="1">
            <a:spLocks/>
          </p:cNvSpPr>
          <p:nvPr/>
        </p:nvSpPr>
        <p:spPr>
          <a:xfrm>
            <a:off x="0" y="708599"/>
            <a:ext cx="10763075" cy="612202"/>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txBody>
          <a:bodyPr>
            <a:noAutofit/>
          </a:bodyPr>
          <a:lstStyle>
            <a:lvl1pPr algn="l" defTabSz="914400" rtl="0" eaLnBrk="1" latinLnBrk="0" hangingPunct="1">
              <a:spcBef>
                <a:spcPct val="0"/>
              </a:spcBef>
              <a:buNone/>
              <a:defRPr sz="3200" b="1" kern="1200">
                <a:solidFill>
                  <a:schemeClr val="tx1"/>
                </a:solidFill>
                <a:latin typeface="+mn-lt"/>
                <a:ea typeface="+mj-ea"/>
                <a:cs typeface="+mj-cs"/>
              </a:defRPr>
            </a:lvl1pPr>
          </a:lstStyle>
          <a:p>
            <a:r>
              <a:rPr lang="fr-FR" sz="2800" dirty="0">
                <a:solidFill>
                  <a:schemeClr val="bg1"/>
                </a:solidFill>
              </a:rPr>
              <a:t>Le soutien à la parentalité à travers le REAAP </a:t>
            </a:r>
          </a:p>
        </p:txBody>
      </p:sp>
    </p:spTree>
    <p:extLst>
      <p:ext uri="{BB962C8B-B14F-4D97-AF65-F5344CB8AC3E}">
        <p14:creationId xmlns:p14="http://schemas.microsoft.com/office/powerpoint/2010/main" val="14271632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95CA710-C788-F017-3507-DE95653EEAEF}"/>
              </a:ext>
            </a:extLst>
          </p:cNvPr>
          <p:cNvPicPr>
            <a:picLocks noChangeAspect="1"/>
          </p:cNvPicPr>
          <p:nvPr/>
        </p:nvPicPr>
        <p:blipFill>
          <a:blip r:embed="rId2"/>
          <a:stretch>
            <a:fillRect/>
          </a:stretch>
        </p:blipFill>
        <p:spPr>
          <a:xfrm>
            <a:off x="0" y="468255"/>
            <a:ext cx="12146070" cy="5372850"/>
          </a:xfrm>
          <a:prstGeom prst="rect">
            <a:avLst/>
          </a:prstGeom>
        </p:spPr>
      </p:pic>
    </p:spTree>
    <p:extLst>
      <p:ext uri="{BB962C8B-B14F-4D97-AF65-F5344CB8AC3E}">
        <p14:creationId xmlns:p14="http://schemas.microsoft.com/office/powerpoint/2010/main" val="2789512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476A8EC-DB42-E6A4-8C3A-4D0A53CD9C41}"/>
              </a:ext>
            </a:extLst>
          </p:cNvPr>
          <p:cNvPicPr>
            <a:picLocks noChangeAspect="1"/>
          </p:cNvPicPr>
          <p:nvPr/>
        </p:nvPicPr>
        <p:blipFill>
          <a:blip r:embed="rId2"/>
          <a:stretch>
            <a:fillRect/>
          </a:stretch>
        </p:blipFill>
        <p:spPr>
          <a:xfrm>
            <a:off x="27728" y="475838"/>
            <a:ext cx="12136544" cy="5906324"/>
          </a:xfrm>
          <a:prstGeom prst="rect">
            <a:avLst/>
          </a:prstGeom>
        </p:spPr>
      </p:pic>
    </p:spTree>
    <p:extLst>
      <p:ext uri="{BB962C8B-B14F-4D97-AF65-F5344CB8AC3E}">
        <p14:creationId xmlns:p14="http://schemas.microsoft.com/office/powerpoint/2010/main" val="3841616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0059056-D4D6-7959-BBF3-6E44C01CAD96}"/>
              </a:ext>
            </a:extLst>
          </p:cNvPr>
          <p:cNvPicPr>
            <a:picLocks noChangeAspect="1"/>
          </p:cNvPicPr>
          <p:nvPr/>
        </p:nvPicPr>
        <p:blipFill>
          <a:blip r:embed="rId2"/>
          <a:stretch>
            <a:fillRect/>
          </a:stretch>
        </p:blipFill>
        <p:spPr>
          <a:xfrm>
            <a:off x="26877" y="141476"/>
            <a:ext cx="12165123" cy="6392167"/>
          </a:xfrm>
          <a:prstGeom prst="rect">
            <a:avLst/>
          </a:prstGeom>
        </p:spPr>
      </p:pic>
    </p:spTree>
    <p:extLst>
      <p:ext uri="{BB962C8B-B14F-4D97-AF65-F5344CB8AC3E}">
        <p14:creationId xmlns:p14="http://schemas.microsoft.com/office/powerpoint/2010/main" val="23897626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FEF9226-0578-4909-B470-01D028D2A922}"/>
              </a:ext>
            </a:extLst>
          </p:cNvPr>
          <p:cNvSpPr>
            <a:spLocks noGrp="1"/>
          </p:cNvSpPr>
          <p:nvPr>
            <p:ph type="sldNum" sz="quarter" idx="12"/>
          </p:nvPr>
        </p:nvSpPr>
        <p:spPr/>
        <p:txBody>
          <a:bodyPr/>
          <a:lstStyle/>
          <a:p>
            <a:fld id="{AC31CB0A-AF66-4A20-86F5-3E92DBFDB500}" type="slidenum">
              <a:rPr lang="fr-FR" smtClean="0"/>
              <a:t>33</a:t>
            </a:fld>
            <a:endParaRPr lang="fr-FR"/>
          </a:p>
        </p:txBody>
      </p:sp>
      <p:sp>
        <p:nvSpPr>
          <p:cNvPr id="3" name="ZoneTexte 2">
            <a:extLst>
              <a:ext uri="{FF2B5EF4-FFF2-40B4-BE49-F238E27FC236}">
                <a16:creationId xmlns:a16="http://schemas.microsoft.com/office/drawing/2014/main" id="{0DDBBB36-27B2-49A0-A42B-CB7DB5E20E8D}"/>
              </a:ext>
            </a:extLst>
          </p:cNvPr>
          <p:cNvSpPr txBox="1"/>
          <p:nvPr/>
        </p:nvSpPr>
        <p:spPr>
          <a:xfrm>
            <a:off x="2184399" y="2305616"/>
            <a:ext cx="7670801" cy="1123384"/>
          </a:xfrm>
          <a:prstGeom prst="rect">
            <a:avLst/>
          </a:prstGeom>
          <a:noFill/>
        </p:spPr>
        <p:txBody>
          <a:bodyPr wrap="square">
            <a:spAutoFit/>
          </a:bodyPr>
          <a:lstStyle/>
          <a:p>
            <a:pPr marL="274320" indent="-273960">
              <a:spcBef>
                <a:spcPts val="601"/>
              </a:spcBef>
              <a:buClr>
                <a:srgbClr val="629DD1"/>
              </a:buClr>
              <a:buSzPct val="70000"/>
              <a:buFont typeface="Wingdings" charset="2"/>
              <a:buChar char=""/>
            </a:pPr>
            <a:endParaRPr lang="fr-FR" sz="1800" spc="-1" dirty="0">
              <a:solidFill>
                <a:srgbClr val="000000"/>
              </a:solidFill>
              <a:latin typeface="Century Schoolbook"/>
            </a:endParaRPr>
          </a:p>
          <a:p>
            <a:pPr marL="360">
              <a:spcBef>
                <a:spcPts val="601"/>
              </a:spcBef>
              <a:buClr>
                <a:srgbClr val="629DD1"/>
              </a:buClr>
              <a:buSzPct val="70000"/>
            </a:pPr>
            <a:endParaRPr lang="fr-FR" sz="4400" b="1" dirty="0">
              <a:solidFill>
                <a:schemeClr val="accent5">
                  <a:lumMod val="50000"/>
                </a:schemeClr>
              </a:solidFill>
              <a:latin typeface="Calibri"/>
            </a:endParaRPr>
          </a:p>
        </p:txBody>
      </p:sp>
      <p:sp>
        <p:nvSpPr>
          <p:cNvPr id="6" name="ZoneTexte 5">
            <a:extLst>
              <a:ext uri="{FF2B5EF4-FFF2-40B4-BE49-F238E27FC236}">
                <a16:creationId xmlns:a16="http://schemas.microsoft.com/office/drawing/2014/main" id="{02D14A85-1729-4756-B1B7-87E6B2DB9B4B}"/>
              </a:ext>
            </a:extLst>
          </p:cNvPr>
          <p:cNvSpPr txBox="1"/>
          <p:nvPr/>
        </p:nvSpPr>
        <p:spPr>
          <a:xfrm>
            <a:off x="2714304" y="2424460"/>
            <a:ext cx="6362584" cy="1123384"/>
          </a:xfrm>
          <a:prstGeom prst="rect">
            <a:avLst/>
          </a:prstGeom>
          <a:noFill/>
        </p:spPr>
        <p:txBody>
          <a:bodyPr wrap="square">
            <a:spAutoFit/>
          </a:bodyPr>
          <a:lstStyle/>
          <a:p>
            <a:pPr marL="360">
              <a:spcBef>
                <a:spcPts val="601"/>
              </a:spcBef>
              <a:buClr>
                <a:srgbClr val="629DD1"/>
              </a:buClr>
              <a:buSzPct val="70000"/>
            </a:pPr>
            <a:endParaRPr lang="fr-FR" sz="1800" spc="-1" dirty="0">
              <a:solidFill>
                <a:srgbClr val="000000"/>
              </a:solidFill>
              <a:latin typeface="Century Schoolbook"/>
            </a:endParaRPr>
          </a:p>
          <a:p>
            <a:pPr marL="360">
              <a:spcBef>
                <a:spcPts val="601"/>
              </a:spcBef>
              <a:buClr>
                <a:srgbClr val="629DD1"/>
              </a:buClr>
              <a:buSzPct val="70000"/>
            </a:pPr>
            <a:r>
              <a:rPr lang="fr-FR" sz="4400" b="1" dirty="0">
                <a:solidFill>
                  <a:schemeClr val="accent5">
                    <a:lumMod val="50000"/>
                  </a:schemeClr>
                </a:solidFill>
                <a:latin typeface="Calibri"/>
              </a:rPr>
              <a:t>Avez-vous des questions ?</a:t>
            </a:r>
          </a:p>
        </p:txBody>
      </p:sp>
    </p:spTree>
    <p:extLst>
      <p:ext uri="{BB962C8B-B14F-4D97-AF65-F5344CB8AC3E}">
        <p14:creationId xmlns:p14="http://schemas.microsoft.com/office/powerpoint/2010/main" val="1388791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DAB63DD-A3F3-4A9C-A7F1-6B962762129B}"/>
              </a:ext>
            </a:extLst>
          </p:cNvPr>
          <p:cNvSpPr>
            <a:spLocks noGrp="1"/>
          </p:cNvSpPr>
          <p:nvPr>
            <p:ph type="sldNum" sz="quarter" idx="12"/>
          </p:nvPr>
        </p:nvSpPr>
        <p:spPr/>
        <p:txBody>
          <a:bodyPr/>
          <a:lstStyle/>
          <a:p>
            <a:fld id="{AC31CB0A-AF66-4A20-86F5-3E92DBFDB500}" type="slidenum">
              <a:rPr lang="fr-FR" smtClean="0"/>
              <a:t>34</a:t>
            </a:fld>
            <a:endParaRPr lang="fr-FR"/>
          </a:p>
        </p:txBody>
      </p:sp>
      <p:sp>
        <p:nvSpPr>
          <p:cNvPr id="5" name="ZoneTexte 4">
            <a:extLst>
              <a:ext uri="{FF2B5EF4-FFF2-40B4-BE49-F238E27FC236}">
                <a16:creationId xmlns:a16="http://schemas.microsoft.com/office/drawing/2014/main" id="{B6E5369C-19D0-48EE-B669-17617CFA6BD3}"/>
              </a:ext>
            </a:extLst>
          </p:cNvPr>
          <p:cNvSpPr txBox="1"/>
          <p:nvPr/>
        </p:nvSpPr>
        <p:spPr>
          <a:xfrm>
            <a:off x="2155824" y="136525"/>
            <a:ext cx="7670801" cy="1123384"/>
          </a:xfrm>
          <a:prstGeom prst="rect">
            <a:avLst/>
          </a:prstGeom>
          <a:noFill/>
        </p:spPr>
        <p:txBody>
          <a:bodyPr wrap="square">
            <a:spAutoFit/>
          </a:bodyPr>
          <a:lstStyle/>
          <a:p>
            <a:pPr marL="360">
              <a:spcBef>
                <a:spcPts val="601"/>
              </a:spcBef>
              <a:buClr>
                <a:srgbClr val="629DD1"/>
              </a:buClr>
              <a:buSzPct val="70000"/>
            </a:pPr>
            <a:endParaRPr lang="fr-FR" sz="1800" spc="-1" dirty="0">
              <a:solidFill>
                <a:srgbClr val="000000"/>
              </a:solidFill>
              <a:latin typeface="Century Schoolbook"/>
            </a:endParaRPr>
          </a:p>
          <a:p>
            <a:pPr marL="360">
              <a:spcBef>
                <a:spcPts val="601"/>
              </a:spcBef>
              <a:buClr>
                <a:srgbClr val="629DD1"/>
              </a:buClr>
              <a:buSzPct val="70000"/>
            </a:pPr>
            <a:r>
              <a:rPr lang="fr-FR" sz="4400" b="1" dirty="0">
                <a:solidFill>
                  <a:schemeClr val="accent5">
                    <a:lumMod val="50000"/>
                  </a:schemeClr>
                </a:solidFill>
                <a:latin typeface="Calibri"/>
              </a:rPr>
              <a:t>MERCI POUR VOTRE ATTENTION </a:t>
            </a:r>
          </a:p>
        </p:txBody>
      </p:sp>
      <p:sp>
        <p:nvSpPr>
          <p:cNvPr id="3" name="ZoneTexte 2">
            <a:extLst>
              <a:ext uri="{FF2B5EF4-FFF2-40B4-BE49-F238E27FC236}">
                <a16:creationId xmlns:a16="http://schemas.microsoft.com/office/drawing/2014/main" id="{E1D5921E-862D-9556-5B4A-31EA2D68BD0F}"/>
              </a:ext>
            </a:extLst>
          </p:cNvPr>
          <p:cNvSpPr txBox="1"/>
          <p:nvPr/>
        </p:nvSpPr>
        <p:spPr>
          <a:xfrm>
            <a:off x="469510" y="2210496"/>
            <a:ext cx="11252980" cy="1200329"/>
          </a:xfrm>
          <a:prstGeom prst="rect">
            <a:avLst/>
          </a:prstGeom>
          <a:noFill/>
        </p:spPr>
        <p:txBody>
          <a:bodyPr wrap="square" rtlCol="0">
            <a:spAutoFit/>
          </a:bodyPr>
          <a:lstStyle/>
          <a:p>
            <a:pPr algn="ctr"/>
            <a:r>
              <a:rPr lang="fr-FR" dirty="0"/>
              <a:t>Retrouvez l’ensemble des documents afférents à l’Appel à Projets REAAP 2025 sur le lien suivant :</a:t>
            </a:r>
          </a:p>
          <a:p>
            <a:pPr algn="ctr"/>
            <a:endParaRPr lang="fr-FR" dirty="0"/>
          </a:p>
          <a:p>
            <a:pPr algn="ctr"/>
            <a:r>
              <a:rPr lang="fr-FR" sz="1800" u="sng" kern="0"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https://www.caf.fr/partenaires/caf-de-la-charente/partenaires-locaux/enfance-et-parentalite/parentalite/reaap</a:t>
            </a:r>
            <a:r>
              <a:rPr lang="fr-FR" sz="1800" kern="0" dirty="0">
                <a:effectLst/>
                <a:latin typeface="Arial" panose="020B0604020202020204" pitchFamily="34" charset="0"/>
                <a:ea typeface="Calibri" panose="020F0502020204030204" pitchFamily="34" charset="0"/>
              </a:rPr>
              <a:t> </a:t>
            </a:r>
            <a:endParaRPr lang="fr-FR" sz="1800" b="1" i="1" dirty="0">
              <a:solidFill>
                <a:schemeClr val="accent5">
                  <a:lumMod val="50000"/>
                </a:schemeClr>
              </a:solidFill>
            </a:endParaRPr>
          </a:p>
          <a:p>
            <a:pPr algn="ctr"/>
            <a:endParaRPr lang="fr-FR" dirty="0"/>
          </a:p>
        </p:txBody>
      </p:sp>
      <p:pic>
        <p:nvPicPr>
          <p:cNvPr id="4" name="Image 3">
            <a:extLst>
              <a:ext uri="{FF2B5EF4-FFF2-40B4-BE49-F238E27FC236}">
                <a16:creationId xmlns:a16="http://schemas.microsoft.com/office/drawing/2014/main" id="{E366CB4F-03CF-4EB9-5407-C0235E684B5B}"/>
              </a:ext>
            </a:extLst>
          </p:cNvPr>
          <p:cNvPicPr>
            <a:picLocks noChangeAspect="1"/>
          </p:cNvPicPr>
          <p:nvPr/>
        </p:nvPicPr>
        <p:blipFill>
          <a:blip r:embed="rId4"/>
          <a:stretch>
            <a:fillRect/>
          </a:stretch>
        </p:blipFill>
        <p:spPr>
          <a:xfrm>
            <a:off x="3740379" y="4081930"/>
            <a:ext cx="4711242" cy="1677438"/>
          </a:xfrm>
          <a:prstGeom prst="rect">
            <a:avLst/>
          </a:prstGeom>
        </p:spPr>
      </p:pic>
    </p:spTree>
    <p:extLst>
      <p:ext uri="{BB962C8B-B14F-4D97-AF65-F5344CB8AC3E}">
        <p14:creationId xmlns:p14="http://schemas.microsoft.com/office/powerpoint/2010/main" val="3674756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1E2AFCF-4BA6-4A0A-AF7C-1EE90CBAED3C}"/>
              </a:ext>
            </a:extLst>
          </p:cNvPr>
          <p:cNvSpPr>
            <a:spLocks noGrp="1"/>
          </p:cNvSpPr>
          <p:nvPr>
            <p:ph type="sldNum" sz="quarter" idx="12"/>
          </p:nvPr>
        </p:nvSpPr>
        <p:spPr/>
        <p:txBody>
          <a:bodyPr/>
          <a:lstStyle/>
          <a:p>
            <a:fld id="{AC31CB0A-AF66-4A20-86F5-3E92DBFDB500}" type="slidenum">
              <a:rPr lang="fr-FR" smtClean="0"/>
              <a:t>4</a:t>
            </a:fld>
            <a:endParaRPr lang="fr-FR"/>
          </a:p>
        </p:txBody>
      </p:sp>
      <p:sp>
        <p:nvSpPr>
          <p:cNvPr id="3" name="Titre 1">
            <a:extLst>
              <a:ext uri="{FF2B5EF4-FFF2-40B4-BE49-F238E27FC236}">
                <a16:creationId xmlns:a16="http://schemas.microsoft.com/office/drawing/2014/main" id="{CF61FC32-1F6E-410E-86AD-9367BD8FECEA}"/>
              </a:ext>
            </a:extLst>
          </p:cNvPr>
          <p:cNvSpPr txBox="1">
            <a:spLocks/>
          </p:cNvSpPr>
          <p:nvPr/>
        </p:nvSpPr>
        <p:spPr>
          <a:xfrm>
            <a:off x="0" y="327598"/>
            <a:ext cx="11591925" cy="729445"/>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txBody>
          <a:bodyPr>
            <a:noAutofit/>
          </a:bodyPr>
          <a:lstStyle>
            <a:lvl1pPr algn="l" defTabSz="914400" rtl="0" eaLnBrk="1" latinLnBrk="0" hangingPunct="1">
              <a:spcBef>
                <a:spcPct val="0"/>
              </a:spcBef>
              <a:buNone/>
              <a:defRPr sz="3200" b="1" kern="1200">
                <a:solidFill>
                  <a:schemeClr val="tx1"/>
                </a:solidFill>
                <a:latin typeface="+mn-lt"/>
                <a:ea typeface="+mj-ea"/>
                <a:cs typeface="+mj-cs"/>
              </a:defRPr>
            </a:lvl1pPr>
          </a:lstStyle>
          <a:p>
            <a:r>
              <a:rPr lang="fr-FR" sz="2800">
                <a:solidFill>
                  <a:schemeClr val="bg1"/>
                </a:solidFill>
              </a:rPr>
              <a:t>Le REAAP – Un dispositif fait par et pour les Parents</a:t>
            </a:r>
            <a:endParaRPr lang="fr-FR" sz="2800" dirty="0">
              <a:solidFill>
                <a:schemeClr val="bg1"/>
              </a:solidFill>
            </a:endParaRPr>
          </a:p>
        </p:txBody>
      </p:sp>
      <p:pic>
        <p:nvPicPr>
          <p:cNvPr id="5" name="Image 4">
            <a:extLst>
              <a:ext uri="{FF2B5EF4-FFF2-40B4-BE49-F238E27FC236}">
                <a16:creationId xmlns:a16="http://schemas.microsoft.com/office/drawing/2014/main" id="{069AE587-B5C5-48AA-AB12-2E7F63B7380F}"/>
              </a:ext>
            </a:extLst>
          </p:cNvPr>
          <p:cNvPicPr>
            <a:picLocks noChangeAspect="1"/>
          </p:cNvPicPr>
          <p:nvPr/>
        </p:nvPicPr>
        <p:blipFill>
          <a:blip r:embed="rId3"/>
          <a:stretch>
            <a:fillRect/>
          </a:stretch>
        </p:blipFill>
        <p:spPr>
          <a:xfrm>
            <a:off x="7109969" y="1296316"/>
            <a:ext cx="4481956" cy="54251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ZoneTexte 7">
            <a:extLst>
              <a:ext uri="{FF2B5EF4-FFF2-40B4-BE49-F238E27FC236}">
                <a16:creationId xmlns:a16="http://schemas.microsoft.com/office/drawing/2014/main" id="{95DE8408-1A32-4054-ADBB-7E563E400CDA}"/>
              </a:ext>
            </a:extLst>
          </p:cNvPr>
          <p:cNvSpPr txBox="1"/>
          <p:nvPr/>
        </p:nvSpPr>
        <p:spPr>
          <a:xfrm>
            <a:off x="407755" y="1338452"/>
            <a:ext cx="5737499" cy="160043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400" dirty="0"/>
              <a:t>Il est important pour les Parents de savoir ce que vous attendez d’eux lorsqu’ils sont sollicités. </a:t>
            </a:r>
          </a:p>
          <a:p>
            <a:endParaRPr lang="fr-FR" sz="1400" dirty="0"/>
          </a:p>
          <a:p>
            <a:pPr marL="285750" indent="-285750">
              <a:buFont typeface="Wingdings" panose="05000000000000000000" pitchFamily="2" charset="2"/>
              <a:buChar char="Ø"/>
            </a:pPr>
            <a:r>
              <a:rPr lang="fr-FR" sz="1400" dirty="0">
                <a:effectLst/>
                <a:ea typeface="Calibri" panose="020F0502020204030204" pitchFamily="34" charset="0"/>
                <a:cs typeface="Times New Roman" panose="02020603050405020304" pitchFamily="18" charset="0"/>
              </a:rPr>
              <a:t>Porteurs des projets, pilotes ou co-pilotes.</a:t>
            </a:r>
          </a:p>
          <a:p>
            <a:pPr marL="285750" indent="-285750">
              <a:buFont typeface="Wingdings" panose="05000000000000000000" pitchFamily="2" charset="2"/>
              <a:buChar char="Ø"/>
            </a:pPr>
            <a:r>
              <a:rPr lang="fr-FR" sz="1400" dirty="0">
                <a:effectLst/>
                <a:ea typeface="Calibri" panose="020F0502020204030204" pitchFamily="34" charset="0"/>
                <a:cs typeface="Times New Roman" panose="02020603050405020304" pitchFamily="18" charset="0"/>
              </a:rPr>
              <a:t>Animateurs des actions. </a:t>
            </a:r>
          </a:p>
          <a:p>
            <a:pPr marL="285750" indent="-285750">
              <a:buFont typeface="Wingdings" panose="05000000000000000000" pitchFamily="2" charset="2"/>
              <a:buChar char="Ø"/>
            </a:pPr>
            <a:r>
              <a:rPr lang="fr-FR" sz="1400" dirty="0">
                <a:ea typeface="Calibri" panose="020F0502020204030204" pitchFamily="34" charset="0"/>
                <a:cs typeface="Times New Roman" panose="02020603050405020304" pitchFamily="18" charset="0"/>
              </a:rPr>
              <a:t>Participants</a:t>
            </a:r>
          </a:p>
          <a:p>
            <a:pPr marL="285750" indent="-285750">
              <a:buFont typeface="Wingdings" panose="05000000000000000000" pitchFamily="2" charset="2"/>
              <a:buChar char="Ø"/>
            </a:pPr>
            <a:r>
              <a:rPr lang="fr-FR" sz="1400" dirty="0">
                <a:effectLst/>
                <a:ea typeface="Calibri" panose="020F0502020204030204" pitchFamily="34" charset="0"/>
                <a:cs typeface="Times New Roman" panose="02020603050405020304" pitchFamily="18" charset="0"/>
              </a:rPr>
              <a:t>…</a:t>
            </a:r>
          </a:p>
        </p:txBody>
      </p:sp>
      <p:pic>
        <p:nvPicPr>
          <p:cNvPr id="11" name="Image 10">
            <a:extLst>
              <a:ext uri="{FF2B5EF4-FFF2-40B4-BE49-F238E27FC236}">
                <a16:creationId xmlns:a16="http://schemas.microsoft.com/office/drawing/2014/main" id="{549FD8B8-AB1C-477C-A4A7-5602793B6F20}"/>
              </a:ext>
            </a:extLst>
          </p:cNvPr>
          <p:cNvPicPr>
            <a:picLocks noChangeAspect="1"/>
          </p:cNvPicPr>
          <p:nvPr/>
        </p:nvPicPr>
        <p:blipFill>
          <a:blip r:embed="rId4"/>
          <a:stretch>
            <a:fillRect/>
          </a:stretch>
        </p:blipFill>
        <p:spPr>
          <a:xfrm>
            <a:off x="3466097" y="3220299"/>
            <a:ext cx="2727056" cy="1704410"/>
          </a:xfrm>
          <a:prstGeom prst="rect">
            <a:avLst/>
          </a:prstGeom>
        </p:spPr>
      </p:pic>
      <p:sp>
        <p:nvSpPr>
          <p:cNvPr id="7" name="ZoneTexte 6">
            <a:extLst>
              <a:ext uri="{FF2B5EF4-FFF2-40B4-BE49-F238E27FC236}">
                <a16:creationId xmlns:a16="http://schemas.microsoft.com/office/drawing/2014/main" id="{F329D59D-7312-FDC9-596E-617BCD65BA6F}"/>
              </a:ext>
            </a:extLst>
          </p:cNvPr>
          <p:cNvSpPr txBox="1"/>
          <p:nvPr/>
        </p:nvSpPr>
        <p:spPr>
          <a:xfrm>
            <a:off x="455654" y="4544548"/>
            <a:ext cx="5689600" cy="1754326"/>
          </a:xfrm>
          <a:prstGeom prst="rect">
            <a:avLst/>
          </a:prstGeom>
          <a:noFill/>
          <a:ln>
            <a:solidFill>
              <a:schemeClr val="tx1"/>
            </a:solidFill>
          </a:ln>
        </p:spPr>
        <p:txBody>
          <a:bodyPr wrap="square" rtlCol="0">
            <a:spAutoFit/>
          </a:bodyPr>
          <a:lstStyle/>
          <a:p>
            <a:r>
              <a:rPr lang="fr-FR" dirty="0"/>
              <a:t>Qu’attendez-vous des parents ?</a:t>
            </a:r>
          </a:p>
          <a:p>
            <a:r>
              <a:rPr lang="fr-FR" dirty="0"/>
              <a:t>En tant que parent (ou enfant de), qu’attendez-vous d’un REAAP ?</a:t>
            </a:r>
          </a:p>
          <a:p>
            <a:r>
              <a:rPr lang="fr-FR" dirty="0"/>
              <a:t>C’est quoi le soutien à la parentalité ?</a:t>
            </a:r>
          </a:p>
          <a:p>
            <a:r>
              <a:rPr lang="fr-FR" dirty="0"/>
              <a:t>C’est quoi un bon parent ?</a:t>
            </a:r>
          </a:p>
          <a:p>
            <a:r>
              <a:rPr lang="fr-FR" dirty="0"/>
              <a:t>C’est quoi un bon professionnel de la parentalité ?</a:t>
            </a:r>
          </a:p>
        </p:txBody>
      </p:sp>
    </p:spTree>
    <p:extLst>
      <p:ext uri="{BB962C8B-B14F-4D97-AF65-F5344CB8AC3E}">
        <p14:creationId xmlns:p14="http://schemas.microsoft.com/office/powerpoint/2010/main" val="1741351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extShape 2"/>
          <p:cNvSpPr txBox="1"/>
          <p:nvPr/>
        </p:nvSpPr>
        <p:spPr>
          <a:xfrm>
            <a:off x="469391" y="1202956"/>
            <a:ext cx="10819972" cy="5350095"/>
          </a:xfrm>
          <a:prstGeom prst="rect">
            <a:avLst/>
          </a:prstGeom>
          <a:noFill/>
          <a:ln>
            <a:noFill/>
          </a:ln>
        </p:spPr>
        <p:txBody>
          <a:bodyPr lIns="90000" tIns="45000" rIns="90000" bIns="45000">
            <a:normAutofit fontScale="92500" lnSpcReduction="10000"/>
          </a:bodyPr>
          <a:lstStyle/>
          <a:p>
            <a:pPr>
              <a:defRPr/>
            </a:pPr>
            <a:r>
              <a:rPr lang="fr-FR" sz="1800" dirty="0">
                <a:effectLst/>
                <a:latin typeface="+mj-lt"/>
                <a:ea typeface="Times New Roman" panose="02020603050405020304" pitchFamily="18" charset="0"/>
              </a:rPr>
              <a:t>Mise en œuvre par arrêté du 29 juillet 2022, elle s’articule autour de 8 principes et constitue le socle d’intervention des actions de soutien à la parentalité à destination des familles. </a:t>
            </a:r>
          </a:p>
          <a:p>
            <a:pPr>
              <a:defRPr/>
            </a:pPr>
            <a:endParaRPr lang="fr-FR" sz="1800" dirty="0">
              <a:effectLst/>
              <a:latin typeface="+mj-lt"/>
              <a:ea typeface="Times New Roman" panose="02020603050405020304" pitchFamily="18" charset="0"/>
            </a:endParaRPr>
          </a:p>
          <a:p>
            <a:pPr>
              <a:defRPr/>
            </a:pPr>
            <a:r>
              <a:rPr lang="fr-FR" sz="1800" dirty="0">
                <a:effectLst/>
                <a:latin typeface="+mj-lt"/>
                <a:ea typeface="Times New Roman" panose="02020603050405020304" pitchFamily="18" charset="0"/>
              </a:rPr>
              <a:t>Elle </a:t>
            </a:r>
            <a:r>
              <a:rPr lang="fr-FR" sz="1800" dirty="0">
                <a:solidFill>
                  <a:srgbClr val="414856"/>
                </a:solidFill>
                <a:effectLst/>
                <a:latin typeface="+mj-lt"/>
                <a:ea typeface="Times New Roman" panose="02020603050405020304" pitchFamily="18" charset="0"/>
                <a:cs typeface="Times New Roman" panose="02020603050405020304" pitchFamily="18" charset="0"/>
              </a:rPr>
              <a:t>s’inscrit dans une démarche dite de « prévention primaire » visant à </a:t>
            </a:r>
            <a:r>
              <a:rPr lang="fr-FR" sz="1800" dirty="0">
                <a:effectLst/>
                <a:latin typeface="+mj-lt"/>
                <a:ea typeface="Times New Roman" panose="02020603050405020304" pitchFamily="18" charset="0"/>
              </a:rPr>
              <a:t>:</a:t>
            </a:r>
          </a:p>
          <a:p>
            <a:pPr>
              <a:defRPr/>
            </a:pPr>
            <a:endParaRPr lang="fr-FR" sz="1800" dirty="0">
              <a:effectLst/>
              <a:latin typeface="+mj-lt"/>
              <a:ea typeface="Times New Roman" panose="02020603050405020304" pitchFamily="18" charset="0"/>
            </a:endParaRPr>
          </a:p>
          <a:p>
            <a:pPr marL="285750" lvl="0" indent="-285750">
              <a:spcAft>
                <a:spcPts val="800"/>
              </a:spcAft>
              <a:buSzPts val="1000"/>
              <a:buFont typeface="Wingdings" panose="05000000000000000000" pitchFamily="2" charset="2"/>
              <a:buChar char="Ø"/>
              <a:tabLst>
                <a:tab pos="457200" algn="l"/>
              </a:tabLst>
            </a:pPr>
            <a:r>
              <a:rPr lang="fr-FR" sz="1800" dirty="0">
                <a:solidFill>
                  <a:srgbClr val="0070C0"/>
                </a:solidFill>
                <a:effectLst/>
                <a:latin typeface="+mj-lt"/>
                <a:ea typeface="Times New Roman" panose="02020603050405020304" pitchFamily="18" charset="0"/>
                <a:cs typeface="Times New Roman" panose="02020603050405020304" pitchFamily="18" charset="0"/>
              </a:rPr>
              <a:t>l’amélioration du bien-être de l’enfant et /ou de ses parents ;</a:t>
            </a:r>
          </a:p>
          <a:p>
            <a:pPr marL="285750" lvl="0" indent="-285750">
              <a:spcAft>
                <a:spcPts val="800"/>
              </a:spcAft>
              <a:buSzPts val="1000"/>
              <a:buFont typeface="Wingdings" panose="05000000000000000000" pitchFamily="2" charset="2"/>
              <a:buChar char="Ø"/>
              <a:tabLst>
                <a:tab pos="457200" algn="l"/>
              </a:tabLst>
            </a:pPr>
            <a:r>
              <a:rPr lang="fr-FR" sz="1800" dirty="0">
                <a:solidFill>
                  <a:srgbClr val="0070C0"/>
                </a:solidFill>
                <a:effectLst/>
                <a:latin typeface="+mj-lt"/>
                <a:ea typeface="Times New Roman" panose="02020603050405020304" pitchFamily="18" charset="0"/>
                <a:cs typeface="Times New Roman" panose="02020603050405020304" pitchFamily="18" charset="0"/>
              </a:rPr>
              <a:t>le renforcement de la qualité du lien entre parents et enfants, par une meilleure communication mutuelle ;</a:t>
            </a:r>
            <a:endParaRPr lang="fr-FR" dirty="0">
              <a:solidFill>
                <a:srgbClr val="0070C0"/>
              </a:solidFill>
              <a:latin typeface="+mj-lt"/>
              <a:ea typeface="Times New Roman" panose="02020603050405020304" pitchFamily="18" charset="0"/>
              <a:cs typeface="Times New Roman" panose="02020603050405020304" pitchFamily="18" charset="0"/>
            </a:endParaRPr>
          </a:p>
          <a:p>
            <a:pPr marL="285750" lvl="0" indent="-285750">
              <a:spcAft>
                <a:spcPts val="800"/>
              </a:spcAft>
              <a:buSzPts val="1000"/>
              <a:buFont typeface="Wingdings" panose="05000000000000000000" pitchFamily="2" charset="2"/>
              <a:buChar char="Ø"/>
              <a:tabLst>
                <a:tab pos="457200" algn="l"/>
              </a:tabLst>
            </a:pPr>
            <a:r>
              <a:rPr lang="fr-FR" sz="1800" dirty="0">
                <a:solidFill>
                  <a:srgbClr val="0070C0"/>
                </a:solidFill>
                <a:effectLst/>
                <a:latin typeface="+mj-lt"/>
                <a:ea typeface="Times New Roman" panose="02020603050405020304" pitchFamily="18" charset="0"/>
                <a:cs typeface="Times New Roman" panose="02020603050405020304" pitchFamily="18" charset="0"/>
              </a:rPr>
              <a:t>le renforcement de la confiance des parents dans leurs compétences parentales ;</a:t>
            </a:r>
          </a:p>
          <a:p>
            <a:pPr marL="285750" lvl="0" indent="-285750">
              <a:spcAft>
                <a:spcPts val="800"/>
              </a:spcAft>
              <a:buSzPts val="1000"/>
              <a:buFont typeface="Wingdings" panose="05000000000000000000" pitchFamily="2" charset="2"/>
              <a:buChar char="Ø"/>
              <a:tabLst>
                <a:tab pos="457200" algn="l"/>
              </a:tabLst>
            </a:pPr>
            <a:r>
              <a:rPr lang="fr-FR" sz="1800" dirty="0">
                <a:solidFill>
                  <a:srgbClr val="0070C0"/>
                </a:solidFill>
                <a:effectLst/>
                <a:latin typeface="+mj-lt"/>
                <a:ea typeface="Times New Roman" panose="02020603050405020304" pitchFamily="18" charset="0"/>
                <a:cs typeface="Times New Roman" panose="02020603050405020304" pitchFamily="18" charset="0"/>
              </a:rPr>
              <a:t>l’accompagnement des parents dans leurs postures et le renforcement de leur pouvoir d’agir en matière de parentalité.</a:t>
            </a:r>
          </a:p>
          <a:p>
            <a:pPr algn="just">
              <a:lnSpc>
                <a:spcPts val="1560"/>
              </a:lnSpc>
              <a:spcBef>
                <a:spcPts val="600"/>
              </a:spcBef>
              <a:spcAft>
                <a:spcPts val="600"/>
              </a:spcAft>
            </a:pPr>
            <a:r>
              <a:rPr lang="fr-FR" sz="1800" b="1" dirty="0">
                <a:solidFill>
                  <a:srgbClr val="414856"/>
                </a:solidFill>
                <a:effectLst/>
                <a:latin typeface="+mj-lt"/>
                <a:ea typeface="Times New Roman" panose="02020603050405020304" pitchFamily="18" charset="0"/>
                <a:cs typeface="Times New Roman" panose="02020603050405020304" pitchFamily="18" charset="0"/>
              </a:rPr>
              <a:t>Les objectifs visés par la présente charte:</a:t>
            </a:r>
          </a:p>
          <a:p>
            <a:pPr marL="285750" lvl="0" indent="-285750">
              <a:lnSpc>
                <a:spcPts val="1800"/>
              </a:lnSpc>
              <a:spcAft>
                <a:spcPts val="800"/>
              </a:spcAft>
              <a:buSzPts val="1000"/>
              <a:buFont typeface="Wingdings" panose="05000000000000000000" pitchFamily="2" charset="2"/>
              <a:buChar char="Ø"/>
              <a:tabLst>
                <a:tab pos="457200" algn="l"/>
              </a:tabLst>
            </a:pPr>
            <a:r>
              <a:rPr lang="fr-FR" sz="1800" dirty="0">
                <a:solidFill>
                  <a:srgbClr val="414856"/>
                </a:solidFill>
                <a:effectLst/>
                <a:latin typeface="+mj-lt"/>
                <a:ea typeface="Times New Roman" panose="02020603050405020304" pitchFamily="18" charset="0"/>
                <a:cs typeface="Times New Roman" panose="02020603050405020304" pitchFamily="18" charset="0"/>
              </a:rPr>
              <a:t>Constituer un socle national cohérent et homogène basé sur des prérequis nécessaires dans la mise en place et le soutien des actions parentalité ;</a:t>
            </a:r>
          </a:p>
          <a:p>
            <a:pPr marL="285750" lvl="0" indent="-285750">
              <a:lnSpc>
                <a:spcPts val="1800"/>
              </a:lnSpc>
              <a:spcAft>
                <a:spcPts val="800"/>
              </a:spcAft>
              <a:buSzPts val="1000"/>
              <a:buFont typeface="Wingdings" panose="05000000000000000000" pitchFamily="2" charset="2"/>
              <a:buChar char="Ø"/>
              <a:tabLst>
                <a:tab pos="457200" algn="l"/>
              </a:tabLst>
            </a:pPr>
            <a:r>
              <a:rPr lang="fr-FR" sz="1800" dirty="0">
                <a:solidFill>
                  <a:srgbClr val="414856"/>
                </a:solidFill>
                <a:effectLst/>
                <a:latin typeface="+mj-lt"/>
                <a:ea typeface="Times New Roman" panose="02020603050405020304" pitchFamily="18" charset="0"/>
                <a:cs typeface="Times New Roman" panose="02020603050405020304" pitchFamily="18" charset="0"/>
              </a:rPr>
              <a:t>Promouvoir au plus grand nombre les valeurs des actions de soutien à la parentalité ;</a:t>
            </a:r>
            <a:endParaRPr lang="fr-FR" dirty="0">
              <a:solidFill>
                <a:srgbClr val="414856"/>
              </a:solidFill>
              <a:latin typeface="+mj-lt"/>
              <a:ea typeface="Times New Roman" panose="02020603050405020304" pitchFamily="18" charset="0"/>
              <a:cs typeface="Times New Roman" panose="02020603050405020304" pitchFamily="18" charset="0"/>
            </a:endParaRPr>
          </a:p>
          <a:p>
            <a:pPr marL="285750" lvl="0" indent="-285750">
              <a:lnSpc>
                <a:spcPts val="1800"/>
              </a:lnSpc>
              <a:spcAft>
                <a:spcPts val="800"/>
              </a:spcAft>
              <a:buSzPts val="1000"/>
              <a:buFont typeface="Wingdings" panose="05000000000000000000" pitchFamily="2" charset="2"/>
              <a:buChar char="Ø"/>
              <a:tabLst>
                <a:tab pos="457200" algn="l"/>
              </a:tabLst>
            </a:pPr>
            <a:r>
              <a:rPr lang="fr-FR" sz="1800" dirty="0">
                <a:solidFill>
                  <a:srgbClr val="414856"/>
                </a:solidFill>
                <a:effectLst/>
                <a:latin typeface="+mj-lt"/>
                <a:ea typeface="Times New Roman" panose="02020603050405020304" pitchFamily="18" charset="0"/>
                <a:cs typeface="Times New Roman" panose="02020603050405020304" pitchFamily="18" charset="0"/>
              </a:rPr>
              <a:t>Garantir une qualité de service opposable aux familles.</a:t>
            </a:r>
          </a:p>
          <a:p>
            <a:pPr lvl="0">
              <a:lnSpc>
                <a:spcPts val="1800"/>
              </a:lnSpc>
              <a:spcAft>
                <a:spcPts val="800"/>
              </a:spcAft>
              <a:buSzPts val="1000"/>
              <a:tabLst>
                <a:tab pos="457200" algn="l"/>
              </a:tabLst>
            </a:pPr>
            <a:endParaRPr lang="fr-FR" sz="1500" dirty="0">
              <a:solidFill>
                <a:srgbClr val="414856"/>
              </a:solidFill>
              <a:effectLst/>
              <a:latin typeface="+mj-lt"/>
              <a:ea typeface="Calibri" panose="020F0502020204030204" pitchFamily="34" charset="0"/>
              <a:cs typeface="Times New Roman" panose="02020603050405020304" pitchFamily="18" charset="0"/>
            </a:endParaRPr>
          </a:p>
          <a:p>
            <a:pPr>
              <a:lnSpc>
                <a:spcPct val="110000"/>
              </a:lnSpc>
              <a:defRPr/>
            </a:pPr>
            <a:r>
              <a:rPr lang="fr-FR" sz="1800" u="sng" dirty="0">
                <a:solidFill>
                  <a:srgbClr val="414856"/>
                </a:solidFill>
                <a:effectLst/>
                <a:latin typeface="+mj-lt"/>
                <a:ea typeface="Times New Roman" panose="02020603050405020304" pitchFamily="18" charset="0"/>
                <a:cs typeface="Times New Roman" panose="02020603050405020304" pitchFamily="18" charset="0"/>
              </a:rPr>
              <a:t>Les principes posés par la Charte doivent constituer le socle des pratiques professionnelles et bénévoles des acteurs du soutien à la parentalité. Les porteurs de dispositifs et d’actions sont invités à intégrer les principes de la Charte dans leur projet.</a:t>
            </a:r>
          </a:p>
          <a:p>
            <a:pPr>
              <a:lnSpc>
                <a:spcPct val="150000"/>
              </a:lnSpc>
              <a:defRPr/>
            </a:pPr>
            <a:endParaRPr lang="fr-FR" sz="1800" dirty="0">
              <a:effectLst/>
              <a:latin typeface="Times New Roman" panose="02020603050405020304" pitchFamily="18" charset="0"/>
              <a:ea typeface="Times New Roman" panose="02020603050405020304" pitchFamily="18" charset="0"/>
            </a:endParaRPr>
          </a:p>
          <a:p>
            <a:pPr lvl="0">
              <a:lnSpc>
                <a:spcPct val="150000"/>
              </a:lnSpc>
              <a:defRPr/>
            </a:pPr>
            <a:endParaRPr lang="fr-FR" b="1" strike="sngStrike" dirty="0">
              <a:solidFill>
                <a:srgbClr val="0070C0"/>
              </a:solidFill>
              <a:latin typeface="Calibri"/>
            </a:endParaRPr>
          </a:p>
          <a:p>
            <a:pPr fontAlgn="t">
              <a:lnSpc>
                <a:spcPct val="150000"/>
              </a:lnSpc>
            </a:pPr>
            <a:endParaRPr lang="fr-FR" sz="2400" dirty="0"/>
          </a:p>
          <a:p>
            <a:pPr marL="274320" indent="-273960">
              <a:lnSpc>
                <a:spcPct val="150000"/>
              </a:lnSpc>
              <a:spcBef>
                <a:spcPts val="601"/>
              </a:spcBef>
              <a:buClr>
                <a:srgbClr val="629DD1"/>
              </a:buClr>
              <a:buSzPct val="70000"/>
              <a:buFont typeface="Wingdings" charset="2"/>
              <a:buChar char=""/>
            </a:pPr>
            <a:endParaRPr lang="fr-FR" spc="-1" dirty="0">
              <a:solidFill>
                <a:srgbClr val="000000"/>
              </a:solidFill>
              <a:latin typeface="Century Schoolbook"/>
            </a:endParaRPr>
          </a:p>
        </p:txBody>
      </p:sp>
      <p:sp>
        <p:nvSpPr>
          <p:cNvPr id="7" name="Titre 1">
            <a:extLst>
              <a:ext uri="{FF2B5EF4-FFF2-40B4-BE49-F238E27FC236}">
                <a16:creationId xmlns:a16="http://schemas.microsoft.com/office/drawing/2014/main" id="{9F01355B-B291-413F-B3CD-4674B25FAE91}"/>
              </a:ext>
            </a:extLst>
          </p:cNvPr>
          <p:cNvSpPr txBox="1">
            <a:spLocks/>
          </p:cNvSpPr>
          <p:nvPr/>
        </p:nvSpPr>
        <p:spPr>
          <a:xfrm>
            <a:off x="0" y="417983"/>
            <a:ext cx="10670796" cy="588963"/>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txBody>
          <a:bodyPr>
            <a:noAutofit/>
          </a:bodyPr>
          <a:lstStyle>
            <a:lvl1pPr algn="l" defTabSz="914400" rtl="0" eaLnBrk="1" latinLnBrk="0" hangingPunct="1">
              <a:spcBef>
                <a:spcPct val="0"/>
              </a:spcBef>
              <a:buNone/>
              <a:defRPr sz="3200" b="1" kern="1200">
                <a:solidFill>
                  <a:schemeClr val="tx1"/>
                </a:solidFill>
                <a:latin typeface="+mn-lt"/>
                <a:ea typeface="+mj-ea"/>
                <a:cs typeface="+mj-cs"/>
              </a:defRPr>
            </a:lvl1pPr>
          </a:lstStyle>
          <a:p>
            <a:r>
              <a:rPr lang="fr-FR" sz="2800" dirty="0">
                <a:solidFill>
                  <a:schemeClr val="bg1"/>
                </a:solidFill>
              </a:rPr>
              <a:t>La Charte Nationale de soutien à la parentalité</a:t>
            </a:r>
          </a:p>
        </p:txBody>
      </p:sp>
    </p:spTree>
    <p:extLst>
      <p:ext uri="{BB962C8B-B14F-4D97-AF65-F5344CB8AC3E}">
        <p14:creationId xmlns:p14="http://schemas.microsoft.com/office/powerpoint/2010/main" val="3134898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extShape 2"/>
          <p:cNvSpPr txBox="1"/>
          <p:nvPr/>
        </p:nvSpPr>
        <p:spPr>
          <a:xfrm>
            <a:off x="409466" y="1663264"/>
            <a:ext cx="10819972" cy="5084368"/>
          </a:xfrm>
          <a:prstGeom prst="rect">
            <a:avLst/>
          </a:prstGeom>
          <a:noFill/>
          <a:ln>
            <a:noFill/>
          </a:ln>
        </p:spPr>
        <p:txBody>
          <a:bodyPr lIns="90000" tIns="45000" rIns="90000" bIns="45000">
            <a:normAutofit/>
          </a:bodyPr>
          <a:lstStyle/>
          <a:p>
            <a:pPr marL="342900" marR="30480" lvl="0" indent="-342900">
              <a:lnSpc>
                <a:spcPts val="1800"/>
              </a:lnSpc>
              <a:spcAft>
                <a:spcPts val="800"/>
              </a:spcAft>
              <a:tabLst>
                <a:tab pos="457200" algn="l"/>
              </a:tabLst>
            </a:pPr>
            <a:r>
              <a:rPr lang="fr-FR" sz="1800" dirty="0">
                <a:solidFill>
                  <a:srgbClr val="414856"/>
                </a:solidFill>
                <a:effectLst/>
                <a:latin typeface="+mj-lt"/>
                <a:ea typeface="Times New Roman" panose="02020603050405020304" pitchFamily="18" charset="0"/>
                <a:cs typeface="Times New Roman" panose="02020603050405020304" pitchFamily="18" charset="0"/>
              </a:rPr>
              <a:t>1</a:t>
            </a:r>
            <a:r>
              <a:rPr lang="fr-FR" sz="1800" b="1" dirty="0">
                <a:solidFill>
                  <a:srgbClr val="414856"/>
                </a:solidFill>
                <a:effectLst/>
                <a:latin typeface="+mj-lt"/>
                <a:ea typeface="Times New Roman" panose="02020603050405020304" pitchFamily="18" charset="0"/>
                <a:cs typeface="Times New Roman" panose="02020603050405020304" pitchFamily="18" charset="0"/>
              </a:rPr>
              <a:t>/ Reconnaître et valoriser </a:t>
            </a:r>
            <a:r>
              <a:rPr lang="fr-FR" sz="1800" dirty="0">
                <a:solidFill>
                  <a:srgbClr val="414856"/>
                </a:solidFill>
                <a:effectLst/>
                <a:latin typeface="+mj-lt"/>
                <a:ea typeface="Times New Roman" panose="02020603050405020304" pitchFamily="18" charset="0"/>
                <a:cs typeface="Times New Roman" panose="02020603050405020304" pitchFamily="18" charset="0"/>
              </a:rPr>
              <a:t>prioritairement les rôles, le projet et </a:t>
            </a:r>
            <a:r>
              <a:rPr lang="fr-FR" sz="1800" b="1" dirty="0">
                <a:solidFill>
                  <a:srgbClr val="414856"/>
                </a:solidFill>
                <a:effectLst/>
                <a:latin typeface="+mj-lt"/>
                <a:ea typeface="Times New Roman" panose="02020603050405020304" pitchFamily="18" charset="0"/>
                <a:cs typeface="Times New Roman" panose="02020603050405020304" pitchFamily="18" charset="0"/>
              </a:rPr>
              <a:t>les compétences des parents </a:t>
            </a:r>
            <a:r>
              <a:rPr lang="fr-FR" sz="1800" dirty="0">
                <a:solidFill>
                  <a:srgbClr val="414856"/>
                </a:solidFill>
                <a:effectLst/>
                <a:latin typeface="+mj-lt"/>
                <a:ea typeface="Times New Roman" panose="02020603050405020304" pitchFamily="18" charset="0"/>
                <a:cs typeface="Times New Roman" panose="02020603050405020304" pitchFamily="18" charset="0"/>
              </a:rPr>
              <a:t>;</a:t>
            </a:r>
            <a:endParaRPr lang="fr-FR" sz="1800" dirty="0">
              <a:effectLst/>
              <a:latin typeface="+mj-lt"/>
              <a:ea typeface="Calibri" panose="020F0502020204030204" pitchFamily="34" charset="0"/>
              <a:cs typeface="Times New Roman" panose="02020603050405020304" pitchFamily="18" charset="0"/>
            </a:endParaRPr>
          </a:p>
          <a:p>
            <a:pPr marL="342900" marR="30480" lvl="0" indent="-342900">
              <a:lnSpc>
                <a:spcPts val="1800"/>
              </a:lnSpc>
              <a:spcAft>
                <a:spcPts val="800"/>
              </a:spcAft>
              <a:tabLst>
                <a:tab pos="457200" algn="l"/>
              </a:tabLst>
            </a:pPr>
            <a:r>
              <a:rPr lang="fr-FR" sz="1800" dirty="0">
                <a:solidFill>
                  <a:srgbClr val="414856"/>
                </a:solidFill>
                <a:effectLst/>
                <a:latin typeface="+mj-lt"/>
                <a:ea typeface="Times New Roman" panose="02020603050405020304" pitchFamily="18" charset="0"/>
                <a:cs typeface="Times New Roman" panose="02020603050405020304" pitchFamily="18" charset="0"/>
              </a:rPr>
              <a:t>2/ </a:t>
            </a:r>
            <a:r>
              <a:rPr lang="fr-FR" sz="1800" b="1" dirty="0">
                <a:solidFill>
                  <a:srgbClr val="414856"/>
                </a:solidFill>
                <a:effectLst/>
                <a:latin typeface="+mj-lt"/>
                <a:ea typeface="Times New Roman" panose="02020603050405020304" pitchFamily="18" charset="0"/>
                <a:cs typeface="Times New Roman" panose="02020603050405020304" pitchFamily="18" charset="0"/>
              </a:rPr>
              <a:t>S’adresser à toutes les familles </a:t>
            </a:r>
            <a:r>
              <a:rPr lang="fr-FR" sz="1800" dirty="0">
                <a:solidFill>
                  <a:srgbClr val="414856"/>
                </a:solidFill>
                <a:effectLst/>
                <a:latin typeface="+mj-lt"/>
                <a:ea typeface="Times New Roman" panose="02020603050405020304" pitchFamily="18" charset="0"/>
                <a:cs typeface="Times New Roman" panose="02020603050405020304" pitchFamily="18" charset="0"/>
              </a:rPr>
              <a:t>quels que soient la situation familiale, le milieu social, l’environnement, le lieu de résidence, la présence d’un handicap ou les références ;</a:t>
            </a:r>
            <a:endParaRPr lang="fr-FR" sz="1800" dirty="0">
              <a:effectLst/>
              <a:latin typeface="+mj-lt"/>
              <a:ea typeface="Calibri" panose="020F0502020204030204" pitchFamily="34" charset="0"/>
              <a:cs typeface="Times New Roman" panose="02020603050405020304" pitchFamily="18" charset="0"/>
            </a:endParaRPr>
          </a:p>
          <a:p>
            <a:pPr marL="342900" marR="30480" lvl="0" indent="-342900">
              <a:lnSpc>
                <a:spcPts val="1800"/>
              </a:lnSpc>
              <a:spcAft>
                <a:spcPts val="800"/>
              </a:spcAft>
              <a:tabLst>
                <a:tab pos="457200" algn="l"/>
              </a:tabLst>
            </a:pPr>
            <a:r>
              <a:rPr lang="fr-FR" sz="1800" dirty="0">
                <a:solidFill>
                  <a:srgbClr val="414856"/>
                </a:solidFill>
                <a:effectLst/>
                <a:latin typeface="+mj-lt"/>
                <a:ea typeface="Times New Roman" panose="02020603050405020304" pitchFamily="18" charset="0"/>
                <a:cs typeface="Times New Roman" panose="02020603050405020304" pitchFamily="18" charset="0"/>
              </a:rPr>
              <a:t>3/ Accompagner les parents en intégrant dans cette démarche </a:t>
            </a:r>
            <a:r>
              <a:rPr lang="fr-FR" sz="1800" b="1" dirty="0">
                <a:solidFill>
                  <a:srgbClr val="414856"/>
                </a:solidFill>
                <a:effectLst/>
                <a:latin typeface="+mj-lt"/>
                <a:ea typeface="Times New Roman" panose="02020603050405020304" pitchFamily="18" charset="0"/>
                <a:cs typeface="Times New Roman" panose="02020603050405020304" pitchFamily="18" charset="0"/>
              </a:rPr>
              <a:t>toutes les dimensions et l’ensemble du contexte de la vie familiale</a:t>
            </a:r>
            <a:r>
              <a:rPr lang="fr-FR" sz="1800" dirty="0">
                <a:solidFill>
                  <a:srgbClr val="414856"/>
                </a:solidFill>
                <a:effectLst/>
                <a:latin typeface="+mj-lt"/>
                <a:ea typeface="Times New Roman" panose="02020603050405020304" pitchFamily="18" charset="0"/>
                <a:cs typeface="Times New Roman" panose="02020603050405020304" pitchFamily="18" charset="0"/>
              </a:rPr>
              <a:t>, pour le bien-être de l’enfant et des parents eux-mêmes, et quel que soit l’âge de l’enfant ;</a:t>
            </a:r>
            <a:endParaRPr lang="fr-FR" sz="1800" dirty="0">
              <a:effectLst/>
              <a:latin typeface="+mj-lt"/>
              <a:ea typeface="Calibri" panose="020F0502020204030204" pitchFamily="34" charset="0"/>
              <a:cs typeface="Times New Roman" panose="02020603050405020304" pitchFamily="18" charset="0"/>
            </a:endParaRPr>
          </a:p>
          <a:p>
            <a:pPr marL="342900" marR="30480" lvl="0" indent="-342900">
              <a:lnSpc>
                <a:spcPts val="1800"/>
              </a:lnSpc>
              <a:spcAft>
                <a:spcPts val="800"/>
              </a:spcAft>
              <a:tabLst>
                <a:tab pos="457200" algn="l"/>
              </a:tabLst>
            </a:pPr>
            <a:r>
              <a:rPr lang="fr-FR" sz="1800" dirty="0">
                <a:solidFill>
                  <a:srgbClr val="414856"/>
                </a:solidFill>
                <a:effectLst/>
                <a:latin typeface="+mj-lt"/>
                <a:ea typeface="Times New Roman" panose="02020603050405020304" pitchFamily="18" charset="0"/>
                <a:cs typeface="Times New Roman" panose="02020603050405020304" pitchFamily="18" charset="0"/>
              </a:rPr>
              <a:t>4/ Proposer un accompagnement et un soutien </a:t>
            </a:r>
            <a:r>
              <a:rPr lang="fr-FR" sz="1800" b="1" dirty="0">
                <a:solidFill>
                  <a:srgbClr val="414856"/>
                </a:solidFill>
                <a:effectLst/>
                <a:latin typeface="+mj-lt"/>
                <a:ea typeface="Times New Roman" panose="02020603050405020304" pitchFamily="18" charset="0"/>
                <a:cs typeface="Times New Roman" panose="02020603050405020304" pitchFamily="18" charset="0"/>
              </a:rPr>
              <a:t>dès avant l’arrivée de l’enfant et jusqu’à son entrée dans la vie adulte </a:t>
            </a:r>
            <a:r>
              <a:rPr lang="fr-FR" sz="1800" dirty="0">
                <a:solidFill>
                  <a:srgbClr val="414856"/>
                </a:solidFill>
                <a:effectLst/>
                <a:latin typeface="+mj-lt"/>
                <a:ea typeface="Times New Roman" panose="02020603050405020304" pitchFamily="18" charset="0"/>
                <a:cs typeface="Times New Roman" panose="02020603050405020304" pitchFamily="18" charset="0"/>
              </a:rPr>
              <a:t>;</a:t>
            </a:r>
            <a:endParaRPr lang="fr-FR" sz="1800" dirty="0">
              <a:effectLst/>
              <a:latin typeface="+mj-lt"/>
              <a:ea typeface="Calibri" panose="020F0502020204030204" pitchFamily="34" charset="0"/>
              <a:cs typeface="Times New Roman" panose="02020603050405020304" pitchFamily="18" charset="0"/>
            </a:endParaRPr>
          </a:p>
          <a:p>
            <a:pPr marL="342900" marR="30480" lvl="0" indent="-342900">
              <a:lnSpc>
                <a:spcPts val="1800"/>
              </a:lnSpc>
              <a:spcAft>
                <a:spcPts val="800"/>
              </a:spcAft>
              <a:tabLst>
                <a:tab pos="457200" algn="l"/>
              </a:tabLst>
            </a:pPr>
            <a:r>
              <a:rPr lang="fr-FR" sz="1800" dirty="0">
                <a:solidFill>
                  <a:srgbClr val="414856"/>
                </a:solidFill>
                <a:effectLst/>
                <a:latin typeface="+mj-lt"/>
                <a:ea typeface="Times New Roman" panose="02020603050405020304" pitchFamily="18" charset="0"/>
                <a:cs typeface="Times New Roman" panose="02020603050405020304" pitchFamily="18" charset="0"/>
              </a:rPr>
              <a:t>5/ Respecter les </a:t>
            </a:r>
            <a:r>
              <a:rPr lang="fr-FR" sz="1800" b="1" dirty="0">
                <a:solidFill>
                  <a:srgbClr val="414856"/>
                </a:solidFill>
                <a:effectLst/>
                <a:latin typeface="+mj-lt"/>
                <a:ea typeface="Times New Roman" panose="02020603050405020304" pitchFamily="18" charset="0"/>
                <a:cs typeface="Times New Roman" panose="02020603050405020304" pitchFamily="18" charset="0"/>
              </a:rPr>
              <a:t>principes d’égalité entre les femmes et les hommes dans la parentalité </a:t>
            </a:r>
            <a:r>
              <a:rPr lang="fr-FR" sz="1800" dirty="0">
                <a:solidFill>
                  <a:srgbClr val="414856"/>
                </a:solidFill>
                <a:effectLst/>
                <a:latin typeface="+mj-lt"/>
                <a:ea typeface="Times New Roman" panose="02020603050405020304" pitchFamily="18" charset="0"/>
                <a:cs typeface="Times New Roman" panose="02020603050405020304" pitchFamily="18" charset="0"/>
              </a:rPr>
              <a:t>et au sein de la sphère familiale ;</a:t>
            </a:r>
            <a:endParaRPr lang="fr-FR" sz="1800" dirty="0">
              <a:effectLst/>
              <a:latin typeface="+mj-lt"/>
              <a:ea typeface="Calibri" panose="020F0502020204030204" pitchFamily="34" charset="0"/>
              <a:cs typeface="Times New Roman" panose="02020603050405020304" pitchFamily="18" charset="0"/>
            </a:endParaRPr>
          </a:p>
          <a:p>
            <a:pPr marL="342900" marR="30480" lvl="0" indent="-342900">
              <a:lnSpc>
                <a:spcPts val="1800"/>
              </a:lnSpc>
              <a:spcAft>
                <a:spcPts val="800"/>
              </a:spcAft>
              <a:tabLst>
                <a:tab pos="457200" algn="l"/>
              </a:tabLst>
            </a:pPr>
            <a:r>
              <a:rPr lang="fr-FR" sz="1800" dirty="0">
                <a:solidFill>
                  <a:srgbClr val="414856"/>
                </a:solidFill>
                <a:effectLst/>
                <a:latin typeface="+mj-lt"/>
                <a:ea typeface="Times New Roman" panose="02020603050405020304" pitchFamily="18" charset="0"/>
                <a:cs typeface="Times New Roman" panose="02020603050405020304" pitchFamily="18" charset="0"/>
              </a:rPr>
              <a:t>6/ Permettre à chaque parent d’occuper, dans la mesure du possible, sa place dans le développement de l’enfant ;</a:t>
            </a:r>
            <a:endParaRPr lang="fr-FR" sz="1800" dirty="0">
              <a:effectLst/>
              <a:latin typeface="+mj-lt"/>
              <a:ea typeface="Calibri" panose="020F0502020204030204" pitchFamily="34" charset="0"/>
              <a:cs typeface="Times New Roman" panose="02020603050405020304" pitchFamily="18" charset="0"/>
            </a:endParaRPr>
          </a:p>
          <a:p>
            <a:pPr marL="342900" marR="30480" lvl="0" indent="-342900">
              <a:lnSpc>
                <a:spcPts val="1800"/>
              </a:lnSpc>
              <a:spcAft>
                <a:spcPts val="800"/>
              </a:spcAft>
              <a:tabLst>
                <a:tab pos="457200" algn="l"/>
              </a:tabLst>
            </a:pPr>
            <a:r>
              <a:rPr lang="fr-FR" sz="1800" dirty="0">
                <a:solidFill>
                  <a:srgbClr val="414856"/>
                </a:solidFill>
                <a:effectLst/>
                <a:latin typeface="+mj-lt"/>
                <a:ea typeface="Times New Roman" panose="02020603050405020304" pitchFamily="18" charset="0"/>
                <a:cs typeface="Times New Roman" panose="02020603050405020304" pitchFamily="18" charset="0"/>
              </a:rPr>
              <a:t>7/ Proposer des interventions diverses (collectives ou individuelles, dans des lieux dédiés, itinérants ou au domicile…) accessibles à toutes les familles sur l’ensemble du territoire et respectueuses des principes de </a:t>
            </a:r>
            <a:r>
              <a:rPr lang="fr-FR" sz="1800" b="1" dirty="0">
                <a:solidFill>
                  <a:srgbClr val="414856"/>
                </a:solidFill>
                <a:effectLst/>
                <a:latin typeface="+mj-lt"/>
                <a:ea typeface="Times New Roman" panose="02020603050405020304" pitchFamily="18" charset="0"/>
                <a:cs typeface="Times New Roman" panose="02020603050405020304" pitchFamily="18" charset="0"/>
              </a:rPr>
              <a:t>neutralité politique, philosophique, et confessionnelle </a:t>
            </a:r>
            <a:r>
              <a:rPr lang="fr-FR" sz="1800" dirty="0">
                <a:solidFill>
                  <a:srgbClr val="414856"/>
                </a:solidFill>
                <a:effectLst/>
                <a:latin typeface="+mj-lt"/>
                <a:ea typeface="Times New Roman" panose="02020603050405020304" pitchFamily="18" charset="0"/>
                <a:cs typeface="Times New Roman" panose="02020603050405020304" pitchFamily="18" charset="0"/>
              </a:rPr>
              <a:t>;</a:t>
            </a:r>
            <a:endParaRPr lang="fr-FR" sz="1800" dirty="0">
              <a:effectLst/>
              <a:latin typeface="+mj-lt"/>
              <a:ea typeface="Calibri" panose="020F0502020204030204" pitchFamily="34" charset="0"/>
              <a:cs typeface="Times New Roman" panose="02020603050405020304" pitchFamily="18" charset="0"/>
            </a:endParaRPr>
          </a:p>
          <a:p>
            <a:pPr marL="342900" marR="30480" lvl="0" indent="-342900">
              <a:lnSpc>
                <a:spcPts val="1800"/>
              </a:lnSpc>
              <a:spcAft>
                <a:spcPts val="800"/>
              </a:spcAft>
              <a:tabLst>
                <a:tab pos="457200" algn="l"/>
              </a:tabLst>
            </a:pPr>
            <a:r>
              <a:rPr lang="fr-FR" sz="1800" dirty="0">
                <a:solidFill>
                  <a:srgbClr val="414856"/>
                </a:solidFill>
                <a:effectLst/>
                <a:latin typeface="+mj-lt"/>
                <a:ea typeface="Times New Roman" panose="02020603050405020304" pitchFamily="18" charset="0"/>
                <a:cs typeface="Times New Roman" panose="02020603050405020304" pitchFamily="18" charset="0"/>
              </a:rPr>
              <a:t>8/ Garantir aux personnes qui recourent à une action de soutien à la parentalité que </a:t>
            </a:r>
            <a:r>
              <a:rPr lang="fr-FR" sz="1800" b="1" dirty="0">
                <a:solidFill>
                  <a:srgbClr val="414856"/>
                </a:solidFill>
                <a:effectLst/>
                <a:latin typeface="+mj-lt"/>
                <a:ea typeface="Times New Roman" panose="02020603050405020304" pitchFamily="18" charset="0"/>
                <a:cs typeface="Times New Roman" panose="02020603050405020304" pitchFamily="18" charset="0"/>
              </a:rPr>
              <a:t>les bénévoles ou professionnels qui interviennent </a:t>
            </a:r>
            <a:r>
              <a:rPr lang="fr-FR" sz="1800" dirty="0">
                <a:solidFill>
                  <a:srgbClr val="414856"/>
                </a:solidFill>
                <a:effectLst/>
                <a:latin typeface="+mj-lt"/>
                <a:ea typeface="Times New Roman" panose="02020603050405020304" pitchFamily="18" charset="0"/>
                <a:cs typeface="Times New Roman" panose="02020603050405020304" pitchFamily="18" charset="0"/>
              </a:rPr>
              <a:t>dans ce cadre ont une compétence ou </a:t>
            </a:r>
            <a:r>
              <a:rPr lang="fr-FR" sz="1800" b="1" dirty="0">
                <a:solidFill>
                  <a:srgbClr val="414856"/>
                </a:solidFill>
                <a:effectLst/>
                <a:latin typeface="+mj-lt"/>
                <a:ea typeface="Times New Roman" panose="02020603050405020304" pitchFamily="18" charset="0"/>
                <a:cs typeface="Times New Roman" panose="02020603050405020304" pitchFamily="18" charset="0"/>
              </a:rPr>
              <a:t>bénéficient d’une formation dans ce domaine.</a:t>
            </a:r>
            <a:endParaRPr lang="fr-FR" sz="1800" b="1" dirty="0">
              <a:effectLst/>
              <a:latin typeface="+mj-lt"/>
              <a:ea typeface="Calibri" panose="020F0502020204030204" pitchFamily="34" charset="0"/>
              <a:cs typeface="Times New Roman" panose="02020603050405020304" pitchFamily="18" charset="0"/>
            </a:endParaRPr>
          </a:p>
          <a:p>
            <a:pPr>
              <a:lnSpc>
                <a:spcPct val="150000"/>
              </a:lnSpc>
              <a:defRPr/>
            </a:pPr>
            <a:endParaRPr lang="fr-FR" sz="1800" dirty="0">
              <a:effectLst/>
              <a:latin typeface="+mj-lt"/>
              <a:ea typeface="Times New Roman" panose="02020603050405020304" pitchFamily="18" charset="0"/>
            </a:endParaRPr>
          </a:p>
          <a:p>
            <a:pPr lvl="0">
              <a:lnSpc>
                <a:spcPct val="150000"/>
              </a:lnSpc>
              <a:defRPr/>
            </a:pPr>
            <a:endParaRPr lang="fr-FR" b="1" strike="sngStrike" dirty="0">
              <a:solidFill>
                <a:srgbClr val="0070C0"/>
              </a:solidFill>
              <a:latin typeface="+mj-lt"/>
            </a:endParaRPr>
          </a:p>
          <a:p>
            <a:pPr fontAlgn="t">
              <a:lnSpc>
                <a:spcPct val="150000"/>
              </a:lnSpc>
            </a:pPr>
            <a:endParaRPr lang="fr-FR" sz="2400" dirty="0">
              <a:latin typeface="+mj-lt"/>
            </a:endParaRPr>
          </a:p>
          <a:p>
            <a:pPr marL="274320" indent="-273960">
              <a:lnSpc>
                <a:spcPct val="150000"/>
              </a:lnSpc>
              <a:spcBef>
                <a:spcPts val="601"/>
              </a:spcBef>
              <a:buClr>
                <a:srgbClr val="629DD1"/>
              </a:buClr>
              <a:buSzPct val="70000"/>
              <a:buFont typeface="Wingdings" charset="2"/>
              <a:buChar char=""/>
            </a:pPr>
            <a:endParaRPr lang="fr-FR" spc="-1" dirty="0">
              <a:solidFill>
                <a:srgbClr val="000000"/>
              </a:solidFill>
              <a:latin typeface="+mj-lt"/>
            </a:endParaRPr>
          </a:p>
        </p:txBody>
      </p:sp>
      <p:sp>
        <p:nvSpPr>
          <p:cNvPr id="7" name="Titre 1">
            <a:extLst>
              <a:ext uri="{FF2B5EF4-FFF2-40B4-BE49-F238E27FC236}">
                <a16:creationId xmlns:a16="http://schemas.microsoft.com/office/drawing/2014/main" id="{9F01355B-B291-413F-B3CD-4674B25FAE91}"/>
              </a:ext>
            </a:extLst>
          </p:cNvPr>
          <p:cNvSpPr txBox="1">
            <a:spLocks/>
          </p:cNvSpPr>
          <p:nvPr/>
        </p:nvSpPr>
        <p:spPr>
          <a:xfrm>
            <a:off x="0" y="497882"/>
            <a:ext cx="10670796" cy="588963"/>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txBody>
          <a:bodyPr>
            <a:noAutofit/>
          </a:bodyPr>
          <a:lstStyle>
            <a:lvl1pPr algn="l" defTabSz="914400" rtl="0" eaLnBrk="1" latinLnBrk="0" hangingPunct="1">
              <a:spcBef>
                <a:spcPct val="0"/>
              </a:spcBef>
              <a:buNone/>
              <a:defRPr sz="3200" b="1" kern="1200">
                <a:solidFill>
                  <a:schemeClr val="tx1"/>
                </a:solidFill>
                <a:latin typeface="+mn-lt"/>
                <a:ea typeface="+mj-ea"/>
                <a:cs typeface="+mj-cs"/>
              </a:defRPr>
            </a:lvl1pPr>
          </a:lstStyle>
          <a:p>
            <a:r>
              <a:rPr lang="fr-FR" sz="2800" dirty="0">
                <a:solidFill>
                  <a:schemeClr val="bg1"/>
                </a:solidFill>
              </a:rPr>
              <a:t>La Charte Nationale de soutien à la parentalité</a:t>
            </a:r>
          </a:p>
        </p:txBody>
      </p:sp>
    </p:spTree>
    <p:extLst>
      <p:ext uri="{BB962C8B-B14F-4D97-AF65-F5344CB8AC3E}">
        <p14:creationId xmlns:p14="http://schemas.microsoft.com/office/powerpoint/2010/main" val="995856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extShape 2"/>
          <p:cNvSpPr txBox="1"/>
          <p:nvPr/>
        </p:nvSpPr>
        <p:spPr>
          <a:xfrm>
            <a:off x="249936" y="1447800"/>
            <a:ext cx="11480245" cy="5410200"/>
          </a:xfrm>
          <a:prstGeom prst="rect">
            <a:avLst/>
          </a:prstGeom>
          <a:noFill/>
          <a:ln>
            <a:noFill/>
          </a:ln>
        </p:spPr>
        <p:txBody>
          <a:bodyPr lIns="90000" tIns="45000" rIns="90000" bIns="45000">
            <a:normAutofit/>
          </a:bodyPr>
          <a:lstStyle/>
          <a:p>
            <a:pPr marL="342900" indent="-342900">
              <a:buFont typeface="Wingdings" panose="05000000000000000000" pitchFamily="2" charset="2"/>
              <a:buChar char="Ø"/>
            </a:pPr>
            <a:r>
              <a:rPr lang="fr-FR" dirty="0">
                <a:solidFill>
                  <a:srgbClr val="000000"/>
                </a:solidFill>
                <a:latin typeface="+mj-lt"/>
              </a:rPr>
              <a:t>L</a:t>
            </a:r>
            <a:r>
              <a:rPr lang="fr-FR" dirty="0">
                <a:latin typeface="+mj-lt"/>
              </a:rPr>
              <a:t>a branche Famille et ses partenaires s’engagent à se doter des moyens nécessaires à une mise en œuvre bien comprise et attentionnée de la laïcité. Cela se fera avec et pour les familles et les personnes vivant sur le sol de la République quelles que soient leur origine, leur nationalité, leur croyance.</a:t>
            </a:r>
          </a:p>
          <a:p>
            <a:pPr marL="285750" indent="-285750">
              <a:buFont typeface="Wingdings" panose="05000000000000000000" pitchFamily="2" charset="2"/>
              <a:buChar char="Ø"/>
            </a:pPr>
            <a:endParaRPr lang="fr-FR" spc="-1" dirty="0">
              <a:solidFill>
                <a:srgbClr val="000000"/>
              </a:solidFill>
              <a:latin typeface="+mj-lt"/>
            </a:endParaRPr>
          </a:p>
          <a:p>
            <a:endParaRPr lang="fr-FR" spc="-1" dirty="0">
              <a:solidFill>
                <a:srgbClr val="000000"/>
              </a:solidFill>
              <a:latin typeface="+mj-lt"/>
            </a:endParaRPr>
          </a:p>
          <a:p>
            <a:pPr marL="285750" indent="-285750">
              <a:buFont typeface="Wingdings" panose="05000000000000000000" pitchFamily="2" charset="2"/>
              <a:buChar char="§"/>
            </a:pPr>
            <a:r>
              <a:rPr lang="fr-FR" sz="1600" dirty="0">
                <a:latin typeface="+mj-lt"/>
              </a:rPr>
              <a:t>promouvoir des liens familiaux et sociaux </a:t>
            </a:r>
            <a:r>
              <a:rPr lang="fr-FR" sz="1600" b="1" dirty="0">
                <a:latin typeface="+mj-lt"/>
              </a:rPr>
              <a:t>apaisés</a:t>
            </a:r>
            <a:r>
              <a:rPr lang="fr-FR" sz="1600" dirty="0">
                <a:latin typeface="+mj-lt"/>
              </a:rPr>
              <a:t> et de </a:t>
            </a:r>
            <a:r>
              <a:rPr lang="fr-FR" sz="1600" b="1" dirty="0">
                <a:latin typeface="+mj-lt"/>
              </a:rPr>
              <a:t>développer des relations de solidarité </a:t>
            </a:r>
            <a:r>
              <a:rPr lang="fr-FR" sz="1600" dirty="0">
                <a:latin typeface="+mj-lt"/>
              </a:rPr>
              <a:t>entre et au sein des générations</a:t>
            </a:r>
            <a:endParaRPr lang="fr-FR" sz="1600" spc="-1" dirty="0">
              <a:solidFill>
                <a:srgbClr val="000000"/>
              </a:solidFill>
              <a:latin typeface="+mj-lt"/>
            </a:endParaRPr>
          </a:p>
          <a:p>
            <a:pPr marL="285750" indent="-285750">
              <a:buFont typeface="Wingdings" panose="05000000000000000000" pitchFamily="2" charset="2"/>
              <a:buChar char="§"/>
            </a:pPr>
            <a:r>
              <a:rPr lang="fr-FR" sz="1600" dirty="0">
                <a:latin typeface="+mj-lt"/>
              </a:rPr>
              <a:t>promouvoir la cohésion sociale et la solidarité dans </a:t>
            </a:r>
            <a:r>
              <a:rPr lang="fr-FR" sz="1600" b="1" dirty="0">
                <a:latin typeface="+mj-lt"/>
              </a:rPr>
              <a:t>le respect du pluralisme des convictions et de la diversité des cultures</a:t>
            </a:r>
          </a:p>
          <a:p>
            <a:pPr marL="285750" indent="-285750">
              <a:buFont typeface="Wingdings" panose="05000000000000000000" pitchFamily="2" charset="2"/>
              <a:buChar char="§"/>
            </a:pPr>
            <a:r>
              <a:rPr lang="fr-FR" sz="1600" dirty="0">
                <a:latin typeface="+mj-lt"/>
              </a:rPr>
              <a:t>La laïcité a pour principe </a:t>
            </a:r>
            <a:r>
              <a:rPr lang="fr-FR" sz="1600" b="1" dirty="0">
                <a:latin typeface="+mj-lt"/>
              </a:rPr>
              <a:t>la liberté de conscience</a:t>
            </a:r>
            <a:r>
              <a:rPr lang="fr-FR" sz="1600" dirty="0">
                <a:latin typeface="+mj-lt"/>
              </a:rPr>
              <a:t>. </a:t>
            </a:r>
          </a:p>
          <a:p>
            <a:pPr marL="285750" indent="-285750">
              <a:buFont typeface="Wingdings" panose="05000000000000000000" pitchFamily="2" charset="2"/>
              <a:buChar char="§"/>
            </a:pPr>
            <a:r>
              <a:rPr lang="fr-FR" sz="1600" dirty="0">
                <a:latin typeface="+mj-lt"/>
              </a:rPr>
              <a:t>La laïcité contribue au traitement égal de toutes et de tous. Elle reconnait la liberté de croire et de ne pas croire. La laïcité implique </a:t>
            </a:r>
            <a:r>
              <a:rPr lang="fr-FR" sz="1600" b="1" dirty="0">
                <a:latin typeface="+mj-lt"/>
              </a:rPr>
              <a:t>le rejet de toute violence et de toute discrimination. </a:t>
            </a:r>
            <a:endParaRPr lang="fr-FR" sz="1600" b="1" spc="-1" dirty="0">
              <a:solidFill>
                <a:srgbClr val="000000"/>
              </a:solidFill>
              <a:latin typeface="+mj-lt"/>
            </a:endParaRPr>
          </a:p>
          <a:p>
            <a:pPr marL="285750" indent="-285750">
              <a:buFont typeface="Wingdings" panose="05000000000000000000" pitchFamily="2" charset="2"/>
              <a:buChar char="§"/>
            </a:pPr>
            <a:r>
              <a:rPr lang="fr-FR" sz="1600" dirty="0">
                <a:latin typeface="+mj-lt"/>
              </a:rPr>
              <a:t>Elle protège de toute forme de prosélytisme qui empêcherait chacune et chacun de faire ses propres choix.</a:t>
            </a:r>
          </a:p>
          <a:p>
            <a:pPr marL="285750" indent="-285750">
              <a:buFont typeface="Wingdings" panose="05000000000000000000" pitchFamily="2" charset="2"/>
              <a:buChar char="§"/>
            </a:pPr>
            <a:r>
              <a:rPr lang="fr-FR" sz="1600" dirty="0">
                <a:latin typeface="+mj-lt"/>
              </a:rPr>
              <a:t>nul usager ne peut être exclu de l’accès au service public en raison de ses convictions et de leur expression, dès lors qu’il ne perturbe pas le bon fonctionnement du service et respecte l’ordre public établi par la loi. </a:t>
            </a:r>
          </a:p>
          <a:p>
            <a:pPr marL="285750" indent="-285750">
              <a:buFont typeface="Wingdings" panose="05000000000000000000" pitchFamily="2" charset="2"/>
              <a:buChar char="§"/>
            </a:pPr>
            <a:r>
              <a:rPr lang="fr-FR" sz="1600" dirty="0">
                <a:latin typeface="+mj-lt"/>
              </a:rPr>
              <a:t>Les attitudes partagées et à encourager sont : l’accueil, l’écoute, la bienveillance, le dialogue, le respect mutuel, la coopération et la considération.</a:t>
            </a:r>
          </a:p>
          <a:p>
            <a:pPr marL="285750" indent="-285750">
              <a:buFont typeface="Wingdings" panose="05000000000000000000" pitchFamily="2" charset="2"/>
              <a:buChar char="§"/>
            </a:pPr>
            <a:r>
              <a:rPr lang="fr-FR" sz="1600" dirty="0">
                <a:latin typeface="+mj-lt"/>
              </a:rPr>
              <a:t>Elle garantit l’impartialité vis-à-vis des usagers et l’accueil de tous sans aucune discrimination.</a:t>
            </a:r>
          </a:p>
        </p:txBody>
      </p:sp>
      <p:sp>
        <p:nvSpPr>
          <p:cNvPr id="133" name="TextShape 3"/>
          <p:cNvSpPr txBox="1"/>
          <p:nvPr/>
        </p:nvSpPr>
        <p:spPr>
          <a:xfrm>
            <a:off x="9653160" y="5715000"/>
            <a:ext cx="609120" cy="520920"/>
          </a:xfrm>
          <a:prstGeom prst="rect">
            <a:avLst/>
          </a:prstGeom>
          <a:noFill/>
          <a:ln>
            <a:noFill/>
          </a:ln>
        </p:spPr>
        <p:txBody>
          <a:bodyPr lIns="90000" tIns="45000" rIns="90000" bIns="45000" anchor="ctr">
            <a:noAutofit/>
          </a:bodyPr>
          <a:lstStyle/>
          <a:p>
            <a:pPr algn="ctr">
              <a:lnSpc>
                <a:spcPct val="100000"/>
              </a:lnSpc>
            </a:pPr>
            <a:fld id="{1913D5E3-8C78-419D-A242-D1469B9C5653}" type="slidenum">
              <a:rPr lang="fr-FR" sz="1400" b="1" spc="-1">
                <a:solidFill>
                  <a:srgbClr val="FFFFFF"/>
                </a:solidFill>
                <a:latin typeface="Century Schoolbook"/>
              </a:rPr>
              <a:t>7</a:t>
            </a:fld>
            <a:endParaRPr lang="fr-FR" sz="1400" spc="-1" dirty="0">
              <a:latin typeface="Times New Roman"/>
            </a:endParaRPr>
          </a:p>
        </p:txBody>
      </p:sp>
      <p:sp>
        <p:nvSpPr>
          <p:cNvPr id="7" name="Titre 1">
            <a:extLst>
              <a:ext uri="{FF2B5EF4-FFF2-40B4-BE49-F238E27FC236}">
                <a16:creationId xmlns:a16="http://schemas.microsoft.com/office/drawing/2014/main" id="{9F01355B-B291-413F-B3CD-4674B25FAE91}"/>
              </a:ext>
            </a:extLst>
          </p:cNvPr>
          <p:cNvSpPr txBox="1">
            <a:spLocks/>
          </p:cNvSpPr>
          <p:nvPr/>
        </p:nvSpPr>
        <p:spPr>
          <a:xfrm>
            <a:off x="0" y="477190"/>
            <a:ext cx="10059674" cy="588963"/>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txBody>
          <a:bodyPr>
            <a:noAutofit/>
          </a:bodyPr>
          <a:lstStyle>
            <a:lvl1pPr algn="l" defTabSz="914400" rtl="0" eaLnBrk="1" latinLnBrk="0" hangingPunct="1">
              <a:spcBef>
                <a:spcPct val="0"/>
              </a:spcBef>
              <a:buNone/>
              <a:defRPr sz="3200" b="1" kern="1200">
                <a:solidFill>
                  <a:schemeClr val="tx1"/>
                </a:solidFill>
                <a:latin typeface="+mn-lt"/>
                <a:ea typeface="+mj-ea"/>
                <a:cs typeface="+mj-cs"/>
              </a:defRPr>
            </a:lvl1pPr>
          </a:lstStyle>
          <a:p>
            <a:r>
              <a:rPr lang="fr-FR" sz="2800" dirty="0">
                <a:solidFill>
                  <a:schemeClr val="bg1"/>
                </a:solidFill>
              </a:rPr>
              <a:t>REAAP: La Charte de Laïcité</a:t>
            </a:r>
          </a:p>
        </p:txBody>
      </p:sp>
      <p:pic>
        <p:nvPicPr>
          <p:cNvPr id="3" name="Image 2">
            <a:extLst>
              <a:ext uri="{FF2B5EF4-FFF2-40B4-BE49-F238E27FC236}">
                <a16:creationId xmlns:a16="http://schemas.microsoft.com/office/drawing/2014/main" id="{F0AAF828-E92B-4524-963F-BA8698A2A0E5}"/>
              </a:ext>
            </a:extLst>
          </p:cNvPr>
          <p:cNvPicPr>
            <a:picLocks noChangeAspect="1"/>
          </p:cNvPicPr>
          <p:nvPr/>
        </p:nvPicPr>
        <p:blipFill>
          <a:blip r:embed="rId3"/>
          <a:stretch>
            <a:fillRect/>
          </a:stretch>
        </p:blipFill>
        <p:spPr>
          <a:xfrm>
            <a:off x="10059674" y="5341742"/>
            <a:ext cx="1083727" cy="111643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extShape 2"/>
          <p:cNvSpPr txBox="1"/>
          <p:nvPr/>
        </p:nvSpPr>
        <p:spPr>
          <a:xfrm>
            <a:off x="824852" y="1700081"/>
            <a:ext cx="10128897" cy="2888356"/>
          </a:xfrm>
          <a:prstGeom prst="rect">
            <a:avLst/>
          </a:prstGeom>
          <a:noFill/>
          <a:ln>
            <a:noFill/>
          </a:ln>
        </p:spPr>
        <p:txBody>
          <a:bodyPr lIns="90000" tIns="45000" rIns="90000" bIns="45000">
            <a:noAutofit/>
          </a:bodyPr>
          <a:lstStyle/>
          <a:p>
            <a:pPr marL="342900" lvl="0" indent="-342900" algn="just">
              <a:lnSpc>
                <a:spcPct val="115000"/>
              </a:lnSpc>
              <a:buFont typeface="Wingdings" panose="05000000000000000000" pitchFamily="2" charset="2"/>
              <a:buChar char=""/>
            </a:pPr>
            <a:r>
              <a:rPr lang="fr-FR" sz="1800" dirty="0">
                <a:effectLst/>
                <a:latin typeface="+mj-lt"/>
                <a:ea typeface="Calibri" panose="020F0502020204030204" pitchFamily="34" charset="0"/>
                <a:cs typeface="Arial" panose="020B0604020202020204" pitchFamily="34" charset="0"/>
              </a:rPr>
              <a:t>Les associations issues de la loi de 1901 </a:t>
            </a:r>
            <a:endParaRPr lang="fr-FR" dirty="0">
              <a:latin typeface="+mj-lt"/>
              <a:ea typeface="Calibri" panose="020F0502020204030204" pitchFamily="34" charset="0"/>
              <a:cs typeface="Arial" panose="020B0604020202020204" pitchFamily="34" charset="0"/>
            </a:endParaRPr>
          </a:p>
          <a:p>
            <a:pPr marL="342900" lvl="0" indent="-342900" algn="just">
              <a:lnSpc>
                <a:spcPct val="115000"/>
              </a:lnSpc>
              <a:buFont typeface="Wingdings" panose="05000000000000000000" pitchFamily="2" charset="2"/>
              <a:buChar char=""/>
            </a:pPr>
            <a:endParaRPr lang="fr-FR" sz="1200" dirty="0">
              <a:effectLst/>
              <a:latin typeface="+mj-lt"/>
              <a:ea typeface="Calibri" panose="020F0502020204030204" pitchFamily="34" charset="0"/>
              <a:cs typeface="Arial" panose="020B0604020202020204" pitchFamily="34" charset="0"/>
            </a:endParaRPr>
          </a:p>
          <a:p>
            <a:pPr marL="342900" lvl="0" indent="-342900" algn="just">
              <a:lnSpc>
                <a:spcPct val="115000"/>
              </a:lnSpc>
              <a:buFont typeface="Wingdings" panose="05000000000000000000" pitchFamily="2" charset="2"/>
              <a:buChar char=""/>
            </a:pPr>
            <a:r>
              <a:rPr lang="fr-FR" sz="1800" dirty="0">
                <a:effectLst/>
                <a:latin typeface="+mj-lt"/>
                <a:ea typeface="Calibri" panose="020F0502020204030204" pitchFamily="34" charset="0"/>
                <a:cs typeface="Arial" panose="020B0604020202020204" pitchFamily="34" charset="0"/>
              </a:rPr>
              <a:t>Les associations reconnues d’utilité publique à caractère social ou sanitaire</a:t>
            </a:r>
          </a:p>
          <a:p>
            <a:pPr marL="342900" lvl="0" indent="-342900" algn="just">
              <a:lnSpc>
                <a:spcPct val="115000"/>
              </a:lnSpc>
              <a:buFont typeface="Wingdings" panose="05000000000000000000" pitchFamily="2" charset="2"/>
              <a:buChar char=""/>
            </a:pPr>
            <a:endParaRPr lang="fr-FR" sz="1200" dirty="0">
              <a:effectLst/>
              <a:latin typeface="+mj-lt"/>
              <a:ea typeface="Calibri" panose="020F0502020204030204" pitchFamily="34" charset="0"/>
              <a:cs typeface="Arial" panose="020B0604020202020204" pitchFamily="34" charset="0"/>
            </a:endParaRPr>
          </a:p>
          <a:p>
            <a:pPr marL="342900" lvl="0" indent="-342900" algn="just">
              <a:lnSpc>
                <a:spcPct val="115000"/>
              </a:lnSpc>
              <a:buFont typeface="Wingdings" panose="05000000000000000000" pitchFamily="2" charset="2"/>
              <a:buChar char=""/>
            </a:pPr>
            <a:r>
              <a:rPr lang="fr-FR" sz="1800" dirty="0">
                <a:effectLst/>
                <a:latin typeface="+mj-lt"/>
                <a:ea typeface="Calibri" panose="020F0502020204030204" pitchFamily="34" charset="0"/>
                <a:cs typeface="Arial" panose="020B0604020202020204" pitchFamily="34" charset="0"/>
              </a:rPr>
              <a:t>Les établissements du secteur public et/ou privé à caractère social ou médico-social sanitaire ou d’enseignement</a:t>
            </a:r>
          </a:p>
          <a:p>
            <a:pPr lvl="0" algn="just">
              <a:lnSpc>
                <a:spcPct val="115000"/>
              </a:lnSpc>
            </a:pPr>
            <a:endParaRPr lang="fr-FR" sz="1200" dirty="0">
              <a:effectLst/>
              <a:latin typeface="+mj-lt"/>
              <a:ea typeface="Calibri" panose="020F0502020204030204" pitchFamily="34" charset="0"/>
              <a:cs typeface="Arial" panose="020B0604020202020204" pitchFamily="34" charset="0"/>
            </a:endParaRPr>
          </a:p>
          <a:p>
            <a:pPr marL="342900" lvl="0" indent="-342900" algn="just">
              <a:lnSpc>
                <a:spcPct val="115000"/>
              </a:lnSpc>
              <a:buFont typeface="Wingdings" panose="05000000000000000000" pitchFamily="2" charset="2"/>
              <a:buChar char=""/>
            </a:pPr>
            <a:r>
              <a:rPr lang="fr-FR" sz="1800" dirty="0">
                <a:effectLst/>
                <a:latin typeface="+mj-lt"/>
                <a:ea typeface="Calibri" panose="020F0502020204030204" pitchFamily="34" charset="0"/>
                <a:cs typeface="Arial" panose="020B0604020202020204" pitchFamily="34" charset="0"/>
              </a:rPr>
              <a:t>Les collectivités territoriales (communes, </a:t>
            </a:r>
            <a:r>
              <a:rPr lang="fr-FR" sz="1800" dirty="0" err="1">
                <a:effectLst/>
                <a:latin typeface="+mj-lt"/>
                <a:ea typeface="Calibri" panose="020F0502020204030204" pitchFamily="34" charset="0"/>
                <a:cs typeface="Arial" panose="020B0604020202020204" pitchFamily="34" charset="0"/>
              </a:rPr>
              <a:t>Epci</a:t>
            </a:r>
            <a:r>
              <a:rPr lang="fr-FR" sz="1800" dirty="0">
                <a:effectLst/>
                <a:latin typeface="+mj-lt"/>
                <a:ea typeface="Calibri" panose="020F0502020204030204" pitchFamily="34" charset="0"/>
                <a:cs typeface="Arial" panose="020B0604020202020204" pitchFamily="34" charset="0"/>
              </a:rPr>
              <a:t>)</a:t>
            </a:r>
          </a:p>
          <a:p>
            <a:pPr lvl="0" algn="just">
              <a:lnSpc>
                <a:spcPct val="115000"/>
              </a:lnSpc>
            </a:pPr>
            <a:r>
              <a:rPr lang="fr-FR" sz="1800" dirty="0">
                <a:effectLst/>
                <a:latin typeface="+mj-lt"/>
                <a:ea typeface="Calibri" panose="020F0502020204030204" pitchFamily="34" charset="0"/>
                <a:cs typeface="Arial" panose="020B0604020202020204" pitchFamily="34" charset="0"/>
              </a:rPr>
              <a:t> </a:t>
            </a:r>
          </a:p>
          <a:p>
            <a:pPr marL="342900" lvl="0" indent="-342900" algn="just">
              <a:lnSpc>
                <a:spcPct val="115000"/>
              </a:lnSpc>
              <a:buFont typeface="Wingdings" panose="05000000000000000000" pitchFamily="2" charset="2"/>
              <a:buChar char=""/>
            </a:pPr>
            <a:r>
              <a:rPr lang="fr-FR" sz="1800" dirty="0">
                <a:effectLst/>
                <a:latin typeface="+mj-lt"/>
                <a:ea typeface="Calibri" panose="020F0502020204030204" pitchFamily="34" charset="0"/>
                <a:cs typeface="Arial" panose="020B0604020202020204" pitchFamily="34" charset="0"/>
              </a:rPr>
              <a:t>Les acteurs du secteur privé lucratif, sous réserve qu’ils mettent en place une gestion désintéressée </a:t>
            </a:r>
            <a:endParaRPr lang="fr-FR" dirty="0">
              <a:latin typeface="+mj-lt"/>
              <a:ea typeface="Calibri" panose="020F0502020204030204" pitchFamily="34" charset="0"/>
              <a:cs typeface="Arial" panose="020B0604020202020204" pitchFamily="34" charset="0"/>
            </a:endParaRPr>
          </a:p>
          <a:p>
            <a:pPr lvl="0" algn="just">
              <a:lnSpc>
                <a:spcPct val="115000"/>
              </a:lnSpc>
            </a:pPr>
            <a:endParaRPr lang="fr-FR" sz="1200" dirty="0">
              <a:effectLst/>
              <a:latin typeface="+mj-lt"/>
              <a:ea typeface="Calibri" panose="020F0502020204030204" pitchFamily="34" charset="0"/>
              <a:cs typeface="Arial" panose="020B0604020202020204" pitchFamily="34" charset="0"/>
            </a:endParaRPr>
          </a:p>
          <a:p>
            <a:pPr marL="342900" lvl="0" indent="-342900" algn="just">
              <a:lnSpc>
                <a:spcPct val="115000"/>
              </a:lnSpc>
              <a:spcAft>
                <a:spcPts val="800"/>
              </a:spcAft>
              <a:buFont typeface="Wingdings" panose="05000000000000000000" pitchFamily="2" charset="2"/>
              <a:buChar char=""/>
            </a:pPr>
            <a:r>
              <a:rPr lang="fr-FR" sz="1800" dirty="0">
                <a:effectLst/>
                <a:latin typeface="+mj-lt"/>
                <a:ea typeface="Calibri" panose="020F0502020204030204" pitchFamily="34" charset="0"/>
                <a:cs typeface="Arial" panose="020B0604020202020204" pitchFamily="34" charset="0"/>
              </a:rPr>
              <a:t>Les parents eux-mêmes sous couvert d’un service ou structure porteuse permettant le versement de la subvention de la Caf (exemple: APE).</a:t>
            </a:r>
          </a:p>
          <a:p>
            <a:pPr>
              <a:spcBef>
                <a:spcPts val="601"/>
              </a:spcBef>
            </a:pPr>
            <a:endParaRPr lang="fr-FR" sz="2100" spc="-1" dirty="0">
              <a:solidFill>
                <a:srgbClr val="000000"/>
              </a:solidFill>
              <a:latin typeface="Century Schoolbook"/>
            </a:endParaRPr>
          </a:p>
        </p:txBody>
      </p:sp>
      <p:sp>
        <p:nvSpPr>
          <p:cNvPr id="139" name="TextShape 3"/>
          <p:cNvSpPr txBox="1"/>
          <p:nvPr/>
        </p:nvSpPr>
        <p:spPr>
          <a:xfrm>
            <a:off x="9653160" y="5734080"/>
            <a:ext cx="609120" cy="520920"/>
          </a:xfrm>
          <a:prstGeom prst="rect">
            <a:avLst/>
          </a:prstGeom>
          <a:noFill/>
          <a:ln>
            <a:noFill/>
          </a:ln>
        </p:spPr>
        <p:txBody>
          <a:bodyPr lIns="90000" tIns="45000" rIns="90000" bIns="45000" anchor="ctr">
            <a:noAutofit/>
          </a:bodyPr>
          <a:lstStyle/>
          <a:p>
            <a:pPr algn="ctr">
              <a:lnSpc>
                <a:spcPct val="100000"/>
              </a:lnSpc>
            </a:pPr>
            <a:fld id="{3BB99DE2-548A-4146-AFC9-CBB175D2309A}" type="slidenum">
              <a:rPr lang="fr-FR" sz="1400" b="1" spc="-1">
                <a:solidFill>
                  <a:srgbClr val="FFFFFF"/>
                </a:solidFill>
                <a:latin typeface="Century Schoolbook"/>
              </a:rPr>
              <a:t>8</a:t>
            </a:fld>
            <a:endParaRPr lang="fr-FR" sz="1400" spc="-1">
              <a:latin typeface="Times New Roman"/>
            </a:endParaRPr>
          </a:p>
        </p:txBody>
      </p:sp>
      <p:sp>
        <p:nvSpPr>
          <p:cNvPr id="5" name="Titre 1">
            <a:extLst>
              <a:ext uri="{FF2B5EF4-FFF2-40B4-BE49-F238E27FC236}">
                <a16:creationId xmlns:a16="http://schemas.microsoft.com/office/drawing/2014/main" id="{7BF138D0-786C-490A-97FC-1828A445B6C7}"/>
              </a:ext>
            </a:extLst>
          </p:cNvPr>
          <p:cNvSpPr txBox="1">
            <a:spLocks/>
          </p:cNvSpPr>
          <p:nvPr/>
        </p:nvSpPr>
        <p:spPr>
          <a:xfrm>
            <a:off x="0" y="418482"/>
            <a:ext cx="10059674" cy="588963"/>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txBody>
          <a:bodyPr>
            <a:noAutofit/>
          </a:bodyPr>
          <a:lstStyle>
            <a:lvl1pPr algn="l" defTabSz="914400" rtl="0" eaLnBrk="1" latinLnBrk="0" hangingPunct="1">
              <a:spcBef>
                <a:spcPct val="0"/>
              </a:spcBef>
              <a:buNone/>
              <a:defRPr sz="3200" b="1" kern="1200">
                <a:solidFill>
                  <a:schemeClr val="tx1"/>
                </a:solidFill>
                <a:latin typeface="+mn-lt"/>
                <a:ea typeface="+mj-ea"/>
                <a:cs typeface="+mj-cs"/>
              </a:defRPr>
            </a:lvl1pPr>
          </a:lstStyle>
          <a:p>
            <a:r>
              <a:rPr lang="fr-FR" sz="2800" dirty="0">
                <a:solidFill>
                  <a:schemeClr val="bg1"/>
                </a:solidFill>
              </a:rPr>
              <a:t>Les porteurs de Projets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DAB63DD-A3F3-4A9C-A7F1-6B962762129B}"/>
              </a:ext>
            </a:extLst>
          </p:cNvPr>
          <p:cNvSpPr>
            <a:spLocks noGrp="1"/>
          </p:cNvSpPr>
          <p:nvPr>
            <p:ph type="sldNum" sz="quarter" idx="12"/>
          </p:nvPr>
        </p:nvSpPr>
        <p:spPr/>
        <p:txBody>
          <a:bodyPr/>
          <a:lstStyle/>
          <a:p>
            <a:fld id="{AC31CB0A-AF66-4A20-86F5-3E92DBFDB500}" type="slidenum">
              <a:rPr lang="fr-FR" smtClean="0"/>
              <a:t>9</a:t>
            </a:fld>
            <a:endParaRPr lang="fr-FR"/>
          </a:p>
        </p:txBody>
      </p:sp>
      <p:sp>
        <p:nvSpPr>
          <p:cNvPr id="3" name="Titre 1">
            <a:extLst>
              <a:ext uri="{FF2B5EF4-FFF2-40B4-BE49-F238E27FC236}">
                <a16:creationId xmlns:a16="http://schemas.microsoft.com/office/drawing/2014/main" id="{A5D81A0D-309B-4783-B2A9-31EA4B8EB7CD}"/>
              </a:ext>
            </a:extLst>
          </p:cNvPr>
          <p:cNvSpPr txBox="1">
            <a:spLocks/>
          </p:cNvSpPr>
          <p:nvPr/>
        </p:nvSpPr>
        <p:spPr>
          <a:xfrm>
            <a:off x="0" y="332846"/>
            <a:ext cx="10059674" cy="726454"/>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txBody>
          <a:bodyPr>
            <a:noAutofit/>
          </a:bodyPr>
          <a:lstStyle>
            <a:lvl1pPr algn="l" defTabSz="914400" rtl="0" eaLnBrk="1" latinLnBrk="0" hangingPunct="1">
              <a:spcBef>
                <a:spcPct val="0"/>
              </a:spcBef>
              <a:buNone/>
              <a:defRPr sz="3200" b="1" kern="1200">
                <a:solidFill>
                  <a:schemeClr val="tx1"/>
                </a:solidFill>
                <a:latin typeface="+mn-lt"/>
                <a:ea typeface="+mj-ea"/>
                <a:cs typeface="+mj-cs"/>
              </a:defRPr>
            </a:lvl1pPr>
          </a:lstStyle>
          <a:p>
            <a:r>
              <a:rPr lang="fr-FR" sz="2800" dirty="0">
                <a:solidFill>
                  <a:schemeClr val="bg1"/>
                </a:solidFill>
              </a:rPr>
              <a:t>Prérequis et les critères d’éligibilité</a:t>
            </a:r>
          </a:p>
        </p:txBody>
      </p:sp>
      <p:sp>
        <p:nvSpPr>
          <p:cNvPr id="5" name="ZoneTexte 4">
            <a:extLst>
              <a:ext uri="{FF2B5EF4-FFF2-40B4-BE49-F238E27FC236}">
                <a16:creationId xmlns:a16="http://schemas.microsoft.com/office/drawing/2014/main" id="{B6E5369C-19D0-48EE-B669-17617CFA6BD3}"/>
              </a:ext>
            </a:extLst>
          </p:cNvPr>
          <p:cNvSpPr txBox="1"/>
          <p:nvPr/>
        </p:nvSpPr>
        <p:spPr>
          <a:xfrm>
            <a:off x="454572" y="1936104"/>
            <a:ext cx="11032837" cy="3785652"/>
          </a:xfrm>
          <a:prstGeom prst="rect">
            <a:avLst/>
          </a:prstGeom>
          <a:noFill/>
        </p:spPr>
        <p:txBody>
          <a:bodyPr wrap="square">
            <a:spAutoFit/>
          </a:bodyPr>
          <a:lstStyle/>
          <a:p>
            <a:pPr marL="286110" indent="-285750" algn="just">
              <a:spcBef>
                <a:spcPts val="601"/>
              </a:spcBef>
              <a:buClr>
                <a:srgbClr val="629DD1"/>
              </a:buClr>
              <a:buSzPct val="70000"/>
              <a:buFont typeface="Wingdings" panose="05000000000000000000" pitchFamily="2" charset="2"/>
              <a:buChar char="v"/>
            </a:pPr>
            <a:r>
              <a:rPr lang="fr-FR" sz="1800" b="1" dirty="0">
                <a:effectLst/>
                <a:latin typeface="+mj-lt"/>
                <a:ea typeface="Calibri" panose="020F0502020204030204" pitchFamily="34" charset="0"/>
              </a:rPr>
              <a:t>En premier lieu: </a:t>
            </a:r>
            <a:r>
              <a:rPr lang="fr-FR" sz="1800" dirty="0">
                <a:effectLst/>
                <a:latin typeface="+mj-lt"/>
                <a:ea typeface="Calibri" panose="020F0502020204030204" pitchFamily="34" charset="0"/>
              </a:rPr>
              <a:t>répondre aux principes énoncés dans </a:t>
            </a:r>
            <a:r>
              <a:rPr lang="fr-FR" sz="1800" b="1" dirty="0">
                <a:effectLst/>
                <a:latin typeface="+mj-lt"/>
                <a:ea typeface="Calibri" panose="020F0502020204030204" pitchFamily="34" charset="0"/>
              </a:rPr>
              <a:t>le référentiel des REAAP</a:t>
            </a:r>
            <a:r>
              <a:rPr lang="fr-FR" sz="1800" dirty="0">
                <a:effectLst/>
                <a:latin typeface="+mj-lt"/>
                <a:ea typeface="Calibri" panose="020F0502020204030204" pitchFamily="34" charset="0"/>
              </a:rPr>
              <a:t>, </a:t>
            </a:r>
            <a:r>
              <a:rPr lang="fr-FR" sz="1800" b="1" dirty="0">
                <a:effectLst/>
                <a:latin typeface="+mj-lt"/>
                <a:ea typeface="Calibri" panose="020F0502020204030204" pitchFamily="34" charset="0"/>
              </a:rPr>
              <a:t>la charte nationale du soutien à la parentalité et la charte de laïcité de la branche famille et de ses partenaires</a:t>
            </a:r>
            <a:r>
              <a:rPr lang="fr-FR" sz="1800" dirty="0">
                <a:effectLst/>
                <a:latin typeface="+mj-lt"/>
                <a:ea typeface="Calibri" panose="020F0502020204030204" pitchFamily="34" charset="0"/>
              </a:rPr>
              <a:t>.</a:t>
            </a:r>
          </a:p>
          <a:p>
            <a:pPr marL="360" algn="just">
              <a:spcBef>
                <a:spcPts val="601"/>
              </a:spcBef>
              <a:buClr>
                <a:srgbClr val="629DD1"/>
              </a:buClr>
              <a:buSzPct val="70000"/>
            </a:pPr>
            <a:endParaRPr lang="fr-FR" dirty="0">
              <a:latin typeface="+mj-lt"/>
              <a:ea typeface="Calibri" panose="020F0502020204030204" pitchFamily="34" charset="0"/>
            </a:endParaRPr>
          </a:p>
          <a:p>
            <a:pPr marL="286110" indent="-285750" algn="just">
              <a:spcBef>
                <a:spcPts val="601"/>
              </a:spcBef>
              <a:buClr>
                <a:srgbClr val="629DD1"/>
              </a:buClr>
              <a:buSzPct val="70000"/>
              <a:buFont typeface="Wingdings" panose="05000000000000000000" pitchFamily="2" charset="2"/>
              <a:buChar char="v"/>
            </a:pPr>
            <a:r>
              <a:rPr lang="fr-FR" sz="1800" dirty="0">
                <a:effectLst/>
                <a:latin typeface="+mj-lt"/>
                <a:ea typeface="Calibri" panose="020F0502020204030204" pitchFamily="34" charset="0"/>
                <a:cs typeface="Arial" panose="020B0604020202020204" pitchFamily="34" charset="0"/>
              </a:rPr>
              <a:t>Pour consolider la cohérence territoriale, les projets et actions proposées doivent s’inscrire en lien </a:t>
            </a:r>
            <a:r>
              <a:rPr lang="fr-FR" sz="1800" b="1" dirty="0">
                <a:effectLst/>
                <a:latin typeface="+mj-lt"/>
                <a:ea typeface="Calibri" panose="020F0502020204030204" pitchFamily="34" charset="0"/>
                <a:cs typeface="Arial" panose="020B0604020202020204" pitchFamily="34" charset="0"/>
              </a:rPr>
              <a:t>avec le projet de territoire dans le cadre de la démarche CTG (convention territoriale globale)</a:t>
            </a:r>
            <a:endParaRPr lang="fr-FR" sz="1800" dirty="0">
              <a:effectLst/>
              <a:latin typeface="+mj-lt"/>
              <a:ea typeface="Calibri" panose="020F0502020204030204" pitchFamily="34" charset="0"/>
              <a:cs typeface="Arial" panose="020B0604020202020204" pitchFamily="34" charset="0"/>
            </a:endParaRPr>
          </a:p>
          <a:p>
            <a:pPr marL="360" algn="just">
              <a:spcBef>
                <a:spcPts val="601"/>
              </a:spcBef>
              <a:buClr>
                <a:srgbClr val="629DD1"/>
              </a:buClr>
              <a:buSzPct val="70000"/>
            </a:pPr>
            <a:r>
              <a:rPr lang="fr-FR" sz="1600" dirty="0">
                <a:latin typeface="+mj-lt"/>
              </a:rPr>
              <a:t>	Les actions proposées doivent s’adapter aux besoins de chaque territoire. Cela consiste notamment à mobiliser les 	partenaires dans une dynamique de projet pour garantir l’accès aux droits sur des champs d’intervention partagés dont 	le soutien à la parentalité.</a:t>
            </a:r>
          </a:p>
          <a:p>
            <a:pPr marL="360" algn="just">
              <a:spcBef>
                <a:spcPts val="601"/>
              </a:spcBef>
              <a:buClr>
                <a:srgbClr val="629DD1"/>
              </a:buClr>
              <a:buSzPct val="70000"/>
            </a:pPr>
            <a:endParaRPr lang="fr-FR" dirty="0">
              <a:latin typeface="+mj-lt"/>
            </a:endParaRPr>
          </a:p>
          <a:p>
            <a:pPr marL="286110" indent="-285750" algn="just">
              <a:spcBef>
                <a:spcPts val="601"/>
              </a:spcBef>
              <a:buClr>
                <a:srgbClr val="629DD1"/>
              </a:buClr>
              <a:buSzPct val="70000"/>
              <a:buFont typeface="Wingdings" panose="05000000000000000000" pitchFamily="2" charset="2"/>
              <a:buChar char="Ø"/>
            </a:pPr>
            <a:r>
              <a:rPr lang="fr-FR" spc="-1" dirty="0">
                <a:solidFill>
                  <a:srgbClr val="000000"/>
                </a:solidFill>
                <a:latin typeface="+mj-lt"/>
              </a:rPr>
              <a:t>Développer l’</a:t>
            </a:r>
            <a:r>
              <a:rPr lang="fr-FR" sz="1800" b="1" dirty="0">
                <a:effectLst/>
                <a:latin typeface="+mj-lt"/>
                <a:ea typeface="Calibri" panose="020F0502020204030204" pitchFamily="34" charset="0"/>
              </a:rPr>
              <a:t>accessibilité et participation des parents</a:t>
            </a:r>
          </a:p>
          <a:p>
            <a:pPr marL="286110" indent="-285750" algn="just">
              <a:spcBef>
                <a:spcPts val="601"/>
              </a:spcBef>
              <a:buClr>
                <a:srgbClr val="629DD1"/>
              </a:buClr>
              <a:buSzPct val="70000"/>
              <a:buFont typeface="Wingdings" panose="05000000000000000000" pitchFamily="2" charset="2"/>
              <a:buChar char="Ø"/>
            </a:pPr>
            <a:r>
              <a:rPr lang="fr-FR" sz="1800" dirty="0">
                <a:effectLst/>
                <a:latin typeface="+mj-lt"/>
                <a:ea typeface="Calibri" panose="020F0502020204030204" pitchFamily="34" charset="0"/>
              </a:rPr>
              <a:t>Le </a:t>
            </a:r>
            <a:r>
              <a:rPr lang="fr-FR" sz="1800" b="1" dirty="0">
                <a:effectLst/>
                <a:latin typeface="+mj-lt"/>
                <a:ea typeface="Calibri" panose="020F0502020204030204" pitchFamily="34" charset="0"/>
              </a:rPr>
              <a:t>cadre d’intervention « collectif » </a:t>
            </a:r>
            <a:r>
              <a:rPr lang="fr-FR" sz="1800" dirty="0">
                <a:effectLst/>
                <a:latin typeface="+mj-lt"/>
                <a:ea typeface="Calibri" panose="020F0502020204030204" pitchFamily="34" charset="0"/>
              </a:rPr>
              <a:t>doit faire écho à </a:t>
            </a:r>
            <a:r>
              <a:rPr lang="fr-FR" dirty="0">
                <a:latin typeface="+mj-lt"/>
                <a:ea typeface="Calibri" panose="020F0502020204030204" pitchFamily="34" charset="0"/>
              </a:rPr>
              <a:t>des besoins identifiés par les parents dans un diagnostic partagé.</a:t>
            </a:r>
          </a:p>
        </p:txBody>
      </p:sp>
    </p:spTree>
    <p:extLst>
      <p:ext uri="{BB962C8B-B14F-4D97-AF65-F5344CB8AC3E}">
        <p14:creationId xmlns:p14="http://schemas.microsoft.com/office/powerpoint/2010/main" val="200801713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624</TotalTime>
  <Words>3369</Words>
  <Application>Microsoft Office PowerPoint</Application>
  <PresentationFormat>Grand écran</PresentationFormat>
  <Paragraphs>322</Paragraphs>
  <Slides>34</Slides>
  <Notes>21</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34</vt:i4>
      </vt:variant>
    </vt:vector>
  </HeadingPairs>
  <TitlesOfParts>
    <vt:vector size="46" baseType="lpstr">
      <vt:lpstr>Aptos</vt:lpstr>
      <vt:lpstr>Aptos Display</vt:lpstr>
      <vt:lpstr>Arial</vt:lpstr>
      <vt:lpstr>Calibri</vt:lpstr>
      <vt:lpstr>Calibri,Bold</vt:lpstr>
      <vt:lpstr>Cambria</vt:lpstr>
      <vt:lpstr>Century Schoolbook</vt:lpstr>
      <vt:lpstr>Courier New</vt:lpstr>
      <vt:lpstr>Segoe UI</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Ludovic ADRIEN 161</dc:creator>
  <cp:lastModifiedBy>Ludovic ADRIEN 161</cp:lastModifiedBy>
  <cp:revision>10</cp:revision>
  <dcterms:created xsi:type="dcterms:W3CDTF">2025-02-07T10:11:25Z</dcterms:created>
  <dcterms:modified xsi:type="dcterms:W3CDTF">2025-02-10T12:25:24Z</dcterms:modified>
</cp:coreProperties>
</file>