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12/04/2024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fr-FR" sz="5200" dirty="0">
                <a:solidFill>
                  <a:schemeClr val="tx2"/>
                </a:solidFill>
                <a:ea typeface="Calibri Light"/>
                <a:cs typeface="Calibri Light"/>
              </a:rPr>
              <a:t>RLS</a:t>
            </a:r>
            <a:endParaRPr lang="fr-FR" sz="5200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FR" dirty="0">
                <a:solidFill>
                  <a:schemeClr val="tx2"/>
                </a:solidFill>
                <a:ea typeface="Calibri"/>
                <a:cs typeface="Calibri"/>
              </a:rPr>
              <a:t>Réduction de loyer de solidarité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F3BA-1CF0-5EC1-2F6F-AC695DBC7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dispositif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réduction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loyer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solidarité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entre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vigueur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au 1</a:t>
            </a:r>
            <a:r>
              <a:rPr lang="en-US" sz="1800" baseline="30000" dirty="0">
                <a:solidFill>
                  <a:schemeClr val="tx2"/>
                </a:solidFill>
                <a:ea typeface="+mn-lt"/>
                <a:cs typeface="+mn-lt"/>
              </a:rPr>
              <a:t>er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 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février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 2018 : il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consiste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une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réduction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loyer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à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laquelle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associée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une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baisse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. Il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s'applique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au parc social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géré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par les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bailleurs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sociaux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.</a:t>
            </a:r>
            <a:endParaRPr lang="en-US" sz="1800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Les Caf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transmettent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aux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bailleurs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la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donnée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dans le cadre des flux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existants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, qui sera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portée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sur la quittance de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loyer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 du </a:t>
            </a:r>
            <a:r>
              <a:rPr lang="en-US" sz="1800" dirty="0" err="1">
                <a:solidFill>
                  <a:schemeClr val="tx2"/>
                </a:solidFill>
                <a:ea typeface="+mn-lt"/>
                <a:cs typeface="+mn-lt"/>
              </a:rPr>
              <a:t>locataire</a:t>
            </a: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.</a:t>
            </a: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ea typeface="Calibri"/>
              <a:cs typeface="Calibri"/>
            </a:endParaRPr>
          </a:p>
          <a:p>
            <a:endParaRPr lang="en-US" sz="18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457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DF749-ED82-6F48-8D5C-9AA8B1454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err="1">
                <a:solidFill>
                  <a:schemeClr val="tx2"/>
                </a:solidFill>
                <a:ea typeface="Calibri"/>
                <a:cs typeface="Calibri"/>
              </a:rPr>
              <a:t>Descriptif</a:t>
            </a:r>
            <a:r>
              <a:rPr lang="en-US" sz="2000" dirty="0">
                <a:solidFill>
                  <a:schemeClr val="tx2"/>
                </a:solidFill>
                <a:ea typeface="Calibri"/>
                <a:cs typeface="Calibri"/>
              </a:rPr>
              <a:t> du </a:t>
            </a:r>
            <a:r>
              <a:rPr lang="en-US" sz="2000" err="1">
                <a:solidFill>
                  <a:schemeClr val="tx2"/>
                </a:solidFill>
                <a:ea typeface="Calibri"/>
                <a:cs typeface="Calibri"/>
              </a:rPr>
              <a:t>dispositif</a:t>
            </a:r>
            <a:endParaRPr lang="en-US" sz="2000" err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47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545017-2445-4AB3-95A6-48F17C802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3B5D580-007D-4215-A10B-C8CF12EE0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4228C19-035F-4E8E-BAFD-56EC684B6F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10D7C81-A1BE-4720-A66D-AEF9A11A5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BF18FEE-BE44-4F4A-AA4E-EC795CB0B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F2C45-DA4E-3229-00F4-2F64C13E0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23" y="1596448"/>
            <a:ext cx="7177276" cy="3682049"/>
          </a:xfrm>
        </p:spPr>
        <p:txBody>
          <a:bodyPr anchor="t">
            <a:normAutofit fontScale="55000" lnSpcReduction="20000"/>
          </a:bodyPr>
          <a:lstStyle/>
          <a:p>
            <a:r>
              <a:rPr lang="en-US" dirty="0" err="1"/>
              <a:t>Périmètre</a:t>
            </a:r>
            <a:r>
              <a:rPr lang="en-US" dirty="0"/>
              <a:t> </a:t>
            </a:r>
            <a:endParaRPr lang="en-US" sz="2000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L'éligibilité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subordonnée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2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critères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cumulatifs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 :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l'un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relatif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type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occupé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l'autre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niveau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  <a:endParaRPr lang="en-US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dirty="0"/>
              <a:t>Type de </a:t>
            </a:r>
            <a:r>
              <a:rPr lang="en-US" dirty="0" err="1"/>
              <a:t>logement</a:t>
            </a:r>
            <a:r>
              <a:rPr lang="en-US" dirty="0"/>
              <a:t>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liste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bailleurs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servant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référence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celle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communiquée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 les services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ministériels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Sont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concernés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ouvrant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droit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gérés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organismes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Hlm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et les Sem,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l'exception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-foyers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conventionnés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et des Crous.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S’agissant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étudiants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ceux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-ci, sous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réserve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d’un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conventionnement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l’APL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et de la gestion par un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organisme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HLM,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peuvent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être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concernés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</a:t>
            </a:r>
            <a:endParaRPr lang="en-US" dirty="0"/>
          </a:p>
          <a:p>
            <a:endParaRPr lang="en-US" sz="2000" dirty="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dirty="0"/>
              <a:t>Niveau de ressources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Seuls les foyers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justifiant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d'un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inférieur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plafond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peuvent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prétendre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bénéfice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 </a:t>
            </a:r>
            <a:endParaRPr lang="en-US" dirty="0"/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détermination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l'éligibilité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comparaison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plafond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effectuée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sur la base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l'assiette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telle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que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prise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compte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pour 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calcul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  <a:endParaRPr lang="en-US" dirty="0"/>
          </a:p>
          <a:p>
            <a:endParaRPr lang="en-US" sz="20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6B7259D-F2AD-42FE-B984-6D1D74321C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4" y="3658536"/>
            <a:ext cx="3655725" cy="2743201"/>
            <a:chOff x="-305" y="-1"/>
            <a:chExt cx="3832880" cy="287613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E5C38C6-2516-45D1-ADFC-3F59F8E34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C274C95-E7A7-401D-A8F5-FFF5EB929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1D598C3-55D0-44FB-8766-A89B34B317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9EBC5C7-E54F-42F3-93F0-75AAC99FF9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1862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1341-5FCE-5DA5-7CE3-22612A4B6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214" y="984967"/>
            <a:ext cx="7356016" cy="5064936"/>
          </a:xfrm>
        </p:spPr>
        <p:txBody>
          <a:bodyPr anchor="t">
            <a:normAutofit fontScale="55000" lnSpcReduction="20000"/>
          </a:bodyPr>
          <a:lstStyle/>
          <a:p>
            <a:r>
              <a:rPr lang="en-US" dirty="0" err="1"/>
              <a:t>Détermination</a:t>
            </a:r>
            <a:r>
              <a:rPr lang="en-US" dirty="0"/>
              <a:t> des droits à </a:t>
            </a:r>
            <a:r>
              <a:rPr lang="en-US" dirty="0" err="1"/>
              <a:t>l'Apl</a:t>
            </a:r>
            <a:r>
              <a:rPr lang="en-US" dirty="0"/>
              <a:t> </a:t>
            </a:r>
            <a:endParaRPr lang="en-US" sz="2000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détermination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droits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locative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intègre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réduction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associée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 Par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ailleurs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conformité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avec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l'objectif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pouvoirs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publics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d'une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réforme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sans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perdants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termes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charge, le mode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calcul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locatif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modifié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sous 2 aspects : 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seuil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versement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suppression pour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l'ensemble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locative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formule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calcul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  modification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formule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pour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détermination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droits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locative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faveur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bénéficiaires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éligibles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  <a:endParaRPr lang="en-US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dirty="0" err="1"/>
              <a:t>Montant</a:t>
            </a:r>
            <a:r>
              <a:rPr lang="en-US" dirty="0"/>
              <a:t> de la </a:t>
            </a:r>
            <a:r>
              <a:rPr lang="en-US" dirty="0" err="1"/>
              <a:t>Rls</a:t>
            </a:r>
            <a:r>
              <a:rPr lang="en-US" dirty="0"/>
              <a:t> et </a:t>
            </a:r>
            <a:r>
              <a:rPr lang="en-US" dirty="0" err="1"/>
              <a:t>réduction</a:t>
            </a:r>
            <a:r>
              <a:rPr lang="en-US" dirty="0"/>
              <a:t> de </a:t>
            </a:r>
            <a:r>
              <a:rPr lang="en-US" dirty="0" err="1"/>
              <a:t>l'Apl</a:t>
            </a:r>
            <a:r>
              <a:rPr lang="en-US" dirty="0"/>
              <a:t> </a:t>
            </a:r>
            <a:r>
              <a:rPr lang="en-US" dirty="0" err="1"/>
              <a:t>associée</a:t>
            </a:r>
            <a:r>
              <a:rPr lang="en-US" dirty="0"/>
              <a:t> </a:t>
            </a: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réduction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loyer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fixé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chaque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année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voie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d'arrêté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dans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limite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maximal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légal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 : il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modulé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fonction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zone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géographique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de la taille du ménage et du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statut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d'occupation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(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locataire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ou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colocataire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).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Pour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colocataires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égal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75% du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applicable aux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locataires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 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En application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réglementation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régissant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la colocation dans le parc social,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concernés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sont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ceux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réservés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sans condition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aux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étudiants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aux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jeunes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contrat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d'apprentissage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ou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professionnalisation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ainsi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qu'aux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personnes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moins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30 ans.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doit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être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porté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par 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bailleur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sur la quittance.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Pour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bénéficiaires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éligibles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regard des conditions de type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et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niveau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ressources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une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baisse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concomitante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appliquée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égale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à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une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fraction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baisse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loyer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pouvant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varier de 90 à 98%. 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obéit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aux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mêmes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règles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que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 sur les points ci-après : </a:t>
            </a:r>
            <a:endParaRPr lang="en-US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mois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d'entrée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dans les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lieux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n'est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pas due ; </a:t>
            </a:r>
            <a:endParaRPr lang="en-US" dirty="0"/>
          </a:p>
          <a:p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la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peut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varier pour un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même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locataire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au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titre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du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même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logement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fonction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changements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situation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familiale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et dates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d'effet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associées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tels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que pris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compte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matière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d'Apl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cas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déménagement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cours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mois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, le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montant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de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Rls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n'est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 pas </a:t>
            </a:r>
            <a:r>
              <a:rPr lang="en-US" sz="2000" dirty="0" err="1">
                <a:solidFill>
                  <a:schemeClr val="tx2"/>
                </a:solidFill>
                <a:ea typeface="+mn-lt"/>
                <a:cs typeface="+mn-lt"/>
              </a:rPr>
              <a:t>proratisé</a:t>
            </a: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. </a:t>
            </a:r>
            <a:endParaRPr lang="en-US" dirty="0"/>
          </a:p>
          <a:p>
            <a:endParaRPr lang="en-US" sz="2000" dirty="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0244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78450-675F-515A-F96C-A4653C1CB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1578" y="1139209"/>
            <a:ext cx="7483205" cy="4993509"/>
          </a:xfrm>
        </p:spPr>
        <p:txBody>
          <a:bodyPr anchor="ctr">
            <a:norm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La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réduction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solidarité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une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réforme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décidée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par les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pouvoirs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publics (article 126 de la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loi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Finances 2018) ;</a:t>
            </a:r>
            <a:endParaRPr lang="en-US" sz="180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elle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effective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depuis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le </a:t>
            </a:r>
            <a:r>
              <a:rPr lang="en-US" sz="1200" b="1" dirty="0">
                <a:solidFill>
                  <a:schemeClr val="tx2"/>
                </a:solidFill>
                <a:latin typeface="Arial"/>
                <a:cs typeface="Arial"/>
              </a:rPr>
              <a:t>1</a:t>
            </a:r>
            <a:r>
              <a:rPr lang="en-US" sz="1200" b="1" baseline="30000" dirty="0">
                <a:solidFill>
                  <a:schemeClr val="tx2"/>
                </a:solidFill>
                <a:latin typeface="Arial"/>
                <a:cs typeface="Arial"/>
              </a:rPr>
              <a:t>er</a:t>
            </a:r>
            <a:r>
              <a:rPr lang="en-US" sz="12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b="1" dirty="0" err="1">
                <a:solidFill>
                  <a:schemeClr val="tx2"/>
                </a:solidFill>
                <a:latin typeface="Arial"/>
                <a:cs typeface="Arial"/>
              </a:rPr>
              <a:t>février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2018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sa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mise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œuvre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se fait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juin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2018.</a:t>
            </a: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Elle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concerne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les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familles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les plus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modestes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bénéficiaires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d’Apl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et habitant un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logement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social.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Soit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b="1" dirty="0">
                <a:solidFill>
                  <a:schemeClr val="tx2"/>
                </a:solidFill>
                <a:latin typeface="Arial"/>
                <a:cs typeface="Arial"/>
              </a:rPr>
              <a:t>1,9 millions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err="1">
                <a:solidFill>
                  <a:schemeClr val="tx2"/>
                </a:solidFill>
                <a:latin typeface="Arial"/>
                <a:cs typeface="Arial"/>
              </a:rPr>
              <a:t>personnes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les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allocataires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concernés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par la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réforme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voient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le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montant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leur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diminuer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dans le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même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temps,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leur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Apl sera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recalculée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par la Caf pour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être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diminuée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L’allocataire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n’a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b="1" dirty="0" err="1">
                <a:solidFill>
                  <a:schemeClr val="tx2"/>
                </a:solidFill>
                <a:latin typeface="Arial"/>
                <a:cs typeface="Arial"/>
              </a:rPr>
              <a:t>rien</a:t>
            </a:r>
            <a:r>
              <a:rPr lang="en-US" sz="1200" b="1" dirty="0">
                <a:solidFill>
                  <a:schemeClr val="tx2"/>
                </a:solidFill>
                <a:latin typeface="Arial"/>
                <a:cs typeface="Arial"/>
              </a:rPr>
              <a:t> à faire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!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tout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géré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automatiquement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entre la Caf et les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bailleurs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sociaux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l’allocataire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peut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à tout moment consulter le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montant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sa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réduction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solidarité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et de son Apl dans son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espace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sur caf.fr ;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montant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la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réduction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solidarité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devra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figurer sur les quittances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150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2578C-2058-CDF9-EEDF-909649443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0399" y="1144892"/>
            <a:ext cx="7779350" cy="4942641"/>
          </a:xfrm>
        </p:spPr>
        <p:txBody>
          <a:bodyPr anchor="t">
            <a:normAutofit fontScale="77500" lnSpcReduction="20000"/>
          </a:bodyPr>
          <a:lstStyle/>
          <a:p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Exemple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:</a:t>
            </a:r>
            <a:endParaRPr lang="en-US" sz="2000" dirty="0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  <a:p>
            <a:endParaRPr lang="en-US"/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Avant la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réforme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 :</a:t>
            </a:r>
            <a:endParaRPr lang="en-US" dirty="0">
              <a:solidFill>
                <a:schemeClr val="tx2"/>
              </a:solidFill>
            </a:endParaRPr>
          </a:p>
          <a:p>
            <a:endParaRPr lang="en-US"/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de Camille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s’élève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à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500 €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Elle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bénéficie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de 150,90 €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d’APL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, arrondi à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l’euro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inférieur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,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soit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150 €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restant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à payer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350 €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Après la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réforme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 :</a:t>
            </a:r>
            <a:endParaRPr lang="en-US" dirty="0">
              <a:solidFill>
                <a:schemeClr val="tx2"/>
              </a:solidFill>
            </a:endParaRPr>
          </a:p>
          <a:p>
            <a:endParaRPr lang="en-US"/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de Camille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s’élève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à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500 €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endParaRPr lang="en-US" dirty="0" err="1">
              <a:solidFill>
                <a:schemeClr val="tx2"/>
              </a:solidFill>
            </a:endParaRPr>
          </a:p>
          <a:p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Camille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bénéficie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la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réduction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solidarité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(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calculée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selon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la composition du foyer et de la zone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géographique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),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soit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1200" b="1" dirty="0">
                <a:solidFill>
                  <a:schemeClr val="tx2"/>
                </a:solidFill>
                <a:latin typeface="Arial"/>
                <a:cs typeface="Arial"/>
              </a:rPr>
              <a:t>31,83 €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12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1200" dirty="0">
                <a:solidFill>
                  <a:schemeClr val="tx2"/>
                </a:solidFill>
                <a:latin typeface="Arial"/>
                <a:cs typeface="Arial"/>
              </a:rPr>
              <a:t>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L’APL de Camille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recalculée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(Apl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existante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– 98% de la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Rls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),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soit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119 €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(150,90 € - 31,19 €, arrondi à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l’euro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err="1">
                <a:solidFill>
                  <a:schemeClr val="tx2"/>
                </a:solidFill>
                <a:latin typeface="Arial"/>
                <a:cs typeface="Arial"/>
              </a:rPr>
              <a:t>inférieur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).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Le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loyer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restant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à payer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est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de </a:t>
            </a:r>
            <a:r>
              <a:rPr lang="en-US" sz="2000" b="1" dirty="0">
                <a:solidFill>
                  <a:schemeClr val="tx2"/>
                </a:solidFill>
                <a:latin typeface="Arial"/>
                <a:cs typeface="Arial"/>
              </a:rPr>
              <a:t>349,17 €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/ </a:t>
            </a:r>
            <a:r>
              <a:rPr lang="en-US" sz="2000" dirty="0" err="1">
                <a:solidFill>
                  <a:schemeClr val="tx2"/>
                </a:solidFill>
                <a:latin typeface="Arial"/>
                <a:cs typeface="Arial"/>
              </a:rPr>
              <a:t>mois</a:t>
            </a: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 (500 € – 31,83 € – 119 €)</a:t>
            </a:r>
            <a:endParaRPr lang="en-US" dirty="0">
              <a:solidFill>
                <a:schemeClr val="tx2"/>
              </a:solidFill>
            </a:endParaRPr>
          </a:p>
          <a:p>
            <a:endParaRPr lang="en-US" sz="2000" dirty="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21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D543D4-8521-7C5B-C1E6-739FEE54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787" y="1741337"/>
            <a:ext cx="5448730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>
                <a:solidFill>
                  <a:schemeClr val="tx2"/>
                </a:solidFill>
                <a:ea typeface="Calibri Light"/>
                <a:cs typeface="Calibri Light"/>
              </a:rPr>
              <a:t>Merci de </a:t>
            </a:r>
            <a:r>
              <a:rPr lang="en-US" sz="5200" dirty="0" err="1">
                <a:solidFill>
                  <a:schemeClr val="tx2"/>
                </a:solidFill>
                <a:ea typeface="Calibri Light"/>
                <a:cs typeface="Calibri Light"/>
              </a:rPr>
              <a:t>votre</a:t>
            </a:r>
            <a:r>
              <a:rPr lang="en-US" sz="5200" dirty="0">
                <a:solidFill>
                  <a:schemeClr val="tx2"/>
                </a:solidFill>
                <a:ea typeface="Calibri Light"/>
                <a:cs typeface="Calibri Light"/>
              </a:rPr>
              <a:t> attention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25200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A396328B6BE943BACA99FA56BBE1A4" ma:contentTypeVersion="18" ma:contentTypeDescription="Crée un document." ma:contentTypeScope="" ma:versionID="4c0793d880cba71f68a18c2271f192ca">
  <xsd:schema xmlns:xsd="http://www.w3.org/2001/XMLSchema" xmlns:xs="http://www.w3.org/2001/XMLSchema" xmlns:p="http://schemas.microsoft.com/office/2006/metadata/properties" xmlns:ns2="d3e3dc0f-6696-47a5-8f73-17464bfd20dc" xmlns:ns3="a7f6dd44-65c7-4398-a4ea-790d43dde7f1" targetNamespace="http://schemas.microsoft.com/office/2006/metadata/properties" ma:root="true" ma:fieldsID="89ec8310eee3eca2f9adca9b8583c9f2" ns2:_="" ns3:_="">
    <xsd:import namespace="d3e3dc0f-6696-47a5-8f73-17464bfd20dc"/>
    <xsd:import namespace="a7f6dd44-65c7-4398-a4ea-790d43dde7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3dc0f-6696-47a5-8f73-17464bfd20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6d3a89c3-dfa8-4892-b639-3079eaac7c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f6dd44-65c7-4398-a4ea-790d43dde7f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ab47e55-60aa-44c1-b1cf-b342741e9008}" ma:internalName="TaxCatchAll" ma:showField="CatchAllData" ma:web="a7f6dd44-65c7-4398-a4ea-790d43dde7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FB89EA-46C2-4F5E-A5BE-AC0EA676536C}"/>
</file>

<file path=customXml/itemProps2.xml><?xml version="1.0" encoding="utf-8"?>
<ds:datastoreItem xmlns:ds="http://schemas.openxmlformats.org/officeDocument/2006/customXml" ds:itemID="{D42725C9-0CC8-43F2-8AF4-0A24B06489F2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889</Words>
  <Application>Microsoft Office PowerPoint</Application>
  <PresentationFormat>Grand écran</PresentationFormat>
  <Paragraphs>57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RLS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Cecile CYPRYK 161</cp:lastModifiedBy>
  <cp:revision>73</cp:revision>
  <dcterms:created xsi:type="dcterms:W3CDTF">2023-12-15T09:53:51Z</dcterms:created>
  <dcterms:modified xsi:type="dcterms:W3CDTF">2024-04-12T15:56:31Z</dcterms:modified>
</cp:coreProperties>
</file>