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8"/>
  </p:notesMasterIdLst>
  <p:handoutMasterIdLst>
    <p:handoutMasterId r:id="rId69"/>
  </p:handoutMasterIdLst>
  <p:sldIdLst>
    <p:sldId id="2147473063" r:id="rId5"/>
    <p:sldId id="258" r:id="rId6"/>
    <p:sldId id="322" r:id="rId7"/>
    <p:sldId id="2147473064" r:id="rId8"/>
    <p:sldId id="2147473065" r:id="rId9"/>
    <p:sldId id="2147473066" r:id="rId10"/>
    <p:sldId id="2147473067" r:id="rId11"/>
    <p:sldId id="2147473068" r:id="rId12"/>
    <p:sldId id="2147473069" r:id="rId13"/>
    <p:sldId id="2147473070" r:id="rId14"/>
    <p:sldId id="2147473071" r:id="rId15"/>
    <p:sldId id="2147473072" r:id="rId16"/>
    <p:sldId id="2147473073" r:id="rId17"/>
    <p:sldId id="2147473074" r:id="rId18"/>
    <p:sldId id="2147473075" r:id="rId19"/>
    <p:sldId id="2147473076" r:id="rId20"/>
    <p:sldId id="2147473077" r:id="rId21"/>
    <p:sldId id="2147473078" r:id="rId22"/>
    <p:sldId id="2147473079" r:id="rId23"/>
    <p:sldId id="2147473080" r:id="rId24"/>
    <p:sldId id="2147473081" r:id="rId25"/>
    <p:sldId id="2147473082" r:id="rId26"/>
    <p:sldId id="2147473083" r:id="rId27"/>
    <p:sldId id="2147473084" r:id="rId28"/>
    <p:sldId id="972" r:id="rId29"/>
    <p:sldId id="267" r:id="rId30"/>
    <p:sldId id="973" r:id="rId31"/>
    <p:sldId id="974" r:id="rId32"/>
    <p:sldId id="2147473085" r:id="rId33"/>
    <p:sldId id="2147473011" r:id="rId34"/>
    <p:sldId id="2147473041" r:id="rId35"/>
    <p:sldId id="2147473031" r:id="rId36"/>
    <p:sldId id="2147473019" r:id="rId37"/>
    <p:sldId id="2147473039" r:id="rId38"/>
    <p:sldId id="2147473021" r:id="rId39"/>
    <p:sldId id="2147473020" r:id="rId40"/>
    <p:sldId id="2147472991" r:id="rId41"/>
    <p:sldId id="2147473024" r:id="rId42"/>
    <p:sldId id="2147473022" r:id="rId43"/>
    <p:sldId id="2147473010" r:id="rId44"/>
    <p:sldId id="2147473035" r:id="rId45"/>
    <p:sldId id="2147473023" r:id="rId46"/>
    <p:sldId id="280" r:id="rId47"/>
    <p:sldId id="2147473086" r:id="rId48"/>
    <p:sldId id="2147473049" r:id="rId49"/>
    <p:sldId id="2147473050" r:id="rId50"/>
    <p:sldId id="2147473051" r:id="rId51"/>
    <p:sldId id="2147473052" r:id="rId52"/>
    <p:sldId id="2147473053" r:id="rId53"/>
    <p:sldId id="2147473054" r:id="rId54"/>
    <p:sldId id="2147473055" r:id="rId55"/>
    <p:sldId id="2147473056" r:id="rId56"/>
    <p:sldId id="2147473094" r:id="rId57"/>
    <p:sldId id="2147473095" r:id="rId58"/>
    <p:sldId id="2147473058" r:id="rId59"/>
    <p:sldId id="2147473087" r:id="rId60"/>
    <p:sldId id="2147473088" r:id="rId61"/>
    <p:sldId id="2147473089" r:id="rId62"/>
    <p:sldId id="2147473090" r:id="rId63"/>
    <p:sldId id="2147473091" r:id="rId64"/>
    <p:sldId id="2147473092" r:id="rId65"/>
    <p:sldId id="2147473093" r:id="rId66"/>
    <p:sldId id="326" r:id="rId67"/>
  </p:sldIdLst>
  <p:sldSz cx="12192000" cy="6858000"/>
  <p:notesSz cx="7099300" cy="10234613"/>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CC99FF"/>
    <a:srgbClr val="B08600"/>
    <a:srgbClr val="918655"/>
    <a:srgbClr val="DBE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660"/>
  </p:normalViewPr>
  <p:slideViewPr>
    <p:cSldViewPr snapToGrid="0">
      <p:cViewPr varScale="1">
        <p:scale>
          <a:sx n="101" d="100"/>
          <a:sy n="101" d="100"/>
        </p:scale>
        <p:origin x="552"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308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pPr rtl="0"/>
            <a:endParaRPr lang="fr-FR"/>
          </a:p>
        </p:txBody>
      </p:sp>
      <p:sp>
        <p:nvSpPr>
          <p:cNvPr id="3" name="Espace réservé de la date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pPr rtl="0"/>
            <a:fld id="{EA62D488-76E9-431D-B17C-F9FD7D7D9620}" type="datetime1">
              <a:rPr lang="fr-FR" smtClean="0"/>
              <a:t>11/12/2025</a:t>
            </a:fld>
            <a:endParaRPr lang="fr-FR"/>
          </a:p>
        </p:txBody>
      </p:sp>
      <p:sp>
        <p:nvSpPr>
          <p:cNvPr id="4" name="Espace réservé du pied de page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pPr rtl="0"/>
            <a:endParaRPr lang="fr-FR"/>
          </a:p>
        </p:txBody>
      </p:sp>
      <p:sp>
        <p:nvSpPr>
          <p:cNvPr id="5" name="Espace réservé du numéro de diapositive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pPr rtl="0"/>
            <a:fld id="{B0FB2356-45F8-4CBB-BBF8-E3F4E0C0F34E}" type="slidenum">
              <a:rPr lang="fr-FR" smtClean="0"/>
              <a:t>‹N°›</a:t>
            </a:fld>
            <a:endParaRPr lang="fr-FR"/>
          </a:p>
        </p:txBody>
      </p:sp>
    </p:spTree>
    <p:extLst>
      <p:ext uri="{BB962C8B-B14F-4D97-AF65-F5344CB8AC3E}">
        <p14:creationId xmlns:p14="http://schemas.microsoft.com/office/powerpoint/2010/main" val="40868277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pPr rtl="0"/>
            <a:endParaRPr lang="fr-FR" noProof="0"/>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pPr rtl="0"/>
            <a:fld id="{11710CC8-A5E1-4796-9F16-2D6B54D7BD79}" type="datetime1">
              <a:rPr lang="fr-FR" noProof="0" smtClean="0"/>
              <a:t>11/12/2025</a:t>
            </a:fld>
            <a:endParaRPr lang="fr-FR" noProof="0"/>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pPr rtl="0"/>
            <a:endParaRPr lang="fr-FR" noProof="0"/>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pPr rtl="0"/>
            <a:endParaRPr lang="fr-FR" noProof="0"/>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pPr rtl="0"/>
            <a:fld id="{9C900A82-9926-4DBA-8BA5-A22EEB8ACF8E}" type="slidenum">
              <a:rPr lang="fr-FR" noProof="0" smtClean="0"/>
              <a:t>‹N°›</a:t>
            </a:fld>
            <a:endParaRPr lang="fr-FR" noProof="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9C900A82-9926-4DBA-8BA5-A22EEB8ACF8E}" type="slidenum">
              <a:rPr lang="fr-FR" smtClean="0"/>
              <a:t>2</a:t>
            </a:fld>
            <a:endParaRPr lang="fr-FR"/>
          </a:p>
        </p:txBody>
      </p:sp>
    </p:spTree>
    <p:extLst>
      <p:ext uri="{BB962C8B-B14F-4D97-AF65-F5344CB8AC3E}">
        <p14:creationId xmlns:p14="http://schemas.microsoft.com/office/powerpoint/2010/main" val="56157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1929-E043-D881-9249-63BA05CFA6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7010ADC-C90A-290E-F925-6E53D4AFA05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2CA92AF-8227-EED3-4A4D-577C23B6BF5F}"/>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A41417FD-EAC9-DD4F-D303-3D2E652570A0}"/>
              </a:ext>
            </a:extLst>
          </p:cNvPr>
          <p:cNvSpPr>
            <a:spLocks noGrp="1"/>
          </p:cNvSpPr>
          <p:nvPr>
            <p:ph type="sldNum" sz="quarter" idx="10"/>
          </p:nvPr>
        </p:nvSpPr>
        <p:spPr/>
        <p:txBody>
          <a:bodyPr rtlCol="0"/>
          <a:lstStyle/>
          <a:p>
            <a:pPr rtl="0"/>
            <a:fld id="{9C900A82-9926-4DBA-8BA5-A22EEB8ACF8E}" type="slidenum">
              <a:rPr lang="fr-FR" smtClean="0"/>
              <a:t>11</a:t>
            </a:fld>
            <a:endParaRPr lang="fr-FR"/>
          </a:p>
        </p:txBody>
      </p:sp>
    </p:spTree>
    <p:extLst>
      <p:ext uri="{BB962C8B-B14F-4D97-AF65-F5344CB8AC3E}">
        <p14:creationId xmlns:p14="http://schemas.microsoft.com/office/powerpoint/2010/main" val="38052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0A674-FC68-897F-5299-F4D0BCC9F01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154BBA-3657-5B85-FE97-8C17F8B1828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E1FCC8D-9630-68BF-6D41-DD2C01DB7004}"/>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2F1A0B18-B814-13B5-A907-CF87FA53636A}"/>
              </a:ext>
            </a:extLst>
          </p:cNvPr>
          <p:cNvSpPr>
            <a:spLocks noGrp="1"/>
          </p:cNvSpPr>
          <p:nvPr>
            <p:ph type="sldNum" sz="quarter" idx="10"/>
          </p:nvPr>
        </p:nvSpPr>
        <p:spPr/>
        <p:txBody>
          <a:bodyPr rtlCol="0"/>
          <a:lstStyle/>
          <a:p>
            <a:pPr rtl="0"/>
            <a:fld id="{9C900A82-9926-4DBA-8BA5-A22EEB8ACF8E}" type="slidenum">
              <a:rPr lang="fr-FR" smtClean="0"/>
              <a:t>12</a:t>
            </a:fld>
            <a:endParaRPr lang="fr-FR"/>
          </a:p>
        </p:txBody>
      </p:sp>
    </p:spTree>
    <p:extLst>
      <p:ext uri="{BB962C8B-B14F-4D97-AF65-F5344CB8AC3E}">
        <p14:creationId xmlns:p14="http://schemas.microsoft.com/office/powerpoint/2010/main" val="2288298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626BF-22FE-AAC6-6935-EAE3210B66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54DAD4-E7CC-72C8-BADE-57742B9C47F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2A750BD-4731-05F1-2568-A2044D1A3FA4}"/>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2B40CA05-BDF3-2829-9A54-78D5E794C25C}"/>
              </a:ext>
            </a:extLst>
          </p:cNvPr>
          <p:cNvSpPr>
            <a:spLocks noGrp="1"/>
          </p:cNvSpPr>
          <p:nvPr>
            <p:ph type="sldNum" sz="quarter" idx="10"/>
          </p:nvPr>
        </p:nvSpPr>
        <p:spPr/>
        <p:txBody>
          <a:bodyPr rtlCol="0"/>
          <a:lstStyle/>
          <a:p>
            <a:pPr rtl="0"/>
            <a:fld id="{9C900A82-9926-4DBA-8BA5-A22EEB8ACF8E}" type="slidenum">
              <a:rPr lang="fr-FR" smtClean="0"/>
              <a:t>13</a:t>
            </a:fld>
            <a:endParaRPr lang="fr-FR"/>
          </a:p>
        </p:txBody>
      </p:sp>
    </p:spTree>
    <p:extLst>
      <p:ext uri="{BB962C8B-B14F-4D97-AF65-F5344CB8AC3E}">
        <p14:creationId xmlns:p14="http://schemas.microsoft.com/office/powerpoint/2010/main" val="23108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7B241-9330-35E0-952B-1F3D098932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A8F703-6E40-B1F3-6140-7E370BA64BF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EEAE978-3EEF-CF56-F8A4-A86AA39DE629}"/>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D4364C63-FB53-EB02-3C8B-FDB4DD03223E}"/>
              </a:ext>
            </a:extLst>
          </p:cNvPr>
          <p:cNvSpPr>
            <a:spLocks noGrp="1"/>
          </p:cNvSpPr>
          <p:nvPr>
            <p:ph type="sldNum" sz="quarter" idx="10"/>
          </p:nvPr>
        </p:nvSpPr>
        <p:spPr/>
        <p:txBody>
          <a:bodyPr rtlCol="0"/>
          <a:lstStyle/>
          <a:p>
            <a:pPr rtl="0"/>
            <a:fld id="{9C900A82-9926-4DBA-8BA5-A22EEB8ACF8E}" type="slidenum">
              <a:rPr lang="fr-FR" smtClean="0"/>
              <a:t>14</a:t>
            </a:fld>
            <a:endParaRPr lang="fr-FR"/>
          </a:p>
        </p:txBody>
      </p:sp>
    </p:spTree>
    <p:extLst>
      <p:ext uri="{BB962C8B-B14F-4D97-AF65-F5344CB8AC3E}">
        <p14:creationId xmlns:p14="http://schemas.microsoft.com/office/powerpoint/2010/main" val="3652128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9916C-7530-7784-526C-3BE0CC2F73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EAA8AA0-5C20-9452-ECEF-6D46D1122B9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0AE1E8B-7623-3760-F865-30AF4EC7A79C}"/>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D8D78081-2E6E-C941-11D7-385F844DC35B}"/>
              </a:ext>
            </a:extLst>
          </p:cNvPr>
          <p:cNvSpPr>
            <a:spLocks noGrp="1"/>
          </p:cNvSpPr>
          <p:nvPr>
            <p:ph type="sldNum" sz="quarter" idx="10"/>
          </p:nvPr>
        </p:nvSpPr>
        <p:spPr/>
        <p:txBody>
          <a:bodyPr rtlCol="0"/>
          <a:lstStyle/>
          <a:p>
            <a:pPr rtl="0"/>
            <a:fld id="{9C900A82-9926-4DBA-8BA5-A22EEB8ACF8E}" type="slidenum">
              <a:rPr lang="fr-FR" smtClean="0"/>
              <a:t>15</a:t>
            </a:fld>
            <a:endParaRPr lang="fr-FR"/>
          </a:p>
        </p:txBody>
      </p:sp>
    </p:spTree>
    <p:extLst>
      <p:ext uri="{BB962C8B-B14F-4D97-AF65-F5344CB8AC3E}">
        <p14:creationId xmlns:p14="http://schemas.microsoft.com/office/powerpoint/2010/main" val="176900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C4E49-576B-8259-3C59-E4B9319A0C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EC4D46-786A-B8B5-F023-5DA8AD52E11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8F02508-6A22-8304-38D6-FB227971EB5B}"/>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4284225A-E2F0-8C12-598B-ED76ECB202BA}"/>
              </a:ext>
            </a:extLst>
          </p:cNvPr>
          <p:cNvSpPr>
            <a:spLocks noGrp="1"/>
          </p:cNvSpPr>
          <p:nvPr>
            <p:ph type="sldNum" sz="quarter" idx="10"/>
          </p:nvPr>
        </p:nvSpPr>
        <p:spPr/>
        <p:txBody>
          <a:bodyPr rtlCol="0"/>
          <a:lstStyle/>
          <a:p>
            <a:pPr rtl="0"/>
            <a:fld id="{9C900A82-9926-4DBA-8BA5-A22EEB8ACF8E}" type="slidenum">
              <a:rPr lang="fr-FR" smtClean="0"/>
              <a:t>16</a:t>
            </a:fld>
            <a:endParaRPr lang="fr-FR"/>
          </a:p>
        </p:txBody>
      </p:sp>
    </p:spTree>
    <p:extLst>
      <p:ext uri="{BB962C8B-B14F-4D97-AF65-F5344CB8AC3E}">
        <p14:creationId xmlns:p14="http://schemas.microsoft.com/office/powerpoint/2010/main" val="419207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A775E-7ACB-87EB-A983-212ABBB32D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7364AC2-87B2-CF7D-33D2-170B436CD58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B4222AF-A4CE-2D81-7536-29272D2AD49A}"/>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A049756A-3A73-87AA-C80D-E2EE89500378}"/>
              </a:ext>
            </a:extLst>
          </p:cNvPr>
          <p:cNvSpPr>
            <a:spLocks noGrp="1"/>
          </p:cNvSpPr>
          <p:nvPr>
            <p:ph type="sldNum" sz="quarter" idx="10"/>
          </p:nvPr>
        </p:nvSpPr>
        <p:spPr/>
        <p:txBody>
          <a:bodyPr rtlCol="0"/>
          <a:lstStyle/>
          <a:p>
            <a:pPr rtl="0"/>
            <a:fld id="{9C900A82-9926-4DBA-8BA5-A22EEB8ACF8E}" type="slidenum">
              <a:rPr lang="fr-FR" smtClean="0"/>
              <a:t>17</a:t>
            </a:fld>
            <a:endParaRPr lang="fr-FR"/>
          </a:p>
        </p:txBody>
      </p:sp>
    </p:spTree>
    <p:extLst>
      <p:ext uri="{BB962C8B-B14F-4D97-AF65-F5344CB8AC3E}">
        <p14:creationId xmlns:p14="http://schemas.microsoft.com/office/powerpoint/2010/main" val="769337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94975-0DEE-2C79-583E-61C5839C2E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6922A1-2498-829D-6822-4AE3E91A961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DBEB2F8-D6D0-C833-288D-681CC8A9C9D2}"/>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A1878242-5C37-F27E-663B-FCBB90F1A6C8}"/>
              </a:ext>
            </a:extLst>
          </p:cNvPr>
          <p:cNvSpPr>
            <a:spLocks noGrp="1"/>
          </p:cNvSpPr>
          <p:nvPr>
            <p:ph type="sldNum" sz="quarter" idx="10"/>
          </p:nvPr>
        </p:nvSpPr>
        <p:spPr/>
        <p:txBody>
          <a:bodyPr rtlCol="0"/>
          <a:lstStyle/>
          <a:p>
            <a:pPr rtl="0"/>
            <a:fld id="{9C900A82-9926-4DBA-8BA5-A22EEB8ACF8E}" type="slidenum">
              <a:rPr lang="fr-FR" smtClean="0"/>
              <a:t>18</a:t>
            </a:fld>
            <a:endParaRPr lang="fr-FR"/>
          </a:p>
        </p:txBody>
      </p:sp>
    </p:spTree>
    <p:extLst>
      <p:ext uri="{BB962C8B-B14F-4D97-AF65-F5344CB8AC3E}">
        <p14:creationId xmlns:p14="http://schemas.microsoft.com/office/powerpoint/2010/main" val="3125641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70A35-7FAC-252F-F389-C2FB71B364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297A42-DB8E-82C1-511E-C4D339498BE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78003D2-7482-7C9E-FF96-0C5F683EA155}"/>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56A04EEC-3AF0-116F-319C-2930ECCA0511}"/>
              </a:ext>
            </a:extLst>
          </p:cNvPr>
          <p:cNvSpPr>
            <a:spLocks noGrp="1"/>
          </p:cNvSpPr>
          <p:nvPr>
            <p:ph type="sldNum" sz="quarter" idx="10"/>
          </p:nvPr>
        </p:nvSpPr>
        <p:spPr/>
        <p:txBody>
          <a:bodyPr rtlCol="0"/>
          <a:lstStyle/>
          <a:p>
            <a:pPr rtl="0"/>
            <a:fld id="{9C900A82-9926-4DBA-8BA5-A22EEB8ACF8E}" type="slidenum">
              <a:rPr lang="fr-FR" smtClean="0"/>
              <a:t>19</a:t>
            </a:fld>
            <a:endParaRPr lang="fr-FR"/>
          </a:p>
        </p:txBody>
      </p:sp>
    </p:spTree>
    <p:extLst>
      <p:ext uri="{BB962C8B-B14F-4D97-AF65-F5344CB8AC3E}">
        <p14:creationId xmlns:p14="http://schemas.microsoft.com/office/powerpoint/2010/main" val="1779936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6335A-1EBF-F80B-E328-01B6C6EA404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FEE3FC-6D51-466B-6983-2DB959B4025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080BBB9-7298-0474-E1EF-B0F184818963}"/>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B5334271-E90C-077E-26F5-FBFB0AC0D830}"/>
              </a:ext>
            </a:extLst>
          </p:cNvPr>
          <p:cNvSpPr>
            <a:spLocks noGrp="1"/>
          </p:cNvSpPr>
          <p:nvPr>
            <p:ph type="sldNum" sz="quarter" idx="10"/>
          </p:nvPr>
        </p:nvSpPr>
        <p:spPr/>
        <p:txBody>
          <a:bodyPr rtlCol="0"/>
          <a:lstStyle/>
          <a:p>
            <a:pPr rtl="0"/>
            <a:fld id="{9C900A82-9926-4DBA-8BA5-A22EEB8ACF8E}" type="slidenum">
              <a:rPr lang="fr-FR" smtClean="0"/>
              <a:t>20</a:t>
            </a:fld>
            <a:endParaRPr lang="fr-FR"/>
          </a:p>
        </p:txBody>
      </p:sp>
    </p:spTree>
    <p:extLst>
      <p:ext uri="{BB962C8B-B14F-4D97-AF65-F5344CB8AC3E}">
        <p14:creationId xmlns:p14="http://schemas.microsoft.com/office/powerpoint/2010/main" val="236217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9C900A82-9926-4DBA-8BA5-A22EEB8ACF8E}" type="slidenum">
              <a:rPr lang="fr-FR" smtClean="0"/>
              <a:t>3</a:t>
            </a:fld>
            <a:endParaRPr lang="fr-FR"/>
          </a:p>
        </p:txBody>
      </p:sp>
    </p:spTree>
    <p:extLst>
      <p:ext uri="{BB962C8B-B14F-4D97-AF65-F5344CB8AC3E}">
        <p14:creationId xmlns:p14="http://schemas.microsoft.com/office/powerpoint/2010/main" val="2113381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BE084-8979-D025-2072-7EEA7D879FF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785E4B-B092-FAA8-61E1-0FCB172FDEE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3C2A8FB-DF51-7C47-8E89-651B7C94B04E}"/>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C604C224-EA4A-D73E-A22D-4752DD22647F}"/>
              </a:ext>
            </a:extLst>
          </p:cNvPr>
          <p:cNvSpPr>
            <a:spLocks noGrp="1"/>
          </p:cNvSpPr>
          <p:nvPr>
            <p:ph type="sldNum" sz="quarter" idx="10"/>
          </p:nvPr>
        </p:nvSpPr>
        <p:spPr/>
        <p:txBody>
          <a:bodyPr rtlCol="0"/>
          <a:lstStyle/>
          <a:p>
            <a:pPr rtl="0"/>
            <a:fld id="{9C900A82-9926-4DBA-8BA5-A22EEB8ACF8E}" type="slidenum">
              <a:rPr lang="fr-FR" smtClean="0"/>
              <a:t>21</a:t>
            </a:fld>
            <a:endParaRPr lang="fr-FR"/>
          </a:p>
        </p:txBody>
      </p:sp>
    </p:spTree>
    <p:extLst>
      <p:ext uri="{BB962C8B-B14F-4D97-AF65-F5344CB8AC3E}">
        <p14:creationId xmlns:p14="http://schemas.microsoft.com/office/powerpoint/2010/main" val="592432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032ED-89D1-62DD-C53C-427FA4C559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491AA83-0751-DB61-5744-69C768E5A12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D9C95B7-D692-570B-F90D-8BF83D6F0A54}"/>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ADE8F46F-D300-C65D-F8A2-3CA254E9F1B3}"/>
              </a:ext>
            </a:extLst>
          </p:cNvPr>
          <p:cNvSpPr>
            <a:spLocks noGrp="1"/>
          </p:cNvSpPr>
          <p:nvPr>
            <p:ph type="sldNum" sz="quarter" idx="10"/>
          </p:nvPr>
        </p:nvSpPr>
        <p:spPr/>
        <p:txBody>
          <a:bodyPr rtlCol="0"/>
          <a:lstStyle/>
          <a:p>
            <a:pPr rtl="0"/>
            <a:fld id="{9C900A82-9926-4DBA-8BA5-A22EEB8ACF8E}" type="slidenum">
              <a:rPr lang="fr-FR" smtClean="0"/>
              <a:t>22</a:t>
            </a:fld>
            <a:endParaRPr lang="fr-FR"/>
          </a:p>
        </p:txBody>
      </p:sp>
    </p:spTree>
    <p:extLst>
      <p:ext uri="{BB962C8B-B14F-4D97-AF65-F5344CB8AC3E}">
        <p14:creationId xmlns:p14="http://schemas.microsoft.com/office/powerpoint/2010/main" val="2729248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9267C-08C1-3CDA-65E5-C311484197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A33136-F63D-3EF0-E8C0-F2368068E07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49E2B72-9EDB-DCB4-C7BA-A3E3D61222CB}"/>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44587DF2-9D3F-F5A8-1329-9479DB019D09}"/>
              </a:ext>
            </a:extLst>
          </p:cNvPr>
          <p:cNvSpPr>
            <a:spLocks noGrp="1"/>
          </p:cNvSpPr>
          <p:nvPr>
            <p:ph type="sldNum" sz="quarter" idx="10"/>
          </p:nvPr>
        </p:nvSpPr>
        <p:spPr/>
        <p:txBody>
          <a:bodyPr rtlCol="0"/>
          <a:lstStyle/>
          <a:p>
            <a:pPr rtl="0"/>
            <a:fld id="{9C900A82-9926-4DBA-8BA5-A22EEB8ACF8E}" type="slidenum">
              <a:rPr lang="fr-FR" smtClean="0"/>
              <a:t>23</a:t>
            </a:fld>
            <a:endParaRPr lang="fr-FR"/>
          </a:p>
        </p:txBody>
      </p:sp>
    </p:spTree>
    <p:extLst>
      <p:ext uri="{BB962C8B-B14F-4D97-AF65-F5344CB8AC3E}">
        <p14:creationId xmlns:p14="http://schemas.microsoft.com/office/powerpoint/2010/main" val="2019429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BC810-0909-2FCE-65DB-93F9CBFD91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FECD8F-F8B1-3649-6BE6-DBC527D3CE5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E4AB62F-538F-612F-F8BD-AE728FD8DC14}"/>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19F56935-8393-F7E4-751C-D2B1855C2E39}"/>
              </a:ext>
            </a:extLst>
          </p:cNvPr>
          <p:cNvSpPr>
            <a:spLocks noGrp="1"/>
          </p:cNvSpPr>
          <p:nvPr>
            <p:ph type="sldNum" sz="quarter" idx="10"/>
          </p:nvPr>
        </p:nvSpPr>
        <p:spPr/>
        <p:txBody>
          <a:bodyPr rtlCol="0"/>
          <a:lstStyle/>
          <a:p>
            <a:pPr rtl="0"/>
            <a:fld id="{9C900A82-9926-4DBA-8BA5-A22EEB8ACF8E}" type="slidenum">
              <a:rPr lang="fr-FR" smtClean="0"/>
              <a:t>24</a:t>
            </a:fld>
            <a:endParaRPr lang="fr-FR"/>
          </a:p>
        </p:txBody>
      </p:sp>
    </p:spTree>
    <p:extLst>
      <p:ext uri="{BB962C8B-B14F-4D97-AF65-F5344CB8AC3E}">
        <p14:creationId xmlns:p14="http://schemas.microsoft.com/office/powerpoint/2010/main" val="1844039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30</a:t>
            </a:fld>
            <a:endParaRPr lang="fr-FR" noProof="0"/>
          </a:p>
        </p:txBody>
      </p:sp>
    </p:spTree>
    <p:extLst>
      <p:ext uri="{BB962C8B-B14F-4D97-AF65-F5344CB8AC3E}">
        <p14:creationId xmlns:p14="http://schemas.microsoft.com/office/powerpoint/2010/main" val="783170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31</a:t>
            </a:fld>
            <a:endParaRPr lang="fr-FR" noProof="0"/>
          </a:p>
        </p:txBody>
      </p:sp>
    </p:spTree>
    <p:extLst>
      <p:ext uri="{BB962C8B-B14F-4D97-AF65-F5344CB8AC3E}">
        <p14:creationId xmlns:p14="http://schemas.microsoft.com/office/powerpoint/2010/main" val="361880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34</a:t>
            </a:fld>
            <a:endParaRPr lang="fr-FR" noProof="0"/>
          </a:p>
        </p:txBody>
      </p:sp>
    </p:spTree>
    <p:extLst>
      <p:ext uri="{BB962C8B-B14F-4D97-AF65-F5344CB8AC3E}">
        <p14:creationId xmlns:p14="http://schemas.microsoft.com/office/powerpoint/2010/main" val="3392660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35</a:t>
            </a:fld>
            <a:endParaRPr lang="fr-FR" noProof="0"/>
          </a:p>
        </p:txBody>
      </p:sp>
    </p:spTree>
    <p:extLst>
      <p:ext uri="{BB962C8B-B14F-4D97-AF65-F5344CB8AC3E}">
        <p14:creationId xmlns:p14="http://schemas.microsoft.com/office/powerpoint/2010/main" val="655672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36</a:t>
            </a:fld>
            <a:endParaRPr lang="fr-FR" noProof="0"/>
          </a:p>
        </p:txBody>
      </p:sp>
    </p:spTree>
    <p:extLst>
      <p:ext uri="{BB962C8B-B14F-4D97-AF65-F5344CB8AC3E}">
        <p14:creationId xmlns:p14="http://schemas.microsoft.com/office/powerpoint/2010/main" val="3045636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37</a:t>
            </a:fld>
            <a:endParaRPr lang="fr-FR" noProof="0"/>
          </a:p>
        </p:txBody>
      </p:sp>
    </p:spTree>
    <p:extLst>
      <p:ext uri="{BB962C8B-B14F-4D97-AF65-F5344CB8AC3E}">
        <p14:creationId xmlns:p14="http://schemas.microsoft.com/office/powerpoint/2010/main" val="328360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5374-C682-4ED3-6A15-668D0324D1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B4411A-3E7C-383B-E6FB-FE6E07C7E6F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B8FDB2C-BDFA-5A51-5AD9-C4DCE973B19A}"/>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06557B1B-7660-4C50-529F-18B5F48C26AC}"/>
              </a:ext>
            </a:extLst>
          </p:cNvPr>
          <p:cNvSpPr>
            <a:spLocks noGrp="1"/>
          </p:cNvSpPr>
          <p:nvPr>
            <p:ph type="sldNum" sz="quarter" idx="10"/>
          </p:nvPr>
        </p:nvSpPr>
        <p:spPr/>
        <p:txBody>
          <a:bodyPr rtlCol="0"/>
          <a:lstStyle/>
          <a:p>
            <a:pPr rtl="0"/>
            <a:fld id="{9C900A82-9926-4DBA-8BA5-A22EEB8ACF8E}" type="slidenum">
              <a:rPr lang="fr-FR" smtClean="0"/>
              <a:t>4</a:t>
            </a:fld>
            <a:endParaRPr lang="fr-FR"/>
          </a:p>
        </p:txBody>
      </p:sp>
    </p:spTree>
    <p:extLst>
      <p:ext uri="{BB962C8B-B14F-4D97-AF65-F5344CB8AC3E}">
        <p14:creationId xmlns:p14="http://schemas.microsoft.com/office/powerpoint/2010/main" val="3490623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38</a:t>
            </a:fld>
            <a:endParaRPr lang="fr-FR" noProof="0"/>
          </a:p>
        </p:txBody>
      </p:sp>
    </p:spTree>
    <p:extLst>
      <p:ext uri="{BB962C8B-B14F-4D97-AF65-F5344CB8AC3E}">
        <p14:creationId xmlns:p14="http://schemas.microsoft.com/office/powerpoint/2010/main" val="2003914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39</a:t>
            </a:fld>
            <a:endParaRPr lang="fr-FR" noProof="0"/>
          </a:p>
        </p:txBody>
      </p:sp>
    </p:spTree>
    <p:extLst>
      <p:ext uri="{BB962C8B-B14F-4D97-AF65-F5344CB8AC3E}">
        <p14:creationId xmlns:p14="http://schemas.microsoft.com/office/powerpoint/2010/main" val="4270410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40</a:t>
            </a:fld>
            <a:endParaRPr lang="fr-FR" noProof="0"/>
          </a:p>
        </p:txBody>
      </p:sp>
    </p:spTree>
    <p:extLst>
      <p:ext uri="{BB962C8B-B14F-4D97-AF65-F5344CB8AC3E}">
        <p14:creationId xmlns:p14="http://schemas.microsoft.com/office/powerpoint/2010/main" val="156072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41</a:t>
            </a:fld>
            <a:endParaRPr lang="fr-FR" noProof="0"/>
          </a:p>
        </p:txBody>
      </p:sp>
    </p:spTree>
    <p:extLst>
      <p:ext uri="{BB962C8B-B14F-4D97-AF65-F5344CB8AC3E}">
        <p14:creationId xmlns:p14="http://schemas.microsoft.com/office/powerpoint/2010/main" val="3859768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42</a:t>
            </a:fld>
            <a:endParaRPr lang="fr-FR" noProof="0"/>
          </a:p>
        </p:txBody>
      </p:sp>
    </p:spTree>
    <p:extLst>
      <p:ext uri="{BB962C8B-B14F-4D97-AF65-F5344CB8AC3E}">
        <p14:creationId xmlns:p14="http://schemas.microsoft.com/office/powerpoint/2010/main" val="3520481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45</a:t>
            </a:fld>
            <a:endParaRPr lang="fr-FR" noProof="0"/>
          </a:p>
        </p:txBody>
      </p:sp>
    </p:spTree>
    <p:extLst>
      <p:ext uri="{BB962C8B-B14F-4D97-AF65-F5344CB8AC3E}">
        <p14:creationId xmlns:p14="http://schemas.microsoft.com/office/powerpoint/2010/main" val="3378384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46</a:t>
            </a:fld>
            <a:endParaRPr lang="fr-FR" noProof="0"/>
          </a:p>
        </p:txBody>
      </p:sp>
    </p:spTree>
    <p:extLst>
      <p:ext uri="{BB962C8B-B14F-4D97-AF65-F5344CB8AC3E}">
        <p14:creationId xmlns:p14="http://schemas.microsoft.com/office/powerpoint/2010/main" val="1491815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47</a:t>
            </a:fld>
            <a:endParaRPr lang="fr-FR" noProof="0"/>
          </a:p>
        </p:txBody>
      </p:sp>
    </p:spTree>
    <p:extLst>
      <p:ext uri="{BB962C8B-B14F-4D97-AF65-F5344CB8AC3E}">
        <p14:creationId xmlns:p14="http://schemas.microsoft.com/office/powerpoint/2010/main" val="539110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48</a:t>
            </a:fld>
            <a:endParaRPr lang="fr-FR" noProof="0"/>
          </a:p>
        </p:txBody>
      </p:sp>
    </p:spTree>
    <p:extLst>
      <p:ext uri="{BB962C8B-B14F-4D97-AF65-F5344CB8AC3E}">
        <p14:creationId xmlns:p14="http://schemas.microsoft.com/office/powerpoint/2010/main" val="66434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49</a:t>
            </a:fld>
            <a:endParaRPr lang="fr-FR" noProof="0"/>
          </a:p>
        </p:txBody>
      </p:sp>
    </p:spTree>
    <p:extLst>
      <p:ext uri="{BB962C8B-B14F-4D97-AF65-F5344CB8AC3E}">
        <p14:creationId xmlns:p14="http://schemas.microsoft.com/office/powerpoint/2010/main" val="41495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1F9EB-2820-109C-9607-1D219ABE792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C0DF22-72DB-7A62-8012-01628B3F6D2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01C8322-FDF2-1940-ED54-8A5FFF629680}"/>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CFBD2E66-BAAC-5C98-260E-9102A76C74D5}"/>
              </a:ext>
            </a:extLst>
          </p:cNvPr>
          <p:cNvSpPr>
            <a:spLocks noGrp="1"/>
          </p:cNvSpPr>
          <p:nvPr>
            <p:ph type="sldNum" sz="quarter" idx="10"/>
          </p:nvPr>
        </p:nvSpPr>
        <p:spPr/>
        <p:txBody>
          <a:bodyPr rtlCol="0"/>
          <a:lstStyle/>
          <a:p>
            <a:pPr rtl="0"/>
            <a:fld id="{9C900A82-9926-4DBA-8BA5-A22EEB8ACF8E}" type="slidenum">
              <a:rPr lang="fr-FR" smtClean="0"/>
              <a:t>5</a:t>
            </a:fld>
            <a:endParaRPr lang="fr-FR"/>
          </a:p>
        </p:txBody>
      </p:sp>
    </p:spTree>
    <p:extLst>
      <p:ext uri="{BB962C8B-B14F-4D97-AF65-F5344CB8AC3E}">
        <p14:creationId xmlns:p14="http://schemas.microsoft.com/office/powerpoint/2010/main" val="2340266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50</a:t>
            </a:fld>
            <a:endParaRPr lang="fr-FR" noProof="0"/>
          </a:p>
        </p:txBody>
      </p:sp>
    </p:spTree>
    <p:extLst>
      <p:ext uri="{BB962C8B-B14F-4D97-AF65-F5344CB8AC3E}">
        <p14:creationId xmlns:p14="http://schemas.microsoft.com/office/powerpoint/2010/main" val="3500280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51</a:t>
            </a:fld>
            <a:endParaRPr lang="fr-FR" noProof="0"/>
          </a:p>
        </p:txBody>
      </p:sp>
    </p:spTree>
    <p:extLst>
      <p:ext uri="{BB962C8B-B14F-4D97-AF65-F5344CB8AC3E}">
        <p14:creationId xmlns:p14="http://schemas.microsoft.com/office/powerpoint/2010/main" val="2032926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52</a:t>
            </a:fld>
            <a:endParaRPr lang="fr-FR" noProof="0"/>
          </a:p>
        </p:txBody>
      </p:sp>
    </p:spTree>
    <p:extLst>
      <p:ext uri="{BB962C8B-B14F-4D97-AF65-F5344CB8AC3E}">
        <p14:creationId xmlns:p14="http://schemas.microsoft.com/office/powerpoint/2010/main" val="3425746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54188-C9D5-635C-13FC-F058A805E2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842476A-845F-9DEC-BE04-76359FF690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F4901EC-B172-8107-90A2-E00FCF9BC56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FACE380-2AB5-09E9-63A0-F5F14EA94446}"/>
              </a:ext>
            </a:extLst>
          </p:cNvPr>
          <p:cNvSpPr>
            <a:spLocks noGrp="1"/>
          </p:cNvSpPr>
          <p:nvPr>
            <p:ph type="sldNum" sz="quarter" idx="5"/>
          </p:nvPr>
        </p:nvSpPr>
        <p:spPr/>
        <p:txBody>
          <a:bodyPr/>
          <a:lstStyle/>
          <a:p>
            <a:pPr rtl="0"/>
            <a:fld id="{A89C7E07-3C67-C64C-8DA0-0404F6303970}" type="slidenum">
              <a:rPr lang="fr-FR" noProof="0" smtClean="0"/>
              <a:t>54</a:t>
            </a:fld>
            <a:endParaRPr lang="fr-FR" noProof="0"/>
          </a:p>
        </p:txBody>
      </p:sp>
    </p:spTree>
    <p:extLst>
      <p:ext uri="{BB962C8B-B14F-4D97-AF65-F5344CB8AC3E}">
        <p14:creationId xmlns:p14="http://schemas.microsoft.com/office/powerpoint/2010/main" val="3444839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noProof="0" smtClean="0"/>
              <a:t>55</a:t>
            </a:fld>
            <a:endParaRPr lang="fr-FR" noProof="0"/>
          </a:p>
        </p:txBody>
      </p:sp>
    </p:spTree>
    <p:extLst>
      <p:ext uri="{BB962C8B-B14F-4D97-AF65-F5344CB8AC3E}">
        <p14:creationId xmlns:p14="http://schemas.microsoft.com/office/powerpoint/2010/main" val="4112181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883F9-A7B7-5FA3-DF21-DF21FC0DEE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17E28B-272D-85B8-664A-44132F3FAF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D83C96A-7663-4FFD-2888-C93DB4E0B47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5FED5D5-4260-950A-B6DA-43F84214363D}"/>
              </a:ext>
            </a:extLst>
          </p:cNvPr>
          <p:cNvSpPr>
            <a:spLocks noGrp="1"/>
          </p:cNvSpPr>
          <p:nvPr>
            <p:ph type="sldNum" sz="quarter" idx="5"/>
          </p:nvPr>
        </p:nvSpPr>
        <p:spPr/>
        <p:txBody>
          <a:bodyPr/>
          <a:lstStyle/>
          <a:p>
            <a:pPr rtl="0"/>
            <a:fld id="{A89C7E07-3C67-C64C-8DA0-0404F6303970}" type="slidenum">
              <a:rPr lang="fr-FR" noProof="0" smtClean="0"/>
              <a:t>56</a:t>
            </a:fld>
            <a:endParaRPr lang="fr-FR" noProof="0"/>
          </a:p>
        </p:txBody>
      </p:sp>
    </p:spTree>
    <p:extLst>
      <p:ext uri="{BB962C8B-B14F-4D97-AF65-F5344CB8AC3E}">
        <p14:creationId xmlns:p14="http://schemas.microsoft.com/office/powerpoint/2010/main" val="16899436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03F2D-ED1A-AF11-AFDD-CE8805E524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B2BE6AB-2C6B-246B-2C81-8D09D7C89B4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5A76ACE-2631-07A4-6C0B-B2E68DF1A7C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C132599-23F2-D700-1689-6F6B172D7B79}"/>
              </a:ext>
            </a:extLst>
          </p:cNvPr>
          <p:cNvSpPr>
            <a:spLocks noGrp="1"/>
          </p:cNvSpPr>
          <p:nvPr>
            <p:ph type="sldNum" sz="quarter" idx="5"/>
          </p:nvPr>
        </p:nvSpPr>
        <p:spPr/>
        <p:txBody>
          <a:bodyPr/>
          <a:lstStyle/>
          <a:p>
            <a:pPr rtl="0"/>
            <a:fld id="{A89C7E07-3C67-C64C-8DA0-0404F6303970}" type="slidenum">
              <a:rPr lang="fr-FR" noProof="0" smtClean="0"/>
              <a:t>57</a:t>
            </a:fld>
            <a:endParaRPr lang="fr-FR" noProof="0"/>
          </a:p>
        </p:txBody>
      </p:sp>
    </p:spTree>
    <p:extLst>
      <p:ext uri="{BB962C8B-B14F-4D97-AF65-F5344CB8AC3E}">
        <p14:creationId xmlns:p14="http://schemas.microsoft.com/office/powerpoint/2010/main" val="94935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56C2-2BF9-B293-0B4B-1929A82C90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C79E98-A39D-EDFD-AC86-C88809E740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BC9359C-72CD-562C-8B0C-A86C499FC97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94754FD-AF28-EAA0-E2BC-B7970E0DF86C}"/>
              </a:ext>
            </a:extLst>
          </p:cNvPr>
          <p:cNvSpPr>
            <a:spLocks noGrp="1"/>
          </p:cNvSpPr>
          <p:nvPr>
            <p:ph type="sldNum" sz="quarter" idx="5"/>
          </p:nvPr>
        </p:nvSpPr>
        <p:spPr/>
        <p:txBody>
          <a:bodyPr/>
          <a:lstStyle/>
          <a:p>
            <a:pPr rtl="0"/>
            <a:fld id="{A89C7E07-3C67-C64C-8DA0-0404F6303970}" type="slidenum">
              <a:rPr lang="fr-FR" noProof="0" smtClean="0"/>
              <a:t>58</a:t>
            </a:fld>
            <a:endParaRPr lang="fr-FR" noProof="0"/>
          </a:p>
        </p:txBody>
      </p:sp>
    </p:spTree>
    <p:extLst>
      <p:ext uri="{BB962C8B-B14F-4D97-AF65-F5344CB8AC3E}">
        <p14:creationId xmlns:p14="http://schemas.microsoft.com/office/powerpoint/2010/main" val="2106814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8C109-0717-31FB-978C-99FB60A4AF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274EE6-9936-DB9D-606D-63F65877044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5551CC2-F6E1-E8B9-8B6D-B940E748DA4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2AF04A8-8659-9BFC-4AE7-E108D89CD0EA}"/>
              </a:ext>
            </a:extLst>
          </p:cNvPr>
          <p:cNvSpPr>
            <a:spLocks noGrp="1"/>
          </p:cNvSpPr>
          <p:nvPr>
            <p:ph type="sldNum" sz="quarter" idx="5"/>
          </p:nvPr>
        </p:nvSpPr>
        <p:spPr/>
        <p:txBody>
          <a:bodyPr/>
          <a:lstStyle/>
          <a:p>
            <a:pPr rtl="0"/>
            <a:fld id="{A89C7E07-3C67-C64C-8DA0-0404F6303970}" type="slidenum">
              <a:rPr lang="fr-FR" noProof="0" smtClean="0"/>
              <a:t>59</a:t>
            </a:fld>
            <a:endParaRPr lang="fr-FR" noProof="0"/>
          </a:p>
        </p:txBody>
      </p:sp>
    </p:spTree>
    <p:extLst>
      <p:ext uri="{BB962C8B-B14F-4D97-AF65-F5344CB8AC3E}">
        <p14:creationId xmlns:p14="http://schemas.microsoft.com/office/powerpoint/2010/main" val="3086650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ECB50-F065-C09B-E797-BF9B0C71F89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720E2C-2BBF-C6E2-CA1B-C7C644D559D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8737D1-0285-7256-7685-E17216AC05A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46CDB38-5B9D-ECE5-4D3C-630D88504255}"/>
              </a:ext>
            </a:extLst>
          </p:cNvPr>
          <p:cNvSpPr>
            <a:spLocks noGrp="1"/>
          </p:cNvSpPr>
          <p:nvPr>
            <p:ph type="sldNum" sz="quarter" idx="5"/>
          </p:nvPr>
        </p:nvSpPr>
        <p:spPr/>
        <p:txBody>
          <a:bodyPr/>
          <a:lstStyle/>
          <a:p>
            <a:pPr rtl="0"/>
            <a:fld id="{A89C7E07-3C67-C64C-8DA0-0404F6303970}" type="slidenum">
              <a:rPr lang="fr-FR" noProof="0" smtClean="0"/>
              <a:t>60</a:t>
            </a:fld>
            <a:endParaRPr lang="fr-FR" noProof="0"/>
          </a:p>
        </p:txBody>
      </p:sp>
    </p:spTree>
    <p:extLst>
      <p:ext uri="{BB962C8B-B14F-4D97-AF65-F5344CB8AC3E}">
        <p14:creationId xmlns:p14="http://schemas.microsoft.com/office/powerpoint/2010/main" val="175807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68875-7F9C-E207-9F52-E16C8E5A6A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F6CDBD-6BA5-9606-67A0-6DDEA6AFF13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335A564-0727-D301-FCE5-F3F233ABBCD2}"/>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8F18CFAF-B554-8C47-C118-663F5AF3BF88}"/>
              </a:ext>
            </a:extLst>
          </p:cNvPr>
          <p:cNvSpPr>
            <a:spLocks noGrp="1"/>
          </p:cNvSpPr>
          <p:nvPr>
            <p:ph type="sldNum" sz="quarter" idx="10"/>
          </p:nvPr>
        </p:nvSpPr>
        <p:spPr/>
        <p:txBody>
          <a:bodyPr rtlCol="0"/>
          <a:lstStyle/>
          <a:p>
            <a:pPr rtl="0"/>
            <a:fld id="{9C900A82-9926-4DBA-8BA5-A22EEB8ACF8E}" type="slidenum">
              <a:rPr lang="fr-FR" smtClean="0"/>
              <a:t>6</a:t>
            </a:fld>
            <a:endParaRPr lang="fr-FR"/>
          </a:p>
        </p:txBody>
      </p:sp>
    </p:spTree>
    <p:extLst>
      <p:ext uri="{BB962C8B-B14F-4D97-AF65-F5344CB8AC3E}">
        <p14:creationId xmlns:p14="http://schemas.microsoft.com/office/powerpoint/2010/main" val="4254347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C4DB3-FF8B-B890-B1DA-A51EC39BEA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BE492ED-4DDC-79CB-1790-F9F8566D0E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54F9232-C13B-E9F6-3D5C-7F019572B90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F922CE3-8EC5-CE80-E6E7-D5F681ABC07E}"/>
              </a:ext>
            </a:extLst>
          </p:cNvPr>
          <p:cNvSpPr>
            <a:spLocks noGrp="1"/>
          </p:cNvSpPr>
          <p:nvPr>
            <p:ph type="sldNum" sz="quarter" idx="5"/>
          </p:nvPr>
        </p:nvSpPr>
        <p:spPr/>
        <p:txBody>
          <a:bodyPr/>
          <a:lstStyle/>
          <a:p>
            <a:pPr rtl="0"/>
            <a:fld id="{A89C7E07-3C67-C64C-8DA0-0404F6303970}" type="slidenum">
              <a:rPr lang="fr-FR" noProof="0" smtClean="0"/>
              <a:t>61</a:t>
            </a:fld>
            <a:endParaRPr lang="fr-FR" noProof="0"/>
          </a:p>
        </p:txBody>
      </p:sp>
    </p:spTree>
    <p:extLst>
      <p:ext uri="{BB962C8B-B14F-4D97-AF65-F5344CB8AC3E}">
        <p14:creationId xmlns:p14="http://schemas.microsoft.com/office/powerpoint/2010/main" val="1168025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9C239-3FC4-5E70-05F8-7816DA30F2F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4291F90-E17F-DCBD-8909-E4E1371736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4FD334-D5FF-47E3-1A3B-788077F368C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728B68C-B981-7677-A979-244332B01FF8}"/>
              </a:ext>
            </a:extLst>
          </p:cNvPr>
          <p:cNvSpPr>
            <a:spLocks noGrp="1"/>
          </p:cNvSpPr>
          <p:nvPr>
            <p:ph type="sldNum" sz="quarter" idx="5"/>
          </p:nvPr>
        </p:nvSpPr>
        <p:spPr/>
        <p:txBody>
          <a:bodyPr/>
          <a:lstStyle/>
          <a:p>
            <a:pPr rtl="0"/>
            <a:fld id="{A89C7E07-3C67-C64C-8DA0-0404F6303970}" type="slidenum">
              <a:rPr lang="fr-FR" noProof="0" smtClean="0"/>
              <a:t>62</a:t>
            </a:fld>
            <a:endParaRPr lang="fr-FR" noProof="0"/>
          </a:p>
        </p:txBody>
      </p:sp>
    </p:spTree>
    <p:extLst>
      <p:ext uri="{BB962C8B-B14F-4D97-AF65-F5344CB8AC3E}">
        <p14:creationId xmlns:p14="http://schemas.microsoft.com/office/powerpoint/2010/main" val="26907774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9C900A82-9926-4DBA-8BA5-A22EEB8ACF8E}" type="slidenum">
              <a:rPr lang="fr-FR" smtClean="0"/>
              <a:t>63</a:t>
            </a:fld>
            <a:endParaRPr lang="fr-FR"/>
          </a:p>
        </p:txBody>
      </p:sp>
    </p:spTree>
    <p:extLst>
      <p:ext uri="{BB962C8B-B14F-4D97-AF65-F5344CB8AC3E}">
        <p14:creationId xmlns:p14="http://schemas.microsoft.com/office/powerpoint/2010/main" val="48423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CC27A-425F-32C8-F040-E7713189F1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A8ED1E-CBD5-E0DD-64B4-D1E14597576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61A374A-4771-AE20-9C93-A860FF1C4060}"/>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D28223DF-94F7-A9CE-6657-3702D27CCC8C}"/>
              </a:ext>
            </a:extLst>
          </p:cNvPr>
          <p:cNvSpPr>
            <a:spLocks noGrp="1"/>
          </p:cNvSpPr>
          <p:nvPr>
            <p:ph type="sldNum" sz="quarter" idx="10"/>
          </p:nvPr>
        </p:nvSpPr>
        <p:spPr/>
        <p:txBody>
          <a:bodyPr rtlCol="0"/>
          <a:lstStyle/>
          <a:p>
            <a:pPr rtl="0"/>
            <a:fld id="{9C900A82-9926-4DBA-8BA5-A22EEB8ACF8E}" type="slidenum">
              <a:rPr lang="fr-FR" smtClean="0"/>
              <a:t>7</a:t>
            </a:fld>
            <a:endParaRPr lang="fr-FR"/>
          </a:p>
        </p:txBody>
      </p:sp>
    </p:spTree>
    <p:extLst>
      <p:ext uri="{BB962C8B-B14F-4D97-AF65-F5344CB8AC3E}">
        <p14:creationId xmlns:p14="http://schemas.microsoft.com/office/powerpoint/2010/main" val="54048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D352D-4ED8-CA5D-3971-48FD068BD0A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F1DA9A-035D-B1E7-C5A2-827C709585A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2F0EAF3-C54C-71FC-89A4-37BFA3AFB833}"/>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CC814F9E-FF15-01B0-F066-2508325298BC}"/>
              </a:ext>
            </a:extLst>
          </p:cNvPr>
          <p:cNvSpPr>
            <a:spLocks noGrp="1"/>
          </p:cNvSpPr>
          <p:nvPr>
            <p:ph type="sldNum" sz="quarter" idx="10"/>
          </p:nvPr>
        </p:nvSpPr>
        <p:spPr/>
        <p:txBody>
          <a:bodyPr rtlCol="0"/>
          <a:lstStyle/>
          <a:p>
            <a:pPr rtl="0"/>
            <a:fld id="{9C900A82-9926-4DBA-8BA5-A22EEB8ACF8E}" type="slidenum">
              <a:rPr lang="fr-FR" smtClean="0"/>
              <a:t>8</a:t>
            </a:fld>
            <a:endParaRPr lang="fr-FR"/>
          </a:p>
        </p:txBody>
      </p:sp>
    </p:spTree>
    <p:extLst>
      <p:ext uri="{BB962C8B-B14F-4D97-AF65-F5344CB8AC3E}">
        <p14:creationId xmlns:p14="http://schemas.microsoft.com/office/powerpoint/2010/main" val="410225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35115-0938-44EA-EE21-623CC98920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26531D-6473-1390-04A5-87F26F9BDEA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7E0F297-0B9C-6333-F126-799C19049531}"/>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936DCD8D-BC2D-8112-7B2A-695D80F4E69F}"/>
              </a:ext>
            </a:extLst>
          </p:cNvPr>
          <p:cNvSpPr>
            <a:spLocks noGrp="1"/>
          </p:cNvSpPr>
          <p:nvPr>
            <p:ph type="sldNum" sz="quarter" idx="10"/>
          </p:nvPr>
        </p:nvSpPr>
        <p:spPr/>
        <p:txBody>
          <a:bodyPr rtlCol="0"/>
          <a:lstStyle/>
          <a:p>
            <a:pPr rtl="0"/>
            <a:fld id="{9C900A82-9926-4DBA-8BA5-A22EEB8ACF8E}" type="slidenum">
              <a:rPr lang="fr-FR" smtClean="0"/>
              <a:t>9</a:t>
            </a:fld>
            <a:endParaRPr lang="fr-FR"/>
          </a:p>
        </p:txBody>
      </p:sp>
    </p:spTree>
    <p:extLst>
      <p:ext uri="{BB962C8B-B14F-4D97-AF65-F5344CB8AC3E}">
        <p14:creationId xmlns:p14="http://schemas.microsoft.com/office/powerpoint/2010/main" val="185714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D74F1-6A20-2D95-97EA-155FF9C00B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54108B-89DD-20C5-76C1-3C13277833B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CB9A126-08E5-F4DC-1BB1-F046E24CA77B}"/>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F63AA0C8-D7A3-C1FE-AB22-A9783C281538}"/>
              </a:ext>
            </a:extLst>
          </p:cNvPr>
          <p:cNvSpPr>
            <a:spLocks noGrp="1"/>
          </p:cNvSpPr>
          <p:nvPr>
            <p:ph type="sldNum" sz="quarter" idx="10"/>
          </p:nvPr>
        </p:nvSpPr>
        <p:spPr/>
        <p:txBody>
          <a:bodyPr rtlCol="0"/>
          <a:lstStyle/>
          <a:p>
            <a:pPr rtl="0"/>
            <a:fld id="{9C900A82-9926-4DBA-8BA5-A22EEB8ACF8E}" type="slidenum">
              <a:rPr lang="fr-FR" smtClean="0"/>
              <a:t>10</a:t>
            </a:fld>
            <a:endParaRPr lang="fr-FR"/>
          </a:p>
        </p:txBody>
      </p:sp>
    </p:spTree>
    <p:extLst>
      <p:ext uri="{BB962C8B-B14F-4D97-AF65-F5344CB8AC3E}">
        <p14:creationId xmlns:p14="http://schemas.microsoft.com/office/powerpoint/2010/main" val="325521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e 6"/>
          <p:cNvGrpSpPr/>
          <p:nvPr/>
        </p:nvGrpSpPr>
        <p:grpSpPr>
          <a:xfrm>
            <a:off x="0" y="-8467"/>
            <a:ext cx="12192000" cy="6866467"/>
            <a:chOff x="0" y="-8467"/>
            <a:chExt cx="12192000" cy="6866467"/>
          </a:xfrm>
        </p:grpSpPr>
        <p:cxnSp>
          <p:nvCxnSpPr>
            <p:cNvPr id="32" name="Connecteur droit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Triangle isocè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Triangle isocè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Triangle isocè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p:cNvSpPr>
            <a:spLocks noGrp="1"/>
          </p:cNvSpPr>
          <p:nvPr>
            <p:ph type="ctrTitle"/>
          </p:nvPr>
        </p:nvSpPr>
        <p:spPr>
          <a:xfrm>
            <a:off x="1507067" y="2404534"/>
            <a:ext cx="7766936" cy="1646302"/>
          </a:xfrm>
        </p:spPr>
        <p:txBody>
          <a:bodyPr rtlCol="0" anchor="b">
            <a:noAutofit/>
          </a:bodyPr>
          <a:lstStyle>
            <a:lvl1pPr algn="r">
              <a:defRPr sz="5400">
                <a:solidFill>
                  <a:schemeClr val="accent1"/>
                </a:solidFill>
              </a:defRPr>
            </a:lvl1pPr>
          </a:lstStyle>
          <a:p>
            <a:pPr rtl="0"/>
            <a:r>
              <a:rPr lang="fr-FR" noProof="0"/>
              <a:t>Modifiez le style du titre</a:t>
            </a:r>
          </a:p>
        </p:txBody>
      </p:sp>
      <p:sp>
        <p:nvSpPr>
          <p:cNvPr id="3" name="Sous-titre 2"/>
          <p:cNvSpPr>
            <a:spLocks noGrp="1"/>
          </p:cNvSpPr>
          <p:nvPr>
            <p:ph type="subTitle" idx="1"/>
          </p:nvPr>
        </p:nvSpPr>
        <p:spPr>
          <a:xfrm>
            <a:off x="1507067" y="4050833"/>
            <a:ext cx="7766936" cy="1096899"/>
          </a:xfrm>
        </p:spPr>
        <p:txBody>
          <a:bodyPr rtlCol="0"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de la date 3"/>
          <p:cNvSpPr>
            <a:spLocks noGrp="1"/>
          </p:cNvSpPr>
          <p:nvPr>
            <p:ph type="dt" sz="half" idx="10"/>
          </p:nvPr>
        </p:nvSpPr>
        <p:spPr/>
        <p:txBody>
          <a:bodyPr rtlCol="0"/>
          <a:lstStyle/>
          <a:p>
            <a:pPr rtl="0"/>
            <a:fld id="{0F18CD44-0000-4393-BE30-B2E839F66F7F}" type="datetime1">
              <a:rPr lang="fr-FR" noProof="0" smtClean="0"/>
              <a:t>11/12/2025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677335" y="609600"/>
            <a:ext cx="8596668" cy="3403600"/>
          </a:xfrm>
        </p:spPr>
        <p:txBody>
          <a:bodyPr rtlCol="0" anchor="ctr">
            <a:normAutofit/>
          </a:bodyPr>
          <a:lstStyle>
            <a:lvl1pPr algn="l">
              <a:defRPr sz="44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1278EF8E-65F3-4024-ACF3-6077E86C9B93}" type="datetime1">
              <a:rPr lang="fr-FR" noProof="0" smtClean="0"/>
              <a:t>11/12/2025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fr-FR" noProof="0"/>
              <a:t>Modifiez le style du titre</a:t>
            </a:r>
          </a:p>
        </p:txBody>
      </p:sp>
      <p:sp>
        <p:nvSpPr>
          <p:cNvPr id="23" name="Espace réservé du texte 9"/>
          <p:cNvSpPr>
            <a:spLocks noGrp="1"/>
          </p:cNvSpPr>
          <p:nvPr>
            <p:ph type="body" sz="quarter" idx="13" hasCustomPrompt="1"/>
          </p:nvPr>
        </p:nvSpPr>
        <p:spPr>
          <a:xfrm>
            <a:off x="1366139" y="3632200"/>
            <a:ext cx="722452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fr-FR" noProof="0" dirty="0"/>
              <a:t>Modifiez les styles du texte du masque</a:t>
            </a:r>
          </a:p>
        </p:txBody>
      </p:sp>
      <p:sp>
        <p:nvSpPr>
          <p:cNvPr id="3" name="Espace réservé du texte 2"/>
          <p:cNvSpPr>
            <a:spLocks noGrp="1"/>
          </p:cNvSpPr>
          <p:nvPr>
            <p:ph type="body" idx="1" hasCustomPrompt="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656A0AC2-6005-404C-A3E6-F7711C1534A2}" type="datetime1">
              <a:rPr lang="fr-FR" noProof="0" smtClean="0"/>
              <a:t>11/12/2025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
        <p:nvSpPr>
          <p:cNvPr id="20" name="Zone de texte 19"/>
          <p:cNvSpPr txBox="1"/>
          <p:nvPr/>
        </p:nvSpPr>
        <p:spPr>
          <a:xfrm>
            <a:off x="541870" y="790378"/>
            <a:ext cx="609600" cy="584776"/>
          </a:xfrm>
          <a:prstGeom prst="rect">
            <a:avLst/>
          </a:prstGeom>
        </p:spPr>
        <p:txBody>
          <a:bodyPr vert="horz" lIns="91440" tIns="45720" rIns="91440" bIns="45720" rtlCol="0" anchor="ctr">
            <a:noAutofit/>
          </a:bodyPr>
          <a:lstStyle/>
          <a:p>
            <a:pPr lvl="0" rtl="0"/>
            <a:r>
              <a:rPr lang="fr-FR" sz="8000" noProof="0">
                <a:ln w="3175" cmpd="sng">
                  <a:noFill/>
                </a:ln>
                <a:solidFill>
                  <a:schemeClr val="accent1">
                    <a:lumMod val="60000"/>
                    <a:lumOff val="40000"/>
                  </a:schemeClr>
                </a:solidFill>
                <a:effectLst/>
                <a:latin typeface="Arial"/>
              </a:rPr>
              <a:t>« </a:t>
            </a:r>
          </a:p>
        </p:txBody>
      </p:sp>
      <p:sp>
        <p:nvSpPr>
          <p:cNvPr id="22" name="Zone de texte 21"/>
          <p:cNvSpPr txBox="1"/>
          <p:nvPr/>
        </p:nvSpPr>
        <p:spPr>
          <a:xfrm>
            <a:off x="8893011" y="2886556"/>
            <a:ext cx="609600" cy="584776"/>
          </a:xfrm>
          <a:prstGeom prst="rect">
            <a:avLst/>
          </a:prstGeom>
        </p:spPr>
        <p:txBody>
          <a:bodyPr vert="horz" lIns="91440" tIns="45720" rIns="91440" bIns="45720" rtlCol="0" anchor="ctr">
            <a:noAutofit/>
          </a:bodyPr>
          <a:lstStyle/>
          <a:p>
            <a:pPr lvl="0" rtl="0"/>
            <a:r>
              <a:rPr lang="fr-FR" sz="8000" noProof="0">
                <a:ln w="3175" cmpd="sng">
                  <a:noFill/>
                </a:ln>
                <a:solidFill>
                  <a:schemeClr val="accent1">
                    <a:lumMod val="60000"/>
                    <a:lumOff val="40000"/>
                  </a:schemeClr>
                </a:solidFill>
                <a:latin typeface="Arial"/>
              </a:rPr>
              <a:t> »</a:t>
            </a:r>
            <a:endParaRPr lang="fr-FR" noProof="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professionnelle">
    <p:spTree>
      <p:nvGrpSpPr>
        <p:cNvPr id="1" name=""/>
        <p:cNvGrpSpPr/>
        <p:nvPr/>
      </p:nvGrpSpPr>
      <p:grpSpPr>
        <a:xfrm>
          <a:off x="0" y="0"/>
          <a:ext cx="0" cy="0"/>
          <a:chOff x="0" y="0"/>
          <a:chExt cx="0" cy="0"/>
        </a:xfrm>
      </p:grpSpPr>
      <p:sp>
        <p:nvSpPr>
          <p:cNvPr id="2" name="Titre 1"/>
          <p:cNvSpPr>
            <a:spLocks noGrp="1"/>
          </p:cNvSpPr>
          <p:nvPr>
            <p:ph type="title"/>
          </p:nvPr>
        </p:nvSpPr>
        <p:spPr>
          <a:xfrm>
            <a:off x="677335" y="1931988"/>
            <a:ext cx="8596668" cy="2595460"/>
          </a:xfrm>
        </p:spPr>
        <p:txBody>
          <a:bodyPr rtlCol="0" anchor="b">
            <a:normAutofit/>
          </a:bodyPr>
          <a:lstStyle>
            <a:lvl1pPr algn="l">
              <a:defRPr sz="44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C7EB287E-6572-4E2D-A1AE-024261880CBB}" type="datetime1">
              <a:rPr lang="fr-FR" noProof="0" smtClean="0"/>
              <a:t>11/12/2025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ion Carte de nom">
    <p:spTree>
      <p:nvGrpSpPr>
        <p:cNvPr id="1" name=""/>
        <p:cNvGrpSpPr/>
        <p:nvPr/>
      </p:nvGrpSpPr>
      <p:grpSpPr>
        <a:xfrm>
          <a:off x="0" y="0"/>
          <a:ext cx="0" cy="0"/>
          <a:chOff x="0" y="0"/>
          <a:chExt cx="0" cy="0"/>
        </a:xfrm>
      </p:grpSpPr>
      <p:sp>
        <p:nvSpPr>
          <p:cNvPr id="2" name="Titre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fr-FR" noProof="0"/>
              <a:t>Modifiez le style du titre</a:t>
            </a:r>
          </a:p>
        </p:txBody>
      </p:sp>
      <p:sp>
        <p:nvSpPr>
          <p:cNvPr id="23" name="Espace réservé du texte 9"/>
          <p:cNvSpPr>
            <a:spLocks noGrp="1"/>
          </p:cNvSpPr>
          <p:nvPr>
            <p:ph type="body" sz="quarter" idx="13" hasCustomPrompt="1"/>
          </p:nvPr>
        </p:nvSpPr>
        <p:spPr>
          <a:xfrm>
            <a:off x="677332" y="4013200"/>
            <a:ext cx="8596669" cy="514248"/>
          </a:xfrm>
        </p:spPr>
        <p:txBody>
          <a:bodyPr rtlCol="0"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fr-FR" noProof="0" dirty="0"/>
              <a:t>Modifiez les styles du texte du masque</a:t>
            </a:r>
          </a:p>
        </p:txBody>
      </p:sp>
      <p:sp>
        <p:nvSpPr>
          <p:cNvPr id="3" name="Espace réservé du texte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6BA07C25-9A86-4D68-BC6C-26775EA9D6E7}" type="datetime1">
              <a:rPr lang="fr-FR" noProof="0" smtClean="0"/>
              <a:t>11/12/2025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
        <p:nvSpPr>
          <p:cNvPr id="24" name="Zone de texte 23"/>
          <p:cNvSpPr txBox="1"/>
          <p:nvPr/>
        </p:nvSpPr>
        <p:spPr>
          <a:xfrm>
            <a:off x="541870" y="790378"/>
            <a:ext cx="609600" cy="584776"/>
          </a:xfrm>
          <a:prstGeom prst="rect">
            <a:avLst/>
          </a:prstGeom>
        </p:spPr>
        <p:txBody>
          <a:bodyPr vert="horz" lIns="91440" tIns="45720" rIns="91440" bIns="45720" rtlCol="0" anchor="ctr">
            <a:noAutofit/>
          </a:bodyPr>
          <a:lstStyle/>
          <a:p>
            <a:pPr lvl="0" rtl="0"/>
            <a:r>
              <a:rPr lang="fr-FR" sz="8000" noProof="0">
                <a:ln w="3175" cmpd="sng">
                  <a:noFill/>
                </a:ln>
                <a:solidFill>
                  <a:schemeClr val="accent1">
                    <a:lumMod val="60000"/>
                    <a:lumOff val="40000"/>
                  </a:schemeClr>
                </a:solidFill>
                <a:effectLst/>
                <a:latin typeface="Arial"/>
              </a:rPr>
              <a:t>« </a:t>
            </a:r>
          </a:p>
        </p:txBody>
      </p:sp>
      <p:sp>
        <p:nvSpPr>
          <p:cNvPr id="25" name="Zone de texte 24"/>
          <p:cNvSpPr txBox="1"/>
          <p:nvPr/>
        </p:nvSpPr>
        <p:spPr>
          <a:xfrm>
            <a:off x="8893011" y="2886556"/>
            <a:ext cx="609600" cy="584776"/>
          </a:xfrm>
          <a:prstGeom prst="rect">
            <a:avLst/>
          </a:prstGeom>
        </p:spPr>
        <p:txBody>
          <a:bodyPr vert="horz" lIns="91440" tIns="45720" rIns="91440" bIns="45720" rtlCol="0" anchor="ctr">
            <a:noAutofit/>
          </a:bodyPr>
          <a:lstStyle/>
          <a:p>
            <a:pPr lvl="0" rtl="0"/>
            <a:r>
              <a:rPr lang="fr-FR" sz="8000" noProof="0">
                <a:ln w="3175" cmpd="sng">
                  <a:noFill/>
                </a:ln>
                <a:solidFill>
                  <a:schemeClr val="accent1">
                    <a:lumMod val="60000"/>
                    <a:lumOff val="40000"/>
                  </a:schemeClr>
                </a:solidFill>
                <a:effectLst/>
                <a:latin typeface="Arial"/>
              </a:rPr>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re 1"/>
          <p:cNvSpPr>
            <a:spLocks noGrp="1"/>
          </p:cNvSpPr>
          <p:nvPr>
            <p:ph type="title"/>
          </p:nvPr>
        </p:nvSpPr>
        <p:spPr>
          <a:xfrm>
            <a:off x="685799" y="609600"/>
            <a:ext cx="8588203" cy="3022600"/>
          </a:xfrm>
        </p:spPr>
        <p:txBody>
          <a:bodyPr rtlCol="0" anchor="ctr">
            <a:normAutofit/>
          </a:bodyPr>
          <a:lstStyle>
            <a:lvl1pPr algn="l">
              <a:defRPr sz="4400" b="0" cap="none"/>
            </a:lvl1pPr>
          </a:lstStyle>
          <a:p>
            <a:pPr rtl="0"/>
            <a:r>
              <a:rPr lang="fr-FR" noProof="0"/>
              <a:t>Modifiez le style du titre</a:t>
            </a:r>
          </a:p>
        </p:txBody>
      </p:sp>
      <p:sp>
        <p:nvSpPr>
          <p:cNvPr id="23" name="Espace réservé du texte 9"/>
          <p:cNvSpPr>
            <a:spLocks noGrp="1"/>
          </p:cNvSpPr>
          <p:nvPr>
            <p:ph type="body" sz="quarter" idx="13" hasCustomPrompt="1"/>
          </p:nvPr>
        </p:nvSpPr>
        <p:spPr>
          <a:xfrm>
            <a:off x="677332" y="4013200"/>
            <a:ext cx="8596669" cy="514248"/>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fr-FR" noProof="0" dirty="0"/>
              <a:t>Modifiez les styles du texte du masque</a:t>
            </a:r>
          </a:p>
        </p:txBody>
      </p:sp>
      <p:sp>
        <p:nvSpPr>
          <p:cNvPr id="3" name="Espace réservé du texte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B50A3D0F-1074-42A8-B158-00E8797D8172}" type="datetime1">
              <a:rPr lang="fr-FR" noProof="0" smtClean="0"/>
              <a:t>11/12/2025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5CA0091E-2448-47D3-9DFE-6D66D95A4A72}" type="datetime1">
              <a:rPr lang="fr-FR" noProof="0" smtClean="0"/>
              <a:t>11/12/2025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89333C77-0158-454C-844F-B7AB9BD7DAD4}" type="slidenum">
              <a:rPr lang="fr-FR" noProof="0" smtClean="0"/>
              <a:t>‹N°›</a:t>
            </a:fld>
            <a:endParaRPr lang="fr-FR"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967673" y="609599"/>
            <a:ext cx="1304743" cy="5251451"/>
          </a:xfrm>
        </p:spPr>
        <p:txBody>
          <a:bodyPr vert="eaVert" rtlCol="0" anchor="ctr"/>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677335" y="609600"/>
            <a:ext cx="7060150" cy="5251450"/>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90E1D799-BBFE-4A95-A2ED-F60EAEA97215}" type="datetime1">
              <a:rPr lang="fr-FR" noProof="0" smtClean="0"/>
              <a:t>11/12/2025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e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e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39" name="Forme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40" name="Forme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7" name="Espace réservé du contenu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0" name="Espace réservé du texte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1" name="Espace réservé du contenu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2" name="Espace réservé du texte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a:t>Cliquez pour modifier les styles du texte du masque</a:t>
            </a:r>
          </a:p>
        </p:txBody>
      </p:sp>
      <p:sp>
        <p:nvSpPr>
          <p:cNvPr id="24" name="Espace réservé du contenu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cxnSp>
        <p:nvCxnSpPr>
          <p:cNvPr id="26" name="Connecteur droit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ce réservé de la date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C6288466-8D88-4E34-AAEC-DD4F94D8780C}" type="datetime4">
              <a:rPr lang="fr-FR" noProof="0" smtClean="0">
                <a:latin typeface="+mn-lt"/>
              </a:rPr>
              <a:t>11 décembre 2025</a:t>
            </a:fld>
            <a:endParaRPr lang="fr-FR" noProof="0">
              <a:latin typeface="+mn-lt"/>
            </a:endParaRPr>
          </a:p>
        </p:txBody>
      </p:sp>
      <p:sp>
        <p:nvSpPr>
          <p:cNvPr id="4" name="Espace réservé du numéro de diapositive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32948329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e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1" name="Forme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sp>
          <p:nvSpPr>
            <p:cNvPr id="22" name="Forme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a:t>Modifiez le style du titre</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5" name="Espace réservé du texte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7" name="Espace réservé du contenu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sp>
        <p:nvSpPr>
          <p:cNvPr id="28" name="Espace réservé du contenu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a:t>Cliquez pour modifier les styles du texte du masque</a:t>
            </a:r>
          </a:p>
        </p:txBody>
      </p:sp>
      <p:cxnSp>
        <p:nvCxnSpPr>
          <p:cNvPr id="15" name="Connecteur droit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ce réservé de la date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7645359A-0831-4F53-9B76-98B4927FDA58}" type="datetime4">
              <a:rPr lang="fr-FR" noProof="0" smtClean="0">
                <a:latin typeface="+mn-lt"/>
              </a:rPr>
              <a:t>11 décembre 2025</a:t>
            </a:fld>
            <a:endParaRPr lang="fr-FR" noProof="0">
              <a:latin typeface="+mn-lt"/>
            </a:endParaRPr>
          </a:p>
        </p:txBody>
      </p:sp>
      <p:sp>
        <p:nvSpPr>
          <p:cNvPr id="4" name="Espace réservé du numéro de diapositive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30727554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lvl1pPr>
              <a:defRPr sz="3600"/>
            </a:lvl1pPr>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B6FC7F3A-89C1-48F6-916B-3BF57260097F}" type="datetime1">
              <a:rPr lang="fr-FR" noProof="0" smtClean="0"/>
              <a:t>11/12/2025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77335" y="2700867"/>
            <a:ext cx="8596668" cy="1826581"/>
          </a:xfrm>
        </p:spPr>
        <p:txBody>
          <a:bodyPr rtlCol="0" anchor="b"/>
          <a:lstStyle>
            <a:lvl1pPr algn="l">
              <a:defRPr sz="40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677335" y="4527448"/>
            <a:ext cx="8596668" cy="860400"/>
          </a:xfrm>
        </p:spPr>
        <p:txBody>
          <a:bodyPr rtlCol="0"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FD8957D5-D576-439A-BC81-BE57680A3DA9}" type="datetime1">
              <a:rPr lang="fr-FR" noProof="0" smtClean="0"/>
              <a:t>11/12/2025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677334" y="2160589"/>
            <a:ext cx="4184035" cy="3880772"/>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5089970" y="2160589"/>
            <a:ext cx="4184034" cy="388077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527F2784-452B-4D89-97B6-0B285E5386C7}" type="datetime1">
              <a:rPr lang="fr-FR" noProof="0" smtClean="0"/>
              <a:t>11/12/2025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FF9F0C5-380F-41C2-899A-BAC0F0927E16}" type="slidenum">
              <a:rPr lang="fr-FR" noProof="0" smtClean="0"/>
              <a:t>‹N°›</a:t>
            </a:fld>
            <a:endParaRPr lang="fr-F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p>
        </p:txBody>
      </p:sp>
      <p:sp>
        <p:nvSpPr>
          <p:cNvPr id="3" name="Espace réservé du texte 2"/>
          <p:cNvSpPr>
            <a:spLocks noGrp="1"/>
          </p:cNvSpPr>
          <p:nvPr>
            <p:ph type="body" idx="1" hasCustomPrompt="1"/>
          </p:nvPr>
        </p:nvSpPr>
        <p:spPr>
          <a:xfrm>
            <a:off x="675745" y="2160983"/>
            <a:ext cx="4185623"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675745" y="2737245"/>
            <a:ext cx="4185623" cy="330411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5088383" y="2160983"/>
            <a:ext cx="4185618"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p:cNvSpPr>
            <a:spLocks noGrp="1"/>
          </p:cNvSpPr>
          <p:nvPr>
            <p:ph sz="quarter" idx="4" hasCustomPrompt="1"/>
          </p:nvPr>
        </p:nvSpPr>
        <p:spPr>
          <a:xfrm>
            <a:off x="5088384" y="2737245"/>
            <a:ext cx="4185617" cy="330411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2B3EB128-F8AA-42C1-8BBB-6D38D6FDC143}" type="datetime1">
              <a:rPr lang="fr-FR" noProof="0" smtClean="0"/>
              <a:t>11/12/2025</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320800"/>
          </a:xfrm>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4705D7F8-D805-49FB-B2A5-BA4362984DD2}" type="datetime1">
              <a:rPr lang="fr-FR" noProof="0" smtClean="0"/>
              <a:t>11/12/2025</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2CB9D683-151B-4ED6-BB9C-D580990BFC65}" type="datetime1">
              <a:rPr lang="fr-FR" noProof="0" smtClean="0"/>
              <a:t>11/12/2025</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77334" y="1498604"/>
            <a:ext cx="3854528" cy="1278466"/>
          </a:xfrm>
        </p:spPr>
        <p:txBody>
          <a:bodyPr rtlCol="0" anchor="b">
            <a:normAutofit/>
          </a:bodyPr>
          <a:lstStyle>
            <a:lvl1pPr>
              <a:defRPr sz="2000"/>
            </a:lvl1pPr>
          </a:lstStyle>
          <a:p>
            <a:pPr rtl="0"/>
            <a:r>
              <a:rPr lang="fr-FR" noProof="0"/>
              <a:t>Modifiez le style du titre</a:t>
            </a:r>
          </a:p>
        </p:txBody>
      </p:sp>
      <p:sp>
        <p:nvSpPr>
          <p:cNvPr id="3" name="Espace réservé du contenu 2"/>
          <p:cNvSpPr>
            <a:spLocks noGrp="1"/>
          </p:cNvSpPr>
          <p:nvPr>
            <p:ph idx="1" hasCustomPrompt="1"/>
          </p:nvPr>
        </p:nvSpPr>
        <p:spPr>
          <a:xfrm>
            <a:off x="4760461" y="514924"/>
            <a:ext cx="4513541" cy="552643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677334" y="2777069"/>
            <a:ext cx="3854528" cy="2584449"/>
          </a:xfrm>
        </p:spPr>
        <p:txBody>
          <a:bodyPr rtlCol="0">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BF4CFC8E-4A12-42A7-8744-3E3A6BA69E77}" type="datetime1">
              <a:rPr lang="fr-FR" noProof="0" smtClean="0"/>
              <a:t>11/12/2025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519954A3-9DFD-4C44-94BA-B95130A3BA1C}" type="slidenum">
              <a:rPr lang="fr-FR" noProof="0" smtClean="0"/>
              <a:t>‹N°›</a:t>
            </a:fld>
            <a:endParaRPr lang="fr-F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77334" y="4800600"/>
            <a:ext cx="8596667" cy="566738"/>
          </a:xfrm>
        </p:spPr>
        <p:txBody>
          <a:bodyPr rtlCol="0" anchor="b">
            <a:normAutofit/>
          </a:bodyPr>
          <a:lstStyle>
            <a:lvl1pPr algn="l">
              <a:defRPr sz="2400" b="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677334" y="609600"/>
            <a:ext cx="8596668" cy="3845718"/>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677334" y="5367338"/>
            <a:ext cx="8596667" cy="674024"/>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03580440-07F2-42B5-9F2D-160325DE57BC}" type="datetime1">
              <a:rPr lang="fr-FR" noProof="0" smtClean="0"/>
              <a:t>11/12/2025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e 6"/>
          <p:cNvGrpSpPr/>
          <p:nvPr/>
        </p:nvGrpSpPr>
        <p:grpSpPr>
          <a:xfrm>
            <a:off x="0" y="-8467"/>
            <a:ext cx="12192000" cy="6866467"/>
            <a:chOff x="0" y="-8467"/>
            <a:chExt cx="12192000" cy="6866467"/>
          </a:xfrm>
        </p:grpSpPr>
        <p:cxnSp>
          <p:nvCxnSpPr>
            <p:cNvPr id="20" name="Connecteur droit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Triangle isocè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Triangle isocè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Triangle isocè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Espace réservé du titre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pPr rtl="0"/>
            <a:r>
              <a:rPr lang="fr-FR" noProof="0"/>
              <a:t>Modifiez le style du titre</a:t>
            </a:r>
          </a:p>
        </p:txBody>
      </p:sp>
      <p:sp>
        <p:nvSpPr>
          <p:cNvPr id="3" name="Espace réservé du texte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3BF37ED2-6AD5-4971-B046-7D3C4C575DAF}" type="datetime1">
              <a:rPr lang="fr-FR" noProof="0" smtClean="0"/>
              <a:t>11/12/2025</a:t>
            </a:fld>
            <a:endParaRPr lang="fr-FR" noProof="0"/>
          </a:p>
        </p:txBody>
      </p:sp>
      <p:sp>
        <p:nvSpPr>
          <p:cNvPr id="5" name="Espace réservé du pied de page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D57F1E4F-1CFF-5643-939E-217C01CDF565}" type="slidenum">
              <a:rPr lang="fr-FR" noProof="0" smtClean="0"/>
              <a:pPr rtl="0"/>
              <a:t>‹N°›</a:t>
            </a:fld>
            <a:endParaRPr lang="fr-F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fc@caf15.caf.f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partenariatmsa.blf@auvergne.msa.fr" TargetMode="External"/><Relationship Id="rId4" Type="http://schemas.openxmlformats.org/officeDocument/2006/relationships/hyperlink" Target="mailto:lebert.muriel@auvergne.msa.f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2.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8.sv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599EB2-5E3B-2BD0-FBF5-67223702EAA4}"/>
              </a:ext>
            </a:extLst>
          </p:cNvPr>
          <p:cNvSpPr>
            <a:spLocks noGrp="1"/>
          </p:cNvSpPr>
          <p:nvPr>
            <p:ph type="ctrTitle"/>
          </p:nvPr>
        </p:nvSpPr>
        <p:spPr>
          <a:xfrm>
            <a:off x="111760" y="342054"/>
            <a:ext cx="9009843" cy="1646302"/>
          </a:xfrm>
        </p:spPr>
        <p:txBody>
          <a:bodyPr/>
          <a:lstStyle/>
          <a:p>
            <a:r>
              <a:rPr lang="fr-FR" dirty="0">
                <a:solidFill>
                  <a:srgbClr val="FFC000"/>
                </a:solidFill>
              </a:rPr>
              <a:t>WEBINAIRE SUBVENTIONS CAF &amp; MSA</a:t>
            </a:r>
          </a:p>
        </p:txBody>
      </p:sp>
      <p:sp>
        <p:nvSpPr>
          <p:cNvPr id="3" name="Sous-titre 2">
            <a:extLst>
              <a:ext uri="{FF2B5EF4-FFF2-40B4-BE49-F238E27FC236}">
                <a16:creationId xmlns:a16="http://schemas.microsoft.com/office/drawing/2014/main" id="{8271BD6A-9835-9130-2592-D22B2C92D86B}"/>
              </a:ext>
            </a:extLst>
          </p:cNvPr>
          <p:cNvSpPr>
            <a:spLocks noGrp="1"/>
          </p:cNvSpPr>
          <p:nvPr>
            <p:ph type="subTitle" idx="1"/>
          </p:nvPr>
        </p:nvSpPr>
        <p:spPr>
          <a:xfrm>
            <a:off x="1354667" y="1988356"/>
            <a:ext cx="7766936" cy="1096899"/>
          </a:xfrm>
        </p:spPr>
        <p:txBody>
          <a:bodyPr/>
          <a:lstStyle/>
          <a:p>
            <a:r>
              <a:rPr lang="fr-FR" dirty="0"/>
              <a:t>11 décembre 2025</a:t>
            </a:r>
          </a:p>
        </p:txBody>
      </p:sp>
      <p:sp>
        <p:nvSpPr>
          <p:cNvPr id="4" name="Sous-titre 2">
            <a:extLst>
              <a:ext uri="{FF2B5EF4-FFF2-40B4-BE49-F238E27FC236}">
                <a16:creationId xmlns:a16="http://schemas.microsoft.com/office/drawing/2014/main" id="{185E914D-0F2B-8D01-7242-A1892A724233}"/>
              </a:ext>
            </a:extLst>
          </p:cNvPr>
          <p:cNvSpPr txBox="1">
            <a:spLocks/>
          </p:cNvSpPr>
          <p:nvPr/>
        </p:nvSpPr>
        <p:spPr>
          <a:xfrm>
            <a:off x="1060027" y="2448560"/>
            <a:ext cx="7766936" cy="406738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fr-FR" b="1" dirty="0">
                <a:solidFill>
                  <a:srgbClr val="FFC000"/>
                </a:solidFill>
              </a:rPr>
              <a:t>BONJOUR ET BIENVENUE</a:t>
            </a:r>
          </a:p>
          <a:p>
            <a:pPr algn="ctr"/>
            <a:endParaRPr lang="fr-FR" b="1" dirty="0"/>
          </a:p>
          <a:p>
            <a:pPr algn="ctr"/>
            <a:endParaRPr lang="fr-FR" b="1" dirty="0"/>
          </a:p>
          <a:p>
            <a:pPr algn="ctr"/>
            <a:r>
              <a:rPr lang="fr-FR" b="1" dirty="0"/>
              <a:t>VOS MICROS SERONT COUPES</a:t>
            </a:r>
          </a:p>
          <a:p>
            <a:pPr algn="ctr"/>
            <a:endParaRPr lang="fr-FR" b="1" dirty="0"/>
          </a:p>
          <a:p>
            <a:pPr algn="ctr"/>
            <a:r>
              <a:rPr lang="fr-FR" b="1" dirty="0"/>
              <a:t>VOUS POUVEZ POSER VOS QUESTIONS DANS LE FIL DE DISCUSSION, NOUS TENTERONS D’Y REPONDRE LE PLUS POSSIBLE</a:t>
            </a:r>
          </a:p>
          <a:p>
            <a:pPr algn="ctr"/>
            <a:endParaRPr lang="fr-FR" b="1" dirty="0"/>
          </a:p>
          <a:p>
            <a:pPr algn="ctr"/>
            <a:r>
              <a:rPr lang="fr-FR" b="1" dirty="0"/>
              <a:t>CE WEBINAIRE SERA ENREGISTRE ET LUI, AINSI QUE LE GUIDE, POURRONT ÊTRE CONSULTES SUR LE CAF.FR </a:t>
            </a:r>
          </a:p>
        </p:txBody>
      </p:sp>
    </p:spTree>
    <p:extLst>
      <p:ext uri="{BB962C8B-B14F-4D97-AF65-F5344CB8AC3E}">
        <p14:creationId xmlns:p14="http://schemas.microsoft.com/office/powerpoint/2010/main" val="114780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47F62A-B0AA-D111-FF41-128246B097C5}"/>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76FAE47D-7AF9-325A-DE98-42DDFF646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3B656AAA-613F-166E-BC88-5987BB7CA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D1F3700D-BD6F-E395-8712-A3EE34F502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037C328E-48F3-768E-7D00-EBFCCE3F25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CB7E6996-90A2-3306-8714-774C1B7BD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B2240A67-2154-DF45-1FF0-AA0B6F1EF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FAB5388D-3D59-D017-4260-FC0B6B0FA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B932E90B-6F8A-A2F8-7D5B-39D9DB330E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938030E0-B60A-75A2-DFB7-80D4C5B2C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A0C12B84-EBCF-618C-A7BB-849AE431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8121980D-4C2F-5639-3C88-B8C9EFB89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3AAE1365-FFE0-CAA6-8A25-FB5F05BCB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EF1C70B1-25E2-D716-6A3E-935AF883BD9C}"/>
              </a:ext>
            </a:extLst>
          </p:cNvPr>
          <p:cNvSpPr>
            <a:spLocks noGrp="1"/>
          </p:cNvSpPr>
          <p:nvPr>
            <p:ph type="title"/>
          </p:nvPr>
        </p:nvSpPr>
        <p:spPr>
          <a:xfrm>
            <a:off x="326231" y="5476877"/>
            <a:ext cx="8158392"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BESOIN / PROBLEMATIQUE</a:t>
            </a:r>
          </a:p>
        </p:txBody>
      </p:sp>
      <p:graphicFrame>
        <p:nvGraphicFramePr>
          <p:cNvPr id="2" name="Tableau 1">
            <a:extLst>
              <a:ext uri="{FF2B5EF4-FFF2-40B4-BE49-F238E27FC236}">
                <a16:creationId xmlns:a16="http://schemas.microsoft.com/office/drawing/2014/main" id="{07ED6232-D8AD-AB65-6DC3-439B442D7107}"/>
              </a:ext>
            </a:extLst>
          </p:cNvPr>
          <p:cNvGraphicFramePr>
            <a:graphicFrameLocks noGrp="1"/>
          </p:cNvGraphicFramePr>
          <p:nvPr>
            <p:extLst>
              <p:ext uri="{D42A27DB-BD31-4B8C-83A1-F6EECF244321}">
                <p14:modId xmlns:p14="http://schemas.microsoft.com/office/powerpoint/2010/main" val="3992090767"/>
              </p:ext>
            </p:extLst>
          </p:nvPr>
        </p:nvGraphicFramePr>
        <p:xfrm>
          <a:off x="326231" y="242313"/>
          <a:ext cx="11539538" cy="3948687"/>
        </p:xfrm>
        <a:graphic>
          <a:graphicData uri="http://schemas.openxmlformats.org/drawingml/2006/table">
            <a:tbl>
              <a:tblPr firstRow="1" firstCol="1" bandRow="1">
                <a:tableStyleId>{5C22544A-7EE6-4342-B048-85BDC9FD1C3A}</a:tableStyleId>
              </a:tblPr>
              <a:tblGrid>
                <a:gridCol w="3541040">
                  <a:extLst>
                    <a:ext uri="{9D8B030D-6E8A-4147-A177-3AD203B41FA5}">
                      <a16:colId xmlns:a16="http://schemas.microsoft.com/office/drawing/2014/main" val="3802430515"/>
                    </a:ext>
                  </a:extLst>
                </a:gridCol>
                <a:gridCol w="4266483">
                  <a:extLst>
                    <a:ext uri="{9D8B030D-6E8A-4147-A177-3AD203B41FA5}">
                      <a16:colId xmlns:a16="http://schemas.microsoft.com/office/drawing/2014/main" val="2436409958"/>
                    </a:ext>
                  </a:extLst>
                </a:gridCol>
                <a:gridCol w="3732015">
                  <a:extLst>
                    <a:ext uri="{9D8B030D-6E8A-4147-A177-3AD203B41FA5}">
                      <a16:colId xmlns:a16="http://schemas.microsoft.com/office/drawing/2014/main" val="1962517873"/>
                    </a:ext>
                  </a:extLst>
                </a:gridCol>
              </a:tblGrid>
              <a:tr h="231976">
                <a:tc>
                  <a:txBody>
                    <a:bodyPr/>
                    <a:lstStyle/>
                    <a:p>
                      <a:pPr algn="ctr">
                        <a:lnSpc>
                          <a:spcPct val="107000"/>
                        </a:lnSpc>
                        <a:spcAft>
                          <a:spcPts val="800"/>
                        </a:spcAft>
                        <a:buNone/>
                      </a:pPr>
                      <a:r>
                        <a:rPr lang="fr-FR" sz="1100" kern="100" dirty="0">
                          <a:effectLst/>
                        </a:rPr>
                        <a:t>Type de porteur</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tc>
                  <a:txBody>
                    <a:bodyPr/>
                    <a:lstStyle/>
                    <a:p>
                      <a:pPr algn="ctr">
                        <a:lnSpc>
                          <a:spcPct val="107000"/>
                        </a:lnSpc>
                        <a:spcAft>
                          <a:spcPts val="800"/>
                        </a:spcAft>
                        <a:buNone/>
                      </a:pPr>
                      <a:r>
                        <a:rPr lang="fr-FR" sz="1100" kern="100">
                          <a:effectLst/>
                        </a:rPr>
                        <a:t>Caractéristiques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tc>
                  <a:txBody>
                    <a:bodyPr/>
                    <a:lstStyle/>
                    <a:p>
                      <a:pPr algn="ctr">
                        <a:lnSpc>
                          <a:spcPct val="107000"/>
                        </a:lnSpc>
                        <a:spcAft>
                          <a:spcPts val="800"/>
                        </a:spcAft>
                        <a:buNone/>
                      </a:pPr>
                      <a:r>
                        <a:rPr lang="fr-FR" sz="1100" kern="100">
                          <a:effectLst/>
                        </a:rPr>
                        <a:t>Repérage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extLst>
                  <a:ext uri="{0D108BD9-81ED-4DB2-BD59-A6C34878D82A}">
                    <a16:rowId xmlns:a16="http://schemas.microsoft.com/office/drawing/2014/main" val="2516299833"/>
                  </a:ext>
                </a:extLst>
              </a:tr>
              <a:tr h="107767">
                <a:tc gridSpan="3">
                  <a:txBody>
                    <a:bodyPr/>
                    <a:lstStyle/>
                    <a:p>
                      <a:pPr algn="ctr">
                        <a:lnSpc>
                          <a:spcPct val="107000"/>
                        </a:lnSpc>
                        <a:spcAft>
                          <a:spcPts val="800"/>
                        </a:spcAft>
                        <a:buNone/>
                      </a:pPr>
                      <a:r>
                        <a:rPr lang="fr-FR" sz="700" kern="100" dirty="0">
                          <a:effectLst/>
                        </a:rPr>
                        <a:t>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31460226"/>
                  </a:ext>
                </a:extLst>
              </a:tr>
              <a:tr h="448482">
                <a:tc>
                  <a:txBody>
                    <a:bodyPr/>
                    <a:lstStyle/>
                    <a:p>
                      <a:pPr algn="just">
                        <a:lnSpc>
                          <a:spcPct val="107000"/>
                        </a:lnSpc>
                        <a:spcAft>
                          <a:spcPts val="800"/>
                        </a:spcAft>
                        <a:buNone/>
                      </a:pPr>
                      <a:r>
                        <a:rPr lang="fr-FR" sz="1100" kern="100">
                          <a:effectLst/>
                        </a:rPr>
                        <a:t>Collectivité/territoire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tc>
                  <a:txBody>
                    <a:bodyPr/>
                    <a:lstStyle/>
                    <a:p>
                      <a:pPr>
                        <a:lnSpc>
                          <a:spcPct val="100000"/>
                        </a:lnSpc>
                        <a:spcAft>
                          <a:spcPts val="0"/>
                        </a:spcAft>
                        <a:buNone/>
                      </a:pPr>
                      <a:r>
                        <a:rPr lang="fr-FR" sz="1100" kern="100" dirty="0">
                          <a:effectLst/>
                        </a:rPr>
                        <a:t>Agissent pour leurs ressortissants</a:t>
                      </a:r>
                    </a:p>
                    <a:p>
                      <a:pPr>
                        <a:lnSpc>
                          <a:spcPct val="100000"/>
                        </a:lnSpc>
                        <a:spcAft>
                          <a:spcPts val="0"/>
                        </a:spcAft>
                        <a:buNone/>
                      </a:pPr>
                      <a:r>
                        <a:rPr lang="fr-FR" sz="1100" kern="100" dirty="0">
                          <a:effectLst/>
                        </a:rPr>
                        <a:t>Pas de familles en suivi régulier</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tc>
                  <a:txBody>
                    <a:bodyPr/>
                    <a:lstStyle/>
                    <a:p>
                      <a:pPr algn="just">
                        <a:lnSpc>
                          <a:spcPct val="100000"/>
                        </a:lnSpc>
                        <a:spcAft>
                          <a:spcPts val="0"/>
                        </a:spcAft>
                        <a:buNone/>
                      </a:pPr>
                      <a:r>
                        <a:rPr lang="fr-FR" sz="1100" kern="100" dirty="0">
                          <a:effectLst/>
                        </a:rPr>
                        <a:t>Diagnostic de territoire</a:t>
                      </a:r>
                    </a:p>
                    <a:p>
                      <a:pPr algn="just">
                        <a:lnSpc>
                          <a:spcPct val="100000"/>
                        </a:lnSpc>
                        <a:spcAft>
                          <a:spcPts val="0"/>
                        </a:spcAft>
                        <a:buNone/>
                      </a:pPr>
                      <a:r>
                        <a:rPr lang="fr-FR" sz="1100" kern="100" dirty="0">
                          <a:effectLst/>
                        </a:rPr>
                        <a:t>Etude nationale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extLst>
                  <a:ext uri="{0D108BD9-81ED-4DB2-BD59-A6C34878D82A}">
                    <a16:rowId xmlns:a16="http://schemas.microsoft.com/office/drawing/2014/main" val="507839746"/>
                  </a:ext>
                </a:extLst>
              </a:tr>
              <a:tr h="448482">
                <a:tc>
                  <a:txBody>
                    <a:bodyPr/>
                    <a:lstStyle/>
                    <a:p>
                      <a:pPr algn="just">
                        <a:lnSpc>
                          <a:spcPct val="107000"/>
                        </a:lnSpc>
                        <a:spcAft>
                          <a:spcPts val="800"/>
                        </a:spcAft>
                        <a:buNone/>
                      </a:pPr>
                      <a:r>
                        <a:rPr lang="fr-FR" sz="1100" kern="100" dirty="0">
                          <a:solidFill>
                            <a:schemeClr val="tx1"/>
                          </a:solidFill>
                          <a:effectLst/>
                        </a:rPr>
                        <a:t>Actions finançables</a:t>
                      </a:r>
                      <a:endParaRPr lang="fr-FR"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solidFill>
                      <a:schemeClr val="accent1">
                        <a:lumMod val="20000"/>
                        <a:lumOff val="80000"/>
                      </a:schemeClr>
                    </a:solidFill>
                  </a:tcPr>
                </a:tc>
                <a:tc gridSpan="2">
                  <a:txBody>
                    <a:bodyPr/>
                    <a:lstStyle/>
                    <a:p>
                      <a:pPr algn="just">
                        <a:lnSpc>
                          <a:spcPct val="100000"/>
                        </a:lnSpc>
                        <a:spcAft>
                          <a:spcPts val="0"/>
                        </a:spcAft>
                        <a:buNone/>
                      </a:pPr>
                      <a:r>
                        <a:rPr lang="fr-FR" sz="1100" kern="100" dirty="0">
                          <a:effectLst/>
                        </a:rPr>
                        <a:t>Actions à portée territoriale</a:t>
                      </a:r>
                    </a:p>
                    <a:p>
                      <a:pPr algn="just">
                        <a:lnSpc>
                          <a:spcPct val="100000"/>
                        </a:lnSpc>
                        <a:spcAft>
                          <a:spcPts val="0"/>
                        </a:spcAft>
                        <a:buNone/>
                      </a:pPr>
                      <a:r>
                        <a:rPr lang="fr-FR" sz="1100" kern="100" dirty="0">
                          <a:effectLst/>
                        </a:rPr>
                        <a:t>Ex : création d’équipements ou de dispositifs</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tc hMerge="1">
                  <a:txBody>
                    <a:bodyPr/>
                    <a:lstStyle/>
                    <a:p>
                      <a:endParaRPr lang="fr-FR"/>
                    </a:p>
                  </a:txBody>
                  <a:tcPr/>
                </a:tc>
                <a:extLst>
                  <a:ext uri="{0D108BD9-81ED-4DB2-BD59-A6C34878D82A}">
                    <a16:rowId xmlns:a16="http://schemas.microsoft.com/office/drawing/2014/main" val="3969511341"/>
                  </a:ext>
                </a:extLst>
              </a:tr>
              <a:tr h="107767">
                <a:tc gridSpan="3">
                  <a:txBody>
                    <a:bodyPr/>
                    <a:lstStyle/>
                    <a:p>
                      <a:pPr algn="ctr">
                        <a:lnSpc>
                          <a:spcPct val="107000"/>
                        </a:lnSpc>
                        <a:spcAft>
                          <a:spcPts val="800"/>
                        </a:spcAft>
                        <a:buNone/>
                      </a:pPr>
                      <a:r>
                        <a:rPr lang="fr-FR" sz="700" kern="100" dirty="0">
                          <a:effectLst/>
                        </a:rPr>
                        <a:t>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50613475"/>
                  </a:ext>
                </a:extLst>
              </a:tr>
              <a:tr h="626726">
                <a:tc>
                  <a:txBody>
                    <a:bodyPr/>
                    <a:lstStyle/>
                    <a:p>
                      <a:pPr algn="just">
                        <a:lnSpc>
                          <a:spcPct val="107000"/>
                        </a:lnSpc>
                        <a:spcAft>
                          <a:spcPts val="800"/>
                        </a:spcAft>
                        <a:buNone/>
                      </a:pPr>
                      <a:r>
                        <a:rPr lang="fr-FR" sz="1100" kern="100">
                          <a:effectLst/>
                        </a:rPr>
                        <a:t>Têtes de réseaux</a:t>
                      </a:r>
                    </a:p>
                    <a:p>
                      <a:pPr>
                        <a:lnSpc>
                          <a:spcPct val="107000"/>
                        </a:lnSpc>
                        <a:spcAft>
                          <a:spcPts val="800"/>
                        </a:spcAft>
                        <a:buNone/>
                      </a:pPr>
                      <a:r>
                        <a:rPr lang="fr-FR" sz="1100" kern="100">
                          <a:effectLst/>
                        </a:rPr>
                        <a:t>(Fédération, Association départementale Union,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tc>
                  <a:txBody>
                    <a:bodyPr/>
                    <a:lstStyle/>
                    <a:p>
                      <a:pPr algn="just">
                        <a:lnSpc>
                          <a:spcPct val="100000"/>
                        </a:lnSpc>
                        <a:spcAft>
                          <a:spcPts val="0"/>
                        </a:spcAft>
                        <a:buNone/>
                      </a:pPr>
                      <a:r>
                        <a:rPr lang="fr-FR" sz="1100" kern="100" dirty="0">
                          <a:effectLst/>
                        </a:rPr>
                        <a:t>Agissent pour leurs adhérents, pas de familles en suivi régulier</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tc>
                  <a:txBody>
                    <a:bodyPr/>
                    <a:lstStyle/>
                    <a:p>
                      <a:pPr algn="just">
                        <a:lnSpc>
                          <a:spcPct val="100000"/>
                        </a:lnSpc>
                        <a:spcAft>
                          <a:spcPts val="0"/>
                        </a:spcAft>
                        <a:buNone/>
                      </a:pPr>
                      <a:r>
                        <a:rPr lang="fr-FR" sz="1100" kern="100" dirty="0">
                          <a:effectLst/>
                        </a:rPr>
                        <a:t>Diagnostic de territoire</a:t>
                      </a:r>
                    </a:p>
                    <a:p>
                      <a:pPr algn="just">
                        <a:lnSpc>
                          <a:spcPct val="100000"/>
                        </a:lnSpc>
                        <a:spcAft>
                          <a:spcPts val="0"/>
                        </a:spcAft>
                        <a:buNone/>
                      </a:pPr>
                      <a:r>
                        <a:rPr lang="fr-FR" sz="1100" kern="100" dirty="0">
                          <a:effectLst/>
                        </a:rPr>
                        <a:t>Etude nationale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extLst>
                  <a:ext uri="{0D108BD9-81ED-4DB2-BD59-A6C34878D82A}">
                    <a16:rowId xmlns:a16="http://schemas.microsoft.com/office/drawing/2014/main" val="1053661554"/>
                  </a:ext>
                </a:extLst>
              </a:tr>
              <a:tr h="727679">
                <a:tc>
                  <a:txBody>
                    <a:bodyPr/>
                    <a:lstStyle/>
                    <a:p>
                      <a:pPr marL="0" algn="just" defTabSz="457200" rtl="0" eaLnBrk="1" latinLnBrk="0" hangingPunct="1">
                        <a:lnSpc>
                          <a:spcPct val="107000"/>
                        </a:lnSpc>
                        <a:spcAft>
                          <a:spcPts val="800"/>
                        </a:spcAft>
                        <a:buNone/>
                      </a:pPr>
                      <a:r>
                        <a:rPr lang="fr-FR" sz="1100" b="1" kern="100" dirty="0">
                          <a:solidFill>
                            <a:schemeClr val="tx1"/>
                          </a:solidFill>
                          <a:effectLst/>
                          <a:latin typeface="+mn-lt"/>
                          <a:ea typeface="+mn-ea"/>
                          <a:cs typeface="+mn-cs"/>
                        </a:rPr>
                        <a:t>Actions finançables</a:t>
                      </a:r>
                    </a:p>
                  </a:txBody>
                  <a:tcPr marL="68143" marR="68143" marT="0" marB="0" anchor="ctr">
                    <a:solidFill>
                      <a:schemeClr val="accent1">
                        <a:lumMod val="20000"/>
                        <a:lumOff val="80000"/>
                      </a:schemeClr>
                    </a:solidFill>
                  </a:tcPr>
                </a:tc>
                <a:tc gridSpan="2">
                  <a:txBody>
                    <a:bodyPr/>
                    <a:lstStyle/>
                    <a:p>
                      <a:pPr algn="just">
                        <a:lnSpc>
                          <a:spcPct val="100000"/>
                        </a:lnSpc>
                        <a:spcAft>
                          <a:spcPts val="0"/>
                        </a:spcAft>
                        <a:buNone/>
                      </a:pPr>
                      <a:r>
                        <a:rPr lang="fr-FR" sz="1100" kern="100" dirty="0">
                          <a:effectLst/>
                        </a:rPr>
                        <a:t>Actions à portée territoriale ou départementale, </a:t>
                      </a:r>
                    </a:p>
                    <a:p>
                      <a:pPr algn="just">
                        <a:lnSpc>
                          <a:spcPct val="100000"/>
                        </a:lnSpc>
                        <a:spcAft>
                          <a:spcPts val="0"/>
                        </a:spcAft>
                        <a:buNone/>
                      </a:pPr>
                      <a:r>
                        <a:rPr lang="fr-FR" sz="1100" kern="100" dirty="0">
                          <a:effectLst/>
                        </a:rPr>
                        <a:t>Ex : conférences, spectacles…</a:t>
                      </a:r>
                    </a:p>
                    <a:p>
                      <a:pPr algn="just">
                        <a:lnSpc>
                          <a:spcPct val="100000"/>
                        </a:lnSpc>
                        <a:spcAft>
                          <a:spcPts val="0"/>
                        </a:spcAft>
                        <a:buNone/>
                      </a:pPr>
                      <a:r>
                        <a:rPr lang="fr-FR" sz="1100" b="1" kern="100" dirty="0">
                          <a:solidFill>
                            <a:srgbClr val="FF0000"/>
                          </a:solidFill>
                          <a:effectLst/>
                          <a:sym typeface="Webdings" panose="05030102010509060703" pitchFamily="18" charset="2"/>
                        </a:rPr>
                        <a:t></a:t>
                      </a:r>
                      <a:r>
                        <a:rPr lang="fr-FR" sz="1100" kern="100" dirty="0">
                          <a:effectLst/>
                        </a:rPr>
                        <a:t> Ateliers parents, groupes de parole…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tc hMerge="1">
                  <a:txBody>
                    <a:bodyPr/>
                    <a:lstStyle/>
                    <a:p>
                      <a:endParaRPr lang="fr-FR"/>
                    </a:p>
                  </a:txBody>
                  <a:tcPr/>
                </a:tc>
                <a:extLst>
                  <a:ext uri="{0D108BD9-81ED-4DB2-BD59-A6C34878D82A}">
                    <a16:rowId xmlns:a16="http://schemas.microsoft.com/office/drawing/2014/main" val="1875072858"/>
                  </a:ext>
                </a:extLst>
              </a:tr>
              <a:tr h="107767">
                <a:tc gridSpan="3">
                  <a:txBody>
                    <a:bodyPr/>
                    <a:lstStyle/>
                    <a:p>
                      <a:pPr algn="ctr">
                        <a:lnSpc>
                          <a:spcPct val="107000"/>
                        </a:lnSpc>
                        <a:spcAft>
                          <a:spcPts val="800"/>
                        </a:spcAft>
                        <a:buNone/>
                      </a:pPr>
                      <a:r>
                        <a:rPr lang="fr-FR" sz="700" kern="100" dirty="0">
                          <a:effectLst/>
                        </a:rPr>
                        <a:t>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12260498"/>
                  </a:ext>
                </a:extLst>
              </a:tr>
              <a:tr h="347529">
                <a:tc>
                  <a:txBody>
                    <a:bodyPr/>
                    <a:lstStyle/>
                    <a:p>
                      <a:pPr algn="l">
                        <a:lnSpc>
                          <a:spcPct val="107000"/>
                        </a:lnSpc>
                        <a:spcAft>
                          <a:spcPts val="800"/>
                        </a:spcAft>
                        <a:buNone/>
                      </a:pPr>
                      <a:r>
                        <a:rPr lang="fr-FR" sz="1100" kern="100" dirty="0">
                          <a:effectLst/>
                        </a:rPr>
                        <a:t>Associations, entreprises, équipements collectivités (crèches, ACM…)</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tc>
                  <a:txBody>
                    <a:bodyPr/>
                    <a:lstStyle/>
                    <a:p>
                      <a:pPr algn="just">
                        <a:lnSpc>
                          <a:spcPct val="107000"/>
                        </a:lnSpc>
                        <a:spcAft>
                          <a:spcPts val="800"/>
                        </a:spcAft>
                        <a:buNone/>
                      </a:pPr>
                      <a:r>
                        <a:rPr lang="fr-FR" sz="1100" kern="100">
                          <a:effectLst/>
                        </a:rPr>
                        <a:t>Accompagnent les familles au quotidien ou régulièrement</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tc>
                  <a:txBody>
                    <a:bodyPr/>
                    <a:lstStyle/>
                    <a:p>
                      <a:pPr algn="just">
                        <a:lnSpc>
                          <a:spcPct val="107000"/>
                        </a:lnSpc>
                        <a:spcAft>
                          <a:spcPts val="800"/>
                        </a:spcAft>
                        <a:buNone/>
                      </a:pPr>
                      <a:r>
                        <a:rPr lang="fr-FR" sz="1100" kern="100" dirty="0">
                          <a:effectLst/>
                        </a:rPr>
                        <a:t>Constats faits par les professionnels de terrain</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extLst>
                  <a:ext uri="{0D108BD9-81ED-4DB2-BD59-A6C34878D82A}">
                    <a16:rowId xmlns:a16="http://schemas.microsoft.com/office/drawing/2014/main" val="3969078964"/>
                  </a:ext>
                </a:extLst>
              </a:tr>
              <a:tr h="789954">
                <a:tc>
                  <a:txBody>
                    <a:bodyPr/>
                    <a:lstStyle/>
                    <a:p>
                      <a:pPr algn="just">
                        <a:lnSpc>
                          <a:spcPct val="107000"/>
                        </a:lnSpc>
                        <a:spcAft>
                          <a:spcPts val="800"/>
                        </a:spcAft>
                        <a:buNone/>
                      </a:pPr>
                      <a:r>
                        <a:rPr lang="fr-FR" sz="1100" kern="100" dirty="0">
                          <a:solidFill>
                            <a:schemeClr val="tx1"/>
                          </a:solidFill>
                          <a:effectLst/>
                        </a:rPr>
                        <a:t>Actions finançables</a:t>
                      </a:r>
                      <a:endParaRPr lang="fr-FR"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solidFill>
                      <a:schemeClr val="accent1">
                        <a:lumMod val="20000"/>
                        <a:lumOff val="80000"/>
                      </a:schemeClr>
                    </a:solidFill>
                  </a:tcPr>
                </a:tc>
                <a:tc gridSpan="2">
                  <a:txBody>
                    <a:bodyPr/>
                    <a:lstStyle/>
                    <a:p>
                      <a:pPr algn="just">
                        <a:lnSpc>
                          <a:spcPct val="100000"/>
                        </a:lnSpc>
                        <a:spcAft>
                          <a:spcPts val="0"/>
                        </a:spcAft>
                        <a:buNone/>
                      </a:pPr>
                      <a:r>
                        <a:rPr lang="fr-FR" sz="1100" kern="100" dirty="0">
                          <a:effectLst/>
                        </a:rPr>
                        <a:t>Actions à destination des familles adhérentes ou suivies exclusivement</a:t>
                      </a:r>
                    </a:p>
                    <a:p>
                      <a:pPr algn="just">
                        <a:lnSpc>
                          <a:spcPct val="100000"/>
                        </a:lnSpc>
                        <a:spcAft>
                          <a:spcPts val="0"/>
                        </a:spcAft>
                        <a:buNone/>
                      </a:pPr>
                      <a:r>
                        <a:rPr lang="fr-FR" sz="1100" kern="100" dirty="0">
                          <a:effectLst/>
                        </a:rPr>
                        <a:t>Ex : ateliers parents, groupes de parole, projets ados…</a:t>
                      </a:r>
                    </a:p>
                    <a:p>
                      <a:pPr algn="just">
                        <a:lnSpc>
                          <a:spcPct val="100000"/>
                        </a:lnSpc>
                        <a:spcAft>
                          <a:spcPts val="0"/>
                        </a:spcAft>
                        <a:buNone/>
                      </a:pPr>
                      <a:r>
                        <a:rPr lang="fr-FR" sz="1100" b="1" kern="100" dirty="0">
                          <a:solidFill>
                            <a:srgbClr val="FF0000"/>
                          </a:solidFill>
                          <a:effectLst/>
                          <a:latin typeface="+mn-lt"/>
                          <a:ea typeface="+mn-ea"/>
                          <a:cs typeface="+mn-cs"/>
                          <a:sym typeface="Webdings" panose="05030102010509060703" pitchFamily="18" charset="2"/>
                        </a:rPr>
                        <a:t></a:t>
                      </a:r>
                      <a:r>
                        <a:rPr lang="fr-FR" sz="1100" kern="100" dirty="0">
                          <a:effectLst/>
                        </a:rPr>
                        <a:t> Conférences, spectacles à destination de publics autres</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143" marR="68143" marT="0" marB="0" anchor="ctr"/>
                </a:tc>
                <a:tc hMerge="1">
                  <a:txBody>
                    <a:bodyPr/>
                    <a:lstStyle/>
                    <a:p>
                      <a:endParaRPr lang="fr-FR"/>
                    </a:p>
                  </a:txBody>
                  <a:tcPr/>
                </a:tc>
                <a:extLst>
                  <a:ext uri="{0D108BD9-81ED-4DB2-BD59-A6C34878D82A}">
                    <a16:rowId xmlns:a16="http://schemas.microsoft.com/office/drawing/2014/main" val="3209168030"/>
                  </a:ext>
                </a:extLst>
              </a:tr>
            </a:tbl>
          </a:graphicData>
        </a:graphic>
      </p:graphicFrame>
    </p:spTree>
    <p:extLst>
      <p:ext uri="{BB962C8B-B14F-4D97-AF65-F5344CB8AC3E}">
        <p14:creationId xmlns:p14="http://schemas.microsoft.com/office/powerpoint/2010/main" val="192559880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19BFB2-84C1-0422-BB89-2F0AD29DE203}"/>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7B22D3B0-1D66-60F0-3748-0671826A8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DE877B81-7057-4C9A-C810-B20BAE33F8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BDDC0FC3-9C96-4C99-6CD6-216B554E7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56B87D28-30D0-8C01-01FC-42EB36C28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6ACBE8C8-7CCA-E87D-9B8F-9B895BEA3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1C37DD0D-B620-7C8D-9834-91B081A2F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F7097404-2E11-45E2-DF67-AD54985C4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3E71D7D4-670D-2885-B2CB-B920C5621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78620643-8C16-6805-1236-611BE8C19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5D99E3AA-06C9-E261-D119-0C4B7BD1BA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72A54DE0-5846-C7E7-CE1A-011A87DAA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0BA6BFE0-29A3-FF94-D86E-B271A0B7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82776881-B15B-D84C-3549-C34A6219FCDF}"/>
              </a:ext>
            </a:extLst>
          </p:cNvPr>
          <p:cNvSpPr>
            <a:spLocks noGrp="1"/>
          </p:cNvSpPr>
          <p:nvPr>
            <p:ph type="title"/>
          </p:nvPr>
        </p:nvSpPr>
        <p:spPr>
          <a:xfrm>
            <a:off x="326231" y="5476877"/>
            <a:ext cx="8158392"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OBJECTIF</a:t>
            </a:r>
          </a:p>
        </p:txBody>
      </p:sp>
      <p:sp>
        <p:nvSpPr>
          <p:cNvPr id="4" name="ZoneTexte 3">
            <a:extLst>
              <a:ext uri="{FF2B5EF4-FFF2-40B4-BE49-F238E27FC236}">
                <a16:creationId xmlns:a16="http://schemas.microsoft.com/office/drawing/2014/main" id="{44327C4D-E66C-D59C-5D0A-C9E3337C9DB9}"/>
              </a:ext>
            </a:extLst>
          </p:cNvPr>
          <p:cNvSpPr txBox="1"/>
          <p:nvPr/>
        </p:nvSpPr>
        <p:spPr>
          <a:xfrm>
            <a:off x="290896" y="306789"/>
            <a:ext cx="11691553" cy="670120"/>
          </a:xfrm>
          <a:prstGeom prst="rect">
            <a:avLst/>
          </a:prstGeom>
          <a:noFill/>
        </p:spPr>
        <p:txBody>
          <a:bodyPr wrap="square">
            <a:spAutoFit/>
          </a:bodyPr>
          <a:lstStyle/>
          <a:p>
            <a:pPr algn="just">
              <a:lnSpc>
                <a:spcPct val="107000"/>
              </a:lnSpc>
              <a:spcAft>
                <a:spcPts val="800"/>
              </a:spcAft>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Une fois repéré le besoin, le porteur doit établir un </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OBJECTIF</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Afin d’être entièrement compris par les services instructeurs, nous vous conseillons le principe de l’objectif SMART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e 4">
            <a:extLst>
              <a:ext uri="{FF2B5EF4-FFF2-40B4-BE49-F238E27FC236}">
                <a16:creationId xmlns:a16="http://schemas.microsoft.com/office/drawing/2014/main" id="{1AC48721-6ADF-472F-39F5-9A3DFD2E0F1F}"/>
              </a:ext>
            </a:extLst>
          </p:cNvPr>
          <p:cNvGrpSpPr/>
          <p:nvPr/>
        </p:nvGrpSpPr>
        <p:grpSpPr>
          <a:xfrm>
            <a:off x="2728270" y="1085215"/>
            <a:ext cx="6158868" cy="3239770"/>
            <a:chOff x="0" y="0"/>
            <a:chExt cx="6159246" cy="3240000"/>
          </a:xfrm>
        </p:grpSpPr>
        <p:sp>
          <p:nvSpPr>
            <p:cNvPr id="6" name="Zone de texte 2">
              <a:extLst>
                <a:ext uri="{FF2B5EF4-FFF2-40B4-BE49-F238E27FC236}">
                  <a16:creationId xmlns:a16="http://schemas.microsoft.com/office/drawing/2014/main" id="{8F76BC93-A95B-E961-B3C2-67CD52F36814}"/>
                </a:ext>
              </a:extLst>
            </p:cNvPr>
            <p:cNvSpPr txBox="1">
              <a:spLocks noChangeArrowheads="1"/>
            </p:cNvSpPr>
            <p:nvPr/>
          </p:nvSpPr>
          <p:spPr bwMode="auto">
            <a:xfrm>
              <a:off x="0" y="0"/>
              <a:ext cx="1184910" cy="3240000"/>
            </a:xfrm>
            <a:prstGeom prst="rect">
              <a:avLst/>
            </a:prstGeom>
            <a:solidFill>
              <a:schemeClr val="accent5">
                <a:lumMod val="20000"/>
                <a:lumOff val="80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buNone/>
              </a:pPr>
              <a:r>
                <a:rPr lang="fr-FR" sz="1100"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fr-FR" sz="1100" b="1" kern="10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SPECIFIQUE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kern="10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Quel est précisément l’objectif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 de texte 2">
              <a:extLst>
                <a:ext uri="{FF2B5EF4-FFF2-40B4-BE49-F238E27FC236}">
                  <a16:creationId xmlns:a16="http://schemas.microsoft.com/office/drawing/2014/main" id="{240A8F04-5732-6271-4805-BDDBEF60090C}"/>
                </a:ext>
              </a:extLst>
            </p:cNvPr>
            <p:cNvSpPr txBox="1">
              <a:spLocks noChangeArrowheads="1"/>
            </p:cNvSpPr>
            <p:nvPr/>
          </p:nvSpPr>
          <p:spPr bwMode="auto">
            <a:xfrm>
              <a:off x="1250900" y="0"/>
              <a:ext cx="1185062" cy="3240000"/>
            </a:xfrm>
            <a:prstGeom prst="rect">
              <a:avLst/>
            </a:prstGeom>
            <a:solidFill>
              <a:schemeClr val="accent4">
                <a:lumMod val="20000"/>
                <a:lumOff val="80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fr-FR" sz="1100" b="1" kern="100">
                  <a:solidFill>
                    <a:srgbClr val="C45911"/>
                  </a:solidFill>
                  <a:effectLst/>
                  <a:latin typeface="Arial" panose="020B0604020202020204" pitchFamily="34" charset="0"/>
                  <a:ea typeface="Calibri" panose="020F0502020204030204" pitchFamily="34" charset="0"/>
                  <a:cs typeface="Times New Roman" panose="02020603050405020304" pitchFamily="18" charset="0"/>
                </a:rPr>
                <a:t>MESURABLE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solidFill>
                    <a:srgbClr val="C45911"/>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solidFill>
                    <a:srgbClr val="C45911"/>
                  </a:solidFill>
                  <a:effectLst/>
                  <a:latin typeface="Arial" panose="020B0604020202020204" pitchFamily="34" charset="0"/>
                  <a:ea typeface="Calibri" panose="020F0502020204030204" pitchFamily="34" charset="0"/>
                  <a:cs typeface="Times New Roman" panose="02020603050405020304" pitchFamily="18" charset="0"/>
                </a:rPr>
                <a:t>Comment mesurer les progrès vers la réalisation de l’objectif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 de texte 2">
              <a:extLst>
                <a:ext uri="{FF2B5EF4-FFF2-40B4-BE49-F238E27FC236}">
                  <a16:creationId xmlns:a16="http://schemas.microsoft.com/office/drawing/2014/main" id="{F2FF1AEE-8138-A3DC-2506-C82D67E9BBEA}"/>
                </a:ext>
              </a:extLst>
            </p:cNvPr>
            <p:cNvSpPr txBox="1">
              <a:spLocks noChangeArrowheads="1"/>
            </p:cNvSpPr>
            <p:nvPr/>
          </p:nvSpPr>
          <p:spPr bwMode="auto">
            <a:xfrm>
              <a:off x="2472538" y="0"/>
              <a:ext cx="1185062" cy="3240000"/>
            </a:xfrm>
            <a:prstGeom prst="rect">
              <a:avLst/>
            </a:prstGeom>
            <a:solidFill>
              <a:schemeClr val="accent6">
                <a:lumMod val="20000"/>
                <a:lumOff val="80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fr-FR" sz="1100" b="1" kern="100">
                  <a:solidFill>
                    <a:srgbClr val="538135"/>
                  </a:solidFill>
                  <a:effectLst/>
                  <a:latin typeface="Arial" panose="020B0604020202020204" pitchFamily="34" charset="0"/>
                  <a:ea typeface="Calibri" panose="020F0502020204030204" pitchFamily="34" charset="0"/>
                  <a:cs typeface="Times New Roman" panose="02020603050405020304" pitchFamily="18" charset="0"/>
                </a:rPr>
                <a:t>ATTEIGNABLE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solidFill>
                    <a:srgbClr val="538135"/>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b="1" kern="100">
                  <a:solidFill>
                    <a:srgbClr val="538135"/>
                  </a:solidFill>
                  <a:effectLst/>
                  <a:latin typeface="Arial" panose="020B0604020202020204" pitchFamily="34" charset="0"/>
                  <a:ea typeface="Calibri" panose="020F0502020204030204" pitchFamily="34" charset="0"/>
                  <a:cs typeface="Times New Roman" panose="02020603050405020304" pitchFamily="18" charset="0"/>
                </a:rPr>
                <a:t>L’objectif est-il réalisable compte tenu des ressources et des contraintes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2">
              <a:extLst>
                <a:ext uri="{FF2B5EF4-FFF2-40B4-BE49-F238E27FC236}">
                  <a16:creationId xmlns:a16="http://schemas.microsoft.com/office/drawing/2014/main" id="{CD59A585-23B7-4671-F494-54F451AB94EB}"/>
                </a:ext>
              </a:extLst>
            </p:cNvPr>
            <p:cNvSpPr txBox="1">
              <a:spLocks noChangeArrowheads="1"/>
            </p:cNvSpPr>
            <p:nvPr/>
          </p:nvSpPr>
          <p:spPr bwMode="auto">
            <a:xfrm>
              <a:off x="3730752" y="0"/>
              <a:ext cx="1184910" cy="3240000"/>
            </a:xfrm>
            <a:prstGeom prst="rect">
              <a:avLst/>
            </a:prstGeom>
            <a:solidFill>
              <a:srgbClr val="EEDDFF"/>
            </a:solidFill>
            <a:ln w="9525">
              <a:noFill/>
              <a:miter lim="800000"/>
              <a:headEnd/>
              <a:tailEnd/>
            </a:ln>
          </p:spPr>
          <p:txBody>
            <a:bodyPr rot="0" vert="horz" wrap="square" lIns="91440" tIns="45720" rIns="91440" bIns="45720" anchor="t" anchorCtr="0">
              <a:noAutofit/>
            </a:bodyPr>
            <a:lstStyle/>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fr-FR" sz="1100" b="1" kern="10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REALISTE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L’objectif est-il pertinent par rapport à la problématique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2">
              <a:extLst>
                <a:ext uri="{FF2B5EF4-FFF2-40B4-BE49-F238E27FC236}">
                  <a16:creationId xmlns:a16="http://schemas.microsoft.com/office/drawing/2014/main" id="{AD5B8C5E-876C-F34A-8440-09B7383F6A03}"/>
                </a:ext>
              </a:extLst>
            </p:cNvPr>
            <p:cNvSpPr txBox="1">
              <a:spLocks noChangeArrowheads="1"/>
            </p:cNvSpPr>
            <p:nvPr/>
          </p:nvSpPr>
          <p:spPr bwMode="auto">
            <a:xfrm>
              <a:off x="4974336" y="0"/>
              <a:ext cx="1184910" cy="3240000"/>
            </a:xfrm>
            <a:prstGeom prst="rect">
              <a:avLst/>
            </a:prstGeom>
            <a:solidFill>
              <a:srgbClr val="FFCDCD"/>
            </a:solidFill>
            <a:ln w="9525">
              <a:noFill/>
              <a:miter lim="800000"/>
              <a:headEnd/>
              <a:tailEnd/>
            </a:ln>
          </p:spPr>
          <p:txBody>
            <a:bodyPr rot="0" vert="horz" wrap="square" lIns="91440" tIns="45720" rIns="91440" bIns="45720" anchor="t" anchorCtr="0">
              <a:noAutofit/>
            </a:bodyPr>
            <a:lstStyle/>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fr-FR" sz="1100" b="1" kern="1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TEMPOREL</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100" b="1" kern="1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Quelle est l’échéance prévue pour atteindre l’objectif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b="1" kern="100">
                  <a:effectLst/>
                  <a:latin typeface="Arial" panose="020B0604020202020204" pitchFamily="34" charset="0"/>
                  <a:ea typeface="Calibri" panose="020F0502020204030204" pitchFamily="34" charset="0"/>
                  <a:cs typeface="Times New Roman" panose="02020603050405020304" pitchFamily="18" charset="0"/>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2">
              <a:extLst>
                <a:ext uri="{FF2B5EF4-FFF2-40B4-BE49-F238E27FC236}">
                  <a16:creationId xmlns:a16="http://schemas.microsoft.com/office/drawing/2014/main" id="{BB4B2481-81F6-F6FE-56B8-59E2862CE084}"/>
                </a:ext>
              </a:extLst>
            </p:cNvPr>
            <p:cNvSpPr txBox="1">
              <a:spLocks noChangeArrowheads="1"/>
            </p:cNvSpPr>
            <p:nvPr/>
          </p:nvSpPr>
          <p:spPr bwMode="auto">
            <a:xfrm>
              <a:off x="0" y="7315"/>
              <a:ext cx="1184910" cy="958215"/>
            </a:xfrm>
            <a:prstGeom prst="flowChartOffpageConnector">
              <a:avLst/>
            </a:prstGeom>
            <a:solidFill>
              <a:schemeClr val="accent5">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4800" kern="100">
                  <a:solidFill>
                    <a:srgbClr val="FFFFFF"/>
                  </a:solidFill>
                  <a:effectLst/>
                  <a:latin typeface="Britannic Bold" panose="020B0903060703020204" pitchFamily="34" charset="0"/>
                  <a:ea typeface="Calibri" panose="020F0502020204030204" pitchFamily="34" charset="0"/>
                  <a:cs typeface="Times New Roman" panose="02020603050405020304" pitchFamily="18" charset="0"/>
                </a:rPr>
                <a:t>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2">
              <a:extLst>
                <a:ext uri="{FF2B5EF4-FFF2-40B4-BE49-F238E27FC236}">
                  <a16:creationId xmlns:a16="http://schemas.microsoft.com/office/drawing/2014/main" id="{2C3B5A31-B3FC-AC1C-359E-50FF0516A9FA}"/>
                </a:ext>
              </a:extLst>
            </p:cNvPr>
            <p:cNvSpPr txBox="1">
              <a:spLocks noChangeArrowheads="1"/>
            </p:cNvSpPr>
            <p:nvPr/>
          </p:nvSpPr>
          <p:spPr bwMode="auto">
            <a:xfrm>
              <a:off x="1250900" y="7315"/>
              <a:ext cx="1184910" cy="958215"/>
            </a:xfrm>
            <a:prstGeom prst="flowChartOffpageConnector">
              <a:avLst/>
            </a:prstGeom>
            <a:solidFill>
              <a:schemeClr val="accent2">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4800" kern="100">
                  <a:solidFill>
                    <a:srgbClr val="FFFFFF"/>
                  </a:solidFill>
                  <a:effectLst/>
                  <a:latin typeface="Britannic Bold" panose="020B0903060703020204" pitchFamily="34" charset="0"/>
                  <a:ea typeface="Calibri" panose="020F0502020204030204" pitchFamily="34" charset="0"/>
                  <a:cs typeface="Times New Roman" panose="02020603050405020304" pitchFamily="18" charset="0"/>
                </a:rPr>
                <a:t>M</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2">
              <a:extLst>
                <a:ext uri="{FF2B5EF4-FFF2-40B4-BE49-F238E27FC236}">
                  <a16:creationId xmlns:a16="http://schemas.microsoft.com/office/drawing/2014/main" id="{97163471-9B36-9B3C-8ADE-465599EC47E0}"/>
                </a:ext>
              </a:extLst>
            </p:cNvPr>
            <p:cNvSpPr txBox="1">
              <a:spLocks noChangeArrowheads="1"/>
            </p:cNvSpPr>
            <p:nvPr/>
          </p:nvSpPr>
          <p:spPr bwMode="auto">
            <a:xfrm>
              <a:off x="2472538" y="7315"/>
              <a:ext cx="1184910" cy="958215"/>
            </a:xfrm>
            <a:prstGeom prst="flowChartOffpageConnector">
              <a:avLst/>
            </a:prstGeom>
            <a:solidFill>
              <a:schemeClr val="accent6">
                <a:lumMod val="75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4800" kern="100">
                  <a:solidFill>
                    <a:srgbClr val="FFFFFF"/>
                  </a:solidFill>
                  <a:effectLst/>
                  <a:latin typeface="Britannic Bold" panose="020B0903060703020204" pitchFamily="34" charset="0"/>
                  <a:ea typeface="Calibri" panose="020F0502020204030204" pitchFamily="34" charset="0"/>
                  <a:cs typeface="Times New Roman" panose="02020603050405020304" pitchFamily="18" charset="0"/>
                </a:rPr>
                <a:t>A</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2">
              <a:extLst>
                <a:ext uri="{FF2B5EF4-FFF2-40B4-BE49-F238E27FC236}">
                  <a16:creationId xmlns:a16="http://schemas.microsoft.com/office/drawing/2014/main" id="{8E1036BC-68F2-EE35-8AE4-C5EE1733DE3D}"/>
                </a:ext>
              </a:extLst>
            </p:cNvPr>
            <p:cNvSpPr txBox="1">
              <a:spLocks noChangeArrowheads="1"/>
            </p:cNvSpPr>
            <p:nvPr/>
          </p:nvSpPr>
          <p:spPr bwMode="auto">
            <a:xfrm>
              <a:off x="3730752" y="7315"/>
              <a:ext cx="1184910" cy="958215"/>
            </a:xfrm>
            <a:prstGeom prst="flowChartOffpageConnector">
              <a:avLst/>
            </a:prstGeom>
            <a:solidFill>
              <a:srgbClr val="7030A0"/>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4800" kern="100">
                  <a:solidFill>
                    <a:srgbClr val="FFFFFF"/>
                  </a:solidFill>
                  <a:effectLst/>
                  <a:latin typeface="Britannic Bold" panose="020B0903060703020204" pitchFamily="34" charset="0"/>
                  <a:ea typeface="Calibri" panose="020F0502020204030204" pitchFamily="34" charset="0"/>
                  <a:cs typeface="Times New Roman" panose="02020603050405020304" pitchFamily="18" charset="0"/>
                </a:rPr>
                <a:t>R</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2">
              <a:extLst>
                <a:ext uri="{FF2B5EF4-FFF2-40B4-BE49-F238E27FC236}">
                  <a16:creationId xmlns:a16="http://schemas.microsoft.com/office/drawing/2014/main" id="{160479B5-CB4E-B1DE-D8EA-2AA9138D219C}"/>
                </a:ext>
              </a:extLst>
            </p:cNvPr>
            <p:cNvSpPr txBox="1">
              <a:spLocks noChangeArrowheads="1"/>
            </p:cNvSpPr>
            <p:nvPr/>
          </p:nvSpPr>
          <p:spPr bwMode="auto">
            <a:xfrm>
              <a:off x="4974336" y="0"/>
              <a:ext cx="1184910" cy="958215"/>
            </a:xfrm>
            <a:prstGeom prst="flowChartOffpageConnector">
              <a:avLst/>
            </a:prstGeom>
            <a:solidFill>
              <a:srgbClr val="FF0000"/>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4800" kern="100">
                  <a:solidFill>
                    <a:srgbClr val="FFFFFF"/>
                  </a:solidFill>
                  <a:effectLst/>
                  <a:latin typeface="Britannic Bold" panose="020B0903060703020204" pitchFamily="34" charset="0"/>
                  <a:ea typeface="Calibri" panose="020F0502020204030204" pitchFamily="34" charset="0"/>
                  <a:cs typeface="Times New Roman" panose="02020603050405020304" pitchFamily="18" charset="0"/>
                </a:rPr>
                <a:t>T</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9126694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A22A73-B8C2-C046-0851-0E62DAAA7EDA}"/>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C6C95872-D830-D969-2170-17F722708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F7D95F46-E9DA-9EC8-0198-34F25844E4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3A350C38-72F3-75CF-2288-9DAD00FF31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0B15C1DD-CF25-7649-24BA-7EEC9B76D4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54E07E49-0009-95F9-FF81-E3A49414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CFE2DB26-1CB3-1CCD-5F58-5579F1E17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418D9D4A-EAF7-3457-4D91-7529DD31C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9B6C3A52-A126-E311-A455-917507AD4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4EC8B1BF-BA3E-3F22-BDDA-B4806478C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7361DE53-C90B-3263-3C7A-6120156BD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A2796F0C-6E5C-4708-2736-A665D1F0E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90F3AA55-AA17-0173-92E2-2583E0170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C71FE264-A0F7-3E29-AB22-8DE0387794B1}"/>
              </a:ext>
            </a:extLst>
          </p:cNvPr>
          <p:cNvSpPr>
            <a:spLocks noGrp="1"/>
          </p:cNvSpPr>
          <p:nvPr>
            <p:ph type="title"/>
          </p:nvPr>
        </p:nvSpPr>
        <p:spPr>
          <a:xfrm>
            <a:off x="326231" y="5476877"/>
            <a:ext cx="8158392"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EVALUATION</a:t>
            </a:r>
          </a:p>
        </p:txBody>
      </p:sp>
      <p:sp>
        <p:nvSpPr>
          <p:cNvPr id="3" name="ZoneTexte 2">
            <a:extLst>
              <a:ext uri="{FF2B5EF4-FFF2-40B4-BE49-F238E27FC236}">
                <a16:creationId xmlns:a16="http://schemas.microsoft.com/office/drawing/2014/main" id="{7EA2F966-F01A-76AF-5DE0-F63F2C725F93}"/>
              </a:ext>
            </a:extLst>
          </p:cNvPr>
          <p:cNvSpPr txBox="1"/>
          <p:nvPr/>
        </p:nvSpPr>
        <p:spPr>
          <a:xfrm>
            <a:off x="565735" y="446250"/>
            <a:ext cx="11273839" cy="1958165"/>
          </a:xfrm>
          <a:prstGeom prst="rect">
            <a:avLst/>
          </a:prstGeom>
          <a:noFill/>
        </p:spPr>
        <p:txBody>
          <a:bodyPr wrap="square">
            <a:spAutoFit/>
          </a:bodyPr>
          <a:lstStyle/>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A ce stade, le déroulé de l’action n’est pas encore défini. Avant cela, il est important de se poser la question de </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l</a:t>
            </a:r>
            <a:r>
              <a:rPr lang="fr-FR" sz="1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EVALUATION</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de l’impact de l’action. La Caisse Nationale des Allocations Familiales et la Caisse Centrale de Mutualité Sociale Agricole rappellent que toute action financée se doit d’être évaluée afin d’étudier la pertinence des financements futurs.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A cette étape, vous devez donc fixer les </a:t>
            </a:r>
            <a:r>
              <a:rPr lang="fr-FR" sz="1800" b="1" i="1" kern="100" dirty="0">
                <a:effectLst/>
                <a:latin typeface="Arial" panose="020B0604020202020204" pitchFamily="34" charset="0"/>
                <a:ea typeface="Calibri" panose="020F0502020204030204" pitchFamily="34" charset="0"/>
                <a:cs typeface="Times New Roman" panose="02020603050405020304" pitchFamily="18" charset="0"/>
              </a:rPr>
              <a:t>indicateurs</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objectifs qui vous permettront de valider l’atteinte de votre objectif.</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Texte 17">
            <a:extLst>
              <a:ext uri="{FF2B5EF4-FFF2-40B4-BE49-F238E27FC236}">
                <a16:creationId xmlns:a16="http://schemas.microsoft.com/office/drawing/2014/main" id="{ECEFF187-C813-03F2-5B66-F2379D1A600B}"/>
              </a:ext>
            </a:extLst>
          </p:cNvPr>
          <p:cNvSpPr txBox="1"/>
          <p:nvPr/>
        </p:nvSpPr>
        <p:spPr>
          <a:xfrm>
            <a:off x="565734" y="2645161"/>
            <a:ext cx="11273839" cy="1559209"/>
          </a:xfrm>
          <a:prstGeom prst="rect">
            <a:avLst/>
          </a:prstGeom>
          <a:noFill/>
        </p:spPr>
        <p:txBody>
          <a:bodyPr wrap="square">
            <a:spAutoFit/>
          </a:bodyPr>
          <a:lstStyle/>
          <a:p>
            <a:pPr algn="just">
              <a:lnSpc>
                <a:spcPct val="107000"/>
              </a:lnSpc>
              <a:spcAft>
                <a:spcPts val="800"/>
              </a:spcAft>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De même, vous veillerez à préciser les moyens que vous mettrez en œuvre pour justifier auprès de la Caf et de la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la </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coh</a:t>
            </a:r>
            <a:r>
              <a:rPr lang="fr-FR" sz="1800" kern="100" dirty="0">
                <a:solidFill>
                  <a:srgbClr val="FF0000"/>
                </a:solidFill>
                <a:effectLst/>
                <a:latin typeface="Cambria" panose="02040503050406030204" pitchFamily="18" charset="0"/>
                <a:ea typeface="Calibri" panose="020F0502020204030204" pitchFamily="34" charset="0"/>
                <a:cs typeface="Cambria" panose="02040503050406030204" pitchFamily="18" charset="0"/>
              </a:rPr>
              <a:t>é</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rence du public destinataire</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de l’action vis-à-vis de leur politique famille (listes d’émargement, etc…). A ce titre, il est rappelé que la Caf et la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étant gestionnaires d’un service public, toutes les données personnes qui leur seraient transmises restent couvertes par le Règlement Général sur la Protection des Données (RGPD).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30568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993BE4-B390-D056-D1CD-B28DD2845DAD}"/>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19DF4949-877A-42F0-74C9-0A31F295B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7720707A-C2A5-11D0-CBB3-E317D67075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47EE922A-C712-197D-1173-414FADB561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9822D28B-E4F3-9710-5CA3-E38E4A1E33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56B1A90D-C632-8A32-3EA4-9D7A55B2A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57E48334-C54F-B114-C014-1B426E8F6C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7B2325C8-C103-7263-1EA4-524F9AE4E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39E3A7C0-6BC7-6AF5-914F-E2605026C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71B1837C-45AF-AE11-C3C9-C0F8CBDD7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5C6E6331-8F2E-534F-8571-43BC27140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A7D8E6B4-9CD1-40E2-073F-486F3023A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B1FEDCF2-740E-2A5E-3AE0-17C034A1E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299B9F08-97A6-417A-E2D6-7A4FBD232837}"/>
              </a:ext>
            </a:extLst>
          </p:cNvPr>
          <p:cNvSpPr>
            <a:spLocks noGrp="1"/>
          </p:cNvSpPr>
          <p:nvPr>
            <p:ph type="title"/>
          </p:nvPr>
        </p:nvSpPr>
        <p:spPr>
          <a:xfrm>
            <a:off x="326230" y="5476877"/>
            <a:ext cx="9274037"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SUPPORT / DEROULE DU PROJET</a:t>
            </a:r>
          </a:p>
        </p:txBody>
      </p:sp>
      <p:sp>
        <p:nvSpPr>
          <p:cNvPr id="4" name="ZoneTexte 3">
            <a:extLst>
              <a:ext uri="{FF2B5EF4-FFF2-40B4-BE49-F238E27FC236}">
                <a16:creationId xmlns:a16="http://schemas.microsoft.com/office/drawing/2014/main" id="{FC7456B0-8C9B-DF2E-4ABC-F4AEBC24B649}"/>
              </a:ext>
            </a:extLst>
          </p:cNvPr>
          <p:cNvSpPr txBox="1"/>
          <p:nvPr/>
        </p:nvSpPr>
        <p:spPr>
          <a:xfrm>
            <a:off x="852577" y="780309"/>
            <a:ext cx="10066288" cy="2357120"/>
          </a:xfrm>
          <a:prstGeom prst="rect">
            <a:avLst/>
          </a:prstGeom>
          <a:noFill/>
        </p:spPr>
        <p:txBody>
          <a:bodyPr wrap="square">
            <a:spAutoFit/>
          </a:bodyPr>
          <a:lstStyle/>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Une fois l’objectif et son évaluation fixés, vous pourrez travailler au </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support de l</a:t>
            </a:r>
            <a:r>
              <a:rPr lang="fr-FR" sz="1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action</a:t>
            </a:r>
            <a:r>
              <a:rPr lang="fr-FR" sz="1800"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et au </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DEROULE du projet</a:t>
            </a:r>
            <a:r>
              <a:rPr lang="fr-FR" sz="1800" kern="100" dirty="0">
                <a:effectLst/>
                <a:latin typeface="Bitsumishi" panose="00000400000000000000" pitchFamily="2" charset="0"/>
                <a:ea typeface="Calibri" panose="020F0502020204030204" pitchFamily="34" charset="0"/>
                <a:cs typeface="Arial" panose="020B0604020202020204" pitchFamily="34"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Il s’agit, pour le service instructeur, de parfaitement comprendre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Le type d’action qui sera mis en œuvre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Les partenariats qui seront mobilisés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Les professionnels / les intervenants qui réaliseront l’action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Les besoins logistiques qu’implique le projet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63231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B8A551-D7D1-A97E-144A-27383EA317B1}"/>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EB358222-F6B1-3C97-C082-DDA93226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344D9A37-D03C-703C-CEA3-346A80D6E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80756819-AE11-AF61-A927-CAF058C83B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31994184-4E50-0B67-F4A8-26B8F31184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DD1F9997-B06F-9005-E234-A885A8CD8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9C2AF3FB-A59F-A2EE-021F-A53AFFB81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BFAAD0D5-7F60-CCFF-9F16-33C901CF4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15C325D9-2696-5EF9-A5B7-40C71FED6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485A2A48-C40C-93EB-B07E-0A615B7A1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7EABBF33-1BD0-D3E0-62EA-3BACA3736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7123F605-62AE-6914-E7D0-6D38EFA55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9B9D3FCA-1101-BFB7-B3F6-BEE1726A1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78F38091-064E-D51D-D6F6-1C4EE35C5245}"/>
              </a:ext>
            </a:extLst>
          </p:cNvPr>
          <p:cNvSpPr>
            <a:spLocks noGrp="1"/>
          </p:cNvSpPr>
          <p:nvPr>
            <p:ph type="title"/>
          </p:nvPr>
        </p:nvSpPr>
        <p:spPr>
          <a:xfrm>
            <a:off x="326230" y="5476877"/>
            <a:ext cx="9274037"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COÛT ET FINANCEMENT</a:t>
            </a:r>
          </a:p>
        </p:txBody>
      </p:sp>
      <p:sp>
        <p:nvSpPr>
          <p:cNvPr id="3" name="ZoneTexte 2">
            <a:extLst>
              <a:ext uri="{FF2B5EF4-FFF2-40B4-BE49-F238E27FC236}">
                <a16:creationId xmlns:a16="http://schemas.microsoft.com/office/drawing/2014/main" id="{A0000963-68E2-59A1-742D-C8C2975FF85B}"/>
              </a:ext>
            </a:extLst>
          </p:cNvPr>
          <p:cNvSpPr txBox="1"/>
          <p:nvPr/>
        </p:nvSpPr>
        <p:spPr>
          <a:xfrm>
            <a:off x="326230" y="177231"/>
            <a:ext cx="10165190" cy="373115"/>
          </a:xfrm>
          <a:prstGeom prst="rect">
            <a:avLst/>
          </a:prstGeom>
          <a:noFill/>
        </p:spPr>
        <p:txBody>
          <a:bodyPr wrap="square">
            <a:spAutoFit/>
          </a:bodyPr>
          <a:lstStyle/>
          <a:p>
            <a:pPr algn="just">
              <a:lnSpc>
                <a:spcPct val="107000"/>
              </a:lnSpc>
              <a:spcAft>
                <a:spcPts val="800"/>
              </a:spcAft>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Vous pouvez alors estimer le </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COUT du projet</a:t>
            </a:r>
            <a:r>
              <a:rPr lang="fr-FR" sz="1800"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et les modalités de son </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financement</a:t>
            </a:r>
            <a:r>
              <a:rPr lang="fr-FR" sz="1800" kern="100" dirty="0">
                <a:effectLst/>
                <a:latin typeface="Bitsumishi" panose="00000400000000000000" pitchFamily="2" charset="0"/>
                <a:ea typeface="Calibri" panose="020F0502020204030204" pitchFamily="34" charset="0"/>
                <a:cs typeface="Arial" panose="020B0604020202020204" pitchFamily="34"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1850B9D2-8624-EC81-AA21-83B37A76A124}"/>
              </a:ext>
            </a:extLst>
          </p:cNvPr>
          <p:cNvSpPr txBox="1"/>
          <p:nvPr/>
        </p:nvSpPr>
        <p:spPr>
          <a:xfrm>
            <a:off x="326230" y="928146"/>
            <a:ext cx="11624104" cy="3240631"/>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fr-FR" sz="16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Pour la Caf, aucun financement inférieur à 1500 euros par an et par projet ne pourra être accepté</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600" kern="100" dirty="0">
                <a:effectLst/>
                <a:latin typeface="Arial" panose="020B0604020202020204" pitchFamily="34" charset="0"/>
                <a:ea typeface="Calibri" panose="020F0502020204030204" pitchFamily="34" charset="0"/>
                <a:cs typeface="Times New Roman" panose="02020603050405020304" pitchFamily="18" charset="0"/>
              </a:rPr>
              <a:t>La somme du financement Caf et du financement </a:t>
            </a:r>
            <a:r>
              <a:rPr lang="fr-FR" sz="16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600" kern="100" dirty="0">
                <a:effectLst/>
                <a:latin typeface="Arial" panose="020B0604020202020204" pitchFamily="34" charset="0"/>
                <a:ea typeface="Calibri" panose="020F0502020204030204" pitchFamily="34" charset="0"/>
                <a:cs typeface="Times New Roman" panose="02020603050405020304" pitchFamily="18" charset="0"/>
              </a:rPr>
              <a:t> ne peut excéder 80% des charges subventionnables, 90% s’il s’agit d’un porteur associatif</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600" kern="100" dirty="0">
                <a:effectLst/>
                <a:latin typeface="Arial" panose="020B0604020202020204" pitchFamily="34" charset="0"/>
                <a:ea typeface="Calibri" panose="020F0502020204030204" pitchFamily="34" charset="0"/>
                <a:cs typeface="Times New Roman" panose="02020603050405020304" pitchFamily="18" charset="0"/>
              </a:rPr>
              <a:t>Tous les financements sont discrétionnaires et s’inscrivent dans des enveloppes limitatives</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600" kern="100" dirty="0">
                <a:effectLst/>
                <a:latin typeface="Arial" panose="020B0604020202020204" pitchFamily="34" charset="0"/>
                <a:ea typeface="Calibri" panose="020F0502020204030204" pitchFamily="34" charset="0"/>
                <a:cs typeface="Times New Roman" panose="02020603050405020304" pitchFamily="18" charset="0"/>
              </a:rPr>
              <a:t>SEULES les charges liées directement au projet sont subventionnables. Les charges annexes (personnel d’encadrement, de communication, autres de la structure, bénévoles, supplétives) n’entrent pas dans cette catégorie. Les charges liées à la supervision et à la communication sur le projet, </a:t>
            </a:r>
            <a:r>
              <a:rPr lang="fr-FR" sz="1600" u="sng" kern="100" dirty="0">
                <a:effectLst/>
                <a:latin typeface="Arial" panose="020B0604020202020204" pitchFamily="34" charset="0"/>
                <a:ea typeface="Calibri" panose="020F0502020204030204" pitchFamily="34" charset="0"/>
                <a:cs typeface="Times New Roman" panose="02020603050405020304" pitchFamily="18" charset="0"/>
              </a:rPr>
              <a:t>si elles sont réalisées par du personnel interne à la structure</a:t>
            </a:r>
            <a:r>
              <a:rPr lang="fr-FR" sz="1600" kern="100" dirty="0">
                <a:effectLst/>
                <a:latin typeface="Arial" panose="020B0604020202020204" pitchFamily="34" charset="0"/>
                <a:ea typeface="Calibri" panose="020F0502020204030204" pitchFamily="34" charset="0"/>
                <a:cs typeface="Times New Roman" panose="02020603050405020304" pitchFamily="18" charset="0"/>
              </a:rPr>
              <a:t>, peuvent être intégrées dans les charges subventionnables à hauteur de </a:t>
            </a:r>
            <a:r>
              <a:rPr lang="fr-FR" sz="1600" u="sng" kern="100" dirty="0">
                <a:effectLst/>
                <a:latin typeface="Arial" panose="020B0604020202020204" pitchFamily="34" charset="0"/>
                <a:ea typeface="Calibri" panose="020F0502020204030204" pitchFamily="34" charset="0"/>
                <a:cs typeface="Times New Roman" panose="02020603050405020304" pitchFamily="18" charset="0"/>
              </a:rPr>
              <a:t>2% maximum</a:t>
            </a:r>
            <a:r>
              <a:rPr lang="fr-FR" sz="1600" kern="100" dirty="0">
                <a:effectLst/>
                <a:latin typeface="Arial" panose="020B0604020202020204" pitchFamily="34" charset="0"/>
                <a:ea typeface="Calibri" panose="020F0502020204030204" pitchFamily="34" charset="0"/>
                <a:cs typeface="Times New Roman" panose="02020603050405020304" pitchFamily="18" charset="0"/>
              </a:rPr>
              <a:t> des charges du personnel lié à l’action ; dans ce cas, elles s’inscrivent dans les charges de personnel. Les autres charges (locations, assurances, etc…) doivent pouvoir être justifiées ; dans le cas où la structure applique une clé de répartition, elle devra l’expliquer.</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600" kern="100" dirty="0">
                <a:effectLst/>
                <a:latin typeface="Arial" panose="020B0604020202020204" pitchFamily="34" charset="0"/>
                <a:ea typeface="Calibri" panose="020F0502020204030204" pitchFamily="34" charset="0"/>
                <a:cs typeface="Times New Roman" panose="02020603050405020304" pitchFamily="18" charset="0"/>
              </a:rPr>
              <a:t>L’ensemble des financements ne peut excéder 100% du coût total du projet.</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600" kern="100" dirty="0">
                <a:effectLst/>
                <a:latin typeface="Arial" panose="020B0604020202020204" pitchFamily="34" charset="0"/>
                <a:ea typeface="Calibri" panose="020F0502020204030204" pitchFamily="34" charset="0"/>
                <a:cs typeface="Times New Roman" panose="02020603050405020304" pitchFamily="18" charset="0"/>
              </a:rPr>
              <a:t>Chaque projet doit être co-financé</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429253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B2A741-E97C-D82A-A26E-0629245361B3}"/>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553320DF-A2ED-E8DA-B36B-FB585FFBC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13DB5CD9-763C-9AA1-96CE-B26B1435E6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CFCD73BC-1F7B-B901-15EF-0D975F5F61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F4C7A061-2EF5-7E46-E899-3ACFD4C97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8D5AE4D2-4C72-EEF5-0E56-16C9C9A7A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181C142E-817B-11AB-D41A-7A376925E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8CABEF32-08C8-307E-13ED-3DBFE836A3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857E61F7-AF34-C8D3-0BA1-CE3C6B783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A661EA37-7CD4-9FA7-86C5-2A3B98B87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99A8FCB8-CCB8-FDEF-F361-CA4988298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7364631A-0A64-1006-E7DF-4EA458E14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AA537F36-DE5E-6E13-00AC-A81142594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61424A96-08EC-CA91-5BA1-746AB1516B46}"/>
              </a:ext>
            </a:extLst>
          </p:cNvPr>
          <p:cNvSpPr>
            <a:spLocks noGrp="1"/>
          </p:cNvSpPr>
          <p:nvPr>
            <p:ph type="title"/>
          </p:nvPr>
        </p:nvSpPr>
        <p:spPr>
          <a:xfrm>
            <a:off x="309270" y="5067300"/>
            <a:ext cx="9274037"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COÛT</a:t>
            </a:r>
            <a:br>
              <a:rPr lang="fr-FR" sz="4500" dirty="0">
                <a:solidFill>
                  <a:schemeClr val="accent3">
                    <a:lumMod val="60000"/>
                    <a:lumOff val="40000"/>
                  </a:schemeClr>
                </a:solidFill>
              </a:rPr>
            </a:br>
            <a:r>
              <a:rPr lang="fr-FR" sz="4500" dirty="0">
                <a:solidFill>
                  <a:schemeClr val="accent3">
                    <a:lumMod val="60000"/>
                    <a:lumOff val="40000"/>
                  </a:schemeClr>
                </a:solidFill>
              </a:rPr>
              <a:t>ET FINANCEMENT</a:t>
            </a:r>
          </a:p>
        </p:txBody>
      </p:sp>
      <p:sp>
        <p:nvSpPr>
          <p:cNvPr id="4" name="Rectangle 3">
            <a:extLst>
              <a:ext uri="{FF2B5EF4-FFF2-40B4-BE49-F238E27FC236}">
                <a16:creationId xmlns:a16="http://schemas.microsoft.com/office/drawing/2014/main" id="{D1446EAD-50CE-690E-412F-7A427E4E01B5}"/>
              </a:ext>
            </a:extLst>
          </p:cNvPr>
          <p:cNvSpPr/>
          <p:nvPr/>
        </p:nvSpPr>
        <p:spPr>
          <a:xfrm>
            <a:off x="6371002" y="-8467"/>
            <a:ext cx="5817822" cy="68664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79DE7657-3D84-33FD-0880-FC05963C4F3E}"/>
              </a:ext>
            </a:extLst>
          </p:cNvPr>
          <p:cNvPicPr>
            <a:picLocks noChangeAspect="1"/>
          </p:cNvPicPr>
          <p:nvPr/>
        </p:nvPicPr>
        <p:blipFill>
          <a:blip r:embed="rId3"/>
          <a:stretch>
            <a:fillRect/>
          </a:stretch>
        </p:blipFill>
        <p:spPr>
          <a:xfrm>
            <a:off x="5867058" y="85787"/>
            <a:ext cx="6335009" cy="6772212"/>
          </a:xfrm>
          <a:prstGeom prst="rect">
            <a:avLst/>
          </a:prstGeom>
        </p:spPr>
      </p:pic>
      <p:sp>
        <p:nvSpPr>
          <p:cNvPr id="9" name="ZoneTexte 8">
            <a:extLst>
              <a:ext uri="{FF2B5EF4-FFF2-40B4-BE49-F238E27FC236}">
                <a16:creationId xmlns:a16="http://schemas.microsoft.com/office/drawing/2014/main" id="{EB47C4A8-11AF-79E7-FC62-66326C621421}"/>
              </a:ext>
            </a:extLst>
          </p:cNvPr>
          <p:cNvSpPr txBox="1"/>
          <p:nvPr/>
        </p:nvSpPr>
        <p:spPr>
          <a:xfrm>
            <a:off x="158680" y="563791"/>
            <a:ext cx="5564678" cy="3246210"/>
          </a:xfrm>
          <a:prstGeom prst="rect">
            <a:avLst/>
          </a:prstGeom>
          <a:noFill/>
        </p:spPr>
        <p:txBody>
          <a:bodyPr wrap="square">
            <a:spAutoFit/>
          </a:bodyPr>
          <a:lstStyle/>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La présentation des charges et produits d’un projet s’inscrit dans un compte de résultat prévisionnel.</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Dans ce compte de résultat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Les charges doivent être égales aux produits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Les subventions demandées à la Caf et/ou la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doivent correspondre à 80%/90% maximum du total des charges subventionnables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Caf et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peuvent vous demander la justification de toute charge, dans le cadre du contrôle de la bonne utilisation des fonds publics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1070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62B941-495B-9458-0B8B-3C035260F326}"/>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C5904412-55D2-910D-F8EB-C8DA7E6C8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CC44108B-F98C-37E4-93E5-C6339525A7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FD298F75-7EF6-3068-478A-0FDA5F4C45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3F16BC05-3A80-F8CA-A6B8-F4F3631AE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8A70F15C-2608-4860-1F94-AA3F6486C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F540262D-F91B-7CD1-8B44-CBD902849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FFEEE6E7-24B1-AF69-72BB-2FEA7769A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53E833B0-5AA8-2F76-E62A-2429FA3D8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2BA902D4-5500-7DE4-EE94-4B7FE4675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AAB32F71-B441-C604-D838-8CC088804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8C60FADC-9493-DFB9-D443-B0AAE89F5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B1FD5349-0BCD-2B63-BB4F-0C8E5340D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5C065C86-8A51-AF7B-5088-20962341542D}"/>
              </a:ext>
            </a:extLst>
          </p:cNvPr>
          <p:cNvSpPr>
            <a:spLocks noGrp="1"/>
          </p:cNvSpPr>
          <p:nvPr>
            <p:ph type="title"/>
          </p:nvPr>
        </p:nvSpPr>
        <p:spPr>
          <a:xfrm>
            <a:off x="309270" y="5067300"/>
            <a:ext cx="9274037"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DEMANDE DE FINANCEMENT</a:t>
            </a:r>
          </a:p>
        </p:txBody>
      </p:sp>
      <p:sp>
        <p:nvSpPr>
          <p:cNvPr id="3" name="ZoneTexte 2">
            <a:extLst>
              <a:ext uri="{FF2B5EF4-FFF2-40B4-BE49-F238E27FC236}">
                <a16:creationId xmlns:a16="http://schemas.microsoft.com/office/drawing/2014/main" id="{1CA2CD13-F5C5-7863-DECD-F7F8A5C13900}"/>
              </a:ext>
            </a:extLst>
          </p:cNvPr>
          <p:cNvSpPr txBox="1"/>
          <p:nvPr/>
        </p:nvSpPr>
        <p:spPr>
          <a:xfrm>
            <a:off x="330847" y="328945"/>
            <a:ext cx="11530306" cy="4146713"/>
          </a:xfrm>
          <a:prstGeom prst="rect">
            <a:avLst/>
          </a:prstGeom>
          <a:noFill/>
        </p:spPr>
        <p:txBody>
          <a:bodyPr wrap="square">
            <a:spAutoFit/>
          </a:bodyPr>
          <a:lstStyle/>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La demande de financement doit alors être transmis à la Caf et la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sur le formulaire dédié. Ce dernier doit être signé par la personne habilitée.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fr-FR" sz="1800" b="1" i="1" kern="100" dirty="0">
                <a:effectLst/>
                <a:latin typeface="Arial" panose="020B0604020202020204" pitchFamily="34" charset="0"/>
                <a:ea typeface="Calibri" panose="020F0502020204030204" pitchFamily="34" charset="0"/>
                <a:cs typeface="Times New Roman" panose="02020603050405020304" pitchFamily="18" charset="0"/>
              </a:rPr>
              <a:t>A noter : les formulaires 2026 seront livrés en janvier sur le site Caf.fr</a:t>
            </a:r>
          </a:p>
          <a:p>
            <a:pPr algn="ctr">
              <a:lnSpc>
                <a:spcPct val="107000"/>
              </a:lnSpc>
              <a:spcAft>
                <a:spcPts val="800"/>
              </a:spcAf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Si la demande concerne un projet déjà financé, la Caf et la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doivent avoir reçu le bilan N-1 de ladite action bien en amont de la nouvelle demande.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Le projet doit se dérouler du </a:t>
            </a:r>
            <a:r>
              <a:rPr lang="fr-FR" sz="1800" b="1" kern="1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1</a:t>
            </a:r>
            <a:r>
              <a:rPr lang="fr-FR" sz="1800" b="1" kern="100" baseline="300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er</a:t>
            </a:r>
            <a:r>
              <a:rPr lang="fr-FR" sz="1800" b="1" kern="1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 janvier au 31 décembre N</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Une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pluriannualité</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est possible si le projet le justifie. Dans ce cas, le porteur devra transmettre un bilan de l’action annuellement. Si le projet s’étale sur deux exercices (notamment sur la période scolaire), la demande doit porter sur les deux exercices, chaque exercice ayant un budget et faisant l’objet d’un bilan distincts.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A noter qu’un acompte sur la subvention accordée est possible, sous réserve d’une demande argumentée et d’un accord de la Caf et/ou de la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935716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F9F72E-949D-C3A2-68C2-A00B9614ADEF}"/>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36EFBF5D-028C-3F3A-649F-5E38867D4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F1F84ACD-F345-E72E-A5FE-A02F7C4965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8A406EB1-5A05-3E1F-DE65-E8EF009BB3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2DB50E52-06C8-4479-83FD-098313914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22EB6FD1-0AEA-E29B-EBDE-16E1C7002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8409AB45-0663-AC2A-E185-C7B92FD4B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A2F2C163-F3B5-6BCC-263C-98557C3FA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C5711BDD-3F18-BA09-5D34-CBF8614BB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95F86CAC-BDD2-ECC4-88FB-2A123690A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20575FC8-6BC3-3916-11DF-46AC506F2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E3472C3D-E987-2329-CADE-A2235A6A9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96E9A8EE-4993-9B17-E997-C2BEE1CF8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82406F2B-4B4B-F490-0355-F2D674FC51E7}"/>
              </a:ext>
            </a:extLst>
          </p:cNvPr>
          <p:cNvSpPr>
            <a:spLocks noGrp="1"/>
          </p:cNvSpPr>
          <p:nvPr>
            <p:ph type="title"/>
          </p:nvPr>
        </p:nvSpPr>
        <p:spPr>
          <a:xfrm>
            <a:off x="309270" y="5067300"/>
            <a:ext cx="9274037"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CALENDRIER 2026</a:t>
            </a:r>
          </a:p>
        </p:txBody>
      </p:sp>
      <p:sp>
        <p:nvSpPr>
          <p:cNvPr id="4" name="ZoneTexte 3">
            <a:extLst>
              <a:ext uri="{FF2B5EF4-FFF2-40B4-BE49-F238E27FC236}">
                <a16:creationId xmlns:a16="http://schemas.microsoft.com/office/drawing/2014/main" id="{D82A1C56-92CA-CD1D-416B-9D8D271C8DD7}"/>
              </a:ext>
            </a:extLst>
          </p:cNvPr>
          <p:cNvSpPr txBox="1"/>
          <p:nvPr/>
        </p:nvSpPr>
        <p:spPr>
          <a:xfrm>
            <a:off x="309270" y="208409"/>
            <a:ext cx="928687" cy="373757"/>
          </a:xfrm>
          <a:prstGeom prst="rect">
            <a:avLst/>
          </a:prstGeom>
          <a:solidFill>
            <a:schemeClr val="accent2"/>
          </a:solidFill>
        </p:spPr>
        <p:txBody>
          <a:bodyPr wrap="square">
            <a:spAutoFit/>
          </a:bodyPr>
          <a:lstStyle/>
          <a:p>
            <a:pPr marR="88900" algn="ctr">
              <a:lnSpc>
                <a:spcPct val="107000"/>
              </a:lnSpc>
              <a:spcAft>
                <a:spcPts val="800"/>
              </a:spcAft>
            </a:pPr>
            <a:r>
              <a:rPr lang="fr-FR" sz="18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Caf</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D47E4727-DCD7-049F-C878-6B174FB67094}"/>
              </a:ext>
            </a:extLst>
          </p:cNvPr>
          <p:cNvGraphicFramePr>
            <a:graphicFrameLocks noGrp="1"/>
          </p:cNvGraphicFramePr>
          <p:nvPr>
            <p:extLst>
              <p:ext uri="{D42A27DB-BD31-4B8C-83A1-F6EECF244321}">
                <p14:modId xmlns:p14="http://schemas.microsoft.com/office/powerpoint/2010/main" val="2948470501"/>
              </p:ext>
            </p:extLst>
          </p:nvPr>
        </p:nvGraphicFramePr>
        <p:xfrm>
          <a:off x="288514" y="628119"/>
          <a:ext cx="11522486" cy="1000381"/>
        </p:xfrm>
        <a:graphic>
          <a:graphicData uri="http://schemas.openxmlformats.org/drawingml/2006/table">
            <a:tbl>
              <a:tblPr firstRow="1" firstCol="1" bandRow="1">
                <a:tableStyleId>{5C22544A-7EE6-4342-B048-85BDC9FD1C3A}</a:tableStyleId>
              </a:tblPr>
              <a:tblGrid>
                <a:gridCol w="3943309">
                  <a:extLst>
                    <a:ext uri="{9D8B030D-6E8A-4147-A177-3AD203B41FA5}">
                      <a16:colId xmlns:a16="http://schemas.microsoft.com/office/drawing/2014/main" val="427697713"/>
                    </a:ext>
                  </a:extLst>
                </a:gridCol>
                <a:gridCol w="1261659">
                  <a:extLst>
                    <a:ext uri="{9D8B030D-6E8A-4147-A177-3AD203B41FA5}">
                      <a16:colId xmlns:a16="http://schemas.microsoft.com/office/drawing/2014/main" val="3778830818"/>
                    </a:ext>
                  </a:extLst>
                </a:gridCol>
                <a:gridCol w="2430945">
                  <a:extLst>
                    <a:ext uri="{9D8B030D-6E8A-4147-A177-3AD203B41FA5}">
                      <a16:colId xmlns:a16="http://schemas.microsoft.com/office/drawing/2014/main" val="3541797773"/>
                    </a:ext>
                  </a:extLst>
                </a:gridCol>
                <a:gridCol w="2076841">
                  <a:extLst>
                    <a:ext uri="{9D8B030D-6E8A-4147-A177-3AD203B41FA5}">
                      <a16:colId xmlns:a16="http://schemas.microsoft.com/office/drawing/2014/main" val="3342403662"/>
                    </a:ext>
                  </a:extLst>
                </a:gridCol>
                <a:gridCol w="1809732">
                  <a:extLst>
                    <a:ext uri="{9D8B030D-6E8A-4147-A177-3AD203B41FA5}">
                      <a16:colId xmlns:a16="http://schemas.microsoft.com/office/drawing/2014/main" val="2340402821"/>
                    </a:ext>
                  </a:extLst>
                </a:gridCol>
              </a:tblGrid>
              <a:tr h="0">
                <a:tc>
                  <a:txBody>
                    <a:bodyPr/>
                    <a:lstStyle/>
                    <a:p>
                      <a:pPr algn="ctr">
                        <a:lnSpc>
                          <a:spcPct val="107000"/>
                        </a:lnSpc>
                        <a:spcAft>
                          <a:spcPts val="800"/>
                        </a:spcAft>
                        <a:buNone/>
                      </a:pPr>
                      <a:r>
                        <a:rPr lang="fr-FR" sz="1100" kern="100" dirty="0">
                          <a:effectLst/>
                        </a:rPr>
                        <a:t>Instance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100" kern="100">
                          <a:effectLst/>
                        </a:rPr>
                        <a:t>Date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100" kern="100">
                          <a:effectLst/>
                        </a:rPr>
                        <a:t>Date limite de réception des dossiers complets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100" kern="100">
                          <a:effectLst/>
                        </a:rPr>
                        <a:t>Date du comité de recevabilité</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100" kern="100">
                          <a:effectLst/>
                        </a:rPr>
                        <a:t>Période de notification</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0950243"/>
                  </a:ext>
                </a:extLst>
              </a:tr>
              <a:tr h="0">
                <a:tc>
                  <a:txBody>
                    <a:bodyPr/>
                    <a:lstStyle/>
                    <a:p>
                      <a:pPr algn="just">
                        <a:lnSpc>
                          <a:spcPct val="107000"/>
                        </a:lnSpc>
                        <a:spcAft>
                          <a:spcPts val="800"/>
                        </a:spcAft>
                        <a:buNone/>
                      </a:pPr>
                      <a:r>
                        <a:rPr lang="fr-FR" sz="1400" kern="100" dirty="0">
                          <a:effectLst/>
                        </a:rPr>
                        <a:t>Commission investissements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dirty="0">
                          <a:effectLst/>
                        </a:rPr>
                        <a:t>27 avril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16 mars </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17 mars </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Fin mai </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15780"/>
                  </a:ext>
                </a:extLst>
              </a:tr>
              <a:tr h="0">
                <a:tc>
                  <a:txBody>
                    <a:bodyPr/>
                    <a:lstStyle/>
                    <a:p>
                      <a:pPr algn="just">
                        <a:lnSpc>
                          <a:spcPct val="107000"/>
                        </a:lnSpc>
                        <a:spcAft>
                          <a:spcPts val="800"/>
                        </a:spcAft>
                        <a:buNone/>
                      </a:pPr>
                      <a:r>
                        <a:rPr lang="fr-FR" sz="1400" kern="100" dirty="0">
                          <a:effectLst/>
                        </a:rPr>
                        <a:t>Commission fonctionnement, projets ados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22 juin </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19 mai </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20 mai </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Fin juillet </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6100655"/>
                  </a:ext>
                </a:extLst>
              </a:tr>
              <a:tr h="0">
                <a:tc>
                  <a:txBody>
                    <a:bodyPr/>
                    <a:lstStyle/>
                    <a:p>
                      <a:pPr algn="just">
                        <a:lnSpc>
                          <a:spcPct val="107000"/>
                        </a:lnSpc>
                        <a:spcAft>
                          <a:spcPts val="800"/>
                        </a:spcAft>
                        <a:buNone/>
                      </a:pPr>
                      <a:r>
                        <a:rPr lang="fr-FR" sz="1400" kern="100" dirty="0">
                          <a:effectLst/>
                        </a:rPr>
                        <a:t>Commission CLAS, divers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dirty="0">
                          <a:effectLst/>
                        </a:rPr>
                        <a:t>12 octobre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dirty="0">
                          <a:effectLst/>
                        </a:rPr>
                        <a:t>14 septembre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dirty="0">
                          <a:effectLst/>
                        </a:rPr>
                        <a:t>15 septembre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dirty="0">
                          <a:effectLst/>
                        </a:rPr>
                        <a:t>Fin novembre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1178777"/>
                  </a:ext>
                </a:extLst>
              </a:tr>
            </a:tbl>
          </a:graphicData>
        </a:graphic>
      </p:graphicFrame>
      <p:sp>
        <p:nvSpPr>
          <p:cNvPr id="6" name="ZoneTexte 5">
            <a:extLst>
              <a:ext uri="{FF2B5EF4-FFF2-40B4-BE49-F238E27FC236}">
                <a16:creationId xmlns:a16="http://schemas.microsoft.com/office/drawing/2014/main" id="{6681C4A8-A92A-EE56-1408-3FF131F81827}"/>
              </a:ext>
            </a:extLst>
          </p:cNvPr>
          <p:cNvSpPr txBox="1"/>
          <p:nvPr/>
        </p:nvSpPr>
        <p:spPr>
          <a:xfrm>
            <a:off x="288514" y="1735108"/>
            <a:ext cx="928687" cy="373757"/>
          </a:xfrm>
          <a:prstGeom prst="rect">
            <a:avLst/>
          </a:prstGeom>
          <a:solidFill>
            <a:schemeClr val="accent3"/>
          </a:solidFill>
        </p:spPr>
        <p:txBody>
          <a:bodyPr wrap="square">
            <a:spAutoFit/>
          </a:bodyPr>
          <a:lstStyle/>
          <a:p>
            <a:pPr marR="88900" algn="ctr">
              <a:lnSpc>
                <a:spcPct val="107000"/>
              </a:lnSpc>
              <a:spcAft>
                <a:spcPts val="800"/>
              </a:spcAft>
            </a:pPr>
            <a:r>
              <a:rPr lang="fr-FR" sz="1800" b="1" kern="100"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Msa</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2AEAFB67-A912-3532-40B0-608F254F1AD2}"/>
              </a:ext>
            </a:extLst>
          </p:cNvPr>
          <p:cNvSpPr txBox="1"/>
          <p:nvPr/>
        </p:nvSpPr>
        <p:spPr>
          <a:xfrm>
            <a:off x="7707952" y="1666298"/>
            <a:ext cx="6200775" cy="280013"/>
          </a:xfrm>
          <a:prstGeom prst="rect">
            <a:avLst/>
          </a:prstGeom>
          <a:noFill/>
        </p:spPr>
        <p:txBody>
          <a:bodyPr wrap="square">
            <a:spAutoFit/>
          </a:bodyPr>
          <a:lstStyle/>
          <a:p>
            <a:pPr algn="just">
              <a:lnSpc>
                <a:spcPct val="107000"/>
              </a:lnSpc>
              <a:spcAft>
                <a:spcPts val="800"/>
              </a:spcAft>
            </a:pPr>
            <a:r>
              <a:rPr lang="fr-FR" sz="12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Jury des projets ados : mercredi 3 juin 2026 après-midi</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au 8">
            <a:extLst>
              <a:ext uri="{FF2B5EF4-FFF2-40B4-BE49-F238E27FC236}">
                <a16:creationId xmlns:a16="http://schemas.microsoft.com/office/drawing/2014/main" id="{4EBF562C-3271-05DA-7C92-2E08A7D06151}"/>
              </a:ext>
            </a:extLst>
          </p:cNvPr>
          <p:cNvGraphicFramePr>
            <a:graphicFrameLocks noGrp="1"/>
          </p:cNvGraphicFramePr>
          <p:nvPr>
            <p:extLst>
              <p:ext uri="{D42A27DB-BD31-4B8C-83A1-F6EECF244321}">
                <p14:modId xmlns:p14="http://schemas.microsoft.com/office/powerpoint/2010/main" val="307920950"/>
              </p:ext>
            </p:extLst>
          </p:nvPr>
        </p:nvGraphicFramePr>
        <p:xfrm>
          <a:off x="259510" y="2143382"/>
          <a:ext cx="11551490" cy="1471552"/>
        </p:xfrm>
        <a:graphic>
          <a:graphicData uri="http://schemas.openxmlformats.org/drawingml/2006/table">
            <a:tbl>
              <a:tblPr firstRow="1" firstCol="1" bandRow="1">
                <a:tableStyleId>{5C22544A-7EE6-4342-B048-85BDC9FD1C3A}</a:tableStyleId>
              </a:tblPr>
              <a:tblGrid>
                <a:gridCol w="3851267">
                  <a:extLst>
                    <a:ext uri="{9D8B030D-6E8A-4147-A177-3AD203B41FA5}">
                      <a16:colId xmlns:a16="http://schemas.microsoft.com/office/drawing/2014/main" val="1079895252"/>
                    </a:ext>
                  </a:extLst>
                </a:gridCol>
                <a:gridCol w="3100420">
                  <a:extLst>
                    <a:ext uri="{9D8B030D-6E8A-4147-A177-3AD203B41FA5}">
                      <a16:colId xmlns:a16="http://schemas.microsoft.com/office/drawing/2014/main" val="1167309073"/>
                    </a:ext>
                  </a:extLst>
                </a:gridCol>
                <a:gridCol w="4599803">
                  <a:extLst>
                    <a:ext uri="{9D8B030D-6E8A-4147-A177-3AD203B41FA5}">
                      <a16:colId xmlns:a16="http://schemas.microsoft.com/office/drawing/2014/main" val="2964350110"/>
                    </a:ext>
                  </a:extLst>
                </a:gridCol>
              </a:tblGrid>
              <a:tr h="0">
                <a:tc>
                  <a:txBody>
                    <a:bodyPr/>
                    <a:lstStyle/>
                    <a:p>
                      <a:pPr algn="just">
                        <a:lnSpc>
                          <a:spcPct val="107000"/>
                        </a:lnSpc>
                        <a:spcAft>
                          <a:spcPts val="800"/>
                        </a:spcAft>
                        <a:buNone/>
                      </a:pPr>
                      <a:r>
                        <a:rPr lang="fr-FR" sz="1100" kern="100" dirty="0">
                          <a:effectLst/>
                        </a:rPr>
                        <a:t>Instance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100" kern="100" dirty="0">
                          <a:effectLst/>
                        </a:rPr>
                        <a:t>Date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100" kern="100" dirty="0">
                          <a:effectLst/>
                        </a:rPr>
                        <a:t>Date limite de réception des dossiers complets</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8390467"/>
                  </a:ext>
                </a:extLst>
              </a:tr>
              <a:tr h="0">
                <a:tc>
                  <a:txBody>
                    <a:bodyPr/>
                    <a:lstStyle/>
                    <a:p>
                      <a:pPr algn="just">
                        <a:lnSpc>
                          <a:spcPct val="107000"/>
                        </a:lnSpc>
                        <a:spcAft>
                          <a:spcPts val="800"/>
                        </a:spcAft>
                        <a:buNone/>
                      </a:pPr>
                      <a:r>
                        <a:rPr lang="fr-FR" sz="1400" kern="100" dirty="0">
                          <a:effectLst/>
                        </a:rPr>
                        <a:t>GMR</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 </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30 juin</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5170317"/>
                  </a:ext>
                </a:extLst>
              </a:tr>
              <a:tr h="0">
                <a:tc>
                  <a:txBody>
                    <a:bodyPr/>
                    <a:lstStyle/>
                    <a:p>
                      <a:pPr algn="just">
                        <a:lnSpc>
                          <a:spcPct val="107000"/>
                        </a:lnSpc>
                        <a:spcAft>
                          <a:spcPts val="800"/>
                        </a:spcAft>
                        <a:buNone/>
                      </a:pPr>
                      <a:r>
                        <a:rPr lang="fr-FR" sz="1400" kern="100" dirty="0">
                          <a:effectLst/>
                        </a:rPr>
                        <a:t>CPASS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5 février</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5 janvier</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5149007"/>
                  </a:ext>
                </a:extLst>
              </a:tr>
              <a:tr h="0">
                <a:tc>
                  <a:txBody>
                    <a:bodyPr/>
                    <a:lstStyle/>
                    <a:p>
                      <a:pPr algn="just">
                        <a:lnSpc>
                          <a:spcPct val="107000"/>
                        </a:lnSpc>
                        <a:spcAft>
                          <a:spcPts val="800"/>
                        </a:spcAft>
                        <a:buNone/>
                      </a:pPr>
                      <a:r>
                        <a:rPr lang="fr-FR" sz="1400" kern="100" dirty="0">
                          <a:effectLst/>
                        </a:rPr>
                        <a:t>CPASS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3 avril</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2 mars</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5825021"/>
                  </a:ext>
                </a:extLst>
              </a:tr>
              <a:tr h="63297">
                <a:tc>
                  <a:txBody>
                    <a:bodyPr/>
                    <a:lstStyle/>
                    <a:p>
                      <a:pPr algn="just">
                        <a:lnSpc>
                          <a:spcPct val="107000"/>
                        </a:lnSpc>
                        <a:spcAft>
                          <a:spcPts val="800"/>
                        </a:spcAft>
                        <a:buNone/>
                      </a:pPr>
                      <a:r>
                        <a:rPr lang="fr-FR" sz="1400" kern="100" dirty="0">
                          <a:effectLst/>
                        </a:rPr>
                        <a:t>CPASS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16 juin</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15 mai</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9239108"/>
                  </a:ext>
                </a:extLst>
              </a:tr>
              <a:tr h="0">
                <a:tc>
                  <a:txBody>
                    <a:bodyPr/>
                    <a:lstStyle/>
                    <a:p>
                      <a:pPr algn="just">
                        <a:lnSpc>
                          <a:spcPct val="107000"/>
                        </a:lnSpc>
                        <a:spcAft>
                          <a:spcPts val="800"/>
                        </a:spcAft>
                        <a:buNone/>
                      </a:pPr>
                      <a:r>
                        <a:rPr lang="fr-FR" sz="1400" kern="100" dirty="0">
                          <a:effectLst/>
                        </a:rPr>
                        <a:t>CPASS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16 octobre</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a:effectLst/>
                        </a:rPr>
                        <a:t>18 septembre</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1666087"/>
                  </a:ext>
                </a:extLst>
              </a:tr>
              <a:tr h="0">
                <a:tc>
                  <a:txBody>
                    <a:bodyPr/>
                    <a:lstStyle/>
                    <a:p>
                      <a:pPr algn="just">
                        <a:lnSpc>
                          <a:spcPct val="107000"/>
                        </a:lnSpc>
                        <a:spcAft>
                          <a:spcPts val="800"/>
                        </a:spcAft>
                        <a:buNone/>
                      </a:pPr>
                      <a:r>
                        <a:rPr lang="fr-FR" sz="1400" kern="100" dirty="0">
                          <a:effectLst/>
                        </a:rPr>
                        <a:t>CPASS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dirty="0">
                          <a:effectLst/>
                        </a:rPr>
                        <a:t>27 novembre</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dirty="0">
                          <a:effectLst/>
                        </a:rPr>
                        <a:t>26 octobre</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9691967"/>
                  </a:ext>
                </a:extLst>
              </a:tr>
            </a:tbl>
          </a:graphicData>
        </a:graphic>
      </p:graphicFrame>
      <p:sp>
        <p:nvSpPr>
          <p:cNvPr id="10" name="ZoneTexte 9">
            <a:extLst>
              <a:ext uri="{FF2B5EF4-FFF2-40B4-BE49-F238E27FC236}">
                <a16:creationId xmlns:a16="http://schemas.microsoft.com/office/drawing/2014/main" id="{D7AFAC10-69C5-BB9C-82BD-E9F748E1BCD0}"/>
              </a:ext>
            </a:extLst>
          </p:cNvPr>
          <p:cNvSpPr txBox="1"/>
          <p:nvPr/>
        </p:nvSpPr>
        <p:spPr>
          <a:xfrm>
            <a:off x="259510" y="3694866"/>
            <a:ext cx="1426415" cy="373757"/>
          </a:xfrm>
          <a:prstGeom prst="rect">
            <a:avLst/>
          </a:prstGeom>
          <a:solidFill>
            <a:schemeClr val="accent2"/>
          </a:solidFill>
        </p:spPr>
        <p:txBody>
          <a:bodyPr wrap="square">
            <a:spAutoFit/>
          </a:bodyPr>
          <a:lstStyle/>
          <a:p>
            <a:pPr marR="88900" algn="ctr">
              <a:lnSpc>
                <a:spcPct val="107000"/>
              </a:lnSpc>
              <a:spcAft>
                <a:spcPts val="800"/>
              </a:spcAft>
            </a:pPr>
            <a:r>
              <a:rPr lang="fr-FR" sz="1800" b="1" kern="10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Caf + </a:t>
            </a:r>
            <a:r>
              <a:rPr lang="fr-FR" sz="1800" b="1" kern="100" dirty="0" err="1">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Msa</a:t>
            </a:r>
            <a:endParaRPr lang="fr-FR" sz="1800" kern="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au 10">
            <a:extLst>
              <a:ext uri="{FF2B5EF4-FFF2-40B4-BE49-F238E27FC236}">
                <a16:creationId xmlns:a16="http://schemas.microsoft.com/office/drawing/2014/main" id="{A71EF207-59D9-7E26-E306-5B8C5DC9AE7D}"/>
              </a:ext>
            </a:extLst>
          </p:cNvPr>
          <p:cNvGraphicFramePr>
            <a:graphicFrameLocks noGrp="1"/>
          </p:cNvGraphicFramePr>
          <p:nvPr>
            <p:extLst>
              <p:ext uri="{D42A27DB-BD31-4B8C-83A1-F6EECF244321}">
                <p14:modId xmlns:p14="http://schemas.microsoft.com/office/powerpoint/2010/main" val="1809005753"/>
              </p:ext>
            </p:extLst>
          </p:nvPr>
        </p:nvGraphicFramePr>
        <p:xfrm>
          <a:off x="218996" y="4126435"/>
          <a:ext cx="11592004" cy="387287"/>
        </p:xfrm>
        <a:graphic>
          <a:graphicData uri="http://schemas.openxmlformats.org/drawingml/2006/table">
            <a:tbl>
              <a:tblPr firstRow="1" firstCol="1" bandRow="1">
                <a:tableStyleId>{5C22544A-7EE6-4342-B048-85BDC9FD1C3A}</a:tableStyleId>
              </a:tblPr>
              <a:tblGrid>
                <a:gridCol w="2318401">
                  <a:extLst>
                    <a:ext uri="{9D8B030D-6E8A-4147-A177-3AD203B41FA5}">
                      <a16:colId xmlns:a16="http://schemas.microsoft.com/office/drawing/2014/main" val="3147702132"/>
                    </a:ext>
                  </a:extLst>
                </a:gridCol>
                <a:gridCol w="1272603">
                  <a:extLst>
                    <a:ext uri="{9D8B030D-6E8A-4147-A177-3AD203B41FA5}">
                      <a16:colId xmlns:a16="http://schemas.microsoft.com/office/drawing/2014/main" val="2081112267"/>
                    </a:ext>
                  </a:extLst>
                </a:gridCol>
                <a:gridCol w="3364198">
                  <a:extLst>
                    <a:ext uri="{9D8B030D-6E8A-4147-A177-3AD203B41FA5}">
                      <a16:colId xmlns:a16="http://schemas.microsoft.com/office/drawing/2014/main" val="3494709630"/>
                    </a:ext>
                  </a:extLst>
                </a:gridCol>
                <a:gridCol w="2318401">
                  <a:extLst>
                    <a:ext uri="{9D8B030D-6E8A-4147-A177-3AD203B41FA5}">
                      <a16:colId xmlns:a16="http://schemas.microsoft.com/office/drawing/2014/main" val="626757663"/>
                    </a:ext>
                  </a:extLst>
                </a:gridCol>
                <a:gridCol w="2318401">
                  <a:extLst>
                    <a:ext uri="{9D8B030D-6E8A-4147-A177-3AD203B41FA5}">
                      <a16:colId xmlns:a16="http://schemas.microsoft.com/office/drawing/2014/main" val="2682136754"/>
                    </a:ext>
                  </a:extLst>
                </a:gridCol>
              </a:tblGrid>
              <a:tr h="0">
                <a:tc>
                  <a:txBody>
                    <a:bodyPr/>
                    <a:lstStyle/>
                    <a:p>
                      <a:pPr algn="just">
                        <a:lnSpc>
                          <a:spcPct val="107000"/>
                        </a:lnSpc>
                        <a:spcAft>
                          <a:spcPts val="800"/>
                        </a:spcAft>
                        <a:buNone/>
                      </a:pPr>
                      <a:r>
                        <a:rPr lang="fr-FR" sz="1100" kern="100">
                          <a:effectLst/>
                        </a:rPr>
                        <a:t>Instance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buNone/>
                      </a:pPr>
                      <a:r>
                        <a:rPr lang="fr-FR" sz="1100" kern="100">
                          <a:effectLst/>
                        </a:rPr>
                        <a:t>Date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buNone/>
                      </a:pPr>
                      <a:r>
                        <a:rPr lang="fr-FR" sz="1100" kern="100">
                          <a:effectLst/>
                        </a:rPr>
                        <a:t>Date limite de réception des dossiers complets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buNone/>
                      </a:pPr>
                      <a:r>
                        <a:rPr lang="fr-FR" sz="1100" kern="100">
                          <a:effectLst/>
                        </a:rPr>
                        <a:t>Date du comité de recevabilité</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buNone/>
                      </a:pPr>
                      <a:r>
                        <a:rPr lang="fr-FR" sz="1100" kern="100">
                          <a:effectLst/>
                        </a:rPr>
                        <a:t>Période de notification</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3839037"/>
                  </a:ext>
                </a:extLst>
              </a:tr>
              <a:tr h="0">
                <a:tc>
                  <a:txBody>
                    <a:bodyPr/>
                    <a:lstStyle/>
                    <a:p>
                      <a:pPr algn="just">
                        <a:lnSpc>
                          <a:spcPct val="107000"/>
                        </a:lnSpc>
                        <a:spcAft>
                          <a:spcPts val="800"/>
                        </a:spcAft>
                        <a:buNone/>
                      </a:pPr>
                      <a:r>
                        <a:rPr lang="fr-FR" sz="1400" kern="100" dirty="0">
                          <a:effectLst/>
                        </a:rPr>
                        <a:t>Commission parentalité</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dirty="0">
                          <a:effectLst/>
                        </a:rPr>
                        <a:t>18 mai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dirty="0">
                          <a:effectLst/>
                        </a:rPr>
                        <a:t>17 avril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dirty="0">
                          <a:effectLst/>
                        </a:rPr>
                        <a:t>20 avril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buNone/>
                      </a:pPr>
                      <a:r>
                        <a:rPr lang="fr-FR" sz="1400" kern="100" dirty="0">
                          <a:effectLst/>
                        </a:rPr>
                        <a:t>Fin juin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906981"/>
                  </a:ext>
                </a:extLst>
              </a:tr>
            </a:tbl>
          </a:graphicData>
        </a:graphic>
      </p:graphicFrame>
    </p:spTree>
    <p:extLst>
      <p:ext uri="{BB962C8B-B14F-4D97-AF65-F5344CB8AC3E}">
        <p14:creationId xmlns:p14="http://schemas.microsoft.com/office/powerpoint/2010/main" val="357670001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5CDFF0-D691-9D43-5780-2744FE1AF149}"/>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25420D89-3B81-4935-9FE3-FE95535FA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06371B6C-E972-7471-EBBC-0F0BBB640B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541CCA87-1577-F675-5211-4DB54AEC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982BCC27-D854-731D-ACBC-62E75BF52A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8D10F340-5DAF-42F9-5A54-F4A015D02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6816E50E-94D0-9CF1-0A1C-8A05436D3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EE3C76F4-0FF6-CC29-1809-030DBA436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A8A3EE2A-E661-C438-08EF-03A7B18E3F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E46308D3-10DE-9A9E-5B61-7C4FD6E66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5F63B141-136E-53BE-A7EF-F75293C22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148D1CEE-247C-5CAA-633A-AF546D7C9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61C64043-0BA1-20D0-A7F7-7BA8AB579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2A1A86B8-6046-4278-2484-F131BCF85AA0}"/>
              </a:ext>
            </a:extLst>
          </p:cNvPr>
          <p:cNvSpPr>
            <a:spLocks noGrp="1"/>
          </p:cNvSpPr>
          <p:nvPr>
            <p:ph type="title"/>
          </p:nvPr>
        </p:nvSpPr>
        <p:spPr>
          <a:xfrm>
            <a:off x="309270" y="5067300"/>
            <a:ext cx="9274037"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MODALITES</a:t>
            </a:r>
          </a:p>
        </p:txBody>
      </p:sp>
      <p:sp>
        <p:nvSpPr>
          <p:cNvPr id="3" name="ZoneTexte 2">
            <a:extLst>
              <a:ext uri="{FF2B5EF4-FFF2-40B4-BE49-F238E27FC236}">
                <a16:creationId xmlns:a16="http://schemas.microsoft.com/office/drawing/2014/main" id="{A8284C03-1988-825B-A207-47245EF54724}"/>
              </a:ext>
            </a:extLst>
          </p:cNvPr>
          <p:cNvSpPr txBox="1"/>
          <p:nvPr/>
        </p:nvSpPr>
        <p:spPr>
          <a:xfrm>
            <a:off x="170400" y="132819"/>
            <a:ext cx="11812699" cy="4502899"/>
          </a:xfrm>
          <a:prstGeom prst="rect">
            <a:avLst/>
          </a:prstGeom>
          <a:noFill/>
        </p:spPr>
        <p:txBody>
          <a:bodyPr wrap="square">
            <a:spAutoFit/>
          </a:bodyPr>
          <a:lstStyle/>
          <a:p>
            <a:pPr algn="just">
              <a:lnSpc>
                <a:spcPct val="107000"/>
              </a:lnSpc>
              <a:spcAft>
                <a:spcPts val="800"/>
              </a:spcAft>
              <a:buNone/>
            </a:pPr>
            <a:r>
              <a:rPr lang="fr-FR" sz="1500" kern="100" dirty="0">
                <a:effectLst/>
                <a:latin typeface="Arial" panose="020B0604020202020204" pitchFamily="34" charset="0"/>
                <a:ea typeface="Calibri" panose="020F0502020204030204" pitchFamily="34" charset="0"/>
                <a:cs typeface="Times New Roman" panose="02020603050405020304" pitchFamily="18" charset="0"/>
              </a:rPr>
              <a:t>Les dossiers doivent être envoyés, au format PDF, signés par la personne habilitée. Une version Word (ou traitement de texte) sera jointe à l’envoi afin de faciliter le traitement du dossier par le service instructeur.</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500" kern="100" dirty="0">
                <a:effectLst/>
                <a:latin typeface="Arial" panose="020B0604020202020204" pitchFamily="34" charset="0"/>
                <a:ea typeface="Calibri" panose="020F0502020204030204" pitchFamily="34" charset="0"/>
                <a:cs typeface="Times New Roman" panose="02020603050405020304" pitchFamily="18" charset="0"/>
              </a:rPr>
              <a:t>Toute demande doit être envoyée aux adresses mail suivantes : </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5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afc@caf15.caf.fr</a:t>
            </a:r>
            <a:r>
              <a:rPr lang="fr-FR" sz="1500" kern="100" dirty="0">
                <a:effectLst/>
                <a:latin typeface="Arial" panose="020B0604020202020204" pitchFamily="34" charset="0"/>
                <a:ea typeface="Calibri" panose="020F0502020204030204" pitchFamily="34" charset="0"/>
                <a:cs typeface="Times New Roman" panose="02020603050405020304" pitchFamily="18" charset="0"/>
              </a:rPr>
              <a:t> pour la Caf</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5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lebert.muriel@auvergne.msa.fr</a:t>
            </a:r>
            <a:r>
              <a:rPr lang="fr-FR" sz="1500" kern="100" dirty="0">
                <a:effectLst/>
                <a:latin typeface="Arial" panose="020B0604020202020204" pitchFamily="34" charset="0"/>
                <a:ea typeface="Calibri" panose="020F0502020204030204" pitchFamily="34" charset="0"/>
                <a:cs typeface="Times New Roman" panose="02020603050405020304" pitchFamily="18" charset="0"/>
              </a:rPr>
              <a:t> (</a:t>
            </a:r>
            <a:r>
              <a:rPr lang="fr-FR" sz="1500" b="1" u="sng" kern="100" dirty="0">
                <a:effectLst/>
                <a:latin typeface="Arial" panose="020B0604020202020204" pitchFamily="34" charset="0"/>
                <a:ea typeface="Calibri" panose="020F0502020204030204" pitchFamily="34" charset="0"/>
                <a:cs typeface="Times New Roman" panose="02020603050405020304" pitchFamily="18" charset="0"/>
              </a:rPr>
              <a:t>et copie à</a:t>
            </a:r>
            <a:r>
              <a:rPr lang="fr-FR" sz="1500" kern="100" dirty="0">
                <a:effectLst/>
                <a:latin typeface="Arial" panose="020B0604020202020204" pitchFamily="34" charset="0"/>
                <a:ea typeface="Calibri" panose="020F0502020204030204" pitchFamily="34" charset="0"/>
                <a:cs typeface="Times New Roman" panose="02020603050405020304" pitchFamily="18" charset="0"/>
              </a:rPr>
              <a:t> </a:t>
            </a:r>
            <a:r>
              <a:rPr lang="fr-FR" sz="15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partenariatmsa.blf@auvergne.msa.fr</a:t>
            </a:r>
            <a:r>
              <a:rPr lang="fr-FR" sz="1500" kern="100" dirty="0">
                <a:effectLst/>
                <a:latin typeface="Arial" panose="020B0604020202020204" pitchFamily="34" charset="0"/>
                <a:ea typeface="Calibri" panose="020F0502020204030204" pitchFamily="34" charset="0"/>
                <a:cs typeface="Times New Roman" panose="02020603050405020304" pitchFamily="18" charset="0"/>
              </a:rPr>
              <a:t>) pour la </a:t>
            </a:r>
            <a:r>
              <a:rPr lang="fr-FR" sz="1500" kern="100" dirty="0" err="1">
                <a:effectLst/>
                <a:latin typeface="Arial" panose="020B0604020202020204" pitchFamily="34" charset="0"/>
                <a:ea typeface="Calibri" panose="020F0502020204030204" pitchFamily="34" charset="0"/>
                <a:cs typeface="Times New Roman" panose="02020603050405020304" pitchFamily="18" charset="0"/>
              </a:rPr>
              <a:t>Msa</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500" kern="100" dirty="0">
                <a:effectLst/>
                <a:latin typeface="Arial" panose="020B0604020202020204" pitchFamily="34" charset="0"/>
                <a:ea typeface="Calibri" panose="020F0502020204030204" pitchFamily="34" charset="0"/>
                <a:cs typeface="Times New Roman" panose="02020603050405020304" pitchFamily="18" charset="0"/>
              </a:rPr>
              <a:t>Le dossier de demande de subvention doit être adressé </a:t>
            </a:r>
            <a:r>
              <a:rPr lang="fr-FR" sz="1500" b="1" u="sng" kern="100" dirty="0">
                <a:effectLst/>
                <a:latin typeface="Arial" panose="020B0604020202020204" pitchFamily="34" charset="0"/>
                <a:ea typeface="Calibri" panose="020F0502020204030204" pitchFamily="34" charset="0"/>
                <a:cs typeface="Times New Roman" panose="02020603050405020304" pitchFamily="18" charset="0"/>
              </a:rPr>
              <a:t>complet</a:t>
            </a:r>
            <a:r>
              <a:rPr lang="fr-FR" sz="1500" kern="100" dirty="0">
                <a:effectLst/>
                <a:latin typeface="Arial" panose="020B0604020202020204" pitchFamily="34" charset="0"/>
                <a:ea typeface="Calibri" panose="020F0502020204030204" pitchFamily="34" charset="0"/>
                <a:cs typeface="Times New Roman" panose="02020603050405020304" pitchFamily="18" charset="0"/>
              </a:rPr>
              <a:t>, avec l’ensemble des pièces justificatives demandées, avant la date limite de réception</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500" kern="100" dirty="0">
                <a:effectLst/>
                <a:latin typeface="Arial" panose="020B0604020202020204" pitchFamily="34" charset="0"/>
                <a:ea typeface="Calibri" panose="020F0502020204030204" pitchFamily="34" charset="0"/>
                <a:cs typeface="Times New Roman" panose="02020603050405020304" pitchFamily="18" charset="0"/>
              </a:rPr>
              <a:t>Un comité de recevabilité est instauré quelques jours après la date limite de réception. Ce comité valide :</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500" kern="100" dirty="0">
                <a:effectLst/>
                <a:latin typeface="Arial" panose="020B0604020202020204" pitchFamily="34" charset="0"/>
                <a:ea typeface="Calibri" panose="020F0502020204030204" pitchFamily="34" charset="0"/>
                <a:cs typeface="Times New Roman" panose="02020603050405020304" pitchFamily="18" charset="0"/>
              </a:rPr>
              <a:t>La conformité de la demande avec la politique famille de la Caf et la </a:t>
            </a:r>
            <a:r>
              <a:rPr lang="fr-FR" sz="1500" kern="100" dirty="0" err="1">
                <a:effectLst/>
                <a:latin typeface="Arial" panose="020B0604020202020204" pitchFamily="34" charset="0"/>
                <a:ea typeface="Calibri" panose="020F0502020204030204" pitchFamily="34" charset="0"/>
                <a:cs typeface="Times New Roman" panose="02020603050405020304" pitchFamily="18" charset="0"/>
              </a:rPr>
              <a:t>Msa</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500" kern="100" dirty="0">
                <a:effectLst/>
                <a:latin typeface="Arial" panose="020B0604020202020204" pitchFamily="34" charset="0"/>
                <a:ea typeface="Calibri" panose="020F0502020204030204" pitchFamily="34" charset="0"/>
                <a:cs typeface="Times New Roman" panose="02020603050405020304" pitchFamily="18" charset="0"/>
              </a:rPr>
              <a:t>La conformité de la demande avec les modalités du présent guide</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500" kern="100" dirty="0">
                <a:effectLst/>
                <a:latin typeface="Arial" panose="020B0604020202020204" pitchFamily="34" charset="0"/>
                <a:ea typeface="Calibri" panose="020F0502020204030204" pitchFamily="34" charset="0"/>
                <a:cs typeface="Times New Roman" panose="02020603050405020304" pitchFamily="18" charset="0"/>
              </a:rPr>
              <a:t>La présence de l’ensemble des pièces justificatives demandées</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500" kern="100" dirty="0">
                <a:effectLst/>
                <a:latin typeface="Arial" panose="020B0604020202020204" pitchFamily="34" charset="0"/>
                <a:ea typeface="Calibri" panose="020F0502020204030204" pitchFamily="34" charset="0"/>
                <a:cs typeface="Times New Roman" panose="02020603050405020304" pitchFamily="18" charset="0"/>
              </a:rPr>
              <a:t>La lisibilité et la compréhension de la demande </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Clr>
                <a:srgbClr val="FF99FF"/>
              </a:buClr>
              <a:buFont typeface="Webdings" panose="05030102010509060703" pitchFamily="18" charset="2"/>
              <a:buChar char=""/>
            </a:pPr>
            <a:r>
              <a:rPr lang="fr-FR" sz="1500" kern="100" dirty="0">
                <a:effectLst/>
                <a:latin typeface="Arial" panose="020B0604020202020204" pitchFamily="34" charset="0"/>
                <a:ea typeface="Calibri" panose="020F0502020204030204" pitchFamily="34" charset="0"/>
                <a:cs typeface="Times New Roman" panose="02020603050405020304" pitchFamily="18" charset="0"/>
              </a:rPr>
              <a:t>En cas de non-conformité, le dossier est rejeté et une notification est envoyée au porteur.</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FF99FF"/>
              </a:buClr>
              <a:buFont typeface="Webdings" panose="05030102010509060703" pitchFamily="18" charset="2"/>
              <a:buChar char=""/>
            </a:pPr>
            <a:r>
              <a:rPr lang="fr-FR" sz="1500" kern="100" dirty="0">
                <a:effectLst/>
                <a:latin typeface="Arial" panose="020B0604020202020204" pitchFamily="34" charset="0"/>
                <a:ea typeface="Calibri" panose="020F0502020204030204" pitchFamily="34" charset="0"/>
                <a:cs typeface="Times New Roman" panose="02020603050405020304" pitchFamily="18" charset="0"/>
              </a:rPr>
              <a:t>Si le dossier est conforme, il est présenté aux instances.</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500" kern="100" dirty="0">
                <a:effectLst/>
                <a:latin typeface="Arial" panose="020B0604020202020204" pitchFamily="34" charset="0"/>
                <a:ea typeface="Calibri" panose="020F0502020204030204" pitchFamily="34" charset="0"/>
                <a:cs typeface="Times New Roman" panose="02020603050405020304" pitchFamily="18" charset="0"/>
              </a:rPr>
              <a:t>Une notification d’accord ou de refus par l’instance est envoyée au porteur environ un mois après la date de l’instance.</a:t>
            </a:r>
            <a:endParaRPr lang="fr-FR" sz="15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51160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8967E3-17AD-355B-3CE3-89D6E5E686E7}"/>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9902C548-D711-B553-622D-C94F2B334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9A059B7F-34DF-5903-C2D9-FC15B248A8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57A3D0FD-6E07-CB42-39CD-8784CE72B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83B5E5C0-9E72-C6E2-FB2C-08EF1AF61C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5991B492-2F29-C7B5-C179-AFEAECDEA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D5D035FF-8AEE-5C39-1464-068CC384B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6B333468-35D5-CEF3-8C3D-2E988F728B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E58489C6-84D7-07E8-951D-8056737BE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1F79C75D-4054-A67C-1E41-E042B2E71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64CB6C49-A3EF-0DAC-46B7-9416C7F65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E3C5EA0D-367A-4B18-485E-DE2482928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A0E347F6-5E42-3397-867E-658AEAE9C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55E38B86-BAEC-DAD3-A596-CB0C72705E5A}"/>
              </a:ext>
            </a:extLst>
          </p:cNvPr>
          <p:cNvSpPr>
            <a:spLocks noGrp="1"/>
          </p:cNvSpPr>
          <p:nvPr>
            <p:ph type="title"/>
          </p:nvPr>
        </p:nvSpPr>
        <p:spPr>
          <a:xfrm>
            <a:off x="309270" y="5067300"/>
            <a:ext cx="9274037"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BILAN DE L’ACTION</a:t>
            </a:r>
            <a:br>
              <a:rPr lang="fr-FR" sz="4500" dirty="0">
                <a:solidFill>
                  <a:schemeClr val="accent3">
                    <a:lumMod val="60000"/>
                    <a:lumOff val="40000"/>
                  </a:schemeClr>
                </a:solidFill>
              </a:rPr>
            </a:br>
            <a:r>
              <a:rPr lang="fr-FR" sz="4500" dirty="0">
                <a:solidFill>
                  <a:schemeClr val="accent3">
                    <a:lumMod val="60000"/>
                    <a:lumOff val="40000"/>
                  </a:schemeClr>
                </a:solidFill>
              </a:rPr>
              <a:t>COMMUNICATION</a:t>
            </a:r>
          </a:p>
        </p:txBody>
      </p:sp>
      <p:sp>
        <p:nvSpPr>
          <p:cNvPr id="4" name="ZoneTexte 3">
            <a:extLst>
              <a:ext uri="{FF2B5EF4-FFF2-40B4-BE49-F238E27FC236}">
                <a16:creationId xmlns:a16="http://schemas.microsoft.com/office/drawing/2014/main" id="{FB26303A-BAB4-305E-7939-7C000CCE5E90}"/>
              </a:ext>
            </a:extLst>
          </p:cNvPr>
          <p:cNvSpPr txBox="1"/>
          <p:nvPr/>
        </p:nvSpPr>
        <p:spPr>
          <a:xfrm>
            <a:off x="309270" y="368159"/>
            <a:ext cx="11595565" cy="2858668"/>
          </a:xfrm>
          <a:prstGeom prst="rect">
            <a:avLst/>
          </a:prstGeom>
          <a:noFill/>
        </p:spPr>
        <p:txBody>
          <a:bodyPr wrap="square">
            <a:spAutoFit/>
          </a:bodyPr>
          <a:lstStyle/>
          <a:p>
            <a:pPr>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Le paiement de la subvention accordée ne sera effectué qu’après validation d’un bilan de réalisation de l’action et de son évaluation.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Ce bilan devra être signé par la personne habilitée et transmis à la Caf et la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avec l’ensemble des pièces justificatives demandées sur les formulaires.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Ces formulaires annuels se trouvent sur le site Caf.fr. Pour l’année 2026, ils seront livrés en janvier.</a:t>
            </a:r>
          </a:p>
          <a:p>
            <a:pPr>
              <a:lnSpc>
                <a:spcPct val="107000"/>
              </a:lnSpc>
              <a:spcAft>
                <a:spcPts val="800"/>
              </a:spcAft>
            </a:pPr>
            <a:endParaRPr lang="fr-FR" kern="1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Pour la Caf, les bilans doivent impé</a:t>
            </a:r>
            <a:r>
              <a:rPr lang="fr-FR" b="1" kern="100" dirty="0">
                <a:solidFill>
                  <a:srgbClr val="FF0000"/>
                </a:solidFill>
                <a:latin typeface="Arial" panose="020B0604020202020204" pitchFamily="34" charset="0"/>
                <a:ea typeface="Calibri" panose="020F0502020204030204" pitchFamily="34" charset="0"/>
                <a:cs typeface="Times New Roman" panose="02020603050405020304" pitchFamily="18" charset="0"/>
              </a:rPr>
              <a:t>rativement être transmis avant le 30 juin N+1. Au 1</a:t>
            </a:r>
            <a:r>
              <a:rPr lang="fr-FR" b="1" kern="100" baseline="30000" dirty="0">
                <a:solidFill>
                  <a:srgbClr val="FF0000"/>
                </a:solidFill>
                <a:latin typeface="Arial" panose="020B0604020202020204" pitchFamily="34" charset="0"/>
                <a:ea typeface="Calibri" panose="020F0502020204030204" pitchFamily="34" charset="0"/>
                <a:cs typeface="Times New Roman" panose="02020603050405020304" pitchFamily="18" charset="0"/>
              </a:rPr>
              <a:t>er</a:t>
            </a:r>
            <a:r>
              <a:rPr lang="fr-FR" b="1" kern="100" dirty="0">
                <a:solidFill>
                  <a:srgbClr val="FF0000"/>
                </a:solidFill>
                <a:latin typeface="Arial" panose="020B0604020202020204" pitchFamily="34" charset="0"/>
                <a:ea typeface="Calibri" panose="020F0502020204030204" pitchFamily="34" charset="0"/>
                <a:cs typeface="Times New Roman" panose="02020603050405020304" pitchFamily="18" charset="0"/>
              </a:rPr>
              <a:t> juillet N+1, la Caf annulera la subvention,</a:t>
            </a:r>
            <a:endParaRPr lang="fr-F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9E4A2EB4-E8D6-81BB-6087-0F1BAD80822A}"/>
              </a:ext>
            </a:extLst>
          </p:cNvPr>
          <p:cNvSpPr txBox="1"/>
          <p:nvPr/>
        </p:nvSpPr>
        <p:spPr>
          <a:xfrm>
            <a:off x="349897" y="3403343"/>
            <a:ext cx="11492205" cy="966483"/>
          </a:xfrm>
          <a:prstGeom prst="rect">
            <a:avLst/>
          </a:prstGeom>
          <a:noFill/>
        </p:spPr>
        <p:txBody>
          <a:bodyPr wrap="square">
            <a:spAutoFit/>
          </a:bodyPr>
          <a:lstStyle/>
          <a:p>
            <a:pPr algn="just">
              <a:lnSpc>
                <a:spcPct val="107000"/>
              </a:lnSpc>
              <a:spcAft>
                <a:spcPts val="800"/>
              </a:spcAft>
            </a:pPr>
            <a:r>
              <a:rPr lang="fr-FR" sz="1800" b="1" kern="1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Il est rappelé que toute communication sur une action financée par la Caf et/ou la </a:t>
            </a:r>
            <a:r>
              <a:rPr lang="fr-FR" sz="1800" b="1" kern="100" dirty="0" err="1">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Msa</a:t>
            </a:r>
            <a:r>
              <a:rPr lang="fr-FR" sz="1800" b="1" kern="1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 doit faire mention de ce financement. A défaut, les deux organismes pourront appliquer un régime de sanctions, sous forme de réfaction de l’aide accordée notamment.</a:t>
            </a:r>
            <a:endParaRPr lang="fr-FR" sz="1800" b="1"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20370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cxnSp>
        <p:nvCxnSpPr>
          <p:cNvPr id="33" name="Connecteur droit 32">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9"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1" name="Triangle isocèle 40">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3"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5" name="Triangle isocèle 44">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7" name="Forme libre : Forme 46">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49" name="Triangle isocèle 48">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6" name="Sous-titre 2">
            <a:extLst>
              <a:ext uri="{FF2B5EF4-FFF2-40B4-BE49-F238E27FC236}">
                <a16:creationId xmlns:a16="http://schemas.microsoft.com/office/drawing/2014/main" id="{3ACC36D9-DED8-45E6-9BC9-90378CD88D33}"/>
              </a:ext>
            </a:extLst>
          </p:cNvPr>
          <p:cNvSpPr txBox="1">
            <a:spLocks/>
          </p:cNvSpPr>
          <p:nvPr/>
        </p:nvSpPr>
        <p:spPr>
          <a:xfrm>
            <a:off x="5938609" y="6390967"/>
            <a:ext cx="6112077" cy="38938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fr-FR" b="1" dirty="0">
                <a:solidFill>
                  <a:schemeClr val="tx2">
                    <a:lumMod val="25000"/>
                    <a:alpha val="70000"/>
                  </a:schemeClr>
                </a:solidFill>
              </a:rPr>
              <a:t>WEBINAIRE DECEMBRE 2025</a:t>
            </a:r>
          </a:p>
        </p:txBody>
      </p:sp>
      <p:pic>
        <p:nvPicPr>
          <p:cNvPr id="3" name="Image 2" descr="Une image contenant dessin humoristique, illustration, Dessin animé, clipart&#10;&#10;Le contenu généré par l’IA peut être incorrect.">
            <a:extLst>
              <a:ext uri="{FF2B5EF4-FFF2-40B4-BE49-F238E27FC236}">
                <a16:creationId xmlns:a16="http://schemas.microsoft.com/office/drawing/2014/main" id="{832B0CA8-AD06-1434-43F1-8ED7A8A7D22C}"/>
              </a:ext>
            </a:extLst>
          </p:cNvPr>
          <p:cNvPicPr>
            <a:picLocks noChangeAspect="1"/>
          </p:cNvPicPr>
          <p:nvPr/>
        </p:nvPicPr>
        <p:blipFill>
          <a:blip r:embed="rId3">
            <a:extLst>
              <a:ext uri="{28A0092B-C50C-407E-A947-70E740481C1C}">
                <a14:useLocalDpi xmlns:a14="http://schemas.microsoft.com/office/drawing/2010/main" val="0"/>
              </a:ext>
            </a:extLst>
          </a:blip>
          <a:srcRect t="35704"/>
          <a:stretch/>
        </p:blipFill>
        <p:spPr>
          <a:xfrm>
            <a:off x="-24351" y="-8468"/>
            <a:ext cx="7551420" cy="6866467"/>
          </a:xfrm>
          <a:prstGeom prst="rect">
            <a:avLst/>
          </a:prstGeom>
        </p:spPr>
      </p:pic>
      <p:sp>
        <p:nvSpPr>
          <p:cNvPr id="2" name="Titre 1">
            <a:extLst>
              <a:ext uri="{FF2B5EF4-FFF2-40B4-BE49-F238E27FC236}">
                <a16:creationId xmlns:a16="http://schemas.microsoft.com/office/drawing/2014/main" id="{042C1D04-249B-46E2-9FAF-8DF29CC445DB}"/>
              </a:ext>
            </a:extLst>
          </p:cNvPr>
          <p:cNvSpPr>
            <a:spLocks noGrp="1"/>
          </p:cNvSpPr>
          <p:nvPr>
            <p:ph type="ctrTitle"/>
          </p:nvPr>
        </p:nvSpPr>
        <p:spPr>
          <a:xfrm>
            <a:off x="7576593" y="2671881"/>
            <a:ext cx="4530581" cy="3258010"/>
          </a:xfrm>
        </p:spPr>
        <p:txBody>
          <a:bodyPr rtlCol="0">
            <a:normAutofit/>
          </a:bodyPr>
          <a:lstStyle/>
          <a:p>
            <a:pPr algn="ctr"/>
            <a:r>
              <a:rPr lang="fr-FR" dirty="0">
                <a:solidFill>
                  <a:srgbClr val="FFFFFF"/>
                </a:solidFill>
              </a:rPr>
              <a:t>GUIDE DES SUBVENTIONS CAF &amp; MSA</a:t>
            </a:r>
          </a:p>
        </p:txBody>
      </p:sp>
      <p:pic>
        <p:nvPicPr>
          <p:cNvPr id="4" name="Image 3" descr="Une image contenant texte, Police, capture d’écran, logo&#10;&#10;Le contenu généré par l’IA peut être incorrect.">
            <a:extLst>
              <a:ext uri="{FF2B5EF4-FFF2-40B4-BE49-F238E27FC236}">
                <a16:creationId xmlns:a16="http://schemas.microsoft.com/office/drawing/2014/main" id="{1102EA8E-46AA-1B99-07EA-B523A08227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01" t="10727" r="6029" b="12111"/>
          <a:stretch/>
        </p:blipFill>
        <p:spPr bwMode="auto">
          <a:xfrm>
            <a:off x="10401932" y="316113"/>
            <a:ext cx="1562100" cy="849630"/>
          </a:xfrm>
          <a:prstGeom prst="rect">
            <a:avLst/>
          </a:prstGeom>
          <a:ln w="9525" cap="flat" cmpd="sng" algn="ctr">
            <a:solidFill>
              <a:sysClr val="window" lastClr="FFFFFF"/>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Image 5" descr="Une image contenant texte, Police, affiche, Graphique&#10;&#10;Le contenu généré par l’IA peut être incorrect.">
            <a:extLst>
              <a:ext uri="{FF2B5EF4-FFF2-40B4-BE49-F238E27FC236}">
                <a16:creationId xmlns:a16="http://schemas.microsoft.com/office/drawing/2014/main" id="{A522F8D2-E16E-1190-209D-9F29E53EB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7895" y="173555"/>
            <a:ext cx="776605" cy="1134745"/>
          </a:xfrm>
          <a:prstGeom prst="rect">
            <a:avLst/>
          </a:prstGeom>
          <a:ln w="28575">
            <a:solidFill>
              <a:schemeClr val="bg1"/>
            </a:solidFill>
          </a:ln>
        </p:spPr>
      </p:pic>
    </p:spTree>
    <p:extLst>
      <p:ext uri="{BB962C8B-B14F-4D97-AF65-F5344CB8AC3E}">
        <p14:creationId xmlns:p14="http://schemas.microsoft.com/office/powerpoint/2010/main" val="201568009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69FA57C-3E4F-E67A-3E65-52D37F0D7C45}"/>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7CF6DD2-54ED-5252-5C12-ED91195F75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cxnSp>
        <p:nvCxnSpPr>
          <p:cNvPr id="33" name="Connecteur droit 32">
            <a:extLst>
              <a:ext uri="{FF2B5EF4-FFF2-40B4-BE49-F238E27FC236}">
                <a16:creationId xmlns:a16="http://schemas.microsoft.com/office/drawing/2014/main" id="{EC31461F-F274-9A39-24AB-D94E95ED74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34EBF51A-7D97-9554-3BD2-5B218122B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895DA36D-B825-9F44-E9A7-EAF45FE56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9" name="Rectangle 25">
            <a:extLst>
              <a:ext uri="{FF2B5EF4-FFF2-40B4-BE49-F238E27FC236}">
                <a16:creationId xmlns:a16="http://schemas.microsoft.com/office/drawing/2014/main" id="{B2E0D717-BF65-F46C-4DD0-4F395BAAD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1" name="Triangle isocèle 40">
            <a:extLst>
              <a:ext uri="{FF2B5EF4-FFF2-40B4-BE49-F238E27FC236}">
                <a16:creationId xmlns:a16="http://schemas.microsoft.com/office/drawing/2014/main" id="{71F69324-2BC2-E960-CF8E-61516E8B3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3" name="Rectangle 27">
            <a:extLst>
              <a:ext uri="{FF2B5EF4-FFF2-40B4-BE49-F238E27FC236}">
                <a16:creationId xmlns:a16="http://schemas.microsoft.com/office/drawing/2014/main" id="{BBEA5DE9-136E-4691-1284-AB8BAA5EB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5" name="Triangle isocèle 44">
            <a:extLst>
              <a:ext uri="{FF2B5EF4-FFF2-40B4-BE49-F238E27FC236}">
                <a16:creationId xmlns:a16="http://schemas.microsoft.com/office/drawing/2014/main" id="{8C3D60D6-002F-6D0D-7D33-239BFFD7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7" name="Forme libre : Forme 46">
            <a:extLst>
              <a:ext uri="{FF2B5EF4-FFF2-40B4-BE49-F238E27FC236}">
                <a16:creationId xmlns:a16="http://schemas.microsoft.com/office/drawing/2014/main" id="{B03EC674-0BB7-7039-7D75-915CE1BB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49" name="Triangle isocèle 48">
            <a:extLst>
              <a:ext uri="{FF2B5EF4-FFF2-40B4-BE49-F238E27FC236}">
                <a16:creationId xmlns:a16="http://schemas.microsoft.com/office/drawing/2014/main" id="{ED5B30EB-2C1D-B40F-4BB1-9E6B5B639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3" name="Image 2" descr="Une image contenant dessin humoristique, illustration, Dessin animé, clipart&#10;&#10;Le contenu généré par l’IA peut être incorrect.">
            <a:extLst>
              <a:ext uri="{FF2B5EF4-FFF2-40B4-BE49-F238E27FC236}">
                <a16:creationId xmlns:a16="http://schemas.microsoft.com/office/drawing/2014/main" id="{37C02134-8494-2CCC-0CC8-074045042322}"/>
              </a:ext>
            </a:extLst>
          </p:cNvPr>
          <p:cNvPicPr>
            <a:picLocks noChangeAspect="1"/>
          </p:cNvPicPr>
          <p:nvPr/>
        </p:nvPicPr>
        <p:blipFill>
          <a:blip r:embed="rId3">
            <a:extLst>
              <a:ext uri="{28A0092B-C50C-407E-A947-70E740481C1C}">
                <a14:useLocalDpi xmlns:a14="http://schemas.microsoft.com/office/drawing/2010/main" val="0"/>
              </a:ext>
            </a:extLst>
          </a:blip>
          <a:srcRect l="52085" t="35704"/>
          <a:stretch/>
        </p:blipFill>
        <p:spPr>
          <a:xfrm>
            <a:off x="8572500" y="-51109"/>
            <a:ext cx="3640716" cy="6909109"/>
          </a:xfrm>
          <a:prstGeom prst="rect">
            <a:avLst/>
          </a:prstGeom>
        </p:spPr>
      </p:pic>
      <p:sp>
        <p:nvSpPr>
          <p:cNvPr id="2" name="Titre 1">
            <a:extLst>
              <a:ext uri="{FF2B5EF4-FFF2-40B4-BE49-F238E27FC236}">
                <a16:creationId xmlns:a16="http://schemas.microsoft.com/office/drawing/2014/main" id="{E96C9EB5-95CE-FDCF-66C2-A4751953B8C3}"/>
              </a:ext>
            </a:extLst>
          </p:cNvPr>
          <p:cNvSpPr>
            <a:spLocks noGrp="1"/>
          </p:cNvSpPr>
          <p:nvPr>
            <p:ph type="ctrTitle"/>
          </p:nvPr>
        </p:nvSpPr>
        <p:spPr>
          <a:xfrm>
            <a:off x="408487" y="1443208"/>
            <a:ext cx="7715250" cy="4433769"/>
          </a:xfrm>
        </p:spPr>
        <p:txBody>
          <a:bodyPr rtlCol="0">
            <a:normAutofit/>
          </a:bodyPr>
          <a:lstStyle/>
          <a:p>
            <a:pPr algn="ctr"/>
            <a:r>
              <a:rPr lang="fr-FR" b="1" dirty="0">
                <a:solidFill>
                  <a:srgbClr val="FFFFFF"/>
                </a:solidFill>
              </a:rPr>
              <a:t>LES FONDS MOBILISABLES</a:t>
            </a:r>
          </a:p>
        </p:txBody>
      </p:sp>
    </p:spTree>
    <p:extLst>
      <p:ext uri="{BB962C8B-B14F-4D97-AF65-F5344CB8AC3E}">
        <p14:creationId xmlns:p14="http://schemas.microsoft.com/office/powerpoint/2010/main" val="105127451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94760A-9707-3D0F-6374-E3F327289706}"/>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15E1DDC2-136F-75CE-EBCC-76077887F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652C3536-3511-BDBB-8DBF-891F0F587B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5743F0C8-4BFA-64A8-5E44-BCA9A9724F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85EBFA14-7D73-C6AB-6F60-01D8673366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094CFE40-2B84-9E38-E91A-F6158685F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E8125202-6FD2-F0E6-8FE2-526EAA00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D6DE4654-D78F-0990-AEAE-7569760F0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83C5FCE2-2BDB-A5BB-8998-373D190D1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172D36AA-39A1-DA31-F477-F05A082B0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A62FC011-38A1-9C71-CDED-F70D3371C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518957AC-4C72-FDEE-2C00-277FF73EC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34233A55-007C-B1AF-DBCC-5DF0BF86A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67881E1E-7D88-5CCE-37C8-477050EA4B64}"/>
              </a:ext>
            </a:extLst>
          </p:cNvPr>
          <p:cNvSpPr>
            <a:spLocks noGrp="1"/>
          </p:cNvSpPr>
          <p:nvPr>
            <p:ph type="title"/>
          </p:nvPr>
        </p:nvSpPr>
        <p:spPr>
          <a:xfrm>
            <a:off x="309270" y="5067300"/>
            <a:ext cx="9274037"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FONDS MSA</a:t>
            </a:r>
          </a:p>
        </p:txBody>
      </p:sp>
      <p:sp>
        <p:nvSpPr>
          <p:cNvPr id="3" name="ZoneTexte 2">
            <a:extLst>
              <a:ext uri="{FF2B5EF4-FFF2-40B4-BE49-F238E27FC236}">
                <a16:creationId xmlns:a16="http://schemas.microsoft.com/office/drawing/2014/main" id="{6FE0BF62-5BEA-B1CA-EBAE-678DAA23A104}"/>
              </a:ext>
            </a:extLst>
          </p:cNvPr>
          <p:cNvSpPr txBox="1"/>
          <p:nvPr/>
        </p:nvSpPr>
        <p:spPr>
          <a:xfrm>
            <a:off x="383234" y="552377"/>
            <a:ext cx="11425531" cy="3257623"/>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fr-FR" sz="1800" b="1" kern="100" dirty="0">
                <a:solidFill>
                  <a:srgbClr val="FF00FF"/>
                </a:solidFill>
                <a:effectLst/>
                <a:latin typeface="Arial" panose="020B0604020202020204" pitchFamily="34" charset="0"/>
                <a:ea typeface="Calibri" panose="020F0502020204030204" pitchFamily="34" charset="0"/>
                <a:cs typeface="Times New Roman" panose="02020603050405020304" pitchFamily="18" charset="0"/>
              </a:rPr>
              <a:t>GMR</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Pour le programme ‘Grandir en Milieu Rural », l’enveloppe nationale est déployée sur les territoires à partir d’un cahier des charges.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En fonction des territoires GMR (cibles ou non prioritaires), les modalités d’intervention financière diffèrent : un pourcentage et un plafond de financement est appliqué en fonction du projet et de son champ d’intervention.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b="1" kern="100" dirty="0">
                <a:solidFill>
                  <a:srgbClr val="FF00FF"/>
                </a:solidFill>
                <a:effectLst/>
                <a:latin typeface="Arial" panose="020B0604020202020204" pitchFamily="34" charset="0"/>
                <a:ea typeface="Calibri" panose="020F0502020204030204" pitchFamily="34" charset="0"/>
                <a:cs typeface="Times New Roman" panose="02020603050405020304" pitchFamily="18" charset="0"/>
              </a:rPr>
              <a:t>Comité Paritaire d’Action Sanitaire et Sociale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L’aide accordée dépend du projet et du montant demandé ainsi que de l’analyse du dossier par le service instructeur.</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38382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E5CDAC-2D22-AFAA-754F-97DFB31F266D}"/>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257DC42D-799A-2A96-05FC-1FC57ED12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737AA504-A9BB-3E44-C9AA-CC83878DF9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73F9BB48-1C77-C335-9D4A-41B90AAFE8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F8584BEB-D581-C9E3-7C07-17C2313651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D0019648-1923-DC55-4D0B-4DEE0CD9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BDAB27DC-8DD9-AD98-DFD3-BECEE4F5B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BAB5FFA9-3CA8-8EA8-8357-547E089E0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9F70E3F0-E9AB-25CF-1A58-FCA8BC6DC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4B33E7B2-6E13-5A22-AB72-2F9DCD64D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636819EE-A9B2-EE65-B908-C276A14B6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154B0590-01AD-4AEC-837B-7058DD624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DDB45EEC-C095-75F0-6AA6-2C531F4B4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2FCC956A-B35A-53AB-01AE-57D547A93286}"/>
              </a:ext>
            </a:extLst>
          </p:cNvPr>
          <p:cNvSpPr>
            <a:spLocks noGrp="1"/>
          </p:cNvSpPr>
          <p:nvPr>
            <p:ph type="title"/>
          </p:nvPr>
        </p:nvSpPr>
        <p:spPr>
          <a:xfrm>
            <a:off x="309270" y="5067300"/>
            <a:ext cx="9274037"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FONDS CAF</a:t>
            </a:r>
          </a:p>
        </p:txBody>
      </p:sp>
      <p:sp>
        <p:nvSpPr>
          <p:cNvPr id="4" name="ZoneTexte 3">
            <a:extLst>
              <a:ext uri="{FF2B5EF4-FFF2-40B4-BE49-F238E27FC236}">
                <a16:creationId xmlns:a16="http://schemas.microsoft.com/office/drawing/2014/main" id="{22C91F1D-2620-11B5-F9B8-DF2381CE5169}"/>
              </a:ext>
            </a:extLst>
          </p:cNvPr>
          <p:cNvSpPr txBox="1"/>
          <p:nvPr/>
        </p:nvSpPr>
        <p:spPr>
          <a:xfrm>
            <a:off x="970555" y="976467"/>
            <a:ext cx="9619657" cy="2448299"/>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Plan d’Investissement sur l’Accueil du Jeune Enfant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Fonds de Modernisation des Etablissements d’Accueil du Jeune Enfant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Fonds publics et territoires Enfance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Plan d’Investissement en ALSH</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Fonds publics et territoires Jeunesse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Fonds national prévention de la radicalisation et promotion des valeurs de la République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Fonds national Parentalité</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Fonds locaux Caf</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40047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0890B5-E751-0F6E-B750-D28D0E4D6CD3}"/>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45F7A083-3214-9BCB-D9A1-263A1FF1B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AD5F5487-98CF-CE23-77D5-61E1F2E44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2F5D9FAA-546D-74D9-9414-05A25568E3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F244018B-1DBF-AFFD-CEB5-CADE300800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16E7958F-9F93-1591-49E3-EF52307C2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0F452B06-71BD-FED3-94D7-455418A05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B96A03F2-BF06-8A85-DCE7-82B5D9FB6C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3D5D5A8A-8E31-FDF0-B2B3-557E41FB0D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C96F119B-360B-6102-5ECD-DB50968A73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7D025AD7-4C01-863C-70D6-AFFCCE1F48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75B7F1D4-EB1B-6448-0908-9588E0218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770DD842-792C-F1DE-811F-A51F20051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F4F49300-244A-DD0C-0BB4-411E5A43405B}"/>
              </a:ext>
            </a:extLst>
          </p:cNvPr>
          <p:cNvSpPr>
            <a:spLocks noGrp="1"/>
          </p:cNvSpPr>
          <p:nvPr>
            <p:ph type="title"/>
          </p:nvPr>
        </p:nvSpPr>
        <p:spPr>
          <a:xfrm>
            <a:off x="309270" y="5067300"/>
            <a:ext cx="9274037"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PRETS CAF &amp; MSA</a:t>
            </a:r>
          </a:p>
        </p:txBody>
      </p:sp>
      <p:sp>
        <p:nvSpPr>
          <p:cNvPr id="3" name="ZoneTexte 2">
            <a:extLst>
              <a:ext uri="{FF2B5EF4-FFF2-40B4-BE49-F238E27FC236}">
                <a16:creationId xmlns:a16="http://schemas.microsoft.com/office/drawing/2014/main" id="{E311FBBB-CCEE-4F52-B9BC-FC76D5ED6ABB}"/>
              </a:ext>
            </a:extLst>
          </p:cNvPr>
          <p:cNvSpPr txBox="1"/>
          <p:nvPr/>
        </p:nvSpPr>
        <p:spPr>
          <a:xfrm>
            <a:off x="557774" y="839426"/>
            <a:ext cx="11006137" cy="2653483"/>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La Caf peut accorder des prêts à taux zéro, pour des projets d’investissement ou de fonctionnement relevant des champs dans lesquels elle intervient. Le montant et la durée dépendent de l’enveloppe disponible.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La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peut également accorder des prêts pour certaines demandes d’investissement. Le taux d’intérêt est égal au taux annuel du livret A en vigueur au 1</a:t>
            </a:r>
            <a:r>
              <a:rPr lang="fr-FR" sz="1800" kern="100" baseline="30000" dirty="0">
                <a:effectLst/>
                <a:latin typeface="Arial" panose="020B0604020202020204" pitchFamily="34" charset="0"/>
                <a:ea typeface="Calibri" panose="020F0502020204030204" pitchFamily="34" charset="0"/>
                <a:cs typeface="Times New Roman" panose="02020603050405020304" pitchFamily="18" charset="0"/>
              </a:rPr>
              <a:t>er</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janvier de l’année de signature du contrat de prêt diminué de 0,5% (2025 : 1,2%). Le plafond est égal à 100 000 euros pour une durée maximale de 10 ans.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435390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3B9F779-1CEA-9680-8936-8BC760CC79FC}"/>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53E9651-8144-4C92-9866-F3B9F2A01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cxnSp>
        <p:nvCxnSpPr>
          <p:cNvPr id="33" name="Connecteur droit 32">
            <a:extLst>
              <a:ext uri="{FF2B5EF4-FFF2-40B4-BE49-F238E27FC236}">
                <a16:creationId xmlns:a16="http://schemas.microsoft.com/office/drawing/2014/main" id="{58FCEE1B-A2EE-09CF-CA6C-0DDDC80ED7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FD5779BC-C332-5001-85E8-F222F27869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C8A4D58D-02FF-1A04-54E6-B1BA06246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9" name="Rectangle 25">
            <a:extLst>
              <a:ext uri="{FF2B5EF4-FFF2-40B4-BE49-F238E27FC236}">
                <a16:creationId xmlns:a16="http://schemas.microsoft.com/office/drawing/2014/main" id="{34CE0548-BE54-D987-8E26-810CE1E46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1" name="Triangle isocèle 40">
            <a:extLst>
              <a:ext uri="{FF2B5EF4-FFF2-40B4-BE49-F238E27FC236}">
                <a16:creationId xmlns:a16="http://schemas.microsoft.com/office/drawing/2014/main" id="{5DC9ADA7-FA3B-0C73-38F1-884461C3E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3" name="Rectangle 27">
            <a:extLst>
              <a:ext uri="{FF2B5EF4-FFF2-40B4-BE49-F238E27FC236}">
                <a16:creationId xmlns:a16="http://schemas.microsoft.com/office/drawing/2014/main" id="{85519D34-F55A-1AC2-49B1-D82700641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5" name="Triangle isocèle 44">
            <a:extLst>
              <a:ext uri="{FF2B5EF4-FFF2-40B4-BE49-F238E27FC236}">
                <a16:creationId xmlns:a16="http://schemas.microsoft.com/office/drawing/2014/main" id="{68198460-AF4D-530C-832C-8B7269EBB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7" name="Forme libre : Forme 46">
            <a:extLst>
              <a:ext uri="{FF2B5EF4-FFF2-40B4-BE49-F238E27FC236}">
                <a16:creationId xmlns:a16="http://schemas.microsoft.com/office/drawing/2014/main" id="{DB9411F5-B220-D003-CBB1-E7E2CB0D3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49" name="Triangle isocèle 48">
            <a:extLst>
              <a:ext uri="{FF2B5EF4-FFF2-40B4-BE49-F238E27FC236}">
                <a16:creationId xmlns:a16="http://schemas.microsoft.com/office/drawing/2014/main" id="{4092A918-32DB-490C-6400-9F676EDAB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3" name="Image 2" descr="Une image contenant dessin humoristique, illustration, Dessin animé, clipart&#10;&#10;Le contenu généré par l’IA peut être incorrect.">
            <a:extLst>
              <a:ext uri="{FF2B5EF4-FFF2-40B4-BE49-F238E27FC236}">
                <a16:creationId xmlns:a16="http://schemas.microsoft.com/office/drawing/2014/main" id="{A9056AED-B660-AD9E-EBC1-0CC34F925272}"/>
              </a:ext>
            </a:extLst>
          </p:cNvPr>
          <p:cNvPicPr>
            <a:picLocks noChangeAspect="1"/>
          </p:cNvPicPr>
          <p:nvPr/>
        </p:nvPicPr>
        <p:blipFill>
          <a:blip r:embed="rId3">
            <a:extLst>
              <a:ext uri="{28A0092B-C50C-407E-A947-70E740481C1C}">
                <a14:useLocalDpi xmlns:a14="http://schemas.microsoft.com/office/drawing/2010/main" val="0"/>
              </a:ext>
            </a:extLst>
          </a:blip>
          <a:srcRect l="-453" t="35704" r="47915"/>
          <a:stretch/>
        </p:blipFill>
        <p:spPr>
          <a:xfrm>
            <a:off x="-46803" y="-8467"/>
            <a:ext cx="3992004" cy="6909109"/>
          </a:xfrm>
          <a:prstGeom prst="rect">
            <a:avLst/>
          </a:prstGeom>
        </p:spPr>
      </p:pic>
      <p:sp>
        <p:nvSpPr>
          <p:cNvPr id="2" name="Titre 1">
            <a:extLst>
              <a:ext uri="{FF2B5EF4-FFF2-40B4-BE49-F238E27FC236}">
                <a16:creationId xmlns:a16="http://schemas.microsoft.com/office/drawing/2014/main" id="{5EB7A840-2566-0A7F-68D9-9EB64D2B6937}"/>
              </a:ext>
            </a:extLst>
          </p:cNvPr>
          <p:cNvSpPr>
            <a:spLocks noGrp="1"/>
          </p:cNvSpPr>
          <p:nvPr>
            <p:ph type="ctrTitle"/>
          </p:nvPr>
        </p:nvSpPr>
        <p:spPr>
          <a:xfrm>
            <a:off x="4201858" y="2884991"/>
            <a:ext cx="7715250" cy="1409752"/>
          </a:xfrm>
        </p:spPr>
        <p:txBody>
          <a:bodyPr rtlCol="0">
            <a:normAutofit/>
          </a:bodyPr>
          <a:lstStyle/>
          <a:p>
            <a:pPr algn="ctr"/>
            <a:r>
              <a:rPr lang="fr-FR" b="1" dirty="0">
                <a:solidFill>
                  <a:srgbClr val="FFFFFF"/>
                </a:solidFill>
              </a:rPr>
              <a:t>LES FONDS CAF</a:t>
            </a:r>
          </a:p>
        </p:txBody>
      </p:sp>
    </p:spTree>
    <p:extLst>
      <p:ext uri="{BB962C8B-B14F-4D97-AF65-F5344CB8AC3E}">
        <p14:creationId xmlns:p14="http://schemas.microsoft.com/office/powerpoint/2010/main" val="188473125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45E9D1-969D-4888-A311-FFBCD3ED7BFE}"/>
              </a:ext>
            </a:extLst>
          </p:cNvPr>
          <p:cNvSpPr>
            <a:spLocks noGrp="1"/>
          </p:cNvSpPr>
          <p:nvPr>
            <p:ph type="ctrTitle"/>
          </p:nvPr>
        </p:nvSpPr>
        <p:spPr>
          <a:xfrm>
            <a:off x="1116865" y="199534"/>
            <a:ext cx="7766936" cy="476822"/>
          </a:xfrm>
          <a:solidFill>
            <a:schemeClr val="accent3"/>
          </a:solidFill>
        </p:spPr>
        <p:txBody>
          <a:bodyPr/>
          <a:lstStyle/>
          <a:p>
            <a:pPr algn="ctr"/>
            <a:r>
              <a:rPr lang="fr-FR" sz="2000" b="1" dirty="0">
                <a:solidFill>
                  <a:schemeClr val="tx1"/>
                </a:solidFill>
              </a:rPr>
              <a:t>PLAN D’INVESTISSEMENT POUR L’ACCUEIL DU JEUNE ENFANT</a:t>
            </a:r>
          </a:p>
        </p:txBody>
      </p:sp>
      <p:sp>
        <p:nvSpPr>
          <p:cNvPr id="11" name="Rectangle 10">
            <a:extLst>
              <a:ext uri="{FF2B5EF4-FFF2-40B4-BE49-F238E27FC236}">
                <a16:creationId xmlns:a16="http://schemas.microsoft.com/office/drawing/2014/main" id="{022B9283-9D4C-4570-A25F-78F1C95E6C46}"/>
              </a:ext>
            </a:extLst>
          </p:cNvPr>
          <p:cNvSpPr/>
          <p:nvPr/>
        </p:nvSpPr>
        <p:spPr>
          <a:xfrm>
            <a:off x="697765" y="878804"/>
            <a:ext cx="9352125" cy="1169551"/>
          </a:xfrm>
          <a:prstGeom prst="rect">
            <a:avLst/>
          </a:prstGeom>
        </p:spPr>
        <p:txBody>
          <a:bodyPr wrap="square">
            <a:spAutoFit/>
          </a:bodyPr>
          <a:lstStyle/>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a:t>Aide à l’investissement des EAJE (crèches) PSU</a:t>
            </a:r>
          </a:p>
          <a:p>
            <a:pPr marL="285750" indent="-285750">
              <a:buFont typeface="Wingdings" panose="05000000000000000000" pitchFamily="2" charset="2"/>
              <a:buChar char="§"/>
            </a:pPr>
            <a:r>
              <a:rPr lang="fr-FR" sz="1400" dirty="0"/>
              <a:t>Aide à l’investissement des EAJE </a:t>
            </a:r>
            <a:r>
              <a:rPr lang="fr-FR" sz="1400" dirty="0" err="1"/>
              <a:t>Paje</a:t>
            </a:r>
            <a:r>
              <a:rPr lang="fr-FR" sz="1400" dirty="0"/>
              <a:t> (sur critères)</a:t>
            </a:r>
          </a:p>
          <a:p>
            <a:pPr marL="285750" indent="-285750">
              <a:buFont typeface="Wingdings" panose="05000000000000000000" pitchFamily="2" charset="2"/>
              <a:buChar char="§"/>
            </a:pPr>
            <a:r>
              <a:rPr lang="fr-FR" sz="1400" dirty="0"/>
              <a:t>Aide à l’investissement des Maisons d’Assistants Maternels</a:t>
            </a:r>
          </a:p>
          <a:p>
            <a:pPr marL="285750" indent="-285750">
              <a:buFont typeface="Wingdings" panose="05000000000000000000" pitchFamily="2" charset="2"/>
              <a:buChar char="§"/>
            </a:pPr>
            <a:endParaRPr lang="fr-F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64" y="1876630"/>
            <a:ext cx="10850563"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65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2B9283-9D4C-4570-A25F-78F1C95E6C46}"/>
              </a:ext>
            </a:extLst>
          </p:cNvPr>
          <p:cNvSpPr/>
          <p:nvPr/>
        </p:nvSpPr>
        <p:spPr>
          <a:xfrm>
            <a:off x="837398" y="2012279"/>
            <a:ext cx="8542950" cy="954107"/>
          </a:xfrm>
          <a:prstGeom prst="rect">
            <a:avLst/>
          </a:prstGeom>
        </p:spPr>
        <p:txBody>
          <a:bodyPr wrap="square">
            <a:spAutoFit/>
          </a:bodyPr>
          <a:lstStyle/>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a:t>Aide à l’investissement Relais Petite Enfance</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endParaRPr lang="fr-FR" sz="1400" dirty="0"/>
          </a:p>
        </p:txBody>
      </p:sp>
      <p:pic>
        <p:nvPicPr>
          <p:cNvPr id="19" name="Image 18">
            <a:extLst>
              <a:ext uri="{FF2B5EF4-FFF2-40B4-BE49-F238E27FC236}">
                <a16:creationId xmlns:a16="http://schemas.microsoft.com/office/drawing/2014/main" id="{2ECACF61-7A86-701A-07C7-AA3843879993}"/>
              </a:ext>
            </a:extLst>
          </p:cNvPr>
          <p:cNvPicPr>
            <a:picLocks noChangeAspect="1"/>
          </p:cNvPicPr>
          <p:nvPr/>
        </p:nvPicPr>
        <p:blipFill>
          <a:blip r:embed="rId2"/>
          <a:stretch>
            <a:fillRect/>
          </a:stretch>
        </p:blipFill>
        <p:spPr>
          <a:xfrm>
            <a:off x="558133" y="3106193"/>
            <a:ext cx="8822215" cy="1428949"/>
          </a:xfrm>
          <a:prstGeom prst="rect">
            <a:avLst/>
          </a:prstGeom>
        </p:spPr>
      </p:pic>
      <p:sp>
        <p:nvSpPr>
          <p:cNvPr id="5" name="Titre 1">
            <a:extLst>
              <a:ext uri="{FF2B5EF4-FFF2-40B4-BE49-F238E27FC236}">
                <a16:creationId xmlns:a16="http://schemas.microsoft.com/office/drawing/2014/main" id="{0A129706-E3C7-8D70-4511-250DC3594C30}"/>
              </a:ext>
            </a:extLst>
          </p:cNvPr>
          <p:cNvSpPr>
            <a:spLocks noGrp="1"/>
          </p:cNvSpPr>
          <p:nvPr>
            <p:ph type="ctrTitle"/>
          </p:nvPr>
        </p:nvSpPr>
        <p:spPr>
          <a:xfrm>
            <a:off x="1116865" y="199534"/>
            <a:ext cx="7766936" cy="476822"/>
          </a:xfrm>
          <a:solidFill>
            <a:schemeClr val="accent3"/>
          </a:solidFill>
        </p:spPr>
        <p:txBody>
          <a:bodyPr/>
          <a:lstStyle/>
          <a:p>
            <a:pPr algn="ctr"/>
            <a:r>
              <a:rPr lang="fr-FR" sz="2000" b="1" dirty="0">
                <a:solidFill>
                  <a:schemeClr val="tx1"/>
                </a:solidFill>
              </a:rPr>
              <a:t>PLAN D’INVESTISSEMENT POUR L’ACCUEIL DU JEUNE ENFANT</a:t>
            </a:r>
          </a:p>
        </p:txBody>
      </p:sp>
    </p:spTree>
    <p:extLst>
      <p:ext uri="{BB962C8B-B14F-4D97-AF65-F5344CB8AC3E}">
        <p14:creationId xmlns:p14="http://schemas.microsoft.com/office/powerpoint/2010/main" val="39260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2B9283-9D4C-4570-A25F-78F1C95E6C46}"/>
              </a:ext>
            </a:extLst>
          </p:cNvPr>
          <p:cNvSpPr/>
          <p:nvPr/>
        </p:nvSpPr>
        <p:spPr>
          <a:xfrm>
            <a:off x="697765" y="1049849"/>
            <a:ext cx="9352125" cy="523220"/>
          </a:xfrm>
          <a:prstGeom prst="rect">
            <a:avLst/>
          </a:prstGeom>
        </p:spPr>
        <p:txBody>
          <a:bodyPr wrap="square">
            <a:spAutoFit/>
          </a:bodyPr>
          <a:lstStyle/>
          <a:p>
            <a:pPr marL="285750" indent="-285750">
              <a:buFont typeface="Wingdings" panose="05000000000000000000" pitchFamily="2" charset="2"/>
              <a:buChar char="§"/>
            </a:pPr>
            <a:r>
              <a:rPr lang="fr-FR" sz="1400" dirty="0"/>
              <a:t>Aide à la rénovation et la mise en conformité des EAJE PSU et PAJE et des Maisons d’Assistants Maternels</a:t>
            </a:r>
          </a:p>
          <a:p>
            <a:pPr marL="285750" indent="-285750">
              <a:buFont typeface="Wingdings" panose="05000000000000000000" pitchFamily="2" charset="2"/>
              <a:buChar char="§"/>
            </a:pPr>
            <a:endParaRPr lang="fr-FR" sz="1400" dirty="0"/>
          </a:p>
        </p:txBody>
      </p:sp>
      <p:pic>
        <p:nvPicPr>
          <p:cNvPr id="5" name="Image 4">
            <a:extLst>
              <a:ext uri="{FF2B5EF4-FFF2-40B4-BE49-F238E27FC236}">
                <a16:creationId xmlns:a16="http://schemas.microsoft.com/office/drawing/2014/main" id="{83C7047E-4E4E-BB8D-03E8-AD5512DB48CE}"/>
              </a:ext>
            </a:extLst>
          </p:cNvPr>
          <p:cNvPicPr>
            <a:picLocks noChangeAspect="1"/>
          </p:cNvPicPr>
          <p:nvPr/>
        </p:nvPicPr>
        <p:blipFill>
          <a:blip r:embed="rId2"/>
          <a:stretch>
            <a:fillRect/>
          </a:stretch>
        </p:blipFill>
        <p:spPr>
          <a:xfrm>
            <a:off x="697765" y="1663255"/>
            <a:ext cx="8877058" cy="4144896"/>
          </a:xfrm>
          <a:prstGeom prst="rect">
            <a:avLst/>
          </a:prstGeom>
        </p:spPr>
      </p:pic>
      <p:pic>
        <p:nvPicPr>
          <p:cNvPr id="7" name="Image 6">
            <a:extLst>
              <a:ext uri="{FF2B5EF4-FFF2-40B4-BE49-F238E27FC236}">
                <a16:creationId xmlns:a16="http://schemas.microsoft.com/office/drawing/2014/main" id="{3663CDB1-3989-D819-44FD-84170F5598FC}"/>
              </a:ext>
            </a:extLst>
          </p:cNvPr>
          <p:cNvPicPr>
            <a:picLocks noChangeAspect="1"/>
          </p:cNvPicPr>
          <p:nvPr/>
        </p:nvPicPr>
        <p:blipFill>
          <a:blip r:embed="rId3"/>
          <a:stretch>
            <a:fillRect/>
          </a:stretch>
        </p:blipFill>
        <p:spPr>
          <a:xfrm>
            <a:off x="1115442" y="5822011"/>
            <a:ext cx="8459381" cy="314369"/>
          </a:xfrm>
          <a:prstGeom prst="rect">
            <a:avLst/>
          </a:prstGeom>
        </p:spPr>
      </p:pic>
      <p:sp>
        <p:nvSpPr>
          <p:cNvPr id="3" name="Titre 1">
            <a:extLst>
              <a:ext uri="{FF2B5EF4-FFF2-40B4-BE49-F238E27FC236}">
                <a16:creationId xmlns:a16="http://schemas.microsoft.com/office/drawing/2014/main" id="{EBA16AB3-B6DE-9932-B93D-B0BA5BB07613}"/>
              </a:ext>
            </a:extLst>
          </p:cNvPr>
          <p:cNvSpPr txBox="1">
            <a:spLocks/>
          </p:cNvSpPr>
          <p:nvPr/>
        </p:nvSpPr>
        <p:spPr>
          <a:xfrm>
            <a:off x="1252826" y="244798"/>
            <a:ext cx="7766936" cy="476822"/>
          </a:xfrm>
          <a:prstGeom prst="rect">
            <a:avLst/>
          </a:prstGeom>
          <a:solidFill>
            <a:schemeClr val="accent5">
              <a:lumMod val="40000"/>
              <a:lumOff val="6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chemeClr val="tx1"/>
                </a:solidFill>
              </a:rPr>
              <a:t>FONDS DE MODERNISATION DES EAJE</a:t>
            </a:r>
          </a:p>
        </p:txBody>
      </p:sp>
    </p:spTree>
    <p:extLst>
      <p:ext uri="{BB962C8B-B14F-4D97-AF65-F5344CB8AC3E}">
        <p14:creationId xmlns:p14="http://schemas.microsoft.com/office/powerpoint/2010/main" val="2736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2B9283-9D4C-4570-A25F-78F1C95E6C46}"/>
              </a:ext>
            </a:extLst>
          </p:cNvPr>
          <p:cNvSpPr/>
          <p:nvPr/>
        </p:nvSpPr>
        <p:spPr>
          <a:xfrm>
            <a:off x="697765" y="878804"/>
            <a:ext cx="9352125" cy="738664"/>
          </a:xfrm>
          <a:prstGeom prst="rect">
            <a:avLst/>
          </a:prstGeom>
        </p:spPr>
        <p:txBody>
          <a:bodyPr wrap="square">
            <a:spAutoFit/>
          </a:bodyPr>
          <a:lstStyle/>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a:t>Aide à la rénovation et la mise en conformité des EAJE PSU et PAJE et des Maisons d’Assistants Maternels</a:t>
            </a:r>
          </a:p>
          <a:p>
            <a:pPr marL="285750" indent="-285750">
              <a:buFont typeface="Wingdings" panose="05000000000000000000" pitchFamily="2" charset="2"/>
              <a:buChar char="§"/>
            </a:pPr>
            <a:endParaRPr lang="fr-FR" sz="1400" dirty="0"/>
          </a:p>
        </p:txBody>
      </p:sp>
      <p:pic>
        <p:nvPicPr>
          <p:cNvPr id="6" name="Image 5">
            <a:extLst>
              <a:ext uri="{FF2B5EF4-FFF2-40B4-BE49-F238E27FC236}">
                <a16:creationId xmlns:a16="http://schemas.microsoft.com/office/drawing/2014/main" id="{4B06C503-CA39-ED09-0779-C586E6DD5FA1}"/>
              </a:ext>
            </a:extLst>
          </p:cNvPr>
          <p:cNvPicPr>
            <a:picLocks noChangeAspect="1"/>
          </p:cNvPicPr>
          <p:nvPr/>
        </p:nvPicPr>
        <p:blipFill rotWithShape="1">
          <a:blip r:embed="rId2"/>
          <a:srcRect r="1571"/>
          <a:stretch/>
        </p:blipFill>
        <p:spPr>
          <a:xfrm>
            <a:off x="824760" y="1832911"/>
            <a:ext cx="8658290" cy="2470342"/>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36" y="4478798"/>
            <a:ext cx="95075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a:extLst>
              <a:ext uri="{FF2B5EF4-FFF2-40B4-BE49-F238E27FC236}">
                <a16:creationId xmlns:a16="http://schemas.microsoft.com/office/drawing/2014/main" id="{8AEAD5D5-DEF3-1659-6E5B-71D8D25FEFD9}"/>
              </a:ext>
            </a:extLst>
          </p:cNvPr>
          <p:cNvSpPr txBox="1">
            <a:spLocks/>
          </p:cNvSpPr>
          <p:nvPr/>
        </p:nvSpPr>
        <p:spPr>
          <a:xfrm>
            <a:off x="1252826" y="244798"/>
            <a:ext cx="7766936" cy="476822"/>
          </a:xfrm>
          <a:prstGeom prst="rect">
            <a:avLst/>
          </a:prstGeom>
          <a:solidFill>
            <a:schemeClr val="accent5">
              <a:lumMod val="40000"/>
              <a:lumOff val="60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chemeClr val="tx1"/>
                </a:solidFill>
              </a:rPr>
              <a:t>FONDS DE MODERNISATION DES EAJE</a:t>
            </a:r>
          </a:p>
        </p:txBody>
      </p:sp>
    </p:spTree>
    <p:extLst>
      <p:ext uri="{BB962C8B-B14F-4D97-AF65-F5344CB8AC3E}">
        <p14:creationId xmlns:p14="http://schemas.microsoft.com/office/powerpoint/2010/main" val="172534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6B843-0540-BA2D-116D-528C4654E412}"/>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15B3CE13-0111-32B0-1AFF-7AFC1ABD47DD}"/>
              </a:ext>
            </a:extLst>
          </p:cNvPr>
          <p:cNvSpPr txBox="1">
            <a:spLocks/>
          </p:cNvSpPr>
          <p:nvPr/>
        </p:nvSpPr>
        <p:spPr>
          <a:xfrm>
            <a:off x="1283616" y="1985878"/>
            <a:ext cx="7766936" cy="3139015"/>
          </a:xfrm>
          <a:prstGeom prst="snip1Rect">
            <a:avLst/>
          </a:prstGeom>
          <a:solidFill>
            <a:schemeClr val="accent3">
              <a:lumMod val="40000"/>
              <a:lumOff val="60000"/>
            </a:schemeClr>
          </a:solidFill>
        </p:spPr>
        <p:txBody>
          <a:bodyPr vert="horz" lIns="91440" tIns="45720" rIns="91440" bIns="45720" rtlCol="0" anchor="ctr" anchorCtr="0">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chemeClr val="tx1"/>
                </a:solidFill>
              </a:rPr>
              <a:t>FONDS PUBLICS ET TERRITOIRES</a:t>
            </a:r>
          </a:p>
          <a:p>
            <a:pPr algn="ctr"/>
            <a:endParaRPr lang="fr-FR" sz="2000" b="1" dirty="0">
              <a:solidFill>
                <a:schemeClr val="tx1"/>
              </a:solidFill>
            </a:endParaRPr>
          </a:p>
          <a:p>
            <a:pPr algn="ctr"/>
            <a:r>
              <a:rPr lang="fr-FR" sz="2000" b="1" dirty="0">
                <a:solidFill>
                  <a:schemeClr val="tx1"/>
                </a:solidFill>
              </a:rPr>
              <a:t> ENFANCE</a:t>
            </a:r>
          </a:p>
          <a:p>
            <a:pPr algn="ctr"/>
            <a:endParaRPr lang="fr-FR" sz="2000" b="1" dirty="0">
              <a:solidFill>
                <a:schemeClr val="tx1"/>
              </a:solidFill>
            </a:endParaRPr>
          </a:p>
          <a:p>
            <a:pPr algn="ctr"/>
            <a:endParaRPr lang="fr-FR" sz="2000" b="1" dirty="0">
              <a:solidFill>
                <a:schemeClr val="tx1"/>
              </a:solidFill>
            </a:endParaRPr>
          </a:p>
          <a:p>
            <a:pPr algn="ctr"/>
            <a:r>
              <a:rPr lang="fr-FR" sz="2000" b="1" dirty="0">
                <a:solidFill>
                  <a:schemeClr val="tx1"/>
                </a:solidFill>
              </a:rPr>
              <a:t>5 AXES</a:t>
            </a:r>
          </a:p>
        </p:txBody>
      </p:sp>
      <p:sp>
        <p:nvSpPr>
          <p:cNvPr id="2" name="ZoneTexte 1">
            <a:extLst>
              <a:ext uri="{FF2B5EF4-FFF2-40B4-BE49-F238E27FC236}">
                <a16:creationId xmlns:a16="http://schemas.microsoft.com/office/drawing/2014/main" id="{1CEB892F-D754-ECB2-0F91-F4F60AB9D534}"/>
              </a:ext>
            </a:extLst>
          </p:cNvPr>
          <p:cNvSpPr txBox="1"/>
          <p:nvPr/>
        </p:nvSpPr>
        <p:spPr>
          <a:xfrm>
            <a:off x="10096500" y="714375"/>
            <a:ext cx="1582848" cy="649188"/>
          </a:xfrm>
          <a:prstGeom prst="ellipse">
            <a:avLst/>
          </a:prstGeom>
          <a:solidFill>
            <a:schemeClr val="accent3"/>
          </a:solidFill>
        </p:spPr>
        <p:txBody>
          <a:bodyPr wrap="none" rtlCol="0">
            <a:spAutoFit/>
          </a:bodyPr>
          <a:lstStyle/>
          <a:p>
            <a:r>
              <a:rPr lang="fr-FR" sz="1200" b="1" dirty="0">
                <a:solidFill>
                  <a:schemeClr val="bg1"/>
                </a:solidFill>
              </a:rPr>
              <a:t>Financement</a:t>
            </a:r>
          </a:p>
          <a:p>
            <a:r>
              <a:rPr lang="fr-FR" sz="1200" b="1" dirty="0">
                <a:solidFill>
                  <a:schemeClr val="bg1"/>
                </a:solidFill>
              </a:rPr>
              <a:t>Jusqu’à 80%</a:t>
            </a:r>
          </a:p>
        </p:txBody>
      </p:sp>
    </p:spTree>
    <p:extLst>
      <p:ext uri="{BB962C8B-B14F-4D97-AF65-F5344CB8AC3E}">
        <p14:creationId xmlns:p14="http://schemas.microsoft.com/office/powerpoint/2010/main" val="200543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8501FA00-2AB8-44D7-8C6D-47D7838E79FD}"/>
              </a:ext>
            </a:extLst>
          </p:cNvPr>
          <p:cNvSpPr>
            <a:spLocks noGrp="1"/>
          </p:cNvSpPr>
          <p:nvPr>
            <p:ph type="title"/>
          </p:nvPr>
        </p:nvSpPr>
        <p:spPr>
          <a:xfrm>
            <a:off x="309333" y="5715000"/>
            <a:ext cx="7632700" cy="647700"/>
          </a:xfrm>
        </p:spPr>
        <p:txBody>
          <a:bodyPr>
            <a:noAutofit/>
          </a:bodyPr>
          <a:lstStyle/>
          <a:p>
            <a:pPr eaLnBrk="1" fontAlgn="auto" hangingPunct="1">
              <a:spcAft>
                <a:spcPts val="0"/>
              </a:spcAft>
              <a:defRPr/>
            </a:pPr>
            <a:r>
              <a:rPr lang="fr-FR" sz="4500" dirty="0">
                <a:solidFill>
                  <a:schemeClr val="accent3">
                    <a:lumMod val="75000"/>
                  </a:schemeClr>
                </a:solidFill>
              </a:rPr>
              <a:t>PRECISIONS</a:t>
            </a:r>
          </a:p>
        </p:txBody>
      </p:sp>
      <p:sp>
        <p:nvSpPr>
          <p:cNvPr id="3" name="ZoneTexte 2">
            <a:extLst>
              <a:ext uri="{FF2B5EF4-FFF2-40B4-BE49-F238E27FC236}">
                <a16:creationId xmlns:a16="http://schemas.microsoft.com/office/drawing/2014/main" id="{7FD69675-DA18-18AB-FA07-A945408A97E7}"/>
              </a:ext>
            </a:extLst>
          </p:cNvPr>
          <p:cNvSpPr txBox="1"/>
          <p:nvPr/>
        </p:nvSpPr>
        <p:spPr>
          <a:xfrm>
            <a:off x="1060654" y="575673"/>
            <a:ext cx="10359185" cy="3759171"/>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Ce guide ne traite pas des prestations de service Caf</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Les structures percevant une prestation de service de la part de la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ne sont pas éligibles à une aide au fonctionnement mais peuvent déposer une demande d’investissement ou sur projet.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Les modalités de financement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à partir de 2026 seront connues ultérieurement, la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renouvelant </a:t>
            </a:r>
            <a:r>
              <a:rPr lang="fr-FR" sz="1800" kern="0" dirty="0">
                <a:effectLst/>
                <a:latin typeface="Arial" panose="020B0604020202020204" pitchFamily="34" charset="0"/>
                <a:ea typeface="Calibri" panose="020F0502020204030204" pitchFamily="34" charset="0"/>
                <a:cs typeface="Times New Roman" panose="02020603050405020304" pitchFamily="18" charset="0"/>
              </a:rPr>
              <a:t>actuellement sa Convention Objectifs et de Gestion.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kern="100" dirty="0">
                <a:solidFill>
                  <a:srgbClr val="833C0B"/>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0105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B33E8-CCFB-3D56-BDD2-F9AE6F0BA989}"/>
              </a:ext>
            </a:extLst>
          </p:cNvPr>
          <p:cNvSpPr>
            <a:spLocks noGrp="1"/>
          </p:cNvSpPr>
          <p:nvPr>
            <p:ph type="title"/>
          </p:nvPr>
        </p:nvSpPr>
        <p:spPr>
          <a:xfrm>
            <a:off x="438539" y="839755"/>
            <a:ext cx="9013371" cy="1304780"/>
          </a:xfrm>
          <a:solidFill>
            <a:schemeClr val="tx1"/>
          </a:solidFill>
        </p:spPr>
        <p:txBody>
          <a:bodyPr>
            <a:normAutofit fontScale="90000"/>
          </a:bodyPr>
          <a:lstStyle/>
          <a:p>
            <a:r>
              <a:rPr lang="fr-FR" dirty="0">
                <a:solidFill>
                  <a:schemeClr val="accent6"/>
                </a:solidFill>
              </a:rPr>
              <a:t>AXE 1 </a:t>
            </a:r>
            <a:r>
              <a:rPr lang="fr-FR" dirty="0"/>
              <a:t>- L’accueil des enfants en situation de handicap dans les </a:t>
            </a:r>
            <a:r>
              <a:rPr lang="fr-FR" dirty="0" err="1"/>
              <a:t>Eaje</a:t>
            </a:r>
            <a:br>
              <a:rPr lang="fr-FR" dirty="0"/>
            </a:br>
            <a:endParaRPr lang="fr-FR" dirty="0">
              <a:solidFill>
                <a:schemeClr val="accent6"/>
              </a:solidFill>
            </a:endParaRPr>
          </a:p>
        </p:txBody>
      </p:sp>
      <p:sp>
        <p:nvSpPr>
          <p:cNvPr id="3" name="Espace réservé du texte 2">
            <a:extLst>
              <a:ext uri="{FF2B5EF4-FFF2-40B4-BE49-F238E27FC236}">
                <a16:creationId xmlns:a16="http://schemas.microsoft.com/office/drawing/2014/main" id="{E176D5FE-26AD-C12E-99E2-24041BFAABBA}"/>
              </a:ext>
            </a:extLst>
          </p:cNvPr>
          <p:cNvSpPr>
            <a:spLocks noGrp="1"/>
          </p:cNvSpPr>
          <p:nvPr>
            <p:ph type="body" idx="1"/>
          </p:nvPr>
        </p:nvSpPr>
        <p:spPr>
          <a:xfrm>
            <a:off x="322527" y="1862831"/>
            <a:ext cx="3036477" cy="404216"/>
          </a:xfrm>
        </p:spPr>
        <p:txBody>
          <a:bodyPr>
            <a:normAutofit/>
          </a:bodyPr>
          <a:lstStyle/>
          <a:p>
            <a:pPr algn="ctr"/>
            <a:r>
              <a:rPr lang="fr-FR" sz="2400" b="1" dirty="0">
                <a:solidFill>
                  <a:schemeClr val="accent6">
                    <a:lumMod val="50000"/>
                  </a:schemeClr>
                </a:solidFill>
              </a:rPr>
              <a:t>Volet 1</a:t>
            </a:r>
          </a:p>
        </p:txBody>
      </p:sp>
      <p:sp>
        <p:nvSpPr>
          <p:cNvPr id="8" name="Espace réservé du contenu 7">
            <a:extLst>
              <a:ext uri="{FF2B5EF4-FFF2-40B4-BE49-F238E27FC236}">
                <a16:creationId xmlns:a16="http://schemas.microsoft.com/office/drawing/2014/main" id="{BB67C10E-A64E-B6C2-4A73-9D1D88D51A64}"/>
              </a:ext>
            </a:extLst>
          </p:cNvPr>
          <p:cNvSpPr>
            <a:spLocks noGrp="1"/>
          </p:cNvSpPr>
          <p:nvPr>
            <p:ph sz="half" idx="13"/>
          </p:nvPr>
        </p:nvSpPr>
        <p:spPr>
          <a:xfrm>
            <a:off x="2344056" y="3891603"/>
            <a:ext cx="7378442" cy="1181143"/>
          </a:xfrm>
        </p:spPr>
        <p:txBody>
          <a:bodyPr>
            <a:noAutofit/>
          </a:bodyPr>
          <a:lstStyle/>
          <a:p>
            <a:pPr algn="just">
              <a:spcBef>
                <a:spcPts val="0"/>
              </a:spcBef>
              <a:defRPr/>
            </a:pPr>
            <a:r>
              <a:rPr lang="fr-FR" dirty="0">
                <a:solidFill>
                  <a:schemeClr val="accent6"/>
                </a:solidFill>
              </a:rPr>
              <a:t>100% des départements couverts : indicateur suivi dans les travaux du </a:t>
            </a:r>
            <a:r>
              <a:rPr lang="fr-FR" dirty="0" err="1">
                <a:solidFill>
                  <a:schemeClr val="accent6"/>
                </a:solidFill>
              </a:rPr>
              <a:t>Cdsf</a:t>
            </a:r>
            <a:endParaRPr lang="fr-FR" dirty="0">
              <a:solidFill>
                <a:schemeClr val="accent6"/>
              </a:solidFill>
            </a:endParaRPr>
          </a:p>
          <a:p>
            <a:pPr algn="just">
              <a:spcBef>
                <a:spcPts val="0"/>
              </a:spcBef>
              <a:defRPr/>
            </a:pPr>
            <a:r>
              <a:rPr lang="fr-FR" dirty="0">
                <a:solidFill>
                  <a:schemeClr val="accent6"/>
                </a:solidFill>
              </a:rPr>
              <a:t>Un PRH départemental dimensionné à la hauteur des besoins</a:t>
            </a:r>
          </a:p>
          <a:p>
            <a:pPr algn="just">
              <a:spcBef>
                <a:spcPts val="0"/>
              </a:spcBef>
              <a:defRPr/>
            </a:pPr>
            <a:r>
              <a:rPr lang="fr-FR" dirty="0">
                <a:solidFill>
                  <a:schemeClr val="accent6"/>
                </a:solidFill>
              </a:rPr>
              <a:t>Un réseau capable de prolonger l’action du </a:t>
            </a:r>
            <a:r>
              <a:rPr lang="fr-FR" dirty="0" err="1">
                <a:solidFill>
                  <a:schemeClr val="accent6"/>
                </a:solidFill>
              </a:rPr>
              <a:t>Prh</a:t>
            </a:r>
            <a:r>
              <a:rPr lang="fr-FR" dirty="0">
                <a:solidFill>
                  <a:schemeClr val="accent6"/>
                </a:solidFill>
              </a:rPr>
              <a:t> au sein des structures d’accueil ou sur le territoire : </a:t>
            </a:r>
          </a:p>
          <a:p>
            <a:pPr marL="271463" indent="0" algn="just">
              <a:spcBef>
                <a:spcPts val="0"/>
              </a:spcBef>
              <a:buNone/>
              <a:defRPr/>
            </a:pPr>
            <a:r>
              <a:rPr lang="fr-FR" dirty="0">
                <a:solidFill>
                  <a:schemeClr val="accent6"/>
                </a:solidFill>
              </a:rPr>
              <a:t>des référents capables de relayer concrètement la dynamique inclusive et de l’inscrire dans la durée</a:t>
            </a:r>
          </a:p>
        </p:txBody>
      </p:sp>
      <p:sp>
        <p:nvSpPr>
          <p:cNvPr id="9" name="ZoneTexte 8">
            <a:extLst>
              <a:ext uri="{FF2B5EF4-FFF2-40B4-BE49-F238E27FC236}">
                <a16:creationId xmlns:a16="http://schemas.microsoft.com/office/drawing/2014/main" id="{5ECE91D0-A0DE-A1BA-C1FF-FFDBA22A9D93}"/>
              </a:ext>
            </a:extLst>
          </p:cNvPr>
          <p:cNvSpPr txBox="1"/>
          <p:nvPr/>
        </p:nvSpPr>
        <p:spPr>
          <a:xfrm>
            <a:off x="1230085" y="2706783"/>
            <a:ext cx="8119188" cy="369332"/>
          </a:xfrm>
          <a:prstGeom prst="rect">
            <a:avLst/>
          </a:prstGeom>
          <a:noFill/>
          <a:ln w="19050">
            <a:solidFill>
              <a:srgbClr val="92D050"/>
            </a:solidFill>
          </a:ln>
        </p:spPr>
        <p:txBody>
          <a:bodyPr wrap="square" rtlCol="0">
            <a:spAutoFit/>
          </a:bodyPr>
          <a:lstStyle/>
          <a:p>
            <a:pPr lvl="0"/>
            <a:r>
              <a:rPr lang="fr-FR" sz="1800" b="1" kern="1200" dirty="0">
                <a:solidFill>
                  <a:schemeClr val="accent6"/>
                </a:solidFill>
              </a:rPr>
              <a:t>Cible : Finaliser la couverture départementale des Pôles ressources (</a:t>
            </a:r>
            <a:r>
              <a:rPr lang="fr-FR" b="1" dirty="0" err="1">
                <a:solidFill>
                  <a:schemeClr val="accent6"/>
                </a:solidFill>
              </a:rPr>
              <a:t>Prh</a:t>
            </a:r>
            <a:r>
              <a:rPr lang="fr-FR" b="1" dirty="0">
                <a:solidFill>
                  <a:schemeClr val="accent6"/>
                </a:solidFill>
              </a:rPr>
              <a:t>) </a:t>
            </a:r>
            <a:endParaRPr lang="fr-FR" sz="1800" b="1" kern="1200" dirty="0">
              <a:solidFill>
                <a:schemeClr val="accent6"/>
              </a:solidFill>
              <a:latin typeface="Nunito"/>
              <a:cs typeface="Calibri"/>
            </a:endParaRPr>
          </a:p>
        </p:txBody>
      </p:sp>
      <p:pic>
        <p:nvPicPr>
          <p:cNvPr id="21" name="Graphique 20" descr="Mille avec un remplissage uni">
            <a:extLst>
              <a:ext uri="{FF2B5EF4-FFF2-40B4-BE49-F238E27FC236}">
                <a16:creationId xmlns:a16="http://schemas.microsoft.com/office/drawing/2014/main" id="{5CB427DE-5186-9563-93E8-CF2FCC3296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2527" y="2635281"/>
            <a:ext cx="662687" cy="662687"/>
          </a:xfrm>
          <a:prstGeom prst="rect">
            <a:avLst/>
          </a:prstGeom>
        </p:spPr>
      </p:pic>
      <p:sp>
        <p:nvSpPr>
          <p:cNvPr id="16" name="Espace réservé du texte 6">
            <a:extLst>
              <a:ext uri="{FF2B5EF4-FFF2-40B4-BE49-F238E27FC236}">
                <a16:creationId xmlns:a16="http://schemas.microsoft.com/office/drawing/2014/main" id="{20A80B60-0020-C7A2-40DC-7D0DC3D68351}"/>
              </a:ext>
            </a:extLst>
          </p:cNvPr>
          <p:cNvSpPr txBox="1">
            <a:spLocks/>
          </p:cNvSpPr>
          <p:nvPr/>
        </p:nvSpPr>
        <p:spPr>
          <a:xfrm>
            <a:off x="2370851" y="3515851"/>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b="1">
                <a:solidFill>
                  <a:schemeClr val="accent6"/>
                </a:solidFill>
              </a:rPr>
              <a:t>Priorités</a:t>
            </a:r>
          </a:p>
        </p:txBody>
      </p:sp>
      <p:pic>
        <p:nvPicPr>
          <p:cNvPr id="24" name="Graphique 23" descr="Priorités contour">
            <a:extLst>
              <a:ext uri="{FF2B5EF4-FFF2-40B4-BE49-F238E27FC236}">
                <a16:creationId xmlns:a16="http://schemas.microsoft.com/office/drawing/2014/main" id="{9A55CD50-6CA6-8FEA-3BE3-4367A49FB0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8476" y="3880410"/>
            <a:ext cx="914400" cy="914400"/>
          </a:xfrm>
          <a:prstGeom prst="rect">
            <a:avLst/>
          </a:prstGeom>
        </p:spPr>
      </p:pic>
      <p:sp>
        <p:nvSpPr>
          <p:cNvPr id="4" name="ZoneTexte 3">
            <a:extLst>
              <a:ext uri="{FF2B5EF4-FFF2-40B4-BE49-F238E27FC236}">
                <a16:creationId xmlns:a16="http://schemas.microsoft.com/office/drawing/2014/main" id="{0269861D-5660-B42A-E25B-71ECA986861B}"/>
              </a:ext>
            </a:extLst>
          </p:cNvPr>
          <p:cNvSpPr txBox="1"/>
          <p:nvPr/>
        </p:nvSpPr>
        <p:spPr>
          <a:xfrm>
            <a:off x="3014857" y="5747657"/>
            <a:ext cx="4549643" cy="646331"/>
          </a:xfrm>
          <a:prstGeom prst="rect">
            <a:avLst/>
          </a:prstGeom>
          <a:noFill/>
          <a:ln w="38100">
            <a:solidFill>
              <a:srgbClr val="FFC000"/>
            </a:solidFill>
          </a:ln>
        </p:spPr>
        <p:txBody>
          <a:bodyPr wrap="none" rtlCol="0">
            <a:spAutoFit/>
          </a:bodyPr>
          <a:lstStyle/>
          <a:p>
            <a:pPr algn="ctr"/>
            <a:r>
              <a:rPr lang="fr-FR" b="1" dirty="0">
                <a:solidFill>
                  <a:srgbClr val="92D050"/>
                </a:solidFill>
              </a:rPr>
              <a:t>création du pôle accueil inclusif Cantal</a:t>
            </a:r>
          </a:p>
          <a:p>
            <a:pPr algn="ctr"/>
            <a:r>
              <a:rPr lang="fr-FR" b="1" dirty="0">
                <a:solidFill>
                  <a:srgbClr val="92D050"/>
                </a:solidFill>
              </a:rPr>
              <a:t>porté par le DAHLIR 15</a:t>
            </a:r>
          </a:p>
        </p:txBody>
      </p:sp>
      <p:pic>
        <p:nvPicPr>
          <p:cNvPr id="6" name="Graphique 5" descr="Réussite du groupe avec un remplissage uni">
            <a:extLst>
              <a:ext uri="{FF2B5EF4-FFF2-40B4-BE49-F238E27FC236}">
                <a16:creationId xmlns:a16="http://schemas.microsoft.com/office/drawing/2014/main" id="{F773147F-5FDB-D9B4-7252-E78A1C81BE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9861" y="5599105"/>
            <a:ext cx="914400" cy="914400"/>
          </a:xfrm>
          <a:prstGeom prst="rect">
            <a:avLst/>
          </a:prstGeom>
        </p:spPr>
      </p:pic>
    </p:spTree>
    <p:extLst>
      <p:ext uri="{BB962C8B-B14F-4D97-AF65-F5344CB8AC3E}">
        <p14:creationId xmlns:p14="http://schemas.microsoft.com/office/powerpoint/2010/main" val="425932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DBD19-37C1-7332-80E4-A2C19CB8CF64}"/>
              </a:ext>
            </a:extLst>
          </p:cNvPr>
          <p:cNvSpPr/>
          <p:nvPr/>
        </p:nvSpPr>
        <p:spPr>
          <a:xfrm>
            <a:off x="4285863" y="1796192"/>
            <a:ext cx="2710062"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Mille avec un remplissage uni">
            <a:extLst>
              <a:ext uri="{FF2B5EF4-FFF2-40B4-BE49-F238E27FC236}">
                <a16:creationId xmlns:a16="http://schemas.microsoft.com/office/drawing/2014/main" id="{5CB427DE-5186-9563-93E8-CF2FCC3296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642" y="2625952"/>
            <a:ext cx="662687" cy="662687"/>
          </a:xfrm>
          <a:prstGeom prst="rect">
            <a:avLst/>
          </a:prstGeom>
        </p:spPr>
      </p:pic>
      <p:sp>
        <p:nvSpPr>
          <p:cNvPr id="27" name="Rectangle 26">
            <a:extLst>
              <a:ext uri="{FF2B5EF4-FFF2-40B4-BE49-F238E27FC236}">
                <a16:creationId xmlns:a16="http://schemas.microsoft.com/office/drawing/2014/main" id="{91007971-7306-B597-6804-672C00BC2B14}"/>
              </a:ext>
            </a:extLst>
          </p:cNvPr>
          <p:cNvSpPr/>
          <p:nvPr/>
        </p:nvSpPr>
        <p:spPr>
          <a:xfrm>
            <a:off x="5551714" y="1796192"/>
            <a:ext cx="2242457" cy="242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6">
            <a:extLst>
              <a:ext uri="{FF2B5EF4-FFF2-40B4-BE49-F238E27FC236}">
                <a16:creationId xmlns:a16="http://schemas.microsoft.com/office/drawing/2014/main" id="{20A80B60-0020-C7A2-40DC-7D0DC3D68351}"/>
              </a:ext>
            </a:extLst>
          </p:cNvPr>
          <p:cNvSpPr txBox="1">
            <a:spLocks/>
          </p:cNvSpPr>
          <p:nvPr/>
        </p:nvSpPr>
        <p:spPr>
          <a:xfrm>
            <a:off x="2960228" y="3615118"/>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solidFill>
                  <a:schemeClr val="accent6"/>
                </a:solidFill>
              </a:rPr>
              <a:t>Priorités</a:t>
            </a:r>
          </a:p>
        </p:txBody>
      </p:sp>
      <p:sp>
        <p:nvSpPr>
          <p:cNvPr id="18" name="Espace réservé du texte 6">
            <a:extLst>
              <a:ext uri="{FF2B5EF4-FFF2-40B4-BE49-F238E27FC236}">
                <a16:creationId xmlns:a16="http://schemas.microsoft.com/office/drawing/2014/main" id="{6E38E046-C472-77D0-E325-9D00C87EC293}"/>
              </a:ext>
            </a:extLst>
          </p:cNvPr>
          <p:cNvSpPr txBox="1">
            <a:spLocks/>
          </p:cNvSpPr>
          <p:nvPr/>
        </p:nvSpPr>
        <p:spPr>
          <a:xfrm>
            <a:off x="5086274" y="4738001"/>
            <a:ext cx="3036477" cy="2904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t>Enjeux de gouvernance </a:t>
            </a:r>
            <a:endParaRPr lang="fr-FR" sz="2000">
              <a:highlight>
                <a:srgbClr val="FFFF00"/>
              </a:highlight>
            </a:endParaRPr>
          </a:p>
        </p:txBody>
      </p:sp>
      <p:pic>
        <p:nvPicPr>
          <p:cNvPr id="24" name="Graphique 23" descr="Priorités contour">
            <a:extLst>
              <a:ext uri="{FF2B5EF4-FFF2-40B4-BE49-F238E27FC236}">
                <a16:creationId xmlns:a16="http://schemas.microsoft.com/office/drawing/2014/main" id="{9A55CD50-6CA6-8FEA-3BE3-4367A49FB0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5088" y="3890112"/>
            <a:ext cx="914400" cy="956452"/>
          </a:xfrm>
          <a:prstGeom prst="rect">
            <a:avLst/>
          </a:prstGeom>
        </p:spPr>
      </p:pic>
      <p:sp>
        <p:nvSpPr>
          <p:cNvPr id="4" name="ZoneTexte 3">
            <a:extLst>
              <a:ext uri="{FF2B5EF4-FFF2-40B4-BE49-F238E27FC236}">
                <a16:creationId xmlns:a16="http://schemas.microsoft.com/office/drawing/2014/main" id="{4AECD7D9-A02A-95AF-7409-952206996237}"/>
              </a:ext>
            </a:extLst>
          </p:cNvPr>
          <p:cNvSpPr txBox="1"/>
          <p:nvPr/>
        </p:nvSpPr>
        <p:spPr>
          <a:xfrm>
            <a:off x="1366316" y="2678545"/>
            <a:ext cx="7113655" cy="646331"/>
          </a:xfrm>
          <a:prstGeom prst="rect">
            <a:avLst/>
          </a:prstGeom>
          <a:noFill/>
          <a:ln w="19050">
            <a:solidFill>
              <a:srgbClr val="92D050"/>
            </a:solidFill>
          </a:ln>
        </p:spPr>
        <p:txBody>
          <a:bodyPr wrap="square" rtlCol="0">
            <a:spAutoFit/>
          </a:bodyPr>
          <a:lstStyle/>
          <a:p>
            <a:r>
              <a:rPr lang="fr-FR" sz="1800" b="1" kern="1200">
                <a:solidFill>
                  <a:schemeClr val="accent6"/>
                </a:solidFill>
              </a:rPr>
              <a:t>(</a:t>
            </a:r>
            <a:r>
              <a:rPr lang="fr-FR" b="1">
                <a:solidFill>
                  <a:schemeClr val="accent6"/>
                </a:solidFill>
              </a:rPr>
              <a:t>Engager les professionnels de la petite-enfance dans l’inclusion des enfants porteurs de handicap </a:t>
            </a:r>
          </a:p>
        </p:txBody>
      </p:sp>
      <p:sp>
        <p:nvSpPr>
          <p:cNvPr id="5" name="Espace réservé du contenu 7">
            <a:extLst>
              <a:ext uri="{FF2B5EF4-FFF2-40B4-BE49-F238E27FC236}">
                <a16:creationId xmlns:a16="http://schemas.microsoft.com/office/drawing/2014/main" id="{4A8A1C2C-275E-A5A0-C4CD-9B09EAEEACFC}"/>
              </a:ext>
            </a:extLst>
          </p:cNvPr>
          <p:cNvSpPr txBox="1">
            <a:spLocks/>
          </p:cNvSpPr>
          <p:nvPr/>
        </p:nvSpPr>
        <p:spPr>
          <a:xfrm>
            <a:off x="2989777" y="3991578"/>
            <a:ext cx="6916053" cy="840477"/>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defRPr/>
            </a:pPr>
            <a:r>
              <a:rPr lang="fr-FR" dirty="0">
                <a:solidFill>
                  <a:schemeClr val="accent6"/>
                </a:solidFill>
              </a:rPr>
              <a:t>Préparation  de l’équipe et adaptation du projet d’accueil</a:t>
            </a:r>
          </a:p>
          <a:p>
            <a:pPr algn="just">
              <a:spcBef>
                <a:spcPts val="0"/>
              </a:spcBef>
              <a:defRPr/>
            </a:pPr>
            <a:r>
              <a:rPr lang="fr-FR" dirty="0">
                <a:solidFill>
                  <a:schemeClr val="accent6"/>
                </a:solidFill>
              </a:rPr>
              <a:t>Appropriation par les parents et les équipes du guide de repérage précoce des troubles du neuro développement </a:t>
            </a:r>
          </a:p>
          <a:p>
            <a:pPr>
              <a:spcBef>
                <a:spcPts val="0"/>
              </a:spcBef>
              <a:defRPr/>
            </a:pPr>
            <a:endParaRPr lang="fr-FR" dirty="0">
              <a:solidFill>
                <a:schemeClr val="accent6"/>
              </a:solidFill>
            </a:endParaRPr>
          </a:p>
          <a:p>
            <a:pPr marL="0" indent="0">
              <a:buFont typeface="Wingdings" pitchFamily="2" charset="2"/>
              <a:buNone/>
            </a:pPr>
            <a:endParaRPr lang="fr-FR" dirty="0">
              <a:solidFill>
                <a:schemeClr val="accent6"/>
              </a:solidFill>
              <a:highlight>
                <a:srgbClr val="FFFF00"/>
              </a:highlight>
            </a:endParaRPr>
          </a:p>
        </p:txBody>
      </p:sp>
      <p:sp>
        <p:nvSpPr>
          <p:cNvPr id="6" name="Rectangle 5">
            <a:extLst>
              <a:ext uri="{FF2B5EF4-FFF2-40B4-BE49-F238E27FC236}">
                <a16:creationId xmlns:a16="http://schemas.microsoft.com/office/drawing/2014/main" id="{8CC19765-44B3-E95B-4BB0-A3D81EDA9954}"/>
              </a:ext>
            </a:extLst>
          </p:cNvPr>
          <p:cNvSpPr/>
          <p:nvPr/>
        </p:nvSpPr>
        <p:spPr>
          <a:xfrm>
            <a:off x="5019869" y="4738001"/>
            <a:ext cx="3036477" cy="4498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0220533F-D561-5ABE-E17E-686A12BA75B6}"/>
              </a:ext>
            </a:extLst>
          </p:cNvPr>
          <p:cNvSpPr>
            <a:spLocks noGrp="1"/>
          </p:cNvSpPr>
          <p:nvPr>
            <p:ph type="title"/>
          </p:nvPr>
        </p:nvSpPr>
        <p:spPr>
          <a:xfrm>
            <a:off x="438539" y="839755"/>
            <a:ext cx="9013371" cy="1304780"/>
          </a:xfrm>
          <a:solidFill>
            <a:schemeClr val="tx1"/>
          </a:solidFill>
        </p:spPr>
        <p:txBody>
          <a:bodyPr>
            <a:normAutofit fontScale="90000"/>
          </a:bodyPr>
          <a:lstStyle/>
          <a:p>
            <a:r>
              <a:rPr lang="fr-FR" dirty="0">
                <a:solidFill>
                  <a:schemeClr val="accent6"/>
                </a:solidFill>
              </a:rPr>
              <a:t>AXE 1 </a:t>
            </a:r>
            <a:r>
              <a:rPr lang="fr-FR" dirty="0"/>
              <a:t>- L’accueil des enfants en situation de handicap dans les </a:t>
            </a:r>
            <a:r>
              <a:rPr lang="fr-FR" dirty="0" err="1"/>
              <a:t>Eaje</a:t>
            </a:r>
            <a:br>
              <a:rPr lang="fr-FR" dirty="0"/>
            </a:br>
            <a:endParaRPr lang="fr-FR" dirty="0">
              <a:solidFill>
                <a:schemeClr val="accent6"/>
              </a:solidFill>
            </a:endParaRPr>
          </a:p>
        </p:txBody>
      </p:sp>
      <p:sp>
        <p:nvSpPr>
          <p:cNvPr id="3" name="Espace réservé du texte 2">
            <a:extLst>
              <a:ext uri="{FF2B5EF4-FFF2-40B4-BE49-F238E27FC236}">
                <a16:creationId xmlns:a16="http://schemas.microsoft.com/office/drawing/2014/main" id="{E176D5FE-26AD-C12E-99E2-24041BFAABBA}"/>
              </a:ext>
            </a:extLst>
          </p:cNvPr>
          <p:cNvSpPr>
            <a:spLocks noGrp="1"/>
          </p:cNvSpPr>
          <p:nvPr>
            <p:ph type="body" idx="1"/>
          </p:nvPr>
        </p:nvSpPr>
        <p:spPr>
          <a:xfrm>
            <a:off x="418843" y="1836683"/>
            <a:ext cx="3036477" cy="404216"/>
          </a:xfrm>
        </p:spPr>
        <p:txBody>
          <a:bodyPr>
            <a:normAutofit/>
          </a:bodyPr>
          <a:lstStyle/>
          <a:p>
            <a:pPr algn="ctr"/>
            <a:r>
              <a:rPr lang="fr-FR" sz="2400" b="1" dirty="0">
                <a:solidFill>
                  <a:schemeClr val="accent6">
                    <a:lumMod val="50000"/>
                  </a:schemeClr>
                </a:solidFill>
              </a:rPr>
              <a:t>Volet 2</a:t>
            </a:r>
          </a:p>
        </p:txBody>
      </p:sp>
      <p:sp>
        <p:nvSpPr>
          <p:cNvPr id="2" name="ZoneTexte 1">
            <a:extLst>
              <a:ext uri="{FF2B5EF4-FFF2-40B4-BE49-F238E27FC236}">
                <a16:creationId xmlns:a16="http://schemas.microsoft.com/office/drawing/2014/main" id="{08150043-6768-446B-99AC-3157DB00E2AE}"/>
              </a:ext>
            </a:extLst>
          </p:cNvPr>
          <p:cNvSpPr txBox="1"/>
          <p:nvPr/>
        </p:nvSpPr>
        <p:spPr>
          <a:xfrm>
            <a:off x="2960228" y="5764104"/>
            <a:ext cx="5489003" cy="646331"/>
          </a:xfrm>
          <a:prstGeom prst="rect">
            <a:avLst/>
          </a:prstGeom>
          <a:noFill/>
          <a:ln w="38100">
            <a:solidFill>
              <a:srgbClr val="FFC000"/>
            </a:solidFill>
          </a:ln>
        </p:spPr>
        <p:txBody>
          <a:bodyPr wrap="none" rtlCol="0">
            <a:spAutoFit/>
          </a:bodyPr>
          <a:lstStyle/>
          <a:p>
            <a:pPr algn="ctr"/>
            <a:r>
              <a:rPr lang="fr-FR" b="1" dirty="0">
                <a:solidFill>
                  <a:srgbClr val="92D050"/>
                </a:solidFill>
              </a:rPr>
              <a:t>Mise en place d’un fonds inclusif spécifique EAJE</a:t>
            </a:r>
          </a:p>
          <a:p>
            <a:pPr algn="ctr"/>
            <a:r>
              <a:rPr lang="fr-FR" b="1" dirty="0">
                <a:solidFill>
                  <a:srgbClr val="92D050"/>
                </a:solidFill>
              </a:rPr>
              <a:t>porté par le DAHLIR 15</a:t>
            </a:r>
          </a:p>
        </p:txBody>
      </p:sp>
      <p:pic>
        <p:nvPicPr>
          <p:cNvPr id="7" name="Graphique 6" descr="Réussite du groupe avec un remplissage uni">
            <a:extLst>
              <a:ext uri="{FF2B5EF4-FFF2-40B4-BE49-F238E27FC236}">
                <a16:creationId xmlns:a16="http://schemas.microsoft.com/office/drawing/2014/main" id="{655881FE-ECF4-FDFD-AE15-94E7979C2B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9861" y="5599105"/>
            <a:ext cx="914400" cy="914400"/>
          </a:xfrm>
          <a:prstGeom prst="rect">
            <a:avLst/>
          </a:prstGeom>
        </p:spPr>
      </p:pic>
    </p:spTree>
    <p:extLst>
      <p:ext uri="{BB962C8B-B14F-4D97-AF65-F5344CB8AC3E}">
        <p14:creationId xmlns:p14="http://schemas.microsoft.com/office/powerpoint/2010/main" val="3061905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F0C3B59-195F-1BEC-3B3D-55101B0F20B0}"/>
              </a:ext>
            </a:extLst>
          </p:cNvPr>
          <p:cNvSpPr>
            <a:spLocks noGrp="1"/>
          </p:cNvSpPr>
          <p:nvPr>
            <p:ph type="body" idx="1"/>
          </p:nvPr>
        </p:nvSpPr>
        <p:spPr/>
        <p:txBody>
          <a:bodyPr/>
          <a:lstStyle/>
          <a:p>
            <a:r>
              <a:rPr lang="fr-FR" dirty="0">
                <a:solidFill>
                  <a:schemeClr val="accent6"/>
                </a:solidFill>
              </a:rPr>
              <a:t>Cible</a:t>
            </a:r>
          </a:p>
        </p:txBody>
      </p:sp>
      <p:sp>
        <p:nvSpPr>
          <p:cNvPr id="4" name="Espace réservé du contenu 3">
            <a:extLst>
              <a:ext uri="{FF2B5EF4-FFF2-40B4-BE49-F238E27FC236}">
                <a16:creationId xmlns:a16="http://schemas.microsoft.com/office/drawing/2014/main" id="{5E4440D5-D0F6-467B-257B-4797F38408AB}"/>
              </a:ext>
            </a:extLst>
          </p:cNvPr>
          <p:cNvSpPr>
            <a:spLocks noGrp="1"/>
          </p:cNvSpPr>
          <p:nvPr>
            <p:ph sz="half" idx="2"/>
          </p:nvPr>
        </p:nvSpPr>
        <p:spPr>
          <a:xfrm>
            <a:off x="952500" y="3004427"/>
            <a:ext cx="3036477" cy="1942138"/>
          </a:xfrm>
        </p:spPr>
        <p:txBody>
          <a:bodyPr>
            <a:normAutofit lnSpcReduction="10000"/>
          </a:bodyPr>
          <a:lstStyle/>
          <a:p>
            <a:pPr algn="just"/>
            <a:r>
              <a:rPr lang="fr-FR" b="1" dirty="0">
                <a:solidFill>
                  <a:schemeClr val="accent6"/>
                </a:solidFill>
              </a:rPr>
              <a:t>Construire des projets et des pratiques adaptés aux besoins spécifiques des publics vulnérables </a:t>
            </a:r>
          </a:p>
          <a:p>
            <a:pPr algn="just"/>
            <a:r>
              <a:rPr lang="fr-FR" b="1" dirty="0">
                <a:solidFill>
                  <a:schemeClr val="accent6"/>
                </a:solidFill>
              </a:rPr>
              <a:t>Financer les temps d’accompagnement, de partenariat et de préparation nécessaires </a:t>
            </a:r>
          </a:p>
          <a:p>
            <a:endParaRPr lang="fr-FR" dirty="0">
              <a:solidFill>
                <a:schemeClr val="accent6"/>
              </a:solidFill>
            </a:endParaRPr>
          </a:p>
        </p:txBody>
      </p:sp>
      <p:sp>
        <p:nvSpPr>
          <p:cNvPr id="5" name="Espace réservé du texte 4">
            <a:extLst>
              <a:ext uri="{FF2B5EF4-FFF2-40B4-BE49-F238E27FC236}">
                <a16:creationId xmlns:a16="http://schemas.microsoft.com/office/drawing/2014/main" id="{B237BA05-0299-4FB3-CE37-AAB0678E4EA8}"/>
              </a:ext>
            </a:extLst>
          </p:cNvPr>
          <p:cNvSpPr>
            <a:spLocks noGrp="1"/>
          </p:cNvSpPr>
          <p:nvPr>
            <p:ph type="body" idx="10"/>
          </p:nvPr>
        </p:nvSpPr>
        <p:spPr>
          <a:xfrm>
            <a:off x="5163140" y="2208652"/>
            <a:ext cx="3036477" cy="404216"/>
          </a:xfrm>
        </p:spPr>
        <p:txBody>
          <a:bodyPr/>
          <a:lstStyle/>
          <a:p>
            <a:r>
              <a:rPr lang="fr-FR">
                <a:solidFill>
                  <a:schemeClr val="accent6"/>
                </a:solidFill>
              </a:rPr>
              <a:t>Principes</a:t>
            </a:r>
          </a:p>
        </p:txBody>
      </p:sp>
      <p:sp>
        <p:nvSpPr>
          <p:cNvPr id="6" name="Espace réservé du contenu 5">
            <a:extLst>
              <a:ext uri="{FF2B5EF4-FFF2-40B4-BE49-F238E27FC236}">
                <a16:creationId xmlns:a16="http://schemas.microsoft.com/office/drawing/2014/main" id="{D0F6F5C2-5E82-9A38-375A-9A1F76C8C4AF}"/>
              </a:ext>
            </a:extLst>
          </p:cNvPr>
          <p:cNvSpPr>
            <a:spLocks noGrp="1"/>
          </p:cNvSpPr>
          <p:nvPr>
            <p:ph sz="half" idx="11"/>
          </p:nvPr>
        </p:nvSpPr>
        <p:spPr>
          <a:xfrm>
            <a:off x="4555221" y="3082896"/>
            <a:ext cx="3050628" cy="1942138"/>
          </a:xfrm>
        </p:spPr>
        <p:txBody>
          <a:bodyPr>
            <a:noAutofit/>
          </a:bodyPr>
          <a:lstStyle/>
          <a:p>
            <a:pPr algn="just"/>
            <a:r>
              <a:rPr lang="fr-FR">
                <a:solidFill>
                  <a:schemeClr val="accent6"/>
                </a:solidFill>
              </a:rPr>
              <a:t>Favoriser l’émergence des projets (prioritairement)</a:t>
            </a:r>
          </a:p>
          <a:p>
            <a:pPr algn="just"/>
            <a:r>
              <a:rPr lang="fr-FR">
                <a:solidFill>
                  <a:schemeClr val="accent6"/>
                </a:solidFill>
              </a:rPr>
              <a:t>Soutien des projets (secondairement) </a:t>
            </a:r>
          </a:p>
          <a:p>
            <a:pPr algn="just"/>
            <a:r>
              <a:rPr lang="fr-FR">
                <a:solidFill>
                  <a:schemeClr val="accent6"/>
                </a:solidFill>
              </a:rPr>
              <a:t>Rechercher l’engagement pérenne des </a:t>
            </a:r>
            <a:r>
              <a:rPr lang="fr-FR" err="1">
                <a:solidFill>
                  <a:schemeClr val="accent6"/>
                </a:solidFill>
              </a:rPr>
              <a:t>co</a:t>
            </a:r>
            <a:r>
              <a:rPr lang="fr-FR">
                <a:solidFill>
                  <a:schemeClr val="accent6"/>
                </a:solidFill>
              </a:rPr>
              <a:t> financeurs dans la prise en charge des surcoûts</a:t>
            </a:r>
          </a:p>
        </p:txBody>
      </p:sp>
      <p:sp>
        <p:nvSpPr>
          <p:cNvPr id="7" name="Espace réservé du texte 6">
            <a:extLst>
              <a:ext uri="{FF2B5EF4-FFF2-40B4-BE49-F238E27FC236}">
                <a16:creationId xmlns:a16="http://schemas.microsoft.com/office/drawing/2014/main" id="{C5343DE8-B778-9D1D-CA20-1283B146E7A9}"/>
              </a:ext>
            </a:extLst>
          </p:cNvPr>
          <p:cNvSpPr>
            <a:spLocks noGrp="1"/>
          </p:cNvSpPr>
          <p:nvPr>
            <p:ph type="body" idx="12"/>
          </p:nvPr>
        </p:nvSpPr>
        <p:spPr/>
        <p:txBody>
          <a:bodyPr/>
          <a:lstStyle/>
          <a:p>
            <a:r>
              <a:rPr lang="fr-FR">
                <a:solidFill>
                  <a:schemeClr val="accent6"/>
                </a:solidFill>
              </a:rPr>
              <a:t>Projets éligibles</a:t>
            </a:r>
          </a:p>
        </p:txBody>
      </p:sp>
      <p:sp>
        <p:nvSpPr>
          <p:cNvPr id="8" name="Espace réservé du contenu 7">
            <a:extLst>
              <a:ext uri="{FF2B5EF4-FFF2-40B4-BE49-F238E27FC236}">
                <a16:creationId xmlns:a16="http://schemas.microsoft.com/office/drawing/2014/main" id="{E6EBE44F-F4B3-3616-6748-A6749A537842}"/>
              </a:ext>
            </a:extLst>
          </p:cNvPr>
          <p:cNvSpPr>
            <a:spLocks noGrp="1"/>
          </p:cNvSpPr>
          <p:nvPr>
            <p:ph sz="half" idx="13"/>
          </p:nvPr>
        </p:nvSpPr>
        <p:spPr>
          <a:xfrm>
            <a:off x="8187017" y="3004427"/>
            <a:ext cx="3588216" cy="2641534"/>
          </a:xfrm>
          <a:solidFill>
            <a:schemeClr val="tx1"/>
          </a:solidFill>
        </p:spPr>
        <p:txBody>
          <a:bodyPr>
            <a:noAutofit/>
          </a:bodyPr>
          <a:lstStyle/>
          <a:p>
            <a:pPr algn="just">
              <a:spcBef>
                <a:spcPts val="1000"/>
              </a:spcBef>
              <a:defRPr/>
            </a:pPr>
            <a:r>
              <a:rPr lang="fr-FR" dirty="0">
                <a:solidFill>
                  <a:schemeClr val="accent6"/>
                </a:solidFill>
              </a:rPr>
              <a:t>Dispositifs à vocation d’insertion</a:t>
            </a:r>
          </a:p>
          <a:p>
            <a:pPr algn="just">
              <a:spcBef>
                <a:spcPts val="1000"/>
              </a:spcBef>
              <a:defRPr/>
            </a:pPr>
            <a:r>
              <a:rPr lang="fr-FR" dirty="0">
                <a:solidFill>
                  <a:schemeClr val="accent6"/>
                </a:solidFill>
              </a:rPr>
              <a:t>Horaires atypiques </a:t>
            </a:r>
          </a:p>
          <a:p>
            <a:pPr algn="just">
              <a:spcBef>
                <a:spcPts val="1000"/>
              </a:spcBef>
              <a:defRPr/>
            </a:pPr>
            <a:r>
              <a:rPr lang="fr-FR" dirty="0">
                <a:solidFill>
                  <a:schemeClr val="accent6"/>
                </a:solidFill>
              </a:rPr>
              <a:t>Dispositifs passerelles </a:t>
            </a:r>
          </a:p>
          <a:p>
            <a:pPr algn="just">
              <a:spcBef>
                <a:spcPts val="1000"/>
              </a:spcBef>
              <a:defRPr/>
            </a:pPr>
            <a:r>
              <a:rPr lang="fr-FR" dirty="0">
                <a:solidFill>
                  <a:schemeClr val="accent6"/>
                </a:solidFill>
              </a:rPr>
              <a:t>Démarches d’aller vers et nouveaux modèles de socialisation </a:t>
            </a:r>
          </a:p>
          <a:p>
            <a:pPr algn="just">
              <a:spcBef>
                <a:spcPts val="1000"/>
              </a:spcBef>
              <a:defRPr/>
            </a:pPr>
            <a:r>
              <a:rPr lang="fr-FR" dirty="0">
                <a:solidFill>
                  <a:schemeClr val="accent6"/>
                </a:solidFill>
              </a:rPr>
              <a:t>Accueil en urgence </a:t>
            </a:r>
          </a:p>
        </p:txBody>
      </p:sp>
      <p:pic>
        <p:nvPicPr>
          <p:cNvPr id="12" name="Graphique 11" descr="Mille avec un remplissage uni">
            <a:extLst>
              <a:ext uri="{FF2B5EF4-FFF2-40B4-BE49-F238E27FC236}">
                <a16:creationId xmlns:a16="http://schemas.microsoft.com/office/drawing/2014/main" id="{75D6996E-A714-23FE-5B27-B4673CFFD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4790" y="2089072"/>
            <a:ext cx="662687" cy="662687"/>
          </a:xfrm>
          <a:prstGeom prst="rect">
            <a:avLst/>
          </a:prstGeom>
        </p:spPr>
      </p:pic>
      <p:pic>
        <p:nvPicPr>
          <p:cNvPr id="13" name="Graphique 12" descr="Case cochée avec un remplissage uni">
            <a:extLst>
              <a:ext uri="{FF2B5EF4-FFF2-40B4-BE49-F238E27FC236}">
                <a16:creationId xmlns:a16="http://schemas.microsoft.com/office/drawing/2014/main" id="{E30971CC-C6B1-30C5-AFAD-80D1D2A17E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2809" y="2010602"/>
            <a:ext cx="788544" cy="788544"/>
          </a:xfrm>
          <a:prstGeom prst="rect">
            <a:avLst/>
          </a:prstGeom>
        </p:spPr>
      </p:pic>
      <p:pic>
        <p:nvPicPr>
          <p:cNvPr id="9" name="Graphique 8" descr="Présentation avec liste de vérification avec un remplissage uni">
            <a:extLst>
              <a:ext uri="{FF2B5EF4-FFF2-40B4-BE49-F238E27FC236}">
                <a16:creationId xmlns:a16="http://schemas.microsoft.com/office/drawing/2014/main" id="{6AFCDFCE-6815-5F06-9EE2-38361458C8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47440" y="2151440"/>
            <a:ext cx="647706" cy="647706"/>
          </a:xfrm>
          <a:prstGeom prst="rect">
            <a:avLst/>
          </a:prstGeom>
        </p:spPr>
      </p:pic>
      <p:sp>
        <p:nvSpPr>
          <p:cNvPr id="10" name="ZoneTexte 9">
            <a:extLst>
              <a:ext uri="{FF2B5EF4-FFF2-40B4-BE49-F238E27FC236}">
                <a16:creationId xmlns:a16="http://schemas.microsoft.com/office/drawing/2014/main" id="{2EA0D4B7-C218-AFF8-3E71-6C7158DB35C5}"/>
              </a:ext>
            </a:extLst>
          </p:cNvPr>
          <p:cNvSpPr txBox="1"/>
          <p:nvPr/>
        </p:nvSpPr>
        <p:spPr>
          <a:xfrm>
            <a:off x="2985796" y="5916488"/>
            <a:ext cx="5421085" cy="646331"/>
          </a:xfrm>
          <a:prstGeom prst="rect">
            <a:avLst/>
          </a:prstGeom>
          <a:noFill/>
          <a:ln w="38100">
            <a:solidFill>
              <a:srgbClr val="FFC000"/>
            </a:solidFill>
          </a:ln>
        </p:spPr>
        <p:txBody>
          <a:bodyPr wrap="square" rtlCol="0">
            <a:spAutoFit/>
          </a:bodyPr>
          <a:lstStyle/>
          <a:p>
            <a:pPr algn="ctr"/>
            <a:r>
              <a:rPr lang="fr-FR" b="1" dirty="0">
                <a:solidFill>
                  <a:srgbClr val="92D050"/>
                </a:solidFill>
              </a:rPr>
              <a:t>Dispositif Allo Maman Boulot porté par le CIDFF</a:t>
            </a:r>
          </a:p>
          <a:p>
            <a:pPr algn="ctr"/>
            <a:r>
              <a:rPr lang="fr-FR" b="1" dirty="0">
                <a:solidFill>
                  <a:srgbClr val="92D050"/>
                </a:solidFill>
              </a:rPr>
              <a:t>Dispositif passerelle avec la Mairie d’Aurillac</a:t>
            </a:r>
          </a:p>
        </p:txBody>
      </p:sp>
      <p:pic>
        <p:nvPicPr>
          <p:cNvPr id="11" name="Graphique 10" descr="Réussite du groupe avec un remplissage uni">
            <a:extLst>
              <a:ext uri="{FF2B5EF4-FFF2-40B4-BE49-F238E27FC236}">
                <a16:creationId xmlns:a16="http://schemas.microsoft.com/office/drawing/2014/main" id="{C82718F4-3A06-9CAA-962A-2716C4CCDC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99861" y="5599105"/>
            <a:ext cx="914400" cy="914400"/>
          </a:xfrm>
          <a:prstGeom prst="rect">
            <a:avLst/>
          </a:prstGeom>
        </p:spPr>
      </p:pic>
      <p:sp>
        <p:nvSpPr>
          <p:cNvPr id="17" name="ZoneTexte 16">
            <a:extLst>
              <a:ext uri="{FF2B5EF4-FFF2-40B4-BE49-F238E27FC236}">
                <a16:creationId xmlns:a16="http://schemas.microsoft.com/office/drawing/2014/main" id="{D7A0D8AB-30AB-CC44-2878-60B9D733A059}"/>
              </a:ext>
            </a:extLst>
          </p:cNvPr>
          <p:cNvSpPr txBox="1"/>
          <p:nvPr/>
        </p:nvSpPr>
        <p:spPr>
          <a:xfrm>
            <a:off x="937867" y="1485909"/>
            <a:ext cx="2943668" cy="400110"/>
          </a:xfrm>
          <a:prstGeom prst="rect">
            <a:avLst/>
          </a:prstGeom>
          <a:noFill/>
        </p:spPr>
        <p:txBody>
          <a:bodyPr wrap="square">
            <a:spAutoFit/>
          </a:bodyPr>
          <a:lstStyle/>
          <a:p>
            <a:r>
              <a:rPr lang="fr-FR" sz="2000" b="1" dirty="0">
                <a:solidFill>
                  <a:schemeClr val="accent6">
                    <a:lumMod val="50000"/>
                  </a:schemeClr>
                </a:solidFill>
              </a:rPr>
              <a:t>volet 1 - accessibilité</a:t>
            </a:r>
          </a:p>
        </p:txBody>
      </p:sp>
      <p:sp>
        <p:nvSpPr>
          <p:cNvPr id="20" name="Titre 1">
            <a:extLst>
              <a:ext uri="{FF2B5EF4-FFF2-40B4-BE49-F238E27FC236}">
                <a16:creationId xmlns:a16="http://schemas.microsoft.com/office/drawing/2014/main" id="{82462F4B-051A-BE64-5148-2D06B225C71D}"/>
              </a:ext>
            </a:extLst>
          </p:cNvPr>
          <p:cNvSpPr>
            <a:spLocks noGrp="1"/>
          </p:cNvSpPr>
          <p:nvPr>
            <p:ph type="title"/>
          </p:nvPr>
        </p:nvSpPr>
        <p:spPr>
          <a:xfrm>
            <a:off x="964023" y="879063"/>
            <a:ext cx="9714863" cy="610863"/>
          </a:xfrm>
        </p:spPr>
        <p:txBody>
          <a:bodyPr>
            <a:normAutofit fontScale="90000"/>
          </a:bodyPr>
          <a:lstStyle/>
          <a:p>
            <a:r>
              <a:rPr lang="fr-FR" dirty="0">
                <a:solidFill>
                  <a:schemeClr val="accent6"/>
                </a:solidFill>
              </a:rPr>
              <a:t>AXE 2 - </a:t>
            </a:r>
            <a:r>
              <a:rPr lang="fr-FR" dirty="0"/>
              <a:t>Amélioration de la qualité et de l’accessibilité des modes d’accueil</a:t>
            </a:r>
            <a:endParaRPr lang="fr-FR" dirty="0">
              <a:solidFill>
                <a:schemeClr val="accent6"/>
              </a:solidFill>
            </a:endParaRPr>
          </a:p>
        </p:txBody>
      </p:sp>
    </p:spTree>
    <p:extLst>
      <p:ext uri="{BB962C8B-B14F-4D97-AF65-F5344CB8AC3E}">
        <p14:creationId xmlns:p14="http://schemas.microsoft.com/office/powerpoint/2010/main" val="3179471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204157-DB7C-EE43-06BD-3C9B2443BF62}"/>
              </a:ext>
            </a:extLst>
          </p:cNvPr>
          <p:cNvSpPr>
            <a:spLocks noGrp="1"/>
          </p:cNvSpPr>
          <p:nvPr>
            <p:ph type="title"/>
          </p:nvPr>
        </p:nvSpPr>
        <p:spPr>
          <a:xfrm>
            <a:off x="964023" y="879063"/>
            <a:ext cx="9714863" cy="610863"/>
          </a:xfrm>
        </p:spPr>
        <p:txBody>
          <a:bodyPr>
            <a:normAutofit fontScale="90000"/>
          </a:bodyPr>
          <a:lstStyle/>
          <a:p>
            <a:r>
              <a:rPr lang="fr-FR" dirty="0">
                <a:solidFill>
                  <a:schemeClr val="accent6"/>
                </a:solidFill>
              </a:rPr>
              <a:t>AXE 2 - </a:t>
            </a:r>
            <a:r>
              <a:rPr lang="fr-FR" dirty="0"/>
              <a:t>Amélioration de la qualité et de l’accessibilité des modes d’accueil</a:t>
            </a:r>
            <a:endParaRPr lang="fr-FR" dirty="0">
              <a:solidFill>
                <a:schemeClr val="accent6"/>
              </a:solidFill>
            </a:endParaRPr>
          </a:p>
        </p:txBody>
      </p:sp>
      <p:sp>
        <p:nvSpPr>
          <p:cNvPr id="3" name="Espace réservé du texte 2">
            <a:extLst>
              <a:ext uri="{FF2B5EF4-FFF2-40B4-BE49-F238E27FC236}">
                <a16:creationId xmlns:a16="http://schemas.microsoft.com/office/drawing/2014/main" id="{D84B9BF8-29F8-8AF1-B233-8964FA45832F}"/>
              </a:ext>
            </a:extLst>
          </p:cNvPr>
          <p:cNvSpPr>
            <a:spLocks noGrp="1"/>
          </p:cNvSpPr>
          <p:nvPr>
            <p:ph type="body" idx="1"/>
          </p:nvPr>
        </p:nvSpPr>
        <p:spPr/>
        <p:txBody>
          <a:bodyPr/>
          <a:lstStyle/>
          <a:p>
            <a:r>
              <a:rPr lang="fr-FR" dirty="0">
                <a:solidFill>
                  <a:schemeClr val="accent6"/>
                </a:solidFill>
              </a:rPr>
              <a:t>Ambition</a:t>
            </a:r>
          </a:p>
        </p:txBody>
      </p:sp>
      <p:sp>
        <p:nvSpPr>
          <p:cNvPr id="4" name="Espace réservé du contenu 3">
            <a:extLst>
              <a:ext uri="{FF2B5EF4-FFF2-40B4-BE49-F238E27FC236}">
                <a16:creationId xmlns:a16="http://schemas.microsoft.com/office/drawing/2014/main" id="{42B94752-66DA-7453-7832-5CD36F123270}"/>
              </a:ext>
            </a:extLst>
          </p:cNvPr>
          <p:cNvSpPr>
            <a:spLocks noGrp="1"/>
          </p:cNvSpPr>
          <p:nvPr>
            <p:ph sz="half" idx="2"/>
          </p:nvPr>
        </p:nvSpPr>
        <p:spPr>
          <a:xfrm>
            <a:off x="952500" y="2704371"/>
            <a:ext cx="2817087" cy="1942138"/>
          </a:xfrm>
        </p:spPr>
        <p:txBody>
          <a:bodyPr>
            <a:normAutofit/>
          </a:bodyPr>
          <a:lstStyle/>
          <a:p>
            <a:pPr marL="0" indent="0">
              <a:buNone/>
            </a:pPr>
            <a:r>
              <a:rPr lang="fr-FR" dirty="0">
                <a:solidFill>
                  <a:schemeClr val="accent6"/>
                </a:solidFill>
              </a:rPr>
              <a:t>Favoriser l’amorçage  (prioritairement) de trajectoires visant à atteindre un niveau supérieur au socle prévu par le cadre normatif applicable ou consolidation (secondairement) </a:t>
            </a:r>
          </a:p>
          <a:p>
            <a:pPr marL="0" indent="0">
              <a:buNone/>
            </a:pPr>
            <a:endParaRPr lang="en-US" dirty="0">
              <a:solidFill>
                <a:schemeClr val="accent6"/>
              </a:solidFill>
            </a:endParaRPr>
          </a:p>
          <a:p>
            <a:endParaRPr lang="fr-FR" dirty="0">
              <a:solidFill>
                <a:schemeClr val="accent6"/>
              </a:solidFill>
            </a:endParaRPr>
          </a:p>
        </p:txBody>
      </p:sp>
      <p:sp>
        <p:nvSpPr>
          <p:cNvPr id="5" name="Espace réservé du texte 4">
            <a:extLst>
              <a:ext uri="{FF2B5EF4-FFF2-40B4-BE49-F238E27FC236}">
                <a16:creationId xmlns:a16="http://schemas.microsoft.com/office/drawing/2014/main" id="{44896525-5A15-5C7F-F15D-E6763B8597B8}"/>
              </a:ext>
            </a:extLst>
          </p:cNvPr>
          <p:cNvSpPr>
            <a:spLocks noGrp="1"/>
          </p:cNvSpPr>
          <p:nvPr>
            <p:ph type="body" idx="10"/>
          </p:nvPr>
        </p:nvSpPr>
        <p:spPr/>
        <p:txBody>
          <a:bodyPr/>
          <a:lstStyle/>
          <a:p>
            <a:r>
              <a:rPr lang="fr-FR">
                <a:solidFill>
                  <a:schemeClr val="accent6"/>
                </a:solidFill>
              </a:rPr>
              <a:t>Durée </a:t>
            </a:r>
          </a:p>
        </p:txBody>
      </p:sp>
      <p:sp>
        <p:nvSpPr>
          <p:cNvPr id="6" name="Espace réservé du contenu 5">
            <a:extLst>
              <a:ext uri="{FF2B5EF4-FFF2-40B4-BE49-F238E27FC236}">
                <a16:creationId xmlns:a16="http://schemas.microsoft.com/office/drawing/2014/main" id="{2DEA7254-56EA-FE3C-BE04-3AB28BC4374D}"/>
              </a:ext>
            </a:extLst>
          </p:cNvPr>
          <p:cNvSpPr>
            <a:spLocks noGrp="1"/>
          </p:cNvSpPr>
          <p:nvPr>
            <p:ph sz="half" idx="11"/>
          </p:nvPr>
        </p:nvSpPr>
        <p:spPr/>
        <p:txBody>
          <a:bodyPr/>
          <a:lstStyle/>
          <a:p>
            <a:pPr marR="0" lvl="0" algn="just" fontAlgn="base">
              <a:spcAft>
                <a:spcPts val="0"/>
              </a:spcAft>
              <a:buClrTx/>
              <a:buSzTx/>
              <a:tabLst/>
              <a:defRPr/>
            </a:pPr>
            <a:r>
              <a:rPr lang="fr-FR">
                <a:solidFill>
                  <a:schemeClr val="accent6"/>
                </a:solidFill>
              </a:rPr>
              <a:t>Privilégier le financement pluriannuel</a:t>
            </a:r>
          </a:p>
          <a:p>
            <a:pPr marR="0" lvl="0" algn="just" fontAlgn="base">
              <a:spcAft>
                <a:spcPts val="0"/>
              </a:spcAft>
              <a:buClrTx/>
              <a:buSzTx/>
              <a:tabLst/>
              <a:defRPr/>
            </a:pPr>
            <a:r>
              <a:rPr lang="fr-FR">
                <a:solidFill>
                  <a:schemeClr val="accent6"/>
                </a:solidFill>
              </a:rPr>
              <a:t>Démonstration de la plus-value de l’action financée =&gt; mobilisation durable des </a:t>
            </a:r>
            <a:r>
              <a:rPr lang="fr-FR" err="1">
                <a:solidFill>
                  <a:schemeClr val="accent6"/>
                </a:solidFill>
              </a:rPr>
              <a:t>co</a:t>
            </a:r>
            <a:r>
              <a:rPr lang="fr-FR">
                <a:solidFill>
                  <a:schemeClr val="accent6"/>
                </a:solidFill>
              </a:rPr>
              <a:t> financeurs </a:t>
            </a:r>
            <a:endParaRPr lang="en-US">
              <a:solidFill>
                <a:schemeClr val="accent6"/>
              </a:solidFill>
            </a:endParaRPr>
          </a:p>
          <a:p>
            <a:endParaRPr lang="fr-FR">
              <a:solidFill>
                <a:schemeClr val="accent6"/>
              </a:solidFill>
            </a:endParaRPr>
          </a:p>
        </p:txBody>
      </p:sp>
      <p:sp>
        <p:nvSpPr>
          <p:cNvPr id="7" name="Espace réservé du texte 6">
            <a:extLst>
              <a:ext uri="{FF2B5EF4-FFF2-40B4-BE49-F238E27FC236}">
                <a16:creationId xmlns:a16="http://schemas.microsoft.com/office/drawing/2014/main" id="{ADC60EE4-7D72-892F-7679-190B4E244848}"/>
              </a:ext>
            </a:extLst>
          </p:cNvPr>
          <p:cNvSpPr>
            <a:spLocks noGrp="1"/>
          </p:cNvSpPr>
          <p:nvPr>
            <p:ph type="body" idx="12"/>
          </p:nvPr>
        </p:nvSpPr>
        <p:spPr/>
        <p:txBody>
          <a:bodyPr/>
          <a:lstStyle/>
          <a:p>
            <a:r>
              <a:rPr lang="fr-FR">
                <a:solidFill>
                  <a:schemeClr val="accent6"/>
                </a:solidFill>
              </a:rPr>
              <a:t>Principes </a:t>
            </a:r>
          </a:p>
          <a:p>
            <a:endParaRPr lang="fr-FR">
              <a:solidFill>
                <a:schemeClr val="accent6"/>
              </a:solidFill>
            </a:endParaRPr>
          </a:p>
        </p:txBody>
      </p:sp>
      <p:sp>
        <p:nvSpPr>
          <p:cNvPr id="8" name="Espace réservé du contenu 7">
            <a:extLst>
              <a:ext uri="{FF2B5EF4-FFF2-40B4-BE49-F238E27FC236}">
                <a16:creationId xmlns:a16="http://schemas.microsoft.com/office/drawing/2014/main" id="{75F0D5C4-34F5-F0A9-B479-495BC1E75204}"/>
              </a:ext>
            </a:extLst>
          </p:cNvPr>
          <p:cNvSpPr>
            <a:spLocks noGrp="1"/>
          </p:cNvSpPr>
          <p:nvPr>
            <p:ph sz="half" idx="13"/>
          </p:nvPr>
        </p:nvSpPr>
        <p:spPr>
          <a:xfrm>
            <a:off x="8187017" y="2799145"/>
            <a:ext cx="3306778" cy="3645197"/>
          </a:xfrm>
          <a:solidFill>
            <a:schemeClr val="tx1"/>
          </a:solidFill>
        </p:spPr>
        <p:txBody>
          <a:bodyPr rIns="108000">
            <a:normAutofit fontScale="92500" lnSpcReduction="20000"/>
          </a:bodyPr>
          <a:lstStyle/>
          <a:p>
            <a:pPr algn="just" fontAlgn="base">
              <a:defRPr/>
            </a:pPr>
            <a:r>
              <a:rPr lang="fr-FR" sz="1700" dirty="0">
                <a:solidFill>
                  <a:schemeClr val="accent6"/>
                </a:solidFill>
              </a:rPr>
              <a:t>Financement de l’amorçage de trajectoires d’élévation de la qualité à l’échelle d’un établissement ou d’un réseau d’établissements</a:t>
            </a:r>
          </a:p>
          <a:p>
            <a:pPr algn="just" fontAlgn="base">
              <a:defRPr/>
            </a:pPr>
            <a:r>
              <a:rPr lang="fr-FR" sz="1700" dirty="0">
                <a:solidFill>
                  <a:schemeClr val="accent6"/>
                </a:solidFill>
              </a:rPr>
              <a:t>Pour les actions de qualité déjà existantes, engagement d’une ambition supplémentaire</a:t>
            </a:r>
          </a:p>
          <a:p>
            <a:pPr algn="just" fontAlgn="base">
              <a:lnSpc>
                <a:spcPct val="110000"/>
              </a:lnSpc>
              <a:defRPr/>
            </a:pPr>
            <a:r>
              <a:rPr lang="fr-FR" sz="1700" dirty="0">
                <a:solidFill>
                  <a:schemeClr val="accent6"/>
                </a:solidFill>
              </a:rPr>
              <a:t>Bonne pratique : pour sélection des projets , favoriser une concertation avec la Pmi compétente pour le contrôle, l’évaluation, les conseils en matière de qualité dans les </a:t>
            </a:r>
            <a:r>
              <a:rPr lang="fr-FR" sz="1700" dirty="0" err="1">
                <a:solidFill>
                  <a:schemeClr val="accent6"/>
                </a:solidFill>
              </a:rPr>
              <a:t>Eaje</a:t>
            </a:r>
            <a:r>
              <a:rPr lang="fr-FR" sz="1700" dirty="0">
                <a:solidFill>
                  <a:schemeClr val="accent6"/>
                </a:solidFill>
              </a:rPr>
              <a:t> </a:t>
            </a:r>
          </a:p>
          <a:p>
            <a:pPr fontAlgn="base">
              <a:buFont typeface="Wingdings" panose="05000000000000000000" pitchFamily="2" charset="2"/>
              <a:buChar char="q"/>
              <a:defRPr/>
            </a:pPr>
            <a:endParaRPr lang="fr-FR" dirty="0">
              <a:solidFill>
                <a:schemeClr val="accent6"/>
              </a:solidFill>
            </a:endParaRPr>
          </a:p>
          <a:p>
            <a:pPr fontAlgn="base">
              <a:buFont typeface="Wingdings" panose="05000000000000000000" pitchFamily="2" charset="2"/>
              <a:buChar char="q"/>
              <a:defRPr/>
            </a:pPr>
            <a:endParaRPr lang="fr-FR" dirty="0">
              <a:solidFill>
                <a:schemeClr val="accent6"/>
              </a:solidFill>
            </a:endParaRPr>
          </a:p>
          <a:p>
            <a:pPr fontAlgn="base">
              <a:buFont typeface="Wingdings" panose="05000000000000000000" pitchFamily="2" charset="2"/>
              <a:buChar char="q"/>
              <a:defRPr/>
            </a:pPr>
            <a:endParaRPr lang="fr-FR" dirty="0">
              <a:solidFill>
                <a:schemeClr val="accent6"/>
              </a:solidFill>
            </a:endParaRPr>
          </a:p>
          <a:p>
            <a:pPr fontAlgn="base">
              <a:buFont typeface="Wingdings" panose="05000000000000000000" pitchFamily="2" charset="2"/>
              <a:buChar char="q"/>
              <a:defRPr/>
            </a:pPr>
            <a:endParaRPr lang="fr-FR" dirty="0">
              <a:solidFill>
                <a:schemeClr val="accent6"/>
              </a:solidFill>
            </a:endParaRPr>
          </a:p>
          <a:p>
            <a:endParaRPr lang="fr-FR" dirty="0">
              <a:solidFill>
                <a:schemeClr val="accent6"/>
              </a:solidFill>
            </a:endParaRPr>
          </a:p>
        </p:txBody>
      </p:sp>
      <p:sp>
        <p:nvSpPr>
          <p:cNvPr id="9" name="ZoneTexte 8">
            <a:extLst>
              <a:ext uri="{FF2B5EF4-FFF2-40B4-BE49-F238E27FC236}">
                <a16:creationId xmlns:a16="http://schemas.microsoft.com/office/drawing/2014/main" id="{FCB0633F-5289-86E3-9EFF-03876A6A2C80}"/>
              </a:ext>
            </a:extLst>
          </p:cNvPr>
          <p:cNvSpPr txBox="1"/>
          <p:nvPr/>
        </p:nvSpPr>
        <p:spPr>
          <a:xfrm>
            <a:off x="937866" y="1485909"/>
            <a:ext cx="7057817" cy="400110"/>
          </a:xfrm>
          <a:prstGeom prst="rect">
            <a:avLst/>
          </a:prstGeom>
          <a:noFill/>
        </p:spPr>
        <p:txBody>
          <a:bodyPr wrap="square">
            <a:spAutoFit/>
          </a:bodyPr>
          <a:lstStyle/>
          <a:p>
            <a:r>
              <a:rPr lang="fr-FR" sz="2000" b="1" dirty="0">
                <a:solidFill>
                  <a:schemeClr val="accent6">
                    <a:lumMod val="50000"/>
                  </a:schemeClr>
                </a:solidFill>
              </a:rPr>
              <a:t>volet 2 – Enrichir les équipes et les projets d’accueil</a:t>
            </a:r>
          </a:p>
        </p:txBody>
      </p:sp>
    </p:spTree>
    <p:extLst>
      <p:ext uri="{BB962C8B-B14F-4D97-AF65-F5344CB8AC3E}">
        <p14:creationId xmlns:p14="http://schemas.microsoft.com/office/powerpoint/2010/main" val="3533253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1C97-6189-8D29-7B0A-CAD4C95864CA}"/>
              </a:ext>
            </a:extLst>
          </p:cNvPr>
          <p:cNvSpPr>
            <a:spLocks noGrp="1"/>
          </p:cNvSpPr>
          <p:nvPr>
            <p:ph type="title"/>
          </p:nvPr>
        </p:nvSpPr>
        <p:spPr>
          <a:xfrm>
            <a:off x="609289" y="696682"/>
            <a:ext cx="8462451" cy="610863"/>
          </a:xfrm>
        </p:spPr>
        <p:txBody>
          <a:bodyPr>
            <a:normAutofit/>
          </a:bodyPr>
          <a:lstStyle/>
          <a:p>
            <a:r>
              <a:rPr lang="fr-FR" sz="3200" dirty="0"/>
              <a:t>Thématique 1 : enrichir les équipes en </a:t>
            </a:r>
            <a:r>
              <a:rPr lang="fr-FR" sz="3200" dirty="0" err="1"/>
              <a:t>Eaje</a:t>
            </a:r>
            <a:r>
              <a:rPr lang="fr-FR" sz="3200" dirty="0"/>
              <a:t> </a:t>
            </a:r>
          </a:p>
        </p:txBody>
      </p:sp>
      <p:sp>
        <p:nvSpPr>
          <p:cNvPr id="3" name="Espace réservé du texte 2">
            <a:extLst>
              <a:ext uri="{FF2B5EF4-FFF2-40B4-BE49-F238E27FC236}">
                <a16:creationId xmlns:a16="http://schemas.microsoft.com/office/drawing/2014/main" id="{0EC6577C-98A2-AB63-8E0B-6F5C5F9C4172}"/>
              </a:ext>
            </a:extLst>
          </p:cNvPr>
          <p:cNvSpPr>
            <a:spLocks noGrp="1"/>
          </p:cNvSpPr>
          <p:nvPr>
            <p:ph type="body" idx="1"/>
          </p:nvPr>
        </p:nvSpPr>
        <p:spPr/>
        <p:txBody>
          <a:bodyPr>
            <a:normAutofit fontScale="85000" lnSpcReduction="20000"/>
          </a:bodyPr>
          <a:lstStyle/>
          <a:p>
            <a:r>
              <a:rPr lang="fr-FR" dirty="0">
                <a:solidFill>
                  <a:schemeClr val="accent6"/>
                </a:solidFill>
              </a:rPr>
              <a:t>Mutualiser et mettre en réseau certaines fonctions</a:t>
            </a:r>
          </a:p>
        </p:txBody>
      </p:sp>
      <p:sp>
        <p:nvSpPr>
          <p:cNvPr id="4" name="Espace réservé du texte 3">
            <a:extLst>
              <a:ext uri="{FF2B5EF4-FFF2-40B4-BE49-F238E27FC236}">
                <a16:creationId xmlns:a16="http://schemas.microsoft.com/office/drawing/2014/main" id="{232993BB-E498-CA79-DC38-16177A049CEC}"/>
              </a:ext>
            </a:extLst>
          </p:cNvPr>
          <p:cNvSpPr>
            <a:spLocks noGrp="1"/>
          </p:cNvSpPr>
          <p:nvPr>
            <p:ph type="body" idx="10"/>
          </p:nvPr>
        </p:nvSpPr>
        <p:spPr/>
        <p:txBody>
          <a:bodyPr>
            <a:normAutofit fontScale="85000" lnSpcReduction="20000"/>
          </a:bodyPr>
          <a:lstStyle/>
          <a:p>
            <a:r>
              <a:rPr lang="fr-FR">
                <a:solidFill>
                  <a:schemeClr val="accent6"/>
                </a:solidFill>
              </a:rPr>
              <a:t>Soutenir les fonctions managériales en Eaje</a:t>
            </a:r>
          </a:p>
        </p:txBody>
      </p:sp>
      <p:sp>
        <p:nvSpPr>
          <p:cNvPr id="18" name="Espace réservé du texte 17">
            <a:extLst>
              <a:ext uri="{FF2B5EF4-FFF2-40B4-BE49-F238E27FC236}">
                <a16:creationId xmlns:a16="http://schemas.microsoft.com/office/drawing/2014/main" id="{18A1B812-2265-9FBB-B060-C7FD3706345B}"/>
              </a:ext>
            </a:extLst>
          </p:cNvPr>
          <p:cNvSpPr>
            <a:spLocks noGrp="1"/>
          </p:cNvSpPr>
          <p:nvPr>
            <p:ph type="body" idx="12"/>
          </p:nvPr>
        </p:nvSpPr>
        <p:spPr>
          <a:xfrm>
            <a:off x="8186244" y="2237288"/>
            <a:ext cx="3036477" cy="404216"/>
          </a:xfrm>
        </p:spPr>
        <p:txBody>
          <a:bodyPr>
            <a:noAutofit/>
          </a:bodyPr>
          <a:lstStyle/>
          <a:p>
            <a:r>
              <a:rPr lang="fr-FR" sz="1600">
                <a:solidFill>
                  <a:schemeClr val="accent6"/>
                </a:solidFill>
              </a:rPr>
              <a:t>Financer des Eaje dont l’ambition est le lien étroit avec la recherche</a:t>
            </a:r>
          </a:p>
        </p:txBody>
      </p:sp>
      <p:sp>
        <p:nvSpPr>
          <p:cNvPr id="20" name="Espace réservé du contenu 3">
            <a:extLst>
              <a:ext uri="{FF2B5EF4-FFF2-40B4-BE49-F238E27FC236}">
                <a16:creationId xmlns:a16="http://schemas.microsoft.com/office/drawing/2014/main" id="{12CC79BD-0254-78A4-5D20-51D3BC2002E7}"/>
              </a:ext>
            </a:extLst>
          </p:cNvPr>
          <p:cNvSpPr>
            <a:spLocks noGrp="1"/>
          </p:cNvSpPr>
          <p:nvPr>
            <p:ph sz="half" idx="2"/>
          </p:nvPr>
        </p:nvSpPr>
        <p:spPr>
          <a:xfrm>
            <a:off x="4522989" y="2957861"/>
            <a:ext cx="3035300" cy="1941513"/>
          </a:xfrm>
        </p:spPr>
        <p:txBody>
          <a:bodyPr>
            <a:normAutofit/>
          </a:bodyPr>
          <a:lstStyle/>
          <a:p>
            <a:pPr algn="just">
              <a:lnSpc>
                <a:spcPct val="120000"/>
              </a:lnSpc>
            </a:pPr>
            <a:r>
              <a:rPr lang="fr-FR" dirty="0">
                <a:solidFill>
                  <a:schemeClr val="bg1"/>
                </a:solidFill>
              </a:rPr>
              <a:t>Parcours d’accompagnement à la prise de fonction</a:t>
            </a:r>
          </a:p>
          <a:p>
            <a:pPr algn="just">
              <a:lnSpc>
                <a:spcPct val="120000"/>
              </a:lnSpc>
            </a:pPr>
            <a:r>
              <a:rPr lang="fr-FR" dirty="0">
                <a:solidFill>
                  <a:schemeClr val="bg1"/>
                </a:solidFill>
              </a:rPr>
              <a:t>Mise en œuvre d’analyse de la pratique pour les responsables de crèches</a:t>
            </a:r>
          </a:p>
        </p:txBody>
      </p:sp>
      <p:sp>
        <p:nvSpPr>
          <p:cNvPr id="23" name="Espace réservé du contenu 3">
            <a:extLst>
              <a:ext uri="{FF2B5EF4-FFF2-40B4-BE49-F238E27FC236}">
                <a16:creationId xmlns:a16="http://schemas.microsoft.com/office/drawing/2014/main" id="{8CB3AE68-59EE-ADD8-F754-40A0166B997A}"/>
              </a:ext>
            </a:extLst>
          </p:cNvPr>
          <p:cNvSpPr txBox="1">
            <a:spLocks/>
          </p:cNvSpPr>
          <p:nvPr/>
        </p:nvSpPr>
        <p:spPr>
          <a:xfrm>
            <a:off x="906319" y="2957861"/>
            <a:ext cx="3035300" cy="1941513"/>
          </a:xfrm>
          <a:prstGeom prst="rect">
            <a:avLst/>
          </a:prstGeom>
        </p:spPr>
        <p:txBody>
          <a:bodyPr vert="horz" lIns="0" tIns="0" rIns="0" bIns="0" rtlCol="0" anchor="t" anchorCtr="0">
            <a:normAutofit lnSpcReduction="10000"/>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Coordinateurs pédagogiques,</a:t>
            </a:r>
          </a:p>
          <a:p>
            <a:pPr algn="just"/>
            <a:r>
              <a:rPr lang="fr-FR" dirty="0"/>
              <a:t>psychologues,</a:t>
            </a:r>
          </a:p>
          <a:p>
            <a:pPr algn="just"/>
            <a:r>
              <a:rPr lang="fr-FR" dirty="0"/>
              <a:t>psychomotriciens, </a:t>
            </a:r>
          </a:p>
          <a:p>
            <a:pPr algn="just"/>
            <a:r>
              <a:rPr lang="fr-FR" dirty="0"/>
              <a:t>ergonomes, </a:t>
            </a:r>
          </a:p>
          <a:p>
            <a:pPr algn="just"/>
            <a:r>
              <a:rPr lang="fr-FR" dirty="0"/>
              <a:t>référents qualité de vie et conditions de travail </a:t>
            </a:r>
          </a:p>
        </p:txBody>
      </p:sp>
      <p:sp>
        <p:nvSpPr>
          <p:cNvPr id="24" name="Espace réservé du contenu 3">
            <a:extLst>
              <a:ext uri="{FF2B5EF4-FFF2-40B4-BE49-F238E27FC236}">
                <a16:creationId xmlns:a16="http://schemas.microsoft.com/office/drawing/2014/main" id="{EA043D2E-4112-AA8E-8EBE-EDB6A4D47D61}"/>
              </a:ext>
            </a:extLst>
          </p:cNvPr>
          <p:cNvSpPr txBox="1">
            <a:spLocks/>
          </p:cNvSpPr>
          <p:nvPr/>
        </p:nvSpPr>
        <p:spPr>
          <a:xfrm>
            <a:off x="8229802" y="3224715"/>
            <a:ext cx="3035300" cy="1941513"/>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itchFamily="2" charset="2"/>
              <a:buChar char="q"/>
            </a:pPr>
            <a:endParaRPr lang="fr-FR"/>
          </a:p>
        </p:txBody>
      </p:sp>
      <p:sp>
        <p:nvSpPr>
          <p:cNvPr id="26" name="ZoneTexte 25">
            <a:extLst>
              <a:ext uri="{FF2B5EF4-FFF2-40B4-BE49-F238E27FC236}">
                <a16:creationId xmlns:a16="http://schemas.microsoft.com/office/drawing/2014/main" id="{02714AF7-C13C-43D2-7EEB-B1CB75D7214D}"/>
              </a:ext>
            </a:extLst>
          </p:cNvPr>
          <p:cNvSpPr txBox="1"/>
          <p:nvPr/>
        </p:nvSpPr>
        <p:spPr>
          <a:xfrm>
            <a:off x="8026748" y="2957861"/>
            <a:ext cx="3195973" cy="3405035"/>
          </a:xfrm>
          <a:prstGeom prst="rect">
            <a:avLst/>
          </a:prstGeom>
          <a:noFill/>
        </p:spPr>
        <p:txBody>
          <a:bodyPr wrap="square">
            <a:spAutoFit/>
          </a:bodyPr>
          <a:lstStyle/>
          <a:p>
            <a:pPr marL="285750" lvl="1" indent="-285750" algn="just" fontAlgn="base">
              <a:lnSpc>
                <a:spcPct val="120000"/>
              </a:lnSpc>
              <a:spcBef>
                <a:spcPts val="1000"/>
              </a:spcBef>
              <a:buFont typeface="Wingdings" panose="05000000000000000000" pitchFamily="2" charset="2"/>
              <a:buChar char="§"/>
            </a:pPr>
            <a:r>
              <a:rPr lang="fr-FR" sz="1600" dirty="0">
                <a:solidFill>
                  <a:schemeClr val="bg1"/>
                </a:solidFill>
              </a:rPr>
              <a:t>Accueil d’étudiants/stagiaires/jeunes pro dans </a:t>
            </a:r>
            <a:r>
              <a:rPr lang="fr-FR" sz="1600" dirty="0" err="1">
                <a:solidFill>
                  <a:schemeClr val="bg1"/>
                </a:solidFill>
              </a:rPr>
              <a:t>Eaje</a:t>
            </a:r>
            <a:r>
              <a:rPr lang="fr-FR" sz="1600" dirty="0">
                <a:solidFill>
                  <a:schemeClr val="bg1"/>
                </a:solidFill>
              </a:rPr>
              <a:t> haute qualité ;</a:t>
            </a:r>
          </a:p>
          <a:p>
            <a:pPr marL="285750" lvl="1" indent="-285750" algn="just" fontAlgn="base">
              <a:lnSpc>
                <a:spcPct val="120000"/>
              </a:lnSpc>
              <a:spcBef>
                <a:spcPts val="1000"/>
              </a:spcBef>
              <a:buFont typeface="Wingdings" panose="05000000000000000000" pitchFamily="2" charset="2"/>
              <a:buChar char="§"/>
            </a:pPr>
            <a:r>
              <a:rPr lang="fr-FR" sz="1600" dirty="0">
                <a:solidFill>
                  <a:schemeClr val="bg1"/>
                </a:solidFill>
              </a:rPr>
              <a:t>Actualisation continue des connaissances des professionnels de terrain </a:t>
            </a:r>
          </a:p>
          <a:p>
            <a:pPr marL="285750" lvl="1" indent="-285750" algn="just" fontAlgn="base">
              <a:lnSpc>
                <a:spcPct val="120000"/>
              </a:lnSpc>
              <a:spcBef>
                <a:spcPts val="1000"/>
              </a:spcBef>
              <a:buFont typeface="Wingdings" panose="05000000000000000000" pitchFamily="2" charset="2"/>
              <a:buChar char="§"/>
            </a:pPr>
            <a:r>
              <a:rPr lang="fr-FR" sz="1600" dirty="0">
                <a:solidFill>
                  <a:schemeClr val="bg1"/>
                </a:solidFill>
              </a:rPr>
              <a:t>Terrains d’études pour les chercheurs  ; </a:t>
            </a:r>
          </a:p>
          <a:p>
            <a:pPr marL="285750" lvl="1" indent="-285750" algn="just" fontAlgn="base">
              <a:lnSpc>
                <a:spcPct val="120000"/>
              </a:lnSpc>
              <a:spcBef>
                <a:spcPts val="1000"/>
              </a:spcBef>
              <a:buFont typeface="Wingdings" panose="05000000000000000000" pitchFamily="2" charset="2"/>
              <a:buChar char="§"/>
            </a:pPr>
            <a:r>
              <a:rPr lang="fr-FR" sz="1600" dirty="0">
                <a:solidFill>
                  <a:schemeClr val="bg1"/>
                </a:solidFill>
              </a:rPr>
              <a:t>Expérimentation de pratiques innovantes et évaluées. </a:t>
            </a:r>
          </a:p>
        </p:txBody>
      </p:sp>
      <p:sp>
        <p:nvSpPr>
          <p:cNvPr id="5" name="ZoneTexte 4">
            <a:extLst>
              <a:ext uri="{FF2B5EF4-FFF2-40B4-BE49-F238E27FC236}">
                <a16:creationId xmlns:a16="http://schemas.microsoft.com/office/drawing/2014/main" id="{E540EB20-242F-2536-476B-164298851BBF}"/>
              </a:ext>
            </a:extLst>
          </p:cNvPr>
          <p:cNvSpPr txBox="1"/>
          <p:nvPr/>
        </p:nvSpPr>
        <p:spPr>
          <a:xfrm>
            <a:off x="2433050" y="5576543"/>
            <a:ext cx="3338674" cy="584775"/>
          </a:xfrm>
          <a:prstGeom prst="rect">
            <a:avLst/>
          </a:prstGeom>
          <a:noFill/>
          <a:ln w="31750" cmpd="thickThin">
            <a:solidFill>
              <a:srgbClr val="7CA655"/>
            </a:solidFill>
          </a:ln>
        </p:spPr>
        <p:txBody>
          <a:bodyPr wrap="square">
            <a:spAutoFit/>
          </a:bodyPr>
          <a:lstStyle/>
          <a:p>
            <a:pPr algn="ctr">
              <a:spcBef>
                <a:spcPts val="1000"/>
              </a:spcBef>
            </a:pPr>
            <a:r>
              <a:rPr lang="fr-FR" sz="1600" b="1" dirty="0">
                <a:solidFill>
                  <a:srgbClr val="7CA655"/>
                </a:solidFill>
              </a:rPr>
              <a:t>A mutualiser l’échelle des territoires </a:t>
            </a:r>
          </a:p>
        </p:txBody>
      </p:sp>
      <p:cxnSp>
        <p:nvCxnSpPr>
          <p:cNvPr id="11" name="Connecteur droit 10">
            <a:extLst>
              <a:ext uri="{FF2B5EF4-FFF2-40B4-BE49-F238E27FC236}">
                <a16:creationId xmlns:a16="http://schemas.microsoft.com/office/drawing/2014/main" id="{847C2F9A-5D56-E2AA-50E4-7F8AD9D9C145}"/>
              </a:ext>
            </a:extLst>
          </p:cNvPr>
          <p:cNvCxnSpPr>
            <a:cxnSpLocks/>
          </p:cNvCxnSpPr>
          <p:nvPr/>
        </p:nvCxnSpPr>
        <p:spPr>
          <a:xfrm>
            <a:off x="3430067" y="5065390"/>
            <a:ext cx="592130" cy="472177"/>
          </a:xfrm>
          <a:prstGeom prst="line">
            <a:avLst/>
          </a:prstGeom>
          <a:ln w="34925">
            <a:solidFill>
              <a:srgbClr val="7CA655"/>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CBF7DA13-C5A2-42FF-9ED0-B89231DEA8FA}"/>
              </a:ext>
            </a:extLst>
          </p:cNvPr>
          <p:cNvCxnSpPr>
            <a:cxnSpLocks/>
          </p:cNvCxnSpPr>
          <p:nvPr/>
        </p:nvCxnSpPr>
        <p:spPr>
          <a:xfrm flipH="1">
            <a:off x="4165454" y="5030195"/>
            <a:ext cx="768089" cy="507372"/>
          </a:xfrm>
          <a:prstGeom prst="line">
            <a:avLst/>
          </a:prstGeom>
          <a:ln w="34925" cmpd="sng">
            <a:solidFill>
              <a:srgbClr val="7CA655"/>
            </a:solidFill>
            <a:headEnd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07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1C97-6189-8D29-7B0A-CAD4C95864CA}"/>
              </a:ext>
            </a:extLst>
          </p:cNvPr>
          <p:cNvSpPr>
            <a:spLocks noGrp="1"/>
          </p:cNvSpPr>
          <p:nvPr>
            <p:ph type="title"/>
          </p:nvPr>
        </p:nvSpPr>
        <p:spPr>
          <a:xfrm>
            <a:off x="769274" y="823070"/>
            <a:ext cx="8854751" cy="610863"/>
          </a:xfrm>
        </p:spPr>
        <p:txBody>
          <a:bodyPr>
            <a:noAutofit/>
          </a:bodyPr>
          <a:lstStyle/>
          <a:p>
            <a:r>
              <a:rPr lang="fr-FR" sz="3200" dirty="0"/>
              <a:t>Thématique 2 : élever l’ambition des projets à l’échelle des </a:t>
            </a:r>
            <a:r>
              <a:rPr lang="fr-FR" sz="3200" dirty="0" err="1"/>
              <a:t>Eaje</a:t>
            </a:r>
            <a:r>
              <a:rPr lang="fr-FR" sz="3200" dirty="0"/>
              <a:t> ou des territoires </a:t>
            </a:r>
          </a:p>
        </p:txBody>
      </p:sp>
      <p:sp>
        <p:nvSpPr>
          <p:cNvPr id="3" name="Espace réservé du texte 2">
            <a:extLst>
              <a:ext uri="{FF2B5EF4-FFF2-40B4-BE49-F238E27FC236}">
                <a16:creationId xmlns:a16="http://schemas.microsoft.com/office/drawing/2014/main" id="{0EC6577C-98A2-AB63-8E0B-6F5C5F9C4172}"/>
              </a:ext>
            </a:extLst>
          </p:cNvPr>
          <p:cNvSpPr>
            <a:spLocks noGrp="1"/>
          </p:cNvSpPr>
          <p:nvPr>
            <p:ph type="body" idx="1"/>
          </p:nvPr>
        </p:nvSpPr>
        <p:spPr/>
        <p:txBody>
          <a:bodyPr>
            <a:normAutofit fontScale="85000" lnSpcReduction="10000"/>
          </a:bodyPr>
          <a:lstStyle/>
          <a:p>
            <a:r>
              <a:rPr lang="fr-FR" dirty="0">
                <a:solidFill>
                  <a:schemeClr val="accent6"/>
                </a:solidFill>
              </a:rPr>
              <a:t>Charte d’accueil du jeune enfant </a:t>
            </a:r>
          </a:p>
        </p:txBody>
      </p:sp>
      <p:sp>
        <p:nvSpPr>
          <p:cNvPr id="4" name="Espace réservé du texte 3">
            <a:extLst>
              <a:ext uri="{FF2B5EF4-FFF2-40B4-BE49-F238E27FC236}">
                <a16:creationId xmlns:a16="http://schemas.microsoft.com/office/drawing/2014/main" id="{232993BB-E498-CA79-DC38-16177A049CEC}"/>
              </a:ext>
            </a:extLst>
          </p:cNvPr>
          <p:cNvSpPr>
            <a:spLocks noGrp="1"/>
          </p:cNvSpPr>
          <p:nvPr>
            <p:ph type="body" idx="10"/>
          </p:nvPr>
        </p:nvSpPr>
        <p:spPr/>
        <p:txBody>
          <a:bodyPr>
            <a:normAutofit/>
          </a:bodyPr>
          <a:lstStyle/>
          <a:p>
            <a:r>
              <a:rPr lang="fr-FR">
                <a:solidFill>
                  <a:schemeClr val="accent6"/>
                </a:solidFill>
              </a:rPr>
              <a:t>Transition écologique</a:t>
            </a:r>
          </a:p>
        </p:txBody>
      </p:sp>
      <p:sp>
        <p:nvSpPr>
          <p:cNvPr id="18" name="Espace réservé du texte 17">
            <a:extLst>
              <a:ext uri="{FF2B5EF4-FFF2-40B4-BE49-F238E27FC236}">
                <a16:creationId xmlns:a16="http://schemas.microsoft.com/office/drawing/2014/main" id="{18A1B812-2265-9FBB-B060-C7FD3706345B}"/>
              </a:ext>
            </a:extLst>
          </p:cNvPr>
          <p:cNvSpPr>
            <a:spLocks noGrp="1"/>
          </p:cNvSpPr>
          <p:nvPr>
            <p:ph type="body" idx="12"/>
          </p:nvPr>
        </p:nvSpPr>
        <p:spPr>
          <a:xfrm>
            <a:off x="8187017" y="2300156"/>
            <a:ext cx="3036477" cy="882716"/>
          </a:xfrm>
        </p:spPr>
        <p:txBody>
          <a:bodyPr>
            <a:normAutofit/>
          </a:bodyPr>
          <a:lstStyle/>
          <a:p>
            <a:r>
              <a:rPr lang="fr-FR">
                <a:solidFill>
                  <a:schemeClr val="accent6"/>
                </a:solidFill>
              </a:rPr>
              <a:t>Animation de qualité et de l’évaluation</a:t>
            </a:r>
          </a:p>
        </p:txBody>
      </p:sp>
      <p:sp>
        <p:nvSpPr>
          <p:cNvPr id="23" name="Espace réservé du contenu 3">
            <a:extLst>
              <a:ext uri="{FF2B5EF4-FFF2-40B4-BE49-F238E27FC236}">
                <a16:creationId xmlns:a16="http://schemas.microsoft.com/office/drawing/2014/main" id="{8CB3AE68-59EE-ADD8-F754-40A0166B997A}"/>
              </a:ext>
            </a:extLst>
          </p:cNvPr>
          <p:cNvSpPr txBox="1">
            <a:spLocks/>
          </p:cNvSpPr>
          <p:nvPr/>
        </p:nvSpPr>
        <p:spPr>
          <a:xfrm>
            <a:off x="927100" y="2913961"/>
            <a:ext cx="3035300" cy="1262205"/>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Association des parents</a:t>
            </a:r>
          </a:p>
          <a:p>
            <a:r>
              <a:rPr lang="fr-FR"/>
              <a:t>Éveil artistique et culturel</a:t>
            </a:r>
          </a:p>
          <a:p>
            <a:r>
              <a:rPr lang="fr-FR"/>
              <a:t>Contact avec la Nature</a:t>
            </a:r>
          </a:p>
        </p:txBody>
      </p:sp>
      <p:sp>
        <p:nvSpPr>
          <p:cNvPr id="24" name="Espace réservé du contenu 3">
            <a:extLst>
              <a:ext uri="{FF2B5EF4-FFF2-40B4-BE49-F238E27FC236}">
                <a16:creationId xmlns:a16="http://schemas.microsoft.com/office/drawing/2014/main" id="{EA043D2E-4112-AA8E-8EBE-EDB6A4D47D61}"/>
              </a:ext>
            </a:extLst>
          </p:cNvPr>
          <p:cNvSpPr txBox="1">
            <a:spLocks/>
          </p:cNvSpPr>
          <p:nvPr/>
        </p:nvSpPr>
        <p:spPr>
          <a:xfrm>
            <a:off x="8229600" y="3182872"/>
            <a:ext cx="3035300" cy="1941513"/>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itchFamily="2" charset="2"/>
              <a:buChar char="q"/>
            </a:pPr>
            <a:endParaRPr lang="fr-FR"/>
          </a:p>
        </p:txBody>
      </p:sp>
      <p:sp>
        <p:nvSpPr>
          <p:cNvPr id="26" name="ZoneTexte 25">
            <a:extLst>
              <a:ext uri="{FF2B5EF4-FFF2-40B4-BE49-F238E27FC236}">
                <a16:creationId xmlns:a16="http://schemas.microsoft.com/office/drawing/2014/main" id="{02714AF7-C13C-43D2-7EEB-B1CB75D7214D}"/>
              </a:ext>
            </a:extLst>
          </p:cNvPr>
          <p:cNvSpPr txBox="1"/>
          <p:nvPr/>
        </p:nvSpPr>
        <p:spPr>
          <a:xfrm>
            <a:off x="7896248" y="2913961"/>
            <a:ext cx="3708148" cy="2685863"/>
          </a:xfrm>
          <a:prstGeom prst="rect">
            <a:avLst/>
          </a:prstGeom>
          <a:noFill/>
        </p:spPr>
        <p:txBody>
          <a:bodyPr wrap="square">
            <a:spAutoFit/>
          </a:bodyPr>
          <a:lstStyle/>
          <a:p>
            <a:pPr marL="285750" lvl="1" indent="-285750" algn="just" fontAlgn="base">
              <a:lnSpc>
                <a:spcPct val="120000"/>
              </a:lnSpc>
              <a:spcBef>
                <a:spcPts val="1000"/>
              </a:spcBef>
              <a:buFont typeface="Wingdings" panose="05000000000000000000" pitchFamily="2" charset="2"/>
              <a:buChar char="§"/>
            </a:pPr>
            <a:r>
              <a:rPr lang="fr-FR" sz="1600">
                <a:solidFill>
                  <a:schemeClr val="bg1"/>
                </a:solidFill>
              </a:rPr>
              <a:t>Projets de mise en place d’une animation de la qualité à l’échelle d’un territoire (en lien avec Ao) </a:t>
            </a:r>
          </a:p>
          <a:p>
            <a:pPr marL="285750" lvl="1" indent="-285750" algn="just" fontAlgn="base">
              <a:lnSpc>
                <a:spcPct val="120000"/>
              </a:lnSpc>
              <a:spcBef>
                <a:spcPts val="1000"/>
              </a:spcBef>
              <a:buFont typeface="Wingdings" panose="05000000000000000000" pitchFamily="2" charset="2"/>
              <a:buChar char="§"/>
            </a:pPr>
            <a:r>
              <a:rPr lang="fr-FR" sz="1600">
                <a:solidFill>
                  <a:schemeClr val="bg1"/>
                </a:solidFill>
              </a:rPr>
              <a:t>Échanges et évaluation entre pairs (entre </a:t>
            </a:r>
            <a:r>
              <a:rPr lang="fr-FR" sz="1600" err="1">
                <a:solidFill>
                  <a:schemeClr val="bg1"/>
                </a:solidFill>
              </a:rPr>
              <a:t>Eaje</a:t>
            </a:r>
            <a:r>
              <a:rPr lang="fr-FR" sz="1600">
                <a:solidFill>
                  <a:schemeClr val="bg1"/>
                </a:solidFill>
              </a:rPr>
              <a:t> et entre gestionnaires)</a:t>
            </a:r>
          </a:p>
          <a:p>
            <a:pPr marL="285750" lvl="1" indent="-285750" algn="just" fontAlgn="base">
              <a:lnSpc>
                <a:spcPct val="120000"/>
              </a:lnSpc>
              <a:spcBef>
                <a:spcPts val="1000"/>
              </a:spcBef>
              <a:buFont typeface="Wingdings" panose="05000000000000000000" pitchFamily="2" charset="2"/>
              <a:buChar char="§"/>
            </a:pPr>
            <a:r>
              <a:rPr lang="fr-FR" sz="1600">
                <a:solidFill>
                  <a:schemeClr val="bg1"/>
                </a:solidFill>
              </a:rPr>
              <a:t>Animation globale associant accueil </a:t>
            </a:r>
            <a:r>
              <a:rPr lang="fr-FR" sz="1600" err="1">
                <a:solidFill>
                  <a:schemeClr val="bg1"/>
                </a:solidFill>
              </a:rPr>
              <a:t>co</a:t>
            </a:r>
            <a:r>
              <a:rPr lang="fr-FR" sz="1600">
                <a:solidFill>
                  <a:schemeClr val="bg1"/>
                </a:solidFill>
              </a:rPr>
              <a:t> et accueil individuel par le biais des </a:t>
            </a:r>
            <a:r>
              <a:rPr lang="fr-FR" sz="1600" err="1">
                <a:solidFill>
                  <a:schemeClr val="bg1"/>
                </a:solidFill>
              </a:rPr>
              <a:t>Rpe</a:t>
            </a:r>
            <a:r>
              <a:rPr lang="fr-FR" sz="1600">
                <a:solidFill>
                  <a:schemeClr val="bg1"/>
                </a:solidFill>
              </a:rPr>
              <a:t> </a:t>
            </a:r>
          </a:p>
        </p:txBody>
      </p:sp>
      <p:pic>
        <p:nvPicPr>
          <p:cNvPr id="27" name="Image 26">
            <a:extLst>
              <a:ext uri="{FF2B5EF4-FFF2-40B4-BE49-F238E27FC236}">
                <a16:creationId xmlns:a16="http://schemas.microsoft.com/office/drawing/2014/main" id="{DA141469-2FE2-8119-85E9-2B4F2C2CAA77}"/>
              </a:ext>
            </a:extLst>
          </p:cNvPr>
          <p:cNvPicPr>
            <a:picLocks noChangeAspect="1"/>
          </p:cNvPicPr>
          <p:nvPr/>
        </p:nvPicPr>
        <p:blipFill>
          <a:blip r:embed="rId3"/>
          <a:stretch>
            <a:fillRect/>
          </a:stretch>
        </p:blipFill>
        <p:spPr>
          <a:xfrm>
            <a:off x="769274" y="4035545"/>
            <a:ext cx="2552069" cy="474278"/>
          </a:xfrm>
          <a:prstGeom prst="rect">
            <a:avLst/>
          </a:prstGeom>
        </p:spPr>
      </p:pic>
      <p:sp>
        <p:nvSpPr>
          <p:cNvPr id="29" name="ZoneTexte 28">
            <a:extLst>
              <a:ext uri="{FF2B5EF4-FFF2-40B4-BE49-F238E27FC236}">
                <a16:creationId xmlns:a16="http://schemas.microsoft.com/office/drawing/2014/main" id="{7D0E393F-1A33-5699-F283-BA3AB5CAD8A7}"/>
              </a:ext>
            </a:extLst>
          </p:cNvPr>
          <p:cNvSpPr txBox="1"/>
          <p:nvPr/>
        </p:nvSpPr>
        <p:spPr>
          <a:xfrm>
            <a:off x="968506" y="4509823"/>
            <a:ext cx="6149896" cy="353943"/>
          </a:xfrm>
          <a:prstGeom prst="rect">
            <a:avLst/>
          </a:prstGeom>
          <a:noFill/>
        </p:spPr>
        <p:txBody>
          <a:bodyPr wrap="square">
            <a:spAutoFit/>
          </a:bodyPr>
          <a:lstStyle/>
          <a:p>
            <a:r>
              <a:rPr lang="fr-FR" sz="1700" dirty="0">
                <a:solidFill>
                  <a:schemeClr val="accent6"/>
                </a:solidFill>
                <a:latin typeface="+mj-lt"/>
              </a:rPr>
              <a:t>1 000 Premiers Jours </a:t>
            </a:r>
          </a:p>
        </p:txBody>
      </p:sp>
      <p:sp>
        <p:nvSpPr>
          <p:cNvPr id="30" name="Espace réservé du contenu 3">
            <a:extLst>
              <a:ext uri="{FF2B5EF4-FFF2-40B4-BE49-F238E27FC236}">
                <a16:creationId xmlns:a16="http://schemas.microsoft.com/office/drawing/2014/main" id="{030F7128-585E-626A-01F9-D8A25BD3D352}"/>
              </a:ext>
            </a:extLst>
          </p:cNvPr>
          <p:cNvSpPr txBox="1">
            <a:spLocks/>
          </p:cNvSpPr>
          <p:nvPr/>
        </p:nvSpPr>
        <p:spPr>
          <a:xfrm>
            <a:off x="1036910" y="4916830"/>
            <a:ext cx="3532461" cy="423362"/>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q"/>
            </a:pPr>
            <a:r>
              <a:rPr lang="fr-FR" dirty="0"/>
              <a:t>Partenariat avec les acteurs locaux</a:t>
            </a:r>
          </a:p>
        </p:txBody>
      </p:sp>
      <p:sp>
        <p:nvSpPr>
          <p:cNvPr id="31" name="Espace réservé du contenu 3">
            <a:extLst>
              <a:ext uri="{FF2B5EF4-FFF2-40B4-BE49-F238E27FC236}">
                <a16:creationId xmlns:a16="http://schemas.microsoft.com/office/drawing/2014/main" id="{8A40CCEF-787C-2447-0E00-6231505690B0}"/>
              </a:ext>
            </a:extLst>
          </p:cNvPr>
          <p:cNvSpPr txBox="1">
            <a:spLocks/>
          </p:cNvSpPr>
          <p:nvPr/>
        </p:nvSpPr>
        <p:spPr>
          <a:xfrm>
            <a:off x="4466580" y="2926871"/>
            <a:ext cx="3035300" cy="1529888"/>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a:t>Transformation systémique des projets par la prise en compte des objectifs de développement durable </a:t>
            </a:r>
          </a:p>
        </p:txBody>
      </p:sp>
    </p:spTree>
    <p:extLst>
      <p:ext uri="{BB962C8B-B14F-4D97-AF65-F5344CB8AC3E}">
        <p14:creationId xmlns:p14="http://schemas.microsoft.com/office/powerpoint/2010/main" val="2628485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1C97-6189-8D29-7B0A-CAD4C95864CA}"/>
              </a:ext>
            </a:extLst>
          </p:cNvPr>
          <p:cNvSpPr>
            <a:spLocks noGrp="1"/>
          </p:cNvSpPr>
          <p:nvPr>
            <p:ph type="title"/>
          </p:nvPr>
        </p:nvSpPr>
        <p:spPr>
          <a:xfrm>
            <a:off x="964023" y="1443617"/>
            <a:ext cx="8462864" cy="386501"/>
          </a:xfrm>
        </p:spPr>
        <p:txBody>
          <a:bodyPr>
            <a:normAutofit/>
          </a:bodyPr>
          <a:lstStyle/>
          <a:p>
            <a:r>
              <a:rPr lang="fr-FR" sz="2000" dirty="0">
                <a:solidFill>
                  <a:schemeClr val="accent6">
                    <a:lumMod val="50000"/>
                  </a:schemeClr>
                </a:solidFill>
                <a:latin typeface="+mn-lt"/>
                <a:ea typeface="+mn-ea"/>
                <a:cs typeface="+mn-cs"/>
              </a:rPr>
              <a:t>Volet 1 - Favoriser l’accessibilité de l’accueil par un assistant maternel</a:t>
            </a:r>
          </a:p>
        </p:txBody>
      </p:sp>
      <p:sp>
        <p:nvSpPr>
          <p:cNvPr id="3" name="Espace réservé du texte 2">
            <a:extLst>
              <a:ext uri="{FF2B5EF4-FFF2-40B4-BE49-F238E27FC236}">
                <a16:creationId xmlns:a16="http://schemas.microsoft.com/office/drawing/2014/main" id="{0EC6577C-98A2-AB63-8E0B-6F5C5F9C4172}"/>
              </a:ext>
            </a:extLst>
          </p:cNvPr>
          <p:cNvSpPr>
            <a:spLocks noGrp="1"/>
          </p:cNvSpPr>
          <p:nvPr>
            <p:ph type="body" idx="1"/>
          </p:nvPr>
        </p:nvSpPr>
        <p:spPr/>
        <p:txBody>
          <a:bodyPr>
            <a:normAutofit fontScale="85000" lnSpcReduction="10000"/>
          </a:bodyPr>
          <a:lstStyle/>
          <a:p>
            <a:r>
              <a:rPr lang="fr-FR" dirty="0">
                <a:solidFill>
                  <a:schemeClr val="accent6"/>
                </a:solidFill>
              </a:rPr>
              <a:t>Cible : Information et accompagnement des familles</a:t>
            </a:r>
          </a:p>
        </p:txBody>
      </p:sp>
      <p:sp>
        <p:nvSpPr>
          <p:cNvPr id="4" name="Espace réservé du texte 3">
            <a:extLst>
              <a:ext uri="{FF2B5EF4-FFF2-40B4-BE49-F238E27FC236}">
                <a16:creationId xmlns:a16="http://schemas.microsoft.com/office/drawing/2014/main" id="{232993BB-E498-CA79-DC38-16177A049CEC}"/>
              </a:ext>
            </a:extLst>
          </p:cNvPr>
          <p:cNvSpPr>
            <a:spLocks noGrp="1"/>
          </p:cNvSpPr>
          <p:nvPr>
            <p:ph type="body" idx="10"/>
          </p:nvPr>
        </p:nvSpPr>
        <p:spPr>
          <a:xfrm>
            <a:off x="6362701" y="2300984"/>
            <a:ext cx="3779676" cy="404216"/>
          </a:xfrm>
        </p:spPr>
        <p:txBody>
          <a:bodyPr>
            <a:noAutofit/>
          </a:bodyPr>
          <a:lstStyle/>
          <a:p>
            <a:r>
              <a:rPr lang="fr-FR" sz="1500" dirty="0">
                <a:solidFill>
                  <a:schemeClr val="accent6"/>
                </a:solidFill>
              </a:rPr>
              <a:t>Cible : Accompagner le recours à l’accueil individuel</a:t>
            </a:r>
          </a:p>
        </p:txBody>
      </p:sp>
      <p:sp>
        <p:nvSpPr>
          <p:cNvPr id="5" name="Espace réservé du contenu 4">
            <a:extLst>
              <a:ext uri="{FF2B5EF4-FFF2-40B4-BE49-F238E27FC236}">
                <a16:creationId xmlns:a16="http://schemas.microsoft.com/office/drawing/2014/main" id="{E202DDB8-F666-AC7D-71B6-94FF096A2672}"/>
              </a:ext>
            </a:extLst>
          </p:cNvPr>
          <p:cNvSpPr>
            <a:spLocks noGrp="1"/>
          </p:cNvSpPr>
          <p:nvPr>
            <p:ph sz="half" idx="2"/>
          </p:nvPr>
        </p:nvSpPr>
        <p:spPr>
          <a:xfrm>
            <a:off x="964023" y="2799145"/>
            <a:ext cx="4827178" cy="2319861"/>
          </a:xfrm>
        </p:spPr>
        <p:txBody>
          <a:bodyPr>
            <a:normAutofit fontScale="92500"/>
          </a:bodyPr>
          <a:lstStyle/>
          <a:p>
            <a:pPr algn="just"/>
            <a:r>
              <a:rPr lang="fr-FR" sz="1600" dirty="0">
                <a:solidFill>
                  <a:schemeClr val="accent6"/>
                </a:solidFill>
              </a:rPr>
              <a:t>Déclinaison par les </a:t>
            </a:r>
            <a:r>
              <a:rPr lang="fr-FR" sz="1600" dirty="0" err="1">
                <a:solidFill>
                  <a:schemeClr val="accent6"/>
                </a:solidFill>
              </a:rPr>
              <a:t>Rpe</a:t>
            </a:r>
            <a:r>
              <a:rPr lang="fr-FR" sz="1600" dirty="0">
                <a:solidFill>
                  <a:schemeClr val="accent6"/>
                </a:solidFill>
              </a:rPr>
              <a:t> de l’offre de service nouvelle induite par la </a:t>
            </a:r>
            <a:r>
              <a:rPr lang="fr-FR" sz="1600" b="1" dirty="0">
                <a:solidFill>
                  <a:schemeClr val="accent6"/>
                </a:solidFill>
              </a:rPr>
              <a:t>Loi pour le plein emploi </a:t>
            </a:r>
            <a:r>
              <a:rPr lang="fr-FR" sz="1600" dirty="0">
                <a:solidFill>
                  <a:schemeClr val="accent6"/>
                </a:solidFill>
              </a:rPr>
              <a:t>; </a:t>
            </a:r>
          </a:p>
          <a:p>
            <a:pPr algn="just"/>
            <a:r>
              <a:rPr lang="fr-FR" dirty="0">
                <a:solidFill>
                  <a:schemeClr val="accent6"/>
                </a:solidFill>
              </a:rPr>
              <a:t>Possibilité d’amplifier l'accompagnement des parents employeurs, en réalisant sur la base du volontariat, des démarches administratives et des déclarations sociales et fiscales pour le compte de ces derniers.</a:t>
            </a:r>
          </a:p>
          <a:p>
            <a:pPr algn="just"/>
            <a:r>
              <a:rPr lang="fr-FR" b="1" dirty="0" err="1">
                <a:solidFill>
                  <a:schemeClr val="accent6"/>
                </a:solidFill>
              </a:rPr>
              <a:t>Rpe</a:t>
            </a:r>
            <a:r>
              <a:rPr lang="fr-FR" b="1" dirty="0">
                <a:solidFill>
                  <a:schemeClr val="accent6"/>
                </a:solidFill>
              </a:rPr>
              <a:t> : </a:t>
            </a:r>
            <a:r>
              <a:rPr lang="fr-FR" dirty="0">
                <a:solidFill>
                  <a:schemeClr val="accent6"/>
                </a:solidFill>
              </a:rPr>
              <a:t>service de proximité caractérisé par un fort ancrage territorial</a:t>
            </a:r>
            <a:endParaRPr lang="fr-FR" sz="1600" dirty="0">
              <a:solidFill>
                <a:schemeClr val="accent6"/>
              </a:solidFill>
            </a:endParaRPr>
          </a:p>
          <a:p>
            <a:endParaRPr lang="fr-FR" dirty="0">
              <a:solidFill>
                <a:schemeClr val="accent6"/>
              </a:solidFill>
            </a:endParaRPr>
          </a:p>
        </p:txBody>
      </p:sp>
      <p:sp>
        <p:nvSpPr>
          <p:cNvPr id="6" name="Espace réservé du contenu 5">
            <a:extLst>
              <a:ext uri="{FF2B5EF4-FFF2-40B4-BE49-F238E27FC236}">
                <a16:creationId xmlns:a16="http://schemas.microsoft.com/office/drawing/2014/main" id="{2725EEAF-4E2B-11D5-05A1-9EC43BA1C94A}"/>
              </a:ext>
            </a:extLst>
          </p:cNvPr>
          <p:cNvSpPr>
            <a:spLocks noGrp="1"/>
          </p:cNvSpPr>
          <p:nvPr>
            <p:ph sz="half" idx="13"/>
          </p:nvPr>
        </p:nvSpPr>
        <p:spPr>
          <a:xfrm>
            <a:off x="6362700" y="2799146"/>
            <a:ext cx="4756241" cy="2319860"/>
          </a:xfrm>
          <a:solidFill>
            <a:schemeClr val="tx1"/>
          </a:solidFill>
        </p:spPr>
        <p:txBody>
          <a:bodyPr rIns="72000">
            <a:noAutofit/>
          </a:bodyPr>
          <a:lstStyle/>
          <a:p>
            <a:pPr algn="just"/>
            <a:r>
              <a:rPr lang="fr-FR" sz="1500" dirty="0">
                <a:solidFill>
                  <a:schemeClr val="accent6"/>
                </a:solidFill>
                <a:ea typeface="Calibri" panose="020F0502020204030204" pitchFamily="34" charset="0"/>
                <a:cs typeface="Arial" panose="020B0604020202020204" pitchFamily="34" charset="0"/>
              </a:rPr>
              <a:t>R</a:t>
            </a:r>
            <a:r>
              <a:rPr lang="fr-FR" sz="1500" dirty="0">
                <a:solidFill>
                  <a:schemeClr val="accent6"/>
                </a:solidFill>
                <a:effectLst/>
                <a:ea typeface="Calibri" panose="020F0502020204030204" pitchFamily="34" charset="0"/>
                <a:cs typeface="Arial" panose="020B0604020202020204" pitchFamily="34" charset="0"/>
              </a:rPr>
              <a:t>enforcer le recours à l’accueil individuel en favorisant l’appropriation par les parents des responsabilités de la fonction d’employeur et en abaissant le coût pour les foyers modestes ;</a:t>
            </a:r>
          </a:p>
          <a:p>
            <a:pPr algn="just"/>
            <a:r>
              <a:rPr lang="fr-FR" sz="1500" b="1" dirty="0">
                <a:solidFill>
                  <a:schemeClr val="accent6"/>
                </a:solidFill>
              </a:rPr>
              <a:t>Exemple : </a:t>
            </a:r>
            <a:r>
              <a:rPr lang="fr-FR" sz="1500" dirty="0">
                <a:solidFill>
                  <a:schemeClr val="accent6"/>
                </a:solidFill>
              </a:rPr>
              <a:t>Possibilité pour les collectivités locales de favoriser les partenariats visant à faciliter le recours à l’accueil individuel : les AM </a:t>
            </a:r>
            <a:r>
              <a:rPr lang="fr-FR" sz="1500" dirty="0" err="1">
                <a:solidFill>
                  <a:schemeClr val="accent6"/>
                </a:solidFill>
              </a:rPr>
              <a:t>Avip</a:t>
            </a:r>
            <a:r>
              <a:rPr lang="fr-FR" sz="1500" dirty="0">
                <a:solidFill>
                  <a:schemeClr val="accent6"/>
                </a:solidFill>
              </a:rPr>
              <a:t> soutenues par les collectivités locales, en partenariat avec le CD et la Caf.</a:t>
            </a:r>
          </a:p>
        </p:txBody>
      </p:sp>
      <p:sp>
        <p:nvSpPr>
          <p:cNvPr id="12" name="Titre 1">
            <a:extLst>
              <a:ext uri="{FF2B5EF4-FFF2-40B4-BE49-F238E27FC236}">
                <a16:creationId xmlns:a16="http://schemas.microsoft.com/office/drawing/2014/main" id="{4FAEE285-9C05-2411-DD15-5CBDF43FE532}"/>
              </a:ext>
            </a:extLst>
          </p:cNvPr>
          <p:cNvSpPr txBox="1">
            <a:spLocks/>
          </p:cNvSpPr>
          <p:nvPr/>
        </p:nvSpPr>
        <p:spPr>
          <a:xfrm>
            <a:off x="3439060" y="5712172"/>
            <a:ext cx="1659116" cy="654080"/>
          </a:xfrm>
          <a:prstGeom prst="rect">
            <a:avLst/>
          </a:prstGeom>
          <a:noFill/>
          <a:ln>
            <a:solidFill>
              <a:srgbClr val="7CA655"/>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srgbClr val="7CA655"/>
                </a:solidFill>
                <a:effectLst/>
                <a:uLnTx/>
                <a:uFillTx/>
                <a:latin typeface="Calibri" panose="020F0502020204030204" pitchFamily="34" charset="0"/>
                <a:ea typeface="+mj-ea"/>
                <a:cs typeface="+mj-cs"/>
              </a:rPr>
              <a:t>Ambition</a:t>
            </a:r>
          </a:p>
        </p:txBody>
      </p:sp>
      <p:sp>
        <p:nvSpPr>
          <p:cNvPr id="13" name="Flèche : bas 12">
            <a:extLst>
              <a:ext uri="{FF2B5EF4-FFF2-40B4-BE49-F238E27FC236}">
                <a16:creationId xmlns:a16="http://schemas.microsoft.com/office/drawing/2014/main" id="{783CCAE5-9A51-5B8E-5DB9-5415F46F2C5A}"/>
              </a:ext>
            </a:extLst>
          </p:cNvPr>
          <p:cNvSpPr/>
          <p:nvPr/>
        </p:nvSpPr>
        <p:spPr>
          <a:xfrm rot="16200000">
            <a:off x="5387317" y="5713987"/>
            <a:ext cx="386499" cy="650450"/>
          </a:xfrm>
          <a:prstGeom prst="downArrow">
            <a:avLst/>
          </a:prstGeom>
          <a:solidFill>
            <a:srgbClr val="7CA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E083A14F-E756-A1B4-ECF5-82B52E80C858}"/>
              </a:ext>
            </a:extLst>
          </p:cNvPr>
          <p:cNvSpPr txBox="1"/>
          <p:nvPr/>
        </p:nvSpPr>
        <p:spPr>
          <a:xfrm>
            <a:off x="5867400" y="5439047"/>
            <a:ext cx="380944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a:solidFill>
                  <a:srgbClr val="7CA655"/>
                </a:solidFill>
              </a:rPr>
              <a:t>Permettre le recours à l’accueil individuel pour toutes les familles</a:t>
            </a:r>
            <a:r>
              <a:rPr lang="fr-FR" sz="2400">
                <a:solidFill>
                  <a:srgbClr val="7CA655"/>
                </a:solidFill>
              </a:rPr>
              <a:t>.</a:t>
            </a:r>
          </a:p>
        </p:txBody>
      </p:sp>
      <p:sp>
        <p:nvSpPr>
          <p:cNvPr id="8" name="Titre 1">
            <a:extLst>
              <a:ext uri="{FF2B5EF4-FFF2-40B4-BE49-F238E27FC236}">
                <a16:creationId xmlns:a16="http://schemas.microsoft.com/office/drawing/2014/main" id="{C7230937-5B61-A427-FCA9-2F5E6BFF5771}"/>
              </a:ext>
            </a:extLst>
          </p:cNvPr>
          <p:cNvSpPr txBox="1">
            <a:spLocks/>
          </p:cNvSpPr>
          <p:nvPr/>
        </p:nvSpPr>
        <p:spPr>
          <a:xfrm>
            <a:off x="844432" y="738808"/>
            <a:ext cx="9714863" cy="610863"/>
          </a:xfrm>
          <a:prstGeom prst="rect">
            <a:avLst/>
          </a:prstGeom>
        </p:spPr>
        <p:txBody>
          <a:bodyPr vert="horz" lIns="0" tIns="0" rIns="0" bIns="0" rtlCol="0" anchor="b" anchorCtr="0">
            <a:noAutofit/>
          </a:bodyPr>
          <a:lstStyle>
            <a:lvl1pPr algn="l" defTabSz="457200" rtl="0" eaLnBrk="1" latinLnBrk="0" hangingPunct="1">
              <a:spcBef>
                <a:spcPct val="0"/>
              </a:spcBef>
              <a:buNone/>
              <a:defRPr sz="4400" b="1"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solidFill>
                  <a:schemeClr val="accent6"/>
                </a:solidFill>
              </a:rPr>
              <a:t>AXE 2 - </a:t>
            </a:r>
            <a:r>
              <a:rPr lang="fr-FR" sz="4000" dirty="0"/>
              <a:t>Amélioration de la qualité et de l’accessibilité des modes d’accueil</a:t>
            </a:r>
            <a:endParaRPr lang="fr-FR" sz="4000" dirty="0">
              <a:solidFill>
                <a:schemeClr val="accent6"/>
              </a:solidFill>
            </a:endParaRPr>
          </a:p>
        </p:txBody>
      </p:sp>
    </p:spTree>
    <p:extLst>
      <p:ext uri="{BB962C8B-B14F-4D97-AF65-F5344CB8AC3E}">
        <p14:creationId xmlns:p14="http://schemas.microsoft.com/office/powerpoint/2010/main" val="2777747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1C97-6189-8D29-7B0A-CAD4C95864CA}"/>
              </a:ext>
            </a:extLst>
          </p:cNvPr>
          <p:cNvSpPr>
            <a:spLocks noGrp="1"/>
          </p:cNvSpPr>
          <p:nvPr>
            <p:ph type="title"/>
          </p:nvPr>
        </p:nvSpPr>
        <p:spPr>
          <a:xfrm>
            <a:off x="964023" y="1278296"/>
            <a:ext cx="8366589" cy="606743"/>
          </a:xfrm>
        </p:spPr>
        <p:txBody>
          <a:bodyPr>
            <a:normAutofit fontScale="90000"/>
          </a:bodyPr>
          <a:lstStyle/>
          <a:p>
            <a:r>
              <a:rPr lang="fr-FR" sz="2000" dirty="0">
                <a:solidFill>
                  <a:schemeClr val="accent6">
                    <a:lumMod val="50000"/>
                  </a:schemeClr>
                </a:solidFill>
                <a:latin typeface="+mn-lt"/>
                <a:ea typeface="+mn-ea"/>
                <a:cs typeface="+mn-cs"/>
              </a:rPr>
              <a:t>Volet 2 - Accompagner la qualité des projets et des pratiques professionnelles au cours de la carrière</a:t>
            </a:r>
          </a:p>
        </p:txBody>
      </p:sp>
      <p:sp>
        <p:nvSpPr>
          <p:cNvPr id="3" name="Espace réservé du texte 2">
            <a:extLst>
              <a:ext uri="{FF2B5EF4-FFF2-40B4-BE49-F238E27FC236}">
                <a16:creationId xmlns:a16="http://schemas.microsoft.com/office/drawing/2014/main" id="{0EC6577C-98A2-AB63-8E0B-6F5C5F9C4172}"/>
              </a:ext>
            </a:extLst>
          </p:cNvPr>
          <p:cNvSpPr>
            <a:spLocks noGrp="1"/>
          </p:cNvSpPr>
          <p:nvPr>
            <p:ph type="body" idx="1"/>
          </p:nvPr>
        </p:nvSpPr>
        <p:spPr/>
        <p:txBody>
          <a:bodyPr/>
          <a:lstStyle/>
          <a:p>
            <a:r>
              <a:rPr lang="fr-FR" dirty="0">
                <a:solidFill>
                  <a:schemeClr val="accent6"/>
                </a:solidFill>
              </a:rPr>
              <a:t>Qualité des projets </a:t>
            </a:r>
          </a:p>
        </p:txBody>
      </p:sp>
      <p:sp>
        <p:nvSpPr>
          <p:cNvPr id="4" name="Espace réservé du texte 3">
            <a:extLst>
              <a:ext uri="{FF2B5EF4-FFF2-40B4-BE49-F238E27FC236}">
                <a16:creationId xmlns:a16="http://schemas.microsoft.com/office/drawing/2014/main" id="{232993BB-E498-CA79-DC38-16177A049CEC}"/>
              </a:ext>
            </a:extLst>
          </p:cNvPr>
          <p:cNvSpPr>
            <a:spLocks noGrp="1"/>
          </p:cNvSpPr>
          <p:nvPr>
            <p:ph type="body" idx="10"/>
          </p:nvPr>
        </p:nvSpPr>
        <p:spPr>
          <a:xfrm>
            <a:off x="6362700" y="2300984"/>
            <a:ext cx="3350467" cy="404216"/>
          </a:xfrm>
        </p:spPr>
        <p:txBody>
          <a:bodyPr>
            <a:normAutofit fontScale="85000" lnSpcReduction="20000"/>
          </a:bodyPr>
          <a:lstStyle/>
          <a:p>
            <a:pPr algn="just"/>
            <a:r>
              <a:rPr lang="fr-FR" dirty="0">
                <a:solidFill>
                  <a:schemeClr val="accent6"/>
                </a:solidFill>
              </a:rPr>
              <a:t>Qualités des pratiques professionnelles au cours de la carrière</a:t>
            </a:r>
          </a:p>
        </p:txBody>
      </p:sp>
      <p:sp>
        <p:nvSpPr>
          <p:cNvPr id="5" name="Espace réservé du contenu 4">
            <a:extLst>
              <a:ext uri="{FF2B5EF4-FFF2-40B4-BE49-F238E27FC236}">
                <a16:creationId xmlns:a16="http://schemas.microsoft.com/office/drawing/2014/main" id="{E202DDB8-F666-AC7D-71B6-94FF096A2672}"/>
              </a:ext>
            </a:extLst>
          </p:cNvPr>
          <p:cNvSpPr>
            <a:spLocks noGrp="1"/>
          </p:cNvSpPr>
          <p:nvPr>
            <p:ph sz="half" idx="2"/>
          </p:nvPr>
        </p:nvSpPr>
        <p:spPr>
          <a:xfrm>
            <a:off x="964023" y="2799146"/>
            <a:ext cx="4827178" cy="2595814"/>
          </a:xfrm>
        </p:spPr>
        <p:txBody>
          <a:bodyPr>
            <a:normAutofit fontScale="92500" lnSpcReduction="10000"/>
          </a:bodyPr>
          <a:lstStyle/>
          <a:p>
            <a:pPr lvl="0" algn="just"/>
            <a:r>
              <a:rPr lang="fr-FR" dirty="0">
                <a:solidFill>
                  <a:schemeClr val="accent6"/>
                </a:solidFill>
              </a:rPr>
              <a:t>Accompagner la déclinaison des grands principes de la charte d’accueil du jeune enfant ;</a:t>
            </a:r>
          </a:p>
          <a:p>
            <a:pPr lvl="0" algn="just"/>
            <a:r>
              <a:rPr lang="fr-FR" dirty="0">
                <a:solidFill>
                  <a:schemeClr val="accent6"/>
                </a:solidFill>
              </a:rPr>
              <a:t>Développement de l’analyse de pour les assistants maternels, voire des démarches d’évaluation croisée des projets d’accueil entre les professionnels de l'accueil individuel et collectif ;</a:t>
            </a:r>
          </a:p>
          <a:p>
            <a:pPr lvl="0" algn="just"/>
            <a:r>
              <a:rPr lang="fr-FR" dirty="0">
                <a:solidFill>
                  <a:schemeClr val="accent6"/>
                </a:solidFill>
              </a:rPr>
              <a:t>Développement de la labélisation AVIP dans le champ de l'accueil individuel ;</a:t>
            </a:r>
          </a:p>
          <a:p>
            <a:pPr lvl="0" algn="just"/>
            <a:r>
              <a:rPr lang="fr-FR" dirty="0">
                <a:solidFill>
                  <a:schemeClr val="accent6"/>
                </a:solidFill>
              </a:rPr>
              <a:t>Accompagner des démarches de développement durable.</a:t>
            </a:r>
          </a:p>
          <a:p>
            <a:pPr marL="0" indent="0">
              <a:buNone/>
            </a:pPr>
            <a:endParaRPr lang="fr-FR" dirty="0">
              <a:solidFill>
                <a:schemeClr val="accent6"/>
              </a:solidFill>
            </a:endParaRPr>
          </a:p>
        </p:txBody>
      </p:sp>
      <p:sp>
        <p:nvSpPr>
          <p:cNvPr id="6" name="Espace réservé du contenu 5">
            <a:extLst>
              <a:ext uri="{FF2B5EF4-FFF2-40B4-BE49-F238E27FC236}">
                <a16:creationId xmlns:a16="http://schemas.microsoft.com/office/drawing/2014/main" id="{2725EEAF-4E2B-11D5-05A1-9EC43BA1C94A}"/>
              </a:ext>
            </a:extLst>
          </p:cNvPr>
          <p:cNvSpPr>
            <a:spLocks noGrp="1"/>
          </p:cNvSpPr>
          <p:nvPr>
            <p:ph sz="half" idx="13"/>
          </p:nvPr>
        </p:nvSpPr>
        <p:spPr>
          <a:xfrm>
            <a:off x="6362700" y="2799145"/>
            <a:ext cx="4756241" cy="2595813"/>
          </a:xfrm>
          <a:solidFill>
            <a:schemeClr val="tx1"/>
          </a:solidFill>
        </p:spPr>
        <p:txBody>
          <a:bodyPr rIns="108000">
            <a:normAutofit/>
          </a:bodyPr>
          <a:lstStyle/>
          <a:p>
            <a:pPr algn="just"/>
            <a:r>
              <a:rPr lang="fr-FR" sz="1500" dirty="0">
                <a:solidFill>
                  <a:schemeClr val="accent6"/>
                </a:solidFill>
              </a:rPr>
              <a:t>Déploiement d’un réseau de Référents Santé et Accueil Inclusif auprès des assistants maternels en application du décret n° 2022-1772 du 30 décembre 2022 ;</a:t>
            </a:r>
          </a:p>
          <a:p>
            <a:pPr algn="just"/>
            <a:r>
              <a:rPr lang="fr-FR" sz="1500" dirty="0">
                <a:solidFill>
                  <a:schemeClr val="accent6"/>
                </a:solidFill>
              </a:rPr>
              <a:t>Soutien des EAJE qui s’associent avec des RPE pour faciliter le départ en formation des assistants maternel ;</a:t>
            </a:r>
          </a:p>
          <a:p>
            <a:pPr algn="just"/>
            <a:r>
              <a:rPr lang="fr-FR" sz="1500" dirty="0">
                <a:solidFill>
                  <a:schemeClr val="accent6"/>
                </a:solidFill>
              </a:rPr>
              <a:t>Emergence de démarches de pair-</a:t>
            </a:r>
            <a:r>
              <a:rPr lang="fr-FR" sz="1500" dirty="0" err="1">
                <a:solidFill>
                  <a:schemeClr val="accent6"/>
                </a:solidFill>
              </a:rPr>
              <a:t>aidance</a:t>
            </a:r>
            <a:r>
              <a:rPr lang="fr-FR" sz="1500" dirty="0">
                <a:solidFill>
                  <a:schemeClr val="accent6"/>
                </a:solidFill>
              </a:rPr>
              <a:t> dans le champ de l’accueil individuel (tutorat, ambassadeurs métiers).</a:t>
            </a:r>
          </a:p>
          <a:p>
            <a:endParaRPr lang="fr-FR" dirty="0">
              <a:solidFill>
                <a:schemeClr val="accent6"/>
              </a:solidFill>
            </a:endParaRPr>
          </a:p>
        </p:txBody>
      </p:sp>
      <p:sp>
        <p:nvSpPr>
          <p:cNvPr id="10" name="ZoneTexte 9">
            <a:extLst>
              <a:ext uri="{FF2B5EF4-FFF2-40B4-BE49-F238E27FC236}">
                <a16:creationId xmlns:a16="http://schemas.microsoft.com/office/drawing/2014/main" id="{B0083F5A-8BA3-6FCB-9C6D-9604D983A337}"/>
              </a:ext>
            </a:extLst>
          </p:cNvPr>
          <p:cNvSpPr txBox="1"/>
          <p:nvPr/>
        </p:nvSpPr>
        <p:spPr>
          <a:xfrm>
            <a:off x="1773478" y="5496331"/>
            <a:ext cx="7189470" cy="923330"/>
          </a:xfrm>
          <a:prstGeom prst="rect">
            <a:avLst/>
          </a:prstGeom>
          <a:noFill/>
        </p:spPr>
        <p:txBody>
          <a:bodyPr wrap="square" rtlCol="0">
            <a:spAutoFit/>
          </a:bodyPr>
          <a:lstStyle/>
          <a:p>
            <a:pPr algn="ctr"/>
            <a:r>
              <a:rPr lang="fr-FR" b="1" dirty="0">
                <a:solidFill>
                  <a:srgbClr val="7CA655"/>
                </a:solidFill>
              </a:rPr>
              <a:t>« Les </a:t>
            </a:r>
            <a:r>
              <a:rPr lang="fr-FR" b="1" dirty="0" err="1">
                <a:solidFill>
                  <a:srgbClr val="7CA655"/>
                </a:solidFill>
              </a:rPr>
              <a:t>Rpe</a:t>
            </a:r>
            <a:r>
              <a:rPr lang="fr-FR" b="1" dirty="0">
                <a:solidFill>
                  <a:srgbClr val="7CA655"/>
                </a:solidFill>
              </a:rPr>
              <a:t>, lieux d’information, de rencontres et d’échanges, sont légitimes dans la mobilisation du </a:t>
            </a:r>
            <a:r>
              <a:rPr lang="fr-FR" b="1" dirty="0" err="1">
                <a:solidFill>
                  <a:srgbClr val="7CA655"/>
                </a:solidFill>
              </a:rPr>
              <a:t>Fpt</a:t>
            </a:r>
            <a:r>
              <a:rPr lang="fr-FR" b="1" dirty="0">
                <a:solidFill>
                  <a:srgbClr val="7CA655"/>
                </a:solidFill>
              </a:rPr>
              <a:t>, à des fins d’accompagnement de la qualité des pratiques professionnelles. »</a:t>
            </a:r>
          </a:p>
        </p:txBody>
      </p:sp>
      <p:sp>
        <p:nvSpPr>
          <p:cNvPr id="7" name="Titre 1">
            <a:extLst>
              <a:ext uri="{FF2B5EF4-FFF2-40B4-BE49-F238E27FC236}">
                <a16:creationId xmlns:a16="http://schemas.microsoft.com/office/drawing/2014/main" id="{127C2ABC-B2BA-9DD0-FC6F-7488CD5DF70D}"/>
              </a:ext>
            </a:extLst>
          </p:cNvPr>
          <p:cNvSpPr txBox="1">
            <a:spLocks/>
          </p:cNvSpPr>
          <p:nvPr/>
        </p:nvSpPr>
        <p:spPr>
          <a:xfrm>
            <a:off x="933769" y="713055"/>
            <a:ext cx="9714863" cy="610863"/>
          </a:xfrm>
          <a:prstGeom prst="rect">
            <a:avLst/>
          </a:prstGeom>
        </p:spPr>
        <p:txBody>
          <a:bodyPr vert="horz" lIns="0" tIns="0" rIns="0" bIns="0" rtlCol="0" anchor="b" anchorCtr="0">
            <a:noAutofit/>
          </a:bodyPr>
          <a:lstStyle>
            <a:lvl1pPr algn="l" defTabSz="457200" rtl="0" eaLnBrk="1" latinLnBrk="0" hangingPunct="1">
              <a:spcBef>
                <a:spcPct val="0"/>
              </a:spcBef>
              <a:buNone/>
              <a:defRPr sz="4400" b="1"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solidFill>
                  <a:schemeClr val="accent6"/>
                </a:solidFill>
              </a:rPr>
              <a:t>AXE 2 - </a:t>
            </a:r>
            <a:r>
              <a:rPr lang="fr-FR" sz="4000" dirty="0"/>
              <a:t>Amélioration de la qualité et de l’accessibilité des modes d’accueil</a:t>
            </a:r>
            <a:endParaRPr lang="fr-FR" sz="4000" dirty="0">
              <a:solidFill>
                <a:schemeClr val="accent6"/>
              </a:solidFill>
            </a:endParaRPr>
          </a:p>
        </p:txBody>
      </p:sp>
    </p:spTree>
    <p:extLst>
      <p:ext uri="{BB962C8B-B14F-4D97-AF65-F5344CB8AC3E}">
        <p14:creationId xmlns:p14="http://schemas.microsoft.com/office/powerpoint/2010/main" val="2985774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1C97-6189-8D29-7B0A-CAD4C95864CA}"/>
              </a:ext>
            </a:extLst>
          </p:cNvPr>
          <p:cNvSpPr>
            <a:spLocks noGrp="1"/>
          </p:cNvSpPr>
          <p:nvPr>
            <p:ph type="title"/>
          </p:nvPr>
        </p:nvSpPr>
        <p:spPr>
          <a:xfrm>
            <a:off x="890533" y="1239008"/>
            <a:ext cx="8598700" cy="597883"/>
          </a:xfrm>
        </p:spPr>
        <p:txBody>
          <a:bodyPr>
            <a:normAutofit/>
          </a:bodyPr>
          <a:lstStyle/>
          <a:p>
            <a:r>
              <a:rPr lang="fr-FR" sz="1800" dirty="0">
                <a:solidFill>
                  <a:schemeClr val="accent6">
                    <a:lumMod val="50000"/>
                  </a:schemeClr>
                </a:solidFill>
                <a:latin typeface="+mn-lt"/>
                <a:ea typeface="+mn-ea"/>
                <a:cs typeface="+mn-cs"/>
              </a:rPr>
              <a:t>Volet 3 - Favoriser l’attractivité du métier d’assistant maternel en soutenant les nouvelles formes d’exercice </a:t>
            </a:r>
          </a:p>
        </p:txBody>
      </p:sp>
      <p:sp>
        <p:nvSpPr>
          <p:cNvPr id="3" name="Espace réservé du texte 2">
            <a:extLst>
              <a:ext uri="{FF2B5EF4-FFF2-40B4-BE49-F238E27FC236}">
                <a16:creationId xmlns:a16="http://schemas.microsoft.com/office/drawing/2014/main" id="{0EC6577C-98A2-AB63-8E0B-6F5C5F9C4172}"/>
              </a:ext>
            </a:extLst>
          </p:cNvPr>
          <p:cNvSpPr>
            <a:spLocks noGrp="1"/>
          </p:cNvSpPr>
          <p:nvPr>
            <p:ph type="body" idx="1"/>
          </p:nvPr>
        </p:nvSpPr>
        <p:spPr/>
        <p:txBody>
          <a:bodyPr/>
          <a:lstStyle/>
          <a:p>
            <a:r>
              <a:rPr lang="fr-FR" dirty="0">
                <a:solidFill>
                  <a:schemeClr val="accent6"/>
                </a:solidFill>
              </a:rPr>
              <a:t>Promotion du métier</a:t>
            </a:r>
          </a:p>
        </p:txBody>
      </p:sp>
      <p:sp>
        <p:nvSpPr>
          <p:cNvPr id="4" name="Espace réservé du texte 3">
            <a:extLst>
              <a:ext uri="{FF2B5EF4-FFF2-40B4-BE49-F238E27FC236}">
                <a16:creationId xmlns:a16="http://schemas.microsoft.com/office/drawing/2014/main" id="{232993BB-E498-CA79-DC38-16177A049CEC}"/>
              </a:ext>
            </a:extLst>
          </p:cNvPr>
          <p:cNvSpPr>
            <a:spLocks noGrp="1"/>
          </p:cNvSpPr>
          <p:nvPr>
            <p:ph type="body" idx="10"/>
          </p:nvPr>
        </p:nvSpPr>
        <p:spPr/>
        <p:txBody>
          <a:bodyPr/>
          <a:lstStyle/>
          <a:p>
            <a:r>
              <a:rPr lang="fr-FR">
                <a:solidFill>
                  <a:schemeClr val="accent6"/>
                </a:solidFill>
              </a:rPr>
              <a:t>Innovation, exercice regroupé </a:t>
            </a:r>
          </a:p>
        </p:txBody>
      </p:sp>
      <p:sp>
        <p:nvSpPr>
          <p:cNvPr id="5" name="Espace réservé du contenu 4">
            <a:extLst>
              <a:ext uri="{FF2B5EF4-FFF2-40B4-BE49-F238E27FC236}">
                <a16:creationId xmlns:a16="http://schemas.microsoft.com/office/drawing/2014/main" id="{E202DDB8-F666-AC7D-71B6-94FF096A2672}"/>
              </a:ext>
            </a:extLst>
          </p:cNvPr>
          <p:cNvSpPr>
            <a:spLocks noGrp="1"/>
          </p:cNvSpPr>
          <p:nvPr>
            <p:ph sz="half" idx="2"/>
          </p:nvPr>
        </p:nvSpPr>
        <p:spPr/>
        <p:txBody>
          <a:bodyPr>
            <a:normAutofit/>
          </a:bodyPr>
          <a:lstStyle/>
          <a:p>
            <a:pPr algn="just"/>
            <a:r>
              <a:rPr lang="fr-FR" sz="1400" dirty="0">
                <a:solidFill>
                  <a:schemeClr val="accent6"/>
                </a:solidFill>
              </a:rPr>
              <a:t>Dynamique événementielle sur des territoires ou cela n’existe pas (forum, salon </a:t>
            </a:r>
            <a:r>
              <a:rPr lang="fr-FR" sz="1400" dirty="0" err="1">
                <a:solidFill>
                  <a:schemeClr val="accent6"/>
                </a:solidFill>
              </a:rPr>
              <a:t>etc</a:t>
            </a:r>
            <a:r>
              <a:rPr lang="fr-FR" sz="1400" dirty="0">
                <a:solidFill>
                  <a:schemeClr val="accent6"/>
                </a:solidFill>
              </a:rPr>
              <a:t>) ;</a:t>
            </a:r>
          </a:p>
          <a:p>
            <a:pPr algn="just"/>
            <a:r>
              <a:rPr lang="fr-FR" sz="1400" dirty="0">
                <a:solidFill>
                  <a:schemeClr val="accent6"/>
                </a:solidFill>
              </a:rPr>
              <a:t>Campagnes de communication innovantes (recours à des influenceurs Caf 21) ;</a:t>
            </a:r>
          </a:p>
          <a:p>
            <a:pPr algn="just"/>
            <a:r>
              <a:rPr lang="fr-FR" sz="1400" dirty="0">
                <a:solidFill>
                  <a:schemeClr val="accent6"/>
                </a:solidFill>
              </a:rPr>
              <a:t>Collaboration avec des acteurs de l’emploi et de la formation pour promouvoir la profession.</a:t>
            </a:r>
          </a:p>
          <a:p>
            <a:endParaRPr lang="fr-FR" sz="1400" dirty="0">
              <a:solidFill>
                <a:schemeClr val="accent6"/>
              </a:solidFill>
            </a:endParaRPr>
          </a:p>
          <a:p>
            <a:endParaRPr lang="fr-FR" dirty="0">
              <a:solidFill>
                <a:schemeClr val="accent6"/>
              </a:solidFill>
            </a:endParaRPr>
          </a:p>
        </p:txBody>
      </p:sp>
      <p:sp>
        <p:nvSpPr>
          <p:cNvPr id="6" name="Espace réservé du contenu 5">
            <a:extLst>
              <a:ext uri="{FF2B5EF4-FFF2-40B4-BE49-F238E27FC236}">
                <a16:creationId xmlns:a16="http://schemas.microsoft.com/office/drawing/2014/main" id="{2725EEAF-4E2B-11D5-05A1-9EC43BA1C94A}"/>
              </a:ext>
            </a:extLst>
          </p:cNvPr>
          <p:cNvSpPr>
            <a:spLocks noGrp="1"/>
          </p:cNvSpPr>
          <p:nvPr>
            <p:ph sz="half" idx="13"/>
          </p:nvPr>
        </p:nvSpPr>
        <p:spPr>
          <a:xfrm>
            <a:off x="6362700" y="2799146"/>
            <a:ext cx="4865277" cy="2367214"/>
          </a:xfrm>
          <a:solidFill>
            <a:schemeClr val="tx1"/>
          </a:solidFill>
        </p:spPr>
        <p:txBody>
          <a:bodyPr>
            <a:normAutofit fontScale="85000" lnSpcReduction="20000"/>
          </a:bodyPr>
          <a:lstStyle/>
          <a:p>
            <a:pPr algn="just"/>
            <a:r>
              <a:rPr lang="fr-FR" dirty="0">
                <a:solidFill>
                  <a:schemeClr val="accent6"/>
                </a:solidFill>
              </a:rPr>
              <a:t>La rénovation du modèle de crèches familiales (Par exemple : crèches familiales dédiées à l’insertion de nouveaux professionnels sous forme de CDD) ;</a:t>
            </a:r>
          </a:p>
          <a:p>
            <a:pPr algn="just"/>
            <a:r>
              <a:rPr lang="fr-FR" dirty="0">
                <a:solidFill>
                  <a:schemeClr val="accent6"/>
                </a:solidFill>
              </a:rPr>
              <a:t>Le lancement de réseau de crèches familiales ;</a:t>
            </a:r>
          </a:p>
          <a:p>
            <a:pPr algn="just"/>
            <a:r>
              <a:rPr lang="fr-FR" dirty="0">
                <a:solidFill>
                  <a:schemeClr val="accent6"/>
                </a:solidFill>
              </a:rPr>
              <a:t>La création de formes de soutien à l’exercice des professionnels en Mam (dispositifs de médiation/supervision) ;</a:t>
            </a:r>
          </a:p>
          <a:p>
            <a:pPr algn="just"/>
            <a:r>
              <a:rPr lang="fr-FR" dirty="0">
                <a:solidFill>
                  <a:schemeClr val="accent6"/>
                </a:solidFill>
              </a:rPr>
              <a:t>Des projets encourageants la mutualisation de locaux (Ex : Mam et </a:t>
            </a:r>
            <a:r>
              <a:rPr lang="fr-FR" dirty="0" err="1">
                <a:solidFill>
                  <a:schemeClr val="accent6"/>
                </a:solidFill>
              </a:rPr>
              <a:t>Rpe</a:t>
            </a:r>
            <a:r>
              <a:rPr lang="fr-FR" dirty="0">
                <a:solidFill>
                  <a:schemeClr val="accent6"/>
                </a:solidFill>
              </a:rPr>
              <a:t> avec des espaces de travail communs) ;</a:t>
            </a:r>
          </a:p>
          <a:p>
            <a:pPr lvl="0" algn="just"/>
            <a:r>
              <a:rPr lang="fr-FR" dirty="0">
                <a:solidFill>
                  <a:schemeClr val="accent6"/>
                </a:solidFill>
              </a:rPr>
              <a:t>Favoriser l’émergence d’incubateurs de Mam.</a:t>
            </a:r>
            <a:endParaRPr lang="fr-FR" sz="1600" dirty="0">
              <a:solidFill>
                <a:schemeClr val="accent6"/>
              </a:solidFill>
            </a:endParaRPr>
          </a:p>
          <a:p>
            <a:pPr marL="0" indent="0">
              <a:buNone/>
            </a:pPr>
            <a:endParaRPr lang="fr-FR" dirty="0">
              <a:solidFill>
                <a:schemeClr val="accent6"/>
              </a:solidFill>
            </a:endParaRPr>
          </a:p>
        </p:txBody>
      </p:sp>
      <p:sp>
        <p:nvSpPr>
          <p:cNvPr id="12" name="Titre 1">
            <a:extLst>
              <a:ext uri="{FF2B5EF4-FFF2-40B4-BE49-F238E27FC236}">
                <a16:creationId xmlns:a16="http://schemas.microsoft.com/office/drawing/2014/main" id="{4FAEE285-9C05-2411-DD15-5CBDF43FE532}"/>
              </a:ext>
            </a:extLst>
          </p:cNvPr>
          <p:cNvSpPr txBox="1">
            <a:spLocks/>
          </p:cNvSpPr>
          <p:nvPr/>
        </p:nvSpPr>
        <p:spPr>
          <a:xfrm>
            <a:off x="358690" y="5577984"/>
            <a:ext cx="1659116" cy="654080"/>
          </a:xfrm>
          <a:prstGeom prst="rect">
            <a:avLst/>
          </a:prstGeom>
          <a:noFill/>
          <a:ln>
            <a:solidFill>
              <a:srgbClr val="7CA655"/>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a:ln>
                  <a:noFill/>
                </a:ln>
                <a:solidFill>
                  <a:srgbClr val="7CA655"/>
                </a:solidFill>
                <a:effectLst/>
                <a:uLnTx/>
                <a:uFillTx/>
                <a:latin typeface="Calibri" panose="020F0502020204030204" pitchFamily="34" charset="0"/>
                <a:ea typeface="+mj-ea"/>
                <a:cs typeface="+mj-cs"/>
              </a:rPr>
              <a:t>Ambitions</a:t>
            </a:r>
          </a:p>
        </p:txBody>
      </p:sp>
      <p:sp>
        <p:nvSpPr>
          <p:cNvPr id="13" name="Flèche : bas 12">
            <a:extLst>
              <a:ext uri="{FF2B5EF4-FFF2-40B4-BE49-F238E27FC236}">
                <a16:creationId xmlns:a16="http://schemas.microsoft.com/office/drawing/2014/main" id="{783CCAE5-9A51-5B8E-5DB9-5415F46F2C5A}"/>
              </a:ext>
            </a:extLst>
          </p:cNvPr>
          <p:cNvSpPr/>
          <p:nvPr/>
        </p:nvSpPr>
        <p:spPr>
          <a:xfrm rot="16200000">
            <a:off x="2306947" y="5579799"/>
            <a:ext cx="386499" cy="650450"/>
          </a:xfrm>
          <a:prstGeom prst="downArrow">
            <a:avLst/>
          </a:prstGeom>
          <a:solidFill>
            <a:srgbClr val="7CA65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E083A14F-E756-A1B4-ECF5-82B52E80C858}"/>
              </a:ext>
            </a:extLst>
          </p:cNvPr>
          <p:cNvSpPr txBox="1"/>
          <p:nvPr/>
        </p:nvSpPr>
        <p:spPr>
          <a:xfrm>
            <a:off x="2877181" y="5166360"/>
            <a:ext cx="493279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7CA655"/>
                </a:solidFill>
              </a:rPr>
              <a:t>Promotion innovante du métier pour favoriser le maintien d’activité et l’arrivée de nouveau entrants dans la profession. Accompagnement de l’innovation pour renouveler les modalités d’exercice.</a:t>
            </a:r>
            <a:endParaRPr lang="fr-FR" b="1" dirty="0">
              <a:solidFill>
                <a:srgbClr val="7CA655"/>
              </a:solidFill>
              <a:highlight>
                <a:srgbClr val="FFFF00"/>
              </a:highlight>
            </a:endParaRPr>
          </a:p>
        </p:txBody>
      </p:sp>
      <p:sp>
        <p:nvSpPr>
          <p:cNvPr id="7" name="Titre 1">
            <a:extLst>
              <a:ext uri="{FF2B5EF4-FFF2-40B4-BE49-F238E27FC236}">
                <a16:creationId xmlns:a16="http://schemas.microsoft.com/office/drawing/2014/main" id="{1A7330FB-E1C5-38BA-A451-87C8D619D15B}"/>
              </a:ext>
            </a:extLst>
          </p:cNvPr>
          <p:cNvSpPr txBox="1">
            <a:spLocks/>
          </p:cNvSpPr>
          <p:nvPr/>
        </p:nvSpPr>
        <p:spPr>
          <a:xfrm>
            <a:off x="875997" y="677188"/>
            <a:ext cx="9714863" cy="610863"/>
          </a:xfrm>
          <a:prstGeom prst="rect">
            <a:avLst/>
          </a:prstGeom>
        </p:spPr>
        <p:txBody>
          <a:bodyPr vert="horz" lIns="0" tIns="0" rIns="0" bIns="0" rtlCol="0" anchor="b" anchorCtr="0">
            <a:noAutofit/>
          </a:bodyPr>
          <a:lstStyle>
            <a:lvl1pPr algn="l" defTabSz="457200" rtl="0" eaLnBrk="1" latinLnBrk="0" hangingPunct="1">
              <a:spcBef>
                <a:spcPct val="0"/>
              </a:spcBef>
              <a:buNone/>
              <a:defRPr sz="4400" b="1"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a:solidFill>
                  <a:schemeClr val="accent6"/>
                </a:solidFill>
              </a:rPr>
              <a:t>AXE 2 - </a:t>
            </a:r>
            <a:r>
              <a:rPr lang="fr-FR" sz="4000" dirty="0"/>
              <a:t>Amélioration de la qualité et de l’accessibilité des modes d’accueil</a:t>
            </a:r>
            <a:endParaRPr lang="fr-FR" sz="4000" dirty="0">
              <a:solidFill>
                <a:schemeClr val="accent6"/>
              </a:solidFill>
            </a:endParaRPr>
          </a:p>
        </p:txBody>
      </p:sp>
    </p:spTree>
    <p:extLst>
      <p:ext uri="{BB962C8B-B14F-4D97-AF65-F5344CB8AC3E}">
        <p14:creationId xmlns:p14="http://schemas.microsoft.com/office/powerpoint/2010/main" val="330810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1C97-6189-8D29-7B0A-CAD4C95864CA}"/>
              </a:ext>
            </a:extLst>
          </p:cNvPr>
          <p:cNvSpPr>
            <a:spLocks noGrp="1"/>
          </p:cNvSpPr>
          <p:nvPr>
            <p:ph type="title"/>
          </p:nvPr>
        </p:nvSpPr>
        <p:spPr>
          <a:xfrm>
            <a:off x="876557" y="1096807"/>
            <a:ext cx="8001347" cy="610863"/>
          </a:xfrm>
        </p:spPr>
        <p:txBody>
          <a:bodyPr>
            <a:normAutofit fontScale="90000"/>
          </a:bodyPr>
          <a:lstStyle/>
          <a:p>
            <a:br>
              <a:rPr lang="fr-FR" sz="3200" dirty="0"/>
            </a:br>
            <a:br>
              <a:rPr lang="fr-FR" sz="3200" dirty="0"/>
            </a:br>
            <a:r>
              <a:rPr lang="fr-FR" sz="3200" dirty="0">
                <a:solidFill>
                  <a:schemeClr val="accent6"/>
                </a:solidFill>
              </a:rPr>
              <a:t>AXE 4 - </a:t>
            </a:r>
            <a:r>
              <a:rPr lang="fr-FR" sz="3200" dirty="0"/>
              <a:t>Le maintien et le développement des équipements et services dans des territoires spécifiques</a:t>
            </a:r>
          </a:p>
        </p:txBody>
      </p:sp>
      <p:sp>
        <p:nvSpPr>
          <p:cNvPr id="3" name="Espace réservé du texte 2">
            <a:extLst>
              <a:ext uri="{FF2B5EF4-FFF2-40B4-BE49-F238E27FC236}">
                <a16:creationId xmlns:a16="http://schemas.microsoft.com/office/drawing/2014/main" id="{0EC6577C-98A2-AB63-8E0B-6F5C5F9C4172}"/>
              </a:ext>
            </a:extLst>
          </p:cNvPr>
          <p:cNvSpPr>
            <a:spLocks noGrp="1"/>
          </p:cNvSpPr>
          <p:nvPr>
            <p:ph type="body" idx="1"/>
          </p:nvPr>
        </p:nvSpPr>
        <p:spPr>
          <a:xfrm>
            <a:off x="974702" y="2463588"/>
            <a:ext cx="4827178" cy="404216"/>
          </a:xfrm>
        </p:spPr>
        <p:txBody>
          <a:bodyPr>
            <a:noAutofit/>
          </a:bodyPr>
          <a:lstStyle/>
          <a:p>
            <a:r>
              <a:rPr lang="fr-FR" dirty="0">
                <a:solidFill>
                  <a:schemeClr val="accent6"/>
                </a:solidFill>
              </a:rPr>
              <a:t>Volet 1 Le soutien aux projets implantés  dans des territoires en difficultés </a:t>
            </a:r>
          </a:p>
        </p:txBody>
      </p:sp>
      <p:sp>
        <p:nvSpPr>
          <p:cNvPr id="4" name="Espace réservé du texte 3">
            <a:extLst>
              <a:ext uri="{FF2B5EF4-FFF2-40B4-BE49-F238E27FC236}">
                <a16:creationId xmlns:a16="http://schemas.microsoft.com/office/drawing/2014/main" id="{232993BB-E498-CA79-DC38-16177A049CEC}"/>
              </a:ext>
            </a:extLst>
          </p:cNvPr>
          <p:cNvSpPr>
            <a:spLocks noGrp="1"/>
          </p:cNvSpPr>
          <p:nvPr>
            <p:ph type="body" idx="10"/>
          </p:nvPr>
        </p:nvSpPr>
        <p:spPr>
          <a:xfrm>
            <a:off x="999073" y="3057445"/>
            <a:ext cx="4764829" cy="656695"/>
          </a:xfrm>
        </p:spPr>
        <p:txBody>
          <a:bodyPr>
            <a:noAutofit/>
          </a:bodyPr>
          <a:lstStyle/>
          <a:p>
            <a:r>
              <a:rPr lang="fr-FR">
                <a:solidFill>
                  <a:schemeClr val="accent6"/>
                </a:solidFill>
              </a:rPr>
              <a:t>Volet 2 Développer les services d’accueils itinérants</a:t>
            </a:r>
          </a:p>
        </p:txBody>
      </p:sp>
      <p:pic>
        <p:nvPicPr>
          <p:cNvPr id="9" name="Graphique 8" descr="Mille avec un remplissage uni">
            <a:extLst>
              <a:ext uri="{FF2B5EF4-FFF2-40B4-BE49-F238E27FC236}">
                <a16:creationId xmlns:a16="http://schemas.microsoft.com/office/drawing/2014/main" id="{CD31977B-E795-B231-7100-EB1ECE5C9F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870" y="2526226"/>
            <a:ext cx="662687" cy="662687"/>
          </a:xfrm>
          <a:prstGeom prst="rect">
            <a:avLst/>
          </a:prstGeom>
        </p:spPr>
      </p:pic>
      <p:sp>
        <p:nvSpPr>
          <p:cNvPr id="10" name="ZoneTexte 9">
            <a:extLst>
              <a:ext uri="{FF2B5EF4-FFF2-40B4-BE49-F238E27FC236}">
                <a16:creationId xmlns:a16="http://schemas.microsoft.com/office/drawing/2014/main" id="{661D4599-8E6B-6D35-04CA-2C2BD9461EA2}"/>
              </a:ext>
            </a:extLst>
          </p:cNvPr>
          <p:cNvSpPr txBox="1"/>
          <p:nvPr/>
        </p:nvSpPr>
        <p:spPr>
          <a:xfrm>
            <a:off x="2700764" y="4312637"/>
            <a:ext cx="7132917" cy="923330"/>
          </a:xfrm>
          <a:prstGeom prst="rect">
            <a:avLst/>
          </a:prstGeom>
          <a:noFill/>
        </p:spPr>
        <p:txBody>
          <a:bodyPr wrap="square">
            <a:spAutoFit/>
          </a:bodyPr>
          <a:lstStyle/>
          <a:p>
            <a:pPr algn="just"/>
            <a:r>
              <a:rPr lang="fr-FR" dirty="0">
                <a:solidFill>
                  <a:schemeClr val="bg1"/>
                </a:solidFill>
              </a:rPr>
              <a:t>Ajuster le fonctionnement aux besoins directement liés aux caractéristiques spécifiques du territoire pour garantir qualité et accessibilité en tenant les caractéristiques spécifiques de ces territoires</a:t>
            </a:r>
          </a:p>
        </p:txBody>
      </p:sp>
      <p:pic>
        <p:nvPicPr>
          <p:cNvPr id="6" name="Graphique 5" descr="Priorités contour">
            <a:extLst>
              <a:ext uri="{FF2B5EF4-FFF2-40B4-BE49-F238E27FC236}">
                <a16:creationId xmlns:a16="http://schemas.microsoft.com/office/drawing/2014/main" id="{FC564613-F6F5-2F6A-11ED-E4C0AA577F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8130" y="4245202"/>
            <a:ext cx="914400" cy="914400"/>
          </a:xfrm>
          <a:prstGeom prst="rect">
            <a:avLst/>
          </a:prstGeom>
        </p:spPr>
      </p:pic>
      <p:sp>
        <p:nvSpPr>
          <p:cNvPr id="8" name="Espace réservé du texte 6">
            <a:extLst>
              <a:ext uri="{FF2B5EF4-FFF2-40B4-BE49-F238E27FC236}">
                <a16:creationId xmlns:a16="http://schemas.microsoft.com/office/drawing/2014/main" id="{35F2A2FF-CCEB-1341-A2A4-EFB59D33839F}"/>
              </a:ext>
            </a:extLst>
          </p:cNvPr>
          <p:cNvSpPr txBox="1">
            <a:spLocks/>
          </p:cNvSpPr>
          <p:nvPr/>
        </p:nvSpPr>
        <p:spPr>
          <a:xfrm>
            <a:off x="2700764" y="3975826"/>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solidFill>
                  <a:schemeClr val="accent6"/>
                </a:solidFill>
              </a:rPr>
              <a:t>Priorités</a:t>
            </a:r>
          </a:p>
        </p:txBody>
      </p:sp>
      <p:sp>
        <p:nvSpPr>
          <p:cNvPr id="15" name="ZoneTexte 14">
            <a:extLst>
              <a:ext uri="{FF2B5EF4-FFF2-40B4-BE49-F238E27FC236}">
                <a16:creationId xmlns:a16="http://schemas.microsoft.com/office/drawing/2014/main" id="{E8CD57A6-FAF7-3E31-E136-BCE2992441A0}"/>
              </a:ext>
            </a:extLst>
          </p:cNvPr>
          <p:cNvSpPr txBox="1"/>
          <p:nvPr/>
        </p:nvSpPr>
        <p:spPr>
          <a:xfrm>
            <a:off x="6428100" y="2622920"/>
            <a:ext cx="3736521" cy="923330"/>
          </a:xfrm>
          <a:prstGeom prst="rect">
            <a:avLst/>
          </a:prstGeom>
          <a:noFill/>
        </p:spPr>
        <p:txBody>
          <a:bodyPr wrap="square">
            <a:spAutoFit/>
          </a:bodyPr>
          <a:lstStyle/>
          <a:p>
            <a:pPr marL="285750" indent="-285750" algn="just">
              <a:buFont typeface="Wingdings" panose="05000000000000000000" pitchFamily="2" charset="2"/>
              <a:buChar char="§"/>
            </a:pPr>
            <a:r>
              <a:rPr lang="fr-FR">
                <a:solidFill>
                  <a:schemeClr val="bg1"/>
                </a:solidFill>
              </a:rPr>
              <a:t>Quartiers politique de la Ville</a:t>
            </a:r>
          </a:p>
          <a:p>
            <a:pPr marL="285750" indent="-285750" algn="just">
              <a:buFont typeface="Wingdings" panose="05000000000000000000" pitchFamily="2" charset="2"/>
              <a:buChar char="§"/>
            </a:pPr>
            <a:r>
              <a:rPr lang="fr-FR">
                <a:solidFill>
                  <a:schemeClr val="bg1"/>
                </a:solidFill>
              </a:rPr>
              <a:t>France ruralité revitalisation </a:t>
            </a:r>
          </a:p>
          <a:p>
            <a:pPr marL="285750" indent="-285750" algn="just">
              <a:buFont typeface="Wingdings" panose="05000000000000000000" pitchFamily="2" charset="2"/>
              <a:buChar char="§"/>
            </a:pPr>
            <a:r>
              <a:rPr lang="fr-FR">
                <a:solidFill>
                  <a:schemeClr val="bg1"/>
                </a:solidFill>
              </a:rPr>
              <a:t>Territoires ultra marins</a:t>
            </a:r>
          </a:p>
        </p:txBody>
      </p:sp>
      <p:sp>
        <p:nvSpPr>
          <p:cNvPr id="16" name="Espace réservé du texte 6">
            <a:extLst>
              <a:ext uri="{FF2B5EF4-FFF2-40B4-BE49-F238E27FC236}">
                <a16:creationId xmlns:a16="http://schemas.microsoft.com/office/drawing/2014/main" id="{C13E8E24-A0F5-26E7-7611-B443F515213F}"/>
              </a:ext>
            </a:extLst>
          </p:cNvPr>
          <p:cNvSpPr txBox="1">
            <a:spLocks/>
          </p:cNvSpPr>
          <p:nvPr/>
        </p:nvSpPr>
        <p:spPr>
          <a:xfrm>
            <a:off x="6520290" y="2336288"/>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solidFill>
                  <a:schemeClr val="accent6"/>
                </a:solidFill>
              </a:rPr>
              <a:t>Cibles</a:t>
            </a:r>
          </a:p>
        </p:txBody>
      </p:sp>
      <p:sp>
        <p:nvSpPr>
          <p:cNvPr id="5" name="Explosion : 8 points 4">
            <a:extLst>
              <a:ext uri="{FF2B5EF4-FFF2-40B4-BE49-F238E27FC236}">
                <a16:creationId xmlns:a16="http://schemas.microsoft.com/office/drawing/2014/main" id="{31620243-57A7-522A-4C42-3F77116D5AED}"/>
              </a:ext>
            </a:extLst>
          </p:cNvPr>
          <p:cNvSpPr/>
          <p:nvPr/>
        </p:nvSpPr>
        <p:spPr>
          <a:xfrm rot="1102360">
            <a:off x="9360724" y="58120"/>
            <a:ext cx="3038167" cy="211919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dirty="0">
                <a:solidFill>
                  <a:schemeClr val="bg1"/>
                </a:solidFill>
              </a:rPr>
              <a:t>Fonctionnement</a:t>
            </a:r>
          </a:p>
          <a:p>
            <a:pPr algn="ctr"/>
            <a:r>
              <a:rPr lang="fr-FR" sz="1600" b="1" dirty="0">
                <a:solidFill>
                  <a:schemeClr val="bg1"/>
                </a:solidFill>
              </a:rPr>
              <a:t>Investissement</a:t>
            </a:r>
            <a:endParaRPr lang="fr-FR" sz="2400" b="1" dirty="0">
              <a:solidFill>
                <a:schemeClr val="bg1"/>
              </a:solidFill>
            </a:endParaRPr>
          </a:p>
        </p:txBody>
      </p:sp>
    </p:spTree>
    <p:extLst>
      <p:ext uri="{BB962C8B-B14F-4D97-AF65-F5344CB8AC3E}">
        <p14:creationId xmlns:p14="http://schemas.microsoft.com/office/powerpoint/2010/main" val="344994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E8E8A5-6CDA-F049-F5CE-FB80EFD6F7AF}"/>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04E30A55-BB91-334D-5E4A-9D96AAE38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EC0FA20F-508D-B439-7C6C-AC2028F49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5E1B4814-D00D-BD6C-BC67-885EDDF827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78E7E879-1A40-8754-A5F3-07CE6C5924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8BECB9F8-8685-C25C-523C-AAA0FC791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AC59464A-B506-827E-8A82-B237BEE38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C10334F6-71CE-0E2A-383D-9271FDB0B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A9B8919A-5121-E510-EE9F-E83E4175F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6804510A-BDDD-656F-6477-BDF36F5F8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F4D5C85A-B3FA-A9B8-A04B-204E7BBBC8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01CA837E-9250-53A3-7670-17F62479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4D57FE61-8FA8-D78F-CB0E-2A0E5ECE2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2CB6EF6E-5AD3-4031-DE58-AB9262093021}"/>
              </a:ext>
            </a:extLst>
          </p:cNvPr>
          <p:cNvSpPr>
            <a:spLocks noGrp="1"/>
          </p:cNvSpPr>
          <p:nvPr>
            <p:ph type="title"/>
          </p:nvPr>
        </p:nvSpPr>
        <p:spPr>
          <a:xfrm>
            <a:off x="309333" y="5715000"/>
            <a:ext cx="7632700" cy="647700"/>
          </a:xfrm>
        </p:spPr>
        <p:txBody>
          <a:bodyPr>
            <a:noAutofit/>
          </a:bodyPr>
          <a:lstStyle/>
          <a:p>
            <a:pPr eaLnBrk="1" fontAlgn="auto" hangingPunct="1">
              <a:spcAft>
                <a:spcPts val="0"/>
              </a:spcAft>
              <a:defRPr/>
            </a:pPr>
            <a:r>
              <a:rPr lang="fr-FR" sz="4500" dirty="0">
                <a:solidFill>
                  <a:schemeClr val="accent3">
                    <a:lumMod val="75000"/>
                  </a:schemeClr>
                </a:solidFill>
              </a:rPr>
              <a:t>VOS INTERLOCUTRICES CAF</a:t>
            </a:r>
          </a:p>
        </p:txBody>
      </p:sp>
      <p:pic>
        <p:nvPicPr>
          <p:cNvPr id="2" name="Image 1" descr="Une image contenant texte, carte&#10;&#10;Le contenu généré par l’IA peut être incorrect.">
            <a:extLst>
              <a:ext uri="{FF2B5EF4-FFF2-40B4-BE49-F238E27FC236}">
                <a16:creationId xmlns:a16="http://schemas.microsoft.com/office/drawing/2014/main" id="{963CCB95-2CBB-1ABE-EB5B-AA245820AB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62" t="4615" r="3129" b="5705"/>
          <a:stretch/>
        </p:blipFill>
        <p:spPr bwMode="auto">
          <a:xfrm>
            <a:off x="2107561" y="101231"/>
            <a:ext cx="7976877" cy="41748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270858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B33E8-CCFB-3D56-BDD2-F9AE6F0BA989}"/>
              </a:ext>
            </a:extLst>
          </p:cNvPr>
          <p:cNvSpPr>
            <a:spLocks noGrp="1"/>
          </p:cNvSpPr>
          <p:nvPr>
            <p:ph type="title"/>
          </p:nvPr>
        </p:nvSpPr>
        <p:spPr>
          <a:xfrm>
            <a:off x="964023" y="879063"/>
            <a:ext cx="10259471" cy="610863"/>
          </a:xfrm>
        </p:spPr>
        <p:txBody>
          <a:bodyPr>
            <a:normAutofit fontScale="90000"/>
          </a:bodyPr>
          <a:lstStyle/>
          <a:p>
            <a:r>
              <a:rPr lang="fr-FR" dirty="0"/>
              <a:t>AXE 5 - Le soutien aux </a:t>
            </a:r>
            <a:r>
              <a:rPr lang="fr-FR" dirty="0" err="1"/>
              <a:t>Eaje</a:t>
            </a:r>
            <a:r>
              <a:rPr lang="fr-FR" dirty="0"/>
              <a:t> présentant</a:t>
            </a:r>
            <a:br>
              <a:rPr lang="fr-FR" dirty="0"/>
            </a:br>
            <a:r>
              <a:rPr lang="fr-FR" dirty="0"/>
              <a:t>des difficultés économiques</a:t>
            </a:r>
          </a:p>
        </p:txBody>
      </p:sp>
      <p:sp>
        <p:nvSpPr>
          <p:cNvPr id="6" name="Espace réservé du contenu 5">
            <a:extLst>
              <a:ext uri="{FF2B5EF4-FFF2-40B4-BE49-F238E27FC236}">
                <a16:creationId xmlns:a16="http://schemas.microsoft.com/office/drawing/2014/main" id="{C7F068C2-DF05-BF11-1869-05F0B7805A2E}"/>
              </a:ext>
            </a:extLst>
          </p:cNvPr>
          <p:cNvSpPr>
            <a:spLocks noGrp="1"/>
          </p:cNvSpPr>
          <p:nvPr>
            <p:ph sz="half" idx="11"/>
          </p:nvPr>
        </p:nvSpPr>
        <p:spPr>
          <a:xfrm>
            <a:off x="8172866" y="2131729"/>
            <a:ext cx="3050628" cy="3996493"/>
          </a:xfrm>
          <a:solidFill>
            <a:schemeClr val="tx1"/>
          </a:solidFill>
        </p:spPr>
        <p:txBody>
          <a:bodyPr rIns="108000">
            <a:noAutofit/>
          </a:bodyPr>
          <a:lstStyle/>
          <a:p>
            <a:pPr>
              <a:spcBef>
                <a:spcPts val="0"/>
              </a:spcBef>
              <a:buFont typeface="Wingdings" panose="05000000000000000000" pitchFamily="2" charset="2"/>
              <a:buChar char="q"/>
              <a:defRPr/>
            </a:pPr>
            <a:endParaRPr lang="fr-FR" b="1" dirty="0">
              <a:solidFill>
                <a:schemeClr val="accent6"/>
              </a:solidFill>
            </a:endParaRPr>
          </a:p>
          <a:p>
            <a:pPr marL="0" indent="0">
              <a:spcBef>
                <a:spcPts val="0"/>
              </a:spcBef>
              <a:buNone/>
              <a:defRPr/>
            </a:pPr>
            <a:r>
              <a:rPr lang="fr-FR" sz="2000" dirty="0">
                <a:solidFill>
                  <a:schemeClr val="accent6"/>
                </a:solidFill>
                <a:latin typeface="+mj-lt"/>
              </a:rPr>
              <a:t>Cible</a:t>
            </a:r>
          </a:p>
          <a:p>
            <a:pPr algn="just">
              <a:spcBef>
                <a:spcPts val="0"/>
              </a:spcBef>
              <a:defRPr/>
            </a:pPr>
            <a:endParaRPr lang="fr-FR" sz="2000" dirty="0">
              <a:solidFill>
                <a:schemeClr val="accent6"/>
              </a:solidFill>
            </a:endParaRPr>
          </a:p>
          <a:p>
            <a:pPr algn="just">
              <a:spcBef>
                <a:spcPts val="0"/>
              </a:spcBef>
              <a:defRPr/>
            </a:pPr>
            <a:r>
              <a:rPr lang="fr-FR" dirty="0">
                <a:solidFill>
                  <a:schemeClr val="accent6"/>
                </a:solidFill>
              </a:rPr>
              <a:t>Accompagnement global pour le retour à l’équilibre de l’équipement</a:t>
            </a:r>
          </a:p>
          <a:p>
            <a:pPr algn="just">
              <a:spcBef>
                <a:spcPts val="0"/>
              </a:spcBef>
              <a:defRPr/>
            </a:pPr>
            <a:endParaRPr lang="fr-FR" dirty="0">
              <a:solidFill>
                <a:schemeClr val="accent6"/>
              </a:solidFill>
            </a:endParaRPr>
          </a:p>
          <a:p>
            <a:pPr algn="just">
              <a:spcBef>
                <a:spcPts val="0"/>
              </a:spcBef>
              <a:defRPr/>
            </a:pPr>
            <a:r>
              <a:rPr lang="fr-FR" dirty="0">
                <a:solidFill>
                  <a:schemeClr val="accent6"/>
                </a:solidFill>
              </a:rPr>
              <a:t>Pas uniquement une aide financière pour répondre à un besoin ponctuel de trésorerie </a:t>
            </a:r>
          </a:p>
          <a:p>
            <a:pPr algn="just">
              <a:spcBef>
                <a:spcPts val="0"/>
              </a:spcBef>
              <a:defRPr/>
            </a:pPr>
            <a:endParaRPr lang="fr-FR" dirty="0">
              <a:solidFill>
                <a:schemeClr val="accent6"/>
              </a:solidFill>
            </a:endParaRPr>
          </a:p>
          <a:p>
            <a:pPr algn="just">
              <a:spcBef>
                <a:spcPts val="0"/>
              </a:spcBef>
              <a:defRPr/>
            </a:pPr>
            <a:r>
              <a:rPr lang="fr-FR" dirty="0">
                <a:solidFill>
                  <a:schemeClr val="accent6"/>
                </a:solidFill>
              </a:rPr>
              <a:t>Veiller au maintien voire accroissement du soutien des </a:t>
            </a:r>
            <a:r>
              <a:rPr lang="fr-FR" dirty="0" err="1">
                <a:solidFill>
                  <a:schemeClr val="accent6"/>
                </a:solidFill>
              </a:rPr>
              <a:t>co</a:t>
            </a:r>
            <a:r>
              <a:rPr lang="fr-FR" dirty="0">
                <a:solidFill>
                  <a:schemeClr val="accent6"/>
                </a:solidFill>
              </a:rPr>
              <a:t> financeurs </a:t>
            </a:r>
          </a:p>
          <a:p>
            <a:endParaRPr lang="fr-FR" dirty="0">
              <a:solidFill>
                <a:schemeClr val="accent6"/>
              </a:solidFill>
            </a:endParaRPr>
          </a:p>
        </p:txBody>
      </p:sp>
      <p:sp>
        <p:nvSpPr>
          <p:cNvPr id="9" name="ZoneTexte 8">
            <a:extLst>
              <a:ext uri="{FF2B5EF4-FFF2-40B4-BE49-F238E27FC236}">
                <a16:creationId xmlns:a16="http://schemas.microsoft.com/office/drawing/2014/main" id="{5ECE91D0-A0DE-A1BA-C1FF-FFDBA22A9D93}"/>
              </a:ext>
            </a:extLst>
          </p:cNvPr>
          <p:cNvSpPr txBox="1"/>
          <p:nvPr/>
        </p:nvSpPr>
        <p:spPr>
          <a:xfrm>
            <a:off x="4496864" y="2299688"/>
            <a:ext cx="3036477" cy="4093428"/>
          </a:xfrm>
          <a:prstGeom prst="rect">
            <a:avLst/>
          </a:prstGeom>
          <a:noFill/>
          <a:ln w="19050">
            <a:noFill/>
          </a:ln>
        </p:spPr>
        <p:txBody>
          <a:bodyPr wrap="square" rtlCol="0">
            <a:spAutoFit/>
          </a:bodyPr>
          <a:lstStyle/>
          <a:p>
            <a:pPr>
              <a:defRPr/>
            </a:pPr>
            <a:r>
              <a:rPr lang="fr-FR" sz="2000" b="1" dirty="0">
                <a:solidFill>
                  <a:schemeClr val="accent6"/>
                </a:solidFill>
                <a:latin typeface="+mj-lt"/>
              </a:rPr>
              <a:t>Ambitions</a:t>
            </a:r>
          </a:p>
          <a:p>
            <a:pPr>
              <a:defRPr/>
            </a:pPr>
            <a:endParaRPr lang="fr-FR" sz="1600" dirty="0">
              <a:solidFill>
                <a:schemeClr val="accent6"/>
              </a:solidFill>
            </a:endParaRPr>
          </a:p>
          <a:p>
            <a:pPr marL="285750" indent="-285750" algn="just">
              <a:buFont typeface="Wingdings" panose="05000000000000000000" pitchFamily="2" charset="2"/>
              <a:buChar char="§"/>
              <a:defRPr/>
            </a:pPr>
            <a:r>
              <a:rPr lang="fr-FR" sz="1600" dirty="0">
                <a:solidFill>
                  <a:schemeClr val="accent6"/>
                </a:solidFill>
              </a:rPr>
              <a:t>Veiller au maintien de l’offre existante d’accueil</a:t>
            </a:r>
          </a:p>
          <a:p>
            <a:pPr marL="285750" indent="-285750" algn="just">
              <a:buFont typeface="Wingdings" panose="05000000000000000000" pitchFamily="2" charset="2"/>
              <a:buChar char="§"/>
              <a:defRPr/>
            </a:pPr>
            <a:r>
              <a:rPr lang="fr-FR" sz="1600" dirty="0">
                <a:solidFill>
                  <a:schemeClr val="accent6"/>
                </a:solidFill>
              </a:rPr>
              <a:t>Soutenir le fonctionnement des structures d’accueil petite enfance qui font face à des difficultés structurelles et conjoncturelles de fonctionnement</a:t>
            </a:r>
          </a:p>
          <a:p>
            <a:pPr marL="285750" indent="-285750" algn="just">
              <a:buFont typeface="Wingdings" panose="05000000000000000000" pitchFamily="2" charset="2"/>
              <a:buChar char="§"/>
              <a:defRPr/>
            </a:pPr>
            <a:endParaRPr lang="fr-FR" sz="1600" dirty="0">
              <a:solidFill>
                <a:schemeClr val="accent6"/>
              </a:solidFill>
            </a:endParaRPr>
          </a:p>
          <a:p>
            <a:pPr marL="285750" indent="-285750" algn="just">
              <a:buFont typeface="Wingdings" panose="05000000000000000000" pitchFamily="2" charset="2"/>
              <a:buChar char="§"/>
              <a:defRPr/>
            </a:pPr>
            <a:r>
              <a:rPr lang="fr-FR" sz="1600" dirty="0">
                <a:solidFill>
                  <a:schemeClr val="accent6"/>
                </a:solidFill>
              </a:rPr>
              <a:t>Compenser les difficultés pouvant entrainer à terme la fermeture de places </a:t>
            </a:r>
          </a:p>
          <a:p>
            <a:pPr marL="285750" indent="-285750">
              <a:buFont typeface="Wingdings" panose="05000000000000000000" pitchFamily="2" charset="2"/>
              <a:buChar char="q"/>
              <a:defRPr/>
            </a:pPr>
            <a:endParaRPr lang="fr-FR" sz="1600" dirty="0">
              <a:solidFill>
                <a:schemeClr val="accent6"/>
              </a:solidFill>
            </a:endParaRPr>
          </a:p>
        </p:txBody>
      </p:sp>
      <p:pic>
        <p:nvPicPr>
          <p:cNvPr id="21" name="Graphique 20" descr="Mille avec un remplissage uni">
            <a:extLst>
              <a:ext uri="{FF2B5EF4-FFF2-40B4-BE49-F238E27FC236}">
                <a16:creationId xmlns:a16="http://schemas.microsoft.com/office/drawing/2014/main" id="{5CB427DE-5186-9563-93E8-CF2FCC3296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7927" y="1945634"/>
            <a:ext cx="662687" cy="662687"/>
          </a:xfrm>
          <a:prstGeom prst="rect">
            <a:avLst/>
          </a:prstGeom>
        </p:spPr>
      </p:pic>
      <p:pic>
        <p:nvPicPr>
          <p:cNvPr id="24" name="Graphique 23" descr="Classe contour">
            <a:extLst>
              <a:ext uri="{FF2B5EF4-FFF2-40B4-BE49-F238E27FC236}">
                <a16:creationId xmlns:a16="http://schemas.microsoft.com/office/drawing/2014/main" id="{C686EB38-5750-1A18-8783-87EF24178B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7605" y="1810754"/>
            <a:ext cx="685989" cy="685989"/>
          </a:xfrm>
          <a:prstGeom prst="rect">
            <a:avLst/>
          </a:prstGeom>
        </p:spPr>
      </p:pic>
      <p:pic>
        <p:nvPicPr>
          <p:cNvPr id="30" name="Graphique 29" descr="Panneau de signalisation avec un remplissage uni">
            <a:extLst>
              <a:ext uri="{FF2B5EF4-FFF2-40B4-BE49-F238E27FC236}">
                <a16:creationId xmlns:a16="http://schemas.microsoft.com/office/drawing/2014/main" id="{EFFB3ADD-E0F7-D2FF-114B-CC74C79257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24120" y="1871641"/>
            <a:ext cx="685989" cy="685989"/>
          </a:xfrm>
          <a:prstGeom prst="rect">
            <a:avLst/>
          </a:prstGeom>
        </p:spPr>
      </p:pic>
      <p:sp>
        <p:nvSpPr>
          <p:cNvPr id="10" name="Espace réservé du texte 2">
            <a:extLst>
              <a:ext uri="{FF2B5EF4-FFF2-40B4-BE49-F238E27FC236}">
                <a16:creationId xmlns:a16="http://schemas.microsoft.com/office/drawing/2014/main" id="{E01DB47B-E2E9-5A58-E712-BD6DF472766E}"/>
              </a:ext>
            </a:extLst>
          </p:cNvPr>
          <p:cNvSpPr txBox="1">
            <a:spLocks/>
          </p:cNvSpPr>
          <p:nvPr/>
        </p:nvSpPr>
        <p:spPr>
          <a:xfrm>
            <a:off x="964023" y="2426263"/>
            <a:ext cx="2815963" cy="3701959"/>
          </a:xfrm>
          <a:prstGeom prst="rect">
            <a:avLst/>
          </a:prstGeom>
        </p:spPr>
        <p:txBody>
          <a:bodyPr vert="horz" lIns="0" tIns="0" rIns="0" bIns="0" rtlCol="0" anchor="t" anchorCtr="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600" b="1" dirty="0">
                <a:solidFill>
                  <a:schemeClr val="accent6"/>
                </a:solidFill>
              </a:rPr>
              <a:t>Contexte</a:t>
            </a:r>
          </a:p>
          <a:p>
            <a:pPr marL="342900" indent="-342900" algn="just">
              <a:lnSpc>
                <a:spcPct val="120000"/>
              </a:lnSpc>
              <a:buFont typeface="Wingdings" panose="05000000000000000000" pitchFamily="2" charset="2"/>
              <a:buChar char="§"/>
            </a:pPr>
            <a:r>
              <a:rPr lang="fr-FR" sz="2600" dirty="0">
                <a:solidFill>
                  <a:schemeClr val="accent6"/>
                </a:solidFill>
                <a:latin typeface="+mn-lt"/>
              </a:rPr>
              <a:t>Un contexte de fermetures « chroniques » de places: 4.500 en 2022</a:t>
            </a:r>
          </a:p>
          <a:p>
            <a:pPr marL="342900" indent="-342900" algn="just">
              <a:lnSpc>
                <a:spcPct val="120000"/>
              </a:lnSpc>
              <a:buFont typeface="Wingdings" panose="05000000000000000000" pitchFamily="2" charset="2"/>
              <a:buChar char="§"/>
            </a:pPr>
            <a:r>
              <a:rPr lang="fr-FR" sz="2600" dirty="0">
                <a:solidFill>
                  <a:schemeClr val="accent6"/>
                </a:solidFill>
                <a:latin typeface="+mn-lt"/>
              </a:rPr>
              <a:t>Des motifs de fragilité des crèches qui se diversifient: inflation, pénurie de personnel, gouvernance, contraction des financements des tiers-financeurs, inadaptation de l’offre aux besoins du </a:t>
            </a:r>
            <a:r>
              <a:rPr lang="fr-FR" sz="2600" dirty="0">
                <a:solidFill>
                  <a:schemeClr val="tx1"/>
                </a:solidFill>
                <a:latin typeface="+mn-lt"/>
              </a:rPr>
              <a:t>territ</a:t>
            </a:r>
            <a:r>
              <a:rPr lang="fr-FR" sz="2600" dirty="0">
                <a:solidFill>
                  <a:schemeClr val="accent6"/>
                </a:solidFill>
                <a:latin typeface="+mn-lt"/>
              </a:rPr>
              <a:t>oire …</a:t>
            </a:r>
          </a:p>
        </p:txBody>
      </p:sp>
    </p:spTree>
    <p:extLst>
      <p:ext uri="{BB962C8B-B14F-4D97-AF65-F5344CB8AC3E}">
        <p14:creationId xmlns:p14="http://schemas.microsoft.com/office/powerpoint/2010/main" val="1290778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BB67C10E-A64E-B6C2-4A73-9D1D88D51A64}"/>
              </a:ext>
            </a:extLst>
          </p:cNvPr>
          <p:cNvSpPr>
            <a:spLocks noGrp="1"/>
          </p:cNvSpPr>
          <p:nvPr>
            <p:ph sz="half" idx="13"/>
          </p:nvPr>
        </p:nvSpPr>
        <p:spPr>
          <a:xfrm>
            <a:off x="964023" y="2263328"/>
            <a:ext cx="4711281" cy="1942138"/>
          </a:xfrm>
        </p:spPr>
        <p:txBody>
          <a:bodyPr>
            <a:noAutofit/>
          </a:bodyPr>
          <a:lstStyle/>
          <a:p>
            <a:pPr marL="0" indent="0">
              <a:spcBef>
                <a:spcPts val="0"/>
              </a:spcBef>
              <a:buNone/>
              <a:defRPr/>
            </a:pPr>
            <a:r>
              <a:rPr lang="fr-FR" sz="2000" b="1" dirty="0">
                <a:solidFill>
                  <a:schemeClr val="accent6"/>
                </a:solidFill>
                <a:latin typeface="+mj-lt"/>
              </a:rPr>
              <a:t>Exemples de dépenses éligibles </a:t>
            </a:r>
            <a:endParaRPr lang="fr-FR" dirty="0">
              <a:solidFill>
                <a:schemeClr val="accent6"/>
              </a:solidFill>
            </a:endParaRPr>
          </a:p>
          <a:p>
            <a:pPr marL="0" marR="0" lvl="0" indent="0" fontAlgn="auto">
              <a:lnSpc>
                <a:spcPct val="100000"/>
              </a:lnSpc>
              <a:spcBef>
                <a:spcPts val="0"/>
              </a:spcBef>
              <a:spcAft>
                <a:spcPts val="0"/>
              </a:spcAft>
              <a:buClrTx/>
              <a:buSzTx/>
              <a:buNone/>
              <a:tabLst/>
              <a:defRPr/>
            </a:pPr>
            <a:endParaRPr lang="fr-FR" dirty="0">
              <a:solidFill>
                <a:schemeClr val="accent6"/>
              </a:solidFill>
            </a:endParaRPr>
          </a:p>
          <a:p>
            <a:pPr marR="0" lvl="0" algn="just" fontAlgn="auto">
              <a:lnSpc>
                <a:spcPct val="100000"/>
              </a:lnSpc>
              <a:spcBef>
                <a:spcPts val="0"/>
              </a:spcBef>
              <a:spcAft>
                <a:spcPts val="0"/>
              </a:spcAft>
              <a:buClrTx/>
              <a:buSzTx/>
              <a:tabLst/>
              <a:defRPr/>
            </a:pPr>
            <a:r>
              <a:rPr lang="fr-FR" dirty="0">
                <a:solidFill>
                  <a:schemeClr val="accent6"/>
                </a:solidFill>
              </a:rPr>
              <a:t>Financement d’un diagnostic organisationnel, fonctionnel ou financier</a:t>
            </a:r>
          </a:p>
          <a:p>
            <a:pPr marR="0" lvl="0" algn="just" fontAlgn="auto">
              <a:lnSpc>
                <a:spcPct val="100000"/>
              </a:lnSpc>
              <a:spcBef>
                <a:spcPts val="0"/>
              </a:spcBef>
              <a:spcAft>
                <a:spcPts val="0"/>
              </a:spcAft>
              <a:buClrTx/>
              <a:buSzTx/>
              <a:tabLst/>
              <a:defRPr/>
            </a:pPr>
            <a:r>
              <a:rPr lang="fr-FR" dirty="0">
                <a:solidFill>
                  <a:schemeClr val="accent6"/>
                </a:solidFill>
              </a:rPr>
              <a:t>Financement d’une prestation d’ingénierie ou de coordination</a:t>
            </a:r>
          </a:p>
          <a:p>
            <a:pPr marR="0" lvl="0" algn="just" fontAlgn="auto">
              <a:lnSpc>
                <a:spcPct val="100000"/>
              </a:lnSpc>
              <a:spcBef>
                <a:spcPts val="0"/>
              </a:spcBef>
              <a:spcAft>
                <a:spcPts val="0"/>
              </a:spcAft>
              <a:buClrTx/>
              <a:buSzTx/>
              <a:tabLst/>
              <a:defRPr/>
            </a:pPr>
            <a:r>
              <a:rPr lang="fr-FR" dirty="0">
                <a:solidFill>
                  <a:schemeClr val="accent6"/>
                </a:solidFill>
              </a:rPr>
              <a:t>Renforcement de la trésorerie ou du fonds de roulement sous forme de subvention d’équilibre</a:t>
            </a:r>
          </a:p>
          <a:p>
            <a:pPr marR="0" lvl="0" algn="just" fontAlgn="auto">
              <a:lnSpc>
                <a:spcPct val="100000"/>
              </a:lnSpc>
              <a:spcBef>
                <a:spcPts val="0"/>
              </a:spcBef>
              <a:spcAft>
                <a:spcPts val="0"/>
              </a:spcAft>
              <a:buClrTx/>
              <a:buSzTx/>
              <a:tabLst/>
              <a:defRPr/>
            </a:pPr>
            <a:r>
              <a:rPr lang="fr-FR" dirty="0">
                <a:solidFill>
                  <a:schemeClr val="accent6"/>
                </a:solidFill>
              </a:rPr>
              <a:t>Achat de matériel pédagogique et/ou technique permettant d’améliorer la gestion de la structure</a:t>
            </a:r>
          </a:p>
          <a:p>
            <a:pPr marR="0" lvl="0" algn="just" fontAlgn="auto">
              <a:lnSpc>
                <a:spcPct val="100000"/>
              </a:lnSpc>
              <a:spcBef>
                <a:spcPts val="0"/>
              </a:spcBef>
              <a:spcAft>
                <a:spcPts val="0"/>
              </a:spcAft>
              <a:buClrTx/>
              <a:buSzTx/>
              <a:tabLst/>
              <a:defRPr/>
            </a:pPr>
            <a:r>
              <a:rPr lang="fr-FR" dirty="0">
                <a:solidFill>
                  <a:schemeClr val="accent6"/>
                </a:solidFill>
              </a:rPr>
              <a:t>Renfort de personnel pour le maintien du service auprès des familles (horaires, taux </a:t>
            </a:r>
            <a:r>
              <a:rPr lang="fr-FR" dirty="0">
                <a:solidFill>
                  <a:schemeClr val="tx1"/>
                </a:solidFill>
              </a:rPr>
              <a:t>d'enc</a:t>
            </a:r>
            <a:r>
              <a:rPr lang="fr-FR" dirty="0">
                <a:solidFill>
                  <a:schemeClr val="accent6"/>
                </a:solidFill>
              </a:rPr>
              <a:t>adrement...)</a:t>
            </a:r>
          </a:p>
          <a:p>
            <a:pPr marL="0" indent="0">
              <a:buNone/>
            </a:pPr>
            <a:endParaRPr lang="fr-FR" dirty="0">
              <a:solidFill>
                <a:schemeClr val="accent6"/>
              </a:solidFill>
              <a:highlight>
                <a:srgbClr val="FFFF00"/>
              </a:highlight>
            </a:endParaRPr>
          </a:p>
        </p:txBody>
      </p:sp>
      <p:sp>
        <p:nvSpPr>
          <p:cNvPr id="17" name="Rectangle 16">
            <a:extLst>
              <a:ext uri="{FF2B5EF4-FFF2-40B4-BE49-F238E27FC236}">
                <a16:creationId xmlns:a16="http://schemas.microsoft.com/office/drawing/2014/main" id="{569DBD19-37C1-7332-80E4-A2C19CB8CF64}"/>
              </a:ext>
            </a:extLst>
          </p:cNvPr>
          <p:cNvSpPr/>
          <p:nvPr/>
        </p:nvSpPr>
        <p:spPr>
          <a:xfrm>
            <a:off x="4285863" y="1796192"/>
            <a:ext cx="2710062"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Graphique 24" descr="Tirelire avec un remplissage uni">
            <a:extLst>
              <a:ext uri="{FF2B5EF4-FFF2-40B4-BE49-F238E27FC236}">
                <a16:creationId xmlns:a16="http://schemas.microsoft.com/office/drawing/2014/main" id="{D47BF371-56DD-4FDA-6DEF-C80F92186B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7496" y="1772465"/>
            <a:ext cx="914400" cy="914400"/>
          </a:xfrm>
          <a:prstGeom prst="rect">
            <a:avLst/>
          </a:prstGeom>
        </p:spPr>
      </p:pic>
      <p:sp>
        <p:nvSpPr>
          <p:cNvPr id="27" name="Rectangle 26">
            <a:extLst>
              <a:ext uri="{FF2B5EF4-FFF2-40B4-BE49-F238E27FC236}">
                <a16:creationId xmlns:a16="http://schemas.microsoft.com/office/drawing/2014/main" id="{91007971-7306-B597-6804-672C00BC2B14}"/>
              </a:ext>
            </a:extLst>
          </p:cNvPr>
          <p:cNvSpPr/>
          <p:nvPr/>
        </p:nvSpPr>
        <p:spPr>
          <a:xfrm>
            <a:off x="5551714" y="1796192"/>
            <a:ext cx="2242457" cy="242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7">
            <a:extLst>
              <a:ext uri="{FF2B5EF4-FFF2-40B4-BE49-F238E27FC236}">
                <a16:creationId xmlns:a16="http://schemas.microsoft.com/office/drawing/2014/main" id="{6F7F77E5-3122-56FC-D614-A5383D5C8387}"/>
              </a:ext>
            </a:extLst>
          </p:cNvPr>
          <p:cNvSpPr txBox="1">
            <a:spLocks/>
          </p:cNvSpPr>
          <p:nvPr/>
        </p:nvSpPr>
        <p:spPr>
          <a:xfrm>
            <a:off x="6516699" y="2259959"/>
            <a:ext cx="4009062" cy="1942138"/>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Wingdings" pitchFamily="2" charset="2"/>
              <a:buNone/>
              <a:defRPr/>
            </a:pPr>
            <a:r>
              <a:rPr lang="fr-FR" sz="2000" b="1" dirty="0">
                <a:solidFill>
                  <a:schemeClr val="accent6"/>
                </a:solidFill>
                <a:latin typeface="+mj-lt"/>
              </a:rPr>
              <a:t>Modalités de mobilisation</a:t>
            </a:r>
            <a:endParaRPr lang="fr-FR" dirty="0">
              <a:solidFill>
                <a:schemeClr val="accent6"/>
              </a:solidFill>
            </a:endParaRPr>
          </a:p>
          <a:p>
            <a:pPr marL="0" indent="0">
              <a:spcBef>
                <a:spcPts val="0"/>
              </a:spcBef>
              <a:buFont typeface="Wingdings" pitchFamily="2" charset="2"/>
              <a:buNone/>
              <a:defRPr/>
            </a:pPr>
            <a:endParaRPr lang="fr-FR" dirty="0">
              <a:solidFill>
                <a:schemeClr val="accent6"/>
              </a:solidFill>
            </a:endParaRPr>
          </a:p>
          <a:p>
            <a:pPr algn="just">
              <a:spcBef>
                <a:spcPts val="0"/>
              </a:spcBef>
              <a:defRPr/>
            </a:pPr>
            <a:r>
              <a:rPr lang="fr-FR" dirty="0">
                <a:solidFill>
                  <a:schemeClr val="accent6"/>
                </a:solidFill>
              </a:rPr>
              <a:t>Diagnostic préalable décrivant les facteurs de fragilisation et précisant les modalités de calcul de l’aide</a:t>
            </a:r>
          </a:p>
          <a:p>
            <a:pPr algn="just">
              <a:spcBef>
                <a:spcPts val="0"/>
              </a:spcBef>
              <a:defRPr/>
            </a:pPr>
            <a:endParaRPr lang="fr-FR" dirty="0">
              <a:solidFill>
                <a:schemeClr val="accent6"/>
              </a:solidFill>
            </a:endParaRPr>
          </a:p>
          <a:p>
            <a:pPr algn="just">
              <a:spcBef>
                <a:spcPts val="0"/>
              </a:spcBef>
              <a:defRPr/>
            </a:pPr>
            <a:r>
              <a:rPr lang="fr-FR" dirty="0">
                <a:solidFill>
                  <a:schemeClr val="accent6"/>
                </a:solidFill>
              </a:rPr>
              <a:t>Contractualisation systématique entre le gestionnaire et la Caf dans un plan d’action précisant les modalités de retour à l’équilibre </a:t>
            </a:r>
          </a:p>
          <a:p>
            <a:pPr>
              <a:spcBef>
                <a:spcPts val="0"/>
              </a:spcBef>
              <a:buFont typeface="Wingdings" pitchFamily="2" charset="2"/>
              <a:buChar char="q"/>
              <a:defRPr/>
            </a:pPr>
            <a:endParaRPr lang="fr-FR" dirty="0">
              <a:solidFill>
                <a:schemeClr val="accent6"/>
              </a:solidFill>
            </a:endParaRPr>
          </a:p>
          <a:p>
            <a:pPr marL="0" indent="0">
              <a:buFont typeface="Wingdings" pitchFamily="2" charset="2"/>
              <a:buNone/>
            </a:pPr>
            <a:endParaRPr lang="fr-FR" dirty="0">
              <a:solidFill>
                <a:schemeClr val="accent6"/>
              </a:solidFill>
              <a:highlight>
                <a:srgbClr val="FFFF00"/>
              </a:highlight>
            </a:endParaRPr>
          </a:p>
        </p:txBody>
      </p:sp>
      <p:sp>
        <p:nvSpPr>
          <p:cNvPr id="19" name="Rectangle 18">
            <a:extLst>
              <a:ext uri="{FF2B5EF4-FFF2-40B4-BE49-F238E27FC236}">
                <a16:creationId xmlns:a16="http://schemas.microsoft.com/office/drawing/2014/main" id="{F7AAA972-E4EE-44EF-D197-474F71CEEFFB}"/>
              </a:ext>
            </a:extLst>
          </p:cNvPr>
          <p:cNvSpPr/>
          <p:nvPr/>
        </p:nvSpPr>
        <p:spPr>
          <a:xfrm>
            <a:off x="6516699" y="1896144"/>
            <a:ext cx="2945620" cy="10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Graphique 28" descr="Contrat avec un remplissage uni">
            <a:extLst>
              <a:ext uri="{FF2B5EF4-FFF2-40B4-BE49-F238E27FC236}">
                <a16:creationId xmlns:a16="http://schemas.microsoft.com/office/drawing/2014/main" id="{D9DCE9AB-EC93-FAF4-E8E8-25E615DD7F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39009" y="1811208"/>
            <a:ext cx="914400" cy="914400"/>
          </a:xfrm>
          <a:prstGeom prst="rect">
            <a:avLst/>
          </a:prstGeom>
        </p:spPr>
      </p:pic>
      <p:sp>
        <p:nvSpPr>
          <p:cNvPr id="5" name="Titre 1">
            <a:extLst>
              <a:ext uri="{FF2B5EF4-FFF2-40B4-BE49-F238E27FC236}">
                <a16:creationId xmlns:a16="http://schemas.microsoft.com/office/drawing/2014/main" id="{349EE1C9-D97D-AF40-41E1-4C0AC6137E51}"/>
              </a:ext>
            </a:extLst>
          </p:cNvPr>
          <p:cNvSpPr txBox="1">
            <a:spLocks/>
          </p:cNvSpPr>
          <p:nvPr/>
        </p:nvSpPr>
        <p:spPr>
          <a:xfrm>
            <a:off x="749418" y="358853"/>
            <a:ext cx="10259471" cy="1155207"/>
          </a:xfrm>
          <a:prstGeom prst="rect">
            <a:avLst/>
          </a:prstGeom>
        </p:spPr>
        <p:txBody>
          <a:bodyPr vert="horz" lIns="0" tIns="0" rIns="0" bIns="0" rtlCol="0" anchor="b" anchorCtr="0">
            <a:normAutofit fontScale="90000" lnSpcReduction="10000"/>
          </a:bodyPr>
          <a:lstStyle>
            <a:lvl1pPr algn="l" defTabSz="457200" rtl="0" eaLnBrk="1" latinLnBrk="0" hangingPunct="1">
              <a:spcBef>
                <a:spcPct val="0"/>
              </a:spcBef>
              <a:buNone/>
              <a:defRPr sz="4400" b="1"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AXE 5 - Le soutien aux </a:t>
            </a:r>
            <a:r>
              <a:rPr lang="fr-FR" dirty="0" err="1"/>
              <a:t>Eaje</a:t>
            </a:r>
            <a:r>
              <a:rPr lang="fr-FR" dirty="0"/>
              <a:t> présentant</a:t>
            </a:r>
            <a:br>
              <a:rPr lang="fr-FR" dirty="0"/>
            </a:br>
            <a:r>
              <a:rPr lang="fr-FR" dirty="0"/>
              <a:t>des difficultés économiques</a:t>
            </a:r>
          </a:p>
        </p:txBody>
      </p:sp>
    </p:spTree>
    <p:extLst>
      <p:ext uri="{BB962C8B-B14F-4D97-AF65-F5344CB8AC3E}">
        <p14:creationId xmlns:p14="http://schemas.microsoft.com/office/powerpoint/2010/main" val="460153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1C97-6189-8D29-7B0A-CAD4C95864CA}"/>
              </a:ext>
            </a:extLst>
          </p:cNvPr>
          <p:cNvSpPr>
            <a:spLocks noGrp="1"/>
          </p:cNvSpPr>
          <p:nvPr>
            <p:ph type="title"/>
          </p:nvPr>
        </p:nvSpPr>
        <p:spPr>
          <a:xfrm>
            <a:off x="771903" y="677984"/>
            <a:ext cx="9718845" cy="610863"/>
          </a:xfrm>
        </p:spPr>
        <p:txBody>
          <a:bodyPr>
            <a:normAutofit fontScale="90000"/>
          </a:bodyPr>
          <a:lstStyle/>
          <a:p>
            <a:br>
              <a:rPr lang="fr-FR" sz="3200" dirty="0"/>
            </a:br>
            <a:br>
              <a:rPr lang="fr-FR" sz="3200" dirty="0"/>
            </a:br>
            <a:r>
              <a:rPr lang="fr-FR" sz="3200" dirty="0">
                <a:solidFill>
                  <a:schemeClr val="accent6"/>
                </a:solidFill>
              </a:rPr>
              <a:t>AXE 6 - </a:t>
            </a:r>
            <a:r>
              <a:rPr lang="fr-FR" sz="3200" dirty="0"/>
              <a:t>L’appui aux démarches innovantes</a:t>
            </a:r>
          </a:p>
        </p:txBody>
      </p:sp>
      <p:sp>
        <p:nvSpPr>
          <p:cNvPr id="3" name="Espace réservé du texte 2">
            <a:extLst>
              <a:ext uri="{FF2B5EF4-FFF2-40B4-BE49-F238E27FC236}">
                <a16:creationId xmlns:a16="http://schemas.microsoft.com/office/drawing/2014/main" id="{0EC6577C-98A2-AB63-8E0B-6F5C5F9C4172}"/>
              </a:ext>
            </a:extLst>
          </p:cNvPr>
          <p:cNvSpPr>
            <a:spLocks noGrp="1"/>
          </p:cNvSpPr>
          <p:nvPr>
            <p:ph type="body" idx="1"/>
          </p:nvPr>
        </p:nvSpPr>
        <p:spPr>
          <a:xfrm>
            <a:off x="1042490" y="2188880"/>
            <a:ext cx="2798333" cy="993992"/>
          </a:xfrm>
        </p:spPr>
        <p:txBody>
          <a:bodyPr>
            <a:noAutofit/>
          </a:bodyPr>
          <a:lstStyle/>
          <a:p>
            <a:r>
              <a:rPr lang="fr-FR" dirty="0">
                <a:solidFill>
                  <a:schemeClr val="accent6"/>
                </a:solidFill>
              </a:rPr>
              <a:t>Appui  national à des actions innovantes portées par acteurs </a:t>
            </a:r>
            <a:r>
              <a:rPr lang="fr-FR" dirty="0" err="1">
                <a:solidFill>
                  <a:schemeClr val="accent6"/>
                </a:solidFill>
              </a:rPr>
              <a:t>Ess</a:t>
            </a:r>
            <a:r>
              <a:rPr lang="fr-FR" dirty="0">
                <a:solidFill>
                  <a:schemeClr val="accent6"/>
                </a:solidFill>
              </a:rPr>
              <a:t>, </a:t>
            </a:r>
            <a:r>
              <a:rPr lang="fr-FR" dirty="0" err="1">
                <a:solidFill>
                  <a:schemeClr val="accent6"/>
                </a:solidFill>
              </a:rPr>
              <a:t>dvpt</a:t>
            </a:r>
            <a:r>
              <a:rPr lang="fr-FR" dirty="0">
                <a:solidFill>
                  <a:schemeClr val="accent6"/>
                </a:solidFill>
              </a:rPr>
              <a:t> local</a:t>
            </a:r>
          </a:p>
        </p:txBody>
      </p:sp>
      <p:sp>
        <p:nvSpPr>
          <p:cNvPr id="4" name="Espace réservé du texte 3">
            <a:extLst>
              <a:ext uri="{FF2B5EF4-FFF2-40B4-BE49-F238E27FC236}">
                <a16:creationId xmlns:a16="http://schemas.microsoft.com/office/drawing/2014/main" id="{232993BB-E498-CA79-DC38-16177A049CEC}"/>
              </a:ext>
            </a:extLst>
          </p:cNvPr>
          <p:cNvSpPr>
            <a:spLocks noGrp="1"/>
          </p:cNvSpPr>
          <p:nvPr>
            <p:ph type="body" idx="10"/>
          </p:nvPr>
        </p:nvSpPr>
        <p:spPr>
          <a:xfrm>
            <a:off x="4577761" y="2193633"/>
            <a:ext cx="3036477" cy="404216"/>
          </a:xfrm>
        </p:spPr>
        <p:txBody>
          <a:bodyPr>
            <a:normAutofit/>
          </a:bodyPr>
          <a:lstStyle/>
          <a:p>
            <a:r>
              <a:rPr lang="fr-FR">
                <a:solidFill>
                  <a:schemeClr val="accent6"/>
                </a:solidFill>
              </a:rPr>
              <a:t>Projets lauréats du </a:t>
            </a:r>
            <a:r>
              <a:rPr lang="fr-FR" err="1">
                <a:solidFill>
                  <a:schemeClr val="accent6"/>
                </a:solidFill>
              </a:rPr>
              <a:t>Fipe</a:t>
            </a:r>
            <a:endParaRPr lang="fr-FR">
              <a:solidFill>
                <a:schemeClr val="accent6"/>
              </a:solidFill>
            </a:endParaRPr>
          </a:p>
        </p:txBody>
      </p:sp>
      <p:sp>
        <p:nvSpPr>
          <p:cNvPr id="7" name="Espace réservé du texte 6">
            <a:extLst>
              <a:ext uri="{FF2B5EF4-FFF2-40B4-BE49-F238E27FC236}">
                <a16:creationId xmlns:a16="http://schemas.microsoft.com/office/drawing/2014/main" id="{201F7D6F-83EE-E937-3A74-B62CC5B0A533}"/>
              </a:ext>
            </a:extLst>
          </p:cNvPr>
          <p:cNvSpPr>
            <a:spLocks noGrp="1"/>
          </p:cNvSpPr>
          <p:nvPr>
            <p:ph type="body" idx="12"/>
          </p:nvPr>
        </p:nvSpPr>
        <p:spPr>
          <a:xfrm>
            <a:off x="8228423" y="2161089"/>
            <a:ext cx="3036477" cy="404216"/>
          </a:xfrm>
        </p:spPr>
        <p:txBody>
          <a:bodyPr>
            <a:noAutofit/>
          </a:bodyPr>
          <a:lstStyle/>
          <a:p>
            <a:r>
              <a:rPr lang="fr-FR">
                <a:solidFill>
                  <a:schemeClr val="accent6"/>
                </a:solidFill>
              </a:rPr>
              <a:t>Autres actions innovantes, faisant intervenir la participation des personnes concernées dans le processus d’élaboration </a:t>
            </a:r>
          </a:p>
        </p:txBody>
      </p:sp>
      <p:sp>
        <p:nvSpPr>
          <p:cNvPr id="23" name="Espace réservé du contenu 3">
            <a:extLst>
              <a:ext uri="{FF2B5EF4-FFF2-40B4-BE49-F238E27FC236}">
                <a16:creationId xmlns:a16="http://schemas.microsoft.com/office/drawing/2014/main" id="{8CB3AE68-59EE-ADD8-F754-40A0166B997A}"/>
              </a:ext>
            </a:extLst>
          </p:cNvPr>
          <p:cNvSpPr txBox="1">
            <a:spLocks/>
          </p:cNvSpPr>
          <p:nvPr/>
        </p:nvSpPr>
        <p:spPr>
          <a:xfrm>
            <a:off x="471196" y="3303241"/>
            <a:ext cx="3210343" cy="2567212"/>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6425" lvl="1" indent="-342900" algn="just" fontAlgn="base">
              <a:lnSpc>
                <a:spcPct val="100000"/>
              </a:lnSpc>
              <a:spcBef>
                <a:spcPts val="0"/>
              </a:spcBef>
              <a:buFont typeface="Wingdings" panose="05000000000000000000" pitchFamily="2" charset="2"/>
              <a:buChar char="§"/>
            </a:pPr>
            <a:r>
              <a:rPr lang="fr-FR"/>
              <a:t>Elaborer des projets innovants répondant à des thématiques identifiées par la Cnaf (défis) ;</a:t>
            </a:r>
          </a:p>
          <a:p>
            <a:pPr marL="606425" lvl="1" indent="-342900" algn="just" fontAlgn="base">
              <a:lnSpc>
                <a:spcPct val="100000"/>
              </a:lnSpc>
              <a:spcBef>
                <a:spcPts val="0"/>
              </a:spcBef>
              <a:buFont typeface="Wingdings" panose="05000000000000000000" pitchFamily="2" charset="2"/>
              <a:buChar char="§"/>
            </a:pPr>
            <a:r>
              <a:rPr lang="fr-FR"/>
              <a:t>Partager des projets innovants avec des partenaires, si possible issus de </a:t>
            </a:r>
            <a:r>
              <a:rPr lang="fr-FR" err="1"/>
              <a:t>l’Ess</a:t>
            </a:r>
            <a:r>
              <a:rPr lang="fr-FR"/>
              <a:t> pour favoriser la réplication des innovations </a:t>
            </a:r>
          </a:p>
          <a:p>
            <a:pPr marL="606425" lvl="1" indent="-342900" algn="just" fontAlgn="base">
              <a:lnSpc>
                <a:spcPct val="100000"/>
              </a:lnSpc>
              <a:spcBef>
                <a:spcPts val="0"/>
              </a:spcBef>
              <a:buFont typeface="Wingdings" panose="05000000000000000000" pitchFamily="2" charset="2"/>
              <a:buChar char="§"/>
            </a:pPr>
            <a:r>
              <a:rPr lang="fr-FR"/>
              <a:t>incuber des projets en lien avec des structures locales permettant d’accélérer la mise en œuvre de projets </a:t>
            </a:r>
          </a:p>
        </p:txBody>
      </p:sp>
      <p:sp>
        <p:nvSpPr>
          <p:cNvPr id="24" name="Espace réservé du contenu 3">
            <a:extLst>
              <a:ext uri="{FF2B5EF4-FFF2-40B4-BE49-F238E27FC236}">
                <a16:creationId xmlns:a16="http://schemas.microsoft.com/office/drawing/2014/main" id="{EA043D2E-4112-AA8E-8EBE-EDB6A4D47D61}"/>
              </a:ext>
            </a:extLst>
          </p:cNvPr>
          <p:cNvSpPr txBox="1">
            <a:spLocks/>
          </p:cNvSpPr>
          <p:nvPr/>
        </p:nvSpPr>
        <p:spPr>
          <a:xfrm>
            <a:off x="8229600" y="3182872"/>
            <a:ext cx="3035300" cy="1941513"/>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itchFamily="2" charset="2"/>
              <a:buChar char="q"/>
            </a:pPr>
            <a:endParaRPr lang="fr-FR"/>
          </a:p>
        </p:txBody>
      </p:sp>
      <p:sp>
        <p:nvSpPr>
          <p:cNvPr id="26" name="ZoneTexte 25">
            <a:extLst>
              <a:ext uri="{FF2B5EF4-FFF2-40B4-BE49-F238E27FC236}">
                <a16:creationId xmlns:a16="http://schemas.microsoft.com/office/drawing/2014/main" id="{02714AF7-C13C-43D2-7EEB-B1CB75D7214D}"/>
              </a:ext>
            </a:extLst>
          </p:cNvPr>
          <p:cNvSpPr txBox="1"/>
          <p:nvPr/>
        </p:nvSpPr>
        <p:spPr>
          <a:xfrm>
            <a:off x="8090504" y="3615019"/>
            <a:ext cx="3210343" cy="1323439"/>
          </a:xfrm>
          <a:prstGeom prst="rect">
            <a:avLst/>
          </a:prstGeom>
          <a:noFill/>
        </p:spPr>
        <p:txBody>
          <a:bodyPr wrap="square">
            <a:spAutoFit/>
          </a:bodyPr>
          <a:lstStyle/>
          <a:p>
            <a:pPr marL="285750" lvl="1" indent="-285750" algn="just" fontAlgn="base">
              <a:buFont typeface="Wingdings" panose="05000000000000000000" pitchFamily="2" charset="2"/>
              <a:buChar char="§"/>
            </a:pPr>
            <a:r>
              <a:rPr lang="fr-FR" sz="1600">
                <a:solidFill>
                  <a:schemeClr val="bg1"/>
                </a:solidFill>
              </a:rPr>
              <a:t>Actions éligibles : intergénérationnel, solutions hybrides d’accueil du JE pouvant préfigurer les solutions de demain  </a:t>
            </a:r>
          </a:p>
        </p:txBody>
      </p:sp>
      <p:sp>
        <p:nvSpPr>
          <p:cNvPr id="13" name="ZoneTexte 12">
            <a:extLst>
              <a:ext uri="{FF2B5EF4-FFF2-40B4-BE49-F238E27FC236}">
                <a16:creationId xmlns:a16="http://schemas.microsoft.com/office/drawing/2014/main" id="{FA0345BB-313A-9C99-A56B-114FE7F52223}"/>
              </a:ext>
            </a:extLst>
          </p:cNvPr>
          <p:cNvSpPr txBox="1"/>
          <p:nvPr/>
        </p:nvSpPr>
        <p:spPr>
          <a:xfrm>
            <a:off x="4493941" y="2665250"/>
            <a:ext cx="2703726" cy="2212913"/>
          </a:xfrm>
          <a:prstGeom prst="rect">
            <a:avLst/>
          </a:prstGeom>
          <a:noFill/>
        </p:spPr>
        <p:txBody>
          <a:bodyPr wrap="square">
            <a:spAutoFit/>
          </a:bodyPr>
          <a:lstStyle/>
          <a:p>
            <a:pPr marL="285750" lvl="1" indent="-285750" algn="just" fontAlgn="base">
              <a:buFont typeface="Wingdings" panose="05000000000000000000" pitchFamily="2" charset="2"/>
              <a:buChar char="§"/>
            </a:pPr>
            <a:r>
              <a:rPr lang="fr-FR" sz="1600" dirty="0">
                <a:solidFill>
                  <a:schemeClr val="bg1"/>
                </a:solidFill>
              </a:rPr>
              <a:t>APP lancé dans le cadre de la préfiguration du </a:t>
            </a:r>
            <a:r>
              <a:rPr lang="fr-FR" sz="1600" dirty="0" err="1">
                <a:solidFill>
                  <a:schemeClr val="bg1"/>
                </a:solidFill>
              </a:rPr>
              <a:t>Sppe</a:t>
            </a:r>
            <a:r>
              <a:rPr lang="fr-FR" sz="1600" dirty="0">
                <a:solidFill>
                  <a:schemeClr val="bg1"/>
                </a:solidFill>
              </a:rPr>
              <a:t> (juin 2023) </a:t>
            </a:r>
          </a:p>
          <a:p>
            <a:pPr marL="285750" lvl="1" indent="-285750" algn="just" fontAlgn="base">
              <a:buFont typeface="Wingdings" panose="05000000000000000000" pitchFamily="2" charset="2"/>
              <a:buChar char="§"/>
            </a:pPr>
            <a:r>
              <a:rPr lang="fr-FR" sz="1600" dirty="0">
                <a:solidFill>
                  <a:schemeClr val="bg1"/>
                </a:solidFill>
              </a:rPr>
              <a:t>Co porté par l’Etat et la </a:t>
            </a:r>
            <a:r>
              <a:rPr lang="fr-FR" sz="1600" dirty="0" err="1">
                <a:solidFill>
                  <a:schemeClr val="bg1"/>
                </a:solidFill>
              </a:rPr>
              <a:t>Cnaf</a:t>
            </a:r>
            <a:r>
              <a:rPr lang="fr-FR" sz="1600" dirty="0">
                <a:solidFill>
                  <a:schemeClr val="bg1"/>
                </a:solidFill>
              </a:rPr>
              <a:t> (10 millions d’euros/an)</a:t>
            </a:r>
          </a:p>
          <a:p>
            <a:pPr marL="285750" lvl="1" indent="-285750" algn="just" fontAlgn="base">
              <a:buFont typeface="Wingdings" panose="05000000000000000000" pitchFamily="2" charset="2"/>
              <a:buChar char="§"/>
            </a:pPr>
            <a:r>
              <a:rPr lang="fr-FR" sz="1600" dirty="0">
                <a:solidFill>
                  <a:schemeClr val="bg1"/>
                </a:solidFill>
              </a:rPr>
              <a:t>222 projets lauréats </a:t>
            </a:r>
          </a:p>
          <a:p>
            <a:pPr marL="0" lvl="1" fontAlgn="base">
              <a:lnSpc>
                <a:spcPct val="120000"/>
              </a:lnSpc>
              <a:spcBef>
                <a:spcPts val="1000"/>
              </a:spcBef>
            </a:pPr>
            <a:endParaRPr lang="fr-FR" sz="1600" dirty="0">
              <a:solidFill>
                <a:schemeClr val="bg1"/>
              </a:solidFill>
            </a:endParaRPr>
          </a:p>
        </p:txBody>
      </p:sp>
      <p:sp>
        <p:nvSpPr>
          <p:cNvPr id="14" name="ZoneTexte 13">
            <a:extLst>
              <a:ext uri="{FF2B5EF4-FFF2-40B4-BE49-F238E27FC236}">
                <a16:creationId xmlns:a16="http://schemas.microsoft.com/office/drawing/2014/main" id="{40198CCC-0396-6398-8F26-0344EF1E3363}"/>
              </a:ext>
            </a:extLst>
          </p:cNvPr>
          <p:cNvSpPr txBox="1"/>
          <p:nvPr/>
        </p:nvSpPr>
        <p:spPr>
          <a:xfrm>
            <a:off x="4243638" y="5326453"/>
            <a:ext cx="6495109" cy="830997"/>
          </a:xfrm>
          <a:prstGeom prst="rect">
            <a:avLst/>
          </a:prstGeom>
          <a:noFill/>
          <a:ln w="31750" cmpd="thickThin">
            <a:solidFill>
              <a:srgbClr val="7CA655"/>
            </a:solidFill>
          </a:ln>
        </p:spPr>
        <p:txBody>
          <a:bodyPr wrap="square">
            <a:spAutoFit/>
          </a:bodyPr>
          <a:lstStyle/>
          <a:p>
            <a:pPr algn="ctr">
              <a:spcBef>
                <a:spcPts val="1000"/>
              </a:spcBef>
            </a:pPr>
            <a:r>
              <a:rPr lang="fr-FR" sz="1600" b="1" dirty="0">
                <a:solidFill>
                  <a:schemeClr val="accent6"/>
                </a:solidFill>
              </a:rPr>
              <a:t>Amplifier l’impact des actions dans une visée de transition vers un nouveau mode d’action des politiques publiques associant les personnes  de la conception à l’évaluation</a:t>
            </a:r>
          </a:p>
        </p:txBody>
      </p:sp>
      <p:sp>
        <p:nvSpPr>
          <p:cNvPr id="6" name="Espace réservé du contenu 5">
            <a:extLst>
              <a:ext uri="{FF2B5EF4-FFF2-40B4-BE49-F238E27FC236}">
                <a16:creationId xmlns:a16="http://schemas.microsoft.com/office/drawing/2014/main" id="{DB313528-675A-7199-D4E9-21EE909D0B9A}"/>
              </a:ext>
            </a:extLst>
          </p:cNvPr>
          <p:cNvSpPr>
            <a:spLocks noGrp="1"/>
          </p:cNvSpPr>
          <p:nvPr>
            <p:ph sz="half" idx="13"/>
          </p:nvPr>
        </p:nvSpPr>
        <p:spPr/>
        <p:txBody>
          <a:bodyPr/>
          <a:lstStyle/>
          <a:p>
            <a:endParaRPr lang="fr-FR"/>
          </a:p>
        </p:txBody>
      </p:sp>
    </p:spTree>
    <p:extLst>
      <p:ext uri="{BB962C8B-B14F-4D97-AF65-F5344CB8AC3E}">
        <p14:creationId xmlns:p14="http://schemas.microsoft.com/office/powerpoint/2010/main" val="829996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FFA87A-1104-4692-B2D9-9772D377E14E}"/>
              </a:ext>
            </a:extLst>
          </p:cNvPr>
          <p:cNvSpPr/>
          <p:nvPr/>
        </p:nvSpPr>
        <p:spPr>
          <a:xfrm>
            <a:off x="597482" y="1709801"/>
            <a:ext cx="9352125" cy="307777"/>
          </a:xfrm>
          <a:prstGeom prst="rect">
            <a:avLst/>
          </a:prstGeom>
        </p:spPr>
        <p:txBody>
          <a:bodyPr wrap="square">
            <a:spAutoFit/>
          </a:bodyPr>
          <a:lstStyle/>
          <a:p>
            <a:pPr marL="285750" indent="-285750">
              <a:buFont typeface="Wingdings" panose="05000000000000000000" pitchFamily="2" charset="2"/>
              <a:buChar char="§"/>
            </a:pPr>
            <a:r>
              <a:rPr lang="fr-FR" sz="1400" dirty="0"/>
              <a:t>Aide à l’investissement en ALSH</a:t>
            </a:r>
          </a:p>
        </p:txBody>
      </p:sp>
      <p:graphicFrame>
        <p:nvGraphicFramePr>
          <p:cNvPr id="3" name="Tableau 2">
            <a:extLst>
              <a:ext uri="{FF2B5EF4-FFF2-40B4-BE49-F238E27FC236}">
                <a16:creationId xmlns:a16="http://schemas.microsoft.com/office/drawing/2014/main" id="{39910A07-CDC3-6A07-AEC7-D9658F14FB9B}"/>
              </a:ext>
            </a:extLst>
          </p:cNvPr>
          <p:cNvGraphicFramePr>
            <a:graphicFrameLocks noGrp="1"/>
          </p:cNvGraphicFramePr>
          <p:nvPr>
            <p:extLst>
              <p:ext uri="{D42A27DB-BD31-4B8C-83A1-F6EECF244321}">
                <p14:modId xmlns:p14="http://schemas.microsoft.com/office/powerpoint/2010/main" val="4240509336"/>
              </p:ext>
            </p:extLst>
          </p:nvPr>
        </p:nvGraphicFramePr>
        <p:xfrm>
          <a:off x="886408" y="2498543"/>
          <a:ext cx="8350898" cy="2617344"/>
        </p:xfrm>
        <a:graphic>
          <a:graphicData uri="http://schemas.openxmlformats.org/drawingml/2006/table">
            <a:tbl>
              <a:tblPr firstRow="1" firstCol="1" bandRow="1">
                <a:tableStyleId>{5C22544A-7EE6-4342-B048-85BDC9FD1C3A}</a:tableStyleId>
              </a:tblPr>
              <a:tblGrid>
                <a:gridCol w="3375847">
                  <a:extLst>
                    <a:ext uri="{9D8B030D-6E8A-4147-A177-3AD203B41FA5}">
                      <a16:colId xmlns:a16="http://schemas.microsoft.com/office/drawing/2014/main" val="4172812040"/>
                    </a:ext>
                  </a:extLst>
                </a:gridCol>
                <a:gridCol w="2480944">
                  <a:extLst>
                    <a:ext uri="{9D8B030D-6E8A-4147-A177-3AD203B41FA5}">
                      <a16:colId xmlns:a16="http://schemas.microsoft.com/office/drawing/2014/main" val="4050243944"/>
                    </a:ext>
                  </a:extLst>
                </a:gridCol>
                <a:gridCol w="2494107">
                  <a:extLst>
                    <a:ext uri="{9D8B030D-6E8A-4147-A177-3AD203B41FA5}">
                      <a16:colId xmlns:a16="http://schemas.microsoft.com/office/drawing/2014/main" val="3279164125"/>
                    </a:ext>
                  </a:extLst>
                </a:gridCol>
              </a:tblGrid>
              <a:tr h="845185">
                <a:tc>
                  <a:txBody>
                    <a:bodyPr/>
                    <a:lstStyle/>
                    <a:p>
                      <a:pPr>
                        <a:lnSpc>
                          <a:spcPct val="107000"/>
                        </a:lnSpc>
                        <a:spcAft>
                          <a:spcPts val="800"/>
                        </a:spcAft>
                      </a:pPr>
                      <a:r>
                        <a:rPr lang="fr-FR" sz="1100" kern="100">
                          <a:effectLst/>
                        </a:rPr>
                        <a:t> </a:t>
                      </a:r>
                      <a:endParaRPr lang="fr-F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kern="100">
                          <a:effectLst/>
                        </a:rPr>
                        <a:t>Financement socle maximal</a:t>
                      </a:r>
                      <a:endParaRPr lang="fr-F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kern="100" dirty="0">
                          <a:effectLst/>
                        </a:rPr>
                        <a:t>Financement maximal majoré/Développement durable « labélisation et certification »</a:t>
                      </a:r>
                      <a:endParaRPr lang="fr-F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4767824"/>
                  </a:ext>
                </a:extLst>
              </a:tr>
              <a:tr h="704215">
                <a:tc>
                  <a:txBody>
                    <a:bodyPr/>
                    <a:lstStyle/>
                    <a:p>
                      <a:pPr>
                        <a:lnSpc>
                          <a:spcPct val="107000"/>
                        </a:lnSpc>
                        <a:spcAft>
                          <a:spcPts val="800"/>
                        </a:spcAft>
                      </a:pPr>
                      <a:r>
                        <a:rPr lang="fr-FR" sz="1100" kern="100">
                          <a:effectLst/>
                        </a:rPr>
                        <a:t>Création ou rénovation, transplantation </a:t>
                      </a:r>
                      <a:r>
                        <a:rPr lang="fr-FR" sz="1100" u="sng" kern="100">
                          <a:effectLst/>
                        </a:rPr>
                        <a:t>avec développement de l’offre</a:t>
                      </a:r>
                      <a:endParaRPr lang="fr-F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kern="100" dirty="0">
                          <a:effectLst/>
                        </a:rPr>
                        <a:t>270 000€</a:t>
                      </a:r>
                    </a:p>
                    <a:p>
                      <a:pPr algn="ctr">
                        <a:lnSpc>
                          <a:spcPct val="107000"/>
                        </a:lnSpc>
                        <a:spcAft>
                          <a:spcPts val="800"/>
                        </a:spcAft>
                      </a:pPr>
                      <a:r>
                        <a:rPr lang="fr-FR" sz="1200" kern="100" dirty="0">
                          <a:effectLst/>
                          <a:latin typeface="Calibri" panose="020F0502020204030204" pitchFamily="34" charset="0"/>
                          <a:ea typeface="Times New Roman" panose="02020603050405020304" pitchFamily="18" charset="0"/>
                          <a:cs typeface="Times New Roman" panose="02020603050405020304" pitchFamily="18" charset="0"/>
                        </a:rPr>
                        <a:t>dans la limite de 60 % des dépenses</a:t>
                      </a:r>
                      <a:endParaRPr lang="fr-FR" sz="10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kern="100" dirty="0">
                          <a:effectLst/>
                        </a:rPr>
                        <a:t>350 000€</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fr-FR" sz="12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dans la limite de 60 % des dépenses</a:t>
                      </a:r>
                      <a:endParaRPr lang="fr-F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5350473"/>
                  </a:ext>
                </a:extLst>
              </a:tr>
              <a:tr h="478155">
                <a:tc>
                  <a:txBody>
                    <a:bodyPr/>
                    <a:lstStyle/>
                    <a:p>
                      <a:pPr>
                        <a:lnSpc>
                          <a:spcPct val="107000"/>
                        </a:lnSpc>
                        <a:spcAft>
                          <a:spcPts val="800"/>
                        </a:spcAft>
                      </a:pPr>
                      <a:r>
                        <a:rPr lang="fr-FR" sz="1100" kern="100">
                          <a:effectLst/>
                        </a:rPr>
                        <a:t>Rénovation, transplantation </a:t>
                      </a:r>
                      <a:r>
                        <a:rPr lang="fr-FR" sz="1100" u="sng" kern="100">
                          <a:effectLst/>
                        </a:rPr>
                        <a:t>avec maintien de l’offre </a:t>
                      </a:r>
                      <a:endParaRPr lang="fr-F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kern="100" dirty="0">
                          <a:effectLst/>
                        </a:rPr>
                        <a:t>150 000€</a:t>
                      </a:r>
                    </a:p>
                    <a:p>
                      <a:pPr marL="0" marR="0" lvl="0" indent="0" algn="ctr" defTabSz="457200" rtl="0" eaLnBrk="1" fontAlgn="auto" latinLnBrk="0" hangingPunct="1">
                        <a:lnSpc>
                          <a:spcPct val="107000"/>
                        </a:lnSpc>
                        <a:spcBef>
                          <a:spcPts val="0"/>
                        </a:spcBef>
                        <a:spcAft>
                          <a:spcPts val="800"/>
                        </a:spcAft>
                        <a:buClrTx/>
                        <a:buSzTx/>
                        <a:buFontTx/>
                        <a:buNone/>
                        <a:tabLst/>
                        <a:defRPr/>
                      </a:pPr>
                      <a:r>
                        <a:rPr lang="fr-FR" sz="1100" kern="100" dirty="0">
                          <a:effectLst/>
                          <a:latin typeface="Calibri" panose="020F0502020204030204" pitchFamily="34" charset="0"/>
                          <a:ea typeface="Times New Roman" panose="02020603050405020304" pitchFamily="18" charset="0"/>
                          <a:cs typeface="Times New Roman" panose="02020603050405020304" pitchFamily="18" charset="0"/>
                        </a:rPr>
                        <a:t>dans la limite de 60 % des dépenses</a:t>
                      </a:r>
                      <a:endParaRPr lang="fr-FR"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kern="100" dirty="0">
                          <a:effectLst/>
                        </a:rPr>
                        <a:t>180 000€</a:t>
                      </a:r>
                    </a:p>
                    <a:p>
                      <a:pPr marL="0" marR="0" lvl="0" indent="0" algn="ctr" defTabSz="457200" rtl="0" eaLnBrk="1" fontAlgn="auto" latinLnBrk="0" hangingPunct="1">
                        <a:lnSpc>
                          <a:spcPct val="107000"/>
                        </a:lnSpc>
                        <a:spcBef>
                          <a:spcPts val="0"/>
                        </a:spcBef>
                        <a:spcAft>
                          <a:spcPts val="800"/>
                        </a:spcAft>
                        <a:buClrTx/>
                        <a:buSzTx/>
                        <a:buFontTx/>
                        <a:buNone/>
                        <a:tabLst/>
                        <a:defRPr/>
                      </a:pPr>
                      <a:r>
                        <a:rPr lang="fr-FR" sz="1100" kern="100" dirty="0">
                          <a:effectLst/>
                          <a:latin typeface="Calibri" panose="020F0502020204030204" pitchFamily="34" charset="0"/>
                          <a:ea typeface="Times New Roman" panose="02020603050405020304" pitchFamily="18" charset="0"/>
                          <a:cs typeface="Times New Roman" panose="02020603050405020304" pitchFamily="18" charset="0"/>
                        </a:rPr>
                        <a:t>dans la limite de 60 % des dépenses</a:t>
                      </a:r>
                      <a:endParaRPr lang="fr-FR"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58270723"/>
                  </a:ext>
                </a:extLst>
              </a:tr>
              <a:tr h="314325">
                <a:tc>
                  <a:txBody>
                    <a:bodyPr/>
                    <a:lstStyle/>
                    <a:p>
                      <a:pPr>
                        <a:lnSpc>
                          <a:spcPct val="107000"/>
                        </a:lnSpc>
                        <a:spcAft>
                          <a:spcPts val="800"/>
                        </a:spcAft>
                      </a:pPr>
                      <a:r>
                        <a:rPr lang="fr-FR" sz="1100" kern="100">
                          <a:effectLst/>
                        </a:rPr>
                        <a:t>Achats de matériels </a:t>
                      </a:r>
                      <a:endParaRPr lang="fr-FR"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kern="100" dirty="0">
                          <a:effectLst/>
                        </a:rPr>
                        <a:t>25 000€</a:t>
                      </a:r>
                    </a:p>
                    <a:p>
                      <a:pPr marL="0" marR="0" lvl="0" indent="0" algn="ctr" defTabSz="457200" rtl="0" eaLnBrk="1" fontAlgn="auto" latinLnBrk="0" hangingPunct="1">
                        <a:lnSpc>
                          <a:spcPct val="107000"/>
                        </a:lnSpc>
                        <a:spcBef>
                          <a:spcPts val="0"/>
                        </a:spcBef>
                        <a:spcAft>
                          <a:spcPts val="800"/>
                        </a:spcAft>
                        <a:buClrTx/>
                        <a:buSzTx/>
                        <a:buFontTx/>
                        <a:buNone/>
                        <a:tabLst/>
                        <a:defRPr/>
                      </a:pPr>
                      <a:r>
                        <a:rPr lang="fr-FR" sz="1100" kern="100" dirty="0">
                          <a:effectLst/>
                          <a:latin typeface="Calibri" panose="020F0502020204030204" pitchFamily="34" charset="0"/>
                          <a:ea typeface="Times New Roman" panose="02020603050405020304" pitchFamily="18" charset="0"/>
                          <a:cs typeface="Times New Roman" panose="02020603050405020304" pitchFamily="18" charset="0"/>
                        </a:rPr>
                        <a:t>dans la limite de 60 % des dépenses</a:t>
                      </a:r>
                      <a:endParaRPr lang="fr-FR" sz="9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kern="100" dirty="0">
                          <a:effectLst/>
                        </a:rPr>
                        <a:t> </a:t>
                      </a:r>
                      <a:endParaRPr lang="fr-FR"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53031868"/>
                  </a:ext>
                </a:extLst>
              </a:tr>
            </a:tbl>
          </a:graphicData>
        </a:graphic>
      </p:graphicFrame>
      <p:sp>
        <p:nvSpPr>
          <p:cNvPr id="6" name="Titre 1">
            <a:extLst>
              <a:ext uri="{FF2B5EF4-FFF2-40B4-BE49-F238E27FC236}">
                <a16:creationId xmlns:a16="http://schemas.microsoft.com/office/drawing/2014/main" id="{8BD46931-7C6B-9529-DAFB-E29EEDFF76A3}"/>
              </a:ext>
            </a:extLst>
          </p:cNvPr>
          <p:cNvSpPr txBox="1">
            <a:spLocks/>
          </p:cNvSpPr>
          <p:nvPr/>
        </p:nvSpPr>
        <p:spPr>
          <a:xfrm>
            <a:off x="1252826" y="244798"/>
            <a:ext cx="7766936" cy="476822"/>
          </a:xfrm>
          <a:prstGeom prst="rect">
            <a:avLst/>
          </a:prstGeom>
          <a:solidFill>
            <a:srgbClr val="00B0F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chemeClr val="tx1"/>
                </a:solidFill>
              </a:rPr>
              <a:t>FONDS INVESTISSEMENT EN ALSH</a:t>
            </a:r>
          </a:p>
        </p:txBody>
      </p:sp>
    </p:spTree>
    <p:extLst>
      <p:ext uri="{BB962C8B-B14F-4D97-AF65-F5344CB8AC3E}">
        <p14:creationId xmlns:p14="http://schemas.microsoft.com/office/powerpoint/2010/main" val="2143822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6BA5A-AEC5-DBCC-EAE4-9616BB925D0F}"/>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72C40660-63A0-B710-055D-AFA516DBACB1}"/>
              </a:ext>
            </a:extLst>
          </p:cNvPr>
          <p:cNvSpPr txBox="1">
            <a:spLocks/>
          </p:cNvSpPr>
          <p:nvPr/>
        </p:nvSpPr>
        <p:spPr>
          <a:xfrm>
            <a:off x="1283616" y="1985878"/>
            <a:ext cx="7766936" cy="3139015"/>
          </a:xfrm>
          <a:prstGeom prst="snip1Rect">
            <a:avLst/>
          </a:prstGeom>
          <a:solidFill>
            <a:srgbClr val="CC99FF"/>
          </a:solidFill>
        </p:spPr>
        <p:txBody>
          <a:bodyPr vert="horz" lIns="91440" tIns="45720" rIns="91440" bIns="45720" rtlCol="0" anchor="ctr" anchorCtr="0">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chemeClr val="tx1"/>
                </a:solidFill>
              </a:rPr>
              <a:t>FONDS PUBLICS ET TERRITOIRES</a:t>
            </a:r>
          </a:p>
          <a:p>
            <a:pPr algn="ctr"/>
            <a:endParaRPr lang="fr-FR" sz="2000" b="1" dirty="0">
              <a:solidFill>
                <a:schemeClr val="tx1"/>
              </a:solidFill>
            </a:endParaRPr>
          </a:p>
          <a:p>
            <a:pPr algn="ctr"/>
            <a:r>
              <a:rPr lang="fr-FR" sz="2000" b="1" dirty="0">
                <a:solidFill>
                  <a:schemeClr val="tx1"/>
                </a:solidFill>
              </a:rPr>
              <a:t> JEUNESSE</a:t>
            </a:r>
          </a:p>
          <a:p>
            <a:pPr algn="ctr"/>
            <a:endParaRPr lang="fr-FR" sz="2000" b="1" dirty="0">
              <a:solidFill>
                <a:schemeClr val="tx1"/>
              </a:solidFill>
            </a:endParaRPr>
          </a:p>
          <a:p>
            <a:pPr algn="ctr"/>
            <a:endParaRPr lang="fr-FR" sz="2000" b="1" dirty="0">
              <a:solidFill>
                <a:schemeClr val="tx1"/>
              </a:solidFill>
            </a:endParaRPr>
          </a:p>
          <a:p>
            <a:pPr algn="ctr"/>
            <a:r>
              <a:rPr lang="fr-FR" sz="2000" b="1" dirty="0">
                <a:solidFill>
                  <a:schemeClr val="tx1"/>
                </a:solidFill>
              </a:rPr>
              <a:t>5 AXES</a:t>
            </a:r>
          </a:p>
        </p:txBody>
      </p:sp>
      <p:sp>
        <p:nvSpPr>
          <p:cNvPr id="2" name="ZoneTexte 1">
            <a:extLst>
              <a:ext uri="{FF2B5EF4-FFF2-40B4-BE49-F238E27FC236}">
                <a16:creationId xmlns:a16="http://schemas.microsoft.com/office/drawing/2014/main" id="{D3E968C7-29A2-90D5-83C3-7EAE6387E887}"/>
              </a:ext>
            </a:extLst>
          </p:cNvPr>
          <p:cNvSpPr txBox="1"/>
          <p:nvPr/>
        </p:nvSpPr>
        <p:spPr>
          <a:xfrm>
            <a:off x="10096500" y="714375"/>
            <a:ext cx="1582848" cy="649188"/>
          </a:xfrm>
          <a:prstGeom prst="ellipse">
            <a:avLst/>
          </a:prstGeom>
          <a:solidFill>
            <a:schemeClr val="accent3"/>
          </a:solidFill>
        </p:spPr>
        <p:txBody>
          <a:bodyPr wrap="none" rtlCol="0">
            <a:spAutoFit/>
          </a:bodyPr>
          <a:lstStyle/>
          <a:p>
            <a:r>
              <a:rPr lang="fr-FR" sz="1200" b="1" dirty="0">
                <a:solidFill>
                  <a:schemeClr val="bg1"/>
                </a:solidFill>
              </a:rPr>
              <a:t>Financement</a:t>
            </a:r>
          </a:p>
          <a:p>
            <a:r>
              <a:rPr lang="fr-FR" sz="1200" b="1" dirty="0">
                <a:solidFill>
                  <a:schemeClr val="bg1"/>
                </a:solidFill>
              </a:rPr>
              <a:t>Jusqu’à 80%</a:t>
            </a:r>
          </a:p>
        </p:txBody>
      </p:sp>
    </p:spTree>
    <p:extLst>
      <p:ext uri="{BB962C8B-B14F-4D97-AF65-F5344CB8AC3E}">
        <p14:creationId xmlns:p14="http://schemas.microsoft.com/office/powerpoint/2010/main" val="1555369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DBD19-37C1-7332-80E4-A2C19CB8CF64}"/>
              </a:ext>
            </a:extLst>
          </p:cNvPr>
          <p:cNvSpPr/>
          <p:nvPr/>
        </p:nvSpPr>
        <p:spPr>
          <a:xfrm>
            <a:off x="4285863" y="1796192"/>
            <a:ext cx="2710062"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Mille avec un remplissage uni">
            <a:extLst>
              <a:ext uri="{FF2B5EF4-FFF2-40B4-BE49-F238E27FC236}">
                <a16:creationId xmlns:a16="http://schemas.microsoft.com/office/drawing/2014/main" id="{5CB427DE-5186-9563-93E8-CF2FCC3296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642" y="2523311"/>
            <a:ext cx="662687" cy="662687"/>
          </a:xfrm>
          <a:prstGeom prst="rect">
            <a:avLst/>
          </a:prstGeom>
        </p:spPr>
      </p:pic>
      <p:sp>
        <p:nvSpPr>
          <p:cNvPr id="27" name="Rectangle 26">
            <a:extLst>
              <a:ext uri="{FF2B5EF4-FFF2-40B4-BE49-F238E27FC236}">
                <a16:creationId xmlns:a16="http://schemas.microsoft.com/office/drawing/2014/main" id="{91007971-7306-B597-6804-672C00BC2B14}"/>
              </a:ext>
            </a:extLst>
          </p:cNvPr>
          <p:cNvSpPr/>
          <p:nvPr/>
        </p:nvSpPr>
        <p:spPr>
          <a:xfrm>
            <a:off x="5551714" y="1796192"/>
            <a:ext cx="2242457" cy="242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6">
            <a:extLst>
              <a:ext uri="{FF2B5EF4-FFF2-40B4-BE49-F238E27FC236}">
                <a16:creationId xmlns:a16="http://schemas.microsoft.com/office/drawing/2014/main" id="{20A80B60-0020-C7A2-40DC-7D0DC3D68351}"/>
              </a:ext>
            </a:extLst>
          </p:cNvPr>
          <p:cNvSpPr txBox="1">
            <a:spLocks/>
          </p:cNvSpPr>
          <p:nvPr/>
        </p:nvSpPr>
        <p:spPr>
          <a:xfrm>
            <a:off x="2960228" y="4100323"/>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solidFill>
                  <a:schemeClr val="accent6"/>
                </a:solidFill>
              </a:rPr>
              <a:t>Priorités</a:t>
            </a:r>
          </a:p>
        </p:txBody>
      </p:sp>
      <p:sp>
        <p:nvSpPr>
          <p:cNvPr id="18" name="Espace réservé du texte 6">
            <a:extLst>
              <a:ext uri="{FF2B5EF4-FFF2-40B4-BE49-F238E27FC236}">
                <a16:creationId xmlns:a16="http://schemas.microsoft.com/office/drawing/2014/main" id="{6E38E046-C472-77D0-E325-9D00C87EC293}"/>
              </a:ext>
            </a:extLst>
          </p:cNvPr>
          <p:cNvSpPr txBox="1">
            <a:spLocks/>
          </p:cNvSpPr>
          <p:nvPr/>
        </p:nvSpPr>
        <p:spPr>
          <a:xfrm>
            <a:off x="5086274" y="4738001"/>
            <a:ext cx="3036477" cy="2904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t>Enjeux de gouvernance </a:t>
            </a:r>
            <a:endParaRPr lang="fr-FR" sz="2000">
              <a:highlight>
                <a:srgbClr val="FFFF00"/>
              </a:highlight>
            </a:endParaRPr>
          </a:p>
        </p:txBody>
      </p:sp>
      <p:pic>
        <p:nvPicPr>
          <p:cNvPr id="24" name="Graphique 23" descr="Priorités contour">
            <a:extLst>
              <a:ext uri="{FF2B5EF4-FFF2-40B4-BE49-F238E27FC236}">
                <a16:creationId xmlns:a16="http://schemas.microsoft.com/office/drawing/2014/main" id="{9A55CD50-6CA6-8FEA-3BE3-4367A49FB0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5088" y="4375317"/>
            <a:ext cx="914400" cy="956452"/>
          </a:xfrm>
          <a:prstGeom prst="rect">
            <a:avLst/>
          </a:prstGeom>
        </p:spPr>
      </p:pic>
      <p:sp>
        <p:nvSpPr>
          <p:cNvPr id="4" name="ZoneTexte 3">
            <a:extLst>
              <a:ext uri="{FF2B5EF4-FFF2-40B4-BE49-F238E27FC236}">
                <a16:creationId xmlns:a16="http://schemas.microsoft.com/office/drawing/2014/main" id="{4AECD7D9-A02A-95AF-7409-952206996237}"/>
              </a:ext>
            </a:extLst>
          </p:cNvPr>
          <p:cNvSpPr txBox="1"/>
          <p:nvPr/>
        </p:nvSpPr>
        <p:spPr>
          <a:xfrm>
            <a:off x="1366316" y="2575904"/>
            <a:ext cx="7113655" cy="646331"/>
          </a:xfrm>
          <a:prstGeom prst="rect">
            <a:avLst/>
          </a:prstGeom>
          <a:noFill/>
          <a:ln w="19050">
            <a:solidFill>
              <a:srgbClr val="92D050"/>
            </a:solidFill>
          </a:ln>
        </p:spPr>
        <p:txBody>
          <a:bodyPr wrap="square" rtlCol="0">
            <a:spAutoFit/>
          </a:bodyPr>
          <a:lstStyle/>
          <a:p>
            <a:r>
              <a:rPr lang="fr-FR" sz="1800" b="1" kern="1200" dirty="0">
                <a:solidFill>
                  <a:schemeClr val="accent6"/>
                </a:solidFill>
              </a:rPr>
              <a:t>Renforcer les dynamiques inclusives en ALSH et accueils de jeunes en garantissant l’effectivité des solutions d’accueil</a:t>
            </a:r>
            <a:endParaRPr lang="fr-FR" b="1" dirty="0">
              <a:solidFill>
                <a:schemeClr val="accent6"/>
              </a:solidFill>
            </a:endParaRPr>
          </a:p>
        </p:txBody>
      </p:sp>
      <p:sp>
        <p:nvSpPr>
          <p:cNvPr id="5" name="Espace réservé du contenu 7">
            <a:extLst>
              <a:ext uri="{FF2B5EF4-FFF2-40B4-BE49-F238E27FC236}">
                <a16:creationId xmlns:a16="http://schemas.microsoft.com/office/drawing/2014/main" id="{4A8A1C2C-275E-A5A0-C4CD-9B09EAEEACFC}"/>
              </a:ext>
            </a:extLst>
          </p:cNvPr>
          <p:cNvSpPr txBox="1">
            <a:spLocks/>
          </p:cNvSpPr>
          <p:nvPr/>
        </p:nvSpPr>
        <p:spPr>
          <a:xfrm>
            <a:off x="2989777" y="4476783"/>
            <a:ext cx="7337135" cy="1158920"/>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defRPr/>
            </a:pPr>
            <a:r>
              <a:rPr lang="fr-FR" dirty="0">
                <a:solidFill>
                  <a:schemeClr val="accent6"/>
                </a:solidFill>
              </a:rPr>
              <a:t>Financement des actions de sensibilisation à l’inclusion handicap</a:t>
            </a:r>
          </a:p>
          <a:p>
            <a:pPr algn="just">
              <a:spcBef>
                <a:spcPts val="0"/>
              </a:spcBef>
              <a:defRPr/>
            </a:pPr>
            <a:r>
              <a:rPr lang="fr-FR" dirty="0">
                <a:solidFill>
                  <a:schemeClr val="accent6"/>
                </a:solidFill>
              </a:rPr>
              <a:t>Adaptation des locaux</a:t>
            </a:r>
          </a:p>
          <a:p>
            <a:pPr algn="just">
              <a:spcBef>
                <a:spcPts val="0"/>
              </a:spcBef>
              <a:defRPr/>
            </a:pPr>
            <a:r>
              <a:rPr lang="fr-FR" dirty="0">
                <a:solidFill>
                  <a:schemeClr val="accent6"/>
                </a:solidFill>
              </a:rPr>
              <a:t>Adaptation du projet d’accueil (notamment espace sensoriel type </a:t>
            </a:r>
            <a:r>
              <a:rPr lang="fr-FR" dirty="0" err="1">
                <a:solidFill>
                  <a:schemeClr val="accent6"/>
                </a:solidFill>
              </a:rPr>
              <a:t>Snozelen</a:t>
            </a:r>
            <a:r>
              <a:rPr lang="fr-FR" dirty="0">
                <a:solidFill>
                  <a:schemeClr val="accent6"/>
                </a:solidFill>
              </a:rPr>
              <a:t>)</a:t>
            </a:r>
          </a:p>
          <a:p>
            <a:pPr algn="just">
              <a:spcBef>
                <a:spcPts val="0"/>
              </a:spcBef>
              <a:defRPr/>
            </a:pPr>
            <a:r>
              <a:rPr lang="fr-FR" dirty="0">
                <a:solidFill>
                  <a:schemeClr val="accent6"/>
                </a:solidFill>
              </a:rPr>
              <a:t>Mise en place d’une fonction de référent handicap faisant lien avec le </a:t>
            </a:r>
            <a:r>
              <a:rPr lang="fr-FR" dirty="0" err="1">
                <a:solidFill>
                  <a:schemeClr val="accent6"/>
                </a:solidFill>
              </a:rPr>
              <a:t>prh</a:t>
            </a:r>
            <a:endParaRPr lang="fr-FR" dirty="0">
              <a:solidFill>
                <a:schemeClr val="accent6"/>
              </a:solidFill>
            </a:endParaRPr>
          </a:p>
          <a:p>
            <a:pPr>
              <a:spcBef>
                <a:spcPts val="0"/>
              </a:spcBef>
              <a:defRPr/>
            </a:pPr>
            <a:endParaRPr lang="fr-FR" dirty="0">
              <a:solidFill>
                <a:schemeClr val="accent6"/>
              </a:solidFill>
            </a:endParaRPr>
          </a:p>
          <a:p>
            <a:pPr marL="0" indent="0">
              <a:buFont typeface="Wingdings" pitchFamily="2" charset="2"/>
              <a:buNone/>
            </a:pPr>
            <a:endParaRPr lang="fr-FR" dirty="0">
              <a:solidFill>
                <a:schemeClr val="accent6"/>
              </a:solidFill>
              <a:highlight>
                <a:srgbClr val="FFFF00"/>
              </a:highlight>
            </a:endParaRPr>
          </a:p>
        </p:txBody>
      </p:sp>
      <p:sp>
        <p:nvSpPr>
          <p:cNvPr id="9" name="Titre 1">
            <a:extLst>
              <a:ext uri="{FF2B5EF4-FFF2-40B4-BE49-F238E27FC236}">
                <a16:creationId xmlns:a16="http://schemas.microsoft.com/office/drawing/2014/main" id="{0220533F-D561-5ABE-E17E-686A12BA75B6}"/>
              </a:ext>
            </a:extLst>
          </p:cNvPr>
          <p:cNvSpPr>
            <a:spLocks noGrp="1"/>
          </p:cNvSpPr>
          <p:nvPr>
            <p:ph type="title"/>
          </p:nvPr>
        </p:nvSpPr>
        <p:spPr>
          <a:xfrm>
            <a:off x="418843" y="1111418"/>
            <a:ext cx="9013371" cy="1304780"/>
          </a:xfrm>
          <a:solidFill>
            <a:schemeClr val="tx1"/>
          </a:solidFill>
        </p:spPr>
        <p:txBody>
          <a:bodyPr>
            <a:normAutofit fontScale="90000"/>
          </a:bodyPr>
          <a:lstStyle/>
          <a:p>
            <a:r>
              <a:rPr lang="fr-FR" dirty="0">
                <a:solidFill>
                  <a:schemeClr val="accent6"/>
                </a:solidFill>
              </a:rPr>
              <a:t>AXE 1 </a:t>
            </a:r>
            <a:r>
              <a:rPr lang="fr-FR" sz="4000" dirty="0"/>
              <a:t>- L’accueil des enfants en situation de handicap dans les structures de droit commun</a:t>
            </a:r>
            <a:br>
              <a:rPr lang="fr-FR" dirty="0"/>
            </a:br>
            <a:endParaRPr lang="fr-FR" dirty="0">
              <a:solidFill>
                <a:schemeClr val="accent6"/>
              </a:solidFill>
            </a:endParaRPr>
          </a:p>
        </p:txBody>
      </p:sp>
      <p:sp>
        <p:nvSpPr>
          <p:cNvPr id="3" name="Espace réservé du texte 2">
            <a:extLst>
              <a:ext uri="{FF2B5EF4-FFF2-40B4-BE49-F238E27FC236}">
                <a16:creationId xmlns:a16="http://schemas.microsoft.com/office/drawing/2014/main" id="{E176D5FE-26AD-C12E-99E2-24041BFAABBA}"/>
              </a:ext>
            </a:extLst>
          </p:cNvPr>
          <p:cNvSpPr>
            <a:spLocks noGrp="1"/>
          </p:cNvSpPr>
          <p:nvPr>
            <p:ph type="body" idx="1"/>
          </p:nvPr>
        </p:nvSpPr>
        <p:spPr>
          <a:xfrm>
            <a:off x="1366316" y="2038791"/>
            <a:ext cx="3036477" cy="404216"/>
          </a:xfrm>
        </p:spPr>
        <p:txBody>
          <a:bodyPr>
            <a:normAutofit/>
          </a:bodyPr>
          <a:lstStyle/>
          <a:p>
            <a:r>
              <a:rPr lang="fr-FR" sz="2400" b="1" dirty="0">
                <a:solidFill>
                  <a:schemeClr val="accent6">
                    <a:lumMod val="50000"/>
                  </a:schemeClr>
                </a:solidFill>
              </a:rPr>
              <a:t>Volets 3 et 4</a:t>
            </a:r>
          </a:p>
        </p:txBody>
      </p:sp>
      <p:sp>
        <p:nvSpPr>
          <p:cNvPr id="2" name="Rectangle 1">
            <a:extLst>
              <a:ext uri="{FF2B5EF4-FFF2-40B4-BE49-F238E27FC236}">
                <a16:creationId xmlns:a16="http://schemas.microsoft.com/office/drawing/2014/main" id="{7EB1D83B-6499-F3AF-C386-8A7719A4E9C5}"/>
              </a:ext>
            </a:extLst>
          </p:cNvPr>
          <p:cNvSpPr/>
          <p:nvPr/>
        </p:nvSpPr>
        <p:spPr>
          <a:xfrm>
            <a:off x="5318449" y="4713466"/>
            <a:ext cx="2475722" cy="2904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BCBC84C-BE9E-FBED-E989-F31A325DC0DB}"/>
              </a:ext>
            </a:extLst>
          </p:cNvPr>
          <p:cNvSpPr txBox="1"/>
          <p:nvPr/>
        </p:nvSpPr>
        <p:spPr>
          <a:xfrm>
            <a:off x="2914261" y="5701746"/>
            <a:ext cx="5493876" cy="923330"/>
          </a:xfrm>
          <a:prstGeom prst="rect">
            <a:avLst/>
          </a:prstGeom>
          <a:noFill/>
          <a:ln w="38100">
            <a:solidFill>
              <a:srgbClr val="FFC000"/>
            </a:solidFill>
          </a:ln>
        </p:spPr>
        <p:txBody>
          <a:bodyPr wrap="none" rtlCol="0">
            <a:spAutoFit/>
          </a:bodyPr>
          <a:lstStyle/>
          <a:p>
            <a:pPr algn="ctr"/>
            <a:r>
              <a:rPr lang="fr-FR" b="1" dirty="0">
                <a:solidFill>
                  <a:srgbClr val="92D050"/>
                </a:solidFill>
              </a:rPr>
              <a:t>Mise en place d’un fonds inclusif spécifique ALSH</a:t>
            </a:r>
          </a:p>
          <a:p>
            <a:pPr algn="ctr"/>
            <a:r>
              <a:rPr lang="fr-FR" b="1" dirty="0">
                <a:solidFill>
                  <a:srgbClr val="92D050"/>
                </a:solidFill>
              </a:rPr>
              <a:t>En complément du bonus handicap</a:t>
            </a:r>
          </a:p>
          <a:p>
            <a:pPr algn="ctr"/>
            <a:r>
              <a:rPr lang="fr-FR" b="1" dirty="0">
                <a:solidFill>
                  <a:srgbClr val="92D050"/>
                </a:solidFill>
              </a:rPr>
              <a:t>porté par le DAHLIR 15</a:t>
            </a:r>
          </a:p>
        </p:txBody>
      </p:sp>
      <p:pic>
        <p:nvPicPr>
          <p:cNvPr id="8" name="Graphique 7" descr="Réussite du groupe avec un remplissage uni">
            <a:extLst>
              <a:ext uri="{FF2B5EF4-FFF2-40B4-BE49-F238E27FC236}">
                <a16:creationId xmlns:a16="http://schemas.microsoft.com/office/drawing/2014/main" id="{82254714-FB88-25AC-D87B-84DF62E029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9861" y="5701746"/>
            <a:ext cx="914400" cy="914400"/>
          </a:xfrm>
          <a:prstGeom prst="rect">
            <a:avLst/>
          </a:prstGeom>
        </p:spPr>
      </p:pic>
      <p:pic>
        <p:nvPicPr>
          <p:cNvPr id="10" name="Graphique 9" descr="Mille avec un remplissage uni">
            <a:extLst>
              <a:ext uri="{FF2B5EF4-FFF2-40B4-BE49-F238E27FC236}">
                <a16:creationId xmlns:a16="http://schemas.microsoft.com/office/drawing/2014/main" id="{8DAA6542-9D92-1EA1-466D-BD8D441B7D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616" y="3247257"/>
            <a:ext cx="662687" cy="662687"/>
          </a:xfrm>
          <a:prstGeom prst="rect">
            <a:avLst/>
          </a:prstGeom>
        </p:spPr>
      </p:pic>
      <p:sp>
        <p:nvSpPr>
          <p:cNvPr id="11" name="ZoneTexte 10">
            <a:extLst>
              <a:ext uri="{FF2B5EF4-FFF2-40B4-BE49-F238E27FC236}">
                <a16:creationId xmlns:a16="http://schemas.microsoft.com/office/drawing/2014/main" id="{1576C6C0-6B6D-3C2D-51E0-085E7508FA7C}"/>
              </a:ext>
            </a:extLst>
          </p:cNvPr>
          <p:cNvSpPr txBox="1"/>
          <p:nvPr/>
        </p:nvSpPr>
        <p:spPr>
          <a:xfrm>
            <a:off x="1365283" y="3299850"/>
            <a:ext cx="7113655" cy="646331"/>
          </a:xfrm>
          <a:prstGeom prst="rect">
            <a:avLst/>
          </a:prstGeom>
          <a:noFill/>
          <a:ln w="19050">
            <a:solidFill>
              <a:srgbClr val="92D050"/>
            </a:solidFill>
          </a:ln>
        </p:spPr>
        <p:txBody>
          <a:bodyPr wrap="square" rtlCol="0">
            <a:spAutoFit/>
          </a:bodyPr>
          <a:lstStyle/>
          <a:p>
            <a:r>
              <a:rPr lang="fr-FR" sz="1800" b="1" kern="1200" dirty="0">
                <a:solidFill>
                  <a:schemeClr val="accent6"/>
                </a:solidFill>
              </a:rPr>
              <a:t>Favoriser l’inclusion des enfants et adolescents en situation de handicap dans les autres services d’accueil</a:t>
            </a:r>
            <a:endParaRPr lang="fr-FR" b="1" dirty="0">
              <a:solidFill>
                <a:schemeClr val="accent6"/>
              </a:solidFill>
            </a:endParaRPr>
          </a:p>
        </p:txBody>
      </p:sp>
    </p:spTree>
    <p:extLst>
      <p:ext uri="{BB962C8B-B14F-4D97-AF65-F5344CB8AC3E}">
        <p14:creationId xmlns:p14="http://schemas.microsoft.com/office/powerpoint/2010/main" val="2302787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DBD19-37C1-7332-80E4-A2C19CB8CF64}"/>
              </a:ext>
            </a:extLst>
          </p:cNvPr>
          <p:cNvSpPr/>
          <p:nvPr/>
        </p:nvSpPr>
        <p:spPr>
          <a:xfrm>
            <a:off x="765110" y="1796192"/>
            <a:ext cx="8948057"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Mille avec un remplissage uni">
            <a:extLst>
              <a:ext uri="{FF2B5EF4-FFF2-40B4-BE49-F238E27FC236}">
                <a16:creationId xmlns:a16="http://schemas.microsoft.com/office/drawing/2014/main" id="{5CB427DE-5186-9563-93E8-CF2FCC3296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642" y="2523311"/>
            <a:ext cx="662687" cy="662687"/>
          </a:xfrm>
          <a:prstGeom prst="rect">
            <a:avLst/>
          </a:prstGeom>
        </p:spPr>
      </p:pic>
      <p:sp>
        <p:nvSpPr>
          <p:cNvPr id="27" name="Rectangle 26">
            <a:extLst>
              <a:ext uri="{FF2B5EF4-FFF2-40B4-BE49-F238E27FC236}">
                <a16:creationId xmlns:a16="http://schemas.microsoft.com/office/drawing/2014/main" id="{91007971-7306-B597-6804-672C00BC2B14}"/>
              </a:ext>
            </a:extLst>
          </p:cNvPr>
          <p:cNvSpPr/>
          <p:nvPr/>
        </p:nvSpPr>
        <p:spPr>
          <a:xfrm>
            <a:off x="5551714" y="1796192"/>
            <a:ext cx="2242457" cy="242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6">
            <a:extLst>
              <a:ext uri="{FF2B5EF4-FFF2-40B4-BE49-F238E27FC236}">
                <a16:creationId xmlns:a16="http://schemas.microsoft.com/office/drawing/2014/main" id="{20A80B60-0020-C7A2-40DC-7D0DC3D68351}"/>
              </a:ext>
            </a:extLst>
          </p:cNvPr>
          <p:cNvSpPr txBox="1">
            <a:spLocks/>
          </p:cNvSpPr>
          <p:nvPr/>
        </p:nvSpPr>
        <p:spPr>
          <a:xfrm>
            <a:off x="2960228" y="3960363"/>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dirty="0">
                <a:solidFill>
                  <a:schemeClr val="accent6"/>
                </a:solidFill>
              </a:rPr>
              <a:t>Priorités</a:t>
            </a:r>
          </a:p>
        </p:txBody>
      </p:sp>
      <p:pic>
        <p:nvPicPr>
          <p:cNvPr id="24" name="Graphique 23" descr="Priorités contour">
            <a:extLst>
              <a:ext uri="{FF2B5EF4-FFF2-40B4-BE49-F238E27FC236}">
                <a16:creationId xmlns:a16="http://schemas.microsoft.com/office/drawing/2014/main" id="{9A55CD50-6CA6-8FEA-3BE3-4367A49FB0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5088" y="4291343"/>
            <a:ext cx="914400" cy="956452"/>
          </a:xfrm>
          <a:prstGeom prst="rect">
            <a:avLst/>
          </a:prstGeom>
        </p:spPr>
      </p:pic>
      <p:sp>
        <p:nvSpPr>
          <p:cNvPr id="4" name="ZoneTexte 3">
            <a:extLst>
              <a:ext uri="{FF2B5EF4-FFF2-40B4-BE49-F238E27FC236}">
                <a16:creationId xmlns:a16="http://schemas.microsoft.com/office/drawing/2014/main" id="{4AECD7D9-A02A-95AF-7409-952206996237}"/>
              </a:ext>
            </a:extLst>
          </p:cNvPr>
          <p:cNvSpPr txBox="1"/>
          <p:nvPr/>
        </p:nvSpPr>
        <p:spPr>
          <a:xfrm>
            <a:off x="1294482" y="2556133"/>
            <a:ext cx="8306718" cy="1200329"/>
          </a:xfrm>
          <a:prstGeom prst="rect">
            <a:avLst/>
          </a:prstGeom>
          <a:noFill/>
          <a:ln w="19050">
            <a:solidFill>
              <a:srgbClr val="92D050"/>
            </a:solidFill>
          </a:ln>
        </p:spPr>
        <p:txBody>
          <a:bodyPr wrap="square" rtlCol="0">
            <a:spAutoFit/>
          </a:bodyPr>
          <a:lstStyle/>
          <a:p>
            <a:pPr algn="just"/>
            <a:r>
              <a:rPr lang="fr-FR" sz="1800" b="1" kern="1200" dirty="0">
                <a:solidFill>
                  <a:schemeClr val="accent6"/>
                </a:solidFill>
              </a:rPr>
              <a:t>Renforcer l’accès des enfants et des adolescents aux loisirs éducatifs en accompagnant le développement d’une offre de loisirs en faveur des publics les plus vulnérables et en soutenant l’essaimage d’initiatives concourant à l’éveil citoyen, artistique, culturel, scientifique et écologique</a:t>
            </a:r>
            <a:endParaRPr lang="fr-FR" b="1" dirty="0">
              <a:solidFill>
                <a:schemeClr val="accent6"/>
              </a:solidFill>
            </a:endParaRPr>
          </a:p>
        </p:txBody>
      </p:sp>
      <p:sp>
        <p:nvSpPr>
          <p:cNvPr id="5" name="Espace réservé du contenu 7">
            <a:extLst>
              <a:ext uri="{FF2B5EF4-FFF2-40B4-BE49-F238E27FC236}">
                <a16:creationId xmlns:a16="http://schemas.microsoft.com/office/drawing/2014/main" id="{4A8A1C2C-275E-A5A0-C4CD-9B09EAEEACFC}"/>
              </a:ext>
            </a:extLst>
          </p:cNvPr>
          <p:cNvSpPr txBox="1">
            <a:spLocks/>
          </p:cNvSpPr>
          <p:nvPr/>
        </p:nvSpPr>
        <p:spPr>
          <a:xfrm>
            <a:off x="2779488" y="4273864"/>
            <a:ext cx="7337135" cy="1287188"/>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defRPr/>
            </a:pPr>
            <a:r>
              <a:rPr lang="fr-FR" dirty="0">
                <a:solidFill>
                  <a:schemeClr val="accent6"/>
                </a:solidFill>
              </a:rPr>
              <a:t>Actions visant la découverte de la pratique musicale</a:t>
            </a:r>
          </a:p>
          <a:p>
            <a:pPr algn="just">
              <a:spcBef>
                <a:spcPts val="0"/>
              </a:spcBef>
              <a:defRPr/>
            </a:pPr>
            <a:r>
              <a:rPr lang="fr-FR" dirty="0">
                <a:solidFill>
                  <a:schemeClr val="accent6"/>
                </a:solidFill>
              </a:rPr>
              <a:t>Ateliers d’initiation à la culture, à la lecture, au sport, de découverte de l’espace urbain</a:t>
            </a:r>
          </a:p>
          <a:p>
            <a:pPr algn="just">
              <a:spcBef>
                <a:spcPts val="0"/>
              </a:spcBef>
              <a:defRPr/>
            </a:pPr>
            <a:r>
              <a:rPr lang="fr-FR" dirty="0">
                <a:solidFill>
                  <a:schemeClr val="accent6"/>
                </a:solidFill>
              </a:rPr>
              <a:t>Ateliers scientifiques et techniques</a:t>
            </a:r>
          </a:p>
          <a:p>
            <a:pPr algn="just">
              <a:spcBef>
                <a:spcPts val="0"/>
              </a:spcBef>
              <a:defRPr/>
            </a:pPr>
            <a:r>
              <a:rPr lang="fr-FR" dirty="0">
                <a:solidFill>
                  <a:schemeClr val="accent6"/>
                </a:solidFill>
              </a:rPr>
              <a:t>Mise en place de conseils d’enfants et de jeunes dans les équipements</a:t>
            </a:r>
            <a:endParaRPr lang="fr-FR" dirty="0">
              <a:solidFill>
                <a:schemeClr val="accent6"/>
              </a:solidFill>
              <a:highlight>
                <a:srgbClr val="FFFF00"/>
              </a:highlight>
            </a:endParaRPr>
          </a:p>
        </p:txBody>
      </p:sp>
      <p:sp>
        <p:nvSpPr>
          <p:cNvPr id="9" name="Titre 1">
            <a:extLst>
              <a:ext uri="{FF2B5EF4-FFF2-40B4-BE49-F238E27FC236}">
                <a16:creationId xmlns:a16="http://schemas.microsoft.com/office/drawing/2014/main" id="{0220533F-D561-5ABE-E17E-686A12BA75B6}"/>
              </a:ext>
            </a:extLst>
          </p:cNvPr>
          <p:cNvSpPr>
            <a:spLocks noGrp="1"/>
          </p:cNvSpPr>
          <p:nvPr>
            <p:ph type="title"/>
          </p:nvPr>
        </p:nvSpPr>
        <p:spPr>
          <a:xfrm>
            <a:off x="415424" y="433747"/>
            <a:ext cx="9013371" cy="1158920"/>
          </a:xfrm>
          <a:solidFill>
            <a:schemeClr val="tx1"/>
          </a:solidFill>
        </p:spPr>
        <p:txBody>
          <a:bodyPr>
            <a:normAutofit fontScale="90000"/>
          </a:bodyPr>
          <a:lstStyle/>
          <a:p>
            <a:r>
              <a:rPr lang="fr-FR" dirty="0">
                <a:solidFill>
                  <a:schemeClr val="accent6"/>
                </a:solidFill>
              </a:rPr>
              <a:t>AXE 3 </a:t>
            </a:r>
            <a:r>
              <a:rPr lang="fr-FR" sz="4000" dirty="0"/>
              <a:t>– Engagement et participation des enfants et des jeunes</a:t>
            </a:r>
            <a:endParaRPr lang="fr-FR" dirty="0">
              <a:solidFill>
                <a:schemeClr val="accent6"/>
              </a:solidFill>
            </a:endParaRPr>
          </a:p>
        </p:txBody>
      </p:sp>
      <p:sp>
        <p:nvSpPr>
          <p:cNvPr id="3" name="Espace réservé du texte 2">
            <a:extLst>
              <a:ext uri="{FF2B5EF4-FFF2-40B4-BE49-F238E27FC236}">
                <a16:creationId xmlns:a16="http://schemas.microsoft.com/office/drawing/2014/main" id="{E176D5FE-26AD-C12E-99E2-24041BFAABBA}"/>
              </a:ext>
            </a:extLst>
          </p:cNvPr>
          <p:cNvSpPr>
            <a:spLocks noGrp="1"/>
          </p:cNvSpPr>
          <p:nvPr>
            <p:ph type="body" idx="1"/>
          </p:nvPr>
        </p:nvSpPr>
        <p:spPr>
          <a:xfrm>
            <a:off x="1366316" y="2038791"/>
            <a:ext cx="3036477" cy="404216"/>
          </a:xfrm>
        </p:spPr>
        <p:txBody>
          <a:bodyPr>
            <a:normAutofit/>
          </a:bodyPr>
          <a:lstStyle/>
          <a:p>
            <a:r>
              <a:rPr lang="fr-FR" sz="2400" b="1" dirty="0">
                <a:solidFill>
                  <a:schemeClr val="accent6">
                    <a:lumMod val="50000"/>
                  </a:schemeClr>
                </a:solidFill>
              </a:rPr>
              <a:t>Volet 1</a:t>
            </a:r>
          </a:p>
        </p:txBody>
      </p:sp>
      <p:sp>
        <p:nvSpPr>
          <p:cNvPr id="7" name="ZoneTexte 6">
            <a:extLst>
              <a:ext uri="{FF2B5EF4-FFF2-40B4-BE49-F238E27FC236}">
                <a16:creationId xmlns:a16="http://schemas.microsoft.com/office/drawing/2014/main" id="{CBCBC84C-BE9E-FBED-E989-F31A325DC0DB}"/>
              </a:ext>
            </a:extLst>
          </p:cNvPr>
          <p:cNvSpPr txBox="1"/>
          <p:nvPr/>
        </p:nvSpPr>
        <p:spPr>
          <a:xfrm>
            <a:off x="3134951" y="5974280"/>
            <a:ext cx="6190862" cy="369332"/>
          </a:xfrm>
          <a:prstGeom prst="rect">
            <a:avLst/>
          </a:prstGeom>
          <a:noFill/>
          <a:ln w="38100">
            <a:solidFill>
              <a:srgbClr val="FFC000"/>
            </a:solidFill>
          </a:ln>
        </p:spPr>
        <p:txBody>
          <a:bodyPr wrap="none" rtlCol="0">
            <a:spAutoFit/>
          </a:bodyPr>
          <a:lstStyle/>
          <a:p>
            <a:pPr algn="ctr"/>
            <a:r>
              <a:rPr lang="fr-FR" b="1" dirty="0">
                <a:solidFill>
                  <a:srgbClr val="92D050"/>
                </a:solidFill>
              </a:rPr>
              <a:t>Financement du Cantal Tour Sport, de certains festivals</a:t>
            </a:r>
          </a:p>
        </p:txBody>
      </p:sp>
      <p:pic>
        <p:nvPicPr>
          <p:cNvPr id="8" name="Graphique 7" descr="Réussite du groupe avec un remplissage uni">
            <a:extLst>
              <a:ext uri="{FF2B5EF4-FFF2-40B4-BE49-F238E27FC236}">
                <a16:creationId xmlns:a16="http://schemas.microsoft.com/office/drawing/2014/main" id="{82254714-FB88-25AC-D87B-84DF62E029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9861" y="5701746"/>
            <a:ext cx="914400" cy="914400"/>
          </a:xfrm>
          <a:prstGeom prst="rect">
            <a:avLst/>
          </a:prstGeom>
        </p:spPr>
      </p:pic>
      <p:sp>
        <p:nvSpPr>
          <p:cNvPr id="6" name="Explosion : 8 points 5">
            <a:extLst>
              <a:ext uri="{FF2B5EF4-FFF2-40B4-BE49-F238E27FC236}">
                <a16:creationId xmlns:a16="http://schemas.microsoft.com/office/drawing/2014/main" id="{12600C3B-355D-C969-C1FE-95D9FCA74174}"/>
              </a:ext>
            </a:extLst>
          </p:cNvPr>
          <p:cNvSpPr/>
          <p:nvPr/>
        </p:nvSpPr>
        <p:spPr>
          <a:xfrm rot="1102360">
            <a:off x="9360724" y="58120"/>
            <a:ext cx="3038167" cy="211919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800" b="1" dirty="0">
                <a:solidFill>
                  <a:schemeClr val="bg1"/>
                </a:solidFill>
              </a:rPr>
              <a:t>3-17 ans</a:t>
            </a:r>
            <a:endParaRPr lang="fr-FR" sz="4000" b="1" dirty="0">
              <a:solidFill>
                <a:schemeClr val="bg1"/>
              </a:solidFill>
            </a:endParaRPr>
          </a:p>
        </p:txBody>
      </p:sp>
    </p:spTree>
    <p:extLst>
      <p:ext uri="{BB962C8B-B14F-4D97-AF65-F5344CB8AC3E}">
        <p14:creationId xmlns:p14="http://schemas.microsoft.com/office/powerpoint/2010/main" val="664104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DBD19-37C1-7332-80E4-A2C19CB8CF64}"/>
              </a:ext>
            </a:extLst>
          </p:cNvPr>
          <p:cNvSpPr/>
          <p:nvPr/>
        </p:nvSpPr>
        <p:spPr>
          <a:xfrm>
            <a:off x="765110" y="1796192"/>
            <a:ext cx="8948057"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Mille avec un remplissage uni">
            <a:extLst>
              <a:ext uri="{FF2B5EF4-FFF2-40B4-BE49-F238E27FC236}">
                <a16:creationId xmlns:a16="http://schemas.microsoft.com/office/drawing/2014/main" id="{5CB427DE-5186-9563-93E8-CF2FCC3296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642" y="2523311"/>
            <a:ext cx="662687" cy="662687"/>
          </a:xfrm>
          <a:prstGeom prst="rect">
            <a:avLst/>
          </a:prstGeom>
        </p:spPr>
      </p:pic>
      <p:sp>
        <p:nvSpPr>
          <p:cNvPr id="27" name="Rectangle 26">
            <a:extLst>
              <a:ext uri="{FF2B5EF4-FFF2-40B4-BE49-F238E27FC236}">
                <a16:creationId xmlns:a16="http://schemas.microsoft.com/office/drawing/2014/main" id="{91007971-7306-B597-6804-672C00BC2B14}"/>
              </a:ext>
            </a:extLst>
          </p:cNvPr>
          <p:cNvSpPr/>
          <p:nvPr/>
        </p:nvSpPr>
        <p:spPr>
          <a:xfrm>
            <a:off x="5551714" y="1796192"/>
            <a:ext cx="2242457" cy="242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6">
            <a:extLst>
              <a:ext uri="{FF2B5EF4-FFF2-40B4-BE49-F238E27FC236}">
                <a16:creationId xmlns:a16="http://schemas.microsoft.com/office/drawing/2014/main" id="{20A80B60-0020-C7A2-40DC-7D0DC3D68351}"/>
              </a:ext>
            </a:extLst>
          </p:cNvPr>
          <p:cNvSpPr txBox="1">
            <a:spLocks/>
          </p:cNvSpPr>
          <p:nvPr/>
        </p:nvSpPr>
        <p:spPr>
          <a:xfrm>
            <a:off x="2773616" y="3411177"/>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solidFill>
                  <a:schemeClr val="accent6"/>
                </a:solidFill>
              </a:rPr>
              <a:t>Priorités</a:t>
            </a:r>
          </a:p>
        </p:txBody>
      </p:sp>
      <p:pic>
        <p:nvPicPr>
          <p:cNvPr id="24" name="Graphique 23" descr="Priorités contour">
            <a:extLst>
              <a:ext uri="{FF2B5EF4-FFF2-40B4-BE49-F238E27FC236}">
                <a16:creationId xmlns:a16="http://schemas.microsoft.com/office/drawing/2014/main" id="{9A55CD50-6CA6-8FEA-3BE3-4367A49FB0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8476" y="3686171"/>
            <a:ext cx="914400" cy="956452"/>
          </a:xfrm>
          <a:prstGeom prst="rect">
            <a:avLst/>
          </a:prstGeom>
        </p:spPr>
      </p:pic>
      <p:sp>
        <p:nvSpPr>
          <p:cNvPr id="4" name="ZoneTexte 3">
            <a:extLst>
              <a:ext uri="{FF2B5EF4-FFF2-40B4-BE49-F238E27FC236}">
                <a16:creationId xmlns:a16="http://schemas.microsoft.com/office/drawing/2014/main" id="{4AECD7D9-A02A-95AF-7409-952206996237}"/>
              </a:ext>
            </a:extLst>
          </p:cNvPr>
          <p:cNvSpPr txBox="1"/>
          <p:nvPr/>
        </p:nvSpPr>
        <p:spPr>
          <a:xfrm>
            <a:off x="1366316" y="2575904"/>
            <a:ext cx="7113655" cy="369332"/>
          </a:xfrm>
          <a:prstGeom prst="rect">
            <a:avLst/>
          </a:prstGeom>
          <a:noFill/>
          <a:ln w="19050">
            <a:solidFill>
              <a:srgbClr val="92D050"/>
            </a:solidFill>
          </a:ln>
        </p:spPr>
        <p:txBody>
          <a:bodyPr wrap="square" rtlCol="0">
            <a:spAutoFit/>
          </a:bodyPr>
          <a:lstStyle/>
          <a:p>
            <a:pPr algn="just"/>
            <a:r>
              <a:rPr lang="fr-FR" sz="1800" b="1" kern="1200" dirty="0">
                <a:solidFill>
                  <a:schemeClr val="accent6"/>
                </a:solidFill>
              </a:rPr>
              <a:t>Soutenir les engagements et initiatives des jeunes</a:t>
            </a:r>
            <a:endParaRPr lang="fr-FR" b="1" dirty="0">
              <a:solidFill>
                <a:schemeClr val="accent6"/>
              </a:solidFill>
            </a:endParaRPr>
          </a:p>
        </p:txBody>
      </p:sp>
      <p:sp>
        <p:nvSpPr>
          <p:cNvPr id="5" name="Espace réservé du contenu 7">
            <a:extLst>
              <a:ext uri="{FF2B5EF4-FFF2-40B4-BE49-F238E27FC236}">
                <a16:creationId xmlns:a16="http://schemas.microsoft.com/office/drawing/2014/main" id="{4A8A1C2C-275E-A5A0-C4CD-9B09EAEEACFC}"/>
              </a:ext>
            </a:extLst>
          </p:cNvPr>
          <p:cNvSpPr txBox="1">
            <a:spLocks/>
          </p:cNvSpPr>
          <p:nvPr/>
        </p:nvSpPr>
        <p:spPr>
          <a:xfrm>
            <a:off x="2803165" y="3787637"/>
            <a:ext cx="7337135" cy="1158920"/>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defRPr/>
            </a:pPr>
            <a:r>
              <a:rPr lang="fr-FR" dirty="0">
                <a:solidFill>
                  <a:schemeClr val="accent6"/>
                </a:solidFill>
              </a:rPr>
              <a:t>Soutien aux projets portés par les jeunes, attribué dans le cadre d’une procédure de sélection (appel à projets et jury)</a:t>
            </a:r>
          </a:p>
          <a:p>
            <a:pPr algn="just">
              <a:spcBef>
                <a:spcPts val="0"/>
              </a:spcBef>
              <a:defRPr/>
            </a:pPr>
            <a:r>
              <a:rPr lang="fr-FR" dirty="0">
                <a:solidFill>
                  <a:schemeClr val="accent6"/>
                </a:solidFill>
              </a:rPr>
              <a:t>Soutien aux structures accompagnant les initiatives des jeunes dans une logique de préfiguration de la Ps Jeunes</a:t>
            </a:r>
          </a:p>
          <a:p>
            <a:pPr>
              <a:spcBef>
                <a:spcPts val="0"/>
              </a:spcBef>
              <a:defRPr/>
            </a:pPr>
            <a:endParaRPr lang="fr-FR" dirty="0">
              <a:solidFill>
                <a:schemeClr val="accent6"/>
              </a:solidFill>
            </a:endParaRPr>
          </a:p>
          <a:p>
            <a:pPr marL="0" indent="0">
              <a:buFont typeface="Wingdings" pitchFamily="2" charset="2"/>
              <a:buNone/>
            </a:pPr>
            <a:endParaRPr lang="fr-FR" dirty="0">
              <a:solidFill>
                <a:schemeClr val="accent6"/>
              </a:solidFill>
              <a:highlight>
                <a:srgbClr val="FFFF00"/>
              </a:highlight>
            </a:endParaRPr>
          </a:p>
        </p:txBody>
      </p:sp>
      <p:sp>
        <p:nvSpPr>
          <p:cNvPr id="9" name="Titre 1">
            <a:extLst>
              <a:ext uri="{FF2B5EF4-FFF2-40B4-BE49-F238E27FC236}">
                <a16:creationId xmlns:a16="http://schemas.microsoft.com/office/drawing/2014/main" id="{0220533F-D561-5ABE-E17E-686A12BA75B6}"/>
              </a:ext>
            </a:extLst>
          </p:cNvPr>
          <p:cNvSpPr>
            <a:spLocks noGrp="1"/>
          </p:cNvSpPr>
          <p:nvPr>
            <p:ph type="title"/>
          </p:nvPr>
        </p:nvSpPr>
        <p:spPr>
          <a:xfrm>
            <a:off x="415424" y="433747"/>
            <a:ext cx="9013371" cy="1158920"/>
          </a:xfrm>
          <a:solidFill>
            <a:schemeClr val="tx1"/>
          </a:solidFill>
        </p:spPr>
        <p:txBody>
          <a:bodyPr>
            <a:normAutofit fontScale="90000"/>
          </a:bodyPr>
          <a:lstStyle/>
          <a:p>
            <a:r>
              <a:rPr lang="fr-FR" dirty="0">
                <a:solidFill>
                  <a:schemeClr val="accent6"/>
                </a:solidFill>
              </a:rPr>
              <a:t>AXE 3 </a:t>
            </a:r>
            <a:r>
              <a:rPr lang="fr-FR" sz="4000" dirty="0"/>
              <a:t>– Engagement et participation des enfants et des jeunes</a:t>
            </a:r>
            <a:endParaRPr lang="fr-FR" dirty="0">
              <a:solidFill>
                <a:schemeClr val="accent6"/>
              </a:solidFill>
            </a:endParaRPr>
          </a:p>
        </p:txBody>
      </p:sp>
      <p:sp>
        <p:nvSpPr>
          <p:cNvPr id="3" name="Espace réservé du texte 2">
            <a:extLst>
              <a:ext uri="{FF2B5EF4-FFF2-40B4-BE49-F238E27FC236}">
                <a16:creationId xmlns:a16="http://schemas.microsoft.com/office/drawing/2014/main" id="{E176D5FE-26AD-C12E-99E2-24041BFAABBA}"/>
              </a:ext>
            </a:extLst>
          </p:cNvPr>
          <p:cNvSpPr>
            <a:spLocks noGrp="1"/>
          </p:cNvSpPr>
          <p:nvPr>
            <p:ph type="body" idx="1"/>
          </p:nvPr>
        </p:nvSpPr>
        <p:spPr>
          <a:xfrm>
            <a:off x="1366316" y="2038791"/>
            <a:ext cx="3036477" cy="404216"/>
          </a:xfrm>
        </p:spPr>
        <p:txBody>
          <a:bodyPr>
            <a:normAutofit/>
          </a:bodyPr>
          <a:lstStyle/>
          <a:p>
            <a:r>
              <a:rPr lang="fr-FR" sz="2400" b="1" dirty="0">
                <a:solidFill>
                  <a:schemeClr val="accent6">
                    <a:lumMod val="50000"/>
                  </a:schemeClr>
                </a:solidFill>
              </a:rPr>
              <a:t>Volet 2</a:t>
            </a:r>
          </a:p>
        </p:txBody>
      </p:sp>
    </p:spTree>
    <p:extLst>
      <p:ext uri="{BB962C8B-B14F-4D97-AF65-F5344CB8AC3E}">
        <p14:creationId xmlns:p14="http://schemas.microsoft.com/office/powerpoint/2010/main" val="3942500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DBD19-37C1-7332-80E4-A2C19CB8CF64}"/>
              </a:ext>
            </a:extLst>
          </p:cNvPr>
          <p:cNvSpPr/>
          <p:nvPr/>
        </p:nvSpPr>
        <p:spPr>
          <a:xfrm>
            <a:off x="765110" y="1796192"/>
            <a:ext cx="8948057"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Mille avec un remplissage uni">
            <a:extLst>
              <a:ext uri="{FF2B5EF4-FFF2-40B4-BE49-F238E27FC236}">
                <a16:creationId xmlns:a16="http://schemas.microsoft.com/office/drawing/2014/main" id="{5CB427DE-5186-9563-93E8-CF2FCC3296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642" y="2523311"/>
            <a:ext cx="662687" cy="662687"/>
          </a:xfrm>
          <a:prstGeom prst="rect">
            <a:avLst/>
          </a:prstGeom>
        </p:spPr>
      </p:pic>
      <p:sp>
        <p:nvSpPr>
          <p:cNvPr id="27" name="Rectangle 26">
            <a:extLst>
              <a:ext uri="{FF2B5EF4-FFF2-40B4-BE49-F238E27FC236}">
                <a16:creationId xmlns:a16="http://schemas.microsoft.com/office/drawing/2014/main" id="{91007971-7306-B597-6804-672C00BC2B14}"/>
              </a:ext>
            </a:extLst>
          </p:cNvPr>
          <p:cNvSpPr/>
          <p:nvPr/>
        </p:nvSpPr>
        <p:spPr>
          <a:xfrm>
            <a:off x="5551714" y="1796192"/>
            <a:ext cx="2242457" cy="242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6">
            <a:extLst>
              <a:ext uri="{FF2B5EF4-FFF2-40B4-BE49-F238E27FC236}">
                <a16:creationId xmlns:a16="http://schemas.microsoft.com/office/drawing/2014/main" id="{20A80B60-0020-C7A2-40DC-7D0DC3D68351}"/>
              </a:ext>
            </a:extLst>
          </p:cNvPr>
          <p:cNvSpPr txBox="1">
            <a:spLocks/>
          </p:cNvSpPr>
          <p:nvPr/>
        </p:nvSpPr>
        <p:spPr>
          <a:xfrm>
            <a:off x="2737994" y="3600794"/>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dirty="0">
                <a:solidFill>
                  <a:schemeClr val="accent6"/>
                </a:solidFill>
              </a:rPr>
              <a:t>Priorités</a:t>
            </a:r>
          </a:p>
        </p:txBody>
      </p:sp>
      <p:pic>
        <p:nvPicPr>
          <p:cNvPr id="24" name="Graphique 23" descr="Priorités contour">
            <a:extLst>
              <a:ext uri="{FF2B5EF4-FFF2-40B4-BE49-F238E27FC236}">
                <a16:creationId xmlns:a16="http://schemas.microsoft.com/office/drawing/2014/main" id="{9A55CD50-6CA6-8FEA-3BE3-4367A49FB0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2854" y="3875788"/>
            <a:ext cx="914400" cy="956452"/>
          </a:xfrm>
          <a:prstGeom prst="rect">
            <a:avLst/>
          </a:prstGeom>
        </p:spPr>
      </p:pic>
      <p:sp>
        <p:nvSpPr>
          <p:cNvPr id="4" name="ZoneTexte 3">
            <a:extLst>
              <a:ext uri="{FF2B5EF4-FFF2-40B4-BE49-F238E27FC236}">
                <a16:creationId xmlns:a16="http://schemas.microsoft.com/office/drawing/2014/main" id="{4AECD7D9-A02A-95AF-7409-952206996237}"/>
              </a:ext>
            </a:extLst>
          </p:cNvPr>
          <p:cNvSpPr txBox="1"/>
          <p:nvPr/>
        </p:nvSpPr>
        <p:spPr>
          <a:xfrm>
            <a:off x="1366316" y="2575904"/>
            <a:ext cx="7113655" cy="646331"/>
          </a:xfrm>
          <a:prstGeom prst="rect">
            <a:avLst/>
          </a:prstGeom>
          <a:noFill/>
          <a:ln w="19050">
            <a:solidFill>
              <a:srgbClr val="92D050"/>
            </a:solidFill>
          </a:ln>
        </p:spPr>
        <p:txBody>
          <a:bodyPr wrap="square" rtlCol="0">
            <a:spAutoFit/>
          </a:bodyPr>
          <a:lstStyle/>
          <a:p>
            <a:pPr algn="just"/>
            <a:r>
              <a:rPr lang="fr-FR" sz="1800" b="1" kern="1200" dirty="0">
                <a:solidFill>
                  <a:schemeClr val="accent6"/>
                </a:solidFill>
              </a:rPr>
              <a:t>Soutenir les initiatives numé</a:t>
            </a:r>
            <a:r>
              <a:rPr lang="fr-FR" b="1" dirty="0">
                <a:solidFill>
                  <a:schemeClr val="accent6"/>
                </a:solidFill>
              </a:rPr>
              <a:t>riques en direction des enfants et des jeunes</a:t>
            </a:r>
          </a:p>
        </p:txBody>
      </p:sp>
      <p:sp>
        <p:nvSpPr>
          <p:cNvPr id="5" name="Espace réservé du contenu 7">
            <a:extLst>
              <a:ext uri="{FF2B5EF4-FFF2-40B4-BE49-F238E27FC236}">
                <a16:creationId xmlns:a16="http://schemas.microsoft.com/office/drawing/2014/main" id="{4A8A1C2C-275E-A5A0-C4CD-9B09EAEEACFC}"/>
              </a:ext>
            </a:extLst>
          </p:cNvPr>
          <p:cNvSpPr txBox="1">
            <a:spLocks/>
          </p:cNvSpPr>
          <p:nvPr/>
        </p:nvSpPr>
        <p:spPr>
          <a:xfrm>
            <a:off x="2767544" y="3977254"/>
            <a:ext cx="7113656" cy="1158920"/>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defRPr/>
            </a:pPr>
            <a:r>
              <a:rPr lang="fr-FR" dirty="0">
                <a:solidFill>
                  <a:schemeClr val="accent6"/>
                </a:solidFill>
              </a:rPr>
              <a:t>Soutien aux projets d’éducation aux médias et au numérique à destination des enfants et des jeunes</a:t>
            </a:r>
          </a:p>
          <a:p>
            <a:pPr>
              <a:spcBef>
                <a:spcPts val="0"/>
              </a:spcBef>
              <a:defRPr/>
            </a:pPr>
            <a:endParaRPr lang="fr-FR" dirty="0">
              <a:solidFill>
                <a:schemeClr val="accent6"/>
              </a:solidFill>
            </a:endParaRPr>
          </a:p>
          <a:p>
            <a:pPr marL="0" indent="0">
              <a:buFont typeface="Wingdings" pitchFamily="2" charset="2"/>
              <a:buNone/>
            </a:pPr>
            <a:endParaRPr lang="fr-FR" dirty="0">
              <a:solidFill>
                <a:schemeClr val="accent6"/>
              </a:solidFill>
              <a:highlight>
                <a:srgbClr val="FFFF00"/>
              </a:highlight>
            </a:endParaRPr>
          </a:p>
        </p:txBody>
      </p:sp>
      <p:sp>
        <p:nvSpPr>
          <p:cNvPr id="9" name="Titre 1">
            <a:extLst>
              <a:ext uri="{FF2B5EF4-FFF2-40B4-BE49-F238E27FC236}">
                <a16:creationId xmlns:a16="http://schemas.microsoft.com/office/drawing/2014/main" id="{0220533F-D561-5ABE-E17E-686A12BA75B6}"/>
              </a:ext>
            </a:extLst>
          </p:cNvPr>
          <p:cNvSpPr>
            <a:spLocks noGrp="1"/>
          </p:cNvSpPr>
          <p:nvPr>
            <p:ph type="title"/>
          </p:nvPr>
        </p:nvSpPr>
        <p:spPr>
          <a:xfrm>
            <a:off x="415424" y="433747"/>
            <a:ext cx="9013371" cy="1158920"/>
          </a:xfrm>
          <a:solidFill>
            <a:schemeClr val="tx1"/>
          </a:solidFill>
        </p:spPr>
        <p:txBody>
          <a:bodyPr>
            <a:normAutofit fontScale="90000"/>
          </a:bodyPr>
          <a:lstStyle/>
          <a:p>
            <a:r>
              <a:rPr lang="fr-FR" dirty="0">
                <a:solidFill>
                  <a:schemeClr val="accent6"/>
                </a:solidFill>
              </a:rPr>
              <a:t>AXE 3 </a:t>
            </a:r>
            <a:r>
              <a:rPr lang="fr-FR" sz="4000" dirty="0"/>
              <a:t>– Engagement et participation des enfants et des jeunes</a:t>
            </a:r>
            <a:endParaRPr lang="fr-FR" dirty="0">
              <a:solidFill>
                <a:schemeClr val="accent6"/>
              </a:solidFill>
            </a:endParaRPr>
          </a:p>
        </p:txBody>
      </p:sp>
      <p:sp>
        <p:nvSpPr>
          <p:cNvPr id="3" name="Espace réservé du texte 2">
            <a:extLst>
              <a:ext uri="{FF2B5EF4-FFF2-40B4-BE49-F238E27FC236}">
                <a16:creationId xmlns:a16="http://schemas.microsoft.com/office/drawing/2014/main" id="{E176D5FE-26AD-C12E-99E2-24041BFAABBA}"/>
              </a:ext>
            </a:extLst>
          </p:cNvPr>
          <p:cNvSpPr>
            <a:spLocks noGrp="1"/>
          </p:cNvSpPr>
          <p:nvPr>
            <p:ph type="body" idx="1"/>
          </p:nvPr>
        </p:nvSpPr>
        <p:spPr>
          <a:xfrm>
            <a:off x="1366316" y="2038791"/>
            <a:ext cx="3036477" cy="404216"/>
          </a:xfrm>
        </p:spPr>
        <p:txBody>
          <a:bodyPr>
            <a:normAutofit/>
          </a:bodyPr>
          <a:lstStyle/>
          <a:p>
            <a:r>
              <a:rPr lang="fr-FR" sz="2400" b="1" dirty="0">
                <a:solidFill>
                  <a:schemeClr val="accent6">
                    <a:lumMod val="50000"/>
                  </a:schemeClr>
                </a:solidFill>
              </a:rPr>
              <a:t>Volet 3</a:t>
            </a:r>
          </a:p>
        </p:txBody>
      </p:sp>
    </p:spTree>
    <p:extLst>
      <p:ext uri="{BB962C8B-B14F-4D97-AF65-F5344CB8AC3E}">
        <p14:creationId xmlns:p14="http://schemas.microsoft.com/office/powerpoint/2010/main" val="1654391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1C97-6189-8D29-7B0A-CAD4C95864CA}"/>
              </a:ext>
            </a:extLst>
          </p:cNvPr>
          <p:cNvSpPr>
            <a:spLocks noGrp="1"/>
          </p:cNvSpPr>
          <p:nvPr>
            <p:ph type="title"/>
          </p:nvPr>
        </p:nvSpPr>
        <p:spPr>
          <a:xfrm>
            <a:off x="876557" y="1096807"/>
            <a:ext cx="8001347" cy="610863"/>
          </a:xfrm>
        </p:spPr>
        <p:txBody>
          <a:bodyPr>
            <a:normAutofit fontScale="90000"/>
          </a:bodyPr>
          <a:lstStyle/>
          <a:p>
            <a:br>
              <a:rPr lang="fr-FR" sz="3200" dirty="0"/>
            </a:br>
            <a:br>
              <a:rPr lang="fr-FR" sz="3200" dirty="0"/>
            </a:br>
            <a:r>
              <a:rPr lang="fr-FR" sz="3200" dirty="0">
                <a:solidFill>
                  <a:schemeClr val="accent6"/>
                </a:solidFill>
              </a:rPr>
              <a:t>AXE 4 - </a:t>
            </a:r>
            <a:r>
              <a:rPr lang="fr-FR" sz="3200" dirty="0"/>
              <a:t>Le maintien et le développement des équipements et services dans des territoires spécifiques</a:t>
            </a:r>
          </a:p>
        </p:txBody>
      </p:sp>
      <p:sp>
        <p:nvSpPr>
          <p:cNvPr id="3" name="Espace réservé du texte 2">
            <a:extLst>
              <a:ext uri="{FF2B5EF4-FFF2-40B4-BE49-F238E27FC236}">
                <a16:creationId xmlns:a16="http://schemas.microsoft.com/office/drawing/2014/main" id="{0EC6577C-98A2-AB63-8E0B-6F5C5F9C4172}"/>
              </a:ext>
            </a:extLst>
          </p:cNvPr>
          <p:cNvSpPr>
            <a:spLocks noGrp="1"/>
          </p:cNvSpPr>
          <p:nvPr>
            <p:ph type="body" idx="1"/>
          </p:nvPr>
        </p:nvSpPr>
        <p:spPr>
          <a:xfrm>
            <a:off x="974702" y="2463588"/>
            <a:ext cx="4827178" cy="404216"/>
          </a:xfrm>
        </p:spPr>
        <p:txBody>
          <a:bodyPr>
            <a:noAutofit/>
          </a:bodyPr>
          <a:lstStyle/>
          <a:p>
            <a:r>
              <a:rPr lang="fr-FR" dirty="0">
                <a:solidFill>
                  <a:schemeClr val="accent6"/>
                </a:solidFill>
              </a:rPr>
              <a:t>Volet 1 Le soutien aux projets implantés  dans des territoires en difficultés </a:t>
            </a:r>
          </a:p>
        </p:txBody>
      </p:sp>
      <p:sp>
        <p:nvSpPr>
          <p:cNvPr id="4" name="Espace réservé du texte 3">
            <a:extLst>
              <a:ext uri="{FF2B5EF4-FFF2-40B4-BE49-F238E27FC236}">
                <a16:creationId xmlns:a16="http://schemas.microsoft.com/office/drawing/2014/main" id="{232993BB-E498-CA79-DC38-16177A049CEC}"/>
              </a:ext>
            </a:extLst>
          </p:cNvPr>
          <p:cNvSpPr>
            <a:spLocks noGrp="1"/>
          </p:cNvSpPr>
          <p:nvPr>
            <p:ph type="body" idx="10"/>
          </p:nvPr>
        </p:nvSpPr>
        <p:spPr>
          <a:xfrm>
            <a:off x="999073" y="3057445"/>
            <a:ext cx="4764829" cy="656695"/>
          </a:xfrm>
        </p:spPr>
        <p:txBody>
          <a:bodyPr>
            <a:noAutofit/>
          </a:bodyPr>
          <a:lstStyle/>
          <a:p>
            <a:r>
              <a:rPr lang="fr-FR">
                <a:solidFill>
                  <a:schemeClr val="accent6"/>
                </a:solidFill>
              </a:rPr>
              <a:t>Volet 2 Développer les services d’accueils itinérants</a:t>
            </a:r>
          </a:p>
        </p:txBody>
      </p:sp>
      <p:pic>
        <p:nvPicPr>
          <p:cNvPr id="9" name="Graphique 8" descr="Mille avec un remplissage uni">
            <a:extLst>
              <a:ext uri="{FF2B5EF4-FFF2-40B4-BE49-F238E27FC236}">
                <a16:creationId xmlns:a16="http://schemas.microsoft.com/office/drawing/2014/main" id="{CD31977B-E795-B231-7100-EB1ECE5C9F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870" y="2526226"/>
            <a:ext cx="662687" cy="662687"/>
          </a:xfrm>
          <a:prstGeom prst="rect">
            <a:avLst/>
          </a:prstGeom>
        </p:spPr>
      </p:pic>
      <p:sp>
        <p:nvSpPr>
          <p:cNvPr id="10" name="ZoneTexte 9">
            <a:extLst>
              <a:ext uri="{FF2B5EF4-FFF2-40B4-BE49-F238E27FC236}">
                <a16:creationId xmlns:a16="http://schemas.microsoft.com/office/drawing/2014/main" id="{661D4599-8E6B-6D35-04CA-2C2BD9461EA2}"/>
              </a:ext>
            </a:extLst>
          </p:cNvPr>
          <p:cNvSpPr txBox="1"/>
          <p:nvPr/>
        </p:nvSpPr>
        <p:spPr>
          <a:xfrm>
            <a:off x="2700764" y="4312637"/>
            <a:ext cx="7132917" cy="923330"/>
          </a:xfrm>
          <a:prstGeom prst="rect">
            <a:avLst/>
          </a:prstGeom>
          <a:noFill/>
        </p:spPr>
        <p:txBody>
          <a:bodyPr wrap="square">
            <a:spAutoFit/>
          </a:bodyPr>
          <a:lstStyle/>
          <a:p>
            <a:pPr algn="just"/>
            <a:r>
              <a:rPr lang="fr-FR" dirty="0">
                <a:solidFill>
                  <a:schemeClr val="bg1"/>
                </a:solidFill>
              </a:rPr>
              <a:t>Ajuster le fonctionnement aux besoins directement liés aux caractéristiques spécifiques du territoire pour garantir qualité et accessibilité en tenant les caractéristiques spécifiques de ces territoires</a:t>
            </a:r>
          </a:p>
        </p:txBody>
      </p:sp>
      <p:pic>
        <p:nvPicPr>
          <p:cNvPr id="6" name="Graphique 5" descr="Priorités contour">
            <a:extLst>
              <a:ext uri="{FF2B5EF4-FFF2-40B4-BE49-F238E27FC236}">
                <a16:creationId xmlns:a16="http://schemas.microsoft.com/office/drawing/2014/main" id="{FC564613-F6F5-2F6A-11ED-E4C0AA577F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8130" y="4245202"/>
            <a:ext cx="914400" cy="914400"/>
          </a:xfrm>
          <a:prstGeom prst="rect">
            <a:avLst/>
          </a:prstGeom>
        </p:spPr>
      </p:pic>
      <p:sp>
        <p:nvSpPr>
          <p:cNvPr id="8" name="Espace réservé du texte 6">
            <a:extLst>
              <a:ext uri="{FF2B5EF4-FFF2-40B4-BE49-F238E27FC236}">
                <a16:creationId xmlns:a16="http://schemas.microsoft.com/office/drawing/2014/main" id="{35F2A2FF-CCEB-1341-A2A4-EFB59D33839F}"/>
              </a:ext>
            </a:extLst>
          </p:cNvPr>
          <p:cNvSpPr txBox="1">
            <a:spLocks/>
          </p:cNvSpPr>
          <p:nvPr/>
        </p:nvSpPr>
        <p:spPr>
          <a:xfrm>
            <a:off x="2700764" y="3975826"/>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solidFill>
                  <a:schemeClr val="accent6"/>
                </a:solidFill>
              </a:rPr>
              <a:t>Priorités</a:t>
            </a:r>
          </a:p>
        </p:txBody>
      </p:sp>
      <p:sp>
        <p:nvSpPr>
          <p:cNvPr id="15" name="ZoneTexte 14">
            <a:extLst>
              <a:ext uri="{FF2B5EF4-FFF2-40B4-BE49-F238E27FC236}">
                <a16:creationId xmlns:a16="http://schemas.microsoft.com/office/drawing/2014/main" id="{E8CD57A6-FAF7-3E31-E136-BCE2992441A0}"/>
              </a:ext>
            </a:extLst>
          </p:cNvPr>
          <p:cNvSpPr txBox="1"/>
          <p:nvPr/>
        </p:nvSpPr>
        <p:spPr>
          <a:xfrm>
            <a:off x="6428100" y="2622920"/>
            <a:ext cx="3736521" cy="923330"/>
          </a:xfrm>
          <a:prstGeom prst="rect">
            <a:avLst/>
          </a:prstGeom>
          <a:noFill/>
        </p:spPr>
        <p:txBody>
          <a:bodyPr wrap="square">
            <a:spAutoFit/>
          </a:bodyPr>
          <a:lstStyle/>
          <a:p>
            <a:pPr marL="285750" indent="-285750" algn="just">
              <a:buFont typeface="Wingdings" panose="05000000000000000000" pitchFamily="2" charset="2"/>
              <a:buChar char="§"/>
            </a:pPr>
            <a:r>
              <a:rPr lang="fr-FR">
                <a:solidFill>
                  <a:schemeClr val="bg1"/>
                </a:solidFill>
              </a:rPr>
              <a:t>Quartiers politique de la Ville</a:t>
            </a:r>
          </a:p>
          <a:p>
            <a:pPr marL="285750" indent="-285750" algn="just">
              <a:buFont typeface="Wingdings" panose="05000000000000000000" pitchFamily="2" charset="2"/>
              <a:buChar char="§"/>
            </a:pPr>
            <a:r>
              <a:rPr lang="fr-FR">
                <a:solidFill>
                  <a:schemeClr val="bg1"/>
                </a:solidFill>
              </a:rPr>
              <a:t>France ruralité revitalisation </a:t>
            </a:r>
          </a:p>
          <a:p>
            <a:pPr marL="285750" indent="-285750" algn="just">
              <a:buFont typeface="Wingdings" panose="05000000000000000000" pitchFamily="2" charset="2"/>
              <a:buChar char="§"/>
            </a:pPr>
            <a:r>
              <a:rPr lang="fr-FR">
                <a:solidFill>
                  <a:schemeClr val="bg1"/>
                </a:solidFill>
              </a:rPr>
              <a:t>Territoires ultra marins</a:t>
            </a:r>
          </a:p>
        </p:txBody>
      </p:sp>
      <p:sp>
        <p:nvSpPr>
          <p:cNvPr id="16" name="Espace réservé du texte 6">
            <a:extLst>
              <a:ext uri="{FF2B5EF4-FFF2-40B4-BE49-F238E27FC236}">
                <a16:creationId xmlns:a16="http://schemas.microsoft.com/office/drawing/2014/main" id="{C13E8E24-A0F5-26E7-7611-B443F515213F}"/>
              </a:ext>
            </a:extLst>
          </p:cNvPr>
          <p:cNvSpPr txBox="1">
            <a:spLocks/>
          </p:cNvSpPr>
          <p:nvPr/>
        </p:nvSpPr>
        <p:spPr>
          <a:xfrm>
            <a:off x="6520290" y="2336288"/>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solidFill>
                  <a:schemeClr val="accent6"/>
                </a:solidFill>
              </a:rPr>
              <a:t>Cibles</a:t>
            </a:r>
          </a:p>
        </p:txBody>
      </p:sp>
      <p:sp>
        <p:nvSpPr>
          <p:cNvPr id="5" name="Explosion : 8 points 4">
            <a:extLst>
              <a:ext uri="{FF2B5EF4-FFF2-40B4-BE49-F238E27FC236}">
                <a16:creationId xmlns:a16="http://schemas.microsoft.com/office/drawing/2014/main" id="{31620243-57A7-522A-4C42-3F77116D5AED}"/>
              </a:ext>
            </a:extLst>
          </p:cNvPr>
          <p:cNvSpPr/>
          <p:nvPr/>
        </p:nvSpPr>
        <p:spPr>
          <a:xfrm rot="1102360">
            <a:off x="9360724" y="58120"/>
            <a:ext cx="3038167" cy="211919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dirty="0">
                <a:solidFill>
                  <a:schemeClr val="bg1"/>
                </a:solidFill>
              </a:rPr>
              <a:t>Fonctionnement</a:t>
            </a:r>
          </a:p>
          <a:p>
            <a:pPr algn="ctr"/>
            <a:r>
              <a:rPr lang="fr-FR" sz="1600" b="1" dirty="0">
                <a:solidFill>
                  <a:schemeClr val="bg1"/>
                </a:solidFill>
              </a:rPr>
              <a:t>Investissement</a:t>
            </a:r>
            <a:endParaRPr lang="fr-FR" sz="2400" b="1" dirty="0">
              <a:solidFill>
                <a:schemeClr val="bg1"/>
              </a:solidFill>
            </a:endParaRPr>
          </a:p>
        </p:txBody>
      </p:sp>
    </p:spTree>
    <p:extLst>
      <p:ext uri="{BB962C8B-B14F-4D97-AF65-F5344CB8AC3E}">
        <p14:creationId xmlns:p14="http://schemas.microsoft.com/office/powerpoint/2010/main" val="136822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D4E5FE-3668-C69B-3F42-ADFE1B6F4AC7}"/>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C9520F00-57C6-77B7-C849-E62FFC93F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83E07DC6-DAA3-4367-92B2-E28E355FD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6ABD40C5-04DB-E767-1C71-44BDA1E128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6D2F544A-094A-BE7F-08E5-5CB397A12B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0F44B6D8-7340-F15E-9B06-D0FCD60A6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6B0B99D0-50AA-C973-DADC-BC361DF29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14F60731-5195-422D-3155-FC6313156D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DF08B15A-2061-D7F9-C646-59E20A669A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E7F11B8F-12A0-D633-FC0C-D980CF29F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4661A514-B475-4B22-A490-338FE94B4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ABF79291-F6FA-5960-CA12-D4D3A89DE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E39AFBBA-F0A4-63BC-3C2E-2E1A24B4F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5B15FCF5-3E4B-2DBD-AF4E-D64895355931}"/>
              </a:ext>
            </a:extLst>
          </p:cNvPr>
          <p:cNvSpPr>
            <a:spLocks noGrp="1"/>
          </p:cNvSpPr>
          <p:nvPr>
            <p:ph type="title"/>
          </p:nvPr>
        </p:nvSpPr>
        <p:spPr>
          <a:xfrm>
            <a:off x="309333" y="5715000"/>
            <a:ext cx="7632700" cy="647700"/>
          </a:xfrm>
        </p:spPr>
        <p:txBody>
          <a:bodyPr>
            <a:noAutofit/>
          </a:bodyPr>
          <a:lstStyle/>
          <a:p>
            <a:pPr eaLnBrk="1" fontAlgn="auto" hangingPunct="1">
              <a:spcAft>
                <a:spcPts val="0"/>
              </a:spcAft>
              <a:defRPr/>
            </a:pPr>
            <a:r>
              <a:rPr lang="fr-FR" sz="4500" dirty="0">
                <a:solidFill>
                  <a:schemeClr val="accent3">
                    <a:lumMod val="75000"/>
                  </a:schemeClr>
                </a:solidFill>
              </a:rPr>
              <a:t>VOTRE INTERLOCUTRICE MSA</a:t>
            </a:r>
          </a:p>
        </p:txBody>
      </p:sp>
      <p:pic>
        <p:nvPicPr>
          <p:cNvPr id="3" name="Image 2" descr="Une image contenant texte, carte, atlas&#10;&#10;Le contenu généré par l’IA peut être incorrect.">
            <a:extLst>
              <a:ext uri="{FF2B5EF4-FFF2-40B4-BE49-F238E27FC236}">
                <a16:creationId xmlns:a16="http://schemas.microsoft.com/office/drawing/2014/main" id="{FD7DB60F-3248-1E9B-1BD1-66B20540F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7369" y="-28843"/>
            <a:ext cx="6500619" cy="4596610"/>
          </a:xfrm>
          <a:prstGeom prst="rect">
            <a:avLst/>
          </a:prstGeom>
        </p:spPr>
      </p:pic>
    </p:spTree>
    <p:extLst>
      <p:ext uri="{BB962C8B-B14F-4D97-AF65-F5344CB8AC3E}">
        <p14:creationId xmlns:p14="http://schemas.microsoft.com/office/powerpoint/2010/main" val="3418924868"/>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01C97-6189-8D29-7B0A-CAD4C95864CA}"/>
              </a:ext>
            </a:extLst>
          </p:cNvPr>
          <p:cNvSpPr>
            <a:spLocks noGrp="1"/>
          </p:cNvSpPr>
          <p:nvPr>
            <p:ph type="title"/>
          </p:nvPr>
        </p:nvSpPr>
        <p:spPr>
          <a:xfrm>
            <a:off x="771903" y="677984"/>
            <a:ext cx="9718845" cy="610863"/>
          </a:xfrm>
        </p:spPr>
        <p:txBody>
          <a:bodyPr>
            <a:normAutofit fontScale="90000"/>
          </a:bodyPr>
          <a:lstStyle/>
          <a:p>
            <a:br>
              <a:rPr lang="fr-FR" sz="3200" dirty="0"/>
            </a:br>
            <a:br>
              <a:rPr lang="fr-FR" sz="3200" dirty="0"/>
            </a:br>
            <a:r>
              <a:rPr lang="fr-FR" sz="3200" dirty="0">
                <a:solidFill>
                  <a:schemeClr val="accent6"/>
                </a:solidFill>
              </a:rPr>
              <a:t>AXE 6 - </a:t>
            </a:r>
            <a:r>
              <a:rPr lang="fr-FR" sz="3200" dirty="0"/>
              <a:t>L’appui aux démarches innovantes</a:t>
            </a:r>
          </a:p>
        </p:txBody>
      </p:sp>
      <p:sp>
        <p:nvSpPr>
          <p:cNvPr id="3" name="Espace réservé du texte 2">
            <a:extLst>
              <a:ext uri="{FF2B5EF4-FFF2-40B4-BE49-F238E27FC236}">
                <a16:creationId xmlns:a16="http://schemas.microsoft.com/office/drawing/2014/main" id="{0EC6577C-98A2-AB63-8E0B-6F5C5F9C4172}"/>
              </a:ext>
            </a:extLst>
          </p:cNvPr>
          <p:cNvSpPr>
            <a:spLocks noGrp="1"/>
          </p:cNvSpPr>
          <p:nvPr>
            <p:ph type="body" idx="1"/>
          </p:nvPr>
        </p:nvSpPr>
        <p:spPr>
          <a:xfrm>
            <a:off x="1042490" y="2188880"/>
            <a:ext cx="2798333" cy="993992"/>
          </a:xfrm>
        </p:spPr>
        <p:txBody>
          <a:bodyPr>
            <a:noAutofit/>
          </a:bodyPr>
          <a:lstStyle/>
          <a:p>
            <a:r>
              <a:rPr lang="fr-FR" dirty="0">
                <a:solidFill>
                  <a:schemeClr val="accent6"/>
                </a:solidFill>
              </a:rPr>
              <a:t>Appui  national à des actions innovantes portées par acteurs </a:t>
            </a:r>
            <a:r>
              <a:rPr lang="fr-FR" dirty="0" err="1">
                <a:solidFill>
                  <a:schemeClr val="accent6"/>
                </a:solidFill>
              </a:rPr>
              <a:t>Ess</a:t>
            </a:r>
            <a:r>
              <a:rPr lang="fr-FR" dirty="0">
                <a:solidFill>
                  <a:schemeClr val="accent6"/>
                </a:solidFill>
              </a:rPr>
              <a:t>, </a:t>
            </a:r>
            <a:r>
              <a:rPr lang="fr-FR" dirty="0" err="1">
                <a:solidFill>
                  <a:schemeClr val="accent6"/>
                </a:solidFill>
              </a:rPr>
              <a:t>dvpt</a:t>
            </a:r>
            <a:r>
              <a:rPr lang="fr-FR" dirty="0">
                <a:solidFill>
                  <a:schemeClr val="accent6"/>
                </a:solidFill>
              </a:rPr>
              <a:t> local</a:t>
            </a:r>
          </a:p>
        </p:txBody>
      </p:sp>
      <p:sp>
        <p:nvSpPr>
          <p:cNvPr id="7" name="Espace réservé du texte 6">
            <a:extLst>
              <a:ext uri="{FF2B5EF4-FFF2-40B4-BE49-F238E27FC236}">
                <a16:creationId xmlns:a16="http://schemas.microsoft.com/office/drawing/2014/main" id="{201F7D6F-83EE-E937-3A74-B62CC5B0A533}"/>
              </a:ext>
            </a:extLst>
          </p:cNvPr>
          <p:cNvSpPr>
            <a:spLocks noGrp="1"/>
          </p:cNvSpPr>
          <p:nvPr>
            <p:ph type="body" idx="12"/>
          </p:nvPr>
        </p:nvSpPr>
        <p:spPr>
          <a:xfrm>
            <a:off x="4567959" y="2347016"/>
            <a:ext cx="3036477" cy="404216"/>
          </a:xfrm>
        </p:spPr>
        <p:txBody>
          <a:bodyPr>
            <a:noAutofit/>
          </a:bodyPr>
          <a:lstStyle/>
          <a:p>
            <a:r>
              <a:rPr lang="fr-FR" dirty="0">
                <a:solidFill>
                  <a:schemeClr val="accent6"/>
                </a:solidFill>
              </a:rPr>
              <a:t>Autres actions innovantes, faisant intervenir la participation des personnes concernées dans le processus d’élaboration </a:t>
            </a:r>
          </a:p>
        </p:txBody>
      </p:sp>
      <p:sp>
        <p:nvSpPr>
          <p:cNvPr id="23" name="Espace réservé du contenu 3">
            <a:extLst>
              <a:ext uri="{FF2B5EF4-FFF2-40B4-BE49-F238E27FC236}">
                <a16:creationId xmlns:a16="http://schemas.microsoft.com/office/drawing/2014/main" id="{8CB3AE68-59EE-ADD8-F754-40A0166B997A}"/>
              </a:ext>
            </a:extLst>
          </p:cNvPr>
          <p:cNvSpPr txBox="1">
            <a:spLocks/>
          </p:cNvSpPr>
          <p:nvPr/>
        </p:nvSpPr>
        <p:spPr>
          <a:xfrm>
            <a:off x="471196" y="3303241"/>
            <a:ext cx="3210343" cy="2567212"/>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6425" lvl="1" indent="-342900" algn="just" fontAlgn="base">
              <a:lnSpc>
                <a:spcPct val="100000"/>
              </a:lnSpc>
              <a:spcBef>
                <a:spcPts val="0"/>
              </a:spcBef>
              <a:buFont typeface="Wingdings" panose="05000000000000000000" pitchFamily="2" charset="2"/>
              <a:buChar char="§"/>
            </a:pPr>
            <a:r>
              <a:rPr lang="fr-FR"/>
              <a:t>Elaborer des projets innovants répondant à des thématiques identifiées par la Cnaf (défis) ;</a:t>
            </a:r>
          </a:p>
          <a:p>
            <a:pPr marL="606425" lvl="1" indent="-342900" algn="just" fontAlgn="base">
              <a:lnSpc>
                <a:spcPct val="100000"/>
              </a:lnSpc>
              <a:spcBef>
                <a:spcPts val="0"/>
              </a:spcBef>
              <a:buFont typeface="Wingdings" panose="05000000000000000000" pitchFamily="2" charset="2"/>
              <a:buChar char="§"/>
            </a:pPr>
            <a:r>
              <a:rPr lang="fr-FR"/>
              <a:t>Partager des projets innovants avec des partenaires, si possible issus de </a:t>
            </a:r>
            <a:r>
              <a:rPr lang="fr-FR" err="1"/>
              <a:t>l’Ess</a:t>
            </a:r>
            <a:r>
              <a:rPr lang="fr-FR"/>
              <a:t> pour favoriser la réplication des innovations </a:t>
            </a:r>
          </a:p>
          <a:p>
            <a:pPr marL="606425" lvl="1" indent="-342900" algn="just" fontAlgn="base">
              <a:lnSpc>
                <a:spcPct val="100000"/>
              </a:lnSpc>
              <a:spcBef>
                <a:spcPts val="0"/>
              </a:spcBef>
              <a:buFont typeface="Wingdings" panose="05000000000000000000" pitchFamily="2" charset="2"/>
              <a:buChar char="§"/>
            </a:pPr>
            <a:r>
              <a:rPr lang="fr-FR"/>
              <a:t>incuber des projets en lien avec des structures locales permettant d’accélérer la mise en œuvre de projets </a:t>
            </a:r>
          </a:p>
        </p:txBody>
      </p:sp>
      <p:sp>
        <p:nvSpPr>
          <p:cNvPr id="24" name="Espace réservé du contenu 3">
            <a:extLst>
              <a:ext uri="{FF2B5EF4-FFF2-40B4-BE49-F238E27FC236}">
                <a16:creationId xmlns:a16="http://schemas.microsoft.com/office/drawing/2014/main" id="{EA043D2E-4112-AA8E-8EBE-EDB6A4D47D61}"/>
              </a:ext>
            </a:extLst>
          </p:cNvPr>
          <p:cNvSpPr txBox="1">
            <a:spLocks/>
          </p:cNvSpPr>
          <p:nvPr/>
        </p:nvSpPr>
        <p:spPr>
          <a:xfrm>
            <a:off x="8229600" y="3182872"/>
            <a:ext cx="3035300" cy="1941513"/>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itchFamily="2" charset="2"/>
              <a:buChar char="q"/>
            </a:pPr>
            <a:endParaRPr lang="fr-FR"/>
          </a:p>
        </p:txBody>
      </p:sp>
      <p:sp>
        <p:nvSpPr>
          <p:cNvPr id="26" name="ZoneTexte 25">
            <a:extLst>
              <a:ext uri="{FF2B5EF4-FFF2-40B4-BE49-F238E27FC236}">
                <a16:creationId xmlns:a16="http://schemas.microsoft.com/office/drawing/2014/main" id="{02714AF7-C13C-43D2-7EEB-B1CB75D7214D}"/>
              </a:ext>
            </a:extLst>
          </p:cNvPr>
          <p:cNvSpPr txBox="1"/>
          <p:nvPr/>
        </p:nvSpPr>
        <p:spPr>
          <a:xfrm>
            <a:off x="4430040" y="3800946"/>
            <a:ext cx="3210343" cy="1323439"/>
          </a:xfrm>
          <a:prstGeom prst="rect">
            <a:avLst/>
          </a:prstGeom>
          <a:noFill/>
        </p:spPr>
        <p:txBody>
          <a:bodyPr wrap="square">
            <a:spAutoFit/>
          </a:bodyPr>
          <a:lstStyle/>
          <a:p>
            <a:pPr marL="285750" lvl="1" indent="-285750" algn="just" fontAlgn="base">
              <a:buFont typeface="Wingdings" panose="05000000000000000000" pitchFamily="2" charset="2"/>
              <a:buChar char="§"/>
            </a:pPr>
            <a:r>
              <a:rPr lang="fr-FR" sz="1600">
                <a:solidFill>
                  <a:schemeClr val="bg1"/>
                </a:solidFill>
              </a:rPr>
              <a:t>Actions éligibles : intergénérationnel, solutions hybrides d’accueil du JE pouvant préfigurer les solutions de demain  </a:t>
            </a:r>
          </a:p>
        </p:txBody>
      </p:sp>
      <p:sp>
        <p:nvSpPr>
          <p:cNvPr id="14" name="ZoneTexte 13">
            <a:extLst>
              <a:ext uri="{FF2B5EF4-FFF2-40B4-BE49-F238E27FC236}">
                <a16:creationId xmlns:a16="http://schemas.microsoft.com/office/drawing/2014/main" id="{40198CCC-0396-6398-8F26-0344EF1E3363}"/>
              </a:ext>
            </a:extLst>
          </p:cNvPr>
          <p:cNvSpPr txBox="1"/>
          <p:nvPr/>
        </p:nvSpPr>
        <p:spPr>
          <a:xfrm>
            <a:off x="4243638" y="5326453"/>
            <a:ext cx="6495109" cy="830997"/>
          </a:xfrm>
          <a:prstGeom prst="rect">
            <a:avLst/>
          </a:prstGeom>
          <a:noFill/>
          <a:ln w="31750" cmpd="thickThin">
            <a:solidFill>
              <a:srgbClr val="7CA655"/>
            </a:solidFill>
          </a:ln>
        </p:spPr>
        <p:txBody>
          <a:bodyPr wrap="square">
            <a:spAutoFit/>
          </a:bodyPr>
          <a:lstStyle/>
          <a:p>
            <a:pPr algn="ctr">
              <a:spcBef>
                <a:spcPts val="1000"/>
              </a:spcBef>
            </a:pPr>
            <a:r>
              <a:rPr lang="fr-FR" sz="1600" b="1" dirty="0">
                <a:solidFill>
                  <a:schemeClr val="accent6"/>
                </a:solidFill>
              </a:rPr>
              <a:t>Amplifier l’impact des actions dans une visée de transition vers un nouveau mode d’action des politiques publiques associant les personnes  de la conception à l’évaluation</a:t>
            </a:r>
          </a:p>
        </p:txBody>
      </p:sp>
      <p:sp>
        <p:nvSpPr>
          <p:cNvPr id="9" name="Espace réservé du contenu 8">
            <a:extLst>
              <a:ext uri="{FF2B5EF4-FFF2-40B4-BE49-F238E27FC236}">
                <a16:creationId xmlns:a16="http://schemas.microsoft.com/office/drawing/2014/main" id="{28C07929-4FCF-8015-732C-0A04FB0B46C7}"/>
              </a:ext>
            </a:extLst>
          </p:cNvPr>
          <p:cNvSpPr>
            <a:spLocks noGrp="1"/>
          </p:cNvSpPr>
          <p:nvPr>
            <p:ph sz="half" idx="13"/>
          </p:nvPr>
        </p:nvSpPr>
        <p:spPr/>
        <p:txBody>
          <a:bodyPr/>
          <a:lstStyle/>
          <a:p>
            <a:endParaRPr lang="fr-FR"/>
          </a:p>
        </p:txBody>
      </p:sp>
    </p:spTree>
    <p:extLst>
      <p:ext uri="{BB962C8B-B14F-4D97-AF65-F5344CB8AC3E}">
        <p14:creationId xmlns:p14="http://schemas.microsoft.com/office/powerpoint/2010/main" val="2631268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DBD19-37C1-7332-80E4-A2C19CB8CF64}"/>
              </a:ext>
            </a:extLst>
          </p:cNvPr>
          <p:cNvSpPr/>
          <p:nvPr/>
        </p:nvSpPr>
        <p:spPr>
          <a:xfrm>
            <a:off x="765110" y="1796192"/>
            <a:ext cx="8948057"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Mille avec un remplissage uni">
            <a:extLst>
              <a:ext uri="{FF2B5EF4-FFF2-40B4-BE49-F238E27FC236}">
                <a16:creationId xmlns:a16="http://schemas.microsoft.com/office/drawing/2014/main" id="{5CB427DE-5186-9563-93E8-CF2FCC3296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642" y="2523311"/>
            <a:ext cx="662687" cy="662687"/>
          </a:xfrm>
          <a:prstGeom prst="rect">
            <a:avLst/>
          </a:prstGeom>
        </p:spPr>
      </p:pic>
      <p:sp>
        <p:nvSpPr>
          <p:cNvPr id="27" name="Rectangle 26">
            <a:extLst>
              <a:ext uri="{FF2B5EF4-FFF2-40B4-BE49-F238E27FC236}">
                <a16:creationId xmlns:a16="http://schemas.microsoft.com/office/drawing/2014/main" id="{91007971-7306-B597-6804-672C00BC2B14}"/>
              </a:ext>
            </a:extLst>
          </p:cNvPr>
          <p:cNvSpPr/>
          <p:nvPr/>
        </p:nvSpPr>
        <p:spPr>
          <a:xfrm>
            <a:off x="5551714" y="1796192"/>
            <a:ext cx="2242457" cy="242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6">
            <a:extLst>
              <a:ext uri="{FF2B5EF4-FFF2-40B4-BE49-F238E27FC236}">
                <a16:creationId xmlns:a16="http://schemas.microsoft.com/office/drawing/2014/main" id="{20A80B60-0020-C7A2-40DC-7D0DC3D68351}"/>
              </a:ext>
            </a:extLst>
          </p:cNvPr>
          <p:cNvSpPr txBox="1">
            <a:spLocks/>
          </p:cNvSpPr>
          <p:nvPr/>
        </p:nvSpPr>
        <p:spPr>
          <a:xfrm>
            <a:off x="2960228" y="3960363"/>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dirty="0">
                <a:solidFill>
                  <a:schemeClr val="accent6"/>
                </a:solidFill>
              </a:rPr>
              <a:t>Priorités</a:t>
            </a:r>
          </a:p>
        </p:txBody>
      </p:sp>
      <p:pic>
        <p:nvPicPr>
          <p:cNvPr id="24" name="Graphique 23" descr="Priorités contour">
            <a:extLst>
              <a:ext uri="{FF2B5EF4-FFF2-40B4-BE49-F238E27FC236}">
                <a16:creationId xmlns:a16="http://schemas.microsoft.com/office/drawing/2014/main" id="{9A55CD50-6CA6-8FEA-3BE3-4367A49FB0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5088" y="4291343"/>
            <a:ext cx="914400" cy="956452"/>
          </a:xfrm>
          <a:prstGeom prst="rect">
            <a:avLst/>
          </a:prstGeom>
        </p:spPr>
      </p:pic>
      <p:sp>
        <p:nvSpPr>
          <p:cNvPr id="4" name="ZoneTexte 3">
            <a:extLst>
              <a:ext uri="{FF2B5EF4-FFF2-40B4-BE49-F238E27FC236}">
                <a16:creationId xmlns:a16="http://schemas.microsoft.com/office/drawing/2014/main" id="{4AECD7D9-A02A-95AF-7409-952206996237}"/>
              </a:ext>
            </a:extLst>
          </p:cNvPr>
          <p:cNvSpPr txBox="1"/>
          <p:nvPr/>
        </p:nvSpPr>
        <p:spPr>
          <a:xfrm>
            <a:off x="1294482" y="2556133"/>
            <a:ext cx="8306718" cy="646331"/>
          </a:xfrm>
          <a:prstGeom prst="rect">
            <a:avLst/>
          </a:prstGeom>
          <a:noFill/>
          <a:ln w="19050">
            <a:solidFill>
              <a:srgbClr val="92D050"/>
            </a:solidFill>
          </a:ln>
        </p:spPr>
        <p:txBody>
          <a:bodyPr wrap="square" rtlCol="0">
            <a:spAutoFit/>
          </a:bodyPr>
          <a:lstStyle/>
          <a:p>
            <a:pPr algn="just"/>
            <a:r>
              <a:rPr lang="fr-FR" sz="1800" b="1" kern="1200" dirty="0">
                <a:solidFill>
                  <a:schemeClr val="accent6"/>
                </a:solidFill>
              </a:rPr>
              <a:t>Renforcer la lutte contre la non-décence par une contribution au financement de diagnostics de décence des logements</a:t>
            </a:r>
            <a:endParaRPr lang="fr-FR" b="1" dirty="0">
              <a:solidFill>
                <a:schemeClr val="accent6"/>
              </a:solidFill>
            </a:endParaRPr>
          </a:p>
        </p:txBody>
      </p:sp>
      <p:sp>
        <p:nvSpPr>
          <p:cNvPr id="5" name="Espace réservé du contenu 7">
            <a:extLst>
              <a:ext uri="{FF2B5EF4-FFF2-40B4-BE49-F238E27FC236}">
                <a16:creationId xmlns:a16="http://schemas.microsoft.com/office/drawing/2014/main" id="{4A8A1C2C-275E-A5A0-C4CD-9B09EAEEACFC}"/>
              </a:ext>
            </a:extLst>
          </p:cNvPr>
          <p:cNvSpPr txBox="1">
            <a:spLocks/>
          </p:cNvSpPr>
          <p:nvPr/>
        </p:nvSpPr>
        <p:spPr>
          <a:xfrm>
            <a:off x="2779488" y="4571977"/>
            <a:ext cx="7337135" cy="348343"/>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defRPr/>
            </a:pPr>
            <a:r>
              <a:rPr lang="fr-FR" dirty="0">
                <a:solidFill>
                  <a:schemeClr val="accent6"/>
                </a:solidFill>
              </a:rPr>
              <a:t>Financement de diagnostics de décence de logements</a:t>
            </a:r>
            <a:endParaRPr lang="fr-FR" dirty="0">
              <a:solidFill>
                <a:schemeClr val="accent6"/>
              </a:solidFill>
              <a:highlight>
                <a:srgbClr val="FFFF00"/>
              </a:highlight>
            </a:endParaRPr>
          </a:p>
        </p:txBody>
      </p:sp>
      <p:sp>
        <p:nvSpPr>
          <p:cNvPr id="9" name="Titre 1">
            <a:extLst>
              <a:ext uri="{FF2B5EF4-FFF2-40B4-BE49-F238E27FC236}">
                <a16:creationId xmlns:a16="http://schemas.microsoft.com/office/drawing/2014/main" id="{0220533F-D561-5ABE-E17E-686A12BA75B6}"/>
              </a:ext>
            </a:extLst>
          </p:cNvPr>
          <p:cNvSpPr>
            <a:spLocks noGrp="1"/>
          </p:cNvSpPr>
          <p:nvPr>
            <p:ph type="title"/>
          </p:nvPr>
        </p:nvSpPr>
        <p:spPr>
          <a:xfrm>
            <a:off x="415424" y="433747"/>
            <a:ext cx="9013371" cy="1158920"/>
          </a:xfrm>
          <a:solidFill>
            <a:schemeClr val="tx1"/>
          </a:solidFill>
        </p:spPr>
        <p:txBody>
          <a:bodyPr>
            <a:noAutofit/>
          </a:bodyPr>
          <a:lstStyle/>
          <a:p>
            <a:r>
              <a:rPr lang="fr-FR" sz="2800" dirty="0">
                <a:solidFill>
                  <a:schemeClr val="accent6"/>
                </a:solidFill>
              </a:rPr>
              <a:t>AXE 7 </a:t>
            </a:r>
            <a:r>
              <a:rPr lang="fr-FR" sz="2400" dirty="0"/>
              <a:t>– Le renforcement de la lutte contre la non-décence des logements et la promotion des projets en faveur du logement des familles, des jeunes et du cadre de vie</a:t>
            </a:r>
            <a:endParaRPr lang="fr-FR" sz="2800" dirty="0">
              <a:solidFill>
                <a:schemeClr val="accent6"/>
              </a:solidFill>
            </a:endParaRPr>
          </a:p>
        </p:txBody>
      </p:sp>
      <p:sp>
        <p:nvSpPr>
          <p:cNvPr id="3" name="Espace réservé du texte 2">
            <a:extLst>
              <a:ext uri="{FF2B5EF4-FFF2-40B4-BE49-F238E27FC236}">
                <a16:creationId xmlns:a16="http://schemas.microsoft.com/office/drawing/2014/main" id="{E176D5FE-26AD-C12E-99E2-24041BFAABBA}"/>
              </a:ext>
            </a:extLst>
          </p:cNvPr>
          <p:cNvSpPr>
            <a:spLocks noGrp="1"/>
          </p:cNvSpPr>
          <p:nvPr>
            <p:ph type="body" idx="1"/>
          </p:nvPr>
        </p:nvSpPr>
        <p:spPr>
          <a:xfrm>
            <a:off x="1366316" y="2038791"/>
            <a:ext cx="3036477" cy="404216"/>
          </a:xfrm>
        </p:spPr>
        <p:txBody>
          <a:bodyPr>
            <a:normAutofit/>
          </a:bodyPr>
          <a:lstStyle/>
          <a:p>
            <a:r>
              <a:rPr lang="fr-FR" sz="2400" b="1" dirty="0">
                <a:solidFill>
                  <a:schemeClr val="accent6">
                    <a:lumMod val="50000"/>
                  </a:schemeClr>
                </a:solidFill>
              </a:rPr>
              <a:t>Volet 1</a:t>
            </a:r>
          </a:p>
        </p:txBody>
      </p:sp>
    </p:spTree>
    <p:extLst>
      <p:ext uri="{BB962C8B-B14F-4D97-AF65-F5344CB8AC3E}">
        <p14:creationId xmlns:p14="http://schemas.microsoft.com/office/powerpoint/2010/main" val="719855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DBD19-37C1-7332-80E4-A2C19CB8CF64}"/>
              </a:ext>
            </a:extLst>
          </p:cNvPr>
          <p:cNvSpPr/>
          <p:nvPr/>
        </p:nvSpPr>
        <p:spPr>
          <a:xfrm>
            <a:off x="765110" y="1796192"/>
            <a:ext cx="8948057"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Mille avec un remplissage uni">
            <a:extLst>
              <a:ext uri="{FF2B5EF4-FFF2-40B4-BE49-F238E27FC236}">
                <a16:creationId xmlns:a16="http://schemas.microsoft.com/office/drawing/2014/main" id="{5CB427DE-5186-9563-93E8-CF2FCC3296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642" y="2523311"/>
            <a:ext cx="662687" cy="662687"/>
          </a:xfrm>
          <a:prstGeom prst="rect">
            <a:avLst/>
          </a:prstGeom>
        </p:spPr>
      </p:pic>
      <p:sp>
        <p:nvSpPr>
          <p:cNvPr id="27" name="Rectangle 26">
            <a:extLst>
              <a:ext uri="{FF2B5EF4-FFF2-40B4-BE49-F238E27FC236}">
                <a16:creationId xmlns:a16="http://schemas.microsoft.com/office/drawing/2014/main" id="{91007971-7306-B597-6804-672C00BC2B14}"/>
              </a:ext>
            </a:extLst>
          </p:cNvPr>
          <p:cNvSpPr/>
          <p:nvPr/>
        </p:nvSpPr>
        <p:spPr>
          <a:xfrm>
            <a:off x="5551714" y="1796192"/>
            <a:ext cx="2242457" cy="242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6">
            <a:extLst>
              <a:ext uri="{FF2B5EF4-FFF2-40B4-BE49-F238E27FC236}">
                <a16:creationId xmlns:a16="http://schemas.microsoft.com/office/drawing/2014/main" id="{20A80B60-0020-C7A2-40DC-7D0DC3D68351}"/>
              </a:ext>
            </a:extLst>
          </p:cNvPr>
          <p:cNvSpPr txBox="1">
            <a:spLocks/>
          </p:cNvSpPr>
          <p:nvPr/>
        </p:nvSpPr>
        <p:spPr>
          <a:xfrm>
            <a:off x="2960228" y="3792409"/>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dirty="0">
                <a:solidFill>
                  <a:schemeClr val="accent6"/>
                </a:solidFill>
              </a:rPr>
              <a:t>Priorités</a:t>
            </a:r>
          </a:p>
        </p:txBody>
      </p:sp>
      <p:pic>
        <p:nvPicPr>
          <p:cNvPr id="24" name="Graphique 23" descr="Priorités contour">
            <a:extLst>
              <a:ext uri="{FF2B5EF4-FFF2-40B4-BE49-F238E27FC236}">
                <a16:creationId xmlns:a16="http://schemas.microsoft.com/office/drawing/2014/main" id="{9A55CD50-6CA6-8FEA-3BE3-4367A49FB0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5088" y="4123389"/>
            <a:ext cx="914400" cy="956452"/>
          </a:xfrm>
          <a:prstGeom prst="rect">
            <a:avLst/>
          </a:prstGeom>
        </p:spPr>
      </p:pic>
      <p:sp>
        <p:nvSpPr>
          <p:cNvPr id="4" name="ZoneTexte 3">
            <a:extLst>
              <a:ext uri="{FF2B5EF4-FFF2-40B4-BE49-F238E27FC236}">
                <a16:creationId xmlns:a16="http://schemas.microsoft.com/office/drawing/2014/main" id="{4AECD7D9-A02A-95AF-7409-952206996237}"/>
              </a:ext>
            </a:extLst>
          </p:cNvPr>
          <p:cNvSpPr txBox="1"/>
          <p:nvPr/>
        </p:nvSpPr>
        <p:spPr>
          <a:xfrm>
            <a:off x="1294482" y="2556133"/>
            <a:ext cx="8306718" cy="646331"/>
          </a:xfrm>
          <a:prstGeom prst="rect">
            <a:avLst/>
          </a:prstGeom>
          <a:noFill/>
          <a:ln w="19050">
            <a:solidFill>
              <a:srgbClr val="92D050"/>
            </a:solidFill>
          </a:ln>
        </p:spPr>
        <p:txBody>
          <a:bodyPr wrap="square" rtlCol="0">
            <a:spAutoFit/>
          </a:bodyPr>
          <a:lstStyle/>
          <a:p>
            <a:pPr algn="just"/>
            <a:r>
              <a:rPr lang="fr-FR" sz="1800" b="1" kern="1200" dirty="0">
                <a:solidFill>
                  <a:schemeClr val="accent6"/>
                </a:solidFill>
              </a:rPr>
              <a:t>Contribuer à la promotion et à l’émergence de nouvelles formes de logement en faveur des jeunes adultes et des familles</a:t>
            </a:r>
            <a:endParaRPr lang="fr-FR" b="1" dirty="0">
              <a:solidFill>
                <a:schemeClr val="accent6"/>
              </a:solidFill>
            </a:endParaRPr>
          </a:p>
        </p:txBody>
      </p:sp>
      <p:sp>
        <p:nvSpPr>
          <p:cNvPr id="5" name="Espace réservé du contenu 7">
            <a:extLst>
              <a:ext uri="{FF2B5EF4-FFF2-40B4-BE49-F238E27FC236}">
                <a16:creationId xmlns:a16="http://schemas.microsoft.com/office/drawing/2014/main" id="{4A8A1C2C-275E-A5A0-C4CD-9B09EAEEACFC}"/>
              </a:ext>
            </a:extLst>
          </p:cNvPr>
          <p:cNvSpPr txBox="1">
            <a:spLocks/>
          </p:cNvSpPr>
          <p:nvPr/>
        </p:nvSpPr>
        <p:spPr>
          <a:xfrm>
            <a:off x="2779488" y="4105910"/>
            <a:ext cx="7337135" cy="1287188"/>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defRPr/>
            </a:pPr>
            <a:r>
              <a:rPr lang="fr-FR" dirty="0">
                <a:solidFill>
                  <a:schemeClr val="accent6"/>
                </a:solidFill>
              </a:rPr>
              <a:t>Colocation solidaire</a:t>
            </a:r>
          </a:p>
          <a:p>
            <a:pPr algn="just">
              <a:spcBef>
                <a:spcPts val="0"/>
              </a:spcBef>
              <a:defRPr/>
            </a:pPr>
            <a:r>
              <a:rPr lang="fr-FR" dirty="0">
                <a:solidFill>
                  <a:schemeClr val="accent6"/>
                </a:solidFill>
              </a:rPr>
              <a:t>Logement intergénérationnel</a:t>
            </a:r>
          </a:p>
          <a:p>
            <a:pPr algn="just">
              <a:spcBef>
                <a:spcPts val="0"/>
              </a:spcBef>
              <a:defRPr/>
            </a:pPr>
            <a:r>
              <a:rPr lang="fr-FR" dirty="0">
                <a:solidFill>
                  <a:schemeClr val="accent6"/>
                </a:solidFill>
              </a:rPr>
              <a:t>Logement solidaire ou partagé</a:t>
            </a:r>
          </a:p>
          <a:p>
            <a:pPr algn="just">
              <a:spcBef>
                <a:spcPts val="0"/>
              </a:spcBef>
              <a:defRPr/>
            </a:pPr>
            <a:r>
              <a:rPr lang="fr-FR" dirty="0">
                <a:solidFill>
                  <a:schemeClr val="accent6"/>
                </a:solidFill>
              </a:rPr>
              <a:t>Logement adapté</a:t>
            </a:r>
          </a:p>
          <a:p>
            <a:pPr algn="just">
              <a:spcBef>
                <a:spcPts val="0"/>
              </a:spcBef>
              <a:defRPr/>
            </a:pPr>
            <a:r>
              <a:rPr lang="fr-FR" dirty="0">
                <a:solidFill>
                  <a:schemeClr val="accent6"/>
                </a:solidFill>
              </a:rPr>
              <a:t>Meilleure organisation de la rencontre entre offre et demande de logements</a:t>
            </a:r>
          </a:p>
        </p:txBody>
      </p:sp>
      <p:sp>
        <p:nvSpPr>
          <p:cNvPr id="9" name="Titre 1">
            <a:extLst>
              <a:ext uri="{FF2B5EF4-FFF2-40B4-BE49-F238E27FC236}">
                <a16:creationId xmlns:a16="http://schemas.microsoft.com/office/drawing/2014/main" id="{0220533F-D561-5ABE-E17E-686A12BA75B6}"/>
              </a:ext>
            </a:extLst>
          </p:cNvPr>
          <p:cNvSpPr>
            <a:spLocks noGrp="1"/>
          </p:cNvSpPr>
          <p:nvPr>
            <p:ph type="title"/>
          </p:nvPr>
        </p:nvSpPr>
        <p:spPr>
          <a:xfrm>
            <a:off x="415424" y="433747"/>
            <a:ext cx="9013371" cy="1158920"/>
          </a:xfrm>
          <a:solidFill>
            <a:schemeClr val="tx1"/>
          </a:solidFill>
        </p:spPr>
        <p:txBody>
          <a:bodyPr>
            <a:noAutofit/>
          </a:bodyPr>
          <a:lstStyle/>
          <a:p>
            <a:r>
              <a:rPr lang="fr-FR" sz="2800" dirty="0">
                <a:solidFill>
                  <a:schemeClr val="accent6"/>
                </a:solidFill>
              </a:rPr>
              <a:t>AXE 7 </a:t>
            </a:r>
            <a:r>
              <a:rPr lang="fr-FR" sz="2400" dirty="0"/>
              <a:t>– Le renforcement de la lutte contre la non-décence des logements et la promotion des projets en faveur du logement des familles, des jeunes et du cadre de vie</a:t>
            </a:r>
            <a:endParaRPr lang="fr-FR" sz="2800" dirty="0">
              <a:solidFill>
                <a:schemeClr val="accent6"/>
              </a:solidFill>
            </a:endParaRPr>
          </a:p>
        </p:txBody>
      </p:sp>
      <p:sp>
        <p:nvSpPr>
          <p:cNvPr id="3" name="Espace réservé du texte 2">
            <a:extLst>
              <a:ext uri="{FF2B5EF4-FFF2-40B4-BE49-F238E27FC236}">
                <a16:creationId xmlns:a16="http://schemas.microsoft.com/office/drawing/2014/main" id="{E176D5FE-26AD-C12E-99E2-24041BFAABBA}"/>
              </a:ext>
            </a:extLst>
          </p:cNvPr>
          <p:cNvSpPr>
            <a:spLocks noGrp="1"/>
          </p:cNvSpPr>
          <p:nvPr>
            <p:ph type="body" idx="1"/>
          </p:nvPr>
        </p:nvSpPr>
        <p:spPr>
          <a:xfrm>
            <a:off x="1366316" y="2038791"/>
            <a:ext cx="3036477" cy="404216"/>
          </a:xfrm>
        </p:spPr>
        <p:txBody>
          <a:bodyPr>
            <a:normAutofit/>
          </a:bodyPr>
          <a:lstStyle/>
          <a:p>
            <a:r>
              <a:rPr lang="fr-FR" sz="2400" b="1" dirty="0">
                <a:solidFill>
                  <a:schemeClr val="accent6">
                    <a:lumMod val="50000"/>
                  </a:schemeClr>
                </a:solidFill>
              </a:rPr>
              <a:t>Volet 2</a:t>
            </a:r>
          </a:p>
        </p:txBody>
      </p:sp>
      <p:sp>
        <p:nvSpPr>
          <p:cNvPr id="7" name="ZoneTexte 6">
            <a:extLst>
              <a:ext uri="{FF2B5EF4-FFF2-40B4-BE49-F238E27FC236}">
                <a16:creationId xmlns:a16="http://schemas.microsoft.com/office/drawing/2014/main" id="{CBCBC84C-BE9E-FBED-E989-F31A325DC0DB}"/>
              </a:ext>
            </a:extLst>
          </p:cNvPr>
          <p:cNvSpPr txBox="1"/>
          <p:nvPr/>
        </p:nvSpPr>
        <p:spPr>
          <a:xfrm>
            <a:off x="3204757" y="5974280"/>
            <a:ext cx="4693914" cy="369332"/>
          </a:xfrm>
          <a:prstGeom prst="rect">
            <a:avLst/>
          </a:prstGeom>
          <a:noFill/>
          <a:ln w="38100">
            <a:solidFill>
              <a:srgbClr val="FFC000"/>
            </a:solidFill>
          </a:ln>
        </p:spPr>
        <p:txBody>
          <a:bodyPr wrap="none" rtlCol="0">
            <a:spAutoFit/>
          </a:bodyPr>
          <a:lstStyle/>
          <a:p>
            <a:pPr algn="ctr"/>
            <a:r>
              <a:rPr lang="fr-FR" b="1" dirty="0">
                <a:solidFill>
                  <a:srgbClr val="92D050"/>
                </a:solidFill>
              </a:rPr>
              <a:t>Financement du </a:t>
            </a:r>
            <a:r>
              <a:rPr lang="fr-FR" b="1" dirty="0" err="1">
                <a:solidFill>
                  <a:srgbClr val="92D050"/>
                </a:solidFill>
              </a:rPr>
              <a:t>Bricobus</a:t>
            </a:r>
            <a:r>
              <a:rPr lang="fr-FR" b="1" dirty="0">
                <a:solidFill>
                  <a:srgbClr val="92D050"/>
                </a:solidFill>
              </a:rPr>
              <a:t> Solidaire Cantal</a:t>
            </a:r>
          </a:p>
        </p:txBody>
      </p:sp>
      <p:pic>
        <p:nvPicPr>
          <p:cNvPr id="8" name="Graphique 7" descr="Réussite du groupe avec un remplissage uni">
            <a:extLst>
              <a:ext uri="{FF2B5EF4-FFF2-40B4-BE49-F238E27FC236}">
                <a16:creationId xmlns:a16="http://schemas.microsoft.com/office/drawing/2014/main" id="{82254714-FB88-25AC-D87B-84DF62E029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9861" y="5701746"/>
            <a:ext cx="914400" cy="914400"/>
          </a:xfrm>
          <a:prstGeom prst="rect">
            <a:avLst/>
          </a:prstGeom>
        </p:spPr>
      </p:pic>
    </p:spTree>
    <p:extLst>
      <p:ext uri="{BB962C8B-B14F-4D97-AF65-F5344CB8AC3E}">
        <p14:creationId xmlns:p14="http://schemas.microsoft.com/office/powerpoint/2010/main" val="3751576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9925B-AC53-1732-B786-9F517ADAB024}"/>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1595CFB6-D67B-F2B7-BA42-C019D0DA711C}"/>
              </a:ext>
            </a:extLst>
          </p:cNvPr>
          <p:cNvSpPr txBox="1">
            <a:spLocks/>
          </p:cNvSpPr>
          <p:nvPr/>
        </p:nvSpPr>
        <p:spPr>
          <a:xfrm>
            <a:off x="1283616" y="1985878"/>
            <a:ext cx="7766936" cy="3139015"/>
          </a:xfrm>
          <a:prstGeom prst="snip1Rect">
            <a:avLst/>
          </a:prstGeom>
          <a:solidFill>
            <a:schemeClr val="tx2">
              <a:lumMod val="60000"/>
              <a:lumOff val="40000"/>
            </a:schemeClr>
          </a:solidFill>
        </p:spPr>
        <p:txBody>
          <a:bodyPr vert="horz" lIns="91440" tIns="45720" rIns="91440" bIns="45720" rtlCol="0" anchor="ctr" anchorCtr="0">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chemeClr val="tx1"/>
                </a:solidFill>
              </a:rPr>
              <a:t>FONDS PUBLICS ET TERRITOIRES</a:t>
            </a:r>
          </a:p>
          <a:p>
            <a:pPr algn="ctr"/>
            <a:endParaRPr lang="fr-FR" sz="2000" b="1" dirty="0">
              <a:solidFill>
                <a:schemeClr val="tx1"/>
              </a:solidFill>
            </a:endParaRPr>
          </a:p>
          <a:p>
            <a:pPr algn="ctr"/>
            <a:r>
              <a:rPr lang="fr-FR" sz="2000" b="1" dirty="0">
                <a:solidFill>
                  <a:schemeClr val="tx1"/>
                </a:solidFill>
              </a:rPr>
              <a:t> AVS ET PARENTALITE</a:t>
            </a:r>
          </a:p>
          <a:p>
            <a:pPr algn="ctr"/>
            <a:endParaRPr lang="fr-FR" sz="2000" b="1" dirty="0">
              <a:solidFill>
                <a:schemeClr val="tx1"/>
              </a:solidFill>
            </a:endParaRPr>
          </a:p>
          <a:p>
            <a:pPr algn="ctr"/>
            <a:endParaRPr lang="fr-FR" sz="2000" b="1" dirty="0">
              <a:solidFill>
                <a:schemeClr val="tx1"/>
              </a:solidFill>
            </a:endParaRPr>
          </a:p>
          <a:p>
            <a:pPr algn="ctr"/>
            <a:r>
              <a:rPr lang="fr-FR" sz="2000" b="1" dirty="0">
                <a:solidFill>
                  <a:schemeClr val="tx1"/>
                </a:solidFill>
              </a:rPr>
              <a:t>1 AXE</a:t>
            </a:r>
          </a:p>
        </p:txBody>
      </p:sp>
      <p:sp>
        <p:nvSpPr>
          <p:cNvPr id="2" name="ZoneTexte 1">
            <a:extLst>
              <a:ext uri="{FF2B5EF4-FFF2-40B4-BE49-F238E27FC236}">
                <a16:creationId xmlns:a16="http://schemas.microsoft.com/office/drawing/2014/main" id="{A625214C-694E-5FA1-90F2-B2C9449699F9}"/>
              </a:ext>
            </a:extLst>
          </p:cNvPr>
          <p:cNvSpPr txBox="1"/>
          <p:nvPr/>
        </p:nvSpPr>
        <p:spPr>
          <a:xfrm>
            <a:off x="10096500" y="714375"/>
            <a:ext cx="1582848" cy="649188"/>
          </a:xfrm>
          <a:prstGeom prst="ellipse">
            <a:avLst/>
          </a:prstGeom>
          <a:solidFill>
            <a:schemeClr val="accent3"/>
          </a:solidFill>
        </p:spPr>
        <p:txBody>
          <a:bodyPr wrap="none" rtlCol="0">
            <a:spAutoFit/>
          </a:bodyPr>
          <a:lstStyle/>
          <a:p>
            <a:r>
              <a:rPr lang="fr-FR" sz="1200" b="1" dirty="0">
                <a:solidFill>
                  <a:schemeClr val="bg1"/>
                </a:solidFill>
              </a:rPr>
              <a:t>Financement</a:t>
            </a:r>
          </a:p>
          <a:p>
            <a:r>
              <a:rPr lang="fr-FR" sz="1200" b="1" dirty="0">
                <a:solidFill>
                  <a:schemeClr val="bg1"/>
                </a:solidFill>
              </a:rPr>
              <a:t>Jusqu’à 80%</a:t>
            </a:r>
          </a:p>
        </p:txBody>
      </p:sp>
    </p:spTree>
    <p:extLst>
      <p:ext uri="{BB962C8B-B14F-4D97-AF65-F5344CB8AC3E}">
        <p14:creationId xmlns:p14="http://schemas.microsoft.com/office/powerpoint/2010/main" val="2631704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3702F-FD5E-96C1-3D8E-F3E9E947A3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57A8C2D-C5D2-2837-8FCD-717883A576E1}"/>
              </a:ext>
            </a:extLst>
          </p:cNvPr>
          <p:cNvSpPr>
            <a:spLocks noGrp="1"/>
          </p:cNvSpPr>
          <p:nvPr>
            <p:ph type="title"/>
          </p:nvPr>
        </p:nvSpPr>
        <p:spPr>
          <a:xfrm>
            <a:off x="876557" y="1096807"/>
            <a:ext cx="8001347" cy="610863"/>
          </a:xfrm>
        </p:spPr>
        <p:txBody>
          <a:bodyPr>
            <a:normAutofit fontScale="90000"/>
          </a:bodyPr>
          <a:lstStyle/>
          <a:p>
            <a:br>
              <a:rPr lang="fr-FR" sz="3200" dirty="0"/>
            </a:br>
            <a:br>
              <a:rPr lang="fr-FR" sz="3200" dirty="0"/>
            </a:br>
            <a:r>
              <a:rPr lang="fr-FR" sz="3200" dirty="0">
                <a:solidFill>
                  <a:schemeClr val="accent6"/>
                </a:solidFill>
              </a:rPr>
              <a:t>AXE 4 - </a:t>
            </a:r>
            <a:r>
              <a:rPr lang="fr-FR" sz="3200" dirty="0"/>
              <a:t>Le maintien et le développement des équipements et services dans des territoires spécifiques</a:t>
            </a:r>
          </a:p>
        </p:txBody>
      </p:sp>
      <p:sp>
        <p:nvSpPr>
          <p:cNvPr id="3" name="Espace réservé du texte 2">
            <a:extLst>
              <a:ext uri="{FF2B5EF4-FFF2-40B4-BE49-F238E27FC236}">
                <a16:creationId xmlns:a16="http://schemas.microsoft.com/office/drawing/2014/main" id="{80CED670-1234-F0E5-5495-F6F1B42D899E}"/>
              </a:ext>
            </a:extLst>
          </p:cNvPr>
          <p:cNvSpPr>
            <a:spLocks noGrp="1"/>
          </p:cNvSpPr>
          <p:nvPr>
            <p:ph type="body" idx="1"/>
          </p:nvPr>
        </p:nvSpPr>
        <p:spPr>
          <a:xfrm>
            <a:off x="974702" y="2463588"/>
            <a:ext cx="4827178" cy="404216"/>
          </a:xfrm>
        </p:spPr>
        <p:txBody>
          <a:bodyPr>
            <a:noAutofit/>
          </a:bodyPr>
          <a:lstStyle/>
          <a:p>
            <a:r>
              <a:rPr lang="fr-FR" dirty="0">
                <a:solidFill>
                  <a:schemeClr val="accent6"/>
                </a:solidFill>
              </a:rPr>
              <a:t>Volet 1 Le soutien aux projets implantés  dans des territoires en difficultés </a:t>
            </a:r>
          </a:p>
        </p:txBody>
      </p:sp>
      <p:sp>
        <p:nvSpPr>
          <p:cNvPr id="4" name="Espace réservé du texte 3">
            <a:extLst>
              <a:ext uri="{FF2B5EF4-FFF2-40B4-BE49-F238E27FC236}">
                <a16:creationId xmlns:a16="http://schemas.microsoft.com/office/drawing/2014/main" id="{5B350058-6296-1463-C380-0DF43E289F5D}"/>
              </a:ext>
            </a:extLst>
          </p:cNvPr>
          <p:cNvSpPr>
            <a:spLocks noGrp="1"/>
          </p:cNvSpPr>
          <p:nvPr>
            <p:ph type="body" idx="10"/>
          </p:nvPr>
        </p:nvSpPr>
        <p:spPr>
          <a:xfrm>
            <a:off x="999073" y="3057445"/>
            <a:ext cx="4764829" cy="656695"/>
          </a:xfrm>
        </p:spPr>
        <p:txBody>
          <a:bodyPr>
            <a:noAutofit/>
          </a:bodyPr>
          <a:lstStyle/>
          <a:p>
            <a:r>
              <a:rPr lang="fr-FR">
                <a:solidFill>
                  <a:schemeClr val="accent6"/>
                </a:solidFill>
              </a:rPr>
              <a:t>Volet 2 Développer les services d’accueils itinérants</a:t>
            </a:r>
          </a:p>
        </p:txBody>
      </p:sp>
      <p:pic>
        <p:nvPicPr>
          <p:cNvPr id="9" name="Graphique 8" descr="Mille avec un remplissage uni">
            <a:extLst>
              <a:ext uri="{FF2B5EF4-FFF2-40B4-BE49-F238E27FC236}">
                <a16:creationId xmlns:a16="http://schemas.microsoft.com/office/drawing/2014/main" id="{0CAED6BD-3E1A-D057-7867-BE9F5547BD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870" y="2526226"/>
            <a:ext cx="662687" cy="662687"/>
          </a:xfrm>
          <a:prstGeom prst="rect">
            <a:avLst/>
          </a:prstGeom>
        </p:spPr>
      </p:pic>
      <p:sp>
        <p:nvSpPr>
          <p:cNvPr id="10" name="ZoneTexte 9">
            <a:extLst>
              <a:ext uri="{FF2B5EF4-FFF2-40B4-BE49-F238E27FC236}">
                <a16:creationId xmlns:a16="http://schemas.microsoft.com/office/drawing/2014/main" id="{1FD3246E-D529-E4B6-944B-47ACD570401A}"/>
              </a:ext>
            </a:extLst>
          </p:cNvPr>
          <p:cNvSpPr txBox="1"/>
          <p:nvPr/>
        </p:nvSpPr>
        <p:spPr>
          <a:xfrm>
            <a:off x="2700764" y="4312637"/>
            <a:ext cx="7132917" cy="923330"/>
          </a:xfrm>
          <a:prstGeom prst="rect">
            <a:avLst/>
          </a:prstGeom>
          <a:noFill/>
        </p:spPr>
        <p:txBody>
          <a:bodyPr wrap="square">
            <a:spAutoFit/>
          </a:bodyPr>
          <a:lstStyle/>
          <a:p>
            <a:pPr algn="just"/>
            <a:r>
              <a:rPr lang="fr-FR" dirty="0">
                <a:solidFill>
                  <a:schemeClr val="bg1"/>
                </a:solidFill>
              </a:rPr>
              <a:t>Ajuster le fonctionnement aux besoins directement liés aux caractéristiques spécifiques du territoire pour garantir qualité et accessibilité en tenant les caractéristiques spécifiques de ces territoires</a:t>
            </a:r>
          </a:p>
        </p:txBody>
      </p:sp>
      <p:pic>
        <p:nvPicPr>
          <p:cNvPr id="6" name="Graphique 5" descr="Priorités contour">
            <a:extLst>
              <a:ext uri="{FF2B5EF4-FFF2-40B4-BE49-F238E27FC236}">
                <a16:creationId xmlns:a16="http://schemas.microsoft.com/office/drawing/2014/main" id="{1D4C9306-3A1F-9DD2-1CAF-DA894CCDC3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8130" y="4245202"/>
            <a:ext cx="914400" cy="914400"/>
          </a:xfrm>
          <a:prstGeom prst="rect">
            <a:avLst/>
          </a:prstGeom>
        </p:spPr>
      </p:pic>
      <p:sp>
        <p:nvSpPr>
          <p:cNvPr id="8" name="Espace réservé du texte 6">
            <a:extLst>
              <a:ext uri="{FF2B5EF4-FFF2-40B4-BE49-F238E27FC236}">
                <a16:creationId xmlns:a16="http://schemas.microsoft.com/office/drawing/2014/main" id="{B9110EFD-FDC2-2D75-65C5-FB58EA25A9E2}"/>
              </a:ext>
            </a:extLst>
          </p:cNvPr>
          <p:cNvSpPr txBox="1">
            <a:spLocks/>
          </p:cNvSpPr>
          <p:nvPr/>
        </p:nvSpPr>
        <p:spPr>
          <a:xfrm>
            <a:off x="2700764" y="3975826"/>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solidFill>
                  <a:schemeClr val="accent6"/>
                </a:solidFill>
              </a:rPr>
              <a:t>Priorités</a:t>
            </a:r>
          </a:p>
        </p:txBody>
      </p:sp>
      <p:sp>
        <p:nvSpPr>
          <p:cNvPr id="15" name="ZoneTexte 14">
            <a:extLst>
              <a:ext uri="{FF2B5EF4-FFF2-40B4-BE49-F238E27FC236}">
                <a16:creationId xmlns:a16="http://schemas.microsoft.com/office/drawing/2014/main" id="{D3DFDE4D-6A72-08AB-18EF-E745B7082A9C}"/>
              </a:ext>
            </a:extLst>
          </p:cNvPr>
          <p:cNvSpPr txBox="1"/>
          <p:nvPr/>
        </p:nvSpPr>
        <p:spPr>
          <a:xfrm>
            <a:off x="6428100" y="2622920"/>
            <a:ext cx="3736521" cy="923330"/>
          </a:xfrm>
          <a:prstGeom prst="rect">
            <a:avLst/>
          </a:prstGeom>
          <a:noFill/>
        </p:spPr>
        <p:txBody>
          <a:bodyPr wrap="square">
            <a:spAutoFit/>
          </a:bodyPr>
          <a:lstStyle/>
          <a:p>
            <a:pPr marL="285750" indent="-285750" algn="just">
              <a:buFont typeface="Wingdings" panose="05000000000000000000" pitchFamily="2" charset="2"/>
              <a:buChar char="§"/>
            </a:pPr>
            <a:r>
              <a:rPr lang="fr-FR">
                <a:solidFill>
                  <a:schemeClr val="bg1"/>
                </a:solidFill>
              </a:rPr>
              <a:t>Quartiers politique de la Ville</a:t>
            </a:r>
          </a:p>
          <a:p>
            <a:pPr marL="285750" indent="-285750" algn="just">
              <a:buFont typeface="Wingdings" panose="05000000000000000000" pitchFamily="2" charset="2"/>
              <a:buChar char="§"/>
            </a:pPr>
            <a:r>
              <a:rPr lang="fr-FR">
                <a:solidFill>
                  <a:schemeClr val="bg1"/>
                </a:solidFill>
              </a:rPr>
              <a:t>France ruralité revitalisation </a:t>
            </a:r>
          </a:p>
          <a:p>
            <a:pPr marL="285750" indent="-285750" algn="just">
              <a:buFont typeface="Wingdings" panose="05000000000000000000" pitchFamily="2" charset="2"/>
              <a:buChar char="§"/>
            </a:pPr>
            <a:r>
              <a:rPr lang="fr-FR">
                <a:solidFill>
                  <a:schemeClr val="bg1"/>
                </a:solidFill>
              </a:rPr>
              <a:t>Territoires ultra marins</a:t>
            </a:r>
          </a:p>
        </p:txBody>
      </p:sp>
      <p:sp>
        <p:nvSpPr>
          <p:cNvPr id="16" name="Espace réservé du texte 6">
            <a:extLst>
              <a:ext uri="{FF2B5EF4-FFF2-40B4-BE49-F238E27FC236}">
                <a16:creationId xmlns:a16="http://schemas.microsoft.com/office/drawing/2014/main" id="{431DA5A4-79EE-ABDF-B5E9-8D0336164B4F}"/>
              </a:ext>
            </a:extLst>
          </p:cNvPr>
          <p:cNvSpPr txBox="1">
            <a:spLocks/>
          </p:cNvSpPr>
          <p:nvPr/>
        </p:nvSpPr>
        <p:spPr>
          <a:xfrm>
            <a:off x="6520290" y="2336288"/>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a:solidFill>
                  <a:schemeClr val="accent6"/>
                </a:solidFill>
              </a:rPr>
              <a:t>Cibles</a:t>
            </a:r>
          </a:p>
        </p:txBody>
      </p:sp>
      <p:sp>
        <p:nvSpPr>
          <p:cNvPr id="5" name="Explosion : 8 points 4">
            <a:extLst>
              <a:ext uri="{FF2B5EF4-FFF2-40B4-BE49-F238E27FC236}">
                <a16:creationId xmlns:a16="http://schemas.microsoft.com/office/drawing/2014/main" id="{63ECF562-5756-6B7A-5475-6C520CFC17FA}"/>
              </a:ext>
            </a:extLst>
          </p:cNvPr>
          <p:cNvSpPr/>
          <p:nvPr/>
        </p:nvSpPr>
        <p:spPr>
          <a:xfrm rot="1102360">
            <a:off x="9360724" y="58120"/>
            <a:ext cx="3038167" cy="211919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dirty="0">
                <a:solidFill>
                  <a:schemeClr val="bg1"/>
                </a:solidFill>
              </a:rPr>
              <a:t>Fonctionnement</a:t>
            </a:r>
          </a:p>
          <a:p>
            <a:pPr algn="ctr"/>
            <a:r>
              <a:rPr lang="fr-FR" sz="1600" b="1" dirty="0">
                <a:solidFill>
                  <a:schemeClr val="bg1"/>
                </a:solidFill>
              </a:rPr>
              <a:t>Investissement</a:t>
            </a:r>
            <a:endParaRPr lang="fr-FR" sz="2400" b="1" dirty="0">
              <a:solidFill>
                <a:schemeClr val="bg1"/>
              </a:solidFill>
            </a:endParaRPr>
          </a:p>
        </p:txBody>
      </p:sp>
    </p:spTree>
    <p:extLst>
      <p:ext uri="{BB962C8B-B14F-4D97-AF65-F5344CB8AC3E}">
        <p14:creationId xmlns:p14="http://schemas.microsoft.com/office/powerpoint/2010/main" val="2742579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DBD19-37C1-7332-80E4-A2C19CB8CF64}"/>
              </a:ext>
            </a:extLst>
          </p:cNvPr>
          <p:cNvSpPr/>
          <p:nvPr/>
        </p:nvSpPr>
        <p:spPr>
          <a:xfrm>
            <a:off x="765110" y="1796192"/>
            <a:ext cx="8948057"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Graphique 20" descr="Mille avec un remplissage uni">
            <a:extLst>
              <a:ext uri="{FF2B5EF4-FFF2-40B4-BE49-F238E27FC236}">
                <a16:creationId xmlns:a16="http://schemas.microsoft.com/office/drawing/2014/main" id="{5CB427DE-5186-9563-93E8-CF2FCC3296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642" y="2523311"/>
            <a:ext cx="662687" cy="662687"/>
          </a:xfrm>
          <a:prstGeom prst="rect">
            <a:avLst/>
          </a:prstGeom>
        </p:spPr>
      </p:pic>
      <p:sp>
        <p:nvSpPr>
          <p:cNvPr id="27" name="Rectangle 26">
            <a:extLst>
              <a:ext uri="{FF2B5EF4-FFF2-40B4-BE49-F238E27FC236}">
                <a16:creationId xmlns:a16="http://schemas.microsoft.com/office/drawing/2014/main" id="{91007971-7306-B597-6804-672C00BC2B14}"/>
              </a:ext>
            </a:extLst>
          </p:cNvPr>
          <p:cNvSpPr/>
          <p:nvPr/>
        </p:nvSpPr>
        <p:spPr>
          <a:xfrm>
            <a:off x="5551714" y="1796192"/>
            <a:ext cx="2242457" cy="242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6">
            <a:extLst>
              <a:ext uri="{FF2B5EF4-FFF2-40B4-BE49-F238E27FC236}">
                <a16:creationId xmlns:a16="http://schemas.microsoft.com/office/drawing/2014/main" id="{20A80B60-0020-C7A2-40DC-7D0DC3D68351}"/>
              </a:ext>
            </a:extLst>
          </p:cNvPr>
          <p:cNvSpPr txBox="1">
            <a:spLocks/>
          </p:cNvSpPr>
          <p:nvPr/>
        </p:nvSpPr>
        <p:spPr>
          <a:xfrm>
            <a:off x="2960228" y="3633787"/>
            <a:ext cx="2126046" cy="301943"/>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dirty="0">
                <a:solidFill>
                  <a:schemeClr val="accent6"/>
                </a:solidFill>
              </a:rPr>
              <a:t>Priorités</a:t>
            </a:r>
          </a:p>
        </p:txBody>
      </p:sp>
      <p:pic>
        <p:nvPicPr>
          <p:cNvPr id="24" name="Graphique 23" descr="Priorités contour">
            <a:extLst>
              <a:ext uri="{FF2B5EF4-FFF2-40B4-BE49-F238E27FC236}">
                <a16:creationId xmlns:a16="http://schemas.microsoft.com/office/drawing/2014/main" id="{9A55CD50-6CA6-8FEA-3BE3-4367A49FB0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5088" y="3964767"/>
            <a:ext cx="914400" cy="956452"/>
          </a:xfrm>
          <a:prstGeom prst="rect">
            <a:avLst/>
          </a:prstGeom>
        </p:spPr>
      </p:pic>
      <p:sp>
        <p:nvSpPr>
          <p:cNvPr id="4" name="ZoneTexte 3">
            <a:extLst>
              <a:ext uri="{FF2B5EF4-FFF2-40B4-BE49-F238E27FC236}">
                <a16:creationId xmlns:a16="http://schemas.microsoft.com/office/drawing/2014/main" id="{4AECD7D9-A02A-95AF-7409-952206996237}"/>
              </a:ext>
            </a:extLst>
          </p:cNvPr>
          <p:cNvSpPr txBox="1"/>
          <p:nvPr/>
        </p:nvSpPr>
        <p:spPr>
          <a:xfrm>
            <a:off x="1294482" y="2556133"/>
            <a:ext cx="8306718" cy="646331"/>
          </a:xfrm>
          <a:prstGeom prst="rect">
            <a:avLst/>
          </a:prstGeom>
          <a:noFill/>
          <a:ln w="19050">
            <a:solidFill>
              <a:srgbClr val="92D050"/>
            </a:solidFill>
          </a:ln>
        </p:spPr>
        <p:txBody>
          <a:bodyPr wrap="square" rtlCol="0">
            <a:spAutoFit/>
          </a:bodyPr>
          <a:lstStyle/>
          <a:p>
            <a:pPr algn="just"/>
            <a:r>
              <a:rPr lang="fr-FR" sz="1800" b="1" kern="1200" dirty="0">
                <a:solidFill>
                  <a:schemeClr val="accent6"/>
                </a:solidFill>
              </a:rPr>
              <a:t>Promouvoir les valeurs de la République, prévenir le repli communautaire et la radicalisation</a:t>
            </a:r>
            <a:endParaRPr lang="fr-FR" b="1" dirty="0">
              <a:solidFill>
                <a:schemeClr val="accent6"/>
              </a:solidFill>
            </a:endParaRPr>
          </a:p>
        </p:txBody>
      </p:sp>
      <p:sp>
        <p:nvSpPr>
          <p:cNvPr id="5" name="Espace réservé du contenu 7">
            <a:extLst>
              <a:ext uri="{FF2B5EF4-FFF2-40B4-BE49-F238E27FC236}">
                <a16:creationId xmlns:a16="http://schemas.microsoft.com/office/drawing/2014/main" id="{4A8A1C2C-275E-A5A0-C4CD-9B09EAEEACFC}"/>
              </a:ext>
            </a:extLst>
          </p:cNvPr>
          <p:cNvSpPr txBox="1">
            <a:spLocks/>
          </p:cNvSpPr>
          <p:nvPr/>
        </p:nvSpPr>
        <p:spPr>
          <a:xfrm>
            <a:off x="2779488" y="3947288"/>
            <a:ext cx="7337135" cy="1287188"/>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defRPr/>
            </a:pPr>
            <a:r>
              <a:rPr lang="fr-FR" dirty="0">
                <a:solidFill>
                  <a:schemeClr val="accent6"/>
                </a:solidFill>
              </a:rPr>
              <a:t>Promotion des valeurs de la République</a:t>
            </a:r>
          </a:p>
          <a:p>
            <a:pPr algn="just">
              <a:spcBef>
                <a:spcPts val="0"/>
              </a:spcBef>
              <a:defRPr/>
            </a:pPr>
            <a:r>
              <a:rPr lang="fr-FR" dirty="0">
                <a:solidFill>
                  <a:schemeClr val="accent6"/>
                </a:solidFill>
              </a:rPr>
              <a:t>Pédagogie autour de la radicalisation, le contre-discours et le développement de l’esprit critique</a:t>
            </a:r>
          </a:p>
          <a:p>
            <a:pPr algn="just">
              <a:spcBef>
                <a:spcPts val="0"/>
              </a:spcBef>
              <a:defRPr/>
            </a:pPr>
            <a:r>
              <a:rPr lang="fr-FR" dirty="0">
                <a:solidFill>
                  <a:schemeClr val="accent6"/>
                </a:solidFill>
              </a:rPr>
              <a:t>Le renforcement du vivre ensemble et la prévention du repli communautaire</a:t>
            </a:r>
          </a:p>
          <a:p>
            <a:pPr algn="just">
              <a:spcBef>
                <a:spcPts val="0"/>
              </a:spcBef>
              <a:defRPr/>
            </a:pPr>
            <a:r>
              <a:rPr lang="fr-FR" dirty="0">
                <a:solidFill>
                  <a:schemeClr val="accent6"/>
                </a:solidFill>
              </a:rPr>
              <a:t>L’éducation au numérique</a:t>
            </a:r>
          </a:p>
          <a:p>
            <a:pPr algn="just">
              <a:spcBef>
                <a:spcPts val="0"/>
              </a:spcBef>
              <a:defRPr/>
            </a:pPr>
            <a:r>
              <a:rPr lang="fr-FR" dirty="0">
                <a:solidFill>
                  <a:schemeClr val="accent6"/>
                </a:solidFill>
              </a:rPr>
              <a:t>Le soutien à la parentalité dans les domaines précités</a:t>
            </a:r>
          </a:p>
        </p:txBody>
      </p:sp>
      <p:sp>
        <p:nvSpPr>
          <p:cNvPr id="7" name="ZoneTexte 6">
            <a:extLst>
              <a:ext uri="{FF2B5EF4-FFF2-40B4-BE49-F238E27FC236}">
                <a16:creationId xmlns:a16="http://schemas.microsoft.com/office/drawing/2014/main" id="{CBCBC84C-BE9E-FBED-E989-F31A325DC0DB}"/>
              </a:ext>
            </a:extLst>
          </p:cNvPr>
          <p:cNvSpPr txBox="1"/>
          <p:nvPr/>
        </p:nvSpPr>
        <p:spPr>
          <a:xfrm>
            <a:off x="3515716" y="5701746"/>
            <a:ext cx="3605474" cy="923330"/>
          </a:xfrm>
          <a:prstGeom prst="rect">
            <a:avLst/>
          </a:prstGeom>
          <a:noFill/>
          <a:ln w="38100">
            <a:solidFill>
              <a:srgbClr val="FFC000"/>
            </a:solidFill>
          </a:ln>
        </p:spPr>
        <p:txBody>
          <a:bodyPr wrap="none" rtlCol="0">
            <a:spAutoFit/>
          </a:bodyPr>
          <a:lstStyle/>
          <a:p>
            <a:pPr algn="ctr"/>
            <a:r>
              <a:rPr lang="fr-FR" b="1" dirty="0">
                <a:solidFill>
                  <a:srgbClr val="92D050"/>
                </a:solidFill>
              </a:rPr>
              <a:t>Financement des ambassadeurs</a:t>
            </a:r>
          </a:p>
          <a:p>
            <a:pPr algn="ctr"/>
            <a:r>
              <a:rPr lang="fr-FR" b="1" dirty="0">
                <a:solidFill>
                  <a:srgbClr val="92D050"/>
                </a:solidFill>
              </a:rPr>
              <a:t>de la citoyenneté portés par</a:t>
            </a:r>
          </a:p>
          <a:p>
            <a:pPr algn="ctr"/>
            <a:r>
              <a:rPr lang="fr-FR" b="1" dirty="0">
                <a:solidFill>
                  <a:srgbClr val="92D050"/>
                </a:solidFill>
              </a:rPr>
              <a:t>Unis Cité</a:t>
            </a:r>
          </a:p>
        </p:txBody>
      </p:sp>
      <p:pic>
        <p:nvPicPr>
          <p:cNvPr id="8" name="Graphique 7" descr="Réussite du groupe avec un remplissage uni">
            <a:extLst>
              <a:ext uri="{FF2B5EF4-FFF2-40B4-BE49-F238E27FC236}">
                <a16:creationId xmlns:a16="http://schemas.microsoft.com/office/drawing/2014/main" id="{82254714-FB88-25AC-D87B-84DF62E029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9861" y="5701746"/>
            <a:ext cx="914400" cy="914400"/>
          </a:xfrm>
          <a:prstGeom prst="rect">
            <a:avLst/>
          </a:prstGeom>
        </p:spPr>
      </p:pic>
      <p:sp>
        <p:nvSpPr>
          <p:cNvPr id="2" name="Titre 1">
            <a:extLst>
              <a:ext uri="{FF2B5EF4-FFF2-40B4-BE49-F238E27FC236}">
                <a16:creationId xmlns:a16="http://schemas.microsoft.com/office/drawing/2014/main" id="{71EE1D70-6FBC-46C1-D51F-CF17E19081A4}"/>
              </a:ext>
            </a:extLst>
          </p:cNvPr>
          <p:cNvSpPr txBox="1">
            <a:spLocks/>
          </p:cNvSpPr>
          <p:nvPr/>
        </p:nvSpPr>
        <p:spPr>
          <a:xfrm>
            <a:off x="233395" y="577421"/>
            <a:ext cx="9072530" cy="876487"/>
          </a:xfrm>
          <a:prstGeom prst="rect">
            <a:avLst/>
          </a:prstGeom>
          <a:solidFill>
            <a:srgbClr val="FF000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a:solidFill>
                  <a:schemeClr val="bg1"/>
                </a:solidFill>
              </a:rPr>
              <a:t>APPEL A PROJET ANNUEL : Promotion des valeurs de la République, prévention du repli communautaire et prévention de la radicalisation</a:t>
            </a:r>
            <a:endParaRPr lang="fr-FR" sz="2000" b="1" dirty="0">
              <a:solidFill>
                <a:schemeClr val="bg1"/>
              </a:solidFill>
            </a:endParaRPr>
          </a:p>
        </p:txBody>
      </p:sp>
      <p:sp>
        <p:nvSpPr>
          <p:cNvPr id="10" name="ZoneTexte 9">
            <a:extLst>
              <a:ext uri="{FF2B5EF4-FFF2-40B4-BE49-F238E27FC236}">
                <a16:creationId xmlns:a16="http://schemas.microsoft.com/office/drawing/2014/main" id="{3BB4BF41-1990-D176-91F3-A23FD2AB5740}"/>
              </a:ext>
            </a:extLst>
          </p:cNvPr>
          <p:cNvSpPr txBox="1"/>
          <p:nvPr/>
        </p:nvSpPr>
        <p:spPr>
          <a:xfrm>
            <a:off x="10096500" y="714375"/>
            <a:ext cx="1582848" cy="649188"/>
          </a:xfrm>
          <a:prstGeom prst="ellipse">
            <a:avLst/>
          </a:prstGeom>
          <a:solidFill>
            <a:schemeClr val="accent3"/>
          </a:solidFill>
        </p:spPr>
        <p:txBody>
          <a:bodyPr wrap="none" rtlCol="0">
            <a:spAutoFit/>
          </a:bodyPr>
          <a:lstStyle/>
          <a:p>
            <a:r>
              <a:rPr lang="fr-FR" sz="1200" b="1" dirty="0">
                <a:solidFill>
                  <a:schemeClr val="bg1"/>
                </a:solidFill>
              </a:rPr>
              <a:t>Financement</a:t>
            </a:r>
          </a:p>
          <a:p>
            <a:r>
              <a:rPr lang="fr-FR" sz="1200" b="1" dirty="0">
                <a:solidFill>
                  <a:schemeClr val="bg1"/>
                </a:solidFill>
              </a:rPr>
              <a:t>Jusqu’à 80%</a:t>
            </a:r>
          </a:p>
        </p:txBody>
      </p:sp>
    </p:spTree>
    <p:extLst>
      <p:ext uri="{BB962C8B-B14F-4D97-AF65-F5344CB8AC3E}">
        <p14:creationId xmlns:p14="http://schemas.microsoft.com/office/powerpoint/2010/main" val="3748559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0A99A-390E-E386-64F5-E2F55462ACDE}"/>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9169EAA7-82D1-A2CB-45E2-F5AA72869CA9}"/>
              </a:ext>
            </a:extLst>
          </p:cNvPr>
          <p:cNvSpPr/>
          <p:nvPr/>
        </p:nvSpPr>
        <p:spPr>
          <a:xfrm>
            <a:off x="765110" y="1796192"/>
            <a:ext cx="9072530"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55ECE4E1-9AC0-BB79-2765-36A0C6455462}"/>
              </a:ext>
            </a:extLst>
          </p:cNvPr>
          <p:cNvSpPr/>
          <p:nvPr/>
        </p:nvSpPr>
        <p:spPr>
          <a:xfrm>
            <a:off x="5551714" y="1796192"/>
            <a:ext cx="2242457" cy="242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5D44C86-5018-C094-7C04-B128C4BBD0FB}"/>
              </a:ext>
            </a:extLst>
          </p:cNvPr>
          <p:cNvSpPr txBox="1">
            <a:spLocks/>
          </p:cNvSpPr>
          <p:nvPr/>
        </p:nvSpPr>
        <p:spPr>
          <a:xfrm>
            <a:off x="233395" y="577422"/>
            <a:ext cx="9072530" cy="438244"/>
          </a:xfrm>
          <a:prstGeom prst="rect">
            <a:avLst/>
          </a:prstGeom>
          <a:solidFill>
            <a:srgbClr val="FF99CC"/>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a:solidFill>
                  <a:schemeClr val="bg1"/>
                </a:solidFill>
              </a:rPr>
              <a:t>FONDS NATIONAL PARENTALITE</a:t>
            </a:r>
            <a:endParaRPr lang="fr-FR" sz="2000" b="1" dirty="0">
              <a:solidFill>
                <a:schemeClr val="bg1"/>
              </a:solidFill>
            </a:endParaRPr>
          </a:p>
        </p:txBody>
      </p:sp>
      <p:sp>
        <p:nvSpPr>
          <p:cNvPr id="6" name="ZoneTexte 5">
            <a:extLst>
              <a:ext uri="{FF2B5EF4-FFF2-40B4-BE49-F238E27FC236}">
                <a16:creationId xmlns:a16="http://schemas.microsoft.com/office/drawing/2014/main" id="{D677260D-C358-4056-D4A8-A7D63977F0F4}"/>
              </a:ext>
            </a:extLst>
          </p:cNvPr>
          <p:cNvSpPr txBox="1"/>
          <p:nvPr/>
        </p:nvSpPr>
        <p:spPr>
          <a:xfrm>
            <a:off x="233394" y="1809475"/>
            <a:ext cx="9767855" cy="373757"/>
          </a:xfrm>
          <a:prstGeom prst="rect">
            <a:avLst/>
          </a:prstGeom>
          <a:noFill/>
        </p:spPr>
        <p:txBody>
          <a:bodyPr wrap="square">
            <a:spAutoFit/>
          </a:bodyPr>
          <a:lstStyle/>
          <a:p>
            <a:pPr marR="539115" algn="just">
              <a:lnSpc>
                <a:spcPct val="107000"/>
              </a:lnSpc>
              <a:spcAft>
                <a:spcPts val="800"/>
              </a:spcAft>
            </a:pPr>
            <a:r>
              <a:rPr lang="fr-FR"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Axe 1 – Implication et participation des familles avec des interventions collectives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C8DE9E81-77DA-8F1E-A8D8-F8B2DFB23F97}"/>
              </a:ext>
            </a:extLst>
          </p:cNvPr>
          <p:cNvSpPr txBox="1"/>
          <p:nvPr/>
        </p:nvSpPr>
        <p:spPr>
          <a:xfrm>
            <a:off x="3698794" y="1137269"/>
            <a:ext cx="3205162" cy="373757"/>
          </a:xfrm>
          <a:prstGeom prst="rect">
            <a:avLst/>
          </a:prstGeom>
          <a:noFill/>
        </p:spPr>
        <p:txBody>
          <a:bodyPr wrap="square">
            <a:spAutoFit/>
          </a:bodyPr>
          <a:lstStyle/>
          <a:p>
            <a:pPr marR="539115" algn="ctr">
              <a:lnSpc>
                <a:spcPct val="107000"/>
              </a:lnSpc>
              <a:spcAft>
                <a:spcPts val="800"/>
              </a:spcAft>
            </a:pPr>
            <a:r>
              <a:rPr lang="fr-FR"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4 axes d’intervention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A6C8212F-8BFF-51D4-D8E9-E3253C598F38}"/>
              </a:ext>
            </a:extLst>
          </p:cNvPr>
          <p:cNvSpPr txBox="1"/>
          <p:nvPr/>
        </p:nvSpPr>
        <p:spPr>
          <a:xfrm>
            <a:off x="1158697" y="2304835"/>
            <a:ext cx="8615362" cy="373757"/>
          </a:xfrm>
          <a:prstGeom prst="rect">
            <a:avLst/>
          </a:prstGeom>
          <a:noFill/>
        </p:spPr>
        <p:txBody>
          <a:bodyPr wrap="square">
            <a:spAutoFit/>
          </a:bodyPr>
          <a:lstStyle/>
          <a:p>
            <a:pPr>
              <a:lnSpc>
                <a:spcPct val="107000"/>
              </a:lnSpc>
              <a:spcAft>
                <a:spcPts val="800"/>
              </a:spcAft>
            </a:pPr>
            <a:r>
              <a:rPr lang="fr-FR" sz="1800" b="1" kern="1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Volet 1 : Actions</a:t>
            </a:r>
            <a:r>
              <a:rPr lang="fr-FR" sz="1800" b="1" kern="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b="1" kern="1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collectives d’échanges et d’entraide entre parents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au 11">
            <a:extLst>
              <a:ext uri="{FF2B5EF4-FFF2-40B4-BE49-F238E27FC236}">
                <a16:creationId xmlns:a16="http://schemas.microsoft.com/office/drawing/2014/main" id="{FA7BCF1E-EFFB-46F0-E73D-5713BE551CD0}"/>
              </a:ext>
            </a:extLst>
          </p:cNvPr>
          <p:cNvGraphicFramePr>
            <a:graphicFrameLocks noGrp="1"/>
          </p:cNvGraphicFramePr>
          <p:nvPr>
            <p:extLst>
              <p:ext uri="{D42A27DB-BD31-4B8C-83A1-F6EECF244321}">
                <p14:modId xmlns:p14="http://schemas.microsoft.com/office/powerpoint/2010/main" val="555204196"/>
              </p:ext>
            </p:extLst>
          </p:nvPr>
        </p:nvGraphicFramePr>
        <p:xfrm>
          <a:off x="304800" y="2981685"/>
          <a:ext cx="9696449" cy="2882249"/>
        </p:xfrm>
        <a:graphic>
          <a:graphicData uri="http://schemas.openxmlformats.org/drawingml/2006/table">
            <a:tbl>
              <a:tblPr firstRow="1" firstCol="1" bandRow="1">
                <a:tableStyleId>{5C22544A-7EE6-4342-B048-85BDC9FD1C3A}</a:tableStyleId>
              </a:tblPr>
              <a:tblGrid>
                <a:gridCol w="2806970">
                  <a:extLst>
                    <a:ext uri="{9D8B030D-6E8A-4147-A177-3AD203B41FA5}">
                      <a16:colId xmlns:a16="http://schemas.microsoft.com/office/drawing/2014/main" val="1113519905"/>
                    </a:ext>
                  </a:extLst>
                </a:gridCol>
                <a:gridCol w="6889479">
                  <a:extLst>
                    <a:ext uri="{9D8B030D-6E8A-4147-A177-3AD203B41FA5}">
                      <a16:colId xmlns:a16="http://schemas.microsoft.com/office/drawing/2014/main" val="851657765"/>
                    </a:ext>
                  </a:extLst>
                </a:gridCol>
              </a:tblGrid>
              <a:tr h="1480438">
                <a:tc>
                  <a:txBody>
                    <a:bodyPr/>
                    <a:lstStyle/>
                    <a:p>
                      <a:pPr fontAlgn="base">
                        <a:lnSpc>
                          <a:spcPct val="107000"/>
                        </a:lnSpc>
                        <a:spcAft>
                          <a:spcPts val="800"/>
                        </a:spcAft>
                        <a:buNone/>
                        <a:tabLst>
                          <a:tab pos="1684020" algn="l"/>
                        </a:tabLst>
                      </a:pPr>
                      <a:r>
                        <a:rPr lang="fr-FR" sz="1400" kern="100" dirty="0">
                          <a:effectLst/>
                        </a:rPr>
                        <a:t>Groupes d’expressions d’échanges et d’entraide entre parents </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a:lnSpc>
                          <a:spcPct val="107000"/>
                        </a:lnSpc>
                        <a:spcAft>
                          <a:spcPts val="800"/>
                        </a:spcAft>
                        <a:buNone/>
                        <a:tabLst>
                          <a:tab pos="1684020" algn="l"/>
                        </a:tabLst>
                      </a:pPr>
                      <a:r>
                        <a:rPr lang="fr-FR" sz="1400" kern="100" dirty="0">
                          <a:effectLst/>
                        </a:rPr>
                        <a:t>Ils proposent des rencontres thématiques régulières ou ponctuelles animées par des professionnels autour de sujets portant sur les différentes dimensions du soutien à la parentalité. Ces thématiques peuvent être déterminées par les parents ou les intervenants. Ils peuvent prendre différents formats : groupes de paroles de parents, groupes de parents séparés souhaitant approfondir leurs échanges sur les problématiques liées à la séparation, etc…</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0575096"/>
                  </a:ext>
                </a:extLst>
              </a:tr>
              <a:tr h="1401811">
                <a:tc>
                  <a:txBody>
                    <a:bodyPr/>
                    <a:lstStyle/>
                    <a:p>
                      <a:pPr fontAlgn="base">
                        <a:lnSpc>
                          <a:spcPct val="107000"/>
                        </a:lnSpc>
                        <a:spcAft>
                          <a:spcPts val="800"/>
                        </a:spcAft>
                        <a:buNone/>
                        <a:tabLst>
                          <a:tab pos="1684020" algn="l"/>
                        </a:tabLst>
                      </a:pPr>
                      <a:r>
                        <a:rPr lang="fr-FR" sz="1400" kern="100" dirty="0">
                          <a:effectLst/>
                        </a:rPr>
                        <a:t>Temps forts dédiés à la parentalité tels que des conférences ou cinés-débat, des journée thématiques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a:lnSpc>
                          <a:spcPct val="107000"/>
                        </a:lnSpc>
                        <a:spcAft>
                          <a:spcPts val="800"/>
                        </a:spcAft>
                        <a:buNone/>
                        <a:tabLst>
                          <a:tab pos="1684020" algn="l"/>
                        </a:tabLst>
                      </a:pPr>
                      <a:r>
                        <a:rPr lang="fr-FR" sz="1400" kern="100" dirty="0">
                          <a:effectLst/>
                        </a:rPr>
                        <a:t>Il s’agit de temps de sensibilisation et d’information à destination des parents animés par des intervenants (parents, professionnels, bénévoles) sur des sujets liés à la parentalité, suivis d’un échange avec les participants. Les sujets sont énoncés et motivés par l’intérêt des parents pour le thème et peut porter sur de nombreux domaines : ex : l’adolescence, la communication parents-enfants, les méthodologies d’apprentissages, etc…</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1391243"/>
                  </a:ext>
                </a:extLst>
              </a:tr>
            </a:tbl>
          </a:graphicData>
        </a:graphic>
      </p:graphicFrame>
      <p:sp>
        <p:nvSpPr>
          <p:cNvPr id="13" name="ZoneTexte 12">
            <a:extLst>
              <a:ext uri="{FF2B5EF4-FFF2-40B4-BE49-F238E27FC236}">
                <a16:creationId xmlns:a16="http://schemas.microsoft.com/office/drawing/2014/main" id="{A55C529D-486A-B49D-C927-1FA290AE577F}"/>
              </a:ext>
            </a:extLst>
          </p:cNvPr>
          <p:cNvSpPr txBox="1"/>
          <p:nvPr/>
        </p:nvSpPr>
        <p:spPr>
          <a:xfrm>
            <a:off x="10096500" y="714375"/>
            <a:ext cx="1582848" cy="649188"/>
          </a:xfrm>
          <a:prstGeom prst="ellipse">
            <a:avLst/>
          </a:prstGeom>
          <a:solidFill>
            <a:schemeClr val="accent3"/>
          </a:solidFill>
        </p:spPr>
        <p:txBody>
          <a:bodyPr wrap="none" rtlCol="0">
            <a:spAutoFit/>
          </a:bodyPr>
          <a:lstStyle/>
          <a:p>
            <a:r>
              <a:rPr lang="fr-FR" sz="1200" b="1" dirty="0">
                <a:solidFill>
                  <a:schemeClr val="bg1"/>
                </a:solidFill>
              </a:rPr>
              <a:t>Financement</a:t>
            </a:r>
          </a:p>
          <a:p>
            <a:r>
              <a:rPr lang="fr-FR" sz="1200" b="1" dirty="0">
                <a:solidFill>
                  <a:schemeClr val="bg1"/>
                </a:solidFill>
              </a:rPr>
              <a:t>Jusqu’à 80%</a:t>
            </a:r>
          </a:p>
        </p:txBody>
      </p:sp>
    </p:spTree>
    <p:extLst>
      <p:ext uri="{BB962C8B-B14F-4D97-AF65-F5344CB8AC3E}">
        <p14:creationId xmlns:p14="http://schemas.microsoft.com/office/powerpoint/2010/main" val="609542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1A4C4-8162-4B4D-87A9-24DC6C2361B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3F514A4-C1C1-7DA9-1F52-E376B26DB3C9}"/>
              </a:ext>
            </a:extLst>
          </p:cNvPr>
          <p:cNvSpPr/>
          <p:nvPr/>
        </p:nvSpPr>
        <p:spPr>
          <a:xfrm>
            <a:off x="765110" y="1796192"/>
            <a:ext cx="9072530"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83B7C3F5-F8C3-F107-B3BD-D25A7D414A71}"/>
              </a:ext>
            </a:extLst>
          </p:cNvPr>
          <p:cNvSpPr/>
          <p:nvPr/>
        </p:nvSpPr>
        <p:spPr>
          <a:xfrm>
            <a:off x="5551714" y="1796192"/>
            <a:ext cx="2242457" cy="242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6C2D8CE-2021-8EC9-58F0-244AED053A7E}"/>
              </a:ext>
            </a:extLst>
          </p:cNvPr>
          <p:cNvSpPr txBox="1">
            <a:spLocks/>
          </p:cNvSpPr>
          <p:nvPr/>
        </p:nvSpPr>
        <p:spPr>
          <a:xfrm>
            <a:off x="233395" y="577422"/>
            <a:ext cx="9072530" cy="438244"/>
          </a:xfrm>
          <a:prstGeom prst="rect">
            <a:avLst/>
          </a:prstGeom>
          <a:solidFill>
            <a:srgbClr val="FF99CC"/>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a:solidFill>
                  <a:schemeClr val="bg1"/>
                </a:solidFill>
              </a:rPr>
              <a:t>FONDS NATIONAL PARENTALITE</a:t>
            </a:r>
            <a:endParaRPr lang="fr-FR" sz="2000" b="1" dirty="0">
              <a:solidFill>
                <a:schemeClr val="bg1"/>
              </a:solidFill>
            </a:endParaRPr>
          </a:p>
        </p:txBody>
      </p:sp>
      <p:sp>
        <p:nvSpPr>
          <p:cNvPr id="6" name="ZoneTexte 5">
            <a:extLst>
              <a:ext uri="{FF2B5EF4-FFF2-40B4-BE49-F238E27FC236}">
                <a16:creationId xmlns:a16="http://schemas.microsoft.com/office/drawing/2014/main" id="{B0452ADC-2086-DF50-D1AB-793EFB720A5F}"/>
              </a:ext>
            </a:extLst>
          </p:cNvPr>
          <p:cNvSpPr txBox="1"/>
          <p:nvPr/>
        </p:nvSpPr>
        <p:spPr>
          <a:xfrm>
            <a:off x="233394" y="1809475"/>
            <a:ext cx="9767855" cy="373757"/>
          </a:xfrm>
          <a:prstGeom prst="rect">
            <a:avLst/>
          </a:prstGeom>
          <a:noFill/>
        </p:spPr>
        <p:txBody>
          <a:bodyPr wrap="square">
            <a:spAutoFit/>
          </a:bodyPr>
          <a:lstStyle/>
          <a:p>
            <a:pPr marR="539115" algn="just">
              <a:lnSpc>
                <a:spcPct val="107000"/>
              </a:lnSpc>
              <a:spcAft>
                <a:spcPts val="800"/>
              </a:spcAft>
            </a:pPr>
            <a:r>
              <a:rPr lang="fr-FR"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Axe 1 – Implication et participation des familles avec des interventions collectives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792DB1EC-1304-21B8-AAE4-F711E6212F28}"/>
              </a:ext>
            </a:extLst>
          </p:cNvPr>
          <p:cNvSpPr txBox="1"/>
          <p:nvPr/>
        </p:nvSpPr>
        <p:spPr>
          <a:xfrm>
            <a:off x="3698794" y="1137269"/>
            <a:ext cx="3205162" cy="373757"/>
          </a:xfrm>
          <a:prstGeom prst="rect">
            <a:avLst/>
          </a:prstGeom>
          <a:noFill/>
        </p:spPr>
        <p:txBody>
          <a:bodyPr wrap="square">
            <a:spAutoFit/>
          </a:bodyPr>
          <a:lstStyle/>
          <a:p>
            <a:pPr marR="539115" algn="ctr">
              <a:lnSpc>
                <a:spcPct val="107000"/>
              </a:lnSpc>
              <a:spcAft>
                <a:spcPts val="800"/>
              </a:spcAft>
            </a:pPr>
            <a:r>
              <a:rPr lang="fr-FR"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4 axes d’intervention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C9D84E7F-6354-1488-BA87-19673208A5A9}"/>
              </a:ext>
            </a:extLst>
          </p:cNvPr>
          <p:cNvSpPr txBox="1"/>
          <p:nvPr/>
        </p:nvSpPr>
        <p:spPr>
          <a:xfrm>
            <a:off x="1128713" y="2306921"/>
            <a:ext cx="7453312" cy="373757"/>
          </a:xfrm>
          <a:prstGeom prst="rect">
            <a:avLst/>
          </a:prstGeom>
          <a:noFill/>
        </p:spPr>
        <p:txBody>
          <a:bodyPr wrap="square">
            <a:spAutoFit/>
          </a:bodyPr>
          <a:lstStyle/>
          <a:p>
            <a:pPr>
              <a:lnSpc>
                <a:spcPct val="107000"/>
              </a:lnSpc>
              <a:spcAft>
                <a:spcPts val="800"/>
              </a:spcAft>
            </a:pPr>
            <a:r>
              <a:rPr lang="fr-FR" sz="1800" b="1" kern="1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Volet 2 : Activités et ateliers partagés « parents-enfants »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08262881-29F3-E381-CE54-E5E5C86BCF5B}"/>
              </a:ext>
            </a:extLst>
          </p:cNvPr>
          <p:cNvSpPr txBox="1"/>
          <p:nvPr/>
        </p:nvSpPr>
        <p:spPr>
          <a:xfrm>
            <a:off x="1104786" y="2819317"/>
            <a:ext cx="8896463" cy="2867132"/>
          </a:xfrm>
          <a:prstGeom prst="rect">
            <a:avLst/>
          </a:prstGeom>
          <a:noFill/>
        </p:spPr>
        <p:txBody>
          <a:bodyPr wrap="square">
            <a:spAutoFit/>
          </a:bodyPr>
          <a:lstStyle/>
          <a:p>
            <a:pPr>
              <a:lnSpc>
                <a:spcPct val="107000"/>
              </a:lnSpc>
              <a:spcAft>
                <a:spcPts val="800"/>
              </a:spcAft>
              <a:buNone/>
            </a:pPr>
            <a:r>
              <a:rPr lang="fr-FR" sz="16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Ces actions visent à enrichir les échanges entre parents et enfants au travers d’expériences et de moments partagés ayant pour supports des activités collectives (ludiques, d’éveil, de loisirs, sportives) ou la mobilisation d’un outil culturel (ex : sortie familiale dans un musée). </a:t>
            </a:r>
            <a:endParaRPr lang="fr-FR"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6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Les actions partagées entre parents et enfants offrent un espace de socialisation pour les enfants. En outre, elles permettent notamment : </a:t>
            </a:r>
            <a:endParaRPr lang="fr-FR"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ptos" panose="020B0004020202020204" pitchFamily="34" charset="0"/>
              <a:buChar char="-"/>
            </a:pPr>
            <a:r>
              <a:rPr lang="fr-FR" sz="16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La mobilisation du public et/ou de nouveaux parents à partir d’activités “ludiques” ;  </a:t>
            </a:r>
            <a:endParaRPr lang="fr-FR"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ptos" panose="020B0004020202020204" pitchFamily="34" charset="0"/>
              <a:buChar char="-"/>
            </a:pPr>
            <a:r>
              <a:rPr lang="fr-FR" sz="16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 rencontre avec d’autres parents et d’autres manière d’être parents ; </a:t>
            </a:r>
            <a:endParaRPr lang="fr-FR"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ptos" panose="020B0004020202020204" pitchFamily="34" charset="0"/>
              <a:buChar char="-"/>
            </a:pPr>
            <a:r>
              <a:rPr lang="fr-FR" sz="16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L’émergence de la parole. </a:t>
            </a:r>
            <a:endParaRPr lang="fr-FR"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6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Elles doivent impérativement s’inscrire dans le cadre d’un projet parentalité. Il s’agira de bien les distinguer des actions partagées initiées uniquement dans le cadre des temps libre et des loisirs. </a:t>
            </a:r>
            <a:endParaRPr lang="fr-FR"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01798A06-7DB4-97E4-B9D4-084893724E36}"/>
              </a:ext>
            </a:extLst>
          </p:cNvPr>
          <p:cNvSpPr txBox="1"/>
          <p:nvPr/>
        </p:nvSpPr>
        <p:spPr>
          <a:xfrm>
            <a:off x="1104786" y="5825088"/>
            <a:ext cx="8732854" cy="869405"/>
          </a:xfrm>
          <a:prstGeom prst="rect">
            <a:avLst/>
          </a:prstGeom>
          <a:noFill/>
        </p:spPr>
        <p:txBody>
          <a:bodyPr wrap="square">
            <a:spAutoFit/>
          </a:bodyPr>
          <a:lstStyle/>
          <a:p>
            <a:pPr algn="just">
              <a:lnSpc>
                <a:spcPct val="107000"/>
              </a:lnSpc>
              <a:spcAft>
                <a:spcPts val="800"/>
              </a:spcAft>
            </a:pPr>
            <a:r>
              <a:rPr lang="fr-FR" sz="1600"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Précisions Caf du Cantal : La Caf ne financera de projet de « sortie familiale » que s’il est porté par ses travailleurs sociaux, une structure en Quartier Prioritaire de la Ville ou une association caritative.</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Texte 14">
            <a:extLst>
              <a:ext uri="{FF2B5EF4-FFF2-40B4-BE49-F238E27FC236}">
                <a16:creationId xmlns:a16="http://schemas.microsoft.com/office/drawing/2014/main" id="{6692A753-274A-4A0D-3327-ADF46815CD17}"/>
              </a:ext>
            </a:extLst>
          </p:cNvPr>
          <p:cNvSpPr txBox="1"/>
          <p:nvPr/>
        </p:nvSpPr>
        <p:spPr>
          <a:xfrm>
            <a:off x="10096500" y="714375"/>
            <a:ext cx="1582848" cy="649188"/>
          </a:xfrm>
          <a:prstGeom prst="ellipse">
            <a:avLst/>
          </a:prstGeom>
          <a:solidFill>
            <a:schemeClr val="accent3"/>
          </a:solidFill>
        </p:spPr>
        <p:txBody>
          <a:bodyPr wrap="none" rtlCol="0">
            <a:spAutoFit/>
          </a:bodyPr>
          <a:lstStyle/>
          <a:p>
            <a:r>
              <a:rPr lang="fr-FR" sz="1200" b="1" dirty="0">
                <a:solidFill>
                  <a:schemeClr val="bg1"/>
                </a:solidFill>
              </a:rPr>
              <a:t>Financement</a:t>
            </a:r>
          </a:p>
          <a:p>
            <a:r>
              <a:rPr lang="fr-FR" sz="1200" b="1" dirty="0">
                <a:solidFill>
                  <a:schemeClr val="bg1"/>
                </a:solidFill>
              </a:rPr>
              <a:t>Jusqu’à 80%</a:t>
            </a:r>
          </a:p>
        </p:txBody>
      </p:sp>
    </p:spTree>
    <p:extLst>
      <p:ext uri="{BB962C8B-B14F-4D97-AF65-F5344CB8AC3E}">
        <p14:creationId xmlns:p14="http://schemas.microsoft.com/office/powerpoint/2010/main" val="1096493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6A987-76C2-A5B8-6D21-E0883C21EDC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759CE76B-7274-7171-FDD2-C951B6A7E0ED}"/>
              </a:ext>
            </a:extLst>
          </p:cNvPr>
          <p:cNvSpPr/>
          <p:nvPr/>
        </p:nvSpPr>
        <p:spPr>
          <a:xfrm>
            <a:off x="233394" y="1796192"/>
            <a:ext cx="10577481" cy="34834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b="1" kern="100" dirty="0">
                <a:solidFill>
                  <a:srgbClr val="002060"/>
                </a:solidFill>
                <a:latin typeface="Arial" panose="020B0604020202020204" pitchFamily="34" charset="0"/>
                <a:ea typeface="Calibri" panose="020F0502020204030204" pitchFamily="34" charset="0"/>
                <a:cs typeface="Times New Roman" panose="02020603050405020304" pitchFamily="18" charset="0"/>
              </a:rPr>
              <a:t>Axe 2 – Nouvelles formes d’accompagnement des parents avec des interventions individuelles</a:t>
            </a:r>
          </a:p>
        </p:txBody>
      </p:sp>
      <p:sp>
        <p:nvSpPr>
          <p:cNvPr id="2" name="Titre 1">
            <a:extLst>
              <a:ext uri="{FF2B5EF4-FFF2-40B4-BE49-F238E27FC236}">
                <a16:creationId xmlns:a16="http://schemas.microsoft.com/office/drawing/2014/main" id="{8DBF013D-6402-C4B5-C31A-F800745C1825}"/>
              </a:ext>
            </a:extLst>
          </p:cNvPr>
          <p:cNvSpPr txBox="1">
            <a:spLocks/>
          </p:cNvSpPr>
          <p:nvPr/>
        </p:nvSpPr>
        <p:spPr>
          <a:xfrm>
            <a:off x="233395" y="577422"/>
            <a:ext cx="9072530" cy="438244"/>
          </a:xfrm>
          <a:prstGeom prst="rect">
            <a:avLst/>
          </a:prstGeom>
          <a:solidFill>
            <a:srgbClr val="FF99CC"/>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a:solidFill>
                  <a:schemeClr val="bg1"/>
                </a:solidFill>
              </a:rPr>
              <a:t>FONDS NATIONAL PARENTALITE</a:t>
            </a:r>
            <a:endParaRPr lang="fr-FR" sz="2000" b="1" dirty="0">
              <a:solidFill>
                <a:schemeClr val="bg1"/>
              </a:solidFill>
            </a:endParaRPr>
          </a:p>
        </p:txBody>
      </p:sp>
      <p:sp>
        <p:nvSpPr>
          <p:cNvPr id="9" name="ZoneTexte 8">
            <a:extLst>
              <a:ext uri="{FF2B5EF4-FFF2-40B4-BE49-F238E27FC236}">
                <a16:creationId xmlns:a16="http://schemas.microsoft.com/office/drawing/2014/main" id="{A6243442-A456-2610-8D45-CE5CAC84379A}"/>
              </a:ext>
            </a:extLst>
          </p:cNvPr>
          <p:cNvSpPr txBox="1"/>
          <p:nvPr/>
        </p:nvSpPr>
        <p:spPr>
          <a:xfrm>
            <a:off x="3698794" y="1137269"/>
            <a:ext cx="3205162" cy="373757"/>
          </a:xfrm>
          <a:prstGeom prst="rect">
            <a:avLst/>
          </a:prstGeom>
          <a:noFill/>
        </p:spPr>
        <p:txBody>
          <a:bodyPr wrap="square">
            <a:spAutoFit/>
          </a:bodyPr>
          <a:lstStyle/>
          <a:p>
            <a:pPr marR="539115" algn="ctr">
              <a:lnSpc>
                <a:spcPct val="107000"/>
              </a:lnSpc>
              <a:spcAft>
                <a:spcPts val="800"/>
              </a:spcAft>
            </a:pPr>
            <a:r>
              <a:rPr lang="fr-FR"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4 axes d’intervention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EB6EFEB9-983B-87DB-900D-A594158C3A9B}"/>
              </a:ext>
            </a:extLst>
          </p:cNvPr>
          <p:cNvSpPr txBox="1"/>
          <p:nvPr/>
        </p:nvSpPr>
        <p:spPr>
          <a:xfrm>
            <a:off x="275405" y="2144089"/>
            <a:ext cx="10648950" cy="2368534"/>
          </a:xfrm>
          <a:prstGeom prst="rect">
            <a:avLst/>
          </a:prstGeom>
          <a:noFill/>
        </p:spPr>
        <p:txBody>
          <a:bodyPr wrap="square">
            <a:spAutoFit/>
          </a:bodyPr>
          <a:lstStyle/>
          <a:p>
            <a:pPr>
              <a:lnSpc>
                <a:spcPct val="107000"/>
              </a:lnSpc>
              <a:spcAft>
                <a:spcPts val="800"/>
              </a:spcAft>
              <a:buNone/>
            </a:pPr>
            <a:r>
              <a:rPr lang="fr-FR" sz="1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800" b="1" kern="1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Volet 1 : Expérimentations sous l’angle de l’accompagnement des parents en présentiel</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fr-FR" sz="18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800" kern="100" dirty="0">
                <a:effectLst/>
                <a:latin typeface="Arial" panose="020B0604020202020204" pitchFamily="34" charset="0"/>
                <a:ea typeface="Times New Roman" panose="02020603050405020304" pitchFamily="18" charset="0"/>
                <a:cs typeface="Times New Roman" panose="02020603050405020304" pitchFamily="18" charset="0"/>
              </a:rPr>
              <a:t>e volet </a:t>
            </a:r>
            <a:r>
              <a:rPr lang="fr-FR" sz="1800"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 Caf du Cantal ne fait pas partie des caf expérimentatrices.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800" b="1"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800" b="1" kern="1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Volet 2 : Accompagnement individualisé des parents à distance (écoute téléphonique)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fr-FR" sz="1800" b="1"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800"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 Caf du Cantal ne financera pas de projet sur ce volet.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395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96F44-A2F0-360A-0393-F997328019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D82F52E-7B85-FC03-4DDB-42150CA0A4CF}"/>
              </a:ext>
            </a:extLst>
          </p:cNvPr>
          <p:cNvSpPr txBox="1">
            <a:spLocks/>
          </p:cNvSpPr>
          <p:nvPr/>
        </p:nvSpPr>
        <p:spPr>
          <a:xfrm>
            <a:off x="233395" y="577422"/>
            <a:ext cx="9072530" cy="438244"/>
          </a:xfrm>
          <a:prstGeom prst="rect">
            <a:avLst/>
          </a:prstGeom>
          <a:solidFill>
            <a:srgbClr val="FF99CC"/>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a:solidFill>
                  <a:schemeClr val="bg1"/>
                </a:solidFill>
              </a:rPr>
              <a:t>FONDS NATIONAL PARENTALITE</a:t>
            </a:r>
            <a:endParaRPr lang="fr-FR" sz="2000" b="1" dirty="0">
              <a:solidFill>
                <a:schemeClr val="bg1"/>
              </a:solidFill>
            </a:endParaRPr>
          </a:p>
        </p:txBody>
      </p:sp>
      <p:sp>
        <p:nvSpPr>
          <p:cNvPr id="9" name="ZoneTexte 8">
            <a:extLst>
              <a:ext uri="{FF2B5EF4-FFF2-40B4-BE49-F238E27FC236}">
                <a16:creationId xmlns:a16="http://schemas.microsoft.com/office/drawing/2014/main" id="{8B72EFD7-ADCC-2A5C-7B1D-2EE292B2AD3F}"/>
              </a:ext>
            </a:extLst>
          </p:cNvPr>
          <p:cNvSpPr txBox="1"/>
          <p:nvPr/>
        </p:nvSpPr>
        <p:spPr>
          <a:xfrm>
            <a:off x="3698794" y="1137269"/>
            <a:ext cx="3205162" cy="373757"/>
          </a:xfrm>
          <a:prstGeom prst="rect">
            <a:avLst/>
          </a:prstGeom>
          <a:noFill/>
        </p:spPr>
        <p:txBody>
          <a:bodyPr wrap="square">
            <a:spAutoFit/>
          </a:bodyPr>
          <a:lstStyle/>
          <a:p>
            <a:pPr marR="539115" algn="ctr">
              <a:lnSpc>
                <a:spcPct val="107000"/>
              </a:lnSpc>
              <a:spcAft>
                <a:spcPts val="800"/>
              </a:spcAft>
            </a:pPr>
            <a:r>
              <a:rPr lang="fr-FR"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4 axes d’intervention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6D57977-767E-24AD-F293-C7EE74CD5BAF}"/>
              </a:ext>
            </a:extLst>
          </p:cNvPr>
          <p:cNvSpPr/>
          <p:nvPr/>
        </p:nvSpPr>
        <p:spPr>
          <a:xfrm>
            <a:off x="723900" y="1657350"/>
            <a:ext cx="8943975" cy="5429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CFB70FC-D1C7-8BB0-2B00-BFD58DFB27F5}"/>
              </a:ext>
            </a:extLst>
          </p:cNvPr>
          <p:cNvSpPr txBox="1"/>
          <p:nvPr/>
        </p:nvSpPr>
        <p:spPr>
          <a:xfrm>
            <a:off x="557213" y="1817650"/>
            <a:ext cx="8501062" cy="373757"/>
          </a:xfrm>
          <a:prstGeom prst="rect">
            <a:avLst/>
          </a:prstGeom>
          <a:noFill/>
        </p:spPr>
        <p:txBody>
          <a:bodyPr wrap="square">
            <a:spAutoFit/>
          </a:bodyPr>
          <a:lstStyle/>
          <a:p>
            <a:pPr algn="just">
              <a:lnSpc>
                <a:spcPct val="107000"/>
              </a:lnSpc>
              <a:spcAft>
                <a:spcPts val="800"/>
              </a:spcAft>
            </a:pPr>
            <a:r>
              <a:rPr lang="fr-FR"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Axe 3 – Développement des services et lieux ressources parentalité</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61F5D3EE-40C7-EE37-EC35-AF3175640545}"/>
              </a:ext>
            </a:extLst>
          </p:cNvPr>
          <p:cNvSpPr txBox="1"/>
          <p:nvPr/>
        </p:nvSpPr>
        <p:spPr>
          <a:xfrm>
            <a:off x="557212" y="2200275"/>
            <a:ext cx="8834437" cy="373757"/>
          </a:xfrm>
          <a:prstGeom prst="rect">
            <a:avLst/>
          </a:prstGeom>
          <a:noFill/>
        </p:spPr>
        <p:txBody>
          <a:bodyPr wrap="square">
            <a:spAutoFit/>
          </a:bodyPr>
          <a:lstStyle/>
          <a:p>
            <a:pPr>
              <a:lnSpc>
                <a:spcPct val="107000"/>
              </a:lnSpc>
              <a:spcAft>
                <a:spcPts val="800"/>
              </a:spcAft>
            </a:pPr>
            <a:r>
              <a:rPr lang="fr-FR" sz="1800" b="1" kern="1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Volet 1 : Poursuite de la couverture territoriale des lieux ressources parentalité</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46202A07-8230-F355-690E-1CEB6237BFFF}"/>
              </a:ext>
            </a:extLst>
          </p:cNvPr>
          <p:cNvSpPr txBox="1"/>
          <p:nvPr/>
        </p:nvSpPr>
        <p:spPr>
          <a:xfrm>
            <a:off x="557212" y="2582900"/>
            <a:ext cx="9110663" cy="3259418"/>
          </a:xfrm>
          <a:prstGeom prst="rect">
            <a:avLst/>
          </a:prstGeom>
          <a:noFill/>
        </p:spPr>
        <p:txBody>
          <a:bodyPr wrap="square">
            <a:spAutoFit/>
          </a:bodyPr>
          <a:lstStyle/>
          <a:p>
            <a:pPr>
              <a:lnSpc>
                <a:spcPct val="107000"/>
              </a:lnSpc>
              <a:spcAft>
                <a:spcPts val="800"/>
              </a:spcAft>
              <a:buNone/>
            </a:pP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Leur fonctionnement s’organise autour de missions socles, à savoir : </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200" b="1"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L’information :</a:t>
            </a: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ils doivent permettre la diffusion et la mise à disposition d’informations sur les questions spécifiques de parentalité.;</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200" b="1"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L’accueil « inconditionnel » </a:t>
            </a: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les parents doivent pouvoir trouver à tout moment des interlocuteurs en capacité de les accueillir, leur apporter une écoute et un soutien bienveillant et en fonction de leurs questions/préoccupations, les orienter le cas échéant vers l’interlocuteur adéquat ;</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200" b="1"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L’appui aux collectifs de parents</a:t>
            </a: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il s’agit de favoriser la mise en place d’actions visant à l’autonomisation des parents et à la construction de projets avec d’autres parents ;</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1200" b="1"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 mise à disposition de services et dispositifs dédiés</a:t>
            </a: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200" b="1"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au soutien à la parentalité</a:t>
            </a: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il s’agit de proposer/favoriser au sein de la structure ou en partenariat avec les acteurs du territoire, l’accès à des dispositifs de soutien à la parentalité tels que des services de médiation familiale, des lieux d’accueils enfants-parents, des groupes de paroles, des permanences de psychologues, … ou proposer le cas échéant des interventions de professionnels spécialisés dans l’accompagnement de la relation parents enfants. Des offres de répit peuvent également être proposées dans ce cadre, ainsi que des interventions de travail social Caf. </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174903DD-D180-130B-C3FC-3FAFA0ED8B90}"/>
              </a:ext>
            </a:extLst>
          </p:cNvPr>
          <p:cNvSpPr txBox="1"/>
          <p:nvPr/>
        </p:nvSpPr>
        <p:spPr>
          <a:xfrm>
            <a:off x="485774" y="5986127"/>
            <a:ext cx="9253537" cy="477631"/>
          </a:xfrm>
          <a:prstGeom prst="rect">
            <a:avLst/>
          </a:prstGeom>
          <a:noFill/>
        </p:spPr>
        <p:txBody>
          <a:bodyPr wrap="square">
            <a:spAutoFit/>
          </a:bodyPr>
          <a:lstStyle/>
          <a:p>
            <a:pPr marL="90170" algn="just">
              <a:lnSpc>
                <a:spcPct val="107000"/>
              </a:lnSpc>
              <a:spcAft>
                <a:spcPts val="800"/>
              </a:spcAft>
            </a:pPr>
            <a:r>
              <a:rPr lang="fr-FR" sz="1200"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Précisions Caf du Cantal : le déploiement des lieux ressources fera l’objet d’un appel à projet dans le cadre du Schéma Départemental des Services aux Familles. Les critères spécifiques Caf du Cantal seront livrés à ce moment-là</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3D19C66D-FE84-8A00-E405-A55292AAAF4A}"/>
              </a:ext>
            </a:extLst>
          </p:cNvPr>
          <p:cNvSpPr txBox="1"/>
          <p:nvPr/>
        </p:nvSpPr>
        <p:spPr>
          <a:xfrm>
            <a:off x="10096500" y="714375"/>
            <a:ext cx="1905187" cy="908864"/>
          </a:xfrm>
          <a:prstGeom prst="ellipse">
            <a:avLst/>
          </a:prstGeom>
          <a:solidFill>
            <a:schemeClr val="accent3"/>
          </a:solidFill>
        </p:spPr>
        <p:txBody>
          <a:bodyPr wrap="none" rtlCol="0">
            <a:spAutoFit/>
          </a:bodyPr>
          <a:lstStyle/>
          <a:p>
            <a:r>
              <a:rPr lang="fr-FR" sz="1200" b="1" dirty="0">
                <a:solidFill>
                  <a:schemeClr val="bg1"/>
                </a:solidFill>
              </a:rPr>
              <a:t>Financement</a:t>
            </a:r>
          </a:p>
          <a:p>
            <a:r>
              <a:rPr lang="fr-FR" sz="1200" b="1" dirty="0">
                <a:solidFill>
                  <a:schemeClr val="bg1"/>
                </a:solidFill>
              </a:rPr>
              <a:t>60% des charges</a:t>
            </a:r>
          </a:p>
          <a:p>
            <a:r>
              <a:rPr lang="fr-FR" sz="1200" b="1" dirty="0">
                <a:solidFill>
                  <a:schemeClr val="bg1"/>
                </a:solidFill>
              </a:rPr>
              <a:t>Plafonnées</a:t>
            </a:r>
          </a:p>
        </p:txBody>
      </p:sp>
    </p:spTree>
    <p:extLst>
      <p:ext uri="{BB962C8B-B14F-4D97-AF65-F5344CB8AC3E}">
        <p14:creationId xmlns:p14="http://schemas.microsoft.com/office/powerpoint/2010/main" val="368089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6BD27-9A21-3146-DF5B-AC66F729E055}"/>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C4DEF62F-037A-B0CA-8F16-B7ACA50F7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FBCE2972-1B83-8DB1-BDB5-8228EE002A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10867B82-9324-8519-131E-2EB6381069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E59D627D-512A-BD5E-F700-7C6A70D0B9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B7C24B89-0026-1451-20C7-19DEFFC249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851DE0D0-C1F5-0BB3-3F8B-2497881A7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D7A4EAEB-C87A-921F-11AD-44F5409A0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387C3F38-6205-3579-F475-38AE90191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322A2F0C-A15C-4A4D-759D-C67A0463E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AD64D506-E90C-B994-BF92-7C5C8A1D0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055B3F82-46DE-A15E-5C07-4ADE3FA66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08537D52-358E-C652-5FE9-C9A340E91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A2251AA3-1E19-A954-23A1-9DEAE1F85E24}"/>
              </a:ext>
            </a:extLst>
          </p:cNvPr>
          <p:cNvSpPr>
            <a:spLocks noGrp="1"/>
          </p:cNvSpPr>
          <p:nvPr>
            <p:ph type="title"/>
          </p:nvPr>
        </p:nvSpPr>
        <p:spPr>
          <a:xfrm>
            <a:off x="309333" y="5715000"/>
            <a:ext cx="8158392"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NOS CHAMPS D’INTERVENTION</a:t>
            </a:r>
          </a:p>
        </p:txBody>
      </p:sp>
      <p:sp>
        <p:nvSpPr>
          <p:cNvPr id="4" name="ZoneTexte 3">
            <a:extLst>
              <a:ext uri="{FF2B5EF4-FFF2-40B4-BE49-F238E27FC236}">
                <a16:creationId xmlns:a16="http://schemas.microsoft.com/office/drawing/2014/main" id="{5379B099-EAB9-D13B-3492-0F49253F51C2}"/>
              </a:ext>
            </a:extLst>
          </p:cNvPr>
          <p:cNvSpPr txBox="1"/>
          <p:nvPr/>
        </p:nvSpPr>
        <p:spPr>
          <a:xfrm>
            <a:off x="425023" y="1560640"/>
            <a:ext cx="5004228" cy="2744662"/>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Petite enfance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Enfance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Jeunesse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Parentalité</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Animation de la vie sociale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Prévention de la radicalisation et valeurs de la République (Caf seulement)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Mobilité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seulement – GMR)</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Numérique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seulement – GMR)</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7DE5661E-EBC1-BA67-EC8E-C041EEF322DE}"/>
              </a:ext>
            </a:extLst>
          </p:cNvPr>
          <p:cNvSpPr txBox="1"/>
          <p:nvPr/>
        </p:nvSpPr>
        <p:spPr>
          <a:xfrm>
            <a:off x="5797147" y="1446368"/>
            <a:ext cx="6105524" cy="2448299"/>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Santé et santé mentale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Accès aux droits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Culture et sport (sauf augmentation de la qualité éducative des enfants et des jeunes)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Seniors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Projets se déroulant durant le temps scolaire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Projets en lien avec des besoins scolaires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Projets relevant de la formation professionnelle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que 7" descr="Cœur avec un remplissage uni">
            <a:extLst>
              <a:ext uri="{FF2B5EF4-FFF2-40B4-BE49-F238E27FC236}">
                <a16:creationId xmlns:a16="http://schemas.microsoft.com/office/drawing/2014/main" id="{CCE90B62-7726-8795-A0AD-63E77509F9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1625" y="307573"/>
            <a:ext cx="914400" cy="914400"/>
          </a:xfrm>
          <a:prstGeom prst="rect">
            <a:avLst/>
          </a:prstGeom>
        </p:spPr>
      </p:pic>
      <p:pic>
        <p:nvPicPr>
          <p:cNvPr id="10" name="Graphique 9" descr="Interdit avec un remplissage uni">
            <a:extLst>
              <a:ext uri="{FF2B5EF4-FFF2-40B4-BE49-F238E27FC236}">
                <a16:creationId xmlns:a16="http://schemas.microsoft.com/office/drawing/2014/main" id="{C5014706-8C85-0252-E218-D7C812187B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6388" y="264927"/>
            <a:ext cx="914400" cy="914400"/>
          </a:xfrm>
          <a:prstGeom prst="rect">
            <a:avLst/>
          </a:prstGeom>
        </p:spPr>
      </p:pic>
    </p:spTree>
    <p:extLst>
      <p:ext uri="{BB962C8B-B14F-4D97-AF65-F5344CB8AC3E}">
        <p14:creationId xmlns:p14="http://schemas.microsoft.com/office/powerpoint/2010/main" val="4286222470"/>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D920-A39B-792F-630F-8879D4C9F7A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7D41B3-418B-44EE-73D9-B9BBBC55E195}"/>
              </a:ext>
            </a:extLst>
          </p:cNvPr>
          <p:cNvSpPr txBox="1">
            <a:spLocks/>
          </p:cNvSpPr>
          <p:nvPr/>
        </p:nvSpPr>
        <p:spPr>
          <a:xfrm>
            <a:off x="233395" y="577422"/>
            <a:ext cx="9072530" cy="438244"/>
          </a:xfrm>
          <a:prstGeom prst="rect">
            <a:avLst/>
          </a:prstGeom>
          <a:solidFill>
            <a:srgbClr val="FF99CC"/>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a:solidFill>
                  <a:schemeClr val="bg1"/>
                </a:solidFill>
              </a:rPr>
              <a:t>FONDS NATIONAL PARENTALITE</a:t>
            </a:r>
            <a:endParaRPr lang="fr-FR" sz="2000" b="1" dirty="0">
              <a:solidFill>
                <a:schemeClr val="bg1"/>
              </a:solidFill>
            </a:endParaRPr>
          </a:p>
        </p:txBody>
      </p:sp>
      <p:sp>
        <p:nvSpPr>
          <p:cNvPr id="9" name="ZoneTexte 8">
            <a:extLst>
              <a:ext uri="{FF2B5EF4-FFF2-40B4-BE49-F238E27FC236}">
                <a16:creationId xmlns:a16="http://schemas.microsoft.com/office/drawing/2014/main" id="{0DA3B3AC-57F1-67E7-08B3-2A95CAEAD917}"/>
              </a:ext>
            </a:extLst>
          </p:cNvPr>
          <p:cNvSpPr txBox="1"/>
          <p:nvPr/>
        </p:nvSpPr>
        <p:spPr>
          <a:xfrm>
            <a:off x="3698794" y="1137269"/>
            <a:ext cx="3205162" cy="373757"/>
          </a:xfrm>
          <a:prstGeom prst="rect">
            <a:avLst/>
          </a:prstGeom>
          <a:noFill/>
        </p:spPr>
        <p:txBody>
          <a:bodyPr wrap="square">
            <a:spAutoFit/>
          </a:bodyPr>
          <a:lstStyle/>
          <a:p>
            <a:pPr marR="539115" algn="ctr">
              <a:lnSpc>
                <a:spcPct val="107000"/>
              </a:lnSpc>
              <a:spcAft>
                <a:spcPts val="800"/>
              </a:spcAft>
            </a:pPr>
            <a:r>
              <a:rPr lang="fr-FR"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4 axes d’intervention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A36F19C-EAA7-1E43-8F53-E58B330DDCAB}"/>
              </a:ext>
            </a:extLst>
          </p:cNvPr>
          <p:cNvSpPr/>
          <p:nvPr/>
        </p:nvSpPr>
        <p:spPr>
          <a:xfrm>
            <a:off x="723900" y="1657350"/>
            <a:ext cx="8943975" cy="5429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2AC87F6A-65BC-D4B5-A71E-54358C3BC539}"/>
              </a:ext>
            </a:extLst>
          </p:cNvPr>
          <p:cNvSpPr txBox="1"/>
          <p:nvPr/>
        </p:nvSpPr>
        <p:spPr>
          <a:xfrm>
            <a:off x="557213" y="1817650"/>
            <a:ext cx="8501062" cy="373757"/>
          </a:xfrm>
          <a:prstGeom prst="rect">
            <a:avLst/>
          </a:prstGeom>
          <a:noFill/>
        </p:spPr>
        <p:txBody>
          <a:bodyPr wrap="square">
            <a:spAutoFit/>
          </a:bodyPr>
          <a:lstStyle/>
          <a:p>
            <a:pPr algn="just">
              <a:lnSpc>
                <a:spcPct val="107000"/>
              </a:lnSpc>
              <a:spcAft>
                <a:spcPts val="800"/>
              </a:spcAft>
            </a:pPr>
            <a:r>
              <a:rPr lang="fr-FR"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Axe 3 – Développement des services et lieux ressources parentalité</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7FE895FE-0617-3ED2-8D5A-A1F73DE40878}"/>
              </a:ext>
            </a:extLst>
          </p:cNvPr>
          <p:cNvSpPr txBox="1"/>
          <p:nvPr/>
        </p:nvSpPr>
        <p:spPr>
          <a:xfrm>
            <a:off x="557213" y="2126131"/>
            <a:ext cx="6105524" cy="373757"/>
          </a:xfrm>
          <a:prstGeom prst="rect">
            <a:avLst/>
          </a:prstGeom>
          <a:noFill/>
        </p:spPr>
        <p:txBody>
          <a:bodyPr wrap="square">
            <a:spAutoFit/>
          </a:bodyPr>
          <a:lstStyle/>
          <a:p>
            <a:pPr>
              <a:lnSpc>
                <a:spcPct val="107000"/>
              </a:lnSpc>
              <a:spcAft>
                <a:spcPts val="800"/>
              </a:spcAft>
            </a:pPr>
            <a:r>
              <a:rPr lang="fr-FR" sz="1800" b="1" kern="1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Volet 2 : Soutien des relais enfants – parents (REP)</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1404531C-E6CB-96F1-2590-5B4FFB73C3BF}"/>
              </a:ext>
            </a:extLst>
          </p:cNvPr>
          <p:cNvSpPr txBox="1"/>
          <p:nvPr/>
        </p:nvSpPr>
        <p:spPr>
          <a:xfrm>
            <a:off x="557213" y="2640878"/>
            <a:ext cx="9186862" cy="3576941"/>
          </a:xfrm>
          <a:prstGeom prst="rect">
            <a:avLst/>
          </a:prstGeom>
          <a:noFill/>
        </p:spPr>
        <p:txBody>
          <a:bodyPr wrap="square">
            <a:spAutoFit/>
          </a:bodyPr>
          <a:lstStyle/>
          <a:p>
            <a:pPr algn="just">
              <a:lnSpc>
                <a:spcPct val="107000"/>
              </a:lnSpc>
              <a:spcAft>
                <a:spcPts val="800"/>
              </a:spcAft>
              <a:buNone/>
            </a:pP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L’incarcération d’un parent contribue à fragiliser, voire distendre durablement les liens enfants-parents. Ce volet du Fnp offre la possibilité de soutenir des structures parentalité spécialisées auprès de parents en situation de détention. Elles aident et participent au maintien des liens entre le ou les enfants et son parent incarcéré.  </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Les REP permettent en partie d’atténuer ces effets négatifs en organisant, avec l’appui des services pénitenciers, des temps et des espaces pour renforcer la relation et la qualité des liens entre l’enfant et son parent incarcéré.  </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Ils proposent d’accompagner l’enfant au parloir, de travailler sur la question de la parentalité avec le parent détenu et/ou de favoriser la réinsertion des personnes détenues en soutenant leur parentalité.  </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Ils organisent de multiples actions de type : </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Rencontres individuelles avec les détenus pour leurs permettre d’exprimer les attentes, besoins ; </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Visites individuelles et/ou collectives ; </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Ateliers parentalités (groupes de paroles…)</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Séances d’accompagnement de futures mères ou jeunes mères incarcérées avec leur bébé (préparation à la naissance, accompagnement individuel éducatif, sorties de bébé…)</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1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Etc…</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Seules les structures cofinancées par les Services Pénitentiaires d’Insertion et de Probation (SPIP) sont éligibles à un financement dans le cadre de ce volet du FNP.  </a:t>
            </a:r>
            <a:endParaRPr lang="fr-FR"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3171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5A065-C513-C672-9C8C-CE1451BF890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91DC478-764F-DA85-7AE3-A05E014186E6}"/>
              </a:ext>
            </a:extLst>
          </p:cNvPr>
          <p:cNvSpPr txBox="1">
            <a:spLocks/>
          </p:cNvSpPr>
          <p:nvPr/>
        </p:nvSpPr>
        <p:spPr>
          <a:xfrm>
            <a:off x="233395" y="577422"/>
            <a:ext cx="9072530" cy="438244"/>
          </a:xfrm>
          <a:prstGeom prst="rect">
            <a:avLst/>
          </a:prstGeom>
          <a:solidFill>
            <a:srgbClr val="FF99CC"/>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a:solidFill>
                  <a:schemeClr val="bg1"/>
                </a:solidFill>
              </a:rPr>
              <a:t>FONDS NATIONAL PARENTALITE</a:t>
            </a:r>
            <a:endParaRPr lang="fr-FR" sz="2000" b="1" dirty="0">
              <a:solidFill>
                <a:schemeClr val="bg1"/>
              </a:solidFill>
            </a:endParaRPr>
          </a:p>
        </p:txBody>
      </p:sp>
      <p:sp>
        <p:nvSpPr>
          <p:cNvPr id="9" name="ZoneTexte 8">
            <a:extLst>
              <a:ext uri="{FF2B5EF4-FFF2-40B4-BE49-F238E27FC236}">
                <a16:creationId xmlns:a16="http://schemas.microsoft.com/office/drawing/2014/main" id="{F8199450-1492-11B8-2F72-037857DCC2D0}"/>
              </a:ext>
            </a:extLst>
          </p:cNvPr>
          <p:cNvSpPr txBox="1"/>
          <p:nvPr/>
        </p:nvSpPr>
        <p:spPr>
          <a:xfrm>
            <a:off x="3698794" y="1137269"/>
            <a:ext cx="3205162" cy="373757"/>
          </a:xfrm>
          <a:prstGeom prst="rect">
            <a:avLst/>
          </a:prstGeom>
          <a:noFill/>
        </p:spPr>
        <p:txBody>
          <a:bodyPr wrap="square">
            <a:spAutoFit/>
          </a:bodyPr>
          <a:lstStyle/>
          <a:p>
            <a:pPr marR="539115" algn="ctr">
              <a:lnSpc>
                <a:spcPct val="107000"/>
              </a:lnSpc>
              <a:spcAft>
                <a:spcPts val="800"/>
              </a:spcAft>
            </a:pPr>
            <a:r>
              <a:rPr lang="fr-FR"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4 axes d’intervention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B09C5DA-6766-CC2B-A243-D72681224E58}"/>
              </a:ext>
            </a:extLst>
          </p:cNvPr>
          <p:cNvSpPr/>
          <p:nvPr/>
        </p:nvSpPr>
        <p:spPr>
          <a:xfrm>
            <a:off x="723900" y="1657350"/>
            <a:ext cx="8943975" cy="5429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A7A0258D-5EF1-0808-CE9A-21B7219B51CA}"/>
              </a:ext>
            </a:extLst>
          </p:cNvPr>
          <p:cNvSpPr txBox="1"/>
          <p:nvPr/>
        </p:nvSpPr>
        <p:spPr>
          <a:xfrm>
            <a:off x="404813" y="1676479"/>
            <a:ext cx="10444162" cy="373757"/>
          </a:xfrm>
          <a:prstGeom prst="rect">
            <a:avLst/>
          </a:prstGeom>
          <a:noFill/>
        </p:spPr>
        <p:txBody>
          <a:bodyPr wrap="square">
            <a:spAutoFit/>
          </a:bodyPr>
          <a:lstStyle/>
          <a:p>
            <a:pPr algn="just">
              <a:lnSpc>
                <a:spcPct val="107000"/>
              </a:lnSpc>
              <a:spcAft>
                <a:spcPts val="800"/>
              </a:spcAft>
            </a:pPr>
            <a:r>
              <a:rPr lang="fr-FR"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Axe 4 – Soutien des dynamiques d’animation et promotion de la parentalité sur les territoires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640E36B2-C6E9-3E4A-748F-0CD881DE71B4}"/>
              </a:ext>
            </a:extLst>
          </p:cNvPr>
          <p:cNvSpPr txBox="1"/>
          <p:nvPr/>
        </p:nvSpPr>
        <p:spPr>
          <a:xfrm>
            <a:off x="552451" y="2171839"/>
            <a:ext cx="8753474" cy="2802306"/>
          </a:xfrm>
          <a:prstGeom prst="rect">
            <a:avLst/>
          </a:prstGeom>
          <a:noFill/>
        </p:spPr>
        <p:txBody>
          <a:bodyPr wrap="square">
            <a:spAutoFit/>
          </a:bodyPr>
          <a:lstStyle/>
          <a:p>
            <a:pPr>
              <a:lnSpc>
                <a:spcPct val="107000"/>
              </a:lnSpc>
              <a:spcAft>
                <a:spcPts val="800"/>
              </a:spcAft>
              <a:buNone/>
            </a:pPr>
            <a:r>
              <a:rPr lang="fr-FR" sz="1600" b="1" kern="1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Volet 1 : Animation des réseaux d’acteur parentalité à l’échelon départemental</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600" b="1" kern="1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Volet 2 : Ressources pour les gestionnaires et promotion du soutien à la parentalité</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600"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Ces deux volets sont confiés au CIDFF Cantal jusqu’en 2028</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buNone/>
            </a:pPr>
            <a:r>
              <a:rPr lang="fr-FR" sz="1600" b="1" kern="100" dirty="0">
                <a:effectLst/>
                <a:latin typeface="Arial" panose="020B0604020202020204" pitchFamily="34" charset="0"/>
                <a:ea typeface="Arial" panose="020B0604020202020204" pitchFamily="34" charset="0"/>
                <a:cs typeface="Times New Roman" panose="02020603050405020304" pitchFamily="18" charset="0"/>
              </a:rPr>
              <a:t>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1600" b="1" kern="1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Volet 1 : Animation des réseaux d’acteur parentalité à l’échelon </a:t>
            </a:r>
            <a:r>
              <a:rPr lang="fr-FR" sz="1600" b="1" kern="100" dirty="0">
                <a:solidFill>
                  <a:srgbClr val="4472C4"/>
                </a:solidFill>
                <a:latin typeface="Arial" panose="020B0604020202020204" pitchFamily="34" charset="0"/>
                <a:cs typeface="Times New Roman" panose="02020603050405020304" pitchFamily="18" charset="0"/>
              </a:rPr>
              <a:t>départemental</a:t>
            </a:r>
          </a:p>
          <a:p>
            <a:pPr marL="285750" indent="-285750">
              <a:lnSpc>
                <a:spcPct val="107000"/>
              </a:lnSpc>
              <a:spcAft>
                <a:spcPts val="800"/>
              </a:spcAft>
              <a:buFont typeface="Wingdings" panose="05000000000000000000" pitchFamily="2" charset="2"/>
              <a:buChar char="Ø"/>
            </a:pPr>
            <a:r>
              <a:rPr lang="fr-FR" sz="1600" b="1"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Animation des Promeneurs du net parentalité</a:t>
            </a:r>
            <a:r>
              <a:rPr lang="fr-FR" sz="16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6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600"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Ce volet est confié à la Fédération Départementale des Centres Sociaux du Cantal, en lien avec la coordination des Promeneurs du Net Jeunesse qu’elle porte déjà.</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1934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4255F-2E79-66DB-F380-0DC127F86C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040BEEC-FFA0-A645-7C51-73E4338C00B4}"/>
              </a:ext>
            </a:extLst>
          </p:cNvPr>
          <p:cNvSpPr txBox="1">
            <a:spLocks/>
          </p:cNvSpPr>
          <p:nvPr/>
        </p:nvSpPr>
        <p:spPr>
          <a:xfrm>
            <a:off x="233395" y="577422"/>
            <a:ext cx="9072530" cy="438244"/>
          </a:xfrm>
          <a:prstGeom prst="rect">
            <a:avLst/>
          </a:prstGeom>
          <a:solidFill>
            <a:schemeClr val="bg1">
              <a:lumMod val="75000"/>
              <a:lumOff val="25000"/>
            </a:schemeClr>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a:solidFill>
                  <a:schemeClr val="tx1"/>
                </a:solidFill>
              </a:rPr>
              <a:t>FONDS LOCAUX</a:t>
            </a:r>
            <a:endParaRPr lang="fr-FR" sz="2000" b="1" dirty="0">
              <a:solidFill>
                <a:schemeClr val="tx1"/>
              </a:solidFill>
            </a:endParaRPr>
          </a:p>
        </p:txBody>
      </p:sp>
      <p:sp>
        <p:nvSpPr>
          <p:cNvPr id="6" name="Rectangle 5">
            <a:extLst>
              <a:ext uri="{FF2B5EF4-FFF2-40B4-BE49-F238E27FC236}">
                <a16:creationId xmlns:a16="http://schemas.microsoft.com/office/drawing/2014/main" id="{A06006DA-1914-61CB-CAF8-9A341929C6DB}"/>
              </a:ext>
            </a:extLst>
          </p:cNvPr>
          <p:cNvSpPr/>
          <p:nvPr/>
        </p:nvSpPr>
        <p:spPr>
          <a:xfrm>
            <a:off x="723900" y="1657350"/>
            <a:ext cx="8943975" cy="5429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D75450F9-BC06-916B-587D-50C036CE9D71}"/>
              </a:ext>
            </a:extLst>
          </p:cNvPr>
          <p:cNvSpPr txBox="1"/>
          <p:nvPr/>
        </p:nvSpPr>
        <p:spPr>
          <a:xfrm>
            <a:off x="923925" y="2462517"/>
            <a:ext cx="8205787" cy="966483"/>
          </a:xfrm>
          <a:prstGeom prst="rect">
            <a:avLst/>
          </a:prstGeom>
          <a:noFill/>
        </p:spPr>
        <p:txBody>
          <a:bodyPr wrap="square">
            <a:spAutoFit/>
          </a:bodyPr>
          <a:lstStyle/>
          <a:p>
            <a:pPr algn="just">
              <a:lnSpc>
                <a:spcPct val="107000"/>
              </a:lnSpc>
              <a:spcAft>
                <a:spcPts val="800"/>
              </a:spcAft>
            </a:pPr>
            <a:r>
              <a:rPr lang="fr-FR"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Sur leurs fonds locaux, Caf et </a:t>
            </a:r>
            <a:r>
              <a:rPr lang="fr-FR" sz="1800"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peuvent accorder des subventions de fonctionnement et/ou d’investissement, soit dans leurs champs d’interventions, soit de manière expérimentale.</a:t>
            </a:r>
            <a:endParaRPr lang="fr-FR"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06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cxnSp>
        <p:nvCxnSpPr>
          <p:cNvPr id="33" name="Connecteur droit 32">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9"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1" name="Triangle isocèle 40">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3"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5" name="Triangle isocèle 44">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7" name="Forme libre : Forme 46">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49" name="Triangle isocèle 48">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a16="http://schemas.microsoft.com/office/drawing/2014/main" id="{042C1D04-249B-46E2-9FAF-8DF29CC445DB}"/>
              </a:ext>
            </a:extLst>
          </p:cNvPr>
          <p:cNvSpPr>
            <a:spLocks noGrp="1"/>
          </p:cNvSpPr>
          <p:nvPr>
            <p:ph type="ctrTitle"/>
          </p:nvPr>
        </p:nvSpPr>
        <p:spPr>
          <a:xfrm>
            <a:off x="4419137" y="2210805"/>
            <a:ext cx="6960759" cy="2849671"/>
          </a:xfrm>
        </p:spPr>
        <p:txBody>
          <a:bodyPr rtlCol="0">
            <a:normAutofit/>
          </a:bodyPr>
          <a:lstStyle/>
          <a:p>
            <a:pPr algn="ctr"/>
            <a:r>
              <a:rPr lang="fr-FR" sz="6000" dirty="0">
                <a:solidFill>
                  <a:srgbClr val="FFFFFF"/>
                </a:solidFill>
              </a:rPr>
              <a:t>MERCI</a:t>
            </a:r>
            <a:br>
              <a:rPr lang="fr-FR" sz="6000" dirty="0">
                <a:solidFill>
                  <a:srgbClr val="FFFFFF"/>
                </a:solidFill>
              </a:rPr>
            </a:br>
            <a:r>
              <a:rPr lang="fr-FR" sz="6000" dirty="0">
                <a:solidFill>
                  <a:srgbClr val="FFFFFF"/>
                </a:solidFill>
              </a:rPr>
              <a:t>DE VOTRE ATTENTION</a:t>
            </a:r>
          </a:p>
        </p:txBody>
      </p:sp>
      <p:pic>
        <p:nvPicPr>
          <p:cNvPr id="5" name="Image 4" descr="Une image contenant texte&#10;&#10;Description générée automatiquement">
            <a:extLst>
              <a:ext uri="{FF2B5EF4-FFF2-40B4-BE49-F238E27FC236}">
                <a16:creationId xmlns:a16="http://schemas.microsoft.com/office/drawing/2014/main" id="{2A46B1A0-679C-4340-AFA3-216F98744399}"/>
              </a:ext>
            </a:extLst>
          </p:cNvPr>
          <p:cNvPicPr>
            <a:picLocks noChangeAspect="1"/>
          </p:cNvPicPr>
          <p:nvPr/>
        </p:nvPicPr>
        <p:blipFill>
          <a:blip r:embed="rId3"/>
          <a:stretch>
            <a:fillRect/>
          </a:stretch>
        </p:blipFill>
        <p:spPr>
          <a:xfrm>
            <a:off x="850343" y="4003508"/>
            <a:ext cx="1447415" cy="2113935"/>
          </a:xfrm>
          <a:prstGeom prst="rect">
            <a:avLst/>
          </a:prstGeom>
        </p:spPr>
      </p:pic>
      <p:sp>
        <p:nvSpPr>
          <p:cNvPr id="16" name="Sous-titre 2">
            <a:extLst>
              <a:ext uri="{FF2B5EF4-FFF2-40B4-BE49-F238E27FC236}">
                <a16:creationId xmlns:a16="http://schemas.microsoft.com/office/drawing/2014/main" id="{3ACC36D9-DED8-45E6-9BC9-90378CD88D33}"/>
              </a:ext>
            </a:extLst>
          </p:cNvPr>
          <p:cNvSpPr txBox="1">
            <a:spLocks/>
          </p:cNvSpPr>
          <p:nvPr/>
        </p:nvSpPr>
        <p:spPr>
          <a:xfrm>
            <a:off x="5938609" y="6390967"/>
            <a:ext cx="6112077" cy="38938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fr-FR" b="1" dirty="0">
                <a:solidFill>
                  <a:schemeClr val="tx2">
                    <a:lumMod val="25000"/>
                    <a:alpha val="70000"/>
                  </a:schemeClr>
                </a:solidFill>
              </a:rPr>
              <a:t>MAI 2024</a:t>
            </a:r>
          </a:p>
        </p:txBody>
      </p:sp>
      <p:pic>
        <p:nvPicPr>
          <p:cNvPr id="3" name="Image 2" descr="Une image contenant texte, Police, capture d’écran, logo&#10;&#10;Le contenu généré par l’IA peut être incorrect.">
            <a:extLst>
              <a:ext uri="{FF2B5EF4-FFF2-40B4-BE49-F238E27FC236}">
                <a16:creationId xmlns:a16="http://schemas.microsoft.com/office/drawing/2014/main" id="{305F2CD3-9EFF-AC7F-27F3-E44CE0C9C9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01" t="10727" r="6029" b="12111"/>
          <a:stretch/>
        </p:blipFill>
        <p:spPr bwMode="auto">
          <a:xfrm>
            <a:off x="429248" y="740557"/>
            <a:ext cx="2203266" cy="1198362"/>
          </a:xfrm>
          <a:prstGeom prst="rect">
            <a:avLst/>
          </a:prstGeom>
          <a:ln w="9525" cap="flat" cmpd="sng" algn="ctr">
            <a:solidFill>
              <a:sysClr val="window" lastClr="FFFFFF"/>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351716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1DE2B1-310F-861B-4B40-00F7A2DE201E}"/>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D9326FCC-6ED5-B425-EC1C-A3E064374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6702BE6B-D24C-AF98-3F7B-EA4520A3D3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6B0FB8E1-1DDB-8835-65B1-BD94BCC4E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BD170FC5-64ED-EDC6-85FA-B13488391F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1CFB4B42-B363-1724-09B2-DFBBE9270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790CEBEE-E5CD-9185-4394-721F6F91F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7369262B-7FF4-B0EC-4111-2F08FBC18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0C558AA4-977E-A1B3-6FD0-B29F0F87B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E001A338-6F36-8A95-9070-60D7EE3C9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C1F86CA7-14BE-71D1-6375-162CC3E46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C48C0475-1601-8963-C977-2ADFD5EA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7C4D01C4-CF5A-F8E6-CED8-665BD7B3B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E457D6B0-1411-7A35-F814-64FE1EE0A506}"/>
              </a:ext>
            </a:extLst>
          </p:cNvPr>
          <p:cNvSpPr>
            <a:spLocks noGrp="1"/>
          </p:cNvSpPr>
          <p:nvPr>
            <p:ph type="title"/>
          </p:nvPr>
        </p:nvSpPr>
        <p:spPr>
          <a:xfrm>
            <a:off x="309333" y="5715000"/>
            <a:ext cx="8158392"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TYPES D’AIDES</a:t>
            </a:r>
          </a:p>
        </p:txBody>
      </p:sp>
      <p:sp>
        <p:nvSpPr>
          <p:cNvPr id="4" name="ZoneTexte 3">
            <a:extLst>
              <a:ext uri="{FF2B5EF4-FFF2-40B4-BE49-F238E27FC236}">
                <a16:creationId xmlns:a16="http://schemas.microsoft.com/office/drawing/2014/main" id="{0C4AF836-C0A5-5135-BBC9-0DAA88891FD8}"/>
              </a:ext>
            </a:extLst>
          </p:cNvPr>
          <p:cNvSpPr txBox="1"/>
          <p:nvPr/>
        </p:nvSpPr>
        <p:spPr>
          <a:xfrm>
            <a:off x="396448" y="1416692"/>
            <a:ext cx="4832777" cy="2591543"/>
          </a:xfrm>
          <a:prstGeom prst="rect">
            <a:avLst/>
          </a:prstGeom>
          <a:noFill/>
        </p:spPr>
        <p:txBody>
          <a:bodyPr wrap="square">
            <a:spAutoFit/>
          </a:bodyPr>
          <a:lstStyle/>
          <a:p>
            <a:pPr algn="just"/>
            <a:r>
              <a:rPr lang="fr-FR" dirty="0"/>
              <a:t>Les aides à l’investissement permettent de soutenir les porteurs associatifs, collectivités/établissements publics et entreprises (exemple : entreprise de crèches, accueils de loisirs...) pour des projets :</a:t>
            </a:r>
          </a:p>
          <a:p>
            <a:pPr marL="285750" lvl="0" indent="-285750" algn="just">
              <a:buFont typeface="Arial" panose="020B0604020202020204" pitchFamily="34" charset="0"/>
              <a:buChar char="•"/>
            </a:pPr>
            <a:r>
              <a:rPr lang="fr-FR" dirty="0"/>
              <a:t>de construction/de rénovation,</a:t>
            </a:r>
          </a:p>
          <a:p>
            <a:pPr marL="285750" lvl="0" indent="-285750" algn="just">
              <a:buFont typeface="Arial" panose="020B0604020202020204" pitchFamily="34" charset="0"/>
              <a:buChar char="•"/>
            </a:pPr>
            <a:r>
              <a:rPr lang="fr-FR" dirty="0"/>
              <a:t>d’équipement/d’aménagement.</a:t>
            </a:r>
          </a:p>
          <a:p>
            <a:pPr marL="342900" lvl="0" indent="-342900" algn="just">
              <a:lnSpc>
                <a:spcPct val="107000"/>
              </a:lnSpc>
              <a:spcAft>
                <a:spcPts val="800"/>
              </a:spcAft>
              <a:buFont typeface="Symbol" panose="05050102010706020507" pitchFamily="18" charset="2"/>
              <a:buChar char=""/>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6D620742-EDAC-D35D-CDF8-C190B7474D2A}"/>
              </a:ext>
            </a:extLst>
          </p:cNvPr>
          <p:cNvSpPr txBox="1"/>
          <p:nvPr/>
        </p:nvSpPr>
        <p:spPr>
          <a:xfrm>
            <a:off x="5797147" y="1446368"/>
            <a:ext cx="6105524" cy="1483548"/>
          </a:xfrm>
          <a:prstGeom prst="rect">
            <a:avLst/>
          </a:prstGeom>
          <a:noFill/>
        </p:spPr>
        <p:txBody>
          <a:bodyPr wrap="square">
            <a:spAutoFit/>
          </a:bodyPr>
          <a:lstStyle/>
          <a:p>
            <a:r>
              <a:rPr lang="fr-FR" dirty="0"/>
              <a:t>Les aides au fonctionnement permettent de soutenir les porteurs associatifs ou publics pour un projet spécifique, une action innovante, une aide au démarrage d’un projet.</a:t>
            </a:r>
          </a:p>
          <a:p>
            <a:pPr marL="342900" lvl="0" indent="-342900" algn="just">
              <a:lnSpc>
                <a:spcPct val="107000"/>
              </a:lnSpc>
              <a:spcAft>
                <a:spcPts val="800"/>
              </a:spcAft>
              <a:buFont typeface="Symbol" panose="05050102010706020507" pitchFamily="18" charset="2"/>
              <a:buChar char=""/>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5C47E829-9F60-39B2-4BBE-EC8B697B8DD5}"/>
              </a:ext>
            </a:extLst>
          </p:cNvPr>
          <p:cNvSpPr txBox="1"/>
          <p:nvPr/>
        </p:nvSpPr>
        <p:spPr>
          <a:xfrm>
            <a:off x="576263" y="479170"/>
            <a:ext cx="2938462" cy="373757"/>
          </a:xfrm>
          <a:prstGeom prst="rect">
            <a:avLst/>
          </a:prstGeom>
          <a:solidFill>
            <a:schemeClr val="accent2"/>
          </a:solidFill>
        </p:spPr>
        <p:txBody>
          <a:bodyPr wrap="square">
            <a:spAutoFit/>
          </a:bodyPr>
          <a:lstStyle/>
          <a:p>
            <a:pPr algn="ctr">
              <a:lnSpc>
                <a:spcPct val="107000"/>
              </a:lnSpc>
              <a:spcAft>
                <a:spcPts val="800"/>
              </a:spcAft>
            </a:pPr>
            <a:r>
              <a:rPr lang="fr-FR" sz="18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aides à l’investissement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2EE9512D-BFA1-F17D-BB5E-CBBEF92236D7}"/>
              </a:ext>
            </a:extLst>
          </p:cNvPr>
          <p:cNvSpPr txBox="1"/>
          <p:nvPr/>
        </p:nvSpPr>
        <p:spPr>
          <a:xfrm>
            <a:off x="7380678" y="449149"/>
            <a:ext cx="2938462" cy="373757"/>
          </a:xfrm>
          <a:prstGeom prst="rect">
            <a:avLst/>
          </a:prstGeom>
          <a:solidFill>
            <a:schemeClr val="accent2"/>
          </a:solidFill>
        </p:spPr>
        <p:txBody>
          <a:bodyPr wrap="square">
            <a:spAutoFit/>
          </a:bodyPr>
          <a:lstStyle/>
          <a:p>
            <a:pPr algn="ctr">
              <a:lnSpc>
                <a:spcPct val="107000"/>
              </a:lnSpc>
              <a:spcAft>
                <a:spcPts val="800"/>
              </a:spcAft>
            </a:pPr>
            <a:r>
              <a:rPr lang="fr-FR" sz="1800" b="1" kern="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aides au fonctionnement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4081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7C4F07E-8F1C-3DEC-93C2-7014A510E374}"/>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4E67A6C-47A8-091D-71B0-CE48CAA66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cxnSp>
        <p:nvCxnSpPr>
          <p:cNvPr id="33" name="Connecteur droit 32">
            <a:extLst>
              <a:ext uri="{FF2B5EF4-FFF2-40B4-BE49-F238E27FC236}">
                <a16:creationId xmlns:a16="http://schemas.microsoft.com/office/drawing/2014/main" id="{640CE9A0-0F95-362C-49B8-D4CB7E227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F4A87041-D4F2-E0D5-DFCB-0C065B9A76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02287887-0AE1-6556-B1DA-087E3EBD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9" name="Rectangle 25">
            <a:extLst>
              <a:ext uri="{FF2B5EF4-FFF2-40B4-BE49-F238E27FC236}">
                <a16:creationId xmlns:a16="http://schemas.microsoft.com/office/drawing/2014/main" id="{DE6A1573-7ABC-12C6-726A-213CB6490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1" name="Triangle isocèle 40">
            <a:extLst>
              <a:ext uri="{FF2B5EF4-FFF2-40B4-BE49-F238E27FC236}">
                <a16:creationId xmlns:a16="http://schemas.microsoft.com/office/drawing/2014/main" id="{917944DD-90B3-AAE2-6DC3-7412957B6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3" name="Rectangle 27">
            <a:extLst>
              <a:ext uri="{FF2B5EF4-FFF2-40B4-BE49-F238E27FC236}">
                <a16:creationId xmlns:a16="http://schemas.microsoft.com/office/drawing/2014/main" id="{A4A22851-C10F-EA5C-523D-23F0BEE9B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5" name="Triangle isocèle 44">
            <a:extLst>
              <a:ext uri="{FF2B5EF4-FFF2-40B4-BE49-F238E27FC236}">
                <a16:creationId xmlns:a16="http://schemas.microsoft.com/office/drawing/2014/main" id="{B539F7E8-B19A-7BF6-308F-0C97E0E88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7" name="Forme libre : Forme 46">
            <a:extLst>
              <a:ext uri="{FF2B5EF4-FFF2-40B4-BE49-F238E27FC236}">
                <a16:creationId xmlns:a16="http://schemas.microsoft.com/office/drawing/2014/main" id="{B3BF0F51-C56D-861C-CC5E-417290D3A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49" name="Triangle isocèle 48">
            <a:extLst>
              <a:ext uri="{FF2B5EF4-FFF2-40B4-BE49-F238E27FC236}">
                <a16:creationId xmlns:a16="http://schemas.microsoft.com/office/drawing/2014/main" id="{A7B68BDB-DD49-AEFC-F761-C046A428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3" name="Image 2" descr="Une image contenant dessin humoristique, illustration, Dessin animé, clipart&#10;&#10;Le contenu généré par l’IA peut être incorrect.">
            <a:extLst>
              <a:ext uri="{FF2B5EF4-FFF2-40B4-BE49-F238E27FC236}">
                <a16:creationId xmlns:a16="http://schemas.microsoft.com/office/drawing/2014/main" id="{BAB2D1AF-E0ED-F907-33F0-2923AA358140}"/>
              </a:ext>
            </a:extLst>
          </p:cNvPr>
          <p:cNvPicPr>
            <a:picLocks noChangeAspect="1"/>
          </p:cNvPicPr>
          <p:nvPr/>
        </p:nvPicPr>
        <p:blipFill>
          <a:blip r:embed="rId3">
            <a:extLst>
              <a:ext uri="{28A0092B-C50C-407E-A947-70E740481C1C}">
                <a14:useLocalDpi xmlns:a14="http://schemas.microsoft.com/office/drawing/2010/main" val="0"/>
              </a:ext>
            </a:extLst>
          </a:blip>
          <a:srcRect l="52085" t="35704"/>
          <a:stretch/>
        </p:blipFill>
        <p:spPr>
          <a:xfrm>
            <a:off x="8572500" y="-51109"/>
            <a:ext cx="3640716" cy="6909109"/>
          </a:xfrm>
          <a:prstGeom prst="rect">
            <a:avLst/>
          </a:prstGeom>
        </p:spPr>
      </p:pic>
      <p:sp>
        <p:nvSpPr>
          <p:cNvPr id="2" name="Titre 1">
            <a:extLst>
              <a:ext uri="{FF2B5EF4-FFF2-40B4-BE49-F238E27FC236}">
                <a16:creationId xmlns:a16="http://schemas.microsoft.com/office/drawing/2014/main" id="{269DDE66-67F6-0525-2EEC-0DDA3777330A}"/>
              </a:ext>
            </a:extLst>
          </p:cNvPr>
          <p:cNvSpPr>
            <a:spLocks noGrp="1"/>
          </p:cNvSpPr>
          <p:nvPr>
            <p:ph type="ctrTitle"/>
          </p:nvPr>
        </p:nvSpPr>
        <p:spPr>
          <a:xfrm>
            <a:off x="408487" y="1443208"/>
            <a:ext cx="7715250" cy="4433769"/>
          </a:xfrm>
        </p:spPr>
        <p:txBody>
          <a:bodyPr rtlCol="0">
            <a:normAutofit/>
          </a:bodyPr>
          <a:lstStyle/>
          <a:p>
            <a:pPr algn="ctr"/>
            <a:r>
              <a:rPr lang="fr-FR" b="1" dirty="0">
                <a:solidFill>
                  <a:srgbClr val="FFFFFF"/>
                </a:solidFill>
              </a:rPr>
              <a:t>QU’EST-CE QU’UN PROJET FINANCABLE ?</a:t>
            </a:r>
          </a:p>
        </p:txBody>
      </p:sp>
    </p:spTree>
    <p:extLst>
      <p:ext uri="{BB962C8B-B14F-4D97-AF65-F5344CB8AC3E}">
        <p14:creationId xmlns:p14="http://schemas.microsoft.com/office/powerpoint/2010/main" val="323935073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64D02F-AB63-0E48-AAD9-A214C79A49EA}"/>
            </a:ext>
          </a:extLst>
        </p:cNvPr>
        <p:cNvGrpSpPr/>
        <p:nvPr/>
      </p:nvGrpSpPr>
      <p:grpSpPr>
        <a:xfrm>
          <a:off x="0" y="0"/>
          <a:ext cx="0" cy="0"/>
          <a:chOff x="0" y="0"/>
          <a:chExt cx="0" cy="0"/>
        </a:xfrm>
      </p:grpSpPr>
      <p:sp>
        <p:nvSpPr>
          <p:cNvPr id="78" name="Rectangle 77">
            <a:extLst>
              <a:ext uri="{FF2B5EF4-FFF2-40B4-BE49-F238E27FC236}">
                <a16:creationId xmlns:a16="http://schemas.microsoft.com/office/drawing/2014/main" id="{C9DD161A-BBB3-5354-8E48-782C6C3EA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solidFill>
                <a:schemeClr val="bg1"/>
              </a:solidFill>
            </a:endParaRPr>
          </a:p>
        </p:txBody>
      </p:sp>
      <p:grpSp>
        <p:nvGrpSpPr>
          <p:cNvPr id="80" name="Groupe 79">
            <a:extLst>
              <a:ext uri="{FF2B5EF4-FFF2-40B4-BE49-F238E27FC236}">
                <a16:creationId xmlns:a16="http://schemas.microsoft.com/office/drawing/2014/main" id="{64BDE6E4-9F1B-2F1C-256F-96B5AF7964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Connecteur droit 80">
              <a:extLst>
                <a:ext uri="{FF2B5EF4-FFF2-40B4-BE49-F238E27FC236}">
                  <a16:creationId xmlns:a16="http://schemas.microsoft.com/office/drawing/2014/main" id="{55507590-390E-8EA3-F1AC-1787672BD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Connecteur droit 81">
              <a:extLst>
                <a:ext uri="{FF2B5EF4-FFF2-40B4-BE49-F238E27FC236}">
                  <a16:creationId xmlns:a16="http://schemas.microsoft.com/office/drawing/2014/main" id="{BD1ED9A6-1E0C-DC12-EE45-CAD68F3534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A1C5011A-8B0E-14AF-570C-EC93E507C8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4" name="Rectangle 25">
              <a:extLst>
                <a:ext uri="{FF2B5EF4-FFF2-40B4-BE49-F238E27FC236}">
                  <a16:creationId xmlns:a16="http://schemas.microsoft.com/office/drawing/2014/main" id="{E650B85D-B16B-F1A2-0192-96F48C77C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5" name="Triangle isocèle 84">
              <a:extLst>
                <a:ext uri="{FF2B5EF4-FFF2-40B4-BE49-F238E27FC236}">
                  <a16:creationId xmlns:a16="http://schemas.microsoft.com/office/drawing/2014/main" id="{5BCA9908-E179-96DF-455B-E2028BF6D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Rectangle 27">
              <a:extLst>
                <a:ext uri="{FF2B5EF4-FFF2-40B4-BE49-F238E27FC236}">
                  <a16:creationId xmlns:a16="http://schemas.microsoft.com/office/drawing/2014/main" id="{70F0D485-292D-DBED-45AB-B32FC557E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7" name="Rectangle 28">
              <a:extLst>
                <a:ext uri="{FF2B5EF4-FFF2-40B4-BE49-F238E27FC236}">
                  <a16:creationId xmlns:a16="http://schemas.microsoft.com/office/drawing/2014/main" id="{4C719D23-6EAD-CFFF-CBB6-890503526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8" name="Rectangle 29">
              <a:extLst>
                <a:ext uri="{FF2B5EF4-FFF2-40B4-BE49-F238E27FC236}">
                  <a16:creationId xmlns:a16="http://schemas.microsoft.com/office/drawing/2014/main" id="{61EE353B-2A6C-4A97-A8E2-630A4E29E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9" name="Triangle isocèle 88">
              <a:extLst>
                <a:ext uri="{FF2B5EF4-FFF2-40B4-BE49-F238E27FC236}">
                  <a16:creationId xmlns:a16="http://schemas.microsoft.com/office/drawing/2014/main" id="{A30F3003-FEC3-BC37-5F2A-3721E0B9F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91" name="Rectangle 90">
            <a:extLst>
              <a:ext uri="{FF2B5EF4-FFF2-40B4-BE49-F238E27FC236}">
                <a16:creationId xmlns:a16="http://schemas.microsoft.com/office/drawing/2014/main" id="{9D867CC1-856D-26BC-9222-2E37963C3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6" name="Titre 1">
            <a:extLst>
              <a:ext uri="{FF2B5EF4-FFF2-40B4-BE49-F238E27FC236}">
                <a16:creationId xmlns:a16="http://schemas.microsoft.com/office/drawing/2014/main" id="{6C5EB4F7-893B-EB1F-A22F-D714064344DD}"/>
              </a:ext>
            </a:extLst>
          </p:cNvPr>
          <p:cNvSpPr>
            <a:spLocks noGrp="1"/>
          </p:cNvSpPr>
          <p:nvPr>
            <p:ph type="title"/>
          </p:nvPr>
        </p:nvSpPr>
        <p:spPr>
          <a:xfrm>
            <a:off x="309333" y="5715000"/>
            <a:ext cx="8158392" cy="647700"/>
          </a:xfrm>
        </p:spPr>
        <p:txBody>
          <a:bodyPr>
            <a:noAutofit/>
          </a:bodyPr>
          <a:lstStyle/>
          <a:p>
            <a:pPr eaLnBrk="1" fontAlgn="auto" hangingPunct="1">
              <a:spcAft>
                <a:spcPts val="0"/>
              </a:spcAft>
              <a:defRPr/>
            </a:pPr>
            <a:r>
              <a:rPr lang="fr-FR" sz="4500" dirty="0">
                <a:solidFill>
                  <a:schemeClr val="accent3">
                    <a:lumMod val="60000"/>
                    <a:lumOff val="40000"/>
                  </a:schemeClr>
                </a:solidFill>
              </a:rPr>
              <a:t>BESOIN / PROBLEMATIQUE</a:t>
            </a:r>
          </a:p>
        </p:txBody>
      </p:sp>
      <p:sp>
        <p:nvSpPr>
          <p:cNvPr id="3" name="ZoneTexte 2">
            <a:extLst>
              <a:ext uri="{FF2B5EF4-FFF2-40B4-BE49-F238E27FC236}">
                <a16:creationId xmlns:a16="http://schemas.microsoft.com/office/drawing/2014/main" id="{1231CB41-FCB2-6FAB-F6C4-904DCB6141F6}"/>
              </a:ext>
            </a:extLst>
          </p:cNvPr>
          <p:cNvSpPr txBox="1"/>
          <p:nvPr/>
        </p:nvSpPr>
        <p:spPr>
          <a:xfrm>
            <a:off x="693523" y="551543"/>
            <a:ext cx="10804953" cy="3028650"/>
          </a:xfrm>
          <a:prstGeom prst="rect">
            <a:avLst/>
          </a:prstGeom>
          <a:noFill/>
        </p:spPr>
        <p:txBody>
          <a:bodyPr wrap="square">
            <a:spAutoFit/>
          </a:bodyPr>
          <a:lstStyle/>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Tout projet doit s’inscrire dans les champs d’actions de la Caf et la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Msa</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et répondre à un </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BESOIN</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identifié des familles ou à une </a:t>
            </a:r>
            <a:r>
              <a:rPr lang="fr-FR" sz="1800" kern="100" dirty="0">
                <a:solidFill>
                  <a:srgbClr val="FF0000"/>
                </a:solidFill>
                <a:effectLst/>
                <a:latin typeface="Bitsumishi" panose="00000400000000000000" pitchFamily="2" charset="0"/>
                <a:ea typeface="Calibri" panose="020F0502020204030204" pitchFamily="34" charset="0"/>
                <a:cs typeface="Arial" panose="020B0604020202020204" pitchFamily="34" charset="0"/>
              </a:rPr>
              <a:t>PROBLEMATIQUE</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qu’elles rencontrent.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Ce besoin est repéré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A partir d’une étude nationale (ex : impacts des écrans, familles monoparentales…),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A partir d’un diagnostic de territoire (ex : besoin en mode de garde sur un territoire),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A partir des constats faits par les professionnels auprès des familles qu’ils accompagnent au quotidien.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fr-FR" sz="1800" dirty="0">
                <a:effectLst/>
                <a:latin typeface="Arial" panose="020B0604020202020204" pitchFamily="34" charset="0"/>
                <a:ea typeface="Calibri" panose="020F0502020204030204" pitchFamily="34" charset="0"/>
              </a:rPr>
              <a:t>Ces trois modes de repérage des besoins peuvent se compiler mais leur niveau et les caractéristiques du porteur de projet déterminent la typologie du projet :</a:t>
            </a:r>
            <a:endParaRPr lang="fr-FR" dirty="0"/>
          </a:p>
        </p:txBody>
      </p:sp>
    </p:spTree>
    <p:extLst>
      <p:ext uri="{BB962C8B-B14F-4D97-AF65-F5344CB8AC3E}">
        <p14:creationId xmlns:p14="http://schemas.microsoft.com/office/powerpoint/2010/main" val="389561879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36804937_TF89119559.potx" id="{24CA59CC-A95F-4D3A-B8F6-2C3C6330F8D0}" vid="{0E1AAFBB-7854-48D3-8AB5-93E030D8847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24F515-356D-4532-BE08-F6D7771916F0}">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3.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Conception Facette</Template>
  <TotalTime>3876</TotalTime>
  <Words>6078</Words>
  <Application>Microsoft Office PowerPoint</Application>
  <PresentationFormat>Grand écran</PresentationFormat>
  <Paragraphs>706</Paragraphs>
  <Slides>63</Slides>
  <Notes>52</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63</vt:i4>
      </vt:variant>
    </vt:vector>
  </HeadingPairs>
  <TitlesOfParts>
    <vt:vector size="77" baseType="lpstr">
      <vt:lpstr>Aptos</vt:lpstr>
      <vt:lpstr>Arial</vt:lpstr>
      <vt:lpstr>Bitsumishi</vt:lpstr>
      <vt:lpstr>Britannic Bold</vt:lpstr>
      <vt:lpstr>Calibri</vt:lpstr>
      <vt:lpstr>Cambria</vt:lpstr>
      <vt:lpstr>Nunito</vt:lpstr>
      <vt:lpstr>Symbol</vt:lpstr>
      <vt:lpstr>Times New Roman</vt:lpstr>
      <vt:lpstr>Trebuchet MS</vt:lpstr>
      <vt:lpstr>Webdings</vt:lpstr>
      <vt:lpstr>Wingdings</vt:lpstr>
      <vt:lpstr>Wingdings 3</vt:lpstr>
      <vt:lpstr>Facette</vt:lpstr>
      <vt:lpstr>WEBINAIRE SUBVENTIONS CAF &amp; MSA</vt:lpstr>
      <vt:lpstr>GUIDE DES SUBVENTIONS CAF &amp; MSA</vt:lpstr>
      <vt:lpstr>PRECISIONS</vt:lpstr>
      <vt:lpstr>VOS INTERLOCUTRICES CAF</vt:lpstr>
      <vt:lpstr>VOTRE INTERLOCUTRICE MSA</vt:lpstr>
      <vt:lpstr>NOS CHAMPS D’INTERVENTION</vt:lpstr>
      <vt:lpstr>TYPES D’AIDES</vt:lpstr>
      <vt:lpstr>QU’EST-CE QU’UN PROJET FINANCABLE ?</vt:lpstr>
      <vt:lpstr>BESOIN / PROBLEMATIQUE</vt:lpstr>
      <vt:lpstr>BESOIN / PROBLEMATIQUE</vt:lpstr>
      <vt:lpstr>OBJECTIF</vt:lpstr>
      <vt:lpstr>EVALUATION</vt:lpstr>
      <vt:lpstr>SUPPORT / DEROULE DU PROJET</vt:lpstr>
      <vt:lpstr>COÛT ET FINANCEMENT</vt:lpstr>
      <vt:lpstr>COÛT ET FINANCEMENT</vt:lpstr>
      <vt:lpstr>DEMANDE DE FINANCEMENT</vt:lpstr>
      <vt:lpstr>CALENDRIER 2026</vt:lpstr>
      <vt:lpstr>MODALITES</vt:lpstr>
      <vt:lpstr>BILAN DE L’ACTION COMMUNICATION</vt:lpstr>
      <vt:lpstr>LES FONDS MOBILISABLES</vt:lpstr>
      <vt:lpstr>FONDS MSA</vt:lpstr>
      <vt:lpstr>FONDS CAF</vt:lpstr>
      <vt:lpstr>PRETS CAF &amp; MSA</vt:lpstr>
      <vt:lpstr>LES FONDS CAF</vt:lpstr>
      <vt:lpstr>PLAN D’INVESTISSEMENT POUR L’ACCUEIL DU JEUNE ENFANT</vt:lpstr>
      <vt:lpstr>PLAN D’INVESTISSEMENT POUR L’ACCUEIL DU JEUNE ENFANT</vt:lpstr>
      <vt:lpstr>Présentation PowerPoint</vt:lpstr>
      <vt:lpstr>Présentation PowerPoint</vt:lpstr>
      <vt:lpstr>Présentation PowerPoint</vt:lpstr>
      <vt:lpstr>AXE 1 - L’accueil des enfants en situation de handicap dans les Eaje </vt:lpstr>
      <vt:lpstr>AXE 1 - L’accueil des enfants en situation de handicap dans les Eaje </vt:lpstr>
      <vt:lpstr>AXE 2 - Amélioration de la qualité et de l’accessibilité des modes d’accueil</vt:lpstr>
      <vt:lpstr>AXE 2 - Amélioration de la qualité et de l’accessibilité des modes d’accueil</vt:lpstr>
      <vt:lpstr>Thématique 1 : enrichir les équipes en Eaje </vt:lpstr>
      <vt:lpstr>Thématique 2 : élever l’ambition des projets à l’échelle des Eaje ou des territoires </vt:lpstr>
      <vt:lpstr>Volet 1 - Favoriser l’accessibilité de l’accueil par un assistant maternel</vt:lpstr>
      <vt:lpstr>Volet 2 - Accompagner la qualité des projets et des pratiques professionnelles au cours de la carrière</vt:lpstr>
      <vt:lpstr>Volet 3 - Favoriser l’attractivité du métier d’assistant maternel en soutenant les nouvelles formes d’exercice </vt:lpstr>
      <vt:lpstr>  AXE 4 - Le maintien et le développement des équipements et services dans des territoires spécifiques</vt:lpstr>
      <vt:lpstr>AXE 5 - Le soutien aux Eaje présentant des difficultés économiques</vt:lpstr>
      <vt:lpstr>Présentation PowerPoint</vt:lpstr>
      <vt:lpstr>  AXE 6 - L’appui aux démarches innovantes</vt:lpstr>
      <vt:lpstr>Présentation PowerPoint</vt:lpstr>
      <vt:lpstr>Présentation PowerPoint</vt:lpstr>
      <vt:lpstr>AXE 1 - L’accueil des enfants en situation de handicap dans les structures de droit commun </vt:lpstr>
      <vt:lpstr>AXE 3 – Engagement et participation des enfants et des jeunes</vt:lpstr>
      <vt:lpstr>AXE 3 – Engagement et participation des enfants et des jeunes</vt:lpstr>
      <vt:lpstr>AXE 3 – Engagement et participation des enfants et des jeunes</vt:lpstr>
      <vt:lpstr>  AXE 4 - Le maintien et le développement des équipements et services dans des territoires spécifiques</vt:lpstr>
      <vt:lpstr>  AXE 6 - L’appui aux démarches innovantes</vt:lpstr>
      <vt:lpstr>AXE 7 – Le renforcement de la lutte contre la non-décence des logements et la promotion des projets en faveur du logement des familles, des jeunes et du cadre de vie</vt:lpstr>
      <vt:lpstr>AXE 7 – Le renforcement de la lutte contre la non-décence des logements et la promotion des projets en faveur du logement des familles, des jeunes et du cadre de vie</vt:lpstr>
      <vt:lpstr>Présentation PowerPoint</vt:lpstr>
      <vt:lpstr>  AXE 4 - Le maintien et le développement des équipements et services dans des territoires spécifiques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AIDES AU DEVELOPPEMENT DES TERRITOIRES</dc:title>
  <dc:creator>Fabrice SULAS 151</dc:creator>
  <cp:lastModifiedBy>Fabrice SULAS 151</cp:lastModifiedBy>
  <cp:revision>156</cp:revision>
  <cp:lastPrinted>2021-10-06T08:54:48Z</cp:lastPrinted>
  <dcterms:created xsi:type="dcterms:W3CDTF">2021-05-12T06:58:13Z</dcterms:created>
  <dcterms:modified xsi:type="dcterms:W3CDTF">2025-12-11T08:17:22Z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