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4"/>
  </p:sldMasterIdLst>
  <p:notesMasterIdLst>
    <p:notesMasterId r:id="rId34"/>
  </p:notesMasterIdLst>
  <p:sldIdLst>
    <p:sldId id="2561" r:id="rId5"/>
    <p:sldId id="2583" r:id="rId6"/>
    <p:sldId id="2580" r:id="rId7"/>
    <p:sldId id="2586" r:id="rId8"/>
    <p:sldId id="2587" r:id="rId9"/>
    <p:sldId id="2562" r:id="rId10"/>
    <p:sldId id="2588" r:id="rId11"/>
    <p:sldId id="2564" r:id="rId12"/>
    <p:sldId id="2584" r:id="rId13"/>
    <p:sldId id="2589" r:id="rId14"/>
    <p:sldId id="2566" r:id="rId15"/>
    <p:sldId id="2571" r:id="rId16"/>
    <p:sldId id="2572" r:id="rId17"/>
    <p:sldId id="2592" r:id="rId18"/>
    <p:sldId id="2594" r:id="rId19"/>
    <p:sldId id="2595" r:id="rId20"/>
    <p:sldId id="2597" r:id="rId21"/>
    <p:sldId id="2600" r:id="rId22"/>
    <p:sldId id="2599" r:id="rId23"/>
    <p:sldId id="2598" r:id="rId24"/>
    <p:sldId id="2590" r:id="rId25"/>
    <p:sldId id="2607" r:id="rId26"/>
    <p:sldId id="2604" r:id="rId27"/>
    <p:sldId id="2568" r:id="rId28"/>
    <p:sldId id="2608" r:id="rId29"/>
    <p:sldId id="2609" r:id="rId30"/>
    <p:sldId id="2591" r:id="rId31"/>
    <p:sldId id="2570" r:id="rId32"/>
    <p:sldId id="2601" r:id="rId33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ynthèse du Règlement Intérieur des Aides Financières Collectives 2026" id="{FF9063FA-64FA-453F-9F35-42CB6E4DD348}">
          <p14:sldIdLst>
            <p14:sldId id="2561"/>
            <p14:sldId id="2583"/>
            <p14:sldId id="2580"/>
            <p14:sldId id="2586"/>
            <p14:sldId id="2587"/>
          </p14:sldIdLst>
        </p14:section>
        <p14:section name="Cadre général et objectifs" id="{ABAF6069-9998-41AD-A02C-9D8E96FD4B43}">
          <p14:sldIdLst>
            <p14:sldId id="2562"/>
            <p14:sldId id="2588"/>
          </p14:sldIdLst>
        </p14:section>
        <p14:section name="Conditions et modalités d’attribution" id="{20B28EA2-78C7-4C25-A619-B45CF66637E2}">
          <p14:sldIdLst>
            <p14:sldId id="2564"/>
            <p14:sldId id="2584"/>
          </p14:sldIdLst>
        </p14:section>
        <p14:section name="Typologie des aides au fonctionnement" id="{64A03676-5584-4FB3-8F74-0CF3B9DBB4F4}">
          <p14:sldIdLst>
            <p14:sldId id="2589"/>
            <p14:sldId id="2566"/>
            <p14:sldId id="2571"/>
            <p14:sldId id="2572"/>
            <p14:sldId id="2592"/>
            <p14:sldId id="2594"/>
            <p14:sldId id="2595"/>
            <p14:sldId id="2597"/>
            <p14:sldId id="2600"/>
            <p14:sldId id="2599"/>
            <p14:sldId id="2598"/>
          </p14:sldIdLst>
        </p14:section>
        <p14:section name="Aides aux projets et à l’investissement" id="{14E9ABDC-2123-4D77-A417-52142D20A2A4}">
          <p14:sldIdLst>
            <p14:sldId id="2590"/>
            <p14:sldId id="2607"/>
            <p14:sldId id="2604"/>
            <p14:sldId id="2568"/>
            <p14:sldId id="2608"/>
            <p14:sldId id="2609"/>
          </p14:sldIdLst>
        </p14:section>
        <p14:section name="Engagements, contrôle et sanctions" id="{A8A256BB-E843-4577-B447-D7DF530825A0}">
          <p14:sldIdLst>
            <p14:sldId id="2591"/>
            <p14:sldId id="2570"/>
            <p14:sldId id="26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ED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A6DDC-896B-1B27-2C0E-E349E43B823D}" v="3" dt="2026-01-30T07:48:56.161"/>
    <p1510:client id="{19826DC8-FBF7-4148-EFFC-FB53871E5A2D}" v="1067" dt="2026-01-29T14:10:06.068"/>
    <p1510:client id="{42143BAA-6835-33F2-E88F-C7CB10250448}" v="52" dt="2026-01-30T09:27:02.828"/>
    <p1510:client id="{4CBD353A-842B-B206-26DD-43C9E6AA6A2B}" v="2240" dt="2026-01-29T12:49:32.913"/>
    <p1510:client id="{6E999151-C9EB-474C-45EF-C7AAF95A34E7}" v="1175" dt="2026-01-29T15:44:27.923"/>
    <p1510:client id="{C001E062-BEB2-9D78-59C4-90475FB18468}" v="7" dt="2026-01-30T07:36:16.922"/>
    <p1510:client id="{CA27CA54-B70D-0ACB-D1C5-0DEFA998F91C}" v="27" dt="2026-01-29T11:17:53.312"/>
    <p1510:client id="{CAD684C3-2920-4633-A8C6-C05821B2D59E}" v="1345" dt="2026-01-29T11:29:05.122"/>
    <p1510:client id="{E6911BB9-35EA-B10C-9447-F348B697FB14}" v="22" dt="2026-01-29T11:17:59.637"/>
    <p1510:client id="{FA4778B9-4CE6-5F07-B7A5-EBB0708658CA}" v="730" dt="2026-01-30T08:46:46.117"/>
  </p1510:revLst>
</p1510:revInfo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A87EF1B-3089-4752-BFCD-CDC3014626A0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"/>
              <a:t>Modifiez les styles du texte</a:t>
            </a:r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9F3FAF-CC6A-478D-BF6B-BD1EE87BC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18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Muriel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91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78BA3-F822-594C-97F1-88946A91C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05EE41-459F-5EB1-0D94-9B60ADE09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D7E440-B869-AF8E-1888-1DDD85AAE7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B6A31-EAC4-EC4F-598D-23F42D04E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98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/>
              <a:t>Laure
Des aides au </a:t>
            </a:r>
            <a:r>
              <a:rPr lang="en-US" err="1"/>
              <a:t>fonctionnement</a:t>
            </a:r>
            <a:r>
              <a:rPr lang="en-US"/>
              <a:t> </a:t>
            </a:r>
            <a:r>
              <a:rPr lang="en-US" err="1"/>
              <a:t>viennent</a:t>
            </a:r>
            <a:r>
              <a:rPr lang="en-US"/>
              <a:t> </a:t>
            </a:r>
            <a:r>
              <a:rPr lang="en-US" err="1"/>
              <a:t>aussi</a:t>
            </a:r>
            <a:r>
              <a:rPr lang="en-US"/>
              <a:t> </a:t>
            </a:r>
            <a:r>
              <a:rPr lang="en-US" err="1"/>
              <a:t>soutenir</a:t>
            </a:r>
            <a:r>
              <a:rPr lang="en-US"/>
              <a:t> des </a:t>
            </a:r>
            <a:r>
              <a:rPr lang="en-US" err="1"/>
              <a:t>projets</a:t>
            </a:r>
            <a:r>
              <a:rPr lang="en-US"/>
              <a:t> </a:t>
            </a:r>
            <a:r>
              <a:rPr lang="en-US" err="1"/>
              <a:t>visant</a:t>
            </a:r>
            <a:r>
              <a:rPr lang="en-US"/>
              <a:t> à </a:t>
            </a:r>
            <a:r>
              <a:rPr lang="en-US" err="1"/>
              <a:t>renforcer</a:t>
            </a:r>
            <a:r>
              <a:rPr lang="en-US"/>
              <a:t> la </a:t>
            </a:r>
            <a:r>
              <a:rPr lang="en-US" err="1"/>
              <a:t>cohésion</a:t>
            </a:r>
            <a:r>
              <a:rPr lang="en-US"/>
              <a:t> </a:t>
            </a:r>
            <a:r>
              <a:rPr lang="en-US" err="1"/>
              <a:t>sociale</a:t>
            </a:r>
            <a:r>
              <a:rPr lang="en-US"/>
              <a:t> et </a:t>
            </a:r>
            <a:r>
              <a:rPr lang="en-US" err="1"/>
              <a:t>l’accès</a:t>
            </a:r>
            <a:r>
              <a:rPr lang="en-US"/>
              <a:t> </a:t>
            </a:r>
            <a:r>
              <a:rPr lang="en-US" err="1"/>
              <a:t>équitable</a:t>
            </a:r>
            <a:r>
              <a:rPr lang="en-US"/>
              <a:t> aux services.</a:t>
            </a:r>
          </a:p>
          <a:p>
            <a:pPr algn="just"/>
            <a:endParaRPr lang="en-US"/>
          </a:p>
          <a:p>
            <a:pPr algn="just"/>
            <a:r>
              <a:rPr lang="en-US"/>
              <a:t>Ainsi, </a:t>
            </a:r>
            <a:r>
              <a:rPr lang="en-US" err="1"/>
              <a:t>l’animation</a:t>
            </a:r>
            <a:r>
              <a:rPr lang="en-US"/>
              <a:t> des réseaux </a:t>
            </a:r>
            <a:r>
              <a:rPr lang="en-US" err="1"/>
              <a:t>concerne</a:t>
            </a:r>
            <a:r>
              <a:rPr lang="en-US"/>
              <a:t> les associations </a:t>
            </a:r>
            <a:r>
              <a:rPr lang="en-US" err="1"/>
              <a:t>ou</a:t>
            </a:r>
            <a:r>
              <a:rPr lang="en-US"/>
              <a:t> </a:t>
            </a:r>
            <a:r>
              <a:rPr lang="en-US" err="1"/>
              <a:t>fédérations</a:t>
            </a:r>
            <a:r>
              <a:rPr lang="en-US"/>
              <a:t> </a:t>
            </a:r>
            <a:r>
              <a:rPr lang="en-US" err="1"/>
              <a:t>départementales</a:t>
            </a:r>
            <a:r>
              <a:rPr lang="en-US"/>
              <a:t> qui </a:t>
            </a:r>
            <a:r>
              <a:rPr lang="en-US" err="1"/>
              <a:t>interviennent</a:t>
            </a:r>
            <a:r>
              <a:rPr lang="en-US"/>
              <a:t> </a:t>
            </a:r>
            <a:r>
              <a:rPr lang="en-US" err="1"/>
              <a:t>auprès</a:t>
            </a:r>
            <a:r>
              <a:rPr lang="en-US"/>
              <a:t> des </a:t>
            </a:r>
            <a:r>
              <a:rPr lang="en-US" err="1"/>
              <a:t>équipement</a:t>
            </a:r>
            <a:r>
              <a:rPr lang="en-US"/>
              <a:t> </a:t>
            </a:r>
            <a:r>
              <a:rPr lang="en-US" err="1"/>
              <a:t>financés</a:t>
            </a:r>
            <a:r>
              <a:rPr lang="en-US"/>
              <a:t> par la Caf de </a:t>
            </a:r>
            <a:r>
              <a:rPr lang="en-US" err="1"/>
              <a:t>l'Ain</a:t>
            </a:r>
            <a:r>
              <a:rPr lang="en-US"/>
              <a:t> et </a:t>
            </a:r>
            <a:r>
              <a:rPr lang="en-US" err="1"/>
              <a:t>favorisent</a:t>
            </a:r>
            <a:r>
              <a:rPr lang="en-US"/>
              <a:t> la coordination, la formation et </a:t>
            </a:r>
            <a:r>
              <a:rPr lang="en-US" err="1"/>
              <a:t>l’accompagnement</a:t>
            </a:r>
            <a:r>
              <a:rPr lang="en-US"/>
              <a:t> des </a:t>
            </a:r>
            <a:r>
              <a:rPr lang="en-US" err="1"/>
              <a:t>acteurs</a:t>
            </a:r>
            <a:r>
              <a:rPr lang="en-US"/>
              <a:t> </a:t>
            </a:r>
            <a:r>
              <a:rPr lang="en-US" err="1"/>
              <a:t>locaux</a:t>
            </a:r>
            <a:r>
              <a:rPr lang="en-US"/>
              <a:t>. </a:t>
            </a:r>
            <a:r>
              <a:rPr lang="en-US" err="1"/>
              <a:t>Ces</a:t>
            </a:r>
            <a:r>
              <a:rPr lang="en-US"/>
              <a:t> structures </a:t>
            </a:r>
            <a:r>
              <a:rPr lang="en-US" err="1"/>
              <a:t>contribuent</a:t>
            </a:r>
            <a:r>
              <a:rPr lang="en-US"/>
              <a:t> à la </a:t>
            </a:r>
            <a:r>
              <a:rPr lang="en-US" err="1"/>
              <a:t>qualité</a:t>
            </a:r>
            <a:r>
              <a:rPr lang="en-US"/>
              <a:t> des </a:t>
            </a:r>
            <a:r>
              <a:rPr lang="en-US" err="1"/>
              <a:t>projets</a:t>
            </a:r>
            <a:r>
              <a:rPr lang="en-US"/>
              <a:t>, à la </a:t>
            </a:r>
            <a:r>
              <a:rPr lang="en-US" err="1"/>
              <a:t>veille</a:t>
            </a:r>
            <a:r>
              <a:rPr lang="en-US"/>
              <a:t> </a:t>
            </a:r>
            <a:r>
              <a:rPr lang="en-US" err="1"/>
              <a:t>stratégique</a:t>
            </a:r>
            <a:r>
              <a:rPr lang="en-US"/>
              <a:t> et à </a:t>
            </a:r>
            <a:r>
              <a:rPr lang="en-US" err="1"/>
              <a:t>l’identification</a:t>
            </a:r>
            <a:r>
              <a:rPr lang="en-US"/>
              <a:t> des </a:t>
            </a:r>
            <a:r>
              <a:rPr lang="en-US" err="1"/>
              <a:t>besoins</a:t>
            </a:r>
            <a:r>
              <a:rPr lang="en-US"/>
              <a:t> des </a:t>
            </a:r>
            <a:r>
              <a:rPr lang="en-US" err="1"/>
              <a:t>familles</a:t>
            </a:r>
            <a:r>
              <a:rPr lang="en-US"/>
              <a:t> </a:t>
            </a:r>
            <a:r>
              <a:rPr lang="en-US" err="1"/>
              <a:t>fragiles</a:t>
            </a:r>
            <a:r>
              <a:rPr lang="en-US"/>
              <a:t>. </a:t>
            </a:r>
            <a:endParaRPr lang="en-US">
              <a:ea typeface="Calibri"/>
              <a:cs typeface="Calibri"/>
            </a:endParaRPr>
          </a:p>
          <a:p>
            <a:pPr algn="just"/>
            <a:endParaRPr lang="en-US">
              <a:ea typeface="Calibri"/>
              <a:cs typeface="Calibri"/>
            </a:endParaRPr>
          </a:p>
          <a:p>
            <a:pPr algn="just"/>
            <a:r>
              <a:rPr lang="en-US"/>
              <a:t>Pour </a:t>
            </a:r>
            <a:r>
              <a:rPr lang="en-US" err="1"/>
              <a:t>exemple</a:t>
            </a:r>
            <a:r>
              <a:rPr lang="en-US"/>
              <a:t> les </a:t>
            </a:r>
            <a:r>
              <a:rPr lang="en-US" err="1"/>
              <a:t>Fédérations</a:t>
            </a:r>
            <a:r>
              <a:rPr lang="en-US"/>
              <a:t> Educ pop </a:t>
            </a:r>
            <a:r>
              <a:rPr lang="en-US" err="1"/>
              <a:t>Francas</a:t>
            </a:r>
            <a:r>
              <a:rPr lang="en-US"/>
              <a:t> et UFCV </a:t>
            </a:r>
            <a:r>
              <a:rPr lang="en-US" err="1"/>
              <a:t>sont</a:t>
            </a:r>
            <a:r>
              <a:rPr lang="en-US"/>
              <a:t> </a:t>
            </a:r>
            <a:r>
              <a:rPr lang="en-US" err="1"/>
              <a:t>soutenus</a:t>
            </a:r>
            <a:r>
              <a:rPr lang="en-US"/>
              <a:t> pour </a:t>
            </a:r>
            <a:r>
              <a:rPr lang="en-US" err="1"/>
              <a:t>leurs</a:t>
            </a:r>
            <a:r>
              <a:rPr lang="en-US"/>
              <a:t> actions </a:t>
            </a:r>
            <a:r>
              <a:rPr lang="en-US" err="1"/>
              <a:t>d'accompagnement</a:t>
            </a:r>
            <a:r>
              <a:rPr lang="en-US"/>
              <a:t> des </a:t>
            </a:r>
            <a:r>
              <a:rPr lang="en-US" err="1"/>
              <a:t>Alsh</a:t>
            </a:r>
            <a:r>
              <a:rPr lang="en-US"/>
              <a:t> sur la </a:t>
            </a:r>
            <a:r>
              <a:rPr lang="en-US" err="1"/>
              <a:t>qualité</a:t>
            </a:r>
            <a:r>
              <a:rPr lang="en-US"/>
              <a:t> de </a:t>
            </a:r>
            <a:r>
              <a:rPr lang="en-US" err="1"/>
              <a:t>leurs</a:t>
            </a:r>
            <a:r>
              <a:rPr lang="en-US"/>
              <a:t> </a:t>
            </a:r>
            <a:r>
              <a:rPr lang="en-US" err="1"/>
              <a:t>projets</a:t>
            </a:r>
            <a:r>
              <a:rPr lang="en-US"/>
              <a:t>, pour </a:t>
            </a:r>
            <a:r>
              <a:rPr lang="en-US" err="1"/>
              <a:t>leur</a:t>
            </a:r>
            <a:r>
              <a:rPr lang="en-US"/>
              <a:t> </a:t>
            </a:r>
            <a:r>
              <a:rPr lang="en-US" err="1"/>
              <a:t>apporter</a:t>
            </a:r>
            <a:r>
              <a:rPr lang="en-US"/>
              <a:t> un </a:t>
            </a:r>
            <a:r>
              <a:rPr lang="en-US" err="1"/>
              <a:t>soutien</a:t>
            </a:r>
            <a:r>
              <a:rPr lang="en-US"/>
              <a:t> dans le pilotage de </a:t>
            </a:r>
            <a:r>
              <a:rPr lang="en-US" err="1"/>
              <a:t>leur</a:t>
            </a:r>
            <a:r>
              <a:rPr lang="en-US"/>
              <a:t> activité, la gestion technique et administrative de </a:t>
            </a:r>
            <a:r>
              <a:rPr lang="en-US" err="1"/>
              <a:t>leur</a:t>
            </a:r>
            <a:r>
              <a:rPr lang="en-US"/>
              <a:t> </a:t>
            </a:r>
            <a:r>
              <a:rPr lang="en-US" err="1"/>
              <a:t>équipement</a:t>
            </a:r>
            <a:r>
              <a:rPr lang="en-US"/>
              <a:t>, et pour le </a:t>
            </a:r>
            <a:r>
              <a:rPr lang="en-US" err="1"/>
              <a:t>développement</a:t>
            </a:r>
            <a:r>
              <a:rPr lang="en-US"/>
              <a:t> de la mise </a:t>
            </a:r>
            <a:r>
              <a:rPr lang="en-US" err="1"/>
              <a:t>en</a:t>
            </a:r>
            <a:r>
              <a:rPr lang="en-US"/>
              <a:t> réseau des leurs professionnels. </a:t>
            </a:r>
          </a:p>
          <a:p>
            <a:pPr algn="just"/>
            <a:r>
              <a:rPr lang="en-US"/>
              <a:t>Vous </a:t>
            </a:r>
            <a:r>
              <a:rPr lang="en-US" err="1"/>
              <a:t>pouvez</a:t>
            </a:r>
            <a:r>
              <a:rPr lang="en-US"/>
              <a:t> </a:t>
            </a:r>
            <a:r>
              <a:rPr lang="en-US" err="1"/>
              <a:t>donc</a:t>
            </a:r>
            <a:r>
              <a:rPr lang="en-US"/>
              <a:t> les </a:t>
            </a:r>
            <a:r>
              <a:rPr lang="en-US" err="1"/>
              <a:t>solliciter</a:t>
            </a:r>
            <a:r>
              <a:rPr lang="en-US"/>
              <a:t> pour </a:t>
            </a:r>
            <a:r>
              <a:rPr lang="en-US" err="1"/>
              <a:t>bénéficier</a:t>
            </a:r>
            <a:r>
              <a:rPr lang="en-US"/>
              <a:t> des </a:t>
            </a:r>
            <a:r>
              <a:rPr lang="en-US" err="1"/>
              <a:t>dynamiques</a:t>
            </a:r>
            <a:r>
              <a:rPr lang="en-US"/>
              <a:t> de réseau </a:t>
            </a:r>
            <a:r>
              <a:rPr lang="en-US" err="1"/>
              <a:t>qu'ils</a:t>
            </a:r>
            <a:r>
              <a:rPr lang="en-US"/>
              <a:t> </a:t>
            </a:r>
            <a:r>
              <a:rPr lang="en-US" err="1"/>
              <a:t>développent</a:t>
            </a:r>
            <a:r>
              <a:rPr lang="en-US"/>
              <a:t>.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La </a:t>
            </a:r>
            <a:r>
              <a:rPr lang="en-US" err="1">
                <a:ea typeface="Calibri"/>
                <a:cs typeface="Calibri"/>
              </a:rPr>
              <a:t>fédération</a:t>
            </a:r>
            <a:r>
              <a:rPr lang="en-US">
                <a:ea typeface="Calibri"/>
                <a:cs typeface="Calibri"/>
              </a:rPr>
              <a:t> des </a:t>
            </a:r>
            <a:r>
              <a:rPr lang="en-US" err="1">
                <a:ea typeface="Calibri"/>
                <a:cs typeface="Calibri"/>
              </a:rPr>
              <a:t>Centres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Sociaux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l'Ain</a:t>
            </a:r>
            <a:r>
              <a:rPr lang="en-US">
                <a:ea typeface="Calibri"/>
                <a:cs typeface="Calibri"/>
              </a:rPr>
              <a:t> </a:t>
            </a:r>
          </a:p>
          <a:p>
            <a:endParaRPr lang="en-US"/>
          </a:p>
          <a:p>
            <a:r>
              <a:rPr lang="en-US">
                <a:ea typeface="Calibri"/>
                <a:cs typeface="Calibri"/>
              </a:rPr>
              <a:t>Fédé Educ Pop ALSH</a:t>
            </a:r>
          </a:p>
          <a:p>
            <a:r>
              <a:rPr lang="en-US">
                <a:ea typeface="Calibri"/>
                <a:cs typeface="Calibri"/>
              </a:rPr>
              <a:t>Fédé </a:t>
            </a:r>
            <a:r>
              <a:rPr lang="en-US" err="1">
                <a:ea typeface="Calibri"/>
                <a:cs typeface="Calibri"/>
              </a:rPr>
              <a:t>CSx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16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Laure</a:t>
            </a:r>
          </a:p>
          <a:p>
            <a:r>
              <a:rPr lang="en-US" err="1"/>
              <a:t>L’aide</a:t>
            </a:r>
            <a:r>
              <a:rPr lang="en-US"/>
              <a:t> à la </a:t>
            </a:r>
            <a:r>
              <a:rPr lang="en-US" err="1"/>
              <a:t>mixité</a:t>
            </a:r>
            <a:r>
              <a:rPr lang="en-US"/>
              <a:t>, via le </a:t>
            </a:r>
            <a:r>
              <a:rPr lang="en-US" err="1"/>
              <a:t>dispositif</a:t>
            </a:r>
            <a:r>
              <a:rPr lang="en-US"/>
              <a:t> « </a:t>
            </a:r>
            <a:r>
              <a:rPr lang="en-US" err="1"/>
              <a:t>Accueil</a:t>
            </a:r>
            <a:r>
              <a:rPr lang="en-US"/>
              <a:t> de </a:t>
            </a:r>
            <a:r>
              <a:rPr lang="en-US" err="1"/>
              <a:t>loisirs</a:t>
            </a:r>
            <a:r>
              <a:rPr lang="en-US"/>
              <a:t> pour </a:t>
            </a:r>
            <a:r>
              <a:rPr lang="en-US" err="1"/>
              <a:t>tous</a:t>
            </a:r>
            <a:r>
              <a:rPr lang="en-US"/>
              <a:t> », est </a:t>
            </a:r>
            <a:r>
              <a:rPr lang="en-US" err="1"/>
              <a:t>proposée</a:t>
            </a:r>
            <a:r>
              <a:rPr lang="en-US"/>
              <a:t> pour encourager </a:t>
            </a:r>
            <a:r>
              <a:rPr lang="en-US" err="1"/>
              <a:t>l’accès</a:t>
            </a:r>
            <a:r>
              <a:rPr lang="en-US"/>
              <a:t> des enfants et adolescents aux </a:t>
            </a:r>
            <a:r>
              <a:rPr lang="en-US" err="1"/>
              <a:t>activités</a:t>
            </a:r>
            <a:r>
              <a:rPr lang="en-US"/>
              <a:t> </a:t>
            </a:r>
            <a:r>
              <a:rPr lang="en-US" err="1"/>
              <a:t>périscolaires</a:t>
            </a:r>
            <a:r>
              <a:rPr lang="en-US"/>
              <a:t> et </a:t>
            </a:r>
            <a:r>
              <a:rPr lang="en-US" err="1"/>
              <a:t>extrascolaires</a:t>
            </a:r>
            <a:r>
              <a:rPr lang="en-US"/>
              <a:t>,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veillant</a:t>
            </a:r>
            <a:r>
              <a:rPr lang="en-US"/>
              <a:t> à la </a:t>
            </a:r>
            <a:r>
              <a:rPr lang="en-US" err="1"/>
              <a:t>diversité</a:t>
            </a:r>
            <a:r>
              <a:rPr lang="en-US"/>
              <a:t> </a:t>
            </a:r>
            <a:r>
              <a:rPr lang="en-US" err="1"/>
              <a:t>sociale</a:t>
            </a:r>
            <a:r>
              <a:rPr lang="en-US"/>
              <a:t>. </a:t>
            </a:r>
            <a:r>
              <a:rPr lang="en-US">
                <a:highlight>
                  <a:srgbClr val="FFFFFF"/>
                </a:highlight>
              </a:rPr>
              <a:t> </a:t>
            </a:r>
            <a:endParaRPr lang="en-US"/>
          </a:p>
          <a:p>
            <a:r>
              <a:rPr lang="en-US" err="1">
                <a:highlight>
                  <a:srgbClr val="FFFFFF"/>
                </a:highlight>
              </a:rPr>
              <a:t>C'est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une</a:t>
            </a:r>
            <a:r>
              <a:rPr lang="en-US">
                <a:highlight>
                  <a:srgbClr val="FFFFFF"/>
                </a:highlight>
              </a:rPr>
              <a:t> aide </a:t>
            </a:r>
            <a:r>
              <a:rPr lang="en-US" err="1">
                <a:highlight>
                  <a:srgbClr val="FFFFFF"/>
                </a:highlight>
              </a:rPr>
              <a:t>générique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octroyée</a:t>
            </a:r>
            <a:r>
              <a:rPr lang="en-US">
                <a:highlight>
                  <a:srgbClr val="FFFFFF"/>
                </a:highlight>
              </a:rPr>
              <a:t> pour </a:t>
            </a:r>
            <a:r>
              <a:rPr lang="en-US" err="1">
                <a:highlight>
                  <a:srgbClr val="FFFFFF"/>
                </a:highlight>
              </a:rPr>
              <a:t>chaque</a:t>
            </a:r>
            <a:r>
              <a:rPr lang="en-US">
                <a:highlight>
                  <a:srgbClr val="FFFFFF"/>
                </a:highlight>
              </a:rPr>
              <a:t> nature de service ALSH </a:t>
            </a:r>
            <a:r>
              <a:rPr lang="en-US" err="1">
                <a:highlight>
                  <a:srgbClr val="FFFFFF"/>
                </a:highlight>
              </a:rPr>
              <a:t>proposé</a:t>
            </a:r>
            <a:r>
              <a:rPr lang="en-US">
                <a:highlight>
                  <a:srgbClr val="FFFFFF"/>
                </a:highlight>
              </a:rPr>
              <a:t>. </a:t>
            </a:r>
            <a:endParaRPr lang="en-US"/>
          </a:p>
          <a:p>
            <a:r>
              <a:rPr lang="en-US">
                <a:highlight>
                  <a:srgbClr val="FFFFFF"/>
                </a:highlight>
              </a:rPr>
              <a:t>Pour </a:t>
            </a:r>
            <a:r>
              <a:rPr lang="en-US" err="1">
                <a:highlight>
                  <a:srgbClr val="FFFFFF"/>
                </a:highlight>
              </a:rPr>
              <a:t>ce</a:t>
            </a:r>
            <a:r>
              <a:rPr lang="en-US">
                <a:highlight>
                  <a:srgbClr val="FFFFFF"/>
                </a:highlight>
              </a:rPr>
              <a:t> faire, </a:t>
            </a:r>
            <a:r>
              <a:rPr lang="en-US" err="1">
                <a:highlight>
                  <a:srgbClr val="FFFFFF"/>
                </a:highlight>
              </a:rPr>
              <a:t>chaque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équipement</a:t>
            </a:r>
            <a:r>
              <a:rPr lang="en-US">
                <a:highlight>
                  <a:srgbClr val="FFFFFF"/>
                </a:highlight>
              </a:rPr>
              <a:t> se verra </a:t>
            </a:r>
            <a:r>
              <a:rPr lang="en-US" err="1">
                <a:highlight>
                  <a:srgbClr val="FFFFFF"/>
                </a:highlight>
              </a:rPr>
              <a:t>attribuer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une</a:t>
            </a:r>
            <a:r>
              <a:rPr lang="en-US">
                <a:highlight>
                  <a:srgbClr val="FFFFFF"/>
                </a:highlight>
              </a:rPr>
              <a:t> subvention </a:t>
            </a:r>
            <a:r>
              <a:rPr lang="en-US" err="1">
                <a:highlight>
                  <a:srgbClr val="FFFFFF"/>
                </a:highlight>
              </a:rPr>
              <a:t>identique</a:t>
            </a:r>
            <a:r>
              <a:rPr lang="en-US">
                <a:highlight>
                  <a:srgbClr val="FFFFFF"/>
                </a:highlight>
              </a:rPr>
              <a:t> pour </a:t>
            </a:r>
            <a:r>
              <a:rPr lang="en-US" err="1">
                <a:highlight>
                  <a:srgbClr val="FFFFFF"/>
                </a:highlight>
              </a:rPr>
              <a:t>chaque</a:t>
            </a:r>
            <a:r>
              <a:rPr lang="en-US">
                <a:highlight>
                  <a:srgbClr val="FFFFFF"/>
                </a:highlight>
              </a:rPr>
              <a:t> nature de service : 1 700 € pour le </a:t>
            </a:r>
            <a:r>
              <a:rPr lang="en-US" err="1">
                <a:highlight>
                  <a:srgbClr val="FFFFFF"/>
                </a:highlight>
              </a:rPr>
              <a:t>périscolaire</a:t>
            </a:r>
            <a:r>
              <a:rPr lang="en-US">
                <a:highlight>
                  <a:srgbClr val="FFFFFF"/>
                </a:highlight>
              </a:rPr>
              <a:t>, 1 900 € pour </a:t>
            </a:r>
            <a:r>
              <a:rPr lang="en-US" err="1">
                <a:highlight>
                  <a:srgbClr val="FFFFFF"/>
                </a:highlight>
              </a:rPr>
              <a:t>l’extrascolaire</a:t>
            </a:r>
            <a:r>
              <a:rPr lang="en-US">
                <a:highlight>
                  <a:srgbClr val="FFFFFF"/>
                </a:highlight>
              </a:rPr>
              <a:t> et 2 100 € pour </a:t>
            </a:r>
            <a:r>
              <a:rPr lang="en-US" err="1">
                <a:highlight>
                  <a:srgbClr val="FFFFFF"/>
                </a:highlight>
              </a:rPr>
              <a:t>l’accueil</a:t>
            </a:r>
            <a:r>
              <a:rPr lang="en-US">
                <a:highlight>
                  <a:srgbClr val="FFFFFF"/>
                </a:highlight>
              </a:rPr>
              <a:t> adolescent</a:t>
            </a:r>
            <a:endParaRPr lang="en-US">
              <a:highlight>
                <a:srgbClr val="FFFFFF"/>
              </a:highlight>
              <a:ea typeface="Calibri"/>
              <a:cs typeface="Calibri"/>
            </a:endParaRPr>
          </a:p>
          <a:p>
            <a:r>
              <a:rPr lang="en-US" err="1">
                <a:highlight>
                  <a:srgbClr val="FFFFFF"/>
                </a:highlight>
              </a:rPr>
              <a:t>Chaque</a:t>
            </a:r>
            <a:r>
              <a:rPr lang="en-US">
                <a:highlight>
                  <a:srgbClr val="FFFFFF"/>
                </a:highlight>
              </a:rPr>
              <a:t> subvention </a:t>
            </a:r>
            <a:r>
              <a:rPr lang="en-US" err="1">
                <a:highlight>
                  <a:srgbClr val="FFFFFF"/>
                </a:highlight>
              </a:rPr>
              <a:t>pourra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être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bonifiée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si</a:t>
            </a:r>
            <a:r>
              <a:rPr lang="en-US">
                <a:highlight>
                  <a:srgbClr val="FFFFFF"/>
                </a:highlight>
              </a:rPr>
              <a:t> le </a:t>
            </a:r>
            <a:r>
              <a:rPr lang="en-US" err="1">
                <a:highlight>
                  <a:srgbClr val="FFFFFF"/>
                </a:highlight>
              </a:rPr>
              <a:t>taux</a:t>
            </a:r>
            <a:r>
              <a:rPr lang="en-US">
                <a:highlight>
                  <a:srgbClr val="FFFFFF"/>
                </a:highlight>
              </a:rPr>
              <a:t> moyen de participation des </a:t>
            </a:r>
            <a:r>
              <a:rPr lang="en-US" err="1">
                <a:highlight>
                  <a:srgbClr val="FFFFFF"/>
                </a:highlight>
              </a:rPr>
              <a:t>familles</a:t>
            </a:r>
            <a:r>
              <a:rPr lang="en-US">
                <a:highlight>
                  <a:srgbClr val="FFFFFF"/>
                </a:highlight>
              </a:rPr>
              <a:t>* par nature de service est </a:t>
            </a:r>
            <a:r>
              <a:rPr lang="en-US" err="1">
                <a:highlight>
                  <a:srgbClr val="FFFFFF"/>
                </a:highlight>
              </a:rPr>
              <a:t>inférieur</a:t>
            </a:r>
            <a:r>
              <a:rPr lang="en-US">
                <a:highlight>
                  <a:srgbClr val="FFFFFF"/>
                </a:highlight>
              </a:rPr>
              <a:t> à la </a:t>
            </a:r>
            <a:r>
              <a:rPr lang="en-US" err="1">
                <a:highlight>
                  <a:srgbClr val="FFFFFF"/>
                </a:highlight>
              </a:rPr>
              <a:t>moyenne</a:t>
            </a:r>
            <a:r>
              <a:rPr lang="en-US">
                <a:highlight>
                  <a:srgbClr val="FFFFFF"/>
                </a:highlight>
              </a:rPr>
              <a:t> </a:t>
            </a:r>
            <a:r>
              <a:rPr lang="en-US" err="1">
                <a:highlight>
                  <a:srgbClr val="FFFFFF"/>
                </a:highlight>
              </a:rPr>
              <a:t>départementale</a:t>
            </a:r>
            <a:r>
              <a:rPr lang="en-US">
                <a:highlight>
                  <a:srgbClr val="FFFFFF"/>
                </a:highlight>
              </a:rPr>
              <a:t> de </a:t>
            </a:r>
            <a:r>
              <a:rPr lang="en-US" err="1">
                <a:highlight>
                  <a:srgbClr val="FFFFFF"/>
                </a:highlight>
              </a:rPr>
              <a:t>ce</a:t>
            </a:r>
            <a:r>
              <a:rPr lang="en-US">
                <a:highlight>
                  <a:srgbClr val="FFFFFF"/>
                </a:highlight>
              </a:rPr>
              <a:t> service. (47% </a:t>
            </a:r>
            <a:r>
              <a:rPr lang="en-US" err="1">
                <a:highlight>
                  <a:srgbClr val="FFFFFF"/>
                </a:highlight>
              </a:rPr>
              <a:t>péri</a:t>
            </a:r>
            <a:r>
              <a:rPr lang="en-US">
                <a:highlight>
                  <a:srgbClr val="FFFFFF"/>
                </a:highlight>
              </a:rPr>
              <a:t>; 48% extra, 12% ado)  *données </a:t>
            </a:r>
            <a:r>
              <a:rPr lang="en-US" err="1">
                <a:highlight>
                  <a:srgbClr val="FFFFFF"/>
                </a:highlight>
              </a:rPr>
              <a:t>d'activités</a:t>
            </a:r>
            <a:r>
              <a:rPr lang="en-US">
                <a:highlight>
                  <a:srgbClr val="FFFFFF"/>
                </a:highlight>
              </a:rPr>
              <a:t> MAIA 2024 </a:t>
            </a:r>
            <a:endParaRPr lang="en-US"/>
          </a:p>
          <a:p>
            <a:r>
              <a:rPr lang="en-US"/>
              <a:t>Elle sera </a:t>
            </a:r>
            <a:r>
              <a:rPr lang="en-US" err="1"/>
              <a:t>cumulée</a:t>
            </a:r>
            <a:r>
              <a:rPr lang="en-US"/>
              <a:t> pour les </a:t>
            </a:r>
            <a:r>
              <a:rPr lang="en-US" err="1"/>
              <a:t>gestionnaires</a:t>
            </a:r>
            <a:r>
              <a:rPr lang="en-US"/>
              <a:t> qui </a:t>
            </a:r>
            <a:r>
              <a:rPr lang="en-US" err="1"/>
              <a:t>proposent</a:t>
            </a:r>
            <a:r>
              <a:rPr lang="en-US"/>
              <a:t> </a:t>
            </a:r>
            <a:r>
              <a:rPr lang="en-US" err="1"/>
              <a:t>plusieurs</a:t>
            </a:r>
            <a:r>
              <a:rPr lang="en-US"/>
              <a:t> de </a:t>
            </a:r>
            <a:r>
              <a:rPr lang="en-US" err="1"/>
              <a:t>ces</a:t>
            </a:r>
            <a:r>
              <a:rPr lang="en-US"/>
              <a:t> services.</a:t>
            </a:r>
          </a:p>
          <a:p>
            <a:endParaRPr lang="en-US" err="1"/>
          </a:p>
          <a:p>
            <a:r>
              <a:rPr lang="en-US"/>
              <a:t>Info </a:t>
            </a:r>
            <a:r>
              <a:rPr lang="en-US" err="1"/>
              <a:t>individuelle</a:t>
            </a:r>
            <a:r>
              <a:rPr lang="en-US"/>
              <a:t> </a:t>
            </a:r>
            <a:r>
              <a:rPr lang="en-US" err="1"/>
              <a:t>envoyée</a:t>
            </a:r>
            <a:r>
              <a:rPr lang="en-US"/>
              <a:t> par mail  courant de la </a:t>
            </a:r>
            <a:r>
              <a:rPr lang="en-US" err="1"/>
              <a:t>semaine</a:t>
            </a:r>
            <a:r>
              <a:rPr lang="en-US"/>
              <a:t> avec </a:t>
            </a:r>
            <a:r>
              <a:rPr lang="en-US" err="1"/>
              <a:t>montant</a:t>
            </a:r>
            <a:r>
              <a:rPr lang="en-US"/>
              <a:t>, mode de </a:t>
            </a:r>
            <a:r>
              <a:rPr lang="en-US" err="1"/>
              <a:t>calcul</a:t>
            </a:r>
            <a:r>
              <a:rPr lang="en-US"/>
              <a:t> </a:t>
            </a:r>
            <a:r>
              <a:rPr lang="en-US" err="1"/>
              <a:t>individuel</a:t>
            </a:r>
            <a:r>
              <a:rPr lang="en-US"/>
              <a:t> et aide à la </a:t>
            </a:r>
            <a:r>
              <a:rPr lang="en-US" err="1"/>
              <a:t>complétude</a:t>
            </a:r>
            <a:r>
              <a:rPr lang="en-US"/>
              <a:t> du </a:t>
            </a:r>
            <a:r>
              <a:rPr lang="en-US" err="1"/>
              <a:t>formulaire</a:t>
            </a:r>
            <a:r>
              <a:rPr lang="en-US"/>
              <a:t> </a:t>
            </a:r>
            <a:r>
              <a:rPr lang="en-US" err="1"/>
              <a:t>générique</a:t>
            </a:r>
            <a:r>
              <a:rPr lang="en-US"/>
              <a:t>. Retour début mars ( condition de </a:t>
            </a:r>
            <a:r>
              <a:rPr lang="en-US" err="1"/>
              <a:t>versement</a:t>
            </a:r>
            <a:r>
              <a:rPr lang="en-US"/>
              <a:t>) 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14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035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C7254-4FB7-8691-927C-590524165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2FF0D9-D29B-FDE7-0AE0-1E15AC7C9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5B69EE-3B0B-C008-D74A-15CA88BE5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Marlène </a:t>
            </a:r>
          </a:p>
          <a:p>
            <a:r>
              <a:rPr lang="en-US" err="1">
                <a:ea typeface="Calibri"/>
                <a:cs typeface="Calibri"/>
              </a:rPr>
              <a:t>Itinérance</a:t>
            </a:r>
            <a:r>
              <a:rPr lang="en-US">
                <a:ea typeface="Calibri"/>
                <a:cs typeface="Calibri"/>
              </a:rPr>
              <a:t> : </a:t>
            </a:r>
            <a:r>
              <a:rPr lang="en-US" err="1">
                <a:ea typeface="Calibri"/>
                <a:cs typeface="Calibri"/>
              </a:rPr>
              <a:t>fournir</a:t>
            </a:r>
            <a:r>
              <a:rPr lang="en-US">
                <a:ea typeface="Calibri"/>
                <a:cs typeface="Calibri"/>
              </a:rPr>
              <a:t> un service </a:t>
            </a:r>
            <a:r>
              <a:rPr lang="en-US" err="1">
                <a:ea typeface="Calibri"/>
                <a:cs typeface="Calibri"/>
              </a:rPr>
              <a:t>identique</a:t>
            </a:r>
            <a:r>
              <a:rPr lang="en-US">
                <a:ea typeface="Calibri"/>
                <a:cs typeface="Calibri"/>
              </a:rPr>
              <a:t> sur </a:t>
            </a:r>
            <a:r>
              <a:rPr lang="en-US" err="1">
                <a:ea typeface="Calibri"/>
                <a:cs typeface="Calibri"/>
              </a:rPr>
              <a:t>plusieurs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territoires</a:t>
            </a:r>
            <a:r>
              <a:rPr lang="en-US">
                <a:ea typeface="Calibri"/>
                <a:cs typeface="Calibri"/>
              </a:rPr>
              <a:t> avec </a:t>
            </a:r>
            <a:r>
              <a:rPr lang="en-US" err="1">
                <a:ea typeface="Calibri"/>
                <a:cs typeface="Calibri"/>
              </a:rPr>
              <a:t>une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certaine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régularité</a:t>
            </a:r>
            <a:r>
              <a:rPr lang="en-US">
                <a:ea typeface="Calibri"/>
                <a:cs typeface="Calibri"/>
              </a:rPr>
              <a:t> sur </a:t>
            </a:r>
            <a:r>
              <a:rPr lang="en-US" err="1">
                <a:ea typeface="Calibri"/>
                <a:cs typeface="Calibri"/>
              </a:rPr>
              <a:t>l'année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=&gt; </a:t>
            </a:r>
            <a:r>
              <a:rPr lang="en-US" err="1">
                <a:ea typeface="Calibri"/>
                <a:cs typeface="Calibri"/>
              </a:rPr>
              <a:t>Envoyer</a:t>
            </a:r>
            <a:r>
              <a:rPr lang="en-US">
                <a:ea typeface="Calibri"/>
                <a:cs typeface="Calibri"/>
              </a:rPr>
              <a:t> le </a:t>
            </a:r>
            <a:r>
              <a:rPr lang="en-US" err="1">
                <a:ea typeface="Calibri"/>
                <a:cs typeface="Calibri"/>
              </a:rPr>
              <a:t>formulaire</a:t>
            </a:r>
            <a:r>
              <a:rPr lang="en-US">
                <a:ea typeface="Calibri"/>
                <a:cs typeface="Calibri"/>
              </a:rPr>
              <a:t> (12 – 2 – Maquette) + </a:t>
            </a:r>
            <a:r>
              <a:rPr lang="en-US" err="1">
                <a:ea typeface="Calibri"/>
                <a:cs typeface="Calibri"/>
              </a:rPr>
              <a:t>utilitaire</a:t>
            </a:r>
            <a:r>
              <a:rPr lang="en-US">
                <a:ea typeface="Calibri"/>
                <a:cs typeface="Calibri"/>
              </a:rPr>
              <a:t> pour nous faire la </a:t>
            </a:r>
            <a:r>
              <a:rPr lang="en-US" err="1">
                <a:ea typeface="Calibri"/>
                <a:cs typeface="Calibri"/>
              </a:rPr>
              <a:t>demande</a:t>
            </a:r>
          </a:p>
          <a:p>
            <a:r>
              <a:rPr lang="en-US">
                <a:ea typeface="Calibri"/>
                <a:cs typeface="Calibri"/>
              </a:rPr>
              <a:t>Rappel à donner : pour </a:t>
            </a:r>
            <a:r>
              <a:rPr lang="en-US" err="1">
                <a:ea typeface="Calibri"/>
                <a:cs typeface="Calibri"/>
              </a:rPr>
              <a:t>recevoir</a:t>
            </a:r>
            <a:r>
              <a:rPr lang="en-US">
                <a:ea typeface="Calibri"/>
                <a:cs typeface="Calibri"/>
              </a:rPr>
              <a:t> 30% </a:t>
            </a:r>
            <a:r>
              <a:rPr lang="en-US" err="1">
                <a:ea typeface="Calibri"/>
                <a:cs typeface="Calibri"/>
              </a:rPr>
              <a:t>restants</a:t>
            </a:r>
            <a:r>
              <a:rPr lang="en-US">
                <a:ea typeface="Calibri"/>
                <a:cs typeface="Calibri"/>
              </a:rPr>
              <a:t> 2025 : Rapport de </a:t>
            </a:r>
            <a:r>
              <a:rPr lang="en-US" err="1">
                <a:ea typeface="Calibri"/>
                <a:cs typeface="Calibri"/>
              </a:rPr>
              <a:t>l'AG</a:t>
            </a:r>
            <a:r>
              <a:rPr lang="en-US">
                <a:ea typeface="Calibri"/>
                <a:cs typeface="Calibri"/>
              </a:rPr>
              <a:t> 2025 (aux CCD </a:t>
            </a:r>
            <a:r>
              <a:rPr lang="en-US" err="1">
                <a:ea typeface="Calibri"/>
                <a:cs typeface="Calibri"/>
              </a:rPr>
              <a:t>Territoriaux</a:t>
            </a:r>
            <a:r>
              <a:rPr lang="en-US">
                <a:ea typeface="Calibri"/>
                <a:cs typeface="Calibri"/>
              </a:rPr>
              <a:t>) et </a:t>
            </a:r>
            <a:r>
              <a:rPr lang="en-US" err="1">
                <a:ea typeface="Calibri"/>
                <a:cs typeface="Calibri"/>
              </a:rPr>
              <a:t>que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cette</a:t>
            </a:r>
            <a:r>
              <a:rPr lang="en-US">
                <a:ea typeface="Calibri"/>
                <a:cs typeface="Calibri"/>
              </a:rPr>
              <a:t> subvention </a:t>
            </a:r>
            <a:r>
              <a:rPr lang="en-US" err="1">
                <a:ea typeface="Calibri"/>
                <a:cs typeface="Calibri"/>
              </a:rPr>
              <a:t>soit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intégrée</a:t>
            </a:r>
            <a:r>
              <a:rPr lang="en-US">
                <a:ea typeface="Calibri"/>
                <a:cs typeface="Calibri"/>
              </a:rPr>
              <a:t> dans le Compte de </a:t>
            </a:r>
            <a:r>
              <a:rPr lang="en-US" err="1">
                <a:ea typeface="Calibri"/>
                <a:cs typeface="Calibri"/>
              </a:rPr>
              <a:t>Résultats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rempli</a:t>
            </a:r>
            <a:r>
              <a:rPr lang="en-US">
                <a:ea typeface="Calibri"/>
                <a:cs typeface="Calibri"/>
              </a:rPr>
              <a:t> dans AFAS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425E5-AE15-E3A1-4A52-CC88D7EB8E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47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Sonia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512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Sonia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98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Sonia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01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41302-B946-2455-CB85-766274315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DA2442-6DC5-C6E0-F60B-6B17F611A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4A318F-8101-D598-8078-10B2EC70A2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Carole. </a:t>
            </a:r>
            <a:endParaRPr lang="en-US"/>
          </a:p>
          <a:p>
            <a:r>
              <a:rPr lang="en-US"/>
              <a:t>Les aides à </a:t>
            </a:r>
            <a:r>
              <a:rPr lang="en-US" err="1"/>
              <a:t>l’investissement</a:t>
            </a:r>
            <a:r>
              <a:rPr lang="en-US"/>
              <a:t> </a:t>
            </a:r>
            <a:r>
              <a:rPr lang="en-US" err="1"/>
              <a:t>financent</a:t>
            </a:r>
            <a:r>
              <a:rPr lang="en-US"/>
              <a:t> la </a:t>
            </a:r>
            <a:r>
              <a:rPr lang="en-US" err="1"/>
              <a:t>création</a:t>
            </a:r>
            <a:r>
              <a:rPr lang="en-US"/>
              <a:t>, </a:t>
            </a:r>
            <a:r>
              <a:rPr lang="en-US" err="1"/>
              <a:t>l’extension</a:t>
            </a:r>
            <a:r>
              <a:rPr lang="en-US"/>
              <a:t> </a:t>
            </a:r>
            <a:r>
              <a:rPr lang="en-US" err="1"/>
              <a:t>ou</a:t>
            </a:r>
            <a:r>
              <a:rPr lang="en-US"/>
              <a:t> la </a:t>
            </a:r>
            <a:r>
              <a:rPr lang="en-US" err="1"/>
              <a:t>rénovation</a:t>
            </a:r>
            <a:r>
              <a:rPr lang="en-US"/>
              <a:t> de structures </a:t>
            </a:r>
            <a:r>
              <a:rPr lang="en-US" err="1"/>
              <a:t>telles</a:t>
            </a:r>
            <a:r>
              <a:rPr lang="en-US"/>
              <a:t> </a:t>
            </a:r>
            <a:r>
              <a:rPr lang="en-US" err="1"/>
              <a:t>que</a:t>
            </a:r>
            <a:r>
              <a:rPr lang="en-US"/>
              <a:t> les </a:t>
            </a:r>
            <a:r>
              <a:rPr lang="en-US" err="1"/>
              <a:t>accueils</a:t>
            </a:r>
            <a:r>
              <a:rPr lang="en-US"/>
              <a:t> de </a:t>
            </a:r>
            <a:r>
              <a:rPr lang="en-US" err="1"/>
              <a:t>loisirs</a:t>
            </a:r>
            <a:r>
              <a:rPr lang="en-US"/>
              <a:t>, </a:t>
            </a:r>
            <a:r>
              <a:rPr lang="en-US" err="1"/>
              <a:t>centres</a:t>
            </a:r>
            <a:r>
              <a:rPr lang="en-US"/>
              <a:t> </a:t>
            </a:r>
            <a:r>
              <a:rPr lang="en-US" err="1"/>
              <a:t>sociaux</a:t>
            </a:r>
            <a:r>
              <a:rPr lang="en-US"/>
              <a:t>, </a:t>
            </a:r>
            <a:r>
              <a:rPr lang="en-US" err="1"/>
              <a:t>lieux</a:t>
            </a:r>
            <a:r>
              <a:rPr lang="en-US"/>
              <a:t> de </a:t>
            </a:r>
            <a:r>
              <a:rPr lang="en-US" err="1"/>
              <a:t>parentalité</a:t>
            </a:r>
            <a:r>
              <a:rPr lang="en-US"/>
              <a:t> et foyers de jeunes </a:t>
            </a:r>
            <a:r>
              <a:rPr lang="en-US" err="1"/>
              <a:t>travailleurs</a:t>
            </a:r>
            <a:r>
              <a:rPr lang="en-US"/>
              <a:t>. Elles </a:t>
            </a:r>
            <a:r>
              <a:rPr lang="en-US" err="1"/>
              <a:t>couvrent</a:t>
            </a:r>
            <a:r>
              <a:rPr lang="en-US"/>
              <a:t> </a:t>
            </a:r>
            <a:r>
              <a:rPr lang="en-US" err="1"/>
              <a:t>également</a:t>
            </a:r>
            <a:r>
              <a:rPr lang="en-US"/>
              <a:t> </a:t>
            </a:r>
            <a:r>
              <a:rPr lang="en-US" err="1"/>
              <a:t>l’achat</a:t>
            </a:r>
            <a:r>
              <a:rPr lang="en-US"/>
              <a:t> de matériel </a:t>
            </a:r>
            <a:r>
              <a:rPr lang="en-US" err="1"/>
              <a:t>amortissable</a:t>
            </a:r>
            <a:r>
              <a:rPr lang="en-US"/>
              <a:t> et </a:t>
            </a:r>
            <a:r>
              <a:rPr lang="en-US" err="1"/>
              <a:t>informatique</a:t>
            </a:r>
            <a:r>
              <a:rPr lang="en-US"/>
              <a:t>. Le </a:t>
            </a:r>
            <a:r>
              <a:rPr lang="en-US" err="1"/>
              <a:t>taux</a:t>
            </a:r>
            <a:r>
              <a:rPr lang="en-US"/>
              <a:t> de subvention </a:t>
            </a:r>
            <a:r>
              <a:rPr lang="en-US" err="1"/>
              <a:t>varie</a:t>
            </a:r>
            <a:r>
              <a:rPr lang="en-US"/>
              <a:t> de 20 % à 40 % </a:t>
            </a:r>
            <a:r>
              <a:rPr lang="en-US" err="1"/>
              <a:t>selon</a:t>
            </a:r>
            <a:r>
              <a:rPr lang="en-US"/>
              <a:t> le </a:t>
            </a:r>
            <a:r>
              <a:rPr lang="en-US" err="1"/>
              <a:t>potentiel</a:t>
            </a:r>
            <a:r>
              <a:rPr lang="en-US"/>
              <a:t> financier de la commune et la </a:t>
            </a:r>
            <a:r>
              <a:rPr lang="en-US" err="1"/>
              <a:t>localisation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quartier </a:t>
            </a:r>
            <a:r>
              <a:rPr lang="en-US" err="1"/>
              <a:t>prioritaire</a:t>
            </a:r>
            <a:r>
              <a:rPr lang="en-US"/>
              <a:t>. Pour les travaux </a:t>
            </a:r>
            <a:r>
              <a:rPr lang="en-US" err="1"/>
              <a:t>importants</a:t>
            </a:r>
            <a:r>
              <a:rPr lang="en-US"/>
              <a:t>, </a:t>
            </a:r>
            <a:r>
              <a:rPr lang="en-US" err="1"/>
              <a:t>l’aide</a:t>
            </a:r>
            <a:r>
              <a:rPr lang="en-US"/>
              <a:t> </a:t>
            </a:r>
            <a:r>
              <a:rPr lang="en-US" err="1"/>
              <a:t>peut</a:t>
            </a:r>
            <a:r>
              <a:rPr lang="en-US"/>
              <a:t> </a:t>
            </a:r>
            <a:r>
              <a:rPr lang="en-US" err="1"/>
              <a:t>être</a:t>
            </a:r>
            <a:r>
              <a:rPr lang="en-US"/>
              <a:t> </a:t>
            </a:r>
            <a:r>
              <a:rPr lang="en-US" err="1"/>
              <a:t>complétée</a:t>
            </a:r>
            <a:r>
              <a:rPr lang="en-US"/>
              <a:t> par un prêt sans </a:t>
            </a:r>
            <a:r>
              <a:rPr lang="en-US" err="1"/>
              <a:t>intérêt</a:t>
            </a:r>
            <a:r>
              <a:rPr lang="en-US"/>
              <a:t>. </a:t>
            </a:r>
            <a:r>
              <a:rPr lang="en-US" err="1"/>
              <a:t>Ces</a:t>
            </a:r>
            <a:r>
              <a:rPr lang="en-US"/>
              <a:t> </a:t>
            </a:r>
            <a:r>
              <a:rPr lang="en-US" err="1"/>
              <a:t>dispositifs</a:t>
            </a:r>
            <a:r>
              <a:rPr lang="en-US"/>
              <a:t> </a:t>
            </a:r>
            <a:r>
              <a:rPr lang="en-US" err="1"/>
              <a:t>favorisent</a:t>
            </a:r>
            <a:r>
              <a:rPr lang="en-US"/>
              <a:t> la </a:t>
            </a:r>
            <a:r>
              <a:rPr lang="en-US" err="1"/>
              <a:t>modernisation</a:t>
            </a:r>
            <a:r>
              <a:rPr lang="en-US"/>
              <a:t> des </a:t>
            </a:r>
            <a:r>
              <a:rPr lang="en-US" err="1"/>
              <a:t>équipements</a:t>
            </a:r>
            <a:r>
              <a:rPr lang="en-US"/>
              <a:t> et la </a:t>
            </a:r>
            <a:r>
              <a:rPr lang="en-US" err="1"/>
              <a:t>pérennité</a:t>
            </a:r>
            <a:r>
              <a:rPr lang="en-US"/>
              <a:t> des services, tout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respectant</a:t>
            </a:r>
            <a:r>
              <a:rPr lang="en-US"/>
              <a:t> des </a:t>
            </a:r>
            <a:r>
              <a:rPr lang="en-US" err="1"/>
              <a:t>critères</a:t>
            </a:r>
            <a:r>
              <a:rPr lang="en-US"/>
              <a:t> de </a:t>
            </a:r>
            <a:r>
              <a:rPr lang="en-US" err="1"/>
              <a:t>qualité</a:t>
            </a:r>
            <a:r>
              <a:rPr lang="en-US"/>
              <a:t>, </a:t>
            </a:r>
            <a:r>
              <a:rPr lang="en-US" err="1"/>
              <a:t>d’accessibilité</a:t>
            </a:r>
            <a:r>
              <a:rPr lang="en-US"/>
              <a:t> et de </a:t>
            </a:r>
            <a:r>
              <a:rPr lang="en-US" err="1"/>
              <a:t>développement</a:t>
            </a:r>
            <a:r>
              <a:rPr lang="en-US"/>
              <a:t> durable. </a:t>
            </a:r>
            <a:r>
              <a:rPr lang="en-US" err="1"/>
              <a:t>Ils</a:t>
            </a:r>
            <a:r>
              <a:rPr lang="en-US"/>
              <a:t> constituent un levier </a:t>
            </a:r>
            <a:r>
              <a:rPr lang="en-US" err="1"/>
              <a:t>stratégique</a:t>
            </a:r>
            <a:r>
              <a:rPr lang="en-US"/>
              <a:t> pour </a:t>
            </a:r>
            <a:r>
              <a:rPr lang="en-US" err="1"/>
              <a:t>répondre</a:t>
            </a:r>
            <a:r>
              <a:rPr lang="en-US"/>
              <a:t> aux </a:t>
            </a:r>
            <a:r>
              <a:rPr lang="en-US" err="1"/>
              <a:t>besoins</a:t>
            </a:r>
            <a:r>
              <a:rPr lang="en-US"/>
              <a:t> </a:t>
            </a:r>
            <a:r>
              <a:rPr lang="en-US" err="1"/>
              <a:t>locaux</a:t>
            </a:r>
            <a:r>
              <a:rPr lang="en-US"/>
              <a:t> et </a:t>
            </a:r>
            <a:r>
              <a:rPr lang="en-US" err="1"/>
              <a:t>soutenir</a:t>
            </a:r>
            <a:r>
              <a:rPr lang="en-US"/>
              <a:t> les politiques </a:t>
            </a:r>
            <a:r>
              <a:rPr lang="en-US" err="1"/>
              <a:t>familiales</a:t>
            </a:r>
            <a:r>
              <a:rPr lang="en-US"/>
              <a:t>.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B30D5-55D4-FB27-89E3-EE97BAE38D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8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6E024-817E-9EB5-5241-E2E0290ED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FA108D-60F0-D3E0-712D-3506B110E0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310006-A590-887F-5BAB-C6BE46347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Carole. 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79740-347D-1CF3-7E16-96B045BE42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26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 </a:t>
            </a:r>
            <a:r>
              <a:rPr lang="en-US" err="1"/>
              <a:t>règlement</a:t>
            </a:r>
            <a:r>
              <a:rPr lang="en-US"/>
              <a:t> </a:t>
            </a:r>
            <a:r>
              <a:rPr lang="en-US" err="1"/>
              <a:t>intérieur</a:t>
            </a:r>
            <a:r>
              <a:rPr lang="en-US"/>
              <a:t> des aides financières collectives présente les aides financées sur fonds locaux à destination des partenaires intervenant dans le département, ainsi que leurs conditions d’octroi, les règles relatives au dépôt d’une demande, à l’attribution d’une aide, à son versement, son remboursement ou au contrôle de son utilisation. Ces aides sont complémentaires aux aides à l’investissement et aux prestations de service et aides au fonctionnement délivrées sur fonds </a:t>
            </a:r>
            <a:r>
              <a:rPr lang="en-US" err="1"/>
              <a:t>nationaux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953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6053B-E8A2-0147-D3B8-FCBF6A348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B3970E-6FCE-A4EB-F4A2-173DB093CD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3DD0DA-EB2C-DA00-76E4-FEB9F3C114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Carole. 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3404B-167A-CC97-A9E2-09928CB30B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54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carole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915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E7F91-C9CB-12EC-E3B8-D90A5D361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966657-B8E5-954F-E2C9-54D7BB7D15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5C26A0-8A8E-85E7-5F6A-AC5029C0D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carole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88B42-967A-8086-F4CD-203457009C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982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08778-E8D9-78EB-9EEA-AED8D65D8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9E961C-07C4-C3C8-73EB-ED92DB55E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621B6B-C5BE-9A3F-8F86-269782B332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carole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6CCEF-9414-E744-399D-BCACF89108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761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54083-5B20-9DD5-BC8D-DB6C5C543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FF16DF-88C7-CB35-0E6F-D369AA5B5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A994C7-E193-8D3F-6CD4-049478A8D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Obligations, transparence et </a:t>
            </a:r>
            <a:r>
              <a:rPr lang="en-US" err="1"/>
              <a:t>suivi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C9CA3-F421-8D1B-40F0-526C23429C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225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Les </a:t>
            </a:r>
            <a:r>
              <a:rPr lang="en-US" err="1"/>
              <a:t>partenaires</a:t>
            </a:r>
            <a:r>
              <a:rPr lang="en-US"/>
              <a:t> </a:t>
            </a:r>
            <a:r>
              <a:rPr lang="en-US" err="1"/>
              <a:t>bénéficiaires</a:t>
            </a:r>
            <a:r>
              <a:rPr lang="en-US"/>
              <a:t> des aides </a:t>
            </a:r>
            <a:r>
              <a:rPr lang="en-US" err="1"/>
              <a:t>doivent</a:t>
            </a:r>
            <a:r>
              <a:rPr lang="en-US"/>
              <a:t> respecter des obligations </a:t>
            </a:r>
            <a:r>
              <a:rPr lang="en-US" err="1"/>
              <a:t>strictes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matière de </a:t>
            </a:r>
            <a:r>
              <a:rPr lang="en-US" err="1"/>
              <a:t>légalité</a:t>
            </a:r>
            <a:r>
              <a:rPr lang="en-US"/>
              <a:t>, </a:t>
            </a:r>
            <a:r>
              <a:rPr lang="en-US" err="1"/>
              <a:t>neutralité</a:t>
            </a:r>
            <a:r>
              <a:rPr lang="en-US"/>
              <a:t> et transparence. </a:t>
            </a:r>
            <a:r>
              <a:rPr lang="en-US" err="1"/>
              <a:t>Ils</a:t>
            </a:r>
            <a:r>
              <a:rPr lang="en-US"/>
              <a:t> </a:t>
            </a:r>
            <a:r>
              <a:rPr lang="en-US" err="1"/>
              <a:t>s’engagent</a:t>
            </a:r>
            <a:r>
              <a:rPr lang="en-US"/>
              <a:t> à </a:t>
            </a:r>
            <a:r>
              <a:rPr lang="en-US" err="1"/>
              <a:t>fournir</a:t>
            </a:r>
            <a:r>
              <a:rPr lang="en-US"/>
              <a:t> des services </a:t>
            </a:r>
            <a:r>
              <a:rPr lang="en-US" err="1"/>
              <a:t>ouverts</a:t>
            </a:r>
            <a:r>
              <a:rPr lang="en-US"/>
              <a:t> à </a:t>
            </a:r>
            <a:r>
              <a:rPr lang="en-US" err="1"/>
              <a:t>tous</a:t>
            </a:r>
            <a:r>
              <a:rPr lang="en-US"/>
              <a:t>, sans discrimination, et à </a:t>
            </a:r>
            <a:r>
              <a:rPr lang="en-US" err="1"/>
              <a:t>afficher</a:t>
            </a:r>
            <a:r>
              <a:rPr lang="en-US"/>
              <a:t> la contribution de la Caf dans </a:t>
            </a:r>
            <a:r>
              <a:rPr lang="en-US" err="1"/>
              <a:t>leurs</a:t>
            </a:r>
            <a:r>
              <a:rPr lang="en-US"/>
              <a:t> </a:t>
            </a:r>
            <a:r>
              <a:rPr lang="en-US" err="1"/>
              <a:t>locaux</a:t>
            </a:r>
            <a:r>
              <a:rPr lang="en-US"/>
              <a:t> et communications. La </a:t>
            </a:r>
            <a:r>
              <a:rPr lang="en-US" err="1"/>
              <a:t>charte</a:t>
            </a:r>
            <a:r>
              <a:rPr lang="en-US"/>
              <a:t> de la </a:t>
            </a:r>
            <a:r>
              <a:rPr lang="en-US" err="1"/>
              <a:t>laïcité</a:t>
            </a:r>
            <a:r>
              <a:rPr lang="en-US"/>
              <a:t> doit </a:t>
            </a:r>
            <a:r>
              <a:rPr lang="en-US" err="1"/>
              <a:t>être</a:t>
            </a:r>
            <a:r>
              <a:rPr lang="en-US"/>
              <a:t> visible et </a:t>
            </a:r>
            <a:r>
              <a:rPr lang="en-US" err="1"/>
              <a:t>appliquée</a:t>
            </a:r>
            <a:r>
              <a:rPr lang="en-US"/>
              <a:t>. Les </a:t>
            </a:r>
            <a:r>
              <a:rPr lang="en-US" err="1"/>
              <a:t>partenaires</a:t>
            </a:r>
            <a:r>
              <a:rPr lang="en-US"/>
              <a:t> </a:t>
            </a:r>
            <a:r>
              <a:rPr lang="en-US" err="1"/>
              <a:t>doivent</a:t>
            </a:r>
            <a:r>
              <a:rPr lang="en-US"/>
              <a:t> </a:t>
            </a:r>
            <a:r>
              <a:rPr lang="en-US" err="1"/>
              <a:t>transmettre</a:t>
            </a:r>
            <a:r>
              <a:rPr lang="en-US"/>
              <a:t> les </a:t>
            </a:r>
            <a:r>
              <a:rPr lang="en-US" err="1"/>
              <a:t>justificatifs</a:t>
            </a:r>
            <a:r>
              <a:rPr lang="en-US"/>
              <a:t> </a:t>
            </a:r>
            <a:r>
              <a:rPr lang="en-US" err="1"/>
              <a:t>nécessaires</a:t>
            </a:r>
            <a:r>
              <a:rPr lang="en-US"/>
              <a:t> pour le </a:t>
            </a:r>
            <a:r>
              <a:rPr lang="en-US" err="1"/>
              <a:t>versement</a:t>
            </a:r>
            <a:r>
              <a:rPr lang="en-US"/>
              <a:t> des aides et le </a:t>
            </a:r>
            <a:r>
              <a:rPr lang="en-US" err="1"/>
              <a:t>bilan</a:t>
            </a:r>
            <a:r>
              <a:rPr lang="en-US"/>
              <a:t> des actions. La Caf </a:t>
            </a:r>
            <a:r>
              <a:rPr lang="en-US" err="1"/>
              <a:t>exerce</a:t>
            </a:r>
            <a:r>
              <a:rPr lang="en-US"/>
              <a:t> un </a:t>
            </a:r>
            <a:r>
              <a:rPr lang="en-US" err="1"/>
              <a:t>contrôle</a:t>
            </a:r>
            <a:r>
              <a:rPr lang="en-US"/>
              <a:t> sur </a:t>
            </a:r>
            <a:r>
              <a:rPr lang="en-US" err="1"/>
              <a:t>pièces</a:t>
            </a:r>
            <a:r>
              <a:rPr lang="en-US"/>
              <a:t> et sur place, </a:t>
            </a:r>
            <a:r>
              <a:rPr lang="en-US" err="1"/>
              <a:t>pouvant</a:t>
            </a:r>
            <a:r>
              <a:rPr lang="en-US"/>
              <a:t> </a:t>
            </a:r>
            <a:r>
              <a:rPr lang="en-US" err="1"/>
              <a:t>remonter</a:t>
            </a:r>
            <a:r>
              <a:rPr lang="en-US"/>
              <a:t> </a:t>
            </a:r>
            <a:r>
              <a:rPr lang="en-US" err="1"/>
              <a:t>jusqu’à</a:t>
            </a:r>
            <a:r>
              <a:rPr lang="en-US"/>
              <a:t> trois </a:t>
            </a:r>
            <a:r>
              <a:rPr lang="en-US" err="1"/>
              <a:t>exercices</a:t>
            </a:r>
            <a:r>
              <a:rPr lang="en-US"/>
              <a:t> </a:t>
            </a:r>
            <a:r>
              <a:rPr lang="en-US" err="1"/>
              <a:t>précédents</a:t>
            </a:r>
            <a:r>
              <a:rPr lang="en-US"/>
              <a:t>. En </a:t>
            </a:r>
            <a:r>
              <a:rPr lang="en-US" err="1"/>
              <a:t>cas</a:t>
            </a:r>
            <a:r>
              <a:rPr lang="en-US"/>
              <a:t> de </a:t>
            </a:r>
            <a:r>
              <a:rPr lang="en-US" err="1"/>
              <a:t>manquement</a:t>
            </a:r>
            <a:r>
              <a:rPr lang="en-US"/>
              <a:t> (absence de </a:t>
            </a:r>
            <a:r>
              <a:rPr lang="en-US" err="1"/>
              <a:t>justificatifs</a:t>
            </a:r>
            <a:r>
              <a:rPr lang="en-US"/>
              <a:t>, non-respect des obligations, falsification), des sanctions </a:t>
            </a:r>
            <a:r>
              <a:rPr lang="en-US" err="1"/>
              <a:t>sont</a:t>
            </a:r>
            <a:r>
              <a:rPr lang="en-US"/>
              <a:t> </a:t>
            </a:r>
            <a:r>
              <a:rPr lang="en-US" err="1"/>
              <a:t>appliquées</a:t>
            </a:r>
            <a:r>
              <a:rPr lang="en-US"/>
              <a:t> : </a:t>
            </a:r>
            <a:r>
              <a:rPr lang="en-US" err="1"/>
              <a:t>retrait</a:t>
            </a:r>
            <a:r>
              <a:rPr lang="en-US"/>
              <a:t> de la subvention, </a:t>
            </a:r>
            <a:r>
              <a:rPr lang="en-US" err="1"/>
              <a:t>remboursement</a:t>
            </a:r>
            <a:r>
              <a:rPr lang="en-US"/>
              <a:t> des </a:t>
            </a:r>
            <a:r>
              <a:rPr lang="en-US" err="1"/>
              <a:t>sommes</a:t>
            </a:r>
            <a:r>
              <a:rPr lang="en-US"/>
              <a:t> </a:t>
            </a:r>
            <a:r>
              <a:rPr lang="en-US" err="1"/>
              <a:t>indûment</a:t>
            </a:r>
            <a:r>
              <a:rPr lang="en-US"/>
              <a:t> </a:t>
            </a:r>
            <a:r>
              <a:rPr lang="en-US" err="1"/>
              <a:t>perçues</a:t>
            </a:r>
            <a:r>
              <a:rPr lang="en-US"/>
              <a:t>, </a:t>
            </a:r>
            <a:r>
              <a:rPr lang="en-US" err="1"/>
              <a:t>voire</a:t>
            </a:r>
            <a:r>
              <a:rPr lang="en-US"/>
              <a:t> actions </a:t>
            </a:r>
            <a:r>
              <a:rPr lang="en-US" err="1"/>
              <a:t>judiciaires</a:t>
            </a:r>
            <a:r>
              <a:rPr lang="en-US"/>
              <a:t>. Les sanctions </a:t>
            </a:r>
            <a:r>
              <a:rPr lang="en-US" err="1"/>
              <a:t>sont</a:t>
            </a:r>
            <a:r>
              <a:rPr lang="en-US"/>
              <a:t> </a:t>
            </a:r>
            <a:r>
              <a:rPr lang="en-US" err="1"/>
              <a:t>graduées</a:t>
            </a:r>
            <a:r>
              <a:rPr lang="en-US"/>
              <a:t> </a:t>
            </a:r>
            <a:r>
              <a:rPr lang="en-US" err="1"/>
              <a:t>selon</a:t>
            </a:r>
            <a:r>
              <a:rPr lang="en-US"/>
              <a:t> la </a:t>
            </a:r>
            <a:r>
              <a:rPr lang="en-US" err="1"/>
              <a:t>gravité</a:t>
            </a:r>
            <a:r>
              <a:rPr lang="en-US"/>
              <a:t> et </a:t>
            </a:r>
            <a:r>
              <a:rPr lang="en-US" err="1"/>
              <a:t>peuvent</a:t>
            </a:r>
            <a:r>
              <a:rPr lang="en-US"/>
              <a:t> </a:t>
            </a:r>
            <a:r>
              <a:rPr lang="en-US" err="1"/>
              <a:t>être</a:t>
            </a:r>
            <a:r>
              <a:rPr lang="en-US"/>
              <a:t> </a:t>
            </a:r>
            <a:r>
              <a:rPr lang="en-US" err="1"/>
              <a:t>majorées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cas</a:t>
            </a:r>
            <a:r>
              <a:rPr lang="en-US"/>
              <a:t> de </a:t>
            </a:r>
            <a:r>
              <a:rPr lang="en-US" err="1"/>
              <a:t>récidive</a:t>
            </a:r>
            <a:r>
              <a:rPr lang="en-US"/>
              <a:t>. Cette politique de </a:t>
            </a:r>
            <a:r>
              <a:rPr lang="en-US" err="1"/>
              <a:t>contrôle</a:t>
            </a:r>
            <a:r>
              <a:rPr lang="en-US"/>
              <a:t> </a:t>
            </a:r>
            <a:r>
              <a:rPr lang="en-US" err="1"/>
              <a:t>garantit</a:t>
            </a:r>
            <a:r>
              <a:rPr lang="en-US"/>
              <a:t> la bonne </a:t>
            </a:r>
            <a:r>
              <a:rPr lang="en-US" err="1"/>
              <a:t>utilisation</a:t>
            </a:r>
            <a:r>
              <a:rPr lang="en-US"/>
              <a:t> des fonds publics et la </a:t>
            </a:r>
            <a:r>
              <a:rPr lang="en-US" err="1"/>
              <a:t>conformité</a:t>
            </a:r>
            <a:r>
              <a:rPr lang="en-US"/>
              <a:t> des actions </a:t>
            </a:r>
            <a:r>
              <a:rPr lang="en-US" err="1"/>
              <a:t>financées</a:t>
            </a:r>
            <a:r>
              <a:rPr lang="en-US"/>
              <a:t> aux </a:t>
            </a:r>
            <a:r>
              <a:rPr lang="en-US" err="1"/>
              <a:t>objectifs</a:t>
            </a:r>
            <a:r>
              <a:rPr lang="en-US"/>
              <a:t> de la </a:t>
            </a:r>
            <a:r>
              <a:rPr lang="en-US" err="1"/>
              <a:t>branche</a:t>
            </a:r>
            <a:r>
              <a:rPr lang="en-US"/>
              <a:t> Famille. Elle </a:t>
            </a:r>
            <a:r>
              <a:rPr lang="en-US" err="1"/>
              <a:t>contribue</a:t>
            </a:r>
            <a:r>
              <a:rPr lang="en-US"/>
              <a:t> à </a:t>
            </a:r>
            <a:r>
              <a:rPr lang="en-US" err="1"/>
              <a:t>maintenir</a:t>
            </a:r>
            <a:r>
              <a:rPr lang="en-US"/>
              <a:t> la </a:t>
            </a:r>
            <a:r>
              <a:rPr lang="en-US" err="1"/>
              <a:t>confiance</a:t>
            </a:r>
            <a:r>
              <a:rPr lang="en-US"/>
              <a:t> entre la Caf et </a:t>
            </a:r>
            <a:r>
              <a:rPr lang="en-US" err="1"/>
              <a:t>ses</a:t>
            </a:r>
            <a:r>
              <a:rPr lang="en-US"/>
              <a:t> </a:t>
            </a:r>
            <a:r>
              <a:rPr lang="en-US" err="1"/>
              <a:t>partenaires</a:t>
            </a:r>
            <a:r>
              <a:rPr lang="en-US"/>
              <a:t>, tout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assurant</a:t>
            </a:r>
            <a:r>
              <a:rPr lang="en-US"/>
              <a:t> la </a:t>
            </a:r>
            <a:r>
              <a:rPr lang="en-US" err="1"/>
              <a:t>qualité</a:t>
            </a:r>
            <a:r>
              <a:rPr lang="en-US"/>
              <a:t> et </a:t>
            </a:r>
            <a:r>
              <a:rPr lang="en-US" err="1"/>
              <a:t>l’efficacité</a:t>
            </a:r>
            <a:r>
              <a:rPr lang="en-US"/>
              <a:t> des services </a:t>
            </a:r>
            <a:r>
              <a:rPr lang="en-US" err="1"/>
              <a:t>proposés</a:t>
            </a:r>
            <a:r>
              <a:rPr lang="en-US"/>
              <a:t> aux </a:t>
            </a:r>
            <a:r>
              <a:rPr lang="en-US" err="1"/>
              <a:t>familles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2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E430E-A1BD-FE50-A03B-8BA4B2950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4ED683-8226-7AFC-7C1E-CCFCBF4EA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FA4D56-4D91-F09A-2527-F482CF4FD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Obligations, transparence et </a:t>
            </a:r>
            <a:r>
              <a:rPr lang="en-US" err="1"/>
              <a:t>suivi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2B275-1D37-E55B-4B5F-F1CC3088E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4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Muriel.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20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Muriel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44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Muriel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50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Muriel : </a:t>
            </a:r>
            <a:r>
              <a:rPr lang="en-US" err="1"/>
              <a:t>Présentation</a:t>
            </a:r>
            <a:r>
              <a:rPr lang="en-US"/>
              <a:t> et </a:t>
            </a:r>
            <a:r>
              <a:rPr lang="en-US" err="1"/>
              <a:t>finalité</a:t>
            </a:r>
            <a:r>
              <a:rPr lang="en-US"/>
              <a:t> du RIAS AFC. Le </a:t>
            </a:r>
            <a:r>
              <a:rPr lang="en-US" err="1"/>
              <a:t>Règlement</a:t>
            </a:r>
            <a:r>
              <a:rPr lang="en-US"/>
              <a:t> </a:t>
            </a:r>
            <a:r>
              <a:rPr lang="en-US" err="1"/>
              <a:t>Intérieur</a:t>
            </a:r>
            <a:r>
              <a:rPr lang="en-US"/>
              <a:t> </a:t>
            </a:r>
            <a:r>
              <a:rPr lang="en-US" err="1"/>
              <a:t>d’Action</a:t>
            </a:r>
            <a:r>
              <a:rPr lang="en-US"/>
              <a:t> Sociale (RIAS) </a:t>
            </a:r>
            <a:r>
              <a:rPr lang="en-US" err="1"/>
              <a:t>permet</a:t>
            </a:r>
            <a:r>
              <a:rPr lang="en-US"/>
              <a:t> à la Caf de se doter </a:t>
            </a:r>
            <a:r>
              <a:rPr lang="en-US" err="1"/>
              <a:t>d’une</a:t>
            </a:r>
            <a:r>
              <a:rPr lang="en-US"/>
              <a:t> doctrine </a:t>
            </a:r>
            <a:r>
              <a:rPr lang="en-US" err="1"/>
              <a:t>d’intervention</a:t>
            </a:r>
            <a:r>
              <a:rPr lang="en-US"/>
              <a:t> à </a:t>
            </a:r>
            <a:r>
              <a:rPr lang="en-US" err="1"/>
              <a:t>l’échelle</a:t>
            </a:r>
            <a:r>
              <a:rPr lang="en-US"/>
              <a:t> </a:t>
            </a:r>
            <a:r>
              <a:rPr lang="en-US" err="1"/>
              <a:t>départementale</a:t>
            </a:r>
            <a:r>
              <a:rPr lang="en-US"/>
              <a:t> </a:t>
            </a:r>
            <a:r>
              <a:rPr lang="en-US" err="1"/>
              <a:t>réaffirmant</a:t>
            </a:r>
            <a:r>
              <a:rPr lang="en-US"/>
              <a:t> </a:t>
            </a:r>
            <a:r>
              <a:rPr lang="en-US" err="1"/>
              <a:t>ses</a:t>
            </a:r>
            <a:r>
              <a:rPr lang="en-US"/>
              <a:t> </a:t>
            </a:r>
            <a:r>
              <a:rPr lang="en-US" err="1"/>
              <a:t>priorités</a:t>
            </a:r>
            <a:r>
              <a:rPr lang="en-US"/>
              <a:t> et </a:t>
            </a:r>
            <a:r>
              <a:rPr lang="en-US" err="1"/>
              <a:t>renouvelant</a:t>
            </a:r>
            <a:r>
              <a:rPr lang="en-US"/>
              <a:t> </a:t>
            </a:r>
            <a:r>
              <a:rPr lang="en-US" err="1"/>
              <a:t>ses</a:t>
            </a:r>
            <a:r>
              <a:rPr lang="en-US"/>
              <a:t> </a:t>
            </a:r>
            <a:r>
              <a:rPr lang="en-US" err="1"/>
              <a:t>modalités</a:t>
            </a:r>
            <a:r>
              <a:rPr lang="en-US"/>
              <a:t> </a:t>
            </a:r>
            <a:r>
              <a:rPr lang="en-US" err="1"/>
              <a:t>d’action</a:t>
            </a:r>
            <a:r>
              <a:rPr lang="en-US"/>
              <a:t> </a:t>
            </a:r>
            <a:r>
              <a:rPr lang="en-US" err="1"/>
              <a:t>auprès</a:t>
            </a:r>
            <a:r>
              <a:rPr lang="en-US"/>
              <a:t> des </a:t>
            </a:r>
            <a:r>
              <a:rPr lang="en-US" err="1"/>
              <a:t>partenaires</a:t>
            </a:r>
            <a:r>
              <a:rPr lang="en-US"/>
              <a:t>. Il se compose de deux documents </a:t>
            </a:r>
            <a:r>
              <a:rPr lang="en-US" err="1"/>
              <a:t>l’un</a:t>
            </a:r>
            <a:r>
              <a:rPr lang="en-US"/>
              <a:t> </a:t>
            </a:r>
            <a:r>
              <a:rPr lang="en-US" err="1"/>
              <a:t>destiné</a:t>
            </a:r>
            <a:r>
              <a:rPr lang="en-US"/>
              <a:t> aux aides </a:t>
            </a:r>
            <a:r>
              <a:rPr lang="en-US" err="1"/>
              <a:t>financières</a:t>
            </a:r>
            <a:r>
              <a:rPr lang="en-US"/>
              <a:t> </a:t>
            </a:r>
            <a:r>
              <a:rPr lang="en-US" err="1"/>
              <a:t>individuelles</a:t>
            </a:r>
            <a:r>
              <a:rPr lang="en-US"/>
              <a:t> (RIAS AFI), </a:t>
            </a:r>
            <a:r>
              <a:rPr lang="en-US" err="1"/>
              <a:t>l’autre</a:t>
            </a:r>
            <a:r>
              <a:rPr lang="en-US"/>
              <a:t> aux aides </a:t>
            </a:r>
            <a:r>
              <a:rPr lang="en-US" err="1"/>
              <a:t>financières</a:t>
            </a:r>
            <a:r>
              <a:rPr lang="en-US"/>
              <a:t> collectives (RIAS AFC). Les aides </a:t>
            </a:r>
            <a:r>
              <a:rPr lang="en-US" err="1"/>
              <a:t>soutenues</a:t>
            </a:r>
            <a:r>
              <a:rPr lang="en-US"/>
              <a:t> par la Caf </a:t>
            </a:r>
            <a:r>
              <a:rPr lang="en-US" err="1"/>
              <a:t>s’inscrivent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cohérence</a:t>
            </a:r>
            <a:r>
              <a:rPr lang="en-US"/>
              <a:t> des champs </a:t>
            </a:r>
            <a:r>
              <a:rPr lang="en-US" err="1"/>
              <a:t>d’intervention</a:t>
            </a:r>
            <a:r>
              <a:rPr lang="en-US"/>
              <a:t> et des </a:t>
            </a:r>
            <a:r>
              <a:rPr lang="en-US" err="1"/>
              <a:t>priorités</a:t>
            </a:r>
            <a:r>
              <a:rPr lang="en-US"/>
              <a:t> </a:t>
            </a:r>
            <a:r>
              <a:rPr lang="en-US" err="1"/>
              <a:t>portés</a:t>
            </a:r>
            <a:r>
              <a:rPr lang="en-US"/>
              <a:t> par la Convention </a:t>
            </a:r>
            <a:r>
              <a:rPr lang="en-US" err="1"/>
              <a:t>d’Objectifs</a:t>
            </a:r>
            <a:r>
              <a:rPr lang="en-US"/>
              <a:t> et de Gestion (COG) 2023-2027 de la Branche Famille, le SDSF </a:t>
            </a:r>
            <a:r>
              <a:rPr lang="en-US" err="1"/>
              <a:t>ainsi</a:t>
            </a:r>
            <a:r>
              <a:rPr lang="en-US"/>
              <a:t> </a:t>
            </a:r>
            <a:r>
              <a:rPr lang="en-US" err="1"/>
              <a:t>que</a:t>
            </a:r>
            <a:r>
              <a:rPr lang="en-US"/>
              <a:t> les </a:t>
            </a:r>
            <a:r>
              <a:rPr lang="en-US" err="1"/>
              <a:t>besoins</a:t>
            </a:r>
            <a:r>
              <a:rPr lang="en-US"/>
              <a:t> </a:t>
            </a:r>
            <a:r>
              <a:rPr lang="en-US" err="1"/>
              <a:t>répertoriés</a:t>
            </a:r>
            <a:r>
              <a:rPr lang="en-US"/>
              <a:t> dans les CTG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97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1CE1C-2BB7-E8FD-0D81-CD9D1FB5A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BBB1BE-28F1-1242-2868-BB67313A47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348328-B784-0F0E-0E0B-3407343F73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Critères </a:t>
            </a:r>
            <a:r>
              <a:rPr lang="en-US" err="1"/>
              <a:t>généraux</a:t>
            </a:r>
            <a:r>
              <a:rPr lang="en-US"/>
              <a:t> et obligations des </a:t>
            </a:r>
            <a:r>
              <a:rPr lang="en-US" err="1"/>
              <a:t>partenaires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AEAAF-BDEB-3C07-297E-006964FF9A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7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Muriel : 
Les aides </a:t>
            </a:r>
            <a:r>
              <a:rPr lang="en-US" err="1"/>
              <a:t>financières</a:t>
            </a:r>
            <a:r>
              <a:rPr lang="en-US"/>
              <a:t> collectives </a:t>
            </a:r>
            <a:r>
              <a:rPr lang="en-US" err="1"/>
              <a:t>sont</a:t>
            </a:r>
            <a:r>
              <a:rPr lang="en-US"/>
              <a:t> </a:t>
            </a:r>
            <a:r>
              <a:rPr lang="en-US" err="1"/>
              <a:t>réservées</a:t>
            </a:r>
            <a:r>
              <a:rPr lang="en-US"/>
              <a:t> aux </a:t>
            </a:r>
            <a:r>
              <a:rPr lang="en-US" err="1"/>
              <a:t>organismes</a:t>
            </a:r>
            <a:r>
              <a:rPr lang="en-US"/>
              <a:t> à but non </a:t>
            </a:r>
            <a:r>
              <a:rPr lang="en-US" err="1"/>
              <a:t>lucratif</a:t>
            </a:r>
            <a:r>
              <a:rPr lang="en-US"/>
              <a:t> </a:t>
            </a:r>
            <a:r>
              <a:rPr lang="en-US" err="1"/>
              <a:t>ou</a:t>
            </a:r>
            <a:r>
              <a:rPr lang="en-US"/>
              <a:t> publics, </a:t>
            </a:r>
            <a:r>
              <a:rPr lang="en-US" err="1"/>
              <a:t>ouverts</a:t>
            </a:r>
            <a:r>
              <a:rPr lang="en-US"/>
              <a:t> à </a:t>
            </a:r>
            <a:r>
              <a:rPr lang="en-US" err="1"/>
              <a:t>tous</a:t>
            </a:r>
            <a:r>
              <a:rPr lang="en-US"/>
              <a:t> sans discrimination et </a:t>
            </a:r>
            <a:r>
              <a:rPr lang="en-US" err="1"/>
              <a:t>respectant</a:t>
            </a:r>
            <a:r>
              <a:rPr lang="en-US"/>
              <a:t> la </a:t>
            </a:r>
            <a:r>
              <a:rPr lang="en-US" err="1"/>
              <a:t>charte</a:t>
            </a:r>
            <a:r>
              <a:rPr lang="en-US"/>
              <a:t> de la </a:t>
            </a:r>
            <a:r>
              <a:rPr lang="en-US" err="1"/>
              <a:t>laïcité</a:t>
            </a:r>
            <a:r>
              <a:rPr lang="en-US"/>
              <a:t>. Les </a:t>
            </a:r>
            <a:r>
              <a:rPr lang="en-US" err="1"/>
              <a:t>partenaires</a:t>
            </a:r>
            <a:r>
              <a:rPr lang="en-US"/>
              <a:t> </a:t>
            </a:r>
            <a:r>
              <a:rPr lang="en-US" err="1"/>
              <a:t>doivent</a:t>
            </a:r>
            <a:r>
              <a:rPr lang="en-US"/>
              <a:t> encourager la participation des </a:t>
            </a:r>
            <a:r>
              <a:rPr lang="en-US" err="1"/>
              <a:t>usagers</a:t>
            </a:r>
            <a:r>
              <a:rPr lang="en-US"/>
              <a:t>, respecter les </a:t>
            </a:r>
            <a:r>
              <a:rPr lang="en-US" err="1"/>
              <a:t>réglementations</a:t>
            </a:r>
            <a:r>
              <a:rPr lang="en-US"/>
              <a:t> </a:t>
            </a:r>
            <a:r>
              <a:rPr lang="en-US" err="1"/>
              <a:t>sociales</a:t>
            </a:r>
            <a:r>
              <a:rPr lang="en-US"/>
              <a:t>, </a:t>
            </a:r>
            <a:r>
              <a:rPr lang="en-US" err="1"/>
              <a:t>fiscales</a:t>
            </a:r>
            <a:r>
              <a:rPr lang="en-US"/>
              <a:t> et </a:t>
            </a:r>
            <a:r>
              <a:rPr lang="en-US" err="1"/>
              <a:t>comptables</a:t>
            </a:r>
            <a:r>
              <a:rPr lang="en-US"/>
              <a:t>, et </a:t>
            </a:r>
            <a:r>
              <a:rPr lang="en-US" err="1"/>
              <a:t>rechercher</a:t>
            </a:r>
            <a:r>
              <a:rPr lang="en-US"/>
              <a:t> des </a:t>
            </a:r>
            <a:r>
              <a:rPr lang="en-US" err="1"/>
              <a:t>cofinancements</a:t>
            </a:r>
            <a:r>
              <a:rPr lang="en-US"/>
              <a:t>. Les subventions de </a:t>
            </a:r>
            <a:r>
              <a:rPr lang="en-US" err="1"/>
              <a:t>fonctionnement</a:t>
            </a:r>
            <a:r>
              <a:rPr lang="en-US"/>
              <a:t> </a:t>
            </a:r>
            <a:r>
              <a:rPr lang="en-US" err="1"/>
              <a:t>sont</a:t>
            </a:r>
            <a:r>
              <a:rPr lang="en-US"/>
              <a:t> </a:t>
            </a:r>
            <a:r>
              <a:rPr lang="en-US" err="1"/>
              <a:t>plafonnées</a:t>
            </a:r>
            <a:r>
              <a:rPr lang="en-US"/>
              <a:t> à 80 % des </a:t>
            </a:r>
            <a:r>
              <a:rPr lang="en-US" err="1"/>
              <a:t>dépenses</a:t>
            </a:r>
            <a:r>
              <a:rPr lang="en-US"/>
              <a:t> de </a:t>
            </a:r>
            <a:r>
              <a:rPr lang="en-US" err="1"/>
              <a:t>l’action</a:t>
            </a:r>
            <a:r>
              <a:rPr lang="en-US"/>
              <a:t> et ne </a:t>
            </a:r>
            <a:r>
              <a:rPr lang="en-US" err="1"/>
              <a:t>peuvent</a:t>
            </a:r>
            <a:r>
              <a:rPr lang="en-US"/>
              <a:t> </a:t>
            </a:r>
            <a:r>
              <a:rPr lang="en-US" err="1"/>
              <a:t>être</a:t>
            </a:r>
            <a:r>
              <a:rPr lang="en-US"/>
              <a:t> </a:t>
            </a:r>
            <a:r>
              <a:rPr lang="en-US" err="1"/>
              <a:t>inférieures</a:t>
            </a:r>
            <a:r>
              <a:rPr lang="en-US"/>
              <a:t> à 1 000 €, </a:t>
            </a:r>
            <a:r>
              <a:rPr lang="en-US" err="1"/>
              <a:t>tandis</a:t>
            </a:r>
            <a:r>
              <a:rPr lang="en-US"/>
              <a:t> </a:t>
            </a:r>
            <a:r>
              <a:rPr lang="en-US" err="1"/>
              <a:t>que</a:t>
            </a:r>
            <a:r>
              <a:rPr lang="en-US"/>
              <a:t> les aides aux </a:t>
            </a:r>
            <a:r>
              <a:rPr lang="en-US" err="1"/>
              <a:t>projets</a:t>
            </a:r>
            <a:r>
              <a:rPr lang="en-US"/>
              <a:t> </a:t>
            </a:r>
            <a:r>
              <a:rPr lang="en-US" err="1"/>
              <a:t>débutent</a:t>
            </a:r>
            <a:r>
              <a:rPr lang="en-US"/>
              <a:t> à 1 500 €. Les conventions </a:t>
            </a:r>
            <a:r>
              <a:rPr lang="en-US" err="1"/>
              <a:t>sont</a:t>
            </a:r>
            <a:r>
              <a:rPr lang="en-US"/>
              <a:t> </a:t>
            </a:r>
            <a:r>
              <a:rPr lang="en-US" err="1"/>
              <a:t>obligatoires</a:t>
            </a:r>
            <a:r>
              <a:rPr lang="en-US"/>
              <a:t> pour les </a:t>
            </a:r>
            <a:r>
              <a:rPr lang="en-US" err="1"/>
              <a:t>montants</a:t>
            </a:r>
            <a:r>
              <a:rPr lang="en-US"/>
              <a:t> </a:t>
            </a:r>
            <a:r>
              <a:rPr lang="en-US" err="1"/>
              <a:t>supérieurs</a:t>
            </a:r>
            <a:r>
              <a:rPr lang="en-US"/>
              <a:t> à 20 000 €. Les </a:t>
            </a:r>
            <a:r>
              <a:rPr lang="en-US" err="1"/>
              <a:t>partenaires</a:t>
            </a:r>
            <a:r>
              <a:rPr lang="en-US"/>
              <a:t> </a:t>
            </a:r>
            <a:r>
              <a:rPr lang="en-US" err="1"/>
              <a:t>doivent</a:t>
            </a:r>
            <a:r>
              <a:rPr lang="en-US"/>
              <a:t> </a:t>
            </a:r>
            <a:r>
              <a:rPr lang="en-US" err="1"/>
              <a:t>également</a:t>
            </a:r>
            <a:r>
              <a:rPr lang="en-US"/>
              <a:t> respecter des obligations </a:t>
            </a:r>
            <a:r>
              <a:rPr lang="en-US" err="1"/>
              <a:t>légales</a:t>
            </a:r>
            <a:r>
              <a:rPr lang="en-US"/>
              <a:t> (</a:t>
            </a:r>
            <a:r>
              <a:rPr lang="en-US" err="1"/>
              <a:t>agréments</a:t>
            </a:r>
            <a:r>
              <a:rPr lang="en-US"/>
              <a:t>, </a:t>
            </a:r>
            <a:r>
              <a:rPr lang="en-US" err="1"/>
              <a:t>hygiène</a:t>
            </a:r>
            <a:r>
              <a:rPr lang="en-US"/>
              <a:t>, </a:t>
            </a:r>
            <a:r>
              <a:rPr lang="en-US" err="1"/>
              <a:t>sécurité</a:t>
            </a:r>
            <a:r>
              <a:rPr lang="en-US"/>
              <a:t>, droit du travail) et informer la Caf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cas</a:t>
            </a:r>
            <a:r>
              <a:rPr lang="en-US"/>
              <a:t> de </a:t>
            </a:r>
            <a:r>
              <a:rPr lang="en-US" err="1"/>
              <a:t>difficultés</a:t>
            </a:r>
            <a:r>
              <a:rPr lang="en-US"/>
              <a:t>. La </a:t>
            </a:r>
            <a:r>
              <a:rPr lang="en-US" err="1"/>
              <a:t>neutralité</a:t>
            </a:r>
            <a:r>
              <a:rPr lang="en-US"/>
              <a:t> est </a:t>
            </a:r>
            <a:r>
              <a:rPr lang="en-US" err="1"/>
              <a:t>impérative</a:t>
            </a:r>
            <a:r>
              <a:rPr lang="en-US"/>
              <a:t> : </a:t>
            </a:r>
            <a:r>
              <a:rPr lang="en-US" err="1"/>
              <a:t>aucune</a:t>
            </a:r>
            <a:r>
              <a:rPr lang="en-US"/>
              <a:t> diffusion philosophique, politique </a:t>
            </a:r>
            <a:r>
              <a:rPr lang="en-US" err="1"/>
              <a:t>ou</a:t>
            </a:r>
            <a:r>
              <a:rPr lang="en-US"/>
              <a:t> religieuse </a:t>
            </a:r>
            <a:r>
              <a:rPr lang="en-US" err="1"/>
              <a:t>n’est</a:t>
            </a:r>
            <a:r>
              <a:rPr lang="en-US"/>
              <a:t> </a:t>
            </a:r>
            <a:r>
              <a:rPr lang="en-US" err="1"/>
              <a:t>tolérée</a:t>
            </a:r>
            <a:r>
              <a:rPr lang="en-US"/>
              <a:t>. Les structures </a:t>
            </a:r>
            <a:r>
              <a:rPr lang="en-US" err="1"/>
              <a:t>doivent</a:t>
            </a:r>
            <a:r>
              <a:rPr lang="en-US"/>
              <a:t> </a:t>
            </a:r>
            <a:r>
              <a:rPr lang="en-US" err="1"/>
              <a:t>afficher</a:t>
            </a:r>
            <a:r>
              <a:rPr lang="en-US"/>
              <a:t> la </a:t>
            </a:r>
            <a:r>
              <a:rPr lang="en-US" err="1"/>
              <a:t>charte</a:t>
            </a:r>
            <a:r>
              <a:rPr lang="en-US"/>
              <a:t> de la </a:t>
            </a:r>
            <a:r>
              <a:rPr lang="en-US" err="1"/>
              <a:t>laïcité</a:t>
            </a:r>
            <a:r>
              <a:rPr lang="en-US"/>
              <a:t> et </a:t>
            </a:r>
            <a:r>
              <a:rPr lang="en-US" err="1"/>
              <a:t>mentionner</a:t>
            </a:r>
            <a:r>
              <a:rPr lang="en-US"/>
              <a:t> la contribution de la Caf dans </a:t>
            </a:r>
            <a:r>
              <a:rPr lang="en-US" err="1"/>
              <a:t>leurs</a:t>
            </a:r>
            <a:r>
              <a:rPr lang="en-US"/>
              <a:t> communications. En </a:t>
            </a:r>
            <a:r>
              <a:rPr lang="en-US" err="1"/>
              <a:t>cas</a:t>
            </a:r>
            <a:r>
              <a:rPr lang="en-US"/>
              <a:t> de </a:t>
            </a:r>
            <a:r>
              <a:rPr lang="en-US" err="1"/>
              <a:t>manquement</a:t>
            </a:r>
            <a:r>
              <a:rPr lang="en-US"/>
              <a:t>, des sanctions </a:t>
            </a:r>
            <a:r>
              <a:rPr lang="en-US" err="1"/>
              <a:t>contractuelles</a:t>
            </a:r>
            <a:r>
              <a:rPr lang="en-US"/>
              <a:t> </a:t>
            </a:r>
            <a:r>
              <a:rPr lang="en-US" err="1"/>
              <a:t>peuvent</a:t>
            </a:r>
            <a:r>
              <a:rPr lang="en-US"/>
              <a:t> </a:t>
            </a:r>
            <a:r>
              <a:rPr lang="en-US" err="1"/>
              <a:t>être</a:t>
            </a:r>
            <a:r>
              <a:rPr lang="en-US"/>
              <a:t> </a:t>
            </a:r>
            <a:r>
              <a:rPr lang="en-US" err="1"/>
              <a:t>appliquées</a:t>
            </a:r>
            <a:r>
              <a:rPr lang="en-US"/>
              <a:t>, </a:t>
            </a:r>
            <a:r>
              <a:rPr lang="en-US" err="1"/>
              <a:t>allant</a:t>
            </a:r>
            <a:r>
              <a:rPr lang="en-US"/>
              <a:t> du </a:t>
            </a:r>
            <a:r>
              <a:rPr lang="en-US" err="1"/>
              <a:t>retrait</a:t>
            </a:r>
            <a:r>
              <a:rPr lang="en-US"/>
              <a:t> de la subvention au </a:t>
            </a:r>
            <a:r>
              <a:rPr lang="en-US" err="1"/>
              <a:t>remboursement</a:t>
            </a:r>
            <a:r>
              <a:rPr lang="en-US"/>
              <a:t> des </a:t>
            </a:r>
            <a:r>
              <a:rPr lang="en-US" err="1"/>
              <a:t>sommes</a:t>
            </a:r>
            <a:r>
              <a:rPr lang="en-US"/>
              <a:t> </a:t>
            </a:r>
            <a:r>
              <a:rPr lang="en-US" err="1"/>
              <a:t>indûment</a:t>
            </a:r>
            <a:r>
              <a:rPr lang="en-US"/>
              <a:t> </a:t>
            </a:r>
            <a:r>
              <a:rPr lang="en-US" err="1"/>
              <a:t>perçues</a:t>
            </a:r>
            <a:r>
              <a:rPr lang="en-US"/>
              <a:t>. Les </a:t>
            </a:r>
            <a:r>
              <a:rPr lang="en-US" err="1"/>
              <a:t>contrôles</a:t>
            </a:r>
            <a:r>
              <a:rPr lang="en-US"/>
              <a:t> </a:t>
            </a:r>
            <a:r>
              <a:rPr lang="en-US" err="1"/>
              <a:t>peuvent</a:t>
            </a:r>
            <a:r>
              <a:rPr lang="en-US"/>
              <a:t> </a:t>
            </a:r>
            <a:r>
              <a:rPr lang="en-US" err="1"/>
              <a:t>être</a:t>
            </a:r>
            <a:r>
              <a:rPr lang="en-US"/>
              <a:t> </a:t>
            </a:r>
            <a:r>
              <a:rPr lang="en-US" err="1"/>
              <a:t>réalisés</a:t>
            </a:r>
            <a:r>
              <a:rPr lang="en-US"/>
              <a:t> sur </a:t>
            </a:r>
            <a:r>
              <a:rPr lang="en-US" err="1"/>
              <a:t>pièces</a:t>
            </a:r>
            <a:r>
              <a:rPr lang="en-US"/>
              <a:t> </a:t>
            </a:r>
            <a:r>
              <a:rPr lang="en-US" err="1"/>
              <a:t>ou</a:t>
            </a:r>
            <a:r>
              <a:rPr lang="en-US"/>
              <a:t> sur place, </a:t>
            </a:r>
            <a:r>
              <a:rPr lang="en-US" err="1"/>
              <a:t>couvrant</a:t>
            </a:r>
            <a:r>
              <a:rPr lang="en-US"/>
              <a:t> </a:t>
            </a:r>
            <a:r>
              <a:rPr lang="en-US" err="1"/>
              <a:t>jusqu’à</a:t>
            </a:r>
            <a:r>
              <a:rPr lang="en-US"/>
              <a:t> trois </a:t>
            </a:r>
            <a:r>
              <a:rPr lang="en-US" err="1"/>
              <a:t>exercices</a:t>
            </a:r>
            <a:r>
              <a:rPr lang="en-US"/>
              <a:t> </a:t>
            </a:r>
            <a:r>
              <a:rPr lang="en-US" err="1"/>
              <a:t>précédents</a:t>
            </a:r>
            <a:r>
              <a:rPr lang="en-US"/>
              <a:t>. </a:t>
            </a:r>
            <a:r>
              <a:rPr lang="en-US" err="1"/>
              <a:t>Ces</a:t>
            </a:r>
            <a:r>
              <a:rPr lang="en-US"/>
              <a:t> exigences </a:t>
            </a:r>
            <a:r>
              <a:rPr lang="en-US" err="1"/>
              <a:t>garantissent</a:t>
            </a:r>
            <a:r>
              <a:rPr lang="en-US"/>
              <a:t> la transparence et la </a:t>
            </a:r>
            <a:r>
              <a:rPr lang="en-US" err="1"/>
              <a:t>qualité</a:t>
            </a:r>
            <a:r>
              <a:rPr lang="en-US"/>
              <a:t> des services </a:t>
            </a:r>
            <a:r>
              <a:rPr lang="en-US" err="1"/>
              <a:t>financés</a:t>
            </a:r>
            <a:r>
              <a:rPr lang="en-US"/>
              <a:t>, tout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assurant</a:t>
            </a:r>
            <a:r>
              <a:rPr lang="en-US"/>
              <a:t> la </a:t>
            </a:r>
            <a:r>
              <a:rPr lang="en-US" err="1"/>
              <a:t>conformité</a:t>
            </a:r>
            <a:r>
              <a:rPr lang="en-US"/>
              <a:t> aux principes </a:t>
            </a:r>
            <a:r>
              <a:rPr lang="en-US" err="1"/>
              <a:t>républicains</a:t>
            </a:r>
            <a:r>
              <a:rPr lang="en-US"/>
              <a:t> et aux </a:t>
            </a:r>
            <a:r>
              <a:rPr lang="en-US" err="1"/>
              <a:t>objectifs</a:t>
            </a:r>
            <a:r>
              <a:rPr lang="en-US"/>
              <a:t> de la </a:t>
            </a:r>
            <a:r>
              <a:rPr lang="en-US" err="1"/>
              <a:t>branche</a:t>
            </a:r>
            <a:r>
              <a:rPr lang="en-US"/>
              <a:t> Famille.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09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Carole. Le </a:t>
            </a:r>
            <a:r>
              <a:rPr lang="en-US" err="1"/>
              <a:t>versement</a:t>
            </a:r>
            <a:r>
              <a:rPr lang="en-US"/>
              <a:t> des aides est </a:t>
            </a:r>
            <a:r>
              <a:rPr lang="en-US" err="1"/>
              <a:t>subordonné</a:t>
            </a:r>
            <a:r>
              <a:rPr lang="en-US"/>
              <a:t> à la signature </a:t>
            </a:r>
            <a:r>
              <a:rPr lang="en-US" err="1"/>
              <a:t>d’une</a:t>
            </a:r>
            <a:r>
              <a:rPr lang="en-US"/>
              <a:t> convention </a:t>
            </a:r>
            <a:r>
              <a:rPr lang="en-US" err="1"/>
              <a:t>d’objectifs</a:t>
            </a:r>
            <a:r>
              <a:rPr lang="en-US"/>
              <a:t> et de </a:t>
            </a:r>
            <a:r>
              <a:rPr lang="en-US" err="1"/>
              <a:t>financement</a:t>
            </a:r>
            <a:r>
              <a:rPr lang="en-US"/>
              <a:t> </a:t>
            </a:r>
            <a:r>
              <a:rPr lang="en-US" err="1"/>
              <a:t>ou</a:t>
            </a:r>
            <a:r>
              <a:rPr lang="en-US"/>
              <a:t> la production </a:t>
            </a:r>
            <a:r>
              <a:rPr lang="en-US" err="1"/>
              <a:t>d’une</a:t>
            </a:r>
            <a:r>
              <a:rPr lang="en-US"/>
              <a:t> notification, après </a:t>
            </a:r>
            <a:r>
              <a:rPr lang="en-US" err="1"/>
              <a:t>décision</a:t>
            </a:r>
            <a:r>
              <a:rPr lang="en-US"/>
              <a:t> du CA de la Caf. Après la signature de la convention </a:t>
            </a:r>
            <a:r>
              <a:rPr lang="en-US" err="1"/>
              <a:t>d’objectifs</a:t>
            </a:r>
            <a:r>
              <a:rPr lang="en-US"/>
              <a:t> et de </a:t>
            </a:r>
            <a:r>
              <a:rPr lang="en-US" err="1"/>
              <a:t>financement</a:t>
            </a:r>
            <a:r>
              <a:rPr lang="en-US"/>
              <a:t>, la Caf </a:t>
            </a:r>
            <a:r>
              <a:rPr lang="en-US" err="1"/>
              <a:t>peut</a:t>
            </a:r>
            <a:r>
              <a:rPr lang="en-US"/>
              <a:t> </a:t>
            </a:r>
            <a:r>
              <a:rPr lang="en-US" err="1"/>
              <a:t>verser</a:t>
            </a:r>
            <a:r>
              <a:rPr lang="en-US"/>
              <a:t> un </a:t>
            </a:r>
            <a:r>
              <a:rPr lang="en-US" err="1"/>
              <a:t>acompte</a:t>
            </a:r>
            <a:r>
              <a:rPr lang="en-US"/>
              <a:t> </a:t>
            </a:r>
            <a:r>
              <a:rPr lang="en-US" err="1"/>
              <a:t>jusqu’à</a:t>
            </a:r>
            <a:r>
              <a:rPr lang="en-US"/>
              <a:t> 70 % de </a:t>
            </a:r>
            <a:r>
              <a:rPr lang="en-US" err="1"/>
              <a:t>l’aide</a:t>
            </a:r>
            <a:r>
              <a:rPr lang="en-US"/>
              <a:t> sur </a:t>
            </a:r>
            <a:r>
              <a:rPr lang="en-US" err="1"/>
              <a:t>l’année</a:t>
            </a:r>
            <a:r>
              <a:rPr lang="en-US"/>
              <a:t> N. Le </a:t>
            </a:r>
            <a:r>
              <a:rPr lang="en-US" err="1"/>
              <a:t>solde</a:t>
            </a:r>
            <a:r>
              <a:rPr lang="en-US"/>
              <a:t> sera </a:t>
            </a:r>
            <a:r>
              <a:rPr lang="en-US" err="1"/>
              <a:t>versé</a:t>
            </a:r>
            <a:r>
              <a:rPr lang="en-US"/>
              <a:t> au plus tard le 30/06/N+1, à reception des documents </a:t>
            </a:r>
            <a:r>
              <a:rPr lang="en-US" err="1"/>
              <a:t>suivants</a:t>
            </a:r>
            <a:r>
              <a:rPr lang="en-US"/>
              <a:t> : • du </a:t>
            </a:r>
            <a:r>
              <a:rPr lang="en-US" err="1"/>
              <a:t>bilan</a:t>
            </a:r>
            <a:r>
              <a:rPr lang="en-US"/>
              <a:t> </a:t>
            </a:r>
            <a:r>
              <a:rPr lang="en-US" err="1"/>
              <a:t>quantitatif</a:t>
            </a:r>
            <a:r>
              <a:rPr lang="en-US"/>
              <a:t> et </a:t>
            </a:r>
            <a:r>
              <a:rPr lang="en-US" err="1"/>
              <a:t>qualitatif</a:t>
            </a:r>
            <a:r>
              <a:rPr lang="en-US"/>
              <a:t> de </a:t>
            </a:r>
            <a:r>
              <a:rPr lang="en-US" err="1"/>
              <a:t>l’action</a:t>
            </a:r>
            <a:r>
              <a:rPr lang="en-US"/>
              <a:t>, • du budget </a:t>
            </a:r>
            <a:r>
              <a:rPr lang="en-US" err="1"/>
              <a:t>réalisé</a:t>
            </a:r>
            <a:r>
              <a:rPr lang="en-US"/>
              <a:t>. </a:t>
            </a:r>
            <a:r>
              <a:rPr lang="en-US" err="1"/>
              <a:t>ce</a:t>
            </a:r>
            <a:r>
              <a:rPr lang="en-US"/>
              <a:t> qui </a:t>
            </a:r>
            <a:r>
              <a:rPr lang="en-US" err="1"/>
              <a:t>permet</a:t>
            </a:r>
            <a:r>
              <a:rPr lang="en-US"/>
              <a:t> à la Caf </a:t>
            </a:r>
            <a:r>
              <a:rPr lang="en-US" err="1"/>
              <a:t>d’évaluer</a:t>
            </a:r>
            <a:r>
              <a:rPr lang="en-US"/>
              <a:t> </a:t>
            </a:r>
            <a:r>
              <a:rPr lang="en-US" err="1"/>
              <a:t>l’atteinte</a:t>
            </a:r>
            <a:r>
              <a:rPr lang="en-US"/>
              <a:t> des </a:t>
            </a:r>
            <a:r>
              <a:rPr lang="en-US" err="1"/>
              <a:t>objectifs</a:t>
            </a:r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9F3FAF-CC6A-478D-BF6B-BD1EE87BC1B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8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7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1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31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En-tête 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24/2/2025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CC057153-B650-4DEB-B370-79DDCFDCE934}" type="slidenum">
              <a:rPr lang="en-US" smtClean="0"/>
              <a:pPr rtl="0"/>
              <a:t>‹#›</a:t>
            </a:fld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0" y="859536"/>
            <a:ext cx="7772400" cy="594360"/>
          </a:xfrm>
        </p:spPr>
        <p:txBody>
          <a:bodyPr rtlCol="0" anchor="t" anchorCtr="0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1836564"/>
            <a:ext cx="8138160" cy="4206240"/>
          </a:xfrm>
        </p:spPr>
        <p:txBody>
          <a:bodyPr rtlCol="0" anchor="b" anchorCtr="0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109256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-têt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24/2/2025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CC057153-B650-4DEB-B370-79DDCFDCE934}" type="slidenum">
              <a:rPr lang="en-US" smtClean="0"/>
              <a:pPr rtl="0"/>
              <a:t>‹#›</a:t>
            </a:fld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0" y="5422392"/>
            <a:ext cx="7772400" cy="594360"/>
          </a:xfrm>
        </p:spPr>
        <p:txBody>
          <a:bodyPr rtlCol="0" anchor="b" anchorCtr="0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859536"/>
            <a:ext cx="8138160" cy="4206240"/>
          </a:xfrm>
        </p:spPr>
        <p:txBody>
          <a:bodyPr rtlCol="0" anchor="t" anchorCtr="0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pPr rtl="0"/>
            <a:r>
              <a:rPr lang="fr"/>
              <a:t>Modifiez le style du titre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4D523C5-E38D-F0DE-48C0-B6B8404B6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912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et texte empilés en petite ar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24/2/2025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2DE90F28-AFBB-4AB2-AA79-6D3F72ED131B}" type="slidenum">
              <a:rPr lang="en-US" smtClean="0"/>
              <a:pPr rtl="0"/>
              <a:t>‹#›</a:t>
            </a:fld>
            <a:endParaRPr lang="en-US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87D5047A-8374-81B9-9ABD-CFA7D417D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023488" y="0"/>
            <a:ext cx="0" cy="6858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’image 9">
            <a:extLst>
              <a:ext uri="{FF2B5EF4-FFF2-40B4-BE49-F238E27FC236}">
                <a16:creationId xmlns:a16="http://schemas.microsoft.com/office/drawing/2014/main" id="{9BE07FF4-BF4B-6398-D1A0-BFF55DCF086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471121" y="1298448"/>
            <a:ext cx="2132678" cy="2132678"/>
          </a:xfrm>
          <a:custGeom>
            <a:avLst/>
            <a:gdLst>
              <a:gd name="connsiteX0" fmla="*/ 1066339 w 2132678"/>
              <a:gd name="connsiteY0" fmla="*/ 0 h 2132678"/>
              <a:gd name="connsiteX1" fmla="*/ 2132678 w 2132678"/>
              <a:gd name="connsiteY1" fmla="*/ 1066339 h 2132678"/>
              <a:gd name="connsiteX2" fmla="*/ 2132678 w 2132678"/>
              <a:gd name="connsiteY2" fmla="*/ 2132678 h 2132678"/>
              <a:gd name="connsiteX3" fmla="*/ 0 w 2132678"/>
              <a:gd name="connsiteY3" fmla="*/ 2132678 h 2132678"/>
              <a:gd name="connsiteX4" fmla="*/ 0 w 2132678"/>
              <a:gd name="connsiteY4" fmla="*/ 1066339 h 2132678"/>
              <a:gd name="connsiteX5" fmla="*/ 1066339 w 2132678"/>
              <a:gd name="connsiteY5" fmla="*/ 0 h 2132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32678" h="2132678">
                <a:moveTo>
                  <a:pt x="1066339" y="0"/>
                </a:moveTo>
                <a:cubicBezTo>
                  <a:pt x="1655262" y="0"/>
                  <a:pt x="2132678" y="477416"/>
                  <a:pt x="2132678" y="1066339"/>
                </a:cubicBezTo>
                <a:lnTo>
                  <a:pt x="2132678" y="2132678"/>
                </a:lnTo>
                <a:lnTo>
                  <a:pt x="0" y="2132678"/>
                </a:lnTo>
                <a:lnTo>
                  <a:pt x="0" y="1066339"/>
                </a:lnTo>
                <a:cubicBezTo>
                  <a:pt x="0" y="477416"/>
                  <a:pt x="477416" y="0"/>
                  <a:pt x="1066339" y="0"/>
                </a:cubicBezTo>
                <a:close/>
              </a:path>
            </a:pathLst>
          </a:custGeo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 wrap="square" rtlCol="0" anchor="ctr" anchorCtr="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"/>
              <a:t>Cliquez sur l’icône pour ajouter une image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1304" y="841248"/>
            <a:ext cx="5486400" cy="5340096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r"/>
              <a:t>Modifiez les styles du texte</a:t>
            </a:r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3813048"/>
            <a:ext cx="3959352" cy="2157984"/>
          </a:xfrm>
        </p:spPr>
        <p:txBody>
          <a:bodyPr rtlCol="0" anchor="t" anchorCtr="0">
            <a:no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rtl="0"/>
            <a:r>
              <a:rPr lang="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6332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5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95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8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1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0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5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3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4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  <p:sldLayoutId id="214748395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.frascotti@caf01.caf.fr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truffert@caf01.caf.f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andrine.peyron@caf01.caf.f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A224B9C-7B44-2A73-67B5-1D0CBFF88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3939" y="2142836"/>
            <a:ext cx="4041800" cy="3163224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400"/>
              <a:t>Présentation du Règlement Intérieur des Aides Financières Collectives 2026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EC313B3-8A66-D610-6951-A7858D0B7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3938" y="5163820"/>
            <a:ext cx="4408228" cy="1192815"/>
          </a:xfrm>
        </p:spPr>
        <p:txBody>
          <a:bodyPr anchor="b">
            <a:normAutofit/>
          </a:bodyPr>
          <a:lstStyle/>
          <a:p>
            <a:pPr algn="l"/>
            <a:r>
              <a:rPr lang="en-US"/>
              <a:t>Résumé des règles clés pour le soutien financier collectif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19C9A3-B73F-93A1-4B71-C4EDDB10DF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869" r="11883" b="2"/>
          <a:stretch>
            <a:fillRect/>
          </a:stretch>
        </p:blipFill>
        <p:spPr>
          <a:xfrm>
            <a:off x="63373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600B80-9E95-8B99-C61C-6756BD9B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1120" y="6455664"/>
            <a:ext cx="2743200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r>
              <a:rPr lang="en-US" sz="1100">
                <a:solidFill>
                  <a:srgbClr val="FFFFFF"/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C4133-96D7-89EA-6981-27835A34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fld id="{CC057153-B650-4DEB-B370-79DDCFDCE934}" type="slidenum">
              <a:rPr lang="en-US" sz="1100">
                <a:solidFill>
                  <a:srgbClr val="FFFFFF"/>
                </a:solidFill>
              </a:rPr>
              <a:pPr rtl="0">
                <a:spcAft>
                  <a:spcPts val="600"/>
                </a:spcAft>
              </a:pPr>
              <a:t>1</a:t>
            </a:fld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3" name="Image 2" descr="Une image contenant texte, Police, affich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888817A-AF2A-55E3-EDDF-717DE64FA6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" y="142875"/>
            <a:ext cx="12192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15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1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build="p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77583B-DFB1-E173-5046-CBC4D354F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EFC71F3-B66E-B374-9705-43B734F35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B5869C9-FDE8-FC38-C622-FBE50B729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237204"/>
            <a:ext cx="4366840" cy="237842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5400"/>
              <a:t>Aides au </a:t>
            </a:r>
            <a:r>
              <a:rPr lang="en-US" sz="5400" err="1"/>
              <a:t>fonctionnement</a:t>
            </a:r>
            <a:r>
              <a:rPr lang="en-US" sz="5400"/>
              <a:t> par </a:t>
            </a:r>
            <a:r>
              <a:rPr lang="en-US" sz="5400" err="1"/>
              <a:t>thématique</a:t>
            </a:r>
            <a:r>
              <a:rPr lang="en-US" sz="5400"/>
              <a:t> </a:t>
            </a:r>
            <a:endParaRPr lang="en-US" sz="5400" kern="1200">
              <a:latin typeface="+mj-lt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A94753A-76A0-8D3C-EBD4-A647E0E7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E45C74C-DD4E-55B0-38D3-D004C7538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289A288-8184-52EF-F20B-CBAD47172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9D5E4C6-9AD8-FBFA-9934-83326DAA9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C569E26-A4A5-270E-FF16-2814C61B0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rgbClr val="0F9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5ACC73-B143-F3BB-14DF-4BEFF4AF01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BB7360-C1EB-0FD6-0F1A-DCAE6CD7C2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848054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A5D9D2-4980-C9E1-7C9D-CD5C00088C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8C7C3F-6443-30CB-982C-845DD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0224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058AB2-2CCA-134E-DBDC-B3235F11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/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FAACD-4BED-E64A-74CA-583712D3B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CC057153-B650-4DEB-B370-79DDCFDCE934}" type="slidenum">
              <a:rPr lang="en-US" smtClean="0"/>
              <a:pPr rtl="0">
                <a:spcAft>
                  <a:spcPts val="600"/>
                </a:spcAft>
              </a:pPr>
              <a:t>11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407D21A-9FA7-4A6D-BC37-A277DCDC0B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345723"/>
              </p:ext>
            </p:extLst>
          </p:nvPr>
        </p:nvGraphicFramePr>
        <p:xfrm>
          <a:off x="5516016" y="2320963"/>
          <a:ext cx="5819790" cy="1840673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969267">
                  <a:extLst>
                    <a:ext uri="{9D8B030D-6E8A-4147-A177-3AD203B41FA5}">
                      <a16:colId xmlns:a16="http://schemas.microsoft.com/office/drawing/2014/main" val="12045530"/>
                    </a:ext>
                  </a:extLst>
                </a:gridCol>
                <a:gridCol w="1887350">
                  <a:extLst>
                    <a:ext uri="{9D8B030D-6E8A-4147-A177-3AD203B41FA5}">
                      <a16:colId xmlns:a16="http://schemas.microsoft.com/office/drawing/2014/main" val="350791912"/>
                    </a:ext>
                  </a:extLst>
                </a:gridCol>
                <a:gridCol w="1963173">
                  <a:extLst>
                    <a:ext uri="{9D8B030D-6E8A-4147-A177-3AD203B41FA5}">
                      <a16:colId xmlns:a16="http://schemas.microsoft.com/office/drawing/2014/main" val="3174118213"/>
                    </a:ext>
                  </a:extLst>
                </a:gridCol>
              </a:tblGrid>
              <a:tr h="5984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>
                          <a:solidFill>
                            <a:schemeClr val="tx1"/>
                          </a:solidFill>
                        </a:rPr>
                        <a:t>Type </a:t>
                      </a:r>
                      <a:r>
                        <a:rPr lang="en-US" sz="1600" b="1" cap="all" spc="150" err="1">
                          <a:solidFill>
                            <a:schemeClr val="tx1"/>
                          </a:solidFill>
                        </a:rPr>
                        <a:t>d'aide</a:t>
                      </a:r>
                    </a:p>
                  </a:txBody>
                  <a:tcPr marL="133442" marR="133442" marT="133442" marB="133442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err="1">
                          <a:solidFill>
                            <a:schemeClr val="tx1"/>
                          </a:solidFill>
                        </a:rPr>
                        <a:t>Montant</a:t>
                      </a:r>
                    </a:p>
                  </a:txBody>
                  <a:tcPr marL="133442" marR="133442" marT="133442" marB="133442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>
                          <a:solidFill>
                            <a:schemeClr val="tx1"/>
                          </a:solidFill>
                        </a:rPr>
                        <a:t>Conditions</a:t>
                      </a:r>
                    </a:p>
                  </a:txBody>
                  <a:tcPr marL="133442" marR="133442" marT="133442" marB="133442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54154"/>
                  </a:ext>
                </a:extLst>
              </a:tr>
              <a:tr h="11968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none" spc="0">
                          <a:solidFill>
                            <a:schemeClr val="tx1"/>
                          </a:solidFill>
                        </a:rPr>
                        <a:t>Animation des réseaux</a:t>
                      </a:r>
                    </a:p>
                  </a:txBody>
                  <a:tcPr marL="133442" marR="133442" marT="133442" marB="1334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>
                          <a:solidFill>
                            <a:schemeClr val="tx1"/>
                          </a:solidFill>
                        </a:rPr>
                        <a:t>Variable</a:t>
                      </a:r>
                    </a:p>
                  </a:txBody>
                  <a:tcPr marL="133442" marR="133442" marT="133442" marB="1334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cap="none" spc="0" err="1">
                          <a:solidFill>
                            <a:schemeClr val="tx1"/>
                          </a:solidFill>
                        </a:rPr>
                        <a:t>Rayonnement</a:t>
                      </a:r>
                      <a:r>
                        <a:rPr lang="en-US" sz="16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cap="none" spc="0" err="1">
                          <a:solidFill>
                            <a:schemeClr val="tx1"/>
                          </a:solidFill>
                        </a:rPr>
                        <a:t>départemental</a:t>
                      </a:r>
                      <a:r>
                        <a:rPr lang="en-US" sz="1600" cap="none" spc="0">
                          <a:solidFill>
                            <a:schemeClr val="tx1"/>
                          </a:solidFill>
                        </a:rPr>
                        <a:t>, coordination et formation</a:t>
                      </a:r>
                    </a:p>
                  </a:txBody>
                  <a:tcPr marL="133442" marR="133442" marT="133442" marB="13344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09560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4656B1DD-9E2A-54B9-621E-E4B38E9A1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3813048"/>
            <a:ext cx="3968877" cy="1053084"/>
          </a:xfrm>
        </p:spPr>
        <p:txBody>
          <a:bodyPr anchor="t">
            <a:normAutofit/>
          </a:bodyPr>
          <a:lstStyle/>
          <a:p>
            <a:r>
              <a:rPr lang="en-US"/>
              <a:t>Animation des réseaux toute </a:t>
            </a:r>
            <a:r>
              <a:rPr lang="en-US" err="1"/>
              <a:t>thématique</a:t>
            </a:r>
            <a:r>
              <a:rPr lang="en-US"/>
              <a:t> 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C349F6-2AA0-217A-8B65-4FF1D0E8B2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970" y="749835"/>
            <a:ext cx="4257216" cy="268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55998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DA7CCA5E-0D71-3882-E247-FFFCE5409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9135" y="340716"/>
            <a:ext cx="8320455" cy="67810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/>
              <a:t>Bonus </a:t>
            </a:r>
            <a:r>
              <a:rPr lang="en-US" sz="3600" b="1" err="1"/>
              <a:t>Accueil</a:t>
            </a:r>
            <a:r>
              <a:rPr lang="en-US" sz="3600" b="1"/>
              <a:t> de Loisirs pour Tous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BCA93B-AFE7-D015-9E31-57134D6DA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0EA45-549B-725E-2434-10A0FFA13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C057153-B650-4DEB-B370-79DDCFDCE934}" type="slidenum">
              <a:rPr lang="en-US" smtClean="0"/>
              <a:pPr rtl="0"/>
              <a:t>12</a:t>
            </a:fld>
            <a:endParaRPr lang="en-US"/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B14149A0-9C81-F273-3805-27204D2CC260}"/>
              </a:ext>
            </a:extLst>
          </p:cNvPr>
          <p:cNvSpPr txBox="1">
            <a:spLocks/>
          </p:cNvSpPr>
          <p:nvPr/>
        </p:nvSpPr>
        <p:spPr>
          <a:xfrm>
            <a:off x="208507" y="188225"/>
            <a:ext cx="2571938" cy="839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/>
              <a:t>Jeunesse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48560FB-EE6D-3ACD-F6A5-FB8AD34F4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454548"/>
              </p:ext>
            </p:extLst>
          </p:nvPr>
        </p:nvGraphicFramePr>
        <p:xfrm>
          <a:off x="2012830" y="3623094"/>
          <a:ext cx="9580405" cy="27441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8113">
                  <a:extLst>
                    <a:ext uri="{9D8B030D-6E8A-4147-A177-3AD203B41FA5}">
                      <a16:colId xmlns:a16="http://schemas.microsoft.com/office/drawing/2014/main" val="350946260"/>
                    </a:ext>
                  </a:extLst>
                </a:gridCol>
                <a:gridCol w="2147793">
                  <a:extLst>
                    <a:ext uri="{9D8B030D-6E8A-4147-A177-3AD203B41FA5}">
                      <a16:colId xmlns:a16="http://schemas.microsoft.com/office/drawing/2014/main" val="2390619824"/>
                    </a:ext>
                  </a:extLst>
                </a:gridCol>
                <a:gridCol w="2017058">
                  <a:extLst>
                    <a:ext uri="{9D8B030D-6E8A-4147-A177-3AD203B41FA5}">
                      <a16:colId xmlns:a16="http://schemas.microsoft.com/office/drawing/2014/main" val="976134757"/>
                    </a:ext>
                  </a:extLst>
                </a:gridCol>
                <a:gridCol w="2967441">
                  <a:extLst>
                    <a:ext uri="{9D8B030D-6E8A-4147-A177-3AD203B41FA5}">
                      <a16:colId xmlns:a16="http://schemas.microsoft.com/office/drawing/2014/main" val="1073902452"/>
                    </a:ext>
                  </a:extLst>
                </a:gridCol>
              </a:tblGrid>
              <a:tr h="106325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</a:rPr>
                        <a:t>Nature du service</a:t>
                      </a:r>
                    </a:p>
                  </a:txBody>
                  <a:tcPr marL="0" marR="0" marT="0" marB="0" anchor="ctr"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</a:rPr>
                        <a:t>Subvention socle </a:t>
                      </a:r>
                    </a:p>
                  </a:txBody>
                  <a:tcPr marL="0" marR="0" marT="0" marB="0" anchor="ctr"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err="1">
                          <a:effectLst/>
                        </a:rPr>
                        <a:t>Montant</a:t>
                      </a:r>
                      <a:r>
                        <a:rPr lang="en-US">
                          <a:effectLst/>
                        </a:rPr>
                        <a:t> du Bonus  à 50%</a:t>
                      </a:r>
                    </a:p>
                  </a:txBody>
                  <a:tcPr marL="0" marR="0" marT="0" marB="0" anchor="ctr"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</a:rPr>
                        <a:t>Subvention </a:t>
                      </a:r>
                      <a:r>
                        <a:rPr lang="en-US" err="1">
                          <a:effectLst/>
                        </a:rPr>
                        <a:t>bonifiée</a:t>
                      </a:r>
                      <a:r>
                        <a:rPr lang="en-US">
                          <a:effectLst/>
                        </a:rPr>
                        <a:t> </a:t>
                      </a:r>
                      <a:r>
                        <a:rPr lang="en-US" err="1">
                          <a:effectLst/>
                        </a:rPr>
                        <a:t>si</a:t>
                      </a:r>
                      <a:r>
                        <a:rPr lang="en-US">
                          <a:effectLst/>
                        </a:rPr>
                        <a:t> </a:t>
                      </a:r>
                      <a:r>
                        <a:rPr lang="en-US" err="1">
                          <a:effectLst/>
                        </a:rPr>
                        <a:t>éligible</a:t>
                      </a:r>
                    </a:p>
                  </a:txBody>
                  <a:tcPr marL="0" marR="0" marT="0" marB="0" anchor="ctr">
                    <a:solidFill>
                      <a:srgbClr val="0F9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718733"/>
                  </a:ext>
                </a:extLst>
              </a:tr>
              <a:tr h="5789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Périscolaire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      1 700 €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850 €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    2 550 €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23320513"/>
                  </a:ext>
                </a:extLst>
              </a:tr>
              <a:tr h="5416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Extrascolaire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      1 900 €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950 €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    2 850 €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0704191"/>
                  </a:ext>
                </a:extLst>
              </a:tr>
              <a:tr h="5602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err="1">
                          <a:effectLst/>
                        </a:rPr>
                        <a:t>Accueil</a:t>
                      </a:r>
                      <a:r>
                        <a:rPr lang="en-US">
                          <a:effectLst/>
                        </a:rPr>
                        <a:t> adolescents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      2 100 €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1 050 €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                    3 150 €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8378928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A6975E3-117C-5956-F94D-3D5468F62A49}"/>
              </a:ext>
            </a:extLst>
          </p:cNvPr>
          <p:cNvSpPr txBox="1"/>
          <p:nvPr/>
        </p:nvSpPr>
        <p:spPr>
          <a:xfrm>
            <a:off x="593430" y="1092038"/>
            <a:ext cx="11425415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err="1"/>
              <a:t>Cible</a:t>
            </a:r>
            <a:r>
              <a:rPr lang="en-US"/>
              <a:t> : </a:t>
            </a:r>
            <a:r>
              <a:rPr lang="en-US" b="1" err="1"/>
              <a:t>L'ensemble</a:t>
            </a:r>
            <a:r>
              <a:rPr lang="en-US" b="1"/>
              <a:t> des </a:t>
            </a:r>
            <a:r>
              <a:rPr lang="en-US" b="1" err="1"/>
              <a:t>Accueils</a:t>
            </a:r>
            <a:r>
              <a:rPr lang="en-US" b="1"/>
              <a:t> de </a:t>
            </a:r>
            <a:r>
              <a:rPr lang="en-US" b="1" err="1"/>
              <a:t>Loisirs</a:t>
            </a:r>
            <a:r>
              <a:rPr lang="en-US" b="1"/>
              <a:t> </a:t>
            </a:r>
            <a:r>
              <a:rPr lang="en-US" b="1" err="1"/>
              <a:t>conventionnés</a:t>
            </a:r>
            <a:r>
              <a:rPr lang="en-US" b="1"/>
              <a:t> au </a:t>
            </a:r>
            <a:r>
              <a:rPr lang="en-US" b="1" err="1"/>
              <a:t>titre</a:t>
            </a:r>
            <a:r>
              <a:rPr lang="en-US" b="1"/>
              <a:t> de le PS </a:t>
            </a:r>
            <a:r>
              <a:rPr lang="en-US" b="1" err="1"/>
              <a:t>péri</a:t>
            </a:r>
            <a:r>
              <a:rPr lang="en-US" b="1"/>
              <a:t>, extra et adolescents </a:t>
            </a:r>
            <a:endParaRPr lang="en-US" sz="1200" b="1"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endParaRPr lang="en-US"/>
          </a:p>
          <a:p>
            <a:r>
              <a:rPr lang="en-US" b="1"/>
              <a:t>Objectif</a:t>
            </a:r>
            <a:r>
              <a:rPr lang="en-US"/>
              <a:t> : encourager </a:t>
            </a:r>
            <a:r>
              <a:rPr lang="en-US" err="1"/>
              <a:t>l’accès</a:t>
            </a:r>
            <a:r>
              <a:rPr lang="en-US"/>
              <a:t> des enfants et adolescents aux </a:t>
            </a:r>
            <a:r>
              <a:rPr lang="en-US" err="1"/>
              <a:t>loisirs</a:t>
            </a:r>
            <a:r>
              <a:rPr lang="en-US"/>
              <a:t> </a:t>
            </a:r>
            <a:r>
              <a:rPr lang="en-US" err="1"/>
              <a:t>éducatifs</a:t>
            </a:r>
            <a:r>
              <a:rPr lang="en-US"/>
              <a:t>, </a:t>
            </a:r>
            <a:r>
              <a:rPr lang="en-US" err="1"/>
              <a:t>notamment</a:t>
            </a:r>
            <a:r>
              <a:rPr lang="en-US"/>
              <a:t> les plus bas QF. </a:t>
            </a:r>
          </a:p>
          <a:p>
            <a:r>
              <a:rPr lang="en-US" b="1" err="1"/>
              <a:t>Atout</a:t>
            </a:r>
            <a:r>
              <a:rPr lang="en-US" b="1"/>
              <a:t> : </a:t>
            </a:r>
            <a:r>
              <a:rPr lang="en-US" err="1"/>
              <a:t>chaque</a:t>
            </a:r>
            <a:r>
              <a:rPr lang="en-US"/>
              <a:t> </a:t>
            </a:r>
            <a:r>
              <a:rPr lang="en-US" err="1"/>
              <a:t>équipement</a:t>
            </a:r>
            <a:r>
              <a:rPr lang="en-US"/>
              <a:t> </a:t>
            </a:r>
            <a:r>
              <a:rPr lang="en-US" err="1"/>
              <a:t>peux</a:t>
            </a:r>
            <a:r>
              <a:rPr lang="en-US"/>
              <a:t> </a:t>
            </a:r>
            <a:r>
              <a:rPr lang="en-US" err="1"/>
              <a:t>utiliser</a:t>
            </a:r>
            <a:r>
              <a:rPr lang="en-US"/>
              <a:t> </a:t>
            </a:r>
            <a:r>
              <a:rPr lang="en-US" err="1"/>
              <a:t>cette</a:t>
            </a:r>
            <a:r>
              <a:rPr lang="en-US"/>
              <a:t> subvention </a:t>
            </a:r>
            <a:r>
              <a:rPr lang="en-US" err="1"/>
              <a:t>selon</a:t>
            </a:r>
            <a:r>
              <a:rPr lang="en-US"/>
              <a:t> les </a:t>
            </a:r>
            <a:r>
              <a:rPr lang="en-US" err="1"/>
              <a:t>besoins</a:t>
            </a:r>
            <a:r>
              <a:rPr lang="en-US"/>
              <a:t> des </a:t>
            </a:r>
            <a:r>
              <a:rPr lang="en-US" err="1"/>
              <a:t>repérés</a:t>
            </a:r>
            <a:r>
              <a:rPr lang="en-US"/>
              <a:t> ( pendant tout </a:t>
            </a:r>
            <a:r>
              <a:rPr lang="en-US" err="1"/>
              <a:t>ou</a:t>
            </a:r>
            <a:r>
              <a:rPr lang="en-US"/>
              <a:t> </a:t>
            </a:r>
            <a:r>
              <a:rPr lang="en-US" err="1"/>
              <a:t>partie</a:t>
            </a:r>
            <a:r>
              <a:rPr lang="en-US"/>
              <a:t> des </a:t>
            </a:r>
            <a:r>
              <a:rPr lang="en-US" err="1"/>
              <a:t>vacances</a:t>
            </a:r>
            <a:r>
              <a:rPr lang="en-US"/>
              <a:t>, très bas </a:t>
            </a:r>
            <a:r>
              <a:rPr lang="en-US" err="1"/>
              <a:t>Qf</a:t>
            </a:r>
            <a:r>
              <a:rPr lang="en-US"/>
              <a:t>, famille </a:t>
            </a:r>
            <a:r>
              <a:rPr lang="en-US" err="1"/>
              <a:t>monoparentale</a:t>
            </a:r>
            <a:r>
              <a:rPr lang="en-US"/>
              <a:t>, </a:t>
            </a:r>
            <a:r>
              <a:rPr lang="en-US" err="1"/>
              <a:t>familles</a:t>
            </a:r>
            <a:r>
              <a:rPr lang="en-US"/>
              <a:t> </a:t>
            </a:r>
            <a:r>
              <a:rPr lang="en-US" err="1"/>
              <a:t>nombreuses</a:t>
            </a:r>
            <a:r>
              <a:rPr lang="en-US"/>
              <a:t>... )</a:t>
            </a:r>
          </a:p>
          <a:p>
            <a:endParaRPr lang="en-US" b="1"/>
          </a:p>
          <a:p>
            <a:r>
              <a:rPr lang="en-US" b="1"/>
              <a:t>Condition </a:t>
            </a:r>
            <a:r>
              <a:rPr lang="en-US" b="1" err="1"/>
              <a:t>d'octroi</a:t>
            </a:r>
            <a:r>
              <a:rPr lang="en-US" b="1"/>
              <a:t> :</a:t>
            </a:r>
            <a:r>
              <a:rPr lang="en-US"/>
              <a:t> </a:t>
            </a:r>
            <a:r>
              <a:rPr lang="en-US" err="1"/>
              <a:t>une</a:t>
            </a:r>
            <a:r>
              <a:rPr lang="en-US"/>
              <a:t> </a:t>
            </a:r>
            <a:r>
              <a:rPr lang="en-US" err="1"/>
              <a:t>demande</a:t>
            </a:r>
            <a:r>
              <a:rPr lang="en-US"/>
              <a:t> de subvention doit </a:t>
            </a:r>
            <a:r>
              <a:rPr lang="en-US" err="1"/>
              <a:t>être</a:t>
            </a:r>
            <a:r>
              <a:rPr lang="en-US"/>
              <a:t> </a:t>
            </a:r>
            <a:r>
              <a:rPr lang="en-US" err="1"/>
              <a:t>réalisée</a:t>
            </a:r>
            <a:r>
              <a:rPr lang="en-US"/>
              <a:t> par le </a:t>
            </a:r>
            <a:r>
              <a:rPr lang="en-US" err="1"/>
              <a:t>partenaire</a:t>
            </a:r>
            <a:r>
              <a:rPr lang="en-US"/>
              <a:t> (</a:t>
            </a:r>
            <a:r>
              <a:rPr lang="en-US" err="1"/>
              <a:t>formulaire</a:t>
            </a:r>
            <a:r>
              <a:rPr lang="en-US"/>
              <a:t> </a:t>
            </a:r>
            <a:r>
              <a:rPr lang="en-US" err="1"/>
              <a:t>générique</a:t>
            </a:r>
            <a:r>
              <a:rPr lang="en-US"/>
              <a:t>) 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054789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33837-18D2-95A3-805B-ACC25E993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0FF096C6-5DB2-30E5-EDC0-029CF531A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7984" y="439572"/>
            <a:ext cx="8772770" cy="10012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err="1"/>
              <a:t>Parentalité</a:t>
            </a:r>
            <a:r>
              <a:rPr lang="en-US" sz="3600" b="1"/>
              <a:t>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749050-5B72-6F75-AF97-64F64563B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48231-90DB-E88B-8E6A-013EB14C2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C057153-B650-4DEB-B370-79DDCFDCE934}" type="slidenum">
              <a:rPr lang="en-US" smtClean="0"/>
              <a:pPr rtl="0"/>
              <a:t>13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EC6BDC-0BD9-04D4-29D0-362D8587C5D7}"/>
              </a:ext>
            </a:extLst>
          </p:cNvPr>
          <p:cNvSpPr txBox="1"/>
          <p:nvPr/>
        </p:nvSpPr>
        <p:spPr>
          <a:xfrm>
            <a:off x="1010494" y="1438011"/>
            <a:ext cx="10260400" cy="23902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D9597E-22C4-51C4-0EA8-EB270EE05FD8}"/>
              </a:ext>
            </a:extLst>
          </p:cNvPr>
          <p:cNvSpPr txBox="1"/>
          <p:nvPr/>
        </p:nvSpPr>
        <p:spPr>
          <a:xfrm>
            <a:off x="485814" y="1496308"/>
            <a:ext cx="11096001" cy="26233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A31FD8-6B11-8378-EEF8-C8B6DCD9E401}"/>
              </a:ext>
            </a:extLst>
          </p:cNvPr>
          <p:cNvSpPr txBox="1"/>
          <p:nvPr/>
        </p:nvSpPr>
        <p:spPr>
          <a:xfrm>
            <a:off x="777302" y="1379712"/>
            <a:ext cx="102409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2DDEC7-B7CD-C8BF-7A70-57688C707E31}"/>
              </a:ext>
            </a:extLst>
          </p:cNvPr>
          <p:cNvSpPr txBox="1"/>
          <p:nvPr/>
        </p:nvSpPr>
        <p:spPr>
          <a:xfrm>
            <a:off x="1011689" y="2253652"/>
            <a:ext cx="4090964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ea typeface="+mn-lt"/>
                <a:cs typeface="+mn-lt"/>
              </a:rPr>
              <a:t>Médiation</a:t>
            </a:r>
            <a:r>
              <a:rPr lang="en-US" sz="2000" b="1">
                <a:ea typeface="+mn-lt"/>
                <a:cs typeface="+mn-lt"/>
              </a:rPr>
              <a:t> </a:t>
            </a:r>
            <a:r>
              <a:rPr lang="en-US" sz="2000" b="1" err="1">
                <a:ea typeface="+mn-lt"/>
                <a:cs typeface="+mn-lt"/>
              </a:rPr>
              <a:t>Familiale</a:t>
            </a:r>
            <a:r>
              <a:rPr lang="en-US" sz="2000" b="1">
                <a:ea typeface="+mn-lt"/>
                <a:cs typeface="+mn-lt"/>
              </a:rPr>
              <a:t> :</a:t>
            </a:r>
          </a:p>
          <a:p>
            <a:r>
              <a:rPr lang="en-US" sz="2000" err="1">
                <a:ea typeface="+mn-lt"/>
                <a:cs typeface="+mn-lt"/>
              </a:rPr>
              <a:t>Complément</a:t>
            </a:r>
            <a:r>
              <a:rPr lang="en-US" sz="2000">
                <a:ea typeface="+mn-lt"/>
                <a:cs typeface="+mn-lt"/>
              </a:rPr>
              <a:t> de </a:t>
            </a:r>
            <a:r>
              <a:rPr lang="en-US" sz="2000" err="1">
                <a:ea typeface="+mn-lt"/>
                <a:cs typeface="+mn-lt"/>
              </a:rPr>
              <a:t>financement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versés</a:t>
            </a:r>
            <a:r>
              <a:rPr lang="en-US" sz="2000">
                <a:ea typeface="+mn-lt"/>
                <a:cs typeface="+mn-lt"/>
              </a:rPr>
              <a:t> aux associations de </a:t>
            </a:r>
            <a:r>
              <a:rPr lang="en-US" sz="2000" err="1">
                <a:ea typeface="+mn-lt"/>
                <a:cs typeface="+mn-lt"/>
              </a:rPr>
              <a:t>médiation</a:t>
            </a:r>
            <a:r>
              <a:rPr lang="en-US" sz="2000">
                <a:ea typeface="+mn-lt"/>
                <a:cs typeface="+mn-lt"/>
              </a:rPr>
              <a:t> </a:t>
            </a:r>
            <a:r>
              <a:rPr lang="en-US" sz="2000" err="1">
                <a:ea typeface="+mn-lt"/>
                <a:cs typeface="+mn-lt"/>
              </a:rPr>
              <a:t>familiales</a:t>
            </a:r>
            <a:r>
              <a:rPr lang="en-US" sz="2000">
                <a:ea typeface="+mn-lt"/>
                <a:cs typeface="+mn-lt"/>
              </a:rPr>
              <a:t> </a:t>
            </a:r>
            <a:r>
              <a:rPr lang="en-US" sz="2000" err="1">
                <a:ea typeface="+mn-lt"/>
                <a:cs typeface="+mn-lt"/>
              </a:rPr>
              <a:t>agréees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fixé</a:t>
            </a:r>
            <a:r>
              <a:rPr lang="en-US" sz="2000">
                <a:ea typeface="+mn-lt"/>
                <a:cs typeface="+mn-lt"/>
              </a:rPr>
              <a:t> à 15 % des charges dans la </a:t>
            </a:r>
            <a:r>
              <a:rPr lang="en-US" sz="2000" err="1">
                <a:ea typeface="+mn-lt"/>
                <a:cs typeface="+mn-lt"/>
              </a:rPr>
              <a:t>limite</a:t>
            </a:r>
            <a:r>
              <a:rPr lang="en-US" sz="2000">
                <a:ea typeface="+mn-lt"/>
                <a:cs typeface="+mn-lt"/>
              </a:rPr>
              <a:t> du prix plafond d’un poste de </a:t>
            </a:r>
            <a:r>
              <a:rPr lang="en-US" sz="2000" err="1">
                <a:ea typeface="+mn-lt"/>
                <a:cs typeface="+mn-lt"/>
              </a:rPr>
              <a:t>médiateur</a:t>
            </a:r>
            <a:r>
              <a:rPr lang="en-US" sz="2000">
                <a:ea typeface="+mn-lt"/>
                <a:cs typeface="+mn-lt"/>
              </a:rPr>
              <a:t> familial et sous la condition </a:t>
            </a:r>
            <a:r>
              <a:rPr lang="en-US" sz="2000" err="1">
                <a:ea typeface="+mn-lt"/>
                <a:cs typeface="+mn-lt"/>
              </a:rPr>
              <a:t>que</a:t>
            </a:r>
            <a:r>
              <a:rPr lang="en-US" sz="2000">
                <a:ea typeface="+mn-lt"/>
                <a:cs typeface="+mn-lt"/>
              </a:rPr>
              <a:t> les </a:t>
            </a:r>
            <a:r>
              <a:rPr lang="en-US" sz="2000" err="1">
                <a:ea typeface="+mn-lt"/>
                <a:cs typeface="+mn-lt"/>
              </a:rPr>
              <a:t>montants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versés</a:t>
            </a:r>
            <a:r>
              <a:rPr lang="en-US" sz="2000">
                <a:ea typeface="+mn-lt"/>
                <a:cs typeface="+mn-lt"/>
              </a:rPr>
              <a:t> par la Caf </a:t>
            </a:r>
            <a:r>
              <a:rPr lang="en-US" sz="2000" err="1">
                <a:ea typeface="+mn-lt"/>
                <a:cs typeface="+mn-lt"/>
              </a:rPr>
              <a:t>n’excèdent</a:t>
            </a:r>
            <a:r>
              <a:rPr lang="en-US" sz="2000">
                <a:ea typeface="+mn-lt"/>
                <a:cs typeface="+mn-lt"/>
              </a:rPr>
              <a:t> pas 80% du </a:t>
            </a:r>
            <a:r>
              <a:rPr lang="en-US" sz="2000" err="1">
                <a:ea typeface="+mn-lt"/>
                <a:cs typeface="+mn-lt"/>
              </a:rPr>
              <a:t>coût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réel</a:t>
            </a:r>
            <a:r>
              <a:rPr lang="en-US" sz="2000">
                <a:ea typeface="+mn-lt"/>
                <a:cs typeface="+mn-lt"/>
              </a:rPr>
              <a:t> de </a:t>
            </a:r>
            <a:r>
              <a:rPr lang="en-US" sz="2000" err="1">
                <a:ea typeface="+mn-lt"/>
                <a:cs typeface="+mn-lt"/>
              </a:rPr>
              <a:t>l’activité</a:t>
            </a:r>
            <a:endParaRPr lang="en-US" sz="2000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454EE4-1713-143D-7BFB-2BFA9D42B6C0}"/>
              </a:ext>
            </a:extLst>
          </p:cNvPr>
          <p:cNvSpPr txBox="1"/>
          <p:nvPr/>
        </p:nvSpPr>
        <p:spPr>
          <a:xfrm>
            <a:off x="5386644" y="4407860"/>
            <a:ext cx="6445349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ea typeface="+mn-lt"/>
                <a:cs typeface="+mn-lt"/>
              </a:rPr>
              <a:t>Aide à domicile:</a:t>
            </a:r>
          </a:p>
          <a:p>
            <a:r>
              <a:rPr lang="en-US" sz="2000" err="1">
                <a:ea typeface="+mn-lt"/>
                <a:cs typeface="+mn-lt"/>
              </a:rPr>
              <a:t>Financement</a:t>
            </a:r>
            <a:r>
              <a:rPr lang="en-US" sz="2000">
                <a:ea typeface="+mn-lt"/>
                <a:cs typeface="+mn-lt"/>
              </a:rPr>
              <a:t> </a:t>
            </a:r>
            <a:r>
              <a:rPr lang="en-US" sz="2000" err="1">
                <a:ea typeface="+mn-lt"/>
                <a:cs typeface="+mn-lt"/>
              </a:rPr>
              <a:t>complémentaire</a:t>
            </a:r>
            <a:r>
              <a:rPr lang="en-US" sz="2000">
                <a:ea typeface="+mn-lt"/>
                <a:cs typeface="+mn-lt"/>
              </a:rPr>
              <a:t> des services </a:t>
            </a:r>
            <a:r>
              <a:rPr lang="en-US" sz="2000" err="1">
                <a:ea typeface="+mn-lt"/>
                <a:cs typeface="+mn-lt"/>
              </a:rPr>
              <a:t>d'aide</a:t>
            </a:r>
            <a:r>
              <a:rPr lang="en-US" sz="2000">
                <a:ea typeface="+mn-lt"/>
                <a:cs typeface="+mn-lt"/>
              </a:rPr>
              <a:t> à domicile </a:t>
            </a:r>
            <a:r>
              <a:rPr lang="en-US" sz="2000" err="1">
                <a:ea typeface="+mn-lt"/>
                <a:cs typeface="+mn-lt"/>
              </a:rPr>
              <a:t>autorisées</a:t>
            </a:r>
            <a:r>
              <a:rPr lang="en-US" sz="2000">
                <a:ea typeface="+mn-lt"/>
                <a:cs typeface="+mn-lt"/>
              </a:rPr>
              <a:t> pour des motifs </a:t>
            </a:r>
            <a:r>
              <a:rPr lang="en-US" sz="2000" err="1">
                <a:ea typeface="+mn-lt"/>
                <a:cs typeface="+mn-lt"/>
              </a:rPr>
              <a:t>d’intervention</a:t>
            </a:r>
            <a:r>
              <a:rPr lang="en-US" sz="2000">
                <a:ea typeface="+mn-lt"/>
                <a:cs typeface="+mn-lt"/>
              </a:rPr>
              <a:t> locale (aide au </a:t>
            </a:r>
            <a:r>
              <a:rPr lang="en-US" sz="2000" err="1">
                <a:ea typeface="+mn-lt"/>
                <a:cs typeface="+mn-lt"/>
              </a:rPr>
              <a:t>répit</a:t>
            </a:r>
            <a:r>
              <a:rPr lang="en-US" sz="2000">
                <a:ea typeface="+mn-lt"/>
                <a:cs typeface="+mn-lt"/>
              </a:rPr>
              <a:t>), des engagements de formation </a:t>
            </a:r>
            <a:r>
              <a:rPr lang="en-US" sz="2000" err="1">
                <a:ea typeface="+mn-lt"/>
                <a:cs typeface="+mn-lt"/>
              </a:rPr>
              <a:t>qualifiante</a:t>
            </a:r>
            <a:r>
              <a:rPr lang="en-US" sz="2000">
                <a:ea typeface="+mn-lt"/>
                <a:cs typeface="+mn-lt"/>
              </a:rPr>
              <a:t> et pour </a:t>
            </a:r>
            <a:r>
              <a:rPr lang="en-US" sz="2000" err="1">
                <a:ea typeface="+mn-lt"/>
                <a:cs typeface="+mn-lt"/>
              </a:rPr>
              <a:t>l'intervention</a:t>
            </a:r>
            <a:r>
              <a:rPr lang="en-US" sz="2000">
                <a:ea typeface="+mn-lt"/>
                <a:cs typeface="+mn-lt"/>
              </a:rPr>
              <a:t> des </a:t>
            </a:r>
            <a:r>
              <a:rPr lang="en-US" sz="2000" err="1">
                <a:ea typeface="+mn-lt"/>
                <a:cs typeface="+mn-lt"/>
              </a:rPr>
              <a:t>Tisf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en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qualité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d'accueillantes</a:t>
            </a:r>
            <a:r>
              <a:rPr lang="en-US" sz="2000">
                <a:ea typeface="+mn-lt"/>
                <a:cs typeface="+mn-lt"/>
              </a:rPr>
              <a:t> dans les </a:t>
            </a:r>
            <a:r>
              <a:rPr lang="en-US" sz="2000" err="1">
                <a:ea typeface="+mn-lt"/>
                <a:cs typeface="+mn-lt"/>
              </a:rPr>
              <a:t>laeps</a:t>
            </a:r>
            <a:r>
              <a:rPr lang="en-US" sz="2000">
                <a:ea typeface="+mn-lt"/>
                <a:cs typeface="+mn-lt"/>
              </a:rPr>
              <a:t>.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9A210106-62EE-0789-9B3C-58DDD4C8E000}"/>
              </a:ext>
            </a:extLst>
          </p:cNvPr>
          <p:cNvSpPr txBox="1"/>
          <p:nvPr/>
        </p:nvSpPr>
        <p:spPr>
          <a:xfrm>
            <a:off x="6738094" y="1560777"/>
            <a:ext cx="4286350" cy="193899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rtl="0"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ea typeface="+mn-lt"/>
                <a:cs typeface="+mn-lt"/>
              </a:rPr>
              <a:t>Aide au </a:t>
            </a:r>
            <a:r>
              <a:rPr lang="en-US" sz="2000" b="1" err="1">
                <a:ea typeface="+mn-lt"/>
                <a:cs typeface="+mn-lt"/>
              </a:rPr>
              <a:t>démarrage</a:t>
            </a:r>
            <a:r>
              <a:rPr lang="en-US" sz="2000" b="1">
                <a:ea typeface="+mn-lt"/>
                <a:cs typeface="+mn-lt"/>
              </a:rPr>
              <a:t> de </a:t>
            </a:r>
            <a:r>
              <a:rPr lang="en-US" sz="2000" b="1" err="1">
                <a:ea typeface="+mn-lt"/>
                <a:cs typeface="+mn-lt"/>
              </a:rPr>
              <a:t>l’activité</a:t>
            </a:r>
            <a:r>
              <a:rPr lang="en-US" sz="2000" b="1">
                <a:ea typeface="+mn-lt"/>
                <a:cs typeface="+mn-lt"/>
              </a:rPr>
              <a:t> des Lieux </a:t>
            </a:r>
            <a:r>
              <a:rPr lang="en-US" sz="2000" b="1" err="1">
                <a:ea typeface="+mn-lt"/>
                <a:cs typeface="+mn-lt"/>
              </a:rPr>
              <a:t>d'Accueils</a:t>
            </a:r>
            <a:r>
              <a:rPr lang="en-US" sz="2000" b="1">
                <a:ea typeface="+mn-lt"/>
                <a:cs typeface="+mn-lt"/>
              </a:rPr>
              <a:t> Parents Enfants  </a:t>
            </a:r>
            <a:r>
              <a:rPr lang="en-US" sz="2000" err="1">
                <a:ea typeface="+mn-lt"/>
                <a:cs typeface="+mn-lt"/>
              </a:rPr>
              <a:t>afin</a:t>
            </a:r>
            <a:r>
              <a:rPr lang="en-US" sz="2000">
                <a:ea typeface="+mn-lt"/>
                <a:cs typeface="+mn-lt"/>
              </a:rPr>
              <a:t> de faire aux </a:t>
            </a:r>
            <a:r>
              <a:rPr lang="en-US" sz="2000" err="1">
                <a:ea typeface="+mn-lt"/>
                <a:cs typeface="+mn-lt"/>
              </a:rPr>
              <a:t>dépenses</a:t>
            </a:r>
            <a:r>
              <a:rPr lang="en-US" sz="2000">
                <a:ea typeface="+mn-lt"/>
                <a:cs typeface="+mn-lt"/>
              </a:rPr>
              <a:t> de formation </a:t>
            </a:r>
            <a:r>
              <a:rPr lang="en-US" sz="2000" err="1">
                <a:ea typeface="+mn-lt"/>
                <a:cs typeface="+mn-lt"/>
              </a:rPr>
              <a:t>initiale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ainsi</a:t>
            </a:r>
            <a:r>
              <a:rPr lang="en-US" sz="200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que</a:t>
            </a:r>
            <a:r>
              <a:rPr lang="en-US" sz="2000">
                <a:ea typeface="+mn-lt"/>
                <a:cs typeface="+mn-lt"/>
              </a:rPr>
              <a:t> de petits </a:t>
            </a:r>
            <a:r>
              <a:rPr lang="en-US" sz="2000" err="1">
                <a:ea typeface="+mn-lt"/>
                <a:cs typeface="+mn-lt"/>
              </a:rPr>
              <a:t>équipements</a:t>
            </a:r>
            <a:r>
              <a:rPr lang="en-US" sz="2000">
                <a:ea typeface="+mn-lt"/>
                <a:cs typeface="+mn-lt"/>
              </a:rPr>
              <a:t> (1500 € par an sur </a:t>
            </a:r>
            <a:r>
              <a:rPr lang="en-US" sz="2000" err="1">
                <a:ea typeface="+mn-lt"/>
                <a:cs typeface="+mn-lt"/>
              </a:rPr>
              <a:t>une</a:t>
            </a:r>
            <a:r>
              <a:rPr lang="en-US" sz="2000">
                <a:ea typeface="+mn-lt"/>
                <a:cs typeface="+mn-lt"/>
              </a:rPr>
              <a:t> durée de 3 </a:t>
            </a:r>
            <a:r>
              <a:rPr lang="en-US" sz="2000" err="1">
                <a:ea typeface="+mn-lt"/>
                <a:cs typeface="+mn-lt"/>
              </a:rPr>
              <a:t>ans</a:t>
            </a:r>
            <a:r>
              <a:rPr lang="en-US" sz="2000">
                <a:ea typeface="+mn-lt"/>
                <a:cs typeface="+mn-lt"/>
              </a:rPr>
              <a:t>)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14497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FBF14-BD34-CC02-7BBC-8CBB9CFE8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8E42301F-BC79-8EDD-B622-B029D4171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0830" y="410264"/>
            <a:ext cx="9144000" cy="8066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/>
              <a:t>Aide à </a:t>
            </a:r>
            <a:r>
              <a:rPr lang="en-US" sz="3600" b="1" err="1"/>
              <a:t>l'animation</a:t>
            </a:r>
            <a:r>
              <a:rPr lang="en-US" sz="3600" b="1"/>
              <a:t> de la vie </a:t>
            </a:r>
            <a:r>
              <a:rPr lang="en-US" sz="3600" b="1" err="1"/>
              <a:t>sociale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A3DAB9-9EEF-E3D2-895B-615ACF69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24/2/2025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D797B5-FFB0-0BD5-D9DA-F83FD5933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"/>
              <a:t>Exemple de Texte de Pied de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03A56-17B1-14F6-206D-BC6C29E77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C057153-B650-4DEB-B370-79DDCFDCE934}" type="slidenum">
              <a:rPr lang="en-US" smtClean="0"/>
              <a:pPr rtl="0"/>
              <a:t>14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614944-2339-2858-79E3-702CD2385A8E}"/>
              </a:ext>
            </a:extLst>
          </p:cNvPr>
          <p:cNvSpPr txBox="1"/>
          <p:nvPr/>
        </p:nvSpPr>
        <p:spPr>
          <a:xfrm>
            <a:off x="777302" y="1379712"/>
            <a:ext cx="102409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55AB98-FD5E-8623-C92F-17DE8994D976}"/>
              </a:ext>
            </a:extLst>
          </p:cNvPr>
          <p:cNvSpPr txBox="1"/>
          <p:nvPr/>
        </p:nvSpPr>
        <p:spPr>
          <a:xfrm>
            <a:off x="1053507" y="1221434"/>
            <a:ext cx="10965340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err="1"/>
              <a:t>Cible</a:t>
            </a:r>
            <a:r>
              <a:rPr lang="en-US"/>
              <a:t> : </a:t>
            </a:r>
            <a:r>
              <a:rPr lang="en-US" err="1"/>
              <a:t>Centres</a:t>
            </a:r>
            <a:r>
              <a:rPr lang="en-US"/>
              <a:t> </a:t>
            </a:r>
            <a:r>
              <a:rPr lang="en-US" err="1"/>
              <a:t>sociaux</a:t>
            </a:r>
            <a:r>
              <a:rPr lang="en-US"/>
              <a:t> et EVS </a:t>
            </a:r>
            <a:r>
              <a:rPr lang="en-US" u="sng" err="1"/>
              <a:t>agréés</a:t>
            </a:r>
            <a:r>
              <a:rPr lang="en-US" u="sng"/>
              <a:t> </a:t>
            </a:r>
          </a:p>
          <a:p>
            <a:endParaRPr lang="en-US"/>
          </a:p>
          <a:p>
            <a:r>
              <a:rPr lang="en-US" b="1"/>
              <a:t>Objectif</a:t>
            </a:r>
            <a:r>
              <a:rPr lang="en-US"/>
              <a:t> : encourager le </a:t>
            </a:r>
            <a:r>
              <a:rPr lang="en-US" err="1"/>
              <a:t>maintien</a:t>
            </a:r>
            <a:r>
              <a:rPr lang="en-US"/>
              <a:t> et le </a:t>
            </a:r>
            <a:r>
              <a:rPr lang="en-US" err="1"/>
              <a:t>développement</a:t>
            </a:r>
            <a:r>
              <a:rPr lang="en-US"/>
              <a:t> de la </a:t>
            </a:r>
            <a:r>
              <a:rPr lang="en-US" err="1"/>
              <a:t>dynamique</a:t>
            </a:r>
            <a:r>
              <a:rPr lang="en-US"/>
              <a:t> de la structure sur son </a:t>
            </a:r>
            <a:r>
              <a:rPr lang="en-US" err="1"/>
              <a:t>territoire</a:t>
            </a:r>
            <a:r>
              <a:rPr lang="en-US"/>
              <a:t>. </a:t>
            </a:r>
          </a:p>
          <a:p>
            <a:endParaRPr lang="en-US"/>
          </a:p>
          <a:p>
            <a:endParaRPr lang="en-US" sz="2000" b="1"/>
          </a:p>
          <a:p>
            <a:endParaRPr lang="en-US" sz="2000" b="1"/>
          </a:p>
          <a:p>
            <a:endParaRPr lang="en-US" sz="20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32E21A1-DEF8-6BC3-4BC7-9ABEA34F5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34330"/>
              </p:ext>
            </p:extLst>
          </p:nvPr>
        </p:nvGraphicFramePr>
        <p:xfrm>
          <a:off x="1246908" y="2478973"/>
          <a:ext cx="10244939" cy="3234457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5301996">
                  <a:extLst>
                    <a:ext uri="{9D8B030D-6E8A-4147-A177-3AD203B41FA5}">
                      <a16:colId xmlns:a16="http://schemas.microsoft.com/office/drawing/2014/main" val="3959625296"/>
                    </a:ext>
                  </a:extLst>
                </a:gridCol>
                <a:gridCol w="2465487">
                  <a:extLst>
                    <a:ext uri="{9D8B030D-6E8A-4147-A177-3AD203B41FA5}">
                      <a16:colId xmlns:a16="http://schemas.microsoft.com/office/drawing/2014/main" val="4064338556"/>
                    </a:ext>
                  </a:extLst>
                </a:gridCol>
                <a:gridCol w="2477456">
                  <a:extLst>
                    <a:ext uri="{9D8B030D-6E8A-4147-A177-3AD203B41FA5}">
                      <a16:colId xmlns:a16="http://schemas.microsoft.com/office/drawing/2014/main" val="2332268106"/>
                    </a:ext>
                  </a:extLst>
                </a:gridCol>
              </a:tblGrid>
              <a:tr h="489857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err="1">
                          <a:solidFill>
                            <a:schemeClr val="tx1"/>
                          </a:solidFill>
                          <a:effectLst/>
                        </a:rPr>
                        <a:t>Modalités</a:t>
                      </a: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n-US" sz="1800" b="1" err="1">
                          <a:solidFill>
                            <a:schemeClr val="tx1"/>
                          </a:solidFill>
                          <a:effectLst/>
                        </a:rPr>
                        <a:t>financement</a:t>
                      </a: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 2026</a:t>
                      </a:r>
                      <a:endParaRPr lang="en-US" sz="1800" b="1" err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 err="1">
                          <a:solidFill>
                            <a:schemeClr val="tx1"/>
                          </a:solidFill>
                          <a:effectLst/>
                        </a:rPr>
                        <a:t>Centres</a:t>
                      </a: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1800" b="1" err="1">
                          <a:solidFill>
                            <a:schemeClr val="tx1"/>
                          </a:solidFill>
                          <a:effectLst/>
                        </a:rPr>
                        <a:t>sociaux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rgbClr val="0F9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</a:rPr>
                        <a:t>EVS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rgbClr val="0F9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59855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Socle de base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10 500€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5 000€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07559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Itinerance des services 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+ 2000€ (min. 3 communes)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+ 1 000€ (min. 2 communes)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13559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Services Petite 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</a:rPr>
                        <a:t>Enfance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 (EAJE, RPE)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+ 1 000€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+ 500€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769063"/>
                  </a:ext>
                </a:extLst>
              </a:tr>
              <a:tr h="642937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Services 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</a:rPr>
                        <a:t>Enfance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 Jeunesse (ALSH, CLAS, animateur PS Jeunes,...)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+ 2 000€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+ 1 000€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67013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Services 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</a:rPr>
                        <a:t>Parentalité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 (LAEP, FNP, 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</a:rPr>
                        <a:t>ludothèques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,...)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+ 2 500€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+ 1 500€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40419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 u="none" strike="noStrike">
                          <a:solidFill>
                            <a:srgbClr val="000000"/>
                          </a:solidFill>
                          <a:effectLst/>
                        </a:rPr>
                        <a:t>Pilotage de </a:t>
                      </a:r>
                      <a:r>
                        <a:rPr lang="en-US" sz="1800" u="none" strike="noStrike" err="1">
                          <a:solidFill>
                            <a:srgbClr val="000000"/>
                          </a:solidFill>
                          <a:effectLst/>
                        </a:rPr>
                        <a:t>groupes</a:t>
                      </a:r>
                      <a:r>
                        <a:rPr lang="en-US" sz="180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n-US" sz="1800" u="none" strike="noStrike" err="1">
                          <a:solidFill>
                            <a:srgbClr val="000000"/>
                          </a:solidFill>
                          <a:effectLst/>
                        </a:rPr>
                        <a:t>thématiques</a:t>
                      </a:r>
                      <a:r>
                        <a:rPr lang="en-US" sz="1800" u="none" strike="noStrike">
                          <a:solidFill>
                            <a:srgbClr val="000000"/>
                          </a:solidFill>
                          <a:effectLst/>
                        </a:rPr>
                        <a:t> et </a:t>
                      </a:r>
                      <a:r>
                        <a:rPr lang="en-US" sz="1800" u="none" strike="noStrike" err="1">
                          <a:solidFill>
                            <a:srgbClr val="000000"/>
                          </a:solidFill>
                          <a:effectLst/>
                        </a:rPr>
                        <a:t>d'actions</a:t>
                      </a:r>
                      <a:r>
                        <a:rPr lang="en-US" sz="1800" u="none" strike="noStrike">
                          <a:solidFill>
                            <a:srgbClr val="000000"/>
                          </a:solidFill>
                          <a:effectLst/>
                        </a:rPr>
                        <a:t>  CTG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+ 1 000€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175"/>
                        </a:lnSpc>
                        <a:buNone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+ 1 000€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90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169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D28B8-E309-3F9F-33CD-FC7897E80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Aide aux petits </a:t>
            </a:r>
            <a:r>
              <a:rPr lang="en-US" sz="3600" b="1" err="1"/>
              <a:t>équipements</a:t>
            </a:r>
            <a:r>
              <a:rPr lang="en-US" sz="3600" b="1"/>
              <a:t> des structures petite </a:t>
            </a:r>
            <a:r>
              <a:rPr lang="en-US" sz="3600" b="1" err="1"/>
              <a:t>enfance</a:t>
            </a:r>
            <a:endParaRPr lang="en-US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B5C63-97D7-819A-81B4-AD1D5F735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1800"/>
            <a:ext cx="10515600" cy="478948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b="1" err="1"/>
              <a:t>Objectifs</a:t>
            </a:r>
            <a:r>
              <a:rPr lang="en-US" sz="1800" b="1"/>
              <a:t> 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800" err="1"/>
              <a:t>Améliorer</a:t>
            </a:r>
            <a:r>
              <a:rPr lang="en-US" sz="1800"/>
              <a:t> la </a:t>
            </a:r>
            <a:r>
              <a:rPr lang="en-US" sz="1800" err="1"/>
              <a:t>qualité</a:t>
            </a:r>
            <a:r>
              <a:rPr lang="en-US" sz="1800"/>
              <a:t> et la </a:t>
            </a:r>
            <a:r>
              <a:rPr lang="en-US" sz="1800" err="1"/>
              <a:t>sécurité</a:t>
            </a:r>
            <a:r>
              <a:rPr lang="en-US" sz="1800"/>
              <a:t> </a:t>
            </a:r>
            <a:r>
              <a:rPr lang="en-US" sz="1800" err="1"/>
              <a:t>d'accueil</a:t>
            </a:r>
            <a:r>
              <a:rPr lang="en-US" sz="1800"/>
              <a:t> des jeunes enfants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800" err="1"/>
              <a:t>Soutenir</a:t>
            </a:r>
            <a:r>
              <a:rPr lang="en-US" sz="1800"/>
              <a:t> </a:t>
            </a:r>
            <a:r>
              <a:rPr lang="en-US" sz="1800" err="1"/>
              <a:t>l'achat</a:t>
            </a:r>
            <a:r>
              <a:rPr lang="en-US" sz="1800"/>
              <a:t> de petits </a:t>
            </a:r>
            <a:r>
              <a:rPr lang="en-US" sz="1800" err="1"/>
              <a:t>équipements</a:t>
            </a:r>
            <a:r>
              <a:rPr lang="en-US" sz="1800"/>
              <a:t> et matériel de </a:t>
            </a:r>
            <a:r>
              <a:rPr lang="en-US" sz="1800" err="1"/>
              <a:t>puériculture</a:t>
            </a:r>
            <a:r>
              <a:rPr lang="en-US" sz="1800"/>
              <a:t> relevant de </a:t>
            </a:r>
            <a:r>
              <a:rPr lang="en-US" sz="1800" b="1" err="1"/>
              <a:t>dépenses</a:t>
            </a:r>
            <a:r>
              <a:rPr lang="en-US" sz="1800" b="1"/>
              <a:t> non </a:t>
            </a:r>
            <a:r>
              <a:rPr lang="en-US" sz="1800" b="1" err="1"/>
              <a:t>amortissables</a:t>
            </a:r>
            <a:endParaRPr lang="en-US" sz="1800" b="1"/>
          </a:p>
          <a:p>
            <a:pPr>
              <a:buFont typeface="Calibri" panose="020B0604020202020204" pitchFamily="34" charset="0"/>
              <a:buChar char="-"/>
            </a:pPr>
            <a:endParaRPr lang="en-US" sz="1800"/>
          </a:p>
          <a:p>
            <a:pPr marL="0" indent="0">
              <a:buNone/>
            </a:pPr>
            <a:r>
              <a:rPr lang="en-US" sz="1800" b="1" err="1"/>
              <a:t>Partenaires</a:t>
            </a:r>
            <a:r>
              <a:rPr lang="en-US" sz="1800" b="1"/>
              <a:t> </a:t>
            </a:r>
            <a:r>
              <a:rPr lang="en-US" sz="1800" b="1" err="1"/>
              <a:t>éligibles</a:t>
            </a:r>
            <a:endParaRPr lang="en-US" sz="1800" b="1"/>
          </a:p>
          <a:p>
            <a:pPr>
              <a:buFont typeface="Calibri" panose="020B0604020202020204" pitchFamily="34" charset="0"/>
              <a:buChar char="-"/>
            </a:pPr>
            <a:r>
              <a:rPr lang="en-US" sz="1800"/>
              <a:t>Les </a:t>
            </a:r>
            <a:r>
              <a:rPr lang="en-US" sz="1800" err="1"/>
              <a:t>collectivités</a:t>
            </a:r>
            <a:r>
              <a:rPr lang="en-US" sz="1800"/>
              <a:t> </a:t>
            </a:r>
            <a:r>
              <a:rPr lang="en-US" sz="1800" err="1"/>
              <a:t>territoriales</a:t>
            </a:r>
            <a:endParaRPr lang="en-US" sz="1800"/>
          </a:p>
          <a:p>
            <a:pPr>
              <a:buFont typeface="Calibri" panose="020B0604020202020204" pitchFamily="34" charset="0"/>
              <a:buChar char="-"/>
            </a:pPr>
            <a:r>
              <a:rPr lang="en-US" sz="1800"/>
              <a:t>Des </a:t>
            </a:r>
            <a:r>
              <a:rPr lang="en-US" sz="1800" err="1"/>
              <a:t>organismes</a:t>
            </a:r>
            <a:r>
              <a:rPr lang="en-US" sz="1800"/>
              <a:t> à but non </a:t>
            </a:r>
            <a:r>
              <a:rPr lang="en-US" sz="1800" err="1"/>
              <a:t>lucratif</a:t>
            </a:r>
            <a:endParaRPr lang="en-US" sz="1800"/>
          </a:p>
          <a:p>
            <a:pPr>
              <a:buFont typeface="Calibri" panose="020B0604020202020204" pitchFamily="34" charset="0"/>
              <a:buChar char="-"/>
            </a:pPr>
            <a:r>
              <a:rPr lang="en-US" sz="1800"/>
              <a:t>Les </a:t>
            </a:r>
            <a:r>
              <a:rPr lang="en-US" sz="1800" err="1"/>
              <a:t>entreprises</a:t>
            </a:r>
            <a:r>
              <a:rPr lang="en-US" sz="1800"/>
              <a:t> du </a:t>
            </a:r>
            <a:r>
              <a:rPr lang="en-US" sz="1800" err="1"/>
              <a:t>secteur</a:t>
            </a:r>
            <a:r>
              <a:rPr lang="en-US" sz="1800"/>
              <a:t> </a:t>
            </a:r>
            <a:r>
              <a:rPr lang="en-US" sz="1800" err="1"/>
              <a:t>marchand</a:t>
            </a:r>
            <a:endParaRPr lang="en-US" sz="1800"/>
          </a:p>
          <a:p>
            <a:pPr>
              <a:buFont typeface="Calibri" panose="020B0604020202020204" pitchFamily="34" charset="0"/>
              <a:buChar char="-"/>
            </a:pPr>
            <a:r>
              <a:rPr lang="en-US" sz="1800" err="1"/>
              <a:t>Gestionnaires</a:t>
            </a:r>
            <a:r>
              <a:rPr lang="en-US" sz="1800"/>
              <a:t> </a:t>
            </a:r>
            <a:r>
              <a:rPr lang="en-US" sz="1800" err="1"/>
              <a:t>d'EAJE</a:t>
            </a:r>
            <a:r>
              <a:rPr lang="en-US" sz="1800"/>
              <a:t>, RPE, de </a:t>
            </a:r>
            <a:r>
              <a:rPr lang="en-US" sz="1800" err="1"/>
              <a:t>lieux</a:t>
            </a:r>
            <a:r>
              <a:rPr lang="en-US" sz="1800"/>
              <a:t> de </a:t>
            </a:r>
            <a:r>
              <a:rPr lang="en-US" sz="1800" err="1"/>
              <a:t>soutien</a:t>
            </a:r>
            <a:r>
              <a:rPr lang="en-US" sz="1800"/>
              <a:t> à la </a:t>
            </a:r>
            <a:r>
              <a:rPr lang="en-US" sz="1800" err="1"/>
              <a:t>parentalité</a:t>
            </a:r>
            <a:r>
              <a:rPr lang="en-US" sz="1800"/>
              <a:t> </a:t>
            </a:r>
            <a:r>
              <a:rPr lang="en-US" sz="1800" err="1"/>
              <a:t>bénéficiaires</a:t>
            </a:r>
            <a:r>
              <a:rPr lang="en-US" sz="1800"/>
              <a:t> </a:t>
            </a:r>
            <a:r>
              <a:rPr lang="en-US" sz="1800" err="1"/>
              <a:t>d'une</a:t>
            </a:r>
            <a:r>
              <a:rPr lang="en-US" sz="1800"/>
              <a:t> PS 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800"/>
              <a:t>Associations </a:t>
            </a:r>
            <a:r>
              <a:rPr lang="en-US" sz="1800" err="1"/>
              <a:t>gestionnaires</a:t>
            </a:r>
            <a:r>
              <a:rPr lang="en-US" sz="1800"/>
              <a:t> </a:t>
            </a:r>
            <a:r>
              <a:rPr lang="en-US" sz="1800" err="1"/>
              <a:t>d'une</a:t>
            </a:r>
            <a:r>
              <a:rPr lang="en-US" sz="1800"/>
              <a:t> Mam</a:t>
            </a:r>
          </a:p>
          <a:p>
            <a:pPr>
              <a:buFont typeface="Calibri" panose="020B0604020202020204" pitchFamily="34" charset="0"/>
              <a:buChar char="-"/>
            </a:pPr>
            <a:endParaRPr lang="en-US" sz="1800"/>
          </a:p>
          <a:p>
            <a:pPr marL="0" indent="0">
              <a:buNone/>
            </a:pPr>
            <a:r>
              <a:rPr lang="en-US" sz="1800" b="1"/>
              <a:t>Conditions 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800" err="1"/>
              <a:t>Taux</a:t>
            </a:r>
            <a:r>
              <a:rPr lang="en-US" sz="1800"/>
              <a:t> : 80 % des </a:t>
            </a:r>
            <a:r>
              <a:rPr lang="en-US" sz="1800" err="1"/>
              <a:t>dépenses</a:t>
            </a:r>
            <a:endParaRPr lang="en-US" sz="1800"/>
          </a:p>
          <a:p>
            <a:pPr>
              <a:buFont typeface="Calibri" panose="020B0604020202020204" pitchFamily="34" charset="0"/>
              <a:buChar char="-"/>
            </a:pPr>
            <a:r>
              <a:rPr lang="en-US" sz="1800"/>
              <a:t>Subvention comprise entre 1 500 € et 5 000 €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800" err="1"/>
              <a:t>Dépenses</a:t>
            </a:r>
            <a:r>
              <a:rPr lang="en-US" sz="1800"/>
              <a:t> </a:t>
            </a:r>
            <a:r>
              <a:rPr lang="en-US" sz="1800" err="1"/>
              <a:t>éligibles</a:t>
            </a:r>
            <a:r>
              <a:rPr lang="en-US" sz="1800"/>
              <a:t> comprises entre 1 875 € et 6 250 €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800"/>
              <a:t>1 </a:t>
            </a:r>
            <a:r>
              <a:rPr lang="en-US" sz="1800" err="1"/>
              <a:t>Demande</a:t>
            </a:r>
            <a:r>
              <a:rPr lang="en-US" sz="1800"/>
              <a:t> maximum par an</a:t>
            </a:r>
          </a:p>
        </p:txBody>
      </p:sp>
    </p:spTree>
    <p:extLst>
      <p:ext uri="{BB962C8B-B14F-4D97-AF65-F5344CB8AC3E}">
        <p14:creationId xmlns:p14="http://schemas.microsoft.com/office/powerpoint/2010/main" val="793342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18E3-8281-8D60-71AE-22287213B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latin typeface="Aptos"/>
              </a:rPr>
              <a:t>Aide aux </a:t>
            </a:r>
            <a:r>
              <a:rPr lang="en-US" sz="3600" b="1" err="1">
                <a:latin typeface="Aptos"/>
              </a:rPr>
              <a:t>projets</a:t>
            </a:r>
            <a:r>
              <a:rPr lang="en-US" sz="3600" b="1">
                <a:latin typeface="Aptos"/>
              </a:rPr>
              <a:t> et aide à la mise </a:t>
            </a:r>
            <a:r>
              <a:rPr lang="en-US" sz="3600" b="1" err="1">
                <a:latin typeface="Aptos"/>
              </a:rPr>
              <a:t>en</a:t>
            </a:r>
            <a:r>
              <a:rPr lang="en-US" sz="3600" b="1">
                <a:latin typeface="Aptos"/>
              </a:rPr>
              <a:t> oeuvre des actions du SDSF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08C6D-E7D5-7FF7-894A-E8725488E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b="1">
                <a:latin typeface="Aptos"/>
                <a:cs typeface="Segoe UI"/>
              </a:rPr>
              <a:t>Objectif </a:t>
            </a:r>
            <a:endParaRPr lang="en-US" sz="1400">
              <a:latin typeface="Aptos" panose="02110004020202020204"/>
              <a:cs typeface="Segoe UI"/>
            </a:endParaRPr>
          </a:p>
          <a:p>
            <a:pPr marL="0" indent="0">
              <a:buNone/>
            </a:pPr>
            <a:r>
              <a:rPr lang="en-US" sz="1600" err="1">
                <a:latin typeface="Aptos"/>
                <a:cs typeface="Segoe UI"/>
              </a:rPr>
              <a:t>Soutenir</a:t>
            </a:r>
            <a:r>
              <a:rPr lang="en-US" sz="1600">
                <a:latin typeface="Aptos"/>
                <a:cs typeface="Segoe UI"/>
              </a:rPr>
              <a:t> </a:t>
            </a:r>
            <a:r>
              <a:rPr lang="en-US" sz="1600" err="1">
                <a:latin typeface="Aptos"/>
                <a:cs typeface="Segoe UI"/>
              </a:rPr>
              <a:t>financièrement</a:t>
            </a:r>
            <a:r>
              <a:rPr lang="en-US" sz="1600">
                <a:latin typeface="Aptos"/>
                <a:cs typeface="Segoe UI"/>
              </a:rPr>
              <a:t> la mise </a:t>
            </a:r>
            <a:r>
              <a:rPr lang="en-US" sz="1600" err="1">
                <a:latin typeface="Aptos"/>
                <a:cs typeface="Segoe UI"/>
              </a:rPr>
              <a:t>en</a:t>
            </a:r>
            <a:r>
              <a:rPr lang="en-US" sz="1600">
                <a:latin typeface="Aptos"/>
                <a:cs typeface="Segoe UI"/>
              </a:rPr>
              <a:t> oeuvre des actions </a:t>
            </a:r>
            <a:r>
              <a:rPr lang="en-US" sz="1600" err="1">
                <a:latin typeface="Aptos"/>
                <a:cs typeface="Segoe UI"/>
              </a:rPr>
              <a:t>inscrtites</a:t>
            </a:r>
            <a:r>
              <a:rPr lang="en-US" sz="1600">
                <a:latin typeface="Aptos"/>
                <a:cs typeface="Segoe UI"/>
              </a:rPr>
              <a:t> dans le </a:t>
            </a:r>
            <a:r>
              <a:rPr lang="en-US" sz="1600" err="1">
                <a:latin typeface="Aptos"/>
                <a:cs typeface="Segoe UI"/>
              </a:rPr>
              <a:t>Shéma</a:t>
            </a:r>
            <a:r>
              <a:rPr lang="en-US" sz="1600">
                <a:latin typeface="Aptos"/>
                <a:cs typeface="Segoe UI"/>
              </a:rPr>
              <a:t> </a:t>
            </a:r>
            <a:r>
              <a:rPr lang="en-US" sz="1600" err="1">
                <a:latin typeface="Aptos"/>
                <a:cs typeface="Segoe UI"/>
              </a:rPr>
              <a:t>Départemental</a:t>
            </a:r>
            <a:r>
              <a:rPr lang="en-US" sz="1600">
                <a:latin typeface="Aptos"/>
                <a:cs typeface="Segoe UI"/>
              </a:rPr>
              <a:t> des Services aux </a:t>
            </a:r>
            <a:r>
              <a:rPr lang="en-US" sz="1600" err="1">
                <a:latin typeface="Aptos"/>
                <a:cs typeface="Segoe UI"/>
              </a:rPr>
              <a:t>Familles</a:t>
            </a:r>
            <a:r>
              <a:rPr lang="en-US" sz="1600">
                <a:latin typeface="Aptos"/>
                <a:cs typeface="Segoe UI"/>
              </a:rPr>
              <a:t> (SDSF), cadre </a:t>
            </a:r>
            <a:r>
              <a:rPr lang="en-US" sz="1600" err="1">
                <a:latin typeface="Aptos"/>
                <a:cs typeface="Segoe UI"/>
              </a:rPr>
              <a:t>partenarial</a:t>
            </a:r>
            <a:r>
              <a:rPr lang="en-US" sz="1600">
                <a:latin typeface="Aptos"/>
                <a:cs typeface="Segoe UI"/>
              </a:rPr>
              <a:t> </a:t>
            </a:r>
            <a:r>
              <a:rPr lang="en-US" sz="1600" err="1">
                <a:latin typeface="Aptos"/>
                <a:cs typeface="Segoe UI"/>
              </a:rPr>
              <a:t>structurant</a:t>
            </a:r>
            <a:r>
              <a:rPr lang="en-US" sz="1600">
                <a:latin typeface="Aptos"/>
                <a:cs typeface="Segoe UI"/>
              </a:rPr>
              <a:t> entre </a:t>
            </a:r>
            <a:r>
              <a:rPr lang="en-US" sz="1600" err="1">
                <a:latin typeface="Aptos"/>
                <a:cs typeface="Segoe UI"/>
              </a:rPr>
              <a:t>l’État</a:t>
            </a:r>
            <a:r>
              <a:rPr lang="en-US" sz="1600">
                <a:latin typeface="Aptos"/>
                <a:cs typeface="Segoe UI"/>
              </a:rPr>
              <a:t>, la Caf, le Conseil </a:t>
            </a:r>
            <a:r>
              <a:rPr lang="en-US" sz="1600" err="1">
                <a:latin typeface="Aptos"/>
                <a:cs typeface="Segoe UI"/>
              </a:rPr>
              <a:t>Départemental</a:t>
            </a:r>
            <a:r>
              <a:rPr lang="en-US" sz="1600">
                <a:latin typeface="Aptos"/>
                <a:cs typeface="Segoe UI"/>
              </a:rPr>
              <a:t> et les </a:t>
            </a:r>
            <a:r>
              <a:rPr lang="en-US" sz="1600" err="1">
                <a:latin typeface="Aptos"/>
                <a:cs typeface="Segoe UI"/>
              </a:rPr>
              <a:t>collectivités</a:t>
            </a:r>
            <a:r>
              <a:rPr lang="en-US" sz="1600">
                <a:latin typeface="Aptos"/>
                <a:cs typeface="Segoe UI"/>
              </a:rPr>
              <a:t> locales.</a:t>
            </a:r>
            <a:endParaRPr lang="en-US" sz="1600">
              <a:latin typeface="Aptos"/>
            </a:endParaRPr>
          </a:p>
          <a:p>
            <a:pPr marL="0" indent="0">
              <a:buNone/>
            </a:pPr>
            <a:r>
              <a:rPr lang="en-US" sz="1600" b="1" err="1">
                <a:cs typeface="Segoe UI"/>
              </a:rPr>
              <a:t>Finalités</a:t>
            </a:r>
            <a:r>
              <a:rPr lang="en-US" sz="1600" b="1">
                <a:cs typeface="Segoe UI"/>
              </a:rPr>
              <a:t> </a:t>
            </a:r>
            <a:r>
              <a:rPr lang="en-US" sz="1600" b="1" err="1">
                <a:cs typeface="Segoe UI"/>
              </a:rPr>
              <a:t>principales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600" err="1">
                <a:cs typeface="Segoe UI"/>
              </a:rPr>
              <a:t>Maintenir</a:t>
            </a:r>
            <a:r>
              <a:rPr lang="en-US" sz="1600">
                <a:cs typeface="Segoe UI"/>
              </a:rPr>
              <a:t> et </a:t>
            </a:r>
            <a:r>
              <a:rPr lang="en-US" sz="1600" err="1">
                <a:cs typeface="Segoe UI"/>
              </a:rPr>
              <a:t>développer</a:t>
            </a:r>
            <a:r>
              <a:rPr lang="en-US" sz="1600">
                <a:cs typeface="Segoe UI"/>
              </a:rPr>
              <a:t> des services aux </a:t>
            </a:r>
            <a:r>
              <a:rPr lang="en-US" sz="1600" err="1">
                <a:cs typeface="Segoe UI"/>
              </a:rPr>
              <a:t>familles</a:t>
            </a:r>
            <a:endParaRPr lang="en-US" sz="1600">
              <a:cs typeface="Segoe UI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en-US" sz="1600" err="1">
                <a:cs typeface="Segoe UI"/>
              </a:rPr>
              <a:t>Améliorer</a:t>
            </a:r>
            <a:r>
              <a:rPr lang="en-US" sz="1600">
                <a:cs typeface="Segoe UI"/>
              </a:rPr>
              <a:t> la </a:t>
            </a:r>
            <a:r>
              <a:rPr lang="en-US" sz="1600" err="1">
                <a:cs typeface="Segoe UI"/>
              </a:rPr>
              <a:t>qualité</a:t>
            </a:r>
            <a:r>
              <a:rPr lang="en-US" sz="1600">
                <a:cs typeface="Segoe UI"/>
              </a:rPr>
              <a:t> de </a:t>
            </a:r>
            <a:r>
              <a:rPr lang="en-US" sz="1600" err="1">
                <a:cs typeface="Segoe UI"/>
              </a:rPr>
              <a:t>l'offre</a:t>
            </a:r>
            <a:r>
              <a:rPr lang="en-US" sz="1600">
                <a:cs typeface="Segoe UI"/>
              </a:rPr>
              <a:t> de services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en-US" sz="1600" err="1">
                <a:cs typeface="Segoe UI"/>
              </a:rPr>
              <a:t>Permettre</a:t>
            </a:r>
            <a:r>
              <a:rPr lang="en-US" sz="1600">
                <a:cs typeface="Segoe UI"/>
              </a:rPr>
              <a:t> </a:t>
            </a:r>
            <a:r>
              <a:rPr lang="en-US" sz="1600" err="1">
                <a:cs typeface="Segoe UI"/>
              </a:rPr>
              <a:t>l'accéssibilité</a:t>
            </a:r>
            <a:r>
              <a:rPr lang="en-US" sz="1600">
                <a:cs typeface="Segoe UI"/>
              </a:rPr>
              <a:t> des publics aux services</a:t>
            </a:r>
          </a:p>
          <a:p>
            <a:pPr>
              <a:buFont typeface="Calibri" panose="020B0604020202020204" pitchFamily="34" charset="0"/>
              <a:buChar char="-"/>
            </a:pPr>
            <a:endParaRPr lang="en-US" sz="1600">
              <a:cs typeface="Segoe UI"/>
            </a:endParaRPr>
          </a:p>
          <a:p>
            <a:pPr marL="0" indent="0">
              <a:buNone/>
            </a:pPr>
            <a:r>
              <a:rPr lang="en-US" sz="1600" b="1">
                <a:cs typeface="Segoe UI"/>
              </a:rPr>
              <a:t>Actions </a:t>
            </a:r>
            <a:r>
              <a:rPr lang="en-US" sz="1600" b="1" err="1">
                <a:cs typeface="Segoe UI"/>
              </a:rPr>
              <a:t>soutenues</a:t>
            </a:r>
            <a:endParaRPr lang="en-US" sz="1600" b="1">
              <a:cs typeface="Segoe UI"/>
            </a:endParaRP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egoe UI"/>
              </a:rPr>
              <a:t>Animation de réseaux, formations catalogue SDSF, actions </a:t>
            </a:r>
            <a:r>
              <a:rPr lang="en-US" sz="1600" err="1">
                <a:cs typeface="Segoe UI"/>
              </a:rPr>
              <a:t>innovantes</a:t>
            </a:r>
            <a:r>
              <a:rPr lang="en-US" sz="1600">
                <a:cs typeface="Segoe UI"/>
              </a:rPr>
              <a:t>, promotion des métiers de la petite </a:t>
            </a:r>
            <a:r>
              <a:rPr lang="en-US" sz="1600" err="1">
                <a:cs typeface="Segoe UI"/>
              </a:rPr>
              <a:t>enfance</a:t>
            </a:r>
            <a:r>
              <a:rPr lang="en-US" sz="1600">
                <a:cs typeface="Segoe UI"/>
              </a:rPr>
              <a:t>, </a:t>
            </a:r>
            <a:r>
              <a:rPr lang="en-US" sz="1600" err="1">
                <a:cs typeface="Segoe UI"/>
              </a:rPr>
              <a:t>accompagnement</a:t>
            </a:r>
            <a:r>
              <a:rPr lang="en-US" sz="1600">
                <a:cs typeface="Segoe UI"/>
              </a:rPr>
              <a:t> des </a:t>
            </a:r>
            <a:r>
              <a:rPr lang="en-US" sz="1600" err="1">
                <a:cs typeface="Segoe UI"/>
              </a:rPr>
              <a:t>professionnels</a:t>
            </a:r>
            <a:r>
              <a:rPr lang="en-US" sz="1600">
                <a:cs typeface="Segoe UI"/>
              </a:rPr>
              <a:t>, communication et </a:t>
            </a:r>
            <a:r>
              <a:rPr lang="en-US" sz="1600" err="1">
                <a:cs typeface="Segoe UI"/>
              </a:rPr>
              <a:t>événements</a:t>
            </a:r>
            <a:r>
              <a:rPr lang="en-US" sz="1600">
                <a:cs typeface="Segoe UI"/>
              </a:rPr>
              <a:t>.</a:t>
            </a:r>
          </a:p>
          <a:p>
            <a:pPr marL="0" indent="0">
              <a:buNone/>
            </a:pPr>
            <a:endParaRPr lang="en-US" sz="1600" b="1">
              <a:cs typeface="Segoe UI"/>
            </a:endParaRPr>
          </a:p>
          <a:p>
            <a:pPr>
              <a:buFont typeface="Calibri" panose="020B0604020202020204" pitchFamily="34" charset="0"/>
              <a:buChar char="-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83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7DCEA-FF6A-8FCF-5DE7-2D6160782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DC453-1F10-E2CC-EBD7-3D0AF396D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latin typeface="Aptos"/>
              </a:rPr>
              <a:t>Aide aux </a:t>
            </a:r>
            <a:r>
              <a:rPr lang="en-US" sz="3600" b="1" err="1">
                <a:latin typeface="Aptos"/>
              </a:rPr>
              <a:t>projets</a:t>
            </a:r>
            <a:r>
              <a:rPr lang="en-US" sz="3600" b="1">
                <a:latin typeface="Aptos"/>
              </a:rPr>
              <a:t> et aide à la mise </a:t>
            </a:r>
            <a:r>
              <a:rPr lang="en-US" sz="3600" b="1" err="1">
                <a:latin typeface="Aptos"/>
              </a:rPr>
              <a:t>en</a:t>
            </a:r>
            <a:r>
              <a:rPr lang="en-US" sz="3600" b="1">
                <a:latin typeface="Aptos"/>
              </a:rPr>
              <a:t> oeuvre des actions du SDSF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270E-3641-A982-F6B9-541DE7FA1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b="1">
                <a:cs typeface="Segoe UI"/>
              </a:rPr>
              <a:t>Conditions </a:t>
            </a:r>
            <a:r>
              <a:rPr lang="en-US" sz="1600" b="1" err="1">
                <a:cs typeface="Segoe UI"/>
              </a:rPr>
              <a:t>d'attribution</a:t>
            </a:r>
          </a:p>
          <a:p>
            <a:pPr marL="0" indent="0">
              <a:buNone/>
            </a:pPr>
            <a:r>
              <a:rPr lang="en-US" sz="1600" b="1">
                <a:cs typeface="Segoe UI"/>
              </a:rPr>
              <a:t>Actions </a:t>
            </a:r>
            <a:r>
              <a:rPr lang="en-US" sz="1600" b="1" err="1">
                <a:cs typeface="Segoe UI"/>
              </a:rPr>
              <a:t>présentées</a:t>
            </a:r>
            <a:r>
              <a:rPr lang="en-US" sz="1600" b="1">
                <a:cs typeface="Segoe UI"/>
              </a:rPr>
              <a:t>, </a:t>
            </a:r>
            <a:r>
              <a:rPr lang="en-US" sz="1600" b="1" err="1">
                <a:cs typeface="Segoe UI"/>
              </a:rPr>
              <a:t>validées</a:t>
            </a:r>
            <a:r>
              <a:rPr lang="en-US" sz="1600" b="1">
                <a:cs typeface="Segoe UI"/>
              </a:rPr>
              <a:t> et </a:t>
            </a:r>
            <a:r>
              <a:rPr lang="en-US" sz="1600" b="1" err="1">
                <a:cs typeface="Segoe UI"/>
              </a:rPr>
              <a:t>accompagnées</a:t>
            </a:r>
            <a:r>
              <a:rPr lang="en-US" sz="1600" b="1">
                <a:cs typeface="Segoe UI"/>
              </a:rPr>
              <a:t> :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egoe UI"/>
              </a:rPr>
              <a:t>par le </a:t>
            </a:r>
            <a:r>
              <a:rPr lang="en-US" sz="1600" err="1">
                <a:cs typeface="Segoe UI"/>
              </a:rPr>
              <a:t>comité</a:t>
            </a:r>
            <a:r>
              <a:rPr lang="en-US" sz="1600">
                <a:cs typeface="Segoe UI"/>
              </a:rPr>
              <a:t> de direction du CDSF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>
                <a:cs typeface="Segoe UI"/>
              </a:rPr>
              <a:t>ou</a:t>
            </a:r>
            <a:r>
              <a:rPr lang="en-US" sz="1600">
                <a:cs typeface="Segoe UI"/>
              </a:rPr>
              <a:t>, à </a:t>
            </a:r>
            <a:r>
              <a:rPr lang="en-US" sz="1600" err="1">
                <a:cs typeface="Segoe UI"/>
              </a:rPr>
              <a:t>défaut</a:t>
            </a:r>
            <a:r>
              <a:rPr lang="en-US" sz="1600">
                <a:cs typeface="Segoe UI"/>
              </a:rPr>
              <a:t>, par un Chargé de Conseil et </a:t>
            </a:r>
            <a:r>
              <a:rPr lang="en-US" sz="1600" err="1">
                <a:cs typeface="Segoe UI"/>
              </a:rPr>
              <a:t>développement</a:t>
            </a:r>
            <a:r>
              <a:rPr lang="en-US" sz="1600">
                <a:cs typeface="Segoe UI"/>
              </a:rPr>
              <a:t> de la Caf </a:t>
            </a:r>
            <a:r>
              <a:rPr lang="en-US" sz="1600" err="1">
                <a:cs typeface="Segoe UI"/>
              </a:rPr>
              <a:t>ou</a:t>
            </a:r>
            <a:r>
              <a:rPr lang="en-US" sz="1600">
                <a:cs typeface="Segoe UI"/>
              </a:rPr>
              <a:t> un chargé de coopération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egoe UI"/>
              </a:rPr>
              <a:t>Actions </a:t>
            </a:r>
            <a:r>
              <a:rPr lang="en-US" sz="1600" err="1">
                <a:cs typeface="Segoe UI"/>
              </a:rPr>
              <a:t>obligatoirement</a:t>
            </a:r>
            <a:r>
              <a:rPr lang="en-US" sz="1600">
                <a:cs typeface="Segoe UI"/>
              </a:rPr>
              <a:t> </a:t>
            </a:r>
            <a:r>
              <a:rPr lang="en-US" sz="1600" err="1">
                <a:cs typeface="Segoe UI"/>
              </a:rPr>
              <a:t>évaluées</a:t>
            </a:r>
            <a:endParaRPr lang="en-US" sz="1600">
              <a:cs typeface="Segoe UI"/>
            </a:endParaRPr>
          </a:p>
          <a:p>
            <a:pPr marL="285750" indent="-285750">
              <a:buFont typeface="Calibri" panose="020B0604020202020204" pitchFamily="34" charset="0"/>
              <a:buChar char="-"/>
            </a:pPr>
            <a:endParaRPr lang="en-US" sz="1600">
              <a:cs typeface="Segoe UI"/>
            </a:endParaRPr>
          </a:p>
          <a:p>
            <a:pPr marL="0" indent="0">
              <a:buNone/>
            </a:pPr>
            <a:r>
              <a:rPr lang="en-US" sz="1600" b="1" err="1">
                <a:cs typeface="Segoe UI"/>
              </a:rPr>
              <a:t>Partenaires</a:t>
            </a:r>
            <a:r>
              <a:rPr lang="en-US" sz="1600" b="1">
                <a:cs typeface="Segoe UI"/>
              </a:rPr>
              <a:t> </a:t>
            </a:r>
            <a:r>
              <a:rPr lang="en-US" sz="1600" b="1" err="1">
                <a:cs typeface="Segoe UI"/>
              </a:rPr>
              <a:t>éligibles</a:t>
            </a:r>
            <a:endParaRPr lang="en-US" sz="1600" b="1">
              <a:cs typeface="Segoe UI"/>
            </a:endParaRP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egoe UI"/>
              </a:rPr>
              <a:t>Associations à </a:t>
            </a:r>
            <a:r>
              <a:rPr lang="en-US" sz="1600" err="1">
                <a:cs typeface="Segoe UI"/>
              </a:rPr>
              <a:t>rayonnement</a:t>
            </a:r>
            <a:r>
              <a:rPr lang="en-US" sz="1600">
                <a:cs typeface="Segoe UI"/>
              </a:rPr>
              <a:t> </a:t>
            </a:r>
            <a:r>
              <a:rPr lang="en-US" sz="1600" err="1">
                <a:cs typeface="Segoe UI"/>
              </a:rPr>
              <a:t>départemental</a:t>
            </a:r>
            <a:r>
              <a:rPr lang="en-US" sz="1600">
                <a:cs typeface="Segoe UI"/>
              </a:rPr>
              <a:t> </a:t>
            </a:r>
            <a:r>
              <a:rPr lang="en-US" sz="1600" err="1">
                <a:cs typeface="Segoe UI"/>
              </a:rPr>
              <a:t>ou</a:t>
            </a:r>
            <a:r>
              <a:rPr lang="en-US" sz="1600">
                <a:cs typeface="Segoe UI"/>
              </a:rPr>
              <a:t> </a:t>
            </a:r>
            <a:r>
              <a:rPr lang="en-US" sz="1600" err="1">
                <a:cs typeface="Segoe UI"/>
              </a:rPr>
              <a:t>interrégional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>
                <a:cs typeface="Segoe UI"/>
              </a:rPr>
              <a:t>Implantées</a:t>
            </a:r>
            <a:r>
              <a:rPr lang="en-US" sz="1600">
                <a:cs typeface="Segoe UI"/>
              </a:rPr>
              <a:t> dans le département de </a:t>
            </a:r>
            <a:r>
              <a:rPr lang="en-US" sz="1600" err="1">
                <a:cs typeface="Segoe UI"/>
              </a:rPr>
              <a:t>l'Ain</a:t>
            </a:r>
          </a:p>
          <a:p>
            <a:pPr>
              <a:buFont typeface="Calibri" panose="020B0604020202020204" pitchFamily="34" charset="0"/>
              <a:buChar char="-"/>
            </a:pPr>
            <a:endParaRPr lang="en-US" sz="1600">
              <a:cs typeface="Segoe UI"/>
            </a:endParaRPr>
          </a:p>
          <a:p>
            <a:pPr marL="0" indent="0">
              <a:buNone/>
            </a:pPr>
            <a:endParaRPr lang="en-US" sz="1600" b="1">
              <a:cs typeface="Segoe UI"/>
            </a:endParaRPr>
          </a:p>
          <a:p>
            <a:pPr marL="0" indent="0">
              <a:buNone/>
            </a:pPr>
            <a:endParaRPr lang="en-US" sz="1600" b="1">
              <a:cs typeface="Segoe UI"/>
            </a:endParaRPr>
          </a:p>
          <a:p>
            <a:pPr>
              <a:buFont typeface="Calibri" panose="020B0604020202020204" pitchFamily="34" charset="0"/>
              <a:buChar char="-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37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7E58C-B80D-4435-CF1A-687E77FA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Aides aux actions </a:t>
            </a:r>
            <a:r>
              <a:rPr lang="en-US" sz="3600" b="1" err="1"/>
              <a:t>territorialisées</a:t>
            </a:r>
            <a:endParaRPr lang="en-US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2734D-C76C-D6C9-EC2B-21DC56F65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/>
              <a:t>La Caf de </a:t>
            </a:r>
            <a:r>
              <a:rPr lang="en-US" sz="1600" err="1"/>
              <a:t>l'Ain</a:t>
            </a:r>
            <a:r>
              <a:rPr lang="en-US" sz="1600"/>
              <a:t> </a:t>
            </a:r>
            <a:r>
              <a:rPr lang="en-US" sz="1600" err="1"/>
              <a:t>accompagne</a:t>
            </a:r>
            <a:r>
              <a:rPr lang="en-US" sz="1600"/>
              <a:t> le </a:t>
            </a:r>
            <a:r>
              <a:rPr lang="en-US" sz="1600" err="1"/>
              <a:t>développement</a:t>
            </a:r>
            <a:r>
              <a:rPr lang="en-US" sz="1600"/>
              <a:t> de </a:t>
            </a:r>
            <a:r>
              <a:rPr lang="en-US" sz="1600" err="1"/>
              <a:t>nouvelles</a:t>
            </a:r>
            <a:r>
              <a:rPr lang="en-US" sz="1600"/>
              <a:t> actions </a:t>
            </a:r>
            <a:r>
              <a:rPr lang="en-US" sz="1600" err="1"/>
              <a:t>territoriales</a:t>
            </a:r>
            <a:r>
              <a:rPr lang="en-US" sz="1600"/>
              <a:t> </a:t>
            </a:r>
            <a:r>
              <a:rPr lang="en-US" sz="1600" err="1"/>
              <a:t>contribuant</a:t>
            </a:r>
            <a:r>
              <a:rPr lang="en-US" sz="1600"/>
              <a:t> à </a:t>
            </a:r>
            <a:r>
              <a:rPr lang="en-US" sz="1600" err="1"/>
              <a:t>l'attractactivité</a:t>
            </a:r>
            <a:r>
              <a:rPr lang="en-US" sz="1600"/>
              <a:t> et à la </a:t>
            </a:r>
            <a:r>
              <a:rPr lang="en-US" sz="1600" err="1"/>
              <a:t>cohésion</a:t>
            </a:r>
            <a:r>
              <a:rPr lang="en-US" sz="1600"/>
              <a:t> </a:t>
            </a:r>
            <a:r>
              <a:rPr lang="en-US" sz="1600" err="1"/>
              <a:t>sociale</a:t>
            </a:r>
            <a:r>
              <a:rPr lang="en-US" sz="1600"/>
              <a:t> des </a:t>
            </a:r>
            <a:r>
              <a:rPr lang="en-US" sz="1600" err="1"/>
              <a:t>territoires</a:t>
            </a:r>
            <a:r>
              <a:rPr lang="en-US" sz="1600"/>
              <a:t>.</a:t>
            </a:r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 b="1"/>
              <a:t>Cette aide vise à </a:t>
            </a:r>
            <a:r>
              <a:rPr lang="en-US" sz="1600" b="1" err="1"/>
              <a:t>soutenir</a:t>
            </a:r>
            <a:r>
              <a:rPr lang="en-US" sz="1600" b="1"/>
              <a:t> des </a:t>
            </a:r>
            <a:r>
              <a:rPr lang="en-US" sz="1600" b="1" err="1"/>
              <a:t>projets</a:t>
            </a:r>
            <a:r>
              <a:rPr lang="en-US" sz="1600" b="1"/>
              <a:t> </a:t>
            </a:r>
            <a:r>
              <a:rPr lang="en-US" sz="1600" b="1" err="1"/>
              <a:t>répondant</a:t>
            </a:r>
            <a:r>
              <a:rPr lang="en-US" sz="1600" b="1"/>
              <a:t> à des </a:t>
            </a:r>
            <a:r>
              <a:rPr lang="en-US" sz="1600" b="1" err="1"/>
              <a:t>besoins</a:t>
            </a:r>
            <a:r>
              <a:rPr lang="en-US" sz="1600" b="1"/>
              <a:t> </a:t>
            </a:r>
            <a:r>
              <a:rPr lang="en-US" sz="1600" b="1" err="1"/>
              <a:t>identifiés</a:t>
            </a:r>
            <a:r>
              <a:rPr lang="en-US" sz="1600" b="1"/>
              <a:t> </a:t>
            </a:r>
            <a:r>
              <a:rPr lang="en-US" sz="1600" b="1" err="1"/>
              <a:t>localement</a:t>
            </a:r>
            <a:r>
              <a:rPr lang="en-US" sz="1600" b="1"/>
              <a:t>, à fort impact </a:t>
            </a:r>
            <a:r>
              <a:rPr lang="en-US" sz="1600" b="1" err="1"/>
              <a:t>collectif</a:t>
            </a:r>
            <a:r>
              <a:rPr lang="en-US" sz="1600" b="1"/>
              <a:t> pour les </a:t>
            </a:r>
            <a:r>
              <a:rPr lang="en-US" sz="1600" b="1" err="1"/>
              <a:t>familles</a:t>
            </a:r>
            <a:r>
              <a:rPr lang="en-US" sz="1600" b="1"/>
              <a:t>.</a:t>
            </a:r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 b="1" err="1"/>
              <a:t>Ces</a:t>
            </a:r>
            <a:r>
              <a:rPr lang="en-US" sz="1600" b="1"/>
              <a:t> actions </a:t>
            </a:r>
            <a:r>
              <a:rPr lang="en-US" sz="1600" b="1" err="1"/>
              <a:t>s'inscrivent</a:t>
            </a:r>
            <a:r>
              <a:rPr lang="en-US" sz="1600" b="1"/>
              <a:t> </a:t>
            </a:r>
            <a:r>
              <a:rPr lang="en-US" sz="1600" b="1" err="1"/>
              <a:t>principalement</a:t>
            </a:r>
            <a:r>
              <a:rPr lang="en-US" sz="1600" b="1"/>
              <a:t> dans :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les Conventions </a:t>
            </a:r>
            <a:r>
              <a:rPr lang="en-US" sz="1600" err="1"/>
              <a:t>Territoriales</a:t>
            </a:r>
            <a:r>
              <a:rPr lang="en-US" sz="1600"/>
              <a:t> </a:t>
            </a:r>
            <a:r>
              <a:rPr lang="en-US" sz="1600" err="1"/>
              <a:t>Globales</a:t>
            </a:r>
            <a:r>
              <a:rPr lang="en-US" sz="1600"/>
              <a:t> (CTG)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les </a:t>
            </a:r>
            <a:r>
              <a:rPr lang="en-US" sz="1600" err="1"/>
              <a:t>contrats</a:t>
            </a:r>
            <a:r>
              <a:rPr lang="en-US" sz="1600"/>
              <a:t> </a:t>
            </a:r>
            <a:r>
              <a:rPr lang="en-US" sz="1600" err="1"/>
              <a:t>ville</a:t>
            </a:r>
            <a:r>
              <a:rPr lang="en-US" sz="1600"/>
              <a:t>,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/>
              <a:t>ou</a:t>
            </a:r>
            <a:r>
              <a:rPr lang="en-US" sz="1600"/>
              <a:t> des </a:t>
            </a:r>
            <a:r>
              <a:rPr lang="en-US" sz="1600" err="1"/>
              <a:t>appels</a:t>
            </a:r>
            <a:r>
              <a:rPr lang="en-US" sz="1600"/>
              <a:t> à </a:t>
            </a:r>
            <a:r>
              <a:rPr lang="en-US" sz="1600" err="1"/>
              <a:t>projets</a:t>
            </a:r>
            <a:r>
              <a:rPr lang="en-US" sz="1600"/>
              <a:t> </a:t>
            </a:r>
            <a:r>
              <a:rPr lang="en-US" sz="1600" err="1"/>
              <a:t>portés</a:t>
            </a:r>
            <a:r>
              <a:rPr lang="en-US" sz="1600"/>
              <a:t> par la Caf</a:t>
            </a:r>
          </a:p>
        </p:txBody>
      </p:sp>
    </p:spTree>
    <p:extLst>
      <p:ext uri="{BB962C8B-B14F-4D97-AF65-F5344CB8AC3E}">
        <p14:creationId xmlns:p14="http://schemas.microsoft.com/office/powerpoint/2010/main" val="226853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D18EB-5282-A940-E412-8F53DD0D6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A9859-B284-72F2-D7F8-11A605B6E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Aides aux actions </a:t>
            </a:r>
            <a:r>
              <a:rPr lang="en-US" sz="3600" b="1" err="1"/>
              <a:t>territorialisées</a:t>
            </a:r>
            <a:endParaRPr lang="en-US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EA786-B28B-D9A6-C867-153C26CE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b="1"/>
              <a:t>Les </a:t>
            </a:r>
            <a:r>
              <a:rPr lang="en-US" sz="1600" b="1" err="1"/>
              <a:t>projets</a:t>
            </a:r>
            <a:r>
              <a:rPr lang="en-US" sz="1600" b="1"/>
              <a:t> </a:t>
            </a:r>
            <a:r>
              <a:rPr lang="en-US" sz="1600" b="1" err="1"/>
              <a:t>doivent</a:t>
            </a:r>
            <a:r>
              <a:rPr lang="en-US" sz="1600" b="1"/>
              <a:t> </a:t>
            </a:r>
            <a:r>
              <a:rPr lang="en-US" sz="1600" b="1" err="1"/>
              <a:t>être</a:t>
            </a:r>
            <a:r>
              <a:rPr lang="en-US" sz="1600" b="1"/>
              <a:t> :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/>
              <a:t>Présentés</a:t>
            </a:r>
            <a:r>
              <a:rPr lang="en-US" sz="1600"/>
              <a:t> et </a:t>
            </a:r>
            <a:r>
              <a:rPr lang="en-US" sz="1600" err="1"/>
              <a:t>accompagnés</a:t>
            </a:r>
            <a:r>
              <a:rPr lang="en-US" sz="1600"/>
              <a:t> par le Chargé de Conseil et Développement Territorial Caf </a:t>
            </a:r>
            <a:r>
              <a:rPr lang="en-US" sz="1600" err="1"/>
              <a:t>ou</a:t>
            </a:r>
            <a:r>
              <a:rPr lang="en-US" sz="1600"/>
              <a:t> le Chargé de </a:t>
            </a:r>
            <a:r>
              <a:rPr lang="en-US" sz="1600" err="1"/>
              <a:t>coopération</a:t>
            </a:r>
            <a:r>
              <a:rPr lang="en-US" sz="1600"/>
              <a:t> de la CTG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/>
              <a:t>Evalués</a:t>
            </a:r>
            <a:r>
              <a:rPr lang="en-US" sz="1600"/>
              <a:t>, au regard des </a:t>
            </a:r>
            <a:r>
              <a:rPr lang="en-US" sz="1600" err="1"/>
              <a:t>objectifs</a:t>
            </a:r>
            <a:r>
              <a:rPr lang="en-US" sz="1600"/>
              <a:t> des plans </a:t>
            </a:r>
            <a:r>
              <a:rPr lang="en-US" sz="1600" err="1"/>
              <a:t>d'actions</a:t>
            </a:r>
            <a:r>
              <a:rPr lang="en-US" sz="1600"/>
              <a:t> CTG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endParaRPr lang="en-US" sz="1600" b="1"/>
          </a:p>
          <a:p>
            <a:pPr marL="285750" indent="-285750">
              <a:buFont typeface="Calibri" panose="020B0604020202020204" pitchFamily="34" charset="0"/>
              <a:buChar char="-"/>
            </a:pPr>
            <a:endParaRPr lang="en-US" sz="1600" b="1"/>
          </a:p>
          <a:p>
            <a:pPr marL="0" indent="0">
              <a:buNone/>
            </a:pPr>
            <a:r>
              <a:rPr lang="en-US" sz="1600" b="1" err="1"/>
              <a:t>Partenaires</a:t>
            </a:r>
            <a:r>
              <a:rPr lang="en-US" sz="1600" b="1"/>
              <a:t> </a:t>
            </a:r>
            <a:r>
              <a:rPr lang="en-US" sz="1600" b="1" err="1"/>
              <a:t>éligibles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Associations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/>
              <a:t>Collectivités</a:t>
            </a:r>
            <a:r>
              <a:rPr lang="en-US" sz="1600"/>
              <a:t> </a:t>
            </a:r>
            <a:r>
              <a:rPr lang="en-US" sz="1600" err="1"/>
              <a:t>territoriales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Structures </a:t>
            </a:r>
            <a:r>
              <a:rPr lang="en-US" sz="1600" err="1"/>
              <a:t>intervenant</a:t>
            </a:r>
            <a:r>
              <a:rPr lang="en-US" sz="1600"/>
              <a:t> dans les champs politiques </a:t>
            </a:r>
            <a:r>
              <a:rPr lang="en-US" sz="1600" err="1"/>
              <a:t>accompagnées</a:t>
            </a:r>
            <a:r>
              <a:rPr lang="en-US" sz="1600"/>
              <a:t> par la Caf</a:t>
            </a:r>
          </a:p>
        </p:txBody>
      </p:sp>
    </p:spTree>
    <p:extLst>
      <p:ext uri="{BB962C8B-B14F-4D97-AF65-F5344CB8AC3E}">
        <p14:creationId xmlns:p14="http://schemas.microsoft.com/office/powerpoint/2010/main" val="47000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6A77A-0FFA-6D96-7CB6-CB7B5E11D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0688E8-835C-4B03-ACB0-A7594BC0B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668" y="2182717"/>
            <a:ext cx="654367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76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F72F3-33FF-D423-89DB-9627D4D53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214D-F411-B18E-B43A-2425A143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Aides aux actions </a:t>
            </a:r>
            <a:r>
              <a:rPr lang="en-US" sz="3600" b="1" err="1"/>
              <a:t>territorialisées</a:t>
            </a:r>
            <a:endParaRPr lang="en-US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F1E45-F13F-6565-722A-762D59924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b="1"/>
              <a:t>Nature des </a:t>
            </a:r>
            <a:r>
              <a:rPr lang="en-US" sz="1600" b="1" err="1"/>
              <a:t>projets</a:t>
            </a:r>
            <a:r>
              <a:rPr lang="en-US" sz="1600" b="1"/>
              <a:t> </a:t>
            </a:r>
            <a:r>
              <a:rPr lang="en-US" sz="1600" b="1" err="1"/>
              <a:t>soutenus</a:t>
            </a:r>
            <a:endParaRPr lang="en-US" sz="1600" b="1"/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Actions </a:t>
            </a:r>
            <a:r>
              <a:rPr lang="en-US" sz="1600" err="1"/>
              <a:t>sociales</a:t>
            </a:r>
            <a:r>
              <a:rPr lang="en-US" sz="1600"/>
              <a:t> </a:t>
            </a:r>
            <a:r>
              <a:rPr lang="en-US" sz="1600" err="1"/>
              <a:t>d'intérêt</a:t>
            </a:r>
            <a:r>
              <a:rPr lang="en-US" sz="1600"/>
              <a:t> </a:t>
            </a:r>
            <a:r>
              <a:rPr lang="en-US" sz="1600" err="1"/>
              <a:t>collectif</a:t>
            </a:r>
            <a:r>
              <a:rPr lang="en-US" sz="1600"/>
              <a:t> </a:t>
            </a:r>
            <a:r>
              <a:rPr lang="en-US" sz="1600" err="1"/>
              <a:t>développées</a:t>
            </a:r>
            <a:r>
              <a:rPr lang="en-US" sz="1600"/>
              <a:t> dans le cadre des plans </a:t>
            </a:r>
            <a:r>
              <a:rPr lang="en-US" sz="1600" err="1"/>
              <a:t>d'actions</a:t>
            </a:r>
            <a:r>
              <a:rPr lang="en-US" sz="1600"/>
              <a:t> des CTG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Actions </a:t>
            </a:r>
            <a:r>
              <a:rPr lang="en-US" sz="1600" err="1"/>
              <a:t>innovantes</a:t>
            </a:r>
            <a:r>
              <a:rPr lang="en-US" sz="1600"/>
              <a:t> </a:t>
            </a:r>
            <a:r>
              <a:rPr lang="en-US" sz="1600" err="1"/>
              <a:t>favorisant</a:t>
            </a:r>
            <a:r>
              <a:rPr lang="en-US" sz="1600"/>
              <a:t> </a:t>
            </a:r>
            <a:r>
              <a:rPr lang="en-US" sz="1600" err="1"/>
              <a:t>l'accès</a:t>
            </a:r>
            <a:r>
              <a:rPr lang="en-US" sz="1600"/>
              <a:t> aux services, la </a:t>
            </a:r>
            <a:r>
              <a:rPr lang="en-US" sz="1600" err="1"/>
              <a:t>cohésion</a:t>
            </a:r>
            <a:r>
              <a:rPr lang="en-US" sz="1600"/>
              <a:t> </a:t>
            </a:r>
            <a:r>
              <a:rPr lang="en-US" sz="1600" err="1"/>
              <a:t>sociale</a:t>
            </a:r>
            <a:r>
              <a:rPr lang="en-US" sz="1600"/>
              <a:t> et le </a:t>
            </a:r>
            <a:r>
              <a:rPr lang="en-US" sz="1600" err="1"/>
              <a:t>soutien</a:t>
            </a:r>
            <a:r>
              <a:rPr lang="en-US" sz="1600"/>
              <a:t> aux </a:t>
            </a:r>
            <a:r>
              <a:rPr lang="en-US" sz="1600" err="1"/>
              <a:t>familles</a:t>
            </a:r>
            <a:r>
              <a:rPr lang="en-US" sz="1600"/>
              <a:t>.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 err="1"/>
              <a:t>Projets</a:t>
            </a:r>
            <a:r>
              <a:rPr lang="en-US" sz="1600"/>
              <a:t> </a:t>
            </a:r>
            <a:r>
              <a:rPr lang="en-US" sz="1600" err="1"/>
              <a:t>territoriaux</a:t>
            </a:r>
            <a:r>
              <a:rPr lang="en-US" sz="1600"/>
              <a:t> </a:t>
            </a:r>
            <a:r>
              <a:rPr lang="en-US" sz="1600" err="1"/>
              <a:t>construits</a:t>
            </a:r>
            <a:r>
              <a:rPr lang="en-US" sz="1600"/>
              <a:t> dans </a:t>
            </a:r>
            <a:r>
              <a:rPr lang="en-US" sz="1600" err="1"/>
              <a:t>une</a:t>
            </a:r>
            <a:r>
              <a:rPr lang="en-US" sz="1600"/>
              <a:t> </a:t>
            </a:r>
            <a:r>
              <a:rPr lang="en-US" sz="1600" err="1"/>
              <a:t>logique</a:t>
            </a:r>
            <a:r>
              <a:rPr lang="en-US" sz="1600"/>
              <a:t> </a:t>
            </a:r>
            <a:r>
              <a:rPr lang="en-US" sz="1600" err="1"/>
              <a:t>partenariale</a:t>
            </a:r>
            <a:endParaRPr lang="en-US" sz="1600"/>
          </a:p>
          <a:p>
            <a:pPr marL="285750" indent="-285750">
              <a:buFont typeface="Calibri" panose="020B0604020202020204" pitchFamily="34" charset="0"/>
              <a:buChar char="-"/>
            </a:pPr>
            <a:endParaRPr lang="en-US" sz="1600" b="1"/>
          </a:p>
          <a:p>
            <a:pPr marL="0" indent="0">
              <a:buNone/>
            </a:pPr>
            <a:r>
              <a:rPr lang="en-US" sz="1600" b="1"/>
              <a:t>Conditions </a:t>
            </a:r>
            <a:r>
              <a:rPr lang="en-US" sz="1600" b="1" err="1"/>
              <a:t>d'attribution</a:t>
            </a:r>
            <a:endParaRPr lang="en-US" sz="1600" b="1"/>
          </a:p>
          <a:p>
            <a:pPr marL="0" indent="0">
              <a:buNone/>
            </a:pPr>
            <a:r>
              <a:rPr lang="en-US" sz="1600"/>
              <a:t>Une attention </a:t>
            </a:r>
            <a:r>
              <a:rPr lang="en-US" sz="1600" err="1"/>
              <a:t>particulière</a:t>
            </a:r>
            <a:r>
              <a:rPr lang="en-US" sz="1600"/>
              <a:t> est </a:t>
            </a:r>
            <a:r>
              <a:rPr lang="en-US" sz="1600" err="1"/>
              <a:t>portée</a:t>
            </a:r>
            <a:r>
              <a:rPr lang="en-US" sz="1600"/>
              <a:t> :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Au </a:t>
            </a:r>
            <a:r>
              <a:rPr lang="en-US" sz="1600" err="1"/>
              <a:t>niveau</a:t>
            </a:r>
            <a:r>
              <a:rPr lang="en-US" sz="1600"/>
              <a:t> de co-</a:t>
            </a:r>
            <a:r>
              <a:rPr lang="en-US" sz="1600" err="1"/>
              <a:t>financement</a:t>
            </a:r>
            <a:r>
              <a:rPr lang="en-US" sz="1600"/>
              <a:t> </a:t>
            </a:r>
            <a:r>
              <a:rPr lang="en-US" sz="1600" err="1"/>
              <a:t>mobilisé</a:t>
            </a:r>
            <a:endParaRPr lang="en-US" sz="1600"/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À la </a:t>
            </a:r>
            <a:r>
              <a:rPr lang="en-US" sz="1600" err="1"/>
              <a:t>dynamique</a:t>
            </a:r>
            <a:r>
              <a:rPr lang="en-US" sz="1600"/>
              <a:t> </a:t>
            </a:r>
            <a:r>
              <a:rPr lang="en-US" sz="1600" err="1"/>
              <a:t>partenariale</a:t>
            </a:r>
            <a:r>
              <a:rPr lang="en-US" sz="1600"/>
              <a:t> du </a:t>
            </a:r>
            <a:r>
              <a:rPr lang="en-US" sz="1600" err="1"/>
              <a:t>projet</a:t>
            </a:r>
            <a:r>
              <a:rPr lang="en-US" sz="1600"/>
              <a:t>,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/>
              <a:t>À la place donnée à </a:t>
            </a:r>
            <a:r>
              <a:rPr lang="en-US" sz="1600" err="1"/>
              <a:t>l'inclusion</a:t>
            </a:r>
            <a:r>
              <a:rPr lang="en-US" sz="1600"/>
              <a:t> </a:t>
            </a:r>
            <a:r>
              <a:rPr lang="en-US" sz="1600" err="1"/>
              <a:t>sociale</a:t>
            </a:r>
            <a:r>
              <a:rPr lang="en-US" sz="1600"/>
              <a:t>, </a:t>
            </a:r>
            <a:r>
              <a:rPr lang="en-US" sz="1600" err="1"/>
              <a:t>notamment</a:t>
            </a:r>
            <a:r>
              <a:rPr lang="en-US" sz="1600"/>
              <a:t> des publics les plus </a:t>
            </a:r>
            <a:r>
              <a:rPr lang="en-US" sz="1600" err="1"/>
              <a:t>fragiles</a:t>
            </a:r>
            <a:r>
              <a:rPr lang="en-US" sz="16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409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C07B70-AAC6-21E0-51C1-60B50CC0B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0503678-C5A3-7522-EF63-FB975111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BEA787B-9EC9-3887-19A2-B3E44DCF2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347" y="2419523"/>
            <a:ext cx="5107887" cy="571583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600" b="1"/>
              <a:t>Les Aides à </a:t>
            </a:r>
            <a:r>
              <a:rPr lang="en-US" sz="3600" b="1" err="1"/>
              <a:t>l'investissement</a:t>
            </a:r>
            <a:endParaRPr lang="en-US" sz="3600" b="1" kern="1200">
              <a:latin typeface="+mj-lt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4CB284D-BFBB-B571-E3C5-14DDC4EC5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49A1D9-224A-4472-80B4-82EFDD170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EA7183D-2E22-2156-8807-D6A4666EC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AE986C7-0783-FACB-34CE-4D558032E3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D029A-AA37-F351-9724-EDC91C99B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5A3E7A-4024-694F-D474-8CF3300F0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8C83E1-BE0D-B7BA-6C54-CF765944C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848054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DC99C7-BA24-D793-26AA-76E594E7D7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D48C7-C17E-E5FD-B395-AF578CF2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21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0324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5F3D8E-D6CA-3703-BDA6-302F3055C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96A2589-62EA-95D1-FD7A-B51DA6141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FA51853-3144-49B8-2BA2-E686A92AE4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347" y="390583"/>
            <a:ext cx="5447573" cy="601575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b="1"/>
              <a:t>Les </a:t>
            </a:r>
            <a:r>
              <a:rPr lang="en-US" sz="3200" b="1" err="1"/>
              <a:t>équipements</a:t>
            </a:r>
            <a:r>
              <a:rPr lang="en-US" sz="3200" b="1"/>
              <a:t> </a:t>
            </a:r>
            <a:r>
              <a:rPr lang="en-US" sz="3200" b="1" err="1"/>
              <a:t>éligibles</a:t>
            </a:r>
            <a:r>
              <a:rPr lang="en-US" sz="3200" b="1"/>
              <a:t> : </a:t>
            </a:r>
            <a:br>
              <a:rPr lang="en-US" sz="3200" b="1"/>
            </a:br>
            <a:endParaRPr lang="en-US" sz="3200"/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err="1"/>
              <a:t>Accueil</a:t>
            </a:r>
            <a:r>
              <a:rPr lang="en-US" sz="3200"/>
              <a:t> de </a:t>
            </a:r>
            <a:r>
              <a:rPr lang="en-US" sz="3200" err="1"/>
              <a:t>loisirs</a:t>
            </a:r>
            <a:r>
              <a:rPr lang="en-US" sz="3200"/>
              <a:t> sans </a:t>
            </a:r>
            <a:r>
              <a:rPr lang="en-US" sz="3200" err="1"/>
              <a:t>hébergement</a:t>
            </a:r>
            <a:r>
              <a:rPr lang="en-US" sz="3200"/>
              <a:t>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/>
              <a:t>Structures jeunesse (</a:t>
            </a:r>
            <a:r>
              <a:rPr lang="en-US" sz="3200" err="1"/>
              <a:t>PSJeunes</a:t>
            </a:r>
            <a:r>
              <a:rPr lang="en-US" sz="3200"/>
              <a:t>)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/>
              <a:t> </a:t>
            </a:r>
            <a:r>
              <a:rPr lang="en-US" sz="3200" err="1"/>
              <a:t>Centres</a:t>
            </a:r>
            <a:r>
              <a:rPr lang="en-US" sz="3200"/>
              <a:t> </a:t>
            </a:r>
            <a:r>
              <a:rPr lang="en-US" sz="3200" err="1"/>
              <a:t>sociaux</a:t>
            </a:r>
            <a:r>
              <a:rPr lang="en-US" sz="3200"/>
              <a:t> et </a:t>
            </a:r>
            <a:r>
              <a:rPr lang="en-US" sz="3200" err="1"/>
              <a:t>espaces</a:t>
            </a:r>
            <a:r>
              <a:rPr lang="en-US" sz="3200"/>
              <a:t> de vie </a:t>
            </a:r>
            <a:r>
              <a:rPr lang="en-US" sz="3200" err="1"/>
              <a:t>sociale</a:t>
            </a:r>
            <a:r>
              <a:rPr lang="en-US" sz="3200"/>
              <a:t>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/>
              <a:t> Foyer de Jeunes </a:t>
            </a:r>
            <a:r>
              <a:rPr lang="en-US" sz="3200" err="1"/>
              <a:t>Travailleurs</a:t>
            </a:r>
            <a:r>
              <a:rPr lang="en-US" sz="3200"/>
              <a:t>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/>
              <a:t> Lieux de </a:t>
            </a:r>
            <a:r>
              <a:rPr lang="en-US" sz="3200" err="1"/>
              <a:t>soutien</a:t>
            </a:r>
            <a:r>
              <a:rPr lang="en-US" sz="3200"/>
              <a:t> à la </a:t>
            </a:r>
            <a:r>
              <a:rPr lang="en-US" sz="3200" err="1"/>
              <a:t>parentalité</a:t>
            </a:r>
            <a:r>
              <a:rPr lang="en-US" sz="3200"/>
              <a:t>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/>
              <a:t>Relais Petite </a:t>
            </a:r>
            <a:r>
              <a:rPr lang="en-US" sz="3200" err="1"/>
              <a:t>Enfance</a:t>
            </a:r>
            <a:r>
              <a:rPr lang="en-US" sz="3200"/>
              <a:t> (</a:t>
            </a:r>
            <a:r>
              <a:rPr lang="en-US" sz="3200" err="1"/>
              <a:t>uniquement</a:t>
            </a:r>
            <a:r>
              <a:rPr lang="en-US" sz="3200"/>
              <a:t> pour le matériel </a:t>
            </a:r>
            <a:r>
              <a:rPr lang="en-US" sz="3200" err="1"/>
              <a:t>informatique</a:t>
            </a:r>
            <a:r>
              <a:rPr lang="en-US" sz="3200"/>
              <a:t>)</a:t>
            </a:r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996A89-B75D-4FBD-A2C3-ADCA5FDF5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1228D70-6A9F-63E1-42E6-09261067D3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DBD9A4E-3047-D8A1-CD56-8D726598E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35CE948-64BF-7D45-26B0-0C7901BE4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8018FF0-2294-78EE-4D03-5C1A98A11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5B29A8-2D1C-FF3D-8A57-F6CD6848F2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B59A34-3FD2-BC54-B028-7EB885701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848054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71790C-64D8-4366-4C85-939143DCB2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AED4E-7A63-4A1B-39DD-225B0D4A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22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3289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7F9AB-9B87-6FC6-96E7-E6D7BF64B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ACCB884-5872-00EB-F802-5959AC969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4EA4A74-DD16-DCB2-B498-E5040D554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577" y="289596"/>
            <a:ext cx="4832465" cy="460191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200" b="1" u="sng" err="1"/>
              <a:t>Projets</a:t>
            </a:r>
            <a:r>
              <a:rPr lang="en-US" sz="3200" b="1" u="sng"/>
              <a:t> </a:t>
            </a:r>
            <a:r>
              <a:rPr lang="en-US" sz="3200" b="1" u="sng" err="1"/>
              <a:t>éligibles</a:t>
            </a:r>
            <a:r>
              <a:rPr lang="en-US" sz="3600" u="sng"/>
              <a:t> </a:t>
            </a:r>
            <a:r>
              <a:rPr lang="en-US" sz="3600"/>
              <a:t>: </a:t>
            </a:r>
            <a:br>
              <a:rPr lang="en-US" sz="3600"/>
            </a:br>
            <a:br>
              <a:rPr lang="en-US" sz="3600"/>
            </a:br>
            <a:r>
              <a:rPr lang="en-US" sz="2200">
                <a:ea typeface="+mj-lt"/>
                <a:cs typeface="+mj-lt"/>
              </a:rPr>
              <a:t>-</a:t>
            </a:r>
            <a:r>
              <a:rPr lang="en-US" sz="2800">
                <a:ea typeface="+mj-lt"/>
                <a:cs typeface="+mj-lt"/>
              </a:rPr>
              <a:t> </a:t>
            </a:r>
            <a:r>
              <a:rPr lang="en-US" sz="2800" err="1">
                <a:ea typeface="+mj-lt"/>
                <a:cs typeface="+mj-lt"/>
              </a:rPr>
              <a:t>Création</a:t>
            </a:r>
            <a:r>
              <a:rPr lang="en-US" sz="2800">
                <a:ea typeface="+mj-lt"/>
                <a:cs typeface="+mj-lt"/>
              </a:rPr>
              <a:t> </a:t>
            </a:r>
            <a:r>
              <a:rPr lang="en-US" sz="2800" err="1">
                <a:ea typeface="+mj-lt"/>
                <a:cs typeface="+mj-lt"/>
              </a:rPr>
              <a:t>d’équipement</a:t>
            </a:r>
            <a:r>
              <a:rPr lang="en-US" sz="2800">
                <a:ea typeface="+mj-lt"/>
                <a:cs typeface="+mj-lt"/>
              </a:rPr>
              <a:t> et </a:t>
            </a:r>
            <a:r>
              <a:rPr lang="en-US" sz="2800" err="1">
                <a:ea typeface="+mj-lt"/>
                <a:cs typeface="+mj-lt"/>
              </a:rPr>
              <a:t>d’aménagement</a:t>
            </a:r>
            <a:r>
              <a:rPr lang="en-US" sz="2800">
                <a:ea typeface="+mj-lt"/>
                <a:cs typeface="+mj-lt"/>
              </a:rPr>
              <a:t> de </a:t>
            </a:r>
            <a:r>
              <a:rPr lang="en-US" sz="2800" err="1">
                <a:ea typeface="+mj-lt"/>
                <a:cs typeface="+mj-lt"/>
              </a:rPr>
              <a:t>locaux</a:t>
            </a:r>
            <a:r>
              <a:rPr lang="en-US" sz="2800">
                <a:ea typeface="+mj-lt"/>
                <a:cs typeface="+mj-lt"/>
              </a:rPr>
              <a:t>, </a:t>
            </a:r>
            <a:br>
              <a:rPr lang="en-US" sz="2800">
                <a:ea typeface="+mj-lt"/>
                <a:cs typeface="+mj-lt"/>
              </a:rPr>
            </a:br>
            <a:r>
              <a:rPr lang="en-US" sz="2800">
                <a:ea typeface="+mj-lt"/>
                <a:cs typeface="+mj-lt"/>
              </a:rPr>
              <a:t>-  Extension, </a:t>
            </a:r>
            <a:r>
              <a:rPr lang="en-US" sz="2800" err="1">
                <a:ea typeface="+mj-lt"/>
                <a:cs typeface="+mj-lt"/>
              </a:rPr>
              <a:t>aménagement</a:t>
            </a:r>
            <a:r>
              <a:rPr lang="en-US" sz="2800">
                <a:ea typeface="+mj-lt"/>
                <a:cs typeface="+mj-lt"/>
              </a:rPr>
              <a:t> et </a:t>
            </a:r>
            <a:r>
              <a:rPr lang="en-US" sz="2800" err="1">
                <a:ea typeface="+mj-lt"/>
                <a:cs typeface="+mj-lt"/>
              </a:rPr>
              <a:t>rénovation</a:t>
            </a:r>
            <a:r>
              <a:rPr lang="en-US" sz="2800">
                <a:ea typeface="+mj-lt"/>
                <a:cs typeface="+mj-lt"/>
              </a:rPr>
              <a:t> </a:t>
            </a:r>
            <a:r>
              <a:rPr lang="en-US" sz="2800" err="1">
                <a:ea typeface="+mj-lt"/>
                <a:cs typeface="+mj-lt"/>
              </a:rPr>
              <a:t>d’équipements</a:t>
            </a:r>
            <a:r>
              <a:rPr lang="en-US" sz="2800">
                <a:ea typeface="+mj-lt"/>
                <a:cs typeface="+mj-lt"/>
              </a:rPr>
              <a:t> </a:t>
            </a:r>
            <a:r>
              <a:rPr lang="en-US" sz="2800" err="1">
                <a:ea typeface="+mj-lt"/>
                <a:cs typeface="+mj-lt"/>
              </a:rPr>
              <a:t>existants</a:t>
            </a:r>
            <a:r>
              <a:rPr lang="en-US" sz="2800">
                <a:ea typeface="+mj-lt"/>
                <a:cs typeface="+mj-lt"/>
              </a:rPr>
              <a:t>, </a:t>
            </a:r>
            <a:br>
              <a:rPr lang="en-US" sz="2800">
                <a:ea typeface="+mj-lt"/>
                <a:cs typeface="+mj-lt"/>
              </a:rPr>
            </a:br>
            <a:r>
              <a:rPr lang="en-US" sz="2800">
                <a:ea typeface="+mj-lt"/>
                <a:cs typeface="+mj-lt"/>
              </a:rPr>
              <a:t>-  Acquisition de matériel </a:t>
            </a:r>
            <a:r>
              <a:rPr lang="en-US" sz="2800" err="1">
                <a:ea typeface="+mj-lt"/>
                <a:cs typeface="+mj-lt"/>
              </a:rPr>
              <a:t>ou</a:t>
            </a:r>
            <a:r>
              <a:rPr lang="en-US" sz="2800">
                <a:ea typeface="+mj-lt"/>
                <a:cs typeface="+mj-lt"/>
              </a:rPr>
              <a:t> de mobilier </a:t>
            </a:r>
            <a:r>
              <a:rPr lang="en-US" sz="2800" err="1">
                <a:ea typeface="+mj-lt"/>
                <a:cs typeface="+mj-lt"/>
              </a:rPr>
              <a:t>amortissable</a:t>
            </a:r>
            <a:r>
              <a:rPr lang="en-US" sz="2800">
                <a:ea typeface="+mj-lt"/>
                <a:cs typeface="+mj-lt"/>
              </a:rPr>
              <a:t>, </a:t>
            </a:r>
            <a:br>
              <a:rPr lang="en-US" sz="2800">
                <a:ea typeface="+mj-lt"/>
                <a:cs typeface="+mj-lt"/>
              </a:rPr>
            </a:br>
            <a:r>
              <a:rPr lang="en-US" sz="2800">
                <a:ea typeface="+mj-lt"/>
                <a:cs typeface="+mj-lt"/>
              </a:rPr>
              <a:t>- Acquisition de matériel </a:t>
            </a:r>
            <a:r>
              <a:rPr lang="en-US" sz="2800" err="1">
                <a:ea typeface="+mj-lt"/>
                <a:cs typeface="+mj-lt"/>
              </a:rPr>
              <a:t>informatique</a:t>
            </a:r>
            <a:r>
              <a:rPr lang="en-US" sz="2800">
                <a:ea typeface="+mj-lt"/>
                <a:cs typeface="+mj-lt"/>
              </a:rPr>
              <a:t> </a:t>
            </a:r>
            <a:r>
              <a:rPr lang="en-US" sz="2800" err="1">
                <a:ea typeface="+mj-lt"/>
                <a:cs typeface="+mj-lt"/>
              </a:rPr>
              <a:t>destiné</a:t>
            </a:r>
            <a:r>
              <a:rPr lang="en-US" sz="2800">
                <a:ea typeface="+mj-lt"/>
                <a:cs typeface="+mj-lt"/>
              </a:rPr>
              <a:t> à la gestion de </a:t>
            </a:r>
            <a:r>
              <a:rPr lang="en-US" sz="2800" err="1">
                <a:ea typeface="+mj-lt"/>
                <a:cs typeface="+mj-lt"/>
              </a:rPr>
              <a:t>l’activité</a:t>
            </a:r>
            <a:r>
              <a:rPr lang="en-US" sz="2800">
                <a:ea typeface="+mj-lt"/>
                <a:cs typeface="+mj-lt"/>
              </a:rPr>
              <a:t> (hors formation), </a:t>
            </a:r>
            <a:br>
              <a:rPr lang="en-US" sz="2800">
                <a:ea typeface="+mj-lt"/>
                <a:cs typeface="+mj-lt"/>
              </a:rPr>
            </a:br>
            <a:br>
              <a:rPr lang="en-US" sz="2800">
                <a:ea typeface="+mj-lt"/>
                <a:cs typeface="+mj-lt"/>
              </a:rPr>
            </a:br>
            <a:endParaRPr lang="en-US" sz="2800" kern="1200">
              <a:latin typeface="+mj-lt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A4C31BA-84CF-D25C-0A34-7674CE257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82B16EA-41EC-4E37-B852-F6F41A960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75068C6-C497-06F8-FA9C-7FE93AE3D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9D13B9C-A782-707D-E7A4-9C3872F02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F330748-BFB8-F236-235F-6FB34E52D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EA6455E-90F2-D5EF-1FE9-F3D7EC3C5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30E99E-F22C-9DE7-1DCD-6E75AD419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925" y="1434921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F729CB-6856-2D45-03EF-CB0387B0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D3288-81E7-17B2-00B4-A2A8F0388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23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E467A5-732E-F677-5F14-0D586EF91A16}"/>
              </a:ext>
            </a:extLst>
          </p:cNvPr>
          <p:cNvSpPr txBox="1"/>
          <p:nvPr/>
        </p:nvSpPr>
        <p:spPr>
          <a:xfrm>
            <a:off x="2" y="4888735"/>
            <a:ext cx="569204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baseline="0">
                <a:latin typeface="Aptos Display"/>
              </a:rPr>
              <a:t>-</a:t>
            </a:r>
            <a:r>
              <a:rPr lang="en-US" b="1">
                <a:latin typeface="Aptos Display"/>
              </a:rPr>
              <a:t>Attention </a:t>
            </a:r>
            <a:r>
              <a:rPr lang="en-US" b="1" err="1">
                <a:latin typeface="Aptos Display"/>
              </a:rPr>
              <a:t>nouveauté</a:t>
            </a:r>
            <a:r>
              <a:rPr lang="en-US" b="1">
                <a:latin typeface="Aptos Display"/>
              </a:rPr>
              <a:t> 2026 : </a:t>
            </a:r>
            <a:endParaRPr lang="en-US" b="1">
              <a:ea typeface="+mn-lt"/>
              <a:cs typeface="+mn-lt"/>
            </a:endParaRPr>
          </a:p>
          <a:p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Les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dépenses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d’investissement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liées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à des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locaux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ou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équipement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pour les restaurants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scolaire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(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cantine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) ne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seront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plus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prises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en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en-US" err="1">
                <a:solidFill>
                  <a:srgbClr val="FF0000"/>
                </a:solidFill>
                <a:ea typeface="+mn-lt"/>
                <a:cs typeface="+mn-lt"/>
              </a:rPr>
              <a:t>compte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. 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6729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B36CD-5245-14D8-EF05-C7C32640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/>
              <a:t>24/2/2025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A61070-8A4C-6C12-50A2-4C04EB75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"/>
              <a:t>Exemple de Texte de Pied de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4B173-FD64-A154-CEE2-84744A3A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CC057153-B650-4DEB-B370-79DDCFDCE934}" type="slidenum">
              <a:rPr lang="en-US" smtClean="0"/>
              <a:pPr rtl="0">
                <a:spcAft>
                  <a:spcPts val="600"/>
                </a:spcAft>
              </a:pPr>
              <a:t>24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DF44472-137B-44B3-B004-56D0E8CAC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504751"/>
              </p:ext>
            </p:extLst>
          </p:nvPr>
        </p:nvGraphicFramePr>
        <p:xfrm>
          <a:off x="5113662" y="1248578"/>
          <a:ext cx="7030035" cy="436507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406306">
                  <a:extLst>
                    <a:ext uri="{9D8B030D-6E8A-4147-A177-3AD203B41FA5}">
                      <a16:colId xmlns:a16="http://schemas.microsoft.com/office/drawing/2014/main" val="1234648009"/>
                    </a:ext>
                  </a:extLst>
                </a:gridCol>
                <a:gridCol w="1681007">
                  <a:extLst>
                    <a:ext uri="{9D8B030D-6E8A-4147-A177-3AD203B41FA5}">
                      <a16:colId xmlns:a16="http://schemas.microsoft.com/office/drawing/2014/main" val="446321975"/>
                    </a:ext>
                  </a:extLst>
                </a:gridCol>
                <a:gridCol w="1942722">
                  <a:extLst>
                    <a:ext uri="{9D8B030D-6E8A-4147-A177-3AD203B41FA5}">
                      <a16:colId xmlns:a16="http://schemas.microsoft.com/office/drawing/2014/main" val="1026322806"/>
                    </a:ext>
                  </a:extLst>
                </a:gridCol>
              </a:tblGrid>
              <a:tr h="11349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all" spc="150">
                          <a:solidFill>
                            <a:schemeClr val="tx1"/>
                          </a:solidFill>
                        </a:rPr>
                        <a:t>Type </a:t>
                      </a:r>
                      <a:r>
                        <a:rPr lang="en-US" sz="1800" b="1" cap="all" spc="150" err="1">
                          <a:solidFill>
                            <a:schemeClr val="tx1"/>
                          </a:solidFill>
                        </a:rPr>
                        <a:t>d'investissement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all" spc="150" err="1">
                          <a:solidFill>
                            <a:schemeClr val="tx1"/>
                          </a:solidFill>
                        </a:rPr>
                        <a:t>Taux</a:t>
                      </a:r>
                      <a:r>
                        <a:rPr lang="en-US" sz="1800" b="1" cap="all" spc="15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cap="all" spc="150" err="1">
                          <a:solidFill>
                            <a:schemeClr val="tx1"/>
                          </a:solidFill>
                        </a:rPr>
                        <a:t>d'aide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all" spc="150">
                          <a:solidFill>
                            <a:schemeClr val="tx1"/>
                          </a:solidFill>
                        </a:rPr>
                        <a:t>Plafond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016489"/>
                  </a:ext>
                </a:extLst>
              </a:tr>
              <a:tr h="9166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Matériel </a:t>
                      </a:r>
                      <a:r>
                        <a:rPr lang="en-US" sz="1800" b="1" cap="none" spc="0" err="1">
                          <a:solidFill>
                            <a:schemeClr val="tx1"/>
                          </a:solidFill>
                        </a:rPr>
                        <a:t>informatique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50 %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500 € à 2 000 €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739418"/>
                  </a:ext>
                </a:extLst>
              </a:tr>
              <a:tr h="10257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Matériel/mobilier </a:t>
                      </a:r>
                      <a:r>
                        <a:rPr lang="en-US" sz="1800" b="1" cap="none" spc="0" err="1">
                          <a:solidFill>
                            <a:schemeClr val="tx1"/>
                          </a:solidFill>
                        </a:rPr>
                        <a:t>amortissable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20 % à 40 %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1 000 € à 15 000 €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118471"/>
                  </a:ext>
                </a:extLst>
              </a:tr>
              <a:tr h="12876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cap="none" spc="0">
                          <a:solidFill>
                            <a:schemeClr val="tx1"/>
                          </a:solidFill>
                        </a:rPr>
                        <a:t>Travaux de construction/</a:t>
                      </a:r>
                      <a:r>
                        <a:rPr lang="en-US" sz="1800" b="1" cap="none" spc="0" err="1">
                          <a:solidFill>
                            <a:schemeClr val="tx1"/>
                          </a:solidFill>
                        </a:rPr>
                        <a:t>rénovation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20 % à 40 %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Plafond 1 750 €/m² et 4 m²/place</a:t>
                      </a:r>
                    </a:p>
                  </a:txBody>
                  <a:tcPr marL="135746" marR="135746" marT="135746" marB="1357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215366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0C5E07D8-0A1C-F562-F9DB-0332D3A63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7" y="636518"/>
            <a:ext cx="4721351" cy="615623"/>
          </a:xfrm>
        </p:spPr>
        <p:txBody>
          <a:bodyPr anchor="t">
            <a:normAutofit/>
          </a:bodyPr>
          <a:lstStyle/>
          <a:p>
            <a:r>
              <a:rPr lang="en-US" b="1" err="1">
                <a:ea typeface="+mj-lt"/>
                <a:cs typeface="+mj-lt"/>
              </a:rPr>
              <a:t>Modalités</a:t>
            </a:r>
            <a:r>
              <a:rPr lang="en-US" b="1">
                <a:ea typeface="+mj-lt"/>
                <a:cs typeface="+mj-lt"/>
              </a:rPr>
              <a:t> de </a:t>
            </a:r>
            <a:r>
              <a:rPr lang="en-US" b="1" err="1">
                <a:ea typeface="+mj-lt"/>
                <a:cs typeface="+mj-lt"/>
              </a:rPr>
              <a:t>financement</a:t>
            </a:r>
            <a:endParaRPr lang="en-US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4DBEB-F831-3148-AE5F-1E75BF252DD9}"/>
              </a:ext>
            </a:extLst>
          </p:cNvPr>
          <p:cNvSpPr txBox="1"/>
          <p:nvPr/>
        </p:nvSpPr>
        <p:spPr>
          <a:xfrm>
            <a:off x="146892" y="1519409"/>
            <a:ext cx="4691349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ea typeface="+mn-lt"/>
                <a:cs typeface="+mn-lt"/>
              </a:rPr>
              <a:t>3 types </a:t>
            </a:r>
            <a:r>
              <a:rPr lang="en-US" sz="2800" err="1">
                <a:ea typeface="+mn-lt"/>
                <a:cs typeface="+mn-lt"/>
              </a:rPr>
              <a:t>d’aides</a:t>
            </a:r>
            <a:r>
              <a:rPr lang="en-US" sz="3200">
                <a:ea typeface="+mn-lt"/>
                <a:cs typeface="+mn-lt"/>
              </a:rPr>
              <a:t> </a:t>
            </a:r>
            <a:endParaRPr lang="en-US"/>
          </a:p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52304D-03B5-4389-F8A4-54F13DFAC89B}"/>
              </a:ext>
            </a:extLst>
          </p:cNvPr>
          <p:cNvSpPr txBox="1"/>
          <p:nvPr/>
        </p:nvSpPr>
        <p:spPr>
          <a:xfrm>
            <a:off x="146892" y="2207964"/>
            <a:ext cx="4314940" cy="38164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i="1" err="1">
                <a:latin typeface="Aptos"/>
              </a:rPr>
              <a:t>Ces</a:t>
            </a:r>
            <a:r>
              <a:rPr lang="en-US" sz="2800" i="1">
                <a:latin typeface="Aptos"/>
              </a:rPr>
              <a:t> aides </a:t>
            </a:r>
            <a:r>
              <a:rPr lang="en-US" sz="2800" i="1" err="1">
                <a:latin typeface="Aptos"/>
              </a:rPr>
              <a:t>seront</a:t>
            </a:r>
            <a:r>
              <a:rPr lang="en-US" sz="2800" i="1">
                <a:latin typeface="Aptos"/>
              </a:rPr>
              <a:t> </a:t>
            </a:r>
            <a:r>
              <a:rPr lang="en-US" sz="2800" i="1" err="1">
                <a:latin typeface="Aptos"/>
              </a:rPr>
              <a:t>accordées</a:t>
            </a:r>
            <a:r>
              <a:rPr lang="en-US" sz="2800" i="1">
                <a:latin typeface="Aptos"/>
              </a:rPr>
              <a:t> sous </a:t>
            </a:r>
            <a:r>
              <a:rPr lang="en-US" sz="2800" i="1" err="1">
                <a:latin typeface="Aptos"/>
              </a:rPr>
              <a:t>forme</a:t>
            </a:r>
            <a:r>
              <a:rPr lang="en-US" sz="2800" i="1">
                <a:latin typeface="Aptos"/>
              </a:rPr>
              <a:t> de subvention.</a:t>
            </a:r>
            <a:endParaRPr lang="en-US" sz="2800" i="1"/>
          </a:p>
          <a:p>
            <a:r>
              <a:rPr lang="en-US" sz="2800" i="1" err="1"/>
              <a:t>Sauf</a:t>
            </a:r>
            <a:r>
              <a:rPr lang="en-US" sz="2800" i="1"/>
              <a:t> </a:t>
            </a:r>
            <a:r>
              <a:rPr lang="en-US" sz="2800" i="1" err="1"/>
              <a:t>si</a:t>
            </a:r>
            <a:r>
              <a:rPr lang="en-US" sz="2800" i="1"/>
              <a:t> </a:t>
            </a:r>
            <a:r>
              <a:rPr lang="en-US" sz="2800" i="1" err="1">
                <a:ea typeface="+mn-lt"/>
                <a:cs typeface="+mn-lt"/>
              </a:rPr>
              <a:t>l’aide</a:t>
            </a:r>
            <a:r>
              <a:rPr lang="en-US" sz="2800" i="1">
                <a:ea typeface="+mn-lt"/>
                <a:cs typeface="+mn-lt"/>
              </a:rPr>
              <a:t> financière est au-</a:t>
            </a:r>
            <a:r>
              <a:rPr lang="en-US" sz="2800" i="1" err="1">
                <a:ea typeface="+mn-lt"/>
                <a:cs typeface="+mn-lt"/>
              </a:rPr>
              <a:t>delà</a:t>
            </a:r>
            <a:r>
              <a:rPr lang="en-US" sz="2800" i="1">
                <a:ea typeface="+mn-lt"/>
                <a:cs typeface="+mn-lt"/>
              </a:rPr>
              <a:t> de 15 000 €, </a:t>
            </a:r>
            <a:r>
              <a:rPr lang="en-US" sz="2800" i="1" err="1">
                <a:ea typeface="+mn-lt"/>
                <a:cs typeface="+mn-lt"/>
              </a:rPr>
              <a:t>elle</a:t>
            </a:r>
            <a:r>
              <a:rPr lang="en-US" sz="2800" i="1">
                <a:ea typeface="+mn-lt"/>
                <a:cs typeface="+mn-lt"/>
              </a:rPr>
              <a:t> sera </a:t>
            </a:r>
            <a:r>
              <a:rPr lang="en-US" sz="2800" i="1" err="1">
                <a:ea typeface="+mn-lt"/>
                <a:cs typeface="+mn-lt"/>
              </a:rPr>
              <a:t>alors</a:t>
            </a:r>
            <a:r>
              <a:rPr lang="en-US" sz="2800" i="1">
                <a:ea typeface="+mn-lt"/>
                <a:cs typeface="+mn-lt"/>
              </a:rPr>
              <a:t> </a:t>
            </a:r>
            <a:r>
              <a:rPr lang="en-US" sz="2800" i="1" err="1">
                <a:ea typeface="+mn-lt"/>
                <a:cs typeface="+mn-lt"/>
              </a:rPr>
              <a:t>répartie</a:t>
            </a:r>
            <a:r>
              <a:rPr lang="en-US" sz="2800" i="1">
                <a:ea typeface="+mn-lt"/>
                <a:cs typeface="+mn-lt"/>
              </a:rPr>
              <a:t> à 40 % </a:t>
            </a:r>
            <a:r>
              <a:rPr lang="en-US" sz="2800" i="1" err="1">
                <a:ea typeface="+mn-lt"/>
                <a:cs typeface="+mn-lt"/>
              </a:rPr>
              <a:t>en</a:t>
            </a:r>
            <a:r>
              <a:rPr lang="en-US" sz="2800" i="1">
                <a:ea typeface="+mn-lt"/>
                <a:cs typeface="+mn-lt"/>
              </a:rPr>
              <a:t> subvention et 60 % </a:t>
            </a:r>
            <a:r>
              <a:rPr lang="en-US" sz="2800" i="1" err="1">
                <a:ea typeface="+mn-lt"/>
                <a:cs typeface="+mn-lt"/>
              </a:rPr>
              <a:t>en</a:t>
            </a:r>
            <a:r>
              <a:rPr lang="en-US" sz="2800" i="1">
                <a:ea typeface="+mn-lt"/>
                <a:cs typeface="+mn-lt"/>
              </a:rPr>
              <a:t> prêt sans </a:t>
            </a:r>
            <a:r>
              <a:rPr lang="en-US" sz="2800" i="1" err="1">
                <a:ea typeface="+mn-lt"/>
                <a:cs typeface="+mn-lt"/>
              </a:rPr>
              <a:t>intérêt</a:t>
            </a:r>
            <a:r>
              <a:rPr lang="en-US" sz="2800" i="1">
                <a:ea typeface="+mn-lt"/>
                <a:cs typeface="+mn-lt"/>
              </a:rPr>
              <a:t>.</a:t>
            </a:r>
            <a:endParaRPr lang="en-US" sz="2800" i="1"/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8210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97372-818A-9461-A70D-136C21625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42FCE5-984C-05FE-C949-72E4009AE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/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43C7B-43C0-405A-F3DB-CB5A910D7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CC057153-B650-4DEB-B370-79DDCFDCE934}" type="slidenum">
              <a:rPr lang="en-US" smtClean="0"/>
              <a:pPr rtl="0">
                <a:spcAft>
                  <a:spcPts val="600"/>
                </a:spcAft>
              </a:pPr>
              <a:t>25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91797B0-0751-A112-96CC-5E1D24F4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338" y="223385"/>
            <a:ext cx="4849881" cy="615623"/>
          </a:xfrm>
        </p:spPr>
        <p:txBody>
          <a:bodyPr anchor="t">
            <a:normAutofit fontScale="90000"/>
          </a:bodyPr>
          <a:lstStyle/>
          <a:p>
            <a:r>
              <a:rPr lang="en-US" b="1">
                <a:solidFill>
                  <a:srgbClr val="0070C0"/>
                </a:solidFill>
                <a:ea typeface="+mj-lt"/>
                <a:cs typeface="+mj-lt"/>
              </a:rPr>
              <a:t>Les contacts à la CAF de </a:t>
            </a:r>
            <a:r>
              <a:rPr lang="en-US" b="1" err="1">
                <a:solidFill>
                  <a:srgbClr val="0070C0"/>
                </a:solidFill>
                <a:ea typeface="+mj-lt"/>
                <a:cs typeface="+mj-lt"/>
              </a:rPr>
              <a:t>l'Ain</a:t>
            </a:r>
            <a:endParaRPr lang="en-US" b="1" err="1">
              <a:solidFill>
                <a:srgbClr val="0070C0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0DEFB1D-8353-ACA3-9A39-7229DF689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US" i="1" u="sng">
                <a:solidFill>
                  <a:srgbClr val="FF0000"/>
                </a:solidFill>
                <a:ea typeface="+mn-lt"/>
                <a:cs typeface="+mn-lt"/>
              </a:rPr>
              <a:t>Nouveaux </a:t>
            </a:r>
            <a:r>
              <a:rPr lang="en-US" i="1" u="sng" err="1">
                <a:solidFill>
                  <a:srgbClr val="FF0000"/>
                </a:solidFill>
                <a:ea typeface="+mn-lt"/>
                <a:cs typeface="+mn-lt"/>
              </a:rPr>
              <a:t>découpages</a:t>
            </a:r>
            <a:r>
              <a:rPr lang="en-US" i="1" u="sng">
                <a:solidFill>
                  <a:srgbClr val="FF0000"/>
                </a:solidFill>
                <a:ea typeface="+mn-lt"/>
                <a:cs typeface="+mn-lt"/>
              </a:rPr>
              <a:t> des </a:t>
            </a:r>
            <a:r>
              <a:rPr lang="en-US" i="1" u="sng" err="1">
                <a:solidFill>
                  <a:srgbClr val="FF0000"/>
                </a:solidFill>
                <a:ea typeface="+mn-lt"/>
                <a:cs typeface="+mn-lt"/>
              </a:rPr>
              <a:t>territoires</a:t>
            </a:r>
            <a:r>
              <a:rPr lang="en-US" i="1" u="sng">
                <a:solidFill>
                  <a:srgbClr val="FF0000"/>
                </a:solidFill>
                <a:ea typeface="+mn-lt"/>
                <a:cs typeface="+mn-lt"/>
              </a:rPr>
              <a:t> Caf :</a:t>
            </a:r>
            <a:r>
              <a:rPr lang="en-US">
                <a:solidFill>
                  <a:srgbClr val="FF0000"/>
                </a:solidFill>
                <a:ea typeface="+mn-lt"/>
                <a:cs typeface="+mn-lt"/>
              </a:rPr>
              <a:t> </a:t>
            </a:r>
            <a:endParaRPr lang="en-US">
              <a:solidFill>
                <a:srgbClr val="FF0000"/>
              </a:solidFill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US" err="1">
                <a:ea typeface="+mn-lt"/>
                <a:cs typeface="+mn-lt"/>
              </a:rPr>
              <a:t>Côtière</a:t>
            </a:r>
            <a:r>
              <a:rPr lang="en-US">
                <a:ea typeface="+mn-lt"/>
                <a:cs typeface="+mn-lt"/>
              </a:rPr>
              <a:t> : Marlène GALLET – </a:t>
            </a:r>
            <a:r>
              <a:rPr lang="en-US" err="1">
                <a:ea typeface="+mn-lt"/>
                <a:cs typeface="+mn-lt"/>
              </a:rPr>
              <a:t>Tél</a:t>
            </a:r>
            <a:r>
              <a:rPr lang="en-US">
                <a:ea typeface="+mn-lt"/>
                <a:cs typeface="+mn-lt"/>
              </a:rPr>
              <a:t> 06 46 68 74 62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US">
                <a:ea typeface="+mn-lt"/>
                <a:cs typeface="+mn-lt"/>
              </a:rPr>
              <a:t>Bresse : Wilfried Sena ALAHASSA – </a:t>
            </a:r>
            <a:r>
              <a:rPr lang="en-US" err="1">
                <a:ea typeface="+mn-lt"/>
                <a:cs typeface="+mn-lt"/>
              </a:rPr>
              <a:t>Tél</a:t>
            </a:r>
            <a:r>
              <a:rPr lang="en-US">
                <a:ea typeface="+mn-lt"/>
                <a:cs typeface="+mn-lt"/>
              </a:rPr>
              <a:t> 06 99 04 87 42 </a:t>
            </a:r>
            <a:r>
              <a:rPr lang="en-US" err="1">
                <a:ea typeface="+mn-lt"/>
                <a:cs typeface="+mn-lt"/>
              </a:rPr>
              <a:t>Bugey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US">
                <a:ea typeface="+mn-lt"/>
                <a:cs typeface="+mn-lt"/>
              </a:rPr>
              <a:t>Karen TRUFFERT – </a:t>
            </a:r>
            <a:r>
              <a:rPr lang="en-US" err="1">
                <a:ea typeface="+mn-lt"/>
                <a:cs typeface="+mn-lt"/>
              </a:rPr>
              <a:t>Tél</a:t>
            </a:r>
            <a:r>
              <a:rPr lang="en-US">
                <a:ea typeface="+mn-lt"/>
                <a:cs typeface="+mn-lt"/>
              </a:rPr>
              <a:t> 06 99 04 86 09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US" err="1">
                <a:ea typeface="+mn-lt"/>
                <a:cs typeface="+mn-lt"/>
              </a:rPr>
              <a:t>Dombes</a:t>
            </a:r>
            <a:r>
              <a:rPr lang="en-US">
                <a:ea typeface="+mn-lt"/>
                <a:cs typeface="+mn-lt"/>
              </a:rPr>
              <a:t> : Sandrine PEYRON – </a:t>
            </a:r>
            <a:r>
              <a:rPr lang="en-US" err="1">
                <a:ea typeface="+mn-lt"/>
                <a:cs typeface="+mn-lt"/>
              </a:rPr>
              <a:t>Tél</a:t>
            </a:r>
            <a:r>
              <a:rPr lang="en-US">
                <a:ea typeface="+mn-lt"/>
                <a:cs typeface="+mn-lt"/>
              </a:rPr>
              <a:t> 06 64 01 16 45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en-US">
                <a:ea typeface="+mn-lt"/>
                <a:cs typeface="+mn-lt"/>
              </a:rPr>
              <a:t>Haut-</a:t>
            </a:r>
            <a:r>
              <a:rPr lang="en-US" err="1">
                <a:ea typeface="+mn-lt"/>
                <a:cs typeface="+mn-lt"/>
              </a:rPr>
              <a:t>Bugey</a:t>
            </a:r>
            <a:r>
              <a:rPr lang="en-US">
                <a:ea typeface="+mn-lt"/>
                <a:cs typeface="+mn-lt"/>
              </a:rPr>
              <a:t> : Habib BOUTEMINE – </a:t>
            </a:r>
            <a:r>
              <a:rPr lang="en-US" err="1">
                <a:ea typeface="+mn-lt"/>
                <a:cs typeface="+mn-lt"/>
              </a:rPr>
              <a:t>Tél</a:t>
            </a:r>
            <a:r>
              <a:rPr lang="en-US">
                <a:ea typeface="+mn-lt"/>
                <a:cs typeface="+mn-lt"/>
              </a:rPr>
              <a:t> 06 63 96 51 72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2C71D8-0D75-2A3D-7CC5-ED37351DADFB}"/>
              </a:ext>
            </a:extLst>
          </p:cNvPr>
          <p:cNvSpPr txBox="1"/>
          <p:nvPr/>
        </p:nvSpPr>
        <p:spPr>
          <a:xfrm>
            <a:off x="137710" y="1133819"/>
            <a:ext cx="4838241" cy="26007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900" b="1" i="1">
                <a:latin typeface="Aptos Display"/>
              </a:rPr>
              <a:t> Important </a:t>
            </a:r>
            <a:r>
              <a:rPr lang="en-US" sz="2900" b="1" i="1" err="1">
                <a:latin typeface="Aptos Display"/>
              </a:rPr>
              <a:t>vos</a:t>
            </a:r>
            <a:r>
              <a:rPr lang="en-US" sz="2900" b="1" i="1">
                <a:latin typeface="Aptos Display"/>
              </a:rPr>
              <a:t> premiers </a:t>
            </a:r>
            <a:r>
              <a:rPr lang="en-US" sz="2900" b="1" i="1" err="1">
                <a:latin typeface="Aptos Display"/>
              </a:rPr>
              <a:t>interlocuteurs</a:t>
            </a:r>
            <a:r>
              <a:rPr lang="en-US" sz="2900" b="1" i="1">
                <a:latin typeface="Aptos Display"/>
              </a:rPr>
              <a:t> avant toute </a:t>
            </a:r>
            <a:r>
              <a:rPr lang="en-US" sz="2900" b="1" i="1" err="1">
                <a:latin typeface="Aptos Display"/>
              </a:rPr>
              <a:t>demande</a:t>
            </a:r>
            <a:r>
              <a:rPr lang="en-US" sz="2900" b="1" i="1">
                <a:latin typeface="Aptos Display"/>
              </a:rPr>
              <a:t> </a:t>
            </a:r>
            <a:r>
              <a:rPr lang="en-US" sz="2900" b="1" i="1" err="1">
                <a:latin typeface="Aptos Display"/>
              </a:rPr>
              <a:t>sont</a:t>
            </a:r>
            <a:r>
              <a:rPr lang="en-US" sz="2900" b="1" i="1">
                <a:latin typeface="Aptos Display"/>
              </a:rPr>
              <a:t> les Chargés de Conseils et Développement de </a:t>
            </a:r>
            <a:r>
              <a:rPr lang="en-US" sz="2900" b="1" i="1" err="1">
                <a:latin typeface="Aptos Display"/>
              </a:rPr>
              <a:t>votre</a:t>
            </a:r>
            <a:r>
              <a:rPr lang="en-US" sz="2900" b="1" i="1">
                <a:latin typeface="Aptos Display"/>
              </a:rPr>
              <a:t> </a:t>
            </a:r>
            <a:r>
              <a:rPr lang="en-US" sz="2900" b="1" i="1" err="1">
                <a:latin typeface="Aptos Display"/>
              </a:rPr>
              <a:t>territoire</a:t>
            </a:r>
            <a:r>
              <a:rPr lang="en-US" sz="2900" i="1">
                <a:latin typeface="Aptos Display"/>
              </a:rPr>
              <a:t> </a:t>
            </a:r>
          </a:p>
          <a:p>
            <a:pPr algn="ctr"/>
            <a:endParaRPr lang="en-US"/>
          </a:p>
        </p:txBody>
      </p:sp>
      <p:pic>
        <p:nvPicPr>
          <p:cNvPr id="12" name="Graphic 11" descr="Avertissement avec un remplissage uni">
            <a:extLst>
              <a:ext uri="{FF2B5EF4-FFF2-40B4-BE49-F238E27FC236}">
                <a16:creationId xmlns:a16="http://schemas.microsoft.com/office/drawing/2014/main" id="{412DCC75-054C-1A84-62FB-8340976BB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9547" y="79872"/>
            <a:ext cx="914400" cy="914400"/>
          </a:xfrm>
          <a:prstGeom prst="rect">
            <a:avLst/>
          </a:prstGeom>
        </p:spPr>
      </p:pic>
      <p:pic>
        <p:nvPicPr>
          <p:cNvPr id="14" name="Graphic 13" descr="Retour avec un remplissage uni">
            <a:extLst>
              <a:ext uri="{FF2B5EF4-FFF2-40B4-BE49-F238E27FC236}">
                <a16:creationId xmlns:a16="http://schemas.microsoft.com/office/drawing/2014/main" id="{E6ED6CF8-4E0F-4F08-B746-CB01ABF6D8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77788" y="171404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80594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36EE8-86B6-36AF-B806-07C62BF3E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C86A70A-4CB4-E0DE-B378-1D6198228E25}"/>
              </a:ext>
            </a:extLst>
          </p:cNvPr>
          <p:cNvSpPr txBox="1"/>
          <p:nvPr/>
        </p:nvSpPr>
        <p:spPr>
          <a:xfrm>
            <a:off x="838200" y="365125"/>
            <a:ext cx="10515600" cy="133474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latin typeface="+mj-lt"/>
                <a:ea typeface="+mj-ea"/>
                <a:cs typeface="+mj-cs"/>
              </a:rPr>
              <a:t>Les dossiers de demande à l’investissement  peuvent se télécharger sur le caf.fr en suivant le lien CAF - Connaître </a:t>
            </a:r>
            <a:r>
              <a:rPr lang="en-US" sz="2800" kern="1200" baseline="0">
                <a:latin typeface="+mj-lt"/>
                <a:ea typeface="+mj-ea"/>
                <a:cs typeface="+mj-cs"/>
              </a:rPr>
              <a:t>les </a:t>
            </a:r>
            <a:r>
              <a:rPr lang="en-US" sz="2800" kern="1200">
                <a:latin typeface="+mj-lt"/>
                <a:ea typeface="+mj-ea"/>
                <a:cs typeface="+mj-cs"/>
              </a:rPr>
              <a:t>aides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kern="1200"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0532FF-F89F-B052-BDF7-489560A84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008" y="1825625"/>
            <a:ext cx="5925236" cy="4709385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 sz="2200" b="1"/>
              <a:t>Toutes les demandes sont à transmettre sur l’adresse mail suivante :</a:t>
            </a:r>
            <a:r>
              <a:rPr lang="en-US" sz="2200"/>
              <a:t> </a:t>
            </a:r>
            <a:r>
              <a:rPr lang="en-US" sz="2200" i="1"/>
              <a:t>investissement@caf01.caf.fr </a:t>
            </a:r>
          </a:p>
          <a:p>
            <a:pPr marL="0"/>
            <a:r>
              <a:rPr lang="en-US" sz="2200"/>
              <a:t>Merci de mettre en copie le Chargé de Conseil et Développement de votre territoire, ainsi que le Chargé de Conseil et Développement thématique enfance jeunesse </a:t>
            </a:r>
            <a:r>
              <a:rPr lang="en-US" sz="2200">
                <a:hlinkClick r:id="rId3"/>
              </a:rPr>
              <a:t>laure.frascotti@caf01.caf.fr</a:t>
            </a:r>
            <a:endParaRPr lang="en-US" sz="2200"/>
          </a:p>
          <a:p>
            <a:pPr marL="0"/>
            <a:r>
              <a:rPr lang="en-US" sz="2200"/>
              <a:t>Pour de plus amples informations sur ces aides (calcul et complétude du dossier) vous pouvez contacter Carole Mingret au 04 74 45 48 20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21421EF-B225-77C7-C2FC-374F3B3FA7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590" y="1825625"/>
            <a:ext cx="4834819" cy="4351338"/>
          </a:xfrm>
          <a:prstGeom prst="rect">
            <a:avLst/>
          </a:prstGeom>
          <a:noFill/>
        </p:spPr>
      </p:pic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E9AE176B-F2FA-1A94-54EA-CB2325B41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/>
              <a:t>24/2/2025</a:t>
            </a:r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7289C552-1D7B-7AC5-5527-58479342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CC057153-B650-4DEB-B370-79DDCFDCE934}" type="slidenum">
              <a:rPr lang="en-US" smtClean="0"/>
              <a:pPr rtl="0">
                <a:spcAft>
                  <a:spcPts val="600"/>
                </a:spcAft>
              </a:pPr>
              <a:t>26</a:t>
            </a:fld>
            <a:endParaRPr lang="en-US"/>
          </a:p>
        </p:txBody>
      </p:sp>
      <p:pic>
        <p:nvPicPr>
          <p:cNvPr id="16" name="Graphic 15" descr="Flèche : pivoter à droite avec un remplissage uni">
            <a:extLst>
              <a:ext uri="{FF2B5EF4-FFF2-40B4-BE49-F238E27FC236}">
                <a16:creationId xmlns:a16="http://schemas.microsoft.com/office/drawing/2014/main" id="{ABEC26B6-4402-AF7D-5894-D38CB29B6F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01210" y="108975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50008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E6F014-148B-FA04-50CA-518FDD05C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6CA2B92-A734-15DB-8BA7-4768D1531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C8039A-3F59-BE20-8686-B99843D26E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433" y="2245831"/>
            <a:ext cx="4577996" cy="236924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/>
              <a:t>Engagements, </a:t>
            </a:r>
            <a:r>
              <a:rPr lang="en-US" err="1"/>
              <a:t>contrôle</a:t>
            </a:r>
            <a:r>
              <a:rPr lang="en-US"/>
              <a:t> et sanctions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A4FD318-D418-CC2A-E0B4-05A2C4391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9C1B6B2-007C-3178-E3CB-6231E5DFF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B99F68C-7D2A-1665-88E8-4FDB484839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BD3DEEA-2E11-0852-3E0A-EFB68AA9B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460A0E11-E6EB-545F-B6CE-309D5B5F6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9614D07-B74D-6CCE-EC47-D317644AD0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C1D8E0-1BEB-C8F1-A65A-8F04BCA08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848054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0D456-6943-F9B4-A7DD-B2546122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31495-5359-FF0B-CE38-B8E9AFB7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27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944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152E24-3EF1-3C76-5230-E502AB4BA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75A00-8705-8FA4-800D-8F2C0F574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/>
              <a:pPr>
                <a:spcAft>
                  <a:spcPts val="600"/>
                </a:spcAft>
              </a:pPr>
              <a:t>28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80D219E-BD86-EC9E-ADFA-7C68D000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122" y="2912503"/>
            <a:ext cx="3959352" cy="2157984"/>
          </a:xfr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r" b="1" kern="1200">
                <a:latin typeface="+mj-lt"/>
                <a:ea typeface="+mj-ea"/>
                <a:cs typeface="+mj-cs"/>
              </a:rPr>
              <a:t>Obligations, transparence et suivi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18A1AC-7FDF-4C3A-9277-CDE648DE9D1B}"/>
              </a:ext>
            </a:extLst>
          </p:cNvPr>
          <p:cNvSpPr txBox="1"/>
          <p:nvPr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5175800" y="149291"/>
            <a:ext cx="6474934" cy="552700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2000" b="1"/>
              <a:t>Respect des obligations</a:t>
            </a:r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2000"/>
              <a:t>Les </a:t>
            </a:r>
            <a:r>
              <a:rPr lang="en-US" sz="2000" err="1"/>
              <a:t>partenaires</a:t>
            </a:r>
            <a:r>
              <a:rPr lang="en-US" sz="2000"/>
              <a:t> </a:t>
            </a:r>
            <a:r>
              <a:rPr lang="en-US" sz="2000" err="1"/>
              <a:t>doivent</a:t>
            </a:r>
            <a:r>
              <a:rPr lang="en-US" sz="2000"/>
              <a:t> </a:t>
            </a:r>
            <a:r>
              <a:rPr lang="en-US" sz="2000" err="1"/>
              <a:t>garantir</a:t>
            </a:r>
            <a:r>
              <a:rPr lang="en-US" sz="2000"/>
              <a:t> </a:t>
            </a:r>
            <a:r>
              <a:rPr lang="en-US" sz="2000" err="1"/>
              <a:t>légalité</a:t>
            </a:r>
            <a:r>
              <a:rPr lang="en-US" sz="2000"/>
              <a:t>, </a:t>
            </a:r>
            <a:r>
              <a:rPr lang="en-US" sz="2000" err="1"/>
              <a:t>neutralité</a:t>
            </a:r>
            <a:r>
              <a:rPr lang="en-US" sz="2000"/>
              <a:t>, transparence et </a:t>
            </a:r>
            <a:r>
              <a:rPr lang="en-US" sz="2000" err="1"/>
              <a:t>accès</a:t>
            </a:r>
            <a:r>
              <a:rPr lang="en-US" sz="2000"/>
              <a:t> sans discrimination aux services.</a:t>
            </a:r>
          </a:p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2000" b="1" err="1"/>
              <a:t>Contrôle</a:t>
            </a:r>
            <a:r>
              <a:rPr lang="en-US" sz="2000" b="1"/>
              <a:t> et </a:t>
            </a:r>
            <a:r>
              <a:rPr lang="en-US" sz="2000" b="1" err="1"/>
              <a:t>vérification</a:t>
            </a:r>
            <a:endParaRPr lang="en-US" sz="2000" b="1"/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2000"/>
              <a:t>La Caf </a:t>
            </a:r>
            <a:r>
              <a:rPr lang="en-US" sz="2000" err="1"/>
              <a:t>réalise</a:t>
            </a:r>
            <a:r>
              <a:rPr lang="en-US" sz="2000"/>
              <a:t> des </a:t>
            </a:r>
            <a:r>
              <a:rPr lang="en-US" sz="2000" err="1"/>
              <a:t>contrôles</a:t>
            </a:r>
            <a:r>
              <a:rPr lang="en-US" sz="2000"/>
              <a:t> sur </a:t>
            </a:r>
            <a:r>
              <a:rPr lang="en-US" sz="2000" err="1"/>
              <a:t>pièces</a:t>
            </a:r>
            <a:r>
              <a:rPr lang="en-US" sz="2000"/>
              <a:t> et sur place, </a:t>
            </a:r>
            <a:r>
              <a:rPr lang="en-US" sz="2000" err="1"/>
              <a:t>couvrant</a:t>
            </a:r>
            <a:r>
              <a:rPr lang="en-US" sz="2000"/>
              <a:t> </a:t>
            </a:r>
            <a:r>
              <a:rPr lang="en-US" sz="2000" err="1"/>
              <a:t>jusqu’à</a:t>
            </a:r>
            <a:r>
              <a:rPr lang="en-US" sz="2000"/>
              <a:t> trois </a:t>
            </a:r>
            <a:r>
              <a:rPr lang="en-US" sz="2000" err="1"/>
              <a:t>exercices</a:t>
            </a:r>
            <a:r>
              <a:rPr lang="en-US" sz="2000"/>
              <a:t> </a:t>
            </a:r>
            <a:r>
              <a:rPr lang="en-US" sz="2000" err="1"/>
              <a:t>précédents</a:t>
            </a:r>
            <a:r>
              <a:rPr lang="en-US" sz="2000"/>
              <a:t>.</a:t>
            </a:r>
          </a:p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2000" b="1"/>
              <a:t>Sanctions </a:t>
            </a:r>
            <a:r>
              <a:rPr lang="en-US" sz="2000" b="1" err="1"/>
              <a:t>graduées</a:t>
            </a:r>
            <a:endParaRPr lang="en-US" sz="2000" b="1"/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2000"/>
              <a:t>En </a:t>
            </a:r>
            <a:r>
              <a:rPr lang="en-US" sz="2000" err="1"/>
              <a:t>cas</a:t>
            </a:r>
            <a:r>
              <a:rPr lang="en-US" sz="2000"/>
              <a:t> de </a:t>
            </a:r>
            <a:r>
              <a:rPr lang="en-US" sz="2000" err="1"/>
              <a:t>manquement</a:t>
            </a:r>
            <a:r>
              <a:rPr lang="en-US" sz="2000"/>
              <a:t>, des sanctions </a:t>
            </a:r>
            <a:r>
              <a:rPr lang="en-US" sz="2000" err="1"/>
              <a:t>allant</a:t>
            </a:r>
            <a:r>
              <a:rPr lang="en-US" sz="2000"/>
              <a:t> du </a:t>
            </a:r>
            <a:r>
              <a:rPr lang="en-US" sz="2000" err="1"/>
              <a:t>retrait</a:t>
            </a:r>
            <a:r>
              <a:rPr lang="en-US" sz="2000"/>
              <a:t> de subvention à des actions </a:t>
            </a:r>
            <a:r>
              <a:rPr lang="en-US" sz="2000" err="1"/>
              <a:t>judiciaires</a:t>
            </a:r>
            <a:r>
              <a:rPr lang="en-US" sz="2000"/>
              <a:t> </a:t>
            </a:r>
            <a:r>
              <a:rPr lang="en-US" sz="2000" err="1"/>
              <a:t>sont</a:t>
            </a:r>
            <a:r>
              <a:rPr lang="en-US" sz="2000"/>
              <a:t> </a:t>
            </a:r>
            <a:r>
              <a:rPr lang="en-US" sz="2000" err="1"/>
              <a:t>appliquées</a:t>
            </a:r>
            <a:r>
              <a:rPr lang="en-US" sz="2000"/>
              <a:t>.</a:t>
            </a:r>
          </a:p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2000" b="1" err="1"/>
              <a:t>Garantie</a:t>
            </a:r>
            <a:r>
              <a:rPr lang="en-US" sz="2000" b="1"/>
              <a:t> de </a:t>
            </a:r>
            <a:r>
              <a:rPr lang="en-US" sz="2000" b="1" err="1"/>
              <a:t>confiance</a:t>
            </a:r>
            <a:endParaRPr lang="en-US" sz="2000" b="1"/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2000"/>
              <a:t>Cette politique assure la bonne </a:t>
            </a:r>
            <a:r>
              <a:rPr lang="en-US" sz="2000" err="1"/>
              <a:t>utilisation</a:t>
            </a:r>
            <a:r>
              <a:rPr lang="en-US" sz="2000"/>
              <a:t> des fonds publics et </a:t>
            </a:r>
            <a:r>
              <a:rPr lang="en-US" sz="2000" err="1"/>
              <a:t>maintient</a:t>
            </a:r>
            <a:r>
              <a:rPr lang="en-US" sz="2000"/>
              <a:t> la </a:t>
            </a:r>
            <a:r>
              <a:rPr lang="en-US" sz="2000" err="1"/>
              <a:t>confiance</a:t>
            </a:r>
            <a:r>
              <a:rPr lang="en-US" sz="2000"/>
              <a:t> entre la Caf et </a:t>
            </a:r>
            <a:r>
              <a:rPr lang="en-US" sz="2000" err="1"/>
              <a:t>ses</a:t>
            </a:r>
            <a:r>
              <a:rPr lang="en-US" sz="2000"/>
              <a:t> </a:t>
            </a:r>
            <a:r>
              <a:rPr lang="en-US" sz="2000" err="1"/>
              <a:t>partenaires</a:t>
            </a:r>
            <a:r>
              <a:rPr lang="en-US" sz="20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99681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861B5D-55E2-0239-B8D3-ED6044D03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646D54A-C061-CDA8-F32C-9BA98A681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2816" y="11844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/>
              <a:t>Temps d'échange</a:t>
            </a:r>
          </a:p>
        </p:txBody>
      </p:sp>
      <p:sp>
        <p:nvSpPr>
          <p:cNvPr id="43" name="Freeform: Shape 33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Freeform: Shape 35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Freeform: Shape 37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Picture 4" descr="Une image contenant habits, chaussures, femme, Danse&#10;&#10;Le contenu généré par l’IA peut être incorrect.">
            <a:extLst>
              <a:ext uri="{FF2B5EF4-FFF2-40B4-BE49-F238E27FC236}">
                <a16:creationId xmlns:a16="http://schemas.microsoft.com/office/drawing/2014/main" id="{F8ADE0EE-F75D-812B-C617-23D8B3FCFB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649" r="11599" b="-2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24A0DB-C805-CF43-0B30-8E7D8E48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0529" y="6356350"/>
            <a:ext cx="105498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fld id="{CC057153-B650-4DEB-B370-79DDCFDCE93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l">
                <a:spcAft>
                  <a:spcPts val="600"/>
                </a:spcAft>
                <a:defRPr/>
              </a:pPr>
              <a:t>29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88CE27-28A0-1483-751E-73683760D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39232" y="6356350"/>
            <a:ext cx="12904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24/2/2025</a:t>
            </a:r>
          </a:p>
        </p:txBody>
      </p:sp>
      <p:pic>
        <p:nvPicPr>
          <p:cNvPr id="9" name="Image 8" descr="Une image contenant texte, Police, affich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FD071E9D-D6D1-520E-A9DB-6E95E73327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0500" y="79375"/>
            <a:ext cx="12192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184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986ADD-E46E-4508-013A-31CC0523C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8998" y="1721311"/>
            <a:ext cx="8589858" cy="3635797"/>
          </a:xfrm>
        </p:spPr>
        <p:txBody>
          <a:bodyPr/>
          <a:lstStyle/>
          <a:p>
            <a:r>
              <a:rPr lang="en-US" err="1"/>
              <a:t>Présentation</a:t>
            </a:r>
            <a:r>
              <a:rPr lang="en-US"/>
              <a:t> du service </a:t>
            </a:r>
            <a:r>
              <a:rPr lang="en-US" err="1"/>
              <a:t>accompagnement</a:t>
            </a:r>
            <a:r>
              <a:rPr lang="en-US"/>
              <a:t> des </a:t>
            </a:r>
            <a:r>
              <a:rPr lang="en-US" err="1"/>
              <a:t>familles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60AF38-9F38-DE9B-5272-BE49B5FE9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D6106-71B5-DCF3-7367-9F2099A5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C057153-B650-4DEB-B370-79DDCFDCE934}" type="slidenum">
              <a:rPr lang="en-US" smtClean="0"/>
              <a:pPr rtl="0"/>
              <a:t>3</a:t>
            </a:fld>
            <a:endParaRPr lang="en-US"/>
          </a:p>
        </p:txBody>
      </p:sp>
      <p:pic>
        <p:nvPicPr>
          <p:cNvPr id="8" name="Image 7" descr="Une image contenant texte, Police, affich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D65EC2A-7D3B-CC22-3697-599E6A21A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142875"/>
            <a:ext cx="12192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96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689A8-62AD-C9ED-0FA1-798EC8F2B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 contacts à la Caf de </a:t>
            </a:r>
            <a:r>
              <a:rPr lang="en-US" err="1"/>
              <a:t>l'Ain</a:t>
            </a:r>
            <a:br>
              <a:rPr lang="en-US"/>
            </a:br>
            <a:r>
              <a:rPr lang="en-US"/>
              <a:t>Les chargés de conseil et de </a:t>
            </a:r>
            <a:r>
              <a:rPr lang="en-US" err="1"/>
              <a:t>développement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BD471-CD82-E2D4-30BD-E1AD50CD9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43" y="1926613"/>
            <a:ext cx="4841914" cy="44064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err="1">
                <a:latin typeface="Arial"/>
                <a:ea typeface="+mn-lt"/>
                <a:cs typeface="+mn-lt"/>
              </a:rPr>
              <a:t>Territoire</a:t>
            </a:r>
            <a:r>
              <a:rPr lang="en-US" sz="2400" b="1">
                <a:latin typeface="Arial"/>
                <a:ea typeface="+mn-lt"/>
                <a:cs typeface="+mn-lt"/>
              </a:rPr>
              <a:t> BRESSE </a:t>
            </a:r>
          </a:p>
          <a:p>
            <a:r>
              <a:rPr lang="en-US" sz="2400">
                <a:latin typeface="Arial"/>
                <a:ea typeface="+mn-lt"/>
                <a:cs typeface="+mn-lt"/>
              </a:rPr>
              <a:t>Wilfried ALAHASSA, </a:t>
            </a:r>
          </a:p>
          <a:p>
            <a:r>
              <a:rPr lang="en-US" sz="2400">
                <a:latin typeface="Arial"/>
                <a:ea typeface="+mn-lt"/>
                <a:cs typeface="+mn-lt"/>
              </a:rPr>
              <a:t> wilfried-sena.alahassa@caf01.caf.fr </a:t>
            </a:r>
          </a:p>
          <a:p>
            <a:r>
              <a:rPr lang="en-US" sz="2400" b="1" i="1" err="1">
                <a:highlight>
                  <a:srgbClr val="F5F5F5"/>
                </a:highlight>
                <a:latin typeface="Arial"/>
                <a:ea typeface="+mn-lt"/>
                <a:cs typeface="+mn-lt"/>
              </a:rPr>
              <a:t>Tél</a:t>
            </a:r>
            <a:r>
              <a:rPr lang="en-US" sz="2400" b="1" i="1">
                <a:highlight>
                  <a:srgbClr val="F5F5F5"/>
                </a:highlight>
                <a:latin typeface="Arial"/>
                <a:ea typeface="+mn-lt"/>
                <a:cs typeface="+mn-lt"/>
              </a:rPr>
              <a:t> 06 99 04 87 42</a:t>
            </a:r>
            <a:endParaRPr lang="en-US" sz="2400">
              <a:latin typeface="Arial"/>
              <a:ea typeface="+mn-lt"/>
              <a:cs typeface="+mn-lt"/>
            </a:endParaRPr>
          </a:p>
          <a:p>
            <a:endParaRPr lang="en-US" sz="2400">
              <a:latin typeface="Arial"/>
              <a:ea typeface="+mn-lt"/>
              <a:cs typeface="+mn-lt"/>
            </a:endParaRPr>
          </a:p>
          <a:p>
            <a:r>
              <a:rPr lang="en-US" sz="2400" b="1" err="1">
                <a:latin typeface="Arial"/>
                <a:ea typeface="+mn-lt"/>
                <a:cs typeface="+mn-lt"/>
              </a:rPr>
              <a:t>Territoire</a:t>
            </a:r>
            <a:r>
              <a:rPr lang="en-US" sz="2400" b="1">
                <a:latin typeface="Arial"/>
                <a:ea typeface="+mn-lt"/>
                <a:cs typeface="+mn-lt"/>
              </a:rPr>
              <a:t> BUGEY</a:t>
            </a:r>
          </a:p>
          <a:p>
            <a:r>
              <a:rPr lang="en-US" sz="2400">
                <a:latin typeface="Arial"/>
                <a:ea typeface="+mn-lt"/>
                <a:cs typeface="+mn-lt"/>
              </a:rPr>
              <a:t> Karen TRUFFERT </a:t>
            </a:r>
            <a:endParaRPr lang="en-US" sz="2400">
              <a:latin typeface="Arial"/>
              <a:cs typeface="Arial"/>
            </a:endParaRPr>
          </a:p>
          <a:p>
            <a:r>
              <a:rPr lang="en-US" sz="2400">
                <a:latin typeface="Arial"/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karen.truffert@caf01.caf.fr</a:t>
            </a:r>
            <a:endParaRPr lang="en-US" sz="2400">
              <a:latin typeface="Arial"/>
              <a:ea typeface="+mn-lt"/>
              <a:cs typeface="+mn-lt"/>
            </a:endParaRPr>
          </a:p>
          <a:p>
            <a:r>
              <a:rPr lang="en-US" sz="2400" b="1" i="1" err="1">
                <a:highlight>
                  <a:srgbClr val="F5F5F5"/>
                </a:highlight>
                <a:latin typeface="Arial"/>
                <a:cs typeface="Arial"/>
              </a:rPr>
              <a:t>Tél</a:t>
            </a:r>
            <a:r>
              <a:rPr lang="en-US" sz="2400" b="1" i="1">
                <a:highlight>
                  <a:srgbClr val="F5F5F5"/>
                </a:highlight>
                <a:latin typeface="Arial"/>
                <a:cs typeface="Arial"/>
              </a:rPr>
              <a:t> 06 99 04 86 09</a:t>
            </a:r>
            <a:endParaRPr lang="en-US" sz="2400">
              <a:latin typeface="Arial"/>
              <a:cs typeface="Arial"/>
            </a:endParaRPr>
          </a:p>
          <a:p>
            <a:endParaRPr lang="en-US" sz="2400">
              <a:latin typeface="Arial"/>
              <a:cs typeface="Arial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E6C166-E8E6-855A-89FB-CE4BF2909179}"/>
              </a:ext>
            </a:extLst>
          </p:cNvPr>
          <p:cNvSpPr txBox="1">
            <a:spLocks/>
          </p:cNvSpPr>
          <p:nvPr/>
        </p:nvSpPr>
        <p:spPr>
          <a:xfrm>
            <a:off x="5580961" y="1922941"/>
            <a:ext cx="4841914" cy="44064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err="1">
                <a:latin typeface="Arial"/>
                <a:ea typeface="+mn-lt"/>
                <a:cs typeface="+mn-lt"/>
              </a:rPr>
              <a:t>Territoire</a:t>
            </a:r>
            <a:r>
              <a:rPr lang="en-US" sz="2400" b="1">
                <a:latin typeface="Arial"/>
                <a:ea typeface="+mn-lt"/>
                <a:cs typeface="+mn-lt"/>
              </a:rPr>
              <a:t> HAUT-BUGEY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endParaRPr lang="en-US" sz="2400">
              <a:latin typeface="Arial"/>
              <a:ea typeface="+mn-lt"/>
              <a:cs typeface="Arial"/>
            </a:endParaRPr>
          </a:p>
          <a:p>
            <a:r>
              <a:rPr lang="en-US" sz="2400">
                <a:latin typeface="Arial"/>
                <a:ea typeface="+mn-lt"/>
                <a:cs typeface="+mn-lt"/>
              </a:rPr>
              <a:t>Habib BOUTEMINE </a:t>
            </a:r>
            <a:endParaRPr lang="en-US" sz="2400">
              <a:latin typeface="Arial"/>
              <a:cs typeface="Arial"/>
            </a:endParaRPr>
          </a:p>
          <a:p>
            <a:r>
              <a:rPr lang="en-US" sz="2400">
                <a:latin typeface="Arial"/>
                <a:ea typeface="+mn-lt"/>
                <a:cs typeface="+mn-lt"/>
              </a:rPr>
              <a:t>habib.boutemine@caf01.caf.fr </a:t>
            </a:r>
            <a:r>
              <a:rPr lang="en-US" sz="2400" err="1">
                <a:latin typeface="Arial"/>
                <a:ea typeface="+mn-lt"/>
                <a:cs typeface="+mn-lt"/>
              </a:rPr>
              <a:t>Territoire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</a:p>
          <a:p>
            <a:r>
              <a:rPr lang="fr-FR" sz="2400" b="1" i="1">
                <a:latin typeface="Arial"/>
                <a:ea typeface="+mn-lt"/>
                <a:cs typeface="+mn-lt"/>
              </a:rPr>
              <a:t>Tél 06 63 96 51 72</a:t>
            </a:r>
            <a:endParaRPr lang="en-US" sz="2400">
              <a:latin typeface="Arial"/>
              <a:ea typeface="+mn-lt"/>
              <a:cs typeface="+mn-lt"/>
            </a:endParaRPr>
          </a:p>
          <a:p>
            <a:endParaRPr lang="en-US" sz="2400">
              <a:latin typeface="Arial"/>
              <a:ea typeface="+mn-lt"/>
              <a:cs typeface="+mn-lt"/>
            </a:endParaRPr>
          </a:p>
          <a:p>
            <a:r>
              <a:rPr lang="en-US" sz="2400" b="1" err="1">
                <a:latin typeface="Arial"/>
                <a:ea typeface="+mn-lt"/>
                <a:cs typeface="+mn-lt"/>
              </a:rPr>
              <a:t>Territoire</a:t>
            </a:r>
            <a:r>
              <a:rPr lang="en-US" sz="2400" b="1">
                <a:latin typeface="Arial"/>
                <a:ea typeface="+mn-lt"/>
                <a:cs typeface="+mn-lt"/>
              </a:rPr>
              <a:t> DOMBES</a:t>
            </a:r>
          </a:p>
          <a:p>
            <a:r>
              <a:rPr lang="en-US" sz="2400">
                <a:latin typeface="Arial"/>
                <a:ea typeface="+mn-lt"/>
                <a:cs typeface="+mn-lt"/>
              </a:rPr>
              <a:t> Sandrine PEYRON </a:t>
            </a:r>
            <a:endParaRPr lang="en-US" sz="2400">
              <a:latin typeface="Arial"/>
              <a:cs typeface="Arial"/>
            </a:endParaRPr>
          </a:p>
          <a:p>
            <a:r>
              <a:rPr lang="en-US" sz="2400">
                <a:latin typeface="Arial"/>
                <a:ea typeface="+mn-lt"/>
                <a:cs typeface="+mn-lt"/>
              </a:rPr>
              <a:t> </a:t>
            </a:r>
            <a:r>
              <a:rPr lang="en-US" sz="2400">
                <a:latin typeface="Arial"/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sandrine.peyron@caf01.caf.fr</a:t>
            </a:r>
          </a:p>
          <a:p>
            <a:r>
              <a:rPr lang="fr-FR" sz="2400" b="1" i="1">
                <a:latin typeface="Arial"/>
                <a:cs typeface="Arial"/>
              </a:rPr>
              <a:t>Tél 06 64 01 16 45</a:t>
            </a:r>
            <a:endParaRPr lang="en-US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459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E0DF9C-C574-3E8D-CD79-E225590C3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D3A6D-9366-EBC3-6D29-CBA2A2C60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3000"/>
              <a:t>Les contacts à la Caf de l'Ain</a:t>
            </a:r>
            <a:br>
              <a:rPr lang="en-US" sz="3000"/>
            </a:br>
            <a:r>
              <a:rPr lang="en-US" sz="3000"/>
              <a:t>Les chargés de conseil et de développement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55772-00EB-985A-51C9-AC1ED1D98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b="1" err="1">
                <a:latin typeface="Arial"/>
                <a:ea typeface="+mn-lt"/>
                <a:cs typeface="+mn-lt"/>
              </a:rPr>
              <a:t>Territoire</a:t>
            </a:r>
            <a:r>
              <a:rPr lang="en-US" sz="2200" b="1">
                <a:latin typeface="Arial"/>
                <a:ea typeface="+mn-lt"/>
                <a:cs typeface="+mn-lt"/>
              </a:rPr>
              <a:t> COTIERE</a:t>
            </a:r>
          </a:p>
          <a:p>
            <a:r>
              <a:rPr lang="en-US" sz="2200">
                <a:latin typeface="Arial"/>
                <a:ea typeface="+mn-lt"/>
                <a:cs typeface="+mn-lt"/>
              </a:rPr>
              <a:t>Marlène GALLET</a:t>
            </a:r>
          </a:p>
          <a:p>
            <a:r>
              <a:rPr lang="en-US" sz="2200">
                <a:latin typeface="Arial"/>
                <a:ea typeface="+mn-lt"/>
                <a:cs typeface="+mn-lt"/>
              </a:rPr>
              <a:t>marlene.gallet@caf01.caf.fr </a:t>
            </a:r>
          </a:p>
          <a:p>
            <a:r>
              <a:rPr lang="en-US" sz="2200" b="1" i="1" err="1">
                <a:highlight>
                  <a:srgbClr val="F5F5F5"/>
                </a:highlight>
                <a:latin typeface="Arial"/>
                <a:ea typeface="+mn-lt"/>
                <a:cs typeface="+mn-lt"/>
              </a:rPr>
              <a:t>Tél</a:t>
            </a:r>
            <a:r>
              <a:rPr lang="en-US" sz="2200" b="1" i="1">
                <a:highlight>
                  <a:srgbClr val="F5F5F5"/>
                </a:highlight>
                <a:latin typeface="Arial"/>
                <a:ea typeface="+mn-lt"/>
                <a:cs typeface="+mn-lt"/>
              </a:rPr>
              <a:t> 06 46 68 74 62</a:t>
            </a:r>
            <a:endParaRPr lang="en-US" sz="2200">
              <a:latin typeface="Arial"/>
              <a:ea typeface="+mn-lt"/>
              <a:cs typeface="+mn-lt"/>
            </a:endParaRPr>
          </a:p>
          <a:p>
            <a:endParaRPr lang="en-US" sz="2200" b="1" i="1">
              <a:highlight>
                <a:srgbClr val="F5F5F5"/>
              </a:highlight>
              <a:latin typeface="Arial"/>
              <a:ea typeface="+mn-lt"/>
              <a:cs typeface="+mn-lt"/>
            </a:endParaRPr>
          </a:p>
          <a:p>
            <a:endParaRPr lang="en-US" sz="2200">
              <a:latin typeface="Arial"/>
              <a:ea typeface="+mn-lt"/>
              <a:cs typeface="+mn-lt"/>
            </a:endParaRPr>
          </a:p>
          <a:p>
            <a:endParaRPr lang="en-US" sz="2200">
              <a:latin typeface="Arial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16E491-7529-C68C-2D7D-0FCF64E9D6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974" b="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948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FC40067-C0B3-2C2F-39F0-9349D50D7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Cadre général et objectifs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DD994A-23D3-96E3-3A9F-D87763623C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848054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448E7-4D0C-E3FB-474D-23E9BE174F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9518C-140B-161B-C3C4-E545024E2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7685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71964D-9CB2-7DC8-62A3-1E390EEB3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2BE086B-8E5C-5B04-7A61-158DA3D40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6F07091-E312-43B5-1441-429F47CE97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/>
              <a:t>Conditions et </a:t>
            </a:r>
            <a:r>
              <a:rPr lang="en-US" sz="5400" err="1"/>
              <a:t>modalités</a:t>
            </a:r>
            <a:r>
              <a:rPr lang="en-US" sz="5400"/>
              <a:t> </a:t>
            </a:r>
            <a:r>
              <a:rPr lang="en-US" sz="5400" err="1"/>
              <a:t>d'attribution</a:t>
            </a:r>
            <a:endParaRPr lang="en-US" sz="5400" kern="1200" err="1">
              <a:latin typeface="+mj-lt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26EA5B3-91E5-126B-25DA-384BDE4A5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A75ED95-1B31-4DA5-FA74-585FD2788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7A91ED1-3D38-FC74-575B-0B753A4F0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76F035E-52E0-9420-87E9-ED1D1C3302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7361DA3F-4D82-48CD-DE57-47D261F30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026D3C7-3232-76BF-1B4B-C45B69EF0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9FB340-EE34-E072-FD28-3CAAB5445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2492" y="1848054"/>
            <a:ext cx="5536001" cy="3103138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B3307-5E28-F1EF-894D-9B9B7A26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22492" y="649224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tint val="75000"/>
                  </a:schemeClr>
                </a:solidFill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2A7477-B3B0-D5BD-BA61-28DE4FCE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936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C4F90C-C9D8-CA53-58E9-252C52C37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latin typeface="+mn-lt"/>
                <a:ea typeface="+mn-ea"/>
                <a:cs typeface="+mn-cs"/>
              </a:rPr>
              <a:t>24/2/2025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C5EF3-1C86-6F7D-6D13-4022AF73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C057153-B650-4DEB-B370-79DDCFDCE934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B18120B-A1D1-4315-6DAA-D84EC988A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 anchorCtr="0">
            <a:normAutofit/>
          </a:bodyPr>
          <a:lstStyle/>
          <a:p>
            <a:r>
              <a:rPr lang="fr" kern="1200">
                <a:latin typeface="+mj-lt"/>
                <a:ea typeface="+mj-ea"/>
                <a:cs typeface="+mj-cs"/>
              </a:rPr>
              <a:t>Critères généraux et obligations des partenaires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FAD6F8-BC85-4C37-B61D-BF712B43A2EF}"/>
              </a:ext>
            </a:extLst>
          </p:cNvPr>
          <p:cNvSpPr txBox="1"/>
          <p:nvPr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5861304" y="841248"/>
            <a:ext cx="5486400" cy="5340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1400" b="1"/>
              <a:t>Eligibilité et principes</a:t>
            </a:r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1400"/>
              <a:t>Les aides concernent les organismes à but non lucratif ou publics respectant la charte de la laïcité et ouverts à tous sans discrimination.</a:t>
            </a:r>
          </a:p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1400" b="1"/>
              <a:t>Obligations financières</a:t>
            </a:r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1400"/>
              <a:t>Les subventions sont plafonnées et encadrées avec des montants minimums, et les conventions sont obligatoires au-delà de 20 000 €.</a:t>
            </a:r>
          </a:p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1400" b="1"/>
              <a:t>Respect des règles et neutralité</a:t>
            </a:r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1400"/>
              <a:t>Les partenaires doivent respecter les obligations légales et assurer la neutralité sans diffusion politique, religieuse ou philosophique.</a:t>
            </a:r>
          </a:p>
          <a:p>
            <a:pPr marL="0" indent="0">
              <a:spcBef>
                <a:spcPts val="2500"/>
              </a:spcBef>
              <a:spcAft>
                <a:spcPts val="600"/>
              </a:spcAft>
              <a:buSzPct val="80000"/>
              <a:buNone/>
            </a:pPr>
            <a:r>
              <a:rPr lang="en-US" sz="1400" b="1"/>
              <a:t>Sanctions et contrôles</a:t>
            </a:r>
          </a:p>
          <a:p>
            <a:pPr marL="0" lvl="1" indent="0">
              <a:spcBef>
                <a:spcPts val="1000"/>
              </a:spcBef>
              <a:spcAft>
                <a:spcPts val="600"/>
              </a:spcAft>
              <a:buSzPct val="80000"/>
              <a:buNone/>
            </a:pPr>
            <a:r>
              <a:rPr lang="en-US" sz="1400"/>
              <a:t>Des sanctions contractuelles peuvent s’appliquer en cas de manquement, avec des contrôles sur pièces ou sur place couvrant plusieurs années.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BCBCAAC-B93A-1B8D-DA99-A861F6FF1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970" y="749835"/>
            <a:ext cx="4257216" cy="268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635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7657D7-A2CB-4792-5B19-2FF45B323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err="1"/>
              <a:t>Modalités</a:t>
            </a:r>
            <a:r>
              <a:rPr lang="en-US"/>
              <a:t> de </a:t>
            </a:r>
            <a:r>
              <a:rPr lang="en-US" err="1"/>
              <a:t>sollicitations</a:t>
            </a:r>
            <a:r>
              <a:rPr lang="en-US"/>
              <a:t> des aides et </a:t>
            </a:r>
            <a:r>
              <a:rPr lang="en-US" err="1"/>
              <a:t>conventionnement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EF1464-9B8C-CCEF-F676-D8B92EF79DD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662" r="5615"/>
          <a:stretch>
            <a:fillRect/>
          </a:stretch>
        </p:blipFill>
        <p:spPr>
          <a:xfrm>
            <a:off x="838200" y="1825625"/>
            <a:ext cx="5181600" cy="4351338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E6CD2-77D0-2D49-A36C-902FD3F87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err="1"/>
              <a:t>Dépôt</a:t>
            </a:r>
            <a:r>
              <a:rPr lang="en-US"/>
              <a:t> </a:t>
            </a:r>
            <a:r>
              <a:rPr lang="en-US" err="1"/>
              <a:t>d'une</a:t>
            </a:r>
            <a:r>
              <a:rPr lang="en-US"/>
              <a:t> </a:t>
            </a:r>
            <a:r>
              <a:rPr lang="en-US" err="1"/>
              <a:t>demande</a:t>
            </a:r>
            <a:r>
              <a:rPr lang="en-US"/>
              <a:t> </a:t>
            </a:r>
            <a:r>
              <a:rPr lang="en-US" err="1"/>
              <a:t>formalisée</a:t>
            </a:r>
            <a:r>
              <a:rPr lang="en-US"/>
              <a:t> de subvention, </a:t>
            </a:r>
            <a:r>
              <a:rPr lang="en-US" err="1"/>
              <a:t>comprenant</a:t>
            </a:r>
            <a:r>
              <a:rPr lang="en-US"/>
              <a:t> le </a:t>
            </a:r>
            <a:r>
              <a:rPr lang="en-US" err="1"/>
              <a:t>descriptif</a:t>
            </a:r>
            <a:r>
              <a:rPr lang="en-US"/>
              <a:t> de </a:t>
            </a:r>
            <a:r>
              <a:rPr lang="en-US" err="1"/>
              <a:t>l’action</a:t>
            </a:r>
            <a:r>
              <a:rPr lang="en-US"/>
              <a:t> </a:t>
            </a:r>
            <a:r>
              <a:rPr lang="en-US" err="1"/>
              <a:t>subventionnée</a:t>
            </a:r>
            <a:r>
              <a:rPr lang="en-US"/>
              <a:t>, </a:t>
            </a:r>
            <a:r>
              <a:rPr lang="en-US" err="1"/>
              <a:t>ainsi</a:t>
            </a:r>
            <a:r>
              <a:rPr lang="en-US"/>
              <a:t> </a:t>
            </a:r>
            <a:r>
              <a:rPr lang="en-US" err="1"/>
              <a:t>que</a:t>
            </a:r>
            <a:r>
              <a:rPr lang="en-US"/>
              <a:t> le budget </a:t>
            </a:r>
            <a:r>
              <a:rPr lang="en-US" err="1"/>
              <a:t>prévisionnel</a:t>
            </a:r>
            <a:r>
              <a:rPr lang="en-US"/>
              <a:t> de </a:t>
            </a:r>
            <a:r>
              <a:rPr lang="en-US" err="1"/>
              <a:t>l’action</a:t>
            </a:r>
            <a:r>
              <a:rPr lang="en-US"/>
              <a:t> à </a:t>
            </a:r>
            <a:r>
              <a:rPr lang="en-US" err="1"/>
              <a:t>l'adresse</a:t>
            </a:r>
            <a:r>
              <a:rPr lang="en-US"/>
              <a:t> </a:t>
            </a:r>
            <a:r>
              <a:rPr lang="en-US" err="1"/>
              <a:t>suivante</a:t>
            </a:r>
            <a:r>
              <a:rPr lang="en-US"/>
              <a:t> :</a:t>
            </a:r>
          </a:p>
          <a:p>
            <a:endParaRPr lang="en-US"/>
          </a:p>
          <a:p>
            <a:r>
              <a:rPr lang="en-US"/>
              <a:t>actionsociale@caf01.caf.fr. </a:t>
            </a:r>
            <a:r>
              <a:rPr lang="en-US" err="1"/>
              <a:t>ou</a:t>
            </a:r>
            <a:r>
              <a:rPr lang="en-US"/>
              <a:t> via </a:t>
            </a:r>
            <a:r>
              <a:rPr lang="en-US" err="1"/>
              <a:t>une</a:t>
            </a:r>
            <a:r>
              <a:rPr lang="en-US"/>
              <a:t> </a:t>
            </a:r>
            <a:r>
              <a:rPr lang="en-US" err="1"/>
              <a:t>plateforme</a:t>
            </a:r>
            <a:r>
              <a:rPr lang="en-US"/>
              <a:t> </a:t>
            </a:r>
            <a:r>
              <a:rPr lang="en-US" err="1"/>
              <a:t>dédiée</a:t>
            </a:r>
          </a:p>
        </p:txBody>
      </p:sp>
    </p:spTree>
    <p:extLst>
      <p:ext uri="{BB962C8B-B14F-4D97-AF65-F5344CB8AC3E}">
        <p14:creationId xmlns:p14="http://schemas.microsoft.com/office/powerpoint/2010/main" val="2755576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d2b457b-3d13-49c0-a376-fb619058b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5D51558EC15D4F8F252021E272CF26" ma:contentTypeVersion="15" ma:contentTypeDescription="Crée un document." ma:contentTypeScope="" ma:versionID="aca562abf4e67ef5878ceb03fbd2d6fe">
  <xsd:schema xmlns:xsd="http://www.w3.org/2001/XMLSchema" xmlns:xs="http://www.w3.org/2001/XMLSchema" xmlns:p="http://schemas.microsoft.com/office/2006/metadata/properties" xmlns:ns3="3d2b457b-3d13-49c0-a376-fb619058b6cc" xmlns:ns4="59582dd6-1c81-4cb9-9c27-6f7c950beee4" targetNamespace="http://schemas.microsoft.com/office/2006/metadata/properties" ma:root="true" ma:fieldsID="42e485e577737f2f700cc4af489fbcf2" ns3:_="" ns4:_="">
    <xsd:import namespace="3d2b457b-3d13-49c0-a376-fb619058b6cc"/>
    <xsd:import namespace="59582dd6-1c81-4cb9-9c27-6f7c950beee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b457b-3d13-49c0-a376-fb619058b6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82dd6-1c81-4cb9-9c27-6f7c950beee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936DC9-CF91-4E1D-ABEF-C75BA93B8C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87858F-1484-43EA-9BA6-662DA972FD52}">
  <ds:schemaRefs>
    <ds:schemaRef ds:uri="3d2b457b-3d13-49c0-a376-fb619058b6cc"/>
    <ds:schemaRef ds:uri="59582dd6-1c81-4cb9-9c27-6f7c950beee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6248FC4-92C1-4A5D-BDF8-F260D1883E08}">
  <ds:schemaRefs>
    <ds:schemaRef ds:uri="3d2b457b-3d13-49c0-a376-fb619058b6cc"/>
    <ds:schemaRef ds:uri="59582dd6-1c81-4cb9-9c27-6f7c950beee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Archway Showcase</Template>
  <Application>Microsoft Office PowerPoint</Application>
  <PresentationFormat>Widescreen</PresentationFormat>
  <Slides>29</Slides>
  <Notes>26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Présentation du Règlement Intérieur des Aides Financières Collectives 2026</vt:lpstr>
      <vt:lpstr>INTRODUCTION</vt:lpstr>
      <vt:lpstr>Présentation du service accompagnement des familles</vt:lpstr>
      <vt:lpstr>Les contacts à la Caf de l'Ain Les chargés de conseil et de développement</vt:lpstr>
      <vt:lpstr>Les contacts à la Caf de l'Ain Les chargés de conseil et de développement</vt:lpstr>
      <vt:lpstr>Cadre général et objectifs</vt:lpstr>
      <vt:lpstr>Conditions et modalités d'attribution</vt:lpstr>
      <vt:lpstr>Critères généraux et obligations des partenaires</vt:lpstr>
      <vt:lpstr>Modalités de sollicitations des aides et conventionnement</vt:lpstr>
      <vt:lpstr>Aides au fonctionnement par thématique </vt:lpstr>
      <vt:lpstr>Animation des réseaux toute thématique </vt:lpstr>
      <vt:lpstr>PowerPoint Presentation</vt:lpstr>
      <vt:lpstr>PowerPoint Presentation</vt:lpstr>
      <vt:lpstr>PowerPoint Presentation</vt:lpstr>
      <vt:lpstr>Aide aux petits équipements des structures petite enfance</vt:lpstr>
      <vt:lpstr>Aide aux projets et aide à la mise en oeuvre des actions du SDSF</vt:lpstr>
      <vt:lpstr>Aide aux projets et aide à la mise en oeuvre des actions du SDSF</vt:lpstr>
      <vt:lpstr>Aides aux actions territorialisées</vt:lpstr>
      <vt:lpstr>Aides aux actions territorialisées</vt:lpstr>
      <vt:lpstr>Aides aux actions territorialisées</vt:lpstr>
      <vt:lpstr>Les Aides à l'investissement</vt:lpstr>
      <vt:lpstr>Les équipements éligibles :   Accueil de loisirs sans hébergement  Structures jeunesse (PSJeunes)   Centres sociaux et espaces de vie sociale   Foyer de Jeunes Travailleurs   Lieux de soutien à la parentalité  Relais Petite Enfance (uniquement pour le matériel informatique)</vt:lpstr>
      <vt:lpstr>Projets éligibles :   - Création d’équipement et d’aménagement de locaux,  -  Extension, aménagement et rénovation d’équipements existants,  -  Acquisition de matériel ou de mobilier amortissable,  - Acquisition de matériel informatique destiné à la gestion de l’activité (hors formation),   </vt:lpstr>
      <vt:lpstr>Modalités de financement</vt:lpstr>
      <vt:lpstr>Les contacts à la CAF de l'Ain</vt:lpstr>
      <vt:lpstr>PowerPoint Presentation</vt:lpstr>
      <vt:lpstr>Engagements, contrôle et sanctions</vt:lpstr>
      <vt:lpstr>Obligations, transparence et suivi</vt:lpstr>
      <vt:lpstr>Temps d'échange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66 Point Headline Presentation</dc:title>
  <dc:creator>Elisabeth Petrella</dc:creator>
  <cp:revision>2</cp:revision>
  <dcterms:created xsi:type="dcterms:W3CDTF">2022-02-02T22:38:05Z</dcterms:created>
  <dcterms:modified xsi:type="dcterms:W3CDTF">2026-02-05T07:07:51Z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0x010100285D51558EC15D4F8F252021E272CF26</vt:lpwstr>
  </property>
  <property fmtid="{D5CDD505-2E9C-101B-9397-08002B2CF9AE}" pid="3" name="MediaServiceImageTags">
    <vt:lpwstr/>
  </property>
</Properties>
</file>