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20"/>
  </p:notesMasterIdLst>
  <p:handoutMasterIdLst>
    <p:handoutMasterId r:id="rId21"/>
  </p:handoutMasterIdLst>
  <p:sldIdLst>
    <p:sldId id="259" r:id="rId2"/>
    <p:sldId id="264" r:id="rId3"/>
    <p:sldId id="333" r:id="rId4"/>
    <p:sldId id="345" r:id="rId5"/>
    <p:sldId id="346" r:id="rId6"/>
    <p:sldId id="347" r:id="rId7"/>
    <p:sldId id="348" r:id="rId8"/>
    <p:sldId id="350" r:id="rId9"/>
    <p:sldId id="334" r:id="rId10"/>
    <p:sldId id="351" r:id="rId11"/>
    <p:sldId id="335" r:id="rId12"/>
    <p:sldId id="336" r:id="rId13"/>
    <p:sldId id="337" r:id="rId14"/>
    <p:sldId id="338" r:id="rId15"/>
    <p:sldId id="356" r:id="rId16"/>
    <p:sldId id="353" r:id="rId17"/>
    <p:sldId id="352" r:id="rId18"/>
    <p:sldId id="33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9" autoAdjust="0"/>
    <p:restoredTop sz="94660" autoAdjust="0"/>
  </p:normalViewPr>
  <p:slideViewPr>
    <p:cSldViewPr>
      <p:cViewPr>
        <p:scale>
          <a:sx n="100" d="100"/>
          <a:sy n="100" d="100"/>
        </p:scale>
        <p:origin x="-2202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46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2147A4-A0C0-483A-8666-CEFE582D0808}" type="datetimeFigureOut">
              <a:rPr lang="fr-FR"/>
              <a:pPr>
                <a:defRPr/>
              </a:pPr>
              <a:t>11/02/2019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AFB3E4B-33FB-40D8-88BE-C093D9BCE0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135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4911503-C6C2-4458-9F39-D3FA0EA92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4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C75E7-FD8B-44AF-AA27-2918D493B1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66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9F8D3-70D5-4AB0-A549-DFD2834738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66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A2783-FDBF-4940-8EC7-7783B0AD65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60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02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260350"/>
            <a:ext cx="6254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75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E0692-402A-47A2-BA39-473540F33E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36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5BEFA-EBD0-4A03-82EF-CCB0A9F591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32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0E799-0826-4DA8-B8EE-616BED4582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99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14BEC-9DD5-48E0-9F55-427C4FA39B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94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52C54-EEEB-4928-8CC4-6D25D98E14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26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19C09-3127-4E66-A76E-0652978B1B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32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2A6F-6C49-4C43-8087-3249328708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24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48D1ED-2CC5-4616-8277-6B205EC966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4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fr-FR" altLang="fr-F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307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012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 txBox="1">
            <a:spLocks noChangeArrowheads="1"/>
          </p:cNvSpPr>
          <p:nvPr/>
        </p:nvSpPr>
        <p:spPr bwMode="auto">
          <a:xfrm>
            <a:off x="486172" y="3068638"/>
            <a:ext cx="8262541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4400" b="1" dirty="0">
                <a:latin typeface="Arial" pitchFamily="34" charset="0"/>
                <a:cs typeface="Arial" pitchFamily="34" charset="0"/>
              </a:rPr>
              <a:t>Dématérialisation des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4400" b="1" dirty="0">
                <a:latin typeface="Arial" pitchFamily="34" charset="0"/>
                <a:cs typeface="Arial" pitchFamily="34" charset="0"/>
              </a:rPr>
              <a:t>Attestations mensuelles CMG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4400" b="1" dirty="0">
                <a:latin typeface="Arial" pitchFamily="34" charset="0"/>
                <a:cs typeface="Arial" pitchFamily="34" charset="0"/>
              </a:rPr>
              <a:t>(EAJE et garde à domicile)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18484"/>
            <a:ext cx="69850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– identification utilisateur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639" y="1844824"/>
            <a:ext cx="5695321" cy="476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082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– identification structure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564904"/>
            <a:ext cx="7920880" cy="248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- engagement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644" y="2204864"/>
            <a:ext cx="8052892" cy="3921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– dépôt du fichier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72816"/>
            <a:ext cx="6764871" cy="467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– saisie OK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61" y="1845965"/>
            <a:ext cx="7373714" cy="4246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Caf de l’Ain 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11560" y="1700808"/>
            <a:ext cx="890540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fr-FR" sz="2800" b="1" dirty="0" smtClean="0"/>
              <a:t>Points de </a:t>
            </a:r>
            <a:r>
              <a:rPr lang="fr-FR" sz="2800" b="1" dirty="0" smtClean="0"/>
              <a:t>vigilance pour bien télé déclarer</a:t>
            </a:r>
            <a:endParaRPr lang="fr-FR" sz="2800" b="1" dirty="0" smtClean="0"/>
          </a:p>
          <a:p>
            <a:pPr lvl="1"/>
            <a:endParaRPr lang="fr-FR" sz="14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fr-FR" sz="2000" dirty="0" smtClean="0"/>
              <a:t>L’adresse mail saisie sur le site « </a:t>
            </a:r>
            <a:r>
              <a:rPr lang="fr-FR" sz="2000" dirty="0" smtClean="0"/>
              <a:t>démarches-simplifiées.fr</a:t>
            </a:r>
            <a:r>
              <a:rPr lang="fr-FR" sz="2000" dirty="0" smtClean="0"/>
              <a:t> » doit être strictement identique à celle mentionnée sur la convention signée avec la CAF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r-FR" sz="2000" dirty="0" smtClean="0"/>
              <a:t>Ne pas utiliser le bouton </a:t>
            </a:r>
            <a:r>
              <a:rPr lang="fr-FR" sz="2000" dirty="0" smtClean="0"/>
              <a:t>« contact » </a:t>
            </a:r>
            <a:r>
              <a:rPr lang="fr-FR" sz="2000" dirty="0" smtClean="0"/>
              <a:t>du </a:t>
            </a:r>
            <a:r>
              <a:rPr lang="fr-FR" sz="2000" dirty="0" smtClean="0"/>
              <a:t>site démarches-simplifiées.fr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r-FR" sz="2000" dirty="0" smtClean="0"/>
              <a:t>Le fichier </a:t>
            </a:r>
            <a:r>
              <a:rPr lang="fr-FR" sz="2000" dirty="0" smtClean="0"/>
              <a:t>Excel d</a:t>
            </a:r>
            <a:r>
              <a:rPr lang="fr-FR" sz="2000" dirty="0" smtClean="0"/>
              <a:t>oit être envoyé à </a:t>
            </a:r>
            <a:r>
              <a:rPr lang="fr-FR" sz="2000" b="1" dirty="0" smtClean="0"/>
              <a:t>terme échu</a:t>
            </a:r>
            <a:r>
              <a:rPr lang="fr-FR" sz="2000" dirty="0" smtClean="0"/>
              <a:t>, pas avant le 1</a:t>
            </a:r>
            <a:r>
              <a:rPr lang="fr-FR" sz="2000" baseline="30000" dirty="0" smtClean="0"/>
              <a:t>er</a:t>
            </a:r>
            <a:r>
              <a:rPr lang="fr-FR" sz="2000" dirty="0" smtClean="0"/>
              <a:t> jour du mois suivant</a:t>
            </a:r>
            <a:endParaRPr lang="fr-FR" sz="20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fr-FR" sz="2000" dirty="0" smtClean="0"/>
              <a:t>Le fichier </a:t>
            </a:r>
            <a:r>
              <a:rPr lang="fr-FR" sz="2000" dirty="0" smtClean="0"/>
              <a:t>Excel </a:t>
            </a:r>
            <a:r>
              <a:rPr lang="fr-FR" sz="2000" dirty="0" smtClean="0"/>
              <a:t>ne doit pas être modifié : 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fr-FR" sz="2000" dirty="0" smtClean="0"/>
              <a:t>Pas d’ajout de colonne mais ajout de ligne </a:t>
            </a:r>
            <a:r>
              <a:rPr lang="fr-FR" sz="2000" dirty="0" smtClean="0"/>
              <a:t>possible (respecter </a:t>
            </a:r>
            <a:r>
              <a:rPr lang="fr-FR" sz="2000" dirty="0" smtClean="0"/>
              <a:t>le format de cellule </a:t>
            </a:r>
            <a:r>
              <a:rPr lang="fr-FR" sz="2000" dirty="0" smtClean="0"/>
              <a:t>: 02/2019 </a:t>
            </a:r>
            <a:r>
              <a:rPr lang="fr-FR" sz="2000" dirty="0" smtClean="0"/>
              <a:t>et non février </a:t>
            </a:r>
            <a:r>
              <a:rPr lang="fr-FR" sz="2000" dirty="0" smtClean="0"/>
              <a:t>2019)</a:t>
            </a:r>
            <a:endParaRPr lang="fr-FR" sz="2000" dirty="0" smtClean="0"/>
          </a:p>
          <a:p>
            <a:pPr marL="1257300" lvl="2" indent="-342900">
              <a:buFont typeface="Wingdings" pitchFamily="2" charset="2"/>
              <a:buChar char="Ø"/>
            </a:pPr>
            <a:r>
              <a:rPr lang="fr-FR" sz="2000" dirty="0" smtClean="0"/>
              <a:t>Déclarer les montants exact (deux chiffres après la virgule)</a:t>
            </a:r>
            <a:endParaRPr lang="fr-FR" sz="2000" dirty="0" smtClean="0"/>
          </a:p>
          <a:p>
            <a:pPr marL="1257300" lvl="2" indent="-342900">
              <a:buFont typeface="Wingdings" pitchFamily="2" charset="2"/>
              <a:buChar char="Ø"/>
            </a:pPr>
            <a:r>
              <a:rPr lang="fr-FR" sz="2000" dirty="0" smtClean="0"/>
              <a:t>Ne pas </a:t>
            </a:r>
            <a:r>
              <a:rPr lang="fr-FR" sz="2000" dirty="0" err="1" smtClean="0"/>
              <a:t>pas</a:t>
            </a:r>
            <a:r>
              <a:rPr lang="fr-FR" sz="2000" dirty="0" smtClean="0"/>
              <a:t> saisir de </a:t>
            </a:r>
            <a:r>
              <a:rPr lang="fr-FR" sz="2000" dirty="0" smtClean="0"/>
              <a:t>lettre dans le numéro </a:t>
            </a:r>
            <a:r>
              <a:rPr lang="fr-FR" sz="2000" dirty="0" smtClean="0"/>
              <a:t>allocataire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fr-FR" sz="2000" dirty="0" smtClean="0"/>
              <a:t>Déclarer les heures à l’arrondi supérieur  (ex : indiquer 16 si 15,75)</a:t>
            </a:r>
            <a:endParaRPr lang="fr-FR" sz="2000" dirty="0"/>
          </a:p>
          <a:p>
            <a:pPr lvl="1"/>
            <a:endParaRPr lang="fr-F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51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3013502"/>
            <a:ext cx="8028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/>
              <a:t>partenaires.cafbourg-en-b@caf.cnafmail.fr</a:t>
            </a:r>
          </a:p>
        </p:txBody>
      </p:sp>
      <p:sp>
        <p:nvSpPr>
          <p:cNvPr id="3" name="Rectangle 2"/>
          <p:cNvSpPr/>
          <p:nvPr/>
        </p:nvSpPr>
        <p:spPr>
          <a:xfrm>
            <a:off x="1207508" y="2132856"/>
            <a:ext cx="7346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fr-FR" sz="2800" b="1" dirty="0" smtClean="0"/>
              <a:t>Adresse mail de la caf pour toutes questions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011995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012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Rectangle 2"/>
          <p:cNvSpPr txBox="1">
            <a:spLocks noChangeArrowheads="1"/>
          </p:cNvSpPr>
          <p:nvPr/>
        </p:nvSpPr>
        <p:spPr bwMode="auto">
          <a:xfrm>
            <a:off x="1115616" y="3041651"/>
            <a:ext cx="892899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b="1" dirty="0" smtClean="0">
                <a:latin typeface="Arial" pitchFamily="34" charset="0"/>
                <a:cs typeface="Arial" pitchFamily="34" charset="0"/>
              </a:rPr>
              <a:t>Au niveau de la CAF de l’Ain</a:t>
            </a:r>
            <a:endParaRPr lang="fr-FR" altLang="fr-FR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16" y="4581128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912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Caf de l’Ain 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416422" y="1988840"/>
            <a:ext cx="74638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Récupère </a:t>
            </a:r>
            <a:r>
              <a:rPr lang="fr-FR" dirty="0"/>
              <a:t>les fichiers </a:t>
            </a:r>
            <a:r>
              <a:rPr lang="fr-FR" dirty="0" err="1"/>
              <a:t>excel</a:t>
            </a:r>
            <a:r>
              <a:rPr lang="fr-FR" dirty="0"/>
              <a:t> </a:t>
            </a:r>
            <a:r>
              <a:rPr lang="fr-FR" dirty="0" smtClean="0"/>
              <a:t>déposés par le partenaire</a:t>
            </a:r>
            <a:endParaRPr lang="fr-FR" dirty="0"/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Génère des attestations PDF pour chaque allocataire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Informe </a:t>
            </a:r>
            <a:r>
              <a:rPr lang="fr-FR" dirty="0"/>
              <a:t>le partenaire de la bonne </a:t>
            </a:r>
            <a:r>
              <a:rPr lang="fr-FR" dirty="0" smtClean="0"/>
              <a:t>réception et lui adresse un bilan</a:t>
            </a:r>
            <a:endParaRPr lang="fr-FR" dirty="0"/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Informe l’allocataire de la bonne </a:t>
            </a:r>
            <a:r>
              <a:rPr lang="fr-FR" dirty="0" smtClean="0"/>
              <a:t>réception (mise à jour des informations sur « mon compte » caf.fr</a:t>
            </a:r>
          </a:p>
          <a:p>
            <a:pPr lvl="1"/>
            <a:endParaRPr lang="fr-F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31640" y="1988840"/>
            <a:ext cx="7488237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 err="1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Télédéclarer</a:t>
            </a: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 chaque mois les heures de garde effectuées pour le compte des allocataires.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Processus sécurisé via plateforme ministérielle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Récupération automatique des </a:t>
            </a:r>
            <a:r>
              <a:rPr lang="fr-FR" altLang="fr-FR" sz="2000" b="1" dirty="0" err="1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télédéclarations</a:t>
            </a:r>
            <a:endParaRPr lang="fr-FR" altLang="fr-FR" sz="2000" b="1" dirty="0">
              <a:solidFill>
                <a:srgbClr val="31859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Traitement automatique des </a:t>
            </a:r>
            <a:r>
              <a:rPr lang="fr-FR" altLang="fr-FR" sz="2000" b="1" dirty="0" err="1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télédéclarations</a:t>
            </a:r>
            <a:endParaRPr lang="fr-FR" altLang="fr-FR" sz="2000" b="1" dirty="0">
              <a:solidFill>
                <a:srgbClr val="31859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Simplification des démarches allocataires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Délai de démarche raccourci</a:t>
            </a:r>
          </a:p>
          <a:p>
            <a:pPr>
              <a:lnSpc>
                <a:spcPct val="150000"/>
              </a:lnSpc>
              <a:buNone/>
            </a:pPr>
            <a:endParaRPr lang="fr-FR" altLang="fr-FR" sz="2000" b="1" dirty="0">
              <a:solidFill>
                <a:srgbClr val="31859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35240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Principe général et enjeux</a:t>
            </a:r>
          </a:p>
        </p:txBody>
      </p:sp>
      <p:sp>
        <p:nvSpPr>
          <p:cNvPr id="4100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autorisation d’un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télédéclarant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639" y="1844824"/>
            <a:ext cx="5695321" cy="476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16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autorisation d’un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télédéclarant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4"/>
            <a:ext cx="7524328" cy="2774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738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autorisation d’un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télédéclarant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119" y="566738"/>
            <a:ext cx="7596336" cy="378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738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autorisation d’un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télédéclarant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844824"/>
            <a:ext cx="4992688" cy="481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738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autorisation d’un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télédéclarant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547664" y="2388944"/>
            <a:ext cx="73448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L’agence comptable </a:t>
            </a:r>
            <a:r>
              <a:rPr lang="fr-FR" dirty="0" smtClean="0"/>
              <a:t>de la CAF de l’Ain :</a:t>
            </a:r>
          </a:p>
          <a:p>
            <a:pPr marL="342900" indent="-342900">
              <a:buFontTx/>
              <a:buChar char="-"/>
            </a:pPr>
            <a:r>
              <a:rPr lang="fr-FR" dirty="0" smtClean="0"/>
              <a:t>vérifie </a:t>
            </a:r>
            <a:r>
              <a:rPr lang="fr-FR" dirty="0"/>
              <a:t>que la saisie a été effectuée par l’administrateur des habilitations de la </a:t>
            </a:r>
            <a:r>
              <a:rPr lang="fr-FR" dirty="0" smtClean="0"/>
              <a:t>structure</a:t>
            </a:r>
          </a:p>
          <a:p>
            <a:pPr marL="342900" indent="-342900">
              <a:buFontTx/>
              <a:buChar char="-"/>
            </a:pPr>
            <a:r>
              <a:rPr lang="fr-FR" dirty="0" smtClean="0"/>
              <a:t>valide </a:t>
            </a:r>
            <a:r>
              <a:rPr lang="fr-FR" dirty="0"/>
              <a:t>le </a:t>
            </a:r>
            <a:r>
              <a:rPr lang="fr-FR" dirty="0" smtClean="0"/>
              <a:t>dossier</a:t>
            </a:r>
          </a:p>
          <a:p>
            <a:pPr marL="342900" indent="-342900">
              <a:buFontTx/>
              <a:buChar char="-"/>
            </a:pPr>
            <a:r>
              <a:rPr lang="fr-FR" dirty="0" smtClean="0"/>
              <a:t>procède </a:t>
            </a:r>
            <a:r>
              <a:rPr lang="fr-FR" dirty="0"/>
              <a:t>à l’exportation des dossiers</a:t>
            </a:r>
          </a:p>
          <a:p>
            <a:endParaRPr lang="fr-FR" dirty="0"/>
          </a:p>
          <a:p>
            <a:r>
              <a:rPr lang="fr-FR" dirty="0"/>
              <a:t>Le partenaire est informé automatiquement si sa saisie a été acceptée ou non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738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012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Rectangle 2"/>
          <p:cNvSpPr txBox="1">
            <a:spLocks noChangeArrowheads="1"/>
          </p:cNvSpPr>
          <p:nvPr/>
        </p:nvSpPr>
        <p:spPr bwMode="auto">
          <a:xfrm>
            <a:off x="1547813" y="3068638"/>
            <a:ext cx="72009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4400" b="1" dirty="0" smtClean="0">
                <a:latin typeface="Arial" pitchFamily="34" charset="0"/>
                <a:cs typeface="Arial" pitchFamily="34" charset="0"/>
              </a:rPr>
              <a:t>Démonstration des heures effectuées</a:t>
            </a:r>
            <a:endParaRPr lang="fr-FR" altLang="fr-FR" sz="4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8518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43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– saisie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excel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17032"/>
            <a:ext cx="7812360" cy="113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403648" y="2564904"/>
            <a:ext cx="6588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Chaque mois, la structure complète un fichier </a:t>
            </a:r>
            <a:r>
              <a:rPr lang="fr-FR" dirty="0" err="1"/>
              <a:t>excel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403648" y="5373216"/>
            <a:ext cx="7812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Puis se connecte au service démarches-simplifiées pour déposer le fichier </a:t>
            </a:r>
            <a:r>
              <a:rPr lang="fr-FR" dirty="0" err="1"/>
              <a:t>excel</a:t>
            </a:r>
            <a:endParaRPr lang="fr-F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7644"/>
            <a:ext cx="698500" cy="11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3833</TotalTime>
  <Words>311</Words>
  <Application>Microsoft Office PowerPoint</Application>
  <PresentationFormat>Affichage à l'écran (4:3)</PresentationFormat>
  <Paragraphs>63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CAFPAS-DE-CALAIS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Safir V4</dc:title>
  <dc:creator>olbou623</dc:creator>
  <cp:lastModifiedBy>Delphine MOUROT 011</cp:lastModifiedBy>
  <cp:revision>137</cp:revision>
  <cp:lastPrinted>2013-09-06T09:04:44Z</cp:lastPrinted>
  <dcterms:created xsi:type="dcterms:W3CDTF">2013-06-12T12:34:27Z</dcterms:created>
  <dcterms:modified xsi:type="dcterms:W3CDTF">2019-02-11T15:24:44Z</dcterms:modified>
</cp:coreProperties>
</file>