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608" r:id="rId5"/>
    <p:sldId id="621" r:id="rId6"/>
    <p:sldId id="623" r:id="rId7"/>
    <p:sldId id="2147376583" r:id="rId8"/>
    <p:sldId id="620" r:id="rId9"/>
    <p:sldId id="614" r:id="rId10"/>
    <p:sldId id="601" r:id="rId11"/>
    <p:sldId id="391" r:id="rId12"/>
    <p:sldId id="607" r:id="rId13"/>
    <p:sldId id="613" r:id="rId14"/>
    <p:sldId id="617" r:id="rId15"/>
    <p:sldId id="2147376593" r:id="rId16"/>
    <p:sldId id="2147376592" r:id="rId17"/>
    <p:sldId id="622" r:id="rId18"/>
    <p:sldId id="510" r:id="rId19"/>
    <p:sldId id="615" r:id="rId20"/>
    <p:sldId id="2147376591" r:id="rId21"/>
    <p:sldId id="611"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ri, Angela" initials="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FA8"/>
    <a:srgbClr val="729DCC"/>
    <a:srgbClr val="89B8F7"/>
    <a:srgbClr val="8CBA4A"/>
    <a:srgbClr val="008080"/>
    <a:srgbClr val="CC6600"/>
    <a:srgbClr val="DFECFD"/>
    <a:srgbClr val="9AC2F8"/>
    <a:srgbClr val="EFA2BC"/>
    <a:srgbClr val="9CD3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C7848-8A49-461C-81CC-CBDB981A79E1}" v="50" dt="2023-12-18T12:54:13.8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9" autoAdjust="0"/>
  </p:normalViewPr>
  <p:slideViewPr>
    <p:cSldViewPr snapToGrid="0">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71EC2E6-835A-47F6-AD7B-DAF0144A7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C2AC8FC-9A0B-4D3B-8C9A-13920ED90D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00F7DD-6E9A-45E2-88D5-7DB249E727FA}" type="datetimeFigureOut">
              <a:rPr lang="fr-FR" smtClean="0"/>
              <a:t>26/12/2023</a:t>
            </a:fld>
            <a:endParaRPr lang="fr-FR"/>
          </a:p>
        </p:txBody>
      </p:sp>
      <p:sp>
        <p:nvSpPr>
          <p:cNvPr id="4" name="Espace réservé du pied de page 3">
            <a:extLst>
              <a:ext uri="{FF2B5EF4-FFF2-40B4-BE49-F238E27FC236}">
                <a16:creationId xmlns:a16="http://schemas.microsoft.com/office/drawing/2014/main" id="{18C50FB5-3BB9-41B4-A61D-48841362BD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E709F8-1C3A-4C82-8546-C30FE31DD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211C5D-A5A8-49D8-8AFE-52B6AF1F38A4}" type="slidenum">
              <a:rPr lang="fr-FR" smtClean="0"/>
              <a:t>‹N°›</a:t>
            </a:fld>
            <a:endParaRPr lang="fr-FR"/>
          </a:p>
        </p:txBody>
      </p:sp>
    </p:spTree>
    <p:extLst>
      <p:ext uri="{BB962C8B-B14F-4D97-AF65-F5344CB8AC3E}">
        <p14:creationId xmlns:p14="http://schemas.microsoft.com/office/powerpoint/2010/main" val="9143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B2435-795E-40FF-8FF5-46C912C63A50}" type="datetimeFigureOut">
              <a:rPr lang="fr-FR" smtClean="0"/>
              <a:t>26/12/2023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72D1C-36E0-4D4D-AB96-0FE8E668149D}" type="slidenum">
              <a:rPr lang="fr-FR" smtClean="0"/>
              <a:t>‹N°›</a:t>
            </a:fld>
            <a:endParaRPr lang="fr-FR"/>
          </a:p>
        </p:txBody>
      </p:sp>
    </p:spTree>
    <p:extLst>
      <p:ext uri="{BB962C8B-B14F-4D97-AF65-F5344CB8AC3E}">
        <p14:creationId xmlns:p14="http://schemas.microsoft.com/office/powerpoint/2010/main" val="85941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a:t>
            </a:fld>
            <a:endParaRPr lang="fr-FR"/>
          </a:p>
        </p:txBody>
      </p:sp>
    </p:spTree>
    <p:extLst>
      <p:ext uri="{BB962C8B-B14F-4D97-AF65-F5344CB8AC3E}">
        <p14:creationId xmlns:p14="http://schemas.microsoft.com/office/powerpoint/2010/main" val="348307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10</a:t>
            </a:fld>
            <a:endParaRPr lang="fr-FR"/>
          </a:p>
        </p:txBody>
      </p:sp>
    </p:spTree>
    <p:extLst>
      <p:ext uri="{BB962C8B-B14F-4D97-AF65-F5344CB8AC3E}">
        <p14:creationId xmlns:p14="http://schemas.microsoft.com/office/powerpoint/2010/main" val="158459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11</a:t>
            </a:fld>
            <a:endParaRPr lang="fr-FR"/>
          </a:p>
        </p:txBody>
      </p:sp>
    </p:spTree>
    <p:extLst>
      <p:ext uri="{BB962C8B-B14F-4D97-AF65-F5344CB8AC3E}">
        <p14:creationId xmlns:p14="http://schemas.microsoft.com/office/powerpoint/2010/main" val="357840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12</a:t>
            </a:fld>
            <a:endParaRPr lang="fr-FR"/>
          </a:p>
        </p:txBody>
      </p:sp>
    </p:spTree>
    <p:extLst>
      <p:ext uri="{BB962C8B-B14F-4D97-AF65-F5344CB8AC3E}">
        <p14:creationId xmlns:p14="http://schemas.microsoft.com/office/powerpoint/2010/main" val="51549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13</a:t>
            </a:fld>
            <a:endParaRPr lang="fr-FR"/>
          </a:p>
        </p:txBody>
      </p:sp>
    </p:spTree>
    <p:extLst>
      <p:ext uri="{BB962C8B-B14F-4D97-AF65-F5344CB8AC3E}">
        <p14:creationId xmlns:p14="http://schemas.microsoft.com/office/powerpoint/2010/main" val="57107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14</a:t>
            </a:fld>
            <a:endParaRPr lang="fr-FR"/>
          </a:p>
        </p:txBody>
      </p:sp>
    </p:spTree>
    <p:extLst>
      <p:ext uri="{BB962C8B-B14F-4D97-AF65-F5344CB8AC3E}">
        <p14:creationId xmlns:p14="http://schemas.microsoft.com/office/powerpoint/2010/main" val="352122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45172D1C-36E0-4D4D-AB96-0FE8E668149D}" type="slidenum">
              <a:rPr lang="fr-FR" smtClean="0"/>
              <a:t>15</a:t>
            </a:fld>
            <a:endParaRPr lang="fr-FR"/>
          </a:p>
        </p:txBody>
      </p:sp>
    </p:spTree>
    <p:extLst>
      <p:ext uri="{BB962C8B-B14F-4D97-AF65-F5344CB8AC3E}">
        <p14:creationId xmlns:p14="http://schemas.microsoft.com/office/powerpoint/2010/main" val="25661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16</a:t>
            </a:fld>
            <a:endParaRPr lang="fr-FR"/>
          </a:p>
        </p:txBody>
      </p:sp>
    </p:spTree>
    <p:extLst>
      <p:ext uri="{BB962C8B-B14F-4D97-AF65-F5344CB8AC3E}">
        <p14:creationId xmlns:p14="http://schemas.microsoft.com/office/powerpoint/2010/main" val="356376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17</a:t>
            </a:fld>
            <a:endParaRPr lang="fr-FR"/>
          </a:p>
        </p:txBody>
      </p:sp>
    </p:spTree>
    <p:extLst>
      <p:ext uri="{BB962C8B-B14F-4D97-AF65-F5344CB8AC3E}">
        <p14:creationId xmlns:p14="http://schemas.microsoft.com/office/powerpoint/2010/main" val="214255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2</a:t>
            </a:fld>
            <a:endParaRPr lang="fr-FR"/>
          </a:p>
        </p:txBody>
      </p:sp>
    </p:spTree>
    <p:extLst>
      <p:ext uri="{BB962C8B-B14F-4D97-AF65-F5344CB8AC3E}">
        <p14:creationId xmlns:p14="http://schemas.microsoft.com/office/powerpoint/2010/main" val="202172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3</a:t>
            </a:fld>
            <a:endParaRPr lang="fr-FR"/>
          </a:p>
        </p:txBody>
      </p:sp>
    </p:spTree>
    <p:extLst>
      <p:ext uri="{BB962C8B-B14F-4D97-AF65-F5344CB8AC3E}">
        <p14:creationId xmlns:p14="http://schemas.microsoft.com/office/powerpoint/2010/main" val="245239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6C6829-725C-4155-909A-E9CED0CB6084}" type="slidenum">
              <a:rPr lang="fr-FR" smtClean="0"/>
              <a:pPr/>
              <a:t>4</a:t>
            </a:fld>
            <a:endParaRPr lang="fr-FR"/>
          </a:p>
        </p:txBody>
      </p:sp>
    </p:spTree>
    <p:extLst>
      <p:ext uri="{BB962C8B-B14F-4D97-AF65-F5344CB8AC3E}">
        <p14:creationId xmlns:p14="http://schemas.microsoft.com/office/powerpoint/2010/main" val="259633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5</a:t>
            </a:fld>
            <a:endParaRPr lang="fr-FR"/>
          </a:p>
        </p:txBody>
      </p:sp>
    </p:spTree>
    <p:extLst>
      <p:ext uri="{BB962C8B-B14F-4D97-AF65-F5344CB8AC3E}">
        <p14:creationId xmlns:p14="http://schemas.microsoft.com/office/powerpoint/2010/main" val="221417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172D1C-36E0-4D4D-AB96-0FE8E668149D}" type="slidenum">
              <a:rPr lang="fr-FR" smtClean="0"/>
              <a:t>6</a:t>
            </a:fld>
            <a:endParaRPr lang="fr-FR"/>
          </a:p>
        </p:txBody>
      </p:sp>
    </p:spTree>
    <p:extLst>
      <p:ext uri="{BB962C8B-B14F-4D97-AF65-F5344CB8AC3E}">
        <p14:creationId xmlns:p14="http://schemas.microsoft.com/office/powerpoint/2010/main" val="289748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6C6829-725C-4155-909A-E9CED0CB6084}" type="slidenum">
              <a:rPr lang="fr-FR" smtClean="0"/>
              <a:pPr/>
              <a:t>7</a:t>
            </a:fld>
            <a:endParaRPr lang="fr-FR"/>
          </a:p>
        </p:txBody>
      </p:sp>
    </p:spTree>
    <p:extLst>
      <p:ext uri="{BB962C8B-B14F-4D97-AF65-F5344CB8AC3E}">
        <p14:creationId xmlns:p14="http://schemas.microsoft.com/office/powerpoint/2010/main" val="319291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8</a:t>
            </a:fld>
            <a:endParaRPr lang="fr-FR"/>
          </a:p>
        </p:txBody>
      </p:sp>
    </p:spTree>
    <p:extLst>
      <p:ext uri="{BB962C8B-B14F-4D97-AF65-F5344CB8AC3E}">
        <p14:creationId xmlns:p14="http://schemas.microsoft.com/office/powerpoint/2010/main" val="421474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100">
                <a:latin typeface="Arial" panose="020B0604020202020204" pitchFamily="34" charset="0"/>
                <a:cs typeface="Arial" panose="020B0604020202020204" pitchFamily="34" charset="0"/>
              </a:defRPr>
            </a:lvl1pPr>
          </a:lstStyle>
          <a:p>
            <a:r>
              <a:rPr lang="fr-FR"/>
              <a:t>Modifiez le style du titre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225"/>
              </a:spcBef>
              <a:buNone/>
              <a:defRPr sz="1050">
                <a:solidFill>
                  <a:schemeClr val="accent3">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a:p>
        </p:txBody>
      </p:sp>
      <p:sp>
        <p:nvSpPr>
          <p:cNvPr id="4" name="Date Placeholder 3"/>
          <p:cNvSpPr>
            <a:spLocks noGrp="1"/>
          </p:cNvSpPr>
          <p:nvPr>
            <p:ph type="dt" sz="half" idx="10"/>
          </p:nvPr>
        </p:nvSpPr>
        <p:spPr>
          <a:xfrm>
            <a:off x="4800601" y="6425642"/>
            <a:ext cx="1232647" cy="365125"/>
          </a:xfrm>
        </p:spPr>
        <p:txBody>
          <a:bodyPr/>
          <a:lstStyle>
            <a:lvl1pPr algn="l">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
        <p:nvSpPr>
          <p:cNvPr id="5" name="Footer Placeholder 4"/>
          <p:cNvSpPr>
            <a:spLocks noGrp="1"/>
          </p:cNvSpPr>
          <p:nvPr>
            <p:ph type="ftr" sz="quarter" idx="11"/>
          </p:nvPr>
        </p:nvSpPr>
        <p:spPr>
          <a:xfrm>
            <a:off x="6311154" y="6425642"/>
            <a:ext cx="2528047" cy="365125"/>
          </a:xfrm>
          <a:prstGeom prst="rect">
            <a:avLst/>
          </a:prstGeom>
        </p:spPr>
        <p:txBody>
          <a:bodyPr/>
          <a:lstStyle>
            <a:lvl1pPr algn="r">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
        <p:nvSpPr>
          <p:cNvPr id="7" name="Rectangle 6"/>
          <p:cNvSpPr/>
          <p:nvPr/>
        </p:nvSpPr>
        <p:spPr>
          <a:xfrm>
            <a:off x="282576"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pic>
        <p:nvPicPr>
          <p:cNvPr id="13" name="Imag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11" y="413890"/>
            <a:ext cx="1812915" cy="41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5965" y="3145470"/>
            <a:ext cx="578893" cy="569404"/>
          </a:xfrm>
          <a:prstGeom prst="rect">
            <a:avLst/>
          </a:prstGeom>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13A63F17-C240-3C8C-8688-0108D74BD342}"/>
              </a:ext>
            </a:extLst>
          </p:cNvPr>
          <p:cNvPicPr/>
          <p:nvPr userDrawn="1"/>
        </p:nvPicPr>
        <p:blipFill rotWithShape="1">
          <a:blip r:embed="rId4" cstate="print">
            <a:extLst>
              <a:ext uri="{28A0092B-C50C-407E-A947-70E740481C1C}">
                <a14:useLocalDpi xmlns:a14="http://schemas.microsoft.com/office/drawing/2010/main" val="0"/>
              </a:ext>
            </a:extLst>
          </a:blip>
          <a:srcRect l="12106" r="13290"/>
          <a:stretch/>
        </p:blipFill>
        <p:spPr>
          <a:xfrm>
            <a:off x="5295379" y="1010674"/>
            <a:ext cx="578893" cy="474963"/>
          </a:xfrm>
          <a:prstGeom prst="ellipse">
            <a:avLst/>
          </a:prstGeom>
        </p:spPr>
      </p:pic>
    </p:spTree>
    <p:extLst>
      <p:ext uri="{BB962C8B-B14F-4D97-AF65-F5344CB8AC3E}">
        <p14:creationId xmlns:p14="http://schemas.microsoft.com/office/powerpoint/2010/main" val="424568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7" name="Rectangle 6"/>
          <p:cNvSpPr/>
          <p:nvPr/>
        </p:nvSpPr>
        <p:spPr>
          <a:xfrm>
            <a:off x="658908"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2"/>
            <a:ext cx="5638800" cy="1362075"/>
          </a:xfrm>
        </p:spPr>
        <p:txBody>
          <a:bodyPr anchor="b" anchorCtr="0">
            <a:normAutofit/>
          </a:bodyPr>
          <a:lstStyle>
            <a:lvl1pPr algn="l">
              <a:defRPr sz="2400" b="0" cap="none" baseline="0">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Text Placeholder 2"/>
          <p:cNvSpPr>
            <a:spLocks noGrp="1"/>
          </p:cNvSpPr>
          <p:nvPr>
            <p:ph type="body" idx="1"/>
          </p:nvPr>
        </p:nvSpPr>
        <p:spPr>
          <a:xfrm>
            <a:off x="2286000" y="4495802"/>
            <a:ext cx="5638800" cy="1500187"/>
          </a:xfrm>
        </p:spPr>
        <p:txBody>
          <a:bodyPr anchor="t" anchorCtr="0">
            <a:normAutofit/>
          </a:bodyPr>
          <a:lstStyle>
            <a:lvl1pPr marL="0" indent="0">
              <a:spcBef>
                <a:spcPts val="225"/>
              </a:spcBef>
              <a:buNone/>
              <a:defRPr sz="1050" cap="none" baseline="0">
                <a:solidFill>
                  <a:schemeClr val="bg1"/>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6" name="Slide Number Placeholder 5"/>
          <p:cNvSpPr>
            <a:spLocks noGrp="1"/>
          </p:cNvSpPr>
          <p:nvPr>
            <p:ph type="sldNum" sz="quarter" idx="12"/>
          </p:nvPr>
        </p:nvSpPr>
        <p:spPr>
          <a:xfrm>
            <a:off x="8295291" y="6196226"/>
            <a:ext cx="554038" cy="365125"/>
          </a:xfrm>
        </p:spPr>
        <p:txBody>
          <a:bodyPr/>
          <a:lstStyle>
            <a:lvl1pPr>
              <a:defRPr>
                <a:latin typeface="Arial" panose="020B0604020202020204" pitchFamily="34" charset="0"/>
                <a:cs typeface="Arial" panose="020B0604020202020204" pitchFamily="34" charset="0"/>
              </a:defRPr>
            </a:lvl1pPr>
          </a:lstStyle>
          <a:p>
            <a:fld id="{197FF5B0-28E7-40A5-8E16-E27985AA105F}" type="slidenum">
              <a:rPr lang="fr-FR" smtClean="0"/>
              <a:t>‹N°›</a:t>
            </a:fld>
            <a:endParaRPr lang="fr-FR"/>
          </a:p>
        </p:txBody>
      </p:sp>
      <p:sp>
        <p:nvSpPr>
          <p:cNvPr id="9" name="Rectangle 8"/>
          <p:cNvSpPr/>
          <p:nvPr/>
        </p:nvSpPr>
        <p:spPr>
          <a:xfrm>
            <a:off x="285751"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2124" y="275538"/>
            <a:ext cx="12640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97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100">
                <a:latin typeface="Arial" panose="020B0604020202020204" pitchFamily="34" charset="0"/>
                <a:cs typeface="Arial" panose="020B0604020202020204" pitchFamily="34" charset="0"/>
              </a:defRPr>
            </a:lvl1pPr>
          </a:lstStyle>
          <a:p>
            <a:r>
              <a:rPr lang="fr-FR"/>
              <a:t>Modifiez le style du titre</a:t>
            </a:r>
            <a:endParaRPr/>
          </a:p>
        </p:txBody>
      </p:sp>
      <p:sp>
        <p:nvSpPr>
          <p:cNvPr id="7" name="Rectangle 6"/>
          <p:cNvSpPr/>
          <p:nvPr/>
        </p:nvSpPr>
        <p:spPr>
          <a:xfrm>
            <a:off x="282576"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atin typeface="Arial" panose="020B0604020202020204" pitchFamily="34" charset="0"/>
                <a:cs typeface="Arial" panose="020B0604020202020204" pitchFamily="34" charset="0"/>
              </a:defRPr>
            </a:lvl1pPr>
          </a:lstStyle>
          <a:p>
            <a:r>
              <a:rPr lang="fr-FR"/>
              <a:t>Cliquez sur l'icône pour ajouter une image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atin typeface="Arial" panose="020B0604020202020204" pitchFamily="34" charset="0"/>
                <a:cs typeface="Arial" panose="020B0604020202020204" pitchFamily="34" charset="0"/>
              </a:defRPr>
            </a:lvl1pPr>
          </a:lstStyle>
          <a:p>
            <a:r>
              <a:rPr lang="fr-FR"/>
              <a:t>Cliquez sur l'icône pour ajouter une image</a:t>
            </a:r>
            <a:endParaRPr/>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450"/>
              </a:spcBef>
              <a:buNone/>
              <a:defRPr sz="3450">
                <a:solidFill>
                  <a:schemeClr val="bg1"/>
                </a:solidFill>
                <a:latin typeface="Arial" panose="020B0604020202020204" pitchFamily="34" charset="0"/>
                <a:cs typeface="Arial" panose="020B0604020202020204" pitchFamily="34" charset="0"/>
              </a:defRPr>
            </a:lvl1pPr>
            <a:lvl2pPr>
              <a:defRPr sz="900"/>
            </a:lvl2pPr>
            <a:lvl3pPr>
              <a:defRPr sz="750"/>
            </a:lvl3pPr>
            <a:lvl4pPr>
              <a:defRPr sz="675"/>
            </a:lvl4pPr>
            <a:lvl5pPr>
              <a:defRPr sz="675"/>
            </a:lvl5pPr>
          </a:lstStyle>
          <a:p>
            <a:pPr lvl="0" eaLnBrk="1" latinLnBrk="0" hangingPunct="1"/>
            <a:r>
              <a:rPr kumimoji="0" lang="fr-FR"/>
              <a:t>Modifier les styles du texte du masque</a:t>
            </a:r>
          </a:p>
        </p:txBody>
      </p: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2124" y="275538"/>
            <a:ext cx="12640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4800600" y="5562601"/>
            <a:ext cx="4038600" cy="748553"/>
          </a:xfrm>
        </p:spPr>
        <p:txBody>
          <a:bodyPr>
            <a:normAutofit/>
          </a:bodyPr>
          <a:lstStyle>
            <a:lvl1pPr marL="0" indent="0" algn="l">
              <a:spcBef>
                <a:spcPts val="225"/>
              </a:spcBef>
              <a:buNone/>
              <a:defRPr sz="1050">
                <a:solidFill>
                  <a:schemeClr val="accent3">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a:p>
        </p:txBody>
      </p:sp>
      <p:sp>
        <p:nvSpPr>
          <p:cNvPr id="18" name="Date Placeholder 3"/>
          <p:cNvSpPr>
            <a:spLocks noGrp="1"/>
          </p:cNvSpPr>
          <p:nvPr>
            <p:ph type="dt" sz="half" idx="10"/>
          </p:nvPr>
        </p:nvSpPr>
        <p:spPr>
          <a:xfrm>
            <a:off x="4800601" y="6425642"/>
            <a:ext cx="1232647" cy="365125"/>
          </a:xfrm>
        </p:spPr>
        <p:txBody>
          <a:bodyPr/>
          <a:lstStyle>
            <a:lvl1pPr algn="l">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
        <p:nvSpPr>
          <p:cNvPr id="19" name="Footer Placeholder 4"/>
          <p:cNvSpPr>
            <a:spLocks noGrp="1"/>
          </p:cNvSpPr>
          <p:nvPr>
            <p:ph type="ftr" sz="quarter" idx="11"/>
          </p:nvPr>
        </p:nvSpPr>
        <p:spPr>
          <a:xfrm>
            <a:off x="6311154" y="6425642"/>
            <a:ext cx="2528047" cy="365125"/>
          </a:xfrm>
          <a:prstGeom prst="rect">
            <a:avLst/>
          </a:prstGeom>
        </p:spPr>
        <p:txBody>
          <a:bodyPr/>
          <a:lstStyle>
            <a:lvl1pPr algn="r">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Tree>
    <p:extLst>
      <p:ext uri="{BB962C8B-B14F-4D97-AF65-F5344CB8AC3E}">
        <p14:creationId xmlns:p14="http://schemas.microsoft.com/office/powerpoint/2010/main" val="100923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sp>
        <p:nvSpPr>
          <p:cNvPr id="8" name="Rectangle 7"/>
          <p:cNvSpPr/>
          <p:nvPr/>
        </p:nvSpPr>
        <p:spPr>
          <a:xfrm>
            <a:off x="282576" y="228600"/>
            <a:ext cx="3022600" cy="634523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380556" y="2571750"/>
            <a:ext cx="2800795" cy="1162050"/>
          </a:xfrm>
        </p:spPr>
        <p:txBody>
          <a:bodyPr anchor="b">
            <a:normAutofit/>
          </a:bodyPr>
          <a:lstStyle>
            <a:lvl1pPr algn="l">
              <a:defRPr sz="1950" b="0">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Content Placeholder 2"/>
          <p:cNvSpPr>
            <a:spLocks noGrp="1"/>
          </p:cNvSpPr>
          <p:nvPr>
            <p:ph idx="1"/>
          </p:nvPr>
        </p:nvSpPr>
        <p:spPr>
          <a:xfrm>
            <a:off x="3538156" y="798899"/>
            <a:ext cx="5228019" cy="5327047"/>
          </a:xfrm>
        </p:spPr>
        <p:txBody>
          <a:bodyPr>
            <a:normAutofit/>
          </a:bodyPr>
          <a:lstStyle>
            <a:lvl1pPr>
              <a:defRPr sz="1350" b="1">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381094" y="3733802"/>
            <a:ext cx="2800795" cy="2392363"/>
          </a:xfrm>
        </p:spPr>
        <p:txBody>
          <a:bodyPr/>
          <a:lstStyle>
            <a:lvl1pPr marL="0" indent="0">
              <a:spcBef>
                <a:spcPts val="450"/>
              </a:spcBef>
              <a:buNone/>
              <a:defRPr sz="1050">
                <a:solidFill>
                  <a:schemeClr val="bg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10" name="Date Placeholder 3"/>
          <p:cNvSpPr>
            <a:spLocks noGrp="1"/>
          </p:cNvSpPr>
          <p:nvPr>
            <p:ph type="dt" sz="half" idx="10"/>
          </p:nvPr>
        </p:nvSpPr>
        <p:spPr>
          <a:xfrm>
            <a:off x="7320234" y="6426000"/>
            <a:ext cx="1445940" cy="360000"/>
          </a:xfrm>
        </p:spPr>
        <p:txBody>
          <a:bodyPr/>
          <a:lstStyle>
            <a:lvl1pPr algn="l">
              <a:defRPr>
                <a:solidFill>
                  <a:schemeClr val="accent5">
                    <a:lumMod val="75000"/>
                  </a:schemeClr>
                </a:solidFill>
                <a:latin typeface="Arial" panose="020B0604020202020204" pitchFamily="34" charset="0"/>
                <a:cs typeface="Arial" panose="020B0604020202020204" pitchFamily="34" charset="0"/>
              </a:defRPr>
            </a:lvl1pPr>
          </a:lstStyle>
          <a:p>
            <a:endParaRPr lang="fr-F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2124" y="275538"/>
            <a:ext cx="12640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5"/>
          <p:cNvSpPr>
            <a:spLocks noGrp="1"/>
          </p:cNvSpPr>
          <p:nvPr>
            <p:ph type="ftr" sz="quarter" idx="11"/>
          </p:nvPr>
        </p:nvSpPr>
        <p:spPr>
          <a:xfrm>
            <a:off x="3538155" y="6426000"/>
            <a:ext cx="3564000" cy="360000"/>
          </a:xfrm>
          <a:prstGeom prst="rect">
            <a:avLst/>
          </a:prstGeom>
        </p:spPr>
        <p:txBody>
          <a:bodyPr/>
          <a:lstStyle>
            <a:lvl1pPr>
              <a:defRPr lang="en-US" sz="825" kern="1200" dirty="0">
                <a:solidFill>
                  <a:schemeClr val="accent3"/>
                </a:solidFill>
                <a:latin typeface="Arial" panose="020B0604020202020204" pitchFamily="34" charset="0"/>
                <a:ea typeface="+mn-ea"/>
                <a:cs typeface="Arial" panose="020B0604020202020204" pitchFamily="34" charset="0"/>
              </a:defRPr>
            </a:lvl1pPr>
          </a:lstStyle>
          <a:p>
            <a:endParaRPr lang="fr-FR"/>
          </a:p>
        </p:txBody>
      </p:sp>
    </p:spTree>
    <p:extLst>
      <p:ext uri="{BB962C8B-B14F-4D97-AF65-F5344CB8AC3E}">
        <p14:creationId xmlns:p14="http://schemas.microsoft.com/office/powerpoint/2010/main" val="183245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38860" y="281141"/>
            <a:ext cx="7284607" cy="721434"/>
          </a:xfrm>
        </p:spPr>
        <p:txBody>
          <a:bodyPr anchor="ctr"/>
          <a:lstStyle>
            <a:lvl1pPr>
              <a:defRPr sz="1800" b="1">
                <a:solidFill>
                  <a:schemeClr val="accent4">
                    <a:lumMod val="75000"/>
                  </a:schemeClr>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6" name="Slide Number Placeholder 5"/>
          <p:cNvSpPr>
            <a:spLocks noGrp="1"/>
          </p:cNvSpPr>
          <p:nvPr>
            <p:ph type="sldNum" sz="quarter" idx="12"/>
          </p:nvPr>
        </p:nvSpPr>
        <p:spPr>
          <a:xfrm>
            <a:off x="8590844" y="6482354"/>
            <a:ext cx="553156" cy="375646"/>
          </a:xfrm>
          <a:noFill/>
          <a:ln>
            <a:noFill/>
          </a:ln>
        </p:spPr>
        <p:style>
          <a:lnRef idx="2">
            <a:schemeClr val="accent1"/>
          </a:lnRef>
          <a:fillRef idx="1">
            <a:schemeClr val="lt1"/>
          </a:fillRef>
          <a:effectRef idx="0">
            <a:schemeClr val="accent1"/>
          </a:effectRef>
          <a:fontRef idx="none"/>
        </p:style>
        <p:txBody>
          <a:bodyPr/>
          <a:lstStyle>
            <a:lvl1pPr algn="ctr">
              <a:defRPr lang="en-US" sz="825" kern="1200" smtClean="0">
                <a:solidFill>
                  <a:schemeClr val="accent3"/>
                </a:solidFill>
                <a:latin typeface="Arial" panose="020B0604020202020204" pitchFamily="34" charset="0"/>
                <a:ea typeface="+mn-ea"/>
                <a:cs typeface="Arial" panose="020B0604020202020204" pitchFamily="34" charset="0"/>
              </a:defRPr>
            </a:lvl1pPr>
          </a:lstStyle>
          <a:p>
            <a:fld id="{197FF5B0-28E7-40A5-8E16-E27985AA105F}" type="slidenum">
              <a:rPr lang="fr-FR" smtClean="0"/>
              <a:t>‹N°›</a:t>
            </a:fld>
            <a:endParaRPr lang="fr-FR"/>
          </a:p>
        </p:txBody>
      </p:sp>
      <p:grpSp>
        <p:nvGrpSpPr>
          <p:cNvPr id="4" name="Groupe 3">
            <a:extLst>
              <a:ext uri="{FF2B5EF4-FFF2-40B4-BE49-F238E27FC236}">
                <a16:creationId xmlns:a16="http://schemas.microsoft.com/office/drawing/2014/main" id="{9A03DBE6-18CF-4CB9-9533-515EF12BCF16}"/>
              </a:ext>
            </a:extLst>
          </p:cNvPr>
          <p:cNvGrpSpPr/>
          <p:nvPr userDrawn="1"/>
        </p:nvGrpSpPr>
        <p:grpSpPr>
          <a:xfrm>
            <a:off x="7823377" y="282574"/>
            <a:ext cx="1158029" cy="720000"/>
            <a:chOff x="7823377" y="282574"/>
            <a:chExt cx="1158029" cy="720000"/>
          </a:xfrm>
        </p:grpSpPr>
        <p:sp>
          <p:nvSpPr>
            <p:cNvPr id="7" name="Rectangle 6"/>
            <p:cNvSpPr/>
            <p:nvPr/>
          </p:nvSpPr>
          <p:spPr>
            <a:xfrm>
              <a:off x="7973406" y="555601"/>
              <a:ext cx="1008000" cy="44697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 name="Groupe 2">
              <a:extLst>
                <a:ext uri="{FF2B5EF4-FFF2-40B4-BE49-F238E27FC236}">
                  <a16:creationId xmlns:a16="http://schemas.microsoft.com/office/drawing/2014/main" id="{473361CE-7AE4-49FF-BE6F-6C751060B5E2}"/>
                </a:ext>
              </a:extLst>
            </p:cNvPr>
            <p:cNvGrpSpPr/>
            <p:nvPr userDrawn="1"/>
          </p:nvGrpSpPr>
          <p:grpSpPr>
            <a:xfrm>
              <a:off x="7823377" y="282574"/>
              <a:ext cx="1158028" cy="720000"/>
              <a:chOff x="7823377" y="282574"/>
              <a:chExt cx="1158028" cy="720000"/>
            </a:xfrm>
          </p:grpSpPr>
          <p:sp>
            <p:nvSpPr>
              <p:cNvPr id="10" name="Rectangle 9"/>
              <p:cNvSpPr/>
              <p:nvPr/>
            </p:nvSpPr>
            <p:spPr>
              <a:xfrm>
                <a:off x="7823377" y="282574"/>
                <a:ext cx="91440"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Imag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405" y="289273"/>
                <a:ext cx="1008000" cy="22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 name="Espace réservé du texte 7"/>
          <p:cNvSpPr>
            <a:spLocks noGrp="1"/>
          </p:cNvSpPr>
          <p:nvPr>
            <p:ph type="body" sz="quarter" idx="13"/>
          </p:nvPr>
        </p:nvSpPr>
        <p:spPr>
          <a:xfrm>
            <a:off x="438151" y="1241946"/>
            <a:ext cx="8543255" cy="4995081"/>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5441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38860" y="281141"/>
            <a:ext cx="7284607" cy="721434"/>
          </a:xfrm>
        </p:spPr>
        <p:txBody>
          <a:bodyPr anchor="ctr"/>
          <a:lstStyle>
            <a:lvl1pPr>
              <a:defRPr sz="1800" b="1">
                <a:solidFill>
                  <a:schemeClr val="accent4">
                    <a:lumMod val="75000"/>
                  </a:schemeClr>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6" name="Slide Number Placeholder 5"/>
          <p:cNvSpPr>
            <a:spLocks noGrp="1"/>
          </p:cNvSpPr>
          <p:nvPr>
            <p:ph type="sldNum" sz="quarter" idx="12"/>
          </p:nvPr>
        </p:nvSpPr>
        <p:spPr>
          <a:xfrm>
            <a:off x="8590844" y="6482354"/>
            <a:ext cx="553156" cy="375646"/>
          </a:xfrm>
          <a:noFill/>
          <a:ln>
            <a:noFill/>
          </a:ln>
        </p:spPr>
        <p:style>
          <a:lnRef idx="2">
            <a:schemeClr val="accent1"/>
          </a:lnRef>
          <a:fillRef idx="1">
            <a:schemeClr val="lt1"/>
          </a:fillRef>
          <a:effectRef idx="0">
            <a:schemeClr val="accent1"/>
          </a:effectRef>
          <a:fontRef idx="none"/>
        </p:style>
        <p:txBody>
          <a:bodyPr/>
          <a:lstStyle>
            <a:lvl1pPr algn="ctr">
              <a:defRPr lang="en-US" sz="825" kern="1200" smtClean="0">
                <a:solidFill>
                  <a:schemeClr val="bg1"/>
                </a:solidFill>
                <a:latin typeface="Arial" panose="020B0604020202020204" pitchFamily="34" charset="0"/>
                <a:ea typeface="+mn-ea"/>
                <a:cs typeface="Arial" panose="020B0604020202020204" pitchFamily="34" charset="0"/>
              </a:defRPr>
            </a:lvl1pPr>
          </a:lstStyle>
          <a:p>
            <a:fld id="{197FF5B0-28E7-40A5-8E16-E27985AA105F}" type="slidenum">
              <a:rPr lang="fr-FR" smtClean="0"/>
              <a:pPr/>
              <a:t>‹N°›</a:t>
            </a:fld>
            <a:endParaRPr lang="fr-FR"/>
          </a:p>
        </p:txBody>
      </p:sp>
      <p:sp>
        <p:nvSpPr>
          <p:cNvPr id="8" name="Espace réservé du texte 7"/>
          <p:cNvSpPr>
            <a:spLocks noGrp="1"/>
          </p:cNvSpPr>
          <p:nvPr>
            <p:ph type="body" sz="quarter" idx="13"/>
          </p:nvPr>
        </p:nvSpPr>
        <p:spPr>
          <a:xfrm>
            <a:off x="438151" y="1241946"/>
            <a:ext cx="8543255" cy="4995081"/>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ZoneTexte 11"/>
          <p:cNvSpPr txBox="1"/>
          <p:nvPr/>
        </p:nvSpPr>
        <p:spPr>
          <a:xfrm>
            <a:off x="438150" y="6534709"/>
            <a:ext cx="1548000" cy="219291"/>
          </a:xfrm>
          <a:prstGeom prst="rect">
            <a:avLst/>
          </a:prstGeom>
          <a:noFill/>
        </p:spPr>
        <p:txBody>
          <a:bodyPr wrap="square" rtlCol="0" anchor="ctr">
            <a:spAutoFit/>
          </a:bodyPr>
          <a:lstStyle/>
          <a:p>
            <a:pPr marL="0" algn="l" defTabSz="685800" rtl="0" eaLnBrk="1" latinLnBrk="0" hangingPunct="1"/>
            <a:r>
              <a:rPr lang="fr-FR" sz="825" kern="1200">
                <a:solidFill>
                  <a:schemeClr val="bg1"/>
                </a:solidFill>
                <a:latin typeface="Arial" panose="020B0604020202020204" pitchFamily="34" charset="0"/>
                <a:ea typeface="+mn-ea"/>
                <a:cs typeface="Arial" panose="020B0604020202020204" pitchFamily="34" charset="0"/>
              </a:rPr>
              <a:t>13 décembre </a:t>
            </a:r>
            <a:r>
              <a:rPr lang="fr-FR" sz="825" kern="1200" baseline="0">
                <a:solidFill>
                  <a:schemeClr val="bg1"/>
                </a:solidFill>
                <a:latin typeface="Arial" panose="020B0604020202020204" pitchFamily="34" charset="0"/>
                <a:ea typeface="+mn-ea"/>
                <a:cs typeface="Arial" panose="020B0604020202020204" pitchFamily="34" charset="0"/>
              </a:rPr>
              <a:t>2017</a:t>
            </a:r>
            <a:endParaRPr lang="fr-FR" sz="825" kern="1200">
              <a:solidFill>
                <a:schemeClr val="bg1"/>
              </a:solidFill>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BF9895B4-2A27-4407-994F-7B13845B88EE}"/>
              </a:ext>
            </a:extLst>
          </p:cNvPr>
          <p:cNvSpPr txBox="1"/>
          <p:nvPr userDrawn="1"/>
        </p:nvSpPr>
        <p:spPr>
          <a:xfrm>
            <a:off x="2342637" y="6534709"/>
            <a:ext cx="5630768" cy="219291"/>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Séminaire des chefs de projet locaux Omega</a:t>
            </a:r>
          </a:p>
        </p:txBody>
      </p:sp>
    </p:spTree>
    <p:extLst>
      <p:ext uri="{BB962C8B-B14F-4D97-AF65-F5344CB8AC3E}">
        <p14:creationId xmlns:p14="http://schemas.microsoft.com/office/powerpoint/2010/main" val="405144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7" name="Rectangle 6"/>
          <p:cNvSpPr/>
          <p:nvPr/>
        </p:nvSpPr>
        <p:spPr>
          <a:xfrm>
            <a:off x="7973406" y="555601"/>
            <a:ext cx="1008000" cy="44697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438860" y="281141"/>
            <a:ext cx="7284607" cy="721434"/>
          </a:xfrm>
        </p:spPr>
        <p:txBody>
          <a:bodyPr anchor="ctr"/>
          <a:lstStyle>
            <a:lvl1pPr>
              <a:defRPr sz="1800" b="1">
                <a:solidFill>
                  <a:schemeClr val="accent4">
                    <a:lumMod val="75000"/>
                  </a:schemeClr>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6" name="Slide Number Placeholder 5"/>
          <p:cNvSpPr>
            <a:spLocks noGrp="1"/>
          </p:cNvSpPr>
          <p:nvPr>
            <p:ph type="sldNum" sz="quarter" idx="12"/>
          </p:nvPr>
        </p:nvSpPr>
        <p:spPr>
          <a:xfrm>
            <a:off x="7973406" y="6526066"/>
            <a:ext cx="1008000" cy="324000"/>
          </a:xfrm>
          <a:noFill/>
          <a:ln>
            <a:noFill/>
          </a:ln>
        </p:spPr>
        <p:style>
          <a:lnRef idx="2">
            <a:schemeClr val="accent1"/>
          </a:lnRef>
          <a:fillRef idx="1">
            <a:schemeClr val="lt1"/>
          </a:fillRef>
          <a:effectRef idx="0">
            <a:schemeClr val="accent1"/>
          </a:effectRef>
          <a:fontRef idx="none"/>
        </p:style>
        <p:txBody>
          <a:bodyPr/>
          <a:lstStyle>
            <a:lvl1pPr algn="ctr">
              <a:defRPr lang="en-US" sz="825" kern="1200" smtClean="0">
                <a:solidFill>
                  <a:schemeClr val="accent3"/>
                </a:solidFill>
                <a:latin typeface="Arial" panose="020B0604020202020204" pitchFamily="34" charset="0"/>
                <a:ea typeface="+mn-ea"/>
                <a:cs typeface="Arial" panose="020B0604020202020204" pitchFamily="34" charset="0"/>
              </a:defRPr>
            </a:lvl1pPr>
          </a:lstStyle>
          <a:p>
            <a:fld id="{197FF5B0-28E7-40A5-8E16-E27985AA105F}" type="slidenum">
              <a:rPr lang="fr-FR" smtClean="0"/>
              <a:t>‹N°›</a:t>
            </a:fld>
            <a:endParaRPr lang="fr-FR"/>
          </a:p>
        </p:txBody>
      </p:sp>
      <p:sp>
        <p:nvSpPr>
          <p:cNvPr id="10" name="Rectangle 9"/>
          <p:cNvSpPr/>
          <p:nvPr/>
        </p:nvSpPr>
        <p:spPr>
          <a:xfrm>
            <a:off x="7823377" y="282574"/>
            <a:ext cx="91440"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Imag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405" y="289273"/>
            <a:ext cx="1008000" cy="22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texte 7"/>
          <p:cNvSpPr>
            <a:spLocks noGrp="1"/>
          </p:cNvSpPr>
          <p:nvPr>
            <p:ph type="body" sz="quarter" idx="13"/>
          </p:nvPr>
        </p:nvSpPr>
        <p:spPr>
          <a:xfrm>
            <a:off x="438151" y="1241946"/>
            <a:ext cx="8543255" cy="499508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ZoneTexte 12">
            <a:extLst>
              <a:ext uri="{FF2B5EF4-FFF2-40B4-BE49-F238E27FC236}">
                <a16:creationId xmlns:a16="http://schemas.microsoft.com/office/drawing/2014/main" id="{BD889283-A804-44BE-A726-79EFBEE2AB89}"/>
              </a:ext>
            </a:extLst>
          </p:cNvPr>
          <p:cNvSpPr txBox="1"/>
          <p:nvPr userDrawn="1"/>
        </p:nvSpPr>
        <p:spPr>
          <a:xfrm>
            <a:off x="438150" y="6534709"/>
            <a:ext cx="1548000" cy="219291"/>
          </a:xfrm>
          <a:prstGeom prst="rect">
            <a:avLst/>
          </a:prstGeom>
          <a:noFill/>
        </p:spPr>
        <p:txBody>
          <a:bodyPr wrap="square" rtlCol="0" anchor="ctr">
            <a:spAutoFit/>
          </a:bodyPr>
          <a:lstStyle/>
          <a:p>
            <a:pPr marL="0" algn="l" defTabSz="685800" rtl="0" eaLnBrk="1" latinLnBrk="0" hangingPunct="1"/>
            <a:r>
              <a:rPr lang="fr-FR" sz="825" kern="1200">
                <a:solidFill>
                  <a:schemeClr val="accent3"/>
                </a:solidFill>
                <a:latin typeface="Arial" panose="020B0604020202020204" pitchFamily="34" charset="0"/>
                <a:ea typeface="+mn-ea"/>
                <a:cs typeface="Arial" panose="020B0604020202020204" pitchFamily="34" charset="0"/>
              </a:rPr>
              <a:t>13 décembre </a:t>
            </a:r>
            <a:r>
              <a:rPr lang="fr-FR" sz="825" kern="1200" baseline="0">
                <a:solidFill>
                  <a:schemeClr val="accent3"/>
                </a:solidFill>
                <a:latin typeface="Arial" panose="020B0604020202020204" pitchFamily="34" charset="0"/>
                <a:ea typeface="+mn-ea"/>
                <a:cs typeface="Arial" panose="020B0604020202020204" pitchFamily="34" charset="0"/>
              </a:rPr>
              <a:t>2017</a:t>
            </a:r>
            <a:endParaRPr lang="fr-FR" sz="825" kern="1200">
              <a:solidFill>
                <a:schemeClr val="accent3"/>
              </a:solidFill>
              <a:latin typeface="Arial" panose="020B0604020202020204" pitchFamily="34" charset="0"/>
              <a:ea typeface="+mn-ea"/>
              <a:cs typeface="Arial" panose="020B0604020202020204" pitchFamily="34" charset="0"/>
            </a:endParaRPr>
          </a:p>
        </p:txBody>
      </p:sp>
      <p:sp>
        <p:nvSpPr>
          <p:cNvPr id="14" name="ZoneTexte 13">
            <a:extLst>
              <a:ext uri="{FF2B5EF4-FFF2-40B4-BE49-F238E27FC236}">
                <a16:creationId xmlns:a16="http://schemas.microsoft.com/office/drawing/2014/main" id="{FD772FB7-13AB-459A-BD01-857C066B39D1}"/>
              </a:ext>
            </a:extLst>
          </p:cNvPr>
          <p:cNvSpPr txBox="1"/>
          <p:nvPr userDrawn="1"/>
        </p:nvSpPr>
        <p:spPr>
          <a:xfrm>
            <a:off x="2342637" y="6534709"/>
            <a:ext cx="5630768" cy="219291"/>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a:ln>
                  <a:noFill/>
                </a:ln>
                <a:solidFill>
                  <a:schemeClr val="accent3"/>
                </a:solidFill>
                <a:effectLst/>
                <a:uLnTx/>
                <a:uFillTx/>
                <a:latin typeface="Arial" panose="020B0604020202020204" pitchFamily="34" charset="0"/>
                <a:ea typeface="+mn-ea"/>
                <a:cs typeface="Arial" panose="020B0604020202020204" pitchFamily="34" charset="0"/>
              </a:rPr>
              <a:t>Séminaire annuel Omega</a:t>
            </a:r>
          </a:p>
        </p:txBody>
      </p:sp>
    </p:spTree>
    <p:extLst>
      <p:ext uri="{BB962C8B-B14F-4D97-AF65-F5344CB8AC3E}">
        <p14:creationId xmlns:p14="http://schemas.microsoft.com/office/powerpoint/2010/main" val="148085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40" tIns="45720" rIns="91440" bIns="45720" rtlCol="0" anchor="t" anchorCtr="0">
            <a:noAutofit/>
          </a:bodyPr>
          <a:lstStyle/>
          <a:p>
            <a:r>
              <a:rPr lang="fr-FR"/>
              <a:t>Cliquez et modifiez le titre</a:t>
            </a:r>
            <a:endParaRPr/>
          </a:p>
        </p:txBody>
      </p:sp>
      <p:sp>
        <p:nvSpPr>
          <p:cNvPr id="3" name="Text Placeholder 2"/>
          <p:cNvSpPr>
            <a:spLocks noGrp="1"/>
          </p:cNvSpPr>
          <p:nvPr>
            <p:ph type="body" idx="1"/>
          </p:nvPr>
        </p:nvSpPr>
        <p:spPr>
          <a:xfrm>
            <a:off x="498475" y="1981202"/>
            <a:ext cx="7556313" cy="4144963"/>
          </a:xfrm>
          <a:prstGeom prst="rect">
            <a:avLst/>
          </a:prstGeom>
        </p:spPr>
        <p:txBody>
          <a:bodyPr vert="horz" lIns="91440" tIns="45720" rIns="91440" bIns="45720" rtlCol="0">
            <a:normAutofit/>
          </a:bodyPr>
          <a:lstStyle/>
          <a:p>
            <a:pPr lvl="0"/>
            <a:r>
              <a:rPr lang="fr-FR"/>
              <a:t>Cliquez pour modifier les styles du texte du masque</a:t>
            </a:r>
          </a:p>
          <a:p>
            <a:pPr marL="342900" lvl="1" indent="-171450" algn="just" defTabSz="685800" rtl="0" eaLnBrk="1" latinLnBrk="0" hangingPunct="1">
              <a:lnSpc>
                <a:spcPct val="120000"/>
              </a:lnSpc>
              <a:spcBef>
                <a:spcPts val="300"/>
              </a:spcBef>
              <a:buClr>
                <a:schemeClr val="accent1">
                  <a:lumMod val="60000"/>
                  <a:lumOff val="40000"/>
                </a:schemeClr>
              </a:buClr>
              <a:buSzPct val="120000"/>
              <a:buFont typeface="Rockwell" panose="02060603020205020403" pitchFamily="18" charset="0"/>
              <a:buChar char="•"/>
            </a:pPr>
            <a:r>
              <a:rPr lang="fr-FR"/>
              <a:t>Deuxième niveau</a:t>
            </a:r>
          </a:p>
          <a:p>
            <a:pPr marL="514350" lvl="2" indent="-171450" algn="just" defTabSz="685800" rtl="0" eaLnBrk="1" latinLnBrk="0" hangingPunct="1">
              <a:lnSpc>
                <a:spcPct val="120000"/>
              </a:lnSpc>
              <a:spcBef>
                <a:spcPts val="150"/>
              </a:spcBef>
              <a:buClr>
                <a:schemeClr val="accent1"/>
              </a:buClr>
              <a:buSzPct val="90000"/>
              <a:buFont typeface="Wingdings" panose="05000000000000000000" pitchFamily="2" charset="2"/>
              <a:buChar char="§"/>
            </a:pPr>
            <a:r>
              <a:rPr lang="fr-FR"/>
              <a:t>Troisième niveau</a:t>
            </a:r>
          </a:p>
          <a:p>
            <a:pPr lvl="3"/>
            <a:r>
              <a:rPr lang="fr-FR"/>
              <a:t>Quatrième niveau</a:t>
            </a:r>
          </a:p>
        </p:txBody>
      </p:sp>
      <p:sp>
        <p:nvSpPr>
          <p:cNvPr id="4" name="Date Placeholder 3"/>
          <p:cNvSpPr>
            <a:spLocks noGrp="1"/>
          </p:cNvSpPr>
          <p:nvPr>
            <p:ph type="dt" sz="half" idx="2"/>
          </p:nvPr>
        </p:nvSpPr>
        <p:spPr>
          <a:xfrm>
            <a:off x="6795247" y="6423587"/>
            <a:ext cx="2133600" cy="365125"/>
          </a:xfrm>
          <a:prstGeom prst="rect">
            <a:avLst/>
          </a:prstGeom>
        </p:spPr>
        <p:txBody>
          <a:bodyPr vert="horz" lIns="91440" tIns="45720" rIns="91440" bIns="45720" rtlCol="0" anchor="ctr"/>
          <a:lstStyle>
            <a:lvl1pPr algn="r">
              <a:defRPr sz="825">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305800" y="242236"/>
            <a:ext cx="554038" cy="365125"/>
          </a:xfrm>
          <a:prstGeom prst="rect">
            <a:avLst/>
          </a:prstGeom>
        </p:spPr>
        <p:txBody>
          <a:bodyPr vert="horz" lIns="91440" tIns="45720" rIns="91440" bIns="45720" rtlCol="0" anchor="ctr"/>
          <a:lstStyle>
            <a:lvl1pPr algn="r">
              <a:defRPr sz="1050">
                <a:solidFill>
                  <a:schemeClr val="bg1"/>
                </a:solidFill>
              </a:defRPr>
            </a:lvl1pPr>
          </a:lstStyle>
          <a:p>
            <a:fld id="{197FF5B0-28E7-40A5-8E16-E27985AA105F}" type="slidenum">
              <a:rPr lang="fr-FR" smtClean="0"/>
              <a:t>‹N°›</a:t>
            </a:fld>
            <a:endParaRPr lang="fr-FR"/>
          </a:p>
        </p:txBody>
      </p:sp>
    </p:spTree>
    <p:extLst>
      <p:ext uri="{BB962C8B-B14F-4D97-AF65-F5344CB8AC3E}">
        <p14:creationId xmlns:p14="http://schemas.microsoft.com/office/powerpoint/2010/main" val="3851328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6" r:id="rId7"/>
  </p:sldLayoutIdLst>
  <p:hf hdr="0" ftr="0" dt="0"/>
  <p:txStyles>
    <p:titleStyle>
      <a:lvl1pPr algn="l" defTabSz="685800" rtl="0" eaLnBrk="1" latinLnBrk="0" hangingPunct="1">
        <a:spcBef>
          <a:spcPct val="0"/>
        </a:spcBef>
        <a:buNone/>
        <a:defRPr sz="2700" b="0" kern="1200">
          <a:solidFill>
            <a:schemeClr val="accent1"/>
          </a:solidFill>
          <a:latin typeface="+mj-lt"/>
          <a:ea typeface="+mj-ea"/>
          <a:cs typeface="+mj-cs"/>
        </a:defRPr>
      </a:lvl1pPr>
    </p:titleStyle>
    <p:body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2"/>
          </a:solidFill>
          <a:latin typeface="+mn-lt"/>
          <a:ea typeface="+mn-ea"/>
          <a:cs typeface="+mn-cs"/>
        </a:defRPr>
      </a:lvl1pPr>
      <a:lvl2pPr marL="342900" indent="-171450" algn="just" defTabSz="685800" rtl="0" eaLnBrk="1" latinLnBrk="0" hangingPunct="1">
        <a:lnSpc>
          <a:spcPct val="120000"/>
        </a:lnSpc>
        <a:spcBef>
          <a:spcPts val="300"/>
        </a:spcBef>
        <a:buClr>
          <a:schemeClr val="accent1">
            <a:lumMod val="60000"/>
            <a:lumOff val="40000"/>
          </a:schemeClr>
        </a:buClr>
        <a:buSzPct val="120000"/>
        <a:buFont typeface="Rockwell" panose="02060603020205020403" pitchFamily="18" charset="0"/>
        <a:buChar char="•"/>
        <a:defRPr sz="1350" kern="1200">
          <a:solidFill>
            <a:schemeClr val="tx2"/>
          </a:solidFill>
          <a:latin typeface="+mn-lt"/>
          <a:ea typeface="+mn-ea"/>
          <a:cs typeface="+mn-cs"/>
        </a:defRPr>
      </a:lvl2pPr>
      <a:lvl3pPr marL="514350" indent="-171450" algn="just" defTabSz="685800" rtl="0" eaLnBrk="1" latinLnBrk="0" hangingPunct="1">
        <a:lnSpc>
          <a:spcPct val="120000"/>
        </a:lnSpc>
        <a:spcBef>
          <a:spcPts val="150"/>
        </a:spcBef>
        <a:buClr>
          <a:schemeClr val="accent1"/>
        </a:buClr>
        <a:buSzPct val="90000"/>
        <a:buFont typeface="Wingdings" panose="05000000000000000000" pitchFamily="2" charset="2"/>
        <a:buChar char="§"/>
        <a:defRPr sz="1350" kern="1200">
          <a:solidFill>
            <a:schemeClr val="tx2"/>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Arial" panose="020B0604020202020204" pitchFamily="34" charset="0"/>
        <a:buChar char="•"/>
        <a:defRPr sz="1350" kern="1200">
          <a:solidFill>
            <a:schemeClr val="tx2"/>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2"/>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6261" y="4624668"/>
            <a:ext cx="8482940" cy="1313908"/>
          </a:xfrm>
        </p:spPr>
        <p:txBody>
          <a:bodyPr>
            <a:noAutofit/>
          </a:bodyPr>
          <a:lstStyle/>
          <a:p>
            <a:pPr algn="ctr"/>
            <a:r>
              <a:rPr lang="fr-FR" sz="2800" b="1"/>
              <a:t>Intégration de la gestion de l’aide aux Foyers Jeunes Travailleurs (FJT)</a:t>
            </a:r>
            <a:br>
              <a:rPr lang="fr-FR" sz="2800" b="1"/>
            </a:br>
            <a:r>
              <a:rPr lang="fr-FR" sz="2800" b="1"/>
              <a:t>dans l’extranet de la branche Famille</a:t>
            </a:r>
            <a:br>
              <a:rPr lang="fr-FR" sz="1600"/>
            </a:br>
            <a:r>
              <a:rPr lang="fr-FR" sz="1600"/>
              <a:t>(Rencontre avec les fédérations nationales)</a:t>
            </a:r>
          </a:p>
        </p:txBody>
      </p:sp>
      <p:sp>
        <p:nvSpPr>
          <p:cNvPr id="3" name="Sous-titre 2"/>
          <p:cNvSpPr>
            <a:spLocks noGrp="1"/>
          </p:cNvSpPr>
          <p:nvPr>
            <p:ph type="subTitle" idx="1"/>
          </p:nvPr>
        </p:nvSpPr>
        <p:spPr>
          <a:xfrm>
            <a:off x="6990347" y="5938575"/>
            <a:ext cx="1848853" cy="726919"/>
          </a:xfrm>
        </p:spPr>
        <p:txBody>
          <a:bodyPr>
            <a:normAutofit fontScale="77500" lnSpcReduction="20000"/>
          </a:bodyPr>
          <a:lstStyle/>
          <a:p>
            <a:pPr algn="r"/>
            <a:r>
              <a:rPr lang="fr-FR" sz="1800" b="1"/>
              <a:t>CNAF</a:t>
            </a:r>
          </a:p>
          <a:p>
            <a:pPr algn="r"/>
            <a:endParaRPr lang="fr-FR" sz="1800" b="1"/>
          </a:p>
          <a:p>
            <a:pPr algn="r"/>
            <a:r>
              <a:rPr lang="fr-FR" sz="1800" b="1"/>
              <a:t> 18 décembre 2023</a:t>
            </a:r>
          </a:p>
        </p:txBody>
      </p:sp>
    </p:spTree>
    <p:extLst>
      <p:ext uri="{BB962C8B-B14F-4D97-AF65-F5344CB8AC3E}">
        <p14:creationId xmlns:p14="http://schemas.microsoft.com/office/powerpoint/2010/main" val="290921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42A03-3632-423B-97E4-3EAC34E37E82}"/>
              </a:ext>
            </a:extLst>
          </p:cNvPr>
          <p:cNvSpPr>
            <a:spLocks noGrp="1"/>
          </p:cNvSpPr>
          <p:nvPr>
            <p:ph type="title"/>
          </p:nvPr>
        </p:nvSpPr>
        <p:spPr/>
        <p:txBody>
          <a:bodyPr/>
          <a:lstStyle/>
          <a:p>
            <a:r>
              <a:rPr lang="fr-FR" sz="2000"/>
              <a:t>5. S’habiliter à Mon Compte Partenaire pour accéder au service </a:t>
            </a:r>
            <a:r>
              <a:rPr lang="fr-FR" sz="2000" err="1"/>
              <a:t>Afas</a:t>
            </a:r>
            <a:endParaRPr lang="fr-FR" sz="2000"/>
          </a:p>
        </p:txBody>
      </p:sp>
      <p:sp>
        <p:nvSpPr>
          <p:cNvPr id="3" name="Espace réservé du numéro de diapositive 2">
            <a:extLst>
              <a:ext uri="{FF2B5EF4-FFF2-40B4-BE49-F238E27FC236}">
                <a16:creationId xmlns:a16="http://schemas.microsoft.com/office/drawing/2014/main" id="{80BDCC15-50E4-447F-B31D-06A957F1238B}"/>
              </a:ext>
            </a:extLst>
          </p:cNvPr>
          <p:cNvSpPr>
            <a:spLocks noGrp="1"/>
          </p:cNvSpPr>
          <p:nvPr>
            <p:ph type="sldNum" sz="quarter" idx="12"/>
          </p:nvPr>
        </p:nvSpPr>
        <p:spPr/>
        <p:txBody>
          <a:bodyPr/>
          <a:lstStyle/>
          <a:p>
            <a:fld id="{197FF5B0-28E7-40A5-8E16-E27985AA105F}" type="slidenum">
              <a:rPr lang="fr-FR" smtClean="0"/>
              <a:t>10</a:t>
            </a:fld>
            <a:endParaRPr lang="fr-FR"/>
          </a:p>
        </p:txBody>
      </p:sp>
      <p:sp>
        <p:nvSpPr>
          <p:cNvPr id="4" name="Espace réservé du texte 3">
            <a:extLst>
              <a:ext uri="{FF2B5EF4-FFF2-40B4-BE49-F238E27FC236}">
                <a16:creationId xmlns:a16="http://schemas.microsoft.com/office/drawing/2014/main" id="{B52639FA-6911-4027-B4A6-1B4B9AC75E24}"/>
              </a:ext>
            </a:extLst>
          </p:cNvPr>
          <p:cNvSpPr>
            <a:spLocks noGrp="1"/>
          </p:cNvSpPr>
          <p:nvPr>
            <p:ph type="body" sz="quarter" idx="13"/>
          </p:nvPr>
        </p:nvSpPr>
        <p:spPr>
          <a:xfrm>
            <a:off x="419984" y="1145698"/>
            <a:ext cx="8543255" cy="5855425"/>
          </a:xfrm>
        </p:spPr>
        <p:txBody>
          <a:bodyPr>
            <a:normAutofit/>
          </a:bodyPr>
          <a:lstStyle/>
          <a:p>
            <a:pPr marL="0" algn="just">
              <a:spcBef>
                <a:spcPts val="0"/>
              </a:spcBef>
            </a:pPr>
            <a:r>
              <a:rPr lang="fr-FR" b="0"/>
              <a:t>Mon Compte Partenaire est un espace personnalisé et sécurisé à destination de chaque partenaire conventionné.</a:t>
            </a:r>
          </a:p>
          <a:p>
            <a:pPr marL="0" lvl="1" indent="0" fontAlgn="ctr">
              <a:lnSpc>
                <a:spcPct val="100000"/>
              </a:lnSpc>
              <a:spcBef>
                <a:spcPts val="0"/>
              </a:spcBef>
              <a:buNone/>
            </a:pPr>
            <a:endParaRPr lang="fr-FR" sz="1200">
              <a:solidFill>
                <a:srgbClr val="00B050"/>
              </a:solidFill>
            </a:endParaRPr>
          </a:p>
          <a:p>
            <a:pPr algn="ctr">
              <a:spcBef>
                <a:spcPts val="0"/>
              </a:spcBef>
              <a:buSzPct val="111000"/>
              <a:buFont typeface="Arial" panose="020B0604020202020204" pitchFamily="34" charset="0"/>
              <a:buChar char="→"/>
            </a:pPr>
            <a:r>
              <a:rPr lang="fr-FR" b="0"/>
              <a:t>  </a:t>
            </a:r>
            <a:r>
              <a:rPr lang="fr-FR"/>
              <a:t>En amont de la mise à disposition des accès, </a:t>
            </a:r>
          </a:p>
          <a:p>
            <a:pPr marL="0" indent="0" algn="ctr">
              <a:spcBef>
                <a:spcPts val="0"/>
              </a:spcBef>
              <a:buNone/>
            </a:pPr>
            <a:r>
              <a:rPr lang="fr-FR"/>
              <a:t>trois documents contractuels sont à signer entre la Caf et le partenaire :</a:t>
            </a: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algn="just">
              <a:spcBef>
                <a:spcPts val="0"/>
              </a:spcBef>
            </a:pPr>
            <a:endParaRPr lang="fr-FR" b="0"/>
          </a:p>
          <a:p>
            <a:pPr marL="0" algn="just">
              <a:spcBef>
                <a:spcPts val="0"/>
              </a:spcBef>
            </a:pPr>
            <a:r>
              <a:rPr lang="fr-FR" b="0"/>
              <a:t>Un module d’authentification </a:t>
            </a:r>
            <a:r>
              <a:rPr lang="fr-FR" err="1"/>
              <a:t>Habpps</a:t>
            </a:r>
            <a:r>
              <a:rPr lang="fr-FR"/>
              <a:t> </a:t>
            </a:r>
            <a:r>
              <a:rPr lang="fr-FR" b="0"/>
              <a:t>(Habilitation portail partenaires sécurisé) permet à la Caf d’attribuer les autorisations d’accès pour les personnes morales, mais aussi pour les personnes physiques (bailleurs privés par exemple).</a:t>
            </a:r>
          </a:p>
          <a:p>
            <a:pPr marL="0" indent="0" algn="just">
              <a:spcBef>
                <a:spcPts val="0"/>
              </a:spcBef>
              <a:buNone/>
            </a:pPr>
            <a:endParaRPr lang="fr-FR" b="0"/>
          </a:p>
          <a:p>
            <a:pPr marL="0" algn="just">
              <a:spcBef>
                <a:spcPts val="0"/>
              </a:spcBef>
            </a:pPr>
            <a:r>
              <a:rPr lang="fr-FR" b="0"/>
              <a:t>La Caf délègue ou non, en fonction des cas, la gestion des utilisateurs au partenaire. Le niveau de délégation est précisé au niveau du contrat de service entre le partenaire et la Caf.</a:t>
            </a:r>
          </a:p>
          <a:p>
            <a:pPr marL="0" algn="just">
              <a:spcBef>
                <a:spcPts val="0"/>
              </a:spcBef>
            </a:pPr>
            <a:endParaRPr lang="fr-FR" b="0"/>
          </a:p>
          <a:p>
            <a:pPr marL="0" algn="just">
              <a:spcBef>
                <a:spcPts val="0"/>
              </a:spcBef>
            </a:pPr>
            <a:r>
              <a:rPr lang="fr-FR" b="0"/>
              <a:t>Les partenaires en mode délégué dans </a:t>
            </a:r>
            <a:r>
              <a:rPr lang="fr-FR" b="0" err="1"/>
              <a:t>Mcp</a:t>
            </a:r>
            <a:r>
              <a:rPr lang="fr-FR" b="0"/>
              <a:t>, doivent affecter le fournisseur de données d’activité, le fournisseur de données financières et l’approbateur de la déclaration.</a:t>
            </a:r>
          </a:p>
          <a:p>
            <a:pPr marL="0" algn="just">
              <a:spcBef>
                <a:spcPts val="0"/>
              </a:spcBef>
            </a:pPr>
            <a:endParaRPr lang="fr-FR" b="0"/>
          </a:p>
          <a:p>
            <a:pPr marL="0" algn="just">
              <a:spcBef>
                <a:spcPts val="0"/>
              </a:spcBef>
            </a:pPr>
            <a:endParaRPr lang="fr-FR" b="0"/>
          </a:p>
          <a:p>
            <a:pPr marL="0" algn="just">
              <a:spcBef>
                <a:spcPts val="0"/>
              </a:spcBef>
            </a:pPr>
            <a:endParaRPr lang="fr-FR" b="0"/>
          </a:p>
          <a:p>
            <a:pPr marL="0" indent="0" algn="ctr">
              <a:spcBef>
                <a:spcPts val="0"/>
              </a:spcBef>
              <a:buNone/>
            </a:pPr>
            <a:endParaRPr lang="fr-FR"/>
          </a:p>
          <a:p>
            <a:pPr marL="0" indent="0">
              <a:spcBef>
                <a:spcPts val="0"/>
              </a:spcBef>
              <a:buNone/>
            </a:pPr>
            <a:endParaRPr lang="fr-FR" b="0"/>
          </a:p>
          <a:p>
            <a:pPr marL="0" indent="0">
              <a:spcBef>
                <a:spcPts val="0"/>
              </a:spcBef>
              <a:buNone/>
            </a:pPr>
            <a:endParaRPr lang="fr-FR" b="0"/>
          </a:p>
          <a:p>
            <a:pPr marL="0" indent="0">
              <a:spcBef>
                <a:spcPts val="0"/>
              </a:spcBef>
              <a:buNone/>
            </a:pPr>
            <a:endParaRPr lang="fr-FR" b="0"/>
          </a:p>
          <a:p>
            <a:pPr marL="0" indent="0">
              <a:spcBef>
                <a:spcPts val="0"/>
              </a:spcBef>
              <a:buNone/>
            </a:pPr>
            <a:endParaRPr lang="fr-FR" b="0"/>
          </a:p>
          <a:p>
            <a:pPr marL="0" indent="0">
              <a:spcBef>
                <a:spcPts val="0"/>
              </a:spcBef>
              <a:buNone/>
            </a:pPr>
            <a:endParaRPr lang="fr-FR" b="0"/>
          </a:p>
        </p:txBody>
      </p:sp>
      <p:grpSp>
        <p:nvGrpSpPr>
          <p:cNvPr id="18" name="Groupe 17">
            <a:extLst>
              <a:ext uri="{FF2B5EF4-FFF2-40B4-BE49-F238E27FC236}">
                <a16:creationId xmlns:a16="http://schemas.microsoft.com/office/drawing/2014/main" id="{6CAB229B-0134-43F0-9138-6D8E22A61747}"/>
              </a:ext>
            </a:extLst>
          </p:cNvPr>
          <p:cNvGrpSpPr/>
          <p:nvPr/>
        </p:nvGrpSpPr>
        <p:grpSpPr>
          <a:xfrm>
            <a:off x="1581305" y="2528147"/>
            <a:ext cx="5981390" cy="1471359"/>
            <a:chOff x="667003" y="2552529"/>
            <a:chExt cx="7556496" cy="1832972"/>
          </a:xfrm>
        </p:grpSpPr>
        <p:grpSp>
          <p:nvGrpSpPr>
            <p:cNvPr id="16" name="Groupe 15">
              <a:extLst>
                <a:ext uri="{FF2B5EF4-FFF2-40B4-BE49-F238E27FC236}">
                  <a16:creationId xmlns:a16="http://schemas.microsoft.com/office/drawing/2014/main" id="{01ACED42-B97F-4EBF-80AE-D8E6042D77A1}"/>
                </a:ext>
              </a:extLst>
            </p:cNvPr>
            <p:cNvGrpSpPr/>
            <p:nvPr/>
          </p:nvGrpSpPr>
          <p:grpSpPr>
            <a:xfrm>
              <a:off x="667003" y="2552529"/>
              <a:ext cx="7556496" cy="1832972"/>
              <a:chOff x="742551" y="4119386"/>
              <a:chExt cx="7556496" cy="1832972"/>
            </a:xfrm>
          </p:grpSpPr>
          <p:sp>
            <p:nvSpPr>
              <p:cNvPr id="7" name="Rectangle 6">
                <a:extLst>
                  <a:ext uri="{FF2B5EF4-FFF2-40B4-BE49-F238E27FC236}">
                    <a16:creationId xmlns:a16="http://schemas.microsoft.com/office/drawing/2014/main" id="{B8AAB9F5-F2BA-4869-9D2B-CB4FDAC4FF90}"/>
                  </a:ext>
                </a:extLst>
              </p:cNvPr>
              <p:cNvSpPr/>
              <p:nvPr/>
            </p:nvSpPr>
            <p:spPr>
              <a:xfrm>
                <a:off x="3462302" y="4119387"/>
                <a:ext cx="2159252" cy="1832971"/>
              </a:xfrm>
              <a:prstGeom prst="rect">
                <a:avLst/>
              </a:prstGeom>
              <a:solidFill>
                <a:srgbClr val="729D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a:p>
                <a:pPr algn="ctr"/>
                <a:endParaRPr lang="fr-FR"/>
              </a:p>
              <a:p>
                <a:pPr algn="ctr"/>
                <a:endParaRPr lang="fr-FR"/>
              </a:p>
              <a:p>
                <a:pPr algn="ctr"/>
                <a:r>
                  <a:rPr lang="fr-FR" sz="1400"/>
                  <a:t>un contrat de services </a:t>
                </a:r>
              </a:p>
            </p:txBody>
          </p:sp>
          <p:pic>
            <p:nvPicPr>
              <p:cNvPr id="8" name="Graphique 7" descr="Document">
                <a:extLst>
                  <a:ext uri="{FF2B5EF4-FFF2-40B4-BE49-F238E27FC236}">
                    <a16:creationId xmlns:a16="http://schemas.microsoft.com/office/drawing/2014/main" id="{86DBDD13-6F17-4295-BAE7-37AF57957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4196685"/>
                <a:ext cx="914400" cy="914400"/>
              </a:xfrm>
              <a:prstGeom prst="rect">
                <a:avLst/>
              </a:prstGeom>
            </p:spPr>
          </p:pic>
          <p:sp>
            <p:nvSpPr>
              <p:cNvPr id="9" name="Rectangle 8">
                <a:extLst>
                  <a:ext uri="{FF2B5EF4-FFF2-40B4-BE49-F238E27FC236}">
                    <a16:creationId xmlns:a16="http://schemas.microsoft.com/office/drawing/2014/main" id="{B5F13324-9485-41B7-8222-5C7CCBEF2C85}"/>
                  </a:ext>
                </a:extLst>
              </p:cNvPr>
              <p:cNvSpPr/>
              <p:nvPr/>
            </p:nvSpPr>
            <p:spPr>
              <a:xfrm>
                <a:off x="6139795" y="4119386"/>
                <a:ext cx="2159252" cy="1832972"/>
              </a:xfrm>
              <a:prstGeom prst="rect">
                <a:avLst/>
              </a:prstGeom>
              <a:solidFill>
                <a:srgbClr val="729D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a:p>
                <a:pPr algn="ctr"/>
                <a:endParaRPr lang="fr-FR"/>
              </a:p>
              <a:p>
                <a:pPr algn="ctr"/>
                <a:endParaRPr lang="fr-FR"/>
              </a:p>
              <a:p>
                <a:pPr algn="ctr"/>
                <a:r>
                  <a:rPr lang="fr-FR" sz="1400"/>
                  <a:t>Un bulletin d’adhésion propre à chaque service</a:t>
                </a:r>
              </a:p>
            </p:txBody>
          </p:sp>
          <p:sp>
            <p:nvSpPr>
              <p:cNvPr id="10" name="Rectangle 9">
                <a:extLst>
                  <a:ext uri="{FF2B5EF4-FFF2-40B4-BE49-F238E27FC236}">
                    <a16:creationId xmlns:a16="http://schemas.microsoft.com/office/drawing/2014/main" id="{AD95B76F-9E37-4846-9EBF-221D2BBBC732}"/>
                  </a:ext>
                </a:extLst>
              </p:cNvPr>
              <p:cNvSpPr/>
              <p:nvPr/>
            </p:nvSpPr>
            <p:spPr>
              <a:xfrm>
                <a:off x="742551" y="4119386"/>
                <a:ext cx="2159252" cy="1832970"/>
              </a:xfrm>
              <a:prstGeom prst="rect">
                <a:avLst/>
              </a:prstGeom>
              <a:solidFill>
                <a:srgbClr val="729D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a:p>
                <a:pPr algn="ctr"/>
                <a:endParaRPr lang="fr-FR"/>
              </a:p>
              <a:p>
                <a:pPr algn="ctr"/>
                <a:endParaRPr lang="fr-FR"/>
              </a:p>
              <a:p>
                <a:pPr algn="ctr"/>
                <a:r>
                  <a:rPr lang="fr-FR" sz="1400"/>
                  <a:t>Une convention d’accès à </a:t>
                </a:r>
                <a:r>
                  <a:rPr lang="fr-FR" sz="1400" err="1"/>
                  <a:t>Mcp</a:t>
                </a:r>
                <a:endParaRPr lang="fr-FR" sz="1400"/>
              </a:p>
            </p:txBody>
          </p:sp>
          <p:pic>
            <p:nvPicPr>
              <p:cNvPr id="11" name="Graphique 10" descr="Document">
                <a:extLst>
                  <a:ext uri="{FF2B5EF4-FFF2-40B4-BE49-F238E27FC236}">
                    <a16:creationId xmlns:a16="http://schemas.microsoft.com/office/drawing/2014/main" id="{CA39F5E4-84F4-420D-B486-8F8BF9C7B2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0533" y="4196685"/>
                <a:ext cx="914400" cy="914400"/>
              </a:xfrm>
              <a:prstGeom prst="rect">
                <a:avLst/>
              </a:prstGeom>
            </p:spPr>
          </p:pic>
          <p:pic>
            <p:nvPicPr>
              <p:cNvPr id="14" name="Graphique 13" descr="Ajouter">
                <a:extLst>
                  <a:ext uri="{FF2B5EF4-FFF2-40B4-BE49-F238E27FC236}">
                    <a16:creationId xmlns:a16="http://schemas.microsoft.com/office/drawing/2014/main" id="{CC204435-02C5-4874-A2FF-5C5C983369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1120" y="4750390"/>
                <a:ext cx="414437" cy="412479"/>
              </a:xfrm>
              <a:prstGeom prst="rect">
                <a:avLst/>
              </a:prstGeom>
            </p:spPr>
          </p:pic>
          <p:pic>
            <p:nvPicPr>
              <p:cNvPr id="15" name="Graphique 14" descr="Ajouter">
                <a:extLst>
                  <a:ext uri="{FF2B5EF4-FFF2-40B4-BE49-F238E27FC236}">
                    <a16:creationId xmlns:a16="http://schemas.microsoft.com/office/drawing/2014/main" id="{F1AB917F-9721-4EAA-9C8E-106408CC9A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0176" y="4764374"/>
                <a:ext cx="414437" cy="412479"/>
              </a:xfrm>
              <a:prstGeom prst="rect">
                <a:avLst/>
              </a:prstGeom>
            </p:spPr>
          </p:pic>
        </p:grpSp>
        <p:pic>
          <p:nvPicPr>
            <p:cNvPr id="6" name="Graphique 5" descr="Document">
              <a:extLst>
                <a:ext uri="{FF2B5EF4-FFF2-40B4-BE49-F238E27FC236}">
                  <a16:creationId xmlns:a16="http://schemas.microsoft.com/office/drawing/2014/main" id="{64FBE4A5-9D93-4E14-9301-6E780834A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4056" y="2552530"/>
              <a:ext cx="914400" cy="914400"/>
            </a:xfrm>
            <a:prstGeom prst="rect">
              <a:avLst/>
            </a:prstGeom>
          </p:spPr>
        </p:pic>
      </p:grpSp>
    </p:spTree>
    <p:extLst>
      <p:ext uri="{BB962C8B-B14F-4D97-AF65-F5344CB8AC3E}">
        <p14:creationId xmlns:p14="http://schemas.microsoft.com/office/powerpoint/2010/main" val="239796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821F1-83D7-4A38-823F-4FE3AB50DC75}"/>
              </a:ext>
            </a:extLst>
          </p:cNvPr>
          <p:cNvSpPr>
            <a:spLocks noGrp="1"/>
          </p:cNvSpPr>
          <p:nvPr>
            <p:ph type="title"/>
          </p:nvPr>
        </p:nvSpPr>
        <p:spPr/>
        <p:txBody>
          <a:bodyPr/>
          <a:lstStyle/>
          <a:p>
            <a:r>
              <a:rPr lang="fr-FR" sz="2000"/>
              <a:t>6. Les données demandées aux FJT dans le service </a:t>
            </a:r>
            <a:r>
              <a:rPr lang="fr-FR" sz="2000" err="1"/>
              <a:t>Afas</a:t>
            </a:r>
            <a:r>
              <a:rPr lang="fr-FR" sz="2000"/>
              <a:t> </a:t>
            </a:r>
            <a:r>
              <a:rPr lang="fr-FR" sz="2000">
                <a:solidFill>
                  <a:srgbClr val="C00000"/>
                </a:solidFill>
              </a:rPr>
              <a:t>(1/3)</a:t>
            </a:r>
            <a:r>
              <a:rPr lang="fr-FR" sz="2000"/>
              <a:t> </a:t>
            </a:r>
          </a:p>
        </p:txBody>
      </p:sp>
      <p:sp>
        <p:nvSpPr>
          <p:cNvPr id="3" name="Espace réservé du numéro de diapositive 2">
            <a:extLst>
              <a:ext uri="{FF2B5EF4-FFF2-40B4-BE49-F238E27FC236}">
                <a16:creationId xmlns:a16="http://schemas.microsoft.com/office/drawing/2014/main" id="{BBBCFA31-A930-460D-84F1-CF8AA3709136}"/>
              </a:ext>
            </a:extLst>
          </p:cNvPr>
          <p:cNvSpPr>
            <a:spLocks noGrp="1"/>
          </p:cNvSpPr>
          <p:nvPr>
            <p:ph type="sldNum" sz="quarter" idx="12"/>
          </p:nvPr>
        </p:nvSpPr>
        <p:spPr/>
        <p:txBody>
          <a:bodyPr/>
          <a:lstStyle/>
          <a:p>
            <a:fld id="{197FF5B0-28E7-40A5-8E16-E27985AA105F}" type="slidenum">
              <a:rPr lang="fr-FR" smtClean="0"/>
              <a:t>11</a:t>
            </a:fld>
            <a:endParaRPr lang="fr-FR"/>
          </a:p>
        </p:txBody>
      </p:sp>
      <p:sp>
        <p:nvSpPr>
          <p:cNvPr id="4" name="Espace réservé du texte 3">
            <a:extLst>
              <a:ext uri="{FF2B5EF4-FFF2-40B4-BE49-F238E27FC236}">
                <a16:creationId xmlns:a16="http://schemas.microsoft.com/office/drawing/2014/main" id="{4D67457B-8E94-43AB-BC64-84C02C7DE5B9}"/>
              </a:ext>
            </a:extLst>
          </p:cNvPr>
          <p:cNvSpPr>
            <a:spLocks noGrp="1"/>
          </p:cNvSpPr>
          <p:nvPr>
            <p:ph type="body" sz="quarter" idx="13"/>
          </p:nvPr>
        </p:nvSpPr>
        <p:spPr>
          <a:xfrm>
            <a:off x="438860" y="1147441"/>
            <a:ext cx="8543255" cy="5334913"/>
          </a:xfrm>
        </p:spPr>
        <p:txBody>
          <a:bodyPr>
            <a:normAutofit lnSpcReduction="10000"/>
          </a:bodyPr>
          <a:lstStyle/>
          <a:p>
            <a:pPr algn="just"/>
            <a:r>
              <a:rPr lang="fr-FR" sz="1600" b="0">
                <a:solidFill>
                  <a:srgbClr val="000000"/>
                </a:solidFill>
              </a:rPr>
              <a:t>A partir de</a:t>
            </a:r>
            <a:r>
              <a:rPr lang="fr-FR" sz="1600" b="0" i="0" u="none" strike="noStrike" baseline="0">
                <a:solidFill>
                  <a:srgbClr val="000000"/>
                </a:solidFill>
              </a:rPr>
              <a:t> la </a:t>
            </a:r>
            <a:r>
              <a:rPr lang="fr-FR" sz="1600" i="0" u="none" strike="noStrike" baseline="0">
                <a:solidFill>
                  <a:srgbClr val="000000"/>
                </a:solidFill>
              </a:rPr>
              <a:t>déclaration de données prévisionnelles 2024</a:t>
            </a:r>
            <a:r>
              <a:rPr lang="fr-FR" sz="1600" b="0" i="0" u="none" strike="noStrike" baseline="0">
                <a:solidFill>
                  <a:srgbClr val="000000"/>
                </a:solidFill>
              </a:rPr>
              <a:t>, vous ne transmettrez plus </a:t>
            </a:r>
            <a:r>
              <a:rPr lang="fr-FR" sz="1600" b="0" u="none" strike="noStrike" baseline="0">
                <a:solidFill>
                  <a:srgbClr val="000000"/>
                </a:solidFill>
              </a:rPr>
              <a:t>vos données </a:t>
            </a:r>
            <a:r>
              <a:rPr lang="fr-FR" sz="1600" b="0" i="0" u="none" strike="noStrike" baseline="0">
                <a:solidFill>
                  <a:srgbClr val="000000"/>
                </a:solidFill>
              </a:rPr>
              <a:t>par courrier ou courriel, mais directement en ligne dans le service </a:t>
            </a:r>
            <a:r>
              <a:rPr lang="fr-FR" sz="1600" b="0" i="0" u="none" strike="noStrike" baseline="0" err="1">
                <a:solidFill>
                  <a:srgbClr val="000000"/>
                </a:solidFill>
              </a:rPr>
              <a:t>Afas</a:t>
            </a:r>
            <a:r>
              <a:rPr lang="fr-FR" sz="1600" b="0" i="0" u="none" strike="noStrike" baseline="0">
                <a:solidFill>
                  <a:srgbClr val="000000"/>
                </a:solidFill>
              </a:rPr>
              <a:t> pour bénéficier de la Ps Foyers jeunes travailleurs</a:t>
            </a:r>
          </a:p>
          <a:p>
            <a:pPr marL="0" indent="0" algn="just">
              <a:spcBef>
                <a:spcPts val="0"/>
              </a:spcBef>
              <a:buNone/>
            </a:pPr>
            <a:endParaRPr lang="fr-FR" sz="1600" b="0">
              <a:ea typeface="Calibri" panose="020F0502020204030204" pitchFamily="34" charset="0"/>
              <a:cs typeface="Times New Roman" panose="02020603050405020304" pitchFamily="18" charset="0"/>
            </a:endParaRPr>
          </a:p>
          <a:p>
            <a:pPr marL="0" indent="0" algn="just">
              <a:spcBef>
                <a:spcPts val="0"/>
              </a:spcBef>
              <a:buNone/>
            </a:pPr>
            <a:endParaRPr lang="fr-FR" sz="1600" b="0">
              <a:ea typeface="Calibri" panose="020F0502020204030204" pitchFamily="34" charset="0"/>
              <a:cs typeface="Times New Roman" panose="02020603050405020304" pitchFamily="18" charset="0"/>
            </a:endParaRPr>
          </a:p>
          <a:p>
            <a:pPr marL="0" indent="0" algn="just">
              <a:spcBef>
                <a:spcPts val="0"/>
              </a:spcBef>
              <a:buNone/>
            </a:pPr>
            <a:endParaRPr lang="fr-FR" sz="1600" b="0">
              <a:ea typeface="Calibri" panose="020F0502020204030204" pitchFamily="34" charset="0"/>
              <a:cs typeface="Times New Roman" panose="02020603050405020304" pitchFamily="18" charset="0"/>
            </a:endParaRPr>
          </a:p>
          <a:p>
            <a:pPr marL="0" indent="0" algn="just">
              <a:spcBef>
                <a:spcPts val="0"/>
              </a:spcBef>
              <a:buNone/>
            </a:pPr>
            <a:endParaRPr lang="fr-FR" sz="1600" b="0">
              <a:ea typeface="Calibri" panose="020F0502020204030204" pitchFamily="34" charset="0"/>
              <a:cs typeface="Times New Roman" panose="02020603050405020304" pitchFamily="18" charset="0"/>
            </a:endParaRPr>
          </a:p>
          <a:p>
            <a:pPr marL="0" indent="0" algn="just">
              <a:spcBef>
                <a:spcPts val="0"/>
              </a:spcBef>
              <a:buNone/>
            </a:pPr>
            <a:endParaRPr lang="fr-FR" sz="1600" b="0">
              <a:ea typeface="Calibri" panose="020F0502020204030204" pitchFamily="34" charset="0"/>
              <a:cs typeface="Times New Roman" panose="02020603050405020304" pitchFamily="18" charset="0"/>
            </a:endParaRPr>
          </a:p>
          <a:p>
            <a:pPr marL="0" indent="0" algn="just">
              <a:spcBef>
                <a:spcPts val="0"/>
              </a:spcBef>
              <a:buNone/>
            </a:pPr>
            <a:endParaRPr lang="fr-FR" sz="1600" b="0">
              <a:ea typeface="Calibri" panose="020F0502020204030204" pitchFamily="34" charset="0"/>
              <a:cs typeface="Times New Roman" panose="02020603050405020304" pitchFamily="18" charset="0"/>
            </a:endParaRPr>
          </a:p>
          <a:p>
            <a:pPr marL="0" indent="0" algn="just">
              <a:spcBef>
                <a:spcPts val="0"/>
              </a:spcBef>
              <a:buNone/>
            </a:pPr>
            <a:endParaRPr lang="fr-FR" sz="1600" b="0">
              <a:ea typeface="Calibri" panose="020F0502020204030204" pitchFamily="34" charset="0"/>
              <a:cs typeface="Times New Roman" panose="02020603050405020304" pitchFamily="18" charset="0"/>
            </a:endParaRPr>
          </a:p>
          <a:p>
            <a:pPr algn="just">
              <a:spcBef>
                <a:spcPts val="0"/>
              </a:spcBef>
            </a:pPr>
            <a:r>
              <a:rPr lang="fr-FR" sz="1600" b="0">
                <a:effectLst/>
                <a:latin typeface="Arial" panose="020B0604020202020204" pitchFamily="34" charset="0"/>
                <a:ea typeface="Calibri" panose="020F0502020204030204" pitchFamily="34" charset="0"/>
                <a:cs typeface="Times New Roman" panose="02020603050405020304" pitchFamily="18" charset="0"/>
              </a:rPr>
              <a:t>Dans le service </a:t>
            </a:r>
            <a:r>
              <a:rPr lang="fr-FR" sz="1600" b="0" err="1">
                <a:effectLst/>
                <a:latin typeface="Arial" panose="020B0604020202020204" pitchFamily="34" charset="0"/>
                <a:ea typeface="Calibri" panose="020F0502020204030204" pitchFamily="34" charset="0"/>
                <a:cs typeface="Times New Roman" panose="02020603050405020304" pitchFamily="18" charset="0"/>
              </a:rPr>
              <a:t>Afas</a:t>
            </a:r>
            <a:r>
              <a:rPr lang="fr-FR" sz="1600" b="0">
                <a:effectLst/>
                <a:latin typeface="Arial" panose="020B0604020202020204" pitchFamily="34" charset="0"/>
                <a:ea typeface="Calibri" panose="020F0502020204030204" pitchFamily="34" charset="0"/>
                <a:cs typeface="Times New Roman" panose="02020603050405020304" pitchFamily="18" charset="0"/>
              </a:rPr>
              <a:t>, les principales données demandées aux partenaires sur les Foyers jeunes travailleurs sont : </a:t>
            </a:r>
          </a:p>
          <a:p>
            <a:pPr marL="0" indent="0" algn="just">
              <a:spcBef>
                <a:spcPts val="0"/>
              </a:spcBef>
              <a:buNone/>
            </a:pPr>
            <a:endParaRPr lang="fr-FR" sz="1600">
              <a:latin typeface="Calibri" panose="020F0502020204030204" pitchFamily="34" charset="0"/>
              <a:ea typeface="Calibri" panose="020F0502020204030204" pitchFamily="34" charset="0"/>
              <a:cs typeface="Times New Roman" panose="02020603050405020304" pitchFamily="18" charset="0"/>
            </a:endParaRPr>
          </a:p>
          <a:p>
            <a:pPr marL="685800" lvl="2" indent="-342900">
              <a:lnSpc>
                <a:spcPct val="100000"/>
              </a:lnSpc>
              <a:spcBef>
                <a:spcPts val="0"/>
              </a:spcBef>
              <a:buClr>
                <a:srgbClr val="C00000"/>
              </a:buClr>
              <a:buFont typeface="+mj-lt"/>
              <a:buAutoNum type="arabicPeriod"/>
            </a:pPr>
            <a:r>
              <a:rPr lang="fr-FR" sz="1600" b="1">
                <a:effectLst/>
                <a:latin typeface="Arial" panose="020B0604020202020204" pitchFamily="34" charset="0"/>
                <a:ea typeface="Calibri" panose="020F0502020204030204" pitchFamily="34" charset="0"/>
                <a:cs typeface="Times New Roman" panose="02020603050405020304" pitchFamily="18" charset="0"/>
              </a:rPr>
              <a:t>Données financières </a:t>
            </a:r>
            <a:r>
              <a:rPr lang="fr-FR" sz="1600" b="0">
                <a:effectLst/>
                <a:latin typeface="Arial" panose="020B0604020202020204" pitchFamily="34" charset="0"/>
                <a:ea typeface="Calibri" panose="020F0502020204030204" pitchFamily="34" charset="0"/>
                <a:cs typeface="Times New Roman" panose="02020603050405020304" pitchFamily="18" charset="0"/>
              </a:rPr>
              <a:t>: budget prévisionnel et compte de résultat.</a:t>
            </a:r>
          </a:p>
          <a:p>
            <a:pPr marL="342900" lvl="2" indent="0">
              <a:lnSpc>
                <a:spcPct val="100000"/>
              </a:lnSpc>
              <a:spcBef>
                <a:spcPts val="0"/>
              </a:spcBef>
              <a:buClr>
                <a:srgbClr val="C00000"/>
              </a:buClr>
              <a:buNone/>
            </a:pPr>
            <a:endParaRPr lang="fr-FR" sz="800" b="0">
              <a:effectLst/>
              <a:latin typeface="Arial" panose="020B0604020202020204" pitchFamily="34" charset="0"/>
              <a:ea typeface="Calibri" panose="020F0502020204030204" pitchFamily="34" charset="0"/>
              <a:cs typeface="Times New Roman" panose="02020603050405020304" pitchFamily="18" charset="0"/>
            </a:endParaRPr>
          </a:p>
          <a:p>
            <a:pPr marL="685800" lvl="2" indent="-342900">
              <a:lnSpc>
                <a:spcPct val="100000"/>
              </a:lnSpc>
              <a:spcBef>
                <a:spcPts val="0"/>
              </a:spcBef>
              <a:buClr>
                <a:srgbClr val="C00000"/>
              </a:buClr>
              <a:buFont typeface="+mj-lt"/>
              <a:buAutoNum type="arabicPeriod" startAt="2"/>
            </a:pPr>
            <a:r>
              <a:rPr lang="fr-FR" sz="1600" b="1">
                <a:effectLst/>
                <a:latin typeface="Arial" panose="020B0604020202020204" pitchFamily="34" charset="0"/>
                <a:ea typeface="Calibri" panose="020F0502020204030204" pitchFamily="34" charset="0"/>
                <a:cs typeface="Times New Roman" panose="02020603050405020304" pitchFamily="18" charset="0"/>
              </a:rPr>
              <a:t>Données d’activité </a:t>
            </a:r>
            <a:r>
              <a:rPr lang="fr-FR" sz="1600" b="0">
                <a:effectLst/>
                <a:latin typeface="Arial" panose="020B0604020202020204" pitchFamily="34" charset="0"/>
                <a:ea typeface="Calibri" panose="020F0502020204030204" pitchFamily="34" charset="0"/>
                <a:cs typeface="Times New Roman" panose="02020603050405020304" pitchFamily="18" charset="0"/>
              </a:rPr>
              <a:t>:</a:t>
            </a:r>
            <a:r>
              <a:rPr lang="fr-FR" sz="1800">
                <a:effectLst/>
                <a:latin typeface="Calibri" panose="020F0502020204030204" pitchFamily="34" charset="0"/>
                <a:ea typeface="Calibri" panose="020F0502020204030204" pitchFamily="34"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N</a:t>
            </a:r>
            <a:r>
              <a:rPr lang="fr-FR" sz="1600">
                <a:cs typeface="Times New Roman" panose="02020603050405020304" pitchFamily="18" charset="0"/>
              </a:rPr>
              <a:t>ombre de mois d’ouverture, Nombre de places ouvertes, Nombre de places conventionnées avec un tiers (Ase, </a:t>
            </a:r>
            <a:r>
              <a:rPr lang="fr-FR" sz="1600" err="1">
                <a:cs typeface="Times New Roman" panose="02020603050405020304" pitchFamily="18" charset="0"/>
              </a:rPr>
              <a:t>Pjj</a:t>
            </a:r>
            <a:r>
              <a:rPr lang="fr-FR" sz="1600">
                <a:cs typeface="Times New Roman" panose="02020603050405020304" pitchFamily="18" charset="0"/>
              </a:rPr>
              <a:t>, </a:t>
            </a:r>
            <a:r>
              <a:rPr lang="fr-FR" sz="1600" err="1">
                <a:cs typeface="Times New Roman" panose="02020603050405020304" pitchFamily="18" charset="0"/>
              </a:rPr>
              <a:t>etc</a:t>
            </a:r>
            <a:r>
              <a:rPr lang="fr-FR" sz="1600">
                <a:cs typeface="Times New Roman" panose="02020603050405020304" pitchFamily="18" charset="0"/>
              </a:rPr>
              <a:t>), Nombre d’ETP exerçant une fonction de direction.</a:t>
            </a:r>
          </a:p>
          <a:p>
            <a:pPr marL="342900" lvl="2" indent="0">
              <a:lnSpc>
                <a:spcPct val="100000"/>
              </a:lnSpc>
              <a:spcBef>
                <a:spcPts val="0"/>
              </a:spcBef>
              <a:buClr>
                <a:srgbClr val="C00000"/>
              </a:buClr>
              <a:buNone/>
            </a:pPr>
            <a:endParaRPr lang="fr-FR" sz="800">
              <a:cs typeface="Times New Roman" panose="02020603050405020304" pitchFamily="18" charset="0"/>
            </a:endParaRPr>
          </a:p>
          <a:p>
            <a:pPr marL="685800" lvl="2" indent="-342900">
              <a:lnSpc>
                <a:spcPct val="100000"/>
              </a:lnSpc>
              <a:spcBef>
                <a:spcPts val="0"/>
              </a:spcBef>
              <a:buClr>
                <a:srgbClr val="C00000"/>
              </a:buClr>
              <a:buFont typeface="+mj-lt"/>
              <a:buAutoNum type="arabicPeriod" startAt="3"/>
            </a:pPr>
            <a:r>
              <a:rPr lang="fr-FR" sz="1600" b="1">
                <a:solidFill>
                  <a:srgbClr val="000000"/>
                </a:solidFill>
                <a:cs typeface="Times New Roman" panose="02020603050405020304" pitchFamily="18" charset="0"/>
              </a:rPr>
              <a:t>D’autres données </a:t>
            </a:r>
            <a:r>
              <a:rPr lang="fr-FR" sz="1600">
                <a:solidFill>
                  <a:srgbClr val="000000"/>
                </a:solidFill>
                <a:cs typeface="Times New Roman" panose="02020603050405020304" pitchFamily="18" charset="0"/>
              </a:rPr>
              <a:t>son</a:t>
            </a:r>
            <a:r>
              <a:rPr lang="fr-FR" sz="1600">
                <a:cs typeface="Times New Roman" panose="02020603050405020304" pitchFamily="18" charset="0"/>
              </a:rPr>
              <a:t>t demandées une fois par an, au moment de la déclaration de donnée réelle pour : </a:t>
            </a:r>
            <a:r>
              <a:rPr lang="fr-FR" sz="1000">
                <a:effectLst/>
                <a:latin typeface="Calibri" panose="020F0502020204030204" pitchFamily="34" charset="0"/>
                <a:ea typeface="Calibri" panose="020F0502020204030204" pitchFamily="34" charset="0"/>
              </a:rPr>
              <a:t> </a:t>
            </a:r>
          </a:p>
          <a:p>
            <a:pPr lvl="5">
              <a:spcBef>
                <a:spcPts val="0"/>
              </a:spcBef>
              <a:buClr>
                <a:srgbClr val="C00000"/>
              </a:buClr>
              <a:buFont typeface="Wingdings" panose="05000000000000000000" pitchFamily="2" charset="2"/>
              <a:buChar char="Ø"/>
            </a:pPr>
            <a:r>
              <a:rPr lang="fr-FR" sz="1400">
                <a:solidFill>
                  <a:schemeClr val="tx2"/>
                </a:solidFill>
                <a:effectLst/>
                <a:latin typeface="Arial" panose="020B0604020202020204" pitchFamily="34" charset="0"/>
                <a:ea typeface="Calibri" panose="020F0502020204030204" pitchFamily="34" charset="0"/>
                <a:cs typeface="Arial" panose="020B0604020202020204" pitchFamily="34" charset="0"/>
              </a:rPr>
              <a:t>Réaliser un état des lieux annuel et suivre l’évolution de l’activité des Foyers jeunes travailleurs ;</a:t>
            </a:r>
          </a:p>
          <a:p>
            <a:pPr lvl="5">
              <a:spcBef>
                <a:spcPts val="0"/>
              </a:spcBef>
              <a:buClr>
                <a:srgbClr val="C00000"/>
              </a:buClr>
              <a:buFont typeface="Wingdings" panose="05000000000000000000" pitchFamily="2" charset="2"/>
              <a:buChar char="Ø"/>
            </a:pPr>
            <a:r>
              <a:rPr lang="fr-FR" sz="1400">
                <a:solidFill>
                  <a:schemeClr val="tx2"/>
                </a:solidFill>
                <a:effectLst/>
                <a:latin typeface="Arial" panose="020B0604020202020204" pitchFamily="34" charset="0"/>
                <a:ea typeface="Calibri" panose="020F0502020204030204" pitchFamily="34" charset="0"/>
                <a:cs typeface="Arial" panose="020B0604020202020204" pitchFamily="34" charset="0"/>
              </a:rPr>
              <a:t>Ajuster, au plus près des besoins, les politiques mises en œuvre par la branche Famille</a:t>
            </a:r>
            <a:r>
              <a:rPr lang="fr-FR" sz="1000">
                <a:effectLst/>
                <a:latin typeface="Calibri" panose="020F0502020204030204" pitchFamily="34" charset="0"/>
                <a:ea typeface="Calibri" panose="020F0502020204030204" pitchFamily="34" charset="0"/>
                <a:cs typeface="Times New Roman" panose="02020603050405020304" pitchFamily="18" charset="0"/>
              </a:rPr>
              <a:t>.</a:t>
            </a:r>
          </a:p>
          <a:p>
            <a:pPr marL="685800" lvl="2" indent="-342900">
              <a:lnSpc>
                <a:spcPct val="100000"/>
              </a:lnSpc>
              <a:spcBef>
                <a:spcPts val="0"/>
              </a:spcBef>
              <a:buClr>
                <a:srgbClr val="C00000"/>
              </a:buClr>
              <a:buFont typeface="+mj-lt"/>
              <a:buAutoNum type="arabicPeriod" startAt="3"/>
            </a:pPr>
            <a:endParaRPr lang="fr-FR" sz="1600">
              <a:solidFill>
                <a:srgbClr val="000000"/>
              </a:solidFill>
            </a:endParaRPr>
          </a:p>
          <a:p>
            <a:pPr marL="0" indent="0" algn="l">
              <a:buNone/>
            </a:pPr>
            <a:endParaRPr lang="fr-FR"/>
          </a:p>
        </p:txBody>
      </p:sp>
      <p:sp>
        <p:nvSpPr>
          <p:cNvPr id="5" name="ZoneTexte 4">
            <a:extLst>
              <a:ext uri="{FF2B5EF4-FFF2-40B4-BE49-F238E27FC236}">
                <a16:creationId xmlns:a16="http://schemas.microsoft.com/office/drawing/2014/main" id="{E7209E85-A48F-DF6C-12B2-0F79CA26B17B}"/>
              </a:ext>
            </a:extLst>
          </p:cNvPr>
          <p:cNvSpPr txBox="1"/>
          <p:nvPr/>
        </p:nvSpPr>
        <p:spPr>
          <a:xfrm>
            <a:off x="720180" y="2004265"/>
            <a:ext cx="8261935" cy="1120477"/>
          </a:xfrm>
          <a:prstGeom prst="rect">
            <a:avLst/>
          </a:prstGeom>
          <a:solidFill>
            <a:schemeClr val="accent3"/>
          </a:solidFill>
        </p:spPr>
        <p:style>
          <a:lnRef idx="0">
            <a:schemeClr val="accent1"/>
          </a:lnRef>
          <a:fillRef idx="1">
            <a:schemeClr val="accent1"/>
          </a:fillRef>
          <a:effectRef idx="0">
            <a:schemeClr val="accent1"/>
          </a:effectRef>
          <a:fontRef idx="minor">
            <a:schemeClr val="lt1"/>
          </a:fontRef>
        </p:style>
        <p:txBody>
          <a:bodyPr vert="horz" wrap="square" lIns="91440" tIns="45720" rIns="91440" bIns="45720" rtlCol="0" anchor="ctr">
            <a:normAutofit/>
          </a:bodyPr>
          <a:lstStyle/>
          <a:p>
            <a:pPr marL="0" indent="0" algn="ctr">
              <a:spcBef>
                <a:spcPts val="0"/>
              </a:spcBef>
              <a:buNone/>
            </a:pPr>
            <a:r>
              <a:rPr lang="fr-FR" sz="1600" b="1">
                <a:solidFill>
                  <a:schemeClr val="bg1"/>
                </a:solidFill>
                <a:latin typeface="Arial" panose="020B0604020202020204" pitchFamily="34" charset="0"/>
                <a:ea typeface="Calibri" panose="020F0502020204030204" pitchFamily="34" charset="0"/>
                <a:cs typeface="Arial" panose="020B0604020202020204" pitchFamily="34" charset="0"/>
              </a:rPr>
              <a:t>A SAVOIR </a:t>
            </a:r>
          </a:p>
          <a:p>
            <a:pPr marL="0" indent="0" algn="ctr">
              <a:spcBef>
                <a:spcPts val="0"/>
              </a:spcBef>
              <a:buNone/>
            </a:pPr>
            <a:endParaRPr lang="fr-FR" sz="8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fr-FR" sz="1600" b="0">
                <a:solidFill>
                  <a:schemeClr val="bg1"/>
                </a:solidFill>
                <a:latin typeface="Arial" panose="020B0604020202020204" pitchFamily="34" charset="0"/>
                <a:cs typeface="Arial" panose="020B0604020202020204" pitchFamily="34" charset="0"/>
              </a:rPr>
              <a:t>Pour chaque exercice, une déclaration prévisionnelle et une déclaration réelle sont à effectuer. Une actualisation en cours d’année peut vous être demandée.</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633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6E0F6-FB64-0F94-8C82-E84EA18D071D}"/>
              </a:ext>
            </a:extLst>
          </p:cNvPr>
          <p:cNvSpPr>
            <a:spLocks noGrp="1"/>
          </p:cNvSpPr>
          <p:nvPr>
            <p:ph type="title"/>
          </p:nvPr>
        </p:nvSpPr>
        <p:spPr/>
        <p:txBody>
          <a:bodyPr/>
          <a:lstStyle/>
          <a:p>
            <a:r>
              <a:rPr lang="fr-FR" sz="2000"/>
              <a:t>7. Les données demandées aux </a:t>
            </a:r>
            <a:r>
              <a:rPr lang="fr-FR" sz="2000" err="1"/>
              <a:t>Fjt</a:t>
            </a:r>
            <a:r>
              <a:rPr lang="fr-FR" sz="2000"/>
              <a:t> dans le service </a:t>
            </a:r>
            <a:r>
              <a:rPr lang="fr-FR" sz="2000" err="1"/>
              <a:t>Afas</a:t>
            </a:r>
            <a:r>
              <a:rPr lang="fr-FR" sz="2000"/>
              <a:t> </a:t>
            </a:r>
            <a:r>
              <a:rPr lang="fr-FR" sz="2000">
                <a:solidFill>
                  <a:srgbClr val="C00000"/>
                </a:solidFill>
              </a:rPr>
              <a:t>(2/3)  </a:t>
            </a:r>
            <a:endParaRPr lang="fr-FR" sz="2000"/>
          </a:p>
        </p:txBody>
      </p:sp>
      <p:sp>
        <p:nvSpPr>
          <p:cNvPr id="3" name="Espace réservé du numéro de diapositive 2">
            <a:extLst>
              <a:ext uri="{FF2B5EF4-FFF2-40B4-BE49-F238E27FC236}">
                <a16:creationId xmlns:a16="http://schemas.microsoft.com/office/drawing/2014/main" id="{1B9762F4-B23B-C422-2807-D4D6298D1519}"/>
              </a:ext>
            </a:extLst>
          </p:cNvPr>
          <p:cNvSpPr>
            <a:spLocks noGrp="1"/>
          </p:cNvSpPr>
          <p:nvPr>
            <p:ph type="sldNum" sz="quarter" idx="12"/>
          </p:nvPr>
        </p:nvSpPr>
        <p:spPr/>
        <p:txBody>
          <a:bodyPr/>
          <a:lstStyle/>
          <a:p>
            <a:fld id="{197FF5B0-28E7-40A5-8E16-E27985AA105F}" type="slidenum">
              <a:rPr lang="fr-FR" smtClean="0"/>
              <a:t>12</a:t>
            </a:fld>
            <a:endParaRPr lang="fr-FR"/>
          </a:p>
        </p:txBody>
      </p:sp>
      <p:sp>
        <p:nvSpPr>
          <p:cNvPr id="4" name="Espace réservé du texte 3">
            <a:extLst>
              <a:ext uri="{FF2B5EF4-FFF2-40B4-BE49-F238E27FC236}">
                <a16:creationId xmlns:a16="http://schemas.microsoft.com/office/drawing/2014/main" id="{F9DF3436-BFE1-9320-1262-A51B516B84F4}"/>
              </a:ext>
            </a:extLst>
          </p:cNvPr>
          <p:cNvSpPr>
            <a:spLocks noGrp="1"/>
          </p:cNvSpPr>
          <p:nvPr>
            <p:ph type="body" sz="quarter" idx="13"/>
          </p:nvPr>
        </p:nvSpPr>
        <p:spPr/>
        <p:txBody>
          <a:bodyPr>
            <a:normAutofit/>
          </a:bodyPr>
          <a:lstStyle/>
          <a:p>
            <a:pPr marL="0" indent="0" algn="just">
              <a:lnSpc>
                <a:spcPct val="110000"/>
              </a:lnSpc>
              <a:spcBef>
                <a:spcPts val="0"/>
              </a:spcBef>
              <a:buNone/>
            </a:pPr>
            <a:endParaRPr lang="fr-FR" sz="1600" b="0">
              <a:effectLst/>
              <a:ea typeface="Calibri" panose="020F0502020204030204" pitchFamily="34" charset="0"/>
            </a:endParaRPr>
          </a:p>
          <a:p>
            <a:pPr marL="0" indent="0" algn="just">
              <a:lnSpc>
                <a:spcPct val="110000"/>
              </a:lnSpc>
              <a:spcBef>
                <a:spcPts val="0"/>
              </a:spcBef>
              <a:buNone/>
            </a:pPr>
            <a:endParaRPr lang="fr-FR" sz="1600" u="sng">
              <a:ea typeface="Calibri" panose="020F0502020204030204" pitchFamily="34" charset="0"/>
            </a:endParaRPr>
          </a:p>
        </p:txBody>
      </p:sp>
      <p:sp>
        <p:nvSpPr>
          <p:cNvPr id="11" name="Rectangle 10">
            <a:extLst>
              <a:ext uri="{FF2B5EF4-FFF2-40B4-BE49-F238E27FC236}">
                <a16:creationId xmlns:a16="http://schemas.microsoft.com/office/drawing/2014/main" id="{61FA8D14-1540-950A-EE44-DED896C78597}"/>
              </a:ext>
            </a:extLst>
          </p:cNvPr>
          <p:cNvSpPr/>
          <p:nvPr/>
        </p:nvSpPr>
        <p:spPr>
          <a:xfrm>
            <a:off x="7863906" y="2415627"/>
            <a:ext cx="1120024" cy="553998"/>
          </a:xfrm>
          <a:prstGeom prst="rect">
            <a:avLst/>
          </a:prstGeom>
          <a:noFill/>
        </p:spPr>
        <p:txBody>
          <a:bodyPr wrap="square" lIns="91440" tIns="45720" rIns="91440" bIns="45720">
            <a:spAutoFit/>
          </a:bodyPr>
          <a:lstStyle/>
          <a:p>
            <a:pPr algn="ctr"/>
            <a:r>
              <a:rPr lang="fr-FR" sz="1000" b="0" cap="none" spc="0">
                <a:ln w="0"/>
                <a:solidFill>
                  <a:schemeClr val="accent1"/>
                </a:solidFill>
                <a:effectLst>
                  <a:outerShdw blurRad="38100" dist="25400" dir="5400000" algn="ctr" rotWithShape="0">
                    <a:srgbClr val="6E747A">
                      <a:alpha val="43000"/>
                    </a:srgbClr>
                  </a:outerShdw>
                </a:effectLst>
              </a:rPr>
              <a:t>Données de l’agrément </a:t>
            </a:r>
            <a:r>
              <a:rPr lang="fr-FR" sz="1000" b="0" cap="none" spc="0" err="1">
                <a:ln w="0"/>
                <a:solidFill>
                  <a:schemeClr val="accent1"/>
                </a:solidFill>
                <a:effectLst>
                  <a:outerShdw blurRad="38100" dist="25400" dir="5400000" algn="ctr" rotWithShape="0">
                    <a:srgbClr val="6E747A">
                      <a:alpha val="43000"/>
                    </a:srgbClr>
                  </a:outerShdw>
                </a:effectLst>
              </a:rPr>
              <a:t>pré-remplies</a:t>
            </a:r>
            <a:endParaRPr lang="fr-FR" sz="1000" b="0" cap="none" spc="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C4EB98B8-C905-A7BB-87EF-6EF8671EBB68}"/>
              </a:ext>
            </a:extLst>
          </p:cNvPr>
          <p:cNvSpPr/>
          <p:nvPr/>
        </p:nvSpPr>
        <p:spPr>
          <a:xfrm>
            <a:off x="8041584" y="5569921"/>
            <a:ext cx="973012" cy="400110"/>
          </a:xfrm>
          <a:prstGeom prst="rect">
            <a:avLst/>
          </a:prstGeom>
          <a:noFill/>
        </p:spPr>
        <p:txBody>
          <a:bodyPr wrap="square" lIns="91440" tIns="45720" rIns="91440" bIns="45720">
            <a:spAutoFit/>
          </a:bodyPr>
          <a:lstStyle/>
          <a:p>
            <a:pPr algn="ctr"/>
            <a:r>
              <a:rPr lang="fr-FR" sz="1000" b="0" cap="none" spc="0">
                <a:ln w="0"/>
                <a:solidFill>
                  <a:schemeClr val="accent1"/>
                </a:solidFill>
                <a:effectLst>
                  <a:outerShdw blurRad="38100" dist="25400" dir="5400000" algn="ctr" rotWithShape="0">
                    <a:srgbClr val="6E747A">
                      <a:alpha val="43000"/>
                    </a:srgbClr>
                  </a:outerShdw>
                </a:effectLst>
              </a:rPr>
              <a:t>Données calculées </a:t>
            </a:r>
          </a:p>
        </p:txBody>
      </p:sp>
      <p:sp>
        <p:nvSpPr>
          <p:cNvPr id="15" name="Rectangle 14">
            <a:extLst>
              <a:ext uri="{FF2B5EF4-FFF2-40B4-BE49-F238E27FC236}">
                <a16:creationId xmlns:a16="http://schemas.microsoft.com/office/drawing/2014/main" id="{34FCEA56-69D7-387B-D9AF-3DF22B372523}"/>
              </a:ext>
            </a:extLst>
          </p:cNvPr>
          <p:cNvSpPr/>
          <p:nvPr/>
        </p:nvSpPr>
        <p:spPr>
          <a:xfrm>
            <a:off x="8136260" y="6249408"/>
            <a:ext cx="832395" cy="400110"/>
          </a:xfrm>
          <a:prstGeom prst="rect">
            <a:avLst/>
          </a:prstGeom>
          <a:noFill/>
        </p:spPr>
        <p:txBody>
          <a:bodyPr wrap="square" lIns="91440" tIns="45720" rIns="91440" bIns="45720">
            <a:spAutoFit/>
          </a:bodyPr>
          <a:lstStyle/>
          <a:p>
            <a:pPr algn="ctr"/>
            <a:r>
              <a:rPr lang="fr-FR" sz="1000" b="0" cap="none" spc="0">
                <a:ln w="0"/>
                <a:solidFill>
                  <a:schemeClr val="accent1"/>
                </a:solidFill>
                <a:effectLst>
                  <a:outerShdw blurRad="38100" dist="25400" dir="5400000" algn="ctr" rotWithShape="0">
                    <a:srgbClr val="6E747A">
                      <a:alpha val="43000"/>
                    </a:srgbClr>
                  </a:outerShdw>
                </a:effectLst>
              </a:rPr>
              <a:t>Donnée obligatoire</a:t>
            </a:r>
          </a:p>
        </p:txBody>
      </p:sp>
      <p:sp>
        <p:nvSpPr>
          <p:cNvPr id="10" name="Parenthèse fermante 9">
            <a:extLst>
              <a:ext uri="{FF2B5EF4-FFF2-40B4-BE49-F238E27FC236}">
                <a16:creationId xmlns:a16="http://schemas.microsoft.com/office/drawing/2014/main" id="{B684128D-436E-EB43-0ABC-52E61BBF55B5}"/>
              </a:ext>
            </a:extLst>
          </p:cNvPr>
          <p:cNvSpPr/>
          <p:nvPr/>
        </p:nvSpPr>
        <p:spPr>
          <a:xfrm>
            <a:off x="7956753" y="3992942"/>
            <a:ext cx="51641" cy="1252826"/>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Parenthèse fermante 11">
            <a:extLst>
              <a:ext uri="{FF2B5EF4-FFF2-40B4-BE49-F238E27FC236}">
                <a16:creationId xmlns:a16="http://schemas.microsoft.com/office/drawing/2014/main" id="{0DBEFB58-C525-5620-CB17-3C6EB3161493}"/>
              </a:ext>
            </a:extLst>
          </p:cNvPr>
          <p:cNvSpPr/>
          <p:nvPr/>
        </p:nvSpPr>
        <p:spPr>
          <a:xfrm>
            <a:off x="8031604" y="5529682"/>
            <a:ext cx="51641" cy="55333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Parenthèse fermante 13">
            <a:extLst>
              <a:ext uri="{FF2B5EF4-FFF2-40B4-BE49-F238E27FC236}">
                <a16:creationId xmlns:a16="http://schemas.microsoft.com/office/drawing/2014/main" id="{6E9E9045-2489-0705-F56C-DDE6E80A0F2B}"/>
              </a:ext>
            </a:extLst>
          </p:cNvPr>
          <p:cNvSpPr/>
          <p:nvPr/>
        </p:nvSpPr>
        <p:spPr>
          <a:xfrm>
            <a:off x="8031604" y="6245963"/>
            <a:ext cx="54207" cy="35402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19" name="Image 18">
            <a:extLst>
              <a:ext uri="{FF2B5EF4-FFF2-40B4-BE49-F238E27FC236}">
                <a16:creationId xmlns:a16="http://schemas.microsoft.com/office/drawing/2014/main" id="{F02F842A-F301-A762-DB0B-2079F9A0112A}"/>
              </a:ext>
            </a:extLst>
          </p:cNvPr>
          <p:cNvPicPr>
            <a:picLocks noChangeAspect="1"/>
          </p:cNvPicPr>
          <p:nvPr/>
        </p:nvPicPr>
        <p:blipFill>
          <a:blip r:embed="rId3"/>
          <a:stretch>
            <a:fillRect/>
          </a:stretch>
        </p:blipFill>
        <p:spPr>
          <a:xfrm>
            <a:off x="654035" y="1247646"/>
            <a:ext cx="7287978" cy="5352337"/>
          </a:xfrm>
          <a:prstGeom prst="rect">
            <a:avLst/>
          </a:prstGeom>
        </p:spPr>
      </p:pic>
      <p:sp>
        <p:nvSpPr>
          <p:cNvPr id="20" name="Titre 1">
            <a:extLst>
              <a:ext uri="{FF2B5EF4-FFF2-40B4-BE49-F238E27FC236}">
                <a16:creationId xmlns:a16="http://schemas.microsoft.com/office/drawing/2014/main" id="{3C4DA3D1-ECB4-4A8E-7519-416FE028C51E}"/>
              </a:ext>
            </a:extLst>
          </p:cNvPr>
          <p:cNvSpPr txBox="1">
            <a:spLocks/>
          </p:cNvSpPr>
          <p:nvPr/>
        </p:nvSpPr>
        <p:spPr>
          <a:xfrm>
            <a:off x="2430573" y="703190"/>
            <a:ext cx="7284607" cy="721434"/>
          </a:xfrm>
          <a:prstGeom prst="rect">
            <a:avLst/>
          </a:prstGeom>
        </p:spPr>
        <p:txBody>
          <a:bodyPr vert="horz" lIns="91440" tIns="45720" rIns="91440" bIns="45720" rtlCol="0" anchor="ctr" anchorCtr="0">
            <a:noAutofit/>
          </a:bodyPr>
          <a:lstStyle>
            <a:lvl1pPr algn="l" defTabSz="685800" rtl="0" eaLnBrk="1" latinLnBrk="0" hangingPunct="1">
              <a:spcBef>
                <a:spcPct val="0"/>
              </a:spcBef>
              <a:buNone/>
              <a:defRPr sz="1800" b="1" kern="1200">
                <a:solidFill>
                  <a:schemeClr val="accent4">
                    <a:lumMod val="75000"/>
                  </a:schemeClr>
                </a:solidFill>
                <a:latin typeface="Arial" panose="020B0604020202020204" pitchFamily="34" charset="0"/>
                <a:ea typeface="+mj-ea"/>
                <a:cs typeface="Arial" panose="020B0604020202020204" pitchFamily="34" charset="0"/>
              </a:defRPr>
            </a:lvl1pPr>
          </a:lstStyle>
          <a:p>
            <a:r>
              <a:rPr lang="fr-FR" sz="2000">
                <a:solidFill>
                  <a:schemeClr val="tx2"/>
                </a:solidFill>
              </a:rPr>
              <a:t>Déclaration de données prévisionnelles   </a:t>
            </a:r>
          </a:p>
        </p:txBody>
      </p:sp>
      <p:sp>
        <p:nvSpPr>
          <p:cNvPr id="5" name="Parenthèse fermante 4">
            <a:extLst>
              <a:ext uri="{FF2B5EF4-FFF2-40B4-BE49-F238E27FC236}">
                <a16:creationId xmlns:a16="http://schemas.microsoft.com/office/drawing/2014/main" id="{3E3F0362-5F4F-83C1-5820-BC6BE84F01B8}"/>
              </a:ext>
            </a:extLst>
          </p:cNvPr>
          <p:cNvSpPr/>
          <p:nvPr/>
        </p:nvSpPr>
        <p:spPr>
          <a:xfrm>
            <a:off x="7674655" y="2123527"/>
            <a:ext cx="48812" cy="113819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Rectangle 5">
            <a:extLst>
              <a:ext uri="{FF2B5EF4-FFF2-40B4-BE49-F238E27FC236}">
                <a16:creationId xmlns:a16="http://schemas.microsoft.com/office/drawing/2014/main" id="{C898563D-6CA3-EC7A-81AE-5A24BC0FA40F}"/>
              </a:ext>
            </a:extLst>
          </p:cNvPr>
          <p:cNvSpPr/>
          <p:nvPr/>
        </p:nvSpPr>
        <p:spPr>
          <a:xfrm>
            <a:off x="8067285" y="4355728"/>
            <a:ext cx="918447" cy="400110"/>
          </a:xfrm>
          <a:prstGeom prst="rect">
            <a:avLst/>
          </a:prstGeom>
          <a:noFill/>
        </p:spPr>
        <p:txBody>
          <a:bodyPr wrap="square" lIns="91440" tIns="45720" rIns="91440" bIns="45720">
            <a:spAutoFit/>
          </a:bodyPr>
          <a:lstStyle/>
          <a:p>
            <a:pPr algn="ctr"/>
            <a:r>
              <a:rPr lang="fr-FR" sz="1000" b="0" cap="none" spc="0">
                <a:ln w="0"/>
                <a:solidFill>
                  <a:schemeClr val="accent1"/>
                </a:solidFill>
                <a:effectLst>
                  <a:outerShdw blurRad="38100" dist="25400" dir="5400000" algn="ctr" rotWithShape="0">
                    <a:srgbClr val="6E747A">
                      <a:alpha val="43000"/>
                    </a:srgbClr>
                  </a:outerShdw>
                </a:effectLst>
              </a:rPr>
              <a:t>Données obligatoires</a:t>
            </a:r>
          </a:p>
        </p:txBody>
      </p:sp>
    </p:spTree>
    <p:extLst>
      <p:ext uri="{BB962C8B-B14F-4D97-AF65-F5344CB8AC3E}">
        <p14:creationId xmlns:p14="http://schemas.microsoft.com/office/powerpoint/2010/main" val="318099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6E0F6-FB64-0F94-8C82-E84EA18D071D}"/>
              </a:ext>
            </a:extLst>
          </p:cNvPr>
          <p:cNvSpPr>
            <a:spLocks noGrp="1"/>
          </p:cNvSpPr>
          <p:nvPr>
            <p:ph type="title"/>
          </p:nvPr>
        </p:nvSpPr>
        <p:spPr/>
        <p:txBody>
          <a:bodyPr/>
          <a:lstStyle/>
          <a:p>
            <a:r>
              <a:rPr lang="fr-FR" sz="2000"/>
              <a:t>7. Les données demandées aux </a:t>
            </a:r>
            <a:r>
              <a:rPr lang="fr-FR" sz="2000" err="1"/>
              <a:t>Fjt</a:t>
            </a:r>
            <a:r>
              <a:rPr lang="fr-FR" sz="2000"/>
              <a:t> dans le service </a:t>
            </a:r>
            <a:r>
              <a:rPr lang="fr-FR" sz="2000" err="1"/>
              <a:t>Afas</a:t>
            </a:r>
            <a:r>
              <a:rPr lang="fr-FR" sz="2000"/>
              <a:t> </a:t>
            </a:r>
            <a:r>
              <a:rPr lang="fr-FR" sz="2000">
                <a:solidFill>
                  <a:srgbClr val="C00000"/>
                </a:solidFill>
              </a:rPr>
              <a:t>(3/3)</a:t>
            </a:r>
            <a:endParaRPr lang="fr-FR" sz="2000"/>
          </a:p>
        </p:txBody>
      </p:sp>
      <p:sp>
        <p:nvSpPr>
          <p:cNvPr id="3" name="Espace réservé du numéro de diapositive 2">
            <a:extLst>
              <a:ext uri="{FF2B5EF4-FFF2-40B4-BE49-F238E27FC236}">
                <a16:creationId xmlns:a16="http://schemas.microsoft.com/office/drawing/2014/main" id="{1B9762F4-B23B-C422-2807-D4D6298D1519}"/>
              </a:ext>
            </a:extLst>
          </p:cNvPr>
          <p:cNvSpPr>
            <a:spLocks noGrp="1"/>
          </p:cNvSpPr>
          <p:nvPr>
            <p:ph type="sldNum" sz="quarter" idx="12"/>
          </p:nvPr>
        </p:nvSpPr>
        <p:spPr/>
        <p:txBody>
          <a:bodyPr/>
          <a:lstStyle/>
          <a:p>
            <a:fld id="{197FF5B0-28E7-40A5-8E16-E27985AA105F}" type="slidenum">
              <a:rPr lang="fr-FR" smtClean="0"/>
              <a:t>13</a:t>
            </a:fld>
            <a:endParaRPr lang="fr-FR"/>
          </a:p>
        </p:txBody>
      </p:sp>
      <p:sp>
        <p:nvSpPr>
          <p:cNvPr id="4" name="Espace réservé du texte 3">
            <a:extLst>
              <a:ext uri="{FF2B5EF4-FFF2-40B4-BE49-F238E27FC236}">
                <a16:creationId xmlns:a16="http://schemas.microsoft.com/office/drawing/2014/main" id="{F9DF3436-BFE1-9320-1262-A51B516B84F4}"/>
              </a:ext>
            </a:extLst>
          </p:cNvPr>
          <p:cNvSpPr>
            <a:spLocks noGrp="1"/>
          </p:cNvSpPr>
          <p:nvPr>
            <p:ph type="body" sz="quarter" idx="13"/>
          </p:nvPr>
        </p:nvSpPr>
        <p:spPr/>
        <p:txBody>
          <a:bodyPr>
            <a:normAutofit/>
          </a:bodyPr>
          <a:lstStyle/>
          <a:p>
            <a:pPr lvl="0" algn="just">
              <a:lnSpc>
                <a:spcPct val="110000"/>
              </a:lnSpc>
              <a:spcBef>
                <a:spcPts val="0"/>
              </a:spcBef>
            </a:pPr>
            <a:r>
              <a:rPr lang="fr-FR" sz="1600">
                <a:cs typeface="Times New Roman" panose="02020603050405020304" pitchFamily="18" charset="0"/>
              </a:rPr>
              <a:t>Un outil d’aide proposé au partenaire</a:t>
            </a:r>
            <a:endParaRPr lang="fr-FR" sz="1600" b="0">
              <a:effectLst/>
              <a:ea typeface="Calibri" panose="020F0502020204030204" pitchFamily="34" charset="0"/>
            </a:endParaRPr>
          </a:p>
          <a:p>
            <a:pPr marL="0" indent="0" algn="just">
              <a:lnSpc>
                <a:spcPct val="110000"/>
              </a:lnSpc>
              <a:spcBef>
                <a:spcPts val="0"/>
              </a:spcBef>
              <a:buNone/>
            </a:pPr>
            <a:endParaRPr lang="fr-FR" sz="1600" b="0">
              <a:effectLst/>
              <a:ea typeface="Calibri" panose="020F0502020204030204" pitchFamily="34" charset="0"/>
            </a:endParaRPr>
          </a:p>
          <a:p>
            <a:pPr marL="0" indent="0" algn="just">
              <a:lnSpc>
                <a:spcPct val="110000"/>
              </a:lnSpc>
              <a:spcBef>
                <a:spcPts val="0"/>
              </a:spcBef>
              <a:buNone/>
            </a:pPr>
            <a:r>
              <a:rPr lang="fr-FR" sz="1600" b="0">
                <a:effectLst/>
                <a:ea typeface="Calibri" panose="020F0502020204030204" pitchFamily="34" charset="0"/>
              </a:rPr>
              <a:t>Afin de faciliter la collecte des données, et le calcul du nombre </a:t>
            </a:r>
            <a:r>
              <a:rPr lang="fr-FR" sz="1600" b="0" err="1">
                <a:effectLst/>
                <a:ea typeface="Calibri" panose="020F0502020204030204" pitchFamily="34" charset="0"/>
              </a:rPr>
              <a:t>d’Etp</a:t>
            </a:r>
            <a:r>
              <a:rPr lang="fr-FR" sz="1600" b="0">
                <a:effectLst/>
                <a:ea typeface="Calibri" panose="020F0502020204030204" pitchFamily="34" charset="0"/>
              </a:rPr>
              <a:t>, un utilitaire est fourni au partenaire pour </a:t>
            </a:r>
            <a:r>
              <a:rPr lang="fr-FR" sz="1600" b="0">
                <a:ea typeface="Calibri" panose="020F0502020204030204" pitchFamily="34" charset="0"/>
              </a:rPr>
              <a:t>c</a:t>
            </a:r>
            <a:r>
              <a:rPr lang="fr-FR" sz="1600" b="0">
                <a:effectLst/>
                <a:ea typeface="Calibri" panose="020F0502020204030204" pitchFamily="34" charset="0"/>
              </a:rPr>
              <a:t>alculer son nombre </a:t>
            </a:r>
            <a:r>
              <a:rPr lang="fr-FR" sz="1600" b="0" err="1">
                <a:effectLst/>
                <a:ea typeface="Calibri" panose="020F0502020204030204" pitchFamily="34" charset="0"/>
              </a:rPr>
              <a:t>d’Etp</a:t>
            </a:r>
            <a:r>
              <a:rPr lang="fr-FR" sz="1600" b="0">
                <a:effectLst/>
                <a:ea typeface="Calibri" panose="020F0502020204030204" pitchFamily="34" charset="0"/>
              </a:rPr>
              <a:t> annuel en fonction des temps consacrés à chaque activité.</a:t>
            </a:r>
          </a:p>
          <a:p>
            <a:pPr marL="0" indent="0" algn="just">
              <a:lnSpc>
                <a:spcPct val="110000"/>
              </a:lnSpc>
              <a:spcBef>
                <a:spcPts val="0"/>
              </a:spcBef>
              <a:buNone/>
            </a:pPr>
            <a:endParaRPr lang="fr-FR" sz="1600" b="0" u="sng">
              <a:effectLst/>
              <a:ea typeface="Calibri" panose="020F0502020204030204" pitchFamily="34" charset="0"/>
            </a:endParaRPr>
          </a:p>
          <a:p>
            <a:pPr marL="0" indent="0" algn="just">
              <a:lnSpc>
                <a:spcPct val="110000"/>
              </a:lnSpc>
              <a:spcBef>
                <a:spcPts val="0"/>
              </a:spcBef>
              <a:buNone/>
            </a:pPr>
            <a:r>
              <a:rPr lang="fr-FR" sz="1600" b="0">
                <a:effectLst/>
                <a:ea typeface="Calibri" panose="020F0502020204030204" pitchFamily="34" charset="0"/>
              </a:rPr>
              <a:t>L’utilitaire existe sous deux formats : Excel et OpenOffice. </a:t>
            </a:r>
            <a:endParaRPr lang="fr-FR" sz="1600" b="0">
              <a:ea typeface="Calibri" panose="020F0502020204030204" pitchFamily="34" charset="0"/>
            </a:endParaRPr>
          </a:p>
          <a:p>
            <a:pPr marL="0" indent="0" algn="just">
              <a:lnSpc>
                <a:spcPct val="110000"/>
              </a:lnSpc>
              <a:spcBef>
                <a:spcPts val="0"/>
              </a:spcBef>
              <a:buNone/>
            </a:pPr>
            <a:endParaRPr lang="fr-FR" sz="1600" b="0">
              <a:effectLst/>
              <a:ea typeface="Calibri" panose="020F0502020204030204" pitchFamily="34" charset="0"/>
            </a:endParaRPr>
          </a:p>
          <a:p>
            <a:pPr marL="0" indent="0" algn="just">
              <a:lnSpc>
                <a:spcPct val="110000"/>
              </a:lnSpc>
              <a:spcBef>
                <a:spcPts val="0"/>
              </a:spcBef>
              <a:buNone/>
            </a:pPr>
            <a:r>
              <a:rPr lang="fr-FR" sz="1600" b="0">
                <a:effectLst/>
                <a:ea typeface="Calibri" panose="020F0502020204030204" pitchFamily="34" charset="0"/>
              </a:rPr>
              <a:t>Il sera téléchargeable depuis le service </a:t>
            </a:r>
            <a:r>
              <a:rPr lang="fr-FR" sz="1600" b="0" err="1">
                <a:ea typeface="Calibri" panose="020F0502020204030204" pitchFamily="34" charset="0"/>
              </a:rPr>
              <a:t>A</a:t>
            </a:r>
            <a:r>
              <a:rPr lang="fr-FR" sz="1600" b="0" err="1">
                <a:effectLst/>
                <a:ea typeface="Calibri" panose="020F0502020204030204" pitchFamily="34" charset="0"/>
              </a:rPr>
              <a:t>fas</a:t>
            </a:r>
            <a:r>
              <a:rPr lang="fr-FR" sz="1600" b="0">
                <a:effectLst/>
                <a:ea typeface="Calibri" panose="020F0502020204030204" pitchFamily="34" charset="0"/>
              </a:rPr>
              <a:t>. </a:t>
            </a:r>
          </a:p>
          <a:p>
            <a:pPr marL="0" indent="0" algn="just">
              <a:lnSpc>
                <a:spcPct val="110000"/>
              </a:lnSpc>
              <a:spcBef>
                <a:spcPts val="0"/>
              </a:spcBef>
              <a:buNone/>
            </a:pPr>
            <a:endParaRPr lang="fr-FR" sz="1600" b="0" u="sng">
              <a:ea typeface="Calibri" panose="020F0502020204030204" pitchFamily="34" charset="0"/>
            </a:endParaRPr>
          </a:p>
          <a:p>
            <a:pPr marL="0" indent="0" algn="just">
              <a:lnSpc>
                <a:spcPct val="110000"/>
              </a:lnSpc>
              <a:spcBef>
                <a:spcPts val="0"/>
              </a:spcBef>
              <a:buNone/>
            </a:pPr>
            <a:endParaRPr lang="fr-FR" sz="1600" u="sng">
              <a:ea typeface="Calibri" panose="020F0502020204030204" pitchFamily="34" charset="0"/>
            </a:endParaRPr>
          </a:p>
        </p:txBody>
      </p:sp>
      <p:sp>
        <p:nvSpPr>
          <p:cNvPr id="5" name="ZoneTexte 4">
            <a:extLst>
              <a:ext uri="{FF2B5EF4-FFF2-40B4-BE49-F238E27FC236}">
                <a16:creationId xmlns:a16="http://schemas.microsoft.com/office/drawing/2014/main" id="{CD9C3C8F-8DE3-AD4C-4791-3EAB3064EB1B}"/>
              </a:ext>
            </a:extLst>
          </p:cNvPr>
          <p:cNvSpPr txBox="1"/>
          <p:nvPr/>
        </p:nvSpPr>
        <p:spPr>
          <a:xfrm>
            <a:off x="438151" y="4397339"/>
            <a:ext cx="8261935" cy="1582221"/>
          </a:xfrm>
          <a:prstGeom prst="rect">
            <a:avLst/>
          </a:prstGeom>
          <a:solidFill>
            <a:schemeClr val="accent3"/>
          </a:solidFill>
        </p:spPr>
        <p:style>
          <a:lnRef idx="0">
            <a:schemeClr val="accent1"/>
          </a:lnRef>
          <a:fillRef idx="1">
            <a:schemeClr val="accent1"/>
          </a:fillRef>
          <a:effectRef idx="0">
            <a:schemeClr val="accent1"/>
          </a:effectRef>
          <a:fontRef idx="minor">
            <a:schemeClr val="lt1"/>
          </a:fontRef>
        </p:style>
        <p:txBody>
          <a:bodyPr vert="horz" wrap="square" lIns="91440" tIns="45720" rIns="91440" bIns="45720" rtlCol="0" anchor="ctr">
            <a:normAutofit/>
          </a:bodyPr>
          <a:lstStyle/>
          <a:p>
            <a:pPr marL="0" indent="0" algn="ctr">
              <a:spcBef>
                <a:spcPts val="0"/>
              </a:spcBef>
              <a:buNone/>
            </a:pPr>
            <a:r>
              <a:rPr lang="fr-FR" sz="1600" b="1">
                <a:latin typeface="Arial" panose="020B0604020202020204" pitchFamily="34" charset="0"/>
                <a:ea typeface="Calibri" panose="020F0502020204030204" pitchFamily="34" charset="0"/>
                <a:cs typeface="Times New Roman" panose="02020603050405020304" pitchFamily="18" charset="0"/>
              </a:rPr>
              <a:t>BON A SAVOIR</a:t>
            </a:r>
          </a:p>
          <a:p>
            <a:pPr marL="0" indent="0" algn="ctr">
              <a:spcBef>
                <a:spcPts val="0"/>
              </a:spcBef>
              <a:buNone/>
            </a:pPr>
            <a:endParaRPr lang="fr-FR" sz="1600" b="1">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0"/>
              </a:spcBef>
              <a:buNone/>
            </a:pPr>
            <a:r>
              <a:rPr lang="fr-FR" sz="1600">
                <a:latin typeface="Arial" panose="020B0604020202020204" pitchFamily="34" charset="0"/>
                <a:ea typeface="Calibri" panose="020F0502020204030204" pitchFamily="34" charset="0"/>
                <a:cs typeface="Times New Roman" panose="02020603050405020304" pitchFamily="18" charset="0"/>
              </a:rPr>
              <a:t>L’ensemble des données à déclarer dans le service </a:t>
            </a:r>
            <a:r>
              <a:rPr lang="fr-FR" sz="1600" err="1">
                <a:latin typeface="Arial" panose="020B0604020202020204" pitchFamily="34" charset="0"/>
                <a:ea typeface="Calibri" panose="020F0502020204030204" pitchFamily="34" charset="0"/>
                <a:cs typeface="Times New Roman" panose="02020603050405020304" pitchFamily="18" charset="0"/>
              </a:rPr>
              <a:t>Afas</a:t>
            </a:r>
            <a:r>
              <a:rPr lang="fr-FR" sz="1600">
                <a:latin typeface="Arial" panose="020B0604020202020204" pitchFamily="34" charset="0"/>
                <a:ea typeface="Calibri" panose="020F0502020204030204" pitchFamily="34" charset="0"/>
                <a:cs typeface="Times New Roman" panose="02020603050405020304" pitchFamily="18" charset="0"/>
              </a:rPr>
              <a:t> est détaillé dans la plaquette de communication destinée aux gestionnaires de Foyers jeunes travailleurs.</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0000"/>
              </a:lnSpc>
              <a:spcBef>
                <a:spcPts val="0"/>
              </a:spcBef>
              <a:buNone/>
            </a:pP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018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0456D-2971-EBF2-9FDB-05A713331146}"/>
              </a:ext>
            </a:extLst>
          </p:cNvPr>
          <p:cNvSpPr>
            <a:spLocks noGrp="1"/>
          </p:cNvSpPr>
          <p:nvPr>
            <p:ph type="title"/>
          </p:nvPr>
        </p:nvSpPr>
        <p:spPr/>
        <p:txBody>
          <a:bodyPr/>
          <a:lstStyle/>
          <a:p>
            <a:r>
              <a:rPr lang="fr-FR" sz="2000"/>
              <a:t>8. L’accompagnement déployé auprès des Caf</a:t>
            </a:r>
          </a:p>
        </p:txBody>
      </p:sp>
      <p:sp>
        <p:nvSpPr>
          <p:cNvPr id="3" name="Espace réservé du numéro de diapositive 2">
            <a:extLst>
              <a:ext uri="{FF2B5EF4-FFF2-40B4-BE49-F238E27FC236}">
                <a16:creationId xmlns:a16="http://schemas.microsoft.com/office/drawing/2014/main" id="{2DB49DE0-DDC5-A18A-FC82-7B1604A428C8}"/>
              </a:ext>
            </a:extLst>
          </p:cNvPr>
          <p:cNvSpPr>
            <a:spLocks noGrp="1"/>
          </p:cNvSpPr>
          <p:nvPr>
            <p:ph type="sldNum" sz="quarter" idx="12"/>
          </p:nvPr>
        </p:nvSpPr>
        <p:spPr/>
        <p:txBody>
          <a:bodyPr/>
          <a:lstStyle/>
          <a:p>
            <a:fld id="{197FF5B0-28E7-40A5-8E16-E27985AA105F}" type="slidenum">
              <a:rPr lang="fr-FR" smtClean="0"/>
              <a:t>14</a:t>
            </a:fld>
            <a:endParaRPr lang="fr-FR"/>
          </a:p>
        </p:txBody>
      </p:sp>
      <p:sp>
        <p:nvSpPr>
          <p:cNvPr id="4" name="Espace réservé du texte 3">
            <a:extLst>
              <a:ext uri="{FF2B5EF4-FFF2-40B4-BE49-F238E27FC236}">
                <a16:creationId xmlns:a16="http://schemas.microsoft.com/office/drawing/2014/main" id="{8700963A-3378-AF69-6CE1-570227F93CE3}"/>
              </a:ext>
            </a:extLst>
          </p:cNvPr>
          <p:cNvSpPr>
            <a:spLocks noGrp="1"/>
          </p:cNvSpPr>
          <p:nvPr>
            <p:ph type="body" sz="quarter" idx="13"/>
          </p:nvPr>
        </p:nvSpPr>
        <p:spPr/>
        <p:txBody>
          <a:bodyPr>
            <a:normAutofit/>
          </a:bodyPr>
          <a:lstStyle/>
          <a:p>
            <a:pPr>
              <a:spcBef>
                <a:spcPts val="0"/>
              </a:spcBef>
            </a:pPr>
            <a:r>
              <a:rPr lang="fr-FR" sz="1600"/>
              <a:t>Une note d’information </a:t>
            </a:r>
            <a:r>
              <a:rPr lang="fr-FR" sz="1600" b="0"/>
              <a:t>le 19 octobre 2023 pour :</a:t>
            </a:r>
          </a:p>
          <a:p>
            <a:pPr marL="0" indent="0">
              <a:spcBef>
                <a:spcPts val="0"/>
              </a:spcBef>
              <a:buNone/>
            </a:pPr>
            <a:endParaRPr lang="fr-FR" sz="1600" b="0"/>
          </a:p>
          <a:p>
            <a:pPr marL="685800" lvl="2" indent="-342900">
              <a:spcBef>
                <a:spcPts val="0"/>
              </a:spcBef>
              <a:buFont typeface="+mj-lt"/>
              <a:buAutoNum type="arabicPeriod"/>
            </a:pPr>
            <a:r>
              <a:rPr lang="fr-FR" sz="1600" b="0"/>
              <a:t>Expliciter les modalités d’intégration de cette Ps dans Maia et le service </a:t>
            </a:r>
            <a:r>
              <a:rPr lang="fr-FR" sz="1600" b="0" err="1"/>
              <a:t>Afas</a:t>
            </a:r>
            <a:endParaRPr lang="fr-FR" sz="1600" b="0"/>
          </a:p>
          <a:p>
            <a:pPr marL="685800" lvl="2" indent="-342900">
              <a:spcBef>
                <a:spcPts val="0"/>
              </a:spcBef>
              <a:buFont typeface="+mj-lt"/>
              <a:buAutoNum type="arabicPeriod"/>
            </a:pPr>
            <a:r>
              <a:rPr lang="fr-FR" sz="1600" b="0"/>
              <a:t>Détailler les modalités de traitement de cette Ps</a:t>
            </a:r>
          </a:p>
          <a:p>
            <a:pPr marL="342900" indent="-342900">
              <a:spcBef>
                <a:spcPts val="0"/>
              </a:spcBef>
              <a:buFont typeface="+mj-lt"/>
              <a:buAutoNum type="arabicPeriod"/>
            </a:pPr>
            <a:endParaRPr lang="fr-FR" sz="1600" b="0"/>
          </a:p>
          <a:p>
            <a:pPr>
              <a:spcBef>
                <a:spcPts val="0"/>
              </a:spcBef>
            </a:pPr>
            <a:r>
              <a:rPr lang="fr-FR" sz="1600"/>
              <a:t>Des réunions d’accompagnement en région </a:t>
            </a:r>
            <a:r>
              <a:rPr lang="fr-FR" sz="1600" b="0"/>
              <a:t>organisées par les Centres de ressource durant le mois d’Octobre.</a:t>
            </a:r>
            <a:endParaRPr lang="fr-FR" sz="1600"/>
          </a:p>
          <a:p>
            <a:pPr>
              <a:spcBef>
                <a:spcPts val="0"/>
              </a:spcBef>
            </a:pPr>
            <a:endParaRPr lang="fr-FR" sz="1600"/>
          </a:p>
          <a:p>
            <a:pPr>
              <a:spcBef>
                <a:spcPts val="0"/>
              </a:spcBef>
            </a:pPr>
            <a:r>
              <a:rPr lang="fr-FR" sz="1600"/>
              <a:t>Des outils d’aide à la prise en main pour les Caf :</a:t>
            </a:r>
          </a:p>
          <a:p>
            <a:pPr marL="685800" lvl="2" indent="-342900">
              <a:spcBef>
                <a:spcPts val="0"/>
              </a:spcBef>
              <a:buFont typeface="+mj-lt"/>
              <a:buAutoNum type="arabicPeriod"/>
            </a:pPr>
            <a:r>
              <a:rPr lang="fr-FR" sz="1600"/>
              <a:t>Guide utilisateurs</a:t>
            </a:r>
          </a:p>
          <a:p>
            <a:pPr marL="685800" lvl="2" indent="-342900">
              <a:spcBef>
                <a:spcPts val="0"/>
              </a:spcBef>
              <a:buFont typeface="+mj-lt"/>
              <a:buAutoNum type="arabicPeriod"/>
            </a:pPr>
            <a:r>
              <a:rPr lang="fr-FR" sz="1600"/>
              <a:t>Fiches techniques</a:t>
            </a:r>
          </a:p>
          <a:p>
            <a:pPr marL="0" indent="0">
              <a:buNone/>
            </a:pPr>
            <a:endParaRPr lang="fr-FR" sz="1600" b="0"/>
          </a:p>
        </p:txBody>
      </p:sp>
      <p:sp>
        <p:nvSpPr>
          <p:cNvPr id="7" name="Rectangle 6">
            <a:extLst>
              <a:ext uri="{FF2B5EF4-FFF2-40B4-BE49-F238E27FC236}">
                <a16:creationId xmlns:a16="http://schemas.microsoft.com/office/drawing/2014/main" id="{9625FBD0-7912-E239-5338-05471C8D0750}"/>
              </a:ext>
            </a:extLst>
          </p:cNvPr>
          <p:cNvSpPr/>
          <p:nvPr/>
        </p:nvSpPr>
        <p:spPr>
          <a:xfrm>
            <a:off x="1025121" y="4427535"/>
            <a:ext cx="7369313" cy="1932155"/>
          </a:xfrm>
          <a:prstGeom prst="rect">
            <a:avLst/>
          </a:prstGeom>
          <a:solidFill>
            <a:srgbClr val="3C6F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a:latin typeface="Arial" panose="020B0604020202020204" pitchFamily="34" charset="0"/>
                <a:cs typeface="Arial" panose="020B0604020202020204" pitchFamily="34" charset="0"/>
              </a:rPr>
              <a:t>Depuis le mois d’Octobre, les Caf se rapprochent des gestionnaires </a:t>
            </a:r>
          </a:p>
          <a:p>
            <a:pPr algn="ctr"/>
            <a:r>
              <a:rPr lang="fr-FR">
                <a:latin typeface="Arial" panose="020B0604020202020204" pitchFamily="34" charset="0"/>
                <a:cs typeface="Arial" panose="020B0604020202020204" pitchFamily="34" charset="0"/>
              </a:rPr>
              <a:t>de Foyers jeunes travailleurs afin de :</a:t>
            </a:r>
          </a:p>
          <a:p>
            <a:pPr algn="ctr"/>
            <a:endParaRPr lang="fr-FR">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fr-FR" sz="1600">
                <a:latin typeface="Arial" panose="020B0604020202020204" pitchFamily="34" charset="0"/>
                <a:cs typeface="Arial" panose="020B0604020202020204" pitchFamily="34" charset="0"/>
              </a:rPr>
              <a:t>Signer </a:t>
            </a:r>
            <a:r>
              <a:rPr lang="fr-FR" sz="1600" b="1" u="sng">
                <a:latin typeface="Arial" panose="020B0604020202020204" pitchFamily="34" charset="0"/>
                <a:cs typeface="Arial" panose="020B0604020202020204" pitchFamily="34" charset="0"/>
              </a:rPr>
              <a:t>les conventions</a:t>
            </a:r>
            <a:r>
              <a:rPr lang="fr-FR" sz="1600">
                <a:latin typeface="Arial" panose="020B0604020202020204" pitchFamily="34" charset="0"/>
                <a:cs typeface="Arial" panose="020B0604020202020204" pitchFamily="34" charset="0"/>
              </a:rPr>
              <a:t> d’accès à Mon Compte Partenaire</a:t>
            </a:r>
          </a:p>
          <a:p>
            <a:pPr marL="742950" lvl="1" indent="-285750" algn="just">
              <a:buFont typeface="Wingdings" panose="05000000000000000000" pitchFamily="2" charset="2"/>
              <a:buChar char="ü"/>
            </a:pPr>
            <a:r>
              <a:rPr lang="fr-FR" sz="1600">
                <a:latin typeface="Arial" panose="020B0604020202020204" pitchFamily="34" charset="0"/>
                <a:cs typeface="Arial" panose="020B0604020202020204" pitchFamily="34" charset="0"/>
              </a:rPr>
              <a:t>Informer les gestionnaires des </a:t>
            </a:r>
            <a:r>
              <a:rPr lang="fr-FR" sz="1600" b="1" u="sng">
                <a:latin typeface="Arial" panose="020B0604020202020204" pitchFamily="34" charset="0"/>
                <a:cs typeface="Arial" panose="020B0604020202020204" pitchFamily="34" charset="0"/>
              </a:rPr>
              <a:t>nouvelles modalités de déclaration de leurs données</a:t>
            </a:r>
          </a:p>
        </p:txBody>
      </p:sp>
    </p:spTree>
    <p:extLst>
      <p:ext uri="{BB962C8B-B14F-4D97-AF65-F5344CB8AC3E}">
        <p14:creationId xmlns:p14="http://schemas.microsoft.com/office/powerpoint/2010/main" val="40388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604FA88-4A8B-4DEB-B56E-29F41C71C774}"/>
              </a:ext>
            </a:extLst>
          </p:cNvPr>
          <p:cNvPicPr>
            <a:picLocks noChangeAspect="1"/>
          </p:cNvPicPr>
          <p:nvPr/>
        </p:nvPicPr>
        <p:blipFill>
          <a:blip r:embed="rId3"/>
          <a:stretch>
            <a:fillRect/>
          </a:stretch>
        </p:blipFill>
        <p:spPr>
          <a:xfrm>
            <a:off x="7205141" y="2256505"/>
            <a:ext cx="1560732" cy="1175911"/>
          </a:xfrm>
          <a:prstGeom prst="rect">
            <a:avLst/>
          </a:prstGeom>
        </p:spPr>
      </p:pic>
      <p:pic>
        <p:nvPicPr>
          <p:cNvPr id="3" name="Image 2">
            <a:extLst>
              <a:ext uri="{FF2B5EF4-FFF2-40B4-BE49-F238E27FC236}">
                <a16:creationId xmlns:a16="http://schemas.microsoft.com/office/drawing/2014/main" id="{07236421-2F4E-4947-8012-36ED91A83458}"/>
              </a:ext>
            </a:extLst>
          </p:cNvPr>
          <p:cNvPicPr>
            <a:picLocks noChangeAspect="1"/>
          </p:cNvPicPr>
          <p:nvPr/>
        </p:nvPicPr>
        <p:blipFill>
          <a:blip r:embed="rId4"/>
          <a:stretch>
            <a:fillRect/>
          </a:stretch>
        </p:blipFill>
        <p:spPr>
          <a:xfrm>
            <a:off x="5592322" y="2151045"/>
            <a:ext cx="1560732" cy="1166944"/>
          </a:xfrm>
          <a:prstGeom prst="rect">
            <a:avLst/>
          </a:prstGeom>
        </p:spPr>
      </p:pic>
      <p:sp>
        <p:nvSpPr>
          <p:cNvPr id="2" name="Titre 1">
            <a:extLst>
              <a:ext uri="{FF2B5EF4-FFF2-40B4-BE49-F238E27FC236}">
                <a16:creationId xmlns:a16="http://schemas.microsoft.com/office/drawing/2014/main" id="{8F62F98D-FCEC-40FA-B290-D08C8D3D7397}"/>
              </a:ext>
            </a:extLst>
          </p:cNvPr>
          <p:cNvSpPr>
            <a:spLocks noGrp="1"/>
          </p:cNvSpPr>
          <p:nvPr>
            <p:ph type="title"/>
          </p:nvPr>
        </p:nvSpPr>
        <p:spPr>
          <a:xfrm>
            <a:off x="438860" y="281141"/>
            <a:ext cx="7284607" cy="721434"/>
          </a:xfrm>
        </p:spPr>
        <p:txBody>
          <a:bodyPr/>
          <a:lstStyle/>
          <a:p>
            <a:r>
              <a:rPr lang="fr-FR" sz="2000"/>
              <a:t>9. Les outils déployés pour accompagner les FJT</a:t>
            </a:r>
          </a:p>
        </p:txBody>
      </p:sp>
      <p:sp>
        <p:nvSpPr>
          <p:cNvPr id="13" name="ZoneTexte 12">
            <a:extLst>
              <a:ext uri="{FF2B5EF4-FFF2-40B4-BE49-F238E27FC236}">
                <a16:creationId xmlns:a16="http://schemas.microsoft.com/office/drawing/2014/main" id="{29D4A4FF-2ADB-412B-815B-0B3A3A12F593}"/>
              </a:ext>
            </a:extLst>
          </p:cNvPr>
          <p:cNvSpPr txBox="1"/>
          <p:nvPr/>
        </p:nvSpPr>
        <p:spPr>
          <a:xfrm>
            <a:off x="459958" y="1090076"/>
            <a:ext cx="8407464" cy="584775"/>
          </a:xfrm>
          <a:prstGeom prst="rect">
            <a:avLst/>
          </a:prstGeom>
          <a:noFill/>
        </p:spPr>
        <p:txBody>
          <a:bodyPr wrap="square" rtlCol="0">
            <a:spAutoFit/>
          </a:bodyPr>
          <a:lstStyle/>
          <a:p>
            <a:pPr algn="just"/>
            <a:r>
              <a:rPr lang="fr-FR" sz="1600" b="1" u="sng">
                <a:solidFill>
                  <a:schemeClr val="accent1"/>
                </a:solidFill>
                <a:latin typeface="Arial" panose="020B0604020202020204" pitchFamily="34" charset="0"/>
                <a:cs typeface="Arial" panose="020B0604020202020204" pitchFamily="34" charset="0"/>
              </a:rPr>
              <a:t>Au niveau local </a:t>
            </a:r>
            <a:r>
              <a:rPr lang="fr-FR" sz="1600" b="1">
                <a:solidFill>
                  <a:schemeClr val="accent1"/>
                </a:solidFill>
                <a:latin typeface="Arial" panose="020B0604020202020204" pitchFamily="34" charset="0"/>
                <a:cs typeface="Arial" panose="020B0604020202020204" pitchFamily="34" charset="0"/>
              </a:rPr>
              <a:t>: Un accompagnement des Caf via l’organisation de réunion et la mise à disposition de documentation</a:t>
            </a:r>
          </a:p>
        </p:txBody>
      </p:sp>
      <p:sp>
        <p:nvSpPr>
          <p:cNvPr id="14" name="ZoneTexte 13">
            <a:extLst>
              <a:ext uri="{FF2B5EF4-FFF2-40B4-BE49-F238E27FC236}">
                <a16:creationId xmlns:a16="http://schemas.microsoft.com/office/drawing/2014/main" id="{32E81D9F-5FCC-4204-82C4-3ECF8819130A}"/>
              </a:ext>
            </a:extLst>
          </p:cNvPr>
          <p:cNvSpPr txBox="1"/>
          <p:nvPr/>
        </p:nvSpPr>
        <p:spPr>
          <a:xfrm>
            <a:off x="404046" y="4130297"/>
            <a:ext cx="8130886" cy="584775"/>
          </a:xfrm>
          <a:prstGeom prst="rect">
            <a:avLst/>
          </a:prstGeom>
          <a:noFill/>
        </p:spPr>
        <p:txBody>
          <a:bodyPr wrap="square" rtlCol="0">
            <a:spAutoFit/>
          </a:bodyPr>
          <a:lstStyle/>
          <a:p>
            <a:pPr algn="just"/>
            <a:r>
              <a:rPr lang="fr-FR" sz="1600" b="1" u="sng">
                <a:solidFill>
                  <a:schemeClr val="accent1"/>
                </a:solidFill>
                <a:latin typeface="Arial" panose="020B0604020202020204" pitchFamily="34" charset="0"/>
                <a:cs typeface="Arial" panose="020B0604020202020204" pitchFamily="34" charset="0"/>
              </a:rPr>
              <a:t>Au niveau national </a:t>
            </a:r>
            <a:r>
              <a:rPr lang="fr-FR" sz="1600" b="1">
                <a:solidFill>
                  <a:schemeClr val="accent1"/>
                </a:solidFill>
                <a:latin typeface="Arial" panose="020B0604020202020204" pitchFamily="34" charset="0"/>
                <a:cs typeface="Arial" panose="020B0604020202020204" pitchFamily="34" charset="0"/>
              </a:rPr>
              <a:t>: Un accompagnement de la Cnaf auprès des partenaires, représentants nationaux</a:t>
            </a:r>
          </a:p>
        </p:txBody>
      </p:sp>
      <p:pic>
        <p:nvPicPr>
          <p:cNvPr id="15" name="Image 14">
            <a:extLst>
              <a:ext uri="{FF2B5EF4-FFF2-40B4-BE49-F238E27FC236}">
                <a16:creationId xmlns:a16="http://schemas.microsoft.com/office/drawing/2014/main" id="{8304BD7D-7DD1-44A3-98FA-F559FE20DBB4}"/>
              </a:ext>
            </a:extLst>
          </p:cNvPr>
          <p:cNvPicPr>
            <a:picLocks noChangeAspect="1"/>
          </p:cNvPicPr>
          <p:nvPr/>
        </p:nvPicPr>
        <p:blipFill>
          <a:blip r:embed="rId5"/>
          <a:stretch>
            <a:fillRect/>
          </a:stretch>
        </p:blipFill>
        <p:spPr>
          <a:xfrm>
            <a:off x="1068777" y="4818700"/>
            <a:ext cx="2217482" cy="1118382"/>
          </a:xfrm>
          <a:prstGeom prst="rect">
            <a:avLst/>
          </a:prstGeom>
        </p:spPr>
      </p:pic>
      <p:sp>
        <p:nvSpPr>
          <p:cNvPr id="21" name="ZoneTexte 20">
            <a:extLst>
              <a:ext uri="{FF2B5EF4-FFF2-40B4-BE49-F238E27FC236}">
                <a16:creationId xmlns:a16="http://schemas.microsoft.com/office/drawing/2014/main" id="{7DF3142D-DAFA-4EC7-8655-89438B58517A}"/>
              </a:ext>
            </a:extLst>
          </p:cNvPr>
          <p:cNvSpPr txBox="1"/>
          <p:nvPr/>
        </p:nvSpPr>
        <p:spPr>
          <a:xfrm>
            <a:off x="3085466" y="3397564"/>
            <a:ext cx="2646606" cy="692497"/>
          </a:xfrm>
          <a:prstGeom prst="rect">
            <a:avLst/>
          </a:prstGeom>
          <a:noFill/>
        </p:spPr>
        <p:txBody>
          <a:bodyPr wrap="square" rtlCol="0">
            <a:spAutoFit/>
          </a:bodyPr>
          <a:lstStyle/>
          <a:p>
            <a:pPr algn="ctr"/>
            <a:r>
              <a:rPr lang="fr-FR" sz="1300" b="1">
                <a:solidFill>
                  <a:schemeClr val="accent4">
                    <a:lumMod val="75000"/>
                  </a:schemeClr>
                </a:solidFill>
                <a:latin typeface="Arial" panose="020B0604020202020204" pitchFamily="34" charset="0"/>
                <a:cs typeface="Arial" panose="020B0604020202020204" pitchFamily="34" charset="0"/>
              </a:rPr>
              <a:t>Des réunions collectives d’information et si besoin, un accompagnement individuel</a:t>
            </a:r>
          </a:p>
        </p:txBody>
      </p:sp>
      <p:sp>
        <p:nvSpPr>
          <p:cNvPr id="22" name="ZoneTexte 21">
            <a:extLst>
              <a:ext uri="{FF2B5EF4-FFF2-40B4-BE49-F238E27FC236}">
                <a16:creationId xmlns:a16="http://schemas.microsoft.com/office/drawing/2014/main" id="{0FC3A355-74EA-4D83-AD7A-9EE035A7A6EE}"/>
              </a:ext>
            </a:extLst>
          </p:cNvPr>
          <p:cNvSpPr txBox="1"/>
          <p:nvPr/>
        </p:nvSpPr>
        <p:spPr>
          <a:xfrm>
            <a:off x="6163164" y="3377758"/>
            <a:ext cx="2646606" cy="492443"/>
          </a:xfrm>
          <a:prstGeom prst="rect">
            <a:avLst/>
          </a:prstGeom>
          <a:noFill/>
        </p:spPr>
        <p:txBody>
          <a:bodyPr wrap="square" rtlCol="0">
            <a:spAutoFit/>
          </a:bodyPr>
          <a:lstStyle/>
          <a:p>
            <a:pPr algn="ctr"/>
            <a:r>
              <a:rPr lang="fr-FR" sz="1300" b="1">
                <a:solidFill>
                  <a:schemeClr val="accent1">
                    <a:lumMod val="60000"/>
                    <a:lumOff val="40000"/>
                  </a:schemeClr>
                </a:solidFill>
                <a:latin typeface="Arial" panose="020B0604020202020204" pitchFamily="34" charset="0"/>
                <a:cs typeface="Arial" panose="020B0604020202020204" pitchFamily="34" charset="0"/>
              </a:rPr>
              <a:t>Des tutoriels vidéo pour accompagner la prise en main</a:t>
            </a:r>
          </a:p>
        </p:txBody>
      </p:sp>
      <p:sp>
        <p:nvSpPr>
          <p:cNvPr id="23" name="ZoneTexte 22">
            <a:extLst>
              <a:ext uri="{FF2B5EF4-FFF2-40B4-BE49-F238E27FC236}">
                <a16:creationId xmlns:a16="http://schemas.microsoft.com/office/drawing/2014/main" id="{20C0C8F1-BD65-4AE7-A869-B4986DA9E7B1}"/>
              </a:ext>
            </a:extLst>
          </p:cNvPr>
          <p:cNvSpPr txBox="1"/>
          <p:nvPr/>
        </p:nvSpPr>
        <p:spPr>
          <a:xfrm>
            <a:off x="874991" y="5937082"/>
            <a:ext cx="2646606" cy="492443"/>
          </a:xfrm>
          <a:prstGeom prst="rect">
            <a:avLst/>
          </a:prstGeom>
          <a:noFill/>
        </p:spPr>
        <p:txBody>
          <a:bodyPr wrap="square" rtlCol="0">
            <a:spAutoFit/>
          </a:bodyPr>
          <a:lstStyle/>
          <a:p>
            <a:pPr algn="ctr"/>
            <a:r>
              <a:rPr lang="fr-FR" sz="1300" b="1">
                <a:solidFill>
                  <a:schemeClr val="accent4">
                    <a:lumMod val="75000"/>
                  </a:schemeClr>
                </a:solidFill>
                <a:latin typeface="Arial" panose="020B0604020202020204" pitchFamily="34" charset="0"/>
                <a:cs typeface="Arial" panose="020B0604020202020204" pitchFamily="34" charset="0"/>
              </a:rPr>
              <a:t>Participation aux Comités nationaux partenariaux </a:t>
            </a:r>
          </a:p>
        </p:txBody>
      </p:sp>
      <p:sp>
        <p:nvSpPr>
          <p:cNvPr id="24" name="Rectangle 23">
            <a:extLst>
              <a:ext uri="{FF2B5EF4-FFF2-40B4-BE49-F238E27FC236}">
                <a16:creationId xmlns:a16="http://schemas.microsoft.com/office/drawing/2014/main" id="{F24189B3-1496-492E-899F-F2E2A84623FA}"/>
              </a:ext>
            </a:extLst>
          </p:cNvPr>
          <p:cNvSpPr/>
          <p:nvPr/>
        </p:nvSpPr>
        <p:spPr>
          <a:xfrm>
            <a:off x="4237770" y="6037109"/>
            <a:ext cx="4572000" cy="292388"/>
          </a:xfrm>
          <a:prstGeom prst="rect">
            <a:avLst/>
          </a:prstGeom>
        </p:spPr>
        <p:txBody>
          <a:bodyPr>
            <a:spAutoFit/>
          </a:bodyPr>
          <a:lstStyle/>
          <a:p>
            <a:pPr algn="ctr"/>
            <a:r>
              <a:rPr lang="fr-FR" sz="1300" b="1">
                <a:solidFill>
                  <a:schemeClr val="accent6">
                    <a:lumMod val="50000"/>
                  </a:schemeClr>
                </a:solidFill>
                <a:latin typeface="Arial" panose="020B0604020202020204" pitchFamily="34" charset="0"/>
                <a:cs typeface="Arial" panose="020B0604020202020204" pitchFamily="34" charset="0"/>
              </a:rPr>
              <a:t>Rencontre avec les fédérations nationales</a:t>
            </a:r>
            <a:endParaRPr lang="fr-FR" sz="1300">
              <a:solidFill>
                <a:schemeClr val="accent6">
                  <a:lumMod val="50000"/>
                </a:schemeClr>
              </a:solidFill>
            </a:endParaRPr>
          </a:p>
        </p:txBody>
      </p:sp>
      <p:pic>
        <p:nvPicPr>
          <p:cNvPr id="1026" name="Picture 2" descr="Resultado de imagen de CLIPART FEDERATIONS">
            <a:extLst>
              <a:ext uri="{FF2B5EF4-FFF2-40B4-BE49-F238E27FC236}">
                <a16:creationId xmlns:a16="http://schemas.microsoft.com/office/drawing/2014/main" id="{F05525CD-685E-4E40-8253-CD52037AFC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8452" y="4725337"/>
            <a:ext cx="2018638" cy="12117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de CLIPART FEDERATIONS">
            <a:extLst>
              <a:ext uri="{FF2B5EF4-FFF2-40B4-BE49-F238E27FC236}">
                <a16:creationId xmlns:a16="http://schemas.microsoft.com/office/drawing/2014/main" id="{F05525CD-685E-4E40-8253-CD52037AFC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6259" y="1960564"/>
            <a:ext cx="2018638" cy="12117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677E421D-C188-40D5-9C84-803A687001F3}"/>
              </a:ext>
            </a:extLst>
          </p:cNvPr>
          <p:cNvPicPr>
            <a:picLocks noChangeAspect="1"/>
          </p:cNvPicPr>
          <p:nvPr/>
        </p:nvPicPr>
        <p:blipFill>
          <a:blip r:embed="rId7"/>
          <a:stretch>
            <a:fillRect/>
          </a:stretch>
        </p:blipFill>
        <p:spPr>
          <a:xfrm>
            <a:off x="6653783" y="1541991"/>
            <a:ext cx="1560733" cy="1175911"/>
          </a:xfrm>
          <a:prstGeom prst="rect">
            <a:avLst/>
          </a:prstGeom>
        </p:spPr>
      </p:pic>
      <p:grpSp>
        <p:nvGrpSpPr>
          <p:cNvPr id="8" name="Groupe 7">
            <a:extLst>
              <a:ext uri="{FF2B5EF4-FFF2-40B4-BE49-F238E27FC236}">
                <a16:creationId xmlns:a16="http://schemas.microsoft.com/office/drawing/2014/main" id="{6765D5E5-6810-4DD8-80A2-0EC26B677028}"/>
              </a:ext>
            </a:extLst>
          </p:cNvPr>
          <p:cNvGrpSpPr/>
          <p:nvPr/>
        </p:nvGrpSpPr>
        <p:grpSpPr>
          <a:xfrm>
            <a:off x="438860" y="1858676"/>
            <a:ext cx="2646606" cy="1980061"/>
            <a:chOff x="438860" y="1858676"/>
            <a:chExt cx="2646606" cy="1980061"/>
          </a:xfrm>
        </p:grpSpPr>
        <p:sp>
          <p:nvSpPr>
            <p:cNvPr id="16" name="ZoneTexte 15">
              <a:extLst>
                <a:ext uri="{FF2B5EF4-FFF2-40B4-BE49-F238E27FC236}">
                  <a16:creationId xmlns:a16="http://schemas.microsoft.com/office/drawing/2014/main" id="{D5834D32-A962-49C9-9820-ED65A0C1A8DB}"/>
                </a:ext>
              </a:extLst>
            </p:cNvPr>
            <p:cNvSpPr txBox="1"/>
            <p:nvPr/>
          </p:nvSpPr>
          <p:spPr>
            <a:xfrm>
              <a:off x="438860" y="3346294"/>
              <a:ext cx="2646606" cy="492443"/>
            </a:xfrm>
            <a:prstGeom prst="rect">
              <a:avLst/>
            </a:prstGeom>
            <a:noFill/>
          </p:spPr>
          <p:txBody>
            <a:bodyPr wrap="square" rtlCol="0">
              <a:spAutoFit/>
            </a:bodyPr>
            <a:lstStyle/>
            <a:p>
              <a:pPr algn="ctr"/>
              <a:r>
                <a:rPr lang="fr-FR" sz="1300" b="1">
                  <a:solidFill>
                    <a:schemeClr val="accent2">
                      <a:lumMod val="50000"/>
                    </a:schemeClr>
                  </a:solidFill>
                  <a:latin typeface="Arial" panose="020B0604020202020204" pitchFamily="34" charset="0"/>
                  <a:cs typeface="Arial" panose="020B0604020202020204" pitchFamily="34" charset="0"/>
                </a:rPr>
                <a:t>Un guide utilisateur et une plaquette d’information</a:t>
              </a:r>
            </a:p>
          </p:txBody>
        </p:sp>
        <p:grpSp>
          <p:nvGrpSpPr>
            <p:cNvPr id="4" name="Groupe 3">
              <a:extLst>
                <a:ext uri="{FF2B5EF4-FFF2-40B4-BE49-F238E27FC236}">
                  <a16:creationId xmlns:a16="http://schemas.microsoft.com/office/drawing/2014/main" id="{309086BE-88A8-4046-8053-30F13B71F4EA}"/>
                </a:ext>
              </a:extLst>
            </p:cNvPr>
            <p:cNvGrpSpPr/>
            <p:nvPr/>
          </p:nvGrpSpPr>
          <p:grpSpPr>
            <a:xfrm>
              <a:off x="633927" y="1858676"/>
              <a:ext cx="2290626" cy="1275197"/>
              <a:chOff x="633927" y="1858676"/>
              <a:chExt cx="2290626" cy="1275197"/>
            </a:xfrm>
          </p:grpSpPr>
          <p:sp>
            <p:nvSpPr>
              <p:cNvPr id="11" name="Rectangle 10">
                <a:extLst>
                  <a:ext uri="{FF2B5EF4-FFF2-40B4-BE49-F238E27FC236}">
                    <a16:creationId xmlns:a16="http://schemas.microsoft.com/office/drawing/2014/main" id="{DB55C057-4307-41F6-8F81-040290820439}"/>
                  </a:ext>
                </a:extLst>
              </p:cNvPr>
              <p:cNvSpPr/>
              <p:nvPr/>
            </p:nvSpPr>
            <p:spPr>
              <a:xfrm rot="1693232">
                <a:off x="1834157" y="1865130"/>
                <a:ext cx="1090396" cy="1268743"/>
              </a:xfrm>
              <a:prstGeom prst="rect">
                <a:avLst/>
              </a:prstGeom>
              <a:blipFill rotWithShape="1">
                <a:blip r:embed="rId8"/>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Image 4">
                <a:extLst>
                  <a:ext uri="{FF2B5EF4-FFF2-40B4-BE49-F238E27FC236}">
                    <a16:creationId xmlns:a16="http://schemas.microsoft.com/office/drawing/2014/main" id="{E3868995-5264-4F3C-AF1F-D29BCFF18D58}"/>
                  </a:ext>
                </a:extLst>
              </p:cNvPr>
              <p:cNvPicPr>
                <a:picLocks noChangeAspect="1"/>
              </p:cNvPicPr>
              <p:nvPr/>
            </p:nvPicPr>
            <p:blipFill>
              <a:blip r:embed="rId9"/>
              <a:stretch>
                <a:fillRect/>
              </a:stretch>
            </p:blipFill>
            <p:spPr>
              <a:xfrm rot="20282268">
                <a:off x="633927" y="1858676"/>
                <a:ext cx="1132542" cy="1262910"/>
              </a:xfrm>
              <a:prstGeom prst="rect">
                <a:avLst/>
              </a:prstGeom>
            </p:spPr>
          </p:pic>
        </p:grpSp>
      </p:grpSp>
    </p:spTree>
    <p:extLst>
      <p:ext uri="{BB962C8B-B14F-4D97-AF65-F5344CB8AC3E}">
        <p14:creationId xmlns:p14="http://schemas.microsoft.com/office/powerpoint/2010/main" val="242245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50E0E-5E0E-498E-8C27-D5CA2D917B80}"/>
              </a:ext>
            </a:extLst>
          </p:cNvPr>
          <p:cNvSpPr>
            <a:spLocks noGrp="1"/>
          </p:cNvSpPr>
          <p:nvPr>
            <p:ph type="title"/>
          </p:nvPr>
        </p:nvSpPr>
        <p:spPr/>
        <p:txBody>
          <a:bodyPr/>
          <a:lstStyle/>
          <a:p>
            <a:r>
              <a:rPr lang="fr-FR" sz="2400"/>
              <a:t>Pour plus d’informations…</a:t>
            </a:r>
          </a:p>
        </p:txBody>
      </p:sp>
      <p:sp>
        <p:nvSpPr>
          <p:cNvPr id="3" name="Espace réservé du numéro de diapositive 2">
            <a:extLst>
              <a:ext uri="{FF2B5EF4-FFF2-40B4-BE49-F238E27FC236}">
                <a16:creationId xmlns:a16="http://schemas.microsoft.com/office/drawing/2014/main" id="{B20A28F3-ACE9-409C-80BF-40EBF4B9261E}"/>
              </a:ext>
            </a:extLst>
          </p:cNvPr>
          <p:cNvSpPr>
            <a:spLocks noGrp="1"/>
          </p:cNvSpPr>
          <p:nvPr>
            <p:ph type="sldNum" sz="quarter" idx="12"/>
          </p:nvPr>
        </p:nvSpPr>
        <p:spPr/>
        <p:txBody>
          <a:bodyPr/>
          <a:lstStyle/>
          <a:p>
            <a:fld id="{197FF5B0-28E7-40A5-8E16-E27985AA105F}" type="slidenum">
              <a:rPr lang="fr-FR" smtClean="0"/>
              <a:t>16</a:t>
            </a:fld>
            <a:endParaRPr lang="fr-FR"/>
          </a:p>
        </p:txBody>
      </p:sp>
      <p:sp>
        <p:nvSpPr>
          <p:cNvPr id="4" name="Espace réservé du texte 3">
            <a:extLst>
              <a:ext uri="{FF2B5EF4-FFF2-40B4-BE49-F238E27FC236}">
                <a16:creationId xmlns:a16="http://schemas.microsoft.com/office/drawing/2014/main" id="{8E6F0128-EFB2-4944-9FDC-762DAEBF0EC1}"/>
              </a:ext>
            </a:extLst>
          </p:cNvPr>
          <p:cNvSpPr>
            <a:spLocks noGrp="1"/>
          </p:cNvSpPr>
          <p:nvPr>
            <p:ph type="body" sz="quarter" idx="13"/>
          </p:nvPr>
        </p:nvSpPr>
        <p:spPr/>
        <p:txBody>
          <a:bodyPr>
            <a:normAutofit/>
          </a:bodyPr>
          <a:lstStyle/>
          <a:p>
            <a:pPr marL="0" indent="0">
              <a:buNone/>
            </a:pPr>
            <a:endParaRPr lang="fr-FR" b="0"/>
          </a:p>
          <a:p>
            <a:pPr marL="0" indent="0">
              <a:buNone/>
            </a:pPr>
            <a:endParaRPr lang="fr-FR" b="0"/>
          </a:p>
          <a:p>
            <a:r>
              <a:rPr lang="fr-FR" b="0"/>
              <a:t>La page d’information du service </a:t>
            </a:r>
            <a:r>
              <a:rPr lang="fr-FR" b="0" err="1"/>
              <a:t>Afas</a:t>
            </a:r>
            <a:endParaRPr lang="fr-FR" b="0"/>
          </a:p>
          <a:p>
            <a:endParaRPr lang="fr-FR"/>
          </a:p>
          <a:p>
            <a:endParaRPr lang="fr-FR"/>
          </a:p>
          <a:p>
            <a:endParaRPr lang="fr-FR"/>
          </a:p>
          <a:p>
            <a:pPr marL="0" indent="0">
              <a:buNone/>
            </a:pPr>
            <a:endParaRPr lang="fr-FR"/>
          </a:p>
          <a:p>
            <a:r>
              <a:rPr lang="fr-FR" b="0"/>
              <a:t>Le tutoriel « Déclarer ses données »</a:t>
            </a:r>
          </a:p>
        </p:txBody>
      </p:sp>
      <p:pic>
        <p:nvPicPr>
          <p:cNvPr id="7" name="Image 6">
            <a:extLst>
              <a:ext uri="{FF2B5EF4-FFF2-40B4-BE49-F238E27FC236}">
                <a16:creationId xmlns:a16="http://schemas.microsoft.com/office/drawing/2014/main" id="{8D0B9066-D9C7-42AA-9195-46659C36F7E5}"/>
              </a:ext>
            </a:extLst>
          </p:cNvPr>
          <p:cNvPicPr>
            <a:picLocks noChangeAspect="1"/>
          </p:cNvPicPr>
          <p:nvPr/>
        </p:nvPicPr>
        <p:blipFill>
          <a:blip r:embed="rId3"/>
          <a:stretch>
            <a:fillRect/>
          </a:stretch>
        </p:blipFill>
        <p:spPr>
          <a:xfrm>
            <a:off x="4635374" y="4231065"/>
            <a:ext cx="3177765" cy="2005961"/>
          </a:xfrm>
          <a:prstGeom prst="rect">
            <a:avLst/>
          </a:prstGeom>
        </p:spPr>
      </p:pic>
      <p:pic>
        <p:nvPicPr>
          <p:cNvPr id="8" name="Image 7">
            <a:extLst>
              <a:ext uri="{FF2B5EF4-FFF2-40B4-BE49-F238E27FC236}">
                <a16:creationId xmlns:a16="http://schemas.microsoft.com/office/drawing/2014/main" id="{FDE4F2C3-FB71-4A20-B1BC-B20212D2087E}"/>
              </a:ext>
            </a:extLst>
          </p:cNvPr>
          <p:cNvPicPr>
            <a:picLocks noChangeAspect="1"/>
          </p:cNvPicPr>
          <p:nvPr/>
        </p:nvPicPr>
        <p:blipFill>
          <a:blip r:embed="rId4"/>
          <a:stretch>
            <a:fillRect/>
          </a:stretch>
        </p:blipFill>
        <p:spPr>
          <a:xfrm>
            <a:off x="4178461" y="1427977"/>
            <a:ext cx="4329159" cy="2397916"/>
          </a:xfrm>
          <a:prstGeom prst="rect">
            <a:avLst/>
          </a:prstGeom>
        </p:spPr>
      </p:pic>
    </p:spTree>
    <p:extLst>
      <p:ext uri="{BB962C8B-B14F-4D97-AF65-F5344CB8AC3E}">
        <p14:creationId xmlns:p14="http://schemas.microsoft.com/office/powerpoint/2010/main" val="19941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EEB6E-71CE-F66C-2F43-979EE1BBD16B}"/>
              </a:ext>
            </a:extLst>
          </p:cNvPr>
          <p:cNvSpPr>
            <a:spLocks noGrp="1"/>
          </p:cNvSpPr>
          <p:nvPr>
            <p:ph type="title"/>
          </p:nvPr>
        </p:nvSpPr>
        <p:spPr/>
        <p:txBody>
          <a:bodyPr/>
          <a:lstStyle/>
          <a:p>
            <a:r>
              <a:rPr lang="fr-FR" sz="2000"/>
              <a:t>CONCLUSION</a:t>
            </a:r>
          </a:p>
        </p:txBody>
      </p:sp>
      <p:sp>
        <p:nvSpPr>
          <p:cNvPr id="3" name="Espace réservé du numéro de diapositive 2">
            <a:extLst>
              <a:ext uri="{FF2B5EF4-FFF2-40B4-BE49-F238E27FC236}">
                <a16:creationId xmlns:a16="http://schemas.microsoft.com/office/drawing/2014/main" id="{F5A1B8B7-4F76-09DF-9BF8-31A874067C2F}"/>
              </a:ext>
            </a:extLst>
          </p:cNvPr>
          <p:cNvSpPr>
            <a:spLocks noGrp="1"/>
          </p:cNvSpPr>
          <p:nvPr>
            <p:ph type="sldNum" sz="quarter" idx="12"/>
          </p:nvPr>
        </p:nvSpPr>
        <p:spPr/>
        <p:txBody>
          <a:bodyPr/>
          <a:lstStyle/>
          <a:p>
            <a:fld id="{197FF5B0-28E7-40A5-8E16-E27985AA105F}" type="slidenum">
              <a:rPr lang="fr-FR" smtClean="0"/>
              <a:t>17</a:t>
            </a:fld>
            <a:endParaRPr lang="fr-FR"/>
          </a:p>
        </p:txBody>
      </p:sp>
      <p:grpSp>
        <p:nvGrpSpPr>
          <p:cNvPr id="5" name="Group 7">
            <a:extLst>
              <a:ext uri="{FF2B5EF4-FFF2-40B4-BE49-F238E27FC236}">
                <a16:creationId xmlns:a16="http://schemas.microsoft.com/office/drawing/2014/main" id="{FAEC27DA-5682-2364-4C15-24CB233BB9A7}"/>
              </a:ext>
            </a:extLst>
          </p:cNvPr>
          <p:cNvGrpSpPr/>
          <p:nvPr/>
        </p:nvGrpSpPr>
        <p:grpSpPr>
          <a:xfrm>
            <a:off x="438860" y="1764707"/>
            <a:ext cx="3793996" cy="3917847"/>
            <a:chOff x="626954" y="1353063"/>
            <a:chExt cx="5058661" cy="5223796"/>
          </a:xfrm>
        </p:grpSpPr>
        <p:sp>
          <p:nvSpPr>
            <p:cNvPr id="6" name="Rectangle 5">
              <a:extLst>
                <a:ext uri="{FF2B5EF4-FFF2-40B4-BE49-F238E27FC236}">
                  <a16:creationId xmlns:a16="http://schemas.microsoft.com/office/drawing/2014/main" id="{FB4C3716-D57B-49BC-11D4-5A1FB7FEB97A}"/>
                </a:ext>
              </a:extLst>
            </p:cNvPr>
            <p:cNvSpPr/>
            <p:nvPr/>
          </p:nvSpPr>
          <p:spPr>
            <a:xfrm>
              <a:off x="626955" y="1353063"/>
              <a:ext cx="5058660" cy="5223796"/>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7" name="ZoneTexte 48">
              <a:extLst>
                <a:ext uri="{FF2B5EF4-FFF2-40B4-BE49-F238E27FC236}">
                  <a16:creationId xmlns:a16="http://schemas.microsoft.com/office/drawing/2014/main" id="{86511443-F7B6-4867-A4F6-904405C6DAD5}"/>
                </a:ext>
              </a:extLst>
            </p:cNvPr>
            <p:cNvSpPr txBox="1"/>
            <p:nvPr/>
          </p:nvSpPr>
          <p:spPr>
            <a:xfrm>
              <a:off x="626954" y="4142054"/>
              <a:ext cx="5058661" cy="1231107"/>
            </a:xfrm>
            <a:prstGeom prst="rect">
              <a:avLst/>
            </a:prstGeom>
            <a:noFill/>
          </p:spPr>
          <p:txBody>
            <a:bodyPr wrap="square" rtlCol="0" anchor="ctr">
              <a:spAutoFit/>
            </a:bodyPr>
            <a:lstStyle/>
            <a:p>
              <a:pPr algn="ctr"/>
              <a:r>
                <a:rPr lang="fr-FR">
                  <a:solidFill>
                    <a:schemeClr val="tx2"/>
                  </a:solidFill>
                  <a:latin typeface="Arial" panose="020B0604020202020204" pitchFamily="34" charset="0"/>
                  <a:cs typeface="Arial" panose="020B0604020202020204" pitchFamily="34" charset="0"/>
                </a:rPr>
                <a:t>Le </a:t>
              </a:r>
              <a:r>
                <a:rPr lang="fr-FR" b="1">
                  <a:solidFill>
                    <a:schemeClr val="tx2"/>
                  </a:solidFill>
                  <a:latin typeface="Arial" panose="020B0604020202020204" pitchFamily="34" charset="0"/>
                  <a:cs typeface="Arial" panose="020B0604020202020204" pitchFamily="34" charset="0"/>
                </a:rPr>
                <a:t>support</a:t>
              </a:r>
              <a:r>
                <a:rPr lang="fr-FR">
                  <a:solidFill>
                    <a:schemeClr val="tx2"/>
                  </a:solidFill>
                  <a:latin typeface="Arial" panose="020B0604020202020204" pitchFamily="34" charset="0"/>
                  <a:cs typeface="Arial" panose="020B0604020202020204" pitchFamily="34" charset="0"/>
                </a:rPr>
                <a:t> de cette réunion vous sera transmis</a:t>
              </a:r>
              <a:r>
                <a:rPr lang="fr-FR" b="1">
                  <a:solidFill>
                    <a:schemeClr val="tx2"/>
                  </a:solidFill>
                  <a:latin typeface="Arial" panose="020B0604020202020204" pitchFamily="34" charset="0"/>
                  <a:cs typeface="Arial" panose="020B0604020202020204" pitchFamily="34" charset="0"/>
                </a:rPr>
                <a:t> </a:t>
              </a:r>
              <a:r>
                <a:rPr lang="fr-FR">
                  <a:solidFill>
                    <a:schemeClr val="tx2"/>
                  </a:solidFill>
                  <a:latin typeface="Arial" panose="020B0604020202020204" pitchFamily="34" charset="0"/>
                  <a:cs typeface="Arial" panose="020B0604020202020204" pitchFamily="34" charset="0"/>
                </a:rPr>
                <a:t>ainsi que </a:t>
              </a:r>
              <a:r>
                <a:rPr lang="fr-FR" b="1">
                  <a:solidFill>
                    <a:schemeClr val="tx2"/>
                  </a:solidFill>
                  <a:latin typeface="Arial" panose="020B0604020202020204" pitchFamily="34" charset="0"/>
                  <a:cs typeface="Arial" panose="020B0604020202020204" pitchFamily="34" charset="0"/>
                </a:rPr>
                <a:t>la plaquette de communication</a:t>
              </a:r>
              <a:endParaRPr lang="fr-FR">
                <a:solidFill>
                  <a:schemeClr val="tx2"/>
                </a:solidFill>
                <a:latin typeface="Arial" panose="020B0604020202020204" pitchFamily="34" charset="0"/>
                <a:cs typeface="Arial" panose="020B0604020202020204" pitchFamily="34" charset="0"/>
              </a:endParaRPr>
            </a:p>
          </p:txBody>
        </p:sp>
        <p:grpSp>
          <p:nvGrpSpPr>
            <p:cNvPr id="8" name="Group 55">
              <a:extLst>
                <a:ext uri="{FF2B5EF4-FFF2-40B4-BE49-F238E27FC236}">
                  <a16:creationId xmlns:a16="http://schemas.microsoft.com/office/drawing/2014/main" id="{F050E8C6-8F50-0607-16B9-09EFDA0FABB4}"/>
                </a:ext>
              </a:extLst>
            </p:cNvPr>
            <p:cNvGrpSpPr/>
            <p:nvPr/>
          </p:nvGrpSpPr>
          <p:grpSpPr>
            <a:xfrm>
              <a:off x="2314075" y="1441457"/>
              <a:ext cx="1684420" cy="1684420"/>
              <a:chOff x="2367634" y="1501617"/>
              <a:chExt cx="1684420" cy="1684420"/>
            </a:xfrm>
          </p:grpSpPr>
          <p:sp>
            <p:nvSpPr>
              <p:cNvPr id="9" name="Oval 1">
                <a:extLst>
                  <a:ext uri="{FF2B5EF4-FFF2-40B4-BE49-F238E27FC236}">
                    <a16:creationId xmlns:a16="http://schemas.microsoft.com/office/drawing/2014/main" id="{C65371AE-B588-2007-CDEC-410621DCC765}"/>
                  </a:ext>
                </a:extLst>
              </p:cNvPr>
              <p:cNvSpPr/>
              <p:nvPr/>
            </p:nvSpPr>
            <p:spPr>
              <a:xfrm>
                <a:off x="2367634" y="1501617"/>
                <a:ext cx="1684420" cy="16844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10" name="Graphic 52" descr="Folder Search with solid fill">
                <a:extLst>
                  <a:ext uri="{FF2B5EF4-FFF2-40B4-BE49-F238E27FC236}">
                    <a16:creationId xmlns:a16="http://schemas.microsoft.com/office/drawing/2014/main" id="{E15C6D6A-FBE9-43E0-13D5-858F13235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1614" y="1723871"/>
                <a:ext cx="1256460" cy="1256460"/>
              </a:xfrm>
              <a:prstGeom prst="rect">
                <a:avLst/>
              </a:prstGeom>
            </p:spPr>
          </p:pic>
        </p:grpSp>
      </p:grpSp>
      <p:grpSp>
        <p:nvGrpSpPr>
          <p:cNvPr id="11" name="Group 8">
            <a:extLst>
              <a:ext uri="{FF2B5EF4-FFF2-40B4-BE49-F238E27FC236}">
                <a16:creationId xmlns:a16="http://schemas.microsoft.com/office/drawing/2014/main" id="{760FF888-E50A-3BBD-74CF-48F614074B3D}"/>
              </a:ext>
            </a:extLst>
          </p:cNvPr>
          <p:cNvGrpSpPr/>
          <p:nvPr/>
        </p:nvGrpSpPr>
        <p:grpSpPr>
          <a:xfrm>
            <a:off x="4911144" y="1764707"/>
            <a:ext cx="3793995" cy="3917847"/>
            <a:chOff x="6506386" y="1353063"/>
            <a:chExt cx="5058660" cy="5223796"/>
          </a:xfrm>
        </p:grpSpPr>
        <p:sp>
          <p:nvSpPr>
            <p:cNvPr id="12" name="Rectangle 11">
              <a:extLst>
                <a:ext uri="{FF2B5EF4-FFF2-40B4-BE49-F238E27FC236}">
                  <a16:creationId xmlns:a16="http://schemas.microsoft.com/office/drawing/2014/main" id="{EA1A2896-DD23-8424-7735-4E8F50FDB833}"/>
                </a:ext>
              </a:extLst>
            </p:cNvPr>
            <p:cNvSpPr/>
            <p:nvPr/>
          </p:nvSpPr>
          <p:spPr>
            <a:xfrm>
              <a:off x="6506386" y="1353063"/>
              <a:ext cx="5058660" cy="52237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3" name="ZoneTexte 48">
              <a:extLst>
                <a:ext uri="{FF2B5EF4-FFF2-40B4-BE49-F238E27FC236}">
                  <a16:creationId xmlns:a16="http://schemas.microsoft.com/office/drawing/2014/main" id="{FCE5C932-423F-959F-EC73-32BACEBBA9FE}"/>
                </a:ext>
              </a:extLst>
            </p:cNvPr>
            <p:cNvSpPr txBox="1"/>
            <p:nvPr/>
          </p:nvSpPr>
          <p:spPr>
            <a:xfrm>
              <a:off x="6506386" y="4094640"/>
              <a:ext cx="5058659" cy="1231107"/>
            </a:xfrm>
            <a:prstGeom prst="rect">
              <a:avLst/>
            </a:prstGeom>
            <a:noFill/>
          </p:spPr>
          <p:txBody>
            <a:bodyPr wrap="square" rtlCol="0" anchor="ctr">
              <a:spAutoFit/>
            </a:bodyPr>
            <a:lstStyle/>
            <a:p>
              <a:pPr algn="ctr"/>
              <a:r>
                <a:rPr lang="fr-FR">
                  <a:solidFill>
                    <a:schemeClr val="bg1"/>
                  </a:solidFill>
                  <a:latin typeface="Arial" panose="020B0604020202020204" pitchFamily="34" charset="0"/>
                  <a:cs typeface="Arial" panose="020B0604020202020204" pitchFamily="34" charset="0"/>
                </a:rPr>
                <a:t>Pour tout autre </a:t>
              </a:r>
              <a:r>
                <a:rPr lang="fr-FR" b="1">
                  <a:solidFill>
                    <a:schemeClr val="bg1"/>
                  </a:solidFill>
                  <a:latin typeface="Arial" panose="020B0604020202020204" pitchFamily="34" charset="0"/>
                  <a:cs typeface="Arial" panose="020B0604020202020204" pitchFamily="34" charset="0"/>
                </a:rPr>
                <a:t>complément</a:t>
              </a:r>
              <a:r>
                <a:rPr lang="fr-FR">
                  <a:solidFill>
                    <a:schemeClr val="bg1"/>
                  </a:solidFill>
                  <a:latin typeface="Arial" panose="020B0604020202020204" pitchFamily="34" charset="0"/>
                  <a:cs typeface="Arial" panose="020B0604020202020204" pitchFamily="34" charset="0"/>
                </a:rPr>
                <a:t> ou </a:t>
              </a:r>
              <a:r>
                <a:rPr lang="fr-FR" b="1">
                  <a:solidFill>
                    <a:schemeClr val="bg1"/>
                  </a:solidFill>
                  <a:latin typeface="Arial" panose="020B0604020202020204" pitchFamily="34" charset="0"/>
                  <a:cs typeface="Arial" panose="020B0604020202020204" pitchFamily="34" charset="0"/>
                </a:rPr>
                <a:t>question</a:t>
              </a:r>
              <a:r>
                <a:rPr lang="fr-FR">
                  <a:solidFill>
                    <a:schemeClr val="bg1"/>
                  </a:solidFill>
                  <a:latin typeface="Arial" panose="020B0604020202020204" pitchFamily="34" charset="0"/>
                  <a:cs typeface="Arial" panose="020B0604020202020204" pitchFamily="34" charset="0"/>
                </a:rPr>
                <a:t>, n’hésitez pas à </a:t>
              </a:r>
              <a:r>
                <a:rPr lang="fr-FR" b="1">
                  <a:solidFill>
                    <a:schemeClr val="bg1"/>
                  </a:solidFill>
                  <a:latin typeface="Arial" panose="020B0604020202020204" pitchFamily="34" charset="0"/>
                  <a:cs typeface="Arial" panose="020B0604020202020204" pitchFamily="34" charset="0"/>
                </a:rPr>
                <a:t>revenir vers nous</a:t>
              </a:r>
            </a:p>
          </p:txBody>
        </p:sp>
        <p:grpSp>
          <p:nvGrpSpPr>
            <p:cNvPr id="14" name="Group 6">
              <a:extLst>
                <a:ext uri="{FF2B5EF4-FFF2-40B4-BE49-F238E27FC236}">
                  <a16:creationId xmlns:a16="http://schemas.microsoft.com/office/drawing/2014/main" id="{D35DBA9E-10B4-EE01-7F73-4F1D5F272944}"/>
                </a:ext>
              </a:extLst>
            </p:cNvPr>
            <p:cNvGrpSpPr/>
            <p:nvPr/>
          </p:nvGrpSpPr>
          <p:grpSpPr>
            <a:xfrm>
              <a:off x="8193506" y="1441457"/>
              <a:ext cx="1684420" cy="1684420"/>
              <a:chOff x="8129338" y="1441457"/>
              <a:chExt cx="1684420" cy="1684420"/>
            </a:xfrm>
          </p:grpSpPr>
          <p:sp>
            <p:nvSpPr>
              <p:cNvPr id="15" name="Oval 2">
                <a:extLst>
                  <a:ext uri="{FF2B5EF4-FFF2-40B4-BE49-F238E27FC236}">
                    <a16:creationId xmlns:a16="http://schemas.microsoft.com/office/drawing/2014/main" id="{DCE7C08C-00C2-5915-CB74-214D3712F83C}"/>
                  </a:ext>
                </a:extLst>
              </p:cNvPr>
              <p:cNvSpPr/>
              <p:nvPr/>
            </p:nvSpPr>
            <p:spPr>
              <a:xfrm>
                <a:off x="8129338" y="1441457"/>
                <a:ext cx="1684420" cy="1684420"/>
              </a:xfrm>
              <a:prstGeom prst="ellips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16" name="Graphic 48" descr="Questions with solid fill">
                <a:extLst>
                  <a:ext uri="{FF2B5EF4-FFF2-40B4-BE49-F238E27FC236}">
                    <a16:creationId xmlns:a16="http://schemas.microsoft.com/office/drawing/2014/main" id="{9C3E09B1-A26D-AF23-7ABC-42427E4879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7674" y="1638227"/>
                <a:ext cx="1427748" cy="1427748"/>
              </a:xfrm>
              <a:prstGeom prst="rect">
                <a:avLst/>
              </a:prstGeom>
            </p:spPr>
          </p:pic>
        </p:grpSp>
      </p:grpSp>
    </p:spTree>
    <p:extLst>
      <p:ext uri="{BB962C8B-B14F-4D97-AF65-F5344CB8AC3E}">
        <p14:creationId xmlns:p14="http://schemas.microsoft.com/office/powerpoint/2010/main" val="148237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5200" y="1901043"/>
            <a:ext cx="5638800" cy="1362075"/>
          </a:xfrm>
        </p:spPr>
        <p:txBody>
          <a:bodyPr>
            <a:normAutofit/>
          </a:bodyPr>
          <a:lstStyle/>
          <a:p>
            <a:r>
              <a:rPr lang="fr-FR" sz="4000" b="1"/>
              <a:t>MERCI</a:t>
            </a:r>
          </a:p>
        </p:txBody>
      </p:sp>
    </p:spTree>
    <p:extLst>
      <p:ext uri="{BB962C8B-B14F-4D97-AF65-F5344CB8AC3E}">
        <p14:creationId xmlns:p14="http://schemas.microsoft.com/office/powerpoint/2010/main" val="259040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47BD5-3175-FEB0-6E6A-5AEFCA25CF32}"/>
              </a:ext>
            </a:extLst>
          </p:cNvPr>
          <p:cNvSpPr>
            <a:spLocks noGrp="1"/>
          </p:cNvSpPr>
          <p:nvPr>
            <p:ph type="title"/>
          </p:nvPr>
        </p:nvSpPr>
        <p:spPr/>
        <p:txBody>
          <a:bodyPr/>
          <a:lstStyle/>
          <a:p>
            <a:r>
              <a:rPr lang="fr-FR" sz="2000"/>
              <a:t>Les intervenants</a:t>
            </a:r>
          </a:p>
        </p:txBody>
      </p:sp>
      <p:sp>
        <p:nvSpPr>
          <p:cNvPr id="3" name="Espace réservé du numéro de diapositive 2">
            <a:extLst>
              <a:ext uri="{FF2B5EF4-FFF2-40B4-BE49-F238E27FC236}">
                <a16:creationId xmlns:a16="http://schemas.microsoft.com/office/drawing/2014/main" id="{4023CC55-15E0-E9B5-6F8B-79B1D4E020B5}"/>
              </a:ext>
            </a:extLst>
          </p:cNvPr>
          <p:cNvSpPr>
            <a:spLocks noGrp="1"/>
          </p:cNvSpPr>
          <p:nvPr>
            <p:ph type="sldNum" sz="quarter" idx="12"/>
          </p:nvPr>
        </p:nvSpPr>
        <p:spPr/>
        <p:txBody>
          <a:bodyPr/>
          <a:lstStyle/>
          <a:p>
            <a:fld id="{197FF5B0-28E7-40A5-8E16-E27985AA105F}" type="slidenum">
              <a:rPr lang="fr-FR" smtClean="0"/>
              <a:t>2</a:t>
            </a:fld>
            <a:endParaRPr lang="fr-FR"/>
          </a:p>
        </p:txBody>
      </p:sp>
      <p:grpSp>
        <p:nvGrpSpPr>
          <p:cNvPr id="5" name="Groupe 4">
            <a:extLst>
              <a:ext uri="{FF2B5EF4-FFF2-40B4-BE49-F238E27FC236}">
                <a16:creationId xmlns:a16="http://schemas.microsoft.com/office/drawing/2014/main" id="{247C125C-8CA8-A57A-DB2A-076E88C0A473}"/>
              </a:ext>
            </a:extLst>
          </p:cNvPr>
          <p:cNvGrpSpPr/>
          <p:nvPr/>
        </p:nvGrpSpPr>
        <p:grpSpPr>
          <a:xfrm>
            <a:off x="181288" y="1645210"/>
            <a:ext cx="7799750" cy="2240394"/>
            <a:chOff x="-1165751" y="1501746"/>
            <a:chExt cx="7799750" cy="2240394"/>
          </a:xfrm>
        </p:grpSpPr>
        <p:sp>
          <p:nvSpPr>
            <p:cNvPr id="6" name="TextBox 19">
              <a:extLst>
                <a:ext uri="{FF2B5EF4-FFF2-40B4-BE49-F238E27FC236}">
                  <a16:creationId xmlns:a16="http://schemas.microsoft.com/office/drawing/2014/main" id="{F612074F-211A-4B9A-F8CC-F7A6AEBF9C41}"/>
                </a:ext>
              </a:extLst>
            </p:cNvPr>
            <p:cNvSpPr txBox="1"/>
            <p:nvPr/>
          </p:nvSpPr>
          <p:spPr>
            <a:xfrm>
              <a:off x="-1165751" y="2634144"/>
              <a:ext cx="3225692" cy="1107996"/>
            </a:xfrm>
            <a:prstGeom prst="rect">
              <a:avLst/>
            </a:prstGeom>
            <a:noFill/>
          </p:spPr>
          <p:txBody>
            <a:bodyPr wrap="square" lIns="91440" tIns="45720" rIns="91440" bIns="45720" rtlCol="0" anchor="t">
              <a:spAutoFit/>
            </a:bodyPr>
            <a:lstStyle/>
            <a:p>
              <a:pPr algn="ctr"/>
              <a:r>
                <a:rPr lang="fr-FR" sz="1600" b="1">
                  <a:solidFill>
                    <a:schemeClr val="tx2"/>
                  </a:solidFill>
                  <a:latin typeface="Arial"/>
                  <a:cs typeface="Arial"/>
                </a:rPr>
                <a:t>Stéphanie CHAMBRON</a:t>
              </a:r>
            </a:p>
            <a:p>
              <a:pPr algn="ctr"/>
              <a:r>
                <a:rPr lang="fr-FR" sz="1400">
                  <a:solidFill>
                    <a:schemeClr val="tx2"/>
                  </a:solidFill>
                  <a:latin typeface="Arial"/>
                  <a:cs typeface="Arial"/>
                </a:rPr>
                <a:t>Responsable du pôle MOA AFC</a:t>
              </a:r>
              <a:br>
                <a:rPr lang="fr-FR" sz="1400">
                  <a:latin typeface="Arial" panose="020B0604020202020204" pitchFamily="34" charset="0"/>
                  <a:cs typeface="Arial" panose="020B0604020202020204" pitchFamily="34" charset="0"/>
                </a:rPr>
              </a:br>
              <a:r>
                <a:rPr lang="fr-FR" sz="1200">
                  <a:solidFill>
                    <a:schemeClr val="tx2"/>
                  </a:solidFill>
                  <a:latin typeface="Arial"/>
                  <a:cs typeface="Arial"/>
                </a:rPr>
                <a:t> </a:t>
              </a:r>
              <a:r>
                <a:rPr lang="fr-FR" sz="1200" i="1">
                  <a:solidFill>
                    <a:schemeClr val="tx2"/>
                  </a:solidFill>
                  <a:latin typeface="Arial"/>
                  <a:cs typeface="Arial"/>
                </a:rPr>
                <a:t>Direction des Politiques Familiales et Sociales </a:t>
              </a:r>
              <a:endParaRPr lang="fr-FR" sz="1200" i="1">
                <a:solidFill>
                  <a:schemeClr val="tx2"/>
                </a:solidFill>
                <a:latin typeface="Arial" panose="020B0604020202020204" pitchFamily="34" charset="0"/>
                <a:cs typeface="Arial" panose="020B0604020202020204" pitchFamily="34" charset="0"/>
              </a:endParaRPr>
            </a:p>
            <a:p>
              <a:pPr algn="ctr"/>
              <a:endParaRPr lang="fr-FR" sz="1200">
                <a:solidFill>
                  <a:schemeClr val="tx2"/>
                </a:solidFill>
                <a:latin typeface="Arial" panose="020B0604020202020204" pitchFamily="34" charset="0"/>
                <a:cs typeface="Arial" panose="020B0604020202020204" pitchFamily="34" charset="0"/>
              </a:endParaRPr>
            </a:p>
          </p:txBody>
        </p:sp>
        <p:sp>
          <p:nvSpPr>
            <p:cNvPr id="7" name="TextBox 20">
              <a:extLst>
                <a:ext uri="{FF2B5EF4-FFF2-40B4-BE49-F238E27FC236}">
                  <a16:creationId xmlns:a16="http://schemas.microsoft.com/office/drawing/2014/main" id="{D1C3CACE-D5CA-0DC3-5A4A-85019CF4BC5C}"/>
                </a:ext>
              </a:extLst>
            </p:cNvPr>
            <p:cNvSpPr txBox="1"/>
            <p:nvPr/>
          </p:nvSpPr>
          <p:spPr>
            <a:xfrm>
              <a:off x="3170370" y="2634144"/>
              <a:ext cx="3463629" cy="954107"/>
            </a:xfrm>
            <a:prstGeom prst="rect">
              <a:avLst/>
            </a:prstGeom>
            <a:noFill/>
          </p:spPr>
          <p:txBody>
            <a:bodyPr wrap="square" lIns="91440" tIns="45720" rIns="91440" bIns="45720" rtlCol="0" anchor="t">
              <a:spAutoFit/>
            </a:bodyPr>
            <a:lstStyle/>
            <a:p>
              <a:pPr algn="ctr"/>
              <a:r>
                <a:rPr lang="fr-FR" sz="1600" b="1">
                  <a:solidFill>
                    <a:schemeClr val="tx2"/>
                  </a:solidFill>
                  <a:latin typeface="Arial"/>
                  <a:cs typeface="Arial"/>
                </a:rPr>
                <a:t>Eléonore FAUCHER</a:t>
              </a:r>
            </a:p>
            <a:p>
              <a:pPr algn="ctr"/>
              <a:r>
                <a:rPr lang="fr-FR" sz="1400">
                  <a:solidFill>
                    <a:schemeClr val="tx2"/>
                  </a:solidFill>
                  <a:latin typeface="Arial"/>
                  <a:cs typeface="Arial"/>
                </a:rPr>
                <a:t>Chef de projet au sein du Pôle MOA AFC </a:t>
              </a:r>
              <a:endParaRPr lang="fr-FR" sz="1400">
                <a:solidFill>
                  <a:schemeClr val="tx2"/>
                </a:solidFill>
                <a:latin typeface="Arial" panose="020B0604020202020204" pitchFamily="34" charset="0"/>
                <a:cs typeface="Arial" panose="020B0604020202020204" pitchFamily="34" charset="0"/>
              </a:endParaRPr>
            </a:p>
            <a:p>
              <a:pPr algn="ctr"/>
              <a:r>
                <a:rPr lang="fr-FR" sz="1200" i="1">
                  <a:solidFill>
                    <a:schemeClr val="tx2"/>
                  </a:solidFill>
                  <a:latin typeface="Arial"/>
                  <a:cs typeface="Arial"/>
                </a:rPr>
                <a:t>Direction des Politiques Familiales et Sociales </a:t>
              </a:r>
              <a:endParaRPr lang="fr-FR" sz="1200" i="1">
                <a:solidFill>
                  <a:schemeClr val="tx2"/>
                </a:solidFill>
                <a:latin typeface="Arial" panose="020B0604020202020204" pitchFamily="34" charset="0"/>
                <a:cs typeface="Arial" panose="020B0604020202020204" pitchFamily="34" charset="0"/>
              </a:endParaRPr>
            </a:p>
            <a:p>
              <a:pPr algn="ctr"/>
              <a:endParaRPr lang="fr-FR" sz="1400">
                <a:solidFill>
                  <a:schemeClr val="tx2"/>
                </a:solidFill>
                <a:latin typeface="Arial" panose="020B0604020202020204" pitchFamily="34" charset="0"/>
                <a:cs typeface="Arial" panose="020B0604020202020204" pitchFamily="34" charset="0"/>
              </a:endParaRPr>
            </a:p>
          </p:txBody>
        </p:sp>
        <p:sp>
          <p:nvSpPr>
            <p:cNvPr id="8" name="Oval 22">
              <a:extLst>
                <a:ext uri="{FF2B5EF4-FFF2-40B4-BE49-F238E27FC236}">
                  <a16:creationId xmlns:a16="http://schemas.microsoft.com/office/drawing/2014/main" id="{49BF2717-2F29-98F5-4FD4-123F67A70756}"/>
                </a:ext>
              </a:extLst>
            </p:cNvPr>
            <p:cNvSpPr/>
            <p:nvPr/>
          </p:nvSpPr>
          <p:spPr>
            <a:xfrm>
              <a:off x="4385407" y="1583420"/>
              <a:ext cx="1033554" cy="969049"/>
            </a:xfrm>
            <a:prstGeom prst="ellipse">
              <a:avLst/>
            </a:prstGeom>
            <a:blipFill>
              <a:blip r:embed="rId3">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Oval 24">
              <a:extLst>
                <a:ext uri="{FF2B5EF4-FFF2-40B4-BE49-F238E27FC236}">
                  <a16:creationId xmlns:a16="http://schemas.microsoft.com/office/drawing/2014/main" id="{3157ABAF-31ED-E95E-0377-D48A0C6592FA}"/>
                </a:ext>
              </a:extLst>
            </p:cNvPr>
            <p:cNvSpPr/>
            <p:nvPr/>
          </p:nvSpPr>
          <p:spPr>
            <a:xfrm>
              <a:off x="-293311" y="1501746"/>
              <a:ext cx="1008665" cy="1132398"/>
            </a:xfrm>
            <a:prstGeom prst="ellipse">
              <a:avLst/>
            </a:prstGeom>
            <a:blipFill>
              <a:blip r:embed="rId4">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1" name="TextBox 20">
            <a:extLst>
              <a:ext uri="{FF2B5EF4-FFF2-40B4-BE49-F238E27FC236}">
                <a16:creationId xmlns:a16="http://schemas.microsoft.com/office/drawing/2014/main" id="{EBD8FCDB-E50F-B0D5-BA87-FD9EEA50D985}"/>
              </a:ext>
            </a:extLst>
          </p:cNvPr>
          <p:cNvSpPr txBox="1"/>
          <p:nvPr/>
        </p:nvSpPr>
        <p:spPr>
          <a:xfrm>
            <a:off x="1259264" y="5403760"/>
            <a:ext cx="3463629" cy="738664"/>
          </a:xfrm>
          <a:prstGeom prst="rect">
            <a:avLst/>
          </a:prstGeom>
          <a:noFill/>
        </p:spPr>
        <p:txBody>
          <a:bodyPr wrap="square" lIns="91440" tIns="45720" rIns="91440" bIns="45720" rtlCol="0" anchor="t">
            <a:spAutoFit/>
          </a:bodyPr>
          <a:lstStyle/>
          <a:p>
            <a:pPr algn="ctr"/>
            <a:r>
              <a:rPr lang="fr-FR" sz="1600" b="1">
                <a:solidFill>
                  <a:schemeClr val="tx2"/>
                </a:solidFill>
                <a:latin typeface="Arial" panose="020B0604020202020204" pitchFamily="34" charset="0"/>
                <a:cs typeface="Arial" panose="020B0604020202020204" pitchFamily="34" charset="0"/>
              </a:rPr>
              <a:t>Maïa MEUNIER</a:t>
            </a:r>
          </a:p>
          <a:p>
            <a:pPr algn="ctr"/>
            <a:r>
              <a:rPr lang="fr-FR" sz="1400">
                <a:solidFill>
                  <a:schemeClr val="tx2"/>
                </a:solidFill>
                <a:latin typeface="Arial" panose="020B0604020202020204" pitchFamily="34" charset="0"/>
                <a:cs typeface="Arial" panose="020B0604020202020204" pitchFamily="34" charset="0"/>
              </a:rPr>
              <a:t>Conseillère politiques familiale et sociale</a:t>
            </a:r>
          </a:p>
          <a:p>
            <a:pPr algn="ctr"/>
            <a:r>
              <a:rPr lang="fr-FR" sz="1200" i="1">
                <a:solidFill>
                  <a:schemeClr val="tx2"/>
                </a:solidFill>
                <a:latin typeface="Arial"/>
                <a:cs typeface="Arial"/>
              </a:rPr>
              <a:t>Direction des Politiques Familiales et Sociales</a:t>
            </a:r>
            <a:endParaRPr lang="fr-FR" sz="1400" i="1">
              <a:solidFill>
                <a:schemeClr val="tx2"/>
              </a:solidFill>
              <a:latin typeface="Arial"/>
              <a:cs typeface="Arial"/>
            </a:endParaRPr>
          </a:p>
        </p:txBody>
      </p:sp>
      <p:pic>
        <p:nvPicPr>
          <p:cNvPr id="4" name="Picture 3" descr="image profil">
            <a:extLst>
              <a:ext uri="{FF2B5EF4-FFF2-40B4-BE49-F238E27FC236}">
                <a16:creationId xmlns:a16="http://schemas.microsoft.com/office/drawing/2014/main" id="{DC60EA53-FE11-2501-96AE-1207FB448414}"/>
              </a:ext>
            </a:extLst>
          </p:cNvPr>
          <p:cNvPicPr>
            <a:picLocks noChangeAspect="1"/>
          </p:cNvPicPr>
          <p:nvPr/>
        </p:nvPicPr>
        <p:blipFill rotWithShape="1">
          <a:blip r:embed="rId5"/>
          <a:srcRect l="-2825" t="-4494" r="2101" b="3933"/>
          <a:stretch/>
        </p:blipFill>
        <p:spPr>
          <a:xfrm>
            <a:off x="2672198" y="4060352"/>
            <a:ext cx="972000" cy="1018589"/>
          </a:xfrm>
          <a:prstGeom prst="ellipse">
            <a:avLst/>
          </a:prstGeom>
          <a:ln w="63500" cap="rnd">
            <a:noFill/>
          </a:ln>
          <a:effectLst>
            <a:softEdge rad="0"/>
          </a:effectLst>
          <a:scene3d>
            <a:camera prst="orthographicFront"/>
            <a:lightRig rig="contrasting" dir="t">
              <a:rot lat="0" lon="0" rev="3000000"/>
            </a:lightRig>
          </a:scene3d>
          <a:sp3d contourW="7620">
            <a:bevelT w="95250" h="31750"/>
            <a:contourClr>
              <a:srgbClr val="333333"/>
            </a:contourClr>
          </a:sp3d>
        </p:spPr>
      </p:pic>
      <p:pic>
        <p:nvPicPr>
          <p:cNvPr id="12" name="Image 11">
            <a:extLst>
              <a:ext uri="{FF2B5EF4-FFF2-40B4-BE49-F238E27FC236}">
                <a16:creationId xmlns:a16="http://schemas.microsoft.com/office/drawing/2014/main" id="{D56C8D07-1226-8AB5-813D-5AB10C1E6350}"/>
              </a:ext>
            </a:extLst>
          </p:cNvPr>
          <p:cNvPicPr>
            <a:picLocks noChangeAspect="1"/>
          </p:cNvPicPr>
          <p:nvPr/>
        </p:nvPicPr>
        <p:blipFill>
          <a:blip r:embed="rId6"/>
          <a:stretch>
            <a:fillRect/>
          </a:stretch>
        </p:blipFill>
        <p:spPr>
          <a:xfrm>
            <a:off x="6403805" y="4060352"/>
            <a:ext cx="972000" cy="954106"/>
          </a:xfrm>
          <a:prstGeom prst="rect">
            <a:avLst/>
          </a:prstGeom>
        </p:spPr>
      </p:pic>
      <p:sp>
        <p:nvSpPr>
          <p:cNvPr id="13" name="TextBox 20">
            <a:extLst>
              <a:ext uri="{FF2B5EF4-FFF2-40B4-BE49-F238E27FC236}">
                <a16:creationId xmlns:a16="http://schemas.microsoft.com/office/drawing/2014/main" id="{840270FD-9444-48C7-B9C7-DDF4B3C0C547}"/>
              </a:ext>
            </a:extLst>
          </p:cNvPr>
          <p:cNvSpPr txBox="1"/>
          <p:nvPr/>
        </p:nvSpPr>
        <p:spPr>
          <a:xfrm>
            <a:off x="5319804" y="5343095"/>
            <a:ext cx="3463629" cy="954107"/>
          </a:xfrm>
          <a:prstGeom prst="rect">
            <a:avLst/>
          </a:prstGeom>
          <a:noFill/>
        </p:spPr>
        <p:txBody>
          <a:bodyPr wrap="square" lIns="91440" tIns="45720" rIns="91440" bIns="45720" rtlCol="0" anchor="t">
            <a:spAutoFit/>
          </a:bodyPr>
          <a:lstStyle/>
          <a:p>
            <a:pPr algn="ctr"/>
            <a:r>
              <a:rPr lang="fr-FR" sz="1600" b="1">
                <a:solidFill>
                  <a:schemeClr val="tx2"/>
                </a:solidFill>
                <a:latin typeface="Arial"/>
                <a:cs typeface="Arial"/>
              </a:rPr>
              <a:t>Valérie CHOMAT</a:t>
            </a:r>
          </a:p>
          <a:p>
            <a:pPr algn="ctr"/>
            <a:r>
              <a:rPr lang="fr-FR" sz="1400">
                <a:solidFill>
                  <a:schemeClr val="tx2"/>
                </a:solidFill>
                <a:latin typeface="Arial"/>
                <a:cs typeface="Arial"/>
              </a:rPr>
              <a:t>Chef de projet au sein du Pôle MOA AFC </a:t>
            </a:r>
            <a:endParaRPr lang="fr-FR" sz="1400">
              <a:solidFill>
                <a:schemeClr val="tx2"/>
              </a:solidFill>
              <a:latin typeface="Arial" panose="020B0604020202020204" pitchFamily="34" charset="0"/>
              <a:cs typeface="Arial" panose="020B0604020202020204" pitchFamily="34" charset="0"/>
            </a:endParaRPr>
          </a:p>
          <a:p>
            <a:pPr algn="ctr"/>
            <a:r>
              <a:rPr lang="fr-FR" sz="1200" i="1">
                <a:solidFill>
                  <a:schemeClr val="tx2"/>
                </a:solidFill>
                <a:latin typeface="Arial"/>
                <a:cs typeface="Arial"/>
              </a:rPr>
              <a:t>Direction des Politiques Familiales et Sociales </a:t>
            </a:r>
            <a:endParaRPr lang="fr-FR" sz="1200" i="1">
              <a:solidFill>
                <a:schemeClr val="tx2"/>
              </a:solidFill>
              <a:latin typeface="Arial" panose="020B0604020202020204" pitchFamily="34" charset="0"/>
              <a:cs typeface="Arial" panose="020B0604020202020204" pitchFamily="34" charset="0"/>
            </a:endParaRPr>
          </a:p>
          <a:p>
            <a:pPr algn="ctr"/>
            <a:endParaRPr lang="fr-FR" sz="14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54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07937-1910-BE83-0364-FC8D38F82CC4}"/>
              </a:ext>
            </a:extLst>
          </p:cNvPr>
          <p:cNvSpPr>
            <a:spLocks noGrp="1"/>
          </p:cNvSpPr>
          <p:nvPr>
            <p:ph type="title"/>
          </p:nvPr>
        </p:nvSpPr>
        <p:spPr/>
        <p:txBody>
          <a:bodyPr/>
          <a:lstStyle/>
          <a:p>
            <a:r>
              <a:rPr lang="fr-FR" sz="2000">
                <a:solidFill>
                  <a:srgbClr val="41A2D1">
                    <a:lumMod val="75000"/>
                  </a:srgbClr>
                </a:solidFill>
              </a:rPr>
              <a:t>Les objectifs de ce temps d’échange</a:t>
            </a:r>
            <a:endParaRPr lang="fr-FR" sz="2000"/>
          </a:p>
        </p:txBody>
      </p:sp>
      <p:sp>
        <p:nvSpPr>
          <p:cNvPr id="3" name="Espace réservé du numéro de diapositive 2">
            <a:extLst>
              <a:ext uri="{FF2B5EF4-FFF2-40B4-BE49-F238E27FC236}">
                <a16:creationId xmlns:a16="http://schemas.microsoft.com/office/drawing/2014/main" id="{7A4F336A-5F09-E00E-C9A4-E4B98E4BBA0B}"/>
              </a:ext>
            </a:extLst>
          </p:cNvPr>
          <p:cNvSpPr>
            <a:spLocks noGrp="1"/>
          </p:cNvSpPr>
          <p:nvPr>
            <p:ph type="sldNum" sz="quarter" idx="12"/>
          </p:nvPr>
        </p:nvSpPr>
        <p:spPr/>
        <p:txBody>
          <a:bodyPr/>
          <a:lstStyle/>
          <a:p>
            <a:fld id="{197FF5B0-28E7-40A5-8E16-E27985AA105F}" type="slidenum">
              <a:rPr lang="fr-FR" smtClean="0"/>
              <a:t>3</a:t>
            </a:fld>
            <a:endParaRPr lang="fr-FR"/>
          </a:p>
        </p:txBody>
      </p:sp>
      <p:grpSp>
        <p:nvGrpSpPr>
          <p:cNvPr id="5" name="Group 40">
            <a:extLst>
              <a:ext uri="{FF2B5EF4-FFF2-40B4-BE49-F238E27FC236}">
                <a16:creationId xmlns:a16="http://schemas.microsoft.com/office/drawing/2014/main" id="{9DD2C807-4624-B898-E4D7-5EE279E4AB0D}"/>
              </a:ext>
            </a:extLst>
          </p:cNvPr>
          <p:cNvGrpSpPr/>
          <p:nvPr/>
        </p:nvGrpSpPr>
        <p:grpSpPr>
          <a:xfrm>
            <a:off x="438860" y="1731112"/>
            <a:ext cx="5256773" cy="553998"/>
            <a:chOff x="253069" y="1282352"/>
            <a:chExt cx="7009030" cy="738663"/>
          </a:xfrm>
        </p:grpSpPr>
        <p:sp>
          <p:nvSpPr>
            <p:cNvPr id="6" name="TextBox 32">
              <a:extLst>
                <a:ext uri="{FF2B5EF4-FFF2-40B4-BE49-F238E27FC236}">
                  <a16:creationId xmlns:a16="http://schemas.microsoft.com/office/drawing/2014/main" id="{60677DA5-2AA9-C74F-2153-7A5BE21E7F9A}"/>
                </a:ext>
              </a:extLst>
            </p:cNvPr>
            <p:cNvSpPr txBox="1"/>
            <p:nvPr/>
          </p:nvSpPr>
          <p:spPr>
            <a:xfrm>
              <a:off x="253069" y="1282352"/>
              <a:ext cx="588195" cy="738663"/>
            </a:xfrm>
            <a:prstGeom prst="rect">
              <a:avLst/>
            </a:prstGeom>
            <a:noFill/>
          </p:spPr>
          <p:txBody>
            <a:bodyPr wrap="none" rtlCol="0">
              <a:spAutoFit/>
            </a:bodyPr>
            <a:lstStyle/>
            <a:p>
              <a:pPr defTabSz="685800"/>
              <a:r>
                <a:rPr lang="fr-FR" sz="3000" b="1">
                  <a:solidFill>
                    <a:srgbClr val="B21F50"/>
                  </a:solidFill>
                  <a:latin typeface="Arial Black" panose="020B0A04020102020204" pitchFamily="34" charset="0"/>
                  <a:cs typeface="Arial" panose="020B0604020202020204" pitchFamily="34" charset="0"/>
                </a:rPr>
                <a:t>1</a:t>
              </a:r>
            </a:p>
          </p:txBody>
        </p:sp>
        <p:sp>
          <p:nvSpPr>
            <p:cNvPr id="7" name="TextBox 33">
              <a:extLst>
                <a:ext uri="{FF2B5EF4-FFF2-40B4-BE49-F238E27FC236}">
                  <a16:creationId xmlns:a16="http://schemas.microsoft.com/office/drawing/2014/main" id="{B638E225-CE83-D80A-91FB-3154A2966BE6}"/>
                </a:ext>
              </a:extLst>
            </p:cNvPr>
            <p:cNvSpPr txBox="1"/>
            <p:nvPr/>
          </p:nvSpPr>
          <p:spPr>
            <a:xfrm>
              <a:off x="871636" y="1400085"/>
              <a:ext cx="6390463" cy="492442"/>
            </a:xfrm>
            <a:prstGeom prst="rect">
              <a:avLst/>
            </a:prstGeom>
            <a:noFill/>
          </p:spPr>
          <p:txBody>
            <a:bodyPr wrap="square" rtlCol="0">
              <a:spAutoFit/>
            </a:bodyPr>
            <a:lstStyle/>
            <a:p>
              <a:pPr defTabSz="685800"/>
              <a:r>
                <a:rPr lang="fr-FR" b="1">
                  <a:solidFill>
                    <a:srgbClr val="3C6FA8"/>
                  </a:solidFill>
                  <a:latin typeface="Arial" panose="020B0604020202020204" pitchFamily="34" charset="0"/>
                  <a:cs typeface="Arial" panose="020B0604020202020204" pitchFamily="34" charset="0"/>
                </a:rPr>
                <a:t>Présenter </a:t>
              </a:r>
              <a:r>
                <a:rPr lang="fr-FR">
                  <a:solidFill>
                    <a:srgbClr val="2B142D"/>
                  </a:solidFill>
                  <a:latin typeface="Arial" panose="020B0604020202020204" pitchFamily="34" charset="0"/>
                  <a:cs typeface="Arial" panose="020B0604020202020204" pitchFamily="34" charset="0"/>
                </a:rPr>
                <a:t>le service </a:t>
              </a:r>
              <a:r>
                <a:rPr lang="fr-FR" b="1" err="1">
                  <a:solidFill>
                    <a:srgbClr val="3C6FA8"/>
                  </a:solidFill>
                  <a:latin typeface="Arial" panose="020B0604020202020204" pitchFamily="34" charset="0"/>
                  <a:cs typeface="Arial" panose="020B0604020202020204" pitchFamily="34" charset="0"/>
                </a:rPr>
                <a:t>Afas</a:t>
              </a:r>
              <a:endParaRPr lang="fr-FR" b="1">
                <a:solidFill>
                  <a:srgbClr val="3C6FA8"/>
                </a:solidFill>
                <a:latin typeface="Arial" panose="020B0604020202020204" pitchFamily="34" charset="0"/>
                <a:cs typeface="Arial" panose="020B0604020202020204" pitchFamily="34" charset="0"/>
              </a:endParaRPr>
            </a:p>
          </p:txBody>
        </p:sp>
      </p:grpSp>
      <p:grpSp>
        <p:nvGrpSpPr>
          <p:cNvPr id="8" name="Group 41">
            <a:extLst>
              <a:ext uri="{FF2B5EF4-FFF2-40B4-BE49-F238E27FC236}">
                <a16:creationId xmlns:a16="http://schemas.microsoft.com/office/drawing/2014/main" id="{61ADFD80-2749-CDDB-E8E5-998EB2C5D976}"/>
              </a:ext>
            </a:extLst>
          </p:cNvPr>
          <p:cNvGrpSpPr/>
          <p:nvPr/>
        </p:nvGrpSpPr>
        <p:grpSpPr>
          <a:xfrm>
            <a:off x="438860" y="2610009"/>
            <a:ext cx="5256773" cy="923330"/>
            <a:chOff x="253069" y="2640684"/>
            <a:chExt cx="7009030" cy="1231106"/>
          </a:xfrm>
        </p:grpSpPr>
        <p:sp>
          <p:nvSpPr>
            <p:cNvPr id="9" name="TextBox 34">
              <a:extLst>
                <a:ext uri="{FF2B5EF4-FFF2-40B4-BE49-F238E27FC236}">
                  <a16:creationId xmlns:a16="http://schemas.microsoft.com/office/drawing/2014/main" id="{40294AAF-00EB-1C50-84E6-5B3733831A3D}"/>
                </a:ext>
              </a:extLst>
            </p:cNvPr>
            <p:cNvSpPr txBox="1"/>
            <p:nvPr/>
          </p:nvSpPr>
          <p:spPr>
            <a:xfrm>
              <a:off x="253069" y="2640684"/>
              <a:ext cx="588195" cy="738663"/>
            </a:xfrm>
            <a:prstGeom prst="rect">
              <a:avLst/>
            </a:prstGeom>
            <a:noFill/>
          </p:spPr>
          <p:txBody>
            <a:bodyPr wrap="none" rtlCol="0">
              <a:spAutoFit/>
            </a:bodyPr>
            <a:lstStyle/>
            <a:p>
              <a:pPr defTabSz="685800"/>
              <a:r>
                <a:rPr lang="fr-FR" sz="3000" b="1">
                  <a:solidFill>
                    <a:srgbClr val="B21F50"/>
                  </a:solidFill>
                  <a:latin typeface="Arial Black" panose="020B0A04020102020204" pitchFamily="34" charset="0"/>
                  <a:cs typeface="Arial" panose="020B0604020202020204" pitchFamily="34" charset="0"/>
                </a:rPr>
                <a:t>2</a:t>
              </a:r>
            </a:p>
          </p:txBody>
        </p:sp>
        <p:sp>
          <p:nvSpPr>
            <p:cNvPr id="10" name="TextBox 35">
              <a:extLst>
                <a:ext uri="{FF2B5EF4-FFF2-40B4-BE49-F238E27FC236}">
                  <a16:creationId xmlns:a16="http://schemas.microsoft.com/office/drawing/2014/main" id="{DE1DB10E-43E8-19C4-B203-4D2683C7A619}"/>
                </a:ext>
              </a:extLst>
            </p:cNvPr>
            <p:cNvSpPr txBox="1"/>
            <p:nvPr/>
          </p:nvSpPr>
          <p:spPr>
            <a:xfrm>
              <a:off x="871636" y="2640684"/>
              <a:ext cx="6390463" cy="1231106"/>
            </a:xfrm>
            <a:prstGeom prst="rect">
              <a:avLst/>
            </a:prstGeom>
            <a:noFill/>
          </p:spPr>
          <p:txBody>
            <a:bodyPr wrap="square" rtlCol="0">
              <a:spAutoFit/>
            </a:bodyPr>
            <a:lstStyle/>
            <a:p>
              <a:pPr defTabSz="685800"/>
              <a:r>
                <a:rPr lang="fr-FR">
                  <a:solidFill>
                    <a:schemeClr val="tx2"/>
                  </a:solidFill>
                  <a:latin typeface="Arial" panose="020B0604020202020204" pitchFamily="34" charset="0"/>
                  <a:cs typeface="Arial" panose="020B0604020202020204" pitchFamily="34" charset="0"/>
                </a:rPr>
                <a:t>Expliquer</a:t>
              </a:r>
              <a:r>
                <a:rPr lang="fr-FR" b="1">
                  <a:solidFill>
                    <a:srgbClr val="3C6FA8"/>
                  </a:solidFill>
                  <a:latin typeface="Arial" panose="020B0604020202020204" pitchFamily="34" charset="0"/>
                  <a:cs typeface="Arial" panose="020B0604020202020204" pitchFamily="34" charset="0"/>
                </a:rPr>
                <a:t> les modalités d’organisation du déploiement </a:t>
              </a:r>
              <a:r>
                <a:rPr lang="fr-FR">
                  <a:solidFill>
                    <a:schemeClr val="tx2"/>
                  </a:solidFill>
                  <a:latin typeface="Arial" panose="020B0604020202020204" pitchFamily="34" charset="0"/>
                  <a:cs typeface="Arial" panose="020B0604020202020204" pitchFamily="34" charset="0"/>
                </a:rPr>
                <a:t>du</a:t>
              </a:r>
              <a:r>
                <a:rPr lang="fr-FR" b="1">
                  <a:solidFill>
                    <a:srgbClr val="3C6FA8"/>
                  </a:solidFill>
                  <a:latin typeface="Arial" panose="020B0604020202020204" pitchFamily="34" charset="0"/>
                  <a:cs typeface="Arial" panose="020B0604020202020204" pitchFamily="34" charset="0"/>
                </a:rPr>
                <a:t> </a:t>
              </a:r>
              <a:r>
                <a:rPr lang="fr-FR">
                  <a:solidFill>
                    <a:srgbClr val="2B142D"/>
                  </a:solidFill>
                  <a:latin typeface="Arial" panose="020B0604020202020204" pitchFamily="34" charset="0"/>
                  <a:cs typeface="Arial" panose="020B0604020202020204" pitchFamily="34" charset="0"/>
                </a:rPr>
                <a:t>service </a:t>
              </a:r>
              <a:r>
                <a:rPr lang="fr-FR" err="1">
                  <a:solidFill>
                    <a:srgbClr val="2B142D"/>
                  </a:solidFill>
                  <a:latin typeface="Arial" panose="020B0604020202020204" pitchFamily="34" charset="0"/>
                  <a:cs typeface="Arial" panose="020B0604020202020204" pitchFamily="34" charset="0"/>
                </a:rPr>
                <a:t>Afas</a:t>
              </a:r>
              <a:r>
                <a:rPr lang="fr-FR">
                  <a:solidFill>
                    <a:srgbClr val="2B142D"/>
                  </a:solidFill>
                  <a:latin typeface="Arial" panose="020B0604020202020204" pitchFamily="34" charset="0"/>
                  <a:cs typeface="Arial" panose="020B0604020202020204" pitchFamily="34" charset="0"/>
                </a:rPr>
                <a:t> pour les Foyers jeunes travailleurs</a:t>
              </a:r>
            </a:p>
          </p:txBody>
        </p:sp>
      </p:grpSp>
      <p:grpSp>
        <p:nvGrpSpPr>
          <p:cNvPr id="11" name="Group 42">
            <a:extLst>
              <a:ext uri="{FF2B5EF4-FFF2-40B4-BE49-F238E27FC236}">
                <a16:creationId xmlns:a16="http://schemas.microsoft.com/office/drawing/2014/main" id="{8DB5D711-9452-DD62-0C84-14308A603759}"/>
              </a:ext>
            </a:extLst>
          </p:cNvPr>
          <p:cNvGrpSpPr/>
          <p:nvPr/>
        </p:nvGrpSpPr>
        <p:grpSpPr>
          <a:xfrm>
            <a:off x="438860" y="3898575"/>
            <a:ext cx="5256773" cy="646331"/>
            <a:chOff x="253069" y="3806640"/>
            <a:chExt cx="7009030" cy="861774"/>
          </a:xfrm>
        </p:grpSpPr>
        <p:sp>
          <p:nvSpPr>
            <p:cNvPr id="12" name="TextBox 36">
              <a:extLst>
                <a:ext uri="{FF2B5EF4-FFF2-40B4-BE49-F238E27FC236}">
                  <a16:creationId xmlns:a16="http://schemas.microsoft.com/office/drawing/2014/main" id="{6B1E1B72-7398-3BCE-795D-A48CA7533064}"/>
                </a:ext>
              </a:extLst>
            </p:cNvPr>
            <p:cNvSpPr txBox="1"/>
            <p:nvPr/>
          </p:nvSpPr>
          <p:spPr>
            <a:xfrm>
              <a:off x="253069" y="3806640"/>
              <a:ext cx="588195" cy="738663"/>
            </a:xfrm>
            <a:prstGeom prst="rect">
              <a:avLst/>
            </a:prstGeom>
            <a:noFill/>
          </p:spPr>
          <p:txBody>
            <a:bodyPr wrap="none" rtlCol="0">
              <a:spAutoFit/>
            </a:bodyPr>
            <a:lstStyle/>
            <a:p>
              <a:pPr defTabSz="685800"/>
              <a:r>
                <a:rPr lang="fr-FR" sz="3000" b="1">
                  <a:solidFill>
                    <a:srgbClr val="B21F50"/>
                  </a:solidFill>
                  <a:latin typeface="Arial Black" panose="020B0A04020102020204" pitchFamily="34" charset="0"/>
                  <a:cs typeface="Arial" panose="020B0604020202020204" pitchFamily="34" charset="0"/>
                </a:rPr>
                <a:t>3</a:t>
              </a:r>
            </a:p>
          </p:txBody>
        </p:sp>
        <p:sp>
          <p:nvSpPr>
            <p:cNvPr id="13" name="TextBox 37">
              <a:extLst>
                <a:ext uri="{FF2B5EF4-FFF2-40B4-BE49-F238E27FC236}">
                  <a16:creationId xmlns:a16="http://schemas.microsoft.com/office/drawing/2014/main" id="{6F6C24A8-7B79-17E4-75BE-61EA7A92B5EB}"/>
                </a:ext>
              </a:extLst>
            </p:cNvPr>
            <p:cNvSpPr txBox="1"/>
            <p:nvPr/>
          </p:nvSpPr>
          <p:spPr>
            <a:xfrm>
              <a:off x="871636" y="3806640"/>
              <a:ext cx="6390463" cy="861774"/>
            </a:xfrm>
            <a:prstGeom prst="rect">
              <a:avLst/>
            </a:prstGeom>
            <a:noFill/>
          </p:spPr>
          <p:txBody>
            <a:bodyPr wrap="square" rtlCol="0">
              <a:spAutoFit/>
            </a:bodyPr>
            <a:lstStyle/>
            <a:p>
              <a:pPr defTabSz="685800"/>
              <a:r>
                <a:rPr lang="fr-FR">
                  <a:solidFill>
                    <a:srgbClr val="2B142D"/>
                  </a:solidFill>
                  <a:latin typeface="Arial" panose="020B0604020202020204" pitchFamily="34" charset="0"/>
                  <a:cs typeface="Arial" panose="020B0604020202020204" pitchFamily="34" charset="0"/>
                </a:rPr>
                <a:t>Détailler les </a:t>
              </a:r>
              <a:r>
                <a:rPr lang="fr-FR" b="1">
                  <a:solidFill>
                    <a:srgbClr val="3C6FA8"/>
                  </a:solidFill>
                  <a:latin typeface="Arial" panose="020B0604020202020204" pitchFamily="34" charset="0"/>
                  <a:cs typeface="Arial" panose="020B0604020202020204" pitchFamily="34" charset="0"/>
                </a:rPr>
                <a:t>outils existants </a:t>
              </a:r>
              <a:r>
                <a:rPr lang="fr-FR">
                  <a:solidFill>
                    <a:srgbClr val="2B142D"/>
                  </a:solidFill>
                  <a:latin typeface="Arial" panose="020B0604020202020204" pitchFamily="34" charset="0"/>
                  <a:cs typeface="Arial" panose="020B0604020202020204" pitchFamily="34" charset="0"/>
                </a:rPr>
                <a:t>pour accompagner le déploiement</a:t>
              </a:r>
            </a:p>
          </p:txBody>
        </p:sp>
      </p:grpSp>
      <p:grpSp>
        <p:nvGrpSpPr>
          <p:cNvPr id="14" name="Group 43">
            <a:extLst>
              <a:ext uri="{FF2B5EF4-FFF2-40B4-BE49-F238E27FC236}">
                <a16:creationId xmlns:a16="http://schemas.microsoft.com/office/drawing/2014/main" id="{3EC33E0C-392F-8827-CFF0-CFF97EE075C0}"/>
              </a:ext>
            </a:extLst>
          </p:cNvPr>
          <p:cNvGrpSpPr/>
          <p:nvPr/>
        </p:nvGrpSpPr>
        <p:grpSpPr>
          <a:xfrm>
            <a:off x="438860" y="4970882"/>
            <a:ext cx="5256773" cy="553998"/>
            <a:chOff x="253069" y="5294792"/>
            <a:chExt cx="7009030" cy="738663"/>
          </a:xfrm>
        </p:grpSpPr>
        <p:sp>
          <p:nvSpPr>
            <p:cNvPr id="15" name="TextBox 38">
              <a:extLst>
                <a:ext uri="{FF2B5EF4-FFF2-40B4-BE49-F238E27FC236}">
                  <a16:creationId xmlns:a16="http://schemas.microsoft.com/office/drawing/2014/main" id="{AE7D818F-737D-E79A-78F9-F364459A139F}"/>
                </a:ext>
              </a:extLst>
            </p:cNvPr>
            <p:cNvSpPr txBox="1"/>
            <p:nvPr/>
          </p:nvSpPr>
          <p:spPr>
            <a:xfrm>
              <a:off x="253069" y="5294792"/>
              <a:ext cx="588195" cy="738663"/>
            </a:xfrm>
            <a:prstGeom prst="rect">
              <a:avLst/>
            </a:prstGeom>
            <a:noFill/>
          </p:spPr>
          <p:txBody>
            <a:bodyPr wrap="none" rtlCol="0">
              <a:spAutoFit/>
            </a:bodyPr>
            <a:lstStyle/>
            <a:p>
              <a:pPr defTabSz="685800"/>
              <a:r>
                <a:rPr lang="fr-FR" sz="3000" b="1">
                  <a:solidFill>
                    <a:srgbClr val="B21F50"/>
                  </a:solidFill>
                  <a:latin typeface="Arial Black" panose="020B0A04020102020204" pitchFamily="34" charset="0"/>
                  <a:cs typeface="Arial" panose="020B0604020202020204" pitchFamily="34" charset="0"/>
                </a:rPr>
                <a:t>4</a:t>
              </a:r>
            </a:p>
          </p:txBody>
        </p:sp>
        <p:sp>
          <p:nvSpPr>
            <p:cNvPr id="16" name="TextBox 39">
              <a:extLst>
                <a:ext uri="{FF2B5EF4-FFF2-40B4-BE49-F238E27FC236}">
                  <a16:creationId xmlns:a16="http://schemas.microsoft.com/office/drawing/2014/main" id="{1258B5F4-7FB7-4239-79F5-B9B837DC647F}"/>
                </a:ext>
              </a:extLst>
            </p:cNvPr>
            <p:cNvSpPr txBox="1"/>
            <p:nvPr/>
          </p:nvSpPr>
          <p:spPr>
            <a:xfrm>
              <a:off x="871636" y="5406484"/>
              <a:ext cx="6390463" cy="492442"/>
            </a:xfrm>
            <a:prstGeom prst="rect">
              <a:avLst/>
            </a:prstGeom>
            <a:noFill/>
          </p:spPr>
          <p:txBody>
            <a:bodyPr wrap="square" rtlCol="0">
              <a:spAutoFit/>
            </a:bodyPr>
            <a:lstStyle/>
            <a:p>
              <a:pPr defTabSz="685800"/>
              <a:r>
                <a:rPr lang="fr-FR" sz="1500">
                  <a:solidFill>
                    <a:srgbClr val="2B142D"/>
                  </a:solidFill>
                  <a:latin typeface="Arial" panose="020B0604020202020204" pitchFamily="34" charset="0"/>
                  <a:cs typeface="Arial" panose="020B0604020202020204" pitchFamily="34" charset="0"/>
                </a:rPr>
                <a:t>​</a:t>
              </a:r>
              <a:r>
                <a:rPr lang="fr-FR">
                  <a:solidFill>
                    <a:srgbClr val="2B142D"/>
                  </a:solidFill>
                  <a:latin typeface="Arial" panose="020B0604020202020204" pitchFamily="34" charset="0"/>
                  <a:cs typeface="Arial" panose="020B0604020202020204" pitchFamily="34" charset="0"/>
                </a:rPr>
                <a:t>Répondre à vos </a:t>
              </a:r>
              <a:r>
                <a:rPr lang="fr-FR" b="1">
                  <a:solidFill>
                    <a:srgbClr val="3C6FA8"/>
                  </a:solidFill>
                  <a:latin typeface="Arial" panose="020B0604020202020204" pitchFamily="34" charset="0"/>
                  <a:cs typeface="Arial" panose="020B0604020202020204" pitchFamily="34" charset="0"/>
                </a:rPr>
                <a:t>questions</a:t>
              </a:r>
            </a:p>
          </p:txBody>
        </p:sp>
      </p:grpSp>
      <p:pic>
        <p:nvPicPr>
          <p:cNvPr id="18" name="Image 17">
            <a:extLst>
              <a:ext uri="{FF2B5EF4-FFF2-40B4-BE49-F238E27FC236}">
                <a16:creationId xmlns:a16="http://schemas.microsoft.com/office/drawing/2014/main" id="{AE2B94C4-DA8F-3286-08A6-665FDCEDA246}"/>
              </a:ext>
            </a:extLst>
          </p:cNvPr>
          <p:cNvPicPr>
            <a:picLocks noChangeAspect="1"/>
          </p:cNvPicPr>
          <p:nvPr/>
        </p:nvPicPr>
        <p:blipFill>
          <a:blip r:embed="rId3"/>
          <a:stretch>
            <a:fillRect/>
          </a:stretch>
        </p:blipFill>
        <p:spPr>
          <a:xfrm>
            <a:off x="5806171" y="2515942"/>
            <a:ext cx="3095625" cy="3476625"/>
          </a:xfrm>
          <a:prstGeom prst="rect">
            <a:avLst/>
          </a:prstGeom>
        </p:spPr>
      </p:pic>
    </p:spTree>
    <p:extLst>
      <p:ext uri="{BB962C8B-B14F-4D97-AF65-F5344CB8AC3E}">
        <p14:creationId xmlns:p14="http://schemas.microsoft.com/office/powerpoint/2010/main" val="262633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FE381A-4A54-374A-736A-18C7151FC5D8}"/>
              </a:ext>
            </a:extLst>
          </p:cNvPr>
          <p:cNvSpPr>
            <a:spLocks noGrp="1"/>
          </p:cNvSpPr>
          <p:nvPr>
            <p:ph type="title"/>
          </p:nvPr>
        </p:nvSpPr>
        <p:spPr/>
        <p:txBody>
          <a:bodyPr vert="horz" lIns="68580" tIns="34290" rIns="68580" bIns="34290" rtlCol="0" anchor="ctr" anchorCtr="0">
            <a:noAutofit/>
          </a:bodyPr>
          <a:lstStyle/>
          <a:p>
            <a:r>
              <a:rPr lang="fr-FR" sz="2000"/>
              <a:t>Ordre du jour</a:t>
            </a:r>
          </a:p>
        </p:txBody>
      </p:sp>
      <p:grpSp>
        <p:nvGrpSpPr>
          <p:cNvPr id="25" name="Group 24">
            <a:extLst>
              <a:ext uri="{FF2B5EF4-FFF2-40B4-BE49-F238E27FC236}">
                <a16:creationId xmlns:a16="http://schemas.microsoft.com/office/drawing/2014/main" id="{4633284A-3D2D-806E-2F2A-45ED5EAD8F6C}"/>
              </a:ext>
            </a:extLst>
          </p:cNvPr>
          <p:cNvGrpSpPr/>
          <p:nvPr/>
        </p:nvGrpSpPr>
        <p:grpSpPr>
          <a:xfrm>
            <a:off x="438860" y="1518042"/>
            <a:ext cx="8458560" cy="1591346"/>
            <a:chOff x="585146" y="1364494"/>
            <a:chExt cx="7518001" cy="1655432"/>
          </a:xfrm>
        </p:grpSpPr>
        <p:sp>
          <p:nvSpPr>
            <p:cNvPr id="7" name="Text Placeholder 7">
              <a:extLst>
                <a:ext uri="{FF2B5EF4-FFF2-40B4-BE49-F238E27FC236}">
                  <a16:creationId xmlns:a16="http://schemas.microsoft.com/office/drawing/2014/main" id="{C3B9EFF4-6F38-BEE1-5068-E9387D5A83A9}"/>
                </a:ext>
              </a:extLst>
            </p:cNvPr>
            <p:cNvSpPr txBox="1">
              <a:spLocks/>
            </p:cNvSpPr>
            <p:nvPr/>
          </p:nvSpPr>
          <p:spPr>
            <a:xfrm>
              <a:off x="585146" y="1364494"/>
              <a:ext cx="7518001" cy="540000"/>
            </a:xfrm>
            <a:prstGeom prst="rect">
              <a:avLst/>
            </a:prstGeom>
            <a:solidFill>
              <a:schemeClr val="accent1"/>
            </a:solidFill>
            <a:ln>
              <a:noFill/>
            </a:ln>
          </p:spPr>
          <p:txBody>
            <a:bodyPr anchor="ctr"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1" kern="1200" baseline="0">
                  <a:solidFill>
                    <a:srgbClr val="12ABDB"/>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2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0"/>
                </a:spcAft>
                <a:defRPr/>
              </a:pPr>
              <a:r>
                <a:rPr lang="fr-FR" sz="1600" b="0" cap="all">
                  <a:solidFill>
                    <a:srgbClr val="FFFFFF"/>
                  </a:solidFill>
                  <a:latin typeface="Arial Black" panose="020B0A04020102020204" pitchFamily="34" charset="0"/>
                </a:rPr>
                <a:t>PARTIE 1 : p</a:t>
              </a:r>
              <a:r>
                <a:rPr lang="fr-FR" sz="1600" b="0">
                  <a:solidFill>
                    <a:srgbClr val="FFFFFF"/>
                  </a:solidFill>
                  <a:latin typeface="Arial Black" panose="020B0A04020102020204" pitchFamily="34" charset="0"/>
                </a:rPr>
                <a:t>résentation du service </a:t>
              </a:r>
              <a:r>
                <a:rPr lang="fr-FR" sz="1600" b="0" err="1">
                  <a:solidFill>
                    <a:srgbClr val="FFFFFF"/>
                  </a:solidFill>
                  <a:latin typeface="Arial Black" panose="020B0A04020102020204" pitchFamily="34" charset="0"/>
                </a:rPr>
                <a:t>Afas</a:t>
              </a:r>
              <a:r>
                <a:rPr lang="fr-FR" sz="1600" b="0">
                  <a:solidFill>
                    <a:srgbClr val="FFFFFF"/>
                  </a:solidFill>
                  <a:latin typeface="Arial Black" panose="020B0A04020102020204" pitchFamily="34" charset="0"/>
                </a:rPr>
                <a:t> </a:t>
              </a:r>
              <a:endParaRPr lang="fr-FR" sz="1600" b="0" cap="all">
                <a:solidFill>
                  <a:srgbClr val="FFFFFF"/>
                </a:solidFill>
                <a:latin typeface="Arial Black" panose="020B0A04020102020204" pitchFamily="34" charset="0"/>
              </a:endParaRPr>
            </a:p>
          </p:txBody>
        </p:sp>
        <p:sp>
          <p:nvSpPr>
            <p:cNvPr id="8" name="Text Placeholder 7">
              <a:extLst>
                <a:ext uri="{FF2B5EF4-FFF2-40B4-BE49-F238E27FC236}">
                  <a16:creationId xmlns:a16="http://schemas.microsoft.com/office/drawing/2014/main" id="{BF8FF720-4A28-D319-575E-49AC80A362A2}"/>
                </a:ext>
              </a:extLst>
            </p:cNvPr>
            <p:cNvSpPr txBox="1">
              <a:spLocks/>
            </p:cNvSpPr>
            <p:nvPr/>
          </p:nvSpPr>
          <p:spPr>
            <a:xfrm>
              <a:off x="585146" y="1928478"/>
              <a:ext cx="7518001" cy="1091448"/>
            </a:xfrm>
            <a:prstGeom prst="rect">
              <a:avLst/>
            </a:prstGeom>
            <a:noFill/>
          </p:spPr>
          <p:txBody>
            <a:bodyP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6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685800">
                <a:spcAft>
                  <a:spcPts val="450"/>
                </a:spcAft>
                <a:buClrTx/>
                <a:buFont typeface="Wingdings" panose="05000000000000000000" pitchFamily="2" charset="2"/>
                <a:buChar char="ü"/>
                <a:defRPr/>
              </a:pPr>
              <a:r>
                <a:rPr lang="fr-FR" sz="1400" dirty="0">
                  <a:solidFill>
                    <a:srgbClr val="000000"/>
                  </a:solidFill>
                  <a:latin typeface="Arial" panose="020B0604020202020204" pitchFamily="34" charset="0"/>
                  <a:cs typeface="Arial" panose="020B0604020202020204" pitchFamily="34" charset="0"/>
                </a:rPr>
                <a:t>Mon Compte partenaire et le service </a:t>
              </a:r>
              <a:r>
                <a:rPr lang="fr-FR" sz="1400" dirty="0" err="1">
                  <a:solidFill>
                    <a:srgbClr val="000000"/>
                  </a:solidFill>
                  <a:latin typeface="Arial" panose="020B0604020202020204" pitchFamily="34" charset="0"/>
                  <a:cs typeface="Arial" panose="020B0604020202020204" pitchFamily="34" charset="0"/>
                </a:rPr>
                <a:t>Afas</a:t>
              </a:r>
              <a:endParaRPr lang="fr-FR" sz="1400" dirty="0">
                <a:solidFill>
                  <a:srgbClr val="000000"/>
                </a:solidFill>
                <a:latin typeface="Arial" panose="020B0604020202020204" pitchFamily="34" charset="0"/>
                <a:cs typeface="Arial" panose="020B0604020202020204" pitchFamily="34" charset="0"/>
              </a:endParaRPr>
            </a:p>
            <a:p>
              <a:pPr lvl="1" defTabSz="685800">
                <a:spcAft>
                  <a:spcPts val="450"/>
                </a:spcAft>
                <a:buClrTx/>
                <a:buFont typeface="Wingdings" panose="05000000000000000000" pitchFamily="2" charset="2"/>
                <a:buChar char="ü"/>
                <a:defRPr/>
              </a:pPr>
              <a:r>
                <a:rPr lang="fr-FR" sz="1400" dirty="0">
                  <a:solidFill>
                    <a:srgbClr val="000000"/>
                  </a:solidFill>
                  <a:latin typeface="Arial" panose="020B0604020202020204" pitchFamily="34" charset="0"/>
                  <a:cs typeface="Arial" panose="020B0604020202020204" pitchFamily="34" charset="0"/>
                </a:rPr>
                <a:t>Les bénéfices du système d’information de l’action sociale de la branche Famille</a:t>
              </a:r>
            </a:p>
            <a:p>
              <a:pPr lvl="1" defTabSz="685800">
                <a:spcAft>
                  <a:spcPts val="450"/>
                </a:spcAft>
                <a:buClrTx/>
                <a:buFont typeface="Wingdings" panose="05000000000000000000" pitchFamily="2" charset="2"/>
                <a:buChar char="ü"/>
                <a:defRPr/>
              </a:pPr>
              <a:r>
                <a:rPr lang="fr-FR" sz="1400" dirty="0">
                  <a:solidFill>
                    <a:srgbClr val="000000"/>
                  </a:solidFill>
                  <a:latin typeface="Arial" panose="020B0604020202020204" pitchFamily="34" charset="0"/>
                  <a:cs typeface="Arial" panose="020B0604020202020204" pitchFamily="34" charset="0"/>
                </a:rPr>
                <a:t>Le déploiement du service </a:t>
              </a:r>
              <a:r>
                <a:rPr lang="fr-FR" sz="1400" dirty="0" err="1">
                  <a:solidFill>
                    <a:srgbClr val="000000"/>
                  </a:solidFill>
                  <a:latin typeface="Arial" panose="020B0604020202020204" pitchFamily="34" charset="0"/>
                  <a:cs typeface="Arial" panose="020B0604020202020204" pitchFamily="34" charset="0"/>
                </a:rPr>
                <a:t>Afas</a:t>
              </a:r>
              <a:endParaRPr lang="fr-FR" sz="1400" dirty="0">
                <a:solidFill>
                  <a:srgbClr val="000000"/>
                </a:solidFill>
                <a:latin typeface="Arial" panose="020B0604020202020204" pitchFamily="34" charset="0"/>
                <a:cs typeface="Arial" panose="020B0604020202020204" pitchFamily="34" charset="0"/>
              </a:endParaRPr>
            </a:p>
            <a:p>
              <a:pPr marL="257175" lvl="1" indent="-257175" defTabSz="685800">
                <a:spcAft>
                  <a:spcPts val="450"/>
                </a:spcAft>
                <a:buClrTx/>
                <a:buFont typeface="+mj-lt"/>
                <a:buAutoNum type="arabicPeriod"/>
                <a:defRPr/>
              </a:pPr>
              <a:endParaRPr lang="fr-FR" sz="1350" dirty="0">
                <a:solidFill>
                  <a:srgbClr val="000000"/>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722E1632-0353-0A84-B2AB-687DB8633422}"/>
              </a:ext>
            </a:extLst>
          </p:cNvPr>
          <p:cNvGrpSpPr/>
          <p:nvPr/>
        </p:nvGrpSpPr>
        <p:grpSpPr>
          <a:xfrm>
            <a:off x="438860" y="3266557"/>
            <a:ext cx="8458560" cy="1343183"/>
            <a:chOff x="1949205" y="3075563"/>
            <a:chExt cx="7518001" cy="1364094"/>
          </a:xfrm>
        </p:grpSpPr>
        <p:sp>
          <p:nvSpPr>
            <p:cNvPr id="9" name="Text Placeholder 7">
              <a:extLst>
                <a:ext uri="{FF2B5EF4-FFF2-40B4-BE49-F238E27FC236}">
                  <a16:creationId xmlns:a16="http://schemas.microsoft.com/office/drawing/2014/main" id="{F2A81F23-171A-0C94-B893-A45780C16021}"/>
                </a:ext>
              </a:extLst>
            </p:cNvPr>
            <p:cNvSpPr txBox="1">
              <a:spLocks/>
            </p:cNvSpPr>
            <p:nvPr/>
          </p:nvSpPr>
          <p:spPr>
            <a:xfrm>
              <a:off x="1949205" y="3075563"/>
              <a:ext cx="7518001" cy="540000"/>
            </a:xfrm>
            <a:prstGeom prst="rect">
              <a:avLst/>
            </a:prstGeom>
            <a:solidFill>
              <a:schemeClr val="accent3"/>
            </a:solidFill>
          </p:spPr>
          <p:txBody>
            <a:bodyPr anchor="ctr"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1" kern="1200" baseline="0">
                  <a:solidFill>
                    <a:srgbClr val="12ABDB"/>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2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0"/>
                </a:spcAft>
                <a:defRPr/>
              </a:pPr>
              <a:r>
                <a:rPr lang="fr-FR" sz="1600" b="0" cap="all">
                  <a:solidFill>
                    <a:srgbClr val="FFFFFF"/>
                  </a:solidFill>
                  <a:latin typeface="Arial Black" panose="020B0A04020102020204" pitchFamily="34" charset="0"/>
                </a:rPr>
                <a:t>PARTIE 2 : </a:t>
              </a:r>
              <a:r>
                <a:rPr lang="fr-FR" sz="1600" b="0">
                  <a:solidFill>
                    <a:srgbClr val="FFFFFF"/>
                  </a:solidFill>
                  <a:latin typeface="Arial Black" panose="020B0A04020102020204" pitchFamily="34" charset="0"/>
                </a:rPr>
                <a:t>L’intégration des FJT dans le service </a:t>
              </a:r>
              <a:r>
                <a:rPr lang="fr-FR" sz="1600" b="0" err="1">
                  <a:solidFill>
                    <a:srgbClr val="FFFFFF"/>
                  </a:solidFill>
                  <a:latin typeface="Arial Black" panose="020B0A04020102020204" pitchFamily="34" charset="0"/>
                </a:rPr>
                <a:t>Afas</a:t>
              </a:r>
              <a:endParaRPr lang="fr-FR" sz="1600" b="0" cap="all">
                <a:solidFill>
                  <a:srgbClr val="FFFFFF"/>
                </a:solidFill>
                <a:latin typeface="Arial Black" panose="020B0A04020102020204" pitchFamily="34" charset="0"/>
              </a:endParaRPr>
            </a:p>
          </p:txBody>
        </p:sp>
        <p:sp>
          <p:nvSpPr>
            <p:cNvPr id="10" name="Text Placeholder 7">
              <a:extLst>
                <a:ext uri="{FF2B5EF4-FFF2-40B4-BE49-F238E27FC236}">
                  <a16:creationId xmlns:a16="http://schemas.microsoft.com/office/drawing/2014/main" id="{24DA2AEA-966C-6670-0B1F-1AB9B881BB09}"/>
                </a:ext>
              </a:extLst>
            </p:cNvPr>
            <p:cNvSpPr txBox="1">
              <a:spLocks/>
            </p:cNvSpPr>
            <p:nvPr/>
          </p:nvSpPr>
          <p:spPr>
            <a:xfrm>
              <a:off x="1949205" y="3658369"/>
              <a:ext cx="7518001" cy="781288"/>
            </a:xfrm>
            <a:prstGeom prst="rect">
              <a:avLst/>
            </a:prstGeom>
            <a:noFill/>
          </p:spPr>
          <p:txBody>
            <a:bodyP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6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685800">
                <a:spcAft>
                  <a:spcPts val="450"/>
                </a:spcAft>
                <a:buClrTx/>
                <a:buFont typeface="Wingdings" panose="05000000000000000000" pitchFamily="2" charset="2"/>
                <a:buChar char="ü"/>
                <a:defRPr/>
              </a:pPr>
              <a:r>
                <a:rPr lang="fr-FR" sz="1400">
                  <a:solidFill>
                    <a:srgbClr val="000000"/>
                  </a:solidFill>
                  <a:latin typeface="Arial" panose="020B0604020202020204" pitchFamily="34" charset="0"/>
                  <a:cs typeface="Arial" panose="020B0604020202020204" pitchFamily="34" charset="0"/>
                </a:rPr>
                <a:t>S’habiliter au service </a:t>
              </a:r>
              <a:r>
                <a:rPr lang="fr-FR" sz="1400" err="1">
                  <a:solidFill>
                    <a:srgbClr val="000000"/>
                  </a:solidFill>
                  <a:latin typeface="Arial" panose="020B0604020202020204" pitchFamily="34" charset="0"/>
                  <a:cs typeface="Arial" panose="020B0604020202020204" pitchFamily="34" charset="0"/>
                </a:rPr>
                <a:t>Afas</a:t>
              </a:r>
              <a:endParaRPr lang="fr-FR" sz="1400">
                <a:solidFill>
                  <a:srgbClr val="000000"/>
                </a:solidFill>
                <a:latin typeface="Arial" panose="020B0604020202020204" pitchFamily="34" charset="0"/>
                <a:cs typeface="Arial" panose="020B0604020202020204" pitchFamily="34" charset="0"/>
              </a:endParaRPr>
            </a:p>
            <a:p>
              <a:pPr lvl="1" defTabSz="685800">
                <a:spcAft>
                  <a:spcPts val="450"/>
                </a:spcAft>
                <a:buClrTx/>
                <a:buFont typeface="Wingdings" panose="05000000000000000000" pitchFamily="2" charset="2"/>
                <a:buChar char="ü"/>
                <a:defRPr/>
              </a:pPr>
              <a:r>
                <a:rPr lang="fr-FR" sz="1400">
                  <a:solidFill>
                    <a:srgbClr val="000000"/>
                  </a:solidFill>
                  <a:latin typeface="Arial" panose="020B0604020202020204" pitchFamily="34" charset="0"/>
                  <a:cs typeface="Arial" panose="020B0604020202020204" pitchFamily="34" charset="0"/>
                </a:rPr>
                <a:t>Les données demandées aux </a:t>
              </a:r>
              <a:r>
                <a:rPr lang="fr-FR" sz="1400" err="1">
                  <a:solidFill>
                    <a:srgbClr val="000000"/>
                  </a:solidFill>
                  <a:latin typeface="Arial" panose="020B0604020202020204" pitchFamily="34" charset="0"/>
                  <a:cs typeface="Arial" panose="020B0604020202020204" pitchFamily="34" charset="0"/>
                </a:rPr>
                <a:t>Fjt</a:t>
              </a:r>
              <a:r>
                <a:rPr lang="fr-FR" sz="1400">
                  <a:solidFill>
                    <a:srgbClr val="000000"/>
                  </a:solidFill>
                  <a:latin typeface="Arial" panose="020B0604020202020204" pitchFamily="34" charset="0"/>
                  <a:cs typeface="Arial" panose="020B0604020202020204" pitchFamily="34" charset="0"/>
                </a:rPr>
                <a:t> dans le service </a:t>
              </a:r>
              <a:r>
                <a:rPr lang="fr-FR" sz="1400" err="1">
                  <a:solidFill>
                    <a:srgbClr val="000000"/>
                  </a:solidFill>
                  <a:latin typeface="Arial" panose="020B0604020202020204" pitchFamily="34" charset="0"/>
                  <a:cs typeface="Arial" panose="020B0604020202020204" pitchFamily="34" charset="0"/>
                </a:rPr>
                <a:t>Afas</a:t>
              </a:r>
              <a:endParaRPr lang="fr-FR" sz="1400">
                <a:solidFill>
                  <a:srgbClr val="000000"/>
                </a:solidFill>
                <a:latin typeface="Arial" panose="020B0604020202020204" pitchFamily="34" charset="0"/>
                <a:cs typeface="Arial" panose="020B0604020202020204" pitchFamily="34" charset="0"/>
              </a:endParaRPr>
            </a:p>
            <a:p>
              <a:pPr marL="257175" lvl="1" indent="-257175" defTabSz="685800">
                <a:spcAft>
                  <a:spcPts val="450"/>
                </a:spcAft>
                <a:buClrTx/>
                <a:buFont typeface="+mj-lt"/>
                <a:buAutoNum type="arabicPeriod"/>
                <a:defRPr/>
              </a:pPr>
              <a:endParaRPr lang="en-US" sz="1350">
                <a:solidFill>
                  <a:srgbClr val="000000"/>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C10AB3EB-98C7-2EAD-9E55-FEE4EFD05717}"/>
              </a:ext>
            </a:extLst>
          </p:cNvPr>
          <p:cNvGrpSpPr/>
          <p:nvPr/>
        </p:nvGrpSpPr>
        <p:grpSpPr>
          <a:xfrm>
            <a:off x="438860" y="4823303"/>
            <a:ext cx="8458560" cy="1825475"/>
            <a:chOff x="3241070" y="4654281"/>
            <a:chExt cx="7518001" cy="1674333"/>
          </a:xfrm>
        </p:grpSpPr>
        <p:sp>
          <p:nvSpPr>
            <p:cNvPr id="11" name="Text Placeholder 7">
              <a:extLst>
                <a:ext uri="{FF2B5EF4-FFF2-40B4-BE49-F238E27FC236}">
                  <a16:creationId xmlns:a16="http://schemas.microsoft.com/office/drawing/2014/main" id="{0379BC3F-B13E-6095-7D53-72746CCB0175}"/>
                </a:ext>
              </a:extLst>
            </p:cNvPr>
            <p:cNvSpPr txBox="1">
              <a:spLocks/>
            </p:cNvSpPr>
            <p:nvPr/>
          </p:nvSpPr>
          <p:spPr>
            <a:xfrm>
              <a:off x="3241070" y="4654281"/>
              <a:ext cx="7518001" cy="540000"/>
            </a:xfrm>
            <a:prstGeom prst="rect">
              <a:avLst/>
            </a:prstGeom>
            <a:solidFill>
              <a:srgbClr val="2DAAE2"/>
            </a:solidFill>
          </p:spPr>
          <p:txBody>
            <a:bodyPr anchor="ctr"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1" kern="1200" baseline="0">
                  <a:solidFill>
                    <a:srgbClr val="12ABDB"/>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2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0"/>
                </a:spcAft>
                <a:defRPr/>
              </a:pPr>
              <a:r>
                <a:rPr lang="en-US" sz="1600" b="0" cap="all">
                  <a:solidFill>
                    <a:srgbClr val="FFFFFF"/>
                  </a:solidFill>
                  <a:latin typeface="Arial Black" panose="020B0A04020102020204" pitchFamily="34" charset="0"/>
                </a:rPr>
                <a:t>PARTIE 3 : </a:t>
              </a:r>
              <a:r>
                <a:rPr lang="fr-FR" sz="1600" b="0">
                  <a:solidFill>
                    <a:srgbClr val="FFFFFF"/>
                  </a:solidFill>
                  <a:latin typeface="Arial Black" panose="020B0A04020102020204" pitchFamily="34" charset="0"/>
                </a:rPr>
                <a:t>L’accompagnement mis en place pour les Caf et pour les partenaires</a:t>
              </a:r>
              <a:endParaRPr lang="en-US" sz="1600" b="0" cap="all">
                <a:solidFill>
                  <a:srgbClr val="FFFFFF"/>
                </a:solidFill>
                <a:latin typeface="Arial Black" panose="020B0A04020102020204" pitchFamily="34" charset="0"/>
              </a:endParaRPr>
            </a:p>
          </p:txBody>
        </p:sp>
        <p:sp>
          <p:nvSpPr>
            <p:cNvPr id="12" name="Text Placeholder 7">
              <a:extLst>
                <a:ext uri="{FF2B5EF4-FFF2-40B4-BE49-F238E27FC236}">
                  <a16:creationId xmlns:a16="http://schemas.microsoft.com/office/drawing/2014/main" id="{ECB5D1A8-3F25-D1DE-AA30-5DC51AB35113}"/>
                </a:ext>
              </a:extLst>
            </p:cNvPr>
            <p:cNvSpPr txBox="1">
              <a:spLocks/>
            </p:cNvSpPr>
            <p:nvPr/>
          </p:nvSpPr>
          <p:spPr>
            <a:xfrm>
              <a:off x="3241070" y="5242329"/>
              <a:ext cx="7518001" cy="1086285"/>
            </a:xfrm>
            <a:prstGeom prst="rect">
              <a:avLst/>
            </a:prstGeom>
            <a:noFill/>
          </p:spPr>
          <p:txBody>
            <a:bodyP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6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685800">
                <a:spcAft>
                  <a:spcPts val="450"/>
                </a:spcAft>
                <a:buClrTx/>
                <a:buFont typeface="Wingdings" panose="05000000000000000000" pitchFamily="2" charset="2"/>
                <a:buChar char="ü"/>
                <a:defRPr/>
              </a:pPr>
              <a:r>
                <a:rPr lang="fr-FR" sz="1400">
                  <a:solidFill>
                    <a:srgbClr val="000000"/>
                  </a:solidFill>
                  <a:latin typeface="Arial" panose="020B0604020202020204" pitchFamily="34" charset="0"/>
                  <a:cs typeface="Arial" panose="020B0604020202020204" pitchFamily="34" charset="0"/>
                </a:rPr>
                <a:t>L’accompagnement déployé pour les Caf</a:t>
              </a:r>
            </a:p>
            <a:p>
              <a:pPr lvl="1" defTabSz="685800">
                <a:spcAft>
                  <a:spcPts val="450"/>
                </a:spcAft>
                <a:buClrTx/>
                <a:buFont typeface="Wingdings" panose="05000000000000000000" pitchFamily="2" charset="2"/>
                <a:buChar char="ü"/>
                <a:defRPr/>
              </a:pPr>
              <a:r>
                <a:rPr lang="fr-FR" sz="1400">
                  <a:solidFill>
                    <a:srgbClr val="000000"/>
                  </a:solidFill>
                  <a:latin typeface="Arial" panose="020B0604020202020204" pitchFamily="34" charset="0"/>
                  <a:cs typeface="Arial" panose="020B0604020202020204" pitchFamily="34" charset="0"/>
                </a:rPr>
                <a:t>L’accompagnement déployé pour les partenaires</a:t>
              </a:r>
            </a:p>
          </p:txBody>
        </p:sp>
      </p:grpSp>
    </p:spTree>
    <p:extLst>
      <p:ext uri="{BB962C8B-B14F-4D97-AF65-F5344CB8AC3E}">
        <p14:creationId xmlns:p14="http://schemas.microsoft.com/office/powerpoint/2010/main" val="218846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9AE14-9E1C-6788-AC04-7D743CCB96DA}"/>
              </a:ext>
            </a:extLst>
          </p:cNvPr>
          <p:cNvSpPr>
            <a:spLocks noGrp="1"/>
          </p:cNvSpPr>
          <p:nvPr>
            <p:ph type="title"/>
          </p:nvPr>
        </p:nvSpPr>
        <p:spPr/>
        <p:txBody>
          <a:bodyPr/>
          <a:lstStyle/>
          <a:p>
            <a:r>
              <a:rPr lang="fr-FR" sz="2000"/>
              <a:t>Introduction : contexte politique</a:t>
            </a:r>
          </a:p>
        </p:txBody>
      </p:sp>
      <p:sp>
        <p:nvSpPr>
          <p:cNvPr id="3" name="Espace réservé du numéro de diapositive 2">
            <a:extLst>
              <a:ext uri="{FF2B5EF4-FFF2-40B4-BE49-F238E27FC236}">
                <a16:creationId xmlns:a16="http://schemas.microsoft.com/office/drawing/2014/main" id="{0CBEAB51-5C0C-43E2-00A0-F525B2709060}"/>
              </a:ext>
            </a:extLst>
          </p:cNvPr>
          <p:cNvSpPr>
            <a:spLocks noGrp="1"/>
          </p:cNvSpPr>
          <p:nvPr>
            <p:ph type="sldNum" sz="quarter" idx="12"/>
          </p:nvPr>
        </p:nvSpPr>
        <p:spPr/>
        <p:txBody>
          <a:bodyPr/>
          <a:lstStyle/>
          <a:p>
            <a:fld id="{197FF5B0-28E7-40A5-8E16-E27985AA105F}" type="slidenum">
              <a:rPr lang="fr-FR" smtClean="0"/>
              <a:t>5</a:t>
            </a:fld>
            <a:endParaRPr lang="fr-FR"/>
          </a:p>
        </p:txBody>
      </p:sp>
      <p:sp>
        <p:nvSpPr>
          <p:cNvPr id="4" name="Espace réservé du texte 3">
            <a:extLst>
              <a:ext uri="{FF2B5EF4-FFF2-40B4-BE49-F238E27FC236}">
                <a16:creationId xmlns:a16="http://schemas.microsoft.com/office/drawing/2014/main" id="{D6D9D597-9465-D97D-8107-E1E3F0FB8018}"/>
              </a:ext>
            </a:extLst>
          </p:cNvPr>
          <p:cNvSpPr>
            <a:spLocks noGrp="1"/>
          </p:cNvSpPr>
          <p:nvPr>
            <p:ph type="body" sz="quarter" idx="13"/>
          </p:nvPr>
        </p:nvSpPr>
        <p:spPr/>
        <p:txBody>
          <a:bodyPr vert="horz" lIns="91440" tIns="45720" rIns="91440" bIns="45720" rtlCol="0" anchor="t">
            <a:normAutofit/>
          </a:bodyPr>
          <a:lstStyle/>
          <a:p>
            <a:pPr>
              <a:spcBef>
                <a:spcPts val="0"/>
              </a:spcBef>
            </a:pPr>
            <a:r>
              <a:rPr lang="fr-FR" sz="1800">
                <a:latin typeface="Arial"/>
                <a:cs typeface="Arial"/>
              </a:rPr>
              <a:t>Les engagements de la COG 2023-2027 en faveur de la jeunesse :</a:t>
            </a:r>
          </a:p>
          <a:p>
            <a:pPr marL="0" indent="0">
              <a:spcBef>
                <a:spcPts val="0"/>
              </a:spcBef>
              <a:buNone/>
            </a:pPr>
            <a:endParaRPr lang="fr-FR" sz="1600"/>
          </a:p>
          <a:p>
            <a:pPr marL="685800" lvl="2" indent="-342900">
              <a:lnSpc>
                <a:spcPct val="100000"/>
              </a:lnSpc>
              <a:spcBef>
                <a:spcPts val="0"/>
              </a:spcBef>
              <a:buFont typeface="+mj-lt"/>
              <a:buAutoNum type="arabicPeriod"/>
            </a:pPr>
            <a:r>
              <a:rPr lang="fr-FR" sz="1600" b="0">
                <a:latin typeface="Arial"/>
                <a:cs typeface="Arial"/>
              </a:rPr>
              <a:t>Structurer une offre d’accompagnement et d’information adaptée aux besoins des adolescents et des jeunes </a:t>
            </a:r>
          </a:p>
          <a:p>
            <a:pPr marL="685800" lvl="2" indent="-342900">
              <a:lnSpc>
                <a:spcPct val="100000"/>
              </a:lnSpc>
              <a:spcBef>
                <a:spcPts val="0"/>
              </a:spcBef>
              <a:buFont typeface="+mj-lt"/>
              <a:buAutoNum type="arabicPeriod"/>
            </a:pPr>
            <a:endParaRPr lang="fr-FR" sz="1600">
              <a:latin typeface="Arial"/>
              <a:cs typeface="Arial"/>
            </a:endParaRPr>
          </a:p>
          <a:p>
            <a:pPr marL="685800" lvl="2" indent="-342900">
              <a:lnSpc>
                <a:spcPct val="100000"/>
              </a:lnSpc>
              <a:spcBef>
                <a:spcPts val="0"/>
              </a:spcBef>
              <a:buFont typeface="+mj-lt"/>
              <a:buAutoNum type="arabicPeriod"/>
            </a:pPr>
            <a:r>
              <a:rPr lang="fr-FR" sz="1600" b="0">
                <a:latin typeface="Arial"/>
                <a:cs typeface="Arial"/>
              </a:rPr>
              <a:t>Favoriser l’accès aux droits et aux services des jeunes et de leur famille</a:t>
            </a:r>
          </a:p>
          <a:p>
            <a:pPr marL="685800" lvl="2" indent="-342900">
              <a:lnSpc>
                <a:spcPct val="100000"/>
              </a:lnSpc>
              <a:spcBef>
                <a:spcPts val="0"/>
              </a:spcBef>
              <a:buFont typeface="+mj-lt"/>
              <a:buAutoNum type="arabicPeriod"/>
            </a:pPr>
            <a:endParaRPr lang="fr-FR" sz="1600">
              <a:latin typeface="Arial"/>
              <a:cs typeface="Arial"/>
            </a:endParaRPr>
          </a:p>
          <a:p>
            <a:pPr marL="685800" lvl="2" indent="-342900">
              <a:lnSpc>
                <a:spcPct val="100000"/>
              </a:lnSpc>
              <a:spcBef>
                <a:spcPts val="0"/>
              </a:spcBef>
              <a:buFont typeface="+mj-lt"/>
              <a:buAutoNum type="arabicPeriod"/>
            </a:pPr>
            <a:r>
              <a:rPr lang="fr-FR" sz="1600" b="0">
                <a:latin typeface="Arial"/>
                <a:cs typeface="Arial"/>
              </a:rPr>
              <a:t>Accompagner l’autonomie des jeunes </a:t>
            </a:r>
          </a:p>
          <a:p>
            <a:pPr marL="0" indent="0">
              <a:spcBef>
                <a:spcPts val="0"/>
              </a:spcBef>
              <a:buNone/>
            </a:pPr>
            <a:endParaRPr lang="fr-FR" b="0">
              <a:latin typeface="Arial"/>
              <a:cs typeface="Arial"/>
            </a:endParaRPr>
          </a:p>
          <a:p>
            <a:pPr marL="0" indent="0">
              <a:spcBef>
                <a:spcPts val="0"/>
              </a:spcBef>
              <a:buNone/>
            </a:pPr>
            <a:endParaRPr lang="fr-FR" b="0">
              <a:latin typeface="Arial"/>
              <a:cs typeface="Arial"/>
            </a:endParaRPr>
          </a:p>
          <a:p>
            <a:pPr>
              <a:spcBef>
                <a:spcPts val="0"/>
              </a:spcBef>
            </a:pPr>
            <a:r>
              <a:rPr lang="fr-FR" sz="1800">
                <a:latin typeface="Arial"/>
                <a:cs typeface="Arial"/>
              </a:rPr>
              <a:t>Les engagements de la COG en faveur du logement des jeunes :</a:t>
            </a:r>
          </a:p>
          <a:p>
            <a:pPr marL="0" indent="0">
              <a:spcBef>
                <a:spcPts val="0"/>
              </a:spcBef>
              <a:buNone/>
            </a:pPr>
            <a:endParaRPr lang="fr-FR">
              <a:latin typeface="Arial"/>
              <a:cs typeface="Arial"/>
            </a:endParaRPr>
          </a:p>
          <a:p>
            <a:pPr lvl="2">
              <a:spcBef>
                <a:spcPts val="0"/>
              </a:spcBef>
              <a:buFontTx/>
              <a:buChar char="→"/>
            </a:pPr>
            <a:r>
              <a:rPr lang="fr-FR" sz="1600" b="0"/>
              <a:t> Poursuite du développement des </a:t>
            </a:r>
            <a:r>
              <a:rPr lang="fr-FR" sz="1600" b="0" err="1"/>
              <a:t>Fjt</a:t>
            </a:r>
            <a:r>
              <a:rPr lang="fr-FR" sz="1600" b="0"/>
              <a:t> avec le </a:t>
            </a:r>
            <a:r>
              <a:rPr lang="fr-FR" sz="1600" b="1"/>
              <a:t>financement de 3 000 nouvelles places</a:t>
            </a:r>
          </a:p>
          <a:p>
            <a:pPr lvl="2">
              <a:spcBef>
                <a:spcPts val="0"/>
              </a:spcBef>
              <a:buFontTx/>
              <a:buChar char="→"/>
            </a:pPr>
            <a:r>
              <a:rPr lang="fr-FR" sz="1600">
                <a:solidFill>
                  <a:srgbClr val="000000"/>
                </a:solidFill>
                <a:ea typeface="Times New Roman" panose="02020603050405020304" pitchFamily="18" charset="0"/>
              </a:rPr>
              <a:t> A compter de </a:t>
            </a:r>
            <a:r>
              <a:rPr lang="fr-FR" sz="1600">
                <a:solidFill>
                  <a:srgbClr val="000000"/>
                </a:solidFill>
                <a:effectLst/>
                <a:ea typeface="Times New Roman" panose="02020603050405020304" pitchFamily="18" charset="0"/>
              </a:rPr>
              <a:t>2024, </a:t>
            </a:r>
            <a:r>
              <a:rPr lang="fr-FR" sz="1600" b="1">
                <a:solidFill>
                  <a:srgbClr val="000000"/>
                </a:solidFill>
                <a:effectLst/>
                <a:ea typeface="Times New Roman" panose="02020603050405020304" pitchFamily="18" charset="0"/>
              </a:rPr>
              <a:t>évolution du taux de co-financement de la PS </a:t>
            </a:r>
            <a:r>
              <a:rPr lang="fr-FR" sz="1600">
                <a:solidFill>
                  <a:srgbClr val="000000"/>
                </a:solidFill>
                <a:effectLst/>
                <a:ea typeface="Times New Roman" panose="02020603050405020304" pitchFamily="18" charset="0"/>
              </a:rPr>
              <a:t>qui passe de 30 à </a:t>
            </a:r>
            <a:r>
              <a:rPr lang="fr-FR" sz="1600" b="1">
                <a:solidFill>
                  <a:srgbClr val="000000"/>
                </a:solidFill>
                <a:effectLst/>
                <a:ea typeface="Times New Roman" panose="02020603050405020304" pitchFamily="18" charset="0"/>
              </a:rPr>
              <a:t>31,8% </a:t>
            </a:r>
            <a:r>
              <a:rPr lang="fr-FR" sz="1600">
                <a:solidFill>
                  <a:srgbClr val="000000"/>
                </a:solidFill>
                <a:effectLst/>
                <a:ea typeface="Times New Roman" panose="02020603050405020304" pitchFamily="18" charset="0"/>
              </a:rPr>
              <a:t>(+6%) et revalorisation du prix plafond </a:t>
            </a:r>
            <a:r>
              <a:rPr lang="fr-FR" sz="1600" b="1">
                <a:solidFill>
                  <a:srgbClr val="000000"/>
                </a:solidFill>
                <a:effectLst/>
                <a:ea typeface="Times New Roman" panose="02020603050405020304" pitchFamily="18" charset="0"/>
              </a:rPr>
              <a:t>+3,39% </a:t>
            </a:r>
            <a:endParaRPr lang="fr-FR" sz="1600" b="1"/>
          </a:p>
          <a:p>
            <a:pPr lvl="2">
              <a:spcBef>
                <a:spcPts val="0"/>
              </a:spcBef>
              <a:buFontTx/>
              <a:buChar char="→"/>
            </a:pPr>
            <a:r>
              <a:rPr lang="fr-FR" sz="1600" b="1"/>
              <a:t> Soutien financier aux dispositifs innovants </a:t>
            </a:r>
            <a:r>
              <a:rPr lang="fr-FR" sz="1600" b="0"/>
              <a:t>de logement des jeunes via le Fond   Public et Territoire</a:t>
            </a:r>
          </a:p>
          <a:p>
            <a:pPr marL="171450" lvl="1" indent="0">
              <a:spcBef>
                <a:spcPts val="0"/>
              </a:spcBef>
              <a:buNone/>
            </a:pPr>
            <a:endParaRPr lang="fr-FR" sz="1600" b="0">
              <a:latin typeface="Arial"/>
              <a:cs typeface="Arial"/>
            </a:endParaRPr>
          </a:p>
        </p:txBody>
      </p:sp>
    </p:spTree>
    <p:extLst>
      <p:ext uri="{BB962C8B-B14F-4D97-AF65-F5344CB8AC3E}">
        <p14:creationId xmlns:p14="http://schemas.microsoft.com/office/powerpoint/2010/main" val="57767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9EBDB-3A04-42EB-ACB7-DEFF3B85C3F0}"/>
              </a:ext>
            </a:extLst>
          </p:cNvPr>
          <p:cNvSpPr>
            <a:spLocks noGrp="1"/>
          </p:cNvSpPr>
          <p:nvPr>
            <p:ph type="title"/>
          </p:nvPr>
        </p:nvSpPr>
        <p:spPr>
          <a:xfrm>
            <a:off x="357379" y="272088"/>
            <a:ext cx="7555350" cy="715478"/>
          </a:xfrm>
        </p:spPr>
        <p:txBody>
          <a:bodyPr/>
          <a:lstStyle/>
          <a:p>
            <a:r>
              <a:rPr lang="fr-FR" sz="2000"/>
              <a:t>1. L’extranet « Mon Compte Partenaire »</a:t>
            </a:r>
          </a:p>
        </p:txBody>
      </p:sp>
      <p:sp>
        <p:nvSpPr>
          <p:cNvPr id="3" name="Espace réservé du numéro de diapositive 2">
            <a:extLst>
              <a:ext uri="{FF2B5EF4-FFF2-40B4-BE49-F238E27FC236}">
                <a16:creationId xmlns:a16="http://schemas.microsoft.com/office/drawing/2014/main" id="{1FA340C5-9DDC-4331-95C3-086EE945144D}"/>
              </a:ext>
            </a:extLst>
          </p:cNvPr>
          <p:cNvSpPr>
            <a:spLocks noGrp="1"/>
          </p:cNvSpPr>
          <p:nvPr>
            <p:ph type="sldNum" sz="quarter" idx="12"/>
          </p:nvPr>
        </p:nvSpPr>
        <p:spPr/>
        <p:txBody>
          <a:bodyPr/>
          <a:lstStyle/>
          <a:p>
            <a:fld id="{197FF5B0-28E7-40A5-8E16-E27985AA105F}" type="slidenum">
              <a:rPr lang="fr-FR" smtClean="0"/>
              <a:t>6</a:t>
            </a:fld>
            <a:endParaRPr lang="fr-FR"/>
          </a:p>
        </p:txBody>
      </p:sp>
      <p:sp>
        <p:nvSpPr>
          <p:cNvPr id="4" name="Espace réservé du texte 3">
            <a:extLst>
              <a:ext uri="{FF2B5EF4-FFF2-40B4-BE49-F238E27FC236}">
                <a16:creationId xmlns:a16="http://schemas.microsoft.com/office/drawing/2014/main" id="{53A21B72-7CB8-4A69-93B6-D82C9FE0494D}"/>
              </a:ext>
            </a:extLst>
          </p:cNvPr>
          <p:cNvSpPr>
            <a:spLocks noGrp="1"/>
          </p:cNvSpPr>
          <p:nvPr>
            <p:ph type="body" sz="quarter" idx="13"/>
          </p:nvPr>
        </p:nvSpPr>
        <p:spPr>
          <a:xfrm>
            <a:off x="300372" y="1210414"/>
            <a:ext cx="8543255" cy="5271940"/>
          </a:xfrm>
        </p:spPr>
        <p:txBody>
          <a:bodyPr>
            <a:normAutofit fontScale="25000" lnSpcReduction="20000"/>
          </a:bodyPr>
          <a:lstStyle/>
          <a:p>
            <a:pPr marL="0" indent="0">
              <a:lnSpc>
                <a:spcPct val="120000"/>
              </a:lnSpc>
              <a:buSzPct val="100000"/>
              <a:buNone/>
            </a:pPr>
            <a:r>
              <a:rPr lang="fr-FR" sz="6400"/>
              <a:t>L’espace du Caf.fr « Mon Compte Partenaire (</a:t>
            </a:r>
            <a:r>
              <a:rPr lang="fr-FR" sz="6400" err="1"/>
              <a:t>Mcp</a:t>
            </a:r>
            <a:r>
              <a:rPr lang="fr-FR" sz="6400"/>
              <a:t>) » a pour objectif d’inscrire la totalité des services en ligne à destination des partenaires, dans une logique de bouquet de service, qui seront accessibles par un unique vecteur.</a:t>
            </a:r>
          </a:p>
          <a:p>
            <a:pPr marL="0" indent="0" algn="ctr">
              <a:buSzPct val="100000"/>
              <a:buNone/>
            </a:pPr>
            <a:endParaRPr lang="fr-FR" sz="2400"/>
          </a:p>
          <a:p>
            <a:pPr marL="0" indent="0">
              <a:buNone/>
            </a:pPr>
            <a:r>
              <a:rPr lang="fr-FR" sz="6400"/>
              <a:t>La mise en place de cet Espace Partenaires répond  à des enjeux stratégiques institutionnels :</a:t>
            </a:r>
          </a:p>
          <a:p>
            <a:pPr marL="0" indent="0">
              <a:buNone/>
            </a:pPr>
            <a:endParaRPr lang="fr-FR" sz="400"/>
          </a:p>
          <a:p>
            <a:pPr lvl="2">
              <a:spcBef>
                <a:spcPts val="0"/>
              </a:spcBef>
              <a:buClr>
                <a:srgbClr val="C00000"/>
              </a:buClr>
              <a:buFont typeface="Wingdings" panose="05000000000000000000" pitchFamily="2" charset="2"/>
              <a:buChar char="ü"/>
            </a:pPr>
            <a:r>
              <a:rPr lang="fr-FR" sz="5600"/>
              <a:t>Renforcer le positionnement de la Branche dans </a:t>
            </a:r>
            <a:r>
              <a:rPr lang="fr-FR" sz="5600" u="sng"/>
              <a:t>la mise à disposition de données auprès des partenaires </a:t>
            </a:r>
            <a:r>
              <a:rPr lang="fr-FR" sz="5600"/>
              <a:t>;</a:t>
            </a:r>
          </a:p>
          <a:p>
            <a:pPr lvl="2">
              <a:spcBef>
                <a:spcPts val="0"/>
              </a:spcBef>
              <a:buClr>
                <a:srgbClr val="C00000"/>
              </a:buClr>
              <a:buFont typeface="Wingdings" panose="05000000000000000000" pitchFamily="2" charset="2"/>
              <a:buChar char="ü"/>
            </a:pPr>
            <a:endParaRPr lang="fr-FR" sz="5600"/>
          </a:p>
          <a:p>
            <a:pPr lvl="2">
              <a:spcBef>
                <a:spcPts val="0"/>
              </a:spcBef>
              <a:buClr>
                <a:srgbClr val="C00000"/>
              </a:buClr>
              <a:buFont typeface="Wingdings" panose="05000000000000000000" pitchFamily="2" charset="2"/>
              <a:buChar char="ü"/>
            </a:pPr>
            <a:r>
              <a:rPr lang="fr-FR" sz="5600"/>
              <a:t>Fournir des </a:t>
            </a:r>
            <a:r>
              <a:rPr lang="fr-FR" sz="5600" u="sng"/>
              <a:t>informations fiables</a:t>
            </a:r>
            <a:r>
              <a:rPr lang="fr-FR" sz="5600"/>
              <a:t> aux partenaires dans de bonnes conditions d’ergonomie et de cinématique ;</a:t>
            </a:r>
          </a:p>
          <a:p>
            <a:pPr lvl="2">
              <a:spcBef>
                <a:spcPts val="0"/>
              </a:spcBef>
              <a:buClr>
                <a:srgbClr val="C00000"/>
              </a:buClr>
              <a:buFont typeface="Wingdings" panose="05000000000000000000" pitchFamily="2" charset="2"/>
              <a:buChar char="ü"/>
            </a:pPr>
            <a:endParaRPr lang="fr-FR" sz="5600"/>
          </a:p>
          <a:p>
            <a:pPr lvl="2">
              <a:spcBef>
                <a:spcPts val="0"/>
              </a:spcBef>
              <a:buClr>
                <a:srgbClr val="C00000"/>
              </a:buClr>
              <a:buFont typeface="Wingdings" panose="05000000000000000000" pitchFamily="2" charset="2"/>
              <a:buChar char="ü"/>
            </a:pPr>
            <a:r>
              <a:rPr lang="fr-FR" sz="5600" u="sng"/>
              <a:t>Sécuriser la gestion des accès</a:t>
            </a:r>
            <a:r>
              <a:rPr lang="fr-FR" sz="5600"/>
              <a:t> attribués aux partenaires.</a:t>
            </a:r>
          </a:p>
          <a:p>
            <a:pPr marL="171450" lvl="1" indent="0">
              <a:buSzPct val="100000"/>
              <a:buNone/>
            </a:pPr>
            <a:endParaRPr lang="fr-FR" altLang="fr-FR" sz="5600" b="0"/>
          </a:p>
          <a:p>
            <a:pPr marL="171450" lvl="1" indent="0">
              <a:buSzPct val="100000"/>
              <a:buNone/>
            </a:pPr>
            <a:endParaRPr lang="fr-FR" altLang="fr-FR" sz="4900"/>
          </a:p>
          <a:p>
            <a:pPr marL="171450" lvl="1" indent="0">
              <a:buSzPct val="100000"/>
              <a:buNone/>
            </a:pPr>
            <a:endParaRPr lang="fr-FR" altLang="fr-FR" sz="4900" b="0"/>
          </a:p>
          <a:p>
            <a:pPr marL="171450" lvl="1" indent="0">
              <a:buSzPct val="100000"/>
              <a:buNone/>
            </a:pPr>
            <a:endParaRPr lang="fr-FR" altLang="fr-FR" sz="4900" b="0"/>
          </a:p>
          <a:p>
            <a:pPr lvl="1">
              <a:buSzPct val="100000"/>
              <a:buFont typeface="Arial" panose="020B0604020202020204" pitchFamily="34" charset="0"/>
              <a:buChar char="→"/>
            </a:pPr>
            <a:endParaRPr lang="fr-FR" altLang="fr-FR" sz="4900" b="0"/>
          </a:p>
          <a:p>
            <a:pPr marL="171450" lvl="1" indent="0">
              <a:buSzPct val="100000"/>
              <a:buNone/>
            </a:pPr>
            <a:endParaRPr lang="fr-FR" altLang="fr-FR" sz="4900" b="0"/>
          </a:p>
          <a:p>
            <a:pPr marL="342900" lvl="2" indent="0">
              <a:spcBef>
                <a:spcPts val="0"/>
              </a:spcBef>
              <a:buClr>
                <a:srgbClr val="C00000"/>
              </a:buClr>
              <a:buNone/>
            </a:pPr>
            <a:r>
              <a:rPr lang="fr-FR" sz="5600"/>
              <a:t> </a:t>
            </a:r>
          </a:p>
          <a:p>
            <a:pPr marL="0" indent="0">
              <a:lnSpc>
                <a:spcPct val="120000"/>
              </a:lnSpc>
              <a:spcBef>
                <a:spcPts val="0"/>
              </a:spcBef>
              <a:buSzPct val="100000"/>
              <a:buNone/>
            </a:pPr>
            <a:endParaRPr lang="fr-FR" sz="5600" b="0"/>
          </a:p>
          <a:p>
            <a:pPr marL="0" indent="0">
              <a:lnSpc>
                <a:spcPct val="120000"/>
              </a:lnSpc>
              <a:spcBef>
                <a:spcPts val="0"/>
              </a:spcBef>
              <a:buSzPct val="100000"/>
              <a:buNone/>
            </a:pPr>
            <a:endParaRPr lang="fr-FR" sz="5600" b="0"/>
          </a:p>
          <a:p>
            <a:pPr marL="0" indent="0">
              <a:lnSpc>
                <a:spcPct val="120000"/>
              </a:lnSpc>
              <a:spcBef>
                <a:spcPts val="0"/>
              </a:spcBef>
              <a:buNone/>
            </a:pPr>
            <a:endParaRPr lang="fr-FR" sz="4900"/>
          </a:p>
          <a:p>
            <a:pPr>
              <a:lnSpc>
                <a:spcPct val="120000"/>
              </a:lnSpc>
              <a:spcBef>
                <a:spcPts val="0"/>
              </a:spcBef>
            </a:pPr>
            <a:endParaRPr lang="fr-FR" sz="4900"/>
          </a:p>
          <a:p>
            <a:pPr marL="0" indent="0">
              <a:spcBef>
                <a:spcPts val="0"/>
              </a:spcBef>
              <a:buNone/>
            </a:pPr>
            <a:endParaRPr lang="fr-FR" sz="4900"/>
          </a:p>
          <a:p>
            <a:pPr marL="0" indent="0">
              <a:buNone/>
            </a:pPr>
            <a:endParaRPr lang="fr-FR" sz="1400" b="0"/>
          </a:p>
        </p:txBody>
      </p:sp>
      <p:pic>
        <p:nvPicPr>
          <p:cNvPr id="9" name="Image 8">
            <a:extLst>
              <a:ext uri="{FF2B5EF4-FFF2-40B4-BE49-F238E27FC236}">
                <a16:creationId xmlns:a16="http://schemas.microsoft.com/office/drawing/2014/main" id="{948FB424-98EC-4522-AECF-7DB76EE54215}"/>
              </a:ext>
            </a:extLst>
          </p:cNvPr>
          <p:cNvPicPr>
            <a:picLocks noChangeAspect="1"/>
          </p:cNvPicPr>
          <p:nvPr/>
        </p:nvPicPr>
        <p:blipFill>
          <a:blip r:embed="rId3"/>
          <a:stretch>
            <a:fillRect/>
          </a:stretch>
        </p:blipFill>
        <p:spPr>
          <a:xfrm>
            <a:off x="792799" y="4878849"/>
            <a:ext cx="7119930" cy="893024"/>
          </a:xfrm>
          <a:prstGeom prst="rect">
            <a:avLst/>
          </a:prstGeom>
        </p:spPr>
      </p:pic>
    </p:spTree>
    <p:extLst>
      <p:ext uri="{BB962C8B-B14F-4D97-AF65-F5344CB8AC3E}">
        <p14:creationId xmlns:p14="http://schemas.microsoft.com/office/powerpoint/2010/main" val="243829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4CDF0-5F14-4A45-B6EB-97A23A2E6C84}"/>
              </a:ext>
            </a:extLst>
          </p:cNvPr>
          <p:cNvSpPr>
            <a:spLocks noGrp="1"/>
          </p:cNvSpPr>
          <p:nvPr>
            <p:ph type="title"/>
          </p:nvPr>
        </p:nvSpPr>
        <p:spPr/>
        <p:txBody>
          <a:bodyPr/>
          <a:lstStyle/>
          <a:p>
            <a:r>
              <a:rPr lang="fr-FR" sz="2000"/>
              <a:t>2. </a:t>
            </a:r>
            <a:r>
              <a:rPr lang="fr-FR" sz="2000">
                <a:latin typeface="Arial" panose="020B0604020202020204" pitchFamily="34" charset="0"/>
                <a:cs typeface="Arial" panose="020B0604020202020204" pitchFamily="34" charset="0"/>
              </a:rPr>
              <a:t>Le service Afas</a:t>
            </a:r>
            <a:r>
              <a:rPr lang="fr-FR" sz="2000"/>
              <a:t>, </a:t>
            </a:r>
            <a:r>
              <a:rPr lang="fr-FR" sz="2000">
                <a:latin typeface="Arial" panose="020B0604020202020204" pitchFamily="34" charset="0"/>
                <a:cs typeface="Arial" panose="020B0604020202020204" pitchFamily="34" charset="0"/>
              </a:rPr>
              <a:t>qu’est-ce que c’est ?</a:t>
            </a:r>
          </a:p>
        </p:txBody>
      </p:sp>
      <p:sp>
        <p:nvSpPr>
          <p:cNvPr id="3" name="Espace réservé du texte 2">
            <a:extLst>
              <a:ext uri="{FF2B5EF4-FFF2-40B4-BE49-F238E27FC236}">
                <a16:creationId xmlns:a16="http://schemas.microsoft.com/office/drawing/2014/main" id="{78E20B63-4423-4B2E-BB77-D9E9E2EDDB63}"/>
              </a:ext>
            </a:extLst>
          </p:cNvPr>
          <p:cNvSpPr>
            <a:spLocks noGrp="1"/>
          </p:cNvSpPr>
          <p:nvPr>
            <p:ph type="body" sz="quarter" idx="13"/>
          </p:nvPr>
        </p:nvSpPr>
        <p:spPr>
          <a:xfrm>
            <a:off x="438149" y="1241945"/>
            <a:ext cx="8484469" cy="4995081"/>
          </a:xfrm>
        </p:spPr>
        <p:txBody>
          <a:bodyPr>
            <a:normAutofit/>
          </a:bodyPr>
          <a:lstStyle/>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pPr marL="0" indent="0">
              <a:buNone/>
            </a:pPr>
            <a:endParaRPr lang="fr-FR" sz="1400">
              <a:latin typeface="Arial" panose="020B0604020202020204" pitchFamily="34" charset="0"/>
              <a:cs typeface="Arial" panose="020B0604020202020204" pitchFamily="34" charset="0"/>
            </a:endParaRPr>
          </a:p>
          <a:p>
            <a:pPr marL="0" indent="0" algn="just">
              <a:spcBef>
                <a:spcPts val="0"/>
              </a:spcBef>
              <a:buNone/>
            </a:pPr>
            <a:endParaRPr lang="fr-FR" sz="1400">
              <a:latin typeface="Arial" panose="020B0604020202020204" pitchFamily="34" charset="0"/>
              <a:cs typeface="Arial" panose="020B0604020202020204" pitchFamily="34" charset="0"/>
            </a:endParaRPr>
          </a:p>
          <a:p>
            <a:pPr marL="0" indent="0" algn="just">
              <a:spcBef>
                <a:spcPts val="0"/>
              </a:spcBef>
              <a:buNone/>
            </a:pPr>
            <a:endParaRPr lang="fr-FR" sz="1400">
              <a:latin typeface="Arial" panose="020B0604020202020204" pitchFamily="34" charset="0"/>
              <a:cs typeface="Arial" panose="020B0604020202020204" pitchFamily="34" charset="0"/>
            </a:endParaRPr>
          </a:p>
          <a:p>
            <a:pPr marL="0" indent="0" algn="just">
              <a:spcBef>
                <a:spcPts val="0"/>
              </a:spcBef>
              <a:buNone/>
            </a:pPr>
            <a:endParaRPr lang="fr-FR" sz="1400"/>
          </a:p>
        </p:txBody>
      </p:sp>
      <p:sp>
        <p:nvSpPr>
          <p:cNvPr id="6" name="Rectangle : coins arrondis 5">
            <a:extLst>
              <a:ext uri="{FF2B5EF4-FFF2-40B4-BE49-F238E27FC236}">
                <a16:creationId xmlns:a16="http://schemas.microsoft.com/office/drawing/2014/main" id="{446CDD59-9D43-45A8-A5A1-C40F91CC4206}"/>
              </a:ext>
            </a:extLst>
          </p:cNvPr>
          <p:cNvSpPr/>
          <p:nvPr/>
        </p:nvSpPr>
        <p:spPr>
          <a:xfrm>
            <a:off x="502854" y="1170925"/>
            <a:ext cx="8138292" cy="1075742"/>
          </a:xfrm>
          <a:prstGeom prst="roundRect">
            <a:avLst/>
          </a:prstGeom>
          <a:solidFill>
            <a:srgbClr val="6997C9"/>
          </a:solidFill>
        </p:spPr>
        <p:txBody>
          <a:bodyPr wrap="square" anchor="ctr">
            <a:noAutofit/>
          </a:bodyPr>
          <a:lstStyle/>
          <a:p>
            <a:pPr marL="0" lvl="1" algn="ctr"/>
            <a:r>
              <a:rPr lang="fr-FR">
                <a:solidFill>
                  <a:schemeClr val="bg1"/>
                </a:solidFill>
                <a:latin typeface="Arial" panose="020B0604020202020204" pitchFamily="34" charset="0"/>
                <a:cs typeface="Arial" panose="020B0604020202020204" pitchFamily="34" charset="0"/>
              </a:rPr>
              <a:t>Service AFAS : Aides Financières d’Action Sociale</a:t>
            </a:r>
          </a:p>
          <a:p>
            <a:pPr marL="0" lvl="1" algn="ctr"/>
            <a:r>
              <a:rPr lang="fr-FR">
                <a:solidFill>
                  <a:schemeClr val="bg1"/>
                </a:solidFill>
                <a:latin typeface="Arial" panose="020B0604020202020204" pitchFamily="34" charset="0"/>
                <a:cs typeface="Arial" panose="020B0604020202020204" pitchFamily="34" charset="0"/>
              </a:rPr>
              <a:t>C’est le service proposé dans MCP (accès web) dédié aux partenaires d’action sociale</a:t>
            </a:r>
          </a:p>
        </p:txBody>
      </p:sp>
      <p:sp>
        <p:nvSpPr>
          <p:cNvPr id="10" name="Rectangle 9">
            <a:extLst>
              <a:ext uri="{FF2B5EF4-FFF2-40B4-BE49-F238E27FC236}">
                <a16:creationId xmlns:a16="http://schemas.microsoft.com/office/drawing/2014/main" id="{05785A70-2AE4-4404-8FEC-52FD7B6A2E36}"/>
              </a:ext>
            </a:extLst>
          </p:cNvPr>
          <p:cNvSpPr/>
          <p:nvPr/>
        </p:nvSpPr>
        <p:spPr>
          <a:xfrm>
            <a:off x="5086905" y="2684079"/>
            <a:ext cx="3722116" cy="3293209"/>
          </a:xfrm>
          <a:prstGeom prst="rect">
            <a:avLst/>
          </a:prstGeom>
        </p:spPr>
        <p:txBody>
          <a:bodyPr wrap="square">
            <a:spAutoFit/>
          </a:bodyPr>
          <a:lstStyle/>
          <a:p>
            <a:pPr algn="ctr"/>
            <a:r>
              <a:rPr lang="fr-FR" sz="1600">
                <a:solidFill>
                  <a:schemeClr val="tx2"/>
                </a:solidFill>
                <a:latin typeface="Arial" panose="020B0604020202020204" pitchFamily="34" charset="0"/>
                <a:cs typeface="Arial" panose="020B0604020202020204" pitchFamily="34" charset="0"/>
              </a:rPr>
              <a:t>Ce service offre aux partenaires de l'action sociale la possibilité de :</a:t>
            </a:r>
          </a:p>
          <a:p>
            <a:pPr algn="just"/>
            <a:endParaRPr lang="fr-FR" sz="1600">
              <a:solidFill>
                <a:schemeClr val="tx2"/>
              </a:solidFill>
              <a:latin typeface="Arial" panose="020B0604020202020204" pitchFamily="34" charset="0"/>
              <a:cs typeface="Arial" panose="020B0604020202020204" pitchFamily="34" charset="0"/>
            </a:endParaRPr>
          </a:p>
          <a:p>
            <a:pPr marL="457200" lvl="2" algn="ctr" fontAlgn="ctr">
              <a:buClr>
                <a:srgbClr val="C00000"/>
              </a:buClr>
              <a:buFont typeface="Wingdings" panose="05000000000000000000" pitchFamily="2" charset="2"/>
              <a:buChar char="ü"/>
            </a:pPr>
            <a:r>
              <a:rPr lang="fr-FR" sz="1600">
                <a:solidFill>
                  <a:schemeClr val="tx2"/>
                </a:solidFill>
                <a:latin typeface="Arial" panose="020B0604020202020204" pitchFamily="34" charset="0"/>
                <a:cs typeface="Arial" panose="020B0604020202020204" pitchFamily="34" charset="0"/>
              </a:rPr>
              <a:t>  </a:t>
            </a:r>
            <a:r>
              <a:rPr lang="fr-FR" sz="1600" b="1">
                <a:solidFill>
                  <a:schemeClr val="tx2"/>
                </a:solidFill>
                <a:latin typeface="Arial" panose="020B0604020202020204" pitchFamily="34" charset="0"/>
                <a:cs typeface="Arial" panose="020B0604020202020204" pitchFamily="34" charset="0"/>
              </a:rPr>
              <a:t>Effectuer leur déclaration de données en ligne </a:t>
            </a:r>
            <a:r>
              <a:rPr lang="fr-FR" sz="1600">
                <a:solidFill>
                  <a:schemeClr val="tx2"/>
                </a:solidFill>
                <a:latin typeface="Arial" panose="020B0604020202020204" pitchFamily="34" charset="0"/>
                <a:cs typeface="Arial" panose="020B0604020202020204" pitchFamily="34" charset="0"/>
              </a:rPr>
              <a:t>pour bénéficier d'une aide de la Caf ;</a:t>
            </a:r>
          </a:p>
          <a:p>
            <a:pPr marL="457200" lvl="2" algn="ctr" fontAlgn="ctr">
              <a:buClr>
                <a:srgbClr val="C00000"/>
              </a:buClr>
            </a:pPr>
            <a:endParaRPr lang="fr-FR" sz="1600">
              <a:solidFill>
                <a:schemeClr val="tx2"/>
              </a:solidFill>
              <a:latin typeface="Arial" panose="020B0604020202020204" pitchFamily="34" charset="0"/>
              <a:cs typeface="Arial" panose="020B0604020202020204" pitchFamily="34" charset="0"/>
            </a:endParaRPr>
          </a:p>
          <a:p>
            <a:pPr marL="457200" lvl="2" algn="ctr" fontAlgn="ctr">
              <a:buClr>
                <a:srgbClr val="C00000"/>
              </a:buClr>
              <a:buFont typeface="Wingdings" panose="05000000000000000000" pitchFamily="2" charset="2"/>
              <a:buChar char="ü"/>
            </a:pPr>
            <a:r>
              <a:rPr lang="fr-FR" sz="1600">
                <a:solidFill>
                  <a:schemeClr val="tx2"/>
                </a:solidFill>
                <a:latin typeface="Arial" panose="020B0604020202020204" pitchFamily="34" charset="0"/>
                <a:cs typeface="Arial" panose="020B0604020202020204" pitchFamily="34" charset="0"/>
              </a:rPr>
              <a:t>  </a:t>
            </a:r>
            <a:r>
              <a:rPr lang="fr-FR" sz="1600" b="1">
                <a:solidFill>
                  <a:schemeClr val="tx2"/>
                </a:solidFill>
                <a:latin typeface="Arial" panose="020B0604020202020204" pitchFamily="34" charset="0"/>
                <a:cs typeface="Arial" panose="020B0604020202020204" pitchFamily="34" charset="0"/>
              </a:rPr>
              <a:t>Consulter</a:t>
            </a:r>
            <a:r>
              <a:rPr lang="fr-FR" sz="1600">
                <a:solidFill>
                  <a:schemeClr val="tx2"/>
                </a:solidFill>
                <a:latin typeface="Arial" panose="020B0604020202020204" pitchFamily="34" charset="0"/>
                <a:cs typeface="Arial" panose="020B0604020202020204" pitchFamily="34" charset="0"/>
              </a:rPr>
              <a:t> l’avancement du traitement de leur déclaration ;</a:t>
            </a:r>
          </a:p>
          <a:p>
            <a:pPr marL="457200" lvl="2" algn="ctr" fontAlgn="ctr">
              <a:buClr>
                <a:srgbClr val="C00000"/>
              </a:buClr>
            </a:pPr>
            <a:endParaRPr lang="fr-FR" sz="1600">
              <a:solidFill>
                <a:schemeClr val="tx2"/>
              </a:solidFill>
              <a:latin typeface="Arial" panose="020B0604020202020204" pitchFamily="34" charset="0"/>
              <a:cs typeface="Arial" panose="020B0604020202020204" pitchFamily="34" charset="0"/>
            </a:endParaRPr>
          </a:p>
          <a:p>
            <a:pPr marL="457200" lvl="2" algn="ctr" fontAlgn="ctr">
              <a:buClr>
                <a:srgbClr val="C00000"/>
              </a:buClr>
              <a:buFont typeface="Wingdings" panose="05000000000000000000" pitchFamily="2" charset="2"/>
              <a:buChar char="ü"/>
            </a:pPr>
            <a:r>
              <a:rPr lang="fr-FR" sz="1600">
                <a:solidFill>
                  <a:schemeClr val="tx2"/>
                </a:solidFill>
                <a:latin typeface="Arial" panose="020B0604020202020204" pitchFamily="34" charset="0"/>
                <a:cs typeface="Arial" panose="020B0604020202020204" pitchFamily="34" charset="0"/>
              </a:rPr>
              <a:t>  Visualiser immédiatement une</a:t>
            </a:r>
            <a:r>
              <a:rPr lang="fr-FR" sz="1600" b="1">
                <a:solidFill>
                  <a:schemeClr val="tx2"/>
                </a:solidFill>
                <a:latin typeface="Arial" panose="020B0604020202020204" pitchFamily="34" charset="0"/>
                <a:cs typeface="Arial" panose="020B0604020202020204" pitchFamily="34" charset="0"/>
              </a:rPr>
              <a:t> estimation du montant de l’aide</a:t>
            </a:r>
            <a:r>
              <a:rPr lang="fr-FR" sz="1600">
                <a:solidFill>
                  <a:schemeClr val="tx2"/>
                </a:solidFill>
                <a:latin typeface="Arial" panose="020B0604020202020204" pitchFamily="34" charset="0"/>
                <a:cs typeface="Arial" panose="020B0604020202020204" pitchFamily="34" charset="0"/>
              </a:rPr>
              <a:t>.</a:t>
            </a:r>
          </a:p>
        </p:txBody>
      </p:sp>
      <p:pic>
        <p:nvPicPr>
          <p:cNvPr id="7" name="Image 6">
            <a:extLst>
              <a:ext uri="{FF2B5EF4-FFF2-40B4-BE49-F238E27FC236}">
                <a16:creationId xmlns:a16="http://schemas.microsoft.com/office/drawing/2014/main" id="{3C41DBF5-7FFE-40D5-9841-337280BD512B}"/>
              </a:ext>
            </a:extLst>
          </p:cNvPr>
          <p:cNvPicPr>
            <a:picLocks noChangeAspect="1"/>
          </p:cNvPicPr>
          <p:nvPr/>
        </p:nvPicPr>
        <p:blipFill>
          <a:blip r:embed="rId3"/>
          <a:stretch>
            <a:fillRect/>
          </a:stretch>
        </p:blipFill>
        <p:spPr>
          <a:xfrm>
            <a:off x="113016" y="2486037"/>
            <a:ext cx="4803004" cy="3769245"/>
          </a:xfrm>
          <a:prstGeom prst="rect">
            <a:avLst/>
          </a:prstGeom>
        </p:spPr>
      </p:pic>
      <p:sp>
        <p:nvSpPr>
          <p:cNvPr id="4" name="Rectangle 3">
            <a:extLst>
              <a:ext uri="{FF2B5EF4-FFF2-40B4-BE49-F238E27FC236}">
                <a16:creationId xmlns:a16="http://schemas.microsoft.com/office/drawing/2014/main" id="{9EDF9B39-DA51-44BA-AB39-30289D0AAF5A}"/>
              </a:ext>
            </a:extLst>
          </p:cNvPr>
          <p:cNvSpPr/>
          <p:nvPr/>
        </p:nvSpPr>
        <p:spPr>
          <a:xfrm>
            <a:off x="113016" y="2486037"/>
            <a:ext cx="4777483" cy="3750989"/>
          </a:xfrm>
          <a:prstGeom prst="rect">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059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4">
            <a:extLst>
              <a:ext uri="{FF2B5EF4-FFF2-40B4-BE49-F238E27FC236}">
                <a16:creationId xmlns:a16="http://schemas.microsoft.com/office/drawing/2014/main" id="{D73495FF-53E5-4BA8-BFD7-5C68E97AFA7F}"/>
              </a:ext>
            </a:extLst>
          </p:cNvPr>
          <p:cNvSpPr>
            <a:spLocks/>
          </p:cNvSpPr>
          <p:nvPr/>
        </p:nvSpPr>
        <p:spPr bwMode="auto">
          <a:xfrm>
            <a:off x="1212338" y="5246986"/>
            <a:ext cx="3493582" cy="1058799"/>
          </a:xfrm>
          <a:custGeom>
            <a:avLst/>
            <a:gdLst>
              <a:gd name="T0" fmla="*/ 2147483646 w 21600"/>
              <a:gd name="T1" fmla="*/ 2147483646 h 21600"/>
              <a:gd name="T2" fmla="*/ 2147483646 w 21600"/>
              <a:gd name="T3" fmla="*/ 0 h 21600"/>
              <a:gd name="T4" fmla="*/ 0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 name="connsiteX0" fmla="*/ 21600 w 21600"/>
              <a:gd name="connsiteY0" fmla="*/ 61 h 21600"/>
              <a:gd name="connsiteX1" fmla="*/ 2020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 name="connsiteX0" fmla="*/ 21600 w 21600"/>
              <a:gd name="connsiteY0" fmla="*/ 61 h 21600"/>
              <a:gd name="connsiteX1" fmla="*/ 3261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 h="21600">
                <a:moveTo>
                  <a:pt x="21600" y="61"/>
                </a:moveTo>
                <a:lnTo>
                  <a:pt x="3261" y="0"/>
                </a:lnTo>
                <a:lnTo>
                  <a:pt x="0" y="13534"/>
                </a:lnTo>
                <a:lnTo>
                  <a:pt x="0" y="19461"/>
                </a:lnTo>
                <a:lnTo>
                  <a:pt x="819" y="21600"/>
                </a:lnTo>
                <a:lnTo>
                  <a:pt x="21600" y="21600"/>
                </a:lnTo>
                <a:lnTo>
                  <a:pt x="21600" y="61"/>
                </a:lnTo>
                <a:close/>
                <a:moveTo>
                  <a:pt x="21600" y="61"/>
                </a:moveTo>
              </a:path>
            </a:pathLst>
          </a:custGeom>
          <a:solidFill>
            <a:schemeClr val="accent1"/>
          </a:solidFill>
          <a:ln>
            <a:noFill/>
          </a:ln>
        </p:spPr>
        <p:txBody>
          <a:bodyPr lIns="0" tIns="0" rIns="0" bIns="0" anchor="ctr"/>
          <a:lstStyle/>
          <a:p>
            <a:endParaRPr lang="fr-FR" sz="1400">
              <a:solidFill>
                <a:schemeClr val="bg1"/>
              </a:solidFill>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438860" y="281141"/>
            <a:ext cx="7316608" cy="721434"/>
          </a:xfrm>
        </p:spPr>
        <p:txBody>
          <a:bodyPr/>
          <a:lstStyle/>
          <a:p>
            <a:r>
              <a:rPr lang="fr-FR" sz="2000" dirty="0"/>
              <a:t>3. Les bénéfices du Système d’information (SI) de l’action sociale de la branche Famille</a:t>
            </a:r>
            <a:endParaRPr lang="fr-FR" sz="1600" i="1" dirty="0"/>
          </a:p>
        </p:txBody>
      </p:sp>
      <p:sp>
        <p:nvSpPr>
          <p:cNvPr id="3" name="Espace réservé du numéro de diapositive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AD2365-8F25-4D9C-8A23-7363D438AD01}" type="slidenum">
              <a:rPr kumimoji="0" lang="fr-FR" sz="1100" b="0" i="0" u="none" strike="noStrike" kern="1200" cap="none" spc="0" normalizeH="0" baseline="0" noProof="0" smtClean="0">
                <a:ln>
                  <a:noFill/>
                </a:ln>
                <a:solidFill>
                  <a:srgbClr val="3C6FA8"/>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100" b="0" i="0" u="none" strike="noStrike" kern="1200" cap="none" spc="0" normalizeH="0" baseline="0" noProof="0">
              <a:ln>
                <a:noFill/>
              </a:ln>
              <a:solidFill>
                <a:srgbClr val="3C6FA8"/>
              </a:solidFill>
              <a:effectLst/>
              <a:uLnTx/>
              <a:uFillTx/>
              <a:latin typeface="Arial" panose="020B0604020202020204" pitchFamily="34" charset="0"/>
              <a:ea typeface="+mn-ea"/>
              <a:cs typeface="Arial" panose="020B0604020202020204" pitchFamily="34" charset="0"/>
            </a:endParaRPr>
          </a:p>
        </p:txBody>
      </p:sp>
      <p:sp>
        <p:nvSpPr>
          <p:cNvPr id="4" name="Espace réservé du texte 3"/>
          <p:cNvSpPr>
            <a:spLocks noGrp="1"/>
          </p:cNvSpPr>
          <p:nvPr>
            <p:ph type="body" sz="quarter" idx="13"/>
          </p:nvPr>
        </p:nvSpPr>
        <p:spPr>
          <a:xfrm>
            <a:off x="438150" y="1241945"/>
            <a:ext cx="8543255" cy="5327820"/>
          </a:xfrm>
        </p:spPr>
        <p:txBody>
          <a:bodyPr>
            <a:normAutofit/>
          </a:bodyPr>
          <a:lstStyle/>
          <a:p>
            <a:pPr algn="just">
              <a:spcBef>
                <a:spcPts val="0"/>
              </a:spcBef>
            </a:pPr>
            <a:r>
              <a:rPr lang="fr-FR" sz="1600"/>
              <a:t>Une nouvelle structuration des services dans le SI</a:t>
            </a:r>
          </a:p>
          <a:p>
            <a:pPr algn="just">
              <a:spcBef>
                <a:spcPts val="0"/>
              </a:spcBef>
            </a:pPr>
            <a:endParaRPr lang="fr-FR" sz="1600"/>
          </a:p>
          <a:p>
            <a:pPr algn="just">
              <a:spcBef>
                <a:spcPts val="0"/>
              </a:spcBef>
            </a:pPr>
            <a:endParaRPr lang="fr-FR" sz="1600"/>
          </a:p>
          <a:p>
            <a:pPr algn="just">
              <a:spcBef>
                <a:spcPts val="0"/>
              </a:spcBef>
            </a:pPr>
            <a:endParaRPr lang="fr-FR" sz="1600"/>
          </a:p>
          <a:p>
            <a:pPr algn="just">
              <a:spcBef>
                <a:spcPts val="0"/>
              </a:spcBef>
            </a:pPr>
            <a:endParaRPr lang="fr-FR" sz="1600"/>
          </a:p>
          <a:p>
            <a:pPr algn="just">
              <a:spcBef>
                <a:spcPts val="0"/>
              </a:spcBef>
            </a:pPr>
            <a:endParaRPr lang="fr-FR" sz="1600"/>
          </a:p>
          <a:p>
            <a:pPr algn="just">
              <a:spcBef>
                <a:spcPts val="0"/>
              </a:spcBef>
            </a:pPr>
            <a:endParaRPr lang="fr-FR" sz="1600"/>
          </a:p>
          <a:p>
            <a:pPr marL="0" indent="0" algn="just">
              <a:spcBef>
                <a:spcPts val="0"/>
              </a:spcBef>
              <a:buNone/>
            </a:pPr>
            <a:endParaRPr lang="fr-FR" sz="800"/>
          </a:p>
          <a:p>
            <a:pPr algn="just">
              <a:spcBef>
                <a:spcPts val="0"/>
              </a:spcBef>
            </a:pPr>
            <a:r>
              <a:rPr lang="fr-FR" sz="1600"/>
              <a:t>Des données demandées au partenaire homogénéisée</a:t>
            </a:r>
          </a:p>
          <a:p>
            <a:pPr algn="just">
              <a:spcBef>
                <a:spcPts val="0"/>
              </a:spcBef>
            </a:pPr>
            <a:endParaRPr lang="fr-FR" sz="1600"/>
          </a:p>
          <a:p>
            <a:pPr algn="just">
              <a:spcBef>
                <a:spcPts val="0"/>
              </a:spcBef>
            </a:pPr>
            <a:endParaRPr lang="fr-FR" sz="1600"/>
          </a:p>
          <a:p>
            <a:pPr algn="just">
              <a:spcBef>
                <a:spcPts val="0"/>
              </a:spcBef>
            </a:pPr>
            <a:endParaRPr lang="fr-FR" sz="1600"/>
          </a:p>
          <a:p>
            <a:pPr algn="just">
              <a:spcBef>
                <a:spcPts val="0"/>
              </a:spcBef>
            </a:pPr>
            <a:endParaRPr lang="fr-FR" sz="1600"/>
          </a:p>
          <a:p>
            <a:pPr marL="0" indent="0" algn="just">
              <a:spcBef>
                <a:spcPts val="0"/>
              </a:spcBef>
              <a:buNone/>
            </a:pPr>
            <a:endParaRPr lang="fr-FR" sz="1400"/>
          </a:p>
          <a:p>
            <a:pPr marL="57150" lvl="1" indent="0">
              <a:lnSpc>
                <a:spcPct val="100000"/>
              </a:lnSpc>
              <a:spcBef>
                <a:spcPts val="0"/>
              </a:spcBef>
              <a:buClr>
                <a:schemeClr val="accent1"/>
              </a:buClr>
              <a:buSzPct val="75000"/>
              <a:buNone/>
            </a:pPr>
            <a:endParaRPr lang="fr-FR" sz="1600"/>
          </a:p>
          <a:p>
            <a:pPr marL="228600" lvl="1">
              <a:lnSpc>
                <a:spcPct val="100000"/>
              </a:lnSpc>
              <a:spcBef>
                <a:spcPts val="0"/>
              </a:spcBef>
              <a:buClr>
                <a:schemeClr val="accent1"/>
              </a:buClr>
              <a:buSzPct val="75000"/>
              <a:buFont typeface="Wingdings" pitchFamily="2" charset="2"/>
              <a:buChar char="n"/>
            </a:pPr>
            <a:r>
              <a:rPr lang="fr-FR" sz="1600" b="1"/>
              <a:t>Une simplification des échanges avec le partenaire</a:t>
            </a:r>
          </a:p>
        </p:txBody>
      </p:sp>
      <p:sp>
        <p:nvSpPr>
          <p:cNvPr id="5" name="Freeform 4"/>
          <p:cNvSpPr>
            <a:spLocks/>
          </p:cNvSpPr>
          <p:nvPr/>
        </p:nvSpPr>
        <p:spPr bwMode="auto">
          <a:xfrm>
            <a:off x="1175669" y="1693806"/>
            <a:ext cx="3524499" cy="1065701"/>
          </a:xfrm>
          <a:custGeom>
            <a:avLst/>
            <a:gdLst>
              <a:gd name="T0" fmla="*/ 2147483646 w 21600"/>
              <a:gd name="T1" fmla="*/ 2147483646 h 21600"/>
              <a:gd name="T2" fmla="*/ 2147483646 w 21600"/>
              <a:gd name="T3" fmla="*/ 0 h 21600"/>
              <a:gd name="T4" fmla="*/ 0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 name="connsiteX0" fmla="*/ 21600 w 21600"/>
              <a:gd name="connsiteY0" fmla="*/ 61 h 21600"/>
              <a:gd name="connsiteX1" fmla="*/ 2020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 name="connsiteX0" fmla="*/ 21600 w 21600"/>
              <a:gd name="connsiteY0" fmla="*/ 61 h 21600"/>
              <a:gd name="connsiteX1" fmla="*/ 3261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 h="21600">
                <a:moveTo>
                  <a:pt x="21600" y="61"/>
                </a:moveTo>
                <a:lnTo>
                  <a:pt x="3261" y="0"/>
                </a:lnTo>
                <a:lnTo>
                  <a:pt x="0" y="13534"/>
                </a:lnTo>
                <a:lnTo>
                  <a:pt x="0" y="19461"/>
                </a:lnTo>
                <a:lnTo>
                  <a:pt x="819" y="21600"/>
                </a:lnTo>
                <a:lnTo>
                  <a:pt x="21600" y="21600"/>
                </a:lnTo>
                <a:lnTo>
                  <a:pt x="21600" y="61"/>
                </a:lnTo>
                <a:close/>
                <a:moveTo>
                  <a:pt x="21600" y="61"/>
                </a:moveTo>
              </a:path>
            </a:pathLst>
          </a:custGeom>
          <a:solidFill>
            <a:schemeClr val="accent1"/>
          </a:solidFill>
          <a:ln>
            <a:noFill/>
          </a:ln>
        </p:spPr>
        <p:txBody>
          <a:bodyPr lIns="0" tIns="0" rIns="0" bIns="0" anchor="ctr"/>
          <a:lstStyle/>
          <a:p>
            <a:endParaRPr lang="fr-FR" sz="1400">
              <a:solidFill>
                <a:schemeClr val="bg1"/>
              </a:solidFill>
              <a:latin typeface="Arial" panose="020B0604020202020204" pitchFamily="34" charset="0"/>
              <a:cs typeface="Arial" panose="020B0604020202020204" pitchFamily="34" charset="0"/>
            </a:endParaRPr>
          </a:p>
        </p:txBody>
      </p:sp>
      <p:sp>
        <p:nvSpPr>
          <p:cNvPr id="6" name="Freeform 15"/>
          <p:cNvSpPr>
            <a:spLocks/>
          </p:cNvSpPr>
          <p:nvPr/>
        </p:nvSpPr>
        <p:spPr bwMode="auto">
          <a:xfrm flipH="1">
            <a:off x="4836756" y="1698336"/>
            <a:ext cx="4079073" cy="1065701"/>
          </a:xfrm>
          <a:custGeom>
            <a:avLst/>
            <a:gdLst>
              <a:gd name="T0" fmla="*/ 1404 w 21600"/>
              <a:gd name="T1" fmla="*/ 705 h 21600"/>
              <a:gd name="T2" fmla="*/ 743 w 21600"/>
              <a:gd name="T3" fmla="*/ 707 h 21600"/>
              <a:gd name="T4" fmla="*/ 0 w 21600"/>
              <a:gd name="T5" fmla="*/ 192 h 21600"/>
              <a:gd name="T6" fmla="*/ 1 w 21600"/>
              <a:gd name="T7" fmla="*/ 2 h 21600"/>
              <a:gd name="T8" fmla="*/ 1404 w 21600"/>
              <a:gd name="T9" fmla="*/ 0 h 21600"/>
              <a:gd name="T10" fmla="*/ 1404 w 21600"/>
              <a:gd name="T11" fmla="*/ 705 h 21600"/>
              <a:gd name="T12" fmla="*/ 1404 w 21600"/>
              <a:gd name="T13" fmla="*/ 70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 name="connsiteX0" fmla="*/ 21600 w 21600"/>
              <a:gd name="connsiteY0" fmla="*/ 21539 h 21600"/>
              <a:gd name="connsiteX1" fmla="*/ 2774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600"/>
              <a:gd name="connsiteX1" fmla="*/ 3067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539"/>
              <a:gd name="connsiteX1" fmla="*/ 3618 w 21600"/>
              <a:gd name="connsiteY1" fmla="*/ 21408 h 21539"/>
              <a:gd name="connsiteX2" fmla="*/ 0 w 21600"/>
              <a:gd name="connsiteY2" fmla="*/ 5866 h 21539"/>
              <a:gd name="connsiteX3" fmla="*/ 12 w 21600"/>
              <a:gd name="connsiteY3" fmla="*/ 61 h 21539"/>
              <a:gd name="connsiteX4" fmla="*/ 21600 w 21600"/>
              <a:gd name="connsiteY4" fmla="*/ 0 h 21539"/>
              <a:gd name="connsiteX5" fmla="*/ 21600 w 21600"/>
              <a:gd name="connsiteY5" fmla="*/ 21539 h 21539"/>
              <a:gd name="connsiteX6" fmla="*/ 21600 w 21600"/>
              <a:gd name="connsiteY6" fmla="*/ 21539 h 21539"/>
              <a:gd name="connsiteX0" fmla="*/ 21600 w 21600"/>
              <a:gd name="connsiteY0" fmla="*/ 21539 h 21600"/>
              <a:gd name="connsiteX1" fmla="*/ 3563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21600" y="21539"/>
                </a:moveTo>
                <a:lnTo>
                  <a:pt x="3563" y="21600"/>
                </a:lnTo>
                <a:lnTo>
                  <a:pt x="0" y="5866"/>
                </a:lnTo>
                <a:lnTo>
                  <a:pt x="12" y="61"/>
                </a:lnTo>
                <a:lnTo>
                  <a:pt x="21600" y="0"/>
                </a:lnTo>
                <a:lnTo>
                  <a:pt x="21600" y="21539"/>
                </a:lnTo>
                <a:close/>
                <a:moveTo>
                  <a:pt x="21600" y="21539"/>
                </a:moveTo>
              </a:path>
            </a:pathLst>
          </a:custGeom>
          <a:solidFill>
            <a:schemeClr val="accent3"/>
          </a:solidFill>
          <a:ln w="9525" cap="flat">
            <a:noFill/>
            <a:round/>
            <a:headEnd type="none" w="med" len="med"/>
            <a:tailEnd type="none" w="med" len="med"/>
          </a:ln>
        </p:spPr>
        <p:txBody>
          <a:bodyPr lIns="0" tIns="0" rIns="0" bIns="0"/>
          <a:lstStyle/>
          <a:p>
            <a:pPr algn="ctr">
              <a:defRPr/>
            </a:pPr>
            <a:endParaRPr lang="en-US"/>
          </a:p>
        </p:txBody>
      </p:sp>
      <p:pic>
        <p:nvPicPr>
          <p:cNvPr id="7" name="Image 6"/>
          <p:cNvPicPr>
            <a:picLocks noChangeAspect="1"/>
          </p:cNvPicPr>
          <p:nvPr/>
        </p:nvPicPr>
        <p:blipFill rotWithShape="1">
          <a:blip r:embed="rId3"/>
          <a:srcRect l="8935"/>
          <a:stretch/>
        </p:blipFill>
        <p:spPr>
          <a:xfrm flipH="1">
            <a:off x="318604" y="1740024"/>
            <a:ext cx="905425" cy="1058799"/>
          </a:xfrm>
          <a:prstGeom prst="rect">
            <a:avLst/>
          </a:prstGeom>
        </p:spPr>
      </p:pic>
      <p:sp>
        <p:nvSpPr>
          <p:cNvPr id="8" name="Rectangle 7"/>
          <p:cNvSpPr/>
          <p:nvPr/>
        </p:nvSpPr>
        <p:spPr>
          <a:xfrm>
            <a:off x="1677845" y="1596962"/>
            <a:ext cx="3070683" cy="1119555"/>
          </a:xfrm>
          <a:prstGeom prst="rect">
            <a:avLst/>
          </a:prstGeom>
        </p:spPr>
        <p:txBody>
          <a:bodyPr anchor="ctr">
            <a:noAutofit/>
          </a:bodyPr>
          <a:lstStyle/>
          <a:p>
            <a:pPr algn="r"/>
            <a:r>
              <a:rPr lang="fr-FR" sz="1400">
                <a:solidFill>
                  <a:schemeClr val="bg1"/>
                </a:solidFill>
                <a:latin typeface="Arial" panose="020B0604020202020204" pitchFamily="34" charset="0"/>
                <a:cs typeface="Arial" panose="020B0604020202020204" pitchFamily="34" charset="0"/>
              </a:rPr>
              <a:t>Mise en place d’une définition nationale d’enregistrement des Foyers jeunes travailleurs dans le SI</a:t>
            </a:r>
          </a:p>
        </p:txBody>
      </p:sp>
      <p:sp>
        <p:nvSpPr>
          <p:cNvPr id="9" name="Rectangle 8"/>
          <p:cNvSpPr/>
          <p:nvPr/>
        </p:nvSpPr>
        <p:spPr>
          <a:xfrm>
            <a:off x="4989152" y="1724349"/>
            <a:ext cx="3191137" cy="864780"/>
          </a:xfrm>
          <a:prstGeom prst="rect">
            <a:avLst/>
          </a:prstGeom>
          <a:solidFill>
            <a:schemeClr val="accent3"/>
          </a:solidFill>
        </p:spPr>
        <p:txBody>
          <a:bodyPr anchor="ctr">
            <a:noAutofit/>
          </a:bodyPr>
          <a:lstStyle/>
          <a:p>
            <a:r>
              <a:rPr lang="fr-FR" sz="1400" dirty="0">
                <a:solidFill>
                  <a:schemeClr val="bg1"/>
                </a:solidFill>
                <a:latin typeface="Arial" panose="020B0604020202020204" pitchFamily="34" charset="0"/>
                <a:cs typeface="Arial" panose="020B0604020202020204" pitchFamily="34" charset="0"/>
              </a:rPr>
              <a:t>La Ps </a:t>
            </a:r>
            <a:r>
              <a:rPr lang="fr-FR" sz="1400" dirty="0" err="1">
                <a:solidFill>
                  <a:schemeClr val="bg1"/>
                </a:solidFill>
                <a:latin typeface="Arial" panose="020B0604020202020204" pitchFamily="34" charset="0"/>
                <a:cs typeface="Arial" panose="020B0604020202020204" pitchFamily="34" charset="0"/>
              </a:rPr>
              <a:t>Fjt</a:t>
            </a:r>
            <a:r>
              <a:rPr lang="fr-FR" sz="1400" dirty="0">
                <a:solidFill>
                  <a:schemeClr val="bg1"/>
                </a:solidFill>
                <a:latin typeface="Arial" panose="020B0604020202020204" pitchFamily="34" charset="0"/>
                <a:cs typeface="Arial" panose="020B0604020202020204" pitchFamily="34" charset="0"/>
              </a:rPr>
              <a:t> est traitée dans Maia de la même façon par toutes les Caf</a:t>
            </a:r>
          </a:p>
        </p:txBody>
      </p:sp>
      <p:pic>
        <p:nvPicPr>
          <p:cNvPr id="12" name="Picture 4" descr="http://thumb7.shutterstock.com/thumb_large/2271365/413992471/stock-vector-survey-checklist-flat-design-illustration-41399247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6667" b="84000" l="24551" r="71257"/>
                    </a14:imgEffect>
                  </a14:imgLayer>
                </a14:imgProps>
              </a:ext>
              <a:ext uri="{28A0092B-C50C-407E-A947-70E740481C1C}">
                <a14:useLocalDpi xmlns:a14="http://schemas.microsoft.com/office/drawing/2010/main" val="0"/>
              </a:ext>
            </a:extLst>
          </a:blip>
          <a:srcRect l="19692" t="13970" r="27390" b="14059"/>
          <a:stretch/>
        </p:blipFill>
        <p:spPr bwMode="auto">
          <a:xfrm>
            <a:off x="274343" y="3685024"/>
            <a:ext cx="818007" cy="99927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4"/>
          <p:cNvSpPr>
            <a:spLocks/>
          </p:cNvSpPr>
          <p:nvPr/>
        </p:nvSpPr>
        <p:spPr bwMode="auto">
          <a:xfrm>
            <a:off x="1224029" y="3511413"/>
            <a:ext cx="3524499" cy="1058800"/>
          </a:xfrm>
          <a:custGeom>
            <a:avLst/>
            <a:gdLst>
              <a:gd name="T0" fmla="*/ 2147483646 w 21600"/>
              <a:gd name="T1" fmla="*/ 2147483646 h 21600"/>
              <a:gd name="T2" fmla="*/ 2147483646 w 21600"/>
              <a:gd name="T3" fmla="*/ 0 h 21600"/>
              <a:gd name="T4" fmla="*/ 0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 name="connsiteX0" fmla="*/ 21600 w 21600"/>
              <a:gd name="connsiteY0" fmla="*/ 61 h 21600"/>
              <a:gd name="connsiteX1" fmla="*/ 2020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 name="connsiteX0" fmla="*/ 21600 w 21600"/>
              <a:gd name="connsiteY0" fmla="*/ 61 h 21600"/>
              <a:gd name="connsiteX1" fmla="*/ 3261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 h="21600">
                <a:moveTo>
                  <a:pt x="21600" y="61"/>
                </a:moveTo>
                <a:lnTo>
                  <a:pt x="3261" y="0"/>
                </a:lnTo>
                <a:lnTo>
                  <a:pt x="0" y="13534"/>
                </a:lnTo>
                <a:lnTo>
                  <a:pt x="0" y="19461"/>
                </a:lnTo>
                <a:lnTo>
                  <a:pt x="819" y="21600"/>
                </a:lnTo>
                <a:lnTo>
                  <a:pt x="21600" y="21600"/>
                </a:lnTo>
                <a:lnTo>
                  <a:pt x="21600" y="61"/>
                </a:lnTo>
                <a:close/>
                <a:moveTo>
                  <a:pt x="21600" y="61"/>
                </a:moveTo>
              </a:path>
            </a:pathLst>
          </a:custGeom>
          <a:solidFill>
            <a:schemeClr val="accent1"/>
          </a:solidFill>
          <a:ln>
            <a:noFill/>
          </a:ln>
        </p:spPr>
        <p:txBody>
          <a:bodyPr lIns="0" tIns="0" rIns="0" bIns="0" anchor="ctr"/>
          <a:lstStyle/>
          <a:p>
            <a:endParaRPr lang="fr-FR" sz="1400">
              <a:solidFill>
                <a:schemeClr val="bg1"/>
              </a:solidFill>
              <a:latin typeface="Arial" panose="020B0604020202020204" pitchFamily="34" charset="0"/>
              <a:cs typeface="Arial" panose="020B0604020202020204" pitchFamily="34" charset="0"/>
            </a:endParaRPr>
          </a:p>
        </p:txBody>
      </p:sp>
      <p:sp>
        <p:nvSpPr>
          <p:cNvPr id="15" name="Freeform 15"/>
          <p:cNvSpPr>
            <a:spLocks/>
          </p:cNvSpPr>
          <p:nvPr/>
        </p:nvSpPr>
        <p:spPr bwMode="auto">
          <a:xfrm flipH="1">
            <a:off x="4868555" y="3511413"/>
            <a:ext cx="4143602" cy="1065701"/>
          </a:xfrm>
          <a:custGeom>
            <a:avLst/>
            <a:gdLst>
              <a:gd name="T0" fmla="*/ 1404 w 21600"/>
              <a:gd name="T1" fmla="*/ 705 h 21600"/>
              <a:gd name="T2" fmla="*/ 743 w 21600"/>
              <a:gd name="T3" fmla="*/ 707 h 21600"/>
              <a:gd name="T4" fmla="*/ 0 w 21600"/>
              <a:gd name="T5" fmla="*/ 192 h 21600"/>
              <a:gd name="T6" fmla="*/ 1 w 21600"/>
              <a:gd name="T7" fmla="*/ 2 h 21600"/>
              <a:gd name="T8" fmla="*/ 1404 w 21600"/>
              <a:gd name="T9" fmla="*/ 0 h 21600"/>
              <a:gd name="T10" fmla="*/ 1404 w 21600"/>
              <a:gd name="T11" fmla="*/ 705 h 21600"/>
              <a:gd name="T12" fmla="*/ 1404 w 21600"/>
              <a:gd name="T13" fmla="*/ 70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 name="connsiteX0" fmla="*/ 21600 w 21600"/>
              <a:gd name="connsiteY0" fmla="*/ 21539 h 21600"/>
              <a:gd name="connsiteX1" fmla="*/ 2774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600"/>
              <a:gd name="connsiteX1" fmla="*/ 3067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539"/>
              <a:gd name="connsiteX1" fmla="*/ 3618 w 21600"/>
              <a:gd name="connsiteY1" fmla="*/ 21408 h 21539"/>
              <a:gd name="connsiteX2" fmla="*/ 0 w 21600"/>
              <a:gd name="connsiteY2" fmla="*/ 5866 h 21539"/>
              <a:gd name="connsiteX3" fmla="*/ 12 w 21600"/>
              <a:gd name="connsiteY3" fmla="*/ 61 h 21539"/>
              <a:gd name="connsiteX4" fmla="*/ 21600 w 21600"/>
              <a:gd name="connsiteY4" fmla="*/ 0 h 21539"/>
              <a:gd name="connsiteX5" fmla="*/ 21600 w 21600"/>
              <a:gd name="connsiteY5" fmla="*/ 21539 h 21539"/>
              <a:gd name="connsiteX6" fmla="*/ 21600 w 21600"/>
              <a:gd name="connsiteY6" fmla="*/ 21539 h 21539"/>
              <a:gd name="connsiteX0" fmla="*/ 21600 w 21600"/>
              <a:gd name="connsiteY0" fmla="*/ 21539 h 21600"/>
              <a:gd name="connsiteX1" fmla="*/ 3563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21600" y="21539"/>
                </a:moveTo>
                <a:lnTo>
                  <a:pt x="3563" y="21600"/>
                </a:lnTo>
                <a:lnTo>
                  <a:pt x="0" y="5866"/>
                </a:lnTo>
                <a:lnTo>
                  <a:pt x="12" y="61"/>
                </a:lnTo>
                <a:lnTo>
                  <a:pt x="21600" y="0"/>
                </a:lnTo>
                <a:lnTo>
                  <a:pt x="21600" y="21539"/>
                </a:lnTo>
                <a:close/>
                <a:moveTo>
                  <a:pt x="21600" y="21539"/>
                </a:moveTo>
              </a:path>
            </a:pathLst>
          </a:custGeom>
          <a:solidFill>
            <a:schemeClr val="accent3"/>
          </a:solidFill>
          <a:ln w="9525" cap="flat">
            <a:noFill/>
            <a:round/>
            <a:headEnd type="none" w="med" len="med"/>
            <a:tailEnd type="none" w="med" len="med"/>
          </a:ln>
        </p:spPr>
        <p:txBody>
          <a:bodyPr lIns="0" tIns="0" rIns="0" bIns="0"/>
          <a:lstStyle/>
          <a:p>
            <a:pPr>
              <a:defRPr/>
            </a:pPr>
            <a:endParaRPr lang="fr-FR" sz="1400" strike="sngStrike">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677845" y="3443474"/>
            <a:ext cx="3009180" cy="1187339"/>
          </a:xfrm>
          <a:prstGeom prst="rect">
            <a:avLst/>
          </a:prstGeom>
        </p:spPr>
        <p:txBody>
          <a:bodyPr anchor="ctr">
            <a:noAutofit/>
          </a:bodyPr>
          <a:lstStyle/>
          <a:p>
            <a:pPr algn="r"/>
            <a:r>
              <a:rPr lang="fr-FR" sz="1400" dirty="0">
                <a:solidFill>
                  <a:schemeClr val="bg1"/>
                </a:solidFill>
                <a:latin typeface="Arial" panose="020B0604020202020204" pitchFamily="34" charset="0"/>
                <a:cs typeface="Arial" panose="020B0604020202020204" pitchFamily="34" charset="0"/>
              </a:rPr>
              <a:t>Homogénéisation du nombre de données demandées par les Caf</a:t>
            </a:r>
          </a:p>
        </p:txBody>
      </p:sp>
      <p:sp>
        <p:nvSpPr>
          <p:cNvPr id="17" name="Rectangle 16"/>
          <p:cNvSpPr/>
          <p:nvPr/>
        </p:nvSpPr>
        <p:spPr>
          <a:xfrm>
            <a:off x="4880207" y="3536223"/>
            <a:ext cx="3409028" cy="1347296"/>
          </a:xfrm>
          <a:prstGeom prst="rect">
            <a:avLst/>
          </a:prstGeom>
        </p:spPr>
        <p:txBody>
          <a:bodyPr anchor="ctr">
            <a:noAutofit/>
          </a:bodyPr>
          <a:lstStyle/>
          <a:p>
            <a:r>
              <a:rPr lang="fr-FR" sz="1000">
                <a:solidFill>
                  <a:schemeClr val="bg1"/>
                </a:solidFill>
                <a:latin typeface="Arial" panose="020B0604020202020204" pitchFamily="34" charset="0"/>
                <a:cs typeface="Arial" panose="020B0604020202020204" pitchFamily="34" charset="0"/>
              </a:rPr>
              <a:t> </a:t>
            </a:r>
          </a:p>
        </p:txBody>
      </p:sp>
      <p:sp>
        <p:nvSpPr>
          <p:cNvPr id="25" name="Rectangle 24"/>
          <p:cNvSpPr/>
          <p:nvPr/>
        </p:nvSpPr>
        <p:spPr>
          <a:xfrm>
            <a:off x="1487230" y="5323028"/>
            <a:ext cx="3261297" cy="1122362"/>
          </a:xfrm>
          <a:prstGeom prst="rect">
            <a:avLst/>
          </a:prstGeom>
        </p:spPr>
        <p:txBody>
          <a:bodyPr anchor="ctr">
            <a:noAutofit/>
          </a:bodyPr>
          <a:lstStyle/>
          <a:p>
            <a:pPr algn="r"/>
            <a:endParaRPr lang="fr-FR" sz="140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3B0ACC0-CDBC-49C0-AEB7-A04E5E0BF8B6}"/>
              </a:ext>
            </a:extLst>
          </p:cNvPr>
          <p:cNvSpPr/>
          <p:nvPr/>
        </p:nvSpPr>
        <p:spPr>
          <a:xfrm>
            <a:off x="1613288" y="5101051"/>
            <a:ext cx="3009180" cy="1216673"/>
          </a:xfrm>
          <a:prstGeom prst="rect">
            <a:avLst/>
          </a:prstGeom>
        </p:spPr>
        <p:txBody>
          <a:bodyPr anchor="ctr">
            <a:noAutofit/>
          </a:bodyPr>
          <a:lstStyle/>
          <a:p>
            <a:pPr algn="r"/>
            <a:r>
              <a:rPr lang="fr-FR" sz="1400" dirty="0">
                <a:solidFill>
                  <a:schemeClr val="bg1"/>
                </a:solidFill>
                <a:latin typeface="Arial" panose="020B0604020202020204" pitchFamily="34" charset="0"/>
                <a:cs typeface="Arial" panose="020B0604020202020204" pitchFamily="34" charset="0"/>
              </a:rPr>
              <a:t>Le service </a:t>
            </a:r>
            <a:r>
              <a:rPr lang="fr-FR" sz="1400" dirty="0" err="1">
                <a:solidFill>
                  <a:schemeClr val="bg1"/>
                </a:solidFill>
                <a:latin typeface="Arial" panose="020B0604020202020204" pitchFamily="34" charset="0"/>
                <a:cs typeface="Arial" panose="020B0604020202020204" pitchFamily="34" charset="0"/>
              </a:rPr>
              <a:t>Afas</a:t>
            </a:r>
            <a:r>
              <a:rPr lang="fr-FR" sz="1400" dirty="0">
                <a:solidFill>
                  <a:schemeClr val="bg1"/>
                </a:solidFill>
                <a:latin typeface="Arial" panose="020B0604020202020204" pitchFamily="34" charset="0"/>
                <a:cs typeface="Arial" panose="020B0604020202020204" pitchFamily="34" charset="0"/>
              </a:rPr>
              <a:t> remplace les utilitaires Excel et autres outils de recueil des données utilisés jusqu’à présent par les Caf</a:t>
            </a:r>
          </a:p>
        </p:txBody>
      </p:sp>
      <p:sp>
        <p:nvSpPr>
          <p:cNvPr id="20" name="Freeform 15">
            <a:extLst>
              <a:ext uri="{FF2B5EF4-FFF2-40B4-BE49-F238E27FC236}">
                <a16:creationId xmlns:a16="http://schemas.microsoft.com/office/drawing/2014/main" id="{B16DE77D-4AB4-4952-AC58-6318F8FCA5CE}"/>
              </a:ext>
            </a:extLst>
          </p:cNvPr>
          <p:cNvSpPr>
            <a:spLocks/>
          </p:cNvSpPr>
          <p:nvPr/>
        </p:nvSpPr>
        <p:spPr bwMode="auto">
          <a:xfrm flipH="1">
            <a:off x="4837803" y="5246986"/>
            <a:ext cx="4143601" cy="997633"/>
          </a:xfrm>
          <a:custGeom>
            <a:avLst/>
            <a:gdLst>
              <a:gd name="T0" fmla="*/ 1404 w 21600"/>
              <a:gd name="T1" fmla="*/ 705 h 21600"/>
              <a:gd name="T2" fmla="*/ 743 w 21600"/>
              <a:gd name="T3" fmla="*/ 707 h 21600"/>
              <a:gd name="T4" fmla="*/ 0 w 21600"/>
              <a:gd name="T5" fmla="*/ 192 h 21600"/>
              <a:gd name="T6" fmla="*/ 1 w 21600"/>
              <a:gd name="T7" fmla="*/ 2 h 21600"/>
              <a:gd name="T8" fmla="*/ 1404 w 21600"/>
              <a:gd name="T9" fmla="*/ 0 h 21600"/>
              <a:gd name="T10" fmla="*/ 1404 w 21600"/>
              <a:gd name="T11" fmla="*/ 705 h 21600"/>
              <a:gd name="T12" fmla="*/ 1404 w 21600"/>
              <a:gd name="T13" fmla="*/ 70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 name="connsiteX0" fmla="*/ 21600 w 21600"/>
              <a:gd name="connsiteY0" fmla="*/ 21539 h 21600"/>
              <a:gd name="connsiteX1" fmla="*/ 2774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600"/>
              <a:gd name="connsiteX1" fmla="*/ 3067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539"/>
              <a:gd name="connsiteX1" fmla="*/ 3618 w 21600"/>
              <a:gd name="connsiteY1" fmla="*/ 21408 h 21539"/>
              <a:gd name="connsiteX2" fmla="*/ 0 w 21600"/>
              <a:gd name="connsiteY2" fmla="*/ 5866 h 21539"/>
              <a:gd name="connsiteX3" fmla="*/ 12 w 21600"/>
              <a:gd name="connsiteY3" fmla="*/ 61 h 21539"/>
              <a:gd name="connsiteX4" fmla="*/ 21600 w 21600"/>
              <a:gd name="connsiteY4" fmla="*/ 0 h 21539"/>
              <a:gd name="connsiteX5" fmla="*/ 21600 w 21600"/>
              <a:gd name="connsiteY5" fmla="*/ 21539 h 21539"/>
              <a:gd name="connsiteX6" fmla="*/ 21600 w 21600"/>
              <a:gd name="connsiteY6" fmla="*/ 21539 h 21539"/>
              <a:gd name="connsiteX0" fmla="*/ 21600 w 21600"/>
              <a:gd name="connsiteY0" fmla="*/ 21539 h 21600"/>
              <a:gd name="connsiteX1" fmla="*/ 3563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21600" y="21539"/>
                </a:moveTo>
                <a:lnTo>
                  <a:pt x="3563" y="21600"/>
                </a:lnTo>
                <a:lnTo>
                  <a:pt x="0" y="5866"/>
                </a:lnTo>
                <a:lnTo>
                  <a:pt x="12" y="61"/>
                </a:lnTo>
                <a:lnTo>
                  <a:pt x="21600" y="0"/>
                </a:lnTo>
                <a:lnTo>
                  <a:pt x="21600" y="21539"/>
                </a:lnTo>
                <a:close/>
                <a:moveTo>
                  <a:pt x="21600" y="21539"/>
                </a:moveTo>
              </a:path>
            </a:pathLst>
          </a:custGeom>
          <a:solidFill>
            <a:schemeClr val="accent3"/>
          </a:solidFill>
          <a:ln w="9525" cap="flat">
            <a:noFill/>
            <a:round/>
            <a:headEnd type="none" w="med" len="med"/>
            <a:tailEnd type="none" w="med" len="med"/>
          </a:ln>
        </p:spPr>
        <p:txBody>
          <a:bodyPr lIns="0" tIns="0" rIns="0" bIns="0"/>
          <a:lstStyle/>
          <a:p>
            <a:pPr>
              <a:defRPr/>
            </a:pPr>
            <a:endParaRPr lang="fr-FR" sz="1400">
              <a:solidFill>
                <a:schemeClr val="bg1"/>
              </a:solidFill>
              <a:latin typeface="Arial" panose="020B060402020202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7B5B5797-54F0-40CE-88B9-0ABCF7C97458}"/>
              </a:ext>
            </a:extLst>
          </p:cNvPr>
          <p:cNvPicPr>
            <a:picLocks noChangeAspect="1"/>
          </p:cNvPicPr>
          <p:nvPr/>
        </p:nvPicPr>
        <p:blipFill>
          <a:blip r:embed="rId6"/>
          <a:stretch>
            <a:fillRect/>
          </a:stretch>
        </p:blipFill>
        <p:spPr>
          <a:xfrm>
            <a:off x="304428" y="5323028"/>
            <a:ext cx="844881" cy="822778"/>
          </a:xfrm>
          <a:prstGeom prst="rect">
            <a:avLst/>
          </a:prstGeom>
        </p:spPr>
      </p:pic>
      <p:sp>
        <p:nvSpPr>
          <p:cNvPr id="11" name="Rectangle 10">
            <a:extLst>
              <a:ext uri="{FF2B5EF4-FFF2-40B4-BE49-F238E27FC236}">
                <a16:creationId xmlns:a16="http://schemas.microsoft.com/office/drawing/2014/main" id="{2EC285D9-731C-8845-F752-407F41A6F526}"/>
              </a:ext>
            </a:extLst>
          </p:cNvPr>
          <p:cNvSpPr/>
          <p:nvPr/>
        </p:nvSpPr>
        <p:spPr>
          <a:xfrm>
            <a:off x="4989152" y="3559754"/>
            <a:ext cx="3191137" cy="864780"/>
          </a:xfrm>
          <a:prstGeom prst="rect">
            <a:avLst/>
          </a:prstGeom>
          <a:solidFill>
            <a:schemeClr val="accent3"/>
          </a:solidFill>
        </p:spPr>
        <p:txBody>
          <a:bodyPr anchor="ctr">
            <a:noAutofit/>
          </a:bodyPr>
          <a:lstStyle/>
          <a:p>
            <a:r>
              <a:rPr lang="fr-FR" sz="1400">
                <a:solidFill>
                  <a:schemeClr val="bg1"/>
                </a:solidFill>
                <a:latin typeface="Arial" panose="020B0604020202020204" pitchFamily="34" charset="0"/>
                <a:cs typeface="Arial" panose="020B0604020202020204" pitchFamily="34" charset="0"/>
              </a:rPr>
              <a:t>Les données recueillies permettent de verser la prestation de service</a:t>
            </a:r>
            <a:endParaRPr lang="fr-FR" sz="1400" strike="sngStrike">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88AFA63-891F-5D56-AD39-82B7BC00476B}"/>
              </a:ext>
            </a:extLst>
          </p:cNvPr>
          <p:cNvSpPr/>
          <p:nvPr/>
        </p:nvSpPr>
        <p:spPr>
          <a:xfrm>
            <a:off x="4980567" y="5276997"/>
            <a:ext cx="3191137" cy="864780"/>
          </a:xfrm>
          <a:prstGeom prst="rect">
            <a:avLst/>
          </a:prstGeom>
          <a:solidFill>
            <a:schemeClr val="accent3"/>
          </a:solidFill>
        </p:spPr>
        <p:txBody>
          <a:bodyPr anchor="ctr">
            <a:noAutofit/>
          </a:bodyPr>
          <a:lstStyle/>
          <a:p>
            <a:pPr>
              <a:defRPr/>
            </a:pPr>
            <a:r>
              <a:rPr lang="fr-FR" sz="1400">
                <a:solidFill>
                  <a:schemeClr val="bg1"/>
                </a:solidFill>
                <a:latin typeface="Arial" panose="020B0604020202020204" pitchFamily="34" charset="0"/>
                <a:cs typeface="Arial" panose="020B0604020202020204" pitchFamily="34" charset="0"/>
              </a:rPr>
              <a:t>Un système d’information simple et évolutif permettant une gestion optimale des financements</a:t>
            </a:r>
          </a:p>
        </p:txBody>
      </p:sp>
    </p:spTree>
    <p:extLst>
      <p:ext uri="{BB962C8B-B14F-4D97-AF65-F5344CB8AC3E}">
        <p14:creationId xmlns:p14="http://schemas.microsoft.com/office/powerpoint/2010/main" val="103091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a:xfrm>
            <a:off x="617518" y="142504"/>
            <a:ext cx="7101444" cy="835270"/>
          </a:xfrm>
        </p:spPr>
        <p:txBody>
          <a:bodyPr/>
          <a:lstStyle/>
          <a:p>
            <a:pPr>
              <a:defRPr/>
            </a:pPr>
            <a:r>
              <a:rPr lang="fr-FR" altLang="fr-FR" sz="2000"/>
              <a:t>4. Le calendrier de déploiement du service </a:t>
            </a:r>
            <a:r>
              <a:rPr lang="fr-FR" altLang="fr-FR" sz="2000" err="1"/>
              <a:t>Afas</a:t>
            </a:r>
            <a:endParaRPr lang="fr-FR" altLang="fr-FR" sz="2000"/>
          </a:p>
        </p:txBody>
      </p:sp>
      <p:sp>
        <p:nvSpPr>
          <p:cNvPr id="53251" name="Espace réservé du contenu 2"/>
          <p:cNvSpPr>
            <a:spLocks noGrp="1"/>
          </p:cNvSpPr>
          <p:nvPr>
            <p:ph idx="4294967295"/>
          </p:nvPr>
        </p:nvSpPr>
        <p:spPr>
          <a:xfrm>
            <a:off x="273341" y="1180288"/>
            <a:ext cx="7942262" cy="5240338"/>
          </a:xfrm>
          <a:prstGeom prst="rect">
            <a:avLst/>
          </a:prstGeom>
        </p:spPr>
        <p:txBody>
          <a:bodyPr/>
          <a:lstStyle/>
          <a:p>
            <a:pPr marL="171450" lvl="1" indent="0">
              <a:spcBef>
                <a:spcPts val="1800"/>
              </a:spcBef>
              <a:buNone/>
              <a:defRPr/>
            </a:pPr>
            <a:endParaRPr lang="fr-FR" altLang="fr-FR" sz="800" b="1">
              <a:solidFill>
                <a:srgbClr val="002060"/>
              </a:solidFill>
              <a:latin typeface="Arial" charset="0"/>
              <a:cs typeface="Arial" charset="0"/>
            </a:endParaRPr>
          </a:p>
          <a:p>
            <a:pPr lvl="1">
              <a:spcBef>
                <a:spcPts val="1800"/>
              </a:spcBef>
              <a:buFont typeface="Arial" pitchFamily="34" charset="0"/>
              <a:buChar char="•"/>
              <a:defRPr/>
            </a:pPr>
            <a:endParaRPr lang="fr-FR" altLang="fr-FR" sz="800" b="1">
              <a:solidFill>
                <a:srgbClr val="002060"/>
              </a:solidFill>
              <a:latin typeface="Arial" charset="0"/>
              <a:cs typeface="Arial" charset="0"/>
            </a:endParaRPr>
          </a:p>
          <a:p>
            <a:pPr marL="0" indent="0">
              <a:spcBef>
                <a:spcPts val="1800"/>
              </a:spcBef>
              <a:buNone/>
              <a:defRPr/>
            </a:pPr>
            <a:endParaRPr lang="fr-FR" altLang="fr-FR" sz="1100" b="1">
              <a:solidFill>
                <a:srgbClr val="002060"/>
              </a:solidFill>
              <a:latin typeface="Arial" charset="0"/>
              <a:cs typeface="Arial" charset="0"/>
            </a:endParaRPr>
          </a:p>
          <a:p>
            <a:pPr marL="0" indent="0">
              <a:spcBef>
                <a:spcPts val="1800"/>
              </a:spcBef>
              <a:buNone/>
              <a:defRPr/>
            </a:pPr>
            <a:endParaRPr lang="fr-FR" altLang="fr-FR" sz="1100" b="1">
              <a:solidFill>
                <a:srgbClr val="002060"/>
              </a:solidFill>
              <a:latin typeface="Arial" charset="0"/>
              <a:cs typeface="Arial" charset="0"/>
            </a:endParaRPr>
          </a:p>
          <a:p>
            <a:pPr marL="400050" lvl="2" indent="0" algn="ctr">
              <a:spcBef>
                <a:spcPts val="600"/>
              </a:spcBef>
              <a:buClr>
                <a:srgbClr val="004C5F"/>
              </a:buClr>
              <a:buSzPct val="75000"/>
              <a:buFont typeface="Arial" charset="0"/>
              <a:buNone/>
              <a:defRPr/>
            </a:pPr>
            <a:endParaRPr lang="fr-FR" altLang="fr-FR" sz="1050" b="1" i="1">
              <a:solidFill>
                <a:srgbClr val="002060"/>
              </a:solidFill>
              <a:latin typeface="Arial" charset="0"/>
              <a:cs typeface="Arial" charset="0"/>
            </a:endParaRPr>
          </a:p>
          <a:p>
            <a:pPr marL="342900" lvl="1" indent="-342900">
              <a:spcBef>
                <a:spcPts val="600"/>
              </a:spcBef>
              <a:buClr>
                <a:srgbClr val="004C5F"/>
              </a:buClr>
              <a:buSzPct val="75000"/>
              <a:buFont typeface="Arial" pitchFamily="34" charset="0"/>
              <a:buChar char="•"/>
              <a:defRPr/>
            </a:pPr>
            <a:endParaRPr lang="fr-FR" altLang="fr-FR" sz="1200" b="1">
              <a:solidFill>
                <a:srgbClr val="002060"/>
              </a:solidFill>
              <a:latin typeface="Arial" charset="0"/>
              <a:cs typeface="Arial" charset="0"/>
            </a:endParaRPr>
          </a:p>
          <a:p>
            <a:pPr marL="342900" lvl="1" indent="-342900">
              <a:spcBef>
                <a:spcPts val="600"/>
              </a:spcBef>
              <a:buClr>
                <a:srgbClr val="004C5F"/>
              </a:buClr>
              <a:buSzPct val="75000"/>
              <a:buFont typeface="Arial" pitchFamily="34" charset="0"/>
              <a:buChar char="•"/>
              <a:defRPr/>
            </a:pPr>
            <a:endParaRPr lang="fr-FR" altLang="fr-FR" sz="1200" b="1">
              <a:solidFill>
                <a:srgbClr val="002060"/>
              </a:solidFill>
              <a:latin typeface="Arial" charset="0"/>
              <a:cs typeface="Arial" charset="0"/>
            </a:endParaRPr>
          </a:p>
          <a:p>
            <a:pPr marL="342900" lvl="1" indent="-342900" algn="just">
              <a:spcBef>
                <a:spcPts val="600"/>
              </a:spcBef>
              <a:buClr>
                <a:srgbClr val="004C5F"/>
              </a:buClr>
              <a:buSzPct val="75000"/>
              <a:buFont typeface="Arial" pitchFamily="34" charset="0"/>
              <a:buChar char="•"/>
              <a:defRPr/>
            </a:pPr>
            <a:endParaRPr lang="fr-FR" altLang="fr-FR" sz="1200" b="1">
              <a:solidFill>
                <a:srgbClr val="002060"/>
              </a:solidFill>
              <a:latin typeface="+mj-lt"/>
              <a:cs typeface="Arial" charset="0"/>
            </a:endParaRPr>
          </a:p>
          <a:p>
            <a:pPr marL="342900" lvl="1" indent="-342900" algn="just">
              <a:spcBef>
                <a:spcPts val="600"/>
              </a:spcBef>
              <a:buClr>
                <a:srgbClr val="004C5F"/>
              </a:buClr>
              <a:buSzPct val="75000"/>
              <a:buFont typeface="Arial" pitchFamily="34" charset="0"/>
              <a:buChar char="•"/>
              <a:defRPr/>
            </a:pPr>
            <a:endParaRPr lang="fr-FR" altLang="fr-FR" sz="1200" b="1">
              <a:solidFill>
                <a:srgbClr val="002060"/>
              </a:solidFill>
              <a:latin typeface="+mj-lt"/>
              <a:cs typeface="Arial" charset="0"/>
            </a:endParaRPr>
          </a:p>
          <a:p>
            <a:pPr marL="342900" lvl="1" indent="-342900" algn="just">
              <a:spcBef>
                <a:spcPts val="600"/>
              </a:spcBef>
              <a:buClr>
                <a:srgbClr val="004C5F"/>
              </a:buClr>
              <a:buSzPct val="75000"/>
              <a:buFont typeface="Arial" pitchFamily="34" charset="0"/>
              <a:buChar char="•"/>
              <a:defRPr/>
            </a:pPr>
            <a:endParaRPr lang="fr-FR" altLang="fr-FR" sz="1200" b="1">
              <a:solidFill>
                <a:srgbClr val="002060"/>
              </a:solidFill>
              <a:latin typeface="+mj-lt"/>
              <a:cs typeface="Arial" charset="0"/>
            </a:endParaRPr>
          </a:p>
        </p:txBody>
      </p:sp>
      <p:grpSp>
        <p:nvGrpSpPr>
          <p:cNvPr id="13" name="Groupe 12">
            <a:extLst>
              <a:ext uri="{FF2B5EF4-FFF2-40B4-BE49-F238E27FC236}">
                <a16:creationId xmlns:a16="http://schemas.microsoft.com/office/drawing/2014/main" id="{E9380AAE-C813-E79B-E094-02061D5CAF02}"/>
              </a:ext>
            </a:extLst>
          </p:cNvPr>
          <p:cNvGrpSpPr/>
          <p:nvPr/>
        </p:nvGrpSpPr>
        <p:grpSpPr>
          <a:xfrm>
            <a:off x="273340" y="1602774"/>
            <a:ext cx="8597298" cy="4871621"/>
            <a:chOff x="268630" y="1602770"/>
            <a:chExt cx="8293079" cy="4464681"/>
          </a:xfrm>
        </p:grpSpPr>
        <p:sp>
          <p:nvSpPr>
            <p:cNvPr id="9" name="Ellipse 8">
              <a:extLst>
                <a:ext uri="{FF2B5EF4-FFF2-40B4-BE49-F238E27FC236}">
                  <a16:creationId xmlns:a16="http://schemas.microsoft.com/office/drawing/2014/main" id="{15DB44B2-549E-49B3-B3FC-5EC66D57E95F}"/>
                </a:ext>
              </a:extLst>
            </p:cNvPr>
            <p:cNvSpPr/>
            <p:nvPr/>
          </p:nvSpPr>
          <p:spPr>
            <a:xfrm>
              <a:off x="7331719" y="3109585"/>
              <a:ext cx="118773" cy="1532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a:extLst>
                <a:ext uri="{FF2B5EF4-FFF2-40B4-BE49-F238E27FC236}">
                  <a16:creationId xmlns:a16="http://schemas.microsoft.com/office/drawing/2014/main" id="{CC41841E-FC94-0C67-CF82-2561240AFFD9}"/>
                </a:ext>
              </a:extLst>
            </p:cNvPr>
            <p:cNvGrpSpPr/>
            <p:nvPr/>
          </p:nvGrpSpPr>
          <p:grpSpPr>
            <a:xfrm>
              <a:off x="268630" y="1602770"/>
              <a:ext cx="8293079" cy="4464681"/>
              <a:chOff x="952147" y="249368"/>
              <a:chExt cx="8293079" cy="4464681"/>
            </a:xfrm>
          </p:grpSpPr>
          <p:grpSp>
            <p:nvGrpSpPr>
              <p:cNvPr id="8" name="Groupe 7">
                <a:extLst>
                  <a:ext uri="{FF2B5EF4-FFF2-40B4-BE49-F238E27FC236}">
                    <a16:creationId xmlns:a16="http://schemas.microsoft.com/office/drawing/2014/main" id="{035C1B74-B594-96B7-811C-1ACDB83840A8}"/>
                  </a:ext>
                </a:extLst>
              </p:cNvPr>
              <p:cNvGrpSpPr/>
              <p:nvPr/>
            </p:nvGrpSpPr>
            <p:grpSpPr>
              <a:xfrm>
                <a:off x="952147" y="249368"/>
                <a:ext cx="8293079" cy="4464681"/>
                <a:chOff x="952147" y="249368"/>
                <a:chExt cx="8293079" cy="4464681"/>
              </a:xfrm>
            </p:grpSpPr>
            <p:grpSp>
              <p:nvGrpSpPr>
                <p:cNvPr id="6" name="Groupe 5">
                  <a:extLst>
                    <a:ext uri="{FF2B5EF4-FFF2-40B4-BE49-F238E27FC236}">
                      <a16:creationId xmlns:a16="http://schemas.microsoft.com/office/drawing/2014/main" id="{71D93E51-83E0-2428-B243-1B3A4C33704D}"/>
                    </a:ext>
                  </a:extLst>
                </p:cNvPr>
                <p:cNvGrpSpPr/>
                <p:nvPr/>
              </p:nvGrpSpPr>
              <p:grpSpPr>
                <a:xfrm>
                  <a:off x="1433094" y="2136404"/>
                  <a:ext cx="6633036" cy="2577645"/>
                  <a:chOff x="1458175" y="2377634"/>
                  <a:chExt cx="6633036" cy="2577645"/>
                </a:xfrm>
              </p:grpSpPr>
              <p:sp>
                <p:nvSpPr>
                  <p:cNvPr id="16" name="Rectangle à coins arrondis 41">
                    <a:extLst>
                      <a:ext uri="{FF2B5EF4-FFF2-40B4-BE49-F238E27FC236}">
                        <a16:creationId xmlns:a16="http://schemas.microsoft.com/office/drawing/2014/main" id="{DC66752E-ED42-477B-9F52-7D18CD98FA14}"/>
                      </a:ext>
                    </a:extLst>
                  </p:cNvPr>
                  <p:cNvSpPr>
                    <a:spLocks noChangeArrowheads="1"/>
                  </p:cNvSpPr>
                  <p:nvPr/>
                </p:nvSpPr>
                <p:spPr bwMode="auto">
                  <a:xfrm>
                    <a:off x="4894449" y="2392260"/>
                    <a:ext cx="878864"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Migration </a:t>
                    </a:r>
                    <a:r>
                      <a:rPr lang="fr-FR" altLang="fr-FR" sz="1200" b="1" err="1">
                        <a:solidFill>
                          <a:schemeClr val="bg1"/>
                        </a:solidFill>
                        <a:latin typeface="Arial" charset="0"/>
                      </a:rPr>
                      <a:t>Eaje</a:t>
                    </a:r>
                    <a:r>
                      <a:rPr lang="fr-FR" altLang="fr-FR" sz="1200" b="1">
                        <a:solidFill>
                          <a:schemeClr val="bg1"/>
                        </a:solidFill>
                        <a:latin typeface="Arial" charset="0"/>
                      </a:rPr>
                      <a:t> </a:t>
                    </a:r>
                  </a:p>
                </p:txBody>
              </p:sp>
              <p:grpSp>
                <p:nvGrpSpPr>
                  <p:cNvPr id="4" name="Groupe 3">
                    <a:extLst>
                      <a:ext uri="{FF2B5EF4-FFF2-40B4-BE49-F238E27FC236}">
                        <a16:creationId xmlns:a16="http://schemas.microsoft.com/office/drawing/2014/main" id="{7C4E7278-A804-5D5B-6045-0673BADE860F}"/>
                      </a:ext>
                    </a:extLst>
                  </p:cNvPr>
                  <p:cNvGrpSpPr/>
                  <p:nvPr/>
                </p:nvGrpSpPr>
                <p:grpSpPr>
                  <a:xfrm>
                    <a:off x="1458175" y="2377634"/>
                    <a:ext cx="6633036" cy="2577645"/>
                    <a:chOff x="1458175" y="2564418"/>
                    <a:chExt cx="6633036" cy="2577645"/>
                  </a:xfrm>
                </p:grpSpPr>
                <p:sp>
                  <p:nvSpPr>
                    <p:cNvPr id="14" name="Rectangle à coins arrondis 41">
                      <a:extLst>
                        <a:ext uri="{FF2B5EF4-FFF2-40B4-BE49-F238E27FC236}">
                          <a16:creationId xmlns:a16="http://schemas.microsoft.com/office/drawing/2014/main" id="{0426FC38-79F3-439B-839A-193A60D20188}"/>
                        </a:ext>
                      </a:extLst>
                    </p:cNvPr>
                    <p:cNvSpPr>
                      <a:spLocks noChangeArrowheads="1"/>
                    </p:cNvSpPr>
                    <p:nvPr/>
                  </p:nvSpPr>
                  <p:spPr bwMode="auto">
                    <a:xfrm>
                      <a:off x="2744176" y="2574405"/>
                      <a:ext cx="861792" cy="717391"/>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Relais petite enfance</a:t>
                      </a:r>
                    </a:p>
                  </p:txBody>
                </p:sp>
                <p:sp>
                  <p:nvSpPr>
                    <p:cNvPr id="15" name="Rectangle à coins arrondis 41">
                      <a:extLst>
                        <a:ext uri="{FF2B5EF4-FFF2-40B4-BE49-F238E27FC236}">
                          <a16:creationId xmlns:a16="http://schemas.microsoft.com/office/drawing/2014/main" id="{F446161E-4F99-4992-8791-B71B96BEEF5B}"/>
                        </a:ext>
                      </a:extLst>
                    </p:cNvPr>
                    <p:cNvSpPr>
                      <a:spLocks noChangeArrowheads="1"/>
                    </p:cNvSpPr>
                    <p:nvPr/>
                  </p:nvSpPr>
                  <p:spPr bwMode="auto">
                    <a:xfrm>
                      <a:off x="1458175" y="2564418"/>
                      <a:ext cx="1064804" cy="1103005"/>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dirty="0">
                          <a:solidFill>
                            <a:schemeClr val="bg1"/>
                          </a:solidFill>
                          <a:latin typeface="Arial" charset="0"/>
                        </a:rPr>
                        <a:t>Accueil de loisirs sans hébergement </a:t>
                      </a:r>
                    </a:p>
                  </p:txBody>
                </p:sp>
                <p:grpSp>
                  <p:nvGrpSpPr>
                    <p:cNvPr id="5" name="Groupe 4">
                      <a:extLst>
                        <a:ext uri="{FF2B5EF4-FFF2-40B4-BE49-F238E27FC236}">
                          <a16:creationId xmlns:a16="http://schemas.microsoft.com/office/drawing/2014/main" id="{71B18E00-BD0B-40C8-BAB9-997594AD4B58}"/>
                        </a:ext>
                      </a:extLst>
                    </p:cNvPr>
                    <p:cNvGrpSpPr/>
                    <p:nvPr/>
                  </p:nvGrpSpPr>
                  <p:grpSpPr>
                    <a:xfrm>
                      <a:off x="3809708" y="2574405"/>
                      <a:ext cx="4281503" cy="1805508"/>
                      <a:chOff x="2955042" y="3117795"/>
                      <a:chExt cx="4242700" cy="1805508"/>
                    </a:xfrm>
                  </p:grpSpPr>
                  <p:sp>
                    <p:nvSpPr>
                      <p:cNvPr id="38" name="Rectangle à coins arrondis 41">
                        <a:extLst>
                          <a:ext uri="{FF2B5EF4-FFF2-40B4-BE49-F238E27FC236}">
                            <a16:creationId xmlns:a16="http://schemas.microsoft.com/office/drawing/2014/main" id="{7E89E225-60A6-4E3B-8BE5-A9B02197D5BC}"/>
                          </a:ext>
                        </a:extLst>
                      </p:cNvPr>
                      <p:cNvSpPr>
                        <a:spLocks noChangeArrowheads="1"/>
                      </p:cNvSpPr>
                      <p:nvPr/>
                    </p:nvSpPr>
                    <p:spPr bwMode="auto">
                      <a:xfrm>
                        <a:off x="2955042" y="3117795"/>
                        <a:ext cx="870899" cy="9756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Lieux d’accueil enfants parents</a:t>
                        </a:r>
                      </a:p>
                    </p:txBody>
                  </p:sp>
                  <p:sp>
                    <p:nvSpPr>
                      <p:cNvPr id="40" name="Rectangle à coins arrondis 41">
                        <a:extLst>
                          <a:ext uri="{FF2B5EF4-FFF2-40B4-BE49-F238E27FC236}">
                            <a16:creationId xmlns:a16="http://schemas.microsoft.com/office/drawing/2014/main" id="{381ECDE4-575F-4099-979A-BC9E7D759204}"/>
                          </a:ext>
                        </a:extLst>
                      </p:cNvPr>
                      <p:cNvSpPr>
                        <a:spLocks noChangeArrowheads="1"/>
                      </p:cNvSpPr>
                      <p:nvPr/>
                    </p:nvSpPr>
                    <p:spPr bwMode="auto">
                      <a:xfrm>
                        <a:off x="6183233" y="4493279"/>
                        <a:ext cx="1014509"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Centres sociaux </a:t>
                        </a:r>
                      </a:p>
                    </p:txBody>
                  </p:sp>
                </p:grpSp>
                <p:grpSp>
                  <p:nvGrpSpPr>
                    <p:cNvPr id="7" name="Groupe 6">
                      <a:extLst>
                        <a:ext uri="{FF2B5EF4-FFF2-40B4-BE49-F238E27FC236}">
                          <a16:creationId xmlns:a16="http://schemas.microsoft.com/office/drawing/2014/main" id="{03AC1DDF-F2DE-4EEB-BE89-496CC193C06A}"/>
                        </a:ext>
                      </a:extLst>
                    </p:cNvPr>
                    <p:cNvGrpSpPr/>
                    <p:nvPr/>
                  </p:nvGrpSpPr>
                  <p:grpSpPr>
                    <a:xfrm>
                      <a:off x="5951056" y="2579044"/>
                      <a:ext cx="2140155" cy="2563019"/>
                      <a:chOff x="5927914" y="2764467"/>
                      <a:chExt cx="2140155" cy="2563019"/>
                    </a:xfrm>
                  </p:grpSpPr>
                  <p:sp>
                    <p:nvSpPr>
                      <p:cNvPr id="44" name="Rectangle à coins arrondis 41">
                        <a:extLst>
                          <a:ext uri="{FF2B5EF4-FFF2-40B4-BE49-F238E27FC236}">
                            <a16:creationId xmlns:a16="http://schemas.microsoft.com/office/drawing/2014/main" id="{FFDBA127-3A1F-4978-B0B9-19982E4AA14F}"/>
                          </a:ext>
                        </a:extLst>
                      </p:cNvPr>
                      <p:cNvSpPr>
                        <a:spLocks noChangeArrowheads="1"/>
                      </p:cNvSpPr>
                      <p:nvPr/>
                    </p:nvSpPr>
                    <p:spPr bwMode="auto">
                      <a:xfrm>
                        <a:off x="5927914" y="3312590"/>
                        <a:ext cx="931283"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Aide à domicile </a:t>
                        </a:r>
                      </a:p>
                    </p:txBody>
                  </p:sp>
                  <p:sp>
                    <p:nvSpPr>
                      <p:cNvPr id="45" name="Rectangle à coins arrondis 41">
                        <a:extLst>
                          <a:ext uri="{FF2B5EF4-FFF2-40B4-BE49-F238E27FC236}">
                            <a16:creationId xmlns:a16="http://schemas.microsoft.com/office/drawing/2014/main" id="{12E66836-CCE0-495B-AD08-4A0DF0199FBA}"/>
                          </a:ext>
                        </a:extLst>
                      </p:cNvPr>
                      <p:cNvSpPr>
                        <a:spLocks noChangeArrowheads="1"/>
                      </p:cNvSpPr>
                      <p:nvPr/>
                    </p:nvSpPr>
                    <p:spPr bwMode="auto">
                      <a:xfrm>
                        <a:off x="5943789" y="2764467"/>
                        <a:ext cx="931283"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Médiation familiale </a:t>
                        </a:r>
                      </a:p>
                    </p:txBody>
                  </p:sp>
                  <p:sp>
                    <p:nvSpPr>
                      <p:cNvPr id="46" name="Rectangle à coins arrondis 41">
                        <a:extLst>
                          <a:ext uri="{FF2B5EF4-FFF2-40B4-BE49-F238E27FC236}">
                            <a16:creationId xmlns:a16="http://schemas.microsoft.com/office/drawing/2014/main" id="{1224F084-76FE-4468-857B-BC4D267AEC2C}"/>
                          </a:ext>
                        </a:extLst>
                      </p:cNvPr>
                      <p:cNvSpPr>
                        <a:spLocks noChangeArrowheads="1"/>
                      </p:cNvSpPr>
                      <p:nvPr/>
                    </p:nvSpPr>
                    <p:spPr bwMode="auto">
                      <a:xfrm>
                        <a:off x="7003265" y="3280878"/>
                        <a:ext cx="1064804" cy="805173"/>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Subvention Chargé de coopération </a:t>
                        </a:r>
                        <a:r>
                          <a:rPr lang="fr-FR" altLang="fr-FR" sz="1200" b="1" err="1">
                            <a:solidFill>
                              <a:schemeClr val="bg1"/>
                            </a:solidFill>
                            <a:latin typeface="Arial" charset="0"/>
                          </a:rPr>
                          <a:t>Ctg</a:t>
                        </a:r>
                        <a:endParaRPr lang="fr-FR" altLang="fr-FR" sz="1200" b="1">
                          <a:solidFill>
                            <a:schemeClr val="bg1"/>
                          </a:solidFill>
                          <a:latin typeface="Arial" charset="0"/>
                        </a:endParaRPr>
                      </a:p>
                    </p:txBody>
                  </p:sp>
                  <p:sp>
                    <p:nvSpPr>
                      <p:cNvPr id="47" name="Rectangle à coins arrondis 41">
                        <a:extLst>
                          <a:ext uri="{FF2B5EF4-FFF2-40B4-BE49-F238E27FC236}">
                            <a16:creationId xmlns:a16="http://schemas.microsoft.com/office/drawing/2014/main" id="{3EC8FC78-A5BF-40B5-BE8D-85A2EEA25354}"/>
                          </a:ext>
                        </a:extLst>
                      </p:cNvPr>
                      <p:cNvSpPr>
                        <a:spLocks noChangeArrowheads="1"/>
                      </p:cNvSpPr>
                      <p:nvPr/>
                    </p:nvSpPr>
                    <p:spPr bwMode="auto">
                      <a:xfrm>
                        <a:off x="7072722" y="4635618"/>
                        <a:ext cx="995347" cy="691868"/>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Foyer de jeunes travailleurs</a:t>
                        </a:r>
                      </a:p>
                    </p:txBody>
                  </p:sp>
                  <p:sp>
                    <p:nvSpPr>
                      <p:cNvPr id="48" name="Rectangle à coins arrondis 41">
                        <a:extLst>
                          <a:ext uri="{FF2B5EF4-FFF2-40B4-BE49-F238E27FC236}">
                            <a16:creationId xmlns:a16="http://schemas.microsoft.com/office/drawing/2014/main" id="{B42DF675-5904-4409-89E2-43BC5C818B6F}"/>
                          </a:ext>
                        </a:extLst>
                      </p:cNvPr>
                      <p:cNvSpPr>
                        <a:spLocks noChangeArrowheads="1"/>
                      </p:cNvSpPr>
                      <p:nvPr/>
                    </p:nvSpPr>
                    <p:spPr bwMode="auto">
                      <a:xfrm>
                        <a:off x="7003265" y="2772057"/>
                        <a:ext cx="1064804"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Espaces de rencontre </a:t>
                        </a:r>
                      </a:p>
                    </p:txBody>
                  </p:sp>
                </p:grpSp>
              </p:grpSp>
              <p:sp>
                <p:nvSpPr>
                  <p:cNvPr id="49" name="Rectangle à coins arrondis 41">
                    <a:extLst>
                      <a:ext uri="{FF2B5EF4-FFF2-40B4-BE49-F238E27FC236}">
                        <a16:creationId xmlns:a16="http://schemas.microsoft.com/office/drawing/2014/main" id="{36A4B9BE-20B6-4FD9-8ECA-7C6FD3B97D17}"/>
                      </a:ext>
                    </a:extLst>
                  </p:cNvPr>
                  <p:cNvSpPr>
                    <a:spLocks noChangeArrowheads="1"/>
                  </p:cNvSpPr>
                  <p:nvPr/>
                </p:nvSpPr>
                <p:spPr bwMode="auto">
                  <a:xfrm>
                    <a:off x="4900382" y="2878403"/>
                    <a:ext cx="870899" cy="53303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Structures  Jeunesse</a:t>
                    </a:r>
                  </a:p>
                </p:txBody>
              </p:sp>
            </p:grpSp>
            <p:grpSp>
              <p:nvGrpSpPr>
                <p:cNvPr id="3" name="Groupe 2">
                  <a:extLst>
                    <a:ext uri="{FF2B5EF4-FFF2-40B4-BE49-F238E27FC236}">
                      <a16:creationId xmlns:a16="http://schemas.microsoft.com/office/drawing/2014/main" id="{CE9E704B-C6FD-255F-0FB6-C0A80253FCA2}"/>
                    </a:ext>
                  </a:extLst>
                </p:cNvPr>
                <p:cNvGrpSpPr/>
                <p:nvPr/>
              </p:nvGrpSpPr>
              <p:grpSpPr>
                <a:xfrm>
                  <a:off x="952147" y="249368"/>
                  <a:ext cx="8293079" cy="1701688"/>
                  <a:chOff x="1074404" y="582940"/>
                  <a:chExt cx="7584192" cy="1701688"/>
                </a:xfrm>
              </p:grpSpPr>
              <p:grpSp>
                <p:nvGrpSpPr>
                  <p:cNvPr id="2" name="Groupe 1">
                    <a:extLst>
                      <a:ext uri="{FF2B5EF4-FFF2-40B4-BE49-F238E27FC236}">
                        <a16:creationId xmlns:a16="http://schemas.microsoft.com/office/drawing/2014/main" id="{A0EFC494-3D80-7992-0CE6-DC23958A9241}"/>
                      </a:ext>
                    </a:extLst>
                  </p:cNvPr>
                  <p:cNvGrpSpPr/>
                  <p:nvPr/>
                </p:nvGrpSpPr>
                <p:grpSpPr>
                  <a:xfrm>
                    <a:off x="1074404" y="582940"/>
                    <a:ext cx="7584192" cy="1701688"/>
                    <a:chOff x="1074404" y="582940"/>
                    <a:chExt cx="7584192" cy="1701688"/>
                  </a:xfrm>
                </p:grpSpPr>
                <p:grpSp>
                  <p:nvGrpSpPr>
                    <p:cNvPr id="19" name="Groupe 18">
                      <a:extLst>
                        <a:ext uri="{FF2B5EF4-FFF2-40B4-BE49-F238E27FC236}">
                          <a16:creationId xmlns:a16="http://schemas.microsoft.com/office/drawing/2014/main" id="{55DE1D50-E089-4325-B2E1-45D5B2DFE86C}"/>
                        </a:ext>
                      </a:extLst>
                    </p:cNvPr>
                    <p:cNvGrpSpPr/>
                    <p:nvPr/>
                  </p:nvGrpSpPr>
                  <p:grpSpPr>
                    <a:xfrm>
                      <a:off x="1074404" y="582940"/>
                      <a:ext cx="7584192" cy="1701688"/>
                      <a:chOff x="350237" y="2619727"/>
                      <a:chExt cx="10869677" cy="1766226"/>
                    </a:xfrm>
                  </p:grpSpPr>
                  <p:sp>
                    <p:nvSpPr>
                      <p:cNvPr id="20" name="Rectangle 19">
                        <a:extLst>
                          <a:ext uri="{FF2B5EF4-FFF2-40B4-BE49-F238E27FC236}">
                            <a16:creationId xmlns:a16="http://schemas.microsoft.com/office/drawing/2014/main" id="{D6631385-B28A-4DAD-B4BA-DCDB0F1EF07D}"/>
                          </a:ext>
                        </a:extLst>
                      </p:cNvPr>
                      <p:cNvSpPr/>
                      <p:nvPr/>
                    </p:nvSpPr>
                    <p:spPr>
                      <a:xfrm>
                        <a:off x="350237" y="2619727"/>
                        <a:ext cx="10869677" cy="63355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a:solidFill>
                              <a:schemeClr val="tx2"/>
                            </a:solidFill>
                            <a:latin typeface="Arial" panose="020B0604020202020204" pitchFamily="34" charset="0"/>
                            <a:cs typeface="Arial" panose="020B0604020202020204" pitchFamily="34" charset="0"/>
                          </a:rPr>
                          <a:t>Planning d’intégration des Prestions de service (Ps) dans le service </a:t>
                        </a:r>
                        <a:r>
                          <a:rPr lang="fr-FR" b="1" err="1">
                            <a:solidFill>
                              <a:schemeClr val="tx2"/>
                            </a:solidFill>
                            <a:latin typeface="Arial" panose="020B0604020202020204" pitchFamily="34" charset="0"/>
                            <a:cs typeface="Arial" panose="020B0604020202020204" pitchFamily="34" charset="0"/>
                          </a:rPr>
                          <a:t>Afas</a:t>
                        </a:r>
                        <a:endParaRPr lang="fr-FR" b="1">
                          <a:solidFill>
                            <a:schemeClr val="tx2"/>
                          </a:solidFill>
                          <a:latin typeface="Arial" panose="020B0604020202020204" pitchFamily="34" charset="0"/>
                          <a:cs typeface="Arial" panose="020B0604020202020204" pitchFamily="34" charset="0"/>
                        </a:endParaRPr>
                      </a:p>
                    </p:txBody>
                  </p:sp>
                  <p:grpSp>
                    <p:nvGrpSpPr>
                      <p:cNvPr id="21" name="Groupe 20">
                        <a:extLst>
                          <a:ext uri="{FF2B5EF4-FFF2-40B4-BE49-F238E27FC236}">
                            <a16:creationId xmlns:a16="http://schemas.microsoft.com/office/drawing/2014/main" id="{E65F0EEC-3D10-417A-B48A-69F48BABB7F6}"/>
                          </a:ext>
                        </a:extLst>
                      </p:cNvPr>
                      <p:cNvGrpSpPr/>
                      <p:nvPr/>
                    </p:nvGrpSpPr>
                    <p:grpSpPr>
                      <a:xfrm>
                        <a:off x="962131" y="3770911"/>
                        <a:ext cx="10000641" cy="615042"/>
                        <a:chOff x="962131" y="2779189"/>
                        <a:chExt cx="10000641" cy="615042"/>
                      </a:xfrm>
                    </p:grpSpPr>
                    <p:cxnSp>
                      <p:nvCxnSpPr>
                        <p:cNvPr id="27" name="Connecteur droit avec flèche 26">
                          <a:extLst>
                            <a:ext uri="{FF2B5EF4-FFF2-40B4-BE49-F238E27FC236}">
                              <a16:creationId xmlns:a16="http://schemas.microsoft.com/office/drawing/2014/main" id="{13A86B6B-27B8-4B8D-B2A0-E77D8B063A4E}"/>
                            </a:ext>
                          </a:extLst>
                        </p:cNvPr>
                        <p:cNvCxnSpPr>
                          <a:cxnSpLocks/>
                        </p:cNvCxnSpPr>
                        <p:nvPr/>
                      </p:nvCxnSpPr>
                      <p:spPr>
                        <a:xfrm flipV="1">
                          <a:off x="1034911" y="3302791"/>
                          <a:ext cx="9927861" cy="6916"/>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CE57B365-EA45-402C-9E47-56CA5D0EB965}"/>
                            </a:ext>
                          </a:extLst>
                        </p:cNvPr>
                        <p:cNvSpPr/>
                        <p:nvPr/>
                      </p:nvSpPr>
                      <p:spPr>
                        <a:xfrm>
                          <a:off x="962131" y="322327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D7F44568-BD38-4E37-BD4D-623F6A5E1F50}"/>
                            </a:ext>
                          </a:extLst>
                        </p:cNvPr>
                        <p:cNvSpPr/>
                        <p:nvPr/>
                      </p:nvSpPr>
                      <p:spPr>
                        <a:xfrm>
                          <a:off x="2279812" y="3235205"/>
                          <a:ext cx="159027"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D5DA1824-F041-4E0E-A205-0E3941363720}"/>
                            </a:ext>
                          </a:extLst>
                        </p:cNvPr>
                        <p:cNvSpPr/>
                        <p:nvPr/>
                      </p:nvSpPr>
                      <p:spPr>
                        <a:xfrm>
                          <a:off x="3718517" y="3235205"/>
                          <a:ext cx="159027"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0BB0E5-8578-4CDA-ACBB-881160CA1706}"/>
                            </a:ext>
                          </a:extLst>
                        </p:cNvPr>
                        <p:cNvSpPr/>
                        <p:nvPr/>
                      </p:nvSpPr>
                      <p:spPr>
                        <a:xfrm>
                          <a:off x="5132054" y="3230193"/>
                          <a:ext cx="159027"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46324DDF-5E7C-4339-916E-266DAA6CF3E3}"/>
                            </a:ext>
                          </a:extLst>
                        </p:cNvPr>
                        <p:cNvSpPr txBox="1"/>
                        <p:nvPr/>
                      </p:nvSpPr>
                      <p:spPr>
                        <a:xfrm>
                          <a:off x="1362036" y="2779189"/>
                          <a:ext cx="1311121" cy="351394"/>
                        </a:xfrm>
                        <a:prstGeom prst="rect">
                          <a:avLst/>
                        </a:prstGeom>
                        <a:noFill/>
                      </p:spPr>
                      <p:txBody>
                        <a:bodyPr wrap="square" rtlCol="0">
                          <a:spAutoFit/>
                        </a:bodyPr>
                        <a:lstStyle/>
                        <a:p>
                          <a:r>
                            <a:rPr lang="fr-FR" sz="1600" b="1">
                              <a:solidFill>
                                <a:schemeClr val="accent6">
                                  <a:lumMod val="50000"/>
                                </a:schemeClr>
                              </a:solidFill>
                            </a:rPr>
                            <a:t>2018</a:t>
                          </a:r>
                        </a:p>
                      </p:txBody>
                    </p:sp>
                    <p:sp>
                      <p:nvSpPr>
                        <p:cNvPr id="34" name="ZoneTexte 33">
                          <a:extLst>
                            <a:ext uri="{FF2B5EF4-FFF2-40B4-BE49-F238E27FC236}">
                              <a16:creationId xmlns:a16="http://schemas.microsoft.com/office/drawing/2014/main" id="{85AB0EA0-E787-4B4E-817C-B0F51766DDA3}"/>
                            </a:ext>
                          </a:extLst>
                        </p:cNvPr>
                        <p:cNvSpPr txBox="1"/>
                        <p:nvPr/>
                      </p:nvSpPr>
                      <p:spPr>
                        <a:xfrm>
                          <a:off x="2726695" y="2932888"/>
                          <a:ext cx="962874" cy="351394"/>
                        </a:xfrm>
                        <a:prstGeom prst="rect">
                          <a:avLst/>
                        </a:prstGeom>
                        <a:noFill/>
                      </p:spPr>
                      <p:txBody>
                        <a:bodyPr wrap="square" rtlCol="0">
                          <a:spAutoFit/>
                        </a:bodyPr>
                        <a:lstStyle/>
                        <a:p>
                          <a:r>
                            <a:rPr lang="fr-FR" sz="1600" b="1">
                              <a:solidFill>
                                <a:schemeClr val="accent6">
                                  <a:lumMod val="50000"/>
                                </a:schemeClr>
                              </a:solidFill>
                            </a:rPr>
                            <a:t>2019</a:t>
                          </a:r>
                        </a:p>
                      </p:txBody>
                    </p:sp>
                    <p:sp>
                      <p:nvSpPr>
                        <p:cNvPr id="36" name="ZoneTexte 35">
                          <a:extLst>
                            <a:ext uri="{FF2B5EF4-FFF2-40B4-BE49-F238E27FC236}">
                              <a16:creationId xmlns:a16="http://schemas.microsoft.com/office/drawing/2014/main" id="{AFF92942-4B8F-44EB-AB08-2106189F2A8D}"/>
                            </a:ext>
                          </a:extLst>
                        </p:cNvPr>
                        <p:cNvSpPr txBox="1"/>
                        <p:nvPr/>
                      </p:nvSpPr>
                      <p:spPr>
                        <a:xfrm>
                          <a:off x="4118894" y="2792177"/>
                          <a:ext cx="1145885" cy="351394"/>
                        </a:xfrm>
                        <a:prstGeom prst="rect">
                          <a:avLst/>
                        </a:prstGeom>
                        <a:noFill/>
                      </p:spPr>
                      <p:txBody>
                        <a:bodyPr wrap="square" rtlCol="0">
                          <a:spAutoFit/>
                        </a:bodyPr>
                        <a:lstStyle/>
                        <a:p>
                          <a:r>
                            <a:rPr lang="fr-FR" sz="1600" b="1">
                              <a:solidFill>
                                <a:schemeClr val="accent6">
                                  <a:lumMod val="50000"/>
                                </a:schemeClr>
                              </a:solidFill>
                            </a:rPr>
                            <a:t>2020</a:t>
                          </a:r>
                        </a:p>
                      </p:txBody>
                    </p:sp>
                  </p:grpSp>
                </p:grpSp>
                <p:sp>
                  <p:nvSpPr>
                    <p:cNvPr id="41" name="ZoneTexte 40">
                      <a:extLst>
                        <a:ext uri="{FF2B5EF4-FFF2-40B4-BE49-F238E27FC236}">
                          <a16:creationId xmlns:a16="http://schemas.microsoft.com/office/drawing/2014/main" id="{27917896-95F0-490E-AF2A-E9B9A12DC141}"/>
                        </a:ext>
                      </a:extLst>
                    </p:cNvPr>
                    <p:cNvSpPr txBox="1"/>
                    <p:nvPr/>
                  </p:nvSpPr>
                  <p:spPr>
                    <a:xfrm>
                      <a:off x="4721332" y="1840150"/>
                      <a:ext cx="636454" cy="338554"/>
                    </a:xfrm>
                    <a:prstGeom prst="rect">
                      <a:avLst/>
                    </a:prstGeom>
                    <a:noFill/>
                  </p:spPr>
                  <p:txBody>
                    <a:bodyPr wrap="square" rtlCol="0">
                      <a:spAutoFit/>
                    </a:bodyPr>
                    <a:lstStyle/>
                    <a:p>
                      <a:r>
                        <a:rPr lang="fr-FR" sz="1600" b="1">
                          <a:solidFill>
                            <a:schemeClr val="accent6">
                              <a:lumMod val="50000"/>
                            </a:schemeClr>
                          </a:solidFill>
                        </a:rPr>
                        <a:t>2021</a:t>
                      </a:r>
                    </a:p>
                  </p:txBody>
                </p:sp>
                <p:sp>
                  <p:nvSpPr>
                    <p:cNvPr id="37" name="Ellipse 36">
                      <a:extLst>
                        <a:ext uri="{FF2B5EF4-FFF2-40B4-BE49-F238E27FC236}">
                          <a16:creationId xmlns:a16="http://schemas.microsoft.com/office/drawing/2014/main" id="{49F8C4C2-E93D-4726-855E-E4E1B4574535}"/>
                        </a:ext>
                      </a:extLst>
                    </p:cNvPr>
                    <p:cNvSpPr/>
                    <p:nvPr/>
                  </p:nvSpPr>
                  <p:spPr>
                    <a:xfrm>
                      <a:off x="5423882" y="2126592"/>
                      <a:ext cx="110959" cy="1532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CB6E91C7-6445-431A-BEA9-7D81662B9CC6}"/>
                        </a:ext>
                      </a:extLst>
                    </p:cNvPr>
                    <p:cNvSpPr txBox="1"/>
                    <p:nvPr/>
                  </p:nvSpPr>
                  <p:spPr>
                    <a:xfrm>
                      <a:off x="6735511" y="1858145"/>
                      <a:ext cx="636454" cy="338554"/>
                    </a:xfrm>
                    <a:prstGeom prst="rect">
                      <a:avLst/>
                    </a:prstGeom>
                    <a:noFill/>
                  </p:spPr>
                  <p:txBody>
                    <a:bodyPr wrap="square" rtlCol="0">
                      <a:spAutoFit/>
                    </a:bodyPr>
                    <a:lstStyle/>
                    <a:p>
                      <a:r>
                        <a:rPr lang="fr-FR" sz="1600" b="1">
                          <a:solidFill>
                            <a:schemeClr val="accent6">
                              <a:lumMod val="50000"/>
                            </a:schemeClr>
                          </a:solidFill>
                        </a:rPr>
                        <a:t>2023</a:t>
                      </a:r>
                    </a:p>
                  </p:txBody>
                </p:sp>
                <p:sp>
                  <p:nvSpPr>
                    <p:cNvPr id="50" name="ZoneTexte 49">
                      <a:extLst>
                        <a:ext uri="{FF2B5EF4-FFF2-40B4-BE49-F238E27FC236}">
                          <a16:creationId xmlns:a16="http://schemas.microsoft.com/office/drawing/2014/main" id="{3FEC5624-FC96-4A98-8460-2DA7881A9F15}"/>
                        </a:ext>
                      </a:extLst>
                    </p:cNvPr>
                    <p:cNvSpPr txBox="1"/>
                    <p:nvPr/>
                  </p:nvSpPr>
                  <p:spPr>
                    <a:xfrm>
                      <a:off x="5715456" y="1706055"/>
                      <a:ext cx="636454" cy="338554"/>
                    </a:xfrm>
                    <a:prstGeom prst="rect">
                      <a:avLst/>
                    </a:prstGeom>
                    <a:noFill/>
                  </p:spPr>
                  <p:txBody>
                    <a:bodyPr wrap="square" rtlCol="0">
                      <a:spAutoFit/>
                    </a:bodyPr>
                    <a:lstStyle/>
                    <a:p>
                      <a:r>
                        <a:rPr lang="fr-FR" sz="1600" b="1">
                          <a:solidFill>
                            <a:schemeClr val="accent6">
                              <a:lumMod val="50000"/>
                            </a:schemeClr>
                          </a:solidFill>
                        </a:rPr>
                        <a:t>2022</a:t>
                      </a:r>
                    </a:p>
                  </p:txBody>
                </p:sp>
              </p:grpSp>
              <p:sp>
                <p:nvSpPr>
                  <p:cNvPr id="51" name="Ellipse 50">
                    <a:extLst>
                      <a:ext uri="{FF2B5EF4-FFF2-40B4-BE49-F238E27FC236}">
                        <a16:creationId xmlns:a16="http://schemas.microsoft.com/office/drawing/2014/main" id="{6E60F73C-F60F-441A-A2B2-BEEC53DC9FDF}"/>
                      </a:ext>
                    </a:extLst>
                  </p:cNvPr>
                  <p:cNvSpPr/>
                  <p:nvPr/>
                </p:nvSpPr>
                <p:spPr>
                  <a:xfrm>
                    <a:off x="6463901" y="2122833"/>
                    <a:ext cx="110959" cy="1532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0" name="ZoneTexte 9">
                <a:extLst>
                  <a:ext uri="{FF2B5EF4-FFF2-40B4-BE49-F238E27FC236}">
                    <a16:creationId xmlns:a16="http://schemas.microsoft.com/office/drawing/2014/main" id="{F2711927-D3F5-99D9-4000-C140A2A5ADD7}"/>
                  </a:ext>
                </a:extLst>
              </p:cNvPr>
              <p:cNvSpPr txBox="1"/>
              <p:nvPr/>
            </p:nvSpPr>
            <p:spPr>
              <a:xfrm>
                <a:off x="8260267" y="1373075"/>
                <a:ext cx="681275" cy="338554"/>
              </a:xfrm>
              <a:prstGeom prst="rect">
                <a:avLst/>
              </a:prstGeom>
              <a:noFill/>
            </p:spPr>
            <p:txBody>
              <a:bodyPr wrap="square" rtlCol="0">
                <a:spAutoFit/>
              </a:bodyPr>
              <a:lstStyle/>
              <a:p>
                <a:r>
                  <a:rPr lang="fr-FR" sz="1600" b="1">
                    <a:solidFill>
                      <a:schemeClr val="accent6">
                        <a:lumMod val="50000"/>
                      </a:schemeClr>
                    </a:solidFill>
                  </a:rPr>
                  <a:t>2024</a:t>
                </a:r>
              </a:p>
            </p:txBody>
          </p:sp>
          <p:sp>
            <p:nvSpPr>
              <p:cNvPr id="11" name="Rectangle à coins arrondis 41">
                <a:extLst>
                  <a:ext uri="{FF2B5EF4-FFF2-40B4-BE49-F238E27FC236}">
                    <a16:creationId xmlns:a16="http://schemas.microsoft.com/office/drawing/2014/main" id="{0BF2647A-724D-A067-F00A-CE6F859C802A}"/>
                  </a:ext>
                </a:extLst>
              </p:cNvPr>
              <p:cNvSpPr>
                <a:spLocks noChangeArrowheads="1"/>
              </p:cNvSpPr>
              <p:nvPr/>
            </p:nvSpPr>
            <p:spPr bwMode="auto">
              <a:xfrm>
                <a:off x="8134009" y="2158620"/>
                <a:ext cx="951084"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Espaces de  vie sociale </a:t>
                </a:r>
              </a:p>
            </p:txBody>
          </p:sp>
        </p:grpSp>
      </p:grpSp>
    </p:spTree>
    <p:extLst>
      <p:ext uri="{BB962C8B-B14F-4D97-AF65-F5344CB8AC3E}">
        <p14:creationId xmlns:p14="http://schemas.microsoft.com/office/powerpoint/2010/main" val="2511263137"/>
      </p:ext>
    </p:extLst>
  </p:cSld>
  <p:clrMapOvr>
    <a:masterClrMapping/>
  </p:clrMapOvr>
</p:sld>
</file>

<file path=ppt/theme/theme1.xml><?xml version="1.0" encoding="utf-8"?>
<a:theme xmlns:a="http://schemas.openxmlformats.org/drawingml/2006/main" name="Thème1">
  <a:themeElements>
    <a:clrScheme name="Personnalisée 8">
      <a:dk1>
        <a:srgbClr val="41A2D1"/>
      </a:dk1>
      <a:lt1>
        <a:sysClr val="window" lastClr="FFFFFF"/>
      </a:lt1>
      <a:dk2>
        <a:srgbClr val="2B142D"/>
      </a:dk2>
      <a:lt2>
        <a:srgbClr val="C3AFCC"/>
      </a:lt2>
      <a:accent1>
        <a:srgbClr val="B21F50"/>
      </a:accent1>
      <a:accent2>
        <a:srgbClr val="E4E4E4"/>
      </a:accent2>
      <a:accent3>
        <a:srgbClr val="3C6FA8"/>
      </a:accent3>
      <a:accent4>
        <a:srgbClr val="41A2D1"/>
      </a:accent4>
      <a:accent5>
        <a:srgbClr val="41A2D1"/>
      </a:accent5>
      <a:accent6>
        <a:srgbClr val="B4B4B4"/>
      </a:accent6>
      <a:hlink>
        <a:srgbClr val="B21F50"/>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3"/>
        </a:solidFill>
      </a:spPr>
      <a:bodyPr vert="horz" lIns="91440" tIns="45720" rIns="91440" bIns="45720" rtlCol="0" anchor="ctr">
        <a:normAutofit fontScale="32500" lnSpcReduction="20000"/>
      </a:bodyPr>
      <a:lstStyle>
        <a:defPPr marL="0" indent="0" algn="ctr">
          <a:buNone/>
          <a:defRPr dirty="0" smtClean="0">
            <a:solidFill>
              <a:schemeClr val="bg1"/>
            </a:solidFill>
          </a:defRPr>
        </a:defPPr>
      </a:lstStyle>
      <a:style>
        <a:lnRef idx="0">
          <a:schemeClr val="accent1"/>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Thème1" id="{21514EB9-AC1D-4D3C-B222-826E5114B9F8}" vid="{029EDDEA-1E9C-4ADB-9725-F19BDC0589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0A6B952E2A194BA43F7472C9E49294" ma:contentTypeVersion="17" ma:contentTypeDescription="Crée un document." ma:contentTypeScope="" ma:versionID="d20d7ee0d11f6a8208e4160cf8837c50">
  <xsd:schema xmlns:xsd="http://www.w3.org/2001/XMLSchema" xmlns:xs="http://www.w3.org/2001/XMLSchema" xmlns:p="http://schemas.microsoft.com/office/2006/metadata/properties" xmlns:ns2="00901abc-896c-441e-8510-989bbd6f5f69" xmlns:ns3="898ce744-eecf-4eec-9934-ab1429ef8f27" targetNamespace="http://schemas.microsoft.com/office/2006/metadata/properties" ma:root="true" ma:fieldsID="8498741d499e426850a0170d88a0ed64" ns2:_="" ns3:_="">
    <xsd:import namespace="00901abc-896c-441e-8510-989bbd6f5f69"/>
    <xsd:import namespace="898ce744-eecf-4eec-9934-ab1429ef8f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01abc-896c-441e-8510-989bbd6f5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ce744-eecf-4eec-9934-ab1429ef8f27"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908378f-b741-40ca-97fc-4a5e5c4a69d6}" ma:internalName="TaxCatchAll" ma:showField="CatchAllData" ma:web="898ce744-eecf-4eec-9934-ab1429ef8f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8ce744-eecf-4eec-9934-ab1429ef8f27" xsi:nil="true"/>
    <lcf76f155ced4ddcb4097134ff3c332f xmlns="00901abc-896c-441e-8510-989bbd6f5f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D1D249-A64E-4E97-995C-090357525A27}">
  <ds:schemaRefs>
    <ds:schemaRef ds:uri="http://schemas.microsoft.com/sharepoint/v3/contenttype/forms"/>
  </ds:schemaRefs>
</ds:datastoreItem>
</file>

<file path=customXml/itemProps2.xml><?xml version="1.0" encoding="utf-8"?>
<ds:datastoreItem xmlns:ds="http://schemas.openxmlformats.org/officeDocument/2006/customXml" ds:itemID="{965DB11C-F2C9-424C-BFF3-15FC84ED6963}">
  <ds:schemaRefs>
    <ds:schemaRef ds:uri="00901abc-896c-441e-8510-989bbd6f5f69"/>
    <ds:schemaRef ds:uri="898ce744-eecf-4eec-9934-ab1429ef8f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09B043-01B6-491F-A043-5B63F58F0B6B}">
  <ds:schemaRefs>
    <ds:schemaRef ds:uri="00901abc-896c-441e-8510-989bbd6f5f69"/>
    <ds:schemaRef ds:uri="898ce744-eecf-4eec-9934-ab1429ef8f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Thème1</Template>
  <TotalTime>0</TotalTime>
  <Words>1465</Words>
  <Application>Microsoft Office PowerPoint</Application>
  <PresentationFormat>Affichage à l'écran (4:3)</PresentationFormat>
  <Paragraphs>281</Paragraphs>
  <Slides>18</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Arial Black</vt:lpstr>
      <vt:lpstr>Calibri</vt:lpstr>
      <vt:lpstr>Rockwell</vt:lpstr>
      <vt:lpstr>Wingdings</vt:lpstr>
      <vt:lpstr>Thème1</vt:lpstr>
      <vt:lpstr>Intégration de la gestion de l’aide aux Foyers Jeunes Travailleurs (FJT) dans l’extranet de la branche Famille (Rencontre avec les fédérations nationales)</vt:lpstr>
      <vt:lpstr>Les intervenants</vt:lpstr>
      <vt:lpstr>Les objectifs de ce temps d’échange</vt:lpstr>
      <vt:lpstr>Ordre du jour</vt:lpstr>
      <vt:lpstr>Introduction : contexte politique</vt:lpstr>
      <vt:lpstr>1. L’extranet « Mon Compte Partenaire »</vt:lpstr>
      <vt:lpstr>2. Le service Afas, qu’est-ce que c’est ?</vt:lpstr>
      <vt:lpstr>3. Les bénéfices du Système d’information (SI) de l’action sociale de la branche Famille</vt:lpstr>
      <vt:lpstr>4. Le calendrier de déploiement du service Afas</vt:lpstr>
      <vt:lpstr>5. S’habiliter à Mon Compte Partenaire pour accéder au service Afas</vt:lpstr>
      <vt:lpstr>6. Les données demandées aux FJT dans le service Afas (1/3) </vt:lpstr>
      <vt:lpstr>7. Les données demandées aux Fjt dans le service Afas (2/3)  </vt:lpstr>
      <vt:lpstr>7. Les données demandées aux Fjt dans le service Afas (3/3)</vt:lpstr>
      <vt:lpstr>8. L’accompagnement déployé auprès des Caf</vt:lpstr>
      <vt:lpstr>9. Les outils déployés pour accompagner les FJT</vt:lpstr>
      <vt:lpstr>Pour plus d’informations…</vt:lpstr>
      <vt:lpstr>CONCLUSION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tlelong@csc.com;asolari@csc.com;atrinquet@csc.com</dc:creator>
  <cp:lastModifiedBy>Coralie TERRISSE 791</cp:lastModifiedBy>
  <cp:revision>2</cp:revision>
  <dcterms:created xsi:type="dcterms:W3CDTF">2017-09-28T08:38:27Z</dcterms:created>
  <dcterms:modified xsi:type="dcterms:W3CDTF">2023-12-26T13:56:50Z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0x010100530A6B952E2A194BA43F7472C9E49294</vt:lpwstr>
  </property>
  <property fmtid="{D5CDD505-2E9C-101B-9397-08002B2CF9AE}" pid="3" name="MediaServiceImageTags">
    <vt:lpwstr/>
  </property>
</Properties>
</file>